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3" r:id="rId14"/>
    <p:sldId id="268" r:id="rId15"/>
    <p:sldId id="269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CB504"/>
    <a:srgbClr val="F9B4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2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7061200"/>
            <a:ext cx="0" cy="1550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433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 sz="16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7E3A74-9135-4DB5-8EFF-5E9C361FC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B172EA-B581-4D19-840B-6F551F6B7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4396BE-BB61-4096-88D4-60E3494D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65047-AEE9-468A-9F5E-0C59D671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DB927B9-1703-4B74-9D70-BC1255384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F67D0-CC2B-4461-B2FE-05F573D77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E687D-CADC-4432-A611-4203E9B42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1C78D-576C-4AB6-9477-7043428F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D9DB5-114E-4C21-97C8-90FD6EC2D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5FA6A-9A75-4579-B06F-3B9AD7E38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FB6BE-8CC2-44CB-B9B2-E2A336D413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DF6120-F1F0-4C60-9FE9-39AC71A9C79D}" type="datetimeFigureOut">
              <a:rPr lang="en-US" smtClean="0"/>
              <a:pPr/>
              <a:t>2/4/2013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8FD15CC-ED04-4A3E-89E2-FCFC4243A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ryan.Bradley@iow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ryan.bradley@iowa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Annual District Utility Meetings</a:t>
            </a:r>
            <a:br>
              <a:rPr lang="en-US" sz="4400" dirty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>2013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9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dirty="0">
              <a:solidFill>
                <a:srgbClr val="000000"/>
              </a:solidFill>
            </a:endParaRPr>
          </a:p>
          <a:p>
            <a:pPr algn="ctr">
              <a:spcBef>
                <a:spcPts val="9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</a:rPr>
              <a:t>Accommodation and Coordination</a:t>
            </a:r>
          </a:p>
          <a:p>
            <a:pPr algn="ctr">
              <a:spcBef>
                <a:spcPts val="9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dirty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Bryan Bradley</a:t>
            </a:r>
          </a:p>
          <a:p>
            <a:pPr algn="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Utility Engineer</a:t>
            </a:r>
          </a:p>
          <a:p>
            <a:pPr algn="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Office of Traffic and Safety</a:t>
            </a:r>
          </a:p>
          <a:p>
            <a:pPr algn="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Iowa Department of Transportation</a:t>
            </a:r>
          </a:p>
          <a:p>
            <a:pPr algn="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Bryan.Bradley@iowa.gov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AC2BAC2-8934-4892-87B0-BE05228A3C58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09600" y="3810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 smtClean="0">
                <a:solidFill>
                  <a:srgbClr val="000000"/>
                </a:solidFill>
              </a:rPr>
              <a:t>Agreements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229600" cy="521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Utility on private property or easement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Through central office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Need </a:t>
            </a:r>
            <a:r>
              <a:rPr lang="en-US" sz="2400" dirty="0">
                <a:solidFill>
                  <a:srgbClr val="000000"/>
                </a:solidFill>
              </a:rPr>
              <a:t>estimate</a:t>
            </a: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Need work plan (drawings)</a:t>
            </a: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Need easement documents</a:t>
            </a: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Final amount within 125</a:t>
            </a:r>
            <a:r>
              <a:rPr lang="en-US" sz="2400" dirty="0">
                <a:solidFill>
                  <a:srgbClr val="000000"/>
                </a:solidFill>
              </a:rPr>
              <a:t>% of </a:t>
            </a:r>
            <a:r>
              <a:rPr lang="en-US" sz="2400" dirty="0" smtClean="0">
                <a:solidFill>
                  <a:srgbClr val="000000"/>
                </a:solidFill>
              </a:rPr>
              <a:t>Estimate</a:t>
            </a:r>
            <a:endParaRPr lang="en-US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D953DAD-CD88-4D0C-BF89-F155FE09F2F2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609600" y="3810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</a:rPr>
              <a:t>Agreements 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1524000"/>
            <a:ext cx="8229600" cy="470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Central office writes them up</a:t>
            </a: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Pre-Audit, Certificate of Completion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Final Audit, Disclaimer of Interest in Realty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Final Payment of </a:t>
            </a:r>
            <a:r>
              <a:rPr lang="en-US" sz="3200" dirty="0" err="1">
                <a:solidFill>
                  <a:srgbClr val="000000"/>
                </a:solidFill>
              </a:rPr>
              <a:t>Retainage</a:t>
            </a:r>
            <a:r>
              <a:rPr lang="en-US" sz="3200" dirty="0">
                <a:solidFill>
                  <a:srgbClr val="000000"/>
                </a:solidFill>
              </a:rPr>
              <a:t> (10%)</a:t>
            </a: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Discussion or questions on Agreements?</a:t>
            </a: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107A1EF-81E2-484A-8161-F1E7C03BFA57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09600" y="3810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</a:rPr>
              <a:t>ADA REQUIREMENTS FOR SIDEWALKS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470025"/>
            <a:ext cx="8229600" cy="470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CHECK OUT THE </a:t>
            </a:r>
            <a:r>
              <a:rPr lang="en-US" sz="3200" dirty="0" smtClean="0">
                <a:solidFill>
                  <a:srgbClr val="000000"/>
                </a:solidFill>
              </a:rPr>
              <a:t>CD</a:t>
            </a:r>
            <a:endParaRPr lang="en-US" sz="3200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800"/>
              </a:spcBef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Law since 1990</a:t>
            </a:r>
          </a:p>
          <a:p>
            <a:pPr marL="741363" lvl="1" indent="-284163">
              <a:spcBef>
                <a:spcPts val="800"/>
              </a:spcBef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Pressure being applied </a:t>
            </a:r>
            <a:r>
              <a:rPr lang="en-US" sz="3200" dirty="0" smtClean="0">
                <a:solidFill>
                  <a:srgbClr val="000000"/>
                </a:solidFill>
              </a:rPr>
              <a:t>by Feds</a:t>
            </a:r>
            <a:endParaRPr lang="en-US" sz="32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B94D1BB-7AE5-4801-A853-4CF0E1950C20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2050" name="Acrobat Document" r:id="rId3" imgW="7543800" imgH="58293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913" y="0"/>
            <a:ext cx="597058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248400" y="762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(From SUDAS)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7553325" cy="457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09600" y="152400"/>
            <a:ext cx="7772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Temporary Traffic Control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229600" cy="1828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CHECK </a:t>
            </a:r>
            <a:r>
              <a:rPr lang="en-US" sz="3200" dirty="0">
                <a:solidFill>
                  <a:srgbClr val="000000"/>
                </a:solidFill>
              </a:rPr>
              <a:t>OUT THE CD/HANDOUT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It is in the </a:t>
            </a:r>
            <a:r>
              <a:rPr lang="en-US" sz="3200" dirty="0" smtClean="0">
                <a:solidFill>
                  <a:srgbClr val="000000"/>
                </a:solidFill>
              </a:rPr>
              <a:t>policy it is not optional</a:t>
            </a:r>
            <a:endParaRPr lang="en-US" sz="32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A57325C-A6EC-4ED9-BDE3-643D24B84231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609600" y="3571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</a:rPr>
              <a:t>Other issues 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143000"/>
            <a:ext cx="88392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Utilities are Liable for Contractors work/TTC/plans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Check out the Policy Page 34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Please work with contractors to follow Policy and the permits.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Work times(1/2 hour after/before sun up/down)</a:t>
            </a:r>
          </a:p>
          <a:p>
            <a:pPr marL="339725" indent="-339725">
              <a:spcBef>
                <a:spcPts val="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EC74AD3-8D3F-4B66-A74B-87D648C9A1E4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609600" y="3571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</a:rPr>
              <a:t>Other issues 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143000"/>
            <a:ext cx="88392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Abandonments</a:t>
            </a:r>
          </a:p>
          <a:p>
            <a:pPr marL="1082675" lvl="1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Becoming more of an issue every day.</a:t>
            </a:r>
          </a:p>
          <a:p>
            <a:pPr marL="1082675" lvl="1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Check </a:t>
            </a:r>
            <a:r>
              <a:rPr lang="en-US" sz="2800" dirty="0">
                <a:solidFill>
                  <a:srgbClr val="000000"/>
                </a:solidFill>
              </a:rPr>
              <a:t>out the Policy Page </a:t>
            </a:r>
            <a:r>
              <a:rPr lang="en-US" sz="2800" dirty="0" smtClean="0">
                <a:solidFill>
                  <a:srgbClr val="000000"/>
                </a:solidFill>
              </a:rPr>
              <a:t>34</a:t>
            </a:r>
          </a:p>
          <a:p>
            <a:pPr marL="1082675" lvl="1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DOT needs to be notified</a:t>
            </a:r>
          </a:p>
          <a:p>
            <a:pPr marL="1082675" lvl="1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Permitting Issues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Check out the CD </a:t>
            </a:r>
            <a:r>
              <a:rPr lang="en-US" sz="2800" dirty="0" smtClean="0">
                <a:solidFill>
                  <a:srgbClr val="000000"/>
                </a:solidFill>
              </a:rPr>
              <a:t>again (checklist)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Have people who fill them out go through list.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EC74AD3-8D3F-4B66-A74B-87D648C9A1E4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Comments/suggestions????</a:t>
            </a:r>
          </a:p>
          <a:p>
            <a:endParaRPr lang="en-US" dirty="0" smtClean="0"/>
          </a:p>
          <a:p>
            <a:pPr algn="r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Bryan Bradley</a:t>
            </a:r>
          </a:p>
          <a:p>
            <a:pPr algn="r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Utility Engineer</a:t>
            </a:r>
          </a:p>
          <a:p>
            <a:pPr algn="r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Office of Traffic and Safety</a:t>
            </a:r>
          </a:p>
          <a:p>
            <a:pPr algn="r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Iowa Department of Transportation</a:t>
            </a:r>
            <a:endParaRPr lang="en-US" sz="2800" dirty="0" smtClean="0">
              <a:solidFill>
                <a:srgbClr val="000000"/>
              </a:solidFill>
              <a:hlinkClick r:id="rId2"/>
            </a:endParaRPr>
          </a:p>
          <a:p>
            <a:pPr algn="r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hlinkClick r:id="rId2"/>
              </a:rPr>
              <a:t>Bryan.Bradley@iowa.gov</a:t>
            </a:r>
            <a:endParaRPr lang="en-US" sz="2800" dirty="0" smtClean="0"/>
          </a:p>
          <a:p>
            <a:pPr algn="r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515-239-1014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09600" y="3571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</a:rPr>
              <a:t>Purpose </a:t>
            </a:r>
            <a:r>
              <a:rPr lang="en-US" sz="3600" dirty="0" smtClean="0">
                <a:solidFill>
                  <a:srgbClr val="000000"/>
                </a:solidFill>
              </a:rPr>
              <a:t>of this </a:t>
            </a:r>
            <a:r>
              <a:rPr lang="en-US" sz="3600" dirty="0" err="1" smtClean="0">
                <a:solidFill>
                  <a:srgbClr val="000000"/>
                </a:solidFill>
              </a:rPr>
              <a:t>Powerpoint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2296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What's </a:t>
            </a:r>
            <a:r>
              <a:rPr lang="en-US" sz="3200" dirty="0">
                <a:solidFill>
                  <a:srgbClr val="000000"/>
                </a:solidFill>
              </a:rPr>
              <a:t>new in Utilities at the DOT</a:t>
            </a:r>
          </a:p>
          <a:p>
            <a:pPr marL="339725" indent="-339725">
              <a:spcBef>
                <a:spcPts val="800"/>
              </a:spcBef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Hit </a:t>
            </a:r>
            <a:r>
              <a:rPr lang="en-US" sz="3200" dirty="0">
                <a:solidFill>
                  <a:srgbClr val="000000"/>
                </a:solidFill>
              </a:rPr>
              <a:t>a bunch of </a:t>
            </a:r>
            <a:r>
              <a:rPr lang="en-US" sz="3200" dirty="0" smtClean="0">
                <a:solidFill>
                  <a:srgbClr val="000000"/>
                </a:solidFill>
              </a:rPr>
              <a:t>topics</a:t>
            </a:r>
            <a:endParaRPr lang="en-US" sz="32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Promote </a:t>
            </a:r>
            <a:r>
              <a:rPr lang="en-US" sz="3200" dirty="0" smtClean="0">
                <a:solidFill>
                  <a:srgbClr val="000000"/>
                </a:solidFill>
              </a:rPr>
              <a:t>understanding cooperation</a:t>
            </a:r>
            <a:endParaRPr lang="en-US" sz="32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FAA75F9-68FD-4EC6-B0A7-BC46A55B1B78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09600" y="3571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</a:rPr>
              <a:t>Utility Accommodation and Coordination (Central </a:t>
            </a:r>
            <a:r>
              <a:rPr lang="en-US" sz="3600" dirty="0" smtClean="0">
                <a:solidFill>
                  <a:srgbClr val="000000"/>
                </a:solidFill>
              </a:rPr>
              <a:t>Office in Ames)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229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Utilities </a:t>
            </a:r>
            <a:r>
              <a:rPr lang="en-US" sz="3200" dirty="0">
                <a:solidFill>
                  <a:srgbClr val="000000"/>
                </a:solidFill>
              </a:rPr>
              <a:t>Section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Permits &amp; Utility Relocation </a:t>
            </a:r>
            <a:r>
              <a:rPr lang="en-US" sz="2800" dirty="0" smtClean="0">
                <a:solidFill>
                  <a:srgbClr val="000000"/>
                </a:solidFill>
              </a:rPr>
              <a:t>(Policy)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Utility Relocation Agreements</a:t>
            </a:r>
            <a:endParaRPr lang="en-US" sz="28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In the Traffic </a:t>
            </a:r>
            <a:r>
              <a:rPr lang="en-US" sz="2800" dirty="0">
                <a:solidFill>
                  <a:srgbClr val="000000"/>
                </a:solidFill>
              </a:rPr>
              <a:t>and Safety Office 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Group </a:t>
            </a:r>
            <a:r>
              <a:rPr lang="en-US" sz="3200" dirty="0" smtClean="0">
                <a:solidFill>
                  <a:srgbClr val="000000"/>
                </a:solidFill>
              </a:rPr>
              <a:t>consists </a:t>
            </a:r>
            <a:r>
              <a:rPr lang="en-US" sz="3200" dirty="0">
                <a:solidFill>
                  <a:srgbClr val="000000"/>
                </a:solidFill>
              </a:rPr>
              <a:t>of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Bryan Bradley   </a:t>
            </a:r>
            <a:r>
              <a:rPr lang="en-US" sz="2800" dirty="0">
                <a:solidFill>
                  <a:srgbClr val="000000"/>
                </a:solidFill>
              </a:rPr>
              <a:t>Utility Engineer/Administrator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Jeff McCollough  </a:t>
            </a:r>
            <a:r>
              <a:rPr lang="en-US" sz="2800" dirty="0">
                <a:solidFill>
                  <a:srgbClr val="000000"/>
                </a:solidFill>
              </a:rPr>
              <a:t>Utility Relocation/Permits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Stephanie Anderson  </a:t>
            </a:r>
            <a:r>
              <a:rPr lang="en-US" sz="2800" dirty="0">
                <a:solidFill>
                  <a:srgbClr val="000000"/>
                </a:solidFill>
              </a:rPr>
              <a:t>Agreements </a:t>
            </a:r>
            <a:r>
              <a:rPr lang="en-US" sz="2800" dirty="0" smtClean="0">
                <a:solidFill>
                  <a:srgbClr val="000000"/>
                </a:solidFill>
              </a:rPr>
              <a:t>Secretary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70F2DF1-F04B-4709-BD7D-D64443EEBBD4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09600" y="3571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000000"/>
                </a:solidFill>
              </a:rPr>
              <a:t>Utility Accommodation and Coordination </a:t>
            </a:r>
            <a:r>
              <a:rPr lang="en-US" sz="3600" dirty="0" smtClean="0">
                <a:solidFill>
                  <a:srgbClr val="000000"/>
                </a:solidFill>
              </a:rPr>
              <a:t>( 6 Districts)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371600"/>
            <a:ext cx="83058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Assistant District Engineer</a:t>
            </a:r>
          </a:p>
          <a:p>
            <a:pPr marL="1082675" lvl="1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Responsible for construction projects</a:t>
            </a:r>
            <a:endParaRPr lang="en-US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0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District Utility </a:t>
            </a:r>
            <a:r>
              <a:rPr lang="en-US" sz="2400" b="1" dirty="0" smtClean="0">
                <a:solidFill>
                  <a:srgbClr val="000000"/>
                </a:solidFill>
              </a:rPr>
              <a:t>Coordinators </a:t>
            </a:r>
            <a:r>
              <a:rPr lang="en-US" sz="2400" b="1" dirty="0">
                <a:solidFill>
                  <a:srgbClr val="000000"/>
                </a:solidFill>
              </a:rPr>
              <a:t>(DUC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5 Districts have </a:t>
            </a:r>
            <a:r>
              <a:rPr lang="en-US" sz="2400" dirty="0" smtClean="0">
                <a:solidFill>
                  <a:srgbClr val="000000"/>
                </a:solidFill>
              </a:rPr>
              <a:t>1 full </a:t>
            </a:r>
            <a:r>
              <a:rPr lang="en-US" sz="2400" dirty="0">
                <a:solidFill>
                  <a:srgbClr val="000000"/>
                </a:solidFill>
              </a:rPr>
              <a:t>time </a:t>
            </a:r>
            <a:r>
              <a:rPr lang="en-US" sz="2400" dirty="0" smtClean="0">
                <a:solidFill>
                  <a:srgbClr val="000000"/>
                </a:solidFill>
              </a:rPr>
              <a:t>pos. </a:t>
            </a:r>
            <a:r>
              <a:rPr lang="en-US" sz="2400" dirty="0">
                <a:solidFill>
                  <a:srgbClr val="000000"/>
                </a:solidFill>
              </a:rPr>
              <a:t>6</a:t>
            </a:r>
            <a:r>
              <a:rPr lang="en-US" sz="2400" baseline="33000" dirty="0">
                <a:solidFill>
                  <a:srgbClr val="000000"/>
                </a:solidFill>
              </a:rPr>
              <a:t>th</a:t>
            </a:r>
            <a:r>
              <a:rPr lang="en-US" sz="2400" dirty="0">
                <a:solidFill>
                  <a:srgbClr val="000000"/>
                </a:solidFill>
              </a:rPr>
              <a:t> shares the </a:t>
            </a:r>
            <a:r>
              <a:rPr lang="en-US" sz="2400" dirty="0" smtClean="0">
                <a:solidFill>
                  <a:srgbClr val="000000"/>
                </a:solidFill>
              </a:rPr>
              <a:t>pos.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Coordinates with utilities on construction projects</a:t>
            </a:r>
          </a:p>
          <a:p>
            <a:pPr lvl="2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Permits-Engineering Operations Technician (EOT)</a:t>
            </a:r>
          </a:p>
          <a:p>
            <a:pPr marL="1139825" lvl="2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2 or 3 per district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1139825" lvl="2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Administers Access and Utilities permits including: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	Utility Accommodation Permits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	Application to Perform Work Within State Highway Right-of-Way</a:t>
            </a:r>
          </a:p>
          <a:p>
            <a:pPr marL="1139825" lvl="2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9DA397C-28C0-4654-BECB-AFA7671B360D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153400" cy="47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http://www.iowadot.gov/districtshome.html</a:t>
            </a:r>
            <a:endParaRPr lang="en-US" sz="20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2400" y="5943600"/>
            <a:ext cx="7239000" cy="5181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OR see the districts contacts</a:t>
            </a:r>
            <a:r>
              <a:rPr kumimoji="0" lang="en-US" sz="20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power point in the CD</a:t>
            </a:r>
            <a:endParaRPr kumimoji="0" lang="en-US" sz="2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09600" y="3571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>
                <a:solidFill>
                  <a:srgbClr val="000000"/>
                </a:solidFill>
              </a:rPr>
              <a:t>Utility Accommodation and Coordination (IADOT)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2296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Central Office</a:t>
            </a:r>
          </a:p>
          <a:p>
            <a:pPr marL="1082675" lvl="1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Policy</a:t>
            </a:r>
          </a:p>
          <a:p>
            <a:pPr marL="1082675" lvl="1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Agreements</a:t>
            </a:r>
          </a:p>
          <a:p>
            <a:pPr marL="1082675" lvl="1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Plan </a:t>
            </a:r>
            <a:r>
              <a:rPr lang="en-US" sz="2800" dirty="0" smtClean="0">
                <a:solidFill>
                  <a:srgbClr val="000000"/>
                </a:solidFill>
              </a:rPr>
              <a:t>Submittal</a:t>
            </a:r>
            <a:endParaRPr lang="en-US" sz="2800" dirty="0">
              <a:solidFill>
                <a:srgbClr val="000000"/>
              </a:solidFill>
            </a:endParaRPr>
          </a:p>
          <a:p>
            <a:pPr marL="339725" indent="-339725"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000" dirty="0">
              <a:solidFill>
                <a:srgbClr val="000000"/>
              </a:solidFill>
            </a:endParaRPr>
          </a:p>
          <a:p>
            <a:pPr marL="339725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District</a:t>
            </a:r>
          </a:p>
          <a:p>
            <a:pPr marL="1082675" lvl="1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Initial notification</a:t>
            </a:r>
          </a:p>
          <a:p>
            <a:pPr marL="1082675" lvl="1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Conduct meetings</a:t>
            </a:r>
          </a:p>
          <a:p>
            <a:pPr marL="1082675" lvl="1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Coordinate movement</a:t>
            </a:r>
          </a:p>
          <a:p>
            <a:pPr marL="1082675" lvl="1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Permits</a:t>
            </a:r>
          </a:p>
          <a:p>
            <a:pPr marL="1082675" lvl="1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339725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Working on cohesiveness and standardization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4820E52-17E9-47CE-BB8A-63CC493AB18C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609600" y="3571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>
                <a:solidFill>
                  <a:srgbClr val="000000"/>
                </a:solidFill>
              </a:rPr>
              <a:t>Utility Accommodation and Coordination (IADOT)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524000"/>
            <a:ext cx="82296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Changes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We </a:t>
            </a:r>
            <a:r>
              <a:rPr lang="en-US" sz="2800" dirty="0" smtClean="0">
                <a:solidFill>
                  <a:srgbClr val="000000"/>
                </a:solidFill>
              </a:rPr>
              <a:t>are </a:t>
            </a:r>
            <a:r>
              <a:rPr lang="en-US" sz="2800" dirty="0">
                <a:solidFill>
                  <a:srgbClr val="000000"/>
                </a:solidFill>
              </a:rPr>
              <a:t>implementing program of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741363" lvl="1" indent="-284163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	Utility </a:t>
            </a:r>
            <a:r>
              <a:rPr lang="en-US" sz="2800" dirty="0">
                <a:solidFill>
                  <a:srgbClr val="000000"/>
                </a:solidFill>
              </a:rPr>
              <a:t>dates  U00 through U07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Follow </a:t>
            </a:r>
            <a:r>
              <a:rPr lang="en-US" sz="2800" dirty="0">
                <a:solidFill>
                  <a:srgbClr val="000000"/>
                </a:solidFill>
              </a:rPr>
              <a:t>the Point 25 process for most projects.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End Results 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Fewer plans sent out, only when it needed (working with survey, soils)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Plans sent on schedule fit to our design and letting dates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Increased ability to modify plans.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229C2DB-46D4-4191-A8C5-6843351D067B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609600" y="3571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>
                <a:solidFill>
                  <a:srgbClr val="000000"/>
                </a:solidFill>
              </a:rPr>
              <a:t>Utility Accommodation and Coordination (IADOT)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" y="1524000"/>
            <a:ext cx="82296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We are really working across districts and the state to improve the process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339725" indent="-339725"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741363" lvl="1" indent="-284163"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Will gladly listen to your concerns and </a:t>
            </a:r>
            <a:r>
              <a:rPr lang="en-US" sz="2800" dirty="0" smtClean="0">
                <a:solidFill>
                  <a:srgbClr val="000000"/>
                </a:solidFill>
              </a:rPr>
              <a:t>suggestions </a:t>
            </a:r>
            <a:r>
              <a:rPr lang="en-US" sz="2000" dirty="0" smtClean="0">
                <a:solidFill>
                  <a:srgbClr val="0070C0"/>
                </a:solidFill>
                <a:hlinkClick r:id="rId3"/>
              </a:rPr>
              <a:t>bryan.bradley@iowa.gov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741363" lvl="1" indent="-284163"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>
              <a:solidFill>
                <a:srgbClr val="0070C0"/>
              </a:solidFill>
            </a:endParaRPr>
          </a:p>
          <a:p>
            <a:pPr marL="741363" lvl="1" indent="-284163"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As we go forward you will know that all communications are important if we send them.  Please reply.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marL="741363" lvl="1" indent="-284163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5014B86-E9EB-45CA-910E-376C35BB9293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09600" y="357188"/>
            <a:ext cx="77724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>
                <a:solidFill>
                  <a:srgbClr val="000000"/>
                </a:solidFill>
              </a:rPr>
              <a:t>Utility Accommodation and Coordination 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2296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Operational Planning Meeting  </a:t>
            </a:r>
            <a:r>
              <a:rPr lang="en-US" sz="3200" dirty="0" smtClean="0">
                <a:solidFill>
                  <a:srgbClr val="000000"/>
                </a:solidFill>
              </a:rPr>
              <a:t>(OPM)</a:t>
            </a:r>
            <a:endParaRPr lang="en-US" sz="32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Preliminary meeting with utilities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Get all involved in design, can change design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Before final design complete</a:t>
            </a:r>
            <a:endParaRPr lang="en-US" sz="28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Utility Coordination Meeting  UCM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Promote cooperation, utilities work together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Understand utility issues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Present new information as project develops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CA5288D-20AA-4C2E-8F93-005B19A19064}" type="slidenum">
              <a:rPr lang="en-US" sz="1400">
                <a:solidFill>
                  <a:srgbClr val="000000"/>
                </a:solidFill>
                <a:latin typeface="Tahom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1259</TotalTime>
  <Words>491</Words>
  <Application>Microsoft Office PowerPoint</Application>
  <PresentationFormat>On-screen Show (4:3)</PresentationFormat>
  <Paragraphs>146</Paragraphs>
  <Slides>18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Opulent</vt:lpstr>
      <vt:lpstr>Acrobat Document</vt:lpstr>
      <vt:lpstr>Slide 1</vt:lpstr>
      <vt:lpstr>Slide 2</vt:lpstr>
      <vt:lpstr>Slide 3</vt:lpstr>
      <vt:lpstr>Slide 4</vt:lpstr>
      <vt:lpstr>http://www.iowadot.gov/districtshome.html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tjerman</dc:creator>
  <cp:lastModifiedBy>bbradle</cp:lastModifiedBy>
  <cp:revision>85</cp:revision>
  <cp:lastPrinted>1601-01-01T00:00:00Z</cp:lastPrinted>
  <dcterms:created xsi:type="dcterms:W3CDTF">2010-07-26T18:25:23Z</dcterms:created>
  <dcterms:modified xsi:type="dcterms:W3CDTF">2013-02-04T23:16:27Z</dcterms:modified>
</cp:coreProperties>
</file>