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80" r:id="rId4"/>
    <p:sldId id="281" r:id="rId5"/>
    <p:sldId id="258" r:id="rId6"/>
    <p:sldId id="259" r:id="rId7"/>
    <p:sldId id="27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75" r:id="rId17"/>
    <p:sldId id="277" r:id="rId18"/>
    <p:sldId id="278" r:id="rId19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CB504"/>
    <a:srgbClr val="F9B4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02" y="-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061200"/>
            <a:ext cx="0" cy="1550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433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 sz="1600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7E3A74-9135-4DB5-8EFF-5E9C361FC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172EA-B581-4D19-840B-6F551F6B7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396BE-BB61-4096-88D4-60E3494DE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5047-AEE9-468A-9F5E-0C59D671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B927B9-1703-4B74-9D70-BC1255384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F67D0-CC2B-4461-B2FE-05F573D77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E687D-CADC-4432-A611-4203E9B42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21C78D-576C-4AB6-9477-7043428F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FD9DB5-114E-4C21-97C8-90FD6EC2D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5FA6A-9A75-4579-B06F-3B9AD7E38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FB6BE-8CC2-44CB-B9B2-E2A336D413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2/18/2014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FD15CC-ED04-4A3E-89E2-FCFC4243A1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ryan.bradley@iow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Bryan.Bradley@iow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Annual District Utility Meetings</a:t>
            </a:r>
            <a:br>
              <a:rPr lang="en-US" sz="4400" dirty="0">
                <a:solidFill>
                  <a:srgbClr val="000000"/>
                </a:solidFill>
              </a:rPr>
            </a:br>
            <a:r>
              <a:rPr lang="en-US" sz="4400" dirty="0" smtClean="0">
                <a:solidFill>
                  <a:srgbClr val="000000"/>
                </a:solidFill>
              </a:rPr>
              <a:t>2014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600" dirty="0">
              <a:solidFill>
                <a:srgbClr val="000000"/>
              </a:solidFill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Accommodation and Coordination</a:t>
            </a: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600" dirty="0">
              <a:solidFill>
                <a:srgbClr val="000000"/>
              </a:solidFill>
            </a:endParaRP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Bryan Bradley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State Utility </a:t>
            </a:r>
            <a:r>
              <a:rPr lang="en-US" sz="2400" dirty="0">
                <a:solidFill>
                  <a:srgbClr val="000000"/>
                </a:solidFill>
              </a:rPr>
              <a:t>Engineer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Office of Traffic and Safety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Iowa Department of Transportation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bryan.bradley@iowa.gov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AC2BAC2-8934-4892-87B0-BE05228A3C5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We are really working across districts and the state to improve the process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Will gladly listen to your concerns and </a:t>
            </a:r>
            <a:r>
              <a:rPr lang="en-US" sz="2800" dirty="0" smtClean="0">
                <a:solidFill>
                  <a:srgbClr val="000000"/>
                </a:solidFill>
              </a:rPr>
              <a:t>suggestions </a:t>
            </a:r>
            <a:r>
              <a:rPr lang="en-US" sz="2000" dirty="0" smtClean="0">
                <a:solidFill>
                  <a:srgbClr val="0070C0"/>
                </a:solidFill>
                <a:hlinkClick r:id="rId3"/>
              </a:rPr>
              <a:t>bryan.bradley@iowa.gov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dirty="0">
              <a:solidFill>
                <a:srgbClr val="0070C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As we go forward you will know that all communications are important if we send them.  Please reply.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</a:p>
          <a:p>
            <a:pPr marL="741363" lvl="1" indent="-2841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5014B86-E9EB-45CA-910E-376C35BB9293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Operational Planning Meeting  </a:t>
            </a:r>
            <a:r>
              <a:rPr lang="en-US" sz="3200" dirty="0" smtClean="0">
                <a:solidFill>
                  <a:srgbClr val="000000"/>
                </a:solidFill>
              </a:rPr>
              <a:t>(OPM)</a:t>
            </a:r>
            <a:endParaRPr lang="en-US" sz="32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Preliminary meeting with utilities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Get all involved in design, can change design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Before final design complete</a:t>
            </a: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Utility Coordination Meeting  UCM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Promote cooperation, utilities work together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Understand utility issues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Present new information as project develops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CA5288D-20AA-4C2E-8F93-005B19A1906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 smtClean="0">
                <a:solidFill>
                  <a:srgbClr val="000000"/>
                </a:solidFill>
              </a:rPr>
              <a:t>Agreements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5216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Utility on private property or easement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Through central office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Need </a:t>
            </a:r>
            <a:r>
              <a:rPr lang="en-US" sz="2400" dirty="0">
                <a:solidFill>
                  <a:srgbClr val="000000"/>
                </a:solidFill>
              </a:rPr>
              <a:t>estimate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Need work plan (drawings)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Need easement documents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Final amount within 125</a:t>
            </a:r>
            <a:r>
              <a:rPr lang="en-US" sz="2400" dirty="0">
                <a:solidFill>
                  <a:srgbClr val="000000"/>
                </a:solidFill>
              </a:rPr>
              <a:t>% of </a:t>
            </a:r>
            <a:r>
              <a:rPr lang="en-US" sz="2400" dirty="0" smtClean="0">
                <a:solidFill>
                  <a:srgbClr val="000000"/>
                </a:solidFill>
              </a:rPr>
              <a:t>Estimate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D953DAD-CD88-4D0C-BF89-F155FE09F2F2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</a:rPr>
              <a:t>Agreements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Central office writes them up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Pre-Audit, Certificate of Completion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Final Audit, Disclaimer of Interest in Realty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Final Payment of </a:t>
            </a:r>
            <a:r>
              <a:rPr lang="en-US" sz="3200" dirty="0" err="1">
                <a:solidFill>
                  <a:srgbClr val="000000"/>
                </a:solidFill>
              </a:rPr>
              <a:t>Retainage</a:t>
            </a:r>
            <a:r>
              <a:rPr lang="en-US" sz="3200" dirty="0">
                <a:solidFill>
                  <a:srgbClr val="000000"/>
                </a:solidFill>
              </a:rPr>
              <a:t> (10%)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Discussion or questions on Agreements?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107A1EF-81E2-484A-8161-F1E7C03BFA57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762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ADA REQUIREMENTS FOR SIDEWALKS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1524000"/>
            <a:ext cx="82296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CHECK OUT THE </a:t>
            </a:r>
            <a:r>
              <a:rPr lang="en-US" sz="3200" dirty="0" smtClean="0">
                <a:solidFill>
                  <a:srgbClr val="000000"/>
                </a:solidFill>
              </a:rPr>
              <a:t>CD or FTP site</a:t>
            </a: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800"/>
              </a:spcBef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Law since 1990</a:t>
            </a:r>
          </a:p>
          <a:p>
            <a:pPr marL="741363" lvl="1" indent="-284163">
              <a:spcBef>
                <a:spcPts val="800"/>
              </a:spcBef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Can be serious consequences if fail to comply.  It is being watched.</a:t>
            </a:r>
          </a:p>
          <a:p>
            <a:pPr marL="741363" lvl="1" indent="-284163">
              <a:spcBef>
                <a:spcPts val="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B94D1BB-7AE5-4801-A853-4CF0E1950C20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33600"/>
            <a:ext cx="7553325" cy="457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152400"/>
            <a:ext cx="7772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Temporary Traffic Control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914400"/>
            <a:ext cx="8229600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CHECK </a:t>
            </a:r>
            <a:r>
              <a:rPr lang="en-US" sz="3200" dirty="0">
                <a:solidFill>
                  <a:srgbClr val="000000"/>
                </a:solidFill>
              </a:rPr>
              <a:t>OUT THE </a:t>
            </a:r>
            <a:r>
              <a:rPr lang="en-US" sz="3200" dirty="0" smtClean="0">
                <a:solidFill>
                  <a:srgbClr val="000000"/>
                </a:solidFill>
              </a:rPr>
              <a:t>DVD or FTP site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It is in the </a:t>
            </a:r>
            <a:r>
              <a:rPr lang="en-US" sz="3200" dirty="0" smtClean="0">
                <a:solidFill>
                  <a:srgbClr val="000000"/>
                </a:solidFill>
              </a:rPr>
              <a:t>policy it is not optional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A57325C-A6EC-4ED9-BDE3-643D24B84231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Other issues 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1143000"/>
            <a:ext cx="80772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Utilities are Liable for Contractors work/TTC/plans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Check out the Policy Page 34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Please work with contractors to follow Policy and the permits.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Work times(Do not start before ½ hour after sun up and stop at least ½ hour before sun down)</a:t>
            </a:r>
          </a:p>
          <a:p>
            <a:pPr marL="339725" indent="-339725">
              <a:spcBef>
                <a:spcPts val="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EC74AD3-8D3F-4B66-A74B-87D648C9A1E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Other issues 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1143000"/>
            <a:ext cx="82296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Abandonments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Becoming more of an issue every day.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Check </a:t>
            </a:r>
            <a:r>
              <a:rPr lang="en-US" sz="2800" dirty="0">
                <a:solidFill>
                  <a:srgbClr val="000000"/>
                </a:solidFill>
              </a:rPr>
              <a:t>out the Policy Page </a:t>
            </a:r>
            <a:r>
              <a:rPr lang="en-US" sz="2800" dirty="0" smtClean="0">
                <a:solidFill>
                  <a:srgbClr val="000000"/>
                </a:solidFill>
              </a:rPr>
              <a:t>34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DOT needs to be notified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Permitting Issues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Check out the </a:t>
            </a:r>
            <a:r>
              <a:rPr lang="en-US" sz="2800" dirty="0" smtClean="0">
                <a:solidFill>
                  <a:srgbClr val="000000"/>
                </a:solidFill>
              </a:rPr>
              <a:t>DVD or FTP site again (checklist)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Have people who fill them out go through list.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EC74AD3-8D3F-4B66-A74B-87D648C9A1E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Comments/suggestions????</a:t>
            </a:r>
          </a:p>
          <a:p>
            <a:endParaRPr lang="en-US" dirty="0" smtClean="0"/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Bryan Bradley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Utility Engineer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Office of Traffic and Safety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Iowa Department of Transportation</a:t>
            </a:r>
            <a:endParaRPr lang="en-US" sz="2800" dirty="0" smtClean="0">
              <a:solidFill>
                <a:srgbClr val="000000"/>
              </a:solidFill>
              <a:hlinkClick r:id="rId2"/>
            </a:endParaRP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hlinkClick r:id="rId2"/>
              </a:rPr>
              <a:t>Bryan.Bradley@iowa.gov</a:t>
            </a:r>
            <a:endParaRPr lang="en-US" sz="2800" dirty="0" smtClean="0"/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515-239-1014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Purpose </a:t>
            </a:r>
            <a:r>
              <a:rPr lang="en-US" sz="3600" dirty="0" smtClean="0">
                <a:solidFill>
                  <a:srgbClr val="000000"/>
                </a:solidFill>
              </a:rPr>
              <a:t>of this </a:t>
            </a:r>
            <a:r>
              <a:rPr lang="en-US" sz="3600" dirty="0" err="1" smtClean="0">
                <a:solidFill>
                  <a:srgbClr val="000000"/>
                </a:solidFill>
              </a:rPr>
              <a:t>Powerpoint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What's </a:t>
            </a:r>
            <a:r>
              <a:rPr lang="en-US" sz="3200" dirty="0">
                <a:solidFill>
                  <a:srgbClr val="000000"/>
                </a:solidFill>
              </a:rPr>
              <a:t>new in Utilities at the DOT</a:t>
            </a: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Hit </a:t>
            </a:r>
            <a:r>
              <a:rPr lang="en-US" sz="3200" dirty="0">
                <a:solidFill>
                  <a:srgbClr val="000000"/>
                </a:solidFill>
              </a:rPr>
              <a:t>a bunch of </a:t>
            </a:r>
            <a:r>
              <a:rPr lang="en-US" sz="3200" dirty="0" smtClean="0">
                <a:solidFill>
                  <a:srgbClr val="000000"/>
                </a:solidFill>
              </a:rPr>
              <a:t>topics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Promote </a:t>
            </a:r>
            <a:r>
              <a:rPr lang="en-US" sz="3200" dirty="0" smtClean="0">
                <a:solidFill>
                  <a:srgbClr val="000000"/>
                </a:solidFill>
              </a:rPr>
              <a:t>understanding cooperation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FF0000"/>
                </a:solidFill>
              </a:rPr>
              <a:t>BUY AMERICA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76200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Big New Development – BUY AMERICA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Extended to some utility relocations Jan.1, 2014</a:t>
            </a: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See the DVD or FTP Site Buy America folder for details.</a:t>
            </a: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Affects many relocations due to Highway projects, including all that are reimbursable and all due to an Interstate project.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Products that are 90% by weight Steel or Iron must meet requirements, as well as precast concrete products.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This must be considered early in the process.</a:t>
            </a:r>
            <a:endParaRPr lang="en-US" sz="2600" smtClean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357188"/>
            <a:ext cx="76962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FF0000"/>
                </a:solidFill>
              </a:rPr>
              <a:t>LANE RESTRICTION NOTIFICATION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76200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Notification </a:t>
            </a:r>
            <a:r>
              <a:rPr lang="en-US" sz="2400" dirty="0" smtClean="0">
                <a:solidFill>
                  <a:schemeClr val="tx1"/>
                </a:solidFill>
              </a:rPr>
              <a:t>of width or height restrictions on Iowa primary highways </a:t>
            </a:r>
            <a:r>
              <a:rPr lang="en-US" sz="2400" dirty="0" smtClean="0">
                <a:solidFill>
                  <a:schemeClr val="tx1"/>
                </a:solidFill>
              </a:rPr>
              <a:t>is required.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Utilities </a:t>
            </a:r>
            <a:r>
              <a:rPr lang="en-US" sz="2400" dirty="0" smtClean="0">
                <a:solidFill>
                  <a:schemeClr val="tx1"/>
                </a:solidFill>
              </a:rPr>
              <a:t>may not obstruct </a:t>
            </a:r>
            <a:r>
              <a:rPr lang="en-US" sz="2400" dirty="0" smtClean="0">
                <a:solidFill>
                  <a:schemeClr val="tx1"/>
                </a:solidFill>
              </a:rPr>
              <a:t>primary </a:t>
            </a:r>
            <a:r>
              <a:rPr lang="en-US" sz="2400" dirty="0" smtClean="0">
                <a:solidFill>
                  <a:schemeClr val="tx1"/>
                </a:solidFill>
              </a:rPr>
              <a:t>highways without prior consent of the Iowa DOT, except in emergency situations.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See the document: 511 Utility Notifications of Restrictions.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Minimum 48 hours advanced notification, prefer 10 days.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For wide load routing, some loads getting stuck when restrictions were unknown.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Utility Accommodation and Coordination (Central </a:t>
            </a:r>
            <a:r>
              <a:rPr lang="en-US" sz="3600" dirty="0" smtClean="0">
                <a:solidFill>
                  <a:srgbClr val="000000"/>
                </a:solidFill>
              </a:rPr>
              <a:t>Office in Ames)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3058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Utilities </a:t>
            </a:r>
            <a:r>
              <a:rPr lang="en-US" sz="3200" dirty="0">
                <a:solidFill>
                  <a:srgbClr val="000000"/>
                </a:solidFill>
              </a:rPr>
              <a:t>Section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Permits &amp; Utility Relocation </a:t>
            </a:r>
            <a:r>
              <a:rPr lang="en-US" sz="2800" dirty="0" smtClean="0">
                <a:solidFill>
                  <a:srgbClr val="000000"/>
                </a:solidFill>
              </a:rPr>
              <a:t>(Policy)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Utility Relocation Agreements</a:t>
            </a: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In the Traffic </a:t>
            </a:r>
            <a:r>
              <a:rPr lang="en-US" sz="2800" dirty="0">
                <a:solidFill>
                  <a:srgbClr val="000000"/>
                </a:solidFill>
              </a:rPr>
              <a:t>and Safety Office 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Group </a:t>
            </a:r>
            <a:r>
              <a:rPr lang="en-US" sz="3200" dirty="0" smtClean="0">
                <a:solidFill>
                  <a:srgbClr val="000000"/>
                </a:solidFill>
              </a:rPr>
              <a:t>consists </a:t>
            </a:r>
            <a:r>
              <a:rPr lang="en-US" sz="3200" dirty="0">
                <a:solidFill>
                  <a:srgbClr val="000000"/>
                </a:solidFill>
              </a:rPr>
              <a:t>of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Bryan Bradley   </a:t>
            </a:r>
            <a:r>
              <a:rPr lang="en-US" sz="2800" dirty="0">
                <a:solidFill>
                  <a:srgbClr val="000000"/>
                </a:solidFill>
              </a:rPr>
              <a:t>Utility Engineer/Administrator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Jeff McCollough  </a:t>
            </a:r>
            <a:r>
              <a:rPr lang="en-US" sz="2800" dirty="0">
                <a:solidFill>
                  <a:srgbClr val="000000"/>
                </a:solidFill>
              </a:rPr>
              <a:t>Utility Relocation/Permits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Stephanie Anderson  </a:t>
            </a:r>
            <a:r>
              <a:rPr lang="en-US" sz="2800" dirty="0">
                <a:solidFill>
                  <a:srgbClr val="000000"/>
                </a:solidFill>
              </a:rPr>
              <a:t>Agreements </a:t>
            </a:r>
            <a:r>
              <a:rPr lang="en-US" sz="2800" dirty="0" smtClean="0">
                <a:solidFill>
                  <a:srgbClr val="000000"/>
                </a:solidFill>
              </a:rPr>
              <a:t>Secretary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70F2DF1-F04B-4709-BD7D-D64443EEBBD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52400" y="381000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Utility Accommodation and Coordination </a:t>
            </a:r>
            <a:r>
              <a:rPr lang="en-US" sz="3600" dirty="0" smtClean="0">
                <a:solidFill>
                  <a:srgbClr val="000000"/>
                </a:solidFill>
              </a:rPr>
              <a:t>( 6 Districts)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-76200" y="1371600"/>
            <a:ext cx="83820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Assistant District Engineer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Responsible for construction projects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b="1" dirty="0">
                <a:solidFill>
                  <a:srgbClr val="000000"/>
                </a:solidFill>
              </a:rPr>
              <a:t>District Utility </a:t>
            </a:r>
            <a:r>
              <a:rPr lang="en-US" sz="2400" b="1" dirty="0" smtClean="0">
                <a:solidFill>
                  <a:srgbClr val="000000"/>
                </a:solidFill>
              </a:rPr>
              <a:t>Coordinators </a:t>
            </a:r>
            <a:r>
              <a:rPr lang="en-US" sz="2400" b="1" dirty="0">
                <a:solidFill>
                  <a:srgbClr val="000000"/>
                </a:solidFill>
              </a:rPr>
              <a:t>(DUC</a:t>
            </a:r>
            <a:r>
              <a:rPr lang="en-US" sz="2400" b="1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5 Districts have </a:t>
            </a:r>
            <a:r>
              <a:rPr lang="en-US" sz="2400" dirty="0" smtClean="0">
                <a:solidFill>
                  <a:srgbClr val="000000"/>
                </a:solidFill>
              </a:rPr>
              <a:t>1 full </a:t>
            </a:r>
            <a:r>
              <a:rPr lang="en-US" sz="2400" dirty="0">
                <a:solidFill>
                  <a:srgbClr val="000000"/>
                </a:solidFill>
              </a:rPr>
              <a:t>time </a:t>
            </a:r>
            <a:r>
              <a:rPr lang="en-US" sz="2400" dirty="0" smtClean="0">
                <a:solidFill>
                  <a:srgbClr val="000000"/>
                </a:solidFill>
              </a:rPr>
              <a:t>pos. </a:t>
            </a:r>
            <a:r>
              <a:rPr lang="en-US" sz="2400" dirty="0">
                <a:solidFill>
                  <a:srgbClr val="000000"/>
                </a:solidFill>
              </a:rPr>
              <a:t>6</a:t>
            </a:r>
            <a:r>
              <a:rPr lang="en-US" sz="2400" baseline="33000" dirty="0">
                <a:solidFill>
                  <a:srgbClr val="000000"/>
                </a:solidFill>
              </a:rPr>
              <a:t>th</a:t>
            </a:r>
            <a:r>
              <a:rPr lang="en-US" sz="2400" dirty="0">
                <a:solidFill>
                  <a:srgbClr val="000000"/>
                </a:solidFill>
              </a:rPr>
              <a:t> shares the </a:t>
            </a:r>
            <a:r>
              <a:rPr lang="en-US" sz="2400" dirty="0" smtClean="0">
                <a:solidFill>
                  <a:srgbClr val="000000"/>
                </a:solidFill>
              </a:rPr>
              <a:t>pos.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Coordinates with utilities on construction projects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b="1" dirty="0" smtClean="0">
                <a:solidFill>
                  <a:srgbClr val="000000"/>
                </a:solidFill>
              </a:rPr>
              <a:t>Permits-Engineering Operations Technician (EOT)</a:t>
            </a: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2 or 3 per district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Administers Access and Utilities permits including: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	Utility Accommodation Permits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	Application to Perform Work Within State Highway Right-of-Way</a:t>
            </a: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2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9DA397C-28C0-4654-BECB-AFA7671B360D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8153400" cy="471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http://www.iowadot.gov/districtshome.html</a:t>
            </a:r>
            <a:endParaRPr lang="en-US" sz="20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5943600"/>
            <a:ext cx="7239000" cy="51816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OR see the districts contacts</a:t>
            </a:r>
            <a:r>
              <a:rPr kumimoji="0" lang="en-US" sz="20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power point in the CD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Central Office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Policy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Agreements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Plan </a:t>
            </a:r>
            <a:r>
              <a:rPr lang="en-US" sz="2800" dirty="0" smtClean="0">
                <a:solidFill>
                  <a:srgbClr val="000000"/>
                </a:solidFill>
              </a:rPr>
              <a:t>Submittal</a:t>
            </a: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District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Initial notification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Conduct meetings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Coordinate movement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Permits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Working on cohesiveness and standardization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4820E52-17E9-47CE-BB8A-63CC493AB18C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Changes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We </a:t>
            </a:r>
            <a:r>
              <a:rPr lang="en-US" sz="2800" dirty="0" smtClean="0">
                <a:solidFill>
                  <a:srgbClr val="000000"/>
                </a:solidFill>
              </a:rPr>
              <a:t>are </a:t>
            </a:r>
            <a:r>
              <a:rPr lang="en-US" sz="2800" dirty="0">
                <a:solidFill>
                  <a:srgbClr val="000000"/>
                </a:solidFill>
              </a:rPr>
              <a:t>implementing program of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741363" lvl="1" indent="-2841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	Utility </a:t>
            </a:r>
            <a:r>
              <a:rPr lang="en-US" sz="2800" dirty="0">
                <a:solidFill>
                  <a:srgbClr val="000000"/>
                </a:solidFill>
              </a:rPr>
              <a:t>dates  U00 through U07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Follow </a:t>
            </a:r>
            <a:r>
              <a:rPr lang="en-US" sz="2800" dirty="0">
                <a:solidFill>
                  <a:srgbClr val="000000"/>
                </a:solidFill>
              </a:rPr>
              <a:t>the Point 25 process for most projects.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End Results 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Fewer plans sent out, only when it </a:t>
            </a:r>
            <a:r>
              <a:rPr lang="en-US" sz="3200" dirty="0" smtClean="0">
                <a:solidFill>
                  <a:srgbClr val="000000"/>
                </a:solidFill>
              </a:rPr>
              <a:t>needed</a:t>
            </a: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Plans sent on schedule fit to our design and letting dates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Increased ability to modify plans.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229C2DB-46D4-4191-A8C5-6843351D067B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1347</TotalTime>
  <Words>616</Words>
  <Application>Microsoft Office PowerPoint</Application>
  <PresentationFormat>On-screen Show (4:3)</PresentationFormat>
  <Paragraphs>164</Paragraphs>
  <Slides>18</Slides>
  <Notes>16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http://www.iowadot.gov/districtshome.html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tjerman</dc:creator>
  <cp:lastModifiedBy>bbradle</cp:lastModifiedBy>
  <cp:revision>95</cp:revision>
  <cp:lastPrinted>1601-01-01T00:00:00Z</cp:lastPrinted>
  <dcterms:created xsi:type="dcterms:W3CDTF">2010-07-26T18:25:23Z</dcterms:created>
  <dcterms:modified xsi:type="dcterms:W3CDTF">2014-02-18T16:08:43Z</dcterms:modified>
</cp:coreProperties>
</file>