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8" r:id="rId1"/>
  </p:sldMasterIdLst>
  <p:notesMasterIdLst>
    <p:notesMasterId r:id="rId20"/>
  </p:notesMasterIdLst>
  <p:sldIdLst>
    <p:sldId id="256" r:id="rId2"/>
    <p:sldId id="257" r:id="rId3"/>
    <p:sldId id="280" r:id="rId4"/>
    <p:sldId id="281" r:id="rId5"/>
    <p:sldId id="258" r:id="rId6"/>
    <p:sldId id="259" r:id="rId7"/>
    <p:sldId id="279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69" r:id="rId16"/>
    <p:sldId id="275" r:id="rId17"/>
    <p:sldId id="277" r:id="rId18"/>
    <p:sldId id="278" r:id="rId19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B504"/>
    <a:srgbClr val="F9B4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0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-7061200"/>
            <a:ext cx="0" cy="15509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14339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38423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CDF6120-F1F0-4C60-9FE9-39AC71A9C79D}" type="datetimeFigureOut">
              <a:rPr lang="en-US" smtClean="0"/>
              <a:pPr/>
              <a:t>2/3/2015</a:t>
            </a:fld>
            <a:endParaRPr lang="en-US" sz="1600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7E3A74-9135-4DB5-8EFF-5E9C361FC4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B172EA-B581-4D19-840B-6F551F6B7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94396BE-BB61-4096-88D4-60E3494DE9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665047-AEE9-468A-9F5E-0C59D6719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CDF6120-F1F0-4C60-9FE9-39AC71A9C79D}" type="datetimeFigureOut">
              <a:rPr lang="en-US" smtClean="0"/>
              <a:pPr/>
              <a:t>2/3/2015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DB927B9-1703-4B74-9D70-BC12553841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FF67D0-CC2B-4461-B2FE-05F573D77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5E687D-CADC-4432-A611-4203E9B42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21C78D-576C-4AB6-9477-7043428F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CDF6120-F1F0-4C60-9FE9-39AC71A9C79D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FD9DB5-114E-4C21-97C8-90FD6EC2D0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5FA6A-9A75-4579-B06F-3B9AD7E38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DF6120-F1F0-4C60-9FE9-39AC71A9C79D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5FB6BE-8CC2-44CB-B9B2-E2A336D413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CDF6120-F1F0-4C60-9FE9-39AC71A9C79D}" type="datetimeFigureOut">
              <a:rPr lang="en-US" smtClean="0"/>
              <a:pPr/>
              <a:t>2/3/2015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8FD15CC-ED04-4A3E-89E2-FCFC4243A1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bryan.bradley@iowa.gov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Bryan.Bradley@iowa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 dirty="0">
                <a:solidFill>
                  <a:srgbClr val="000000"/>
                </a:solidFill>
              </a:rPr>
              <a:t>Annual District Utility Meetings</a:t>
            </a:r>
            <a:br>
              <a:rPr lang="en-US" sz="4400" dirty="0">
                <a:solidFill>
                  <a:srgbClr val="000000"/>
                </a:solidFill>
              </a:rPr>
            </a:br>
            <a:r>
              <a:rPr lang="en-US" sz="4400" dirty="0" smtClean="0">
                <a:solidFill>
                  <a:srgbClr val="000000"/>
                </a:solidFill>
              </a:rPr>
              <a:t>2015</a:t>
            </a:r>
            <a:endParaRPr lang="en-US" sz="4400" dirty="0" smtClean="0">
              <a:solidFill>
                <a:srgbClr val="000000"/>
              </a:solidFill>
            </a:endParaRP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spcBef>
                <a:spcPts val="9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600" dirty="0">
              <a:solidFill>
                <a:srgbClr val="000000"/>
              </a:solidFill>
            </a:endParaRPr>
          </a:p>
          <a:p>
            <a:pPr algn="ctr">
              <a:spcBef>
                <a:spcPts val="9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dirty="0">
                <a:solidFill>
                  <a:srgbClr val="000000"/>
                </a:solidFill>
              </a:rPr>
              <a:t>Accommodation and Coordination</a:t>
            </a:r>
          </a:p>
          <a:p>
            <a:pPr algn="ctr">
              <a:spcBef>
                <a:spcPts val="9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600" dirty="0">
              <a:solidFill>
                <a:srgbClr val="000000"/>
              </a:solidFill>
            </a:endParaRPr>
          </a:p>
          <a:p>
            <a:pPr algn="r">
              <a:spcBef>
                <a:spcPts val="6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Bryan Bradley</a:t>
            </a:r>
          </a:p>
          <a:p>
            <a:pPr algn="r">
              <a:spcBef>
                <a:spcPts val="6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State Utility </a:t>
            </a:r>
            <a:r>
              <a:rPr lang="en-US" sz="2400" dirty="0">
                <a:solidFill>
                  <a:srgbClr val="000000"/>
                </a:solidFill>
              </a:rPr>
              <a:t>Engineer</a:t>
            </a:r>
          </a:p>
          <a:p>
            <a:pPr algn="r">
              <a:spcBef>
                <a:spcPts val="6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Office of Traffic and Safety</a:t>
            </a:r>
          </a:p>
          <a:p>
            <a:pPr algn="r">
              <a:spcBef>
                <a:spcPts val="6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Iowa Department of Transportation</a:t>
            </a:r>
          </a:p>
          <a:p>
            <a:pPr algn="r">
              <a:spcBef>
                <a:spcPts val="6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bryan.bradley@iowa.gov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AC2BAC2-8934-4892-87B0-BE05228A3C58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609600" y="357188"/>
            <a:ext cx="77724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</a:rPr>
              <a:t>Utility Accommodation and Coordination (IADOT)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0" y="1524000"/>
            <a:ext cx="82296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We are really working across districts and the state to improve the process</a:t>
            </a:r>
            <a:r>
              <a:rPr lang="en-US" sz="3200" dirty="0" smtClean="0">
                <a:solidFill>
                  <a:srgbClr val="000000"/>
                </a:solidFill>
              </a:rPr>
              <a:t>.</a:t>
            </a:r>
          </a:p>
          <a:p>
            <a:pPr marL="339725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>
              <a:solidFill>
                <a:srgbClr val="000000"/>
              </a:solidFill>
            </a:endParaRPr>
          </a:p>
          <a:p>
            <a:pPr marL="741363" lvl="1" indent="-284163">
              <a:buFont typeface="Times New Roman" pitchFamily="16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Will gladly listen to your concerns and </a:t>
            </a:r>
            <a:r>
              <a:rPr lang="en-US" sz="2800" dirty="0" smtClean="0">
                <a:solidFill>
                  <a:srgbClr val="000000"/>
                </a:solidFill>
              </a:rPr>
              <a:t>suggestions </a:t>
            </a:r>
            <a:r>
              <a:rPr lang="en-US" sz="2000" dirty="0" smtClean="0">
                <a:solidFill>
                  <a:schemeClr val="tx1"/>
                </a:solidFill>
                <a:hlinkClick r:id="rId3"/>
              </a:rPr>
              <a:t>bryan.bradley@iowa.gov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741363" lvl="1" indent="-284163">
              <a:buFont typeface="Times New Roman" pitchFamily="16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000" dirty="0">
              <a:solidFill>
                <a:srgbClr val="0070C0"/>
              </a:solidFill>
            </a:endParaRPr>
          </a:p>
          <a:p>
            <a:pPr marL="741363" lvl="1" indent="-284163">
              <a:buFont typeface="Times New Roman" pitchFamily="16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As we go forward you will know that all communications are important if we send them.  Please reply.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</a:p>
          <a:p>
            <a:pPr marL="741363" lvl="1" indent="-284163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5014B86-E9EB-45CA-910E-376C35BB9293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10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609600" y="357188"/>
            <a:ext cx="77724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</a:rPr>
              <a:t>Utility Accommodation and Coordination 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0" y="1524000"/>
            <a:ext cx="8229600" cy="441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Operational Planning Meeting  </a:t>
            </a:r>
            <a:r>
              <a:rPr lang="en-US" sz="3200" dirty="0" smtClean="0">
                <a:solidFill>
                  <a:srgbClr val="000000"/>
                </a:solidFill>
              </a:rPr>
              <a:t>(OPM)</a:t>
            </a:r>
            <a:endParaRPr lang="en-US" sz="32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Preliminary meeting with utilities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Get all involved in design, can change design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Before final design complete</a:t>
            </a:r>
            <a:endParaRPr lang="en-US" sz="28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Utility Coordination Meeting  UCM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Promote cooperation, utilities work together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Understand utility issues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Present new information as project develops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8CA5288D-20AA-4C2E-8F93-005B19A19064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11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609600" y="3810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 dirty="0" smtClean="0">
                <a:solidFill>
                  <a:srgbClr val="000000"/>
                </a:solidFill>
              </a:rPr>
              <a:t>Agreements</a:t>
            </a:r>
            <a:endParaRPr lang="en-US" sz="4400" dirty="0">
              <a:solidFill>
                <a:srgbClr val="000000"/>
              </a:solidFill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533400" y="1524000"/>
            <a:ext cx="8229600" cy="5216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Utility on private property or easement</a:t>
            </a: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 smtClean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Through central office</a:t>
            </a: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1600" dirty="0" smtClean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Need </a:t>
            </a:r>
            <a:r>
              <a:rPr lang="en-US" sz="2400" dirty="0">
                <a:solidFill>
                  <a:srgbClr val="000000"/>
                </a:solidFill>
              </a:rPr>
              <a:t>estimate</a:t>
            </a:r>
          </a:p>
          <a:p>
            <a:pPr marL="339725" indent="-339725">
              <a:spcBef>
                <a:spcPts val="8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16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Need work plan (drawings)</a:t>
            </a:r>
          </a:p>
          <a:p>
            <a:pPr marL="339725" indent="-339725">
              <a:spcBef>
                <a:spcPts val="8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16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Need easement documents</a:t>
            </a:r>
          </a:p>
          <a:p>
            <a:pPr marL="339725" indent="-339725">
              <a:spcBef>
                <a:spcPts val="8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16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Final amount within 125</a:t>
            </a:r>
            <a:r>
              <a:rPr lang="en-US" sz="2400" dirty="0">
                <a:solidFill>
                  <a:srgbClr val="000000"/>
                </a:solidFill>
              </a:rPr>
              <a:t>% of </a:t>
            </a:r>
            <a:r>
              <a:rPr lang="en-US" sz="2400" dirty="0" smtClean="0">
                <a:solidFill>
                  <a:srgbClr val="000000"/>
                </a:solidFill>
              </a:rPr>
              <a:t>Estimate</a:t>
            </a:r>
            <a:endParaRPr lang="en-US" sz="24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D953DAD-CD88-4D0C-BF89-F155FE09F2F2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12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609600" y="3810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>
                <a:solidFill>
                  <a:srgbClr val="000000"/>
                </a:solidFill>
              </a:rPr>
              <a:t>Agreements 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0" y="1524000"/>
            <a:ext cx="8229600" cy="4702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Central office writes them up</a:t>
            </a:r>
          </a:p>
          <a:p>
            <a:pPr marL="339725" indent="-339725">
              <a:spcBef>
                <a:spcPts val="8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Pre-Audit, Certificate of Completion</a:t>
            </a: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Final Audit, Disclaimer of Interest in Realty</a:t>
            </a: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Final Payment of </a:t>
            </a:r>
            <a:r>
              <a:rPr lang="en-US" sz="3200" dirty="0" err="1">
                <a:solidFill>
                  <a:srgbClr val="000000"/>
                </a:solidFill>
              </a:rPr>
              <a:t>Retainage</a:t>
            </a:r>
            <a:r>
              <a:rPr lang="en-US" sz="3200" dirty="0">
                <a:solidFill>
                  <a:srgbClr val="000000"/>
                </a:solidFill>
              </a:rPr>
              <a:t> (10%)</a:t>
            </a:r>
          </a:p>
          <a:p>
            <a:pPr marL="339725" indent="-339725">
              <a:spcBef>
                <a:spcPts val="8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Discussion or questions on Agreements?</a:t>
            </a:r>
          </a:p>
          <a:p>
            <a:pPr marL="339725" indent="-339725">
              <a:spcBef>
                <a:spcPts val="8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C107A1EF-81E2-484A-8161-F1E7C03BFA57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13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76200" y="38100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>
                <a:solidFill>
                  <a:srgbClr val="000000"/>
                </a:solidFill>
              </a:rPr>
              <a:t>ADA REQUIREMENTS FOR SIDEWALKS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28600" y="1524000"/>
            <a:ext cx="8229600" cy="4702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CHECK OUT THE </a:t>
            </a:r>
            <a:r>
              <a:rPr lang="en-US" sz="3200" dirty="0" smtClean="0">
                <a:solidFill>
                  <a:srgbClr val="000000"/>
                </a:solidFill>
              </a:rPr>
              <a:t>DVD </a:t>
            </a:r>
            <a:r>
              <a:rPr lang="en-US" sz="3200" dirty="0" smtClean="0">
                <a:solidFill>
                  <a:srgbClr val="000000"/>
                </a:solidFill>
              </a:rPr>
              <a:t>or FTP site</a:t>
            </a:r>
            <a:endParaRPr lang="en-US" sz="3200" dirty="0">
              <a:solidFill>
                <a:srgbClr val="000000"/>
              </a:solidFill>
            </a:endParaRPr>
          </a:p>
          <a:p>
            <a:pPr marL="741363" lvl="1" indent="-284163">
              <a:spcBef>
                <a:spcPts val="800"/>
              </a:spcBef>
              <a:buFont typeface="Times New Roman" pitchFamily="16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Law since 1990</a:t>
            </a:r>
          </a:p>
          <a:p>
            <a:pPr marL="741363" lvl="1" indent="-284163">
              <a:spcBef>
                <a:spcPts val="800"/>
              </a:spcBef>
              <a:buFont typeface="Times New Roman" pitchFamily="16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Can be serious consequences if fail to comply.  It is being watched.</a:t>
            </a:r>
          </a:p>
          <a:p>
            <a:pPr marL="741363" lvl="1" indent="-284163">
              <a:spcBef>
                <a:spcPts val="80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EB94D1BB-7AE5-4801-A853-4CF0E1950C20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14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133600"/>
            <a:ext cx="7553325" cy="4577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609600" y="152400"/>
            <a:ext cx="77724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 dirty="0">
                <a:solidFill>
                  <a:srgbClr val="000000"/>
                </a:solidFill>
              </a:rPr>
              <a:t>Temporary Traffic Control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533400" y="914400"/>
            <a:ext cx="8229600" cy="1828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CHECK </a:t>
            </a:r>
            <a:r>
              <a:rPr lang="en-US" sz="3200" dirty="0">
                <a:solidFill>
                  <a:srgbClr val="000000"/>
                </a:solidFill>
              </a:rPr>
              <a:t>OUT THE </a:t>
            </a:r>
            <a:r>
              <a:rPr lang="en-US" sz="3200" dirty="0" smtClean="0">
                <a:solidFill>
                  <a:srgbClr val="000000"/>
                </a:solidFill>
              </a:rPr>
              <a:t>DVD or FTP site</a:t>
            </a:r>
            <a:endParaRPr lang="en-US" sz="32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It is in the </a:t>
            </a:r>
            <a:r>
              <a:rPr lang="en-US" sz="3200" dirty="0" smtClean="0">
                <a:solidFill>
                  <a:srgbClr val="000000"/>
                </a:solidFill>
              </a:rPr>
              <a:t>policy it is not optional</a:t>
            </a:r>
            <a:endParaRPr lang="en-US" sz="32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DA57325C-A6EC-4ED9-BDE3-643D24B84231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15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609600" y="357188"/>
            <a:ext cx="77724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dirty="0">
                <a:solidFill>
                  <a:srgbClr val="000000"/>
                </a:solidFill>
              </a:rPr>
              <a:t>Other issues 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0" y="1143000"/>
            <a:ext cx="8077200" cy="510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Utilities are Liable for Contractors work/TTC/plans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Check out the Policy Page 34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Please work with contractors to follow Policy and the permits.</a:t>
            </a: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Work times(Do not start before ½ hour after sun up and stop at least ½ hour before sun down)</a:t>
            </a:r>
          </a:p>
          <a:p>
            <a:pPr marL="339725" indent="-339725">
              <a:spcBef>
                <a:spcPts val="80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3200" dirty="0" smtClean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8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8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EC74AD3-8D3F-4B66-A74B-87D648C9A1E4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16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609600" y="357188"/>
            <a:ext cx="77724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dirty="0">
                <a:solidFill>
                  <a:srgbClr val="000000"/>
                </a:solidFill>
              </a:rPr>
              <a:t>Other issues 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0" y="1143000"/>
            <a:ext cx="8229600" cy="510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Abandonments</a:t>
            </a:r>
          </a:p>
          <a:p>
            <a:pPr marL="1082675" lvl="1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Becoming more of an issue every day.</a:t>
            </a:r>
          </a:p>
          <a:p>
            <a:pPr marL="1082675" lvl="1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Check </a:t>
            </a:r>
            <a:r>
              <a:rPr lang="en-US" sz="2800" dirty="0">
                <a:solidFill>
                  <a:srgbClr val="000000"/>
                </a:solidFill>
              </a:rPr>
              <a:t>out the Policy Page </a:t>
            </a:r>
            <a:r>
              <a:rPr lang="en-US" sz="2800" dirty="0" smtClean="0">
                <a:solidFill>
                  <a:srgbClr val="000000"/>
                </a:solidFill>
              </a:rPr>
              <a:t>34</a:t>
            </a:r>
          </a:p>
          <a:p>
            <a:pPr marL="1082675" lvl="1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DOT needs to be notified</a:t>
            </a:r>
          </a:p>
          <a:p>
            <a:pPr marL="1082675" lvl="1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8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Permitting Issues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Check out the </a:t>
            </a:r>
            <a:r>
              <a:rPr lang="en-US" sz="2800" dirty="0" smtClean="0">
                <a:solidFill>
                  <a:srgbClr val="000000"/>
                </a:solidFill>
              </a:rPr>
              <a:t>DVD or FTP site again (checklist)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Have people who fill them out go through list.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BEC74AD3-8D3F-4B66-A74B-87D648C9A1E4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17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Comments/suggestions????</a:t>
            </a:r>
          </a:p>
          <a:p>
            <a:endParaRPr lang="en-US" dirty="0" smtClean="0"/>
          </a:p>
          <a:p>
            <a:pPr algn="r">
              <a:buClr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Bryan Bradley</a:t>
            </a:r>
          </a:p>
          <a:p>
            <a:pPr algn="r">
              <a:buClr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Utility Engineer</a:t>
            </a:r>
          </a:p>
          <a:p>
            <a:pPr algn="r">
              <a:buClr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Office of Traffic and Safety</a:t>
            </a:r>
          </a:p>
          <a:p>
            <a:pPr algn="r">
              <a:buClr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Iowa Department of Transportation</a:t>
            </a:r>
            <a:endParaRPr lang="en-US" sz="2800" dirty="0" smtClean="0">
              <a:solidFill>
                <a:srgbClr val="000000"/>
              </a:solidFill>
              <a:hlinkClick r:id="rId2"/>
            </a:endParaRPr>
          </a:p>
          <a:p>
            <a:pPr algn="r">
              <a:buClr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>
                <a:hlinkClick r:id="rId2"/>
              </a:rPr>
              <a:t>Bryan.Bradley@iowa.gov</a:t>
            </a:r>
            <a:endParaRPr lang="en-US" sz="2800" dirty="0" smtClean="0"/>
          </a:p>
          <a:p>
            <a:pPr algn="r">
              <a:buClr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515-239-1014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609600" y="357188"/>
            <a:ext cx="77724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dirty="0">
                <a:solidFill>
                  <a:srgbClr val="000000"/>
                </a:solidFill>
              </a:rPr>
              <a:t>Purpose </a:t>
            </a:r>
            <a:r>
              <a:rPr lang="en-US" sz="3600" dirty="0" smtClean="0">
                <a:solidFill>
                  <a:srgbClr val="000000"/>
                </a:solidFill>
              </a:rPr>
              <a:t>of this </a:t>
            </a:r>
            <a:r>
              <a:rPr lang="en-US" sz="3600" dirty="0" err="1" smtClean="0">
                <a:solidFill>
                  <a:srgbClr val="000000"/>
                </a:solidFill>
              </a:rPr>
              <a:t>Powerpoint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33400" y="1524000"/>
            <a:ext cx="82296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What's </a:t>
            </a:r>
            <a:r>
              <a:rPr lang="en-US" sz="3200" dirty="0">
                <a:solidFill>
                  <a:srgbClr val="000000"/>
                </a:solidFill>
              </a:rPr>
              <a:t>new in Utilities at the DOT</a:t>
            </a:r>
          </a:p>
          <a:p>
            <a:pPr marL="339725" indent="-339725">
              <a:spcBef>
                <a:spcPts val="800"/>
              </a:spcBef>
              <a:buFont typeface="Arial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10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Hit </a:t>
            </a:r>
            <a:r>
              <a:rPr lang="en-US" sz="3200" dirty="0">
                <a:solidFill>
                  <a:srgbClr val="000000"/>
                </a:solidFill>
              </a:rPr>
              <a:t>a bunch of </a:t>
            </a:r>
            <a:r>
              <a:rPr lang="en-US" sz="3200" dirty="0" smtClean="0">
                <a:solidFill>
                  <a:srgbClr val="000000"/>
                </a:solidFill>
              </a:rPr>
              <a:t>topics</a:t>
            </a:r>
            <a:endParaRPr lang="en-US" sz="32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10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Promote </a:t>
            </a:r>
            <a:r>
              <a:rPr lang="en-US" sz="3200" dirty="0" smtClean="0">
                <a:solidFill>
                  <a:srgbClr val="000000"/>
                </a:solidFill>
              </a:rPr>
              <a:t>understanding cooperation</a:t>
            </a:r>
            <a:endParaRPr lang="en-US" sz="32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FAA75F9-68FD-4EC6-B0A7-BC46A55B1B78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2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609600" y="357188"/>
            <a:ext cx="77724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dirty="0" smtClean="0">
                <a:solidFill>
                  <a:srgbClr val="FF0000"/>
                </a:solidFill>
              </a:rPr>
              <a:t>BUY AMERICA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33400" y="1524000"/>
            <a:ext cx="76200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600" dirty="0" smtClean="0">
                <a:solidFill>
                  <a:srgbClr val="FF0000"/>
                </a:solidFill>
              </a:rPr>
              <a:t>Still important even in 2015 – </a:t>
            </a:r>
            <a:r>
              <a:rPr lang="en-US" sz="2600" dirty="0" smtClean="0">
                <a:solidFill>
                  <a:srgbClr val="FF0000"/>
                </a:solidFill>
              </a:rPr>
              <a:t>BUY AMERICA</a:t>
            </a: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600" dirty="0" smtClean="0">
                <a:solidFill>
                  <a:srgbClr val="000000"/>
                </a:solidFill>
              </a:rPr>
              <a:t>Extended to some utility relocations Jan.1, 2014</a:t>
            </a:r>
            <a:endParaRPr lang="en-US" sz="26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600" dirty="0" smtClean="0">
                <a:solidFill>
                  <a:srgbClr val="000000"/>
                </a:solidFill>
              </a:rPr>
              <a:t>See the DVD or FTP Site Buy America folder for details.</a:t>
            </a:r>
            <a:endParaRPr lang="en-US" sz="26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600" dirty="0" smtClean="0">
                <a:solidFill>
                  <a:srgbClr val="000000"/>
                </a:solidFill>
              </a:rPr>
              <a:t>Affects many relocations due to Highway projects, including all that are reimbursable and all due to an Interstate project.</a:t>
            </a: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600" dirty="0" smtClean="0">
                <a:solidFill>
                  <a:srgbClr val="000000"/>
                </a:solidFill>
              </a:rPr>
              <a:t>Products that are 90% by weight Steel or Iron must meet requirements, as well as precast concrete products.</a:t>
            </a: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600" dirty="0" smtClean="0">
                <a:solidFill>
                  <a:srgbClr val="000000"/>
                </a:solidFill>
              </a:rPr>
              <a:t>This must be considered early in the process.</a:t>
            </a: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6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FAA75F9-68FD-4EC6-B0A7-BC46A55B1B78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3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228600" y="357188"/>
            <a:ext cx="76962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dirty="0" smtClean="0">
                <a:solidFill>
                  <a:srgbClr val="FF0000"/>
                </a:solidFill>
              </a:rPr>
              <a:t>LANE RESTRICTION NOTIFICATION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33400" y="1524000"/>
            <a:ext cx="7620000" cy="525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Notification of width or height restrictions on Iowa primary highways is </a:t>
            </a:r>
            <a:r>
              <a:rPr lang="en-US" sz="2400" dirty="0" smtClean="0">
                <a:solidFill>
                  <a:srgbClr val="FF0000"/>
                </a:solidFill>
              </a:rPr>
              <a:t>ALWAYS</a:t>
            </a:r>
            <a:r>
              <a:rPr lang="en-US" sz="2400" dirty="0" smtClean="0">
                <a:solidFill>
                  <a:schemeClr val="tx1"/>
                </a:solidFill>
              </a:rPr>
              <a:t> required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 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Utilities may not obstruct primary highways without prior consent of the Iowa DOT, except in emergency situations. </a:t>
            </a: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See the document: 511 Utility Notifications of Restrictions.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Minimum 48 hours advanced notification, prefer 10 days.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For wide load routing, some loads getting stuck when restrictions were unknown.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FAA75F9-68FD-4EC6-B0A7-BC46A55B1B78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4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609600" y="357188"/>
            <a:ext cx="77724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dirty="0">
                <a:solidFill>
                  <a:srgbClr val="000000"/>
                </a:solidFill>
              </a:rPr>
              <a:t>Utility Accommodation and Coordination (Central </a:t>
            </a:r>
            <a:r>
              <a:rPr lang="en-US" sz="3600" dirty="0" smtClean="0">
                <a:solidFill>
                  <a:srgbClr val="000000"/>
                </a:solidFill>
              </a:rPr>
              <a:t>Office in Ames)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533400" y="1524000"/>
            <a:ext cx="8305800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Utilities </a:t>
            </a:r>
            <a:r>
              <a:rPr lang="en-US" sz="3200" dirty="0">
                <a:solidFill>
                  <a:srgbClr val="000000"/>
                </a:solidFill>
              </a:rPr>
              <a:t>Section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Permits &amp; Utility Relocation </a:t>
            </a:r>
            <a:r>
              <a:rPr lang="en-US" sz="2800" dirty="0" smtClean="0">
                <a:solidFill>
                  <a:srgbClr val="000000"/>
                </a:solidFill>
              </a:rPr>
              <a:t>(Policy)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Utility Relocation Agreements</a:t>
            </a:r>
            <a:endParaRPr lang="en-US" sz="28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In the Traffic </a:t>
            </a:r>
            <a:r>
              <a:rPr lang="en-US" sz="2800" dirty="0">
                <a:solidFill>
                  <a:srgbClr val="000000"/>
                </a:solidFill>
              </a:rPr>
              <a:t>and Safety Office </a:t>
            </a: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Group </a:t>
            </a:r>
            <a:r>
              <a:rPr lang="en-US" sz="3200" dirty="0" smtClean="0">
                <a:solidFill>
                  <a:srgbClr val="000000"/>
                </a:solidFill>
              </a:rPr>
              <a:t>consists </a:t>
            </a:r>
            <a:r>
              <a:rPr lang="en-US" sz="3200" dirty="0">
                <a:solidFill>
                  <a:srgbClr val="000000"/>
                </a:solidFill>
              </a:rPr>
              <a:t>of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b="1" dirty="0">
                <a:solidFill>
                  <a:srgbClr val="000000"/>
                </a:solidFill>
              </a:rPr>
              <a:t>Bryan Bradley   </a:t>
            </a:r>
            <a:r>
              <a:rPr lang="en-US" sz="2800" dirty="0">
                <a:solidFill>
                  <a:srgbClr val="000000"/>
                </a:solidFill>
              </a:rPr>
              <a:t>Utility Engineer/Administrator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b="1" dirty="0">
                <a:solidFill>
                  <a:srgbClr val="000000"/>
                </a:solidFill>
              </a:rPr>
              <a:t>Jeff McCollough  </a:t>
            </a:r>
            <a:r>
              <a:rPr lang="en-US" sz="2800" dirty="0">
                <a:solidFill>
                  <a:srgbClr val="000000"/>
                </a:solidFill>
              </a:rPr>
              <a:t>Utility Relocation/Permits</a:t>
            </a: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b="1" dirty="0">
                <a:solidFill>
                  <a:srgbClr val="000000"/>
                </a:solidFill>
              </a:rPr>
              <a:t>Stephanie Anderson  </a:t>
            </a:r>
            <a:r>
              <a:rPr lang="en-US" sz="2800" dirty="0">
                <a:solidFill>
                  <a:srgbClr val="000000"/>
                </a:solidFill>
              </a:rPr>
              <a:t>Agreements </a:t>
            </a:r>
            <a:r>
              <a:rPr lang="en-US" sz="2800" dirty="0" smtClean="0">
                <a:solidFill>
                  <a:srgbClr val="000000"/>
                </a:solidFill>
              </a:rPr>
              <a:t>Secretary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970F2DF1-F04B-4709-BD7D-D64443EEBBD4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5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152400" y="381000"/>
            <a:ext cx="77724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dirty="0">
                <a:solidFill>
                  <a:srgbClr val="000000"/>
                </a:solidFill>
              </a:rPr>
              <a:t>Utility Accommodation and Coordination </a:t>
            </a:r>
            <a:r>
              <a:rPr lang="en-US" sz="3600" dirty="0" smtClean="0">
                <a:solidFill>
                  <a:srgbClr val="000000"/>
                </a:solidFill>
              </a:rPr>
              <a:t>( 6 Districts)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-76200" y="1371600"/>
            <a:ext cx="8382000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spcBef>
                <a:spcPts val="800"/>
              </a:spcBef>
              <a:buFont typeface="Arial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10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b="1" dirty="0" smtClean="0">
                <a:solidFill>
                  <a:srgbClr val="000000"/>
                </a:solidFill>
              </a:rPr>
              <a:t>Assistant District Engineer</a:t>
            </a:r>
          </a:p>
          <a:p>
            <a:pPr marL="1082675" lvl="1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Responsible for construction projects</a:t>
            </a:r>
            <a:endParaRPr lang="en-US" sz="2400" dirty="0">
              <a:solidFill>
                <a:srgbClr val="000000"/>
              </a:solidFill>
            </a:endParaRPr>
          </a:p>
          <a:p>
            <a:pPr marL="339725" indent="-339725">
              <a:spcBef>
                <a:spcPts val="800"/>
              </a:spcBef>
              <a:buClrTx/>
              <a:buFontTx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10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b="1" dirty="0">
                <a:solidFill>
                  <a:srgbClr val="000000"/>
                </a:solidFill>
              </a:rPr>
              <a:t>District Utility </a:t>
            </a:r>
            <a:r>
              <a:rPr lang="en-US" sz="2400" b="1" dirty="0" smtClean="0">
                <a:solidFill>
                  <a:srgbClr val="000000"/>
                </a:solidFill>
              </a:rPr>
              <a:t>Coordinators </a:t>
            </a:r>
            <a:r>
              <a:rPr lang="en-US" sz="2400" b="1" dirty="0">
                <a:solidFill>
                  <a:srgbClr val="000000"/>
                </a:solidFill>
              </a:rPr>
              <a:t>(DUC</a:t>
            </a:r>
            <a:r>
              <a:rPr lang="en-US" sz="2400" b="1" dirty="0" smtClean="0">
                <a:solidFill>
                  <a:srgbClr val="000000"/>
                </a:solidFill>
              </a:rPr>
              <a:t>)</a:t>
            </a:r>
            <a:endParaRPr lang="en-US" sz="2400" dirty="0">
              <a:solidFill>
                <a:srgbClr val="000000"/>
              </a:solidFill>
            </a:endParaRPr>
          </a:p>
          <a:p>
            <a:pPr lvl="2"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5 Districts have </a:t>
            </a:r>
            <a:r>
              <a:rPr lang="en-US" sz="2400" dirty="0" smtClean="0">
                <a:solidFill>
                  <a:srgbClr val="000000"/>
                </a:solidFill>
              </a:rPr>
              <a:t>1 full </a:t>
            </a:r>
            <a:r>
              <a:rPr lang="en-US" sz="2400" dirty="0">
                <a:solidFill>
                  <a:srgbClr val="000000"/>
                </a:solidFill>
              </a:rPr>
              <a:t>time </a:t>
            </a:r>
            <a:r>
              <a:rPr lang="en-US" sz="2400" dirty="0" smtClean="0">
                <a:solidFill>
                  <a:srgbClr val="000000"/>
                </a:solidFill>
              </a:rPr>
              <a:t>pos. </a:t>
            </a:r>
            <a:r>
              <a:rPr lang="en-US" sz="2400" dirty="0">
                <a:solidFill>
                  <a:srgbClr val="000000"/>
                </a:solidFill>
              </a:rPr>
              <a:t>6</a:t>
            </a:r>
            <a:r>
              <a:rPr lang="en-US" sz="2400" baseline="33000" dirty="0">
                <a:solidFill>
                  <a:srgbClr val="000000"/>
                </a:solidFill>
              </a:rPr>
              <a:t>th</a:t>
            </a:r>
            <a:r>
              <a:rPr lang="en-US" sz="2400" dirty="0">
                <a:solidFill>
                  <a:srgbClr val="000000"/>
                </a:solidFill>
              </a:rPr>
              <a:t> shares the </a:t>
            </a:r>
            <a:r>
              <a:rPr lang="en-US" sz="2400" dirty="0" smtClean="0">
                <a:solidFill>
                  <a:srgbClr val="000000"/>
                </a:solidFill>
              </a:rPr>
              <a:t>pos.</a:t>
            </a:r>
          </a:p>
          <a:p>
            <a:pPr lvl="2"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Coordinates with utilities on construction projects</a:t>
            </a:r>
          </a:p>
          <a:p>
            <a:pPr lvl="2"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000" dirty="0">
              <a:solidFill>
                <a:srgbClr val="000000"/>
              </a:solidFill>
            </a:endParaRPr>
          </a:p>
          <a:p>
            <a:pPr marL="739775" lvl="1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b="1" dirty="0" smtClean="0">
                <a:solidFill>
                  <a:srgbClr val="000000"/>
                </a:solidFill>
              </a:rPr>
              <a:t>Permits-Engineering Operations Technician (EOT)</a:t>
            </a:r>
          </a:p>
          <a:p>
            <a:pPr marL="1139825" lvl="2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2 or 3 per district</a:t>
            </a:r>
            <a:endParaRPr lang="en-US" sz="2400" b="1" dirty="0" smtClean="0">
              <a:solidFill>
                <a:srgbClr val="000000"/>
              </a:solidFill>
            </a:endParaRPr>
          </a:p>
          <a:p>
            <a:pPr marL="1139825" lvl="2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Administers Access and Utilities permits including: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	Utility Accommodation Permits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		Application to Perform Work Within State Highway Right-of-Way</a:t>
            </a:r>
          </a:p>
          <a:p>
            <a:pPr marL="1139825" lvl="2" indent="-282575">
              <a:spcBef>
                <a:spcPts val="700"/>
              </a:spcBef>
              <a:buFont typeface="Arial" charset="0"/>
              <a:buChar char="–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2">
              <a:spcBef>
                <a:spcPts val="60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49DA397C-28C0-4654-BECB-AFA7671B360D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6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4400"/>
            <a:ext cx="8153400" cy="471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816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http://www.iowadot.gov/districtshome.html</a:t>
            </a:r>
            <a:endParaRPr lang="en-US" sz="2000" dirty="0"/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52400" y="5943600"/>
            <a:ext cx="7239000" cy="518160"/>
          </a:xfrm>
          <a:prstGeom prst="rect">
            <a:avLst/>
          </a:prstGeom>
        </p:spPr>
        <p:txBody>
          <a:bodyPr vert="horz" lIns="45720" tIns="0" rIns="45720" bIns="0" anchor="b" anchorCtr="0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OR see the districts contacts</a:t>
            </a:r>
            <a:r>
              <a:rPr kumimoji="0" lang="en-US" sz="2000" b="1" i="0" u="none" strike="noStrike" kern="1200" cap="all" spc="0" normalizeH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power point </a:t>
            </a:r>
            <a:r>
              <a:rPr lang="en-US" sz="20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on</a:t>
            </a:r>
            <a:r>
              <a:rPr kumimoji="0" lang="en-US" sz="2000" b="1" i="0" u="none" strike="noStrike" kern="1200" cap="all" spc="0" normalizeH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1" i="0" u="none" strike="noStrike" kern="1200" cap="all" spc="0" normalizeH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the </a:t>
            </a:r>
            <a:r>
              <a:rPr kumimoji="0" lang="en-US" sz="2000" b="1" i="0" u="none" strike="noStrike" kern="1200" cap="all" spc="0" normalizeH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DVD</a:t>
            </a:r>
            <a:endParaRPr kumimoji="0" lang="en-US" sz="20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609600" y="357188"/>
            <a:ext cx="77724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</a:rPr>
              <a:t>Utility Accommodation and Coordination (IADOT)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533400" y="1524000"/>
            <a:ext cx="82296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Central Office</a:t>
            </a:r>
          </a:p>
          <a:p>
            <a:pPr marL="1082675" lvl="1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Policy</a:t>
            </a:r>
          </a:p>
          <a:p>
            <a:pPr marL="1082675" lvl="1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Agreements</a:t>
            </a:r>
          </a:p>
          <a:p>
            <a:pPr marL="1082675" lvl="1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Plan </a:t>
            </a:r>
            <a:r>
              <a:rPr lang="en-US" sz="2800" dirty="0" smtClean="0">
                <a:solidFill>
                  <a:srgbClr val="000000"/>
                </a:solidFill>
              </a:rPr>
              <a:t>Submittal</a:t>
            </a:r>
            <a:endParaRPr lang="en-US" sz="2800" dirty="0">
              <a:solidFill>
                <a:srgbClr val="000000"/>
              </a:solidFill>
            </a:endParaRPr>
          </a:p>
          <a:p>
            <a:pPr marL="339725" indent="-339725">
              <a:buFont typeface="Arial" charset="0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1000" dirty="0">
              <a:solidFill>
                <a:srgbClr val="000000"/>
              </a:solidFill>
            </a:endParaRPr>
          </a:p>
          <a:p>
            <a:pPr marL="339725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District</a:t>
            </a:r>
          </a:p>
          <a:p>
            <a:pPr marL="1082675" lvl="1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Initial notification</a:t>
            </a:r>
          </a:p>
          <a:p>
            <a:pPr marL="1082675" lvl="1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Conduct meetings</a:t>
            </a:r>
          </a:p>
          <a:p>
            <a:pPr marL="1082675" lvl="1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Coordinate movement</a:t>
            </a:r>
          </a:p>
          <a:p>
            <a:pPr marL="1082675" lvl="1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Permits</a:t>
            </a:r>
          </a:p>
          <a:p>
            <a:pPr marL="1082675" lvl="1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US" sz="2800" dirty="0" smtClean="0">
              <a:solidFill>
                <a:srgbClr val="000000"/>
              </a:solidFill>
            </a:endParaRPr>
          </a:p>
          <a:p>
            <a:pPr marL="339725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Working on cohesiveness and standardization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34820E52-17E9-47CE-BB8A-63CC493AB18C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8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609600" y="357188"/>
            <a:ext cx="77724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>
                <a:solidFill>
                  <a:srgbClr val="000000"/>
                </a:solidFill>
              </a:rPr>
              <a:t>Utility Accommodation and Coordination (IADOT)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0" y="1524000"/>
            <a:ext cx="82296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Changes</a:t>
            </a:r>
          </a:p>
          <a:p>
            <a:pPr marL="741363" lvl="1" indent="-284163">
              <a:buFont typeface="Times New Roman" pitchFamily="16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We </a:t>
            </a:r>
            <a:r>
              <a:rPr lang="en-US" sz="2800" dirty="0" smtClean="0">
                <a:solidFill>
                  <a:srgbClr val="000000"/>
                </a:solidFill>
              </a:rPr>
              <a:t>are </a:t>
            </a:r>
            <a:r>
              <a:rPr lang="en-US" sz="2800" dirty="0">
                <a:solidFill>
                  <a:srgbClr val="000000"/>
                </a:solidFill>
              </a:rPr>
              <a:t>implementing program of 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741363" lvl="1" indent="-284163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	Utility </a:t>
            </a:r>
            <a:r>
              <a:rPr lang="en-US" sz="2800" dirty="0">
                <a:solidFill>
                  <a:srgbClr val="000000"/>
                </a:solidFill>
              </a:rPr>
              <a:t>dates  U00 through U07</a:t>
            </a:r>
          </a:p>
          <a:p>
            <a:pPr marL="741363" lvl="1" indent="-284163">
              <a:buFont typeface="Times New Roman" pitchFamily="16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Follow </a:t>
            </a:r>
            <a:r>
              <a:rPr lang="en-US" sz="2800" dirty="0">
                <a:solidFill>
                  <a:srgbClr val="000000"/>
                </a:solidFill>
              </a:rPr>
              <a:t>the Point 25 process for most projects.</a:t>
            </a:r>
          </a:p>
          <a:p>
            <a:pPr marL="339725" indent="-339725">
              <a:buFont typeface="Arial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End Results </a:t>
            </a:r>
          </a:p>
          <a:p>
            <a:pPr marL="741363" lvl="1" indent="-284163">
              <a:buFont typeface="Times New Roman" pitchFamily="16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Fewer plans sent out, only when it </a:t>
            </a:r>
            <a:r>
              <a:rPr lang="en-US" sz="3200" dirty="0" smtClean="0">
                <a:solidFill>
                  <a:srgbClr val="000000"/>
                </a:solidFill>
              </a:rPr>
              <a:t>needed</a:t>
            </a:r>
            <a:endParaRPr lang="en-US" sz="3200" dirty="0">
              <a:solidFill>
                <a:srgbClr val="000000"/>
              </a:solidFill>
            </a:endParaRPr>
          </a:p>
          <a:p>
            <a:pPr marL="741363" lvl="1" indent="-284163">
              <a:buFont typeface="Times New Roman" pitchFamily="16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Plans sent on schedule fit to our design and letting dates</a:t>
            </a:r>
            <a:r>
              <a:rPr lang="en-US" sz="3200" dirty="0" smtClean="0">
                <a:solidFill>
                  <a:srgbClr val="000000"/>
                </a:solidFill>
              </a:rPr>
              <a:t>.</a:t>
            </a:r>
          </a:p>
          <a:p>
            <a:pPr marL="741363" lvl="1" indent="-284163">
              <a:buFont typeface="Times New Roman" pitchFamily="16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Increased ability to modify plans.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fld id="{4229C2DB-46D4-4191-A8C5-6843351D067B}" type="slidenum">
              <a:rPr lang="en-US" sz="1400">
                <a:solidFill>
                  <a:srgbClr val="000000"/>
                </a:solidFill>
                <a:latin typeface="Tahoma" charset="0"/>
              </a:rPr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9</a:t>
            </a:fld>
            <a:endParaRPr lang="en-US" sz="1400">
              <a:solidFill>
                <a:srgbClr val="000000"/>
              </a:solidFill>
              <a:latin typeface="Tahoma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1353</TotalTime>
  <Words>619</Words>
  <Application>Microsoft Office PowerPoint</Application>
  <PresentationFormat>On-screen Show (4:3)</PresentationFormat>
  <Paragraphs>164</Paragraphs>
  <Slides>18</Slides>
  <Notes>16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Opulent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http://www.iowadot.gov/districtshome.html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tjerman</dc:creator>
  <cp:lastModifiedBy>bbradle</cp:lastModifiedBy>
  <cp:revision>96</cp:revision>
  <cp:lastPrinted>1601-01-01T00:00:00Z</cp:lastPrinted>
  <dcterms:created xsi:type="dcterms:W3CDTF">2010-07-26T18:25:23Z</dcterms:created>
  <dcterms:modified xsi:type="dcterms:W3CDTF">2015-02-03T16:53:46Z</dcterms:modified>
</cp:coreProperties>
</file>