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6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26337-8E72-43D6-AB8A-9530960F3F3E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E55B-4DBB-454A-90A7-274D1BB8F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786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26337-8E72-43D6-AB8A-9530960F3F3E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E55B-4DBB-454A-90A7-274D1BB8F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289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26337-8E72-43D6-AB8A-9530960F3F3E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E55B-4DBB-454A-90A7-274D1BB8F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298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26337-8E72-43D6-AB8A-9530960F3F3E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E55B-4DBB-454A-90A7-274D1BB8F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493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26337-8E72-43D6-AB8A-9530960F3F3E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E55B-4DBB-454A-90A7-274D1BB8F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67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26337-8E72-43D6-AB8A-9530960F3F3E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E55B-4DBB-454A-90A7-274D1BB8F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705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26337-8E72-43D6-AB8A-9530960F3F3E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E55B-4DBB-454A-90A7-274D1BB8F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513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26337-8E72-43D6-AB8A-9530960F3F3E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E55B-4DBB-454A-90A7-274D1BB8F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581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26337-8E72-43D6-AB8A-9530960F3F3E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E55B-4DBB-454A-90A7-274D1BB8F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181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26337-8E72-43D6-AB8A-9530960F3F3E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E55B-4DBB-454A-90A7-274D1BB8F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41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26337-8E72-43D6-AB8A-9530960F3F3E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E55B-4DBB-454A-90A7-274D1BB8F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949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26337-8E72-43D6-AB8A-9530960F3F3E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6E55B-4DBB-454A-90A7-274D1BB8F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325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9" descr="W:\Planning\ProgramManagement\TIME 21 Key Corridors\CIN Access Iowa5_21_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8" y="-118418"/>
            <a:ext cx="9528360" cy="7362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21"/>
          <p:cNvSpPr txBox="1">
            <a:spLocks noChangeArrowheads="1"/>
          </p:cNvSpPr>
          <p:nvPr/>
        </p:nvSpPr>
        <p:spPr bwMode="auto">
          <a:xfrm>
            <a:off x="1008837" y="6119518"/>
            <a:ext cx="5276850" cy="276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1200" dirty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</a:rPr>
              <a:t>Indicates Accelerated Development of Key CIN Corridors in TIME-21 Study</a:t>
            </a:r>
          </a:p>
        </p:txBody>
      </p:sp>
      <p:sp>
        <p:nvSpPr>
          <p:cNvPr id="3076" name="Text Box 22"/>
          <p:cNvSpPr txBox="1">
            <a:spLocks noChangeArrowheads="1"/>
          </p:cNvSpPr>
          <p:nvPr/>
        </p:nvSpPr>
        <p:spPr bwMode="auto">
          <a:xfrm>
            <a:off x="0" y="0"/>
            <a:ext cx="9144000" cy="7699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2000" b="1" dirty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</a:rPr>
              <a:t>TIME-21 Accelerated Development of Key CIN Corridors</a:t>
            </a:r>
          </a:p>
          <a:p>
            <a:pPr algn="ctr">
              <a:buFont typeface="Wingdings" pitchFamily="2" charset="2"/>
              <a:buNone/>
            </a:pPr>
            <a:r>
              <a:rPr lang="en-US" sz="2000" b="1" dirty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</a:rPr>
              <a:t>Improvement changes FY 2009 to FY </a:t>
            </a:r>
            <a:r>
              <a:rPr lang="en-US" sz="2000" b="1" dirty="0" smtClean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</a:rPr>
              <a:t>2019</a:t>
            </a:r>
            <a:endParaRPr lang="en-US" sz="2000" b="1" dirty="0">
              <a:solidFill>
                <a:srgbClr val="00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077" name="Text Box 21"/>
          <p:cNvSpPr txBox="1">
            <a:spLocks noChangeArrowheads="1"/>
          </p:cNvSpPr>
          <p:nvPr/>
        </p:nvSpPr>
        <p:spPr bwMode="auto">
          <a:xfrm>
            <a:off x="1008837" y="6424318"/>
            <a:ext cx="7791450" cy="276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1200" dirty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</a:rPr>
              <a:t>Indicates remaining TIME-21 Accelerated Development of Key CIN Corridors to be programmed after FY </a:t>
            </a:r>
            <a:r>
              <a:rPr lang="en-US" sz="1200" dirty="0" smtClean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</a:rPr>
              <a:t>2018 </a:t>
            </a:r>
            <a:endParaRPr lang="en-US" sz="1200" dirty="0">
              <a:solidFill>
                <a:srgbClr val="00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182813" y="2481263"/>
            <a:ext cx="1098550" cy="369887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 rot="19588671">
            <a:off x="7042150" y="5719763"/>
            <a:ext cx="354013" cy="3048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1130300" y="4964113"/>
            <a:ext cx="231775" cy="3048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 rot="180000">
            <a:off x="7281863" y="3586163"/>
            <a:ext cx="941387" cy="304800"/>
          </a:xfrm>
          <a:prstGeom prst="rect">
            <a:avLst/>
          </a:prstGeom>
          <a:solidFill>
            <a:srgbClr val="FF99FF">
              <a:alpha val="5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27837" y="6119518"/>
            <a:ext cx="304800" cy="2286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27837" y="6424318"/>
            <a:ext cx="304800" cy="228600"/>
          </a:xfrm>
          <a:prstGeom prst="rect">
            <a:avLst/>
          </a:prstGeom>
          <a:solidFill>
            <a:srgbClr val="FF99FF">
              <a:alpha val="5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 rot="16200000">
            <a:off x="5691187" y="1944688"/>
            <a:ext cx="428625" cy="3048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4573588" y="3370263"/>
            <a:ext cx="381000" cy="3048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 rot="180000">
            <a:off x="5435600" y="3438525"/>
            <a:ext cx="260350" cy="3048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Rectangle 32"/>
          <p:cNvSpPr/>
          <p:nvPr/>
        </p:nvSpPr>
        <p:spPr>
          <a:xfrm rot="180000">
            <a:off x="5676900" y="3438525"/>
            <a:ext cx="260350" cy="304800"/>
          </a:xfrm>
          <a:prstGeom prst="rect">
            <a:avLst/>
          </a:prstGeom>
          <a:solidFill>
            <a:srgbClr val="FF99FF">
              <a:alpha val="5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>
          <a:xfrm rot="16200000">
            <a:off x="3229769" y="2199481"/>
            <a:ext cx="381000" cy="274638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Rectangle 36"/>
          <p:cNvSpPr/>
          <p:nvPr/>
        </p:nvSpPr>
        <p:spPr>
          <a:xfrm rot="4937179">
            <a:off x="7323138" y="4622800"/>
            <a:ext cx="241300" cy="3048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466850" y="2492375"/>
            <a:ext cx="735013" cy="352425"/>
          </a:xfrm>
          <a:prstGeom prst="rect">
            <a:avLst/>
          </a:prstGeom>
          <a:solidFill>
            <a:srgbClr val="FF99FF">
              <a:alpha val="5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>
          <a:xfrm rot="5876895">
            <a:off x="5411788" y="5465763"/>
            <a:ext cx="728662" cy="303212"/>
          </a:xfrm>
          <a:prstGeom prst="rect">
            <a:avLst/>
          </a:prstGeom>
          <a:solidFill>
            <a:srgbClr val="FF99FF">
              <a:alpha val="5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>
          <a:xfrm rot="10800000">
            <a:off x="1966913" y="3230563"/>
            <a:ext cx="1676400" cy="304800"/>
          </a:xfrm>
          <a:prstGeom prst="rect">
            <a:avLst/>
          </a:prstGeom>
          <a:solidFill>
            <a:srgbClr val="FF99FF">
              <a:alpha val="5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>
          <a:xfrm rot="8454333">
            <a:off x="1714500" y="3333750"/>
            <a:ext cx="392113" cy="304800"/>
          </a:xfrm>
          <a:prstGeom prst="rect">
            <a:avLst/>
          </a:prstGeom>
          <a:solidFill>
            <a:srgbClr val="FF99FF">
              <a:alpha val="5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" name="Rectangle 41"/>
          <p:cNvSpPr/>
          <p:nvPr/>
        </p:nvSpPr>
        <p:spPr>
          <a:xfrm rot="4920000">
            <a:off x="7164387" y="5041901"/>
            <a:ext cx="646113" cy="315912"/>
          </a:xfrm>
          <a:prstGeom prst="rect">
            <a:avLst/>
          </a:prstGeom>
          <a:solidFill>
            <a:srgbClr val="FF99FF">
              <a:alpha val="5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Text Box 26"/>
          <p:cNvSpPr txBox="1">
            <a:spLocks noChangeArrowheads="1"/>
          </p:cNvSpPr>
          <p:nvPr/>
        </p:nvSpPr>
        <p:spPr bwMode="auto">
          <a:xfrm>
            <a:off x="177800" y="3041650"/>
            <a:ext cx="1433513" cy="110184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u="sng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Woodbury US 20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u="sng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Moville to Correctionville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 smtClean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Awarded/Spent     $4 M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 smtClean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Programmed     </a:t>
            </a:r>
            <a:r>
              <a:rPr lang="en-US" sz="800" b="1" u="sng" dirty="0" smtClean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$104 M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 smtClean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Total Cost          $108 M</a:t>
            </a:r>
            <a:endParaRPr lang="en-US" sz="800" b="1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Length: 11.5 </a:t>
            </a:r>
            <a:r>
              <a:rPr lang="en-US" sz="800" b="1" dirty="0" smtClean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miles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 smtClean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Completion 2018</a:t>
            </a:r>
            <a:endParaRPr lang="en-US" sz="800" b="1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4" name="Text Box 26"/>
          <p:cNvSpPr txBox="1">
            <a:spLocks noChangeArrowheads="1"/>
          </p:cNvSpPr>
          <p:nvPr/>
        </p:nvSpPr>
        <p:spPr bwMode="auto">
          <a:xfrm>
            <a:off x="1482246" y="1509823"/>
            <a:ext cx="1676400" cy="78175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u="sng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Sac, Calhoun, Webster US 20 US 71 to Moorland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 smtClean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Total </a:t>
            </a: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Cost           $</a:t>
            </a:r>
            <a:r>
              <a:rPr lang="en-US" sz="800" b="1" dirty="0" smtClean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209 </a:t>
            </a: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Length: 46 miles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Completion 2013</a:t>
            </a:r>
          </a:p>
        </p:txBody>
      </p:sp>
      <p:sp>
        <p:nvSpPr>
          <p:cNvPr id="45" name="Text Box 26"/>
          <p:cNvSpPr txBox="1">
            <a:spLocks noChangeArrowheads="1"/>
          </p:cNvSpPr>
          <p:nvPr/>
        </p:nvSpPr>
        <p:spPr bwMode="auto">
          <a:xfrm>
            <a:off x="3643313" y="1803400"/>
            <a:ext cx="1524000" cy="65881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u="sng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Webster, Humboldt US 169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Total Cost: $14 M   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Length: 13 miles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Completion 2011</a:t>
            </a:r>
          </a:p>
        </p:txBody>
      </p:sp>
      <p:sp>
        <p:nvSpPr>
          <p:cNvPr id="46" name="Text Box 26"/>
          <p:cNvSpPr txBox="1">
            <a:spLocks noChangeArrowheads="1"/>
          </p:cNvSpPr>
          <p:nvPr/>
        </p:nvSpPr>
        <p:spPr bwMode="auto">
          <a:xfrm>
            <a:off x="6110288" y="1778000"/>
            <a:ext cx="1295400" cy="65881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u="sng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Bremer US 63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Total Cost           $45 M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Length: 16.3 miles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Completion 2012</a:t>
            </a:r>
          </a:p>
        </p:txBody>
      </p:sp>
      <p:sp>
        <p:nvSpPr>
          <p:cNvPr id="47" name="Text Box 26"/>
          <p:cNvSpPr txBox="1">
            <a:spLocks noChangeArrowheads="1"/>
          </p:cNvSpPr>
          <p:nvPr/>
        </p:nvSpPr>
        <p:spPr bwMode="auto">
          <a:xfrm>
            <a:off x="3276600" y="3743325"/>
            <a:ext cx="1295400" cy="65881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u="sng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Story, Marshall US 30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Total Cost: $21 M   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Length: 14.8 miles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Completion 2011</a:t>
            </a:r>
          </a:p>
        </p:txBody>
      </p:sp>
      <p:sp>
        <p:nvSpPr>
          <p:cNvPr id="48" name="Text Box 26"/>
          <p:cNvSpPr txBox="1">
            <a:spLocks noChangeArrowheads="1"/>
          </p:cNvSpPr>
          <p:nvPr/>
        </p:nvSpPr>
        <p:spPr bwMode="auto">
          <a:xfrm>
            <a:off x="1482725" y="4913313"/>
            <a:ext cx="1371600" cy="95408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u="sng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Mills US 34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Awarded/Spent </a:t>
            </a:r>
            <a:r>
              <a:rPr lang="en-US" sz="800" b="1" dirty="0" smtClean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$76 </a:t>
            </a: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Programmed      </a:t>
            </a:r>
            <a:r>
              <a:rPr lang="en-US" sz="800" b="1" dirty="0" smtClean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 </a:t>
            </a:r>
            <a:r>
              <a:rPr lang="en-US" sz="800" b="1" u="sng" dirty="0" smtClean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$1 </a:t>
            </a:r>
            <a:r>
              <a:rPr lang="en-US" sz="800" b="1" u="sng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Total Cost           $77 M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Length: 4.9 miles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Completion </a:t>
            </a:r>
            <a:r>
              <a:rPr lang="en-US" sz="800" b="1" dirty="0" smtClean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2014</a:t>
            </a:r>
            <a:endParaRPr lang="en-US" sz="800" b="1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9" name="Text Box 26"/>
          <p:cNvSpPr txBox="1">
            <a:spLocks noChangeArrowheads="1"/>
          </p:cNvSpPr>
          <p:nvPr/>
        </p:nvSpPr>
        <p:spPr bwMode="auto">
          <a:xfrm>
            <a:off x="5232400" y="3848100"/>
            <a:ext cx="1524000" cy="65881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u="sng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Benton US 30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Total Cost: $118 M   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Length: 13.9 miles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Programmed 2013-2021</a:t>
            </a:r>
          </a:p>
        </p:txBody>
      </p:sp>
      <p:sp>
        <p:nvSpPr>
          <p:cNvPr id="50" name="Text Box 26"/>
          <p:cNvSpPr txBox="1">
            <a:spLocks noChangeArrowheads="1"/>
          </p:cNvSpPr>
          <p:nvPr/>
        </p:nvSpPr>
        <p:spPr bwMode="auto">
          <a:xfrm>
            <a:off x="7772400" y="4505325"/>
            <a:ext cx="1371600" cy="6731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u="sng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Louisa US 61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Total Cost: </a:t>
            </a:r>
            <a:r>
              <a:rPr lang="en-US" sz="800" b="1" dirty="0" smtClean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$52 </a:t>
            </a: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Programmed 2013-2017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Length: 6.0 miles</a:t>
            </a:r>
          </a:p>
        </p:txBody>
      </p:sp>
      <p:sp>
        <p:nvSpPr>
          <p:cNvPr id="51" name="Text Box 26"/>
          <p:cNvSpPr txBox="1">
            <a:spLocks noChangeArrowheads="1"/>
          </p:cNvSpPr>
          <p:nvPr/>
        </p:nvSpPr>
        <p:spPr bwMode="auto">
          <a:xfrm>
            <a:off x="7543800" y="5664716"/>
            <a:ext cx="1600200" cy="65881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u="sng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US 61 Fort Madison Bypass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Total Cost           $ 82 M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Length: 9 miles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Completion 2011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095375" y="2489200"/>
            <a:ext cx="376238" cy="369888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105" name="Rectangle 6"/>
          <p:cNvSpPr>
            <a:spLocks noChangeArrowheads="1"/>
          </p:cNvSpPr>
          <p:nvPr/>
        </p:nvSpPr>
        <p:spPr bwMode="auto">
          <a:xfrm>
            <a:off x="7940901" y="374650"/>
            <a:ext cx="106952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 smtClean="0">
                <a:solidFill>
                  <a:srgbClr val="000000"/>
                </a:solidFill>
                <a:latin typeface="Helvetica" charset="0"/>
              </a:rPr>
              <a:t>March 11</a:t>
            </a:r>
            <a:r>
              <a:rPr lang="en-US" sz="1000" dirty="0">
                <a:solidFill>
                  <a:srgbClr val="000000"/>
                </a:solidFill>
                <a:latin typeface="Helvetica" charset="0"/>
              </a:rPr>
              <a:t>, </a:t>
            </a:r>
            <a:r>
              <a:rPr lang="en-US" sz="1000" dirty="0" smtClean="0">
                <a:solidFill>
                  <a:srgbClr val="000000"/>
                </a:solidFill>
                <a:latin typeface="Helvetica" charset="0"/>
              </a:rPr>
              <a:t>2014</a:t>
            </a:r>
            <a:endParaRPr lang="en-US" sz="1000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43" name="Text Box 26"/>
          <p:cNvSpPr txBox="1">
            <a:spLocks noChangeArrowheads="1"/>
          </p:cNvSpPr>
          <p:nvPr/>
        </p:nvSpPr>
        <p:spPr bwMode="auto">
          <a:xfrm>
            <a:off x="5078413" y="2736850"/>
            <a:ext cx="1524000" cy="65563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u="sng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US 30 Tama/Toledo Bypass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Total Cost: $56 M   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Length: 7.5 miles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Completion 2011</a:t>
            </a:r>
          </a:p>
        </p:txBody>
      </p:sp>
      <p:sp>
        <p:nvSpPr>
          <p:cNvPr id="53" name="Rectangle 52"/>
          <p:cNvSpPr/>
          <p:nvPr/>
        </p:nvSpPr>
        <p:spPr>
          <a:xfrm rot="180000">
            <a:off x="5945188" y="3462338"/>
            <a:ext cx="355600" cy="3048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4" name="Text Box 26"/>
          <p:cNvSpPr txBox="1">
            <a:spLocks noChangeArrowheads="1"/>
          </p:cNvSpPr>
          <p:nvPr/>
        </p:nvSpPr>
        <p:spPr bwMode="auto">
          <a:xfrm>
            <a:off x="6915150" y="2806700"/>
            <a:ext cx="1982788" cy="65881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u="sng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US 30 Mount Vernon/Lisbon Bypass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Total Cost: </a:t>
            </a:r>
            <a:r>
              <a:rPr lang="en-US" sz="800" b="1" dirty="0" smtClean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$95 </a:t>
            </a: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   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Length: 6.0 miles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Programmed 2013-2020</a:t>
            </a:r>
          </a:p>
        </p:txBody>
      </p:sp>
      <p:sp>
        <p:nvSpPr>
          <p:cNvPr id="55" name="Rectangle 54"/>
          <p:cNvSpPr/>
          <p:nvPr/>
        </p:nvSpPr>
        <p:spPr>
          <a:xfrm>
            <a:off x="7034213" y="3511550"/>
            <a:ext cx="241300" cy="3048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6" name="Text Box 21"/>
          <p:cNvSpPr txBox="1">
            <a:spLocks noChangeArrowheads="1"/>
          </p:cNvSpPr>
          <p:nvPr/>
        </p:nvSpPr>
        <p:spPr bwMode="auto">
          <a:xfrm>
            <a:off x="1041991" y="6642556"/>
            <a:ext cx="3689497" cy="21544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800" dirty="0" smtClean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</a:rPr>
              <a:t>Programmed amounts include current cost estimate updates </a:t>
            </a:r>
            <a:endParaRPr lang="en-US" sz="800" dirty="0">
              <a:solidFill>
                <a:srgbClr val="00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137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F31DADF8-274D-4FEA-A24B-A2B19AD3B319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DC488BC2-C5CC-41E0-AFF0-1A89D8261D61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F329C861-FD4B-4B66-A561-151FB5F28EDE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CE5A2081-A103-4C30-A0BE-DF88C2F4F440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246</Words>
  <Application>Microsoft Office PowerPoint</Application>
  <PresentationFormat>On-screen Show (4:3)</PresentationFormat>
  <Paragraphs>55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Iowa Department of Transportation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4</cp:revision>
  <dcterms:created xsi:type="dcterms:W3CDTF">2014-04-22T17:47:34Z</dcterms:created>
  <dcterms:modified xsi:type="dcterms:W3CDTF">2014-04-22T18:02:27Z</dcterms:modified>
</cp:coreProperties>
</file>