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3" r:id="rId7"/>
    <p:sldId id="262" r:id="rId8"/>
    <p:sldId id="264" r:id="rId9"/>
    <p:sldId id="265" r:id="rId10"/>
    <p:sldId id="266" r:id="rId11"/>
    <p:sldId id="268" r:id="rId12"/>
    <p:sldId id="269" r:id="rId13"/>
    <p:sldId id="267" r:id="rId14"/>
    <p:sldId id="270" r:id="rId15"/>
    <p:sldId id="271" r:id="rId16"/>
    <p:sldId id="272" r:id="rId17"/>
    <p:sldId id="275" r:id="rId18"/>
    <p:sldId id="274" r:id="rId19"/>
    <p:sldId id="273" r:id="rId20"/>
    <p:sldId id="276" r:id="rId21"/>
    <p:sldId id="277" r:id="rId22"/>
    <p:sldId id="25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800" y="1183901"/>
            <a:ext cx="83947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Afternoon session</a:t>
            </a:r>
          </a:p>
          <a:p>
            <a:endParaRPr lang="en-US" sz="2800" dirty="0"/>
          </a:p>
          <a:p>
            <a:r>
              <a:rPr lang="en-US" sz="2800" dirty="0"/>
              <a:t>Utility Coordination changes</a:t>
            </a:r>
          </a:p>
          <a:p>
            <a:r>
              <a:rPr lang="en-US" sz="2800" dirty="0"/>
              <a:t>	Process changes, ways to improve</a:t>
            </a:r>
          </a:p>
          <a:p>
            <a:endParaRPr lang="en-US" sz="2800" dirty="0"/>
          </a:p>
          <a:p>
            <a:r>
              <a:rPr lang="en-US" sz="2800" dirty="0"/>
              <a:t>Electronic communications</a:t>
            </a:r>
          </a:p>
          <a:p>
            <a:endParaRPr lang="en-US" sz="2800" dirty="0"/>
          </a:p>
          <a:p>
            <a:r>
              <a:rPr lang="en-US" sz="2800" dirty="0"/>
              <a:t>Improvement in the process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9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IOWA DOT Process – U02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64640" y="1984120"/>
            <a:ext cx="998728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First Official Plan Submittal to Utilities.</a:t>
            </a:r>
          </a:p>
          <a:p>
            <a:r>
              <a:rPr lang="en-US" sz="2800" dirty="0"/>
              <a:t>	30% plans</a:t>
            </a:r>
          </a:p>
          <a:p>
            <a:r>
              <a:rPr lang="en-US" sz="2800" dirty="0"/>
              <a:t>	Horizontal and vertical alignment basic cross sections</a:t>
            </a:r>
          </a:p>
          <a:p>
            <a:endParaRPr lang="en-US" sz="2800" dirty="0"/>
          </a:p>
          <a:p>
            <a:r>
              <a:rPr lang="en-US" sz="2800" dirty="0"/>
              <a:t>Sent to Utilities with expectation that they will enter information in the Utility Coordination List</a:t>
            </a:r>
          </a:p>
          <a:p>
            <a:endParaRPr lang="en-US" sz="28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" y="4655819"/>
            <a:ext cx="11142345" cy="194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07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IOWA DOT Process – U03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87107" y="1933574"/>
            <a:ext cx="10427654" cy="4662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First Official Plan Submittal to Utilities.</a:t>
            </a:r>
          </a:p>
          <a:p>
            <a:r>
              <a:rPr lang="en-US" sz="2800" dirty="0"/>
              <a:t>	60% plans – </a:t>
            </a:r>
            <a:r>
              <a:rPr lang="en-US" sz="2800" b="1" dirty="0"/>
              <a:t>Need Lines and ROW</a:t>
            </a:r>
          </a:p>
          <a:p>
            <a:r>
              <a:rPr lang="en-US" sz="2800" dirty="0"/>
              <a:t>	Horizontal and vertical alignment cross sections finalized</a:t>
            </a:r>
          </a:p>
          <a:p>
            <a:endParaRPr lang="en-US" sz="2800" dirty="0"/>
          </a:p>
          <a:p>
            <a:r>
              <a:rPr lang="en-US" sz="2800" dirty="0"/>
              <a:t>Sent to Utilities with expectation that they will enter information in the Utility Coordination List</a:t>
            </a:r>
          </a:p>
          <a:p>
            <a:endParaRPr lang="en-US" sz="28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" y="4655819"/>
            <a:ext cx="11142345" cy="194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7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IOWA DOT Process – U04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87107" y="1933574"/>
            <a:ext cx="1042765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First Official Plan Submittal to Utilities.</a:t>
            </a:r>
          </a:p>
          <a:p>
            <a:r>
              <a:rPr lang="en-US" sz="2800" dirty="0"/>
              <a:t>	90% plans</a:t>
            </a:r>
          </a:p>
          <a:p>
            <a:r>
              <a:rPr lang="en-US" sz="2800" dirty="0"/>
              <a:t>	</a:t>
            </a:r>
          </a:p>
          <a:p>
            <a:r>
              <a:rPr lang="en-US" sz="2800" dirty="0"/>
              <a:t>Sent to Utilities with expectation that they will enter information in the Utility Coordination List</a:t>
            </a:r>
          </a:p>
          <a:p>
            <a:endParaRPr lang="en-US" sz="28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" y="4655819"/>
            <a:ext cx="11142345" cy="194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57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Development of the UCM with UCL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64640" y="1984120"/>
            <a:ext cx="998728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Internals have been developed</a:t>
            </a:r>
          </a:p>
          <a:p>
            <a:endParaRPr lang="en-US" sz="2800" dirty="0"/>
          </a:p>
          <a:p>
            <a:r>
              <a:rPr lang="en-US" sz="2800" dirty="0"/>
              <a:t>Working on updating the Utility contacts </a:t>
            </a:r>
          </a:p>
          <a:p>
            <a:r>
              <a:rPr lang="en-US" sz="2800" dirty="0"/>
              <a:t>	Whole system</a:t>
            </a:r>
          </a:p>
          <a:p>
            <a:endParaRPr lang="en-US" sz="2800" dirty="0"/>
          </a:p>
          <a:p>
            <a:r>
              <a:rPr lang="en-US" sz="2800" dirty="0"/>
              <a:t>Web Portal for input will be similar to the EPS</a:t>
            </a:r>
          </a:p>
          <a:p>
            <a:endParaRPr lang="en-US" sz="28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48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7160" y="0"/>
            <a:ext cx="8397240" cy="954405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954405"/>
            <a:ext cx="8191500" cy="57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128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0"/>
            <a:ext cx="8382000" cy="939165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5825" y="939165"/>
            <a:ext cx="7496175" cy="57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772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"/>
            <a:ext cx="8534400" cy="915352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950" y="915352"/>
            <a:ext cx="7639050" cy="581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16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82880" y="0"/>
            <a:ext cx="8717280" cy="885825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425" y="885825"/>
            <a:ext cx="7648575" cy="597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673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35280" y="1"/>
            <a:ext cx="8199120" cy="960120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375" y="828675"/>
            <a:ext cx="7667625" cy="602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377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IOWA DOT Process – U07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64640" y="1984120"/>
            <a:ext cx="998728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</a:t>
            </a:r>
          </a:p>
          <a:p>
            <a:endParaRPr lang="en-US" sz="28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35" y="1822132"/>
            <a:ext cx="12064880" cy="503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20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800" y="1183901"/>
            <a:ext cx="83947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IOWA DOT Process</a:t>
            </a:r>
          </a:p>
          <a:p>
            <a:endParaRPr lang="en-US" sz="2800" dirty="0"/>
          </a:p>
          <a:p>
            <a:r>
              <a:rPr lang="en-US" sz="2800" dirty="0"/>
              <a:t>Point 25 process per Iowa Administrative Code  (IAC)</a:t>
            </a:r>
          </a:p>
          <a:p>
            <a:endParaRPr lang="en-US" sz="2800" dirty="0"/>
          </a:p>
          <a:p>
            <a:r>
              <a:rPr lang="en-US" sz="2800" dirty="0"/>
              <a:t>Project Scheduling System (PSS)</a:t>
            </a:r>
          </a:p>
          <a:p>
            <a:endParaRPr lang="en-US" sz="2800" dirty="0"/>
          </a:p>
          <a:p>
            <a:r>
              <a:rPr lang="en-US" sz="2800" dirty="0"/>
              <a:t>Utility Coordination List (UCL) (Matrix)</a:t>
            </a:r>
          </a:p>
          <a:p>
            <a:endParaRPr lang="en-US" sz="2800" dirty="0"/>
          </a:p>
          <a:p>
            <a:r>
              <a:rPr lang="en-US" sz="2800" dirty="0"/>
              <a:t>Integrated with the Electronic Permitting System  (EPS)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505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IOWA DOT Process – U07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64640" y="1984120"/>
            <a:ext cx="998728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</a:t>
            </a:r>
          </a:p>
          <a:p>
            <a:endParaRPr lang="en-US" sz="28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360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Iterative process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64640" y="1984120"/>
            <a:ext cx="998728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</a:t>
            </a:r>
          </a:p>
          <a:p>
            <a:endParaRPr lang="en-US" sz="28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35" y="1822132"/>
            <a:ext cx="12064880" cy="503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553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800" y="994989"/>
            <a:ext cx="839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IOWA DOT Process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125" y="1641320"/>
            <a:ext cx="954864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804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800" y="994989"/>
            <a:ext cx="839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IOWA DOT Process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125" y="1641320"/>
            <a:ext cx="954864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33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IOWA DOT Process current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2249332"/>
            <a:ext cx="78613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U02 event first official required contact with Utility  (IAC)</a:t>
            </a:r>
          </a:p>
          <a:p>
            <a:endParaRPr lang="en-US" sz="2400" dirty="0"/>
          </a:p>
          <a:p>
            <a:r>
              <a:rPr lang="en-US" sz="2400" dirty="0"/>
              <a:t>	Plans typically considered 30% complete</a:t>
            </a:r>
          </a:p>
          <a:p>
            <a:r>
              <a:rPr lang="en-US" sz="2400" dirty="0"/>
              <a:t>	Just after field review and our D02 event</a:t>
            </a:r>
          </a:p>
          <a:p>
            <a:endParaRPr lang="en-US" sz="2400" dirty="0"/>
          </a:p>
          <a:p>
            <a:r>
              <a:rPr lang="en-US" sz="2400" dirty="0"/>
              <a:t>Problem is horizontal alignment is difficult to change, preliminary cross sections already done</a:t>
            </a:r>
          </a:p>
          <a:p>
            <a:endParaRPr lang="en-US" sz="2400" dirty="0"/>
          </a:p>
          <a:p>
            <a:r>
              <a:rPr lang="en-US" sz="2400" dirty="0"/>
              <a:t>We don’t have a lot to share earlier than that but we do have something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1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IOWA DOT Process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73100" y="2426017"/>
            <a:ext cx="78613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U00 event aligns with our Concept Event D00</a:t>
            </a:r>
          </a:p>
          <a:p>
            <a:endParaRPr lang="en-US" sz="2400" dirty="0"/>
          </a:p>
          <a:p>
            <a:r>
              <a:rPr lang="en-US" sz="2400" dirty="0"/>
              <a:t>	Plans typically considered 0% complete</a:t>
            </a:r>
          </a:p>
          <a:p>
            <a:r>
              <a:rPr lang="en-US" sz="2400" dirty="0"/>
              <a:t>	We have the project approved  </a:t>
            </a:r>
          </a:p>
          <a:p>
            <a:endParaRPr lang="en-US" sz="2400" dirty="0"/>
          </a:p>
          <a:p>
            <a:r>
              <a:rPr lang="en-US" sz="2400" dirty="0"/>
              <a:t>We have a highway and a proposed start and end point, general Idea of what we are going to do</a:t>
            </a:r>
          </a:p>
          <a:p>
            <a:endParaRPr lang="en-US" sz="2400" dirty="0"/>
          </a:p>
          <a:p>
            <a:r>
              <a:rPr lang="en-US" sz="2400" dirty="0"/>
              <a:t>We don’t have a lot to share but we do have something- proposed concept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80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IOWA DOT Process – proposed/new  U00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73100" y="1930717"/>
            <a:ext cx="78613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DOT Actions</a:t>
            </a:r>
          </a:p>
          <a:p>
            <a:r>
              <a:rPr lang="en-US" sz="2400" dirty="0"/>
              <a:t>	Preform One Call to get utilities in the area</a:t>
            </a:r>
          </a:p>
          <a:p>
            <a:endParaRPr lang="en-US" sz="2400" dirty="0"/>
          </a:p>
          <a:p>
            <a:r>
              <a:rPr lang="en-US" sz="2400" dirty="0"/>
              <a:t>	Update PSS with utilities and contacts </a:t>
            </a:r>
          </a:p>
          <a:p>
            <a:endParaRPr lang="en-US" sz="2400" dirty="0"/>
          </a:p>
          <a:p>
            <a:r>
              <a:rPr lang="en-US" sz="2400" dirty="0"/>
              <a:t>	Concept is sent to utilities in the area</a:t>
            </a:r>
          </a:p>
          <a:p>
            <a:endParaRPr lang="en-US" sz="2400" dirty="0"/>
          </a:p>
          <a:p>
            <a:r>
              <a:rPr lang="en-US" sz="2400" dirty="0"/>
              <a:t>Utility Actions</a:t>
            </a:r>
          </a:p>
          <a:p>
            <a:r>
              <a:rPr lang="en-US" sz="2400" dirty="0"/>
              <a:t>	Enter basic information through the Web portal</a:t>
            </a:r>
          </a:p>
          <a:p>
            <a:endParaRPr lang="en-US" sz="2400" dirty="0"/>
          </a:p>
          <a:p>
            <a:r>
              <a:rPr lang="en-US" sz="2400" dirty="0"/>
              <a:t>	</a:t>
            </a:r>
          </a:p>
          <a:p>
            <a:endParaRPr lang="en-US" sz="2400" dirty="0"/>
          </a:p>
          <a:p>
            <a:r>
              <a:rPr lang="en-US" sz="2400" dirty="0"/>
              <a:t>	</a:t>
            </a:r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912" y="5397500"/>
            <a:ext cx="5311775" cy="1353646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638300" y="5397500"/>
            <a:ext cx="1892300" cy="787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26794" y="5599379"/>
            <a:ext cx="1281113" cy="6301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03107" y="5588000"/>
            <a:ext cx="1295400" cy="596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8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IOWA DOT Process – proposed/new  U00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63600" y="1984120"/>
            <a:ext cx="78613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Utilities also asked to share site plans</a:t>
            </a:r>
          </a:p>
          <a:p>
            <a:endParaRPr lang="en-US" sz="2800" dirty="0"/>
          </a:p>
          <a:p>
            <a:r>
              <a:rPr lang="en-US" sz="2800" dirty="0"/>
              <a:t>Any additional information that would help with design.</a:t>
            </a:r>
          </a:p>
          <a:p>
            <a:endParaRPr lang="en-US" sz="2800" dirty="0"/>
          </a:p>
          <a:p>
            <a:r>
              <a:rPr lang="en-US" sz="2800" dirty="0"/>
              <a:t>Information gathered will be included in the final concept in a utility section</a:t>
            </a:r>
          </a:p>
          <a:p>
            <a:endParaRPr lang="en-US" sz="2800" dirty="0"/>
          </a:p>
          <a:p>
            <a:r>
              <a:rPr lang="en-US" sz="2800" dirty="0"/>
              <a:t>Final Concepts will be sent to the Utilities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1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IOWA DOT Process – proposed/new  U00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63600" y="1984120"/>
            <a:ext cx="78613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Utilities also asked to share site plans</a:t>
            </a:r>
          </a:p>
          <a:p>
            <a:endParaRPr lang="en-US" sz="2800" dirty="0"/>
          </a:p>
          <a:p>
            <a:r>
              <a:rPr lang="en-US" sz="2800" dirty="0"/>
              <a:t>Any additional information that would help with design.</a:t>
            </a:r>
          </a:p>
          <a:p>
            <a:endParaRPr lang="en-US" sz="2800" dirty="0"/>
          </a:p>
          <a:p>
            <a:r>
              <a:rPr lang="en-US" sz="2800" dirty="0"/>
              <a:t>Information gathered will be included in the final concept in a utility section</a:t>
            </a:r>
          </a:p>
          <a:p>
            <a:endParaRPr lang="en-US" sz="2800" dirty="0"/>
          </a:p>
          <a:p>
            <a:r>
              <a:rPr lang="en-US" sz="2800" dirty="0"/>
              <a:t>Final Concepts will be sent to the Utilities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66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/>
              <a:t>Utility Coordination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0200" y="1183901"/>
            <a:ext cx="83947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IOWA DOT Process – proposed/new  U01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64640" y="1984120"/>
            <a:ext cx="998728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Extra step if Major utilities discovered in U00 phase</a:t>
            </a:r>
          </a:p>
          <a:p>
            <a:endParaRPr lang="en-US" sz="2800" dirty="0"/>
          </a:p>
          <a:p>
            <a:r>
              <a:rPr lang="en-US" sz="2800" dirty="0"/>
              <a:t>Collect detailed information for design to use</a:t>
            </a:r>
          </a:p>
          <a:p>
            <a:endParaRPr lang="en-US" sz="2800" dirty="0"/>
          </a:p>
          <a:p>
            <a:r>
              <a:rPr lang="en-US" sz="2800" dirty="0"/>
              <a:t>Finishes 2 months after U00</a:t>
            </a:r>
          </a:p>
          <a:p>
            <a:endParaRPr lang="en-US" sz="28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4940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76</TotalTime>
  <Words>306</Words>
  <Application>Microsoft Office PowerPoint</Application>
  <PresentationFormat>Widescreen</PresentationFormat>
  <Paragraphs>154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Century Gothic</vt:lpstr>
      <vt:lpstr>Wingdings 3</vt:lpstr>
      <vt:lpstr>Slice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  <vt:lpstr>Utility Coordination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Utility Coordination</dc:title>
  <dc:creator>Bradley, Bryan</dc:creator>
  <cp:lastModifiedBy>Bradley, Bryan</cp:lastModifiedBy>
  <cp:revision>9</cp:revision>
  <dcterms:created xsi:type="dcterms:W3CDTF">2017-03-29T12:27:21Z</dcterms:created>
  <dcterms:modified xsi:type="dcterms:W3CDTF">2017-03-29T13:43:56Z</dcterms:modified>
</cp:coreProperties>
</file>