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78"/>
  </p:notesMasterIdLst>
  <p:sldIdLst>
    <p:sldId id="256" r:id="rId2"/>
    <p:sldId id="257" r:id="rId3"/>
    <p:sldId id="320" r:id="rId4"/>
    <p:sldId id="321" r:id="rId5"/>
    <p:sldId id="335" r:id="rId6"/>
    <p:sldId id="337" r:id="rId7"/>
    <p:sldId id="336" r:id="rId8"/>
    <p:sldId id="322" r:id="rId9"/>
    <p:sldId id="260" r:id="rId10"/>
    <p:sldId id="262" r:id="rId11"/>
    <p:sldId id="263" r:id="rId12"/>
    <p:sldId id="261" r:id="rId13"/>
    <p:sldId id="264" r:id="rId14"/>
    <p:sldId id="359" r:id="rId15"/>
    <p:sldId id="360" r:id="rId16"/>
    <p:sldId id="282" r:id="rId17"/>
    <p:sldId id="265" r:id="rId18"/>
    <p:sldId id="266" r:id="rId19"/>
    <p:sldId id="276" r:id="rId20"/>
    <p:sldId id="267" r:id="rId21"/>
    <p:sldId id="268" r:id="rId22"/>
    <p:sldId id="273" r:id="rId23"/>
    <p:sldId id="274" r:id="rId24"/>
    <p:sldId id="283" r:id="rId25"/>
    <p:sldId id="284" r:id="rId26"/>
    <p:sldId id="285" r:id="rId27"/>
    <p:sldId id="286" r:id="rId28"/>
    <p:sldId id="290" r:id="rId29"/>
    <p:sldId id="289" r:id="rId30"/>
    <p:sldId id="288" r:id="rId31"/>
    <p:sldId id="292" r:id="rId32"/>
    <p:sldId id="293" r:id="rId33"/>
    <p:sldId id="297" r:id="rId34"/>
    <p:sldId id="294" r:id="rId35"/>
    <p:sldId id="296" r:id="rId36"/>
    <p:sldId id="298" r:id="rId37"/>
    <p:sldId id="299" r:id="rId38"/>
    <p:sldId id="300" r:id="rId39"/>
    <p:sldId id="301" r:id="rId40"/>
    <p:sldId id="302" r:id="rId41"/>
    <p:sldId id="303" r:id="rId42"/>
    <p:sldId id="305" r:id="rId43"/>
    <p:sldId id="304" r:id="rId44"/>
    <p:sldId id="308" r:id="rId45"/>
    <p:sldId id="307" r:id="rId46"/>
    <p:sldId id="306" r:id="rId47"/>
    <p:sldId id="319" r:id="rId48"/>
    <p:sldId id="312" r:id="rId49"/>
    <p:sldId id="313" r:id="rId50"/>
    <p:sldId id="317" r:id="rId51"/>
    <p:sldId id="318" r:id="rId52"/>
    <p:sldId id="348" r:id="rId53"/>
    <p:sldId id="328" r:id="rId54"/>
    <p:sldId id="349" r:id="rId55"/>
    <p:sldId id="350" r:id="rId56"/>
    <p:sldId id="351" r:id="rId57"/>
    <p:sldId id="352" r:id="rId58"/>
    <p:sldId id="353" r:id="rId59"/>
    <p:sldId id="354" r:id="rId60"/>
    <p:sldId id="355" r:id="rId61"/>
    <p:sldId id="356" r:id="rId62"/>
    <p:sldId id="357" r:id="rId63"/>
    <p:sldId id="358" r:id="rId64"/>
    <p:sldId id="326" r:id="rId65"/>
    <p:sldId id="327" r:id="rId66"/>
    <p:sldId id="338" r:id="rId67"/>
    <p:sldId id="339" r:id="rId68"/>
    <p:sldId id="340" r:id="rId69"/>
    <p:sldId id="341" r:id="rId70"/>
    <p:sldId id="342" r:id="rId71"/>
    <p:sldId id="343" r:id="rId72"/>
    <p:sldId id="344" r:id="rId73"/>
    <p:sldId id="345" r:id="rId74"/>
    <p:sldId id="347" r:id="rId75"/>
    <p:sldId id="346" r:id="rId76"/>
    <p:sldId id="316" r:id="rId7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9B84C81-DF2D-4C96-A2E4-6F6ADE617605}">
          <p14:sldIdLst/>
        </p14:section>
        <p14:section name="Untitled Section" id="{1A517167-B535-48E2-90B6-DBB620A1AED0}">
          <p14:sldIdLst>
            <p14:sldId id="256"/>
            <p14:sldId id="257"/>
            <p14:sldId id="320"/>
            <p14:sldId id="321"/>
            <p14:sldId id="335"/>
            <p14:sldId id="337"/>
            <p14:sldId id="336"/>
            <p14:sldId id="322"/>
            <p14:sldId id="260"/>
            <p14:sldId id="262"/>
            <p14:sldId id="263"/>
            <p14:sldId id="261"/>
            <p14:sldId id="264"/>
            <p14:sldId id="359"/>
            <p14:sldId id="360"/>
            <p14:sldId id="282"/>
            <p14:sldId id="265"/>
            <p14:sldId id="266"/>
            <p14:sldId id="276"/>
            <p14:sldId id="267"/>
            <p14:sldId id="268"/>
            <p14:sldId id="273"/>
            <p14:sldId id="274"/>
            <p14:sldId id="283"/>
            <p14:sldId id="284"/>
            <p14:sldId id="285"/>
            <p14:sldId id="286"/>
            <p14:sldId id="290"/>
            <p14:sldId id="289"/>
            <p14:sldId id="288"/>
            <p14:sldId id="292"/>
            <p14:sldId id="293"/>
            <p14:sldId id="297"/>
            <p14:sldId id="294"/>
            <p14:sldId id="296"/>
            <p14:sldId id="298"/>
            <p14:sldId id="299"/>
            <p14:sldId id="300"/>
            <p14:sldId id="301"/>
            <p14:sldId id="302"/>
            <p14:sldId id="303"/>
            <p14:sldId id="305"/>
            <p14:sldId id="304"/>
            <p14:sldId id="308"/>
            <p14:sldId id="307"/>
            <p14:sldId id="306"/>
            <p14:sldId id="319"/>
            <p14:sldId id="312"/>
            <p14:sldId id="313"/>
            <p14:sldId id="317"/>
            <p14:sldId id="318"/>
            <p14:sldId id="348"/>
            <p14:sldId id="328"/>
            <p14:sldId id="349"/>
            <p14:sldId id="350"/>
            <p14:sldId id="351"/>
            <p14:sldId id="352"/>
            <p14:sldId id="353"/>
            <p14:sldId id="354"/>
            <p14:sldId id="355"/>
            <p14:sldId id="356"/>
            <p14:sldId id="357"/>
            <p14:sldId id="358"/>
            <p14:sldId id="326"/>
            <p14:sldId id="327"/>
            <p14:sldId id="338"/>
            <p14:sldId id="339"/>
            <p14:sldId id="340"/>
            <p14:sldId id="341"/>
            <p14:sldId id="342"/>
            <p14:sldId id="343"/>
            <p14:sldId id="344"/>
            <p14:sldId id="345"/>
            <p14:sldId id="347"/>
            <p14:sldId id="346"/>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3" autoAdjust="0"/>
    <p:restoredTop sz="94612" autoAdjust="0"/>
  </p:normalViewPr>
  <p:slideViewPr>
    <p:cSldViewPr snapToGrid="0">
      <p:cViewPr varScale="1">
        <p:scale>
          <a:sx n="76" d="100"/>
          <a:sy n="76" d="100"/>
        </p:scale>
        <p:origin x="126" y="6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9EBF23C-74A5-47E1-BD6C-D8024DA68831}" type="datetimeFigureOut">
              <a:rPr lang="en-US" smtClean="0"/>
              <a:t>3/29/2017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975EC7A-7F1B-4829-A5F3-35D219A76A2A}" type="slidenum">
              <a:rPr lang="en-US" smtClean="0"/>
              <a:t>‹#›</a:t>
            </a:fld>
            <a:endParaRPr lang="en-US"/>
          </a:p>
        </p:txBody>
      </p:sp>
    </p:spTree>
    <p:extLst>
      <p:ext uri="{BB962C8B-B14F-4D97-AF65-F5344CB8AC3E}">
        <p14:creationId xmlns:p14="http://schemas.microsoft.com/office/powerpoint/2010/main" val="178543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3/29/2017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3/29/2017</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68"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iowadot.gov/onlineservices.html#/highwaypermits" TargetMode="External"/><Relationship Id="rId1" Type="http://schemas.openxmlformats.org/officeDocument/2006/relationships/slideLayout" Target="../slideLayouts/slideLayout3.xml"/><Relationship Id="rId4" Type="http://schemas.openxmlformats.org/officeDocument/2006/relationships/image" Target="../media/image13.em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secure.iowadot.gov/epsstart/ep.aspx"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4.emf"/></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75.e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76.emf"/></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77.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78.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79.emf"/></Relationships>
</file>

<file path=ppt/slides/_rels/slide7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2" y="533401"/>
            <a:ext cx="8001000" cy="1362364"/>
          </a:xfrm>
        </p:spPr>
        <p:txBody>
          <a:bodyPr>
            <a:normAutofit fontScale="90000"/>
          </a:bodyPr>
          <a:lstStyle/>
          <a:p>
            <a:r>
              <a:rPr lang="en-US" dirty="0"/>
              <a:t>Annual Utility/Iowa DOT  2017 </a:t>
            </a:r>
            <a:r>
              <a:rPr lang="en-US" dirty="0" err="1"/>
              <a:t>MeETING</a:t>
            </a:r>
            <a:endParaRPr lang="en-US" dirty="0"/>
          </a:p>
        </p:txBody>
      </p:sp>
      <p:sp>
        <p:nvSpPr>
          <p:cNvPr id="3" name="Subtitle 2"/>
          <p:cNvSpPr>
            <a:spLocks noGrp="1"/>
          </p:cNvSpPr>
          <p:nvPr>
            <p:ph type="subTitle" idx="1"/>
          </p:nvPr>
        </p:nvSpPr>
        <p:spPr>
          <a:xfrm>
            <a:off x="684212" y="2333722"/>
            <a:ext cx="6400800" cy="1947333"/>
          </a:xfrm>
        </p:spPr>
        <p:txBody>
          <a:bodyPr>
            <a:noAutofit/>
          </a:bodyPr>
          <a:lstStyle/>
          <a:p>
            <a:r>
              <a:rPr lang="en-US" sz="3600" dirty="0"/>
              <a:t>Welcome to the future of Utility Permitting and Utility/DOT Project coordination in Iowa.</a:t>
            </a:r>
          </a:p>
        </p:txBody>
      </p:sp>
    </p:spTree>
    <p:extLst>
      <p:ext uri="{BB962C8B-B14F-4D97-AF65-F5344CB8AC3E}">
        <p14:creationId xmlns:p14="http://schemas.microsoft.com/office/powerpoint/2010/main" val="2814112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472" y="0"/>
            <a:ext cx="7930141" cy="930562"/>
          </a:xfrm>
        </p:spPr>
        <p:txBody>
          <a:bodyPr>
            <a:normAutofit/>
          </a:bodyPr>
          <a:lstStyle/>
          <a:p>
            <a:r>
              <a:rPr lang="en-US" dirty="0"/>
              <a:t>permitting Process in Iowa</a:t>
            </a:r>
          </a:p>
        </p:txBody>
      </p:sp>
      <p:sp>
        <p:nvSpPr>
          <p:cNvPr id="3" name="Text Placeholder 2"/>
          <p:cNvSpPr>
            <a:spLocks noGrp="1"/>
          </p:cNvSpPr>
          <p:nvPr>
            <p:ph type="body" idx="1"/>
          </p:nvPr>
        </p:nvSpPr>
        <p:spPr>
          <a:xfrm>
            <a:off x="684213" y="1274618"/>
            <a:ext cx="8534400" cy="4719782"/>
          </a:xfrm>
        </p:spPr>
        <p:txBody>
          <a:bodyPr>
            <a:normAutofit/>
          </a:bodyPr>
          <a:lstStyle/>
          <a:p>
            <a:r>
              <a:rPr lang="en-US" sz="2800" b="1" dirty="0"/>
              <a:t>Paper process that is often submitted electronically at this time. </a:t>
            </a:r>
          </a:p>
          <a:p>
            <a:r>
              <a:rPr lang="en-US" sz="2800" b="1" dirty="0"/>
              <a:t>Can be difficult to know what is expected/needed/optional.</a:t>
            </a:r>
          </a:p>
          <a:p>
            <a:r>
              <a:rPr lang="en-US" sz="2800" b="1" dirty="0"/>
              <a:t>DOT is planning to be going live with the Electronic Permitting Process for utilities on May 1st, 2017.</a:t>
            </a:r>
          </a:p>
          <a:p>
            <a:r>
              <a:rPr lang="en-US" sz="2800" b="1" dirty="0"/>
              <a:t>Want to be able to make changes after receive input today.</a:t>
            </a:r>
          </a:p>
          <a:p>
            <a:endParaRPr lang="en-US" dirty="0"/>
          </a:p>
        </p:txBody>
      </p:sp>
    </p:spTree>
    <p:extLst>
      <p:ext uri="{BB962C8B-B14F-4D97-AF65-F5344CB8AC3E}">
        <p14:creationId xmlns:p14="http://schemas.microsoft.com/office/powerpoint/2010/main" val="9808651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161459" y="930562"/>
            <a:ext cx="4557651" cy="3371850"/>
          </a:xfrm>
          <a:prstGeom prst="rect">
            <a:avLst/>
          </a:prstGeom>
        </p:spPr>
      </p:pic>
      <p:sp>
        <p:nvSpPr>
          <p:cNvPr id="2" name="Title 1"/>
          <p:cNvSpPr>
            <a:spLocks noGrp="1"/>
          </p:cNvSpPr>
          <p:nvPr>
            <p:ph type="title"/>
          </p:nvPr>
        </p:nvSpPr>
        <p:spPr>
          <a:xfrm>
            <a:off x="1288472" y="0"/>
            <a:ext cx="7930141" cy="930562"/>
          </a:xfrm>
        </p:spPr>
        <p:txBody>
          <a:bodyPr>
            <a:normAutofit/>
          </a:bodyPr>
          <a:lstStyle/>
          <a:p>
            <a:r>
              <a:rPr lang="en-US" dirty="0"/>
              <a:t>permitting Process in Iowa</a:t>
            </a:r>
          </a:p>
        </p:txBody>
      </p:sp>
      <p:sp>
        <p:nvSpPr>
          <p:cNvPr id="3" name="Text Placeholder 2"/>
          <p:cNvSpPr>
            <a:spLocks noGrp="1"/>
          </p:cNvSpPr>
          <p:nvPr>
            <p:ph type="body" idx="1"/>
          </p:nvPr>
        </p:nvSpPr>
        <p:spPr>
          <a:xfrm>
            <a:off x="468313" y="1300018"/>
            <a:ext cx="8534400" cy="4719782"/>
          </a:xfrm>
        </p:spPr>
        <p:txBody>
          <a:bodyPr>
            <a:normAutofit fontScale="62500" lnSpcReduction="20000"/>
          </a:bodyPr>
          <a:lstStyle/>
          <a:p>
            <a:r>
              <a:rPr lang="en-US" sz="2800" b="1" dirty="0">
                <a:solidFill>
                  <a:srgbClr val="FFFF00"/>
                </a:solidFill>
              </a:rPr>
              <a:t>WHY ELECTRONIC?</a:t>
            </a:r>
          </a:p>
          <a:p>
            <a:r>
              <a:rPr lang="en-US" sz="2800" b="1" dirty="0">
                <a:solidFill>
                  <a:srgbClr val="FFFF00"/>
                </a:solidFill>
              </a:rPr>
              <a:t>	Guides through needed information</a:t>
            </a:r>
          </a:p>
          <a:p>
            <a:r>
              <a:rPr lang="en-US" sz="2800" b="1" dirty="0">
                <a:solidFill>
                  <a:srgbClr val="FFFF00"/>
                </a:solidFill>
              </a:rPr>
              <a:t>	Easy to attach documents</a:t>
            </a:r>
          </a:p>
          <a:p>
            <a:r>
              <a:rPr lang="en-US" sz="2800" b="1" dirty="0">
                <a:solidFill>
                  <a:srgbClr val="FFFF00"/>
                </a:solidFill>
              </a:rPr>
              <a:t>	Records communications</a:t>
            </a:r>
          </a:p>
          <a:p>
            <a:r>
              <a:rPr lang="en-US" sz="2800" b="1" dirty="0">
                <a:solidFill>
                  <a:srgbClr val="FFFF00"/>
                </a:solidFill>
              </a:rPr>
              <a:t>	</a:t>
            </a:r>
            <a:r>
              <a:rPr lang="en-US" sz="2800" b="1" dirty="0">
                <a:solidFill>
                  <a:srgbClr val="FFFF00"/>
                </a:solidFill>
              </a:rPr>
              <a:t>Helps Utilities and Contractors Track</a:t>
            </a:r>
            <a:endParaRPr lang="en-US" sz="2800" b="1" dirty="0">
              <a:solidFill>
                <a:srgbClr val="FFFF00"/>
              </a:solidFill>
            </a:endParaRPr>
          </a:p>
          <a:p>
            <a:r>
              <a:rPr lang="en-US" sz="2800" b="1" dirty="0">
                <a:solidFill>
                  <a:srgbClr val="FFFF00"/>
                </a:solidFill>
              </a:rPr>
              <a:t>	Others can monitor/help more easily</a:t>
            </a:r>
          </a:p>
          <a:p>
            <a:r>
              <a:rPr lang="en-US" sz="2800" b="1" dirty="0">
                <a:solidFill>
                  <a:srgbClr val="FFFF00"/>
                </a:solidFill>
              </a:rPr>
              <a:t>	Can start and stop input data</a:t>
            </a:r>
          </a:p>
          <a:p>
            <a:r>
              <a:rPr lang="en-US" sz="2800" b="1" dirty="0">
                <a:solidFill>
                  <a:srgbClr val="FFFF00"/>
                </a:solidFill>
              </a:rPr>
              <a:t>	Map location picks Township, Range etc.</a:t>
            </a:r>
          </a:p>
          <a:p>
            <a:r>
              <a:rPr lang="en-US" sz="2800" b="1" dirty="0">
                <a:solidFill>
                  <a:srgbClr val="FFFF00"/>
                </a:solidFill>
              </a:rPr>
              <a:t>	automates request for DOT as-built plan based on map</a:t>
            </a:r>
          </a:p>
          <a:p>
            <a:r>
              <a:rPr lang="en-US" sz="2800" b="1" dirty="0">
                <a:solidFill>
                  <a:srgbClr val="FFFF00"/>
                </a:solidFill>
              </a:rPr>
              <a:t>	Helps with consistency between permittees and </a:t>
            </a:r>
            <a:r>
              <a:rPr lang="en-US" sz="2800" b="1" dirty="0" err="1">
                <a:solidFill>
                  <a:srgbClr val="FFFF00"/>
                </a:solidFill>
              </a:rPr>
              <a:t>permitters</a:t>
            </a:r>
            <a:endParaRPr lang="en-US" sz="2800" b="1" dirty="0">
              <a:solidFill>
                <a:srgbClr val="FFFF00"/>
              </a:solidFill>
            </a:endParaRPr>
          </a:p>
          <a:p>
            <a:r>
              <a:rPr lang="en-US" sz="2800" b="1" dirty="0">
                <a:solidFill>
                  <a:srgbClr val="FFFF00"/>
                </a:solidFill>
              </a:rPr>
              <a:t>	</a:t>
            </a:r>
            <a:r>
              <a:rPr lang="en-US" sz="2800" b="1" dirty="0">
                <a:solidFill>
                  <a:srgbClr val="FFFF00"/>
                </a:solidFill>
              </a:rPr>
              <a:t>Submits to city or county electronically if you want</a:t>
            </a:r>
            <a:endParaRPr lang="en-US" sz="2800" b="1" dirty="0">
              <a:solidFill>
                <a:srgbClr val="FFFF00"/>
              </a:solidFill>
            </a:endParaRPr>
          </a:p>
          <a:p>
            <a:r>
              <a:rPr lang="en-US" sz="2800" b="1" dirty="0">
                <a:solidFill>
                  <a:srgbClr val="FFFF00"/>
                </a:solidFill>
              </a:rPr>
              <a:t>	</a:t>
            </a:r>
          </a:p>
          <a:p>
            <a:r>
              <a:rPr lang="en-US" sz="2800" b="1" dirty="0"/>
              <a:t>	</a:t>
            </a:r>
          </a:p>
          <a:p>
            <a:endParaRPr lang="en-US" dirty="0"/>
          </a:p>
        </p:txBody>
      </p:sp>
    </p:spTree>
    <p:extLst>
      <p:ext uri="{BB962C8B-B14F-4D97-AF65-F5344CB8AC3E}">
        <p14:creationId xmlns:p14="http://schemas.microsoft.com/office/powerpoint/2010/main" val="2297465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95360" y="94909"/>
            <a:ext cx="4160520" cy="1140800"/>
          </a:xfrm>
        </p:spPr>
        <p:txBody>
          <a:bodyPr>
            <a:normAutofit/>
          </a:bodyPr>
          <a:lstStyle/>
          <a:p>
            <a:r>
              <a:rPr lang="en-US" sz="4400" dirty="0"/>
              <a:t>Big Brain</a:t>
            </a:r>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stretch>
            <a:fillRect/>
          </a:stretch>
        </p:blipFill>
        <p:spPr>
          <a:xfrm>
            <a:off x="168275" y="1235709"/>
            <a:ext cx="8705850" cy="5438775"/>
          </a:xfrm>
          <a:prstGeom prst="rect">
            <a:avLst/>
          </a:prstGeom>
        </p:spPr>
      </p:pic>
    </p:spTree>
    <p:extLst>
      <p:ext uri="{BB962C8B-B14F-4D97-AF65-F5344CB8AC3E}">
        <p14:creationId xmlns:p14="http://schemas.microsoft.com/office/powerpoint/2010/main" val="3722990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472" y="0"/>
            <a:ext cx="7930141" cy="930562"/>
          </a:xfrm>
        </p:spPr>
        <p:txBody>
          <a:bodyPr>
            <a:normAutofit/>
          </a:bodyPr>
          <a:lstStyle/>
          <a:p>
            <a:r>
              <a:rPr lang="en-US" dirty="0"/>
              <a:t>ARRANGING MEETING TODAY</a:t>
            </a:r>
          </a:p>
        </p:txBody>
      </p:sp>
      <p:sp>
        <p:nvSpPr>
          <p:cNvPr id="3" name="Text Placeholder 2"/>
          <p:cNvSpPr>
            <a:spLocks noGrp="1"/>
          </p:cNvSpPr>
          <p:nvPr>
            <p:ph type="body" idx="1"/>
          </p:nvPr>
        </p:nvSpPr>
        <p:spPr>
          <a:xfrm>
            <a:off x="684213" y="1274618"/>
            <a:ext cx="8534400" cy="4719782"/>
          </a:xfrm>
        </p:spPr>
        <p:txBody>
          <a:bodyPr>
            <a:normAutofit/>
          </a:bodyPr>
          <a:lstStyle/>
          <a:p>
            <a:r>
              <a:rPr lang="en-US" sz="2800" dirty="0">
                <a:solidFill>
                  <a:schemeClr val="tx1"/>
                </a:solidFill>
              </a:rPr>
              <a:t>Stephanie  aka Steph Anderson</a:t>
            </a:r>
          </a:p>
          <a:p>
            <a:r>
              <a:rPr lang="en-US" sz="2800" dirty="0">
                <a:solidFill>
                  <a:schemeClr val="tx1"/>
                </a:solidFill>
              </a:rPr>
              <a:t>	Thank you!</a:t>
            </a:r>
          </a:p>
          <a:p>
            <a:endParaRPr lang="en-US" sz="2800" dirty="0">
              <a:solidFill>
                <a:schemeClr val="tx1"/>
              </a:solidFill>
            </a:endParaRPr>
          </a:p>
          <a:p>
            <a:r>
              <a:rPr lang="en-US" sz="2800" dirty="0">
                <a:solidFill>
                  <a:schemeClr val="tx1"/>
                </a:solidFill>
              </a:rPr>
              <a:t>Happy Birthday Monday!</a:t>
            </a:r>
          </a:p>
          <a:p>
            <a:endParaRPr lang="en-US" dirty="0"/>
          </a:p>
        </p:txBody>
      </p:sp>
    </p:spTree>
    <p:extLst>
      <p:ext uri="{BB962C8B-B14F-4D97-AF65-F5344CB8AC3E}">
        <p14:creationId xmlns:p14="http://schemas.microsoft.com/office/powerpoint/2010/main" val="196747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472" y="0"/>
            <a:ext cx="7930141" cy="930562"/>
          </a:xfrm>
        </p:spPr>
        <p:txBody>
          <a:bodyPr>
            <a:normAutofit/>
          </a:bodyPr>
          <a:lstStyle/>
          <a:p>
            <a:r>
              <a:rPr lang="en-US" dirty="0"/>
              <a:t>permitting Process in Iowa</a:t>
            </a:r>
          </a:p>
        </p:txBody>
      </p:sp>
      <p:sp>
        <p:nvSpPr>
          <p:cNvPr id="3" name="Text Placeholder 2"/>
          <p:cNvSpPr>
            <a:spLocks noGrp="1"/>
          </p:cNvSpPr>
          <p:nvPr>
            <p:ph type="body" idx="1"/>
          </p:nvPr>
        </p:nvSpPr>
        <p:spPr>
          <a:xfrm>
            <a:off x="684213" y="1274618"/>
            <a:ext cx="8534400" cy="4719782"/>
          </a:xfrm>
        </p:spPr>
        <p:txBody>
          <a:bodyPr>
            <a:normAutofit/>
          </a:bodyPr>
          <a:lstStyle/>
          <a:p>
            <a:r>
              <a:rPr lang="en-US" sz="2800" dirty="0">
                <a:solidFill>
                  <a:schemeClr val="tx1"/>
                </a:solidFill>
              </a:rPr>
              <a:t>Permitting development Team:</a:t>
            </a:r>
          </a:p>
          <a:p>
            <a:r>
              <a:rPr lang="en-US" sz="2800" dirty="0">
                <a:solidFill>
                  <a:schemeClr val="tx1"/>
                </a:solidFill>
              </a:rPr>
              <a:t>	Steve Lueck  </a:t>
            </a:r>
          </a:p>
          <a:p>
            <a:r>
              <a:rPr lang="en-US" sz="2800" dirty="0">
                <a:solidFill>
                  <a:schemeClr val="tx1"/>
                </a:solidFill>
              </a:rPr>
              <a:t>	Brenda Sanders   </a:t>
            </a:r>
          </a:p>
          <a:p>
            <a:r>
              <a:rPr lang="en-US" sz="2800" dirty="0">
                <a:solidFill>
                  <a:schemeClr val="tx1"/>
                </a:solidFill>
              </a:rPr>
              <a:t>	Kelly Mulvihill</a:t>
            </a:r>
          </a:p>
          <a:p>
            <a:r>
              <a:rPr lang="en-US" sz="2800" dirty="0">
                <a:solidFill>
                  <a:schemeClr val="tx1"/>
                </a:solidFill>
              </a:rPr>
              <a:t>	Deb Corwin (IT)</a:t>
            </a:r>
          </a:p>
          <a:p>
            <a:r>
              <a:rPr lang="en-US" sz="2800" dirty="0">
                <a:solidFill>
                  <a:schemeClr val="tx1"/>
                </a:solidFill>
              </a:rPr>
              <a:t>	Rohan Prabhu  (IT)</a:t>
            </a:r>
          </a:p>
          <a:p>
            <a:r>
              <a:rPr lang="en-US" sz="2800" dirty="0">
                <a:solidFill>
                  <a:schemeClr val="tx1"/>
                </a:solidFill>
              </a:rPr>
              <a:t>	Jeff McCollough	</a:t>
            </a:r>
            <a:endParaRPr lang="en-US" dirty="0"/>
          </a:p>
        </p:txBody>
      </p:sp>
    </p:spTree>
    <p:extLst>
      <p:ext uri="{BB962C8B-B14F-4D97-AF65-F5344CB8AC3E}">
        <p14:creationId xmlns:p14="http://schemas.microsoft.com/office/powerpoint/2010/main" val="749704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472" y="0"/>
            <a:ext cx="7930141" cy="930562"/>
          </a:xfrm>
        </p:spPr>
        <p:txBody>
          <a:bodyPr>
            <a:normAutofit/>
          </a:bodyPr>
          <a:lstStyle/>
          <a:p>
            <a:r>
              <a:rPr lang="en-US" dirty="0"/>
              <a:t>permitting Process in Iowa</a:t>
            </a:r>
          </a:p>
        </p:txBody>
      </p:sp>
      <p:sp>
        <p:nvSpPr>
          <p:cNvPr id="3" name="Text Placeholder 2"/>
          <p:cNvSpPr>
            <a:spLocks noGrp="1"/>
          </p:cNvSpPr>
          <p:nvPr>
            <p:ph type="body" idx="1"/>
          </p:nvPr>
        </p:nvSpPr>
        <p:spPr>
          <a:xfrm>
            <a:off x="684213" y="1274618"/>
            <a:ext cx="8534400" cy="4719782"/>
          </a:xfrm>
        </p:spPr>
        <p:txBody>
          <a:bodyPr>
            <a:normAutofit/>
          </a:bodyPr>
          <a:lstStyle/>
          <a:p>
            <a:r>
              <a:rPr lang="en-US" sz="2800" dirty="0">
                <a:solidFill>
                  <a:schemeClr val="tx1"/>
                </a:solidFill>
              </a:rPr>
              <a:t>New System:</a:t>
            </a:r>
          </a:p>
          <a:p>
            <a:r>
              <a:rPr lang="en-US" sz="2800" dirty="0">
                <a:solidFill>
                  <a:schemeClr val="tx1"/>
                </a:solidFill>
              </a:rPr>
              <a:t>	Web portal to get you in and then guides you through the process</a:t>
            </a:r>
          </a:p>
          <a:p>
            <a:r>
              <a:rPr lang="en-US" sz="2800" dirty="0">
                <a:solidFill>
                  <a:schemeClr val="tx1"/>
                </a:solidFill>
              </a:rPr>
              <a:t>	Collect basic information and then get the details</a:t>
            </a:r>
          </a:p>
          <a:p>
            <a:r>
              <a:rPr lang="en-US" sz="2800" dirty="0">
                <a:solidFill>
                  <a:schemeClr val="tx1"/>
                </a:solidFill>
              </a:rPr>
              <a:t>First things first</a:t>
            </a:r>
          </a:p>
          <a:p>
            <a:r>
              <a:rPr lang="en-US" sz="2800" dirty="0">
                <a:solidFill>
                  <a:schemeClr val="tx1"/>
                </a:solidFill>
              </a:rPr>
              <a:t>	Enterprise A &amp; A – Doorway</a:t>
            </a:r>
          </a:p>
          <a:p>
            <a:r>
              <a:rPr lang="en-US" sz="2800" dirty="0">
                <a:solidFill>
                  <a:schemeClr val="tx1"/>
                </a:solidFill>
              </a:rPr>
              <a:t>		Authentication and Authorization</a:t>
            </a:r>
          </a:p>
          <a:p>
            <a:endParaRPr lang="en-US" dirty="0"/>
          </a:p>
        </p:txBody>
      </p:sp>
    </p:spTree>
    <p:extLst>
      <p:ext uri="{BB962C8B-B14F-4D97-AF65-F5344CB8AC3E}">
        <p14:creationId xmlns:p14="http://schemas.microsoft.com/office/powerpoint/2010/main" val="612237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472" y="0"/>
            <a:ext cx="7930141" cy="930562"/>
          </a:xfrm>
        </p:spPr>
        <p:txBody>
          <a:bodyPr>
            <a:normAutofit/>
          </a:bodyPr>
          <a:lstStyle/>
          <a:p>
            <a:r>
              <a:rPr lang="en-US" dirty="0"/>
              <a:t>permitting Process in Iowa</a:t>
            </a:r>
          </a:p>
        </p:txBody>
      </p:sp>
      <p:sp>
        <p:nvSpPr>
          <p:cNvPr id="3" name="Text Placeholder 2"/>
          <p:cNvSpPr>
            <a:spLocks noGrp="1"/>
          </p:cNvSpPr>
          <p:nvPr>
            <p:ph type="body" idx="1"/>
          </p:nvPr>
        </p:nvSpPr>
        <p:spPr>
          <a:xfrm>
            <a:off x="684212" y="1274618"/>
            <a:ext cx="10974387" cy="5215082"/>
          </a:xfrm>
        </p:spPr>
        <p:txBody>
          <a:bodyPr>
            <a:normAutofit fontScale="70000" lnSpcReduction="20000"/>
          </a:bodyPr>
          <a:lstStyle/>
          <a:p>
            <a:r>
              <a:rPr lang="en-US" sz="4600" b="1" dirty="0">
                <a:solidFill>
                  <a:schemeClr val="tx1"/>
                </a:solidFill>
              </a:rPr>
              <a:t>2 WARNINGS:</a:t>
            </a:r>
          </a:p>
          <a:p>
            <a:r>
              <a:rPr lang="en-US" sz="4600" b="1" dirty="0">
                <a:solidFill>
                  <a:schemeClr val="tx1"/>
                </a:solidFill>
              </a:rPr>
              <a:t>	Enterprise A &amp; A is beyond DOT control:</a:t>
            </a:r>
          </a:p>
          <a:p>
            <a:r>
              <a:rPr lang="en-US" sz="4600" b="1" dirty="0">
                <a:solidFill>
                  <a:schemeClr val="tx1"/>
                </a:solidFill>
              </a:rPr>
              <a:t>		20 minutes of inactivity, A&amp;A logs you off.</a:t>
            </a:r>
          </a:p>
          <a:p>
            <a:r>
              <a:rPr lang="en-US" sz="4600" b="1" dirty="0">
                <a:solidFill>
                  <a:schemeClr val="tx1"/>
                </a:solidFill>
              </a:rPr>
              <a:t>		Working on a solution, Use Save Buttons</a:t>
            </a:r>
          </a:p>
          <a:p>
            <a:r>
              <a:rPr lang="en-US" sz="4600" b="1" dirty="0">
                <a:solidFill>
                  <a:schemeClr val="tx1"/>
                </a:solidFill>
              </a:rPr>
              <a:t>	Firefox does not presently work.</a:t>
            </a:r>
          </a:p>
          <a:p>
            <a:r>
              <a:rPr lang="en-US" sz="4600" b="1" dirty="0">
                <a:solidFill>
                  <a:schemeClr val="tx1"/>
                </a:solidFill>
              </a:rPr>
              <a:t>		It will lock up</a:t>
            </a:r>
          </a:p>
          <a:p>
            <a:r>
              <a:rPr lang="en-US" sz="4600" b="1" dirty="0">
                <a:solidFill>
                  <a:schemeClr val="tx1"/>
                </a:solidFill>
              </a:rPr>
              <a:t>		Use Internet Explorer</a:t>
            </a:r>
          </a:p>
          <a:p>
            <a:r>
              <a:rPr lang="en-US" sz="4600" b="1" dirty="0">
                <a:solidFill>
                  <a:schemeClr val="tx1"/>
                </a:solidFill>
              </a:rPr>
              <a:t>		We are working on a solution</a:t>
            </a:r>
          </a:p>
          <a:p>
            <a:r>
              <a:rPr lang="en-US" sz="2800" dirty="0"/>
              <a:t>	</a:t>
            </a:r>
            <a:endParaRPr lang="en-US" dirty="0"/>
          </a:p>
        </p:txBody>
      </p:sp>
    </p:spTree>
    <p:extLst>
      <p:ext uri="{BB962C8B-B14F-4D97-AF65-F5344CB8AC3E}">
        <p14:creationId xmlns:p14="http://schemas.microsoft.com/office/powerpoint/2010/main" val="3793531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1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1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10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up)">
                                      <p:cBhvr>
                                        <p:cTn id="32" dur="10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up)">
                                      <p:cBhvr>
                                        <p:cTn id="37" dur="10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up)">
                                      <p:cBhvr>
                                        <p:cTn id="47"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67103"/>
            <a:ext cx="6949440" cy="5359268"/>
          </a:xfrm>
          <a:prstGeom prst="rect">
            <a:avLst/>
          </a:prstGeom>
        </p:spPr>
      </p:pic>
      <p:sp>
        <p:nvSpPr>
          <p:cNvPr id="3" name="Text Placeholder 2"/>
          <p:cNvSpPr>
            <a:spLocks noGrp="1"/>
          </p:cNvSpPr>
          <p:nvPr>
            <p:ph type="body" idx="1"/>
          </p:nvPr>
        </p:nvSpPr>
        <p:spPr>
          <a:xfrm>
            <a:off x="1158240" y="38048"/>
            <a:ext cx="9238899" cy="630892"/>
          </a:xfrm>
        </p:spPr>
        <p:txBody>
          <a:bodyPr>
            <a:normAutofit/>
          </a:bodyPr>
          <a:lstStyle/>
          <a:p>
            <a:r>
              <a:rPr lang="en-US" sz="2800" dirty="0"/>
              <a:t>http://www.iowadot.gov/index.html#services</a:t>
            </a:r>
          </a:p>
        </p:txBody>
      </p:sp>
      <p:pic>
        <p:nvPicPr>
          <p:cNvPr id="6" name="Picture 5"/>
          <p:cNvPicPr>
            <a:picLocks noChangeAspect="1"/>
          </p:cNvPicPr>
          <p:nvPr/>
        </p:nvPicPr>
        <p:blipFill>
          <a:blip r:embed="rId3"/>
          <a:stretch>
            <a:fillRect/>
          </a:stretch>
        </p:blipFill>
        <p:spPr>
          <a:xfrm>
            <a:off x="7481454" y="668940"/>
            <a:ext cx="4590911" cy="6064369"/>
          </a:xfrm>
          <a:prstGeom prst="rect">
            <a:avLst/>
          </a:prstGeom>
        </p:spPr>
      </p:pic>
      <p:sp>
        <p:nvSpPr>
          <p:cNvPr id="7" name="Text Placeholder 2"/>
          <p:cNvSpPr txBox="1">
            <a:spLocks/>
          </p:cNvSpPr>
          <p:nvPr/>
        </p:nvSpPr>
        <p:spPr>
          <a:xfrm>
            <a:off x="1593969" y="680938"/>
            <a:ext cx="3462939" cy="498163"/>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dirty="0"/>
              <a:t>How to find? </a:t>
            </a:r>
          </a:p>
        </p:txBody>
      </p:sp>
      <p:sp>
        <p:nvSpPr>
          <p:cNvPr id="8" name="Text Placeholder 2"/>
          <p:cNvSpPr txBox="1">
            <a:spLocks/>
          </p:cNvSpPr>
          <p:nvPr/>
        </p:nvSpPr>
        <p:spPr>
          <a:xfrm>
            <a:off x="4509654" y="621598"/>
            <a:ext cx="2971800" cy="545505"/>
          </a:xfrm>
          <a:prstGeom prst="rect">
            <a:avLst/>
          </a:prstGeom>
        </p:spPr>
        <p:txBody>
          <a:bodyPr vert="horz" lIns="91440" tIns="45720" rIns="91440" bIns="45720" rtlCol="0" anchor="t">
            <a:norm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r>
              <a:rPr lang="en-US" dirty="0"/>
              <a:t>Search for Iowa DOT</a:t>
            </a:r>
          </a:p>
        </p:txBody>
      </p:sp>
      <p:cxnSp>
        <p:nvCxnSpPr>
          <p:cNvPr id="21" name="Straight Arrow Connector 20"/>
          <p:cNvCxnSpPr>
            <a:stCxn id="7" idx="1"/>
          </p:cNvCxnSpPr>
          <p:nvPr/>
        </p:nvCxnSpPr>
        <p:spPr>
          <a:xfrm flipH="1">
            <a:off x="870762" y="930020"/>
            <a:ext cx="723207" cy="51778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949440" y="807720"/>
            <a:ext cx="1274269" cy="44477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8046720" y="2667000"/>
            <a:ext cx="2350419" cy="533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flipH="1" flipV="1">
            <a:off x="5196840" y="2667000"/>
            <a:ext cx="3026869" cy="266700"/>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03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ppt_x"/>
                                          </p:val>
                                        </p:tav>
                                        <p:tav tm="100000">
                                          <p:val>
                                            <p:strVal val="#ppt_x"/>
                                          </p:val>
                                        </p:tav>
                                      </p:tavLst>
                                    </p:anim>
                                    <p:anim calcmode="lin" valueType="num">
                                      <p:cBhvr additive="base">
                                        <p:cTn id="2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p:bldP spid="8" grpId="0" uiExpand="1" build="p"/>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0"/>
            <a:ext cx="9457315" cy="1167103"/>
          </a:xfrm>
        </p:spPr>
        <p:txBody>
          <a:bodyPr>
            <a:normAutofit/>
          </a:bodyPr>
          <a:lstStyle/>
          <a:p>
            <a:r>
              <a:rPr lang="en-US" sz="2800" dirty="0"/>
              <a:t>http://www.iowadot.gov/index.html#services</a:t>
            </a:r>
          </a:p>
        </p:txBody>
      </p:sp>
      <p:pic>
        <p:nvPicPr>
          <p:cNvPr id="7" name="Picture 6"/>
          <p:cNvPicPr>
            <a:picLocks noChangeAspect="1"/>
          </p:cNvPicPr>
          <p:nvPr/>
        </p:nvPicPr>
        <p:blipFill>
          <a:blip r:embed="rId2"/>
          <a:stretch>
            <a:fillRect/>
          </a:stretch>
        </p:blipFill>
        <p:spPr>
          <a:xfrm>
            <a:off x="222903" y="704846"/>
            <a:ext cx="6634262" cy="5116209"/>
          </a:xfrm>
          <a:prstGeom prst="rect">
            <a:avLst/>
          </a:prstGeom>
        </p:spPr>
      </p:pic>
      <p:sp>
        <p:nvSpPr>
          <p:cNvPr id="8" name="Oval 7"/>
          <p:cNvSpPr/>
          <p:nvPr/>
        </p:nvSpPr>
        <p:spPr>
          <a:xfrm>
            <a:off x="1569720" y="3764280"/>
            <a:ext cx="1066800" cy="7010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1272540" y="1314304"/>
            <a:ext cx="967740" cy="6489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333349" y="1248977"/>
            <a:ext cx="1518811" cy="7054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572336" y="1150946"/>
            <a:ext cx="2712720" cy="1200329"/>
          </a:xfrm>
          <a:prstGeom prst="rect">
            <a:avLst/>
          </a:prstGeom>
          <a:noFill/>
        </p:spPr>
        <p:txBody>
          <a:bodyPr wrap="square" rtlCol="0">
            <a:spAutoFit/>
          </a:bodyPr>
          <a:lstStyle/>
          <a:p>
            <a:r>
              <a:rPr lang="en-US" dirty="0"/>
              <a:t>Utility</a:t>
            </a:r>
          </a:p>
          <a:p>
            <a:r>
              <a:rPr lang="en-US" dirty="0"/>
              <a:t>Utilities</a:t>
            </a:r>
          </a:p>
          <a:p>
            <a:r>
              <a:rPr lang="en-US" dirty="0"/>
              <a:t>Utility permits</a:t>
            </a:r>
          </a:p>
          <a:p>
            <a:r>
              <a:rPr lang="en-US" dirty="0"/>
              <a:t>accommodation</a:t>
            </a:r>
          </a:p>
        </p:txBody>
      </p:sp>
      <p:sp>
        <p:nvSpPr>
          <p:cNvPr id="12" name="TextBox 11"/>
          <p:cNvSpPr txBox="1"/>
          <p:nvPr/>
        </p:nvSpPr>
        <p:spPr>
          <a:xfrm>
            <a:off x="7763887" y="797771"/>
            <a:ext cx="2751714" cy="369332"/>
          </a:xfrm>
          <a:prstGeom prst="rect">
            <a:avLst/>
          </a:prstGeom>
          <a:noFill/>
        </p:spPr>
        <p:txBody>
          <a:bodyPr wrap="square" rtlCol="0">
            <a:spAutoFit/>
          </a:bodyPr>
          <a:lstStyle/>
          <a:p>
            <a:r>
              <a:rPr lang="en-US" dirty="0"/>
              <a:t>Key Word Search</a:t>
            </a:r>
          </a:p>
        </p:txBody>
      </p:sp>
      <p:cxnSp>
        <p:nvCxnSpPr>
          <p:cNvPr id="14" name="Straight Arrow Connector 13"/>
          <p:cNvCxnSpPr>
            <a:stCxn id="11" idx="1"/>
          </p:cNvCxnSpPr>
          <p:nvPr/>
        </p:nvCxnSpPr>
        <p:spPr>
          <a:xfrm flipH="1" flipV="1">
            <a:off x="5303520" y="1722120"/>
            <a:ext cx="3268816" cy="28991"/>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572336" y="1150946"/>
            <a:ext cx="2537624" cy="12003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3"/>
          <a:stretch>
            <a:fillRect/>
          </a:stretch>
        </p:blipFill>
        <p:spPr>
          <a:xfrm>
            <a:off x="5180590" y="3897627"/>
            <a:ext cx="7011410" cy="2960373"/>
          </a:xfrm>
          <a:prstGeom prst="rect">
            <a:avLst/>
          </a:prstGeom>
        </p:spPr>
      </p:pic>
      <p:cxnSp>
        <p:nvCxnSpPr>
          <p:cNvPr id="21" name="Straight Arrow Connector 20"/>
          <p:cNvCxnSpPr/>
          <p:nvPr/>
        </p:nvCxnSpPr>
        <p:spPr>
          <a:xfrm>
            <a:off x="5303520" y="1954448"/>
            <a:ext cx="1071661" cy="3638632"/>
          </a:xfrm>
          <a:prstGeom prst="straightConnector1">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23" name="Arrow: Bent 22"/>
          <p:cNvSpPr/>
          <p:nvPr/>
        </p:nvSpPr>
        <p:spPr>
          <a:xfrm rot="5400000">
            <a:off x="6918965" y="5425447"/>
            <a:ext cx="426720" cy="975348"/>
          </a:xfrm>
          <a:prstGeom prst="ben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486786" y="6126481"/>
            <a:ext cx="2880360" cy="369332"/>
          </a:xfrm>
          <a:prstGeom prst="rect">
            <a:avLst/>
          </a:prstGeom>
          <a:noFill/>
        </p:spPr>
        <p:txBody>
          <a:bodyPr wrap="square" rtlCol="0">
            <a:spAutoFit/>
          </a:bodyPr>
          <a:lstStyle/>
          <a:p>
            <a:r>
              <a:rPr lang="en-US" dirty="0"/>
              <a:t>Skip the Next Slide</a:t>
            </a:r>
          </a:p>
        </p:txBody>
      </p:sp>
      <p:cxnSp>
        <p:nvCxnSpPr>
          <p:cNvPr id="30" name="Connector: Curved 29"/>
          <p:cNvCxnSpPr/>
          <p:nvPr/>
        </p:nvCxnSpPr>
        <p:spPr>
          <a:xfrm rot="5400000">
            <a:off x="-910583" y="3729997"/>
            <a:ext cx="4153050" cy="472276"/>
          </a:xfrm>
          <a:prstGeom prst="curvedConnector3">
            <a:avLst>
              <a:gd name="adj1" fmla="val 36056"/>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p:cNvCxnSpPr>
            <a:stCxn id="8" idx="3"/>
            <a:endCxn id="8" idx="3"/>
          </p:cNvCxnSpPr>
          <p:nvPr/>
        </p:nvCxnSpPr>
        <p:spPr>
          <a:xfrm rot="5400000">
            <a:off x="1725949" y="4362655"/>
            <a:ext cx="12700" cy="12700"/>
          </a:xfrm>
          <a:prstGeom prst="curvedConnector3">
            <a:avLst>
              <a:gd name="adj1" fmla="val 260838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Curved 35"/>
          <p:cNvCxnSpPr>
            <a:stCxn id="8" idx="3"/>
          </p:cNvCxnSpPr>
          <p:nvPr/>
        </p:nvCxnSpPr>
        <p:spPr>
          <a:xfrm rot="5400000">
            <a:off x="724012" y="5040724"/>
            <a:ext cx="1680007" cy="323869"/>
          </a:xfrm>
          <a:prstGeom prst="curvedConnector3">
            <a:avLst/>
          </a:prstGeom>
          <a:ln w="3810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Rounded Corners 38"/>
          <p:cNvSpPr/>
          <p:nvPr/>
        </p:nvSpPr>
        <p:spPr>
          <a:xfrm>
            <a:off x="448686" y="6042660"/>
            <a:ext cx="2340234" cy="5562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23197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barn(inVertical)">
                                      <p:cBhvr>
                                        <p:cTn id="23" dur="500"/>
                                        <p:tgtEl>
                                          <p:spTgt spid="3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arn(inVertical)">
                                      <p:cBhvr>
                                        <p:cTn id="26" dur="500"/>
                                        <p:tgtEl>
                                          <p:spTgt spid="3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P spid="12" grpId="0"/>
      <p:bldP spid="18" grpId="0" animBg="1"/>
      <p:bldP spid="23" grpId="0" animBg="1"/>
      <p:bldP spid="24" grpId="0"/>
      <p:bldP spid="3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0"/>
            <a:ext cx="9457315" cy="1167103"/>
          </a:xfrm>
        </p:spPr>
        <p:txBody>
          <a:bodyPr>
            <a:normAutofit/>
          </a:bodyPr>
          <a:lstStyle/>
          <a:p>
            <a:endParaRPr lang="en-US" sz="2800" dirty="0"/>
          </a:p>
        </p:txBody>
      </p:sp>
      <p:pic>
        <p:nvPicPr>
          <p:cNvPr id="2" name="Picture 1"/>
          <p:cNvPicPr>
            <a:picLocks noChangeAspect="1"/>
          </p:cNvPicPr>
          <p:nvPr/>
        </p:nvPicPr>
        <p:blipFill>
          <a:blip r:embed="rId2"/>
          <a:stretch>
            <a:fillRect/>
          </a:stretch>
        </p:blipFill>
        <p:spPr>
          <a:xfrm>
            <a:off x="4691529" y="45720"/>
            <a:ext cx="7500471" cy="6858000"/>
          </a:xfrm>
          <a:prstGeom prst="rect">
            <a:avLst/>
          </a:prstGeom>
        </p:spPr>
      </p:pic>
      <p:sp>
        <p:nvSpPr>
          <p:cNvPr id="4" name="Oval 3"/>
          <p:cNvSpPr/>
          <p:nvPr/>
        </p:nvSpPr>
        <p:spPr>
          <a:xfrm>
            <a:off x="9906001" y="2991310"/>
            <a:ext cx="2209800" cy="5042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0133406" y="3104941"/>
            <a:ext cx="2391888" cy="276999"/>
          </a:xfrm>
          <a:prstGeom prst="rect">
            <a:avLst/>
          </a:prstGeom>
        </p:spPr>
        <p:txBody>
          <a:bodyPr wrap="square">
            <a:spAutoFit/>
          </a:bodyPr>
          <a:lstStyle/>
          <a:p>
            <a:r>
              <a:rPr lang="en-US" sz="1200" u="sng" dirty="0">
                <a:solidFill>
                  <a:srgbClr val="FF0000"/>
                </a:solidFill>
              </a:rPr>
              <a:t>Jump to Permit Page</a:t>
            </a:r>
          </a:p>
        </p:txBody>
      </p:sp>
      <p:pic>
        <p:nvPicPr>
          <p:cNvPr id="7" name="Picture 6"/>
          <p:cNvPicPr>
            <a:picLocks noChangeAspect="1"/>
          </p:cNvPicPr>
          <p:nvPr/>
        </p:nvPicPr>
        <p:blipFill>
          <a:blip r:embed="rId3"/>
          <a:stretch>
            <a:fillRect/>
          </a:stretch>
        </p:blipFill>
        <p:spPr>
          <a:xfrm>
            <a:off x="136150" y="3714748"/>
            <a:ext cx="6081770" cy="2567858"/>
          </a:xfrm>
          <a:prstGeom prst="rect">
            <a:avLst/>
          </a:prstGeom>
        </p:spPr>
      </p:pic>
      <p:sp>
        <p:nvSpPr>
          <p:cNvPr id="8" name="Arrow: Bent 7"/>
          <p:cNvSpPr/>
          <p:nvPr/>
        </p:nvSpPr>
        <p:spPr>
          <a:xfrm rot="5400000">
            <a:off x="1727486" y="5054326"/>
            <a:ext cx="347637" cy="846027"/>
          </a:xfrm>
          <a:prstGeom prst="bentArrow">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Rounded Corners 8"/>
          <p:cNvSpPr/>
          <p:nvPr/>
        </p:nvSpPr>
        <p:spPr>
          <a:xfrm>
            <a:off x="1478291" y="5501640"/>
            <a:ext cx="1904989" cy="518160"/>
          </a:xfrm>
          <a:prstGeom prst="roundRect">
            <a:avLst/>
          </a:prstGeom>
          <a:noFill/>
          <a:ln w="38100">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30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2090420"/>
            <a:ext cx="10502900" cy="4062651"/>
          </a:xfrm>
          <a:prstGeom prst="rect">
            <a:avLst/>
          </a:prstGeom>
          <a:noFill/>
        </p:spPr>
        <p:txBody>
          <a:bodyPr wrap="square" rtlCol="0">
            <a:spAutoFit/>
          </a:bodyPr>
          <a:lstStyle/>
          <a:p>
            <a:r>
              <a:rPr lang="en-US" sz="2400" dirty="0"/>
              <a:t>Welcome </a:t>
            </a:r>
          </a:p>
          <a:p>
            <a:r>
              <a:rPr lang="en-US" sz="2400" dirty="0"/>
              <a:t>	Utility Company Employees</a:t>
            </a:r>
          </a:p>
          <a:p>
            <a:r>
              <a:rPr lang="en-US" sz="2400" dirty="0"/>
              <a:t>	Consultants for Utility Companies</a:t>
            </a:r>
          </a:p>
          <a:p>
            <a:r>
              <a:rPr lang="en-US" sz="2400" dirty="0"/>
              <a:t>	District Employees of the DOT</a:t>
            </a:r>
          </a:p>
          <a:p>
            <a:r>
              <a:rPr lang="en-US" sz="2400" dirty="0"/>
              <a:t>	Central Office Employees of the DOT</a:t>
            </a:r>
          </a:p>
          <a:p>
            <a:r>
              <a:rPr lang="en-US" sz="2400" dirty="0"/>
              <a:t>	People listening in and watching on Adobe Connect</a:t>
            </a:r>
          </a:p>
          <a:p>
            <a:endParaRPr lang="en-US" sz="2400" dirty="0"/>
          </a:p>
          <a:p>
            <a:r>
              <a:rPr lang="en-US" sz="2400" dirty="0"/>
              <a:t>Housekeeping</a:t>
            </a:r>
          </a:p>
          <a:p>
            <a:endParaRPr lang="en-US" sz="2400" dirty="0"/>
          </a:p>
          <a:p>
            <a:endParaRPr lang="en-US" sz="2400" dirty="0"/>
          </a:p>
          <a:p>
            <a:endParaRPr lang="en-US" dirty="0"/>
          </a:p>
        </p:txBody>
      </p:sp>
      <p:sp>
        <p:nvSpPr>
          <p:cNvPr id="4" name="Title 1"/>
          <p:cNvSpPr txBox="1">
            <a:spLocks/>
          </p:cNvSpPr>
          <p:nvPr/>
        </p:nvSpPr>
        <p:spPr>
          <a:xfrm>
            <a:off x="684212" y="533401"/>
            <a:ext cx="8001000" cy="1362364"/>
          </a:xfrm>
          <a:prstGeom prst="rect">
            <a:avLst/>
          </a:prstGeom>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Annual Utility/Iowa DOT  2017 MeETING</a:t>
            </a:r>
            <a:endParaRPr lang="en-US" dirty="0"/>
          </a:p>
        </p:txBody>
      </p:sp>
    </p:spTree>
    <p:extLst>
      <p:ext uri="{BB962C8B-B14F-4D97-AF65-F5344CB8AC3E}">
        <p14:creationId xmlns:p14="http://schemas.microsoft.com/office/powerpoint/2010/main" val="12790902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0"/>
            <a:ext cx="9457315" cy="1167103"/>
          </a:xfrm>
        </p:spPr>
        <p:txBody>
          <a:bodyPr>
            <a:normAutofit/>
          </a:bodyPr>
          <a:lstStyle/>
          <a:p>
            <a:r>
              <a:rPr lang="en-US" sz="2800" dirty="0"/>
              <a:t>http://www.iowadot.gov/index.html#services</a:t>
            </a:r>
          </a:p>
        </p:txBody>
      </p:sp>
      <p:pic>
        <p:nvPicPr>
          <p:cNvPr id="2" name="Picture 1"/>
          <p:cNvPicPr>
            <a:picLocks noChangeAspect="1"/>
          </p:cNvPicPr>
          <p:nvPr/>
        </p:nvPicPr>
        <p:blipFill>
          <a:blip r:embed="rId2"/>
          <a:stretch>
            <a:fillRect/>
          </a:stretch>
        </p:blipFill>
        <p:spPr>
          <a:xfrm>
            <a:off x="4101484" y="519723"/>
            <a:ext cx="7848830" cy="5974292"/>
          </a:xfrm>
          <a:prstGeom prst="rect">
            <a:avLst/>
          </a:prstGeom>
        </p:spPr>
      </p:pic>
      <p:sp>
        <p:nvSpPr>
          <p:cNvPr id="4" name="TextBox 3"/>
          <p:cNvSpPr txBox="1"/>
          <p:nvPr/>
        </p:nvSpPr>
        <p:spPr>
          <a:xfrm>
            <a:off x="448686" y="949911"/>
            <a:ext cx="3501877" cy="4154984"/>
          </a:xfrm>
          <a:prstGeom prst="rect">
            <a:avLst/>
          </a:prstGeom>
          <a:noFill/>
        </p:spPr>
        <p:txBody>
          <a:bodyPr wrap="square" rtlCol="0">
            <a:spAutoFit/>
          </a:bodyPr>
          <a:lstStyle/>
          <a:p>
            <a:r>
              <a:rPr lang="en-US" sz="2400" dirty="0"/>
              <a:t>Choose the Highway permits tab.</a:t>
            </a:r>
          </a:p>
          <a:p>
            <a:endParaRPr lang="en-US" sz="2400" dirty="0"/>
          </a:p>
          <a:p>
            <a:r>
              <a:rPr lang="en-US" sz="2400" dirty="0"/>
              <a:t>It opens up a new amazing world at your fingertips.</a:t>
            </a:r>
          </a:p>
          <a:p>
            <a:endParaRPr lang="en-US" sz="2400" dirty="0"/>
          </a:p>
          <a:p>
            <a:r>
              <a:rPr lang="en-US" sz="2400" dirty="0"/>
              <a:t>Dramatic music……..</a:t>
            </a:r>
          </a:p>
          <a:p>
            <a:endParaRPr lang="en-US" sz="2400" dirty="0"/>
          </a:p>
          <a:p>
            <a:r>
              <a:rPr lang="en-US" sz="2400" dirty="0"/>
              <a:t>Increasing volume…….</a:t>
            </a:r>
          </a:p>
        </p:txBody>
      </p:sp>
      <p:sp>
        <p:nvSpPr>
          <p:cNvPr id="6" name="Oval 5"/>
          <p:cNvSpPr/>
          <p:nvPr/>
        </p:nvSpPr>
        <p:spPr>
          <a:xfrm>
            <a:off x="5511800" y="3581400"/>
            <a:ext cx="1587500" cy="495300"/>
          </a:xfrm>
          <a:prstGeom prst="ellipse">
            <a:avLst/>
          </a:prstGeom>
          <a:noFill/>
          <a:ln>
            <a:solidFill>
              <a:srgbClr val="FF00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800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1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wipe(up)">
                                      <p:cBhvr>
                                        <p:cTn id="12" dur="10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wipe(up)">
                                      <p:cBhvr>
                                        <p:cTn id="17" dur="10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wipe(up)">
                                      <p:cBhvr>
                                        <p:cTn id="22" dur="10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0"/>
            <a:ext cx="11425814" cy="1167103"/>
          </a:xfrm>
        </p:spPr>
        <p:txBody>
          <a:bodyPr>
            <a:normAutofit/>
          </a:bodyPr>
          <a:lstStyle/>
          <a:p>
            <a:r>
              <a:rPr lang="en-US" sz="2800" dirty="0">
                <a:hlinkClick r:id="rId2"/>
              </a:rPr>
              <a:t>http://www.iowadot.gov/onlineservices.html#/highwaypermits</a:t>
            </a:r>
            <a:endParaRPr lang="en-US" sz="2800" dirty="0"/>
          </a:p>
          <a:p>
            <a:endParaRPr lang="en-US" sz="2800" dirty="0"/>
          </a:p>
        </p:txBody>
      </p:sp>
      <p:pic>
        <p:nvPicPr>
          <p:cNvPr id="4" name="Picture 3"/>
          <p:cNvPicPr>
            <a:picLocks noChangeAspect="1"/>
          </p:cNvPicPr>
          <p:nvPr/>
        </p:nvPicPr>
        <p:blipFill>
          <a:blip r:embed="rId3"/>
          <a:stretch>
            <a:fillRect/>
          </a:stretch>
        </p:blipFill>
        <p:spPr>
          <a:xfrm>
            <a:off x="603419" y="-1839609"/>
            <a:ext cx="11116348" cy="6945009"/>
          </a:xfrm>
          <a:prstGeom prst="rect">
            <a:avLst/>
          </a:prstGeom>
        </p:spPr>
      </p:pic>
      <p:pic>
        <p:nvPicPr>
          <p:cNvPr id="7" name="Picture 6"/>
          <p:cNvPicPr>
            <a:picLocks noChangeAspect="1"/>
          </p:cNvPicPr>
          <p:nvPr/>
        </p:nvPicPr>
        <p:blipFill>
          <a:blip r:embed="rId4"/>
          <a:stretch>
            <a:fillRect/>
          </a:stretch>
        </p:blipFill>
        <p:spPr>
          <a:xfrm>
            <a:off x="1524000" y="3236617"/>
            <a:ext cx="7422516" cy="778437"/>
          </a:xfrm>
          <a:prstGeom prst="rect">
            <a:avLst/>
          </a:prstGeom>
        </p:spPr>
      </p:pic>
      <p:sp>
        <p:nvSpPr>
          <p:cNvPr id="8" name="Rectangle: Rounded Corners 7"/>
          <p:cNvSpPr/>
          <p:nvPr/>
        </p:nvSpPr>
        <p:spPr>
          <a:xfrm>
            <a:off x="1280160" y="3093720"/>
            <a:ext cx="8625840" cy="92133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77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0"/>
            <a:ext cx="9457315" cy="1167103"/>
          </a:xfrm>
        </p:spPr>
        <p:txBody>
          <a:bodyPr>
            <a:normAutofit/>
          </a:bodyPr>
          <a:lstStyle/>
          <a:p>
            <a:r>
              <a:rPr lang="en-US" sz="2800" dirty="0">
                <a:hlinkClick r:id="rId2"/>
              </a:rPr>
              <a:t>https://secure.iowadot.gov/epsstart/up.aspx</a:t>
            </a:r>
            <a:endParaRPr lang="en-US" sz="2800" dirty="0"/>
          </a:p>
          <a:p>
            <a:endParaRPr lang="en-US" sz="2800" dirty="0"/>
          </a:p>
        </p:txBody>
      </p:sp>
      <p:pic>
        <p:nvPicPr>
          <p:cNvPr id="2" name="Picture 1"/>
          <p:cNvPicPr>
            <a:picLocks noChangeAspect="1"/>
          </p:cNvPicPr>
          <p:nvPr/>
        </p:nvPicPr>
        <p:blipFill>
          <a:blip r:embed="rId3"/>
          <a:stretch>
            <a:fillRect/>
          </a:stretch>
        </p:blipFill>
        <p:spPr>
          <a:xfrm>
            <a:off x="0" y="583551"/>
            <a:ext cx="8403301" cy="6211423"/>
          </a:xfrm>
          <a:prstGeom prst="rect">
            <a:avLst/>
          </a:prstGeom>
        </p:spPr>
      </p:pic>
      <p:sp>
        <p:nvSpPr>
          <p:cNvPr id="4" name="TextBox 3"/>
          <p:cNvSpPr txBox="1"/>
          <p:nvPr/>
        </p:nvSpPr>
        <p:spPr>
          <a:xfrm>
            <a:off x="8564880" y="777240"/>
            <a:ext cx="3627120" cy="2369880"/>
          </a:xfrm>
          <a:prstGeom prst="rect">
            <a:avLst/>
          </a:prstGeom>
          <a:noFill/>
        </p:spPr>
        <p:txBody>
          <a:bodyPr wrap="square" rtlCol="0">
            <a:spAutoFit/>
          </a:bodyPr>
          <a:lstStyle/>
          <a:p>
            <a:r>
              <a:rPr lang="en-US" sz="2800" dirty="0"/>
              <a:t>Log in screen</a:t>
            </a:r>
          </a:p>
          <a:p>
            <a:endParaRPr lang="en-US" sz="2800" dirty="0"/>
          </a:p>
          <a:p>
            <a:r>
              <a:rPr lang="en-US" sz="2800" dirty="0"/>
              <a:t>First Time Create Account</a:t>
            </a:r>
          </a:p>
          <a:p>
            <a:endParaRPr lang="en-US" dirty="0"/>
          </a:p>
          <a:p>
            <a:endParaRPr lang="en-US" dirty="0"/>
          </a:p>
        </p:txBody>
      </p:sp>
    </p:spTree>
    <p:extLst>
      <p:ext uri="{BB962C8B-B14F-4D97-AF65-F5344CB8AC3E}">
        <p14:creationId xmlns:p14="http://schemas.microsoft.com/office/powerpoint/2010/main" val="3572707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Creating an account in Enterprise A &amp; A</a:t>
            </a:r>
          </a:p>
        </p:txBody>
      </p:sp>
      <p:pic>
        <p:nvPicPr>
          <p:cNvPr id="2" name="Picture 1"/>
          <p:cNvPicPr>
            <a:picLocks noChangeAspect="1"/>
          </p:cNvPicPr>
          <p:nvPr/>
        </p:nvPicPr>
        <p:blipFill>
          <a:blip r:embed="rId2"/>
          <a:stretch>
            <a:fillRect/>
          </a:stretch>
        </p:blipFill>
        <p:spPr>
          <a:xfrm>
            <a:off x="204847" y="586302"/>
            <a:ext cx="7613274" cy="6271698"/>
          </a:xfrm>
          <a:prstGeom prst="rect">
            <a:avLst/>
          </a:prstGeom>
        </p:spPr>
      </p:pic>
      <p:sp>
        <p:nvSpPr>
          <p:cNvPr id="4" name="Arrow: Right 3"/>
          <p:cNvSpPr/>
          <p:nvPr/>
        </p:nvSpPr>
        <p:spPr>
          <a:xfrm rot="13182636">
            <a:off x="4572000" y="1386840"/>
            <a:ext cx="978408" cy="484632"/>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435340" y="732533"/>
            <a:ext cx="3261360" cy="1200329"/>
          </a:xfrm>
          <a:prstGeom prst="rect">
            <a:avLst/>
          </a:prstGeom>
          <a:noFill/>
        </p:spPr>
        <p:txBody>
          <a:bodyPr wrap="square" rtlCol="0">
            <a:spAutoFit/>
          </a:bodyPr>
          <a:lstStyle/>
          <a:p>
            <a:r>
              <a:rPr lang="en-US" dirty="0"/>
              <a:t>Create an Account</a:t>
            </a:r>
          </a:p>
          <a:p>
            <a:endParaRPr lang="en-US" dirty="0"/>
          </a:p>
          <a:p>
            <a:r>
              <a:rPr lang="en-US" dirty="0"/>
              <a:t>For Help in creating account, logging in etc. </a:t>
            </a:r>
          </a:p>
        </p:txBody>
      </p:sp>
      <p:sp>
        <p:nvSpPr>
          <p:cNvPr id="6" name="Arrow: Right 5"/>
          <p:cNvSpPr/>
          <p:nvPr/>
        </p:nvSpPr>
        <p:spPr>
          <a:xfrm rot="9256992">
            <a:off x="5806441" y="4175760"/>
            <a:ext cx="978408" cy="484632"/>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429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Creating an account in Enterprise A &amp; A</a:t>
            </a:r>
          </a:p>
        </p:txBody>
      </p:sp>
      <p:sp>
        <p:nvSpPr>
          <p:cNvPr id="5" name="TextBox 4"/>
          <p:cNvSpPr txBox="1"/>
          <p:nvPr/>
        </p:nvSpPr>
        <p:spPr>
          <a:xfrm>
            <a:off x="9342120" y="701041"/>
            <a:ext cx="2849880" cy="1754326"/>
          </a:xfrm>
          <a:prstGeom prst="rect">
            <a:avLst/>
          </a:prstGeom>
          <a:noFill/>
        </p:spPr>
        <p:txBody>
          <a:bodyPr wrap="square" rtlCol="0">
            <a:spAutoFit/>
          </a:bodyPr>
          <a:lstStyle/>
          <a:p>
            <a:r>
              <a:rPr lang="en-US" dirty="0"/>
              <a:t>Very Helpful tutorial</a:t>
            </a:r>
          </a:p>
          <a:p>
            <a:endParaRPr lang="en-US" dirty="0"/>
          </a:p>
          <a:p>
            <a:r>
              <a:rPr lang="en-US" dirty="0"/>
              <a:t>Goes to the Create an Account Section abb.  Where the following slides came from.</a:t>
            </a:r>
          </a:p>
        </p:txBody>
      </p:sp>
      <p:pic>
        <p:nvPicPr>
          <p:cNvPr id="7" name="Picture 6"/>
          <p:cNvPicPr>
            <a:picLocks noChangeAspect="1"/>
          </p:cNvPicPr>
          <p:nvPr/>
        </p:nvPicPr>
        <p:blipFill>
          <a:blip r:embed="rId2"/>
          <a:stretch>
            <a:fillRect/>
          </a:stretch>
        </p:blipFill>
        <p:spPr>
          <a:xfrm>
            <a:off x="320040" y="549091"/>
            <a:ext cx="8351520" cy="6476549"/>
          </a:xfrm>
          <a:prstGeom prst="rect">
            <a:avLst/>
          </a:prstGeom>
        </p:spPr>
      </p:pic>
      <p:sp>
        <p:nvSpPr>
          <p:cNvPr id="6" name="Arrow: Right 5"/>
          <p:cNvSpPr/>
          <p:nvPr/>
        </p:nvSpPr>
        <p:spPr>
          <a:xfrm rot="9256992">
            <a:off x="4273298" y="4770036"/>
            <a:ext cx="978408" cy="484632"/>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6365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Creating an account in Enterprise A &amp; A</a:t>
            </a:r>
          </a:p>
        </p:txBody>
      </p:sp>
      <p:pic>
        <p:nvPicPr>
          <p:cNvPr id="2" name="Picture 1"/>
          <p:cNvPicPr>
            <a:picLocks noChangeAspect="1"/>
          </p:cNvPicPr>
          <p:nvPr/>
        </p:nvPicPr>
        <p:blipFill>
          <a:blip r:embed="rId2"/>
          <a:stretch>
            <a:fillRect/>
          </a:stretch>
        </p:blipFill>
        <p:spPr>
          <a:xfrm>
            <a:off x="579120" y="563881"/>
            <a:ext cx="11475720" cy="6140378"/>
          </a:xfrm>
          <a:prstGeom prst="rect">
            <a:avLst/>
          </a:prstGeom>
        </p:spPr>
      </p:pic>
    </p:spTree>
    <p:extLst>
      <p:ext uri="{BB962C8B-B14F-4D97-AF65-F5344CB8AC3E}">
        <p14:creationId xmlns:p14="http://schemas.microsoft.com/office/powerpoint/2010/main" val="3366274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Creating an account in Enterprise A &amp; A</a:t>
            </a:r>
          </a:p>
        </p:txBody>
      </p:sp>
      <p:pic>
        <p:nvPicPr>
          <p:cNvPr id="4" name="Picture 3"/>
          <p:cNvPicPr>
            <a:picLocks noChangeAspect="1"/>
          </p:cNvPicPr>
          <p:nvPr/>
        </p:nvPicPr>
        <p:blipFill>
          <a:blip r:embed="rId2"/>
          <a:stretch>
            <a:fillRect/>
          </a:stretch>
        </p:blipFill>
        <p:spPr>
          <a:xfrm>
            <a:off x="1188720" y="486873"/>
            <a:ext cx="10759441" cy="6196893"/>
          </a:xfrm>
          <a:prstGeom prst="rect">
            <a:avLst/>
          </a:prstGeom>
        </p:spPr>
      </p:pic>
      <p:sp>
        <p:nvSpPr>
          <p:cNvPr id="2" name="Oval 1"/>
          <p:cNvSpPr/>
          <p:nvPr/>
        </p:nvSpPr>
        <p:spPr>
          <a:xfrm>
            <a:off x="9042400" y="3098800"/>
            <a:ext cx="2400300" cy="736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632200" y="5397500"/>
            <a:ext cx="3136900" cy="923330"/>
          </a:xfrm>
          <a:prstGeom prst="rect">
            <a:avLst/>
          </a:prstGeom>
          <a:noFill/>
        </p:spPr>
        <p:txBody>
          <a:bodyPr wrap="square" rtlCol="0">
            <a:spAutoFit/>
          </a:bodyPr>
          <a:lstStyle/>
          <a:p>
            <a:r>
              <a:rPr lang="en-US" dirty="0">
                <a:solidFill>
                  <a:srgbClr val="FF0000"/>
                </a:solidFill>
              </a:rPr>
              <a:t>This Email is used in the next step so it should be a regular email for you</a:t>
            </a:r>
          </a:p>
        </p:txBody>
      </p:sp>
    </p:spTree>
    <p:extLst>
      <p:ext uri="{BB962C8B-B14F-4D97-AF65-F5344CB8AC3E}">
        <p14:creationId xmlns:p14="http://schemas.microsoft.com/office/powerpoint/2010/main" val="26162656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Creating an account in Enterprise A &amp; A</a:t>
            </a:r>
          </a:p>
        </p:txBody>
      </p:sp>
      <p:pic>
        <p:nvPicPr>
          <p:cNvPr id="4" name="Picture 3"/>
          <p:cNvPicPr>
            <a:picLocks noChangeAspect="1"/>
          </p:cNvPicPr>
          <p:nvPr/>
        </p:nvPicPr>
        <p:blipFill>
          <a:blip r:embed="rId2"/>
          <a:stretch>
            <a:fillRect/>
          </a:stretch>
        </p:blipFill>
        <p:spPr>
          <a:xfrm>
            <a:off x="448686" y="628902"/>
            <a:ext cx="11636633" cy="6074664"/>
          </a:xfrm>
          <a:prstGeom prst="rect">
            <a:avLst/>
          </a:prstGeom>
        </p:spPr>
      </p:pic>
    </p:spTree>
    <p:extLst>
      <p:ext uri="{BB962C8B-B14F-4D97-AF65-F5344CB8AC3E}">
        <p14:creationId xmlns:p14="http://schemas.microsoft.com/office/powerpoint/2010/main" val="2258640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Creating an account in Enterprise A &amp; A</a:t>
            </a:r>
          </a:p>
        </p:txBody>
      </p:sp>
      <p:pic>
        <p:nvPicPr>
          <p:cNvPr id="2" name="Picture 1"/>
          <p:cNvPicPr>
            <a:picLocks noChangeAspect="1"/>
          </p:cNvPicPr>
          <p:nvPr/>
        </p:nvPicPr>
        <p:blipFill>
          <a:blip r:embed="rId2"/>
          <a:stretch>
            <a:fillRect/>
          </a:stretch>
        </p:blipFill>
        <p:spPr>
          <a:xfrm>
            <a:off x="259080" y="1363888"/>
            <a:ext cx="11693843" cy="5264559"/>
          </a:xfrm>
          <a:prstGeom prst="rect">
            <a:avLst/>
          </a:prstGeom>
        </p:spPr>
      </p:pic>
    </p:spTree>
    <p:extLst>
      <p:ext uri="{BB962C8B-B14F-4D97-AF65-F5344CB8AC3E}">
        <p14:creationId xmlns:p14="http://schemas.microsoft.com/office/powerpoint/2010/main" val="150932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0"/>
            <a:ext cx="2177139" cy="5029199"/>
          </a:xfrm>
        </p:spPr>
        <p:txBody>
          <a:bodyPr>
            <a:normAutofit/>
          </a:bodyPr>
          <a:lstStyle/>
          <a:p>
            <a:r>
              <a:rPr lang="en-US" sz="2800" dirty="0"/>
              <a:t>Creating an account in Enterprise A &amp; A</a:t>
            </a:r>
          </a:p>
        </p:txBody>
      </p:sp>
      <p:pic>
        <p:nvPicPr>
          <p:cNvPr id="2" name="Picture 1"/>
          <p:cNvPicPr>
            <a:picLocks noChangeAspect="1"/>
          </p:cNvPicPr>
          <p:nvPr/>
        </p:nvPicPr>
        <p:blipFill>
          <a:blip r:embed="rId2"/>
          <a:stretch>
            <a:fillRect/>
          </a:stretch>
        </p:blipFill>
        <p:spPr>
          <a:xfrm>
            <a:off x="2177138" y="1"/>
            <a:ext cx="9804360" cy="6857999"/>
          </a:xfrm>
          <a:prstGeom prst="rect">
            <a:avLst/>
          </a:prstGeom>
        </p:spPr>
      </p:pic>
    </p:spTree>
    <p:extLst>
      <p:ext uri="{BB962C8B-B14F-4D97-AF65-F5344CB8AC3E}">
        <p14:creationId xmlns:p14="http://schemas.microsoft.com/office/powerpoint/2010/main" val="2379974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895765"/>
            <a:ext cx="8953500" cy="4154984"/>
          </a:xfrm>
          <a:prstGeom prst="rect">
            <a:avLst/>
          </a:prstGeom>
          <a:noFill/>
        </p:spPr>
        <p:txBody>
          <a:bodyPr wrap="square" rtlCol="0">
            <a:spAutoFit/>
          </a:bodyPr>
          <a:lstStyle/>
          <a:p>
            <a:r>
              <a:rPr lang="en-US" sz="2400" dirty="0"/>
              <a:t>Challenge:</a:t>
            </a:r>
          </a:p>
          <a:p>
            <a:endParaRPr lang="en-US" sz="2400" dirty="0"/>
          </a:p>
          <a:p>
            <a:r>
              <a:rPr lang="en-US" sz="2400" dirty="0"/>
              <a:t>Improve the Accommodation of Utilities in the DOT ROW	</a:t>
            </a:r>
          </a:p>
          <a:p>
            <a:r>
              <a:rPr lang="en-US" sz="2400" dirty="0"/>
              <a:t>	Maintain Safety</a:t>
            </a:r>
          </a:p>
          <a:p>
            <a:r>
              <a:rPr lang="en-US" sz="2400" dirty="0"/>
              <a:t>	Maintain Utility Access </a:t>
            </a:r>
          </a:p>
          <a:p>
            <a:r>
              <a:rPr lang="en-US" sz="2400" dirty="0"/>
              <a:t>	Maintain Roadway Function</a:t>
            </a:r>
          </a:p>
          <a:p>
            <a:r>
              <a:rPr lang="en-US" sz="2400" dirty="0"/>
              <a:t>	Minimize Cost to Taxpayers and Ratepayers</a:t>
            </a:r>
          </a:p>
          <a:p>
            <a:endParaRPr lang="en-US" sz="2400" dirty="0"/>
          </a:p>
          <a:p>
            <a:r>
              <a:rPr lang="en-US" sz="2400" dirty="0"/>
              <a:t>Today:</a:t>
            </a:r>
          </a:p>
          <a:p>
            <a:r>
              <a:rPr lang="en-US" sz="2400" dirty="0"/>
              <a:t>Improve the Permitting Process (Accommodation)</a:t>
            </a:r>
          </a:p>
          <a:p>
            <a:r>
              <a:rPr lang="en-US" sz="2400" dirty="0"/>
              <a:t>Improve the Relocation Process – Due to DOT Projects</a:t>
            </a:r>
          </a:p>
        </p:txBody>
      </p:sp>
      <p:sp>
        <p:nvSpPr>
          <p:cNvPr id="4" name="Title 1"/>
          <p:cNvSpPr txBox="1">
            <a:spLocks/>
          </p:cNvSpPr>
          <p:nvPr/>
        </p:nvSpPr>
        <p:spPr>
          <a:xfrm>
            <a:off x="684212" y="533401"/>
            <a:ext cx="8001000" cy="1362364"/>
          </a:xfrm>
          <a:prstGeom prst="rect">
            <a:avLst/>
          </a:prstGeom>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Annual Utility/Iowa DOT  2017 MeETING</a:t>
            </a:r>
            <a:endParaRPr lang="en-US" dirty="0"/>
          </a:p>
        </p:txBody>
      </p:sp>
    </p:spTree>
    <p:extLst>
      <p:ext uri="{BB962C8B-B14F-4D97-AF65-F5344CB8AC3E}">
        <p14:creationId xmlns:p14="http://schemas.microsoft.com/office/powerpoint/2010/main" val="2227524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Creating an account in Enterprise A &amp; A</a:t>
            </a:r>
          </a:p>
        </p:txBody>
      </p:sp>
      <p:pic>
        <p:nvPicPr>
          <p:cNvPr id="2" name="Picture 1"/>
          <p:cNvPicPr>
            <a:picLocks noChangeAspect="1"/>
          </p:cNvPicPr>
          <p:nvPr/>
        </p:nvPicPr>
        <p:blipFill>
          <a:blip r:embed="rId2"/>
          <a:stretch>
            <a:fillRect/>
          </a:stretch>
        </p:blipFill>
        <p:spPr>
          <a:xfrm>
            <a:off x="2462465" y="502920"/>
            <a:ext cx="9592375" cy="6224965"/>
          </a:xfrm>
          <a:prstGeom prst="rect">
            <a:avLst/>
          </a:prstGeom>
        </p:spPr>
      </p:pic>
    </p:spTree>
    <p:extLst>
      <p:ext uri="{BB962C8B-B14F-4D97-AF65-F5344CB8AC3E}">
        <p14:creationId xmlns:p14="http://schemas.microsoft.com/office/powerpoint/2010/main" val="11691220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Getting into the EPS</a:t>
            </a:r>
          </a:p>
        </p:txBody>
      </p:sp>
      <p:pic>
        <p:nvPicPr>
          <p:cNvPr id="4" name="Picture 3"/>
          <p:cNvPicPr>
            <a:picLocks noChangeAspect="1"/>
          </p:cNvPicPr>
          <p:nvPr/>
        </p:nvPicPr>
        <p:blipFill>
          <a:blip r:embed="rId2"/>
          <a:stretch>
            <a:fillRect/>
          </a:stretch>
        </p:blipFill>
        <p:spPr>
          <a:xfrm>
            <a:off x="5461763" y="0"/>
            <a:ext cx="6602474" cy="6858000"/>
          </a:xfrm>
          <a:prstGeom prst="rect">
            <a:avLst/>
          </a:prstGeom>
        </p:spPr>
      </p:pic>
      <p:sp>
        <p:nvSpPr>
          <p:cNvPr id="2" name="TextBox 1"/>
          <p:cNvSpPr txBox="1"/>
          <p:nvPr/>
        </p:nvSpPr>
        <p:spPr>
          <a:xfrm>
            <a:off x="5773227" y="1155306"/>
            <a:ext cx="4728657" cy="1200329"/>
          </a:xfrm>
          <a:prstGeom prst="rect">
            <a:avLst/>
          </a:prstGeom>
          <a:noFill/>
        </p:spPr>
        <p:txBody>
          <a:bodyPr wrap="square" rtlCol="0">
            <a:spAutoFit/>
          </a:bodyPr>
          <a:lstStyle/>
          <a:p>
            <a:r>
              <a:rPr lang="en-US" sz="2400" dirty="0"/>
              <a:t>The Account ID is what you entered with the @</a:t>
            </a:r>
            <a:r>
              <a:rPr lang="en-US" sz="2400" dirty="0" err="1"/>
              <a:t>iowaid</a:t>
            </a:r>
            <a:r>
              <a:rPr lang="en-US" sz="2400" dirty="0"/>
              <a:t> after your original username</a:t>
            </a:r>
          </a:p>
        </p:txBody>
      </p:sp>
      <p:sp>
        <p:nvSpPr>
          <p:cNvPr id="5" name="Arrow: Right 4"/>
          <p:cNvSpPr/>
          <p:nvPr/>
        </p:nvSpPr>
        <p:spPr>
          <a:xfrm rot="5400000">
            <a:off x="6015543" y="2820861"/>
            <a:ext cx="978408" cy="484632"/>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p:cNvSpPr/>
          <p:nvPr/>
        </p:nvSpPr>
        <p:spPr>
          <a:xfrm rot="1078373">
            <a:off x="4687246" y="3765792"/>
            <a:ext cx="1459890" cy="484632"/>
          </a:xfrm>
          <a:prstGeom prst="rightArrow">
            <a:avLst>
              <a:gd name="adj1" fmla="val 62446"/>
              <a:gd name="adj2" fmla="val 50000"/>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3566" y="701041"/>
            <a:ext cx="4613463" cy="5632311"/>
          </a:xfrm>
          <a:prstGeom prst="rect">
            <a:avLst/>
          </a:prstGeom>
          <a:noFill/>
        </p:spPr>
        <p:txBody>
          <a:bodyPr wrap="square" rtlCol="0">
            <a:spAutoFit/>
          </a:bodyPr>
          <a:lstStyle/>
          <a:p>
            <a:r>
              <a:rPr lang="en-US" b="1" dirty="0"/>
              <a:t>Password:</a:t>
            </a:r>
            <a:r>
              <a:rPr lang="en-US" dirty="0"/>
              <a:t> The Password is case-sensitive: </a:t>
            </a:r>
            <a:r>
              <a:rPr lang="en-US" b="1" dirty="0"/>
              <a:t>"Secret1!" is NOT the same as "secret1!"</a:t>
            </a:r>
            <a:r>
              <a:rPr lang="en-US" dirty="0"/>
              <a:t>. Your Account ID and matching password are required to use your account. </a:t>
            </a:r>
          </a:p>
          <a:p>
            <a:r>
              <a:rPr lang="en-US" dirty="0"/>
              <a:t>In general, your password should be: </a:t>
            </a:r>
          </a:p>
          <a:p>
            <a:r>
              <a:rPr lang="en-US" dirty="0"/>
              <a:t>Between 8 and 12 letters (a-z, A-Z), numbers (0-9) or symbols (!, @, #, $) long.</a:t>
            </a:r>
          </a:p>
          <a:p>
            <a:r>
              <a:rPr lang="en-US" dirty="0"/>
              <a:t>Something others cannot easily guess (e.g., pieces of your name).</a:t>
            </a:r>
          </a:p>
          <a:p>
            <a:r>
              <a:rPr lang="en-US" dirty="0"/>
              <a:t>Something you can easily remember.</a:t>
            </a:r>
          </a:p>
          <a:p>
            <a:r>
              <a:rPr lang="en-US" dirty="0"/>
              <a:t>Independent of a specific website or purpose.</a:t>
            </a:r>
          </a:p>
          <a:p>
            <a:endParaRPr lang="en-US" dirty="0"/>
          </a:p>
          <a:p>
            <a:r>
              <a:rPr lang="en-US" b="1" i="1" dirty="0"/>
              <a:t>PASSWORD:</a:t>
            </a:r>
          </a:p>
          <a:p>
            <a:r>
              <a:rPr lang="en-US" b="1" i="1" dirty="0"/>
              <a:t>Minimum 8 characters</a:t>
            </a:r>
          </a:p>
          <a:p>
            <a:r>
              <a:rPr lang="en-US" b="1" i="1" dirty="0"/>
              <a:t>1 UPPER CASE</a:t>
            </a:r>
          </a:p>
          <a:p>
            <a:r>
              <a:rPr lang="en-US" b="1" i="1" dirty="0">
                <a:effectLst/>
              </a:rPr>
              <a:t>1 lower case</a:t>
            </a:r>
          </a:p>
          <a:p>
            <a:r>
              <a:rPr lang="en-US" b="1" i="1" dirty="0"/>
              <a:t>1 special symbol</a:t>
            </a:r>
            <a:endParaRPr lang="en-US" dirty="0">
              <a:effectLst/>
            </a:endParaRPr>
          </a:p>
        </p:txBody>
      </p:sp>
      <p:sp>
        <p:nvSpPr>
          <p:cNvPr id="8" name="Arrow: Right 7"/>
          <p:cNvSpPr/>
          <p:nvPr/>
        </p:nvSpPr>
        <p:spPr>
          <a:xfrm rot="4623478">
            <a:off x="6603583" y="5335127"/>
            <a:ext cx="978408" cy="484632"/>
          </a:xfrm>
          <a:prstGeom prst="rightArrow">
            <a:avLst/>
          </a:prstGeom>
          <a:solidFill>
            <a:srgbClr val="FFFF00"/>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282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2" name="Picture 1"/>
          <p:cNvPicPr>
            <a:picLocks noChangeAspect="1"/>
          </p:cNvPicPr>
          <p:nvPr/>
        </p:nvPicPr>
        <p:blipFill>
          <a:blip r:embed="rId2"/>
          <a:stretch>
            <a:fillRect/>
          </a:stretch>
        </p:blipFill>
        <p:spPr>
          <a:xfrm>
            <a:off x="270886" y="879349"/>
            <a:ext cx="11204363" cy="5307330"/>
          </a:xfrm>
          <a:prstGeom prst="rect">
            <a:avLst/>
          </a:prstGeom>
        </p:spPr>
      </p:pic>
      <p:sp>
        <p:nvSpPr>
          <p:cNvPr id="4" name="Arrow: Right 3"/>
          <p:cNvSpPr/>
          <p:nvPr/>
        </p:nvSpPr>
        <p:spPr>
          <a:xfrm rot="10800000">
            <a:off x="3650567" y="1397509"/>
            <a:ext cx="978408" cy="484632"/>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p:cNvSpPr/>
          <p:nvPr/>
        </p:nvSpPr>
        <p:spPr>
          <a:xfrm rot="10800000">
            <a:off x="1900814" y="2025905"/>
            <a:ext cx="978408" cy="484632"/>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p:cNvSpPr/>
          <p:nvPr/>
        </p:nvSpPr>
        <p:spPr>
          <a:xfrm rot="16200000">
            <a:off x="685800" y="3145410"/>
            <a:ext cx="1283208" cy="484632"/>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37100" y="1455159"/>
            <a:ext cx="2628900" cy="369332"/>
          </a:xfrm>
          <a:prstGeom prst="rect">
            <a:avLst/>
          </a:prstGeom>
          <a:noFill/>
        </p:spPr>
        <p:txBody>
          <a:bodyPr wrap="square" rtlCol="0">
            <a:spAutoFit/>
          </a:bodyPr>
          <a:lstStyle/>
          <a:p>
            <a:r>
              <a:rPr lang="en-US" dirty="0">
                <a:solidFill>
                  <a:schemeClr val="bg1"/>
                </a:solidFill>
              </a:rPr>
              <a:t>Knows who you are </a:t>
            </a:r>
          </a:p>
        </p:txBody>
      </p:sp>
      <p:sp>
        <p:nvSpPr>
          <p:cNvPr id="8" name="TextBox 7"/>
          <p:cNvSpPr txBox="1"/>
          <p:nvPr/>
        </p:nvSpPr>
        <p:spPr>
          <a:xfrm>
            <a:off x="2879222" y="2030969"/>
            <a:ext cx="3546978" cy="369332"/>
          </a:xfrm>
          <a:prstGeom prst="rect">
            <a:avLst/>
          </a:prstGeom>
          <a:noFill/>
        </p:spPr>
        <p:txBody>
          <a:bodyPr wrap="square" rtlCol="0">
            <a:spAutoFit/>
          </a:bodyPr>
          <a:lstStyle/>
          <a:p>
            <a:r>
              <a:rPr lang="en-US" dirty="0">
                <a:solidFill>
                  <a:schemeClr val="bg1"/>
                </a:solidFill>
              </a:rPr>
              <a:t>All Permits easily searchable</a:t>
            </a:r>
          </a:p>
        </p:txBody>
      </p:sp>
      <p:sp>
        <p:nvSpPr>
          <p:cNvPr id="9" name="TextBox 8"/>
          <p:cNvSpPr txBox="1"/>
          <p:nvPr/>
        </p:nvSpPr>
        <p:spPr>
          <a:xfrm>
            <a:off x="476631" y="4377311"/>
            <a:ext cx="1701546" cy="369332"/>
          </a:xfrm>
          <a:prstGeom prst="rect">
            <a:avLst/>
          </a:prstGeom>
          <a:noFill/>
        </p:spPr>
        <p:txBody>
          <a:bodyPr wrap="square" rtlCol="0">
            <a:spAutoFit/>
          </a:bodyPr>
          <a:lstStyle/>
          <a:p>
            <a:r>
              <a:rPr lang="en-US" dirty="0">
                <a:solidFill>
                  <a:schemeClr val="bg1"/>
                </a:solidFill>
              </a:rPr>
              <a:t>New Request</a:t>
            </a:r>
          </a:p>
        </p:txBody>
      </p:sp>
    </p:spTree>
    <p:extLst>
      <p:ext uri="{BB962C8B-B14F-4D97-AF65-F5344CB8AC3E}">
        <p14:creationId xmlns:p14="http://schemas.microsoft.com/office/powerpoint/2010/main" val="169276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5" name="Picture 4"/>
          <p:cNvPicPr>
            <a:picLocks noChangeAspect="1"/>
          </p:cNvPicPr>
          <p:nvPr/>
        </p:nvPicPr>
        <p:blipFill>
          <a:blip r:embed="rId2"/>
          <a:stretch>
            <a:fillRect/>
          </a:stretch>
        </p:blipFill>
        <p:spPr>
          <a:xfrm>
            <a:off x="3543776" y="1"/>
            <a:ext cx="8426768" cy="6858000"/>
          </a:xfrm>
          <a:prstGeom prst="rect">
            <a:avLst/>
          </a:prstGeom>
        </p:spPr>
      </p:pic>
      <p:sp>
        <p:nvSpPr>
          <p:cNvPr id="2" name="TextBox 1"/>
          <p:cNvSpPr txBox="1"/>
          <p:nvPr/>
        </p:nvSpPr>
        <p:spPr>
          <a:xfrm>
            <a:off x="448686" y="927100"/>
            <a:ext cx="2942214" cy="2031325"/>
          </a:xfrm>
          <a:prstGeom prst="rect">
            <a:avLst/>
          </a:prstGeom>
          <a:noFill/>
        </p:spPr>
        <p:txBody>
          <a:bodyPr wrap="square" rtlCol="0">
            <a:spAutoFit/>
          </a:bodyPr>
          <a:lstStyle/>
          <a:p>
            <a:r>
              <a:rPr lang="en-US" dirty="0"/>
              <a:t>Two phases</a:t>
            </a:r>
          </a:p>
          <a:p>
            <a:endParaRPr lang="en-US" dirty="0"/>
          </a:p>
          <a:p>
            <a:r>
              <a:rPr lang="en-US" dirty="0"/>
              <a:t>Preliminary – Initiate the request</a:t>
            </a:r>
          </a:p>
          <a:p>
            <a:endParaRPr lang="en-US" dirty="0"/>
          </a:p>
          <a:p>
            <a:r>
              <a:rPr lang="en-US" dirty="0"/>
              <a:t>Much is autofill after the first time in</a:t>
            </a:r>
          </a:p>
        </p:txBody>
      </p:sp>
    </p:spTree>
    <p:extLst>
      <p:ext uri="{BB962C8B-B14F-4D97-AF65-F5344CB8AC3E}">
        <p14:creationId xmlns:p14="http://schemas.microsoft.com/office/powerpoint/2010/main" val="1619421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sp>
        <p:nvSpPr>
          <p:cNvPr id="5" name="TextBox 4"/>
          <p:cNvSpPr txBox="1"/>
          <p:nvPr/>
        </p:nvSpPr>
        <p:spPr>
          <a:xfrm>
            <a:off x="649469" y="701041"/>
            <a:ext cx="4846320" cy="6001643"/>
          </a:xfrm>
          <a:prstGeom prst="rect">
            <a:avLst/>
          </a:prstGeom>
          <a:noFill/>
        </p:spPr>
        <p:txBody>
          <a:bodyPr wrap="square" rtlCol="0">
            <a:spAutoFit/>
          </a:bodyPr>
          <a:lstStyle/>
          <a:p>
            <a:r>
              <a:rPr lang="en-US" sz="2400" dirty="0"/>
              <a:t>In this example I am a consultant working for Company Consultant 1</a:t>
            </a:r>
          </a:p>
          <a:p>
            <a:endParaRPr lang="en-US" sz="2400" dirty="0"/>
          </a:p>
          <a:p>
            <a:endParaRPr lang="en-US" sz="2400" dirty="0"/>
          </a:p>
          <a:p>
            <a:r>
              <a:rPr lang="en-US" sz="2400" dirty="0"/>
              <a:t>I am working for Utility Company1</a:t>
            </a:r>
          </a:p>
          <a:p>
            <a:endParaRPr lang="en-US" sz="2400" dirty="0"/>
          </a:p>
          <a:p>
            <a:endParaRPr lang="en-US" sz="2400" dirty="0"/>
          </a:p>
          <a:p>
            <a:r>
              <a:rPr lang="en-US" sz="2400" dirty="0"/>
              <a:t>The contact for the Utility Company (Company1) is Bobby Dahl</a:t>
            </a:r>
          </a:p>
          <a:p>
            <a:endParaRPr lang="en-US" sz="2400" dirty="0"/>
          </a:p>
          <a:p>
            <a:r>
              <a:rPr lang="en-US" sz="2400" dirty="0"/>
              <a:t>Of course you may be a Utility Employee working for a Utility and the Utility Contact</a:t>
            </a:r>
          </a:p>
        </p:txBody>
      </p:sp>
      <p:pic>
        <p:nvPicPr>
          <p:cNvPr id="6" name="Picture 5"/>
          <p:cNvPicPr>
            <a:picLocks noChangeAspect="1"/>
          </p:cNvPicPr>
          <p:nvPr/>
        </p:nvPicPr>
        <p:blipFill>
          <a:blip r:embed="rId2"/>
          <a:stretch>
            <a:fillRect/>
          </a:stretch>
        </p:blipFill>
        <p:spPr>
          <a:xfrm>
            <a:off x="6103697" y="1"/>
            <a:ext cx="6088303" cy="6858000"/>
          </a:xfrm>
          <a:prstGeom prst="rect">
            <a:avLst/>
          </a:prstGeom>
        </p:spPr>
      </p:pic>
    </p:spTree>
    <p:extLst>
      <p:ext uri="{BB962C8B-B14F-4D97-AF65-F5344CB8AC3E}">
        <p14:creationId xmlns:p14="http://schemas.microsoft.com/office/powerpoint/2010/main" val="1519469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4" name="Picture 3"/>
          <p:cNvPicPr>
            <a:picLocks noChangeAspect="1"/>
          </p:cNvPicPr>
          <p:nvPr/>
        </p:nvPicPr>
        <p:blipFill>
          <a:blip r:embed="rId2"/>
          <a:stretch>
            <a:fillRect/>
          </a:stretch>
        </p:blipFill>
        <p:spPr>
          <a:xfrm>
            <a:off x="3872603" y="15241"/>
            <a:ext cx="8319397" cy="6858000"/>
          </a:xfrm>
          <a:prstGeom prst="rect">
            <a:avLst/>
          </a:prstGeom>
        </p:spPr>
      </p:pic>
    </p:spTree>
    <p:extLst>
      <p:ext uri="{BB962C8B-B14F-4D97-AF65-F5344CB8AC3E}">
        <p14:creationId xmlns:p14="http://schemas.microsoft.com/office/powerpoint/2010/main" val="20418299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5" name="Picture 4"/>
          <p:cNvPicPr>
            <a:picLocks noChangeAspect="1"/>
          </p:cNvPicPr>
          <p:nvPr/>
        </p:nvPicPr>
        <p:blipFill>
          <a:blip r:embed="rId2"/>
          <a:stretch>
            <a:fillRect/>
          </a:stretch>
        </p:blipFill>
        <p:spPr>
          <a:xfrm>
            <a:off x="123719" y="1"/>
            <a:ext cx="7921201" cy="6858000"/>
          </a:xfrm>
          <a:prstGeom prst="rect">
            <a:avLst/>
          </a:prstGeom>
        </p:spPr>
      </p:pic>
      <p:pic>
        <p:nvPicPr>
          <p:cNvPr id="2" name="Picture 1"/>
          <p:cNvPicPr>
            <a:picLocks noChangeAspect="1"/>
          </p:cNvPicPr>
          <p:nvPr/>
        </p:nvPicPr>
        <p:blipFill>
          <a:blip r:embed="rId3"/>
          <a:stretch>
            <a:fillRect/>
          </a:stretch>
        </p:blipFill>
        <p:spPr>
          <a:xfrm>
            <a:off x="5177343" y="4730116"/>
            <a:ext cx="7267575" cy="2038350"/>
          </a:xfrm>
          <a:prstGeom prst="rect">
            <a:avLst/>
          </a:prstGeom>
        </p:spPr>
      </p:pic>
    </p:spTree>
    <p:extLst>
      <p:ext uri="{BB962C8B-B14F-4D97-AF65-F5344CB8AC3E}">
        <p14:creationId xmlns:p14="http://schemas.microsoft.com/office/powerpoint/2010/main" val="765299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2" name="Picture 1"/>
          <p:cNvPicPr>
            <a:picLocks noChangeAspect="1"/>
          </p:cNvPicPr>
          <p:nvPr/>
        </p:nvPicPr>
        <p:blipFill>
          <a:blip r:embed="rId2"/>
          <a:stretch>
            <a:fillRect/>
          </a:stretch>
        </p:blipFill>
        <p:spPr>
          <a:xfrm>
            <a:off x="5544352" y="0"/>
            <a:ext cx="6406816" cy="6858000"/>
          </a:xfrm>
          <a:prstGeom prst="rect">
            <a:avLst/>
          </a:prstGeom>
        </p:spPr>
      </p:pic>
    </p:spTree>
    <p:extLst>
      <p:ext uri="{BB962C8B-B14F-4D97-AF65-F5344CB8AC3E}">
        <p14:creationId xmlns:p14="http://schemas.microsoft.com/office/powerpoint/2010/main" val="3307545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2" name="Picture 1"/>
          <p:cNvPicPr>
            <a:picLocks noChangeAspect="1"/>
          </p:cNvPicPr>
          <p:nvPr/>
        </p:nvPicPr>
        <p:blipFill>
          <a:blip r:embed="rId2"/>
          <a:stretch>
            <a:fillRect/>
          </a:stretch>
        </p:blipFill>
        <p:spPr>
          <a:xfrm>
            <a:off x="0" y="1"/>
            <a:ext cx="5710324" cy="3811905"/>
          </a:xfrm>
          <a:prstGeom prst="rect">
            <a:avLst/>
          </a:prstGeom>
        </p:spPr>
      </p:pic>
      <p:pic>
        <p:nvPicPr>
          <p:cNvPr id="5" name="Picture 4"/>
          <p:cNvPicPr>
            <a:picLocks noChangeAspect="1"/>
          </p:cNvPicPr>
          <p:nvPr/>
        </p:nvPicPr>
        <p:blipFill>
          <a:blip r:embed="rId3"/>
          <a:stretch>
            <a:fillRect/>
          </a:stretch>
        </p:blipFill>
        <p:spPr>
          <a:xfrm>
            <a:off x="5095875" y="1714500"/>
            <a:ext cx="7096125" cy="5143500"/>
          </a:xfrm>
          <a:prstGeom prst="rect">
            <a:avLst/>
          </a:prstGeom>
        </p:spPr>
      </p:pic>
    </p:spTree>
    <p:extLst>
      <p:ext uri="{BB962C8B-B14F-4D97-AF65-F5344CB8AC3E}">
        <p14:creationId xmlns:p14="http://schemas.microsoft.com/office/powerpoint/2010/main" val="1201844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4" name="Picture 3"/>
          <p:cNvPicPr>
            <a:picLocks noChangeAspect="1"/>
          </p:cNvPicPr>
          <p:nvPr/>
        </p:nvPicPr>
        <p:blipFill>
          <a:blip r:embed="rId2"/>
          <a:stretch>
            <a:fillRect/>
          </a:stretch>
        </p:blipFill>
        <p:spPr>
          <a:xfrm>
            <a:off x="0" y="-121920"/>
            <a:ext cx="6003442" cy="6019800"/>
          </a:xfrm>
          <a:prstGeom prst="rect">
            <a:avLst/>
          </a:prstGeom>
        </p:spPr>
      </p:pic>
    </p:spTree>
    <p:extLst>
      <p:ext uri="{BB962C8B-B14F-4D97-AF65-F5344CB8AC3E}">
        <p14:creationId xmlns:p14="http://schemas.microsoft.com/office/powerpoint/2010/main" val="826825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4500" y="1595021"/>
            <a:ext cx="7785100" cy="5262979"/>
          </a:xfrm>
          <a:prstGeom prst="rect">
            <a:avLst/>
          </a:prstGeom>
          <a:noFill/>
        </p:spPr>
        <p:txBody>
          <a:bodyPr wrap="square" rtlCol="0">
            <a:spAutoFit/>
          </a:bodyPr>
          <a:lstStyle/>
          <a:p>
            <a:r>
              <a:rPr lang="en-US" sz="2400" dirty="0"/>
              <a:t>To Address Challenge:</a:t>
            </a:r>
          </a:p>
          <a:p>
            <a:r>
              <a:rPr lang="en-US" sz="2400" dirty="0"/>
              <a:t>Move Forward Today with this general schedule</a:t>
            </a:r>
          </a:p>
          <a:p>
            <a:endParaRPr lang="en-US" sz="2400" dirty="0"/>
          </a:p>
          <a:p>
            <a:r>
              <a:rPr lang="en-US" sz="2400" dirty="0"/>
              <a:t>10:00 to 12:00 Electronic Permitting Process</a:t>
            </a:r>
          </a:p>
          <a:p>
            <a:r>
              <a:rPr lang="en-US" sz="2400" dirty="0"/>
              <a:t>	Our Plans for implementation but we are looking 	for suggestions</a:t>
            </a:r>
          </a:p>
          <a:p>
            <a:r>
              <a:rPr lang="en-US" sz="2400" dirty="0"/>
              <a:t>	Fill out sheets on the table (Several this morning) </a:t>
            </a:r>
          </a:p>
          <a:p>
            <a:endParaRPr lang="en-US" sz="2400" dirty="0"/>
          </a:p>
          <a:p>
            <a:r>
              <a:rPr lang="en-US" sz="2400" dirty="0"/>
              <a:t>12:00 – 1:00 Lunch</a:t>
            </a:r>
          </a:p>
          <a:p>
            <a:endParaRPr lang="en-US" sz="2400" dirty="0"/>
          </a:p>
          <a:p>
            <a:r>
              <a:rPr lang="en-US" sz="2400" dirty="0"/>
              <a:t>1:00 to 3:00? Electronic Utility Coordination</a:t>
            </a:r>
          </a:p>
          <a:p>
            <a:r>
              <a:rPr lang="en-US" sz="2400" dirty="0"/>
              <a:t>	Utility Coordination Process</a:t>
            </a:r>
          </a:p>
          <a:p>
            <a:r>
              <a:rPr lang="en-US" sz="2400" dirty="0"/>
              <a:t>	Utility Conflict Matrix</a:t>
            </a:r>
          </a:p>
          <a:p>
            <a:r>
              <a:rPr lang="en-US" sz="2400" dirty="0"/>
              <a:t>	Discussion </a:t>
            </a:r>
          </a:p>
        </p:txBody>
      </p:sp>
      <p:sp>
        <p:nvSpPr>
          <p:cNvPr id="4" name="Title 1"/>
          <p:cNvSpPr txBox="1">
            <a:spLocks/>
          </p:cNvSpPr>
          <p:nvPr/>
        </p:nvSpPr>
        <p:spPr>
          <a:xfrm>
            <a:off x="646112" y="152401"/>
            <a:ext cx="8001000" cy="1362364"/>
          </a:xfrm>
          <a:prstGeom prst="rect">
            <a:avLst/>
          </a:prstGeom>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Annual Utility/Iowa DOT  2017 </a:t>
            </a:r>
            <a:r>
              <a:rPr lang="en-US" dirty="0" err="1"/>
              <a:t>MeETING</a:t>
            </a:r>
            <a:endParaRPr lang="en-US" dirty="0"/>
          </a:p>
        </p:txBody>
      </p:sp>
    </p:spTree>
    <p:extLst>
      <p:ext uri="{BB962C8B-B14F-4D97-AF65-F5344CB8AC3E}">
        <p14:creationId xmlns:p14="http://schemas.microsoft.com/office/powerpoint/2010/main" val="12992350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2" name="Picture 1"/>
          <p:cNvPicPr>
            <a:picLocks noChangeAspect="1"/>
          </p:cNvPicPr>
          <p:nvPr/>
        </p:nvPicPr>
        <p:blipFill>
          <a:blip r:embed="rId2"/>
          <a:stretch>
            <a:fillRect/>
          </a:stretch>
        </p:blipFill>
        <p:spPr>
          <a:xfrm>
            <a:off x="2794000" y="0"/>
            <a:ext cx="6604000" cy="6858000"/>
          </a:xfrm>
          <a:prstGeom prst="rect">
            <a:avLst/>
          </a:prstGeom>
        </p:spPr>
      </p:pic>
    </p:spTree>
    <p:extLst>
      <p:ext uri="{BB962C8B-B14F-4D97-AF65-F5344CB8AC3E}">
        <p14:creationId xmlns:p14="http://schemas.microsoft.com/office/powerpoint/2010/main" val="1852826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2" name="Picture 1"/>
          <p:cNvPicPr>
            <a:picLocks noChangeAspect="1"/>
          </p:cNvPicPr>
          <p:nvPr/>
        </p:nvPicPr>
        <p:blipFill>
          <a:blip r:embed="rId2"/>
          <a:stretch>
            <a:fillRect/>
          </a:stretch>
        </p:blipFill>
        <p:spPr>
          <a:xfrm>
            <a:off x="1690687" y="557212"/>
            <a:ext cx="8810625" cy="5743575"/>
          </a:xfrm>
          <a:prstGeom prst="rect">
            <a:avLst/>
          </a:prstGeom>
        </p:spPr>
      </p:pic>
    </p:spTree>
    <p:extLst>
      <p:ext uri="{BB962C8B-B14F-4D97-AF65-F5344CB8AC3E}">
        <p14:creationId xmlns:p14="http://schemas.microsoft.com/office/powerpoint/2010/main" val="508334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4" name="Picture 3"/>
          <p:cNvPicPr>
            <a:picLocks noChangeAspect="1"/>
          </p:cNvPicPr>
          <p:nvPr/>
        </p:nvPicPr>
        <p:blipFill>
          <a:blip r:embed="rId2"/>
          <a:stretch>
            <a:fillRect/>
          </a:stretch>
        </p:blipFill>
        <p:spPr>
          <a:xfrm>
            <a:off x="0" y="1"/>
            <a:ext cx="5954567" cy="6720839"/>
          </a:xfrm>
          <a:prstGeom prst="rect">
            <a:avLst/>
          </a:prstGeom>
        </p:spPr>
      </p:pic>
      <p:pic>
        <p:nvPicPr>
          <p:cNvPr id="5" name="Picture 4"/>
          <p:cNvPicPr>
            <a:picLocks noChangeAspect="1"/>
          </p:cNvPicPr>
          <p:nvPr/>
        </p:nvPicPr>
        <p:blipFill>
          <a:blip r:embed="rId3"/>
          <a:stretch>
            <a:fillRect/>
          </a:stretch>
        </p:blipFill>
        <p:spPr>
          <a:xfrm>
            <a:off x="5832250" y="0"/>
            <a:ext cx="5659655" cy="6583680"/>
          </a:xfrm>
          <a:prstGeom prst="rect">
            <a:avLst/>
          </a:prstGeom>
        </p:spPr>
      </p:pic>
      <p:pic>
        <p:nvPicPr>
          <p:cNvPr id="6" name="Picture 5"/>
          <p:cNvPicPr>
            <a:picLocks noChangeAspect="1"/>
          </p:cNvPicPr>
          <p:nvPr/>
        </p:nvPicPr>
        <p:blipFill>
          <a:blip r:embed="rId4"/>
          <a:stretch>
            <a:fillRect/>
          </a:stretch>
        </p:blipFill>
        <p:spPr>
          <a:xfrm>
            <a:off x="7239000" y="6510337"/>
            <a:ext cx="4953000" cy="695325"/>
          </a:xfrm>
          <a:prstGeom prst="rect">
            <a:avLst/>
          </a:prstGeom>
        </p:spPr>
      </p:pic>
    </p:spTree>
    <p:extLst>
      <p:ext uri="{BB962C8B-B14F-4D97-AF65-F5344CB8AC3E}">
        <p14:creationId xmlns:p14="http://schemas.microsoft.com/office/powerpoint/2010/main" val="2687163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643510" y="1"/>
            <a:ext cx="8928340" cy="6858000"/>
          </a:xfrm>
          <a:prstGeom prst="rect">
            <a:avLst/>
          </a:prstGeom>
        </p:spPr>
      </p:pic>
      <p:sp>
        <p:nvSpPr>
          <p:cNvPr id="5" name="TextBox 4"/>
          <p:cNvSpPr txBox="1"/>
          <p:nvPr/>
        </p:nvSpPr>
        <p:spPr>
          <a:xfrm>
            <a:off x="0" y="0"/>
            <a:ext cx="3703320" cy="6001643"/>
          </a:xfrm>
          <a:prstGeom prst="rect">
            <a:avLst/>
          </a:prstGeom>
          <a:noFill/>
        </p:spPr>
        <p:txBody>
          <a:bodyPr wrap="square" rtlCol="0">
            <a:spAutoFit/>
          </a:bodyPr>
          <a:lstStyle/>
          <a:p>
            <a:r>
              <a:rPr lang="en-US" sz="2400" dirty="0"/>
              <a:t>After the initial information is gathered including plan availability and location the permit application process has been initiated. </a:t>
            </a:r>
          </a:p>
          <a:p>
            <a:r>
              <a:rPr lang="en-US" sz="2400" dirty="0"/>
              <a:t> </a:t>
            </a:r>
          </a:p>
          <a:p>
            <a:r>
              <a:rPr lang="en-US" sz="2400" dirty="0"/>
              <a:t>May have to wait until plans available and attached by DOT</a:t>
            </a:r>
          </a:p>
          <a:p>
            <a:endParaRPr lang="en-US" sz="2400" dirty="0"/>
          </a:p>
          <a:p>
            <a:r>
              <a:rPr lang="en-US" sz="2400" dirty="0"/>
              <a:t>If you have DOT as-builts and/or project plans then you can go directly here.</a:t>
            </a:r>
          </a:p>
        </p:txBody>
      </p:sp>
    </p:spTree>
    <p:extLst>
      <p:ext uri="{BB962C8B-B14F-4D97-AF65-F5344CB8AC3E}">
        <p14:creationId xmlns:p14="http://schemas.microsoft.com/office/powerpoint/2010/main" val="1954102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06681"/>
            <a:ext cx="9457315" cy="701040"/>
          </a:xfrm>
        </p:spPr>
        <p:txBody>
          <a:bodyPr>
            <a:normAutofit/>
          </a:bodyPr>
          <a:lstStyle/>
          <a:p>
            <a:r>
              <a:rPr lang="en-US" sz="2800" dirty="0"/>
              <a:t>EPS</a:t>
            </a:r>
          </a:p>
        </p:txBody>
      </p:sp>
      <p:pic>
        <p:nvPicPr>
          <p:cNvPr id="4" name="Picture 3"/>
          <p:cNvPicPr>
            <a:picLocks noChangeAspect="1"/>
          </p:cNvPicPr>
          <p:nvPr/>
        </p:nvPicPr>
        <p:blipFill>
          <a:blip r:embed="rId2"/>
          <a:stretch>
            <a:fillRect/>
          </a:stretch>
        </p:blipFill>
        <p:spPr>
          <a:xfrm>
            <a:off x="5580758" y="1"/>
            <a:ext cx="6760723" cy="6858000"/>
          </a:xfrm>
          <a:prstGeom prst="rect">
            <a:avLst/>
          </a:prstGeom>
        </p:spPr>
      </p:pic>
      <p:sp>
        <p:nvSpPr>
          <p:cNvPr id="5" name="TextBox 4"/>
          <p:cNvSpPr txBox="1"/>
          <p:nvPr/>
        </p:nvSpPr>
        <p:spPr>
          <a:xfrm>
            <a:off x="243840" y="975360"/>
            <a:ext cx="5044440" cy="646331"/>
          </a:xfrm>
          <a:prstGeom prst="rect">
            <a:avLst/>
          </a:prstGeom>
          <a:noFill/>
        </p:spPr>
        <p:txBody>
          <a:bodyPr wrap="square" rtlCol="0">
            <a:spAutoFit/>
          </a:bodyPr>
          <a:lstStyle/>
          <a:p>
            <a:r>
              <a:rPr lang="en-US" dirty="0"/>
              <a:t>After Utility Information Tab complete next tab at the top</a:t>
            </a:r>
          </a:p>
        </p:txBody>
      </p:sp>
    </p:spTree>
    <p:extLst>
      <p:ext uri="{BB962C8B-B14F-4D97-AF65-F5344CB8AC3E}">
        <p14:creationId xmlns:p14="http://schemas.microsoft.com/office/powerpoint/2010/main" val="12954410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4" name="Picture 3"/>
          <p:cNvPicPr>
            <a:picLocks noChangeAspect="1"/>
          </p:cNvPicPr>
          <p:nvPr/>
        </p:nvPicPr>
        <p:blipFill>
          <a:blip r:embed="rId2"/>
          <a:stretch>
            <a:fillRect/>
          </a:stretch>
        </p:blipFill>
        <p:spPr>
          <a:xfrm>
            <a:off x="1" y="0"/>
            <a:ext cx="6355080" cy="6858000"/>
          </a:xfrm>
          <a:prstGeom prst="rect">
            <a:avLst/>
          </a:prstGeom>
        </p:spPr>
      </p:pic>
      <p:pic>
        <p:nvPicPr>
          <p:cNvPr id="5" name="Picture 4"/>
          <p:cNvPicPr>
            <a:picLocks noChangeAspect="1"/>
          </p:cNvPicPr>
          <p:nvPr/>
        </p:nvPicPr>
        <p:blipFill>
          <a:blip r:embed="rId3"/>
          <a:stretch>
            <a:fillRect/>
          </a:stretch>
        </p:blipFill>
        <p:spPr>
          <a:xfrm>
            <a:off x="5994218" y="0"/>
            <a:ext cx="6482443" cy="6858000"/>
          </a:xfrm>
          <a:prstGeom prst="rect">
            <a:avLst/>
          </a:prstGeom>
        </p:spPr>
      </p:pic>
      <p:sp>
        <p:nvSpPr>
          <p:cNvPr id="2" name="TextBox 1"/>
          <p:cNvSpPr txBox="1"/>
          <p:nvPr/>
        </p:nvSpPr>
        <p:spPr>
          <a:xfrm>
            <a:off x="2560411" y="167365"/>
            <a:ext cx="5080000" cy="369332"/>
          </a:xfrm>
          <a:prstGeom prst="rect">
            <a:avLst/>
          </a:prstGeom>
          <a:noFill/>
        </p:spPr>
        <p:txBody>
          <a:bodyPr wrap="square" rtlCol="0">
            <a:spAutoFit/>
          </a:bodyPr>
          <a:lstStyle/>
          <a:p>
            <a:r>
              <a:rPr lang="en-US" b="1" dirty="0">
                <a:solidFill>
                  <a:srgbClr val="FF0000"/>
                </a:solidFill>
              </a:rPr>
              <a:t>Discuss tabs</a:t>
            </a:r>
          </a:p>
        </p:txBody>
      </p:sp>
    </p:spTree>
    <p:extLst>
      <p:ext uri="{BB962C8B-B14F-4D97-AF65-F5344CB8AC3E}">
        <p14:creationId xmlns:p14="http://schemas.microsoft.com/office/powerpoint/2010/main" val="2655356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48686" y="1"/>
            <a:ext cx="9457315" cy="701040"/>
          </a:xfrm>
        </p:spPr>
        <p:txBody>
          <a:bodyPr>
            <a:normAutofit/>
          </a:bodyPr>
          <a:lstStyle/>
          <a:p>
            <a:r>
              <a:rPr lang="en-US" sz="2800" dirty="0"/>
              <a:t>EPS</a:t>
            </a:r>
          </a:p>
        </p:txBody>
      </p:sp>
      <p:pic>
        <p:nvPicPr>
          <p:cNvPr id="4" name="Picture 3"/>
          <p:cNvPicPr>
            <a:picLocks noChangeAspect="1"/>
          </p:cNvPicPr>
          <p:nvPr/>
        </p:nvPicPr>
        <p:blipFill>
          <a:blip r:embed="rId2"/>
          <a:stretch>
            <a:fillRect/>
          </a:stretch>
        </p:blipFill>
        <p:spPr>
          <a:xfrm>
            <a:off x="0" y="1"/>
            <a:ext cx="6080760" cy="6858000"/>
          </a:xfrm>
          <a:prstGeom prst="rect">
            <a:avLst/>
          </a:prstGeom>
        </p:spPr>
      </p:pic>
      <p:pic>
        <p:nvPicPr>
          <p:cNvPr id="5" name="Picture 4"/>
          <p:cNvPicPr>
            <a:picLocks noChangeAspect="1"/>
          </p:cNvPicPr>
          <p:nvPr/>
        </p:nvPicPr>
        <p:blipFill>
          <a:blip r:embed="rId3"/>
          <a:stretch>
            <a:fillRect/>
          </a:stretch>
        </p:blipFill>
        <p:spPr>
          <a:xfrm>
            <a:off x="6278880" y="0"/>
            <a:ext cx="6152040" cy="6858000"/>
          </a:xfrm>
          <a:prstGeom prst="rect">
            <a:avLst/>
          </a:prstGeom>
        </p:spPr>
      </p:pic>
    </p:spTree>
    <p:extLst>
      <p:ext uri="{BB962C8B-B14F-4D97-AF65-F5344CB8AC3E}">
        <p14:creationId xmlns:p14="http://schemas.microsoft.com/office/powerpoint/2010/main" val="21965407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06681"/>
            <a:ext cx="9457315" cy="701040"/>
          </a:xfrm>
        </p:spPr>
        <p:txBody>
          <a:bodyPr>
            <a:normAutofit/>
          </a:bodyPr>
          <a:lstStyle/>
          <a:p>
            <a:r>
              <a:rPr lang="en-US" sz="2800" dirty="0"/>
              <a:t>EPS - Electric</a:t>
            </a:r>
          </a:p>
        </p:txBody>
      </p:sp>
      <p:pic>
        <p:nvPicPr>
          <p:cNvPr id="4" name="Picture 3"/>
          <p:cNvPicPr>
            <a:picLocks noChangeAspect="1"/>
          </p:cNvPicPr>
          <p:nvPr/>
        </p:nvPicPr>
        <p:blipFill>
          <a:blip r:embed="rId2"/>
          <a:stretch>
            <a:fillRect/>
          </a:stretch>
        </p:blipFill>
        <p:spPr>
          <a:xfrm>
            <a:off x="116758" y="914400"/>
            <a:ext cx="5656280" cy="5537200"/>
          </a:xfrm>
          <a:prstGeom prst="rect">
            <a:avLst/>
          </a:prstGeom>
        </p:spPr>
      </p:pic>
      <p:pic>
        <p:nvPicPr>
          <p:cNvPr id="5" name="Picture 4"/>
          <p:cNvPicPr>
            <a:picLocks noChangeAspect="1"/>
          </p:cNvPicPr>
          <p:nvPr/>
        </p:nvPicPr>
        <p:blipFill>
          <a:blip r:embed="rId3"/>
          <a:stretch>
            <a:fillRect/>
          </a:stretch>
        </p:blipFill>
        <p:spPr>
          <a:xfrm>
            <a:off x="5843777" y="914400"/>
            <a:ext cx="6408702" cy="5334000"/>
          </a:xfrm>
          <a:prstGeom prst="rect">
            <a:avLst/>
          </a:prstGeom>
        </p:spPr>
      </p:pic>
    </p:spTree>
    <p:extLst>
      <p:ext uri="{BB962C8B-B14F-4D97-AF65-F5344CB8AC3E}">
        <p14:creationId xmlns:p14="http://schemas.microsoft.com/office/powerpoint/2010/main" val="28253906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06681"/>
            <a:ext cx="9457315" cy="701040"/>
          </a:xfrm>
        </p:spPr>
        <p:txBody>
          <a:bodyPr>
            <a:normAutofit/>
          </a:bodyPr>
          <a:lstStyle/>
          <a:p>
            <a:r>
              <a:rPr lang="en-US" sz="2800" dirty="0"/>
              <a:t>EPS – Gas/Fluid, Sanitary Sewer</a:t>
            </a:r>
          </a:p>
        </p:txBody>
      </p:sp>
      <p:pic>
        <p:nvPicPr>
          <p:cNvPr id="2" name="Picture 1"/>
          <p:cNvPicPr>
            <a:picLocks noChangeAspect="1"/>
          </p:cNvPicPr>
          <p:nvPr/>
        </p:nvPicPr>
        <p:blipFill>
          <a:blip r:embed="rId2"/>
          <a:stretch>
            <a:fillRect/>
          </a:stretch>
        </p:blipFill>
        <p:spPr>
          <a:xfrm>
            <a:off x="304800" y="1554480"/>
            <a:ext cx="5534025" cy="5000625"/>
          </a:xfrm>
          <a:prstGeom prst="rect">
            <a:avLst/>
          </a:prstGeom>
        </p:spPr>
      </p:pic>
      <p:pic>
        <p:nvPicPr>
          <p:cNvPr id="6" name="Picture 5"/>
          <p:cNvPicPr>
            <a:picLocks noChangeAspect="1"/>
          </p:cNvPicPr>
          <p:nvPr/>
        </p:nvPicPr>
        <p:blipFill>
          <a:blip r:embed="rId3"/>
          <a:stretch>
            <a:fillRect/>
          </a:stretch>
        </p:blipFill>
        <p:spPr>
          <a:xfrm>
            <a:off x="6438900" y="1554480"/>
            <a:ext cx="5105400" cy="5181600"/>
          </a:xfrm>
          <a:prstGeom prst="rect">
            <a:avLst/>
          </a:prstGeom>
        </p:spPr>
      </p:pic>
    </p:spTree>
    <p:extLst>
      <p:ext uri="{BB962C8B-B14F-4D97-AF65-F5344CB8AC3E}">
        <p14:creationId xmlns:p14="http://schemas.microsoft.com/office/powerpoint/2010/main" val="3229582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06681"/>
            <a:ext cx="9457315" cy="701040"/>
          </a:xfrm>
        </p:spPr>
        <p:txBody>
          <a:bodyPr>
            <a:normAutofit/>
          </a:bodyPr>
          <a:lstStyle/>
          <a:p>
            <a:r>
              <a:rPr lang="en-US" sz="2800" dirty="0"/>
              <a:t>EPS Water, Storm Sewer</a:t>
            </a:r>
          </a:p>
        </p:txBody>
      </p:sp>
      <p:pic>
        <p:nvPicPr>
          <p:cNvPr id="2" name="Picture 1"/>
          <p:cNvPicPr>
            <a:picLocks noChangeAspect="1"/>
          </p:cNvPicPr>
          <p:nvPr/>
        </p:nvPicPr>
        <p:blipFill>
          <a:blip r:embed="rId2"/>
          <a:stretch>
            <a:fillRect/>
          </a:stretch>
        </p:blipFill>
        <p:spPr>
          <a:xfrm>
            <a:off x="663892" y="1695450"/>
            <a:ext cx="4371975" cy="3619500"/>
          </a:xfrm>
          <a:prstGeom prst="rect">
            <a:avLst/>
          </a:prstGeom>
        </p:spPr>
      </p:pic>
      <p:pic>
        <p:nvPicPr>
          <p:cNvPr id="4" name="Picture 3"/>
          <p:cNvPicPr>
            <a:picLocks noChangeAspect="1"/>
          </p:cNvPicPr>
          <p:nvPr/>
        </p:nvPicPr>
        <p:blipFill>
          <a:blip r:embed="rId3"/>
          <a:stretch>
            <a:fillRect/>
          </a:stretch>
        </p:blipFill>
        <p:spPr>
          <a:xfrm>
            <a:off x="5816917" y="1471612"/>
            <a:ext cx="4733925" cy="4067175"/>
          </a:xfrm>
          <a:prstGeom prst="rect">
            <a:avLst/>
          </a:prstGeom>
        </p:spPr>
      </p:pic>
    </p:spTree>
    <p:extLst>
      <p:ext uri="{BB962C8B-B14F-4D97-AF65-F5344CB8AC3E}">
        <p14:creationId xmlns:p14="http://schemas.microsoft.com/office/powerpoint/2010/main" val="559489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5412" y="0"/>
            <a:ext cx="5348288" cy="1320799"/>
          </a:xfrm>
          <a:prstGeom prst="rect">
            <a:avLst/>
          </a:prstGeom>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Annual Utility/Iowa DOT  2017 </a:t>
            </a:r>
            <a:r>
              <a:rPr lang="en-US" dirty="0" err="1"/>
              <a:t>MeETING</a:t>
            </a:r>
            <a:endParaRPr lang="en-US" dirty="0"/>
          </a:p>
        </p:txBody>
      </p:sp>
      <p:pic>
        <p:nvPicPr>
          <p:cNvPr id="2" name="Picture 1"/>
          <p:cNvPicPr>
            <a:picLocks noChangeAspect="1"/>
          </p:cNvPicPr>
          <p:nvPr/>
        </p:nvPicPr>
        <p:blipFill>
          <a:blip r:embed="rId2"/>
          <a:stretch>
            <a:fillRect/>
          </a:stretch>
        </p:blipFill>
        <p:spPr>
          <a:xfrm>
            <a:off x="6197982" y="0"/>
            <a:ext cx="5663436" cy="6858000"/>
          </a:xfrm>
          <a:prstGeom prst="rect">
            <a:avLst/>
          </a:prstGeom>
        </p:spPr>
      </p:pic>
      <p:sp>
        <p:nvSpPr>
          <p:cNvPr id="5" name="TextBox 4"/>
          <p:cNvSpPr txBox="1"/>
          <p:nvPr/>
        </p:nvSpPr>
        <p:spPr>
          <a:xfrm>
            <a:off x="317500" y="1727200"/>
            <a:ext cx="5156200" cy="2308324"/>
          </a:xfrm>
          <a:prstGeom prst="rect">
            <a:avLst/>
          </a:prstGeom>
          <a:noFill/>
        </p:spPr>
        <p:txBody>
          <a:bodyPr wrap="square" rtlCol="0">
            <a:spAutoFit/>
          </a:bodyPr>
          <a:lstStyle/>
          <a:p>
            <a:r>
              <a:rPr lang="en-US" dirty="0"/>
              <a:t>Please fill some comments in the untitled request for comment sheets this morning.  I hope to be able to use them to prompt some conversations this afternoon.  Please get them to Steph before you eat your lunch.</a:t>
            </a:r>
          </a:p>
          <a:p>
            <a:endParaRPr lang="en-US" dirty="0"/>
          </a:p>
          <a:p>
            <a:r>
              <a:rPr lang="en-US" dirty="0"/>
              <a:t>These are for DOT and Non-DOT people.</a:t>
            </a:r>
          </a:p>
        </p:txBody>
      </p:sp>
    </p:spTree>
    <p:extLst>
      <p:ext uri="{BB962C8B-B14F-4D97-AF65-F5344CB8AC3E}">
        <p14:creationId xmlns:p14="http://schemas.microsoft.com/office/powerpoint/2010/main" val="17435460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06681"/>
            <a:ext cx="9457315" cy="701040"/>
          </a:xfrm>
        </p:spPr>
        <p:txBody>
          <a:bodyPr>
            <a:normAutofit/>
          </a:bodyPr>
          <a:lstStyle/>
          <a:p>
            <a:r>
              <a:rPr lang="en-US" sz="2800" dirty="0"/>
              <a:t>EPS Telephone, Fiber Local, Tile</a:t>
            </a:r>
          </a:p>
        </p:txBody>
      </p:sp>
      <p:pic>
        <p:nvPicPr>
          <p:cNvPr id="2" name="Picture 1"/>
          <p:cNvPicPr>
            <a:picLocks noChangeAspect="1"/>
          </p:cNvPicPr>
          <p:nvPr/>
        </p:nvPicPr>
        <p:blipFill>
          <a:blip r:embed="rId2"/>
          <a:stretch>
            <a:fillRect/>
          </a:stretch>
        </p:blipFill>
        <p:spPr>
          <a:xfrm>
            <a:off x="290512" y="686752"/>
            <a:ext cx="5514975" cy="5667375"/>
          </a:xfrm>
          <a:prstGeom prst="rect">
            <a:avLst/>
          </a:prstGeom>
        </p:spPr>
      </p:pic>
      <p:pic>
        <p:nvPicPr>
          <p:cNvPr id="6" name="Picture 5"/>
          <p:cNvPicPr>
            <a:picLocks noChangeAspect="1"/>
          </p:cNvPicPr>
          <p:nvPr/>
        </p:nvPicPr>
        <p:blipFill>
          <a:blip r:embed="rId3"/>
          <a:stretch>
            <a:fillRect/>
          </a:stretch>
        </p:blipFill>
        <p:spPr>
          <a:xfrm>
            <a:off x="6214110" y="106681"/>
            <a:ext cx="5829300" cy="3667125"/>
          </a:xfrm>
          <a:prstGeom prst="rect">
            <a:avLst/>
          </a:prstGeom>
        </p:spPr>
      </p:pic>
      <p:pic>
        <p:nvPicPr>
          <p:cNvPr id="7" name="Picture 6"/>
          <p:cNvPicPr>
            <a:picLocks noChangeAspect="1"/>
          </p:cNvPicPr>
          <p:nvPr/>
        </p:nvPicPr>
        <p:blipFill>
          <a:blip r:embed="rId4"/>
          <a:stretch>
            <a:fillRect/>
          </a:stretch>
        </p:blipFill>
        <p:spPr>
          <a:xfrm>
            <a:off x="6214110" y="3819525"/>
            <a:ext cx="5915025" cy="3038475"/>
          </a:xfrm>
          <a:prstGeom prst="rect">
            <a:avLst/>
          </a:prstGeom>
        </p:spPr>
      </p:pic>
    </p:spTree>
    <p:extLst>
      <p:ext uri="{BB962C8B-B14F-4D97-AF65-F5344CB8AC3E}">
        <p14:creationId xmlns:p14="http://schemas.microsoft.com/office/powerpoint/2010/main" val="13521745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06681"/>
            <a:ext cx="9457315" cy="701040"/>
          </a:xfrm>
        </p:spPr>
        <p:txBody>
          <a:bodyPr>
            <a:normAutofit/>
          </a:bodyPr>
          <a:lstStyle/>
          <a:p>
            <a:r>
              <a:rPr lang="en-US" sz="2800" dirty="0"/>
              <a:t>EPS</a:t>
            </a:r>
          </a:p>
        </p:txBody>
      </p:sp>
      <p:sp>
        <p:nvSpPr>
          <p:cNvPr id="2" name="TextBox 1"/>
          <p:cNvSpPr txBox="1"/>
          <p:nvPr/>
        </p:nvSpPr>
        <p:spPr>
          <a:xfrm>
            <a:off x="2514600" y="807721"/>
            <a:ext cx="4140200" cy="369332"/>
          </a:xfrm>
          <a:prstGeom prst="rect">
            <a:avLst/>
          </a:prstGeom>
          <a:noFill/>
        </p:spPr>
        <p:txBody>
          <a:bodyPr wrap="square" rtlCol="0">
            <a:spAutoFit/>
          </a:bodyPr>
          <a:lstStyle/>
          <a:p>
            <a:r>
              <a:rPr lang="en-US" dirty="0"/>
              <a:t>Add applicant review </a:t>
            </a:r>
          </a:p>
        </p:txBody>
      </p:sp>
      <p:pic>
        <p:nvPicPr>
          <p:cNvPr id="4" name="Picture 3"/>
          <p:cNvPicPr>
            <a:picLocks noChangeAspect="1"/>
          </p:cNvPicPr>
          <p:nvPr/>
        </p:nvPicPr>
        <p:blipFill>
          <a:blip r:embed="rId2"/>
          <a:stretch>
            <a:fillRect/>
          </a:stretch>
        </p:blipFill>
        <p:spPr>
          <a:xfrm>
            <a:off x="0" y="0"/>
            <a:ext cx="6005593" cy="6858000"/>
          </a:xfrm>
          <a:prstGeom prst="rect">
            <a:avLst/>
          </a:prstGeom>
        </p:spPr>
      </p:pic>
      <p:pic>
        <p:nvPicPr>
          <p:cNvPr id="5" name="Picture 4"/>
          <p:cNvPicPr>
            <a:picLocks noChangeAspect="1"/>
          </p:cNvPicPr>
          <p:nvPr/>
        </p:nvPicPr>
        <p:blipFill>
          <a:blip r:embed="rId3"/>
          <a:stretch>
            <a:fillRect/>
          </a:stretch>
        </p:blipFill>
        <p:spPr>
          <a:xfrm>
            <a:off x="6139410" y="0"/>
            <a:ext cx="5832505" cy="6858000"/>
          </a:xfrm>
          <a:prstGeom prst="rect">
            <a:avLst/>
          </a:prstGeom>
        </p:spPr>
      </p:pic>
    </p:spTree>
    <p:extLst>
      <p:ext uri="{BB962C8B-B14F-4D97-AF65-F5344CB8AC3E}">
        <p14:creationId xmlns:p14="http://schemas.microsoft.com/office/powerpoint/2010/main" val="2992459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54240" y="121921"/>
            <a:ext cx="3916680" cy="1965960"/>
          </a:xfrm>
        </p:spPr>
        <p:txBody>
          <a:bodyPr>
            <a:normAutofit/>
          </a:bodyPr>
          <a:lstStyle/>
          <a:p>
            <a:r>
              <a:rPr lang="en-US" sz="2800" dirty="0"/>
              <a:t>EPS Emails generated </a:t>
            </a:r>
          </a:p>
          <a:p>
            <a:r>
              <a:rPr lang="en-US" sz="2800" dirty="0"/>
              <a:t>at different steps </a:t>
            </a:r>
          </a:p>
        </p:txBody>
      </p:sp>
      <p:pic>
        <p:nvPicPr>
          <p:cNvPr id="4" name="Picture 3"/>
          <p:cNvPicPr>
            <a:picLocks noChangeAspect="1"/>
          </p:cNvPicPr>
          <p:nvPr/>
        </p:nvPicPr>
        <p:blipFill>
          <a:blip r:embed="rId2"/>
          <a:stretch>
            <a:fillRect/>
          </a:stretch>
        </p:blipFill>
        <p:spPr>
          <a:xfrm>
            <a:off x="0" y="0"/>
            <a:ext cx="6705225" cy="3870960"/>
          </a:xfrm>
          <a:prstGeom prst="rect">
            <a:avLst/>
          </a:prstGeom>
        </p:spPr>
      </p:pic>
      <p:pic>
        <p:nvPicPr>
          <p:cNvPr id="5" name="Picture 4"/>
          <p:cNvPicPr>
            <a:picLocks noChangeAspect="1"/>
          </p:cNvPicPr>
          <p:nvPr/>
        </p:nvPicPr>
        <p:blipFill>
          <a:blip r:embed="rId3"/>
          <a:stretch>
            <a:fillRect/>
          </a:stretch>
        </p:blipFill>
        <p:spPr>
          <a:xfrm>
            <a:off x="5318761" y="3085471"/>
            <a:ext cx="6873240" cy="3772530"/>
          </a:xfrm>
          <a:prstGeom prst="rect">
            <a:avLst/>
          </a:prstGeom>
        </p:spPr>
      </p:pic>
    </p:spTree>
    <p:extLst>
      <p:ext uri="{BB962C8B-B14F-4D97-AF65-F5344CB8AC3E}">
        <p14:creationId xmlns:p14="http://schemas.microsoft.com/office/powerpoint/2010/main" val="4006595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051800" y="0"/>
            <a:ext cx="4140200" cy="369332"/>
          </a:xfrm>
          <a:prstGeom prst="rect">
            <a:avLst/>
          </a:prstGeom>
          <a:noFill/>
        </p:spPr>
        <p:txBody>
          <a:bodyPr wrap="square" rtlCol="0">
            <a:spAutoFit/>
          </a:bodyPr>
          <a:lstStyle/>
          <a:p>
            <a:r>
              <a:rPr lang="en-US" dirty="0"/>
              <a:t>The Check Sheet</a:t>
            </a:r>
          </a:p>
        </p:txBody>
      </p:sp>
      <p:pic>
        <p:nvPicPr>
          <p:cNvPr id="5" name="Picture 4"/>
          <p:cNvPicPr>
            <a:picLocks noChangeAspect="1"/>
          </p:cNvPicPr>
          <p:nvPr/>
        </p:nvPicPr>
        <p:blipFill>
          <a:blip r:embed="rId2"/>
          <a:stretch>
            <a:fillRect/>
          </a:stretch>
        </p:blipFill>
        <p:spPr>
          <a:xfrm>
            <a:off x="5934075" y="1908810"/>
            <a:ext cx="6257925" cy="4781550"/>
          </a:xfrm>
          <a:prstGeom prst="rect">
            <a:avLst/>
          </a:prstGeom>
        </p:spPr>
      </p:pic>
      <p:pic>
        <p:nvPicPr>
          <p:cNvPr id="6" name="Picture 5"/>
          <p:cNvPicPr>
            <a:picLocks noChangeAspect="1"/>
          </p:cNvPicPr>
          <p:nvPr/>
        </p:nvPicPr>
        <p:blipFill>
          <a:blip r:embed="rId3"/>
          <a:stretch>
            <a:fillRect/>
          </a:stretch>
        </p:blipFill>
        <p:spPr>
          <a:xfrm>
            <a:off x="0" y="18812"/>
            <a:ext cx="6072565" cy="4537948"/>
          </a:xfrm>
          <a:prstGeom prst="rect">
            <a:avLst/>
          </a:prstGeom>
        </p:spPr>
      </p:pic>
    </p:spTree>
    <p:extLst>
      <p:ext uri="{BB962C8B-B14F-4D97-AF65-F5344CB8AC3E}">
        <p14:creationId xmlns:p14="http://schemas.microsoft.com/office/powerpoint/2010/main" val="18943761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130" y="0"/>
            <a:ext cx="6537059" cy="6858000"/>
          </a:xfrm>
          <a:prstGeom prst="rect">
            <a:avLst/>
          </a:prstGeom>
        </p:spPr>
      </p:pic>
      <p:pic>
        <p:nvPicPr>
          <p:cNvPr id="3" name="Picture 2"/>
          <p:cNvPicPr>
            <a:picLocks noChangeAspect="1"/>
          </p:cNvPicPr>
          <p:nvPr/>
        </p:nvPicPr>
        <p:blipFill>
          <a:blip r:embed="rId3"/>
          <a:stretch>
            <a:fillRect/>
          </a:stretch>
        </p:blipFill>
        <p:spPr>
          <a:xfrm>
            <a:off x="5511073" y="0"/>
            <a:ext cx="6783253" cy="6858000"/>
          </a:xfrm>
          <a:prstGeom prst="rect">
            <a:avLst/>
          </a:prstGeom>
        </p:spPr>
      </p:pic>
      <p:sp>
        <p:nvSpPr>
          <p:cNvPr id="4" name="TextBox 3"/>
          <p:cNvSpPr txBox="1"/>
          <p:nvPr/>
        </p:nvSpPr>
        <p:spPr>
          <a:xfrm>
            <a:off x="7937500" y="546100"/>
            <a:ext cx="3924300" cy="461665"/>
          </a:xfrm>
          <a:prstGeom prst="rect">
            <a:avLst/>
          </a:prstGeom>
          <a:noFill/>
        </p:spPr>
        <p:txBody>
          <a:bodyPr wrap="square" rtlCol="0">
            <a:spAutoFit/>
          </a:bodyPr>
          <a:lstStyle/>
          <a:p>
            <a:r>
              <a:rPr lang="en-US" sz="2400" b="1" dirty="0">
                <a:solidFill>
                  <a:srgbClr val="FF0000"/>
                </a:solidFill>
              </a:rPr>
              <a:t>GAS/FLUID DISTRIBUTION</a:t>
            </a:r>
          </a:p>
        </p:txBody>
      </p:sp>
    </p:spTree>
    <p:extLst>
      <p:ext uri="{BB962C8B-B14F-4D97-AF65-F5344CB8AC3E}">
        <p14:creationId xmlns:p14="http://schemas.microsoft.com/office/powerpoint/2010/main" val="851951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7000875" cy="6286500"/>
          </a:xfrm>
          <a:prstGeom prst="rect">
            <a:avLst/>
          </a:prstGeom>
        </p:spPr>
      </p:pic>
      <p:pic>
        <p:nvPicPr>
          <p:cNvPr id="4" name="Picture 3"/>
          <p:cNvPicPr>
            <a:picLocks noChangeAspect="1"/>
          </p:cNvPicPr>
          <p:nvPr/>
        </p:nvPicPr>
        <p:blipFill>
          <a:blip r:embed="rId3"/>
          <a:stretch>
            <a:fillRect/>
          </a:stretch>
        </p:blipFill>
        <p:spPr>
          <a:xfrm>
            <a:off x="6189398" y="0"/>
            <a:ext cx="6104928" cy="6172200"/>
          </a:xfrm>
          <a:prstGeom prst="rect">
            <a:avLst/>
          </a:prstGeom>
        </p:spPr>
      </p:pic>
      <p:sp>
        <p:nvSpPr>
          <p:cNvPr id="5" name="TextBox 4"/>
          <p:cNvSpPr txBox="1"/>
          <p:nvPr/>
        </p:nvSpPr>
        <p:spPr>
          <a:xfrm>
            <a:off x="7937500" y="546100"/>
            <a:ext cx="3924300" cy="461665"/>
          </a:xfrm>
          <a:prstGeom prst="rect">
            <a:avLst/>
          </a:prstGeom>
          <a:noFill/>
        </p:spPr>
        <p:txBody>
          <a:bodyPr wrap="square" rtlCol="0">
            <a:spAutoFit/>
          </a:bodyPr>
          <a:lstStyle/>
          <a:p>
            <a:r>
              <a:rPr lang="en-US" sz="2400" b="1" dirty="0">
                <a:solidFill>
                  <a:srgbClr val="FF0000"/>
                </a:solidFill>
              </a:rPr>
              <a:t>GAS/FLUID TRANSMISSION</a:t>
            </a:r>
          </a:p>
        </p:txBody>
      </p:sp>
    </p:spTree>
    <p:extLst>
      <p:ext uri="{BB962C8B-B14F-4D97-AF65-F5344CB8AC3E}">
        <p14:creationId xmlns:p14="http://schemas.microsoft.com/office/powerpoint/2010/main" val="27595593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4666" y="0"/>
            <a:ext cx="5891823" cy="5638800"/>
          </a:xfrm>
          <a:prstGeom prst="rect">
            <a:avLst/>
          </a:prstGeom>
        </p:spPr>
      </p:pic>
      <p:pic>
        <p:nvPicPr>
          <p:cNvPr id="4" name="Picture 3"/>
          <p:cNvPicPr>
            <a:picLocks noChangeAspect="1"/>
          </p:cNvPicPr>
          <p:nvPr/>
        </p:nvPicPr>
        <p:blipFill>
          <a:blip r:embed="rId3"/>
          <a:stretch>
            <a:fillRect/>
          </a:stretch>
        </p:blipFill>
        <p:spPr>
          <a:xfrm>
            <a:off x="5270234" y="2082800"/>
            <a:ext cx="6921766" cy="4775200"/>
          </a:xfrm>
          <a:prstGeom prst="rect">
            <a:avLst/>
          </a:prstGeom>
        </p:spPr>
      </p:pic>
      <p:sp>
        <p:nvSpPr>
          <p:cNvPr id="5" name="TextBox 4"/>
          <p:cNvSpPr txBox="1"/>
          <p:nvPr/>
        </p:nvSpPr>
        <p:spPr>
          <a:xfrm>
            <a:off x="7937500" y="546100"/>
            <a:ext cx="3924300" cy="461665"/>
          </a:xfrm>
          <a:prstGeom prst="rect">
            <a:avLst/>
          </a:prstGeom>
          <a:noFill/>
        </p:spPr>
        <p:txBody>
          <a:bodyPr wrap="square" rtlCol="0">
            <a:spAutoFit/>
          </a:bodyPr>
          <a:lstStyle/>
          <a:p>
            <a:r>
              <a:rPr lang="en-US" sz="2400" b="1" dirty="0">
                <a:solidFill>
                  <a:srgbClr val="FF0000"/>
                </a:solidFill>
              </a:rPr>
              <a:t>ELECTRIC TRANSMISSION</a:t>
            </a:r>
          </a:p>
        </p:txBody>
      </p:sp>
    </p:spTree>
    <p:extLst>
      <p:ext uri="{BB962C8B-B14F-4D97-AF65-F5344CB8AC3E}">
        <p14:creationId xmlns:p14="http://schemas.microsoft.com/office/powerpoint/2010/main" val="32725493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
            <a:ext cx="6340577" cy="5600700"/>
          </a:xfrm>
          <a:prstGeom prst="rect">
            <a:avLst/>
          </a:prstGeom>
        </p:spPr>
      </p:pic>
      <p:pic>
        <p:nvPicPr>
          <p:cNvPr id="6" name="Picture 5"/>
          <p:cNvPicPr>
            <a:picLocks noChangeAspect="1"/>
          </p:cNvPicPr>
          <p:nvPr/>
        </p:nvPicPr>
        <p:blipFill>
          <a:blip r:embed="rId3"/>
          <a:stretch>
            <a:fillRect/>
          </a:stretch>
        </p:blipFill>
        <p:spPr>
          <a:xfrm>
            <a:off x="5702694" y="2578100"/>
            <a:ext cx="6489306" cy="4438650"/>
          </a:xfrm>
          <a:prstGeom prst="rect">
            <a:avLst/>
          </a:prstGeom>
        </p:spPr>
      </p:pic>
      <p:sp>
        <p:nvSpPr>
          <p:cNvPr id="7" name="TextBox 6"/>
          <p:cNvSpPr txBox="1"/>
          <p:nvPr/>
        </p:nvSpPr>
        <p:spPr>
          <a:xfrm>
            <a:off x="7937500" y="546100"/>
            <a:ext cx="3924300" cy="461665"/>
          </a:xfrm>
          <a:prstGeom prst="rect">
            <a:avLst/>
          </a:prstGeom>
          <a:noFill/>
        </p:spPr>
        <p:txBody>
          <a:bodyPr wrap="square" rtlCol="0">
            <a:spAutoFit/>
          </a:bodyPr>
          <a:lstStyle/>
          <a:p>
            <a:r>
              <a:rPr lang="en-US" sz="2400" b="1" dirty="0">
                <a:solidFill>
                  <a:srgbClr val="FF0000"/>
                </a:solidFill>
              </a:rPr>
              <a:t>ELECTRIC DISTRIBUTION</a:t>
            </a:r>
          </a:p>
        </p:txBody>
      </p:sp>
    </p:spTree>
    <p:extLst>
      <p:ext uri="{BB962C8B-B14F-4D97-AF65-F5344CB8AC3E}">
        <p14:creationId xmlns:p14="http://schemas.microsoft.com/office/powerpoint/2010/main" val="9746422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400925" cy="4114800"/>
          </a:xfrm>
          <a:prstGeom prst="rect">
            <a:avLst/>
          </a:prstGeom>
        </p:spPr>
      </p:pic>
      <p:pic>
        <p:nvPicPr>
          <p:cNvPr id="3" name="Picture 2"/>
          <p:cNvPicPr>
            <a:picLocks noChangeAspect="1"/>
          </p:cNvPicPr>
          <p:nvPr/>
        </p:nvPicPr>
        <p:blipFill>
          <a:blip r:embed="rId3"/>
          <a:stretch>
            <a:fillRect/>
          </a:stretch>
        </p:blipFill>
        <p:spPr>
          <a:xfrm>
            <a:off x="5638073" y="165100"/>
            <a:ext cx="6783253" cy="6858000"/>
          </a:xfrm>
          <a:prstGeom prst="rect">
            <a:avLst/>
          </a:prstGeom>
        </p:spPr>
      </p:pic>
      <p:sp>
        <p:nvSpPr>
          <p:cNvPr id="4" name="TextBox 3"/>
          <p:cNvSpPr txBox="1"/>
          <p:nvPr/>
        </p:nvSpPr>
        <p:spPr>
          <a:xfrm>
            <a:off x="7937500" y="546100"/>
            <a:ext cx="3924300" cy="461665"/>
          </a:xfrm>
          <a:prstGeom prst="rect">
            <a:avLst/>
          </a:prstGeom>
          <a:noFill/>
        </p:spPr>
        <p:txBody>
          <a:bodyPr wrap="square" rtlCol="0">
            <a:spAutoFit/>
          </a:bodyPr>
          <a:lstStyle/>
          <a:p>
            <a:r>
              <a:rPr lang="en-US" sz="2400" b="1" dirty="0">
                <a:solidFill>
                  <a:srgbClr val="FF0000"/>
                </a:solidFill>
              </a:rPr>
              <a:t>FIBER LOCAL</a:t>
            </a:r>
          </a:p>
        </p:txBody>
      </p:sp>
    </p:spTree>
    <p:extLst>
      <p:ext uri="{BB962C8B-B14F-4D97-AF65-F5344CB8AC3E}">
        <p14:creationId xmlns:p14="http://schemas.microsoft.com/office/powerpoint/2010/main" val="35804663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36473" y="-88900"/>
            <a:ext cx="6783253" cy="6858000"/>
          </a:xfrm>
          <a:prstGeom prst="rect">
            <a:avLst/>
          </a:prstGeom>
        </p:spPr>
      </p:pic>
      <p:pic>
        <p:nvPicPr>
          <p:cNvPr id="4" name="Picture 3"/>
          <p:cNvPicPr>
            <a:picLocks noChangeAspect="1"/>
          </p:cNvPicPr>
          <p:nvPr/>
        </p:nvPicPr>
        <p:blipFill>
          <a:blip r:embed="rId3"/>
          <a:stretch>
            <a:fillRect/>
          </a:stretch>
        </p:blipFill>
        <p:spPr>
          <a:xfrm>
            <a:off x="1" y="1"/>
            <a:ext cx="5665442" cy="3378199"/>
          </a:xfrm>
          <a:prstGeom prst="rect">
            <a:avLst/>
          </a:prstGeom>
        </p:spPr>
      </p:pic>
      <p:sp>
        <p:nvSpPr>
          <p:cNvPr id="5" name="TextBox 4"/>
          <p:cNvSpPr txBox="1"/>
          <p:nvPr/>
        </p:nvSpPr>
        <p:spPr>
          <a:xfrm>
            <a:off x="8051800" y="508000"/>
            <a:ext cx="3924300" cy="461665"/>
          </a:xfrm>
          <a:prstGeom prst="rect">
            <a:avLst/>
          </a:prstGeom>
          <a:noFill/>
        </p:spPr>
        <p:txBody>
          <a:bodyPr wrap="square" rtlCol="0">
            <a:spAutoFit/>
          </a:bodyPr>
          <a:lstStyle/>
          <a:p>
            <a:r>
              <a:rPr lang="en-US" sz="2400" b="1" dirty="0">
                <a:solidFill>
                  <a:srgbClr val="FF0000"/>
                </a:solidFill>
              </a:rPr>
              <a:t>FIBER LONG DISTANCE</a:t>
            </a:r>
          </a:p>
        </p:txBody>
      </p:sp>
    </p:spTree>
    <p:extLst>
      <p:ext uri="{BB962C8B-B14F-4D97-AF65-F5344CB8AC3E}">
        <p14:creationId xmlns:p14="http://schemas.microsoft.com/office/powerpoint/2010/main" val="3788140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5412" y="0"/>
            <a:ext cx="5348288" cy="1320799"/>
          </a:xfrm>
          <a:prstGeom prst="rect">
            <a:avLst/>
          </a:prstGeom>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Annual Utility/Iowa DOT  2017 </a:t>
            </a:r>
            <a:r>
              <a:rPr lang="en-US" dirty="0" err="1"/>
              <a:t>MeETING</a:t>
            </a:r>
            <a:endParaRPr lang="en-US" dirty="0"/>
          </a:p>
        </p:txBody>
      </p:sp>
      <p:sp>
        <p:nvSpPr>
          <p:cNvPr id="5" name="TextBox 4"/>
          <p:cNvSpPr txBox="1"/>
          <p:nvPr/>
        </p:nvSpPr>
        <p:spPr>
          <a:xfrm>
            <a:off x="317500" y="1192241"/>
            <a:ext cx="5156200" cy="5632311"/>
          </a:xfrm>
          <a:prstGeom prst="rect">
            <a:avLst/>
          </a:prstGeom>
          <a:noFill/>
        </p:spPr>
        <p:txBody>
          <a:bodyPr wrap="square" rtlCol="0">
            <a:spAutoFit/>
          </a:bodyPr>
          <a:lstStyle/>
          <a:p>
            <a:r>
              <a:rPr lang="en-US" dirty="0"/>
              <a:t>Please complete the PSS Contact Information Form.  We are updating our database and you guys will be a good start for this process in 2017.  </a:t>
            </a:r>
          </a:p>
          <a:p>
            <a:endParaRPr lang="en-US" dirty="0"/>
          </a:p>
          <a:p>
            <a:r>
              <a:rPr lang="en-US" dirty="0"/>
              <a:t>With our change in database we need to create family trees for utilities.  Please go back as far as you know.  And if you have several companies in your background try to include them all.  If you don’t know the year put down your best guess with a ?</a:t>
            </a:r>
          </a:p>
          <a:p>
            <a:endParaRPr lang="en-US" dirty="0"/>
          </a:p>
          <a:p>
            <a:r>
              <a:rPr lang="en-US" dirty="0"/>
              <a:t>Unless you are a municipal utility please fill one out even if you have kept the same name since inception.</a:t>
            </a:r>
          </a:p>
          <a:p>
            <a:endParaRPr lang="en-US" dirty="0"/>
          </a:p>
          <a:p>
            <a:r>
              <a:rPr lang="en-US" dirty="0"/>
              <a:t>Please get them to Steph before lunch as well.  We may have someone come around in a while to pick these up.</a:t>
            </a:r>
          </a:p>
          <a:p>
            <a:endParaRPr lang="en-US" dirty="0"/>
          </a:p>
        </p:txBody>
      </p:sp>
      <p:pic>
        <p:nvPicPr>
          <p:cNvPr id="3" name="Picture 2"/>
          <p:cNvPicPr>
            <a:picLocks noChangeAspect="1"/>
          </p:cNvPicPr>
          <p:nvPr/>
        </p:nvPicPr>
        <p:blipFill>
          <a:blip r:embed="rId2"/>
          <a:stretch>
            <a:fillRect/>
          </a:stretch>
        </p:blipFill>
        <p:spPr>
          <a:xfrm>
            <a:off x="5473700" y="84931"/>
            <a:ext cx="6654487" cy="3284537"/>
          </a:xfrm>
          <a:prstGeom prst="rect">
            <a:avLst/>
          </a:prstGeom>
        </p:spPr>
      </p:pic>
      <p:pic>
        <p:nvPicPr>
          <p:cNvPr id="2" name="Picture 1"/>
          <p:cNvPicPr>
            <a:picLocks noChangeAspect="1"/>
          </p:cNvPicPr>
          <p:nvPr/>
        </p:nvPicPr>
        <p:blipFill>
          <a:blip r:embed="rId3"/>
          <a:stretch>
            <a:fillRect/>
          </a:stretch>
        </p:blipFill>
        <p:spPr>
          <a:xfrm>
            <a:off x="5579190" y="3425923"/>
            <a:ext cx="6443506" cy="3588564"/>
          </a:xfrm>
          <a:prstGeom prst="rect">
            <a:avLst/>
          </a:prstGeom>
        </p:spPr>
      </p:pic>
    </p:spTree>
    <p:extLst>
      <p:ext uri="{BB962C8B-B14F-4D97-AF65-F5344CB8AC3E}">
        <p14:creationId xmlns:p14="http://schemas.microsoft.com/office/powerpoint/2010/main" val="31173278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5975039" cy="4711700"/>
          </a:xfrm>
          <a:prstGeom prst="rect">
            <a:avLst/>
          </a:prstGeom>
        </p:spPr>
      </p:pic>
      <p:pic>
        <p:nvPicPr>
          <p:cNvPr id="3" name="Picture 2"/>
          <p:cNvPicPr>
            <a:picLocks noChangeAspect="1"/>
          </p:cNvPicPr>
          <p:nvPr/>
        </p:nvPicPr>
        <p:blipFill>
          <a:blip r:embed="rId3"/>
          <a:stretch>
            <a:fillRect/>
          </a:stretch>
        </p:blipFill>
        <p:spPr>
          <a:xfrm>
            <a:off x="5638073" y="165100"/>
            <a:ext cx="6783253" cy="6858000"/>
          </a:xfrm>
          <a:prstGeom prst="rect">
            <a:avLst/>
          </a:prstGeom>
        </p:spPr>
      </p:pic>
      <p:sp>
        <p:nvSpPr>
          <p:cNvPr id="4" name="TextBox 3"/>
          <p:cNvSpPr txBox="1"/>
          <p:nvPr/>
        </p:nvSpPr>
        <p:spPr>
          <a:xfrm>
            <a:off x="7937500" y="546100"/>
            <a:ext cx="1663700" cy="461665"/>
          </a:xfrm>
          <a:prstGeom prst="rect">
            <a:avLst/>
          </a:prstGeom>
          <a:noFill/>
        </p:spPr>
        <p:txBody>
          <a:bodyPr wrap="square" rtlCol="0">
            <a:spAutoFit/>
          </a:bodyPr>
          <a:lstStyle/>
          <a:p>
            <a:r>
              <a:rPr lang="en-US" sz="2400" b="1" dirty="0">
                <a:solidFill>
                  <a:srgbClr val="FF0000"/>
                </a:solidFill>
              </a:rPr>
              <a:t>WATER</a:t>
            </a:r>
          </a:p>
        </p:txBody>
      </p:sp>
    </p:spTree>
    <p:extLst>
      <p:ext uri="{BB962C8B-B14F-4D97-AF65-F5344CB8AC3E}">
        <p14:creationId xmlns:p14="http://schemas.microsoft.com/office/powerpoint/2010/main" val="662299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912381" cy="4483100"/>
          </a:xfrm>
          <a:prstGeom prst="rect">
            <a:avLst/>
          </a:prstGeom>
        </p:spPr>
      </p:pic>
      <p:pic>
        <p:nvPicPr>
          <p:cNvPr id="3" name="Picture 2"/>
          <p:cNvPicPr>
            <a:picLocks noChangeAspect="1"/>
          </p:cNvPicPr>
          <p:nvPr/>
        </p:nvPicPr>
        <p:blipFill>
          <a:blip r:embed="rId3"/>
          <a:stretch>
            <a:fillRect/>
          </a:stretch>
        </p:blipFill>
        <p:spPr>
          <a:xfrm>
            <a:off x="5638073" y="165100"/>
            <a:ext cx="6783253" cy="6858000"/>
          </a:xfrm>
          <a:prstGeom prst="rect">
            <a:avLst/>
          </a:prstGeom>
        </p:spPr>
      </p:pic>
      <p:sp>
        <p:nvSpPr>
          <p:cNvPr id="4" name="TextBox 3"/>
          <p:cNvSpPr txBox="1"/>
          <p:nvPr/>
        </p:nvSpPr>
        <p:spPr>
          <a:xfrm>
            <a:off x="8851900" y="584200"/>
            <a:ext cx="2578100" cy="461665"/>
          </a:xfrm>
          <a:prstGeom prst="rect">
            <a:avLst/>
          </a:prstGeom>
          <a:noFill/>
        </p:spPr>
        <p:txBody>
          <a:bodyPr wrap="square" rtlCol="0">
            <a:spAutoFit/>
          </a:bodyPr>
          <a:lstStyle/>
          <a:p>
            <a:r>
              <a:rPr lang="en-US" sz="2400" b="1" dirty="0">
                <a:solidFill>
                  <a:srgbClr val="FF0000"/>
                </a:solidFill>
              </a:rPr>
              <a:t>SANITARY SEWER</a:t>
            </a:r>
          </a:p>
        </p:txBody>
      </p:sp>
    </p:spTree>
    <p:extLst>
      <p:ext uri="{BB962C8B-B14F-4D97-AF65-F5344CB8AC3E}">
        <p14:creationId xmlns:p14="http://schemas.microsoft.com/office/powerpoint/2010/main" val="302521714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13632" y="0"/>
            <a:ext cx="5564735" cy="6858000"/>
          </a:xfrm>
          <a:prstGeom prst="rect">
            <a:avLst/>
          </a:prstGeom>
        </p:spPr>
      </p:pic>
      <p:sp>
        <p:nvSpPr>
          <p:cNvPr id="3" name="TextBox 2"/>
          <p:cNvSpPr txBox="1"/>
          <p:nvPr/>
        </p:nvSpPr>
        <p:spPr>
          <a:xfrm>
            <a:off x="9664700" y="520700"/>
            <a:ext cx="1638300" cy="461665"/>
          </a:xfrm>
          <a:prstGeom prst="rect">
            <a:avLst/>
          </a:prstGeom>
          <a:noFill/>
        </p:spPr>
        <p:txBody>
          <a:bodyPr wrap="square" rtlCol="0">
            <a:spAutoFit/>
          </a:bodyPr>
          <a:lstStyle/>
          <a:p>
            <a:r>
              <a:rPr lang="en-US" sz="2400" b="1" dirty="0">
                <a:solidFill>
                  <a:srgbClr val="FF0000"/>
                </a:solidFill>
              </a:rPr>
              <a:t>CABLE TV</a:t>
            </a:r>
          </a:p>
        </p:txBody>
      </p:sp>
    </p:spTree>
    <p:extLst>
      <p:ext uri="{BB962C8B-B14F-4D97-AF65-F5344CB8AC3E}">
        <p14:creationId xmlns:p14="http://schemas.microsoft.com/office/powerpoint/2010/main" val="31386144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7349773" cy="6858000"/>
          </a:xfrm>
          <a:prstGeom prst="rect">
            <a:avLst/>
          </a:prstGeom>
        </p:spPr>
      </p:pic>
      <p:pic>
        <p:nvPicPr>
          <p:cNvPr id="3" name="Picture 2"/>
          <p:cNvPicPr>
            <a:picLocks noChangeAspect="1"/>
          </p:cNvPicPr>
          <p:nvPr/>
        </p:nvPicPr>
        <p:blipFill>
          <a:blip r:embed="rId3"/>
          <a:stretch>
            <a:fillRect/>
          </a:stretch>
        </p:blipFill>
        <p:spPr>
          <a:xfrm>
            <a:off x="5858051" y="279400"/>
            <a:ext cx="6946724" cy="6672262"/>
          </a:xfrm>
          <a:prstGeom prst="rect">
            <a:avLst/>
          </a:prstGeom>
        </p:spPr>
      </p:pic>
      <p:sp>
        <p:nvSpPr>
          <p:cNvPr id="4" name="TextBox 3"/>
          <p:cNvSpPr txBox="1"/>
          <p:nvPr/>
        </p:nvSpPr>
        <p:spPr>
          <a:xfrm>
            <a:off x="9855200" y="368300"/>
            <a:ext cx="2336800" cy="461665"/>
          </a:xfrm>
          <a:prstGeom prst="rect">
            <a:avLst/>
          </a:prstGeom>
          <a:noFill/>
        </p:spPr>
        <p:txBody>
          <a:bodyPr wrap="square" rtlCol="0">
            <a:spAutoFit/>
          </a:bodyPr>
          <a:lstStyle/>
          <a:p>
            <a:r>
              <a:rPr lang="en-US" sz="2400" b="1" dirty="0">
                <a:solidFill>
                  <a:srgbClr val="FF0000"/>
                </a:solidFill>
              </a:rPr>
              <a:t>TELEPHONE</a:t>
            </a:r>
          </a:p>
        </p:txBody>
      </p:sp>
    </p:spTree>
    <p:extLst>
      <p:ext uri="{BB962C8B-B14F-4D97-AF65-F5344CB8AC3E}">
        <p14:creationId xmlns:p14="http://schemas.microsoft.com/office/powerpoint/2010/main" val="1382154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06681"/>
            <a:ext cx="9457315" cy="701040"/>
          </a:xfrm>
        </p:spPr>
        <p:txBody>
          <a:bodyPr>
            <a:normAutofit/>
          </a:bodyPr>
          <a:lstStyle/>
          <a:p>
            <a:r>
              <a:rPr lang="en-US" sz="2800" dirty="0"/>
              <a:t>EPS</a:t>
            </a:r>
          </a:p>
        </p:txBody>
      </p:sp>
      <p:sp>
        <p:nvSpPr>
          <p:cNvPr id="2" name="TextBox 1"/>
          <p:cNvSpPr txBox="1"/>
          <p:nvPr/>
        </p:nvSpPr>
        <p:spPr>
          <a:xfrm>
            <a:off x="901700" y="457201"/>
            <a:ext cx="5689600" cy="2062103"/>
          </a:xfrm>
          <a:prstGeom prst="rect">
            <a:avLst/>
          </a:prstGeom>
          <a:noFill/>
        </p:spPr>
        <p:txBody>
          <a:bodyPr wrap="square" rtlCol="0">
            <a:spAutoFit/>
          </a:bodyPr>
          <a:lstStyle/>
          <a:p>
            <a:r>
              <a:rPr lang="en-US" sz="3200" dirty="0"/>
              <a:t>Comments</a:t>
            </a:r>
          </a:p>
          <a:p>
            <a:r>
              <a:rPr lang="en-US" sz="3200" dirty="0"/>
              <a:t>Questions</a:t>
            </a:r>
          </a:p>
          <a:p>
            <a:r>
              <a:rPr lang="en-US" sz="3200" dirty="0"/>
              <a:t>Concerns </a:t>
            </a:r>
          </a:p>
          <a:p>
            <a:r>
              <a:rPr lang="en-US" sz="3200" dirty="0"/>
              <a:t>Suggestions.</a:t>
            </a:r>
          </a:p>
        </p:txBody>
      </p:sp>
      <p:sp>
        <p:nvSpPr>
          <p:cNvPr id="4" name="TextBox 3"/>
          <p:cNvSpPr txBox="1"/>
          <p:nvPr/>
        </p:nvSpPr>
        <p:spPr>
          <a:xfrm>
            <a:off x="901700" y="3187701"/>
            <a:ext cx="5689600" cy="3046988"/>
          </a:xfrm>
          <a:prstGeom prst="rect">
            <a:avLst/>
          </a:prstGeom>
          <a:noFill/>
        </p:spPr>
        <p:txBody>
          <a:bodyPr wrap="square" rtlCol="0">
            <a:spAutoFit/>
          </a:bodyPr>
          <a:lstStyle/>
          <a:p>
            <a:r>
              <a:rPr lang="en-US" sz="3200" dirty="0"/>
              <a:t>Filled out Yet?</a:t>
            </a:r>
          </a:p>
          <a:p>
            <a:endParaRPr lang="en-US" sz="3200" dirty="0"/>
          </a:p>
          <a:p>
            <a:r>
              <a:rPr lang="en-US" sz="3200" dirty="0"/>
              <a:t>Contact Info</a:t>
            </a:r>
          </a:p>
          <a:p>
            <a:r>
              <a:rPr lang="en-US" sz="3200" dirty="0"/>
              <a:t>Family Tree</a:t>
            </a:r>
          </a:p>
          <a:p>
            <a:r>
              <a:rPr lang="en-US" sz="3200" dirty="0"/>
              <a:t>Questions</a:t>
            </a:r>
          </a:p>
          <a:p>
            <a:r>
              <a:rPr lang="en-US" sz="3200" dirty="0"/>
              <a:t>Comments on the Layouts</a:t>
            </a:r>
          </a:p>
        </p:txBody>
      </p:sp>
    </p:spTree>
    <p:extLst>
      <p:ext uri="{BB962C8B-B14F-4D97-AF65-F5344CB8AC3E}">
        <p14:creationId xmlns:p14="http://schemas.microsoft.com/office/powerpoint/2010/main" val="18769367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23055"/>
            <a:ext cx="11341100" cy="584775"/>
          </a:xfrm>
          <a:prstGeom prst="rect">
            <a:avLst/>
          </a:prstGeom>
          <a:noFill/>
        </p:spPr>
        <p:txBody>
          <a:bodyPr wrap="square" rtlCol="0">
            <a:spAutoFit/>
          </a:bodyPr>
          <a:lstStyle/>
          <a:p>
            <a:r>
              <a:rPr lang="en-US" sz="3200" dirty="0"/>
              <a:t>National Trends, issues, permitting accommodation</a:t>
            </a:r>
          </a:p>
        </p:txBody>
      </p:sp>
      <p:sp>
        <p:nvSpPr>
          <p:cNvPr id="4" name="TextBox 3"/>
          <p:cNvSpPr txBox="1"/>
          <p:nvPr/>
        </p:nvSpPr>
        <p:spPr>
          <a:xfrm>
            <a:off x="469900" y="1422400"/>
            <a:ext cx="9601200" cy="3139321"/>
          </a:xfrm>
          <a:prstGeom prst="rect">
            <a:avLst/>
          </a:prstGeom>
          <a:noFill/>
        </p:spPr>
        <p:txBody>
          <a:bodyPr wrap="square" rtlCol="0">
            <a:spAutoFit/>
          </a:bodyPr>
          <a:lstStyle/>
          <a:p>
            <a:r>
              <a:rPr lang="en-US" dirty="0"/>
              <a:t>X,Y,Z location and data retention</a:t>
            </a:r>
          </a:p>
          <a:p>
            <a:r>
              <a:rPr lang="en-US" dirty="0"/>
              <a:t>	</a:t>
            </a:r>
          </a:p>
          <a:p>
            <a:endParaRPr lang="en-US" dirty="0"/>
          </a:p>
          <a:p>
            <a:r>
              <a:rPr lang="en-US" dirty="0"/>
              <a:t>Dakota Access Pipeline</a:t>
            </a:r>
          </a:p>
          <a:p>
            <a:endParaRPr lang="en-US" dirty="0"/>
          </a:p>
          <a:p>
            <a:r>
              <a:rPr lang="en-US" dirty="0"/>
              <a:t>Small Cell, Distributed Antenna System (DAS)</a:t>
            </a:r>
          </a:p>
          <a:p>
            <a:r>
              <a:rPr lang="en-US" dirty="0"/>
              <a:t>	</a:t>
            </a:r>
            <a:r>
              <a:rPr lang="en-US" dirty="0" err="1"/>
              <a:t>Mobilitie</a:t>
            </a:r>
            <a:r>
              <a:rPr lang="en-US" dirty="0"/>
              <a:t>  -  Sprint</a:t>
            </a:r>
          </a:p>
          <a:p>
            <a:r>
              <a:rPr lang="en-US" dirty="0"/>
              <a:t>		Iowa Permitting</a:t>
            </a:r>
          </a:p>
          <a:p>
            <a:r>
              <a:rPr lang="en-US" dirty="0"/>
              <a:t>		Some states Leasing WA, OR, VA, GA</a:t>
            </a:r>
          </a:p>
          <a:p>
            <a:endParaRPr lang="en-US" dirty="0"/>
          </a:p>
          <a:p>
            <a:endParaRPr lang="en-US" dirty="0"/>
          </a:p>
        </p:txBody>
      </p:sp>
    </p:spTree>
    <p:extLst>
      <p:ext uri="{BB962C8B-B14F-4D97-AF65-F5344CB8AC3E}">
        <p14:creationId xmlns:p14="http://schemas.microsoft.com/office/powerpoint/2010/main" val="17503535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895765"/>
            <a:ext cx="7785100" cy="4893647"/>
          </a:xfrm>
          <a:prstGeom prst="rect">
            <a:avLst/>
          </a:prstGeom>
          <a:noFill/>
        </p:spPr>
        <p:txBody>
          <a:bodyPr wrap="square" rtlCol="0">
            <a:spAutoFit/>
          </a:bodyPr>
          <a:lstStyle/>
          <a:p>
            <a:r>
              <a:rPr lang="en-US" sz="2400" dirty="0"/>
              <a:t>Introductions:</a:t>
            </a:r>
          </a:p>
          <a:p>
            <a:r>
              <a:rPr lang="en-US" sz="2400" dirty="0"/>
              <a:t>Okay so we are getting close to lunch so I wanted to allow everyone to put names and faces together.</a:t>
            </a:r>
          </a:p>
          <a:p>
            <a:endParaRPr lang="en-US" sz="2400" dirty="0"/>
          </a:p>
          <a:p>
            <a:r>
              <a:rPr lang="en-US" sz="2400" dirty="0"/>
              <a:t>So If you work for the DOT please stand up.  </a:t>
            </a:r>
          </a:p>
          <a:p>
            <a:r>
              <a:rPr lang="en-US" sz="2400" dirty="0"/>
              <a:t>Now Sit, now stand, now sit.  They can be trained!</a:t>
            </a:r>
          </a:p>
          <a:p>
            <a:endParaRPr lang="en-US" sz="2400" dirty="0"/>
          </a:p>
          <a:p>
            <a:r>
              <a:rPr lang="en-US" sz="2400" dirty="0"/>
              <a:t>District </a:t>
            </a:r>
            <a:r>
              <a:rPr lang="en-US" sz="2400" dirty="0" err="1"/>
              <a:t>DOTers</a:t>
            </a:r>
            <a:r>
              <a:rPr lang="en-US" sz="2400" dirty="0"/>
              <a:t>  -  1 through 6</a:t>
            </a:r>
          </a:p>
          <a:p>
            <a:r>
              <a:rPr lang="en-US" sz="2400" dirty="0"/>
              <a:t>Introduce yourself as I request each district to do so. State your position</a:t>
            </a:r>
          </a:p>
          <a:p>
            <a:endParaRPr lang="en-US" sz="2400" dirty="0"/>
          </a:p>
          <a:p>
            <a:endParaRPr lang="en-US" sz="2400" dirty="0"/>
          </a:p>
        </p:txBody>
      </p:sp>
      <p:sp>
        <p:nvSpPr>
          <p:cNvPr id="4" name="Title 1"/>
          <p:cNvSpPr txBox="1">
            <a:spLocks/>
          </p:cNvSpPr>
          <p:nvPr/>
        </p:nvSpPr>
        <p:spPr>
          <a:xfrm>
            <a:off x="684212" y="533401"/>
            <a:ext cx="8001000" cy="1362364"/>
          </a:xfrm>
          <a:prstGeom prst="rect">
            <a:avLst/>
          </a:prstGeom>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Annual Utility/Iowa DOT  2017 </a:t>
            </a:r>
            <a:r>
              <a:rPr lang="en-US" dirty="0" err="1"/>
              <a:t>MeETING</a:t>
            </a:r>
            <a:endParaRPr lang="en-US" dirty="0"/>
          </a:p>
        </p:txBody>
      </p:sp>
    </p:spTree>
    <p:extLst>
      <p:ext uri="{BB962C8B-B14F-4D97-AF65-F5344CB8AC3E}">
        <p14:creationId xmlns:p14="http://schemas.microsoft.com/office/powerpoint/2010/main" val="7022381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549400" y="89476"/>
          <a:ext cx="8496300" cy="6565323"/>
        </p:xfrm>
        <a:graphic>
          <a:graphicData uri="http://schemas.openxmlformats.org/presentationml/2006/ole">
            <mc:AlternateContent xmlns:mc="http://schemas.openxmlformats.org/markup-compatibility/2006">
              <mc:Choice xmlns:v="urn:schemas-microsoft-com:vml" Requires="v">
                <p:oleObj spid="_x0000_s7178" name="Acrobat Document" r:id="rId3" imgW="7543665" imgH="5829194" progId="Acrobat.Document.11">
                  <p:embed/>
                </p:oleObj>
              </mc:Choice>
              <mc:Fallback>
                <p:oleObj name="Acrobat Document" r:id="rId3" imgW="7543665" imgH="5829194" progId="Acrobat.Document.11">
                  <p:embed/>
                  <p:pic>
                    <p:nvPicPr>
                      <p:cNvPr id="2" name="Object 1"/>
                      <p:cNvPicPr/>
                      <p:nvPr/>
                    </p:nvPicPr>
                    <p:blipFill>
                      <a:blip r:embed="rId4"/>
                      <a:stretch>
                        <a:fillRect/>
                      </a:stretch>
                    </p:blipFill>
                    <p:spPr>
                      <a:xfrm>
                        <a:off x="1549400" y="89476"/>
                        <a:ext cx="8496300" cy="6565323"/>
                      </a:xfrm>
                      <a:prstGeom prst="rect">
                        <a:avLst/>
                      </a:prstGeom>
                    </p:spPr>
                  </p:pic>
                </p:oleObj>
              </mc:Fallback>
            </mc:AlternateContent>
          </a:graphicData>
        </a:graphic>
      </p:graphicFrame>
    </p:spTree>
    <p:extLst>
      <p:ext uri="{BB962C8B-B14F-4D97-AF65-F5344CB8AC3E}">
        <p14:creationId xmlns:p14="http://schemas.microsoft.com/office/powerpoint/2010/main" val="41263130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725271" y="0"/>
          <a:ext cx="9466729" cy="7315200"/>
        </p:xfrm>
        <a:graphic>
          <a:graphicData uri="http://schemas.openxmlformats.org/presentationml/2006/ole">
            <mc:AlternateContent xmlns:mc="http://schemas.openxmlformats.org/markup-compatibility/2006">
              <mc:Choice xmlns:v="urn:schemas-microsoft-com:vml" Requires="v">
                <p:oleObj spid="_x0000_s8202" name="Acrobat Document" r:id="rId3" imgW="7543665" imgH="5829194" progId="Acrobat.Document.11">
                  <p:embed/>
                </p:oleObj>
              </mc:Choice>
              <mc:Fallback>
                <p:oleObj name="Acrobat Document" r:id="rId3" imgW="7543665" imgH="5829194" progId="Acrobat.Document.11">
                  <p:embed/>
                  <p:pic>
                    <p:nvPicPr>
                      <p:cNvPr id="2" name="Object 1"/>
                      <p:cNvPicPr/>
                      <p:nvPr/>
                    </p:nvPicPr>
                    <p:blipFill>
                      <a:blip r:embed="rId4"/>
                      <a:stretch>
                        <a:fillRect/>
                      </a:stretch>
                    </p:blipFill>
                    <p:spPr>
                      <a:xfrm>
                        <a:off x="2725271" y="0"/>
                        <a:ext cx="9466729" cy="7315200"/>
                      </a:xfrm>
                      <a:prstGeom prst="rect">
                        <a:avLst/>
                      </a:prstGeom>
                    </p:spPr>
                  </p:pic>
                </p:oleObj>
              </mc:Fallback>
            </mc:AlternateContent>
          </a:graphicData>
        </a:graphic>
      </p:graphicFrame>
    </p:spTree>
    <p:extLst>
      <p:ext uri="{BB962C8B-B14F-4D97-AF65-F5344CB8AC3E}">
        <p14:creationId xmlns:p14="http://schemas.microsoft.com/office/powerpoint/2010/main" val="31326482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0" y="0"/>
          <a:ext cx="9067800" cy="7006936"/>
        </p:xfrm>
        <a:graphic>
          <a:graphicData uri="http://schemas.openxmlformats.org/presentationml/2006/ole">
            <mc:AlternateContent xmlns:mc="http://schemas.openxmlformats.org/markup-compatibility/2006">
              <mc:Choice xmlns:v="urn:schemas-microsoft-com:vml" Requires="v">
                <p:oleObj spid="_x0000_s9226" name="Acrobat Document" r:id="rId3" imgW="7543665" imgH="5829194" progId="Acrobat.Document.11">
                  <p:embed/>
                </p:oleObj>
              </mc:Choice>
              <mc:Fallback>
                <p:oleObj name="Acrobat Document" r:id="rId3" imgW="7543665" imgH="5829194" progId="Acrobat.Document.11">
                  <p:embed/>
                  <p:pic>
                    <p:nvPicPr>
                      <p:cNvPr id="3" name="Object 2"/>
                      <p:cNvPicPr/>
                      <p:nvPr/>
                    </p:nvPicPr>
                    <p:blipFill>
                      <a:blip r:embed="rId4"/>
                      <a:stretch>
                        <a:fillRect/>
                      </a:stretch>
                    </p:blipFill>
                    <p:spPr>
                      <a:xfrm>
                        <a:off x="0" y="0"/>
                        <a:ext cx="9067800" cy="7006936"/>
                      </a:xfrm>
                      <a:prstGeom prst="rect">
                        <a:avLst/>
                      </a:prstGeom>
                    </p:spPr>
                  </p:pic>
                </p:oleObj>
              </mc:Fallback>
            </mc:AlternateContent>
          </a:graphicData>
        </a:graphic>
      </p:graphicFrame>
    </p:spTree>
    <p:extLst>
      <p:ext uri="{BB962C8B-B14F-4D97-AF65-F5344CB8AC3E}">
        <p14:creationId xmlns:p14="http://schemas.microsoft.com/office/powerpoint/2010/main" val="131849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5412" y="0"/>
            <a:ext cx="5348288" cy="1320799"/>
          </a:xfrm>
          <a:prstGeom prst="rect">
            <a:avLst/>
          </a:prstGeom>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Annual Utility/Iowa DOT  2017 </a:t>
            </a:r>
            <a:r>
              <a:rPr lang="en-US" dirty="0" err="1"/>
              <a:t>MeETING</a:t>
            </a:r>
            <a:endParaRPr lang="en-US" dirty="0"/>
          </a:p>
        </p:txBody>
      </p:sp>
      <p:sp>
        <p:nvSpPr>
          <p:cNvPr id="5" name="TextBox 4"/>
          <p:cNvSpPr txBox="1"/>
          <p:nvPr/>
        </p:nvSpPr>
        <p:spPr>
          <a:xfrm>
            <a:off x="317500" y="1727200"/>
            <a:ext cx="4419600" cy="2585323"/>
          </a:xfrm>
          <a:prstGeom prst="rect">
            <a:avLst/>
          </a:prstGeom>
          <a:noFill/>
        </p:spPr>
        <p:txBody>
          <a:bodyPr wrap="square" rtlCol="0">
            <a:spAutoFit/>
          </a:bodyPr>
          <a:lstStyle/>
          <a:p>
            <a:r>
              <a:rPr lang="en-US" dirty="0"/>
              <a:t>Please complete the conference survey out at the end of the day.  If you are DOT please put that at the top of the page. </a:t>
            </a:r>
          </a:p>
          <a:p>
            <a:endParaRPr lang="en-US" dirty="0"/>
          </a:p>
          <a:p>
            <a:endParaRPr lang="en-US" dirty="0"/>
          </a:p>
          <a:p>
            <a:endParaRPr lang="en-US" dirty="0"/>
          </a:p>
          <a:p>
            <a:r>
              <a:rPr lang="en-US" dirty="0"/>
              <a:t>These are for DOT and Non-DOT people.</a:t>
            </a:r>
          </a:p>
        </p:txBody>
      </p:sp>
      <p:pic>
        <p:nvPicPr>
          <p:cNvPr id="7" name="Picture 6"/>
          <p:cNvPicPr>
            <a:picLocks noChangeAspect="1"/>
          </p:cNvPicPr>
          <p:nvPr/>
        </p:nvPicPr>
        <p:blipFill>
          <a:blip r:embed="rId2"/>
          <a:stretch>
            <a:fillRect/>
          </a:stretch>
        </p:blipFill>
        <p:spPr>
          <a:xfrm>
            <a:off x="4876799" y="654050"/>
            <a:ext cx="7200901" cy="6085770"/>
          </a:xfrm>
          <a:prstGeom prst="rect">
            <a:avLst/>
          </a:prstGeom>
        </p:spPr>
      </p:pic>
    </p:spTree>
    <p:extLst>
      <p:ext uri="{BB962C8B-B14F-4D97-AF65-F5344CB8AC3E}">
        <p14:creationId xmlns:p14="http://schemas.microsoft.com/office/powerpoint/2010/main" val="26591438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114300" y="-101802"/>
          <a:ext cx="9243060" cy="7142365"/>
        </p:xfrm>
        <a:graphic>
          <a:graphicData uri="http://schemas.openxmlformats.org/presentationml/2006/ole">
            <mc:AlternateContent xmlns:mc="http://schemas.openxmlformats.org/markup-compatibility/2006">
              <mc:Choice xmlns:v="urn:schemas-microsoft-com:vml" Requires="v">
                <p:oleObj spid="_x0000_s10250" name="Acrobat Document" r:id="rId3" imgW="7543665" imgH="5829194" progId="Acrobat.Document.11">
                  <p:embed/>
                </p:oleObj>
              </mc:Choice>
              <mc:Fallback>
                <p:oleObj name="Acrobat Document" r:id="rId3" imgW="7543665" imgH="5829194" progId="Acrobat.Document.11">
                  <p:embed/>
                  <p:pic>
                    <p:nvPicPr>
                      <p:cNvPr id="2" name="Object 1"/>
                      <p:cNvPicPr/>
                      <p:nvPr/>
                    </p:nvPicPr>
                    <p:blipFill>
                      <a:blip r:embed="rId4"/>
                      <a:stretch>
                        <a:fillRect/>
                      </a:stretch>
                    </p:blipFill>
                    <p:spPr>
                      <a:xfrm>
                        <a:off x="-114300" y="-101802"/>
                        <a:ext cx="9243060" cy="7142365"/>
                      </a:xfrm>
                      <a:prstGeom prst="rect">
                        <a:avLst/>
                      </a:prstGeom>
                    </p:spPr>
                  </p:pic>
                </p:oleObj>
              </mc:Fallback>
            </mc:AlternateContent>
          </a:graphicData>
        </a:graphic>
      </p:graphicFrame>
    </p:spTree>
    <p:extLst>
      <p:ext uri="{BB962C8B-B14F-4D97-AF65-F5344CB8AC3E}">
        <p14:creationId xmlns:p14="http://schemas.microsoft.com/office/powerpoint/2010/main" val="29312303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926080" y="-302029"/>
          <a:ext cx="9265920" cy="7160029"/>
        </p:xfrm>
        <a:graphic>
          <a:graphicData uri="http://schemas.openxmlformats.org/presentationml/2006/ole">
            <mc:AlternateContent xmlns:mc="http://schemas.openxmlformats.org/markup-compatibility/2006">
              <mc:Choice xmlns:v="urn:schemas-microsoft-com:vml" Requires="v">
                <p:oleObj spid="_x0000_s11274" name="Acrobat Document" r:id="rId3" imgW="7543665" imgH="5829194" progId="Acrobat.Document.11">
                  <p:embed/>
                </p:oleObj>
              </mc:Choice>
              <mc:Fallback>
                <p:oleObj name="Acrobat Document" r:id="rId3" imgW="7543665" imgH="5829194" progId="Acrobat.Document.11">
                  <p:embed/>
                  <p:pic>
                    <p:nvPicPr>
                      <p:cNvPr id="2" name="Object 1"/>
                      <p:cNvPicPr/>
                      <p:nvPr/>
                    </p:nvPicPr>
                    <p:blipFill>
                      <a:blip r:embed="rId4"/>
                      <a:stretch>
                        <a:fillRect/>
                      </a:stretch>
                    </p:blipFill>
                    <p:spPr>
                      <a:xfrm>
                        <a:off x="2926080" y="-302029"/>
                        <a:ext cx="9265920" cy="7160029"/>
                      </a:xfrm>
                      <a:prstGeom prst="rect">
                        <a:avLst/>
                      </a:prstGeom>
                    </p:spPr>
                  </p:pic>
                </p:oleObj>
              </mc:Fallback>
            </mc:AlternateContent>
          </a:graphicData>
        </a:graphic>
      </p:graphicFrame>
    </p:spTree>
    <p:extLst>
      <p:ext uri="{BB962C8B-B14F-4D97-AF65-F5344CB8AC3E}">
        <p14:creationId xmlns:p14="http://schemas.microsoft.com/office/powerpoint/2010/main" val="40895028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788920" y="-15241"/>
          <a:ext cx="9517380" cy="7354339"/>
        </p:xfrm>
        <a:graphic>
          <a:graphicData uri="http://schemas.openxmlformats.org/presentationml/2006/ole">
            <mc:AlternateContent xmlns:mc="http://schemas.openxmlformats.org/markup-compatibility/2006">
              <mc:Choice xmlns:v="urn:schemas-microsoft-com:vml" Requires="v">
                <p:oleObj spid="_x0000_s12298" name="Acrobat Document" r:id="rId3" imgW="7543665" imgH="5829194" progId="Acrobat.Document.11">
                  <p:embed/>
                </p:oleObj>
              </mc:Choice>
              <mc:Fallback>
                <p:oleObj name="Acrobat Document" r:id="rId3" imgW="7543665" imgH="5829194" progId="Acrobat.Document.11">
                  <p:embed/>
                  <p:pic>
                    <p:nvPicPr>
                      <p:cNvPr id="2" name="Object 1"/>
                      <p:cNvPicPr/>
                      <p:nvPr/>
                    </p:nvPicPr>
                    <p:blipFill>
                      <a:blip r:embed="rId4"/>
                      <a:stretch>
                        <a:fillRect/>
                      </a:stretch>
                    </p:blipFill>
                    <p:spPr>
                      <a:xfrm>
                        <a:off x="2788920" y="-15241"/>
                        <a:ext cx="9517380" cy="7354339"/>
                      </a:xfrm>
                      <a:prstGeom prst="rect">
                        <a:avLst/>
                      </a:prstGeom>
                    </p:spPr>
                  </p:pic>
                </p:oleObj>
              </mc:Fallback>
            </mc:AlternateContent>
          </a:graphicData>
        </a:graphic>
      </p:graphicFrame>
    </p:spTree>
    <p:extLst>
      <p:ext uri="{BB962C8B-B14F-4D97-AF65-F5344CB8AC3E}">
        <p14:creationId xmlns:p14="http://schemas.microsoft.com/office/powerpoint/2010/main" val="19930336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1139" y="0"/>
            <a:ext cx="10529722" cy="6858000"/>
          </a:xfrm>
          <a:prstGeom prst="rect">
            <a:avLst/>
          </a:prstGeom>
        </p:spPr>
      </p:pic>
    </p:spTree>
    <p:extLst>
      <p:ext uri="{BB962C8B-B14F-4D97-AF65-F5344CB8AC3E}">
        <p14:creationId xmlns:p14="http://schemas.microsoft.com/office/powerpoint/2010/main" val="15670226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895765"/>
            <a:ext cx="7785100" cy="5262979"/>
          </a:xfrm>
          <a:prstGeom prst="rect">
            <a:avLst/>
          </a:prstGeom>
          <a:noFill/>
        </p:spPr>
        <p:txBody>
          <a:bodyPr wrap="square" rtlCol="0">
            <a:spAutoFit/>
          </a:bodyPr>
          <a:lstStyle/>
          <a:p>
            <a:r>
              <a:rPr lang="en-US" sz="2400" dirty="0"/>
              <a:t>Introductions:</a:t>
            </a:r>
          </a:p>
          <a:p>
            <a:r>
              <a:rPr lang="en-US" sz="2400" dirty="0"/>
              <a:t>Utilities people please stand up, okay sit down, No sorry stand up.  </a:t>
            </a:r>
          </a:p>
          <a:p>
            <a:endParaRPr lang="en-US" sz="2400" dirty="0"/>
          </a:p>
          <a:p>
            <a:r>
              <a:rPr lang="en-US" sz="2400" dirty="0"/>
              <a:t>Please stand up and state your name and company/city</a:t>
            </a:r>
          </a:p>
          <a:p>
            <a:r>
              <a:rPr lang="en-US" sz="2400" dirty="0"/>
              <a:t> </a:t>
            </a:r>
          </a:p>
          <a:p>
            <a:r>
              <a:rPr lang="en-US" sz="2400" dirty="0"/>
              <a:t>I do want to encourage the Utilities to introduce themselves to the DOT people that you have been or will be working with at lunch, afternoon break or after the afternoon session is complete.</a:t>
            </a:r>
          </a:p>
          <a:p>
            <a:endParaRPr lang="en-US" sz="2400" dirty="0"/>
          </a:p>
          <a:p>
            <a:endParaRPr lang="en-US" sz="2400" dirty="0"/>
          </a:p>
          <a:p>
            <a:endParaRPr lang="en-US" sz="2400" dirty="0"/>
          </a:p>
        </p:txBody>
      </p:sp>
      <p:sp>
        <p:nvSpPr>
          <p:cNvPr id="4" name="Title 1"/>
          <p:cNvSpPr txBox="1">
            <a:spLocks/>
          </p:cNvSpPr>
          <p:nvPr/>
        </p:nvSpPr>
        <p:spPr>
          <a:xfrm>
            <a:off x="684212" y="533401"/>
            <a:ext cx="8001000" cy="1362364"/>
          </a:xfrm>
          <a:prstGeom prst="rect">
            <a:avLst/>
          </a:prstGeom>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Annual Utility/Iowa DOT  2017 </a:t>
            </a:r>
            <a:r>
              <a:rPr lang="en-US" dirty="0" err="1"/>
              <a:t>MeETING</a:t>
            </a:r>
            <a:endParaRPr lang="en-US" dirty="0"/>
          </a:p>
        </p:txBody>
      </p:sp>
    </p:spTree>
    <p:extLst>
      <p:ext uri="{BB962C8B-B14F-4D97-AF65-F5344CB8AC3E}">
        <p14:creationId xmlns:p14="http://schemas.microsoft.com/office/powerpoint/2010/main" val="12114466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 y="1895765"/>
            <a:ext cx="7785100" cy="3785652"/>
          </a:xfrm>
          <a:prstGeom prst="rect">
            <a:avLst/>
          </a:prstGeom>
          <a:noFill/>
        </p:spPr>
        <p:txBody>
          <a:bodyPr wrap="square" rtlCol="0">
            <a:spAutoFit/>
          </a:bodyPr>
          <a:lstStyle/>
          <a:p>
            <a:r>
              <a:rPr lang="en-US" sz="2400" dirty="0"/>
              <a:t>More Introductions:</a:t>
            </a:r>
          </a:p>
          <a:p>
            <a:endParaRPr lang="en-US" sz="2400" dirty="0"/>
          </a:p>
          <a:p>
            <a:r>
              <a:rPr lang="en-US" sz="2400" dirty="0"/>
              <a:t>Central Office</a:t>
            </a:r>
          </a:p>
          <a:p>
            <a:r>
              <a:rPr lang="en-US" sz="2400" dirty="0"/>
              <a:t>	Utility Section, IT, Others</a:t>
            </a:r>
          </a:p>
          <a:p>
            <a:endParaRPr lang="en-US" sz="2400" dirty="0"/>
          </a:p>
          <a:p>
            <a:r>
              <a:rPr lang="en-US" sz="2400" dirty="0"/>
              <a:t>Utilities and Consultants – Stop by and say Hi!</a:t>
            </a:r>
          </a:p>
          <a:p>
            <a:r>
              <a:rPr lang="en-US" sz="2400" dirty="0"/>
              <a:t>	Lunch</a:t>
            </a:r>
          </a:p>
          <a:p>
            <a:r>
              <a:rPr lang="en-US" sz="2400" dirty="0"/>
              <a:t>	After - afternoon session</a:t>
            </a:r>
          </a:p>
          <a:p>
            <a:endParaRPr lang="en-US" sz="2400" dirty="0"/>
          </a:p>
          <a:p>
            <a:endParaRPr lang="en-US" sz="2400" dirty="0"/>
          </a:p>
        </p:txBody>
      </p:sp>
      <p:sp>
        <p:nvSpPr>
          <p:cNvPr id="4" name="Title 1"/>
          <p:cNvSpPr txBox="1">
            <a:spLocks/>
          </p:cNvSpPr>
          <p:nvPr/>
        </p:nvSpPr>
        <p:spPr>
          <a:xfrm>
            <a:off x="684212" y="533401"/>
            <a:ext cx="8001000" cy="1362364"/>
          </a:xfrm>
          <a:prstGeom prst="rect">
            <a:avLst/>
          </a:prstGeom>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Annual Utility/Iowa DOT  2017 </a:t>
            </a:r>
            <a:r>
              <a:rPr lang="en-US" dirty="0" err="1"/>
              <a:t>MeETING</a:t>
            </a:r>
            <a:endParaRPr lang="en-US" dirty="0"/>
          </a:p>
        </p:txBody>
      </p:sp>
    </p:spTree>
    <p:extLst>
      <p:ext uri="{BB962C8B-B14F-4D97-AF65-F5344CB8AC3E}">
        <p14:creationId xmlns:p14="http://schemas.microsoft.com/office/powerpoint/2010/main" val="24334254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0" y="106681"/>
            <a:ext cx="9457315" cy="701040"/>
          </a:xfrm>
        </p:spPr>
        <p:txBody>
          <a:bodyPr>
            <a:normAutofit/>
          </a:bodyPr>
          <a:lstStyle/>
          <a:p>
            <a:r>
              <a:rPr lang="en-US" sz="2800" dirty="0"/>
              <a:t>EPS</a:t>
            </a:r>
          </a:p>
        </p:txBody>
      </p:sp>
      <p:pic>
        <p:nvPicPr>
          <p:cNvPr id="4" name="Picture 3"/>
          <p:cNvPicPr>
            <a:picLocks noChangeAspect="1"/>
          </p:cNvPicPr>
          <p:nvPr/>
        </p:nvPicPr>
        <p:blipFill>
          <a:blip r:embed="rId2"/>
          <a:stretch>
            <a:fillRect/>
          </a:stretch>
        </p:blipFill>
        <p:spPr>
          <a:xfrm>
            <a:off x="5580758" y="1"/>
            <a:ext cx="6760723" cy="6858000"/>
          </a:xfrm>
          <a:prstGeom prst="rect">
            <a:avLst/>
          </a:prstGeom>
        </p:spPr>
      </p:pic>
      <p:sp>
        <p:nvSpPr>
          <p:cNvPr id="5" name="TextBox 4"/>
          <p:cNvSpPr txBox="1"/>
          <p:nvPr/>
        </p:nvSpPr>
        <p:spPr>
          <a:xfrm>
            <a:off x="243840" y="975360"/>
            <a:ext cx="5044440" cy="646331"/>
          </a:xfrm>
          <a:prstGeom prst="rect">
            <a:avLst/>
          </a:prstGeom>
          <a:noFill/>
        </p:spPr>
        <p:txBody>
          <a:bodyPr wrap="square" rtlCol="0">
            <a:spAutoFit/>
          </a:bodyPr>
          <a:lstStyle/>
          <a:p>
            <a:r>
              <a:rPr lang="en-US" dirty="0"/>
              <a:t>Utility Information complete next tab at the top</a:t>
            </a:r>
          </a:p>
        </p:txBody>
      </p:sp>
    </p:spTree>
    <p:extLst>
      <p:ext uri="{BB962C8B-B14F-4D97-AF65-F5344CB8AC3E}">
        <p14:creationId xmlns:p14="http://schemas.microsoft.com/office/powerpoint/2010/main" val="2995912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303058"/>
            <a:ext cx="7988300" cy="6124754"/>
          </a:xfrm>
          <a:prstGeom prst="rect">
            <a:avLst/>
          </a:prstGeom>
          <a:noFill/>
        </p:spPr>
        <p:txBody>
          <a:bodyPr wrap="square" rtlCol="0">
            <a:spAutoFit/>
          </a:bodyPr>
          <a:lstStyle/>
          <a:p>
            <a:r>
              <a:rPr lang="en-US" sz="3200" dirty="0"/>
              <a:t>Introductions:</a:t>
            </a:r>
          </a:p>
          <a:p>
            <a:r>
              <a:rPr lang="en-US" sz="2400" dirty="0"/>
              <a:t>Thought about having everyone introduce themselves, right now but I’m going to mix it up since you don’t need to know who is who right now.  With the role reversal game we will play later it is better if you don’t know until you can see the name tag.</a:t>
            </a:r>
          </a:p>
          <a:p>
            <a:endParaRPr lang="en-US" sz="2400" dirty="0"/>
          </a:p>
          <a:p>
            <a:r>
              <a:rPr lang="en-US" sz="2400" dirty="0"/>
              <a:t>It will be nice to see names with faces later though so if you haven’t filled out a name tag AND placed it on your person yet please raise your hand.</a:t>
            </a:r>
          </a:p>
          <a:p>
            <a:endParaRPr lang="en-US" sz="2400" dirty="0"/>
          </a:p>
          <a:p>
            <a:r>
              <a:rPr lang="en-US" sz="2400" dirty="0"/>
              <a:t>So we have around 150 people here from more than60  different companies. DOT people from every corner of the state.  Why are we here?</a:t>
            </a:r>
          </a:p>
          <a:p>
            <a:endParaRPr lang="en-US" sz="2400" dirty="0"/>
          </a:p>
          <a:p>
            <a:endParaRPr lang="en-US" sz="2400" dirty="0"/>
          </a:p>
        </p:txBody>
      </p:sp>
      <p:sp>
        <p:nvSpPr>
          <p:cNvPr id="4" name="Title 1"/>
          <p:cNvSpPr txBox="1">
            <a:spLocks/>
          </p:cNvSpPr>
          <p:nvPr/>
        </p:nvSpPr>
        <p:spPr>
          <a:xfrm>
            <a:off x="444500" y="152401"/>
            <a:ext cx="8001000" cy="1362364"/>
          </a:xfrm>
          <a:prstGeom prst="rect">
            <a:avLst/>
          </a:prstGeom>
        </p:spPr>
        <p:txBody>
          <a:bodyPr>
            <a:normAutofit fontScale="975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Annual Utility/Iowa DOT  2017 </a:t>
            </a:r>
            <a:r>
              <a:rPr lang="en-US" dirty="0" err="1"/>
              <a:t>MeETING</a:t>
            </a:r>
            <a:endParaRPr lang="en-US" dirty="0"/>
          </a:p>
        </p:txBody>
      </p:sp>
      <p:sp>
        <p:nvSpPr>
          <p:cNvPr id="2" name="TextBox 1"/>
          <p:cNvSpPr txBox="1"/>
          <p:nvPr/>
        </p:nvSpPr>
        <p:spPr>
          <a:xfrm>
            <a:off x="7467600" y="152401"/>
            <a:ext cx="4724400" cy="3416320"/>
          </a:xfrm>
          <a:prstGeom prst="rect">
            <a:avLst/>
          </a:prstGeom>
          <a:noFill/>
        </p:spPr>
        <p:txBody>
          <a:bodyPr wrap="square" rtlCol="0">
            <a:spAutoFit/>
          </a:bodyPr>
          <a:lstStyle/>
          <a:p>
            <a:r>
              <a:rPr lang="en-US" sz="2400" b="1" dirty="0">
                <a:solidFill>
                  <a:srgbClr val="FF0000"/>
                </a:solidFill>
              </a:rPr>
              <a:t>Improve the Accommodation of Utilities in the DOT ROW	</a:t>
            </a:r>
          </a:p>
          <a:p>
            <a:endParaRPr lang="en-US" sz="2400" b="1" dirty="0">
              <a:solidFill>
                <a:srgbClr val="FF0000"/>
              </a:solidFill>
            </a:endParaRPr>
          </a:p>
          <a:p>
            <a:r>
              <a:rPr lang="en-US" sz="2400" b="1" dirty="0">
                <a:solidFill>
                  <a:srgbClr val="FF0000"/>
                </a:solidFill>
              </a:rPr>
              <a:t>	Maintain Safety</a:t>
            </a:r>
          </a:p>
          <a:p>
            <a:r>
              <a:rPr lang="en-US" sz="2400" b="1" dirty="0">
                <a:solidFill>
                  <a:srgbClr val="FF0000"/>
                </a:solidFill>
              </a:rPr>
              <a:t>	Maintain Utility Access </a:t>
            </a:r>
          </a:p>
          <a:p>
            <a:r>
              <a:rPr lang="en-US" sz="2400" b="1" dirty="0">
                <a:solidFill>
                  <a:srgbClr val="FF0000"/>
                </a:solidFill>
              </a:rPr>
              <a:t>	Maintain Roadway 	Function</a:t>
            </a:r>
          </a:p>
          <a:p>
            <a:r>
              <a:rPr lang="en-US" sz="2400" b="1" dirty="0">
                <a:solidFill>
                  <a:srgbClr val="FF0000"/>
                </a:solidFill>
              </a:rPr>
              <a:t>	Minimize Cost to Taxpayers </a:t>
            </a:r>
          </a:p>
          <a:p>
            <a:r>
              <a:rPr lang="en-US" sz="2400" b="1" dirty="0">
                <a:solidFill>
                  <a:srgbClr val="FF0000"/>
                </a:solidFill>
              </a:rPr>
              <a:t>	and Ratepayers</a:t>
            </a:r>
          </a:p>
        </p:txBody>
      </p:sp>
      <p:sp>
        <p:nvSpPr>
          <p:cNvPr id="9" name="Arrow: Right 8"/>
          <p:cNvSpPr/>
          <p:nvPr/>
        </p:nvSpPr>
        <p:spPr>
          <a:xfrm rot="17390818">
            <a:off x="7116269" y="4658951"/>
            <a:ext cx="265846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0184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8472" y="0"/>
            <a:ext cx="7930141" cy="930562"/>
          </a:xfrm>
        </p:spPr>
        <p:txBody>
          <a:bodyPr>
            <a:normAutofit fontScale="90000"/>
          </a:bodyPr>
          <a:lstStyle/>
          <a:p>
            <a:r>
              <a:rPr lang="en-US" dirty="0"/>
              <a:t>permitting Process in Other states</a:t>
            </a:r>
          </a:p>
        </p:txBody>
      </p:sp>
      <p:sp>
        <p:nvSpPr>
          <p:cNvPr id="3" name="Text Placeholder 2"/>
          <p:cNvSpPr>
            <a:spLocks noGrp="1"/>
          </p:cNvSpPr>
          <p:nvPr>
            <p:ph type="body" idx="1"/>
          </p:nvPr>
        </p:nvSpPr>
        <p:spPr>
          <a:xfrm>
            <a:off x="684213" y="1274618"/>
            <a:ext cx="8534400" cy="5095702"/>
          </a:xfrm>
        </p:spPr>
        <p:txBody>
          <a:bodyPr>
            <a:normAutofit fontScale="92500" lnSpcReduction="10000"/>
          </a:bodyPr>
          <a:lstStyle/>
          <a:p>
            <a:r>
              <a:rPr lang="en-US" sz="2800" dirty="0">
                <a:solidFill>
                  <a:schemeClr val="tx1"/>
                </a:solidFill>
              </a:rPr>
              <a:t>Permitting is often topic at AASHTO subcommittee annual meetings and during Technical Council conference calls. </a:t>
            </a:r>
          </a:p>
          <a:p>
            <a:r>
              <a:rPr lang="en-US" sz="2800" dirty="0">
                <a:solidFill>
                  <a:schemeClr val="tx1"/>
                </a:solidFill>
              </a:rPr>
              <a:t>Iowa is joining the minority of states that have an electronic permitting process for ROW accommodation by Utilities, still &lt; ½.</a:t>
            </a:r>
          </a:p>
          <a:p>
            <a:r>
              <a:rPr lang="en-US" sz="2800" dirty="0">
                <a:solidFill>
                  <a:schemeClr val="tx1"/>
                </a:solidFill>
              </a:rPr>
              <a:t>Off the shelf versus in house</a:t>
            </a:r>
          </a:p>
          <a:p>
            <a:r>
              <a:rPr lang="en-US" sz="2800" dirty="0">
                <a:solidFill>
                  <a:schemeClr val="tx1"/>
                </a:solidFill>
              </a:rPr>
              <a:t>We developed the system in house and EPS is part of a permitting system that includes, Accesses, Highway signing, Highway Beautification, etc.</a:t>
            </a:r>
          </a:p>
          <a:p>
            <a:r>
              <a:rPr lang="en-US" sz="2800" dirty="0">
                <a:solidFill>
                  <a:schemeClr val="tx1"/>
                </a:solidFill>
              </a:rPr>
              <a:t>It is a long process to put all of the pieces together.</a:t>
            </a:r>
          </a:p>
          <a:p>
            <a:endParaRPr lang="en-US" dirty="0"/>
          </a:p>
        </p:txBody>
      </p:sp>
    </p:spTree>
    <p:extLst>
      <p:ext uri="{BB962C8B-B14F-4D97-AF65-F5344CB8AC3E}">
        <p14:creationId xmlns:p14="http://schemas.microsoft.com/office/powerpoint/2010/main" val="319865858"/>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3294</TotalTime>
  <Words>1287</Words>
  <Application>Microsoft Office PowerPoint</Application>
  <PresentationFormat>Widescreen</PresentationFormat>
  <Paragraphs>285</Paragraphs>
  <Slides>76</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76</vt:i4>
      </vt:variant>
    </vt:vector>
  </HeadingPairs>
  <TitlesOfParts>
    <vt:vector size="81" baseType="lpstr">
      <vt:lpstr>Calibri</vt:lpstr>
      <vt:lpstr>Century Gothic</vt:lpstr>
      <vt:lpstr>Wingdings 3</vt:lpstr>
      <vt:lpstr>Slice</vt:lpstr>
      <vt:lpstr>Acrobat Document</vt:lpstr>
      <vt:lpstr>Annual Utility/Iowa DOT  2017 MeETING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permitting Process in Other states</vt:lpstr>
      <vt:lpstr>permitting Process in Iowa</vt:lpstr>
      <vt:lpstr>permitting Process in Iowa</vt:lpstr>
      <vt:lpstr>Big Brain</vt:lpstr>
      <vt:lpstr>ARRANGING MEETING TODAY</vt:lpstr>
      <vt:lpstr>permitting Process in Iowa</vt:lpstr>
      <vt:lpstr>permitting Process in Iowa</vt:lpstr>
      <vt:lpstr>permitting Process in Iowa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Utility/DOT  2017</dc:title>
  <dc:creator>Bradley, Bryan</dc:creator>
  <cp:lastModifiedBy>Bradley, Bryan</cp:lastModifiedBy>
  <cp:revision>86</cp:revision>
  <cp:lastPrinted>2017-03-28T16:37:52Z</cp:lastPrinted>
  <dcterms:created xsi:type="dcterms:W3CDTF">2017-03-26T19:59:31Z</dcterms:created>
  <dcterms:modified xsi:type="dcterms:W3CDTF">2017-03-29T13:45:13Z</dcterms:modified>
</cp:coreProperties>
</file>