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6"/>
  </p:notesMasterIdLst>
  <p:handoutMasterIdLst>
    <p:handoutMasterId r:id="rId27"/>
  </p:handoutMasterIdLst>
  <p:sldIdLst>
    <p:sldId id="297" r:id="rId2"/>
    <p:sldId id="298" r:id="rId3"/>
    <p:sldId id="295" r:id="rId4"/>
    <p:sldId id="296" r:id="rId5"/>
    <p:sldId id="282" r:id="rId6"/>
    <p:sldId id="293" r:id="rId7"/>
    <p:sldId id="286" r:id="rId8"/>
    <p:sldId id="285" r:id="rId9"/>
    <p:sldId id="291" r:id="rId10"/>
    <p:sldId id="290" r:id="rId11"/>
    <p:sldId id="289" r:id="rId12"/>
    <p:sldId id="288" r:id="rId13"/>
    <p:sldId id="300" r:id="rId14"/>
    <p:sldId id="311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2" autoAdjust="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648" y="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D16B5-84FE-4364-A1F0-E69C2F6DCF48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0"/>
            <a:ext cx="3037413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0"/>
            <a:ext cx="3037413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0081-3208-447B-9A93-9B10416C0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1BC2AD4-CC1D-48F4-8410-E56714AC4A01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4789200-62CA-4A38-9F83-407B4A1E1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1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725032"/>
            <a:ext cx="5608320" cy="460980"/>
          </a:xfrm>
        </p:spPr>
        <p:txBody>
          <a:bodyPr>
            <a:normAutofit/>
          </a:bodyPr>
          <a:lstStyle/>
          <a:p>
            <a:r>
              <a:rPr lang="en-US" dirty="0"/>
              <a:t>Highway Division District location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9200-62CA-4A38-9F83-407B4A1E1AA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1B703D-B83A-424F-B207-CB7EF45575FA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FDDDD0-9329-455A-AAB0-E6CA6BAD1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E080-DE82-4309-B81D-B4FC7BE05059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3F6-FEA6-453D-9528-8B00873B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E2CA-8182-4177-ADF1-6C9A113324BA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72FA-7444-4409-B2FE-3CD968BA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A44F-C2B4-44B6-BE54-9115878A4881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B4FB-A67A-420F-8EF9-FB6E23101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667FB-94A5-4A72-A87A-FCBA877823CE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AB124-CF42-464A-A957-460B0CFF3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C5D20-5A89-4C00-9497-5CB8DF9EC873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7E4EC-4758-48D2-A8D0-0CCA9E25D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33BCC-B0DD-4D45-9AE3-F644C4B791E8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4A744-8633-4B20-BFFA-60925307F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15EEC-7FAB-454F-B7CD-6E558650A05E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0D9E2-5414-4804-B2E4-9806D18CE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3B77-34E4-43FF-B78B-D6BBF828F0E0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0CCC-5396-460D-83D6-034D55EF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CDC24-02E1-4641-9916-A005C530835F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EB2039-F515-4A2B-8F03-7E1B54B69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001CCB-F3B4-4028-A96F-A55974269381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87B253-70A8-443B-9172-90CC784F6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C0231F-F003-483D-AEC6-3F23C7E0FDBC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3D030A-3942-4A18-BAC1-0FB73AE77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4" r:id="rId2"/>
    <p:sldLayoutId id="2147483759" r:id="rId3"/>
    <p:sldLayoutId id="2147483760" r:id="rId4"/>
    <p:sldLayoutId id="2147483761" r:id="rId5"/>
    <p:sldLayoutId id="2147483762" r:id="rId6"/>
    <p:sldLayoutId id="2147483755" r:id="rId7"/>
    <p:sldLayoutId id="2147483763" r:id="rId8"/>
    <p:sldLayoutId id="2147483764" r:id="rId9"/>
    <p:sldLayoutId id="2147483756" r:id="rId10"/>
    <p:sldLayoutId id="2147483757" r:id="rId11"/>
  </p:sldLayoutIdLst>
  <p:transition advClick="0" advTm="10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owadot.gov/districts/district-contact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images/district4_eot_map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images/district5_eot_map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images/district6_eot_map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pdf/DistrictMapD1.pdf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owadot.gov/districts/images/District1_Grinnell_GarageMap.pdf" TargetMode="External"/><Relationship Id="rId13" Type="http://schemas.openxmlformats.org/officeDocument/2006/relationships/hyperlink" Target="https://iowadot.gov/districts/images/District1_Marshalltown_GarageMap.pdf" TargetMode="External"/><Relationship Id="rId3" Type="http://schemas.openxmlformats.org/officeDocument/2006/relationships/hyperlink" Target="https://iowadot.gov/districts/images/District1_Ames_GarageMap.pdf" TargetMode="External"/><Relationship Id="rId7" Type="http://schemas.openxmlformats.org/officeDocument/2006/relationships/hyperlink" Target="https://iowadot.gov/districts/images/District1_Grimes_GarageMap.pdf" TargetMode="External"/><Relationship Id="rId12" Type="http://schemas.openxmlformats.org/officeDocument/2006/relationships/hyperlink" Target="https://iowadot.gov/districts/images/District1_Malcom_GarageMap.pdf" TargetMode="External"/><Relationship Id="rId2" Type="http://schemas.openxmlformats.org/officeDocument/2006/relationships/hyperlink" Target="https://iowadot.gov/districts/images/District1_Altoona_GarageMap.pdf" TargetMode="External"/><Relationship Id="rId16" Type="http://schemas.openxmlformats.org/officeDocument/2006/relationships/hyperlink" Target="https://iowadot.gov/districts/images/District1_Williams_GarageMa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owadot.gov/districts/images/District1_FortDodge_GarageMap.pdf" TargetMode="External"/><Relationship Id="rId11" Type="http://schemas.openxmlformats.org/officeDocument/2006/relationships/hyperlink" Target="https://iowadot.gov/districts/images/District1_Jefferson_GarageMap.pdf" TargetMode="External"/><Relationship Id="rId5" Type="http://schemas.openxmlformats.org/officeDocument/2006/relationships/hyperlink" Target="https://iowadot.gov/districts/images/District1_NorthDesMoines_GarageMap.pdf" TargetMode="External"/><Relationship Id="rId15" Type="http://schemas.openxmlformats.org/officeDocument/2006/relationships/hyperlink" Target="https://iowadot.gov/districts/images/District1_Tama_GarageMap.pdf" TargetMode="External"/><Relationship Id="rId10" Type="http://schemas.openxmlformats.org/officeDocument/2006/relationships/hyperlink" Target="https://iowadot.gov/districts/images/District1_IowaFalls_GarageMap.pdf" TargetMode="External"/><Relationship Id="rId4" Type="http://schemas.openxmlformats.org/officeDocument/2006/relationships/hyperlink" Target="https://iowadot.gov/districts/images/District1_Boone_GarageMap.pdf" TargetMode="External"/><Relationship Id="rId9" Type="http://schemas.openxmlformats.org/officeDocument/2006/relationships/hyperlink" Target="https://iowadot.gov/districts/images/District1_GrundyCenter_GarageMap.pdf" TargetMode="External"/><Relationship Id="rId14" Type="http://schemas.openxmlformats.org/officeDocument/2006/relationships/hyperlink" Target="https://iowadot.gov/districts/images/District1_Newton_GarageMap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pdf/DistrictMapD2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owadot.gov/districts/images/District2_Hanlontown_GarageMap.pdf" TargetMode="External"/><Relationship Id="rId13" Type="http://schemas.openxmlformats.org/officeDocument/2006/relationships/hyperlink" Target="https://iowadot.gov/districts/images/District2_SweaCity_GarageMap.pdf" TargetMode="External"/><Relationship Id="rId3" Type="http://schemas.openxmlformats.org/officeDocument/2006/relationships/hyperlink" Target="https://iowadot.gov/districts/images/District2_Allison_GarageMap.pdf" TargetMode="External"/><Relationship Id="rId7" Type="http://schemas.openxmlformats.org/officeDocument/2006/relationships/hyperlink" Target="https://iowadot.gov/districts/images/District2_Garner_GarageMap.pdf" TargetMode="External"/><Relationship Id="rId12" Type="http://schemas.openxmlformats.org/officeDocument/2006/relationships/hyperlink" Target="https://iowadot.gov/districts/images/District2_Osage_GarageMap.pdf" TargetMode="External"/><Relationship Id="rId17" Type="http://schemas.openxmlformats.org/officeDocument/2006/relationships/hyperlink" Target="https://iowadot.gov/districts/images/District2_WestUnion_GarageMap.pdf" TargetMode="External"/><Relationship Id="rId2" Type="http://schemas.openxmlformats.org/officeDocument/2006/relationships/hyperlink" Target="https://iowadot.gov/districts/images/District2_Algona_GarageMap.pdf" TargetMode="External"/><Relationship Id="rId16" Type="http://schemas.openxmlformats.org/officeDocument/2006/relationships/hyperlink" Target="https://iowadot.gov/districts/images/District2_Waverly_GarageMa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owadot.gov/districts/images/District2_Elkader_GarageMap.pdf" TargetMode="External"/><Relationship Id="rId11" Type="http://schemas.openxmlformats.org/officeDocument/2006/relationships/hyperlink" Target="https://iowadot.gov/districts/images/District2_NewHampton_GarageMap.pdf" TargetMode="External"/><Relationship Id="rId5" Type="http://schemas.openxmlformats.org/officeDocument/2006/relationships/hyperlink" Target="https://iowadot.gov/districts/images/District2_Decorah_GarageMap.pdf" TargetMode="External"/><Relationship Id="rId15" Type="http://schemas.openxmlformats.org/officeDocument/2006/relationships/hyperlink" Target="https://iowadot.gov/districts/images/District2_Waukon_GarageMap.pdf" TargetMode="External"/><Relationship Id="rId10" Type="http://schemas.openxmlformats.org/officeDocument/2006/relationships/hyperlink" Target="https://iowadot.gov/districts/images/District2_MasonCity_GarageMap.pdf" TargetMode="External"/><Relationship Id="rId4" Type="http://schemas.openxmlformats.org/officeDocument/2006/relationships/hyperlink" Target="https://iowadot.gov/districts/images/District2_Clarion_GarageMap.pdf" TargetMode="External"/><Relationship Id="rId9" Type="http://schemas.openxmlformats.org/officeDocument/2006/relationships/hyperlink" Target="https://iowadot.gov/districts/images/District2_Latimer_GarageMap.pdf" TargetMode="External"/><Relationship Id="rId14" Type="http://schemas.openxmlformats.org/officeDocument/2006/relationships/hyperlink" Target="https://iowadot.gov/districts/images/District2_Waterloo_GarageMap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pdf/DistrictMapD3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owadot.gov/districts/images/Cherokee_GarageMap.pdf" TargetMode="External"/><Relationship Id="rId13" Type="http://schemas.openxmlformats.org/officeDocument/2006/relationships/hyperlink" Target="mailto:ron.gleiser@iowadot.us" TargetMode="External"/><Relationship Id="rId18" Type="http://schemas.openxmlformats.org/officeDocument/2006/relationships/hyperlink" Target="mailto:Ron.Gleiser@iowadot.us" TargetMode="External"/><Relationship Id="rId26" Type="http://schemas.openxmlformats.org/officeDocument/2006/relationships/hyperlink" Target="https://iowadot.gov/districts/images/Sloan_GarageMap.pdf" TargetMode="External"/><Relationship Id="rId3" Type="http://schemas.openxmlformats.org/officeDocument/2006/relationships/hyperlink" Target="mailto:troy.clouse@iowadot.us" TargetMode="External"/><Relationship Id="rId21" Type="http://schemas.openxmlformats.org/officeDocument/2006/relationships/hyperlink" Target="https://iowadot.gov/districts/images/RockwellCity_GarageMap.pdf" TargetMode="External"/><Relationship Id="rId7" Type="http://schemas.openxmlformats.org/officeDocument/2006/relationships/hyperlink" Target="mailto:Nathan.Westphal@iowadot.us" TargetMode="External"/><Relationship Id="rId12" Type="http://schemas.openxmlformats.org/officeDocument/2006/relationships/hyperlink" Target="https://iowadot.gov/districts/images/Denison_GarageMap.pdf" TargetMode="External"/><Relationship Id="rId17" Type="http://schemas.openxmlformats.org/officeDocument/2006/relationships/hyperlink" Target="https://iowadot.gov/districts/images/Onawa_GarageMap.pdf" TargetMode="External"/><Relationship Id="rId25" Type="http://schemas.openxmlformats.org/officeDocument/2006/relationships/hyperlink" Target="https://iowadot.gov/districts/images/SiouxCityLeeds_GarageMap.pdf" TargetMode="External"/><Relationship Id="rId2" Type="http://schemas.openxmlformats.org/officeDocument/2006/relationships/hyperlink" Target="https://iowadot.gov/districts/images/Alton_GarageMap.pdf" TargetMode="External"/><Relationship Id="rId16" Type="http://schemas.openxmlformats.org/officeDocument/2006/relationships/hyperlink" Target="https://iowadot.gov/districts/images/LeMars_GarageMap.pdf" TargetMode="External"/><Relationship Id="rId20" Type="http://schemas.openxmlformats.org/officeDocument/2006/relationships/hyperlink" Target="https://iowadot.gov/districts/images/RockRapids_GarageMap.pdf" TargetMode="External"/><Relationship Id="rId29" Type="http://schemas.openxmlformats.org/officeDocument/2006/relationships/hyperlink" Target="https://iowadot.gov/districts/images/StormLake_GarageMa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owadot.gov/districts/images/Carroll_GarageMap.pdf" TargetMode="External"/><Relationship Id="rId11" Type="http://schemas.openxmlformats.org/officeDocument/2006/relationships/hyperlink" Target="mailto:Troy.Clouse@iowadot.us" TargetMode="External"/><Relationship Id="rId24" Type="http://schemas.openxmlformats.org/officeDocument/2006/relationships/hyperlink" Target="mailto:Todd.Cogdill@iowadot.us" TargetMode="External"/><Relationship Id="rId5" Type="http://schemas.openxmlformats.org/officeDocument/2006/relationships/hyperlink" Target="mailto:Lance.Schlumbohm@iowadot.us" TargetMode="External"/><Relationship Id="rId15" Type="http://schemas.openxmlformats.org/officeDocument/2006/relationships/hyperlink" Target="https://iowadot.gov/districts/images/IdaGrove_GarageMap.pdf" TargetMode="External"/><Relationship Id="rId23" Type="http://schemas.openxmlformats.org/officeDocument/2006/relationships/hyperlink" Target="https://iowadot.gov/districts/images/SiouxCityHamilton_GarageMap.pdf" TargetMode="External"/><Relationship Id="rId28" Type="http://schemas.openxmlformats.org/officeDocument/2006/relationships/hyperlink" Target="https://iowadot.gov/districts/images/SpiritLake_GarageMap.pdf" TargetMode="External"/><Relationship Id="rId10" Type="http://schemas.openxmlformats.org/officeDocument/2006/relationships/hyperlink" Target="https://iowadot.gov/districts/images/Correctionville_GarageMap.pdf" TargetMode="External"/><Relationship Id="rId19" Type="http://schemas.openxmlformats.org/officeDocument/2006/relationships/hyperlink" Target="https://iowadot.gov/districts/images/Pocahontas_GarageMap.pdf" TargetMode="External"/><Relationship Id="rId4" Type="http://schemas.openxmlformats.org/officeDocument/2006/relationships/hyperlink" Target="https://iowadot.gov/districts/images/Ashton_GarageMap.pdf" TargetMode="External"/><Relationship Id="rId9" Type="http://schemas.openxmlformats.org/officeDocument/2006/relationships/hyperlink" Target="mailto:Doug.Williams@iowadot.us" TargetMode="External"/><Relationship Id="rId14" Type="http://schemas.openxmlformats.org/officeDocument/2006/relationships/hyperlink" Target="https://iowadot.gov/districts/images/Emmetsburg_GarageMap.pdf" TargetMode="External"/><Relationship Id="rId22" Type="http://schemas.openxmlformats.org/officeDocument/2006/relationships/hyperlink" Target="https://iowadot.gov/districts/images/SacCity_GarageMap.pdf" TargetMode="External"/><Relationship Id="rId27" Type="http://schemas.openxmlformats.org/officeDocument/2006/relationships/hyperlink" Target="https://iowadot.gov/districts/images/Spencer_GarageMap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pdf/DistrictMapD4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Jason.Sallach@iowadot.us" TargetMode="External"/><Relationship Id="rId13" Type="http://schemas.openxmlformats.org/officeDocument/2006/relationships/hyperlink" Target="https://iowadot.gov/districts/images/District4_CBluffN_GarageMap.pdf" TargetMode="External"/><Relationship Id="rId18" Type="http://schemas.openxmlformats.org/officeDocument/2006/relationships/hyperlink" Target="https://iowadot.gov/districts/images/District4_MissValley_GarageMap.pdf" TargetMode="External"/><Relationship Id="rId26" Type="http://schemas.openxmlformats.org/officeDocument/2006/relationships/hyperlink" Target="mailto:Michael.Miller1@iowadot.us" TargetMode="External"/><Relationship Id="rId3" Type="http://schemas.openxmlformats.org/officeDocument/2006/relationships/hyperlink" Target="mailto:Shawn.Havick@iowadot.us" TargetMode="External"/><Relationship Id="rId21" Type="http://schemas.openxmlformats.org/officeDocument/2006/relationships/hyperlink" Target="https://iowadot.gov/districts/images/District4_Neola_GarageMap.pdf" TargetMode="External"/><Relationship Id="rId7" Type="http://schemas.openxmlformats.org/officeDocument/2006/relationships/hyperlink" Target="https://iowadot.gov/districts/images/District4_Clarinda_GarageMap.pdf" TargetMode="External"/><Relationship Id="rId12" Type="http://schemas.openxmlformats.org/officeDocument/2006/relationships/hyperlink" Target="mailto:Antone.ArrickJr@iowadot.us" TargetMode="External"/><Relationship Id="rId17" Type="http://schemas.openxmlformats.org/officeDocument/2006/relationships/hyperlink" Target="https://iowadot.gov/districts/images/District4_Greenfield_GarageMap.pdf" TargetMode="External"/><Relationship Id="rId25" Type="http://schemas.openxmlformats.org/officeDocument/2006/relationships/hyperlink" Target="https://iowadot.gov/districts/images/District4_PacificJunct_GarageMap.pdf" TargetMode="External"/><Relationship Id="rId2" Type="http://schemas.openxmlformats.org/officeDocument/2006/relationships/hyperlink" Target="https://iowadot.gov/districts/images/District4_Adair_GarageMap.pdf" TargetMode="External"/><Relationship Id="rId16" Type="http://schemas.openxmlformats.org/officeDocument/2006/relationships/hyperlink" Target="mailto:pete.wonders@iowadot.us" TargetMode="External"/><Relationship Id="rId20" Type="http://schemas.openxmlformats.org/officeDocument/2006/relationships/hyperlink" Target="https://iowadot.gov/districts/images/District4_MountAyr_GarageMap.pdf" TargetMode="External"/><Relationship Id="rId29" Type="http://schemas.openxmlformats.org/officeDocument/2006/relationships/hyperlink" Target="https://iowadot.gov/districts/images/District4_Sidney_GarageMa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vid.brisbois@iowadot.us" TargetMode="External"/><Relationship Id="rId11" Type="http://schemas.openxmlformats.org/officeDocument/2006/relationships/hyperlink" Target="https://iowadot.gov/districts/images/District4_CBluffS_GarageMap.pdf" TargetMode="External"/><Relationship Id="rId24" Type="http://schemas.openxmlformats.org/officeDocument/2006/relationships/hyperlink" Target="mailto:David.Brisbois@iowadot.us" TargetMode="External"/><Relationship Id="rId5" Type="http://schemas.openxmlformats.org/officeDocument/2006/relationships/hyperlink" Target="https://iowadot.gov/districts/images/District4_Avoca_GarageMap.pdf" TargetMode="External"/><Relationship Id="rId15" Type="http://schemas.openxmlformats.org/officeDocument/2006/relationships/hyperlink" Target="https://iowadot.gov/districts/images/District4_DeSoto_GarageMap.pdf" TargetMode="External"/><Relationship Id="rId23" Type="http://schemas.openxmlformats.org/officeDocument/2006/relationships/hyperlink" Target="https://iowadot.gov/districts/images/District4_Oakland_GarageMap.pdf" TargetMode="External"/><Relationship Id="rId28" Type="http://schemas.openxmlformats.org/officeDocument/2006/relationships/hyperlink" Target="https://iowadot.gov/districts/images/District4_RedOak_GarageMap.pdf" TargetMode="External"/><Relationship Id="rId10" Type="http://schemas.openxmlformats.org/officeDocument/2006/relationships/hyperlink" Target="mailto:Kurt.Reason@iowadot.us" TargetMode="External"/><Relationship Id="rId19" Type="http://schemas.openxmlformats.org/officeDocument/2006/relationships/hyperlink" Target="mailto:todd.frank@iowadot.us" TargetMode="External"/><Relationship Id="rId4" Type="http://schemas.openxmlformats.org/officeDocument/2006/relationships/hyperlink" Target="https://iowadot.gov/districts/images/District4_Atlantic_GarageMap.pdf" TargetMode="External"/><Relationship Id="rId9" Type="http://schemas.openxmlformats.org/officeDocument/2006/relationships/hyperlink" Target="https://iowadot.gov/districts/images/District4_Corning_GarageMap.pdf" TargetMode="External"/><Relationship Id="rId14" Type="http://schemas.openxmlformats.org/officeDocument/2006/relationships/hyperlink" Target="https://iowadot.gov/districts/images/District4_Creston_GarageMap.pdf" TargetMode="External"/><Relationship Id="rId22" Type="http://schemas.openxmlformats.org/officeDocument/2006/relationships/hyperlink" Target="mailto:Todd.Frank@iowadot.us" TargetMode="External"/><Relationship Id="rId27" Type="http://schemas.openxmlformats.org/officeDocument/2006/relationships/hyperlink" Target="https://iowadot.gov/districts/images/District4_Perry_GarageMap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pdf/D5_DistrictMap.pd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iowadot.gov/districts/images/District5_Knoxville_GarageMap.pdf" TargetMode="External"/><Relationship Id="rId13" Type="http://schemas.openxmlformats.org/officeDocument/2006/relationships/hyperlink" Target="https://iowadot.gov/districts/images/District5_Osceola_GarageMap.pdf" TargetMode="External"/><Relationship Id="rId18" Type="http://schemas.openxmlformats.org/officeDocument/2006/relationships/hyperlink" Target="https://iowadot.gov/districts/images/District5_Washington_GarageMap.pdf" TargetMode="External"/><Relationship Id="rId3" Type="http://schemas.openxmlformats.org/officeDocument/2006/relationships/hyperlink" Target="https://iowadot.gov/districts/images/District5_Bloomfield_GarageMap.pdf" TargetMode="External"/><Relationship Id="rId7" Type="http://schemas.openxmlformats.org/officeDocument/2006/relationships/hyperlink" Target="https://iowadot.gov/districts/images/District5_Fairfield_GarageMap.pdf" TargetMode="External"/><Relationship Id="rId12" Type="http://schemas.openxmlformats.org/officeDocument/2006/relationships/hyperlink" Target="https://iowadot.gov/districts/images/District5_Muscatine_GarageMap.pdf" TargetMode="External"/><Relationship Id="rId17" Type="http://schemas.openxmlformats.org/officeDocument/2006/relationships/hyperlink" Target="https://iowadot.gov/districts/images/District5_Wapello_GarageMap.pdf" TargetMode="External"/><Relationship Id="rId2" Type="http://schemas.openxmlformats.org/officeDocument/2006/relationships/hyperlink" Target="https://iowadot.gov/districts/images/District5_Albia_GarageMap.pdf" TargetMode="External"/><Relationship Id="rId16" Type="http://schemas.openxmlformats.org/officeDocument/2006/relationships/hyperlink" Target="https://iowadot.gov/districts/images/District5_Sigourney_GarageMa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owadot.gov/districts/images/District5_Donnellson_GarageMap.pdf" TargetMode="External"/><Relationship Id="rId11" Type="http://schemas.openxmlformats.org/officeDocument/2006/relationships/hyperlink" Target="https://iowadot.gov/districts/images/District5_MountPleasant_GarageMap.pdf" TargetMode="External"/><Relationship Id="rId5" Type="http://schemas.openxmlformats.org/officeDocument/2006/relationships/hyperlink" Target="https://iowadot.gov/districts/images/District5_Chariton_GarageMap.pdf" TargetMode="External"/><Relationship Id="rId15" Type="http://schemas.openxmlformats.org/officeDocument/2006/relationships/hyperlink" Target="https://iowadot.gov/districts/images/District5_Ottumwa_GarageMap.pdf" TargetMode="External"/><Relationship Id="rId10" Type="http://schemas.openxmlformats.org/officeDocument/2006/relationships/hyperlink" Target="https://iowadot.gov/districts/images/District5_Martensdale_GarageMap.pdf" TargetMode="External"/><Relationship Id="rId19" Type="http://schemas.openxmlformats.org/officeDocument/2006/relationships/hyperlink" Target="https://iowadot.gov/districts/images/District5_Burlington_GarageMap.pdf" TargetMode="External"/><Relationship Id="rId4" Type="http://schemas.openxmlformats.org/officeDocument/2006/relationships/hyperlink" Target="https://iowadot.gov/districts/images/District5_Centerville_GarageMap.pdf" TargetMode="External"/><Relationship Id="rId9" Type="http://schemas.openxmlformats.org/officeDocument/2006/relationships/hyperlink" Target="https://iowadot.gov/districts/images/District5_Leon_GarageMap.pdf" TargetMode="External"/><Relationship Id="rId14" Type="http://schemas.openxmlformats.org/officeDocument/2006/relationships/hyperlink" Target="https://iowadot.gov/districts/images/District5_Oskaloosa_GarageMap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pdf/DistrictMapD6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owadot.gov/districts/images/District6_Dyersville_GarageMap.pdf" TargetMode="External"/><Relationship Id="rId13" Type="http://schemas.openxmlformats.org/officeDocument/2006/relationships/hyperlink" Target="https://iowadot.gov/districts/images/District6_Newhall_GarageMap.pdf" TargetMode="External"/><Relationship Id="rId3" Type="http://schemas.openxmlformats.org/officeDocument/2006/relationships/hyperlink" Target="https://iowadot.gov/districts/images/District6_CedarRapids_GarageMap.pdf" TargetMode="External"/><Relationship Id="rId7" Type="http://schemas.openxmlformats.org/officeDocument/2006/relationships/hyperlink" Target="https://iowadot.gov/districts/images/District6_Dubuque_GarageMap.pdf" TargetMode="External"/><Relationship Id="rId12" Type="http://schemas.openxmlformats.org/officeDocument/2006/relationships/hyperlink" Target="https://iowadot.gov/districts/images/District6_Marion_GarageMap.pdf" TargetMode="External"/><Relationship Id="rId2" Type="http://schemas.openxmlformats.org/officeDocument/2006/relationships/hyperlink" Target="https://iowadot.gov/districts/images/District6_Anamosa_GarageMap.pdf" TargetMode="External"/><Relationship Id="rId16" Type="http://schemas.openxmlformats.org/officeDocument/2006/relationships/hyperlink" Target="https://iowadot.gov/districts/images/District6_Williamsburg_GarageMa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owadot.gov/districts/images/District6_Dewitt_GarageMap.pdf" TargetMode="External"/><Relationship Id="rId11" Type="http://schemas.openxmlformats.org/officeDocument/2006/relationships/hyperlink" Target="https://iowadot.gov/districts/images/District6_Maquoketa_GarageMap.pdf" TargetMode="External"/><Relationship Id="rId5" Type="http://schemas.openxmlformats.org/officeDocument/2006/relationships/hyperlink" Target="https://iowadot.gov/districts/images/District6_Davenport_GarageMap.pdf" TargetMode="External"/><Relationship Id="rId15" Type="http://schemas.openxmlformats.org/officeDocument/2006/relationships/hyperlink" Target="https://iowadot.gov/districts/images/District6_Urbana_GarageMap.pdf" TargetMode="External"/><Relationship Id="rId10" Type="http://schemas.openxmlformats.org/officeDocument/2006/relationships/hyperlink" Target="https://iowadot.gov/districts/images/District6_Manchester_GarageMap.pdf" TargetMode="External"/><Relationship Id="rId4" Type="http://schemas.openxmlformats.org/officeDocument/2006/relationships/hyperlink" Target="https://iowadot.gov/districts/images/District6_Coralville_GarageMap.pdf" TargetMode="External"/><Relationship Id="rId9" Type="http://schemas.openxmlformats.org/officeDocument/2006/relationships/hyperlink" Target="https://iowadot.gov/districts/images/District6_Independence_GarageMap.pdf" TargetMode="External"/><Relationship Id="rId14" Type="http://schemas.openxmlformats.org/officeDocument/2006/relationships/hyperlink" Target="https://iowadot.gov/districts/images/District6_Tipton_GarageMap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permits" TargetMode="External"/><Relationship Id="rId2" Type="http://schemas.openxmlformats.org/officeDocument/2006/relationships/hyperlink" Target="http://www.iowadot.gov/district4/images/district4_EOT_map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owadot.gov/districts/images/district1_eot_map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images/district2_eot_map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districts/images/district3_eot_map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DOT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contacts in several formats including links for electronic formats.</a:t>
            </a:r>
          </a:p>
          <a:p>
            <a:r>
              <a:rPr lang="en-US" sz="2400" dirty="0">
                <a:hlinkClick r:id="rId2"/>
              </a:rPr>
              <a:t>https://iowadot.gov/districts/district-contacts</a:t>
            </a:r>
            <a:endParaRPr lang="en-US" sz="2400" dirty="0"/>
          </a:p>
          <a:p>
            <a:r>
              <a:rPr lang="en-US" sz="900" dirty="0">
                <a:solidFill>
                  <a:schemeClr val="accent2"/>
                </a:solidFill>
              </a:rPr>
              <a:t>Ctrl+Click to follow the link above</a:t>
            </a:r>
          </a:p>
          <a:p>
            <a:endParaRPr lang="en-US" sz="900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District Personnel (Other)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District Utility Coordinators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Engineering Operations Technicians (permits)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District Maintenance Shop Supervisors</a:t>
            </a:r>
          </a:p>
        </p:txBody>
      </p:sp>
    </p:spTree>
  </p:cSld>
  <p:clrMapOvr>
    <a:masterClrMapping/>
  </p:clrMapOvr>
  <p:transition advClick="0" advTm="10000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BD593-8143-4048-A80D-B8E1D3F68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788601" cy="6020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DAEBE-7098-41EE-BBFD-72DC536F0931}"/>
              </a:ext>
            </a:extLst>
          </p:cNvPr>
          <p:cNvSpPr txBox="1"/>
          <p:nvPr/>
        </p:nvSpPr>
        <p:spPr>
          <a:xfrm>
            <a:off x="5410200" y="6284629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hlinkClick r:id="rId3"/>
              </a:rPr>
              <a:t>https://iowadot.gov/districts/images/district4_eot_map.pdf</a:t>
            </a:r>
            <a:endParaRPr lang="en-US" sz="1000" dirty="0">
              <a:solidFill>
                <a:schemeClr val="accent3"/>
              </a:solidFill>
            </a:endParaRPr>
          </a:p>
          <a:p>
            <a:r>
              <a:rPr lang="en-US" sz="1000" dirty="0"/>
              <a:t>Ctrl+Click for most current online map</a:t>
            </a:r>
          </a:p>
          <a:p>
            <a:endParaRPr lang="en-US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6324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337BB-01CE-4728-AE06-63D76AD75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9982" y="-1478978"/>
            <a:ext cx="5652642" cy="8915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78DB3-4992-40A0-A8B7-E45E71A5E96A}"/>
              </a:ext>
            </a:extLst>
          </p:cNvPr>
          <p:cNvSpPr txBox="1"/>
          <p:nvPr/>
        </p:nvSpPr>
        <p:spPr>
          <a:xfrm>
            <a:off x="4953000" y="6172200"/>
            <a:ext cx="369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hlinkClick r:id="rId3"/>
              </a:rPr>
              <a:t>https://iowadot.gov/districts/images/district5_eot_map.pdf</a:t>
            </a:r>
            <a:endParaRPr lang="en-US" sz="1000" dirty="0">
              <a:solidFill>
                <a:schemeClr val="accent3"/>
              </a:solidFill>
            </a:endParaRPr>
          </a:p>
          <a:p>
            <a:r>
              <a:rPr lang="en-US" sz="1000" dirty="0"/>
              <a:t>Ctrl+Click for most current online map</a:t>
            </a:r>
            <a:endParaRPr lang="en-US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0DEC3-6CAB-4E58-85DC-3B93B2412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1"/>
            <a:ext cx="7790060" cy="5791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E0454-235E-4AD6-B738-C87AF91D02EB}"/>
              </a:ext>
            </a:extLst>
          </p:cNvPr>
          <p:cNvSpPr txBox="1"/>
          <p:nvPr/>
        </p:nvSpPr>
        <p:spPr>
          <a:xfrm>
            <a:off x="5334000" y="60960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hlinkClick r:id="rId3"/>
              </a:rPr>
              <a:t>https://iowadot.gov/districts/images/district6_eot_map.pdf</a:t>
            </a:r>
            <a:endParaRPr lang="en-US" sz="1000" dirty="0">
              <a:solidFill>
                <a:schemeClr val="accent3"/>
              </a:solidFill>
            </a:endParaRPr>
          </a:p>
          <a:p>
            <a:r>
              <a:rPr lang="en-US" sz="1000" dirty="0"/>
              <a:t>Ctrl+Click for most current online map</a:t>
            </a:r>
          </a:p>
          <a:p>
            <a:endParaRPr lang="en-US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D07E9F-1ADF-4F0F-B15C-E6BB65E50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320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DF39F6-A4D0-489A-805A-D0018B841FF3}"/>
              </a:ext>
            </a:extLst>
          </p:cNvPr>
          <p:cNvSpPr txBox="1"/>
          <p:nvPr/>
        </p:nvSpPr>
        <p:spPr>
          <a:xfrm>
            <a:off x="5867400" y="6270422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hlinkClick r:id="rId3"/>
              </a:rPr>
              <a:t>https://iowadot.gov/districts/pdf/DistrictMapD1.pdf</a:t>
            </a:r>
            <a:endParaRPr lang="en-US" sz="1000" dirty="0">
              <a:solidFill>
                <a:schemeClr val="accent3"/>
              </a:solidFill>
            </a:endParaRPr>
          </a:p>
          <a:p>
            <a:r>
              <a:rPr lang="en-US" sz="1000" dirty="0"/>
              <a:t>Ctrl+Click for most current online map</a:t>
            </a:r>
          </a:p>
          <a:p>
            <a:endParaRPr lang="en-US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8321"/>
      </p:ext>
    </p:extLst>
  </p:cSld>
  <p:clrMapOvr>
    <a:masterClrMapping/>
  </p:clrMapOvr>
  <p:transition advClick="0" advTm="10000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DA7E0-4FC1-42E0-8AF0-C24507CAB104}"/>
              </a:ext>
            </a:extLst>
          </p:cNvPr>
          <p:cNvSpPr/>
          <p:nvPr/>
        </p:nvSpPr>
        <p:spPr>
          <a:xfrm>
            <a:off x="76200" y="-762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District 1 Maintenance Garage Contacts </a:t>
            </a:r>
            <a:br>
              <a:rPr lang="en-US" sz="3600" dirty="0"/>
            </a:br>
            <a:r>
              <a:rPr lang="en-US" sz="1200" dirty="0"/>
              <a:t>(Ctrl+Click on </a:t>
            </a:r>
            <a:r>
              <a:rPr lang="en-US" sz="1200" u="sng" dirty="0">
                <a:solidFill>
                  <a:schemeClr val="accent3"/>
                </a:solidFill>
              </a:rPr>
              <a:t>City</a:t>
            </a:r>
            <a:r>
              <a:rPr lang="en-US" sz="1200" dirty="0"/>
              <a:t> for the most current Area Responsibility Map)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57E08-26E5-48A1-B5D6-9F6AF3681EA4}"/>
              </a:ext>
            </a:extLst>
          </p:cNvPr>
          <p:cNvSpPr/>
          <p:nvPr/>
        </p:nvSpPr>
        <p:spPr>
          <a:xfrm>
            <a:off x="228600" y="1066800"/>
            <a:ext cx="243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2"/>
              </a:rPr>
              <a:t>Altoona</a:t>
            </a:r>
            <a:br>
              <a:rPr lang="en-US" sz="1000" dirty="0"/>
            </a:br>
            <a:r>
              <a:rPr lang="en-US" sz="1000" dirty="0"/>
              <a:t>Polk County</a:t>
            </a:r>
            <a:br>
              <a:rPr lang="en-US" sz="1000" dirty="0"/>
            </a:br>
            <a:r>
              <a:rPr lang="en-US" sz="1000" dirty="0"/>
              <a:t>Teresa Salak</a:t>
            </a:r>
            <a:br>
              <a:rPr lang="en-US" sz="1000" dirty="0"/>
            </a:br>
            <a:r>
              <a:rPr lang="en-US" sz="1000" dirty="0"/>
              <a:t>405 1st Avenue North</a:t>
            </a:r>
            <a:br>
              <a:rPr lang="en-US" sz="1000" dirty="0"/>
            </a:br>
            <a:r>
              <a:rPr lang="en-US" sz="1000" dirty="0"/>
              <a:t>Altoona, IA 50009</a:t>
            </a:r>
            <a:br>
              <a:rPr lang="en-US" sz="1000" dirty="0"/>
            </a:br>
            <a:r>
              <a:rPr lang="en-US" sz="1000" dirty="0"/>
              <a:t>515-967-4246 </a:t>
            </a:r>
          </a:p>
          <a:p>
            <a:endParaRPr lang="en-US" sz="1000" dirty="0"/>
          </a:p>
          <a:p>
            <a:r>
              <a:rPr lang="en-US" sz="1000" b="1" dirty="0">
                <a:hlinkClick r:id="rId3"/>
              </a:rPr>
              <a:t>Ames</a:t>
            </a:r>
            <a:br>
              <a:rPr lang="en-US" sz="1000" dirty="0"/>
            </a:br>
            <a:r>
              <a:rPr lang="en-US" sz="1000" dirty="0"/>
              <a:t>Story County</a:t>
            </a:r>
            <a:br>
              <a:rPr lang="en-US" sz="1000" dirty="0"/>
            </a:br>
            <a:r>
              <a:rPr lang="en-US" sz="1000" dirty="0"/>
              <a:t>Jim Van Sickle</a:t>
            </a:r>
            <a:br>
              <a:rPr lang="en-US" sz="1000" dirty="0"/>
            </a:br>
            <a:r>
              <a:rPr lang="en-US" sz="1000" dirty="0"/>
              <a:t>57073 US Hwy 30</a:t>
            </a:r>
            <a:br>
              <a:rPr lang="en-US" sz="1000" dirty="0"/>
            </a:br>
            <a:r>
              <a:rPr lang="en-US" sz="1000" dirty="0"/>
              <a:t>Ames, IA 50010</a:t>
            </a:r>
            <a:br>
              <a:rPr lang="en-US" sz="1000" dirty="0"/>
            </a:br>
            <a:r>
              <a:rPr lang="en-US" sz="1000" dirty="0"/>
              <a:t>515-663-6367 </a:t>
            </a:r>
          </a:p>
          <a:p>
            <a:endParaRPr lang="en-US" sz="1000" dirty="0"/>
          </a:p>
          <a:p>
            <a:r>
              <a:rPr lang="en-US" sz="1000" b="1" dirty="0">
                <a:hlinkClick r:id="rId4"/>
              </a:rPr>
              <a:t>Boone</a:t>
            </a:r>
            <a:br>
              <a:rPr lang="en-US" sz="1000" dirty="0"/>
            </a:br>
            <a:r>
              <a:rPr lang="en-US" sz="1000" dirty="0"/>
              <a:t>Story County</a:t>
            </a:r>
            <a:br>
              <a:rPr lang="en-US" sz="1000" dirty="0"/>
            </a:br>
            <a:r>
              <a:rPr lang="en-US" sz="1000" dirty="0"/>
              <a:t>Jeff Vander Zwaag</a:t>
            </a:r>
            <a:br>
              <a:rPr lang="en-US" sz="1000" dirty="0"/>
            </a:br>
            <a:r>
              <a:rPr lang="en-US" sz="1000" dirty="0"/>
              <a:t>615 Snedden Drive</a:t>
            </a:r>
            <a:br>
              <a:rPr lang="en-US" sz="1000" dirty="0"/>
            </a:br>
            <a:r>
              <a:rPr lang="en-US" sz="1000" dirty="0"/>
              <a:t>Boone, IA 50036</a:t>
            </a:r>
            <a:br>
              <a:rPr lang="en-US" sz="1000" dirty="0"/>
            </a:br>
            <a:r>
              <a:rPr lang="en-US" sz="1000" dirty="0"/>
              <a:t>515-432-5411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4AC31-0EDB-45FC-8EBF-AB11C31EE0EC}"/>
              </a:ext>
            </a:extLst>
          </p:cNvPr>
          <p:cNvSpPr txBox="1"/>
          <p:nvPr/>
        </p:nvSpPr>
        <p:spPr>
          <a:xfrm>
            <a:off x="1828800" y="1066800"/>
            <a:ext cx="11887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5"/>
              </a:rPr>
              <a:t>Des Moines North</a:t>
            </a:r>
            <a:br>
              <a:rPr lang="en-US" sz="1000" dirty="0"/>
            </a:br>
            <a:r>
              <a:rPr lang="en-US" sz="1000" dirty="0"/>
              <a:t>Polk County</a:t>
            </a:r>
            <a:br>
              <a:rPr lang="en-US" sz="1000" dirty="0"/>
            </a:br>
            <a:r>
              <a:rPr lang="en-US" sz="1000" dirty="0"/>
              <a:t>Eric Lack</a:t>
            </a:r>
            <a:br>
              <a:rPr lang="en-US" sz="1000" dirty="0"/>
            </a:br>
            <a:r>
              <a:rPr lang="en-US" sz="1000" dirty="0"/>
              <a:t>1530 NE 53rd Ave.</a:t>
            </a:r>
            <a:br>
              <a:rPr lang="en-US" sz="1000" dirty="0"/>
            </a:br>
            <a:r>
              <a:rPr lang="en-US" sz="1000" dirty="0"/>
              <a:t>Des Moines, IA 50313</a:t>
            </a:r>
            <a:br>
              <a:rPr lang="en-US" sz="1000" dirty="0"/>
            </a:br>
            <a:r>
              <a:rPr lang="en-US" sz="1000" dirty="0"/>
              <a:t>515-265-1614 </a:t>
            </a:r>
          </a:p>
          <a:p>
            <a:endParaRPr lang="en-US" sz="1000" dirty="0"/>
          </a:p>
          <a:p>
            <a:r>
              <a:rPr lang="en-US" sz="1000" b="1" dirty="0">
                <a:hlinkClick r:id="rId6"/>
              </a:rPr>
              <a:t>Fort Dodge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Webster County</a:t>
            </a:r>
            <a:br>
              <a:rPr lang="en-US" sz="1000" dirty="0"/>
            </a:br>
            <a:r>
              <a:rPr lang="en-US" sz="1000" dirty="0"/>
              <a:t>Ryan </a:t>
            </a:r>
            <a:r>
              <a:rPr lang="en-US" sz="1000" dirty="0" err="1"/>
              <a:t>Sundine</a:t>
            </a:r>
            <a:br>
              <a:rPr lang="en-US" sz="1000" dirty="0"/>
            </a:br>
            <a:r>
              <a:rPr lang="en-US" sz="1000" dirty="0"/>
              <a:t>2088 230th St</a:t>
            </a:r>
            <a:br>
              <a:rPr lang="en-US" sz="1000" dirty="0"/>
            </a:br>
            <a:r>
              <a:rPr lang="en-US" sz="1000" dirty="0"/>
              <a:t>Fort Dodge, IA 50501</a:t>
            </a:r>
            <a:br>
              <a:rPr lang="en-US" sz="1000" dirty="0"/>
            </a:br>
            <a:r>
              <a:rPr lang="en-US" sz="1000" dirty="0"/>
              <a:t>515-955-8571</a:t>
            </a:r>
          </a:p>
          <a:p>
            <a:r>
              <a:rPr lang="en-US" sz="1000" dirty="0"/>
              <a:t> </a:t>
            </a:r>
          </a:p>
          <a:p>
            <a:r>
              <a:rPr lang="en-US" sz="1000" b="1" dirty="0">
                <a:hlinkClick r:id="rId7"/>
              </a:rPr>
              <a:t>Grimes</a:t>
            </a:r>
            <a:br>
              <a:rPr lang="en-US" sz="1000" dirty="0"/>
            </a:br>
            <a:r>
              <a:rPr lang="en-US" sz="1000" dirty="0"/>
              <a:t>Polk County</a:t>
            </a:r>
            <a:br>
              <a:rPr lang="en-US" sz="1000" dirty="0"/>
            </a:br>
            <a:r>
              <a:rPr lang="en-US" sz="1000" dirty="0"/>
              <a:t>Jim Scott</a:t>
            </a:r>
            <a:br>
              <a:rPr lang="en-US" sz="1000" dirty="0"/>
            </a:br>
            <a:r>
              <a:rPr lang="en-US" sz="1000" dirty="0"/>
              <a:t>2310 SE 17th St</a:t>
            </a:r>
            <a:br>
              <a:rPr lang="en-US" sz="1000" dirty="0"/>
            </a:br>
            <a:r>
              <a:rPr lang="en-US" sz="1000" dirty="0"/>
              <a:t>Grimes, IA 50111</a:t>
            </a:r>
            <a:br>
              <a:rPr lang="en-US" sz="1000" dirty="0"/>
            </a:br>
            <a:r>
              <a:rPr lang="en-US" sz="1000" dirty="0"/>
              <a:t>515-986-5465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407F4-B778-4DCA-8819-A5623777E731}"/>
              </a:ext>
            </a:extLst>
          </p:cNvPr>
          <p:cNvSpPr/>
          <p:nvPr/>
        </p:nvSpPr>
        <p:spPr>
          <a:xfrm>
            <a:off x="3505200" y="1066800"/>
            <a:ext cx="1600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8"/>
              </a:rPr>
              <a:t>Grinnell</a:t>
            </a:r>
            <a:br>
              <a:rPr lang="en-US" sz="1000" dirty="0"/>
            </a:br>
            <a:r>
              <a:rPr lang="en-US" sz="1000" dirty="0"/>
              <a:t>Poweshiek County</a:t>
            </a:r>
            <a:br>
              <a:rPr lang="en-US" sz="1000" dirty="0"/>
            </a:br>
            <a:r>
              <a:rPr lang="en-US" sz="1000" dirty="0"/>
              <a:t>Moe Mohamed</a:t>
            </a:r>
            <a:br>
              <a:rPr lang="en-US" sz="1000" dirty="0"/>
            </a:br>
            <a:r>
              <a:rPr lang="en-US" sz="1000" dirty="0"/>
              <a:t>902 Ogan</a:t>
            </a:r>
            <a:br>
              <a:rPr lang="en-US" sz="1000" dirty="0"/>
            </a:br>
            <a:r>
              <a:rPr lang="en-US" sz="1000" dirty="0"/>
              <a:t>Grinnell, IA 50112</a:t>
            </a:r>
            <a:br>
              <a:rPr lang="en-US" sz="1000" dirty="0"/>
            </a:br>
            <a:r>
              <a:rPr lang="en-US" sz="1000" dirty="0"/>
              <a:t>641-236-3014 </a:t>
            </a:r>
          </a:p>
          <a:p>
            <a:endParaRPr lang="en-US" sz="1000" dirty="0"/>
          </a:p>
          <a:p>
            <a:r>
              <a:rPr lang="en-US" sz="1000" b="1" dirty="0">
                <a:hlinkClick r:id="rId9"/>
              </a:rPr>
              <a:t>Grundy Center</a:t>
            </a:r>
            <a:br>
              <a:rPr lang="en-US" sz="1000" dirty="0"/>
            </a:br>
            <a:r>
              <a:rPr lang="en-US" sz="1000" dirty="0"/>
              <a:t>Grundy County</a:t>
            </a:r>
            <a:br>
              <a:rPr lang="en-US" sz="1000" dirty="0"/>
            </a:br>
            <a:r>
              <a:rPr lang="en-US" sz="1000" dirty="0"/>
              <a:t>Mark Stephens</a:t>
            </a:r>
            <a:br>
              <a:rPr lang="en-US" sz="1000" dirty="0"/>
            </a:br>
            <a:r>
              <a:rPr lang="en-US" sz="1000" dirty="0"/>
              <a:t>1205 A. Ave.</a:t>
            </a:r>
            <a:br>
              <a:rPr lang="en-US" sz="1000" dirty="0"/>
            </a:br>
            <a:r>
              <a:rPr lang="en-US" sz="1000" dirty="0"/>
              <a:t>Grundy Center, IA </a:t>
            </a:r>
            <a:br>
              <a:rPr lang="en-US" sz="1000" dirty="0"/>
            </a:br>
            <a:r>
              <a:rPr lang="en-US" sz="1000" dirty="0"/>
              <a:t>50638</a:t>
            </a:r>
            <a:br>
              <a:rPr lang="en-US" sz="1000" dirty="0"/>
            </a:br>
            <a:r>
              <a:rPr lang="en-US" sz="1000" dirty="0"/>
              <a:t>319-824-5259</a:t>
            </a:r>
          </a:p>
          <a:p>
            <a:endParaRPr lang="en-US" sz="1000" dirty="0"/>
          </a:p>
          <a:p>
            <a:r>
              <a:rPr lang="en-US" sz="1000" b="1" dirty="0">
                <a:hlinkClick r:id="rId10"/>
              </a:rPr>
              <a:t>Iowa Falls</a:t>
            </a:r>
            <a:br>
              <a:rPr lang="en-US" sz="1000" dirty="0"/>
            </a:br>
            <a:r>
              <a:rPr lang="en-US" sz="1000" dirty="0"/>
              <a:t>Hardin County</a:t>
            </a:r>
            <a:br>
              <a:rPr lang="en-US" sz="1000" dirty="0"/>
            </a:br>
            <a:r>
              <a:rPr lang="en-US" sz="1000" dirty="0"/>
              <a:t>Brad Fleming</a:t>
            </a:r>
            <a:br>
              <a:rPr lang="en-US" sz="1000" dirty="0"/>
            </a:br>
            <a:r>
              <a:rPr lang="en-US" sz="1000" dirty="0"/>
              <a:t>1035 Industrial Park Rd</a:t>
            </a:r>
            <a:br>
              <a:rPr lang="en-US" sz="1000" dirty="0"/>
            </a:br>
            <a:r>
              <a:rPr lang="en-US" sz="1000" dirty="0"/>
              <a:t>Iowa Falls, IA 50126</a:t>
            </a:r>
            <a:br>
              <a:rPr lang="en-US" sz="1000" dirty="0"/>
            </a:br>
            <a:r>
              <a:rPr lang="en-US" sz="1000" dirty="0"/>
              <a:t>641-648-3135 </a:t>
            </a:r>
          </a:p>
          <a:p>
            <a:endParaRPr lang="en-US" sz="1000" dirty="0"/>
          </a:p>
          <a:p>
            <a:r>
              <a:rPr lang="en-US" sz="1000" b="1" dirty="0">
                <a:hlinkClick r:id="rId11"/>
              </a:rPr>
              <a:t>Jefferson</a:t>
            </a:r>
            <a:br>
              <a:rPr lang="en-US" sz="1000" dirty="0"/>
            </a:br>
            <a:r>
              <a:rPr lang="en-US" sz="1000" dirty="0"/>
              <a:t>Greene County</a:t>
            </a:r>
            <a:br>
              <a:rPr lang="en-US" sz="1000" dirty="0"/>
            </a:br>
            <a:r>
              <a:rPr lang="en-US" sz="1000" dirty="0"/>
              <a:t>Jeff Vander Zwaag</a:t>
            </a:r>
            <a:br>
              <a:rPr lang="en-US" sz="1000" dirty="0"/>
            </a:br>
            <a:r>
              <a:rPr lang="en-US" sz="1000" dirty="0"/>
              <a:t>610 N. </a:t>
            </a:r>
            <a:r>
              <a:rPr lang="en-US" sz="1000" dirty="0" err="1"/>
              <a:t>Pinet</a:t>
            </a:r>
            <a:br>
              <a:rPr lang="en-US" sz="1000" dirty="0"/>
            </a:br>
            <a:r>
              <a:rPr lang="en-US" sz="1000" dirty="0"/>
              <a:t>Jefferson, IA 50129</a:t>
            </a:r>
            <a:br>
              <a:rPr lang="en-US" sz="1000" dirty="0"/>
            </a:br>
            <a:r>
              <a:rPr lang="en-US" sz="1000" dirty="0"/>
              <a:t>515-386-2176 </a:t>
            </a:r>
          </a:p>
          <a:p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223F3-D618-4D34-899C-4366D6FEFAA0}"/>
              </a:ext>
            </a:extLst>
          </p:cNvPr>
          <p:cNvSpPr txBox="1"/>
          <p:nvPr/>
        </p:nvSpPr>
        <p:spPr>
          <a:xfrm>
            <a:off x="5334000" y="1066800"/>
            <a:ext cx="1371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12"/>
              </a:rPr>
              <a:t>Malcom</a:t>
            </a:r>
            <a:br>
              <a:rPr lang="en-US" sz="1000" dirty="0"/>
            </a:br>
            <a:r>
              <a:rPr lang="en-US" sz="1000" dirty="0"/>
              <a:t>Poweshiek County</a:t>
            </a:r>
            <a:br>
              <a:rPr lang="en-US" sz="1000" dirty="0"/>
            </a:br>
            <a:r>
              <a:rPr lang="en-US" sz="1000" dirty="0"/>
              <a:t>Moe Mohamed</a:t>
            </a:r>
            <a:br>
              <a:rPr lang="en-US" sz="1000" dirty="0"/>
            </a:br>
            <a:r>
              <a:rPr lang="en-US" sz="1000" dirty="0"/>
              <a:t>1206 420th Ave.</a:t>
            </a:r>
            <a:br>
              <a:rPr lang="en-US" sz="1000" dirty="0"/>
            </a:br>
            <a:r>
              <a:rPr lang="en-US" sz="1000" dirty="0"/>
              <a:t>Malcom, IA 50157</a:t>
            </a:r>
            <a:br>
              <a:rPr lang="en-US" sz="1000" dirty="0"/>
            </a:br>
            <a:r>
              <a:rPr lang="en-US" sz="1000" dirty="0"/>
              <a:t>641-528-3775 </a:t>
            </a:r>
          </a:p>
          <a:p>
            <a:endParaRPr lang="en-US" sz="1000" dirty="0"/>
          </a:p>
          <a:p>
            <a:r>
              <a:rPr lang="en-US" sz="1000" b="1" dirty="0">
                <a:hlinkClick r:id="rId13"/>
              </a:rPr>
              <a:t>Marshalltown</a:t>
            </a:r>
            <a:br>
              <a:rPr lang="en-US" sz="1000" dirty="0"/>
            </a:br>
            <a:r>
              <a:rPr lang="en-US" sz="1000" dirty="0"/>
              <a:t>Marshall County</a:t>
            </a:r>
            <a:br>
              <a:rPr lang="en-US" sz="1000" dirty="0"/>
            </a:br>
            <a:r>
              <a:rPr lang="en-US" sz="1000" dirty="0"/>
              <a:t>Mark Stephens</a:t>
            </a:r>
            <a:br>
              <a:rPr lang="en-US" sz="1000" dirty="0"/>
            </a:br>
            <a:r>
              <a:rPr lang="en-US" sz="1000" dirty="0"/>
              <a:t>1308 Iowa Ave W.</a:t>
            </a:r>
            <a:br>
              <a:rPr lang="en-US" sz="1000" dirty="0"/>
            </a:br>
            <a:r>
              <a:rPr lang="en-US" sz="1000" dirty="0"/>
              <a:t>Marshalltown, IA 50158</a:t>
            </a:r>
            <a:br>
              <a:rPr lang="en-US" sz="1000" dirty="0"/>
            </a:br>
            <a:r>
              <a:rPr lang="en-US" sz="1000" dirty="0"/>
              <a:t>641-753-7783 </a:t>
            </a:r>
          </a:p>
          <a:p>
            <a:endParaRPr lang="en-US" sz="1000" dirty="0"/>
          </a:p>
          <a:p>
            <a:r>
              <a:rPr lang="en-US" sz="1000" b="1" dirty="0">
                <a:hlinkClick r:id="rId14"/>
              </a:rPr>
              <a:t>Newton</a:t>
            </a:r>
            <a:br>
              <a:rPr lang="en-US" sz="1000" dirty="0"/>
            </a:br>
            <a:r>
              <a:rPr lang="en-US" sz="1000" dirty="0"/>
              <a:t>Jasper County</a:t>
            </a:r>
            <a:br>
              <a:rPr lang="en-US" sz="1000" dirty="0"/>
            </a:br>
            <a:r>
              <a:rPr lang="en-US" sz="1000" dirty="0"/>
              <a:t>Nancy Woody</a:t>
            </a:r>
            <a:br>
              <a:rPr lang="en-US" sz="1000" dirty="0"/>
            </a:br>
            <a:r>
              <a:rPr lang="en-US" sz="1000" dirty="0"/>
              <a:t>2300 W. 19th St S.</a:t>
            </a:r>
            <a:br>
              <a:rPr lang="en-US" sz="1000" dirty="0"/>
            </a:br>
            <a:r>
              <a:rPr lang="en-US" sz="1000" dirty="0"/>
              <a:t>Newton, IA 50208</a:t>
            </a:r>
            <a:br>
              <a:rPr lang="en-US" sz="1000" dirty="0"/>
            </a:br>
            <a:r>
              <a:rPr lang="en-US" sz="1000" dirty="0"/>
              <a:t>641-792-7783</a:t>
            </a:r>
          </a:p>
          <a:p>
            <a:r>
              <a:rPr lang="en-US" sz="1000" dirty="0"/>
              <a:t> </a:t>
            </a:r>
          </a:p>
          <a:p>
            <a:r>
              <a:rPr lang="en-US" sz="1000" b="1" dirty="0">
                <a:hlinkClick r:id="rId15"/>
              </a:rPr>
              <a:t>Tama</a:t>
            </a:r>
            <a:br>
              <a:rPr lang="en-US" sz="1000" dirty="0"/>
            </a:br>
            <a:r>
              <a:rPr lang="en-US" sz="1000" dirty="0" err="1"/>
              <a:t>Tama</a:t>
            </a:r>
            <a:r>
              <a:rPr lang="en-US" sz="1000" dirty="0"/>
              <a:t> County</a:t>
            </a:r>
            <a:br>
              <a:rPr lang="en-US" sz="1000" dirty="0"/>
            </a:br>
            <a:r>
              <a:rPr lang="en-US" sz="1000" dirty="0"/>
              <a:t>Moe Mohamed</a:t>
            </a:r>
            <a:br>
              <a:rPr lang="en-US" sz="1000" dirty="0"/>
            </a:br>
            <a:r>
              <a:rPr lang="en-US" sz="1000" dirty="0"/>
              <a:t>3277 L. Ave.</a:t>
            </a:r>
            <a:br>
              <a:rPr lang="en-US" sz="1000" dirty="0"/>
            </a:br>
            <a:r>
              <a:rPr lang="en-US" sz="1000" dirty="0"/>
              <a:t>Tama, IA 52339</a:t>
            </a:r>
            <a:br>
              <a:rPr lang="en-US" sz="1000" dirty="0"/>
            </a:br>
            <a:r>
              <a:rPr lang="en-US" sz="1000" dirty="0"/>
              <a:t>641-484-2402</a:t>
            </a:r>
          </a:p>
          <a:p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626F0-E588-4094-9414-811D0ABDC754}"/>
              </a:ext>
            </a:extLst>
          </p:cNvPr>
          <p:cNvSpPr/>
          <p:nvPr/>
        </p:nvSpPr>
        <p:spPr>
          <a:xfrm>
            <a:off x="6781800" y="1066800"/>
            <a:ext cx="281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16"/>
              </a:rPr>
              <a:t>Williams</a:t>
            </a:r>
            <a:br>
              <a:rPr lang="en-US" sz="1000" dirty="0"/>
            </a:br>
            <a:r>
              <a:rPr lang="en-US" sz="1000" dirty="0"/>
              <a:t>Hamilton County</a:t>
            </a:r>
            <a:br>
              <a:rPr lang="en-US" sz="1000" dirty="0"/>
            </a:br>
            <a:r>
              <a:rPr lang="en-US" sz="1000" dirty="0"/>
              <a:t>Brad Fleming</a:t>
            </a:r>
            <a:br>
              <a:rPr lang="en-US" sz="1000" dirty="0"/>
            </a:br>
            <a:r>
              <a:rPr lang="en-US" sz="1000" dirty="0"/>
              <a:t>2110 Vail Ave.</a:t>
            </a:r>
          </a:p>
          <a:p>
            <a:r>
              <a:rPr lang="en-US" sz="1000" dirty="0"/>
              <a:t>Williams, IA 50271</a:t>
            </a:r>
            <a:br>
              <a:rPr lang="en-US" sz="1000" dirty="0"/>
            </a:br>
            <a:r>
              <a:rPr lang="en-US" sz="1000" dirty="0"/>
              <a:t>515-854-2217 </a:t>
            </a:r>
          </a:p>
          <a:p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1113180"/>
      </p:ext>
    </p:extLst>
  </p:cSld>
  <p:clrMapOvr>
    <a:masterClrMapping/>
  </p:clrMapOvr>
  <p:transition advClick="0" advTm="10000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A85E4-F342-4662-9365-157F27D1C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047C6-60C6-489C-88A6-DD1CC8F11B82}"/>
              </a:ext>
            </a:extLst>
          </p:cNvPr>
          <p:cNvSpPr txBox="1"/>
          <p:nvPr/>
        </p:nvSpPr>
        <p:spPr>
          <a:xfrm>
            <a:off x="6019800" y="6248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https://iowadot.gov/districts/pdf/DistrictMapD2.pdf</a:t>
            </a:r>
            <a:endParaRPr lang="en-US" sz="1000" dirty="0"/>
          </a:p>
          <a:p>
            <a:r>
              <a:rPr lang="en-US" sz="1000" dirty="0"/>
              <a:t>Ctrl+Click for most current online map</a:t>
            </a:r>
          </a:p>
        </p:txBody>
      </p:sp>
    </p:spTree>
    <p:extLst>
      <p:ext uri="{BB962C8B-B14F-4D97-AF65-F5344CB8AC3E}">
        <p14:creationId xmlns:p14="http://schemas.microsoft.com/office/powerpoint/2010/main" val="2099946506"/>
      </p:ext>
    </p:extLst>
  </p:cSld>
  <p:clrMapOvr>
    <a:masterClrMapping/>
  </p:clrMapOvr>
  <p:transition advClick="0" advTm="10000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9D5E9-1BE8-4DD4-9E6B-7DB100B9C8EC}"/>
              </a:ext>
            </a:extLst>
          </p:cNvPr>
          <p:cNvSpPr txBox="1"/>
          <p:nvPr/>
        </p:nvSpPr>
        <p:spPr>
          <a:xfrm>
            <a:off x="228600" y="381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District 2 Maintenance Garage Contacts </a:t>
            </a:r>
            <a:br>
              <a:rPr lang="en-US" sz="2400" dirty="0"/>
            </a:br>
            <a:r>
              <a:rPr lang="en-US" sz="1200" dirty="0"/>
              <a:t>(Ctrl+Click on </a:t>
            </a:r>
            <a:r>
              <a:rPr lang="en-US" sz="1200" u="sng" dirty="0">
                <a:solidFill>
                  <a:schemeClr val="accent3"/>
                </a:solidFill>
              </a:rPr>
              <a:t>City</a:t>
            </a:r>
            <a:r>
              <a:rPr lang="en-US" sz="1200" dirty="0"/>
              <a:t> for Area Responsibility Map)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472F4-B94C-48C3-BBE2-B0216955FC73}"/>
              </a:ext>
            </a:extLst>
          </p:cNvPr>
          <p:cNvSpPr txBox="1"/>
          <p:nvPr/>
        </p:nvSpPr>
        <p:spPr>
          <a:xfrm>
            <a:off x="266700" y="1143000"/>
            <a:ext cx="1600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2"/>
              </a:rPr>
              <a:t>Algona</a:t>
            </a:r>
            <a:br>
              <a:rPr lang="en-US" sz="1000" dirty="0"/>
            </a:br>
            <a:r>
              <a:rPr lang="en-US" sz="1000" dirty="0"/>
              <a:t>Kossuth County</a:t>
            </a:r>
            <a:br>
              <a:rPr lang="en-US" sz="1000" dirty="0"/>
            </a:br>
            <a:r>
              <a:rPr lang="en-US" sz="1000" dirty="0"/>
              <a:t>Scott Loge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2107 100th Ave.</a:t>
            </a:r>
            <a:br>
              <a:rPr lang="en-US" sz="1000" dirty="0"/>
            </a:br>
            <a:r>
              <a:rPr lang="en-US" sz="1000" dirty="0"/>
              <a:t>Algona, IA 50511</a:t>
            </a:r>
            <a:br>
              <a:rPr lang="en-US" sz="1000" dirty="0"/>
            </a:br>
            <a:r>
              <a:rPr lang="en-US" sz="1000" dirty="0"/>
              <a:t>515-295-5218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3"/>
              </a:rPr>
              <a:t>Allison</a:t>
            </a:r>
            <a:br>
              <a:rPr lang="en-US" sz="1000" dirty="0"/>
            </a:br>
            <a:r>
              <a:rPr lang="en-US" sz="1000" dirty="0"/>
              <a:t>Butler County</a:t>
            </a:r>
            <a:br>
              <a:rPr lang="en-US" sz="1000" dirty="0"/>
            </a:br>
            <a:r>
              <a:rPr lang="en-US" sz="1000" dirty="0"/>
              <a:t>Russell Frisch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12 </a:t>
            </a:r>
            <a:r>
              <a:rPr lang="en-US" sz="1000" dirty="0" err="1"/>
              <a:t>Pfaltzgraff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Allison, IA 50602</a:t>
            </a:r>
            <a:br>
              <a:rPr lang="en-US" sz="1000" dirty="0"/>
            </a:br>
            <a:r>
              <a:rPr lang="en-US" sz="1000" dirty="0"/>
              <a:t>319-267-2550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4"/>
              </a:rPr>
              <a:t>Charles City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Floyd County</a:t>
            </a:r>
            <a:br>
              <a:rPr lang="en-US" sz="1000" dirty="0"/>
            </a:br>
            <a:r>
              <a:rPr lang="en-US" sz="1000" dirty="0"/>
              <a:t>Jeremy Weber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600 18th St.</a:t>
            </a:r>
            <a:br>
              <a:rPr lang="en-US" sz="1000" dirty="0"/>
            </a:br>
            <a:r>
              <a:rPr lang="en-US" sz="1000" dirty="0"/>
              <a:t>Charles City, IA 50616</a:t>
            </a:r>
            <a:br>
              <a:rPr lang="en-US" sz="1000" dirty="0"/>
            </a:br>
            <a:r>
              <a:rPr lang="en-US" sz="1000" dirty="0"/>
              <a:t>641-228-4165</a:t>
            </a:r>
            <a:endParaRPr lang="en-US" sz="10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AAE34-2C6C-4BCD-BB72-CF7E928E9CC2}"/>
              </a:ext>
            </a:extLst>
          </p:cNvPr>
          <p:cNvSpPr txBox="1"/>
          <p:nvPr/>
        </p:nvSpPr>
        <p:spPr>
          <a:xfrm>
            <a:off x="2036455" y="1128793"/>
            <a:ext cx="129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4"/>
              </a:rPr>
              <a:t>Clarion</a:t>
            </a:r>
            <a:br>
              <a:rPr lang="en-US" sz="1000" dirty="0"/>
            </a:br>
            <a:r>
              <a:rPr lang="en-US" sz="1000" dirty="0"/>
              <a:t>Wright County</a:t>
            </a:r>
            <a:br>
              <a:rPr lang="en-US" sz="1000" dirty="0"/>
            </a:br>
            <a:r>
              <a:rPr lang="en-US" sz="1000" dirty="0"/>
              <a:t>Ron Reichter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1010 Central Ave. W.</a:t>
            </a:r>
            <a:br>
              <a:rPr lang="en-US" sz="1000" dirty="0"/>
            </a:br>
            <a:r>
              <a:rPr lang="en-US" sz="1000" dirty="0"/>
              <a:t>Iowa 3 W.</a:t>
            </a:r>
            <a:br>
              <a:rPr lang="en-US" sz="1000" dirty="0"/>
            </a:br>
            <a:r>
              <a:rPr lang="en-US" sz="1000" dirty="0"/>
              <a:t>Clarion, IA 50525</a:t>
            </a:r>
            <a:br>
              <a:rPr lang="en-US" sz="1000" dirty="0"/>
            </a:br>
            <a:r>
              <a:rPr lang="en-US" sz="1000" dirty="0"/>
              <a:t>515-532-2626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5"/>
              </a:rPr>
              <a:t>Decorah</a:t>
            </a:r>
            <a:br>
              <a:rPr lang="en-US" sz="1000" dirty="0"/>
            </a:br>
            <a:r>
              <a:rPr lang="en-US" sz="1000" dirty="0"/>
              <a:t>Winneshiek County</a:t>
            </a:r>
            <a:br>
              <a:rPr lang="en-US" sz="1000" dirty="0"/>
            </a:br>
            <a:r>
              <a:rPr lang="en-US" sz="1000" dirty="0"/>
              <a:t>Joel Monroe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2305 U.S. 52 S. </a:t>
            </a:r>
            <a:br>
              <a:rPr lang="en-US" sz="1000" dirty="0"/>
            </a:br>
            <a:r>
              <a:rPr lang="en-US" sz="1000" dirty="0"/>
              <a:t>Decorah, IA 52101</a:t>
            </a:r>
            <a:br>
              <a:rPr lang="en-US" sz="1000" dirty="0"/>
            </a:br>
            <a:r>
              <a:rPr lang="en-US" sz="1000" dirty="0"/>
              <a:t>563-382-4565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6"/>
              </a:rPr>
              <a:t>Elkader</a:t>
            </a:r>
            <a:br>
              <a:rPr lang="en-US" sz="1000" dirty="0"/>
            </a:br>
            <a:r>
              <a:rPr lang="en-US" sz="1000" dirty="0"/>
              <a:t>Clayton County</a:t>
            </a:r>
            <a:br>
              <a:rPr lang="en-US" sz="1000" dirty="0"/>
            </a:br>
            <a:r>
              <a:rPr lang="en-US" sz="1000" dirty="0"/>
              <a:t>Gabriel Zittergruen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22347 Iowa 128</a:t>
            </a:r>
            <a:br>
              <a:rPr lang="en-US" sz="1000" dirty="0"/>
            </a:br>
            <a:r>
              <a:rPr lang="en-US" sz="1000" dirty="0"/>
              <a:t>Elkader, IA 52043</a:t>
            </a:r>
            <a:br>
              <a:rPr lang="en-US" sz="1000" dirty="0"/>
            </a:br>
            <a:r>
              <a:rPr lang="en-US" sz="1000" dirty="0"/>
              <a:t>563-880-0098</a:t>
            </a:r>
          </a:p>
          <a:p>
            <a:endParaRPr lang="en-US" sz="1000" dirty="0"/>
          </a:p>
          <a:p>
            <a:r>
              <a:rPr lang="en-US" sz="1000" b="1" dirty="0">
                <a:hlinkClick r:id="rId7"/>
              </a:rPr>
              <a:t>Garner</a:t>
            </a:r>
            <a:br>
              <a:rPr lang="en-US" sz="1000" dirty="0"/>
            </a:br>
            <a:r>
              <a:rPr lang="en-US" sz="1000" dirty="0"/>
              <a:t>Hancock County</a:t>
            </a:r>
            <a:br>
              <a:rPr lang="en-US" sz="1000" dirty="0"/>
            </a:br>
            <a:r>
              <a:rPr lang="en-US" sz="1000" dirty="0"/>
              <a:t>Scott Loge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280 U.S. 18 E.</a:t>
            </a:r>
            <a:br>
              <a:rPr lang="en-US" sz="1000" dirty="0"/>
            </a:br>
            <a:r>
              <a:rPr lang="en-US" sz="1000" dirty="0"/>
              <a:t>Garner, IA 50438</a:t>
            </a:r>
            <a:br>
              <a:rPr lang="en-US" sz="1000" dirty="0"/>
            </a:br>
            <a:r>
              <a:rPr lang="en-US" sz="1000" dirty="0"/>
              <a:t>641-923-2305</a:t>
            </a:r>
            <a:br>
              <a:rPr lang="en-US" sz="1000" dirty="0"/>
            </a:br>
            <a:endParaRPr lang="en-US" sz="1000" dirty="0"/>
          </a:p>
          <a:p>
            <a:endParaRPr lang="en-US" sz="10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CE0E4-736B-4AD1-9AC8-8CB543ED62A8}"/>
              </a:ext>
            </a:extLst>
          </p:cNvPr>
          <p:cNvSpPr txBox="1"/>
          <p:nvPr/>
        </p:nvSpPr>
        <p:spPr>
          <a:xfrm>
            <a:off x="3962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B5095-6D64-4F94-8933-9D783A18DBEB}"/>
              </a:ext>
            </a:extLst>
          </p:cNvPr>
          <p:cNvSpPr txBox="1"/>
          <p:nvPr/>
        </p:nvSpPr>
        <p:spPr>
          <a:xfrm>
            <a:off x="3501411" y="1162373"/>
            <a:ext cx="15459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hlinkClick r:id="rId8"/>
              </a:rPr>
              <a:t>Hanlontown</a:t>
            </a:r>
            <a:br>
              <a:rPr lang="en-US" sz="1000" dirty="0"/>
            </a:br>
            <a:r>
              <a:rPr lang="en-US" sz="1000" dirty="0"/>
              <a:t>Worth County</a:t>
            </a:r>
            <a:br>
              <a:rPr lang="en-US" sz="1000" dirty="0"/>
            </a:br>
            <a:r>
              <a:rPr lang="en-US" sz="1000" dirty="0"/>
              <a:t>Pete Andera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763 Iowa 9 </a:t>
            </a:r>
            <a:br>
              <a:rPr lang="en-US" sz="1000" dirty="0"/>
            </a:br>
            <a:r>
              <a:rPr lang="en-US" sz="1000" dirty="0" err="1"/>
              <a:t>Hanlontown</a:t>
            </a:r>
            <a:r>
              <a:rPr lang="en-US" sz="1000" dirty="0"/>
              <a:t>, IA 50444</a:t>
            </a:r>
            <a:br>
              <a:rPr lang="en-US" sz="1000" dirty="0"/>
            </a:br>
            <a:r>
              <a:rPr lang="en-US" sz="1000" dirty="0"/>
              <a:t>641-896-3100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9"/>
              </a:rPr>
              <a:t>Latimer</a:t>
            </a:r>
            <a:br>
              <a:rPr lang="en-US" sz="1000" dirty="0"/>
            </a:br>
            <a:r>
              <a:rPr lang="en-US" sz="1000" dirty="0"/>
              <a:t>Franklin County</a:t>
            </a:r>
            <a:br>
              <a:rPr lang="en-US" sz="1000" dirty="0"/>
            </a:br>
            <a:r>
              <a:rPr lang="en-US" sz="1000" dirty="0"/>
              <a:t>Ron Reichter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1773 Heather Ave.</a:t>
            </a:r>
            <a:br>
              <a:rPr lang="en-US" sz="1000" dirty="0"/>
            </a:br>
            <a:r>
              <a:rPr lang="en-US" sz="1000" dirty="0"/>
              <a:t>Latimer, IA 50452</a:t>
            </a:r>
            <a:br>
              <a:rPr lang="en-US" sz="1000" dirty="0"/>
            </a:br>
            <a:r>
              <a:rPr lang="en-US" sz="1000" dirty="0"/>
              <a:t>641-579-6466</a:t>
            </a:r>
          </a:p>
          <a:p>
            <a:endParaRPr lang="en-US" sz="1000" dirty="0"/>
          </a:p>
          <a:p>
            <a:r>
              <a:rPr lang="en-US" sz="1000" b="1" dirty="0">
                <a:hlinkClick r:id="rId10"/>
              </a:rPr>
              <a:t>Mason City</a:t>
            </a:r>
            <a:br>
              <a:rPr lang="en-US" sz="1000" dirty="0"/>
            </a:br>
            <a:r>
              <a:rPr lang="en-US" sz="1000" dirty="0"/>
              <a:t>Cerro Gordo County</a:t>
            </a:r>
            <a:br>
              <a:rPr lang="en-US" sz="1000" dirty="0"/>
            </a:br>
            <a:r>
              <a:rPr lang="en-US" sz="1000" dirty="0"/>
              <a:t>Pete Andera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480 43rd St. SW</a:t>
            </a:r>
            <a:br>
              <a:rPr lang="en-US" sz="1000" dirty="0"/>
            </a:br>
            <a:r>
              <a:rPr lang="en-US" sz="1000" dirty="0"/>
              <a:t>Mason City, IA 50401</a:t>
            </a:r>
            <a:br>
              <a:rPr lang="en-US" sz="1000" dirty="0"/>
            </a:br>
            <a:r>
              <a:rPr lang="en-US" sz="1000" dirty="0"/>
              <a:t>641-423-9441</a:t>
            </a:r>
          </a:p>
          <a:p>
            <a:endParaRPr lang="en-US" sz="1000" dirty="0">
              <a:effectLst/>
            </a:endParaRPr>
          </a:p>
          <a:p>
            <a:r>
              <a:rPr lang="en-US" sz="1000" b="1" dirty="0">
                <a:hlinkClick r:id="rId11"/>
              </a:rPr>
              <a:t>New Hampton</a:t>
            </a:r>
            <a:br>
              <a:rPr lang="en-US" sz="1000" dirty="0"/>
            </a:br>
            <a:r>
              <a:rPr lang="en-US" sz="1000" dirty="0"/>
              <a:t>Chickasaw County</a:t>
            </a:r>
            <a:br>
              <a:rPr lang="en-US" sz="1000" dirty="0"/>
            </a:br>
            <a:r>
              <a:rPr lang="en-US" sz="1000" dirty="0"/>
              <a:t>Jeremy Weber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2220 225th St. </a:t>
            </a:r>
            <a:br>
              <a:rPr lang="en-US" sz="1000" dirty="0"/>
            </a:br>
            <a:r>
              <a:rPr lang="en-US" sz="1000" dirty="0"/>
              <a:t>New Hampton, IA 50659</a:t>
            </a:r>
            <a:br>
              <a:rPr lang="en-US" sz="1000" dirty="0"/>
            </a:br>
            <a:r>
              <a:rPr lang="en-US" sz="1000" dirty="0"/>
              <a:t>641-394-2541</a:t>
            </a:r>
            <a:br>
              <a:rPr lang="en-US" sz="1000" dirty="0"/>
            </a:br>
            <a:endParaRPr lang="en-US" sz="1000" dirty="0"/>
          </a:p>
          <a:p>
            <a:endParaRPr lang="en-US" sz="10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BAA6F-1BB5-4974-A846-F673B0C78257}"/>
              </a:ext>
            </a:extLst>
          </p:cNvPr>
          <p:cNvSpPr txBox="1"/>
          <p:nvPr/>
        </p:nvSpPr>
        <p:spPr>
          <a:xfrm>
            <a:off x="5259135" y="1143000"/>
            <a:ext cx="121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12"/>
              </a:rPr>
              <a:t>Osage</a:t>
            </a:r>
            <a:br>
              <a:rPr lang="en-US" sz="1000" dirty="0"/>
            </a:br>
            <a:r>
              <a:rPr lang="en-US" sz="1000" dirty="0"/>
              <a:t>Mitchell County</a:t>
            </a:r>
            <a:br>
              <a:rPr lang="en-US" sz="1000" dirty="0"/>
            </a:br>
            <a:r>
              <a:rPr lang="en-US" sz="1000" dirty="0"/>
              <a:t>Jeremy Weber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1945 Iowa 9</a:t>
            </a:r>
            <a:br>
              <a:rPr lang="en-US" sz="1000" dirty="0"/>
            </a:br>
            <a:r>
              <a:rPr lang="en-US" sz="1000" dirty="0"/>
              <a:t>Osage, IA 50461</a:t>
            </a:r>
            <a:br>
              <a:rPr lang="en-US" sz="1000" dirty="0"/>
            </a:br>
            <a:r>
              <a:rPr lang="en-US" sz="1000" dirty="0"/>
              <a:t>641-732-3637</a:t>
            </a:r>
          </a:p>
          <a:p>
            <a:endParaRPr lang="en-US" sz="1000" dirty="0"/>
          </a:p>
          <a:p>
            <a:r>
              <a:rPr lang="en-US" sz="1000" b="1" dirty="0" err="1">
                <a:hlinkClick r:id="rId13"/>
              </a:rPr>
              <a:t>Swea</a:t>
            </a:r>
            <a:r>
              <a:rPr lang="en-US" sz="1000" b="1" dirty="0">
                <a:hlinkClick r:id="rId13"/>
              </a:rPr>
              <a:t> City</a:t>
            </a:r>
            <a:br>
              <a:rPr lang="en-US" sz="1000" dirty="0"/>
            </a:br>
            <a:r>
              <a:rPr lang="en-US" sz="1000" dirty="0"/>
              <a:t>Kossuth County</a:t>
            </a:r>
            <a:br>
              <a:rPr lang="en-US" sz="1000" dirty="0"/>
            </a:br>
            <a:r>
              <a:rPr lang="en-US" sz="1000" dirty="0"/>
              <a:t>Scott Loge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806 Hwy. 9</a:t>
            </a:r>
            <a:br>
              <a:rPr lang="en-US" sz="1000" dirty="0"/>
            </a:br>
            <a:r>
              <a:rPr lang="en-US" sz="1000" dirty="0" err="1"/>
              <a:t>Swea</a:t>
            </a:r>
            <a:r>
              <a:rPr lang="en-US" sz="1000" dirty="0"/>
              <a:t> City, IA 50590</a:t>
            </a:r>
            <a:br>
              <a:rPr lang="en-US" sz="1000" dirty="0"/>
            </a:br>
            <a:r>
              <a:rPr lang="en-US" sz="1000" dirty="0"/>
              <a:t>515-272-4295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4"/>
              </a:rPr>
              <a:t>Waterloo</a:t>
            </a:r>
            <a:br>
              <a:rPr lang="en-US" sz="1000" dirty="0"/>
            </a:br>
            <a:r>
              <a:rPr lang="en-US" sz="1000" dirty="0"/>
              <a:t>Black Hawk County</a:t>
            </a:r>
            <a:br>
              <a:rPr lang="en-US" sz="1000" dirty="0"/>
            </a:br>
            <a:r>
              <a:rPr lang="en-US" sz="1000" dirty="0"/>
              <a:t>Barry Thede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1875 W. Ridgeway Ave. </a:t>
            </a:r>
            <a:br>
              <a:rPr lang="en-US" sz="1000" dirty="0"/>
            </a:br>
            <a:r>
              <a:rPr lang="en-US" sz="1000" dirty="0"/>
              <a:t>P.O. Box 1888</a:t>
            </a:r>
            <a:br>
              <a:rPr lang="en-US" sz="1000" dirty="0"/>
            </a:br>
            <a:r>
              <a:rPr lang="en-US" sz="1000" dirty="0"/>
              <a:t>Waterloo, IA 50704</a:t>
            </a:r>
            <a:br>
              <a:rPr lang="en-US" sz="1000" dirty="0"/>
            </a:br>
            <a:r>
              <a:rPr lang="en-US" sz="1000" dirty="0"/>
              <a:t>319-233-3055</a:t>
            </a:r>
            <a:br>
              <a:rPr lang="en-US" sz="1000" dirty="0"/>
            </a:br>
            <a:endParaRPr lang="en-US" sz="1000" dirty="0"/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CD519-34C4-4173-923B-98A7490071D9}"/>
              </a:ext>
            </a:extLst>
          </p:cNvPr>
          <p:cNvSpPr txBox="1"/>
          <p:nvPr/>
        </p:nvSpPr>
        <p:spPr>
          <a:xfrm>
            <a:off x="6901912" y="1143000"/>
            <a:ext cx="16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15"/>
              </a:rPr>
              <a:t>Waukon</a:t>
            </a:r>
            <a:br>
              <a:rPr lang="en-US" sz="1000" dirty="0"/>
            </a:br>
            <a:r>
              <a:rPr lang="en-US" sz="1000" dirty="0"/>
              <a:t>Allamakee County</a:t>
            </a:r>
            <a:br>
              <a:rPr lang="en-US" sz="1000" dirty="0"/>
            </a:br>
            <a:r>
              <a:rPr lang="en-US" sz="1000" dirty="0"/>
              <a:t>Joel Monroe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1380 9th St SW</a:t>
            </a:r>
            <a:br>
              <a:rPr lang="en-US" sz="1000" dirty="0"/>
            </a:br>
            <a:r>
              <a:rPr lang="en-US" sz="1000" dirty="0"/>
              <a:t>Waukon, IA 52172</a:t>
            </a:r>
            <a:br>
              <a:rPr lang="en-US" sz="1000" dirty="0"/>
            </a:br>
            <a:r>
              <a:rPr lang="en-US" sz="1000" dirty="0"/>
              <a:t>563-568-3773</a:t>
            </a:r>
          </a:p>
          <a:p>
            <a:endParaRPr lang="en-US" sz="1000" dirty="0"/>
          </a:p>
          <a:p>
            <a:r>
              <a:rPr lang="en-US" sz="1000" b="1" dirty="0">
                <a:hlinkClick r:id="rId16"/>
              </a:rPr>
              <a:t>Waverly</a:t>
            </a:r>
            <a:br>
              <a:rPr lang="en-US" sz="1000" dirty="0"/>
            </a:br>
            <a:r>
              <a:rPr lang="en-US" sz="1000" dirty="0"/>
              <a:t>Bremer County</a:t>
            </a:r>
            <a:br>
              <a:rPr lang="en-US" sz="1000" dirty="0"/>
            </a:br>
            <a:r>
              <a:rPr lang="en-US" sz="1000" dirty="0"/>
              <a:t>Russell Frisch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3001 E. Bremer Ave.</a:t>
            </a:r>
            <a:br>
              <a:rPr lang="en-US" sz="1000" dirty="0"/>
            </a:br>
            <a:r>
              <a:rPr lang="en-US" sz="1000" dirty="0"/>
              <a:t>Waverly, IA 50677</a:t>
            </a:r>
            <a:br>
              <a:rPr lang="en-US" sz="1000" dirty="0"/>
            </a:br>
            <a:r>
              <a:rPr lang="en-US" sz="1000" dirty="0"/>
              <a:t>319-352-1045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7"/>
              </a:rPr>
              <a:t>West Union</a:t>
            </a:r>
            <a:br>
              <a:rPr lang="en-US" sz="1000" dirty="0"/>
            </a:br>
            <a:r>
              <a:rPr lang="en-US" sz="1000" dirty="0"/>
              <a:t>Fayette County</a:t>
            </a:r>
            <a:br>
              <a:rPr lang="en-US" sz="1000" dirty="0"/>
            </a:br>
            <a:r>
              <a:rPr lang="en-US" sz="1000" dirty="0"/>
              <a:t>Gabriel Zittergruen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11562 210th St. </a:t>
            </a:r>
            <a:br>
              <a:rPr lang="en-US" sz="1000" dirty="0"/>
            </a:br>
            <a:r>
              <a:rPr lang="en-US" sz="1000" dirty="0"/>
              <a:t>Iowa 150 S.</a:t>
            </a:r>
            <a:br>
              <a:rPr lang="en-US" sz="1000" dirty="0"/>
            </a:br>
            <a:r>
              <a:rPr lang="en-US" sz="1000" dirty="0"/>
              <a:t>West Union, IA 52175</a:t>
            </a:r>
            <a:br>
              <a:rPr lang="en-US" sz="1000" dirty="0"/>
            </a:br>
            <a:r>
              <a:rPr lang="en-US" sz="1000" dirty="0"/>
              <a:t>563-880-0098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9397745"/>
      </p:ext>
    </p:extLst>
  </p:cSld>
  <p:clrMapOvr>
    <a:masterClrMapping/>
  </p:clrMapOvr>
  <p:transition advClick="0" advTm="10000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CD12F-6702-44A7-AF25-6EE26A4AD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563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89D2D-0B63-44B7-A7F8-B3F3C7FABE84}"/>
              </a:ext>
            </a:extLst>
          </p:cNvPr>
          <p:cNvSpPr txBox="1"/>
          <p:nvPr/>
        </p:nvSpPr>
        <p:spPr>
          <a:xfrm>
            <a:off x="5562600" y="6172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https://iowadot.gov/districts/pdf/DistrictMapD3.pdf</a:t>
            </a:r>
            <a:endParaRPr lang="en-US" sz="1000" dirty="0"/>
          </a:p>
          <a:p>
            <a:r>
              <a:rPr lang="en-US" sz="1000" dirty="0"/>
              <a:t>Ctrl+Click for most current online map</a:t>
            </a:r>
          </a:p>
        </p:txBody>
      </p:sp>
    </p:spTree>
    <p:extLst>
      <p:ext uri="{BB962C8B-B14F-4D97-AF65-F5344CB8AC3E}">
        <p14:creationId xmlns:p14="http://schemas.microsoft.com/office/powerpoint/2010/main" val="2570327035"/>
      </p:ext>
    </p:extLst>
  </p:cSld>
  <p:clrMapOvr>
    <a:masterClrMapping/>
  </p:clrMapOvr>
  <p:transition advClick="0" advTm="10000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5811B7-5EFF-4B71-B721-151F01A3B9CD}"/>
              </a:ext>
            </a:extLst>
          </p:cNvPr>
          <p:cNvSpPr/>
          <p:nvPr/>
        </p:nvSpPr>
        <p:spPr>
          <a:xfrm>
            <a:off x="76200" y="1524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District 3 Maintenance Garage Contacts </a:t>
            </a:r>
            <a:br>
              <a:rPr lang="en-US" sz="3600" dirty="0"/>
            </a:br>
            <a:r>
              <a:rPr lang="en-US" sz="1200" dirty="0"/>
              <a:t>(Ctrl+Click on </a:t>
            </a:r>
            <a:r>
              <a:rPr lang="en-US" sz="1200" u="sng" dirty="0">
                <a:solidFill>
                  <a:schemeClr val="accent3"/>
                </a:solidFill>
              </a:rPr>
              <a:t>City</a:t>
            </a:r>
            <a:r>
              <a:rPr lang="en-US" sz="1200" dirty="0"/>
              <a:t> for Area Responsibility Map)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CC300-24B6-45FE-82A5-2FF6DF7F3DCB}"/>
              </a:ext>
            </a:extLst>
          </p:cNvPr>
          <p:cNvSpPr txBox="1"/>
          <p:nvPr/>
        </p:nvSpPr>
        <p:spPr>
          <a:xfrm>
            <a:off x="228600" y="1216617"/>
            <a:ext cx="2438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hlinkClick r:id="rId2"/>
              </a:rPr>
              <a:t>Alton</a:t>
            </a:r>
            <a:br>
              <a:rPr lang="en-US" sz="1000"/>
            </a:br>
            <a:r>
              <a:rPr lang="en-US" sz="1000"/>
              <a:t>Sioux County</a:t>
            </a:r>
            <a:br>
              <a:rPr lang="en-US" sz="1000"/>
            </a:br>
            <a:r>
              <a:rPr lang="en-US" sz="1000">
                <a:hlinkClick r:id="rId3"/>
              </a:rPr>
              <a:t>Troy Clouse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805 Second Ave. </a:t>
            </a:r>
            <a:br>
              <a:rPr lang="en-US" sz="1000"/>
            </a:br>
            <a:r>
              <a:rPr lang="en-US" sz="1000"/>
              <a:t>P.O. Box 407</a:t>
            </a:r>
            <a:br>
              <a:rPr lang="en-US" sz="1000"/>
            </a:br>
            <a:r>
              <a:rPr lang="en-US" sz="1000"/>
              <a:t>Alton, IA 51003</a:t>
            </a:r>
            <a:br>
              <a:rPr lang="en-US" sz="1000"/>
            </a:br>
            <a:r>
              <a:rPr lang="en-US" sz="1000"/>
              <a:t>Ph: 712-756-8814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4"/>
              </a:rPr>
              <a:t>Ashton</a:t>
            </a:r>
            <a:br>
              <a:rPr lang="en-US" sz="1000"/>
            </a:br>
            <a:r>
              <a:rPr lang="en-US" sz="1000"/>
              <a:t>Osceola County</a:t>
            </a:r>
            <a:br>
              <a:rPr lang="en-US" sz="1000"/>
            </a:br>
            <a:r>
              <a:rPr lang="en-US" sz="1000">
                <a:hlinkClick r:id="rId5"/>
              </a:rPr>
              <a:t>Lance Schlumbohm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2374 Iowa 60 Blvd.</a:t>
            </a:r>
            <a:br>
              <a:rPr lang="en-US" sz="1000"/>
            </a:br>
            <a:r>
              <a:rPr lang="en-US" sz="1000"/>
              <a:t>Ashton, IA 51232</a:t>
            </a:r>
            <a:br>
              <a:rPr lang="en-US" sz="1000"/>
            </a:br>
            <a:r>
              <a:rPr lang="en-US" sz="1000"/>
              <a:t>Ph: 712-724-6211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6"/>
              </a:rPr>
              <a:t>Carroll</a:t>
            </a:r>
            <a:br>
              <a:rPr lang="en-US" sz="1000"/>
            </a:br>
            <a:r>
              <a:rPr lang="en-US" sz="1000"/>
              <a:t>Carroll County</a:t>
            </a:r>
            <a:br>
              <a:rPr lang="en-US" sz="1000"/>
            </a:br>
            <a:r>
              <a:rPr lang="en-US" sz="1000">
                <a:hlinkClick r:id="rId7"/>
              </a:rPr>
              <a:t>Nate Westphal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19382 190th St.</a:t>
            </a:r>
            <a:br>
              <a:rPr lang="en-US" sz="1000"/>
            </a:br>
            <a:r>
              <a:rPr lang="en-US" sz="1000"/>
              <a:t>P.O. Box 475</a:t>
            </a:r>
            <a:br>
              <a:rPr lang="en-US" sz="1000"/>
            </a:br>
            <a:r>
              <a:rPr lang="en-US" sz="1000"/>
              <a:t>Carroll, IA 51401</a:t>
            </a:r>
            <a:br>
              <a:rPr lang="en-US" sz="1000"/>
            </a:br>
            <a:r>
              <a:rPr lang="en-US" sz="1000"/>
              <a:t>Ph: 712-792-2894</a:t>
            </a:r>
            <a:endParaRPr lang="en-US" sz="100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7BF99-BBED-443B-9CC6-C87481593759}"/>
              </a:ext>
            </a:extLst>
          </p:cNvPr>
          <p:cNvSpPr txBox="1"/>
          <p:nvPr/>
        </p:nvSpPr>
        <p:spPr>
          <a:xfrm>
            <a:off x="1968285" y="1216617"/>
            <a:ext cx="2133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hlinkClick r:id="rId8"/>
              </a:rPr>
              <a:t>Cherokee</a:t>
            </a:r>
            <a:br>
              <a:rPr lang="en-US" sz="1000"/>
            </a:br>
            <a:r>
              <a:rPr lang="en-US" sz="1000"/>
              <a:t>Cherokee County</a:t>
            </a:r>
            <a:br>
              <a:rPr lang="en-US" sz="1000"/>
            </a:br>
            <a:r>
              <a:rPr lang="en-US" sz="1000">
                <a:hlinkClick r:id="rId9"/>
              </a:rPr>
              <a:t>Doug Williams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1805 Industrial Road </a:t>
            </a:r>
            <a:br>
              <a:rPr lang="en-US" sz="1000"/>
            </a:br>
            <a:r>
              <a:rPr lang="en-US" sz="1000"/>
              <a:t>Cherokee, IA 51012</a:t>
            </a:r>
            <a:br>
              <a:rPr lang="en-US" sz="1000"/>
            </a:br>
            <a:r>
              <a:rPr lang="en-US" sz="1000"/>
              <a:t>Ph: 712-225-2522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10"/>
              </a:rPr>
              <a:t>Correctionville</a:t>
            </a:r>
            <a:br>
              <a:rPr lang="en-US" sz="1000"/>
            </a:br>
            <a:r>
              <a:rPr lang="en-US" sz="1000"/>
              <a:t>Woodbury County</a:t>
            </a:r>
            <a:br>
              <a:rPr lang="en-US" sz="1000"/>
            </a:br>
            <a:r>
              <a:rPr lang="en-US" sz="1000">
                <a:hlinkClick r:id="rId11"/>
              </a:rPr>
              <a:t>Troy Clouse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4244 U.S. 20 E.</a:t>
            </a:r>
            <a:br>
              <a:rPr lang="en-US" sz="1000"/>
            </a:br>
            <a:r>
              <a:rPr lang="en-US" sz="1000"/>
              <a:t>RR 2</a:t>
            </a:r>
            <a:br>
              <a:rPr lang="en-US" sz="1000"/>
            </a:br>
            <a:r>
              <a:rPr lang="en-US" sz="1000"/>
              <a:t>Box 95A</a:t>
            </a:r>
            <a:br>
              <a:rPr lang="en-US" sz="1000"/>
            </a:br>
            <a:r>
              <a:rPr lang="en-US" sz="1000"/>
              <a:t>Correctionville, IA 51016</a:t>
            </a:r>
            <a:br>
              <a:rPr lang="en-US" sz="1000"/>
            </a:br>
            <a:r>
              <a:rPr lang="en-US" sz="1000"/>
              <a:t>Ph: 712-372-4762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12"/>
              </a:rPr>
              <a:t>Denison</a:t>
            </a:r>
            <a:br>
              <a:rPr lang="en-US" sz="1000"/>
            </a:br>
            <a:r>
              <a:rPr lang="en-US" sz="1000"/>
              <a:t>Crawford County</a:t>
            </a:r>
            <a:br>
              <a:rPr lang="en-US" sz="1000"/>
            </a:br>
            <a:r>
              <a:rPr lang="en-US" sz="1000">
                <a:hlinkClick r:id="rId13"/>
              </a:rPr>
              <a:t>Ron Gleiser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2435 Airport Road</a:t>
            </a:r>
            <a:br>
              <a:rPr lang="en-US" sz="1000"/>
            </a:br>
            <a:r>
              <a:rPr lang="en-US" sz="1000"/>
              <a:t>P.O. Box 70</a:t>
            </a:r>
            <a:br>
              <a:rPr lang="en-US" sz="1000"/>
            </a:br>
            <a:r>
              <a:rPr lang="en-US" sz="1000"/>
              <a:t>Denison, IA 51442</a:t>
            </a:r>
            <a:br>
              <a:rPr lang="en-US" sz="1000"/>
            </a:br>
            <a:r>
              <a:rPr lang="en-US" sz="1000"/>
              <a:t>Ph: 712-263-4792</a:t>
            </a:r>
            <a:endParaRPr lang="en-US" sz="100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64CA5-D92C-481A-8F68-7949EFFF0EE8}"/>
              </a:ext>
            </a:extLst>
          </p:cNvPr>
          <p:cNvSpPr txBox="1"/>
          <p:nvPr/>
        </p:nvSpPr>
        <p:spPr>
          <a:xfrm flipH="1">
            <a:off x="3638873" y="1216617"/>
            <a:ext cx="152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14"/>
              </a:rPr>
              <a:t>Emmetsburg</a:t>
            </a:r>
            <a:br>
              <a:rPr lang="en-US" sz="1000" dirty="0"/>
            </a:br>
            <a:r>
              <a:rPr lang="en-US" sz="1000" dirty="0"/>
              <a:t>Palo Alto County</a:t>
            </a:r>
            <a:br>
              <a:rPr lang="en-US" sz="1000" dirty="0"/>
            </a:br>
            <a:r>
              <a:rPr lang="en-US" sz="1000" dirty="0">
                <a:hlinkClick r:id="rId9"/>
              </a:rPr>
              <a:t>Doug Williams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1405 Adams St. </a:t>
            </a:r>
            <a:br>
              <a:rPr lang="en-US" sz="1000" dirty="0"/>
            </a:br>
            <a:r>
              <a:rPr lang="en-US" sz="1000" dirty="0"/>
              <a:t>Emmetsburg, IA 50536</a:t>
            </a:r>
            <a:br>
              <a:rPr lang="en-US" sz="1000" dirty="0"/>
            </a:br>
            <a:r>
              <a:rPr lang="en-US" sz="1000" dirty="0"/>
              <a:t>Ph: 712-852-4886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5"/>
              </a:rPr>
              <a:t>Ida Grove</a:t>
            </a:r>
            <a:br>
              <a:rPr lang="en-US" sz="1000" dirty="0"/>
            </a:br>
            <a:r>
              <a:rPr lang="en-US" sz="1000" dirty="0"/>
              <a:t>Ida County</a:t>
            </a:r>
            <a:br>
              <a:rPr lang="en-US" sz="1000" dirty="0"/>
            </a:br>
            <a:r>
              <a:rPr lang="en-US" sz="1000" dirty="0">
                <a:hlinkClick r:id="rId13"/>
              </a:rPr>
              <a:t>Ron Gleiser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2387 Keystone Ave.</a:t>
            </a:r>
            <a:br>
              <a:rPr lang="en-US" sz="1000" dirty="0"/>
            </a:br>
            <a:r>
              <a:rPr lang="en-US" sz="1000" dirty="0"/>
              <a:t>Box 122</a:t>
            </a:r>
            <a:br>
              <a:rPr lang="en-US" sz="1000" dirty="0"/>
            </a:br>
            <a:r>
              <a:rPr lang="en-US" sz="1000" dirty="0"/>
              <a:t>Ida Grove, IA 51445</a:t>
            </a:r>
            <a:br>
              <a:rPr lang="en-US" sz="1000" dirty="0"/>
            </a:br>
            <a:r>
              <a:rPr lang="en-US" sz="1000" dirty="0"/>
              <a:t>Ph: 712-364-2027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6"/>
              </a:rPr>
              <a:t>LeMars</a:t>
            </a:r>
            <a:br>
              <a:rPr lang="en-US" sz="1000" dirty="0"/>
            </a:br>
            <a:r>
              <a:rPr lang="en-US" sz="1000" dirty="0"/>
              <a:t>Plymouth County</a:t>
            </a:r>
            <a:br>
              <a:rPr lang="en-US" sz="1000" dirty="0"/>
            </a:br>
            <a:r>
              <a:rPr lang="en-US" sz="1000" dirty="0">
                <a:hlinkClick r:id="rId3"/>
              </a:rPr>
              <a:t>Troy Clouse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1080 Lincoln St. N.E.</a:t>
            </a:r>
            <a:br>
              <a:rPr lang="en-US" sz="1000" dirty="0"/>
            </a:br>
            <a:r>
              <a:rPr lang="en-US" sz="1000" dirty="0"/>
              <a:t>P.O. Box 531</a:t>
            </a:r>
            <a:br>
              <a:rPr lang="en-US" sz="1000" dirty="0"/>
            </a:br>
            <a:r>
              <a:rPr lang="en-US" sz="1000" dirty="0"/>
              <a:t>LeMars, IA 51031</a:t>
            </a:r>
            <a:br>
              <a:rPr lang="en-US" sz="1000" dirty="0"/>
            </a:br>
            <a:r>
              <a:rPr lang="en-US" sz="1000" dirty="0"/>
              <a:t>Ph: 712-546-6401</a:t>
            </a:r>
          </a:p>
          <a:p>
            <a:endParaRPr lang="en-US" sz="1000" dirty="0">
              <a:effectLst/>
            </a:endParaRPr>
          </a:p>
          <a:p>
            <a:r>
              <a:rPr lang="en-US" sz="1000" b="1" dirty="0">
                <a:hlinkClick r:id="rId17"/>
              </a:rPr>
              <a:t>Onawa</a:t>
            </a:r>
            <a:br>
              <a:rPr lang="en-US" sz="1000" dirty="0"/>
            </a:br>
            <a:r>
              <a:rPr lang="en-US" sz="1000" dirty="0"/>
              <a:t>Monona County</a:t>
            </a:r>
            <a:br>
              <a:rPr lang="en-US" sz="1000" dirty="0"/>
            </a:br>
            <a:r>
              <a:rPr lang="en-US" sz="1000" dirty="0">
                <a:hlinkClick r:id="rId18"/>
              </a:rPr>
              <a:t>Ron Gleiser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1800 Iowa 175 W. </a:t>
            </a:r>
            <a:br>
              <a:rPr lang="en-US" sz="1000" dirty="0"/>
            </a:br>
            <a:r>
              <a:rPr lang="en-US" sz="1000" dirty="0"/>
              <a:t>P.O. Box 458</a:t>
            </a:r>
            <a:br>
              <a:rPr lang="en-US" sz="1000" dirty="0"/>
            </a:br>
            <a:r>
              <a:rPr lang="en-US" sz="1000" dirty="0"/>
              <a:t>Onawa, IA 51040</a:t>
            </a:r>
            <a:br>
              <a:rPr lang="en-US" sz="1000" dirty="0"/>
            </a:br>
            <a:r>
              <a:rPr lang="en-US" sz="1000" dirty="0"/>
              <a:t>Ph: 712-423-2040</a:t>
            </a:r>
            <a:endParaRPr lang="en-US" sz="10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3D652-3C20-409B-BA3A-D1F4DCC3CE90}"/>
              </a:ext>
            </a:extLst>
          </p:cNvPr>
          <p:cNvSpPr txBox="1"/>
          <p:nvPr/>
        </p:nvSpPr>
        <p:spPr>
          <a:xfrm>
            <a:off x="5346915" y="228600"/>
            <a:ext cx="152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hlinkClick r:id="rId19"/>
              </a:rPr>
              <a:t>Pocahontas</a:t>
            </a:r>
            <a:br>
              <a:rPr lang="en-US" sz="1000" dirty="0"/>
            </a:br>
            <a:r>
              <a:rPr lang="en-US" sz="1000" dirty="0" err="1"/>
              <a:t>Pocahontas</a:t>
            </a:r>
            <a:r>
              <a:rPr lang="en-US" sz="1000" dirty="0"/>
              <a:t> County</a:t>
            </a:r>
            <a:br>
              <a:rPr lang="en-US" sz="1000" dirty="0"/>
            </a:br>
            <a:r>
              <a:rPr lang="en-US" sz="1000" dirty="0">
                <a:hlinkClick r:id="rId7"/>
              </a:rPr>
              <a:t>Nate Westphal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405 N.W. Seventh St.</a:t>
            </a:r>
            <a:br>
              <a:rPr lang="en-US" sz="1000" dirty="0"/>
            </a:br>
            <a:r>
              <a:rPr lang="en-US" sz="1000" dirty="0"/>
              <a:t>Pocahontas, IA 50574</a:t>
            </a:r>
            <a:br>
              <a:rPr lang="en-US" sz="1000" dirty="0"/>
            </a:br>
            <a:r>
              <a:rPr lang="en-US" sz="1000" dirty="0"/>
              <a:t>Ph: 712-335-4590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20"/>
              </a:rPr>
              <a:t>Rock Rapids</a:t>
            </a:r>
            <a:br>
              <a:rPr lang="en-US" sz="1000" dirty="0"/>
            </a:br>
            <a:r>
              <a:rPr lang="en-US" sz="1000" dirty="0"/>
              <a:t>Lyon County</a:t>
            </a:r>
            <a:br>
              <a:rPr lang="en-US" sz="1000" dirty="0"/>
            </a:br>
            <a:r>
              <a:rPr lang="en-US" sz="1000" dirty="0">
                <a:hlinkClick r:id="rId5"/>
              </a:rPr>
              <a:t>Lance Schlumbohm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1204 N. Second Ave.</a:t>
            </a:r>
            <a:br>
              <a:rPr lang="en-US" sz="1000" dirty="0"/>
            </a:br>
            <a:r>
              <a:rPr lang="en-US" sz="1000" dirty="0"/>
              <a:t>P.O. Box 430</a:t>
            </a:r>
            <a:br>
              <a:rPr lang="en-US" sz="1000" dirty="0"/>
            </a:br>
            <a:r>
              <a:rPr lang="en-US" sz="1000" dirty="0"/>
              <a:t>Rock Rapids, IA 51246</a:t>
            </a:r>
            <a:br>
              <a:rPr lang="en-US" sz="1000" dirty="0"/>
            </a:br>
            <a:r>
              <a:rPr lang="en-US" sz="1000" dirty="0"/>
              <a:t>Ph: 712-472-3719</a:t>
            </a:r>
          </a:p>
          <a:p>
            <a:endParaRPr lang="en-US" sz="1000" dirty="0">
              <a:effectLst/>
            </a:endParaRPr>
          </a:p>
          <a:p>
            <a:r>
              <a:rPr lang="en-US" sz="1000" b="1" dirty="0">
                <a:hlinkClick r:id="rId21"/>
              </a:rPr>
              <a:t>Rockwell City</a:t>
            </a:r>
            <a:br>
              <a:rPr lang="en-US" sz="1000" dirty="0"/>
            </a:br>
            <a:r>
              <a:rPr lang="en-US" sz="1000" dirty="0"/>
              <a:t>Calhoun County</a:t>
            </a:r>
            <a:br>
              <a:rPr lang="en-US" sz="1000" dirty="0"/>
            </a:br>
            <a:r>
              <a:rPr lang="en-US" sz="1000" dirty="0">
                <a:hlinkClick r:id="rId7"/>
              </a:rPr>
              <a:t>Nate Westphal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2770 Norridge Ave.</a:t>
            </a:r>
            <a:br>
              <a:rPr lang="en-US" sz="1000" dirty="0"/>
            </a:br>
            <a:r>
              <a:rPr lang="en-US" sz="1000" dirty="0"/>
              <a:t>P.O. Box 226</a:t>
            </a:r>
            <a:br>
              <a:rPr lang="en-US" sz="1000" dirty="0"/>
            </a:br>
            <a:r>
              <a:rPr lang="en-US" sz="1000" dirty="0"/>
              <a:t>Rockwell City, IA 50579</a:t>
            </a:r>
            <a:br>
              <a:rPr lang="en-US" sz="1000" dirty="0"/>
            </a:br>
            <a:r>
              <a:rPr lang="en-US" sz="1000" dirty="0"/>
              <a:t>Ph: 712-297-8222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22"/>
              </a:rPr>
              <a:t>Sac City</a:t>
            </a:r>
            <a:br>
              <a:rPr lang="en-US" sz="1000" dirty="0"/>
            </a:br>
            <a:r>
              <a:rPr lang="en-US" sz="1000" dirty="0"/>
              <a:t>Sac County</a:t>
            </a:r>
            <a:br>
              <a:rPr lang="en-US" sz="1000" dirty="0"/>
            </a:br>
            <a:r>
              <a:rPr lang="en-US" sz="1000" dirty="0">
                <a:hlinkClick r:id="rId7"/>
              </a:rPr>
              <a:t>Nate Westphal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2903 W. Main St.</a:t>
            </a:r>
            <a:br>
              <a:rPr lang="en-US" sz="1000" dirty="0"/>
            </a:br>
            <a:r>
              <a:rPr lang="en-US" sz="1000" dirty="0"/>
              <a:t>P.O. Box 302</a:t>
            </a:r>
            <a:br>
              <a:rPr lang="en-US" sz="1000" dirty="0"/>
            </a:br>
            <a:r>
              <a:rPr lang="en-US" sz="1000" dirty="0"/>
              <a:t>Sac City, IA 50583</a:t>
            </a:r>
            <a:br>
              <a:rPr lang="en-US" sz="1000" dirty="0"/>
            </a:br>
            <a:r>
              <a:rPr lang="en-US" sz="1000" dirty="0"/>
              <a:t>Ph: 712-662-7674</a:t>
            </a:r>
          </a:p>
          <a:p>
            <a:endParaRPr lang="en-US" sz="1000" dirty="0"/>
          </a:p>
          <a:p>
            <a:r>
              <a:rPr lang="en-US" sz="1000" b="1" dirty="0">
                <a:hlinkClick r:id="rId23"/>
              </a:rPr>
              <a:t>Sioux City - Hamilton</a:t>
            </a:r>
            <a:br>
              <a:rPr lang="en-US" sz="1000" dirty="0"/>
            </a:br>
            <a:r>
              <a:rPr lang="en-US" sz="1000" dirty="0"/>
              <a:t>Woodbury County</a:t>
            </a:r>
            <a:br>
              <a:rPr lang="en-US" sz="1000" dirty="0"/>
            </a:br>
            <a:r>
              <a:rPr lang="en-US" sz="1000" dirty="0">
                <a:hlinkClick r:id="rId24"/>
              </a:rPr>
              <a:t>Todd Cogdill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200 Hamilton Blvd.</a:t>
            </a:r>
            <a:br>
              <a:rPr lang="en-US" sz="1000" dirty="0"/>
            </a:br>
            <a:r>
              <a:rPr lang="en-US" sz="1000" dirty="0"/>
              <a:t>Sioux City, IA 51103</a:t>
            </a:r>
            <a:br>
              <a:rPr lang="en-US" sz="1000" dirty="0"/>
            </a:br>
            <a:r>
              <a:rPr lang="en-US" sz="1000" dirty="0"/>
              <a:t>Ph: 712-252-1836</a:t>
            </a:r>
          </a:p>
          <a:p>
            <a:endParaRPr lang="en-US" sz="1000" dirty="0"/>
          </a:p>
          <a:p>
            <a:endParaRPr lang="en-US" sz="10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FCA19-82E9-4FC5-9C58-542892C84905}"/>
              </a:ext>
            </a:extLst>
          </p:cNvPr>
          <p:cNvSpPr txBox="1"/>
          <p:nvPr/>
        </p:nvSpPr>
        <p:spPr>
          <a:xfrm flipH="1">
            <a:off x="6858000" y="1371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000" dirty="0"/>
            </a:b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59709-7938-41F5-9587-830F22D595E5}"/>
              </a:ext>
            </a:extLst>
          </p:cNvPr>
          <p:cNvSpPr txBox="1"/>
          <p:nvPr/>
        </p:nvSpPr>
        <p:spPr>
          <a:xfrm>
            <a:off x="7239000" y="228600"/>
            <a:ext cx="145554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hlinkClick r:id="rId25"/>
              </a:rPr>
              <a:t>Sioux City - Leeds</a:t>
            </a:r>
            <a:br>
              <a:rPr lang="en-US" sz="1000"/>
            </a:br>
            <a:r>
              <a:rPr lang="en-US" sz="1000"/>
              <a:t>Woodbury County</a:t>
            </a:r>
            <a:br>
              <a:rPr lang="en-US" sz="1000"/>
            </a:br>
            <a:r>
              <a:rPr lang="en-US" sz="1000">
                <a:hlinkClick r:id="rId24"/>
              </a:rPr>
              <a:t>Todd Cogdill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4623 U.S. 75 N.</a:t>
            </a:r>
            <a:br>
              <a:rPr lang="en-US" sz="1000"/>
            </a:br>
            <a:r>
              <a:rPr lang="en-US" sz="1000"/>
              <a:t>Sioux City, IA 51108</a:t>
            </a:r>
            <a:br>
              <a:rPr lang="en-US" sz="1000"/>
            </a:br>
            <a:r>
              <a:rPr lang="en-US" sz="1000"/>
              <a:t>Ph: 712-239-2856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26"/>
              </a:rPr>
              <a:t>Sloan</a:t>
            </a:r>
            <a:br>
              <a:rPr lang="en-US" sz="1000"/>
            </a:br>
            <a:r>
              <a:rPr lang="en-US" sz="1000"/>
              <a:t>Woodbury County</a:t>
            </a:r>
            <a:br>
              <a:rPr lang="en-US" sz="1000"/>
            </a:br>
            <a:r>
              <a:rPr lang="en-US" sz="1000">
                <a:hlinkClick r:id="rId18"/>
              </a:rPr>
              <a:t>Ron Gleiser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3250 Dallas Ave.</a:t>
            </a:r>
            <a:br>
              <a:rPr lang="en-US" sz="1000"/>
            </a:br>
            <a:r>
              <a:rPr lang="en-US" sz="1000"/>
              <a:t>P.O. Box 53</a:t>
            </a:r>
            <a:br>
              <a:rPr lang="en-US" sz="1000"/>
            </a:br>
            <a:r>
              <a:rPr lang="en-US" sz="1000"/>
              <a:t>Sloan, IA 51055</a:t>
            </a:r>
            <a:br>
              <a:rPr lang="en-US" sz="1000"/>
            </a:br>
            <a:r>
              <a:rPr lang="en-US" sz="1000"/>
              <a:t>Ph: 712-428-3300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27"/>
              </a:rPr>
              <a:t>Spencer</a:t>
            </a:r>
            <a:br>
              <a:rPr lang="en-US" sz="1000"/>
            </a:br>
            <a:r>
              <a:rPr lang="en-US" sz="1000"/>
              <a:t>Clay County</a:t>
            </a:r>
            <a:br>
              <a:rPr lang="en-US" sz="1000"/>
            </a:br>
            <a:r>
              <a:rPr lang="en-US" sz="1000">
                <a:hlinkClick r:id="rId9"/>
              </a:rPr>
              <a:t>Doug Williams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1107 11th Ave. S.W.</a:t>
            </a:r>
            <a:br>
              <a:rPr lang="en-US" sz="1000"/>
            </a:br>
            <a:r>
              <a:rPr lang="en-US" sz="1000"/>
              <a:t>Spencer, IA 51301</a:t>
            </a:r>
            <a:br>
              <a:rPr lang="en-US" sz="1000"/>
            </a:br>
            <a:r>
              <a:rPr lang="en-US" sz="1000"/>
              <a:t>Ph: 712-262-1645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28"/>
              </a:rPr>
              <a:t>Spirit Lake</a:t>
            </a:r>
            <a:br>
              <a:rPr lang="en-US" sz="1000"/>
            </a:br>
            <a:r>
              <a:rPr lang="en-US" sz="1000"/>
              <a:t>Dickinson County</a:t>
            </a:r>
            <a:br>
              <a:rPr lang="en-US" sz="1000"/>
            </a:br>
            <a:r>
              <a:rPr lang="en-US" sz="1000">
                <a:hlinkClick r:id="rId9"/>
              </a:rPr>
              <a:t>Doug Williams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3001 N. 18th St.</a:t>
            </a:r>
            <a:br>
              <a:rPr lang="en-US" sz="1000"/>
            </a:br>
            <a:r>
              <a:rPr lang="en-US" sz="1000"/>
              <a:t>Spirit Lake, IA 51360</a:t>
            </a:r>
            <a:br>
              <a:rPr lang="en-US" sz="1000"/>
            </a:br>
            <a:r>
              <a:rPr lang="en-US" sz="1000"/>
              <a:t>Ph: 712-336-2112</a:t>
            </a:r>
            <a:br>
              <a:rPr lang="en-US" sz="1000"/>
            </a:br>
            <a:endParaRPr lang="en-US" sz="1000"/>
          </a:p>
          <a:p>
            <a:r>
              <a:rPr lang="en-US" sz="1000" b="1">
                <a:hlinkClick r:id="rId29"/>
              </a:rPr>
              <a:t>Storm Lake</a:t>
            </a:r>
            <a:br>
              <a:rPr lang="en-US" sz="1000"/>
            </a:br>
            <a:r>
              <a:rPr lang="en-US" sz="1000"/>
              <a:t>Buena Vista County</a:t>
            </a:r>
            <a:br>
              <a:rPr lang="en-US" sz="1000"/>
            </a:br>
            <a:r>
              <a:rPr lang="en-US" sz="1000">
                <a:hlinkClick r:id="rId9"/>
              </a:rPr>
              <a:t>Doug Williams</a:t>
            </a:r>
            <a:br>
              <a:rPr lang="en-US" sz="1000"/>
            </a:br>
            <a:r>
              <a:rPr lang="en-US" sz="1000"/>
              <a:t>Supervisor</a:t>
            </a:r>
            <a:br>
              <a:rPr lang="en-US" sz="1000"/>
            </a:br>
            <a:r>
              <a:rPr lang="en-US" sz="1000"/>
              <a:t>1301 W. Milwaukee</a:t>
            </a:r>
            <a:br>
              <a:rPr lang="en-US" sz="1000"/>
            </a:br>
            <a:r>
              <a:rPr lang="en-US" sz="1000"/>
              <a:t>P.O. Box 1166</a:t>
            </a:r>
            <a:br>
              <a:rPr lang="en-US" sz="1000"/>
            </a:br>
            <a:r>
              <a:rPr lang="en-US" sz="1000"/>
              <a:t>Storm Lake, IA 50588</a:t>
            </a:r>
            <a:br>
              <a:rPr lang="en-US" sz="1000"/>
            </a:br>
            <a:r>
              <a:rPr lang="en-US" sz="1000"/>
              <a:t>Ph: 712-732-5670</a:t>
            </a:r>
            <a:endParaRPr lang="en-US" sz="10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858375"/>
      </p:ext>
    </p:extLst>
  </p:cSld>
  <p:clrMapOvr>
    <a:masterClrMapping/>
  </p:clrMapOvr>
  <p:transition advClick="0" advTm="10000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AADBB-2350-48FD-9803-4AD325857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563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93852-5CE7-469C-B184-76471E5F75AF}"/>
              </a:ext>
            </a:extLst>
          </p:cNvPr>
          <p:cNvSpPr txBox="1"/>
          <p:nvPr/>
        </p:nvSpPr>
        <p:spPr>
          <a:xfrm>
            <a:off x="5715000" y="6172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https://iowadot.gov/districts/pdf/DistrictMapD4.pdf</a:t>
            </a:r>
            <a:endParaRPr lang="en-US" sz="1000" dirty="0"/>
          </a:p>
          <a:p>
            <a:r>
              <a:rPr lang="en-US" sz="1000" dirty="0"/>
              <a:t>Ctrl+Click for most current online map</a:t>
            </a:r>
          </a:p>
        </p:txBody>
      </p:sp>
    </p:spTree>
    <p:extLst>
      <p:ext uri="{BB962C8B-B14F-4D97-AF65-F5344CB8AC3E}">
        <p14:creationId xmlns:p14="http://schemas.microsoft.com/office/powerpoint/2010/main" val="1534002374"/>
      </p:ext>
    </p:extLst>
  </p:cSld>
  <p:clrMapOvr>
    <a:masterClrMapping/>
  </p:clrMapOvr>
  <p:transition advClick="0" advTm="1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196084" cy="5686918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630CF-12A4-405A-8391-59CEAE795F4F}"/>
              </a:ext>
            </a:extLst>
          </p:cNvPr>
          <p:cNvSpPr/>
          <p:nvPr/>
        </p:nvSpPr>
        <p:spPr>
          <a:xfrm>
            <a:off x="228600" y="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District 4 Maintenance Shop Contacts </a:t>
            </a:r>
            <a:br>
              <a:rPr lang="en-US" sz="4800" dirty="0"/>
            </a:br>
            <a:r>
              <a:rPr lang="en-US" sz="1200" dirty="0"/>
              <a:t>(Ctrl+Click on </a:t>
            </a:r>
            <a:r>
              <a:rPr lang="en-US" sz="1200" u="sng" dirty="0">
                <a:solidFill>
                  <a:schemeClr val="accent3"/>
                </a:solidFill>
              </a:rPr>
              <a:t>City</a:t>
            </a:r>
            <a:r>
              <a:rPr lang="en-US" sz="1200" dirty="0"/>
              <a:t> for Area Responsibility Map)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49E45-FF52-4939-B9EC-0CEEE676CECB}"/>
              </a:ext>
            </a:extLst>
          </p:cNvPr>
          <p:cNvSpPr/>
          <p:nvPr/>
        </p:nvSpPr>
        <p:spPr>
          <a:xfrm>
            <a:off x="228600" y="1295400"/>
            <a:ext cx="1676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2"/>
              </a:rPr>
              <a:t>Adair </a:t>
            </a:r>
            <a:br>
              <a:rPr lang="en-US" sz="1000" dirty="0"/>
            </a:br>
            <a:r>
              <a:rPr lang="en-US" sz="1000" dirty="0" err="1"/>
              <a:t>Adair</a:t>
            </a:r>
            <a:r>
              <a:rPr lang="en-US" sz="1000" dirty="0"/>
              <a:t> County</a:t>
            </a:r>
            <a:br>
              <a:rPr lang="en-US" sz="1000" dirty="0"/>
            </a:br>
            <a:r>
              <a:rPr lang="en-US" sz="1000" dirty="0">
                <a:hlinkClick r:id="rId3"/>
              </a:rPr>
              <a:t>Shawn Havick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300 Hillcrest</a:t>
            </a:r>
            <a:br>
              <a:rPr lang="en-US" sz="1000" dirty="0"/>
            </a:br>
            <a:r>
              <a:rPr lang="en-US" sz="1000" dirty="0"/>
              <a:t>Adair, IA 50002</a:t>
            </a:r>
            <a:br>
              <a:rPr lang="en-US" sz="1000" dirty="0"/>
            </a:br>
            <a:r>
              <a:rPr lang="en-US" sz="1000" dirty="0"/>
              <a:t>641-742-3216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4"/>
              </a:rPr>
              <a:t>Atlantic</a:t>
            </a:r>
            <a:br>
              <a:rPr lang="en-US" sz="1000" dirty="0"/>
            </a:br>
            <a:r>
              <a:rPr lang="en-US" sz="1000" dirty="0"/>
              <a:t>Cass County</a:t>
            </a:r>
            <a:br>
              <a:rPr lang="en-US" sz="1000" dirty="0"/>
            </a:br>
            <a:r>
              <a:rPr lang="en-US" sz="1000" dirty="0">
                <a:hlinkClick r:id="rId3"/>
              </a:rPr>
              <a:t>Shawn Havick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502 Ash St</a:t>
            </a:r>
            <a:br>
              <a:rPr lang="en-US" sz="1000" dirty="0"/>
            </a:br>
            <a:r>
              <a:rPr lang="en-US" sz="1000" dirty="0"/>
              <a:t>Atlantic, IA 50022</a:t>
            </a:r>
            <a:br>
              <a:rPr lang="en-US" sz="1000" dirty="0"/>
            </a:br>
            <a:r>
              <a:rPr lang="en-US" sz="1000" dirty="0"/>
              <a:t>712-243-3114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5"/>
              </a:rPr>
              <a:t>Avoca</a:t>
            </a:r>
            <a:br>
              <a:rPr lang="en-US" sz="1000" dirty="0"/>
            </a:br>
            <a:r>
              <a:rPr lang="en-US" sz="1000" dirty="0"/>
              <a:t>Pottawattamie County</a:t>
            </a:r>
            <a:br>
              <a:rPr lang="en-US" sz="1000" dirty="0"/>
            </a:br>
            <a:r>
              <a:rPr lang="en-US" sz="1000" dirty="0">
                <a:hlinkClick r:id="rId6"/>
              </a:rPr>
              <a:t>Dave Brisbois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1110 N. Chestnut</a:t>
            </a:r>
            <a:br>
              <a:rPr lang="en-US" sz="1000" dirty="0"/>
            </a:br>
            <a:r>
              <a:rPr lang="en-US" sz="1000" dirty="0"/>
              <a:t>Avoca, IA 51521</a:t>
            </a:r>
            <a:br>
              <a:rPr lang="en-US" sz="1000" dirty="0"/>
            </a:br>
            <a:r>
              <a:rPr lang="en-US" sz="1000" dirty="0"/>
              <a:t>712-343-2655</a:t>
            </a:r>
            <a:endParaRPr lang="en-US" sz="10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4D31F-2219-417F-9732-B6A0E6573151}"/>
              </a:ext>
            </a:extLst>
          </p:cNvPr>
          <p:cNvSpPr/>
          <p:nvPr/>
        </p:nvSpPr>
        <p:spPr>
          <a:xfrm>
            <a:off x="2057400" y="1295400"/>
            <a:ext cx="1600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7"/>
              </a:rPr>
              <a:t>Clarinda</a:t>
            </a:r>
            <a:br>
              <a:rPr lang="en-US" sz="1000" dirty="0"/>
            </a:br>
            <a:r>
              <a:rPr lang="en-US" sz="1000" dirty="0"/>
              <a:t>Page County</a:t>
            </a:r>
            <a:br>
              <a:rPr lang="en-US" sz="1000" dirty="0"/>
            </a:br>
            <a:r>
              <a:rPr lang="en-US" sz="1000" dirty="0">
                <a:hlinkClick r:id="rId8"/>
              </a:rPr>
              <a:t>Jason </a:t>
            </a:r>
            <a:r>
              <a:rPr lang="en-US" sz="1000" dirty="0" err="1">
                <a:hlinkClick r:id="rId8"/>
              </a:rPr>
              <a:t>Sallach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1150 E. State St</a:t>
            </a:r>
            <a:br>
              <a:rPr lang="en-US" sz="1000" dirty="0"/>
            </a:br>
            <a:r>
              <a:rPr lang="en-US" sz="1000" dirty="0"/>
              <a:t>Clarinda, IA 51632</a:t>
            </a:r>
            <a:br>
              <a:rPr lang="en-US" sz="1000" dirty="0"/>
            </a:br>
            <a:r>
              <a:rPr lang="en-US" sz="1000" dirty="0"/>
              <a:t>712-542-1476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9"/>
              </a:rPr>
              <a:t>Corning</a:t>
            </a:r>
            <a:br>
              <a:rPr lang="en-US" sz="1000" dirty="0"/>
            </a:br>
            <a:r>
              <a:rPr lang="en-US" sz="1000" dirty="0"/>
              <a:t>Adams County</a:t>
            </a:r>
            <a:br>
              <a:rPr lang="en-US" sz="1000" dirty="0"/>
            </a:br>
            <a:r>
              <a:rPr lang="en-US" sz="1000" dirty="0">
                <a:hlinkClick r:id="rId10"/>
              </a:rPr>
              <a:t>Kurt Reason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2004 200th St.</a:t>
            </a:r>
            <a:br>
              <a:rPr lang="en-US" sz="1000" dirty="0"/>
            </a:br>
            <a:r>
              <a:rPr lang="en-US" sz="1000" dirty="0"/>
              <a:t>Corning, IA 50841</a:t>
            </a:r>
            <a:br>
              <a:rPr lang="en-US" sz="1000" dirty="0"/>
            </a:br>
            <a:r>
              <a:rPr lang="en-US" sz="1000" dirty="0"/>
              <a:t>641-322-4335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1"/>
              </a:rPr>
              <a:t>Council Bluffs (south)</a:t>
            </a:r>
            <a:br>
              <a:rPr lang="en-US" sz="1000" dirty="0"/>
            </a:br>
            <a:r>
              <a:rPr lang="en-US" sz="1000" dirty="0"/>
              <a:t>Pottawattamie County</a:t>
            </a:r>
            <a:br>
              <a:rPr lang="en-US" sz="1000" dirty="0"/>
            </a:br>
            <a:r>
              <a:rPr lang="en-US" sz="1000" dirty="0">
                <a:hlinkClick r:id="rId12"/>
              </a:rPr>
              <a:t>Tony Arrick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3540 S. Expressway</a:t>
            </a:r>
            <a:br>
              <a:rPr lang="en-US" sz="1000" dirty="0"/>
            </a:br>
            <a:r>
              <a:rPr lang="en-US" sz="1000" dirty="0"/>
              <a:t>Council Bluffs, IA 51501</a:t>
            </a:r>
            <a:br>
              <a:rPr lang="en-US" sz="1000" dirty="0"/>
            </a:br>
            <a:r>
              <a:rPr lang="en-US" sz="1000" dirty="0"/>
              <a:t>712-366-0332</a:t>
            </a:r>
          </a:p>
          <a:p>
            <a:endParaRPr lang="en-US" sz="1000" dirty="0">
              <a:effectLst/>
            </a:endParaRPr>
          </a:p>
          <a:p>
            <a:r>
              <a:rPr lang="en-US" sz="1000" b="1" dirty="0">
                <a:hlinkClick r:id="rId13"/>
              </a:rPr>
              <a:t>Council Bluffs (north)</a:t>
            </a:r>
            <a:br>
              <a:rPr lang="en-US" sz="1000" dirty="0"/>
            </a:br>
            <a:r>
              <a:rPr lang="en-US" sz="1000" dirty="0"/>
              <a:t>Pottawattamie County</a:t>
            </a:r>
            <a:br>
              <a:rPr lang="en-US" sz="1000" dirty="0"/>
            </a:br>
            <a:r>
              <a:rPr lang="en-US" sz="1000" dirty="0">
                <a:hlinkClick r:id="rId12"/>
              </a:rPr>
              <a:t>Tony Arrick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2501 N. 25th St.</a:t>
            </a:r>
            <a:br>
              <a:rPr lang="en-US" sz="1000" dirty="0"/>
            </a:br>
            <a:r>
              <a:rPr lang="en-US" sz="1000" dirty="0"/>
              <a:t>Council Bluffs, IA 51501</a:t>
            </a:r>
            <a:br>
              <a:rPr lang="en-US" sz="1000" dirty="0"/>
            </a:br>
            <a:r>
              <a:rPr lang="en-US" sz="1000" dirty="0"/>
              <a:t>712-322-7543</a:t>
            </a:r>
            <a:endParaRPr lang="en-US" sz="100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8B974-8FED-4EBC-B698-A273EC22BD21}"/>
              </a:ext>
            </a:extLst>
          </p:cNvPr>
          <p:cNvSpPr/>
          <p:nvPr/>
        </p:nvSpPr>
        <p:spPr>
          <a:xfrm>
            <a:off x="3962400" y="1066800"/>
            <a:ext cx="1447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r>
              <a:rPr lang="en-US" sz="1000" b="1" dirty="0">
                <a:hlinkClick r:id="rId14"/>
              </a:rPr>
              <a:t>Creston</a:t>
            </a:r>
            <a:br>
              <a:rPr lang="en-US" sz="1000" dirty="0"/>
            </a:br>
            <a:r>
              <a:rPr lang="en-US" sz="1000" dirty="0"/>
              <a:t>Union County</a:t>
            </a:r>
            <a:br>
              <a:rPr lang="en-US" sz="1000" dirty="0"/>
            </a:br>
            <a:r>
              <a:rPr lang="en-US" sz="1000" dirty="0">
                <a:hlinkClick r:id="rId10"/>
              </a:rPr>
              <a:t>Kurt Reason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405 S. Chestnut</a:t>
            </a:r>
            <a:br>
              <a:rPr lang="en-US" sz="1000" dirty="0"/>
            </a:br>
            <a:r>
              <a:rPr lang="en-US" sz="1000" dirty="0"/>
              <a:t>Creston, IA 50801</a:t>
            </a:r>
            <a:br>
              <a:rPr lang="en-US" sz="1000" dirty="0"/>
            </a:br>
            <a:r>
              <a:rPr lang="en-US" sz="1000" dirty="0"/>
              <a:t>641-782-4310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5"/>
              </a:rPr>
              <a:t>DeSoto</a:t>
            </a:r>
            <a:br>
              <a:rPr lang="en-US" sz="1000" dirty="0"/>
            </a:br>
            <a:r>
              <a:rPr lang="en-US" sz="1000" dirty="0"/>
              <a:t>Dallas County</a:t>
            </a:r>
            <a:br>
              <a:rPr lang="en-US" sz="1000" dirty="0"/>
            </a:br>
            <a:r>
              <a:rPr lang="en-US" sz="1000" dirty="0">
                <a:hlinkClick r:id="rId16"/>
              </a:rPr>
              <a:t>Pete Wonders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3354 Overton Circle</a:t>
            </a:r>
            <a:br>
              <a:rPr lang="en-US" sz="1000" dirty="0"/>
            </a:br>
            <a:r>
              <a:rPr lang="en-US" sz="1000" dirty="0"/>
              <a:t>Adel, IA 50003</a:t>
            </a:r>
            <a:br>
              <a:rPr lang="en-US" sz="1000" dirty="0"/>
            </a:br>
            <a:r>
              <a:rPr lang="en-US" sz="1000" dirty="0"/>
              <a:t>515-834-2368</a:t>
            </a:r>
          </a:p>
          <a:p>
            <a:endParaRPr lang="en-US" sz="1000" dirty="0">
              <a:effectLst/>
            </a:endParaRPr>
          </a:p>
          <a:p>
            <a:r>
              <a:rPr lang="en-US" sz="1000" b="1" dirty="0">
                <a:hlinkClick r:id="rId17"/>
              </a:rPr>
              <a:t>Greenfield</a:t>
            </a:r>
            <a:br>
              <a:rPr lang="en-US" sz="1000" dirty="0"/>
            </a:br>
            <a:r>
              <a:rPr lang="en-US" sz="1000" dirty="0"/>
              <a:t>Adair County</a:t>
            </a:r>
            <a:br>
              <a:rPr lang="en-US" sz="1000" dirty="0"/>
            </a:br>
            <a:r>
              <a:rPr lang="en-US" sz="1000" dirty="0">
                <a:hlinkClick r:id="rId10"/>
              </a:rPr>
              <a:t>Kurt Reason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2313 Iowa 92</a:t>
            </a:r>
            <a:br>
              <a:rPr lang="en-US" sz="1000" dirty="0"/>
            </a:br>
            <a:r>
              <a:rPr lang="en-US" sz="1000" dirty="0"/>
              <a:t>Greenfield, IA 50849</a:t>
            </a:r>
            <a:br>
              <a:rPr lang="en-US" sz="1000" dirty="0"/>
            </a:br>
            <a:r>
              <a:rPr lang="en-US" sz="1000" dirty="0"/>
              <a:t>641-743-8324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8"/>
              </a:rPr>
              <a:t>Missouri Valley</a:t>
            </a:r>
            <a:br>
              <a:rPr lang="en-US" sz="1000" dirty="0"/>
            </a:br>
            <a:r>
              <a:rPr lang="en-US" sz="1000" dirty="0"/>
              <a:t>Harrison County</a:t>
            </a:r>
            <a:br>
              <a:rPr lang="en-US" sz="1000" dirty="0"/>
            </a:br>
            <a:r>
              <a:rPr lang="en-US" sz="1000" dirty="0">
                <a:hlinkClick r:id="rId19"/>
              </a:rPr>
              <a:t>Todd Frank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2308 U.S. 30</a:t>
            </a:r>
            <a:br>
              <a:rPr lang="en-US" sz="1000" dirty="0"/>
            </a:br>
            <a:r>
              <a:rPr lang="en-US" sz="1000" dirty="0"/>
              <a:t>Missouri Valley, IA 51555</a:t>
            </a:r>
            <a:br>
              <a:rPr lang="en-US" sz="1000" dirty="0"/>
            </a:br>
            <a:r>
              <a:rPr lang="en-US" sz="1000" dirty="0"/>
              <a:t>712-642-2178</a:t>
            </a:r>
            <a:br>
              <a:rPr lang="en-US" sz="1000" dirty="0"/>
            </a:br>
            <a:endParaRPr lang="en-US" sz="1000" dirty="0"/>
          </a:p>
          <a:p>
            <a:endParaRPr lang="en-US" sz="10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40EDD-2413-49E4-8970-CE44D90F15DB}"/>
              </a:ext>
            </a:extLst>
          </p:cNvPr>
          <p:cNvSpPr/>
          <p:nvPr/>
        </p:nvSpPr>
        <p:spPr>
          <a:xfrm>
            <a:off x="5638800" y="1219200"/>
            <a:ext cx="152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20"/>
              </a:rPr>
              <a:t>Mount Ayr</a:t>
            </a:r>
            <a:br>
              <a:rPr lang="en-US" sz="1000" dirty="0"/>
            </a:br>
            <a:r>
              <a:rPr lang="en-US" sz="1000" dirty="0"/>
              <a:t>Ringgold County</a:t>
            </a:r>
            <a:br>
              <a:rPr lang="en-US" sz="1000" dirty="0"/>
            </a:br>
            <a:r>
              <a:rPr lang="en-US" sz="1000" dirty="0">
                <a:hlinkClick r:id="rId10"/>
              </a:rPr>
              <a:t>Kurt Reason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700 S. Henderson Dr. </a:t>
            </a:r>
            <a:br>
              <a:rPr lang="en-US" sz="1000" dirty="0"/>
            </a:br>
            <a:r>
              <a:rPr lang="en-US" sz="1000" dirty="0"/>
              <a:t>Mount Ayr, IA 50854</a:t>
            </a:r>
            <a:br>
              <a:rPr lang="en-US" sz="1000" dirty="0"/>
            </a:br>
            <a:r>
              <a:rPr lang="en-US" sz="1000" dirty="0"/>
              <a:t>641-464-2340</a:t>
            </a:r>
          </a:p>
          <a:p>
            <a:endParaRPr lang="en-US" sz="1000" dirty="0"/>
          </a:p>
          <a:p>
            <a:r>
              <a:rPr lang="en-US" sz="1000" b="1" dirty="0">
                <a:hlinkClick r:id="rId21"/>
              </a:rPr>
              <a:t>Neola</a:t>
            </a:r>
            <a:br>
              <a:rPr lang="en-US" sz="1000" dirty="0"/>
            </a:br>
            <a:r>
              <a:rPr lang="en-US" sz="1000" dirty="0"/>
              <a:t>Pottawattamie County</a:t>
            </a:r>
            <a:br>
              <a:rPr lang="en-US" sz="1000" dirty="0"/>
            </a:br>
            <a:r>
              <a:rPr lang="en-US" sz="1000" dirty="0">
                <a:hlinkClick r:id="rId22"/>
              </a:rPr>
              <a:t>Todd Frank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30420 Tomahawk Ave.</a:t>
            </a:r>
            <a:br>
              <a:rPr lang="en-US" sz="1000" dirty="0"/>
            </a:br>
            <a:r>
              <a:rPr lang="en-US" sz="1000" dirty="0"/>
              <a:t>Neola, IA 51559</a:t>
            </a:r>
            <a:br>
              <a:rPr lang="en-US" sz="1000" dirty="0"/>
            </a:br>
            <a:r>
              <a:rPr lang="en-US" sz="1000" dirty="0"/>
              <a:t>712-485-2591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23"/>
              </a:rPr>
              <a:t>Oakland</a:t>
            </a:r>
            <a:br>
              <a:rPr lang="en-US" sz="1000" dirty="0"/>
            </a:br>
            <a:r>
              <a:rPr lang="en-US" sz="1000" dirty="0"/>
              <a:t>Pottawattamie County</a:t>
            </a:r>
            <a:br>
              <a:rPr lang="en-US" sz="1000" dirty="0"/>
            </a:br>
            <a:r>
              <a:rPr lang="en-US" sz="1000" dirty="0">
                <a:hlinkClick r:id="rId24"/>
              </a:rPr>
              <a:t>Dave Brisbois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18818 U.S. 59</a:t>
            </a:r>
            <a:br>
              <a:rPr lang="en-US" sz="1000" dirty="0"/>
            </a:br>
            <a:r>
              <a:rPr lang="en-US" sz="1000" dirty="0"/>
              <a:t>Oakland, IA 51560</a:t>
            </a:r>
            <a:br>
              <a:rPr lang="en-US" sz="1000" dirty="0"/>
            </a:br>
            <a:r>
              <a:rPr lang="en-US" sz="1000" dirty="0"/>
              <a:t>712-482-3190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25"/>
              </a:rPr>
              <a:t>Pacific Junction</a:t>
            </a:r>
            <a:br>
              <a:rPr lang="en-US" sz="1000" dirty="0"/>
            </a:br>
            <a:r>
              <a:rPr lang="en-US" sz="1000" dirty="0"/>
              <a:t>Mills County</a:t>
            </a:r>
            <a:br>
              <a:rPr lang="en-US" sz="1000" dirty="0"/>
            </a:br>
            <a:r>
              <a:rPr lang="en-US" sz="1000" dirty="0">
                <a:hlinkClick r:id="rId26"/>
              </a:rPr>
              <a:t>Mike Miller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21112 Kane Ave.</a:t>
            </a:r>
            <a:br>
              <a:rPr lang="en-US" sz="1000" dirty="0"/>
            </a:br>
            <a:r>
              <a:rPr lang="en-US" sz="1000" dirty="0"/>
              <a:t>Pacific Junction, IA 51561</a:t>
            </a:r>
            <a:br>
              <a:rPr lang="en-US" sz="1000" dirty="0"/>
            </a:br>
            <a:r>
              <a:rPr lang="en-US" sz="1000" dirty="0"/>
              <a:t>712-622-8140</a:t>
            </a:r>
          </a:p>
          <a:p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EDEF82-9B3C-4ED0-98AA-FB30E840E5E0}"/>
              </a:ext>
            </a:extLst>
          </p:cNvPr>
          <p:cNvSpPr/>
          <p:nvPr/>
        </p:nvSpPr>
        <p:spPr>
          <a:xfrm>
            <a:off x="7391400" y="1219200"/>
            <a:ext cx="152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27"/>
              </a:rPr>
              <a:t>Perry</a:t>
            </a:r>
            <a:br>
              <a:rPr lang="en-US" sz="1000" dirty="0"/>
            </a:br>
            <a:r>
              <a:rPr lang="en-US" sz="1000" dirty="0"/>
              <a:t>Dallas County</a:t>
            </a:r>
            <a:br>
              <a:rPr lang="en-US" sz="1000" dirty="0"/>
            </a:br>
            <a:r>
              <a:rPr lang="en-US" sz="1000" dirty="0">
                <a:hlinkClick r:id="rId16"/>
              </a:rPr>
              <a:t>Pete Wonders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14455 N Ave.</a:t>
            </a:r>
            <a:br>
              <a:rPr lang="en-US" sz="1000" dirty="0"/>
            </a:br>
            <a:r>
              <a:rPr lang="en-US" sz="1000" dirty="0"/>
              <a:t>U.S. 169</a:t>
            </a:r>
            <a:br>
              <a:rPr lang="en-US" sz="1000" dirty="0"/>
            </a:br>
            <a:r>
              <a:rPr lang="en-US" sz="1000" dirty="0"/>
              <a:t>Bouton, IA 50039</a:t>
            </a:r>
            <a:br>
              <a:rPr lang="en-US" sz="1000" dirty="0"/>
            </a:br>
            <a:r>
              <a:rPr lang="en-US" sz="1000" dirty="0"/>
              <a:t>515-676-2233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28"/>
              </a:rPr>
              <a:t>Red Oak</a:t>
            </a:r>
            <a:br>
              <a:rPr lang="en-US" sz="1000" dirty="0"/>
            </a:br>
            <a:r>
              <a:rPr lang="en-US" sz="1000" dirty="0"/>
              <a:t>Montgomery County</a:t>
            </a:r>
            <a:br>
              <a:rPr lang="en-US" sz="1000" dirty="0"/>
            </a:br>
            <a:r>
              <a:rPr lang="en-US" sz="1000" dirty="0">
                <a:hlinkClick r:id="rId8"/>
              </a:rPr>
              <a:t>Jason </a:t>
            </a:r>
            <a:r>
              <a:rPr lang="en-US" sz="1000" dirty="0" err="1">
                <a:hlinkClick r:id="rId8"/>
              </a:rPr>
              <a:t>Sallach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1903 N. Broadway Ave.</a:t>
            </a:r>
            <a:br>
              <a:rPr lang="en-US" sz="1000" dirty="0"/>
            </a:br>
            <a:r>
              <a:rPr lang="en-US" sz="1000" dirty="0"/>
              <a:t>Red Oak, IA 51566</a:t>
            </a:r>
            <a:br>
              <a:rPr lang="en-US" sz="1000" dirty="0"/>
            </a:br>
            <a:r>
              <a:rPr lang="en-US" sz="1000" dirty="0"/>
              <a:t>712-623-2450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29"/>
              </a:rPr>
              <a:t>Sidney</a:t>
            </a:r>
            <a:br>
              <a:rPr lang="en-US" sz="1000" dirty="0"/>
            </a:br>
            <a:r>
              <a:rPr lang="en-US" sz="1000" dirty="0"/>
              <a:t>Fremont County</a:t>
            </a:r>
            <a:br>
              <a:rPr lang="en-US" sz="1000" dirty="0"/>
            </a:br>
            <a:r>
              <a:rPr lang="en-US" sz="1000" dirty="0">
                <a:hlinkClick r:id="rId26"/>
              </a:rPr>
              <a:t>Mike Miller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1305 Filmore</a:t>
            </a:r>
            <a:br>
              <a:rPr lang="en-US" sz="1000" dirty="0"/>
            </a:br>
            <a:r>
              <a:rPr lang="en-US" sz="1000" dirty="0"/>
              <a:t>P.O. Box 730</a:t>
            </a:r>
            <a:br>
              <a:rPr lang="en-US" sz="1000" dirty="0"/>
            </a:br>
            <a:r>
              <a:rPr lang="en-US" sz="1000" dirty="0"/>
              <a:t>Sidney, IA 51652</a:t>
            </a:r>
            <a:br>
              <a:rPr lang="en-US" sz="1000" dirty="0"/>
            </a:br>
            <a:r>
              <a:rPr lang="en-US" sz="1000" dirty="0"/>
              <a:t>712-374-2515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6537436"/>
      </p:ext>
    </p:extLst>
  </p:cSld>
  <p:clrMapOvr>
    <a:masterClrMapping/>
  </p:clrMapOvr>
  <p:transition advClick="0" advTm="10000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E617E-81C3-4E47-AB9E-3E68B1016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BDB2BB-6766-4F72-9009-F46FBB9CDB55}"/>
              </a:ext>
            </a:extLst>
          </p:cNvPr>
          <p:cNvSpPr txBox="1"/>
          <p:nvPr/>
        </p:nvSpPr>
        <p:spPr>
          <a:xfrm>
            <a:off x="5791200" y="6248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https://iowadot.gov/districts/pdf/D5_DistrictMap.pdf</a:t>
            </a:r>
            <a:endParaRPr lang="en-US" sz="1000" dirty="0"/>
          </a:p>
          <a:p>
            <a:r>
              <a:rPr lang="en-US" sz="1000" dirty="0"/>
              <a:t>Ctrl+Click for most current online map</a:t>
            </a:r>
          </a:p>
        </p:txBody>
      </p:sp>
    </p:spTree>
    <p:extLst>
      <p:ext uri="{BB962C8B-B14F-4D97-AF65-F5344CB8AC3E}">
        <p14:creationId xmlns:p14="http://schemas.microsoft.com/office/powerpoint/2010/main" val="4254125563"/>
      </p:ext>
    </p:extLst>
  </p:cSld>
  <p:clrMapOvr>
    <a:masterClrMapping/>
  </p:clrMapOvr>
  <p:transition advClick="0" advTm="10000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E3DBC-0A06-40B9-AD1E-13DC7378A50B}"/>
              </a:ext>
            </a:extLst>
          </p:cNvPr>
          <p:cNvSpPr/>
          <p:nvPr/>
        </p:nvSpPr>
        <p:spPr>
          <a:xfrm>
            <a:off x="304800" y="1371600"/>
            <a:ext cx="1447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2"/>
              </a:rPr>
              <a:t>Albia</a:t>
            </a:r>
            <a:br>
              <a:rPr lang="en-US" sz="1000" dirty="0"/>
            </a:br>
            <a:r>
              <a:rPr lang="en-US" sz="1000" dirty="0"/>
              <a:t>Monroe County</a:t>
            </a:r>
            <a:br>
              <a:rPr lang="en-US" sz="1000" dirty="0"/>
            </a:br>
            <a:r>
              <a:rPr lang="en-US" sz="1000" dirty="0"/>
              <a:t>Steve Scott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1501 S. C St.</a:t>
            </a:r>
            <a:br>
              <a:rPr lang="en-US" sz="1000" dirty="0"/>
            </a:br>
            <a:r>
              <a:rPr lang="en-US" sz="1000" dirty="0"/>
              <a:t>Albia, IA 52531</a:t>
            </a:r>
            <a:br>
              <a:rPr lang="en-US" sz="1000" dirty="0"/>
            </a:br>
            <a:r>
              <a:rPr lang="en-US" sz="1000" dirty="0"/>
              <a:t>641-932-7171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3"/>
              </a:rPr>
              <a:t>Bloomfield</a:t>
            </a:r>
            <a:br>
              <a:rPr lang="en-US" sz="1000" dirty="0"/>
            </a:br>
            <a:r>
              <a:rPr lang="en-US" sz="1000" dirty="0"/>
              <a:t>Davis County</a:t>
            </a:r>
            <a:br>
              <a:rPr lang="en-US" sz="1000" dirty="0"/>
            </a:br>
            <a:r>
              <a:rPr lang="en-US" sz="1000" dirty="0"/>
              <a:t>Jay Ridlen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20836 Iowa 2</a:t>
            </a:r>
            <a:br>
              <a:rPr lang="en-US" sz="1000" dirty="0"/>
            </a:br>
            <a:r>
              <a:rPr lang="en-US" sz="1000" dirty="0"/>
              <a:t>Bloomfield, IA 52537</a:t>
            </a:r>
            <a:br>
              <a:rPr lang="en-US" sz="1000" dirty="0"/>
            </a:br>
            <a:r>
              <a:rPr lang="en-US" sz="1000" dirty="0"/>
              <a:t>641-664-2231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4"/>
              </a:rPr>
              <a:t>Centerville</a:t>
            </a:r>
            <a:br>
              <a:rPr lang="en-US" sz="1000" dirty="0"/>
            </a:br>
            <a:r>
              <a:rPr lang="en-US" sz="1000" dirty="0"/>
              <a:t>Appanoose County</a:t>
            </a:r>
            <a:br>
              <a:rPr lang="en-US" sz="1000" dirty="0"/>
            </a:br>
            <a:r>
              <a:rPr lang="en-US" sz="1000" dirty="0"/>
              <a:t>Dave Smith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23619 Iowa 5 S.</a:t>
            </a:r>
            <a:br>
              <a:rPr lang="en-US" sz="1000" dirty="0"/>
            </a:br>
            <a:r>
              <a:rPr lang="en-US" sz="1000" dirty="0"/>
              <a:t>Centerville, IA 55604</a:t>
            </a:r>
            <a:br>
              <a:rPr lang="en-US" sz="1000" dirty="0"/>
            </a:br>
            <a:r>
              <a:rPr lang="en-US" sz="1000" dirty="0"/>
              <a:t>641-856-2670</a:t>
            </a:r>
            <a:endParaRPr lang="en-US" sz="1000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2EE18-B9F0-49BA-B05B-9EA9BC577A3E}"/>
              </a:ext>
            </a:extLst>
          </p:cNvPr>
          <p:cNvSpPr/>
          <p:nvPr/>
        </p:nvSpPr>
        <p:spPr>
          <a:xfrm>
            <a:off x="-11624" y="76200"/>
            <a:ext cx="4964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District 5 Maintenance Shop Contacts </a:t>
            </a:r>
            <a:br>
              <a:rPr lang="en-US" sz="4800" dirty="0"/>
            </a:br>
            <a:r>
              <a:rPr lang="en-US" sz="1200" dirty="0"/>
              <a:t>(Ctrl+Click on </a:t>
            </a:r>
            <a:r>
              <a:rPr lang="en-US" sz="1200" u="sng" dirty="0">
                <a:solidFill>
                  <a:schemeClr val="accent3"/>
                </a:solidFill>
              </a:rPr>
              <a:t>City</a:t>
            </a:r>
            <a:r>
              <a:rPr lang="en-US" sz="1200" dirty="0"/>
              <a:t> for Area Responsibility Map)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AD549-1442-4336-ABA9-6D2D7B1BFBE5}"/>
              </a:ext>
            </a:extLst>
          </p:cNvPr>
          <p:cNvSpPr/>
          <p:nvPr/>
        </p:nvSpPr>
        <p:spPr>
          <a:xfrm>
            <a:off x="1905000" y="1371600"/>
            <a:ext cx="1447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5"/>
              </a:rPr>
              <a:t>Chariton</a:t>
            </a:r>
            <a:br>
              <a:rPr lang="en-US" sz="1000" dirty="0"/>
            </a:br>
            <a:r>
              <a:rPr lang="en-US" sz="1000" dirty="0"/>
              <a:t>Lucas County</a:t>
            </a:r>
            <a:br>
              <a:rPr lang="en-US" sz="1000" dirty="0"/>
            </a:br>
            <a:r>
              <a:rPr lang="en-US" sz="1000" dirty="0"/>
              <a:t>Steve Scott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45842 Iowa 14</a:t>
            </a:r>
            <a:br>
              <a:rPr lang="en-US" sz="1000" dirty="0"/>
            </a:br>
            <a:r>
              <a:rPr lang="en-US" sz="1000" dirty="0"/>
              <a:t>Chariton, IA 50049</a:t>
            </a:r>
            <a:br>
              <a:rPr lang="en-US" sz="1000" dirty="0"/>
            </a:br>
            <a:r>
              <a:rPr lang="en-US" sz="1000" dirty="0"/>
              <a:t>641-774-4217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6"/>
              </a:rPr>
              <a:t>Donnellson</a:t>
            </a:r>
            <a:br>
              <a:rPr lang="en-US" sz="1000" dirty="0"/>
            </a:br>
            <a:r>
              <a:rPr lang="en-US" sz="1000" dirty="0"/>
              <a:t>Lee County</a:t>
            </a:r>
            <a:br>
              <a:rPr lang="en-US" sz="1000" dirty="0"/>
            </a:br>
            <a:r>
              <a:rPr lang="en-US" sz="1000" dirty="0"/>
              <a:t>Bob Porter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900 Park St.</a:t>
            </a:r>
            <a:br>
              <a:rPr lang="en-US" sz="1000" dirty="0"/>
            </a:br>
            <a:r>
              <a:rPr lang="en-US" sz="1000" dirty="0"/>
              <a:t>Donnellson, IA 52625</a:t>
            </a:r>
            <a:br>
              <a:rPr lang="en-US" sz="1000" dirty="0"/>
            </a:br>
            <a:r>
              <a:rPr lang="en-US" sz="1000" dirty="0"/>
              <a:t>319-835-5211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7"/>
              </a:rPr>
              <a:t>Fairfield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Jefferson County</a:t>
            </a:r>
            <a:br>
              <a:rPr lang="en-US" sz="1000" dirty="0"/>
            </a:br>
            <a:r>
              <a:rPr lang="en-US" sz="1000" dirty="0"/>
              <a:t>Doug Swan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207 E. 227th St</a:t>
            </a:r>
            <a:br>
              <a:rPr lang="en-US" sz="1000" dirty="0"/>
            </a:br>
            <a:r>
              <a:rPr lang="en-US" sz="1000" dirty="0"/>
              <a:t>Fairfield, IA 52556</a:t>
            </a:r>
            <a:br>
              <a:rPr lang="en-US" sz="1000" dirty="0"/>
            </a:br>
            <a:r>
              <a:rPr lang="en-US" sz="1000" dirty="0"/>
              <a:t>641-472-5367</a:t>
            </a:r>
          </a:p>
          <a:p>
            <a:endParaRPr lang="en-US" sz="1000" dirty="0">
              <a:effectLst/>
            </a:endParaRPr>
          </a:p>
          <a:p>
            <a:r>
              <a:rPr lang="en-US" sz="1000" b="1" dirty="0">
                <a:hlinkClick r:id="rId8"/>
              </a:rPr>
              <a:t>Knoxville</a:t>
            </a:r>
            <a:br>
              <a:rPr lang="en-US" sz="1000" dirty="0"/>
            </a:br>
            <a:r>
              <a:rPr lang="en-US" sz="1000" dirty="0"/>
              <a:t>Marion County</a:t>
            </a:r>
            <a:br>
              <a:rPr lang="en-US" sz="1000" dirty="0"/>
            </a:br>
            <a:r>
              <a:rPr lang="en-US" sz="1000" dirty="0"/>
              <a:t>Steve Scott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300 W. Newblod Drive</a:t>
            </a:r>
            <a:br>
              <a:rPr lang="en-US" sz="1000" dirty="0"/>
            </a:br>
            <a:r>
              <a:rPr lang="en-US" sz="1000" dirty="0"/>
              <a:t>Knoxville, IA 50138</a:t>
            </a:r>
            <a:br>
              <a:rPr lang="en-US" sz="1000" dirty="0"/>
            </a:br>
            <a:r>
              <a:rPr lang="en-US" sz="1000" dirty="0"/>
              <a:t>641-842-4714</a:t>
            </a:r>
            <a:endParaRPr lang="en-US" sz="10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35F4B-FA53-4172-8050-20DE4E3A1622}"/>
              </a:ext>
            </a:extLst>
          </p:cNvPr>
          <p:cNvSpPr/>
          <p:nvPr/>
        </p:nvSpPr>
        <p:spPr>
          <a:xfrm>
            <a:off x="3581400" y="1066800"/>
            <a:ext cx="1676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9"/>
              </a:rPr>
              <a:t>Leon</a:t>
            </a:r>
            <a:br>
              <a:rPr lang="en-US" sz="1000" dirty="0"/>
            </a:br>
            <a:r>
              <a:rPr lang="en-US" sz="1000" dirty="0"/>
              <a:t>Decatur County</a:t>
            </a:r>
            <a:br>
              <a:rPr lang="en-US" sz="1000" dirty="0"/>
            </a:br>
            <a:r>
              <a:rPr lang="en-US" sz="1000" dirty="0"/>
              <a:t>Dave Smith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1504 S.W. Lorraine St.</a:t>
            </a:r>
            <a:br>
              <a:rPr lang="en-US" sz="1000" dirty="0"/>
            </a:br>
            <a:r>
              <a:rPr lang="en-US" sz="1000" dirty="0"/>
              <a:t>Leon, IA 50144</a:t>
            </a:r>
            <a:br>
              <a:rPr lang="en-US" sz="1000" dirty="0"/>
            </a:br>
            <a:r>
              <a:rPr lang="en-US" sz="1000" dirty="0"/>
              <a:t>641-446-6214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0"/>
              </a:rPr>
              <a:t>Martensdale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Warren County</a:t>
            </a:r>
            <a:br>
              <a:rPr lang="en-US" sz="1000" dirty="0"/>
            </a:br>
            <a:r>
              <a:rPr lang="en-US" sz="1000" dirty="0"/>
              <a:t>Todd Netley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795 Iowa 92 W.</a:t>
            </a:r>
            <a:br>
              <a:rPr lang="en-US" sz="1000" dirty="0"/>
            </a:br>
            <a:r>
              <a:rPr lang="en-US" sz="1000" dirty="0"/>
              <a:t>Martensdale, IA 50160</a:t>
            </a:r>
            <a:br>
              <a:rPr lang="en-US" sz="1000" dirty="0"/>
            </a:br>
            <a:r>
              <a:rPr lang="en-US" sz="1000" dirty="0"/>
              <a:t>641-764-2755</a:t>
            </a:r>
          </a:p>
          <a:p>
            <a:endParaRPr lang="en-US" sz="1000" dirty="0">
              <a:effectLst/>
            </a:endParaRPr>
          </a:p>
          <a:p>
            <a:r>
              <a:rPr lang="en-US" sz="1000" b="1" dirty="0">
                <a:hlinkClick r:id="rId11"/>
              </a:rPr>
              <a:t>Mount Pleasant</a:t>
            </a:r>
            <a:br>
              <a:rPr lang="en-US" sz="1000" dirty="0"/>
            </a:br>
            <a:r>
              <a:rPr lang="en-US" sz="1000" dirty="0"/>
              <a:t>Henry County</a:t>
            </a:r>
            <a:br>
              <a:rPr lang="en-US" sz="1000" dirty="0"/>
            </a:br>
            <a:r>
              <a:rPr lang="en-US" sz="1000" dirty="0"/>
              <a:t>Doug Swan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906 E. Harvest Drive</a:t>
            </a:r>
            <a:br>
              <a:rPr lang="en-US" sz="1000" dirty="0"/>
            </a:br>
            <a:r>
              <a:rPr lang="en-US" sz="1000" dirty="0"/>
              <a:t>Mount Pleasant, IA 52641</a:t>
            </a:r>
            <a:br>
              <a:rPr lang="en-US" sz="1000" dirty="0"/>
            </a:br>
            <a:r>
              <a:rPr lang="en-US" sz="1000" dirty="0"/>
              <a:t>319-385-8641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2"/>
              </a:rPr>
              <a:t>Muscatine</a:t>
            </a:r>
            <a:br>
              <a:rPr lang="en-US" sz="1000" dirty="0"/>
            </a:br>
            <a:r>
              <a:rPr lang="en-US" sz="1000" dirty="0" err="1"/>
              <a:t>Muscatine</a:t>
            </a:r>
            <a:r>
              <a:rPr lang="en-US" sz="1000" dirty="0"/>
              <a:t> County</a:t>
            </a:r>
            <a:br>
              <a:rPr lang="en-US" sz="1000" dirty="0"/>
            </a:br>
            <a:r>
              <a:rPr lang="en-US" sz="1000" dirty="0"/>
              <a:t>Scott Fix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417 Lake Park Blvd.</a:t>
            </a:r>
            <a:br>
              <a:rPr lang="en-US" sz="1000" dirty="0"/>
            </a:br>
            <a:r>
              <a:rPr lang="en-US" sz="1000" dirty="0"/>
              <a:t>Muscatine, IA 52761</a:t>
            </a:r>
            <a:br>
              <a:rPr lang="en-US" sz="1000" dirty="0"/>
            </a:br>
            <a:r>
              <a:rPr lang="en-US" sz="1000" dirty="0"/>
              <a:t>563-263-6242</a:t>
            </a:r>
            <a:br>
              <a:rPr lang="en-US" sz="1000" dirty="0"/>
            </a:br>
            <a:endParaRPr lang="en-US" sz="1000" dirty="0"/>
          </a:p>
          <a:p>
            <a:endParaRPr lang="en-US" sz="10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6FF6E-4389-42C5-9AC8-82D434D738FF}"/>
              </a:ext>
            </a:extLst>
          </p:cNvPr>
          <p:cNvSpPr/>
          <p:nvPr/>
        </p:nvSpPr>
        <p:spPr>
          <a:xfrm>
            <a:off x="5410200" y="1295400"/>
            <a:ext cx="1295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13"/>
              </a:rPr>
              <a:t>Osceola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Clarke County</a:t>
            </a:r>
            <a:br>
              <a:rPr lang="en-US" sz="1000" dirty="0"/>
            </a:br>
            <a:r>
              <a:rPr lang="en-US" sz="1000" dirty="0"/>
              <a:t>Todd Netley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1410 Jeffries Drive</a:t>
            </a:r>
            <a:br>
              <a:rPr lang="en-US" sz="1000" dirty="0"/>
            </a:br>
            <a:r>
              <a:rPr lang="en-US" sz="1000" dirty="0"/>
              <a:t>Osceola, IA 50213</a:t>
            </a:r>
            <a:br>
              <a:rPr lang="en-US" sz="1000" dirty="0"/>
            </a:br>
            <a:r>
              <a:rPr lang="en-US" sz="1000" dirty="0"/>
              <a:t>641-342-2711</a:t>
            </a:r>
          </a:p>
          <a:p>
            <a:endParaRPr lang="en-US" sz="1000" dirty="0"/>
          </a:p>
          <a:p>
            <a:r>
              <a:rPr lang="en-US" sz="1000" b="1" dirty="0">
                <a:hlinkClick r:id="rId14"/>
              </a:rPr>
              <a:t>Oskaloosa</a:t>
            </a:r>
            <a:br>
              <a:rPr lang="en-US" sz="1000" dirty="0"/>
            </a:br>
            <a:r>
              <a:rPr lang="en-US" sz="1000" dirty="0"/>
              <a:t>Mahaska County</a:t>
            </a:r>
            <a:br>
              <a:rPr lang="en-US" sz="1000" dirty="0"/>
            </a:br>
            <a:r>
              <a:rPr lang="en-US" sz="1000" dirty="0"/>
              <a:t>Jay Ridlen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1970 Iowa 92 W.</a:t>
            </a:r>
            <a:br>
              <a:rPr lang="en-US" sz="1000" dirty="0"/>
            </a:br>
            <a:r>
              <a:rPr lang="en-US" sz="1000" dirty="0"/>
              <a:t>Oskaloosa, IA 52501</a:t>
            </a:r>
            <a:br>
              <a:rPr lang="en-US" sz="1000" dirty="0"/>
            </a:br>
            <a:r>
              <a:rPr lang="en-US" sz="1000" dirty="0"/>
              <a:t>641-673-7697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5"/>
              </a:rPr>
              <a:t>Ottumwa</a:t>
            </a:r>
            <a:br>
              <a:rPr lang="en-US" sz="1000" dirty="0"/>
            </a:br>
            <a:r>
              <a:rPr lang="en-US" sz="1000" dirty="0"/>
              <a:t>Wapello County</a:t>
            </a:r>
            <a:br>
              <a:rPr lang="en-US" sz="1000" dirty="0"/>
            </a:br>
            <a:r>
              <a:rPr lang="en-US" sz="1000" dirty="0"/>
              <a:t>Jay Ridlen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2930 N. Court Rd.</a:t>
            </a:r>
            <a:br>
              <a:rPr lang="en-US" sz="1000" dirty="0"/>
            </a:br>
            <a:r>
              <a:rPr lang="en-US" sz="1000" dirty="0"/>
              <a:t>Ottumwa, IA 52501</a:t>
            </a:r>
            <a:br>
              <a:rPr lang="en-US" sz="1000" dirty="0"/>
            </a:br>
            <a:r>
              <a:rPr lang="en-US" sz="1000" dirty="0"/>
              <a:t>641-684-8231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6"/>
              </a:rPr>
              <a:t>Sigourney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Keokuk County</a:t>
            </a:r>
            <a:br>
              <a:rPr lang="en-US" sz="1000" dirty="0"/>
            </a:br>
            <a:r>
              <a:rPr lang="en-US" sz="1000" dirty="0"/>
              <a:t>Doug Swan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23301 Hwy 149</a:t>
            </a:r>
            <a:br>
              <a:rPr lang="en-US" sz="1000" dirty="0"/>
            </a:br>
            <a:r>
              <a:rPr lang="en-US" sz="1000" dirty="0"/>
              <a:t>Sigourney, IA 52591</a:t>
            </a:r>
            <a:br>
              <a:rPr lang="en-US" sz="1000" dirty="0"/>
            </a:br>
            <a:r>
              <a:rPr lang="en-US" sz="1000" dirty="0"/>
              <a:t>641-622-3170</a:t>
            </a:r>
          </a:p>
          <a:p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B1349-E7E7-4E12-958D-CE60CBAD0433}"/>
              </a:ext>
            </a:extLst>
          </p:cNvPr>
          <p:cNvSpPr/>
          <p:nvPr/>
        </p:nvSpPr>
        <p:spPr>
          <a:xfrm>
            <a:off x="6934200" y="1295400"/>
            <a:ext cx="2971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17"/>
              </a:rPr>
              <a:t>Wapello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Louisa County</a:t>
            </a:r>
            <a:br>
              <a:rPr lang="en-US" sz="1000" dirty="0"/>
            </a:br>
            <a:r>
              <a:rPr lang="en-US" sz="1000" dirty="0"/>
              <a:t>Scott Fix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101 Surrey Drive</a:t>
            </a:r>
            <a:br>
              <a:rPr lang="en-US" sz="1000" dirty="0"/>
            </a:br>
            <a:r>
              <a:rPr lang="en-US" sz="1000" dirty="0"/>
              <a:t>Wapello, IA 52653</a:t>
            </a:r>
            <a:br>
              <a:rPr lang="en-US" sz="1000" dirty="0"/>
            </a:br>
            <a:r>
              <a:rPr lang="en-US" sz="1000" dirty="0"/>
              <a:t>319-523-4991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8"/>
              </a:rPr>
              <a:t>Washington</a:t>
            </a:r>
            <a:br>
              <a:rPr lang="en-US" sz="1000" dirty="0"/>
            </a:br>
            <a:r>
              <a:rPr lang="en-US" sz="1000" dirty="0" err="1"/>
              <a:t>Washington</a:t>
            </a:r>
            <a:r>
              <a:rPr lang="en-US" sz="1000" dirty="0"/>
              <a:t> County</a:t>
            </a:r>
            <a:br>
              <a:rPr lang="en-US" sz="1000" dirty="0"/>
            </a:br>
            <a:r>
              <a:rPr lang="en-US" sz="1000" dirty="0"/>
              <a:t>Scott Fix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E. 11 St. and N. 12 Ave.</a:t>
            </a:r>
            <a:br>
              <a:rPr lang="en-US" sz="1000" dirty="0"/>
            </a:br>
            <a:r>
              <a:rPr lang="en-US" sz="1000" dirty="0"/>
              <a:t>Washington, IA 52353</a:t>
            </a:r>
            <a:br>
              <a:rPr lang="en-US" sz="1000" dirty="0"/>
            </a:br>
            <a:r>
              <a:rPr lang="en-US" sz="1000" dirty="0"/>
              <a:t>319-653-3233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9"/>
              </a:rPr>
              <a:t>West Burlington</a:t>
            </a:r>
            <a:r>
              <a:rPr lang="en-US" sz="1000" b="1" dirty="0"/>
              <a:t> </a:t>
            </a:r>
            <a:br>
              <a:rPr lang="en-US" sz="1000" dirty="0"/>
            </a:br>
            <a:r>
              <a:rPr lang="en-US" sz="1000" dirty="0"/>
              <a:t>Des Moines County</a:t>
            </a:r>
            <a:br>
              <a:rPr lang="en-US" sz="1000" dirty="0"/>
            </a:br>
            <a:r>
              <a:rPr lang="en-US" sz="1000" dirty="0"/>
              <a:t>Bob Porter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617 N. Beaverdale Rd.</a:t>
            </a:r>
            <a:br>
              <a:rPr lang="en-US" sz="1000" dirty="0"/>
            </a:br>
            <a:r>
              <a:rPr lang="en-US" sz="1000" dirty="0"/>
              <a:t>West Burlington, IA 52655</a:t>
            </a:r>
            <a:br>
              <a:rPr lang="en-US" sz="1000" dirty="0"/>
            </a:br>
            <a:r>
              <a:rPr lang="en-US" sz="1000" dirty="0"/>
              <a:t>319-752-6065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846504"/>
      </p:ext>
    </p:extLst>
  </p:cSld>
  <p:clrMapOvr>
    <a:masterClrMapping/>
  </p:clrMapOvr>
  <p:transition advClick="0" advTm="10000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30275-CB79-439F-A12E-FF0872313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D11ED-2E91-440A-9DB7-87ECC3F05874}"/>
              </a:ext>
            </a:extLst>
          </p:cNvPr>
          <p:cNvSpPr txBox="1"/>
          <p:nvPr/>
        </p:nvSpPr>
        <p:spPr>
          <a:xfrm>
            <a:off x="5867400" y="6248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https://iowadot.gov/districts/pdf/DistrictMapD6.pdf</a:t>
            </a:r>
            <a:endParaRPr lang="en-US" sz="1000" dirty="0"/>
          </a:p>
          <a:p>
            <a:r>
              <a:rPr lang="en-US" sz="1000" dirty="0"/>
              <a:t>Ctrl+Click for most current online map</a:t>
            </a:r>
          </a:p>
        </p:txBody>
      </p:sp>
    </p:spTree>
    <p:extLst>
      <p:ext uri="{BB962C8B-B14F-4D97-AF65-F5344CB8AC3E}">
        <p14:creationId xmlns:p14="http://schemas.microsoft.com/office/powerpoint/2010/main" val="1612008716"/>
      </p:ext>
    </p:extLst>
  </p:cSld>
  <p:clrMapOvr>
    <a:masterClrMapping/>
  </p:clrMapOvr>
  <p:transition advClick="0" advTm="10000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2E6841-DB94-4CD7-A292-609BD6517B40}"/>
              </a:ext>
            </a:extLst>
          </p:cNvPr>
          <p:cNvSpPr/>
          <p:nvPr/>
        </p:nvSpPr>
        <p:spPr>
          <a:xfrm>
            <a:off x="152400" y="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District 6 Maintenance Shop Contacts </a:t>
            </a:r>
            <a:br>
              <a:rPr lang="en-US" sz="4800" dirty="0"/>
            </a:br>
            <a:r>
              <a:rPr lang="en-US" sz="1200" dirty="0"/>
              <a:t>(Ctrl+Click on </a:t>
            </a:r>
            <a:r>
              <a:rPr lang="en-US" sz="1200" u="sng" dirty="0">
                <a:solidFill>
                  <a:schemeClr val="accent3"/>
                </a:solidFill>
              </a:rPr>
              <a:t>City</a:t>
            </a:r>
            <a:r>
              <a:rPr lang="en-US" sz="1200" dirty="0"/>
              <a:t> for Area Responsibility Map)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813DBF-A619-4F7B-B376-EB987014DF1C}"/>
              </a:ext>
            </a:extLst>
          </p:cNvPr>
          <p:cNvSpPr/>
          <p:nvPr/>
        </p:nvSpPr>
        <p:spPr>
          <a:xfrm>
            <a:off x="152400" y="1219200"/>
            <a:ext cx="182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2"/>
              </a:rPr>
              <a:t>Anamosa</a:t>
            </a:r>
            <a:br>
              <a:rPr lang="en-US" sz="1000" dirty="0"/>
            </a:br>
            <a:r>
              <a:rPr lang="en-US" sz="1000" dirty="0"/>
              <a:t>Jones County</a:t>
            </a:r>
            <a:br>
              <a:rPr lang="en-US" sz="1000" dirty="0"/>
            </a:br>
            <a:r>
              <a:rPr lang="en-US" sz="1000" dirty="0"/>
              <a:t>Brien Keltner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2040 Iowa 64 E. </a:t>
            </a:r>
            <a:br>
              <a:rPr lang="en-US" sz="1000" dirty="0"/>
            </a:br>
            <a:r>
              <a:rPr lang="en-US" sz="1000" dirty="0"/>
              <a:t>P.O. Box 545</a:t>
            </a:r>
            <a:br>
              <a:rPr lang="en-US" sz="1000" dirty="0"/>
            </a:br>
            <a:r>
              <a:rPr lang="en-US" sz="1000" dirty="0"/>
              <a:t>Anamosa, IA 52205</a:t>
            </a:r>
            <a:br>
              <a:rPr lang="en-US" sz="1000" dirty="0"/>
            </a:br>
            <a:r>
              <a:rPr lang="en-US" sz="1000" dirty="0"/>
              <a:t>319-462-3676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3"/>
              </a:rPr>
              <a:t>Cedar Rapids</a:t>
            </a:r>
            <a:br>
              <a:rPr lang="en-US" sz="1000" dirty="0"/>
            </a:br>
            <a:r>
              <a:rPr lang="en-US" sz="1000" dirty="0"/>
              <a:t>Linn County</a:t>
            </a:r>
            <a:br>
              <a:rPr lang="en-US" sz="1000" dirty="0"/>
            </a:br>
            <a:r>
              <a:rPr lang="en-US" sz="1000" dirty="0"/>
              <a:t>Johnny Shanahan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5455 Kirkwood Blvd. S.W. </a:t>
            </a:r>
            <a:br>
              <a:rPr lang="en-US" sz="1000" dirty="0"/>
            </a:br>
            <a:r>
              <a:rPr lang="en-US" sz="1000" dirty="0"/>
              <a:t>Cedar Rapids, IA 52404</a:t>
            </a:r>
            <a:br>
              <a:rPr lang="en-US" sz="1000" dirty="0"/>
            </a:br>
            <a:r>
              <a:rPr lang="en-US" sz="1000" dirty="0"/>
              <a:t>319-364-8189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4"/>
              </a:rPr>
              <a:t>Coralville</a:t>
            </a:r>
            <a:br>
              <a:rPr lang="en-US" sz="1000" dirty="0"/>
            </a:br>
            <a:r>
              <a:rPr lang="en-US" sz="1000" dirty="0"/>
              <a:t>Johnson County</a:t>
            </a:r>
            <a:br>
              <a:rPr lang="en-US" sz="1000" dirty="0"/>
            </a:br>
            <a:r>
              <a:rPr lang="en-US" sz="1000" dirty="0"/>
              <a:t>Tim Zeimet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2600 Coral Ridge Ave.</a:t>
            </a:r>
            <a:br>
              <a:rPr lang="en-US" sz="1000" dirty="0"/>
            </a:br>
            <a:r>
              <a:rPr lang="en-US" sz="1000" dirty="0"/>
              <a:t>Coralville, IA 52241</a:t>
            </a:r>
            <a:br>
              <a:rPr lang="en-US" sz="1000" dirty="0"/>
            </a:br>
            <a:r>
              <a:rPr lang="en-US" sz="1000" dirty="0"/>
              <a:t>319-626-2386</a:t>
            </a:r>
            <a:endParaRPr lang="en-US" sz="10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868A9-3EA2-4936-B8A8-71A609C10D88}"/>
              </a:ext>
            </a:extLst>
          </p:cNvPr>
          <p:cNvSpPr/>
          <p:nvPr/>
        </p:nvSpPr>
        <p:spPr>
          <a:xfrm>
            <a:off x="1828800" y="1219200"/>
            <a:ext cx="1447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5"/>
              </a:rPr>
              <a:t>Davenport</a:t>
            </a:r>
            <a:br>
              <a:rPr lang="en-US" sz="1000" dirty="0"/>
            </a:br>
            <a:r>
              <a:rPr lang="en-US" sz="1000" dirty="0"/>
              <a:t>Scott County</a:t>
            </a:r>
            <a:br>
              <a:rPr lang="en-US" sz="1000" dirty="0"/>
            </a:br>
            <a:r>
              <a:rPr lang="en-US" sz="1000" dirty="0"/>
              <a:t>Clyde Tobey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8721 N.W. Blvd.</a:t>
            </a:r>
            <a:br>
              <a:rPr lang="en-US" sz="1000" dirty="0"/>
            </a:br>
            <a:r>
              <a:rPr lang="en-US" sz="1000" dirty="0"/>
              <a:t>P.O. Box 2646</a:t>
            </a:r>
            <a:br>
              <a:rPr lang="en-US" sz="1000" dirty="0"/>
            </a:br>
            <a:r>
              <a:rPr lang="en-US" sz="1000" dirty="0"/>
              <a:t>Davenport, IA 52809</a:t>
            </a:r>
            <a:br>
              <a:rPr lang="en-US" sz="1000" dirty="0"/>
            </a:br>
            <a:r>
              <a:rPr lang="en-US" sz="1000" dirty="0"/>
              <a:t>563-391-3920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6"/>
              </a:rPr>
              <a:t>DeWitt</a:t>
            </a:r>
            <a:br>
              <a:rPr lang="en-US" sz="1000" dirty="0"/>
            </a:br>
            <a:r>
              <a:rPr lang="en-US" sz="1000" dirty="0"/>
              <a:t>Clinton County</a:t>
            </a:r>
            <a:br>
              <a:rPr lang="en-US" sz="1000" dirty="0"/>
            </a:br>
            <a:r>
              <a:rPr lang="en-US" sz="1000" dirty="0"/>
              <a:t>Dave Coon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801 Westwood Dr. </a:t>
            </a:r>
            <a:br>
              <a:rPr lang="en-US" sz="1000" dirty="0"/>
            </a:br>
            <a:r>
              <a:rPr lang="en-US" sz="1000" dirty="0"/>
              <a:t>DeWitt, IA 52742</a:t>
            </a:r>
            <a:br>
              <a:rPr lang="en-US" sz="1000" dirty="0"/>
            </a:br>
            <a:r>
              <a:rPr lang="en-US" sz="1000" dirty="0"/>
              <a:t>563-659-3550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7"/>
              </a:rPr>
              <a:t>Dubuque</a:t>
            </a:r>
            <a:br>
              <a:rPr lang="en-US" sz="1000" dirty="0"/>
            </a:br>
            <a:r>
              <a:rPr lang="en-US" sz="1000" dirty="0" err="1"/>
              <a:t>Dubuque</a:t>
            </a:r>
            <a:r>
              <a:rPr lang="en-US" sz="1000" dirty="0"/>
              <a:t> County</a:t>
            </a:r>
            <a:br>
              <a:rPr lang="en-US" sz="1000" dirty="0"/>
            </a:br>
            <a:r>
              <a:rPr lang="en-US" sz="1000" dirty="0"/>
              <a:t>Joe Kilburg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11000 US 61 S.</a:t>
            </a:r>
            <a:br>
              <a:rPr lang="en-US" sz="1000" dirty="0"/>
            </a:br>
            <a:r>
              <a:rPr lang="en-US" sz="1000" dirty="0"/>
              <a:t>P.O. Box 738</a:t>
            </a:r>
            <a:br>
              <a:rPr lang="en-US" sz="1000" dirty="0"/>
            </a:br>
            <a:r>
              <a:rPr lang="en-US" sz="1000" dirty="0"/>
              <a:t>Dubuque, IA 52004</a:t>
            </a:r>
            <a:br>
              <a:rPr lang="en-US" sz="1000" dirty="0"/>
            </a:br>
            <a:r>
              <a:rPr lang="en-US" sz="1000" dirty="0"/>
              <a:t>563-582-3063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034C2-409B-4DBB-9957-01CA4278C6E5}"/>
              </a:ext>
            </a:extLst>
          </p:cNvPr>
          <p:cNvSpPr/>
          <p:nvPr/>
        </p:nvSpPr>
        <p:spPr>
          <a:xfrm>
            <a:off x="3352800" y="1219200"/>
            <a:ext cx="1676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8"/>
              </a:rPr>
              <a:t>Dyersville</a:t>
            </a:r>
            <a:br>
              <a:rPr lang="en-US" sz="1000" dirty="0"/>
            </a:br>
            <a:r>
              <a:rPr lang="en-US" sz="1000" dirty="0"/>
              <a:t>Dubuque County</a:t>
            </a:r>
            <a:br>
              <a:rPr lang="en-US" sz="1000" dirty="0"/>
            </a:br>
            <a:r>
              <a:rPr lang="en-US" sz="1000" dirty="0"/>
              <a:t>Russ Helle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14117 Route 136 N.</a:t>
            </a:r>
            <a:br>
              <a:rPr lang="en-US" sz="1000" dirty="0"/>
            </a:br>
            <a:r>
              <a:rPr lang="en-US" sz="1000" dirty="0"/>
              <a:t>P.O. Box 325</a:t>
            </a:r>
            <a:br>
              <a:rPr lang="en-US" sz="1000" dirty="0"/>
            </a:br>
            <a:r>
              <a:rPr lang="en-US" sz="1000" dirty="0"/>
              <a:t>Dyersville, IA 52040</a:t>
            </a:r>
            <a:br>
              <a:rPr lang="en-US" sz="1000" dirty="0"/>
            </a:br>
            <a:r>
              <a:rPr lang="en-US" sz="1000" dirty="0"/>
              <a:t>563-875-7615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9"/>
              </a:rPr>
              <a:t>Independence</a:t>
            </a:r>
            <a:br>
              <a:rPr lang="en-US" sz="1000" dirty="0"/>
            </a:br>
            <a:r>
              <a:rPr lang="en-US" sz="1000" dirty="0"/>
              <a:t>Buchanan County</a:t>
            </a:r>
            <a:br>
              <a:rPr lang="en-US" sz="1000" dirty="0"/>
            </a:br>
            <a:r>
              <a:rPr lang="en-US" sz="1000" dirty="0"/>
              <a:t>Doug Lickteig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2001 240th St. </a:t>
            </a:r>
            <a:br>
              <a:rPr lang="en-US" sz="1000" dirty="0"/>
            </a:br>
            <a:r>
              <a:rPr lang="en-US" sz="1000" dirty="0"/>
              <a:t>Independence, IA 50644</a:t>
            </a:r>
            <a:br>
              <a:rPr lang="en-US" sz="1000" dirty="0"/>
            </a:br>
            <a:r>
              <a:rPr lang="en-US" sz="1000" dirty="0"/>
              <a:t>319-334-2484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0"/>
              </a:rPr>
              <a:t>Manchester</a:t>
            </a:r>
            <a:br>
              <a:rPr lang="en-US" sz="1000" dirty="0"/>
            </a:br>
            <a:r>
              <a:rPr lang="en-US" sz="1000" dirty="0"/>
              <a:t>Delaware County</a:t>
            </a:r>
            <a:br>
              <a:rPr lang="en-US" sz="1000" dirty="0"/>
            </a:br>
            <a:r>
              <a:rPr lang="en-US" sz="1000" dirty="0"/>
              <a:t>Russ Helle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1105 W. Main</a:t>
            </a:r>
            <a:br>
              <a:rPr lang="en-US" sz="1000" dirty="0"/>
            </a:br>
            <a:r>
              <a:rPr lang="en-US" sz="1000" dirty="0"/>
              <a:t>P.O. Box 129</a:t>
            </a:r>
            <a:br>
              <a:rPr lang="en-US" sz="1000" dirty="0"/>
            </a:br>
            <a:r>
              <a:rPr lang="en-US" sz="1000" dirty="0"/>
              <a:t>Manchester, IA 52057</a:t>
            </a:r>
            <a:br>
              <a:rPr lang="en-US" sz="1000" dirty="0"/>
            </a:br>
            <a:r>
              <a:rPr lang="en-US" sz="1000" dirty="0"/>
              <a:t>563-927-3979</a:t>
            </a:r>
            <a:endParaRPr lang="en-US" sz="100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A064C-D172-4462-A0A2-4C5E60B4E41E}"/>
              </a:ext>
            </a:extLst>
          </p:cNvPr>
          <p:cNvSpPr/>
          <p:nvPr/>
        </p:nvSpPr>
        <p:spPr>
          <a:xfrm>
            <a:off x="5105400" y="1219200"/>
            <a:ext cx="1447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11"/>
              </a:rPr>
              <a:t>Maquoketa</a:t>
            </a:r>
            <a:br>
              <a:rPr lang="en-US" sz="1000" dirty="0"/>
            </a:br>
            <a:r>
              <a:rPr lang="en-US" sz="1000" dirty="0"/>
              <a:t>Jackson County</a:t>
            </a:r>
            <a:br>
              <a:rPr lang="en-US" sz="1000" dirty="0"/>
            </a:br>
            <a:r>
              <a:rPr lang="en-US" sz="1000" dirty="0"/>
              <a:t>Joe Kilburg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2983 Iowa 62</a:t>
            </a:r>
            <a:br>
              <a:rPr lang="en-US" sz="1000" dirty="0"/>
            </a:br>
            <a:r>
              <a:rPr lang="en-US" sz="1000" dirty="0"/>
              <a:t>Maquoketa, IA 52060</a:t>
            </a:r>
            <a:br>
              <a:rPr lang="en-US" sz="1000" dirty="0"/>
            </a:br>
            <a:r>
              <a:rPr lang="en-US" sz="1000" dirty="0"/>
              <a:t>563-652-2885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2"/>
              </a:rPr>
              <a:t>Marion</a:t>
            </a:r>
            <a:br>
              <a:rPr lang="en-US" sz="1000" dirty="0"/>
            </a:br>
            <a:r>
              <a:rPr lang="en-US" sz="1000" dirty="0"/>
              <a:t>Linn County</a:t>
            </a:r>
            <a:br>
              <a:rPr lang="en-US" sz="1000" dirty="0"/>
            </a:br>
            <a:r>
              <a:rPr lang="en-US" sz="1000" dirty="0"/>
              <a:t>Brien Keltner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5801 Linn Aire Ave. </a:t>
            </a:r>
            <a:br>
              <a:rPr lang="en-US" sz="1000" dirty="0"/>
            </a:br>
            <a:r>
              <a:rPr lang="en-US" sz="1000" dirty="0"/>
              <a:t>Marion, IA 52303</a:t>
            </a:r>
            <a:br>
              <a:rPr lang="en-US" sz="1000" dirty="0"/>
            </a:br>
            <a:r>
              <a:rPr lang="en-US" sz="1000" dirty="0"/>
              <a:t>319-373-1277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3"/>
              </a:rPr>
              <a:t>Newhall</a:t>
            </a:r>
            <a:br>
              <a:rPr lang="en-US" sz="1000" dirty="0"/>
            </a:br>
            <a:r>
              <a:rPr lang="en-US" sz="1000" dirty="0"/>
              <a:t>Benton County</a:t>
            </a:r>
            <a:br>
              <a:rPr lang="en-US" sz="1000" dirty="0"/>
            </a:br>
            <a:r>
              <a:rPr lang="en-US" sz="1000" dirty="0"/>
              <a:t>Johnny Shanahan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7318 27th Ave.</a:t>
            </a:r>
            <a:br>
              <a:rPr lang="en-US" sz="1000" dirty="0"/>
            </a:br>
            <a:r>
              <a:rPr lang="en-US" sz="1000" dirty="0"/>
              <a:t>Watkins, IA 52354</a:t>
            </a:r>
            <a:br>
              <a:rPr lang="en-US" sz="1000" dirty="0"/>
            </a:br>
            <a:r>
              <a:rPr lang="en-US" sz="1000" dirty="0"/>
              <a:t>319-223-5890</a:t>
            </a:r>
            <a:endParaRPr lang="en-US" sz="10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AA98F-93D6-41DF-87E3-446E80F606EF}"/>
              </a:ext>
            </a:extLst>
          </p:cNvPr>
          <p:cNvSpPr/>
          <p:nvPr/>
        </p:nvSpPr>
        <p:spPr>
          <a:xfrm>
            <a:off x="6858000" y="1219200"/>
            <a:ext cx="2438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hlinkClick r:id="rId14"/>
              </a:rPr>
              <a:t>Tipton</a:t>
            </a:r>
            <a:br>
              <a:rPr lang="en-US" sz="1000" dirty="0"/>
            </a:br>
            <a:r>
              <a:rPr lang="en-US" sz="1000" dirty="0"/>
              <a:t>Cedar County</a:t>
            </a:r>
            <a:br>
              <a:rPr lang="en-US" sz="1000" dirty="0"/>
            </a:br>
            <a:r>
              <a:rPr lang="en-US" sz="1000" dirty="0"/>
              <a:t>Bill Kreinbring 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2092 Moscow Co. Rd. X-54 </a:t>
            </a:r>
          </a:p>
          <a:p>
            <a:r>
              <a:rPr lang="en-US" sz="1000" dirty="0"/>
              <a:t>Tipton, IA 52772</a:t>
            </a:r>
            <a:br>
              <a:rPr lang="en-US" sz="1000" dirty="0"/>
            </a:br>
            <a:r>
              <a:rPr lang="en-US" sz="1000" dirty="0"/>
              <a:t>563-946-2391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5"/>
              </a:rPr>
              <a:t>Urbana</a:t>
            </a:r>
            <a:br>
              <a:rPr lang="en-US" sz="1000" dirty="0"/>
            </a:br>
            <a:r>
              <a:rPr lang="en-US" sz="1000" dirty="0"/>
              <a:t>Benton County</a:t>
            </a:r>
            <a:br>
              <a:rPr lang="en-US" sz="1000" dirty="0"/>
            </a:br>
            <a:r>
              <a:rPr lang="en-US" sz="1000" dirty="0"/>
              <a:t>Doug Lickteig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5397 31st Ave.</a:t>
            </a:r>
            <a:br>
              <a:rPr lang="en-US" sz="1000" dirty="0"/>
            </a:br>
            <a:r>
              <a:rPr lang="en-US" sz="1000" dirty="0"/>
              <a:t>Urbana, IA 52345</a:t>
            </a:r>
            <a:br>
              <a:rPr lang="en-US" sz="1000" dirty="0"/>
            </a:br>
            <a:r>
              <a:rPr lang="en-US" sz="1000" dirty="0"/>
              <a:t>319-443-2370</a:t>
            </a:r>
            <a:br>
              <a:rPr lang="en-US" sz="1000" dirty="0"/>
            </a:br>
            <a:endParaRPr lang="en-US" sz="1000" dirty="0"/>
          </a:p>
          <a:p>
            <a:r>
              <a:rPr lang="en-US" sz="1000" b="1" dirty="0">
                <a:hlinkClick r:id="rId16"/>
              </a:rPr>
              <a:t>Williamsburg</a:t>
            </a:r>
            <a:br>
              <a:rPr lang="en-US" sz="1000" dirty="0"/>
            </a:br>
            <a:r>
              <a:rPr lang="en-US" sz="1000" dirty="0"/>
              <a:t>Iowa County</a:t>
            </a:r>
            <a:br>
              <a:rPr lang="en-US" sz="1000" dirty="0"/>
            </a:br>
            <a:r>
              <a:rPr lang="en-US" sz="1000" dirty="0"/>
              <a:t>Jim Hanson</a:t>
            </a:r>
            <a:br>
              <a:rPr lang="en-US" sz="1000" dirty="0"/>
            </a:br>
            <a:r>
              <a:rPr lang="en-US" sz="1000" dirty="0"/>
              <a:t>Supervisor</a:t>
            </a:r>
            <a:br>
              <a:rPr lang="en-US" sz="1000" dirty="0"/>
            </a:br>
            <a:r>
              <a:rPr lang="en-US" sz="1000" dirty="0"/>
              <a:t>2507 210th St.</a:t>
            </a:r>
            <a:br>
              <a:rPr lang="en-US" sz="1000" dirty="0"/>
            </a:br>
            <a:r>
              <a:rPr lang="en-US" sz="1000" dirty="0"/>
              <a:t>Williamsburg, IA 52361</a:t>
            </a:r>
            <a:br>
              <a:rPr lang="en-US" sz="1000" dirty="0"/>
            </a:br>
            <a:r>
              <a:rPr lang="en-US" sz="1000" dirty="0"/>
              <a:t>319-668-2397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5437380"/>
      </p:ext>
    </p:extLst>
  </p:cSld>
  <p:clrMapOvr>
    <a:masterClrMapping/>
  </p:clrMapOvr>
  <p:transition advClick="0" advTm="10000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http://www.iowadot.gov/pdf_files/need_answers.pdf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EFC50-B3D0-4851-B12B-8578273FE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9144000" cy="5551714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http://www.iowadot.gov/pdf_files/need_answers.pdf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08FBB-AB8D-4531-89DA-DEB70ACEB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74"/>
            <a:ext cx="9144000" cy="5552852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District Utility Coordinators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70DE5-5558-4FEC-B2D3-C2E391C2383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9437"/>
              </p:ext>
            </p:extLst>
          </p:nvPr>
        </p:nvGraphicFramePr>
        <p:xfrm>
          <a:off x="152400" y="1142999"/>
          <a:ext cx="8763000" cy="524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142999"/>
                        <a:ext cx="8763000" cy="524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EOT Area of Responsibility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2"/>
            </a:endParaRPr>
          </a:p>
          <a:p>
            <a:r>
              <a:rPr lang="en-US" dirty="0"/>
              <a:t>To find the </a:t>
            </a:r>
            <a:r>
              <a:rPr lang="en-US" dirty="0">
                <a:solidFill>
                  <a:srgbClr val="FF0000"/>
                </a:solidFill>
              </a:rPr>
              <a:t>most up to date </a:t>
            </a:r>
            <a:r>
              <a:rPr lang="en-US" dirty="0"/>
              <a:t>Engineering Operations Tech (EOT) responsibility maps and contact information on our website for the permitting.</a:t>
            </a:r>
          </a:p>
          <a:p>
            <a:endParaRPr lang="en-US" dirty="0"/>
          </a:p>
          <a:p>
            <a:r>
              <a:rPr lang="en-US" dirty="0"/>
              <a:t>Please </a:t>
            </a:r>
            <a:r>
              <a:rPr lang="en-US" dirty="0">
                <a:solidFill>
                  <a:schemeClr val="accent3"/>
                </a:solidFill>
              </a:rPr>
              <a:t>Ctrl+Click on the link below.</a:t>
            </a:r>
            <a:endParaRPr lang="en-US" dirty="0"/>
          </a:p>
          <a:p>
            <a:endParaRPr lang="en-US" dirty="0">
              <a:hlinkClick r:id="rId2"/>
            </a:endParaRPr>
          </a:p>
          <a:p>
            <a:r>
              <a:rPr lang="en-US" dirty="0">
                <a:solidFill>
                  <a:schemeClr val="accent3"/>
                </a:solidFill>
                <a:hlinkClick r:id="rId3"/>
              </a:rPr>
              <a:t>https://iowadot.gov/districts/permits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4D8D1-0AB2-4923-ABFE-316430E19C24}"/>
              </a:ext>
            </a:extLst>
          </p:cNvPr>
          <p:cNvSpPr/>
          <p:nvPr/>
        </p:nvSpPr>
        <p:spPr>
          <a:xfrm>
            <a:off x="5410200" y="63246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https://iowadot.gov/districts/images/district1_eot_map.pdf</a:t>
            </a:r>
            <a:endParaRPr lang="en-US" sz="1000" dirty="0"/>
          </a:p>
          <a:p>
            <a:r>
              <a:rPr lang="en-US" sz="1000" dirty="0"/>
              <a:t>Ctrl+Click for most current online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F37CF-5148-4161-AD9A-38A92D879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6" y="-7751"/>
            <a:ext cx="8874487" cy="5798951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7C98D-E63F-44BB-A284-E50079BFA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-7749"/>
            <a:ext cx="7888941" cy="609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4E7E28-5615-4F89-AE53-2CB0A29D92A2}"/>
              </a:ext>
            </a:extLst>
          </p:cNvPr>
          <p:cNvSpPr txBox="1"/>
          <p:nvPr/>
        </p:nvSpPr>
        <p:spPr>
          <a:xfrm>
            <a:off x="5486400" y="6400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hlinkClick r:id="rId3"/>
              </a:rPr>
              <a:t>https://iowadot.gov/districts/images/district2_eot_map.pdf</a:t>
            </a:r>
            <a:endParaRPr lang="en-US" sz="1000" dirty="0">
              <a:solidFill>
                <a:schemeClr val="accent3"/>
              </a:solidFill>
            </a:endParaRPr>
          </a:p>
          <a:p>
            <a:r>
              <a:rPr lang="en-US" sz="1000" dirty="0"/>
              <a:t>Ctrl+Click for most current online map</a:t>
            </a:r>
          </a:p>
        </p:txBody>
      </p:sp>
    </p:spTree>
  </p:cSld>
  <p:clrMapOvr>
    <a:masterClrMapping/>
  </p:clrMapOvr>
  <p:transition advClick="0" advTm="10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036813-136F-4CF7-AB69-12B6D5A8B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521710" cy="5812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B1F19-238F-4249-A331-74FF94C8A73E}"/>
              </a:ext>
            </a:extLst>
          </p:cNvPr>
          <p:cNvSpPr txBox="1"/>
          <p:nvPr/>
        </p:nvSpPr>
        <p:spPr>
          <a:xfrm>
            <a:off x="5562600" y="6248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hlinkClick r:id="rId3"/>
              </a:rPr>
              <a:t>https://iowadot.gov/districts/images/district3_eot_map.pdf</a:t>
            </a:r>
            <a:endParaRPr lang="en-US" sz="1000" dirty="0">
              <a:solidFill>
                <a:schemeClr val="accent3"/>
              </a:solidFill>
            </a:endParaRPr>
          </a:p>
          <a:p>
            <a:r>
              <a:rPr lang="en-US" sz="1000" dirty="0"/>
              <a:t>Ctrl+Click for most current online map</a:t>
            </a:r>
          </a:p>
          <a:p>
            <a:endParaRPr lang="en-US" sz="1000" dirty="0">
              <a:solidFill>
                <a:schemeClr val="accent3"/>
              </a:solidFill>
            </a:endParaRPr>
          </a:p>
          <a:p>
            <a:endParaRPr lang="en-US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482</Words>
  <Application>Microsoft Office PowerPoint</Application>
  <PresentationFormat>On-screen Show (4:3)</PresentationFormat>
  <Paragraphs>188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Acrobat Document</vt:lpstr>
      <vt:lpstr>IOWA DOT CONTACTS</vt:lpstr>
      <vt:lpstr>PowerPoint Presentation</vt:lpstr>
      <vt:lpstr>http://www.iowadot.gov/pdf_files/need_answers.pdf</vt:lpstr>
      <vt:lpstr>http://www.iowadot.gov/pdf_files/need_answers.pdf</vt:lpstr>
      <vt:lpstr>District Utility Coordinators</vt:lpstr>
      <vt:lpstr>EOT Area of Responsibility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  UTILITY COORDINATION CONFERENCE 2012</dc:title>
  <dc:creator>sflockh</dc:creator>
  <cp:lastModifiedBy>McCollough, Jeffry N</cp:lastModifiedBy>
  <cp:revision>239</cp:revision>
  <cp:lastPrinted>2018-02-08T14:44:22Z</cp:lastPrinted>
  <dcterms:created xsi:type="dcterms:W3CDTF">2012-01-11T16:41:39Z</dcterms:created>
  <dcterms:modified xsi:type="dcterms:W3CDTF">2018-03-20T18:39:37Z</dcterms:modified>
</cp:coreProperties>
</file>