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2" r:id="rId1"/>
  </p:sldMasterIdLst>
  <p:sldIdLst>
    <p:sldId id="257" r:id="rId2"/>
    <p:sldId id="261" r:id="rId3"/>
    <p:sldId id="297" r:id="rId4"/>
    <p:sldId id="262" r:id="rId5"/>
    <p:sldId id="264" r:id="rId6"/>
    <p:sldId id="266" r:id="rId7"/>
    <p:sldId id="290" r:id="rId8"/>
    <p:sldId id="291" r:id="rId9"/>
    <p:sldId id="292" r:id="rId10"/>
    <p:sldId id="293" r:id="rId11"/>
    <p:sldId id="294" r:id="rId12"/>
    <p:sldId id="295" r:id="rId13"/>
    <p:sldId id="265" r:id="rId14"/>
    <p:sldId id="289" r:id="rId15"/>
    <p:sldId id="296" r:id="rId16"/>
    <p:sldId id="263" r:id="rId17"/>
    <p:sldId id="272" r:id="rId18"/>
    <p:sldId id="273" r:id="rId19"/>
    <p:sldId id="274" r:id="rId20"/>
    <p:sldId id="275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76" r:id="rId29"/>
    <p:sldId id="277" r:id="rId30"/>
    <p:sldId id="278" r:id="rId31"/>
    <p:sldId id="279" r:id="rId32"/>
    <p:sldId id="281" r:id="rId33"/>
    <p:sldId id="28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8A0"/>
    <a:srgbClr val="4472C4"/>
    <a:srgbClr val="F03F2B"/>
    <a:srgbClr val="002060"/>
    <a:srgbClr val="5CC6D6"/>
    <a:srgbClr val="344529"/>
    <a:srgbClr val="FF6600"/>
    <a:srgbClr val="2B3922"/>
    <a:srgbClr val="2E3722"/>
    <a:srgbClr val="FC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Central Office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District offices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Field offices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22F524B9-041B-41CE-B593-6D380FA54288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A2D266CF-35A4-4594-A769-BBFF5CEE4E5B}" type="pres">
      <dgm:prSet presAssocID="{40FC4FFE-8987-4A26-B7F4-8A516F18ADAE}" presName="compNode" presStyleCnt="0"/>
      <dgm:spPr/>
    </dgm:pt>
    <dgm:pt modelId="{7CBB4EBB-4326-4877-AAA5-A4B93D2A5177}" type="pres">
      <dgm:prSet presAssocID="{40FC4FFE-8987-4A26-B7F4-8A516F18ADAE}" presName="iconBgRect" presStyleLbl="bgShp" presStyleIdx="0" presStyleCnt="3"/>
      <dgm:spPr>
        <a:xfrm>
          <a:off x="639687" y="376613"/>
          <a:ext cx="1715625" cy="1715625"/>
        </a:xfrm>
        <a:prstGeom prst="ellipse">
          <a:avLst/>
        </a:prstGeom>
        <a:solidFill>
          <a:srgbClr val="F03F2B"/>
        </a:solidFill>
        <a:ln>
          <a:noFill/>
        </a:ln>
        <a:effectLst/>
      </dgm:spPr>
    </dgm:pt>
    <dgm:pt modelId="{C92E89AF-0AF9-44D5-BADF-12857ACFE4BF}" type="pres">
      <dgm:prSet presAssocID="{40FC4FFE-8987-4A26-B7F4-8A516F18ADAE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355E48AA-8C0C-4885-8FCE-C36572FB8A8E}" type="pres">
      <dgm:prSet presAssocID="{40FC4FFE-8987-4A26-B7F4-8A516F18ADAE}" presName="spaceRect" presStyleCnt="0"/>
      <dgm:spPr/>
    </dgm:pt>
    <dgm:pt modelId="{0C2B524C-C633-49C7-924C-6127FCCBE64D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8930DFE3-E86E-48CE-B686-025268DEAB2D}" type="pres">
      <dgm:prSet presAssocID="{5B62599A-5C9B-48E7-896E-EA782AC60C8B}" presName="sibTrans" presStyleCnt="0"/>
      <dgm:spPr/>
    </dgm:pt>
    <dgm:pt modelId="{17C30414-F440-47B5-A7B9-2EBA8CCF968A}" type="pres">
      <dgm:prSet presAssocID="{49225C73-1633-42F1-AB3B-7CB183E5F8B8}" presName="compNode" presStyleCnt="0"/>
      <dgm:spPr/>
    </dgm:pt>
    <dgm:pt modelId="{E32DDD5B-D490-4F42-AE0E-F06F04867422}" type="pres">
      <dgm:prSet presAssocID="{49225C73-1633-42F1-AB3B-7CB183E5F8B8}" presName="iconBgRect" presStyleLbl="bgShp" presStyleIdx="1" presStyleCnt="3"/>
      <dgm:spPr>
        <a:xfrm>
          <a:off x="3944375" y="376613"/>
          <a:ext cx="1715625" cy="1715625"/>
        </a:xfrm>
        <a:prstGeom prst="ellipse">
          <a:avLst/>
        </a:prstGeom>
        <a:solidFill>
          <a:srgbClr val="3488A0"/>
        </a:solidFill>
        <a:ln>
          <a:noFill/>
        </a:ln>
        <a:effectLst/>
      </dgm:spPr>
    </dgm:pt>
    <dgm:pt modelId="{A53F4E16-B07A-4346-9F70-FC75940C18EF}" type="pres">
      <dgm:prSet presAssocID="{49225C73-1633-42F1-AB3B-7CB183E5F8B8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AAEDEF6E-1E50-466D-A49A-C7CAE04C0E14}" type="pres">
      <dgm:prSet presAssocID="{49225C73-1633-42F1-AB3B-7CB183E5F8B8}" presName="spaceRect" presStyleCnt="0"/>
      <dgm:spPr/>
    </dgm:pt>
    <dgm:pt modelId="{0E20FA7A-8F43-4899-86F0-38C7C03026B7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F8F2F37B-1217-407F-899A-533CBAA8F60D}" type="pres">
      <dgm:prSet presAssocID="{9646853A-8964-4519-A5B1-0B7D18B2983D}" presName="sibTrans" presStyleCnt="0"/>
      <dgm:spPr/>
    </dgm:pt>
    <dgm:pt modelId="{A7F77809-C7FE-406C-996E-6F6801A99FC0}" type="pres">
      <dgm:prSet presAssocID="{1C383F32-22E8-4F62-A3E0-BDC3D5F48992}" presName="compNode" presStyleCnt="0"/>
      <dgm:spPr/>
    </dgm:pt>
    <dgm:pt modelId="{C7C1B332-CF52-4411-8849-ED919975D24A}" type="pres">
      <dgm:prSet presAssocID="{1C383F32-22E8-4F62-A3E0-BDC3D5F48992}" presName="iconBgRect" presStyleLbl="bgShp" presStyleIdx="2" presStyleCnt="3"/>
      <dgm:spPr/>
    </dgm:pt>
    <dgm:pt modelId="{80B52153-9897-4A20-AFBE-65E1F524F1A3}" type="pres">
      <dgm:prSet presAssocID="{1C383F32-22E8-4F62-A3E0-BDC3D5F48992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E3F7714B-9E55-40D5-9204-F3BCEE564B3C}" type="pres">
      <dgm:prSet presAssocID="{1C383F32-22E8-4F62-A3E0-BDC3D5F48992}" presName="spaceRect" presStyleCnt="0"/>
      <dgm:spPr/>
    </dgm:pt>
    <dgm:pt modelId="{9D0E5D34-0139-474D-A95F-59D0E9A10A72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EE69721E-EF91-4C24-8900-28BD73FA1828}" type="presOf" srcId="{49225C73-1633-42F1-AB3B-7CB183E5F8B8}" destId="{0E20FA7A-8F43-4899-86F0-38C7C03026B7}" srcOrd="0" destOrd="0" presId="urn:microsoft.com/office/officeart/2018/5/layout/IconCircleLabelList"/>
    <dgm:cxn modelId="{41F44545-CDA1-4818-AE08-4DD4D6CA0470}" type="presOf" srcId="{01A66772-F185-4D58-B8BB-E9370D7A7A2B}" destId="{22F524B9-041B-41CE-B593-6D380FA5428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272C767B-63A9-4DFD-9F87-D5E928B58F74}" type="presOf" srcId="{1C383F32-22E8-4F62-A3E0-BDC3D5F48992}" destId="{9D0E5D34-0139-474D-A95F-59D0E9A10A72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6FCCEFAF-696C-43C6-9356-F03397F9B7E3}" type="presOf" srcId="{40FC4FFE-8987-4A26-B7F4-8A516F18ADAE}" destId="{0C2B524C-C633-49C7-924C-6127FCCBE64D}" srcOrd="0" destOrd="0" presId="urn:microsoft.com/office/officeart/2018/5/layout/IconCircleLabelList"/>
    <dgm:cxn modelId="{17B27149-660D-45C4-A5A7-28B807ACF87E}" type="presParOf" srcId="{22F524B9-041B-41CE-B593-6D380FA54288}" destId="{A2D266CF-35A4-4594-A769-BBFF5CEE4E5B}" srcOrd="0" destOrd="0" presId="urn:microsoft.com/office/officeart/2018/5/layout/IconCircleLabelList"/>
    <dgm:cxn modelId="{CCB2A200-730B-414E-BBD8-D7113A0D7253}" type="presParOf" srcId="{A2D266CF-35A4-4594-A769-BBFF5CEE4E5B}" destId="{7CBB4EBB-4326-4877-AAA5-A4B93D2A5177}" srcOrd="0" destOrd="0" presId="urn:microsoft.com/office/officeart/2018/5/layout/IconCircleLabelList"/>
    <dgm:cxn modelId="{C158386B-7FEA-424F-AEF5-84E939465779}" type="presParOf" srcId="{A2D266CF-35A4-4594-A769-BBFF5CEE4E5B}" destId="{C92E89AF-0AF9-44D5-BADF-12857ACFE4BF}" srcOrd="1" destOrd="0" presId="urn:microsoft.com/office/officeart/2018/5/layout/IconCircleLabelList"/>
    <dgm:cxn modelId="{14294A29-B5A6-42DF-BF0E-D8F9A6FA8FD3}" type="presParOf" srcId="{A2D266CF-35A4-4594-A769-BBFF5CEE4E5B}" destId="{355E48AA-8C0C-4885-8FCE-C36572FB8A8E}" srcOrd="2" destOrd="0" presId="urn:microsoft.com/office/officeart/2018/5/layout/IconCircleLabelList"/>
    <dgm:cxn modelId="{6F260E31-2627-4B44-8DEF-E087C43CE22C}" type="presParOf" srcId="{A2D266CF-35A4-4594-A769-BBFF5CEE4E5B}" destId="{0C2B524C-C633-49C7-924C-6127FCCBE64D}" srcOrd="3" destOrd="0" presId="urn:microsoft.com/office/officeart/2018/5/layout/IconCircleLabelList"/>
    <dgm:cxn modelId="{37437827-6E05-479C-B550-7CFB5E6FB237}" type="presParOf" srcId="{22F524B9-041B-41CE-B593-6D380FA54288}" destId="{8930DFE3-E86E-48CE-B686-025268DEAB2D}" srcOrd="1" destOrd="0" presId="urn:microsoft.com/office/officeart/2018/5/layout/IconCircleLabelList"/>
    <dgm:cxn modelId="{CA14AD1F-CA6E-4C63-8B56-CF338F19B419}" type="presParOf" srcId="{22F524B9-041B-41CE-B593-6D380FA54288}" destId="{17C30414-F440-47B5-A7B9-2EBA8CCF968A}" srcOrd="2" destOrd="0" presId="urn:microsoft.com/office/officeart/2018/5/layout/IconCircleLabelList"/>
    <dgm:cxn modelId="{2A393D05-8B3F-4A3C-BE81-8D6CE8390C17}" type="presParOf" srcId="{17C30414-F440-47B5-A7B9-2EBA8CCF968A}" destId="{E32DDD5B-D490-4F42-AE0E-F06F04867422}" srcOrd="0" destOrd="0" presId="urn:microsoft.com/office/officeart/2018/5/layout/IconCircleLabelList"/>
    <dgm:cxn modelId="{6932B5F8-1310-4408-8A4F-6F7DA0A80B27}" type="presParOf" srcId="{17C30414-F440-47B5-A7B9-2EBA8CCF968A}" destId="{A53F4E16-B07A-4346-9F70-FC75940C18EF}" srcOrd="1" destOrd="0" presId="urn:microsoft.com/office/officeart/2018/5/layout/IconCircleLabelList"/>
    <dgm:cxn modelId="{B05B266C-81AE-4D13-9E27-91AA091C9ED5}" type="presParOf" srcId="{17C30414-F440-47B5-A7B9-2EBA8CCF968A}" destId="{AAEDEF6E-1E50-466D-A49A-C7CAE04C0E14}" srcOrd="2" destOrd="0" presId="urn:microsoft.com/office/officeart/2018/5/layout/IconCircleLabelList"/>
    <dgm:cxn modelId="{75446C98-7EDA-4F11-9AAC-AF1F117E0896}" type="presParOf" srcId="{17C30414-F440-47B5-A7B9-2EBA8CCF968A}" destId="{0E20FA7A-8F43-4899-86F0-38C7C03026B7}" srcOrd="3" destOrd="0" presId="urn:microsoft.com/office/officeart/2018/5/layout/IconCircleLabelList"/>
    <dgm:cxn modelId="{40C13582-044B-4CB6-9967-3500C91DF611}" type="presParOf" srcId="{22F524B9-041B-41CE-B593-6D380FA54288}" destId="{F8F2F37B-1217-407F-899A-533CBAA8F60D}" srcOrd="3" destOrd="0" presId="urn:microsoft.com/office/officeart/2018/5/layout/IconCircleLabelList"/>
    <dgm:cxn modelId="{B2AA3700-A05E-4C01-8D6C-659F4C392602}" type="presParOf" srcId="{22F524B9-041B-41CE-B593-6D380FA54288}" destId="{A7F77809-C7FE-406C-996E-6F6801A99FC0}" srcOrd="4" destOrd="0" presId="urn:microsoft.com/office/officeart/2018/5/layout/IconCircleLabelList"/>
    <dgm:cxn modelId="{E7D73667-9956-46F4-80F2-B3366293D407}" type="presParOf" srcId="{A7F77809-C7FE-406C-996E-6F6801A99FC0}" destId="{C7C1B332-CF52-4411-8849-ED919975D24A}" srcOrd="0" destOrd="0" presId="urn:microsoft.com/office/officeart/2018/5/layout/IconCircleLabelList"/>
    <dgm:cxn modelId="{E28F9910-4394-4B26-8C09-2263B6CC5AFB}" type="presParOf" srcId="{A7F77809-C7FE-406C-996E-6F6801A99FC0}" destId="{80B52153-9897-4A20-AFBE-65E1F524F1A3}" srcOrd="1" destOrd="0" presId="urn:microsoft.com/office/officeart/2018/5/layout/IconCircleLabelList"/>
    <dgm:cxn modelId="{9F0F91A2-1EF8-4C72-9D64-088CD5E09345}" type="presParOf" srcId="{A7F77809-C7FE-406C-996E-6F6801A99FC0}" destId="{E3F7714B-9E55-40D5-9204-F3BCEE564B3C}" srcOrd="2" destOrd="0" presId="urn:microsoft.com/office/officeart/2018/5/layout/IconCircleLabelList"/>
    <dgm:cxn modelId="{DA6C19E1-75C5-4BFF-85FF-00565A8E5F98}" type="presParOf" srcId="{A7F77809-C7FE-406C-996E-6F6801A99FC0}" destId="{9D0E5D34-0139-474D-A95F-59D0E9A10A7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B4EBB-4326-4877-AAA5-A4B93D2A5177}">
      <dsp:nvSpPr>
        <dsp:cNvPr id="0" name=""/>
        <dsp:cNvSpPr/>
      </dsp:nvSpPr>
      <dsp:spPr>
        <a:xfrm>
          <a:off x="639687" y="376613"/>
          <a:ext cx="1715625" cy="1715625"/>
        </a:xfrm>
        <a:prstGeom prst="ellipse">
          <a:avLst/>
        </a:prstGeom>
        <a:solidFill>
          <a:srgbClr val="F03F2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E89AF-0AF9-44D5-BADF-12857ACFE4BF}">
      <dsp:nvSpPr>
        <dsp:cNvPr id="0" name=""/>
        <dsp:cNvSpPr/>
      </dsp:nvSpPr>
      <dsp:spPr>
        <a:xfrm>
          <a:off x="1005312" y="742238"/>
          <a:ext cx="984375" cy="98437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B524C-C633-49C7-924C-6127FCCBE64D}">
      <dsp:nvSpPr>
        <dsp:cNvPr id="0" name=""/>
        <dsp:cNvSpPr/>
      </dsp:nvSpPr>
      <dsp:spPr>
        <a:xfrm>
          <a:off x="91250" y="26266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/>
            <a:t>Central Office</a:t>
          </a:r>
        </a:p>
      </dsp:txBody>
      <dsp:txXfrm>
        <a:off x="91250" y="2626613"/>
        <a:ext cx="2812500" cy="720000"/>
      </dsp:txXfrm>
    </dsp:sp>
    <dsp:sp modelId="{E32DDD5B-D490-4F42-AE0E-F06F04867422}">
      <dsp:nvSpPr>
        <dsp:cNvPr id="0" name=""/>
        <dsp:cNvSpPr/>
      </dsp:nvSpPr>
      <dsp:spPr>
        <a:xfrm>
          <a:off x="3944375" y="376613"/>
          <a:ext cx="1715625" cy="1715625"/>
        </a:xfrm>
        <a:prstGeom prst="ellipse">
          <a:avLst/>
        </a:prstGeom>
        <a:solidFill>
          <a:srgbClr val="3488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F4E16-B07A-4346-9F70-FC75940C18EF}">
      <dsp:nvSpPr>
        <dsp:cNvPr id="0" name=""/>
        <dsp:cNvSpPr/>
      </dsp:nvSpPr>
      <dsp:spPr>
        <a:xfrm>
          <a:off x="4310000" y="742238"/>
          <a:ext cx="984375" cy="984375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0FA7A-8F43-4899-86F0-38C7C03026B7}">
      <dsp:nvSpPr>
        <dsp:cNvPr id="0" name=""/>
        <dsp:cNvSpPr/>
      </dsp:nvSpPr>
      <dsp:spPr>
        <a:xfrm>
          <a:off x="3395937" y="26266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/>
            <a:t>District offices</a:t>
          </a:r>
        </a:p>
      </dsp:txBody>
      <dsp:txXfrm>
        <a:off x="3395937" y="2626613"/>
        <a:ext cx="2812500" cy="720000"/>
      </dsp:txXfrm>
    </dsp:sp>
    <dsp:sp modelId="{C7C1B332-CF52-4411-8849-ED919975D24A}">
      <dsp:nvSpPr>
        <dsp:cNvPr id="0" name=""/>
        <dsp:cNvSpPr/>
      </dsp:nvSpPr>
      <dsp:spPr>
        <a:xfrm>
          <a:off x="7249062" y="376613"/>
          <a:ext cx="1715625" cy="1715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52153-9897-4A20-AFBE-65E1F524F1A3}">
      <dsp:nvSpPr>
        <dsp:cNvPr id="0" name=""/>
        <dsp:cNvSpPr/>
      </dsp:nvSpPr>
      <dsp:spPr>
        <a:xfrm>
          <a:off x="7614687" y="742238"/>
          <a:ext cx="984375" cy="984375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E5D34-0139-474D-A95F-59D0E9A10A72}">
      <dsp:nvSpPr>
        <dsp:cNvPr id="0" name=""/>
        <dsp:cNvSpPr/>
      </dsp:nvSpPr>
      <dsp:spPr>
        <a:xfrm>
          <a:off x="6700625" y="26266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/>
            <a:t>Field offices</a:t>
          </a:r>
        </a:p>
      </dsp:txBody>
      <dsp:txXfrm>
        <a:off x="6700625" y="2626613"/>
        <a:ext cx="281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2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4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4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4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09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14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73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58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0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52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778CE86-875F-4587-BCF6-FA054AFC0D53}" type="datetime1">
              <a:rPr lang="en-US" smtClean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2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4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634666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Utility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3702268"/>
            <a:ext cx="4645250" cy="1147863"/>
          </a:xfrm>
        </p:spPr>
        <p:txBody>
          <a:bodyPr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/>
              <a:t>Iowa Department of Transportation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1" r="27788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CF522B-352F-4066-A4A6-0736DBEF8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85" y="0"/>
            <a:ext cx="9009230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4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7DB75-3519-4567-AE27-8391725CC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85" y="0"/>
            <a:ext cx="8895030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4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590EA-973B-49B1-AC89-E72C5E34B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28" y="0"/>
            <a:ext cx="9203544" cy="61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1A87-4521-4D28-8265-D30BD090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636" y="1182254"/>
            <a:ext cx="9634468" cy="831939"/>
          </a:xfrm>
        </p:spPr>
        <p:txBody>
          <a:bodyPr/>
          <a:lstStyle/>
          <a:p>
            <a:pPr algn="ctr"/>
            <a:r>
              <a:rPr lang="en-US" dirty="0"/>
              <a:t>District Utility Coordinators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21101-B2F4-460D-82E8-3F83F06F6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6089" y="1780922"/>
            <a:ext cx="4663440" cy="21179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District 1 – Jerry Lavine</a:t>
            </a:r>
          </a:p>
          <a:p>
            <a:r>
              <a:rPr lang="en-US" dirty="0"/>
              <a:t>District 2 – Tracy Meise</a:t>
            </a:r>
          </a:p>
          <a:p>
            <a:r>
              <a:rPr lang="en-US" dirty="0"/>
              <a:t>District 3 – Kelly Mulvihill</a:t>
            </a:r>
          </a:p>
          <a:p>
            <a:r>
              <a:rPr lang="en-US" dirty="0"/>
              <a:t>District 4 – Kurtis Shackelford</a:t>
            </a:r>
          </a:p>
          <a:p>
            <a:r>
              <a:rPr lang="en-US" dirty="0"/>
              <a:t>District 5 – Bonnie Clancy</a:t>
            </a:r>
          </a:p>
          <a:p>
            <a:r>
              <a:rPr lang="en-US" dirty="0"/>
              <a:t>District 6 – Steve Flockhart (FT DUC)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FE4A3-B07D-47C9-8B56-F9A2967BC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6090" y="3976899"/>
            <a:ext cx="5842497" cy="2369310"/>
          </a:xfrm>
        </p:spPr>
        <p:txBody>
          <a:bodyPr>
            <a:normAutofit/>
          </a:bodyPr>
          <a:lstStyle/>
          <a:p>
            <a:r>
              <a:rPr lang="en-US" dirty="0"/>
              <a:t>Project Coordination</a:t>
            </a:r>
          </a:p>
          <a:p>
            <a:r>
              <a:rPr lang="en-US" dirty="0"/>
              <a:t>Utility Work Plan Review</a:t>
            </a:r>
          </a:p>
          <a:p>
            <a:r>
              <a:rPr lang="en-US" dirty="0"/>
              <a:t>Utility Accommodation Permit Review</a:t>
            </a:r>
          </a:p>
          <a:p>
            <a:r>
              <a:rPr lang="en-US" dirty="0"/>
              <a:t>Utility Reimbursement Agreement Review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9DE1F6-D388-4F28-B396-86D01119212B}"/>
              </a:ext>
            </a:extLst>
          </p:cNvPr>
          <p:cNvGrpSpPr/>
          <p:nvPr/>
        </p:nvGrpSpPr>
        <p:grpSpPr>
          <a:xfrm>
            <a:off x="1362270" y="2232401"/>
            <a:ext cx="3086424" cy="3086424"/>
            <a:chOff x="5186719" y="2519719"/>
            <a:chExt cx="1818562" cy="181856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C881FEE-EF4B-4B61-919D-9C5402F851B8}"/>
                </a:ext>
              </a:extLst>
            </p:cNvPr>
            <p:cNvSpPr/>
            <p:nvPr/>
          </p:nvSpPr>
          <p:spPr>
            <a:xfrm>
              <a:off x="5186719" y="2519719"/>
              <a:ext cx="1818562" cy="1818562"/>
            </a:xfrm>
            <a:prstGeom prst="ellipse">
              <a:avLst/>
            </a:prstGeom>
            <a:solidFill>
              <a:srgbClr val="3488A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1" name="Rectangle 10" descr="Boardroom">
              <a:extLst>
                <a:ext uri="{FF2B5EF4-FFF2-40B4-BE49-F238E27FC236}">
                  <a16:creationId xmlns:a16="http://schemas.microsoft.com/office/drawing/2014/main" id="{4093CD82-2B07-40C1-9F70-2C0C315E0583}"/>
                </a:ext>
              </a:extLst>
            </p:cNvPr>
            <p:cNvSpPr/>
            <p:nvPr/>
          </p:nvSpPr>
          <p:spPr>
            <a:xfrm>
              <a:off x="5574282" y="2907282"/>
              <a:ext cx="1043437" cy="1043437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93581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FD8F0C-BE9C-4D3B-86DB-0F3784DEB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0"/>
            <a:ext cx="9347200" cy="61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30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1F3D-FB93-463D-9DD9-FC007E39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45309"/>
            <a:ext cx="9603275" cy="708445"/>
          </a:xfrm>
        </p:spPr>
        <p:txBody>
          <a:bodyPr/>
          <a:lstStyle/>
          <a:p>
            <a:r>
              <a:rPr lang="en-US" dirty="0"/>
              <a:t>Utility Accommodation and Coordination</a:t>
            </a:r>
          </a:p>
        </p:txBody>
      </p:sp>
      <p:sp>
        <p:nvSpPr>
          <p:cNvPr id="3" name="Rectangle 2" descr="Key">
            <a:extLst>
              <a:ext uri="{FF2B5EF4-FFF2-40B4-BE49-F238E27FC236}">
                <a16:creationId xmlns:a16="http://schemas.microsoft.com/office/drawing/2014/main" id="{4FDAE905-E89B-4E2E-B3D9-79F10A4998C8}"/>
              </a:ext>
            </a:extLst>
          </p:cNvPr>
          <p:cNvSpPr/>
          <p:nvPr/>
        </p:nvSpPr>
        <p:spPr>
          <a:xfrm>
            <a:off x="1112539" y="1964591"/>
            <a:ext cx="840818" cy="840818"/>
          </a:xfrm>
          <a:prstGeom prst="rec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5EC827-13B3-4D9D-936D-BB91108B4A0F}"/>
              </a:ext>
            </a:extLst>
          </p:cNvPr>
          <p:cNvGrpSpPr/>
          <p:nvPr/>
        </p:nvGrpSpPr>
        <p:grpSpPr>
          <a:xfrm>
            <a:off x="1112539" y="2965200"/>
            <a:ext cx="2402339" cy="2542640"/>
            <a:chOff x="9544" y="1000609"/>
            <a:chExt cx="2402339" cy="25426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26296B-82AC-4093-950C-7113438996FB}"/>
                </a:ext>
              </a:extLst>
            </p:cNvPr>
            <p:cNvSpPr/>
            <p:nvPr/>
          </p:nvSpPr>
          <p:spPr>
            <a:xfrm>
              <a:off x="9544" y="1000609"/>
              <a:ext cx="2402339" cy="25426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89C600-7AA6-4549-8B96-FCA17F8E85F3}"/>
                </a:ext>
              </a:extLst>
            </p:cNvPr>
            <p:cNvSpPr txBox="1"/>
            <p:nvPr/>
          </p:nvSpPr>
          <p:spPr>
            <a:xfrm>
              <a:off x="9544" y="1000609"/>
              <a:ext cx="2402339" cy="2542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buNone/>
                <a:defRPr b="1"/>
              </a:pPr>
              <a:r>
                <a:rPr lang="en-US" sz="1800" b="1" kern="1200" dirty="0"/>
                <a:t>Communication </a:t>
              </a:r>
            </a:p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buNone/>
                <a:defRPr b="1"/>
              </a:pPr>
              <a:r>
                <a:rPr lang="en-US" sz="1800" b="1" kern="1200" dirty="0"/>
                <a:t>is KEY</a:t>
              </a:r>
              <a:endParaRPr lang="en-US" sz="1800" kern="1200" dirty="0"/>
            </a:p>
          </p:txBody>
        </p:sp>
      </p:grpSp>
      <p:sp>
        <p:nvSpPr>
          <p:cNvPr id="7" name="Rectangle 6" descr="Meeting">
            <a:extLst>
              <a:ext uri="{FF2B5EF4-FFF2-40B4-BE49-F238E27FC236}">
                <a16:creationId xmlns:a16="http://schemas.microsoft.com/office/drawing/2014/main" id="{A1C910D7-3098-4F8D-8567-4F5ECA536056}"/>
              </a:ext>
            </a:extLst>
          </p:cNvPr>
          <p:cNvSpPr/>
          <p:nvPr/>
        </p:nvSpPr>
        <p:spPr>
          <a:xfrm>
            <a:off x="3427865" y="1964591"/>
            <a:ext cx="840818" cy="840818"/>
          </a:xfrm>
          <a:prstGeom prst="rect">
            <a:avLst/>
          </a:prstGeom>
          <a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F2997C-0247-402C-9E70-57FDC47FE65E}"/>
              </a:ext>
            </a:extLst>
          </p:cNvPr>
          <p:cNvGrpSpPr/>
          <p:nvPr/>
        </p:nvGrpSpPr>
        <p:grpSpPr>
          <a:xfrm>
            <a:off x="3427403" y="2965200"/>
            <a:ext cx="2402339" cy="2542640"/>
            <a:chOff x="2027965" y="1000609"/>
            <a:chExt cx="2402339" cy="25426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FFE874-E8FA-402B-9C63-0D570AB56EC6}"/>
                </a:ext>
              </a:extLst>
            </p:cNvPr>
            <p:cNvSpPr/>
            <p:nvPr/>
          </p:nvSpPr>
          <p:spPr>
            <a:xfrm>
              <a:off x="2027965" y="1000609"/>
              <a:ext cx="2402339" cy="25426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EE18AB-4A9F-4F1B-A639-39D361F2F109}"/>
                </a:ext>
              </a:extLst>
            </p:cNvPr>
            <p:cNvSpPr txBox="1"/>
            <p:nvPr/>
          </p:nvSpPr>
          <p:spPr>
            <a:xfrm>
              <a:off x="2027965" y="1000609"/>
              <a:ext cx="2402339" cy="2542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buNone/>
                <a:defRPr b="1"/>
              </a:pPr>
              <a:r>
                <a:rPr lang="en-US" sz="1800" kern="1200" dirty="0"/>
                <a:t>Annual 5-year</a:t>
              </a:r>
              <a:br>
                <a:rPr lang="en-US" sz="1800" kern="1200" dirty="0"/>
              </a:br>
              <a:r>
                <a:rPr lang="en-US" sz="1800" kern="1200" dirty="0"/>
                <a:t>Construction Program</a:t>
              </a:r>
            </a:p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buNone/>
                <a:defRPr b="1"/>
              </a:pPr>
              <a:endParaRPr lang="en-US" sz="1800" kern="1200" dirty="0"/>
            </a:p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buNone/>
                <a:defRPr b="1"/>
              </a:pPr>
              <a:r>
                <a:rPr lang="en-US" sz="1800" kern="1200" dirty="0"/>
                <a:t>Share with all Utilities</a:t>
              </a:r>
            </a:p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buNone/>
                <a:defRPr b="1"/>
              </a:pPr>
              <a:endParaRPr lang="en-US" sz="1800" kern="1200" dirty="0"/>
            </a:p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buNone/>
                <a:defRPr b="1"/>
              </a:pPr>
              <a:r>
                <a:rPr lang="en-US" sz="1800" kern="1200" dirty="0"/>
                <a:t>DOT Annual Meeting</a:t>
              </a:r>
            </a:p>
          </p:txBody>
        </p:sp>
      </p:grpSp>
      <p:sp>
        <p:nvSpPr>
          <p:cNvPr id="11" name="Rectangle 10" descr="Envelope">
            <a:extLst>
              <a:ext uri="{FF2B5EF4-FFF2-40B4-BE49-F238E27FC236}">
                <a16:creationId xmlns:a16="http://schemas.microsoft.com/office/drawing/2014/main" id="{B142D720-4E30-4051-B2F0-199AC42A66C6}"/>
              </a:ext>
            </a:extLst>
          </p:cNvPr>
          <p:cNvSpPr/>
          <p:nvPr/>
        </p:nvSpPr>
        <p:spPr>
          <a:xfrm>
            <a:off x="6261815" y="1964591"/>
            <a:ext cx="840818" cy="840818"/>
          </a:xfrm>
          <a:prstGeom prst="rect">
            <a:avLst/>
          </a:prstGeom>
          <a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918EDB-6C74-4183-9346-B347F9248471}"/>
              </a:ext>
            </a:extLst>
          </p:cNvPr>
          <p:cNvGrpSpPr/>
          <p:nvPr/>
        </p:nvGrpSpPr>
        <p:grpSpPr>
          <a:xfrm>
            <a:off x="6261815" y="2965199"/>
            <a:ext cx="3002258" cy="3158509"/>
            <a:chOff x="5655041" y="1000609"/>
            <a:chExt cx="2402339" cy="25426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474E15-9E18-40F8-B256-479693376CF5}"/>
                </a:ext>
              </a:extLst>
            </p:cNvPr>
            <p:cNvSpPr/>
            <p:nvPr/>
          </p:nvSpPr>
          <p:spPr>
            <a:xfrm>
              <a:off x="5655041" y="1000609"/>
              <a:ext cx="2402339" cy="25426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60717E-03B2-492B-93CC-BC64C4411780}"/>
                </a:ext>
              </a:extLst>
            </p:cNvPr>
            <p:cNvSpPr txBox="1"/>
            <p:nvPr/>
          </p:nvSpPr>
          <p:spPr>
            <a:xfrm>
              <a:off x="5655041" y="1000609"/>
              <a:ext cx="2379815" cy="2542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buNone/>
                <a:defRPr b="1"/>
              </a:pPr>
              <a:r>
                <a:rPr lang="en-US" kern="1200" dirty="0"/>
                <a:t>Regular correspondence (written or verbal)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buNone/>
                <a:defRPr b="1"/>
              </a:pPr>
              <a:endParaRPr lang="en-US" kern="1200" dirty="0"/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buNone/>
                <a:defRPr b="1"/>
              </a:pPr>
              <a:r>
                <a:rPr lang="en-US" b="1" kern="1200" dirty="0"/>
                <a:t>Local City Meetings </a:t>
              </a:r>
              <a:r>
                <a:rPr lang="en-US" kern="1200" dirty="0"/>
                <a:t>Monthly, Bi-Monthly, Quarterly Meetings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buNone/>
                <a:defRPr b="1"/>
              </a:pPr>
              <a:endParaRPr lang="en-US" kern="1200" dirty="0"/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buNone/>
                <a:defRPr b="1"/>
              </a:pPr>
              <a:r>
                <a:rPr lang="en-US" kern="1200" dirty="0"/>
                <a:t>Easy way to present information and get </a:t>
              </a:r>
              <a:br>
                <a:rPr lang="en-US" kern="1200" dirty="0"/>
              </a:br>
              <a:r>
                <a:rPr lang="en-US" kern="1200" dirty="0"/>
                <a:t>Utility input </a:t>
              </a:r>
            </a:p>
          </p:txBody>
        </p:sp>
      </p:grpSp>
      <p:sp>
        <p:nvSpPr>
          <p:cNvPr id="15" name="Rectangle 14" descr="Chat">
            <a:extLst>
              <a:ext uri="{FF2B5EF4-FFF2-40B4-BE49-F238E27FC236}">
                <a16:creationId xmlns:a16="http://schemas.microsoft.com/office/drawing/2014/main" id="{ED63975C-4A1F-4838-9F06-E0C38A26184F}"/>
              </a:ext>
            </a:extLst>
          </p:cNvPr>
          <p:cNvSpPr/>
          <p:nvPr/>
        </p:nvSpPr>
        <p:spPr>
          <a:xfrm>
            <a:off x="9272868" y="1964591"/>
            <a:ext cx="840818" cy="840818"/>
          </a:xfrm>
          <a:prstGeom prst="rect">
            <a:avLst/>
          </a:prstGeom>
          <a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7CA8C9-2248-4A2A-9031-C151AA41B47F}"/>
              </a:ext>
            </a:extLst>
          </p:cNvPr>
          <p:cNvGrpSpPr/>
          <p:nvPr/>
        </p:nvGrpSpPr>
        <p:grpSpPr>
          <a:xfrm>
            <a:off x="9272868" y="2965200"/>
            <a:ext cx="2402339" cy="2542640"/>
            <a:chOff x="8477789" y="1000609"/>
            <a:chExt cx="2402339" cy="25426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D091CD-6B1F-455C-98E1-0D9A3FD8B0B1}"/>
                </a:ext>
              </a:extLst>
            </p:cNvPr>
            <p:cNvSpPr/>
            <p:nvPr/>
          </p:nvSpPr>
          <p:spPr>
            <a:xfrm>
              <a:off x="8477789" y="1000609"/>
              <a:ext cx="2402339" cy="25426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41D359-C5AC-40D0-9B39-A8605785273B}"/>
                </a:ext>
              </a:extLst>
            </p:cNvPr>
            <p:cNvSpPr txBox="1"/>
            <p:nvPr/>
          </p:nvSpPr>
          <p:spPr>
            <a:xfrm>
              <a:off x="8477789" y="1000609"/>
              <a:ext cx="2402339" cy="2542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kern="1200" dirty="0"/>
                <a:t>Best coordinators</a:t>
              </a:r>
              <a:br>
                <a:rPr lang="en-US" kern="1200" dirty="0"/>
              </a:br>
              <a:r>
                <a:rPr lang="en-US" kern="1200" dirty="0"/>
                <a:t>know the utility contacts in their areas and communicate regularly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65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7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67993E2-D470-4A7B-8DDA-62866FCA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54104"/>
            <a:ext cx="9603275" cy="799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Iowa Administrative Code 761-115 (306A)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527EE6-EA5B-490D-AE9C-A0CEE49E2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1578" y="2015735"/>
            <a:ext cx="6476907" cy="37881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Utility Accommodation (Utility Permits)</a:t>
            </a:r>
          </a:p>
          <a:p>
            <a:pPr lvl="1"/>
            <a:r>
              <a:rPr lang="en-US" sz="2400" dirty="0"/>
              <a:t>Primary and Interstate Roads</a:t>
            </a:r>
          </a:p>
          <a:p>
            <a:r>
              <a:rPr lang="en-US" sz="2800" dirty="0"/>
              <a:t>Utility Adjustments for highway projects Chapter 115.25 - (Point 25 Projects)</a:t>
            </a:r>
          </a:p>
          <a:p>
            <a:pPr lvl="1"/>
            <a:r>
              <a:rPr lang="en-US" sz="2400" dirty="0"/>
              <a:t>All projects except</a:t>
            </a:r>
          </a:p>
          <a:p>
            <a:pPr lvl="2"/>
            <a:r>
              <a:rPr lang="en-US" sz="2000" dirty="0"/>
              <a:t>Accelerated schedules</a:t>
            </a:r>
          </a:p>
          <a:p>
            <a:pPr lvl="2"/>
            <a:r>
              <a:rPr lang="en-US" sz="2000" dirty="0"/>
              <a:t>No anticipated utility adjustments</a:t>
            </a:r>
          </a:p>
        </p:txBody>
      </p:sp>
      <p:pic>
        <p:nvPicPr>
          <p:cNvPr id="1026" name="Picture 2" descr="Download Policy for Accommodating and Adjustment of Utilities on the Primary Road System">
            <a:extLst>
              <a:ext uri="{FF2B5EF4-FFF2-40B4-BE49-F238E27FC236}">
                <a16:creationId xmlns:a16="http://schemas.microsoft.com/office/drawing/2014/main" id="{290EF22E-5A68-4A81-9CA8-C6AAFD5CA0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8485" y="2015734"/>
            <a:ext cx="2752022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4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AC22-5330-41F6-9B2B-1B45F186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77900"/>
            <a:ext cx="9603275" cy="875854"/>
          </a:xfrm>
        </p:spPr>
        <p:txBody>
          <a:bodyPr>
            <a:normAutofit/>
          </a:bodyPr>
          <a:lstStyle/>
          <a:p>
            <a:r>
              <a:rPr lang="en-US" dirty="0"/>
              <a:t>		Point25 Process (Overview)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0987DF-F615-48FD-8AE5-4DB4FEB39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46" y="1853754"/>
            <a:ext cx="8184654" cy="449624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/>
              <a:t>	     IAC  761-115.</a:t>
            </a:r>
            <a:r>
              <a:rPr lang="en-US" sz="2800" dirty="0">
                <a:solidFill>
                  <a:srgbClr val="FF0000"/>
                </a:solidFill>
              </a:rPr>
              <a:t>25 </a:t>
            </a:r>
            <a:r>
              <a:rPr lang="en-US" sz="2800" dirty="0"/>
              <a:t> =  Point 25 Process</a:t>
            </a:r>
          </a:p>
          <a:p>
            <a:pPr marL="402336" lvl="1" indent="0">
              <a:buNone/>
            </a:pPr>
            <a:r>
              <a:rPr lang="en-US" sz="2400" dirty="0"/>
              <a:t>Only for state highway improvement projects</a:t>
            </a:r>
          </a:p>
          <a:p>
            <a:pPr marL="402336" lvl="1" indent="0">
              <a:buNone/>
            </a:pPr>
            <a:r>
              <a:rPr lang="en-US" sz="2400" dirty="0"/>
              <a:t>Requires multiple notifications and responses</a:t>
            </a:r>
          </a:p>
          <a:p>
            <a:pPr marL="402336" lvl="1" indent="0">
              <a:buNone/>
            </a:pPr>
            <a:r>
              <a:rPr lang="en-US" sz="2400" dirty="0"/>
              <a:t>If all Notifications submittals are met:</a:t>
            </a:r>
          </a:p>
          <a:p>
            <a:pPr lvl="2"/>
            <a:r>
              <a:rPr lang="en-US" sz="2000" dirty="0"/>
              <a:t>Non-responsive utility can be held liable for project delay damages</a:t>
            </a:r>
          </a:p>
          <a:p>
            <a:pPr lvl="2"/>
            <a:r>
              <a:rPr lang="en-US" sz="2000" dirty="0"/>
              <a:t>Utility and Contractor settle directly</a:t>
            </a:r>
          </a:p>
          <a:p>
            <a:pPr lvl="2"/>
            <a:r>
              <a:rPr lang="en-US" sz="2000" dirty="0"/>
              <a:t>State is provider of evidence</a:t>
            </a:r>
          </a:p>
          <a:p>
            <a:pPr lvl="2"/>
            <a:r>
              <a:rPr lang="en-US" sz="2000" dirty="0"/>
              <a:t>State cannot take on liability of either party</a:t>
            </a:r>
          </a:p>
          <a:p>
            <a:endParaRPr lang="en-US" sz="2800" dirty="0"/>
          </a:p>
        </p:txBody>
      </p:sp>
      <p:pic>
        <p:nvPicPr>
          <p:cNvPr id="11" name="Graphic 6" descr="Gavel">
            <a:extLst>
              <a:ext uri="{FF2B5EF4-FFF2-40B4-BE49-F238E27FC236}">
                <a16:creationId xmlns:a16="http://schemas.microsoft.com/office/drawing/2014/main" id="{56C6D9E6-5708-433D-9900-3B331CF28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5956" y="2277991"/>
            <a:ext cx="2926098" cy="2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BB8E-3D09-4EEE-BBBF-06DB6D26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		UTILITY EVENT OVERVIEW</a:t>
            </a:r>
            <a:br>
              <a:rPr lang="en-US" dirty="0"/>
            </a:br>
            <a:r>
              <a:rPr lang="en-US" dirty="0"/>
              <a:t>				U Event (00)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95C20-F5B2-40A9-AB0B-6507FC2F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978" y="2015734"/>
            <a:ext cx="7806722" cy="418186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b="1" u="sng" dirty="0"/>
              <a:t>Utility Research / Identification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Completed for </a:t>
            </a:r>
            <a:r>
              <a:rPr lang="en-US" sz="2400" u="sng" dirty="0"/>
              <a:t>All</a:t>
            </a:r>
            <a:r>
              <a:rPr lang="en-US" sz="2400" dirty="0"/>
              <a:t> projects where utility conflicts are anticipated	Prerequisites: Final Concept Completion	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Previous utility permits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Previous utility Reimbursement agreements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Field examinations (Concept Reviews)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Existing utility maps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Iowa One Call (Design Request)</a:t>
            </a:r>
          </a:p>
          <a:p>
            <a:pPr lvl="3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Identifies </a:t>
            </a:r>
            <a:r>
              <a:rPr lang="en-US" sz="2400" u="sng" dirty="0"/>
              <a:t>underground</a:t>
            </a:r>
            <a:r>
              <a:rPr lang="en-US" sz="2400" dirty="0"/>
              <a:t> utilities with-in project limits</a:t>
            </a:r>
          </a:p>
        </p:txBody>
      </p:sp>
      <p:pic>
        <p:nvPicPr>
          <p:cNvPr id="7" name="Graphic 6" descr="Check List">
            <a:extLst>
              <a:ext uri="{FF2B5EF4-FFF2-40B4-BE49-F238E27FC236}">
                <a16:creationId xmlns:a16="http://schemas.microsoft.com/office/drawing/2014/main" id="{80F3A762-098F-4185-89CD-3F5EB6A7B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1056" y="2277991"/>
            <a:ext cx="2926098" cy="2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86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3C9D-0CE6-402C-9A7E-069C0882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			UTILITY EVENT OVERVIEW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				U Event (02)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D8FEE-4D46-488E-B9DA-384F993CC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2015732"/>
            <a:ext cx="11353800" cy="4270768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/>
              <a:t>Project Notification to Utility Companies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Required on all Point 25 Projects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Prerequisites: Completed D02 (Field Exam Plans / General project layout Only / anticipated new ROW lines not determined,  proposed new cross sections not available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Request maps or plans from utility companies on existing facility locations (90 days to reply)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Request notification if utility is currently located in private easement (Reimbursable Relocation Agreement)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Goal is for the event to be early enough in the process to allow for modifications to the design to avoid major utility relocations ( HP gas, OH Electrical Transmission lines, major communication duct banks)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881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08364"/>
            <a:ext cx="9603275" cy="7453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Administration &amp; Coordination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911865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C4CC-7BDF-45A0-8C23-69128556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			UTILITY EVENT OVERVIEW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				U Event (03)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1AC9-E552-4609-94DF-B3264C56C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379" y="2015732"/>
            <a:ext cx="10562621" cy="4131068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1</a:t>
            </a:r>
            <a:r>
              <a:rPr lang="en-US" sz="2800" b="1" u="sng" baseline="30000" dirty="0"/>
              <a:t>st</a:t>
            </a:r>
            <a:r>
              <a:rPr lang="en-US" sz="2800" b="1" u="sng" dirty="0"/>
              <a:t> Project Plan Submittal to Utility Companies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Required on all Point 25 Projects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Prerequisites: Completed Preliminary Design (D05) and new proposed ROW layout (R01)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Requires all </a:t>
            </a:r>
            <a:r>
              <a:rPr lang="en-US" sz="2400" b="1" u="sng" dirty="0"/>
              <a:t>impacted</a:t>
            </a:r>
            <a:r>
              <a:rPr lang="en-US" sz="2400" dirty="0"/>
              <a:t> utilities to submit a relocation plan (90 days to reply)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What is an acceptable relocation plan?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b="1" u="sng" dirty="0"/>
              <a:t>Relocation must be shown on project plans and cross section sheets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8059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E486A7-E012-4C0A-A0B1-436484E8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90"/>
            <a:ext cx="12191999" cy="59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7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150F47-E898-4EA6-93B7-77446CA0A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42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7DDEC9-9C52-4E05-9A2A-31672658E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54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2E137-D0D2-49F7-8CDC-D03195B93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08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94B29-1402-4FC8-A415-B8D2DC183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32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3EE43-C6E9-4FB4-826C-987615896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1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01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1ED7A3-6FB6-461D-960C-0BDD32F0B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3"/>
          <a:stretch/>
        </p:blipFill>
        <p:spPr>
          <a:xfrm>
            <a:off x="20" y="-295275"/>
            <a:ext cx="1219198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23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3047-EA13-47F5-89DB-EC1E5F03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			UTILITY EVENT OVERVIEW</a:t>
            </a:r>
            <a:br>
              <a:rPr lang="en-US" dirty="0"/>
            </a:br>
            <a:r>
              <a:rPr lang="en-US" dirty="0"/>
              <a:t>				U Event (04)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4DF2-6347-4A56-8F01-D4FDA015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4"/>
            <a:ext cx="7337578" cy="4037747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2</a:t>
            </a:r>
            <a:r>
              <a:rPr lang="en-US" sz="2800" b="1" u="sng" baseline="30000" dirty="0"/>
              <a:t>nd</a:t>
            </a:r>
            <a:r>
              <a:rPr lang="en-US" sz="2800" b="1" u="sng" dirty="0"/>
              <a:t> Project Plan Submittal to Utility Companies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Required on all Point 25 Projects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Prerequisites: </a:t>
            </a:r>
            <a:br>
              <a:rPr lang="en-US" sz="2400" dirty="0"/>
            </a:br>
            <a:r>
              <a:rPr lang="en-US" sz="2400" dirty="0"/>
              <a:t>Completed Design (D05) and ROW layout (R01)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Requires all </a:t>
            </a:r>
            <a:r>
              <a:rPr lang="en-US" sz="2400" u="sng" dirty="0"/>
              <a:t>impacted</a:t>
            </a:r>
            <a:r>
              <a:rPr lang="en-US" sz="2400" dirty="0"/>
              <a:t> utilities to resubmit their relocation plans </a:t>
            </a:r>
            <a:r>
              <a:rPr lang="en-US" sz="2400" u="sng" dirty="0"/>
              <a:t>if any project design changes </a:t>
            </a:r>
            <a:r>
              <a:rPr lang="en-US" sz="2400" dirty="0"/>
              <a:t>occurred after the U03 submittal (60 days to reply)</a:t>
            </a:r>
          </a:p>
          <a:p>
            <a:endParaRPr lang="en-US" sz="2800" dirty="0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76212D45-A9BB-44DF-99C6-2B3BECABD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9156" y="2277991"/>
            <a:ext cx="2926098" cy="2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13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EA8B-F79A-459D-96C4-17BBCA603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			UTILITY EVENT OVERVIEW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				U Event (05)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265F-9C94-4B02-A892-49F5DADA4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575321" cy="4037749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Utility Reimbursement Agreement</a:t>
            </a:r>
          </a:p>
          <a:p>
            <a:pPr lvl="1"/>
            <a:r>
              <a:rPr lang="en-US" sz="2400" u="sng" dirty="0"/>
              <a:t>Handled through the ROW Bureau – Utilities Section</a:t>
            </a:r>
          </a:p>
          <a:p>
            <a:pPr lvl="1"/>
            <a:r>
              <a:rPr lang="en-US" sz="2400" dirty="0"/>
              <a:t>Available when a private utility is </a:t>
            </a:r>
            <a:r>
              <a:rPr lang="en-US" sz="2400" u="sng" dirty="0"/>
              <a:t>NOT</a:t>
            </a:r>
            <a:r>
              <a:rPr lang="en-US" sz="2400" dirty="0"/>
              <a:t> located with-in public ROW</a:t>
            </a:r>
          </a:p>
          <a:p>
            <a:pPr lvl="1"/>
            <a:r>
              <a:rPr lang="en-US" sz="2400" dirty="0"/>
              <a:t>Utility owned is located private easement</a:t>
            </a:r>
          </a:p>
          <a:p>
            <a:pPr lvl="1"/>
            <a:r>
              <a:rPr lang="en-US" sz="2400" dirty="0"/>
              <a:t>Prerequisites: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Private easement documentation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Proposed relocation plan shown on IADOT project plan sheets and cross sections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Itemized relocation cost estimate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823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FC8FE-DA6A-497F-9453-453D5C95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sz="3000" cap="none" dirty="0"/>
              <a:t>www.menti.com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E1BD4-B96B-4DC3-9BE9-DD37BAB1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Code 57 11 68</a:t>
            </a:r>
          </a:p>
        </p:txBody>
      </p:sp>
    </p:spTree>
    <p:extLst>
      <p:ext uri="{BB962C8B-B14F-4D97-AF65-F5344CB8AC3E}">
        <p14:creationId xmlns:p14="http://schemas.microsoft.com/office/powerpoint/2010/main" val="3378480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EF20-33F7-4C93-9422-662165491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			UTILITY EVENT OVERVIEW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				U Event (06)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6628-A4DD-4AAC-8C02-CC88BD61A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588021" cy="4037749"/>
          </a:xfrm>
        </p:spPr>
        <p:txBody>
          <a:bodyPr>
            <a:normAutofit fontScale="925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Required on all Point 25 Projects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Prerequisites: </a:t>
            </a:r>
          </a:p>
          <a:p>
            <a:pPr lvl="2"/>
            <a:r>
              <a:rPr lang="en-US" sz="2400" dirty="0"/>
              <a:t>All New ROW purchases are completed or have a clearly defined possession date</a:t>
            </a:r>
          </a:p>
          <a:p>
            <a:pPr lvl="2"/>
            <a:r>
              <a:rPr lang="en-US" sz="2400" dirty="0"/>
              <a:t>Final utility relocation work plan approval</a:t>
            </a:r>
          </a:p>
          <a:p>
            <a:pPr lvl="2"/>
            <a:r>
              <a:rPr lang="en-US" sz="2400" dirty="0"/>
              <a:t>Reimbursement agreement executed (if applicable)</a:t>
            </a:r>
          </a:p>
          <a:p>
            <a:pPr lvl="2"/>
            <a:r>
              <a:rPr lang="en-US" sz="2400" dirty="0"/>
              <a:t>Utility Accommodation Permit Issued by EOT</a:t>
            </a:r>
          </a:p>
          <a:p>
            <a:pPr lvl="2"/>
            <a:r>
              <a:rPr lang="en-US" sz="2400" dirty="0"/>
              <a:t>If coordination with contractor is required then the notice to proceed may be contingent upon the contractors schedule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223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19EF-F6F1-4C8A-8950-791ECAC4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			UTILITY EVENT OVERVIEW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				U Event (07)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6ECEA-920F-4158-890E-8B842FECD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461021" cy="403774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u="sng" dirty="0"/>
              <a:t>Utility Bid Attachment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Required on all Point 25 Projects (Recommended for Non-Point 25 projects)</a:t>
            </a:r>
          </a:p>
          <a:p>
            <a:pPr marL="1079500" lvl="3" indent="-342900">
              <a:buFont typeface="Wingdings" panose="05000000000000000000" pitchFamily="2" charset="2"/>
              <a:buChar char="§"/>
            </a:pPr>
            <a:r>
              <a:rPr lang="en-US" sz="2400" dirty="0"/>
              <a:t>Provides a verbal explanation of conflict locations and resolution</a:t>
            </a:r>
          </a:p>
          <a:p>
            <a:pPr marL="1079500" lvl="3" indent="-342900">
              <a:buFont typeface="Wingdings" panose="05000000000000000000" pitchFamily="2" charset="2"/>
              <a:buChar char="§"/>
            </a:pPr>
            <a:r>
              <a:rPr lang="en-US" sz="2400" dirty="0"/>
              <a:t>Provides an anticipated start and completion date for each utility companies relocation</a:t>
            </a:r>
          </a:p>
          <a:p>
            <a:pPr marL="1079500" lvl="3" indent="-342900">
              <a:buFont typeface="Wingdings" panose="05000000000000000000" pitchFamily="2" charset="2"/>
              <a:buChar char="§"/>
            </a:pPr>
            <a:r>
              <a:rPr lang="en-US" sz="2400" dirty="0"/>
              <a:t>Provides utility company contact name , phone #, email address</a:t>
            </a:r>
          </a:p>
          <a:p>
            <a:pPr marL="1079500" lvl="3" indent="-342900">
              <a:buFont typeface="Wingdings" panose="05000000000000000000" pitchFamily="2" charset="2"/>
              <a:buChar char="§"/>
            </a:pPr>
            <a:r>
              <a:rPr lang="en-US" sz="2400" dirty="0"/>
              <a:t>UBA is sent to office of contracts prior to letting and is included in the project proposal bid documents</a:t>
            </a:r>
          </a:p>
          <a:p>
            <a:pPr marL="1079500" lvl="3" indent="-342900">
              <a:buFont typeface="Wingdings" panose="05000000000000000000" pitchFamily="2" charset="2"/>
              <a:buChar char="§"/>
            </a:pPr>
            <a:r>
              <a:rPr lang="en-US" sz="2400" dirty="0"/>
              <a:t>UBA is for the use of the bidding contractors so they are aware of the utilities relocation plan and timeline, or if a particular utility has been non-responsive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8691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06F3C8-0053-4CD9-B2CC-FA54C93E0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0"/>
          <a:stretch/>
        </p:blipFill>
        <p:spPr>
          <a:xfrm>
            <a:off x="20" y="10"/>
            <a:ext cx="12191980" cy="61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45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>
            <a:norm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Thank you!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89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7993E2-D470-4A7B-8DDA-62866FCA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1062182"/>
            <a:ext cx="9605635" cy="802012"/>
          </a:xfrm>
        </p:spPr>
        <p:txBody>
          <a:bodyPr/>
          <a:lstStyle/>
          <a:p>
            <a:pPr algn="ctr"/>
            <a:r>
              <a:rPr lang="en-US" dirty="0"/>
              <a:t>Accommodation &amp; Coordination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124CAC9-6F67-468E-B2ED-5097F933AC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32448"/>
            <a:ext cx="4645025" cy="30058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  <a:outerShdw blurRad="63500" dist="50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E1B20FF-64BA-4D7E-8C8D-3F3F56D12D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13500" y="2238128"/>
            <a:ext cx="4645025" cy="300087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  <a:outerShdw blurRad="63500" dist="508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Image result for image meeting graphic">
            <a:extLst>
              <a:ext uri="{FF2B5EF4-FFF2-40B4-BE49-F238E27FC236}">
                <a16:creationId xmlns:a16="http://schemas.microsoft.com/office/drawing/2014/main" id="{070ACBFD-8DC8-45C2-82D9-964077975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t="8837" r="21515" b="8350"/>
          <a:stretch/>
        </p:blipFill>
        <p:spPr bwMode="auto">
          <a:xfrm>
            <a:off x="6315077" y="3977483"/>
            <a:ext cx="1990725" cy="2010309"/>
          </a:xfrm>
          <a:prstGeom prst="rect">
            <a:avLst/>
          </a:prstGeom>
          <a:noFill/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mage permit graphic">
            <a:extLst>
              <a:ext uri="{FF2B5EF4-FFF2-40B4-BE49-F238E27FC236}">
                <a16:creationId xmlns:a16="http://schemas.microsoft.com/office/drawing/2014/main" id="{36624985-0B62-44CB-98D0-91821BDB9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43" y="3977483"/>
            <a:ext cx="1914164" cy="2010309"/>
          </a:xfrm>
          <a:prstGeom prst="rect">
            <a:avLst/>
          </a:prstGeom>
          <a:noFill/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6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1A87-4521-4D28-8265-D30BD090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70" y="979056"/>
            <a:ext cx="9759882" cy="1035138"/>
          </a:xfrm>
        </p:spPr>
        <p:txBody>
          <a:bodyPr/>
          <a:lstStyle/>
          <a:p>
            <a:pPr algn="ctr"/>
            <a:r>
              <a:rPr lang="en-US" dirty="0"/>
              <a:t>Central Office – Right of Way Bureau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21101-B2F4-460D-82E8-3F83F06F6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0297" y="1662948"/>
            <a:ext cx="6192768" cy="640080"/>
          </a:xfrm>
        </p:spPr>
        <p:txBody>
          <a:bodyPr/>
          <a:lstStyle/>
          <a:p>
            <a:r>
              <a:rPr lang="en-US" dirty="0">
                <a:solidFill>
                  <a:srgbClr val="4472C4"/>
                </a:solidFill>
              </a:rPr>
              <a:t>Program</a:t>
            </a:r>
            <a:r>
              <a:rPr lang="en-US" dirty="0"/>
              <a:t> Administrator – Deanne Popp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FE4A3-B07D-47C9-8B56-F9A2967BC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0297" y="2299199"/>
            <a:ext cx="6192768" cy="187638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Program Leader - Policy Administrator</a:t>
            </a:r>
          </a:p>
          <a:p>
            <a:r>
              <a:rPr lang="en-US" sz="2000" dirty="0"/>
              <a:t>Utility Reimbursement Agreements</a:t>
            </a:r>
          </a:p>
          <a:p>
            <a:r>
              <a:rPr lang="en-US" sz="2000" dirty="0"/>
              <a:t>Utility Reimbursements</a:t>
            </a:r>
          </a:p>
          <a:p>
            <a:r>
              <a:rPr lang="en-US" sz="2000" dirty="0"/>
              <a:t>Initiatives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B43E38-BC49-4270-953C-F35BEEC99086}"/>
              </a:ext>
            </a:extLst>
          </p:cNvPr>
          <p:cNvGrpSpPr/>
          <p:nvPr/>
        </p:nvGrpSpPr>
        <p:grpSpPr>
          <a:xfrm>
            <a:off x="1362270" y="2232635"/>
            <a:ext cx="3086424" cy="3086424"/>
            <a:chOff x="3189968" y="4138418"/>
            <a:chExt cx="1818562" cy="181856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0689A84-57D6-422F-B402-4F28AE12F7EF}"/>
                </a:ext>
              </a:extLst>
            </p:cNvPr>
            <p:cNvSpPr/>
            <p:nvPr/>
          </p:nvSpPr>
          <p:spPr>
            <a:xfrm>
              <a:off x="3189968" y="4138418"/>
              <a:ext cx="1818562" cy="1818562"/>
            </a:xfrm>
            <a:prstGeom prst="ellipse">
              <a:avLst/>
            </a:prstGeom>
            <a:solidFill>
              <a:srgbClr val="F03F2B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" name="Rectangle 20" descr="User network">
              <a:extLst>
                <a:ext uri="{FF2B5EF4-FFF2-40B4-BE49-F238E27FC236}">
                  <a16:creationId xmlns:a16="http://schemas.microsoft.com/office/drawing/2014/main" id="{7668D46E-69CE-42E7-BBA4-912BF616F5D9}"/>
                </a:ext>
              </a:extLst>
            </p:cNvPr>
            <p:cNvSpPr/>
            <p:nvPr/>
          </p:nvSpPr>
          <p:spPr>
            <a:xfrm>
              <a:off x="3577531" y="4525981"/>
              <a:ext cx="1043437" cy="1043437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8679E0E-A8E2-4163-8E80-91B48C9EA2D6}"/>
              </a:ext>
            </a:extLst>
          </p:cNvPr>
          <p:cNvSpPr txBox="1">
            <a:spLocks/>
          </p:cNvSpPr>
          <p:nvPr/>
        </p:nvSpPr>
        <p:spPr>
          <a:xfrm>
            <a:off x="4930296" y="4113690"/>
            <a:ext cx="7261703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4472C4"/>
                </a:solidFill>
              </a:rPr>
              <a:t>UTILITY RELOCATION COORDINATOR – JEFF MCCOLLOGH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64F13F5D-D645-4E82-BA7A-50C8F4945167}"/>
              </a:ext>
            </a:extLst>
          </p:cNvPr>
          <p:cNvSpPr txBox="1">
            <a:spLocks/>
          </p:cNvSpPr>
          <p:nvPr/>
        </p:nvSpPr>
        <p:spPr>
          <a:xfrm>
            <a:off x="4930297" y="4635107"/>
            <a:ext cx="6192768" cy="1833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Accommodation Specialist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Project Scheduling 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Project Plan Submittals</a:t>
            </a:r>
          </a:p>
        </p:txBody>
      </p:sp>
    </p:spTree>
    <p:extLst>
      <p:ext uri="{BB962C8B-B14F-4D97-AF65-F5344CB8AC3E}">
        <p14:creationId xmlns:p14="http://schemas.microsoft.com/office/powerpoint/2010/main" val="103476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1A87-4521-4D28-8265-D30BD090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873" y="1136072"/>
            <a:ext cx="9625231" cy="878121"/>
          </a:xfrm>
        </p:spPr>
        <p:txBody>
          <a:bodyPr/>
          <a:lstStyle/>
          <a:p>
            <a:pPr algn="ctr"/>
            <a:r>
              <a:rPr lang="en-US" dirty="0"/>
              <a:t>Engineering Operations Technicians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FE4A3-B07D-47C9-8B56-F9A2967BC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6090" y="2219467"/>
            <a:ext cx="5540017" cy="3875355"/>
          </a:xfrm>
        </p:spPr>
        <p:txBody>
          <a:bodyPr>
            <a:normAutofit/>
          </a:bodyPr>
          <a:lstStyle/>
          <a:p>
            <a:r>
              <a:rPr lang="en-US" sz="2400" dirty="0"/>
              <a:t>Utility Accommodation Permit Review</a:t>
            </a:r>
          </a:p>
          <a:p>
            <a:r>
              <a:rPr lang="en-US" sz="2400" dirty="0"/>
              <a:t>Project Coordination Assistance</a:t>
            </a:r>
          </a:p>
          <a:p>
            <a:r>
              <a:rPr lang="en-US" sz="2400" dirty="0"/>
              <a:t>Utility Work Plan Review</a:t>
            </a:r>
          </a:p>
          <a:p>
            <a:r>
              <a:rPr lang="en-US" sz="2400" dirty="0"/>
              <a:t>Other permits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97DD97-98C2-44EE-9D19-938D3A686FD6}"/>
              </a:ext>
            </a:extLst>
          </p:cNvPr>
          <p:cNvGrpSpPr/>
          <p:nvPr/>
        </p:nvGrpSpPr>
        <p:grpSpPr>
          <a:xfrm>
            <a:off x="1356382" y="2219465"/>
            <a:ext cx="3086424" cy="3086424"/>
            <a:chOff x="5186719" y="2519719"/>
            <a:chExt cx="1818562" cy="181856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B80B09-B638-474B-8A49-F10984454807}"/>
                </a:ext>
              </a:extLst>
            </p:cNvPr>
            <p:cNvSpPr/>
            <p:nvPr/>
          </p:nvSpPr>
          <p:spPr>
            <a:xfrm>
              <a:off x="5186719" y="2519719"/>
              <a:ext cx="1818562" cy="1818562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Rectangle 8" descr="Boot">
              <a:extLst>
                <a:ext uri="{FF2B5EF4-FFF2-40B4-BE49-F238E27FC236}">
                  <a16:creationId xmlns:a16="http://schemas.microsoft.com/office/drawing/2014/main" id="{1D119649-F583-4A2D-B0D1-F7D0B8BAE62C}"/>
                </a:ext>
              </a:extLst>
            </p:cNvPr>
            <p:cNvSpPr/>
            <p:nvPr/>
          </p:nvSpPr>
          <p:spPr>
            <a:xfrm>
              <a:off x="5574282" y="2907282"/>
              <a:ext cx="1043437" cy="1043437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99791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522B6F-F0A2-4805-91CB-EEB3C5FCE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24" y="0"/>
            <a:ext cx="9428752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6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FC6B7-D4E9-4FD2-8F1E-382C8A3FB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07" y="0"/>
            <a:ext cx="895878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9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E87A6-8F67-4838-9780-F302478DC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46" y="0"/>
            <a:ext cx="9120908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3894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Widescreen</PresentationFormat>
  <Paragraphs>120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Garamond</vt:lpstr>
      <vt:lpstr>Gill Sans MT</vt:lpstr>
      <vt:lpstr>Wingdings</vt:lpstr>
      <vt:lpstr>Gallery</vt:lpstr>
      <vt:lpstr>Utility program</vt:lpstr>
      <vt:lpstr>Administration &amp; Coordination</vt:lpstr>
      <vt:lpstr>www.menti.com</vt:lpstr>
      <vt:lpstr>Accommodation &amp; Coordination</vt:lpstr>
      <vt:lpstr>Central Office – Right of Way Bureau</vt:lpstr>
      <vt:lpstr>Engineering Operations Technicians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District Utility Coordinators</vt:lpstr>
      <vt:lpstr>PowerPoint Presentation</vt:lpstr>
      <vt:lpstr>Utility Accommodation and Coordination</vt:lpstr>
      <vt:lpstr>Iowa Administrative Code 761-115 (306A)</vt:lpstr>
      <vt:lpstr>  Point25 Process (Overview)</vt:lpstr>
      <vt:lpstr>  UTILITY EVENT OVERVIEW     U Event (00)</vt:lpstr>
      <vt:lpstr>   UTILITY EVENT OVERVIEW     U Event (02)</vt:lpstr>
      <vt:lpstr>   UTILITY EVENT OVERVIEW     U Event (03)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UTILITY EVENT OVERVIEW     U Event (04)</vt:lpstr>
      <vt:lpstr>   UTILITY EVENT OVERVIEW     U Event (05)</vt:lpstr>
      <vt:lpstr>   UTILITY EVENT OVERVIEW     U Event (06)</vt:lpstr>
      <vt:lpstr>   UTILITY EVENT OVERVIEW     U Event (07)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2020-02-18T17:28:08Z</dcterms:created>
  <dcterms:modified xsi:type="dcterms:W3CDTF">2020-02-18T17:38:21Z</dcterms:modified>
</cp:coreProperties>
</file>