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7"/>
  </p:notesMasterIdLst>
  <p:handoutMasterIdLst>
    <p:handoutMasterId r:id="rId58"/>
  </p:handoutMasterIdLst>
  <p:sldIdLst>
    <p:sldId id="256" r:id="rId4"/>
    <p:sldId id="257" r:id="rId5"/>
    <p:sldId id="278" r:id="rId6"/>
    <p:sldId id="313" r:id="rId7"/>
    <p:sldId id="264" r:id="rId8"/>
    <p:sldId id="266" r:id="rId9"/>
    <p:sldId id="315" r:id="rId10"/>
    <p:sldId id="262" r:id="rId11"/>
    <p:sldId id="312" r:id="rId12"/>
    <p:sldId id="279" r:id="rId13"/>
    <p:sldId id="280" r:id="rId14"/>
    <p:sldId id="282" r:id="rId15"/>
    <p:sldId id="277" r:id="rId16"/>
    <p:sldId id="283" r:id="rId17"/>
    <p:sldId id="272" r:id="rId18"/>
    <p:sldId id="316" r:id="rId19"/>
    <p:sldId id="273" r:id="rId20"/>
    <p:sldId id="317" r:id="rId21"/>
    <p:sldId id="286" r:id="rId22"/>
    <p:sldId id="338" r:id="rId23"/>
    <p:sldId id="285" r:id="rId24"/>
    <p:sldId id="335" r:id="rId25"/>
    <p:sldId id="275" r:id="rId26"/>
    <p:sldId id="336" r:id="rId27"/>
    <p:sldId id="318" r:id="rId28"/>
    <p:sldId id="321" r:id="rId29"/>
    <p:sldId id="320" r:id="rId30"/>
    <p:sldId id="337" r:id="rId31"/>
    <p:sldId id="287" r:id="rId32"/>
    <p:sldId id="288" r:id="rId33"/>
    <p:sldId id="289" r:id="rId34"/>
    <p:sldId id="330" r:id="rId35"/>
    <p:sldId id="290" r:id="rId36"/>
    <p:sldId id="293" r:id="rId37"/>
    <p:sldId id="292" r:id="rId38"/>
    <p:sldId id="296" r:id="rId39"/>
    <p:sldId id="294" r:id="rId40"/>
    <p:sldId id="297" r:id="rId41"/>
    <p:sldId id="298" r:id="rId42"/>
    <p:sldId id="299" r:id="rId43"/>
    <p:sldId id="300" r:id="rId44"/>
    <p:sldId id="333" r:id="rId45"/>
    <p:sldId id="332" r:id="rId46"/>
    <p:sldId id="301" r:id="rId47"/>
    <p:sldId id="334" r:id="rId48"/>
    <p:sldId id="311" r:id="rId49"/>
    <p:sldId id="310" r:id="rId50"/>
    <p:sldId id="304" r:id="rId51"/>
    <p:sldId id="307" r:id="rId52"/>
    <p:sldId id="323" r:id="rId53"/>
    <p:sldId id="326" r:id="rId54"/>
    <p:sldId id="324" r:id="rId55"/>
    <p:sldId id="328"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FF"/>
    <a:srgbClr val="00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39" autoAdjust="0"/>
    <p:restoredTop sz="88034" autoAdjust="0"/>
  </p:normalViewPr>
  <p:slideViewPr>
    <p:cSldViewPr>
      <p:cViewPr varScale="1">
        <p:scale>
          <a:sx n="88" d="100"/>
          <a:sy n="88" d="100"/>
        </p:scale>
        <p:origin x="-45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Bryan's Presentation Notes</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4F4AA12-6FA7-453D-BE84-203ABB458C4B}" type="datetimeFigureOut">
              <a:rPr lang="en-US" smtClean="0"/>
              <a:t>3/21/2016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7A214BD-B9B9-4074-AABD-F31967D6A5B0}" type="slidenum">
              <a:rPr lang="en-US" smtClean="0"/>
              <a:t>‹#›</a:t>
            </a:fld>
            <a:endParaRPr lang="en-US"/>
          </a:p>
        </p:txBody>
      </p:sp>
    </p:spTree>
    <p:extLst>
      <p:ext uri="{BB962C8B-B14F-4D97-AF65-F5344CB8AC3E}">
        <p14:creationId xmlns:p14="http://schemas.microsoft.com/office/powerpoint/2010/main" val="313331782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Bryan's Presentation Notes</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DF2720D-3895-4685-8545-F6B5CDB7813A}" type="datetimeFigureOut">
              <a:rPr lang="en-US" smtClean="0"/>
              <a:t>3/21/2016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81BCCB-8A80-49C5-AD89-9AE438A3A957}" type="slidenum">
              <a:rPr lang="en-US" smtClean="0"/>
              <a:t>‹#›</a:t>
            </a:fld>
            <a:endParaRPr lang="en-US"/>
          </a:p>
        </p:txBody>
      </p:sp>
    </p:spTree>
    <p:extLst>
      <p:ext uri="{BB962C8B-B14F-4D97-AF65-F5344CB8AC3E}">
        <p14:creationId xmlns:p14="http://schemas.microsoft.com/office/powerpoint/2010/main" val="352050215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Iowa DOT’s Highway Plan</a:t>
            </a:r>
            <a:r>
              <a:rPr lang="en-US" baseline="0" dirty="0" smtClean="0"/>
              <a:t> Reading short course.  This course has been designed specifically for utility owners, designers, and contractors as an aid to understanding the pertinent information contained in DOT highway project plans and where it is located.</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99558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A-sheet,</a:t>
            </a:r>
            <a:r>
              <a:rPr lang="en-US" baseline="0" dirty="0" smtClean="0"/>
              <a:t> which happens to be named A.2, shows the location of the project with beginning and ending stations and mileposts.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10</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62114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don’t know what size</a:t>
            </a:r>
            <a:r>
              <a:rPr lang="en-US" baseline="0" dirty="0" smtClean="0"/>
              <a:t> of paper the plans will be printed on, we include a scale bar on every drawing sheet so that you can convert distances on the sheet to real-world dimensions.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11</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74831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12</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656435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Plan view:</a:t>
            </a:r>
            <a:r>
              <a:rPr lang="en-US" baseline="0" dirty="0" smtClean="0"/>
              <a:t> overhead view from airplane</a:t>
            </a:r>
          </a:p>
          <a:p>
            <a:pPr marL="171450" indent="-171450">
              <a:buFont typeface="Arial" panose="020B0604020202020204" pitchFamily="34" charset="0"/>
              <a:buChar char="•"/>
            </a:pPr>
            <a:r>
              <a:rPr lang="en-US" baseline="0" dirty="0" smtClean="0"/>
              <a:t>Profile view: side view</a:t>
            </a:r>
          </a:p>
          <a:p>
            <a:pPr marL="171450" indent="-171450">
              <a:buFont typeface="Arial" panose="020B0604020202020204" pitchFamily="34" charset="0"/>
              <a:buChar char="•"/>
            </a:pPr>
            <a:r>
              <a:rPr lang="en-US" baseline="0" dirty="0" smtClean="0"/>
              <a:t>Section view: cut through perpendicular (90 degrees) to roadway</a:t>
            </a:r>
          </a:p>
          <a:p>
            <a:pPr marL="171450" indent="-171450">
              <a:buFont typeface="Arial" panose="020B0604020202020204" pitchFamily="34" charset="0"/>
              <a:buChar char="•"/>
            </a:pPr>
            <a:r>
              <a:rPr lang="en-US" baseline="0" dirty="0" smtClean="0"/>
              <a:t>Two utilities are shown:</a:t>
            </a:r>
          </a:p>
          <a:p>
            <a:pPr marL="628650" lvl="1" indent="-171450">
              <a:buFont typeface="Arial" panose="020B0604020202020204" pitchFamily="34" charset="0"/>
              <a:buChar char="•"/>
            </a:pPr>
            <a:r>
              <a:rPr lang="en-US" baseline="0" dirty="0" smtClean="0"/>
              <a:t>FO1 is mostly parallel to the road – we call this a longitudinal installation</a:t>
            </a:r>
          </a:p>
          <a:p>
            <a:pPr marL="628650" lvl="1" indent="-171450">
              <a:buFont typeface="Arial" panose="020B0604020202020204" pitchFamily="34" charset="0"/>
              <a:buChar char="•"/>
            </a:pPr>
            <a:r>
              <a:rPr lang="en-US" baseline="0" dirty="0" smtClean="0"/>
              <a:t>F02 is mostly perpendicular or crossing the roadway – we call this a transverse installation</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13</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312127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 – Mainline plan sheets</a:t>
            </a:r>
          </a:p>
          <a:p>
            <a:pPr marL="171450" indent="-171450">
              <a:buFont typeface="Arial" panose="020B0604020202020204" pitchFamily="34" charset="0"/>
              <a:buChar char="•"/>
            </a:pPr>
            <a:r>
              <a:rPr lang="en-US" dirty="0" smtClean="0"/>
              <a:t>E – Side Roads plan sheets</a:t>
            </a:r>
          </a:p>
          <a:p>
            <a:pPr marL="171450" indent="-171450">
              <a:buFont typeface="Arial" panose="020B0604020202020204" pitchFamily="34" charset="0"/>
              <a:buChar char="•"/>
            </a:pPr>
            <a:r>
              <a:rPr lang="en-US" dirty="0" smtClean="0"/>
              <a:t>K – Interchange plan sheets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14</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63802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How</a:t>
            </a:r>
            <a:r>
              <a:rPr lang="en-US" baseline="0" dirty="0" smtClean="0"/>
              <a:t> many Fiber Optic lines are shown in the utility legend (in pink)?</a:t>
            </a:r>
          </a:p>
          <a:p>
            <a:pPr marL="171450" indent="-171450">
              <a:buFont typeface="Arial" panose="020B0604020202020204" pitchFamily="34" charset="0"/>
              <a:buChar char="•"/>
            </a:pPr>
            <a:r>
              <a:rPr lang="en-US" baseline="0" dirty="0" smtClean="0"/>
              <a:t>The symbols legend is always on sheet D.1</a:t>
            </a:r>
          </a:p>
          <a:p>
            <a:pPr marL="628650" lvl="1" indent="-171450">
              <a:buFont typeface="Arial" panose="020B0604020202020204" pitchFamily="34" charset="0"/>
              <a:buChar char="•"/>
            </a:pPr>
            <a:r>
              <a:rPr lang="en-US" baseline="0" dirty="0" smtClean="0"/>
              <a:t>These apply for all the D, E, F, &amp; K sheets.</a:t>
            </a:r>
          </a:p>
          <a:p>
            <a:pPr marL="171450" lvl="0" indent="-171450">
              <a:buFont typeface="Arial" panose="020B0604020202020204" pitchFamily="34" charset="0"/>
              <a:buChar char="•"/>
            </a:pPr>
            <a:r>
              <a:rPr lang="en-US" baseline="0" dirty="0" smtClean="0"/>
              <a:t>Before we move on to the plan sheets, look at the Right of Way legend – it will make perfect sense very soon.</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15</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150088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Look at sheet D.26</a:t>
            </a:r>
          </a:p>
          <a:p>
            <a:pPr marL="171450" indent="-171450">
              <a:buFont typeface="Arial" panose="020B0604020202020204" pitchFamily="34" charset="0"/>
              <a:buChar char="•"/>
            </a:pPr>
            <a:r>
              <a:rPr lang="en-US" dirty="0" smtClean="0"/>
              <a:t>This is a transition for this particular road, from a 3-lane rural section with ditches on the left to an urban section with curb and gutter on the right.</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16</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479412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sheet D.26</a:t>
            </a:r>
          </a:p>
          <a:p>
            <a:endParaRPr lang="en-US" dirty="0" smtClean="0"/>
          </a:p>
          <a:p>
            <a:r>
              <a:rPr lang="en-US" u="sng" dirty="0" smtClean="0"/>
              <a:t>Go over R.O.W.</a:t>
            </a:r>
            <a:r>
              <a:rPr lang="en-US" u="sng" baseline="0" dirty="0" smtClean="0"/>
              <a:t> – easements</a:t>
            </a:r>
          </a:p>
          <a:p>
            <a:pPr marL="171450" indent="-171450">
              <a:buFont typeface="Arial" panose="020B0604020202020204" pitchFamily="34" charset="0"/>
              <a:buChar char="•"/>
            </a:pPr>
            <a:r>
              <a:rPr lang="en-US" baseline="0" dirty="0" smtClean="0"/>
              <a:t>Temporary easements – driveway construction</a:t>
            </a:r>
          </a:p>
          <a:p>
            <a:pPr marL="171450" indent="-171450">
              <a:buFont typeface="Arial" panose="020B0604020202020204" pitchFamily="34" charset="0"/>
              <a:buChar char="•"/>
            </a:pPr>
            <a:r>
              <a:rPr lang="en-US" baseline="0" dirty="0" smtClean="0"/>
              <a:t>Permanent easements – for drainage</a:t>
            </a:r>
          </a:p>
          <a:p>
            <a:r>
              <a:rPr lang="en-US" baseline="0" dirty="0" smtClean="0"/>
              <a:t>-Utilities use of easements – not shown on this sheet but we did have some for electric transmission west of here.</a:t>
            </a:r>
          </a:p>
          <a:p>
            <a:endParaRPr lang="en-US" baseline="0" dirty="0" smtClean="0"/>
          </a:p>
          <a:p>
            <a:pPr marL="171450" indent="-171450">
              <a:buFont typeface="Arial" panose="020B0604020202020204" pitchFamily="34" charset="0"/>
              <a:buChar char="•"/>
            </a:pPr>
            <a:r>
              <a:rPr lang="en-US" baseline="0" dirty="0" smtClean="0"/>
              <a:t>Discuss need line – edge of construction (either fill or cut to this limit)</a:t>
            </a:r>
          </a:p>
          <a:p>
            <a:pPr marL="628650" lvl="1" indent="-171450">
              <a:buFont typeface="Arial" panose="020B0604020202020204" pitchFamily="34" charset="0"/>
              <a:buChar char="•"/>
            </a:pPr>
            <a:r>
              <a:rPr lang="en-US" baseline="0" dirty="0" smtClean="0"/>
              <a:t>Outside is considered safe zone.</a:t>
            </a:r>
          </a:p>
          <a:p>
            <a:pPr marL="628650" lvl="1" indent="-171450">
              <a:buFont typeface="Arial" panose="020B0604020202020204" pitchFamily="34" charset="0"/>
              <a:buChar char="•"/>
            </a:pPr>
            <a:r>
              <a:rPr lang="en-US" baseline="0" dirty="0" smtClean="0"/>
              <a:t>In side it may be safe if it is fill or minor cut – we will have to wait until the cross sections to see what is going on here.</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17</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059789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a:t>
            </a:r>
            <a:r>
              <a:rPr lang="en-US" baseline="0" dirty="0" smtClean="0"/>
              <a:t> to sheet H.13</a:t>
            </a:r>
          </a:p>
          <a:p>
            <a:endParaRPr lang="en-US" baseline="0" dirty="0" smtClean="0"/>
          </a:p>
          <a:p>
            <a:pPr marL="171450" indent="-171450">
              <a:buFont typeface="Arial" panose="020B0604020202020204" pitchFamily="34" charset="0"/>
              <a:buChar char="•"/>
            </a:pPr>
            <a:r>
              <a:rPr lang="en-US" baseline="0" dirty="0" smtClean="0"/>
              <a:t>New ROW is much clearer on the H-sheets with the shading.</a:t>
            </a:r>
          </a:p>
          <a:p>
            <a:pPr marL="171450" indent="-171450">
              <a:buFont typeface="Arial" panose="020B0604020202020204" pitchFamily="34" charset="0"/>
              <a:buChar char="•"/>
            </a:pPr>
            <a:r>
              <a:rPr lang="en-US" dirty="0" smtClean="0"/>
              <a:t>Try to make ROW lines straight</a:t>
            </a:r>
            <a:r>
              <a:rPr lang="en-US" baseline="0" dirty="0" smtClean="0"/>
              <a:t> outside of need lines</a:t>
            </a:r>
          </a:p>
          <a:p>
            <a:pPr marL="171450" indent="-171450">
              <a:buFont typeface="Arial" panose="020B0604020202020204" pitchFamily="34" charset="0"/>
              <a:buChar char="•"/>
            </a:pPr>
            <a:r>
              <a:rPr lang="en-US" baseline="0" dirty="0" smtClean="0"/>
              <a:t>Sometimes odd shapes happen – such as permanent easement for storm sewer</a:t>
            </a:r>
          </a:p>
          <a:p>
            <a:pPr marL="171450" indent="-171450">
              <a:buFont typeface="Arial" panose="020B0604020202020204" pitchFamily="34" charset="0"/>
              <a:buChar char="•"/>
            </a:pPr>
            <a:r>
              <a:rPr lang="en-US" baseline="0" dirty="0" smtClean="0"/>
              <a:t>It would seem like all the temporary easements in tan would be fairly small, but sometimes we shape for snow borrows that can be quite large.</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18</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036141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Pipes:</a:t>
            </a:r>
            <a:endParaRPr lang="en-US" u="none" dirty="0" smtClean="0"/>
          </a:p>
          <a:p>
            <a:pPr marL="171450" indent="-171450">
              <a:buFont typeface="Arial" panose="020B0604020202020204" pitchFamily="34" charset="0"/>
              <a:buChar char="•"/>
            </a:pPr>
            <a:r>
              <a:rPr lang="en-US" u="none" dirty="0" smtClean="0"/>
              <a:t>Information</a:t>
            </a:r>
            <a:r>
              <a:rPr lang="en-US" u="none" baseline="0" dirty="0" smtClean="0"/>
              <a:t> as close to pipe as possible without cluttering plan sheets</a:t>
            </a:r>
          </a:p>
          <a:p>
            <a:pPr marL="171450" indent="-171450">
              <a:buFont typeface="Arial" panose="020B0604020202020204" pitchFamily="34" charset="0"/>
              <a:buChar char="•"/>
            </a:pPr>
            <a:r>
              <a:rPr lang="en-US" u="none" baseline="0" dirty="0" smtClean="0"/>
              <a:t>Point out green drainage arrows</a:t>
            </a:r>
          </a:p>
          <a:p>
            <a:pPr marL="171450" indent="-171450">
              <a:buFont typeface="Arial" panose="020B0604020202020204" pitchFamily="34" charset="0"/>
              <a:buChar char="•"/>
            </a:pPr>
            <a:r>
              <a:rPr lang="en-US" u="none" baseline="0" dirty="0" smtClean="0"/>
              <a:t>3 primary pipe culvert classifications</a:t>
            </a:r>
          </a:p>
          <a:p>
            <a:endParaRPr lang="en-US" u="none" baseline="0" dirty="0" smtClean="0"/>
          </a:p>
          <a:p>
            <a:r>
              <a:rPr lang="en-US" u="sng" baseline="0" dirty="0" smtClean="0"/>
              <a:t>Utilities:</a:t>
            </a:r>
          </a:p>
          <a:p>
            <a:r>
              <a:rPr lang="en-US" u="none" baseline="0" dirty="0" smtClean="0"/>
              <a:t>-Ask how many utilities they can find: T1, E2, G1, FO, FO2, W, San, St. Sewer – Answer: 8</a:t>
            </a:r>
          </a:p>
          <a:p>
            <a:r>
              <a:rPr lang="en-US" u="none" baseline="0" dirty="0" smtClean="0"/>
              <a:t>-Utilities shown picked up by </a:t>
            </a:r>
            <a:r>
              <a:rPr lang="en-US" u="none" baseline="0" dirty="0" err="1" smtClean="0"/>
              <a:t>IaDOT</a:t>
            </a:r>
            <a:r>
              <a:rPr lang="en-US" u="none" baseline="0" dirty="0" smtClean="0"/>
              <a:t> </a:t>
            </a:r>
            <a:r>
              <a:rPr lang="en-US" u="none" baseline="0" dirty="0" err="1" smtClean="0"/>
              <a:t>preliminiary</a:t>
            </a:r>
            <a:r>
              <a:rPr lang="en-US" u="none" baseline="0" dirty="0" smtClean="0"/>
              <a:t> survey based on above ground and </a:t>
            </a:r>
            <a:r>
              <a:rPr lang="en-US" u="none" baseline="0" dirty="0" err="1" smtClean="0"/>
              <a:t>OneCall</a:t>
            </a:r>
            <a:r>
              <a:rPr lang="en-US" u="none" baseline="0" dirty="0" smtClean="0"/>
              <a:t> flagging</a:t>
            </a:r>
            <a:endParaRPr lang="en-US" u="none" dirty="0"/>
          </a:p>
        </p:txBody>
      </p:sp>
      <p:sp>
        <p:nvSpPr>
          <p:cNvPr id="4" name="Slide Number Placeholder 3"/>
          <p:cNvSpPr>
            <a:spLocks noGrp="1"/>
          </p:cNvSpPr>
          <p:nvPr>
            <p:ph type="sldNum" sz="quarter" idx="10"/>
          </p:nvPr>
        </p:nvSpPr>
        <p:spPr/>
        <p:txBody>
          <a:bodyPr/>
          <a:lstStyle/>
          <a:p>
            <a:fld id="{D281BCCB-8A80-49C5-AD89-9AE438A3A957}" type="slidenum">
              <a:rPr lang="en-US" smtClean="0"/>
              <a:t>19</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40780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584773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D281BCCB-8A80-49C5-AD89-9AE438A3A957}" type="slidenum">
              <a:rPr lang="en-US" smtClean="0"/>
              <a:t>20</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407807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Time to get to a subject</a:t>
            </a:r>
            <a:r>
              <a:rPr lang="en-US" baseline="0" dirty="0" smtClean="0"/>
              <a:t> everyone loves – STATIONING</a:t>
            </a:r>
          </a:p>
          <a:p>
            <a:pPr marL="171450" indent="-171450">
              <a:buFont typeface="Arial" panose="020B0604020202020204" pitchFamily="34" charset="0"/>
              <a:buChar char="•"/>
            </a:pPr>
            <a:r>
              <a:rPr lang="en-US" baseline="0" dirty="0" smtClean="0"/>
              <a:t>DOT projects are measured in stationing (we’ll learn why on the next slide)</a:t>
            </a:r>
            <a:endParaRPr lang="en-US" dirty="0" smtClean="0"/>
          </a:p>
          <a:p>
            <a:pPr marL="171450" indent="-171450">
              <a:buFont typeface="Arial" panose="020B0604020202020204" pitchFamily="34" charset="0"/>
              <a:buChar char="•"/>
            </a:pPr>
            <a:r>
              <a:rPr lang="en-US" dirty="0" smtClean="0"/>
              <a:t>How does stationing show on the plans?</a:t>
            </a:r>
          </a:p>
          <a:p>
            <a:pPr marL="171450" indent="-171450">
              <a:buFont typeface="Arial" panose="020B0604020202020204" pitchFamily="34" charset="0"/>
              <a:buChar char="•"/>
            </a:pPr>
            <a:r>
              <a:rPr lang="en-US" dirty="0" smtClean="0"/>
              <a:t>500 ft. numbers</a:t>
            </a:r>
          </a:p>
          <a:p>
            <a:pPr marL="171450" indent="-171450">
              <a:buFont typeface="Arial" panose="020B0604020202020204" pitchFamily="34" charset="0"/>
              <a:buChar char="•"/>
            </a:pPr>
            <a:r>
              <a:rPr lang="en-US" dirty="0" smtClean="0"/>
              <a:t>Green and blue</a:t>
            </a:r>
            <a:r>
              <a:rPr lang="en-US" baseline="0" dirty="0" smtClean="0"/>
              <a:t> tick marks do not line up the same due to slight changes in road length between projects.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NOTE: this project utilized a “Baseline” that was not located in the center of the roadway rather than a “Centerline,” which </a:t>
            </a:r>
            <a:r>
              <a:rPr lang="en-US" i="1" baseline="0" dirty="0" smtClean="0"/>
              <a:t>is</a:t>
            </a:r>
            <a:r>
              <a:rPr lang="en-US" i="0" baseline="0" dirty="0" smtClean="0"/>
              <a:t> located in the center of the roadway.  Most projects use a centerline, but as in this job, sometimes a baseline is used in certain sections to ease in constructability for the contractor.  You can determine if the blue line shown is a centerline or baseline by looking at the Typical Sections (B-sheets) and finding the typical that applies to the area you are looking at.  We’ll get into the </a:t>
            </a:r>
            <a:r>
              <a:rPr lang="en-US" i="0" baseline="0" dirty="0" err="1" smtClean="0"/>
              <a:t>Typicals</a:t>
            </a:r>
            <a:r>
              <a:rPr lang="en-US" i="0" baseline="0" dirty="0" smtClean="0"/>
              <a:t> in a few more slides…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21</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74031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Longitudinal location – typically used on longitudinal-type projects (highways, railroads, pipelines, etc.)</a:t>
            </a:r>
          </a:p>
          <a:p>
            <a:pPr marL="171450" indent="-171450">
              <a:buFont typeface="Arial" panose="020B0604020202020204" pitchFamily="34" charset="0"/>
              <a:buChar char="•"/>
            </a:pPr>
            <a:r>
              <a:rPr lang="en-US" baseline="0" dirty="0" smtClean="0"/>
              <a:t>One station is 100’ long</a:t>
            </a:r>
          </a:p>
          <a:p>
            <a:pPr marL="171450" indent="-171450">
              <a:buFont typeface="Arial" panose="020B0604020202020204" pitchFamily="34" charset="0"/>
              <a:buChar char="•"/>
            </a:pPr>
            <a:r>
              <a:rPr lang="en-US" baseline="0" dirty="0" smtClean="0"/>
              <a:t>Stations are measured horizontally – they do not follow the contour (ups and downs) of the roadway</a:t>
            </a:r>
          </a:p>
        </p:txBody>
      </p:sp>
      <p:sp>
        <p:nvSpPr>
          <p:cNvPr id="4" name="Slide Number Placeholder 3"/>
          <p:cNvSpPr>
            <a:spLocks noGrp="1"/>
          </p:cNvSpPr>
          <p:nvPr>
            <p:ph type="sldNum" sz="quarter" idx="10"/>
          </p:nvPr>
        </p:nvSpPr>
        <p:spPr/>
        <p:txBody>
          <a:bodyPr/>
          <a:lstStyle/>
          <a:p>
            <a:fld id="{D281BCCB-8A80-49C5-AD89-9AE438A3A957}" type="slidenum">
              <a:rPr lang="en-US" smtClean="0">
                <a:solidFill>
                  <a:prstClr val="black"/>
                </a:solidFill>
              </a:rPr>
              <a:pPr/>
              <a:t>22</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Bryan's Presentation Notes</a:t>
            </a:r>
            <a:endParaRPr lang="en-US">
              <a:solidFill>
                <a:prstClr val="black"/>
              </a:solidFill>
            </a:endParaRPr>
          </a:p>
        </p:txBody>
      </p:sp>
    </p:spTree>
    <p:extLst>
      <p:ext uri="{BB962C8B-B14F-4D97-AF65-F5344CB8AC3E}">
        <p14:creationId xmlns:p14="http://schemas.microsoft.com/office/powerpoint/2010/main" val="775216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Who uses stationing?  The DOT’s do!</a:t>
            </a:r>
          </a:p>
          <a:p>
            <a:pPr marL="171450" indent="-171450">
              <a:buFont typeface="Arial" panose="020B0604020202020204" pitchFamily="34" charset="0"/>
              <a:buChar char="•"/>
            </a:pPr>
            <a:r>
              <a:rPr lang="en-US" dirty="0" smtClean="0"/>
              <a:t>Sinc</a:t>
            </a:r>
            <a:r>
              <a:rPr lang="en-US" baseline="0" dirty="0" smtClean="0"/>
              <a:t>e the DOT’s do, Utilities needs to also to be able.</a:t>
            </a:r>
          </a:p>
          <a:p>
            <a:pPr marL="171450" indent="-171450">
              <a:buFont typeface="Arial" panose="020B0604020202020204" pitchFamily="34" charset="0"/>
              <a:buChar char="•"/>
            </a:pPr>
            <a:r>
              <a:rPr lang="en-US" baseline="0" dirty="0" smtClean="0"/>
              <a:t>To be able to communicate with DOT we need to know where things are in relation to the stationing and the offset from centerline.</a:t>
            </a:r>
          </a:p>
          <a:p>
            <a:pPr marL="171450" indent="-171450">
              <a:buFont typeface="Arial" panose="020B0604020202020204" pitchFamily="34" charset="0"/>
              <a:buChar char="•"/>
            </a:pPr>
            <a:r>
              <a:rPr lang="en-US" baseline="0" dirty="0" smtClean="0"/>
              <a:t>How do you know if it is a left offset or right offset?  Look in the direction of increasing station…Right on right.</a:t>
            </a:r>
          </a:p>
        </p:txBody>
      </p:sp>
      <p:sp>
        <p:nvSpPr>
          <p:cNvPr id="4" name="Slide Number Placeholder 3"/>
          <p:cNvSpPr>
            <a:spLocks noGrp="1"/>
          </p:cNvSpPr>
          <p:nvPr>
            <p:ph type="sldNum" sz="quarter" idx="10"/>
          </p:nvPr>
        </p:nvSpPr>
        <p:spPr/>
        <p:txBody>
          <a:bodyPr/>
          <a:lstStyle/>
          <a:p>
            <a:fld id="{D281BCCB-8A80-49C5-AD89-9AE438A3A957}" type="slidenum">
              <a:rPr lang="en-US" smtClean="0"/>
              <a:t>23</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362316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PCC = Portland Cement Concrete</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25</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840585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markers</a:t>
            </a:r>
            <a:r>
              <a:rPr lang="en-US" baseline="0" dirty="0" smtClean="0"/>
              <a:t> always be found?  NO!</a:t>
            </a:r>
          </a:p>
          <a:p>
            <a:pPr marL="171450" indent="-171450">
              <a:buFont typeface="Arial" panose="020B0604020202020204" pitchFamily="34" charset="0"/>
              <a:buChar char="•"/>
            </a:pPr>
            <a:r>
              <a:rPr lang="en-US" baseline="0" dirty="0" smtClean="0"/>
              <a:t>Sometimes farmers remove them</a:t>
            </a:r>
          </a:p>
          <a:p>
            <a:pPr marL="171450" indent="-171450">
              <a:buFont typeface="Arial" panose="020B0604020202020204" pitchFamily="34" charset="0"/>
              <a:buChar char="•"/>
            </a:pPr>
            <a:r>
              <a:rPr lang="en-US" baseline="0" dirty="0" smtClean="0"/>
              <a:t>Not a priority for replacement</a:t>
            </a:r>
          </a:p>
          <a:p>
            <a:pPr marL="171450" indent="-171450">
              <a:buFont typeface="Arial" panose="020B0604020202020204" pitchFamily="34" charset="0"/>
              <a:buChar char="•"/>
            </a:pPr>
            <a:r>
              <a:rPr lang="en-US" baseline="0" dirty="0" smtClean="0"/>
              <a:t>If you can’t find stationing, check with the EOT.</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26</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786117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Drill down for the sign on the left.</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27</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49126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Mileposts follow the contour,</a:t>
            </a:r>
            <a:r>
              <a:rPr lang="en-US" baseline="0" dirty="0" smtClean="0"/>
              <a:t> so a mile on anything other than a flat road will be less than 52+80 stations.</a:t>
            </a:r>
            <a:endParaRPr lang="en-US" dirty="0"/>
          </a:p>
        </p:txBody>
      </p:sp>
      <p:sp>
        <p:nvSpPr>
          <p:cNvPr id="4" name="Header Placeholder 3"/>
          <p:cNvSpPr>
            <a:spLocks noGrp="1"/>
          </p:cNvSpPr>
          <p:nvPr>
            <p:ph type="hdr" sz="quarter" idx="10"/>
          </p:nvPr>
        </p:nvSpPr>
        <p:spPr/>
        <p:txBody>
          <a:bodyPr/>
          <a:lstStyle/>
          <a:p>
            <a:r>
              <a:rPr lang="en-US" smtClean="0"/>
              <a:t>Bryan's Presentation Notes</a:t>
            </a:r>
            <a:endParaRPr lang="en-US"/>
          </a:p>
        </p:txBody>
      </p:sp>
      <p:sp>
        <p:nvSpPr>
          <p:cNvPr id="5" name="Slide Number Placeholder 4"/>
          <p:cNvSpPr>
            <a:spLocks noGrp="1"/>
          </p:cNvSpPr>
          <p:nvPr>
            <p:ph type="sldNum" sz="quarter" idx="11"/>
          </p:nvPr>
        </p:nvSpPr>
        <p:spPr/>
        <p:txBody>
          <a:bodyPr/>
          <a:lstStyle/>
          <a:p>
            <a:fld id="{D281BCCB-8A80-49C5-AD89-9AE438A3A957}" type="slidenum">
              <a:rPr lang="en-US" smtClean="0"/>
              <a:t>28</a:t>
            </a:fld>
            <a:endParaRPr lang="en-US"/>
          </a:p>
        </p:txBody>
      </p:sp>
    </p:spTree>
    <p:extLst>
      <p:ext uri="{BB962C8B-B14F-4D97-AF65-F5344CB8AC3E}">
        <p14:creationId xmlns:p14="http://schemas.microsoft.com/office/powerpoint/2010/main" val="142595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Each profile sheet aligns with a plan sheet</a:t>
            </a:r>
          </a:p>
          <a:p>
            <a:pPr marL="171450" indent="-171450">
              <a:buFont typeface="Arial" panose="020B0604020202020204" pitchFamily="34" charset="0"/>
              <a:buChar char="•"/>
            </a:pPr>
            <a:r>
              <a:rPr lang="en-US" dirty="0" smtClean="0"/>
              <a:t>Sometimes both plan and profile are on the same sheet (like E.2)</a:t>
            </a:r>
          </a:p>
          <a:p>
            <a:pPr marL="171450" indent="-171450">
              <a:buFont typeface="Arial" panose="020B0604020202020204" pitchFamily="34" charset="0"/>
              <a:buChar char="•"/>
            </a:pPr>
            <a:r>
              <a:rPr lang="en-US" dirty="0" smtClean="0"/>
              <a:t>And sometimes</a:t>
            </a:r>
            <a:r>
              <a:rPr lang="en-US" baseline="0" dirty="0" smtClean="0"/>
              <a:t> they are on separate matching sheets (like D.26 and D.27) and lay out together (same stations)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29</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945019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30</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74144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Point out to participants:</a:t>
            </a:r>
          </a:p>
          <a:p>
            <a:pPr marL="628650" lvl="1" indent="-171450">
              <a:buFont typeface="Arial" panose="020B0604020202020204" pitchFamily="34" charset="0"/>
              <a:buChar char="•"/>
            </a:pPr>
            <a:r>
              <a:rPr lang="en-US" dirty="0" smtClean="0"/>
              <a:t>Copies</a:t>
            </a:r>
            <a:r>
              <a:rPr lang="en-US" baseline="0" dirty="0" smtClean="0"/>
              <a:t> of plan sheets used in presentation are provided</a:t>
            </a:r>
          </a:p>
          <a:p>
            <a:pPr marL="628650" lvl="1" indent="-171450">
              <a:buFont typeface="Arial" panose="020B0604020202020204" pitchFamily="34" charset="0"/>
              <a:buChar char="•"/>
            </a:pPr>
            <a:r>
              <a:rPr lang="en-US" baseline="0" dirty="0" smtClean="0"/>
              <a:t>Sheet number in lower left corner of slide corresponds to plan sheet being used</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733580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31</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64388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 sheets are typically</a:t>
            </a:r>
            <a:r>
              <a:rPr lang="en-US" baseline="0" dirty="0" smtClean="0"/>
              <a:t> side roads or other roads receiving improvements as part of the project that are not the main highway route.</a:t>
            </a:r>
          </a:p>
          <a:p>
            <a:pPr marL="171450" indent="-171450">
              <a:buFont typeface="Arial" panose="020B0604020202020204" pitchFamily="34" charset="0"/>
              <a:buChar char="•"/>
            </a:pPr>
            <a:r>
              <a:rPr lang="en-US" baseline="0" dirty="0" smtClean="0"/>
              <a:t>This one has plan and profile on the same page.</a:t>
            </a:r>
          </a:p>
          <a:p>
            <a:pPr marL="171450" indent="-171450">
              <a:buFont typeface="Arial" panose="020B0604020202020204" pitchFamily="34" charset="0"/>
              <a:buChar char="•"/>
            </a:pPr>
            <a:r>
              <a:rPr lang="en-US" baseline="0" dirty="0" smtClean="0"/>
              <a:t>Ditch grades (slopes) and elevations are shown in light blue/tan if the ditch grade is different than the profile grade of the roadway.</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32</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64388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33</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810304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34</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221626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Typical</a:t>
            </a:r>
            <a:r>
              <a:rPr lang="en-US" baseline="0" dirty="0" smtClean="0"/>
              <a:t> Sections</a:t>
            </a:r>
            <a:r>
              <a:rPr lang="en-US" dirty="0" smtClean="0"/>
              <a:t> are not as helpful for</a:t>
            </a:r>
            <a:r>
              <a:rPr lang="en-US" baseline="0" dirty="0" smtClean="0"/>
              <a:t> investigating potential conflicts at specific locations, but are useful for gaining a general idea of what type of grading and paving improvements will be occurring on a specific section of the project.</a:t>
            </a:r>
          </a:p>
          <a:p>
            <a:pPr marL="171450" indent="-171450">
              <a:buFont typeface="Arial" panose="020B0604020202020204" pitchFamily="34" charset="0"/>
              <a:buChar char="•"/>
            </a:pPr>
            <a:r>
              <a:rPr lang="en-US" baseline="0" dirty="0" smtClean="0"/>
              <a:t>The top typical is a </a:t>
            </a:r>
            <a:r>
              <a:rPr lang="en-US" baseline="0" dirty="0" err="1" smtClean="0"/>
              <a:t>barnroof</a:t>
            </a:r>
            <a:r>
              <a:rPr lang="en-US" baseline="0" dirty="0" smtClean="0"/>
              <a:t>-type section that has a variable foreslope whereas the bottom typical has a standard section with uniform </a:t>
            </a:r>
            <a:r>
              <a:rPr lang="en-US" baseline="0" dirty="0" err="1" smtClean="0"/>
              <a:t>foreslopes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35</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4225755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36</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793393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a paving typical and shows the paving or resurfacing to be completed.</a:t>
            </a:r>
          </a:p>
          <a:p>
            <a:pPr marL="171450" indent="-171450">
              <a:buFont typeface="Arial" panose="020B0604020202020204" pitchFamily="34" charset="0"/>
              <a:buChar char="•"/>
            </a:pPr>
            <a:r>
              <a:rPr lang="en-US" dirty="0" smtClean="0"/>
              <a:t>Utilities may not think this is important, but</a:t>
            </a:r>
            <a:r>
              <a:rPr lang="en-US" baseline="0" dirty="0" smtClean="0"/>
              <a:t> if you notice, this typical shows if </a:t>
            </a:r>
            <a:r>
              <a:rPr lang="en-US" baseline="0" dirty="0" err="1" smtClean="0"/>
              <a:t>subdrains</a:t>
            </a:r>
            <a:r>
              <a:rPr lang="en-US" baseline="0" dirty="0" smtClean="0"/>
              <a:t> will be constructed with the project or lanes will be added in certain locations (based upon the tables).</a:t>
            </a:r>
          </a:p>
          <a:p>
            <a:pPr marL="171450" indent="-171450">
              <a:buFont typeface="Arial" panose="020B0604020202020204" pitchFamily="34" charset="0"/>
              <a:buChar char="•"/>
            </a:pPr>
            <a:r>
              <a:rPr lang="en-US" baseline="0" dirty="0" smtClean="0"/>
              <a:t>Theoretically, </a:t>
            </a:r>
            <a:r>
              <a:rPr lang="en-US" baseline="0" dirty="0" err="1" smtClean="0"/>
              <a:t>subdrains</a:t>
            </a:r>
            <a:r>
              <a:rPr lang="en-US" baseline="0" dirty="0" smtClean="0"/>
              <a:t> and utilities should not conflict, but this problem has occurred many times.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37</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4167346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Most of the world thinks of slope as “rise over run,” but</a:t>
            </a:r>
            <a:r>
              <a:rPr lang="en-US" baseline="0" dirty="0" smtClean="0"/>
              <a:t> in roadway plans, we typically show slope as “run over rise.”</a:t>
            </a:r>
          </a:p>
          <a:p>
            <a:pPr marL="171450" indent="-171450">
              <a:buFont typeface="Arial" panose="020B0604020202020204" pitchFamily="34" charset="0"/>
              <a:buChar char="•"/>
            </a:pPr>
            <a:r>
              <a:rPr lang="en-US" baseline="0" dirty="0" smtClean="0"/>
              <a:t>Typical </a:t>
            </a:r>
            <a:r>
              <a:rPr lang="en-US" baseline="0" dirty="0" err="1" smtClean="0"/>
              <a:t>foreslopes</a:t>
            </a:r>
            <a:r>
              <a:rPr lang="en-US" baseline="0" dirty="0" smtClean="0"/>
              <a:t>:</a:t>
            </a:r>
          </a:p>
          <a:p>
            <a:pPr marL="628650" lvl="1" indent="-171450">
              <a:buFont typeface="Arial" panose="020B0604020202020204" pitchFamily="34" charset="0"/>
              <a:buChar char="•"/>
            </a:pPr>
            <a:r>
              <a:rPr lang="en-US" baseline="0" dirty="0" smtClean="0"/>
              <a:t>Recoverable 6:1 or greater</a:t>
            </a:r>
          </a:p>
          <a:p>
            <a:pPr marL="628650" lvl="1" indent="-171450">
              <a:buFont typeface="Arial" panose="020B0604020202020204" pitchFamily="34" charset="0"/>
              <a:buChar char="•"/>
            </a:pPr>
            <a:r>
              <a:rPr lang="en-US" baseline="0" dirty="0" err="1" smtClean="0"/>
              <a:t>Transversable</a:t>
            </a:r>
            <a:r>
              <a:rPr lang="en-US" baseline="0" dirty="0" smtClean="0"/>
              <a:t> (but not recoverable) 3:1 to 6:1</a:t>
            </a:r>
          </a:p>
          <a:p>
            <a:pPr marL="628650" lvl="1" indent="-171450">
              <a:buFont typeface="Arial" panose="020B0604020202020204" pitchFamily="34" charset="0"/>
              <a:buChar char="•"/>
            </a:pPr>
            <a:r>
              <a:rPr lang="en-US" baseline="0" dirty="0" smtClean="0"/>
              <a:t>Both count as clear zone as long as there are no fixed objects within the clear zone distance</a:t>
            </a:r>
          </a:p>
          <a:p>
            <a:pPr marL="171450" lvl="0" indent="-171450">
              <a:buFont typeface="Arial" panose="020B0604020202020204" pitchFamily="34" charset="0"/>
              <a:buChar char="•"/>
            </a:pPr>
            <a:r>
              <a:rPr lang="en-US" baseline="0" dirty="0" smtClean="0"/>
              <a:t>Typical </a:t>
            </a:r>
            <a:r>
              <a:rPr lang="en-US" baseline="0" dirty="0" err="1" smtClean="0"/>
              <a:t>backslopes</a:t>
            </a:r>
            <a:r>
              <a:rPr lang="en-US" baseline="0" dirty="0" smtClean="0"/>
              <a:t>: typically 3:1 for ease/safety of maintenance operations.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38</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463923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 sections are one of the most important sheets in the plans, along with the D/E/K and H/HE sheets. </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39</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137140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Elevations appear along the left</a:t>
            </a:r>
            <a:r>
              <a:rPr lang="en-US" baseline="0" dirty="0" smtClean="0"/>
              <a:t> and right sides for each section.</a:t>
            </a:r>
          </a:p>
          <a:p>
            <a:pPr marL="171450" indent="-171450">
              <a:buFont typeface="Arial" panose="020B0604020202020204" pitchFamily="34" charset="0"/>
              <a:buChar char="•"/>
            </a:pPr>
            <a:r>
              <a:rPr lang="en-US" baseline="0" dirty="0" smtClean="0"/>
              <a:t>Cross sections are typically cut every 50’ on rural projects and every 25’ on urban projects.</a:t>
            </a:r>
          </a:p>
          <a:p>
            <a:pPr marL="171450" indent="-171450">
              <a:buFont typeface="Arial" panose="020B0604020202020204" pitchFamily="34" charset="0"/>
              <a:buChar char="•"/>
            </a:pPr>
            <a:r>
              <a:rPr lang="en-US" baseline="0" dirty="0" smtClean="0"/>
              <a:t>Now, let’s zoom in on one cross section and explore what is shown!</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40</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34359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project number is so important that it is shown in 3 places on the title sheet.</a:t>
            </a:r>
          </a:p>
          <a:p>
            <a:pPr marL="171450" indent="-171450">
              <a:buFont typeface="Arial" panose="020B0604020202020204" pitchFamily="34" charset="0"/>
              <a:buChar char="•"/>
            </a:pPr>
            <a:r>
              <a:rPr lang="en-US" baseline="0" dirty="0" smtClean="0"/>
              <a:t>The location at the bottom right of the sheet is where it is shown on every other sheet in the plan set.</a:t>
            </a:r>
          </a:p>
          <a:p>
            <a:pPr marL="171450" indent="-171450">
              <a:buFont typeface="Arial" panose="020B0604020202020204" pitchFamily="34" charset="0"/>
              <a:buChar char="•"/>
            </a:pPr>
            <a:r>
              <a:rPr lang="en-US" baseline="0" dirty="0" smtClean="0"/>
              <a:t>For easy project location, the county is listed three times as well.  Can you find all three?</a:t>
            </a:r>
          </a:p>
          <a:p>
            <a:pPr marL="171450" indent="-171450">
              <a:buFont typeface="Arial" panose="020B0604020202020204" pitchFamily="34" charset="0"/>
              <a:buChar char="•"/>
            </a:pPr>
            <a:r>
              <a:rPr lang="en-US" baseline="0" dirty="0" smtClean="0"/>
              <a:t>In a way, the county is listed 3 more times as it is the last 2 digits in the project number.</a:t>
            </a:r>
          </a:p>
          <a:p>
            <a:pPr marL="171450" indent="-171450">
              <a:buFont typeface="Arial" panose="020B0604020202020204" pitchFamily="34" charset="0"/>
              <a:buChar char="•"/>
            </a:pPr>
            <a:r>
              <a:rPr lang="en-US" baseline="0" dirty="0" smtClean="0"/>
              <a:t>Also prominently displayed is the type of project: in this case, twice and it is PCC Pavement – Grade and Replace.</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202034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Let’s</a:t>
            </a:r>
            <a:r>
              <a:rPr lang="en-US" baseline="0" dirty="0" smtClean="0"/>
              <a:t> look at the cross section at STA. 388+00.00</a:t>
            </a:r>
          </a:p>
          <a:p>
            <a:pPr marL="171450" indent="-171450">
              <a:buFont typeface="Arial" panose="020B0604020202020204" pitchFamily="34" charset="0"/>
              <a:buChar char="•"/>
            </a:pPr>
            <a:r>
              <a:rPr lang="en-US" baseline="0" dirty="0" smtClean="0"/>
              <a:t>This is a grade and pave project, so the numbers above the lines are the final pavement/topsoil elevations.  The numbers below the lines refer to the top of the subgrade grading.</a:t>
            </a:r>
          </a:p>
          <a:p>
            <a:pPr marL="171450" indent="-171450">
              <a:buFont typeface="Arial" panose="020B0604020202020204" pitchFamily="34" charset="0"/>
              <a:buChar char="•"/>
            </a:pPr>
            <a:r>
              <a:rPr lang="en-US" baseline="0" dirty="0" smtClean="0"/>
              <a:t>Topsoil replacement: take note that in the foreslope, </a:t>
            </a:r>
            <a:r>
              <a:rPr lang="en-US" baseline="0" dirty="0" err="1" smtClean="0"/>
              <a:t>backslope</a:t>
            </a:r>
            <a:r>
              <a:rPr lang="en-US" baseline="0" dirty="0" smtClean="0"/>
              <a:t>, and ditch bottom areas, we excavate an additional six inches below the finished grade in order to be able to place 6 inches of topsoil back in its place.  Therefore, in those areas, the lower line and lower elevations are most critical for calculating utility cover.</a:t>
            </a:r>
          </a:p>
          <a:p>
            <a:pPr marL="171450" indent="-171450">
              <a:buFont typeface="Arial" panose="020B0604020202020204" pitchFamily="34" charset="0"/>
              <a:buChar char="•"/>
            </a:pPr>
            <a:r>
              <a:rPr lang="en-US" baseline="0" dirty="0" smtClean="0"/>
              <a:t>Large scrapers and bulldozers are often used to remove the soil initially and replace the topsoil when grading is complete.  Due to their size and weight, they exert a significant amount of pressure on the soil and can affect underground facilities several feet deeper than the elevation shown.  Take this into consideration when reviewing plans!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41</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340895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Let’s look at sheet W.52, which is the last sheet in your packet.</a:t>
            </a:r>
          </a:p>
          <a:p>
            <a:pPr marL="171450" indent="-171450">
              <a:buFont typeface="Arial" panose="020B0604020202020204" pitchFamily="34" charset="0"/>
              <a:buChar char="•"/>
            </a:pPr>
            <a:r>
              <a:rPr lang="en-US" dirty="0" smtClean="0"/>
              <a:t>You may notice that this sheet is from a US 20 plan set,</a:t>
            </a:r>
            <a:r>
              <a:rPr lang="en-US" baseline="0" dirty="0" smtClean="0"/>
              <a:t> as the Indianola project we have been using did not have any examples of cross sections cut at skewed culverts.</a:t>
            </a:r>
          </a:p>
          <a:p>
            <a:pPr marL="171450" indent="-171450">
              <a:buFont typeface="Arial" panose="020B0604020202020204" pitchFamily="34" charset="0"/>
              <a:buChar char="•"/>
            </a:pPr>
            <a:r>
              <a:rPr lang="en-US" baseline="0" dirty="0" smtClean="0"/>
              <a:t>A skewed culvert means the culvert is not perpendicular (or square) with the centerline of the road.</a:t>
            </a:r>
          </a:p>
          <a:p>
            <a:pPr marL="171450" indent="-171450">
              <a:buFont typeface="Arial" panose="020B0604020202020204" pitchFamily="34" charset="0"/>
              <a:buChar char="•"/>
            </a:pPr>
            <a:r>
              <a:rPr lang="en-US" baseline="0" dirty="0" smtClean="0"/>
              <a:t>This culvert is skewed 33 degrees Right Ahead.  Let’s dive into what that means…</a:t>
            </a:r>
          </a:p>
          <a:p>
            <a:pPr marL="628650" lvl="1" indent="-171450">
              <a:buFont typeface="Arial" panose="020B0604020202020204" pitchFamily="34" charset="0"/>
              <a:buChar char="•"/>
            </a:pPr>
            <a:r>
              <a:rPr lang="en-US" baseline="0" dirty="0" smtClean="0"/>
              <a:t>“Right Ahead” means that when looking in the direction if increasing station, the end of the culvert on the right side is forward of the centerline location.</a:t>
            </a:r>
          </a:p>
          <a:p>
            <a:pPr marL="628650" lvl="1" indent="-171450">
              <a:buFont typeface="Arial" panose="020B0604020202020204" pitchFamily="34" charset="0"/>
              <a:buChar char="•"/>
            </a:pPr>
            <a:r>
              <a:rPr lang="en-US" baseline="0" dirty="0" smtClean="0"/>
              <a:t>The angle between the culvert and the centerline is 33 degrees.</a:t>
            </a:r>
          </a:p>
          <a:p>
            <a:pPr marL="628650" lvl="1" indent="-171450">
              <a:buFont typeface="Arial" panose="020B0604020202020204" pitchFamily="34" charset="0"/>
              <a:buChar char="•"/>
            </a:pPr>
            <a:r>
              <a:rPr lang="en-US" baseline="0" dirty="0" smtClean="0"/>
              <a:t>That is where the notation of “Skew 33 degrees Right Ahead” comes from.</a:t>
            </a:r>
          </a:p>
        </p:txBody>
      </p:sp>
      <p:sp>
        <p:nvSpPr>
          <p:cNvPr id="4" name="Slide Number Placeholder 3"/>
          <p:cNvSpPr>
            <a:spLocks noGrp="1"/>
          </p:cNvSpPr>
          <p:nvPr>
            <p:ph type="sldNum" sz="quarter" idx="10"/>
          </p:nvPr>
        </p:nvSpPr>
        <p:spPr/>
        <p:txBody>
          <a:bodyPr/>
          <a:lstStyle/>
          <a:p>
            <a:fld id="{D281BCCB-8A80-49C5-AD89-9AE438A3A957}" type="slidenum">
              <a:rPr lang="en-US" smtClean="0"/>
              <a:t>42</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3408951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Note: this applies to longitudinal utility installations.</a:t>
            </a:r>
          </a:p>
          <a:p>
            <a:pPr marL="171450" indent="-171450">
              <a:buFont typeface="Arial" panose="020B0604020202020204" pitchFamily="34" charset="0"/>
              <a:buChar char="•"/>
            </a:pPr>
            <a:r>
              <a:rPr lang="en-US" dirty="0" smtClean="0"/>
              <a:t>What if you have</a:t>
            </a:r>
            <a:r>
              <a:rPr lang="en-US" baseline="0" dirty="0" smtClean="0"/>
              <a:t> a transverse installation in this area?</a:t>
            </a:r>
          </a:p>
          <a:p>
            <a:pPr marL="171450" indent="-171450">
              <a:buFont typeface="Arial" panose="020B0604020202020204" pitchFamily="34" charset="0"/>
              <a:buChar char="•"/>
            </a:pPr>
            <a:r>
              <a:rPr lang="en-US" baseline="0" dirty="0" smtClean="0"/>
              <a:t>Can you tell where the old ditch was?  Answer: about 15’ LT of new CL.</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43</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340895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PDF files are typically</a:t>
            </a:r>
            <a:r>
              <a:rPr lang="en-US" baseline="0" dirty="0" smtClean="0"/>
              <a:t> sent via a link to an FTP site.  If plans are very small, sometimes they can be an attachment to an email.</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44</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952783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45</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952783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46</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5847733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47</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5847733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48</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023267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81BCCB-8A80-49C5-AD89-9AE438A3A957}" type="slidenum">
              <a:rPr lang="en-US" smtClean="0"/>
              <a:t>49</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40023183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50</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86134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Front and center – where the project is located.</a:t>
            </a:r>
          </a:p>
          <a:p>
            <a:r>
              <a:rPr lang="en-US" dirty="0" smtClean="0"/>
              <a:t>Big letters 	-</a:t>
            </a:r>
            <a:r>
              <a:rPr lang="en-US" baseline="0" dirty="0" smtClean="0"/>
              <a:t> </a:t>
            </a:r>
            <a:r>
              <a:rPr lang="en-US" dirty="0" smtClean="0"/>
              <a:t>COUNTY</a:t>
            </a:r>
          </a:p>
          <a:p>
            <a:r>
              <a:rPr lang="en-US" dirty="0" smtClean="0"/>
              <a:t>	- TYPE OF PROJECT</a:t>
            </a:r>
          </a:p>
          <a:p>
            <a:r>
              <a:rPr lang="en-US" dirty="0" smtClean="0"/>
              <a:t>	- Description of</a:t>
            </a:r>
            <a:r>
              <a:rPr lang="en-US" baseline="0" dirty="0" smtClean="0"/>
              <a:t> the project limits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5</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5259873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Note: Section on left side of road is in cut – deepening existing ditch.</a:t>
            </a:r>
          </a:p>
        </p:txBody>
      </p:sp>
      <p:sp>
        <p:nvSpPr>
          <p:cNvPr id="4" name="Slide Number Placeholder 3"/>
          <p:cNvSpPr>
            <a:spLocks noGrp="1"/>
          </p:cNvSpPr>
          <p:nvPr>
            <p:ph type="sldNum" sz="quarter" idx="10"/>
          </p:nvPr>
        </p:nvSpPr>
        <p:spPr/>
        <p:txBody>
          <a:bodyPr/>
          <a:lstStyle/>
          <a:p>
            <a:fld id="{D281BCCB-8A80-49C5-AD89-9AE438A3A957}" type="slidenum">
              <a:rPr lang="en-US" smtClean="0"/>
              <a:t>51</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2367097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52</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9436552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53</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58477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Letting</a:t>
            </a:r>
            <a:r>
              <a:rPr lang="en-US" baseline="0" dirty="0" smtClean="0"/>
              <a:t> date reflects our best laid plans.</a:t>
            </a:r>
          </a:p>
          <a:p>
            <a:pPr marL="171450" indent="-171450">
              <a:buFont typeface="Arial" panose="020B0604020202020204" pitchFamily="34" charset="0"/>
              <a:buChar char="•"/>
            </a:pPr>
            <a:r>
              <a:rPr lang="en-US" baseline="0" dirty="0" smtClean="0"/>
              <a:t>The letting dates may move but we try to keep them in the same fiscal year.</a:t>
            </a:r>
          </a:p>
          <a:p>
            <a:pPr marL="171450" indent="-171450">
              <a:buFont typeface="Arial" panose="020B0604020202020204" pitchFamily="34" charset="0"/>
              <a:buChar char="•"/>
            </a:pPr>
            <a:r>
              <a:rPr lang="en-US" baseline="0" dirty="0" smtClean="0"/>
              <a:t>These may easily be out there several years with our early plan submittals.</a:t>
            </a:r>
          </a:p>
          <a:p>
            <a:pPr marL="171450" indent="-171450">
              <a:buFont typeface="Arial" panose="020B0604020202020204" pitchFamily="34" charset="0"/>
              <a:buChar char="•"/>
            </a:pPr>
            <a:r>
              <a:rPr lang="en-US" baseline="0" dirty="0" smtClean="0"/>
              <a:t>The letting date is when the DOT accepts the _________.</a:t>
            </a:r>
          </a:p>
          <a:p>
            <a:pPr marL="171450" indent="-171450">
              <a:buFont typeface="Arial" panose="020B0604020202020204" pitchFamily="34" charset="0"/>
              <a:buChar char="•"/>
            </a:pPr>
            <a:r>
              <a:rPr lang="en-US" baseline="0" dirty="0" smtClean="0"/>
              <a:t>Factoid:</a:t>
            </a:r>
          </a:p>
          <a:p>
            <a:pPr marL="628650" lvl="1" indent="-171450">
              <a:buFont typeface="Arial" panose="020B0604020202020204" pitchFamily="34" charset="0"/>
              <a:buChar char="•"/>
            </a:pPr>
            <a:r>
              <a:rPr lang="en-US" baseline="0" dirty="0" smtClean="0"/>
              <a:t>The DOT operates on a fiscal year that runs July 1 to June 30 so we are in fiscal year 2016 and have been for over 8 months.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6</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243978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Index makes it look like there are hundreds of sheets.</a:t>
            </a:r>
          </a:p>
          <a:p>
            <a:pPr marL="171450" indent="-171450">
              <a:buFont typeface="Arial" panose="020B0604020202020204" pitchFamily="34" charset="0"/>
              <a:buChar char="•"/>
            </a:pPr>
            <a:r>
              <a:rPr lang="en-US" dirty="0" smtClean="0"/>
              <a:t>There are 656 sheets in this</a:t>
            </a:r>
            <a:r>
              <a:rPr lang="en-US" baseline="0" dirty="0" smtClean="0"/>
              <a:t> set of plans!</a:t>
            </a:r>
          </a:p>
          <a:p>
            <a:pPr marL="171450" indent="-171450">
              <a:buFont typeface="Arial" panose="020B0604020202020204" pitchFamily="34" charset="0"/>
              <a:buChar char="•"/>
            </a:pPr>
            <a:r>
              <a:rPr lang="en-US" baseline="0" dirty="0" smtClean="0"/>
              <a:t>Only a fraction of the 656 pages are utility critical.</a:t>
            </a:r>
          </a:p>
          <a:p>
            <a:pPr marL="171450" indent="-171450">
              <a:buFont typeface="Arial" panose="020B0604020202020204" pitchFamily="34" charset="0"/>
              <a:buChar char="•"/>
            </a:pPr>
            <a:r>
              <a:rPr lang="en-US" baseline="0" dirty="0" smtClean="0"/>
              <a:t>So as you are flipping through the pages, lets start to limit the sheets we want to look at.</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7</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90348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During review, emphasis should</a:t>
            </a:r>
            <a:r>
              <a:rPr lang="en-US" baseline="0" dirty="0" smtClean="0"/>
              <a:t> be placed on those sections which are in bold as the others hold less utility-important information.</a:t>
            </a:r>
          </a:p>
          <a:p>
            <a:pPr marL="171450" indent="-171450">
              <a:buFont typeface="Arial" panose="020B0604020202020204" pitchFamily="34" charset="0"/>
              <a:buChar char="•"/>
            </a:pPr>
            <a:r>
              <a:rPr lang="en-US" baseline="0" dirty="0" smtClean="0"/>
              <a:t>By the end of this presentation, you will see a specific order to examine the sheets you need.</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8</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14378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Now,</a:t>
            </a:r>
            <a:r>
              <a:rPr lang="en-US" baseline="0" dirty="0" smtClean="0"/>
              <a:t> hundreds of sheets are pared down significantly.</a:t>
            </a:r>
          </a:p>
          <a:p>
            <a:pPr marL="171450" indent="-171450">
              <a:buFont typeface="Arial" panose="020B0604020202020204" pitchFamily="34" charset="0"/>
              <a:buChar char="•"/>
            </a:pPr>
            <a:r>
              <a:rPr lang="en-US" dirty="0" smtClean="0"/>
              <a:t>A:</a:t>
            </a:r>
          </a:p>
          <a:p>
            <a:pPr marL="171450" indent="-171450">
              <a:buFont typeface="Arial" panose="020B0604020202020204" pitchFamily="34" charset="0"/>
              <a:buChar char="•"/>
            </a:pPr>
            <a:r>
              <a:rPr lang="en-US" dirty="0" smtClean="0"/>
              <a:t>D &amp; E:</a:t>
            </a:r>
          </a:p>
          <a:p>
            <a:pPr marL="171450" indent="-171450">
              <a:buFont typeface="Arial" panose="020B0604020202020204" pitchFamily="34" charset="0"/>
              <a:buChar char="•"/>
            </a:pPr>
            <a:r>
              <a:rPr lang="en-US" dirty="0" smtClean="0"/>
              <a:t>H &amp; HE:</a:t>
            </a:r>
          </a:p>
          <a:p>
            <a:pPr marL="171450" indent="-171450">
              <a:buFont typeface="Arial" panose="020B0604020202020204" pitchFamily="34" charset="0"/>
              <a:buChar char="•"/>
            </a:pPr>
            <a:r>
              <a:rPr lang="en-US" dirty="0" smtClean="0"/>
              <a:t>W, X, &amp; Y:</a:t>
            </a:r>
          </a:p>
          <a:p>
            <a:pPr marL="171450" indent="-171450">
              <a:buFont typeface="Arial" panose="020B0604020202020204" pitchFamily="34" charset="0"/>
              <a:buChar char="•"/>
            </a:pPr>
            <a:r>
              <a:rPr lang="en-US" dirty="0" smtClean="0"/>
              <a:t>B:</a:t>
            </a:r>
          </a:p>
          <a:p>
            <a:pPr marL="171450" indent="-171450">
              <a:buFont typeface="Arial" panose="020B0604020202020204" pitchFamily="34" charset="0"/>
              <a:buChar char="•"/>
            </a:pPr>
            <a:r>
              <a:rPr lang="en-US" dirty="0" smtClean="0"/>
              <a:t>M:</a:t>
            </a:r>
          </a:p>
          <a:p>
            <a:pPr marL="171450" indent="-171450">
              <a:buFont typeface="Arial" panose="020B0604020202020204" pitchFamily="34" charset="0"/>
              <a:buChar char="•"/>
            </a:pPr>
            <a:r>
              <a:rPr lang="en-US" dirty="0" smtClean="0"/>
              <a:t>V:</a:t>
            </a:r>
          </a:p>
          <a:p>
            <a:pPr marL="171450" indent="-171450">
              <a:buFont typeface="Arial" panose="020B0604020202020204" pitchFamily="34" charset="0"/>
              <a:buChar char="•"/>
            </a:pPr>
            <a:r>
              <a:rPr lang="en-US" dirty="0" smtClean="0"/>
              <a:t>K:</a:t>
            </a:r>
          </a:p>
          <a:p>
            <a:pPr marL="171450" indent="-171450">
              <a:buFont typeface="Arial" panose="020B0604020202020204" pitchFamily="34" charset="0"/>
              <a:buChar char="•"/>
            </a:pPr>
            <a:r>
              <a:rPr lang="en-US" dirty="0" smtClean="0"/>
              <a:t>So, lets get back to the A sheets</a:t>
            </a:r>
            <a:endParaRPr lang="en-US" dirty="0"/>
          </a:p>
        </p:txBody>
      </p:sp>
      <p:sp>
        <p:nvSpPr>
          <p:cNvPr id="4" name="Slide Number Placeholder 3"/>
          <p:cNvSpPr>
            <a:spLocks noGrp="1"/>
          </p:cNvSpPr>
          <p:nvPr>
            <p:ph type="sldNum" sz="quarter" idx="10"/>
          </p:nvPr>
        </p:nvSpPr>
        <p:spPr/>
        <p:txBody>
          <a:bodyPr/>
          <a:lstStyle/>
          <a:p>
            <a:fld id="{D281BCCB-8A80-49C5-AD89-9AE438A3A957}" type="slidenum">
              <a:rPr lang="en-US" smtClean="0"/>
              <a:t>9</a:t>
            </a:fld>
            <a:endParaRPr lang="en-US"/>
          </a:p>
        </p:txBody>
      </p:sp>
      <p:sp>
        <p:nvSpPr>
          <p:cNvPr id="5" name="Header Placeholder 4"/>
          <p:cNvSpPr>
            <a:spLocks noGrp="1"/>
          </p:cNvSpPr>
          <p:nvPr>
            <p:ph type="hdr" sz="quarter" idx="11"/>
          </p:nvPr>
        </p:nvSpPr>
        <p:spPr/>
        <p:txBody>
          <a:bodyPr/>
          <a:lstStyle/>
          <a:p>
            <a:r>
              <a:rPr lang="en-US" smtClean="0"/>
              <a:t>Bryan's Presentation Notes</a:t>
            </a:r>
            <a:endParaRPr lang="en-US"/>
          </a:p>
        </p:txBody>
      </p:sp>
    </p:spTree>
    <p:extLst>
      <p:ext uri="{BB962C8B-B14F-4D97-AF65-F5344CB8AC3E}">
        <p14:creationId xmlns:p14="http://schemas.microsoft.com/office/powerpoint/2010/main" val="342435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72668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204594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31172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282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2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083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833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702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645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971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53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512016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658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028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059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221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376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353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295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982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000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63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012A9-E0C0-4379-90DE-F6D8DA688D07}"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62217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730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720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516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28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9012A9-E0C0-4379-90DE-F6D8DA688D07}"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79761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9012A9-E0C0-4379-90DE-F6D8DA688D07}" type="datetimeFigureOut">
              <a:rPr lang="en-US" smtClean="0"/>
              <a:t>3/21/2016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156420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9012A9-E0C0-4379-90DE-F6D8DA688D07}" type="datetimeFigureOut">
              <a:rPr lang="en-US" smtClean="0"/>
              <a:t>3/21/2016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356967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012A9-E0C0-4379-90DE-F6D8DA688D07}" type="datetimeFigureOut">
              <a:rPr lang="en-US" smtClean="0"/>
              <a:t>3/21/2016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131946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403125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012A9-E0C0-4379-90DE-F6D8DA688D07}"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684791-EF41-4D8C-94AE-9A758FE34C24}" type="slidenum">
              <a:rPr lang="en-US" smtClean="0"/>
              <a:t>‹#›</a:t>
            </a:fld>
            <a:endParaRPr lang="en-US"/>
          </a:p>
        </p:txBody>
      </p:sp>
    </p:spTree>
    <p:extLst>
      <p:ext uri="{BB962C8B-B14F-4D97-AF65-F5344CB8AC3E}">
        <p14:creationId xmlns:p14="http://schemas.microsoft.com/office/powerpoint/2010/main" val="262352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012A9-E0C0-4379-90DE-F6D8DA688D07}" type="datetimeFigureOut">
              <a:rPr lang="en-US" smtClean="0"/>
              <a:t>3/21/2016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84791-EF41-4D8C-94AE-9A758FE34C24}" type="slidenum">
              <a:rPr lang="en-US" smtClean="0"/>
              <a:t>‹#›</a:t>
            </a:fld>
            <a:endParaRPr lang="en-US"/>
          </a:p>
        </p:txBody>
      </p:sp>
    </p:spTree>
    <p:extLst>
      <p:ext uri="{BB962C8B-B14F-4D97-AF65-F5344CB8AC3E}">
        <p14:creationId xmlns:p14="http://schemas.microsoft.com/office/powerpoint/2010/main" val="813266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906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012A9-E0C0-4379-90DE-F6D8DA688D07}"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84791-EF41-4D8C-94AE-9A758FE34C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925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Desi.Asklof@dot.iowa.gov" TargetMode="External"/><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41.png"/><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41.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42.png"/><Relationship Id="rId4" Type="http://schemas.openxmlformats.org/officeDocument/2006/relationships/image" Target="../media/image5.jpeg"/><Relationship Id="rId9"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41.pn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00.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49.pn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325217" y="2514600"/>
            <a:ext cx="60960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HIGHWAY PLAN READING</a:t>
            </a:r>
          </a:p>
        </p:txBody>
      </p:sp>
      <p:sp>
        <p:nvSpPr>
          <p:cNvPr id="7" name="TextBox 6"/>
          <p:cNvSpPr txBox="1"/>
          <p:nvPr/>
        </p:nvSpPr>
        <p:spPr>
          <a:xfrm>
            <a:off x="1219200" y="4267200"/>
            <a:ext cx="7086600" cy="523220"/>
          </a:xfrm>
          <a:prstGeom prst="rect">
            <a:avLst/>
          </a:prstGeom>
          <a:noFill/>
        </p:spPr>
        <p:txBody>
          <a:bodyPr wrap="square" rtlCol="0">
            <a:spAutoFit/>
          </a:bodyPr>
          <a:lstStyle/>
          <a:p>
            <a:r>
              <a:rPr lang="en-US" sz="2800" b="1" i="1" dirty="0" smtClean="0">
                <a:effectLst>
                  <a:outerShdw blurRad="38100" dist="38100" dir="2700000" algn="tl">
                    <a:srgbClr val="000000">
                      <a:alpha val="43137"/>
                    </a:srgbClr>
                  </a:outerShdw>
                </a:effectLst>
              </a:rPr>
              <a:t>For Utility owners, designers, and contractors.</a:t>
            </a:r>
          </a:p>
        </p:txBody>
      </p:sp>
      <p:sp>
        <p:nvSpPr>
          <p:cNvPr id="4" name="TextBox 3"/>
          <p:cNvSpPr txBox="1"/>
          <p:nvPr/>
        </p:nvSpPr>
        <p:spPr>
          <a:xfrm>
            <a:off x="1325217" y="5105400"/>
            <a:ext cx="3446808" cy="646331"/>
          </a:xfrm>
          <a:prstGeom prst="rect">
            <a:avLst/>
          </a:prstGeom>
          <a:noFill/>
        </p:spPr>
        <p:txBody>
          <a:bodyPr wrap="square" rtlCol="0">
            <a:spAutoFit/>
          </a:bodyPr>
          <a:lstStyle/>
          <a:p>
            <a:pPr>
              <a:tabLst>
                <a:tab pos="1371600" algn="l"/>
              </a:tabLst>
            </a:pPr>
            <a:r>
              <a:rPr lang="en-US" sz="1200" b="1" i="1" dirty="0" smtClean="0">
                <a:effectLst>
                  <a:outerShdw blurRad="38100" dist="38100" dir="2700000" algn="tl">
                    <a:srgbClr val="000000">
                      <a:alpha val="43137"/>
                    </a:srgbClr>
                  </a:outerShdw>
                </a:effectLst>
              </a:rPr>
              <a:t>Bryan Bradley, P.E.	State Utility Engineer</a:t>
            </a:r>
          </a:p>
          <a:p>
            <a:pPr>
              <a:tabLst>
                <a:tab pos="1371600" algn="l"/>
              </a:tabLst>
            </a:pPr>
            <a:r>
              <a:rPr lang="en-US" sz="1200" b="1" i="1" dirty="0" smtClean="0">
                <a:effectLst>
                  <a:outerShdw blurRad="38100" dist="38100" dir="2700000" algn="tl">
                    <a:srgbClr val="000000">
                      <a:alpha val="43137"/>
                    </a:srgbClr>
                  </a:outerShdw>
                </a:effectLst>
              </a:rPr>
              <a:t>800 Lincoln Way	515-239-1014</a:t>
            </a:r>
          </a:p>
          <a:p>
            <a:pPr>
              <a:tabLst>
                <a:tab pos="1371600" algn="l"/>
              </a:tabLst>
            </a:pPr>
            <a:r>
              <a:rPr lang="en-US" sz="1200" b="1" i="1" dirty="0" smtClean="0">
                <a:effectLst>
                  <a:outerShdw blurRad="38100" dist="38100" dir="2700000" algn="tl">
                    <a:srgbClr val="000000">
                      <a:alpha val="43137"/>
                    </a:srgbClr>
                  </a:outerShdw>
                </a:effectLst>
              </a:rPr>
              <a:t>Ames, Iowa 50100	bryan.bradley@dot.iowa.gov</a:t>
            </a:r>
          </a:p>
        </p:txBody>
      </p:sp>
    </p:spTree>
    <p:extLst>
      <p:ext uri="{BB962C8B-B14F-4D97-AF65-F5344CB8AC3E}">
        <p14:creationId xmlns:p14="http://schemas.microsoft.com/office/powerpoint/2010/main" val="106560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4000" dirty="0" smtClean="0">
                <a:solidFill>
                  <a:schemeClr val="bg1"/>
                </a:solidFill>
              </a:rPr>
              <a:t>Location Map Sheet</a:t>
            </a:r>
            <a:endParaRPr lang="en-US" sz="4000" dirty="0">
              <a:solidFill>
                <a:schemeClr val="bg1"/>
              </a:solidFill>
            </a:endParaRPr>
          </a:p>
        </p:txBody>
      </p:sp>
      <p:pic>
        <p:nvPicPr>
          <p:cNvPr id="5"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52400" y="657107"/>
            <a:ext cx="8839200" cy="57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A.2</a:t>
            </a:r>
            <a:endParaRPr lang="en-US" sz="1400" dirty="0">
              <a:solidFill>
                <a:schemeClr val="bg1"/>
              </a:solidFill>
            </a:endParaRPr>
          </a:p>
        </p:txBody>
      </p:sp>
      <p:sp>
        <p:nvSpPr>
          <p:cNvPr id="7" name="Oval 6"/>
          <p:cNvSpPr/>
          <p:nvPr/>
        </p:nvSpPr>
        <p:spPr>
          <a:xfrm rot="16200000">
            <a:off x="3496952" y="2582554"/>
            <a:ext cx="685801" cy="1616694"/>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33288" y="1038255"/>
            <a:ext cx="5077424" cy="400110"/>
          </a:xfrm>
          <a:prstGeom prst="rect">
            <a:avLst/>
          </a:prstGeom>
          <a:noFill/>
        </p:spPr>
        <p:txBody>
          <a:bodyPr wrap="square" rtlCol="0">
            <a:spAutoFit/>
          </a:bodyPr>
          <a:lstStyle/>
          <a:p>
            <a:pPr algn="ctr"/>
            <a:r>
              <a:rPr lang="en-US" sz="2000" b="1" dirty="0" smtClean="0">
                <a:solidFill>
                  <a:schemeClr val="accent2">
                    <a:lumMod val="75000"/>
                  </a:schemeClr>
                </a:solidFill>
              </a:rPr>
              <a:t>Project location always noted on location map</a:t>
            </a:r>
            <a:endParaRPr lang="en-US" sz="2000" b="1" dirty="0">
              <a:solidFill>
                <a:schemeClr val="accent2">
                  <a:lumMod val="75000"/>
                </a:schemeClr>
              </a:solidFill>
            </a:endParaRPr>
          </a:p>
        </p:txBody>
      </p:sp>
      <p:sp>
        <p:nvSpPr>
          <p:cNvPr id="8" name="TextBox 7"/>
          <p:cNvSpPr txBox="1"/>
          <p:nvPr/>
        </p:nvSpPr>
        <p:spPr>
          <a:xfrm>
            <a:off x="6400800" y="4724400"/>
            <a:ext cx="2133600" cy="923330"/>
          </a:xfrm>
          <a:prstGeom prst="rect">
            <a:avLst/>
          </a:prstGeom>
          <a:noFill/>
        </p:spPr>
        <p:txBody>
          <a:bodyPr wrap="square" rtlCol="0">
            <a:spAutoFit/>
          </a:bodyPr>
          <a:lstStyle/>
          <a:p>
            <a:r>
              <a:rPr lang="en-US" dirty="0" smtClean="0">
                <a:solidFill>
                  <a:schemeClr val="accent2">
                    <a:lumMod val="75000"/>
                  </a:schemeClr>
                </a:solidFill>
              </a:rPr>
              <a:t>Project begin &amp; end noted with station and milepost.</a:t>
            </a:r>
            <a:endParaRPr lang="en-US" dirty="0">
              <a:solidFill>
                <a:schemeClr val="accent2">
                  <a:lumMod val="75000"/>
                </a:schemeClr>
              </a:solidFill>
            </a:endParaRPr>
          </a:p>
        </p:txBody>
      </p:sp>
      <p:cxnSp>
        <p:nvCxnSpPr>
          <p:cNvPr id="10" name="Straight Arrow Connector 9"/>
          <p:cNvCxnSpPr>
            <a:stCxn id="8" idx="1"/>
          </p:cNvCxnSpPr>
          <p:nvPr/>
        </p:nvCxnSpPr>
        <p:spPr>
          <a:xfrm flipH="1" flipV="1">
            <a:off x="5791200" y="4876800"/>
            <a:ext cx="609600" cy="309265"/>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1"/>
          </p:cNvCxnSpPr>
          <p:nvPr/>
        </p:nvCxnSpPr>
        <p:spPr>
          <a:xfrm flipH="1" flipV="1">
            <a:off x="3276600" y="4876800"/>
            <a:ext cx="3124200" cy="309265"/>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05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1+#ppt_w/2"/>
                                          </p:val>
                                        </p:tav>
                                        <p:tav tm="100000">
                                          <p:val>
                                            <p:strVal val="#ppt_x"/>
                                          </p:val>
                                        </p:tav>
                                      </p:tavLst>
                                    </p:anim>
                                    <p:anim calcmode="lin" valueType="num">
                                      <p:cBhvr additive="base">
                                        <p:cTn id="20" dur="2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000" fill="hold"/>
                                        <p:tgtEl>
                                          <p:spTgt spid="11"/>
                                        </p:tgtEl>
                                        <p:attrNameLst>
                                          <p:attrName>ppt_x</p:attrName>
                                        </p:attrNameLst>
                                      </p:cBhvr>
                                      <p:tavLst>
                                        <p:tav tm="0">
                                          <p:val>
                                            <p:strVal val="1+#ppt_w/2"/>
                                          </p:val>
                                        </p:tav>
                                        <p:tav tm="100000">
                                          <p:val>
                                            <p:strVal val="#ppt_x"/>
                                          </p:val>
                                        </p:tav>
                                      </p:tavLst>
                                    </p:anim>
                                    <p:anim calcmode="lin" valueType="num">
                                      <p:cBhvr additive="base">
                                        <p:cTn id="24"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4000" dirty="0" smtClean="0">
                <a:solidFill>
                  <a:schemeClr val="bg1"/>
                </a:solidFill>
              </a:rPr>
              <a:t>Scales</a:t>
            </a:r>
            <a:endParaRPr lang="en-US" sz="4000" dirty="0">
              <a:solidFill>
                <a:schemeClr val="bg1"/>
              </a:solidFill>
            </a:endParaRPr>
          </a:p>
        </p:txBody>
      </p:sp>
      <p:pic>
        <p:nvPicPr>
          <p:cNvPr id="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291738" y="659363"/>
            <a:ext cx="8560524" cy="5675078"/>
          </a:xfrm>
          <a:prstGeom prst="rect">
            <a:avLst/>
          </a:prstGeom>
          <a:noFill/>
          <a:ln>
            <a:solidFill>
              <a:schemeClr val="accent2">
                <a:lumMod val="75000"/>
              </a:schemeClr>
            </a:solidFill>
          </a:ln>
          <a:extLst/>
        </p:spPr>
      </p:pic>
      <p:sp>
        <p:nvSpPr>
          <p:cNvPr id="7" name="Right Arrow 6"/>
          <p:cNvSpPr/>
          <p:nvPr/>
        </p:nvSpPr>
        <p:spPr>
          <a:xfrm rot="1796044">
            <a:off x="2674186" y="5072827"/>
            <a:ext cx="1600200" cy="762000"/>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D.26</a:t>
            </a:r>
            <a:endParaRPr lang="en-US" sz="1400" dirty="0">
              <a:solidFill>
                <a:schemeClr val="bg1"/>
              </a:solidFill>
            </a:endParaRPr>
          </a:p>
        </p:txBody>
      </p:sp>
      <p:sp>
        <p:nvSpPr>
          <p:cNvPr id="3" name="TextBox 2"/>
          <p:cNvSpPr txBox="1"/>
          <p:nvPr/>
        </p:nvSpPr>
        <p:spPr>
          <a:xfrm>
            <a:off x="1524000" y="1295400"/>
            <a:ext cx="57912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ctr">
              <a:buFont typeface="Arial" panose="020B0604020202020204" pitchFamily="34" charset="0"/>
              <a:buChar char="•"/>
            </a:pPr>
            <a:r>
              <a:rPr lang="en-US" sz="2400" b="1" i="1" dirty="0" smtClean="0">
                <a:solidFill>
                  <a:schemeClr val="accent2">
                    <a:lumMod val="75000"/>
                  </a:schemeClr>
                </a:solidFill>
              </a:rPr>
              <a:t>Scale bar allows accurate scaling independent of print size.</a:t>
            </a:r>
          </a:p>
          <a:p>
            <a:pPr marL="342900" indent="-342900" algn="ctr">
              <a:buFont typeface="Arial" panose="020B0604020202020204" pitchFamily="34" charset="0"/>
              <a:buChar char="•"/>
            </a:pPr>
            <a:r>
              <a:rPr lang="en-US" sz="2400" b="1" i="1" dirty="0" smtClean="0">
                <a:solidFill>
                  <a:schemeClr val="accent2">
                    <a:lumMod val="75000"/>
                  </a:schemeClr>
                </a:solidFill>
              </a:rPr>
              <a:t>Included on all plan sheets</a:t>
            </a:r>
            <a:endParaRPr lang="en-US" sz="2400" b="1" i="1" dirty="0">
              <a:solidFill>
                <a:schemeClr val="accent2">
                  <a:lumMod val="75000"/>
                </a:schemeClr>
              </a:solidFill>
            </a:endParaRPr>
          </a:p>
        </p:txBody>
      </p:sp>
    </p:spTree>
    <p:extLst>
      <p:ext uri="{BB962C8B-B14F-4D97-AF65-F5344CB8AC3E}">
        <p14:creationId xmlns:p14="http://schemas.microsoft.com/office/powerpoint/2010/main" val="297718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u="sng" dirty="0" smtClean="0"/>
              <a:t>Scales</a:t>
            </a:r>
            <a:endParaRPr lang="en-US" u="sng" dirty="0"/>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54618" y="838200"/>
            <a:ext cx="8834764"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43200" y="5554713"/>
            <a:ext cx="4343400" cy="369332"/>
          </a:xfrm>
          <a:prstGeom prst="rect">
            <a:avLst/>
          </a:prstGeom>
          <a:noFill/>
        </p:spPr>
        <p:txBody>
          <a:bodyPr wrap="square" lIns="0" tIns="0" rIns="0" bIns="0" rtlCol="0">
            <a:spAutoFit/>
          </a:bodyPr>
          <a:lstStyle/>
          <a:p>
            <a:pPr algn="ctr"/>
            <a:r>
              <a:rPr lang="en-US" sz="2400" dirty="0" smtClean="0"/>
              <a:t>1” </a:t>
            </a:r>
            <a:r>
              <a:rPr lang="en-US" dirty="0" smtClean="0"/>
              <a:t>(Ruler Measure)</a:t>
            </a:r>
            <a:r>
              <a:rPr lang="en-US" sz="2400" dirty="0" smtClean="0"/>
              <a:t> = ~28’ </a:t>
            </a:r>
            <a:r>
              <a:rPr lang="en-US" dirty="0" smtClean="0"/>
              <a:t>(Plan Dimension)</a:t>
            </a:r>
            <a:endParaRPr lang="en-US" sz="2400" dirty="0"/>
          </a:p>
        </p:txBody>
      </p:sp>
      <p:sp>
        <p:nvSpPr>
          <p:cNvPr id="25" name="TextBox 24"/>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D.26</a:t>
            </a:r>
            <a:endParaRPr lang="en-US" sz="1400" dirty="0">
              <a:solidFill>
                <a:schemeClr val="bg1"/>
              </a:solidFill>
            </a:endParaRPr>
          </a:p>
        </p:txBody>
      </p:sp>
      <p:pic>
        <p:nvPicPr>
          <p:cNvPr id="19458" name="Picture 2" descr="http://etc.usf.edu/clipart/41600/41625/ruler_quarter_41625_l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2573882"/>
            <a:ext cx="3429000" cy="3788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27168" y="1524000"/>
            <a:ext cx="2438400" cy="369332"/>
          </a:xfrm>
          <a:prstGeom prst="rect">
            <a:avLst/>
          </a:prstGeom>
          <a:solidFill>
            <a:schemeClr val="bg1"/>
          </a:solidFill>
        </p:spPr>
        <p:txBody>
          <a:bodyPr wrap="square" rtlCol="0">
            <a:spAutoFit/>
          </a:bodyPr>
          <a:lstStyle/>
          <a:p>
            <a:r>
              <a:rPr lang="en-US" b="1" i="1" dirty="0" smtClean="0"/>
              <a:t>How wide is ‘R’ Street?</a:t>
            </a:r>
            <a:endParaRPr lang="en-US" b="1" i="1" dirty="0"/>
          </a:p>
        </p:txBody>
      </p:sp>
      <p:cxnSp>
        <p:nvCxnSpPr>
          <p:cNvPr id="6" name="Straight Arrow Connector 5"/>
          <p:cNvCxnSpPr/>
          <p:nvPr/>
        </p:nvCxnSpPr>
        <p:spPr>
          <a:xfrm flipH="1">
            <a:off x="5486400" y="1708666"/>
            <a:ext cx="440768" cy="5773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2" descr="http://etc.usf.edu/clipart/41600/41625/ruler_quarter_41625_l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5067300"/>
            <a:ext cx="3429000" cy="37886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105401" y="2952750"/>
            <a:ext cx="1981200" cy="369332"/>
          </a:xfrm>
          <a:prstGeom prst="rect">
            <a:avLst/>
          </a:prstGeom>
          <a:solidFill>
            <a:schemeClr val="bg1"/>
          </a:solidFill>
        </p:spPr>
        <p:txBody>
          <a:bodyPr wrap="square" lIns="0" tIns="0" rIns="0" bIns="0" rtlCol="0">
            <a:spAutoFit/>
          </a:bodyPr>
          <a:lstStyle/>
          <a:p>
            <a:pPr algn="ctr"/>
            <a:r>
              <a:rPr lang="en-US" sz="2400" dirty="0" smtClean="0"/>
              <a:t>1” </a:t>
            </a:r>
            <a:r>
              <a:rPr lang="en-US" dirty="0" smtClean="0"/>
              <a:t>(Ruler Measure)</a:t>
            </a:r>
            <a:endParaRPr lang="en-US" sz="2400" dirty="0"/>
          </a:p>
        </p:txBody>
      </p:sp>
    </p:spTree>
    <p:extLst>
      <p:ext uri="{BB962C8B-B14F-4D97-AF65-F5344CB8AC3E}">
        <p14:creationId xmlns:p14="http://schemas.microsoft.com/office/powerpoint/2010/main" val="390707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fade">
                                      <p:cBhvr>
                                        <p:cTn id="19" dur="1000"/>
                                        <p:tgtEl>
                                          <p:spTgt spid="19458"/>
                                        </p:tgtEl>
                                      </p:cBhvr>
                                    </p:animEffect>
                                    <p:anim calcmode="lin" valueType="num">
                                      <p:cBhvr>
                                        <p:cTn id="20" dur="1000" fill="hold"/>
                                        <p:tgtEl>
                                          <p:spTgt spid="19458"/>
                                        </p:tgtEl>
                                        <p:attrNameLst>
                                          <p:attrName>ppt_x</p:attrName>
                                        </p:attrNameLst>
                                      </p:cBhvr>
                                      <p:tavLst>
                                        <p:tav tm="0">
                                          <p:val>
                                            <p:strVal val="#ppt_x"/>
                                          </p:val>
                                        </p:tav>
                                        <p:tav tm="100000">
                                          <p:val>
                                            <p:strVal val="#ppt_x"/>
                                          </p:val>
                                        </p:tav>
                                      </p:tavLst>
                                    </p:anim>
                                    <p:anim calcmode="lin" valueType="num">
                                      <p:cBhvr>
                                        <p:cTn id="21" dur="1000" fill="hold"/>
                                        <p:tgtEl>
                                          <p:spTgt spid="1945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Three</a:t>
            </a:r>
            <a:r>
              <a:rPr lang="en-US" sz="4000" dirty="0" smtClean="0">
                <a:solidFill>
                  <a:schemeClr val="bg1"/>
                </a:solidFill>
              </a:rPr>
              <a:t> Views</a:t>
            </a:r>
            <a:endParaRPr lang="en-US" sz="4000" dirty="0">
              <a:solidFill>
                <a:schemeClr val="bg1"/>
              </a:solidFill>
            </a:endParaRPr>
          </a:p>
        </p:txBody>
      </p:sp>
      <p:sp>
        <p:nvSpPr>
          <p:cNvPr id="5" name="Rectangle 4"/>
          <p:cNvSpPr txBox="1">
            <a:spLocks noChangeArrowheads="1"/>
          </p:cNvSpPr>
          <p:nvPr/>
        </p:nvSpPr>
        <p:spPr>
          <a:xfrm>
            <a:off x="381000" y="1277176"/>
            <a:ext cx="8166100" cy="698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US" altLang="en-US" sz="3600" b="1" dirty="0" smtClean="0">
                <a:latin typeface="Arial" charset="0"/>
              </a:rPr>
              <a:t>Plan</a:t>
            </a:r>
          </a:p>
        </p:txBody>
      </p:sp>
      <p:sp>
        <p:nvSpPr>
          <p:cNvPr id="6" name="Line 590"/>
          <p:cNvSpPr>
            <a:spLocks noChangeShapeType="1"/>
          </p:cNvSpPr>
          <p:nvPr/>
        </p:nvSpPr>
        <p:spPr bwMode="auto">
          <a:xfrm>
            <a:off x="3286125" y="4241039"/>
            <a:ext cx="52197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 name="Group 212"/>
          <p:cNvGrpSpPr>
            <a:grpSpLocks/>
          </p:cNvGrpSpPr>
          <p:nvPr/>
        </p:nvGrpSpPr>
        <p:grpSpPr bwMode="auto">
          <a:xfrm>
            <a:off x="3295650" y="4690301"/>
            <a:ext cx="5191125" cy="1423988"/>
            <a:chOff x="2076" y="3174"/>
            <a:chExt cx="3270" cy="897"/>
          </a:xfrm>
        </p:grpSpPr>
        <p:sp>
          <p:nvSpPr>
            <p:cNvPr id="8"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14" name="Group 576"/>
            <p:cNvGrpSpPr>
              <a:grpSpLocks/>
            </p:cNvGrpSpPr>
            <p:nvPr/>
          </p:nvGrpSpPr>
          <p:grpSpPr bwMode="auto">
            <a:xfrm>
              <a:off x="3841" y="3708"/>
              <a:ext cx="88" cy="177"/>
              <a:chOff x="2120" y="2679"/>
              <a:chExt cx="66" cy="138"/>
            </a:xfrm>
          </p:grpSpPr>
          <p:sp>
            <p:nvSpPr>
              <p:cNvPr id="32"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3"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 name="Group 213"/>
          <p:cNvGrpSpPr>
            <a:grpSpLocks/>
          </p:cNvGrpSpPr>
          <p:nvPr/>
        </p:nvGrpSpPr>
        <p:grpSpPr bwMode="auto">
          <a:xfrm>
            <a:off x="3162300" y="969201"/>
            <a:ext cx="5384800" cy="1400175"/>
            <a:chOff x="1992" y="782"/>
            <a:chExt cx="3392" cy="882"/>
          </a:xfrm>
        </p:grpSpPr>
        <p:grpSp>
          <p:nvGrpSpPr>
            <p:cNvPr id="36" name="Group 193"/>
            <p:cNvGrpSpPr>
              <a:grpSpLocks/>
            </p:cNvGrpSpPr>
            <p:nvPr/>
          </p:nvGrpSpPr>
          <p:grpSpPr bwMode="auto">
            <a:xfrm>
              <a:off x="2597" y="920"/>
              <a:ext cx="2343" cy="606"/>
              <a:chOff x="2325" y="1112"/>
              <a:chExt cx="2343" cy="606"/>
            </a:xfrm>
          </p:grpSpPr>
          <p:sp>
            <p:nvSpPr>
              <p:cNvPr id="43"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4"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9"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 name="Group 168"/>
              <p:cNvGrpSpPr>
                <a:grpSpLocks/>
              </p:cNvGrpSpPr>
              <p:nvPr/>
            </p:nvGrpSpPr>
            <p:grpSpPr bwMode="auto">
              <a:xfrm>
                <a:off x="4364" y="1274"/>
                <a:ext cx="30" cy="93"/>
                <a:chOff x="4364" y="858"/>
                <a:chExt cx="30" cy="93"/>
              </a:xfrm>
            </p:grpSpPr>
            <p:sp>
              <p:nvSpPr>
                <p:cNvPr id="77"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3" name="Group 169"/>
              <p:cNvGrpSpPr>
                <a:grpSpLocks/>
              </p:cNvGrpSpPr>
              <p:nvPr/>
            </p:nvGrpSpPr>
            <p:grpSpPr bwMode="auto">
              <a:xfrm>
                <a:off x="4364" y="1466"/>
                <a:ext cx="30" cy="93"/>
                <a:chOff x="4364" y="858"/>
                <a:chExt cx="30" cy="93"/>
              </a:xfrm>
            </p:grpSpPr>
            <p:sp>
              <p:nvSpPr>
                <p:cNvPr id="74"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80" name="Object 214"/>
          <p:cNvGraphicFramePr>
            <a:graphicFrameLocks noChangeAspect="1"/>
          </p:cNvGraphicFramePr>
          <p:nvPr>
            <p:extLst>
              <p:ext uri="{D42A27DB-BD31-4B8C-83A1-F6EECF244321}">
                <p14:modId xmlns:p14="http://schemas.microsoft.com/office/powerpoint/2010/main" val="2546790103"/>
              </p:ext>
            </p:extLst>
          </p:nvPr>
        </p:nvGraphicFramePr>
        <p:xfrm>
          <a:off x="7056438" y="5201476"/>
          <a:ext cx="365125" cy="641350"/>
        </p:xfrm>
        <a:graphic>
          <a:graphicData uri="http://schemas.openxmlformats.org/presentationml/2006/ole">
            <mc:AlternateContent xmlns:mc="http://schemas.openxmlformats.org/markup-compatibility/2006">
              <mc:Choice xmlns:v="urn:schemas-microsoft-com:vml" Requires="v">
                <p:oleObj spid="_x0000_s7441" name="Clip" r:id="rId5" imgW="2033588" imgH="3390900" progId="MS_ClipArt_Gallery.2">
                  <p:embed/>
                </p:oleObj>
              </mc:Choice>
              <mc:Fallback>
                <p:oleObj name="Clip" r:id="rId5" imgW="2033588" imgH="33909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6438" y="5201476"/>
                        <a:ext cx="3651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 name="Line 215"/>
          <p:cNvSpPr>
            <a:spLocks noChangeShapeType="1"/>
          </p:cNvSpPr>
          <p:nvPr/>
        </p:nvSpPr>
        <p:spPr bwMode="auto">
          <a:xfrm flipV="1">
            <a:off x="8239125" y="3594926"/>
            <a:ext cx="0" cy="6286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217"/>
          <p:cNvSpPr>
            <a:spLocks noChangeShapeType="1"/>
          </p:cNvSpPr>
          <p:nvPr/>
        </p:nvSpPr>
        <p:spPr bwMode="auto">
          <a:xfrm flipV="1">
            <a:off x="8220075" y="348062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Line 218"/>
          <p:cNvSpPr>
            <a:spLocks noChangeShapeType="1"/>
          </p:cNvSpPr>
          <p:nvPr/>
        </p:nvSpPr>
        <p:spPr bwMode="auto">
          <a:xfrm flipV="1">
            <a:off x="8201025" y="220427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219"/>
          <p:cNvSpPr>
            <a:spLocks noChangeArrowheads="1"/>
          </p:cNvSpPr>
          <p:nvPr/>
        </p:nvSpPr>
        <p:spPr bwMode="auto">
          <a:xfrm>
            <a:off x="8207375" y="229476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88" name="Group 7"/>
          <p:cNvGrpSpPr>
            <a:grpSpLocks/>
          </p:cNvGrpSpPr>
          <p:nvPr/>
        </p:nvGrpSpPr>
        <p:grpSpPr bwMode="auto">
          <a:xfrm>
            <a:off x="4154488" y="3093276"/>
            <a:ext cx="3735387" cy="1154113"/>
            <a:chOff x="1835" y="924"/>
            <a:chExt cx="2070" cy="583"/>
          </a:xfrm>
        </p:grpSpPr>
        <p:grpSp>
          <p:nvGrpSpPr>
            <p:cNvPr id="89" name="Group 8"/>
            <p:cNvGrpSpPr>
              <a:grpSpLocks/>
            </p:cNvGrpSpPr>
            <p:nvPr/>
          </p:nvGrpSpPr>
          <p:grpSpPr bwMode="auto">
            <a:xfrm>
              <a:off x="1835" y="931"/>
              <a:ext cx="1856" cy="569"/>
              <a:chOff x="1835" y="931"/>
              <a:chExt cx="1856" cy="569"/>
            </a:xfrm>
          </p:grpSpPr>
          <p:sp>
            <p:nvSpPr>
              <p:cNvPr id="442"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3"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0" name="Group 209"/>
            <p:cNvGrpSpPr>
              <a:grpSpLocks/>
            </p:cNvGrpSpPr>
            <p:nvPr/>
          </p:nvGrpSpPr>
          <p:grpSpPr bwMode="auto">
            <a:xfrm>
              <a:off x="1891" y="1089"/>
              <a:ext cx="2007" cy="418"/>
              <a:chOff x="1891" y="1089"/>
              <a:chExt cx="2007" cy="418"/>
            </a:xfrm>
          </p:grpSpPr>
          <p:sp>
            <p:nvSpPr>
              <p:cNvPr id="242"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1"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42" name="Picture 64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812068" y="3197365"/>
            <a:ext cx="1578238" cy="631296"/>
          </a:xfrm>
          <a:prstGeom prst="rect">
            <a:avLst/>
          </a:prstGeom>
        </p:spPr>
      </p:pic>
      <p:sp>
        <p:nvSpPr>
          <p:cNvPr id="3" name="TextBox 2"/>
          <p:cNvSpPr txBox="1"/>
          <p:nvPr/>
        </p:nvSpPr>
        <p:spPr>
          <a:xfrm>
            <a:off x="381000" y="3187798"/>
            <a:ext cx="8077200" cy="646331"/>
          </a:xfrm>
          <a:prstGeom prst="rect">
            <a:avLst/>
          </a:prstGeom>
          <a:noFill/>
        </p:spPr>
        <p:txBody>
          <a:bodyPr wrap="square" rtlCol="0">
            <a:spAutoFit/>
          </a:bodyPr>
          <a:lstStyle/>
          <a:p>
            <a:pPr marL="457200" indent="-457200">
              <a:buFont typeface="Arial" panose="020B0604020202020204" pitchFamily="34" charset="0"/>
              <a:buChar char="•"/>
            </a:pPr>
            <a:r>
              <a:rPr lang="en-US" altLang="en-US" sz="3600" b="1" dirty="0" smtClean="0">
                <a:latin typeface="Arial" charset="0"/>
              </a:rPr>
              <a:t>Profile</a:t>
            </a:r>
            <a:endParaRPr lang="en-US" altLang="en-US" sz="3600" b="1" dirty="0">
              <a:latin typeface="Arial" charset="0"/>
            </a:endParaRPr>
          </a:p>
        </p:txBody>
      </p:sp>
      <p:sp>
        <p:nvSpPr>
          <p:cNvPr id="4" name="TextBox 3"/>
          <p:cNvSpPr txBox="1"/>
          <p:nvPr/>
        </p:nvSpPr>
        <p:spPr>
          <a:xfrm>
            <a:off x="381000" y="4626404"/>
            <a:ext cx="8166100" cy="1323439"/>
          </a:xfrm>
          <a:prstGeom prst="rect">
            <a:avLst/>
          </a:prstGeom>
          <a:noFill/>
        </p:spPr>
        <p:txBody>
          <a:bodyPr wrap="square" rtlCol="0">
            <a:spAutoFit/>
          </a:bodyPr>
          <a:lstStyle/>
          <a:p>
            <a:pPr marL="457200" indent="-457200">
              <a:buFont typeface="Arial" panose="020B0604020202020204" pitchFamily="34" charset="0"/>
              <a:buChar char="•"/>
            </a:pPr>
            <a:r>
              <a:rPr lang="en-US" altLang="en-US" sz="3600" b="1" dirty="0">
                <a:latin typeface="Arial" charset="0"/>
              </a:rPr>
              <a:t>(Cross) Section</a:t>
            </a:r>
          </a:p>
          <a:p>
            <a:pPr marL="457200"/>
            <a:r>
              <a:rPr lang="en-US" altLang="en-US" sz="2400" dirty="0"/>
              <a:t>(and Typical Sections)</a:t>
            </a:r>
          </a:p>
          <a:p>
            <a:pPr marL="571500" indent="-571500">
              <a:buFont typeface="Arial" panose="020B0604020202020204" pitchFamily="34" charset="0"/>
              <a:buChar char="•"/>
            </a:pPr>
            <a:endParaRPr lang="en-US" sz="2000" dirty="0"/>
          </a:p>
        </p:txBody>
      </p:sp>
      <p:cxnSp>
        <p:nvCxnSpPr>
          <p:cNvPr id="643" name="Straight Connector 642"/>
          <p:cNvCxnSpPr/>
          <p:nvPr/>
        </p:nvCxnSpPr>
        <p:spPr>
          <a:xfrm flipV="1">
            <a:off x="3547146" y="2514600"/>
            <a:ext cx="5215854" cy="13671"/>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a:off x="3448844" y="6248400"/>
            <a:ext cx="4628356" cy="0"/>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flipV="1">
            <a:off x="3295650" y="749713"/>
            <a:ext cx="0" cy="2331276"/>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flipH="1">
            <a:off x="8077201" y="5966651"/>
            <a:ext cx="533399" cy="281749"/>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2895600" y="5966651"/>
            <a:ext cx="553244" cy="281749"/>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sp useBgFill="1">
        <p:nvSpPr>
          <p:cNvPr id="664" name="TextBox 663"/>
          <p:cNvSpPr txBox="1"/>
          <p:nvPr/>
        </p:nvSpPr>
        <p:spPr>
          <a:xfrm rot="5400000">
            <a:off x="3105150" y="1146362"/>
            <a:ext cx="381000" cy="184666"/>
          </a:xfrm>
          <a:prstGeom prst="rect">
            <a:avLst/>
          </a:prstGeom>
        </p:spPr>
        <p:txBody>
          <a:bodyPr wrap="square" lIns="0" tIns="0" rIns="0" bIns="0" rtlCol="0">
            <a:spAutoFit/>
          </a:bodyPr>
          <a:lstStyle/>
          <a:p>
            <a:pPr algn="ctr"/>
            <a:r>
              <a:rPr lang="en-US" sz="1200" dirty="0" smtClean="0">
                <a:solidFill>
                  <a:srgbClr val="FF33CC"/>
                </a:solidFill>
              </a:rPr>
              <a:t>F02</a:t>
            </a:r>
            <a:endParaRPr lang="en-US" sz="1200" dirty="0">
              <a:solidFill>
                <a:srgbClr val="FF33CC"/>
              </a:solidFill>
            </a:endParaRPr>
          </a:p>
        </p:txBody>
      </p:sp>
      <p:sp useBgFill="1">
        <p:nvSpPr>
          <p:cNvPr id="665" name="TextBox 664"/>
          <p:cNvSpPr txBox="1"/>
          <p:nvPr/>
        </p:nvSpPr>
        <p:spPr>
          <a:xfrm rot="5400000">
            <a:off x="3106563" y="2520434"/>
            <a:ext cx="381000" cy="184666"/>
          </a:xfrm>
          <a:prstGeom prst="rect">
            <a:avLst/>
          </a:prstGeom>
        </p:spPr>
        <p:txBody>
          <a:bodyPr wrap="square" lIns="0" tIns="0" rIns="0" bIns="0" rtlCol="0">
            <a:spAutoFit/>
          </a:bodyPr>
          <a:lstStyle/>
          <a:p>
            <a:pPr algn="ctr"/>
            <a:r>
              <a:rPr lang="en-US" sz="1200" dirty="0" smtClean="0">
                <a:solidFill>
                  <a:srgbClr val="FF33CC"/>
                </a:solidFill>
              </a:rPr>
              <a:t>F02</a:t>
            </a:r>
            <a:endParaRPr lang="en-US" sz="1200" dirty="0">
              <a:solidFill>
                <a:srgbClr val="FF33CC"/>
              </a:solidFill>
            </a:endParaRPr>
          </a:p>
        </p:txBody>
      </p:sp>
      <p:sp useBgFill="1">
        <p:nvSpPr>
          <p:cNvPr id="666" name="TextBox 665"/>
          <p:cNvSpPr txBox="1"/>
          <p:nvPr/>
        </p:nvSpPr>
        <p:spPr>
          <a:xfrm>
            <a:off x="7693059" y="2435938"/>
            <a:ext cx="381000" cy="184666"/>
          </a:xfrm>
          <a:prstGeom prst="rect">
            <a:avLst/>
          </a:prstGeom>
        </p:spPr>
        <p:txBody>
          <a:bodyPr wrap="square" lIns="0" tIns="0" rIns="0" bIns="0" rtlCol="0">
            <a:spAutoFit/>
          </a:bodyPr>
          <a:lstStyle/>
          <a:p>
            <a:pPr algn="ctr"/>
            <a:r>
              <a:rPr lang="en-US" sz="1200" dirty="0" smtClean="0">
                <a:solidFill>
                  <a:srgbClr val="FF33CC"/>
                </a:solidFill>
              </a:rPr>
              <a:t>F01</a:t>
            </a:r>
            <a:endParaRPr lang="en-US" sz="1200" dirty="0">
              <a:solidFill>
                <a:srgbClr val="FF33CC"/>
              </a:solidFill>
            </a:endParaRPr>
          </a:p>
        </p:txBody>
      </p:sp>
      <p:sp useBgFill="1">
        <p:nvSpPr>
          <p:cNvPr id="667" name="TextBox 666"/>
          <p:cNvSpPr txBox="1"/>
          <p:nvPr/>
        </p:nvSpPr>
        <p:spPr>
          <a:xfrm>
            <a:off x="5416658" y="2425547"/>
            <a:ext cx="381000" cy="184666"/>
          </a:xfrm>
          <a:prstGeom prst="rect">
            <a:avLst/>
          </a:prstGeom>
        </p:spPr>
        <p:txBody>
          <a:bodyPr wrap="square" lIns="0" tIns="0" rIns="0" bIns="0" rtlCol="0">
            <a:spAutoFit/>
          </a:bodyPr>
          <a:lstStyle/>
          <a:p>
            <a:pPr algn="ctr"/>
            <a:r>
              <a:rPr lang="en-US" sz="1200" dirty="0" smtClean="0">
                <a:solidFill>
                  <a:srgbClr val="FF33CC"/>
                </a:solidFill>
              </a:rPr>
              <a:t>F01</a:t>
            </a:r>
            <a:endParaRPr lang="en-US" sz="1200" dirty="0">
              <a:solidFill>
                <a:srgbClr val="FF33CC"/>
              </a:solidFill>
            </a:endParaRPr>
          </a:p>
        </p:txBody>
      </p:sp>
      <p:sp useBgFill="1">
        <p:nvSpPr>
          <p:cNvPr id="668" name="TextBox 667"/>
          <p:cNvSpPr txBox="1"/>
          <p:nvPr/>
        </p:nvSpPr>
        <p:spPr>
          <a:xfrm>
            <a:off x="3676795" y="2422267"/>
            <a:ext cx="381000" cy="184666"/>
          </a:xfrm>
          <a:prstGeom prst="rect">
            <a:avLst/>
          </a:prstGeom>
        </p:spPr>
        <p:txBody>
          <a:bodyPr wrap="square" lIns="0" tIns="0" rIns="0" bIns="0" rtlCol="0">
            <a:spAutoFit/>
          </a:bodyPr>
          <a:lstStyle/>
          <a:p>
            <a:pPr algn="ctr"/>
            <a:r>
              <a:rPr lang="en-US" sz="1200" dirty="0" smtClean="0">
                <a:solidFill>
                  <a:srgbClr val="FF33CC"/>
                </a:solidFill>
              </a:rPr>
              <a:t>F01</a:t>
            </a:r>
            <a:endParaRPr lang="en-US" sz="1200" dirty="0">
              <a:solidFill>
                <a:srgbClr val="FF33CC"/>
              </a:solidFill>
            </a:endParaRPr>
          </a:p>
        </p:txBody>
      </p:sp>
      <p:sp useBgFill="1">
        <p:nvSpPr>
          <p:cNvPr id="669" name="TextBox 668"/>
          <p:cNvSpPr txBox="1"/>
          <p:nvPr/>
        </p:nvSpPr>
        <p:spPr>
          <a:xfrm>
            <a:off x="3486295" y="6156067"/>
            <a:ext cx="381000" cy="184666"/>
          </a:xfrm>
          <a:prstGeom prst="rect">
            <a:avLst/>
          </a:prstGeom>
        </p:spPr>
        <p:txBody>
          <a:bodyPr wrap="square" lIns="0" tIns="0" rIns="0" bIns="0" rtlCol="0">
            <a:spAutoFit/>
          </a:bodyPr>
          <a:lstStyle/>
          <a:p>
            <a:pPr algn="ctr"/>
            <a:r>
              <a:rPr lang="en-US" sz="1200" dirty="0" smtClean="0">
                <a:solidFill>
                  <a:srgbClr val="FF33CC"/>
                </a:solidFill>
              </a:rPr>
              <a:t>F02</a:t>
            </a:r>
            <a:endParaRPr lang="en-US" sz="1200" dirty="0">
              <a:solidFill>
                <a:srgbClr val="FF33CC"/>
              </a:solidFill>
            </a:endParaRPr>
          </a:p>
        </p:txBody>
      </p:sp>
      <p:sp useBgFill="1">
        <p:nvSpPr>
          <p:cNvPr id="671" name="TextBox 670"/>
          <p:cNvSpPr txBox="1"/>
          <p:nvPr/>
        </p:nvSpPr>
        <p:spPr>
          <a:xfrm>
            <a:off x="7586713" y="6156067"/>
            <a:ext cx="381000" cy="184666"/>
          </a:xfrm>
          <a:prstGeom prst="rect">
            <a:avLst/>
          </a:prstGeom>
        </p:spPr>
        <p:txBody>
          <a:bodyPr wrap="square" lIns="0" tIns="0" rIns="0" bIns="0" rtlCol="0">
            <a:spAutoFit/>
          </a:bodyPr>
          <a:lstStyle/>
          <a:p>
            <a:pPr algn="ctr"/>
            <a:r>
              <a:rPr lang="en-US" sz="1200" dirty="0" smtClean="0">
                <a:solidFill>
                  <a:srgbClr val="FF33CC"/>
                </a:solidFill>
              </a:rPr>
              <a:t>F02</a:t>
            </a:r>
            <a:endParaRPr lang="en-US" sz="1200" dirty="0">
              <a:solidFill>
                <a:srgbClr val="FF33CC"/>
              </a:solidFill>
            </a:endParaRPr>
          </a:p>
        </p:txBody>
      </p:sp>
      <p:sp useBgFill="1">
        <p:nvSpPr>
          <p:cNvPr id="672" name="TextBox 671"/>
          <p:cNvSpPr txBox="1"/>
          <p:nvPr/>
        </p:nvSpPr>
        <p:spPr>
          <a:xfrm>
            <a:off x="5550451" y="6142212"/>
            <a:ext cx="381000" cy="184666"/>
          </a:xfrm>
          <a:prstGeom prst="rect">
            <a:avLst/>
          </a:prstGeom>
        </p:spPr>
        <p:txBody>
          <a:bodyPr wrap="square" lIns="0" tIns="0" rIns="0" bIns="0" rtlCol="0">
            <a:spAutoFit/>
          </a:bodyPr>
          <a:lstStyle/>
          <a:p>
            <a:pPr algn="ctr"/>
            <a:r>
              <a:rPr lang="en-US" sz="1200" dirty="0" smtClean="0">
                <a:solidFill>
                  <a:srgbClr val="FF33CC"/>
                </a:solidFill>
              </a:rPr>
              <a:t>F02</a:t>
            </a:r>
            <a:endParaRPr lang="en-US" sz="1200" dirty="0">
              <a:solidFill>
                <a:srgbClr val="FF33CC"/>
              </a:solidFill>
            </a:endParaRPr>
          </a:p>
        </p:txBody>
      </p:sp>
      <p:cxnSp>
        <p:nvCxnSpPr>
          <p:cNvPr id="673" name="Straight Connector 672"/>
          <p:cNvCxnSpPr/>
          <p:nvPr/>
        </p:nvCxnSpPr>
        <p:spPr>
          <a:xfrm>
            <a:off x="3543300" y="2528271"/>
            <a:ext cx="0" cy="443529"/>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a:off x="2895601" y="2971800"/>
            <a:ext cx="651546" cy="0"/>
          </a:xfrm>
          <a:prstGeom prst="line">
            <a:avLst/>
          </a:prstGeom>
          <a:ln w="19050">
            <a:solidFill>
              <a:srgbClr val="FF33CC"/>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04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1000"/>
                                        <p:tgtEl>
                                          <p:spTgt spid="83"/>
                                        </p:tgtEl>
                                      </p:cBhvr>
                                    </p:animEffect>
                                    <p:anim calcmode="lin" valueType="num">
                                      <p:cBhvr>
                                        <p:cTn id="18" dur="1000" fill="hold"/>
                                        <p:tgtEl>
                                          <p:spTgt spid="83"/>
                                        </p:tgtEl>
                                        <p:attrNameLst>
                                          <p:attrName>ppt_x</p:attrName>
                                        </p:attrNameLst>
                                      </p:cBhvr>
                                      <p:tavLst>
                                        <p:tav tm="0">
                                          <p:val>
                                            <p:strVal val="#ppt_x"/>
                                          </p:val>
                                        </p:tav>
                                        <p:tav tm="100000">
                                          <p:val>
                                            <p:strVal val="#ppt_x"/>
                                          </p:val>
                                        </p:tav>
                                      </p:tavLst>
                                    </p:anim>
                                    <p:anim calcmode="lin" valueType="num">
                                      <p:cBhvr>
                                        <p:cTn id="19" dur="10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1000" fill="hold"/>
                                        <p:tgtEl>
                                          <p:spTgt spid="8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1000"/>
                                        <p:tgtEl>
                                          <p:spTgt spid="82"/>
                                        </p:tgtEl>
                                      </p:cBhvr>
                                    </p:animEffect>
                                    <p:anim calcmode="lin" valueType="num">
                                      <p:cBhvr>
                                        <p:cTn id="40" dur="1000" fill="hold"/>
                                        <p:tgtEl>
                                          <p:spTgt spid="82"/>
                                        </p:tgtEl>
                                        <p:attrNameLst>
                                          <p:attrName>ppt_x</p:attrName>
                                        </p:attrNameLst>
                                      </p:cBhvr>
                                      <p:tavLst>
                                        <p:tav tm="0">
                                          <p:val>
                                            <p:strVal val="#ppt_x"/>
                                          </p:val>
                                        </p:tav>
                                        <p:tav tm="100000">
                                          <p:val>
                                            <p:strVal val="#ppt_x"/>
                                          </p:val>
                                        </p:tav>
                                      </p:tavLst>
                                    </p:anim>
                                    <p:anim calcmode="lin" valueType="num">
                                      <p:cBhvr>
                                        <p:cTn id="41" dur="1000" fill="hold"/>
                                        <p:tgtEl>
                                          <p:spTgt spid="8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42"/>
                                        </p:tgtEl>
                                        <p:attrNameLst>
                                          <p:attrName>style.visibility</p:attrName>
                                        </p:attrNameLst>
                                      </p:cBhvr>
                                      <p:to>
                                        <p:strVal val="visible"/>
                                      </p:to>
                                    </p:set>
                                    <p:animEffect transition="in" filter="fade">
                                      <p:cBhvr>
                                        <p:cTn id="49" dur="1000"/>
                                        <p:tgtEl>
                                          <p:spTgt spid="642"/>
                                        </p:tgtEl>
                                      </p:cBhvr>
                                    </p:animEffect>
                                    <p:anim calcmode="lin" valueType="num">
                                      <p:cBhvr>
                                        <p:cTn id="50" dur="1000" fill="hold"/>
                                        <p:tgtEl>
                                          <p:spTgt spid="642"/>
                                        </p:tgtEl>
                                        <p:attrNameLst>
                                          <p:attrName>ppt_x</p:attrName>
                                        </p:attrNameLst>
                                      </p:cBhvr>
                                      <p:tavLst>
                                        <p:tav tm="0">
                                          <p:val>
                                            <p:strVal val="#ppt_x"/>
                                          </p:val>
                                        </p:tav>
                                        <p:tav tm="100000">
                                          <p:val>
                                            <p:strVal val="#ppt_x"/>
                                          </p:val>
                                        </p:tav>
                                      </p:tavLst>
                                    </p:anim>
                                    <p:anim calcmode="lin" valueType="num">
                                      <p:cBhvr>
                                        <p:cTn id="51" dur="1000" fill="hold"/>
                                        <p:tgtEl>
                                          <p:spTgt spid="64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1000"/>
                                        <p:tgtEl>
                                          <p:spTgt spid="80"/>
                                        </p:tgtEl>
                                      </p:cBhvr>
                                    </p:animEffect>
                                    <p:anim calcmode="lin" valueType="num">
                                      <p:cBhvr>
                                        <p:cTn id="67" dur="1000" fill="hold"/>
                                        <p:tgtEl>
                                          <p:spTgt spid="80"/>
                                        </p:tgtEl>
                                        <p:attrNameLst>
                                          <p:attrName>ppt_x</p:attrName>
                                        </p:attrNameLst>
                                      </p:cBhvr>
                                      <p:tavLst>
                                        <p:tav tm="0">
                                          <p:val>
                                            <p:strVal val="#ppt_x"/>
                                          </p:val>
                                        </p:tav>
                                        <p:tav tm="100000">
                                          <p:val>
                                            <p:strVal val="#ppt_x"/>
                                          </p:val>
                                        </p:tav>
                                      </p:tavLst>
                                    </p:anim>
                                    <p:anim calcmode="lin" valueType="num">
                                      <p:cBhvr>
                                        <p:cTn id="68" dur="1000" fill="hold"/>
                                        <p:tgtEl>
                                          <p:spTgt spid="8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47"/>
                                        </p:tgtEl>
                                        <p:attrNameLst>
                                          <p:attrName>style.visibility</p:attrName>
                                        </p:attrNameLst>
                                      </p:cBhvr>
                                      <p:to>
                                        <p:strVal val="visible"/>
                                      </p:to>
                                    </p:set>
                                    <p:animEffect transition="in" filter="fade">
                                      <p:cBhvr>
                                        <p:cTn id="78" dur="500"/>
                                        <p:tgtEl>
                                          <p:spTgt spid="64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64"/>
                                        </p:tgtEl>
                                        <p:attrNameLst>
                                          <p:attrName>style.visibility</p:attrName>
                                        </p:attrNameLst>
                                      </p:cBhvr>
                                      <p:to>
                                        <p:strVal val="visible"/>
                                      </p:to>
                                    </p:set>
                                    <p:animEffect transition="in" filter="fade">
                                      <p:cBhvr>
                                        <p:cTn id="81" dur="500"/>
                                        <p:tgtEl>
                                          <p:spTgt spid="66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65"/>
                                        </p:tgtEl>
                                        <p:attrNameLst>
                                          <p:attrName>style.visibility</p:attrName>
                                        </p:attrNameLst>
                                      </p:cBhvr>
                                      <p:to>
                                        <p:strVal val="visible"/>
                                      </p:to>
                                    </p:set>
                                    <p:animEffect transition="in" filter="fade">
                                      <p:cBhvr>
                                        <p:cTn id="84" dur="500"/>
                                        <p:tgtEl>
                                          <p:spTgt spid="66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68"/>
                                        </p:tgtEl>
                                        <p:attrNameLst>
                                          <p:attrName>style.visibility</p:attrName>
                                        </p:attrNameLst>
                                      </p:cBhvr>
                                      <p:to>
                                        <p:strVal val="visible"/>
                                      </p:to>
                                    </p:set>
                                    <p:animEffect transition="in" filter="fade">
                                      <p:cBhvr>
                                        <p:cTn id="87" dur="500"/>
                                        <p:tgtEl>
                                          <p:spTgt spid="66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67"/>
                                        </p:tgtEl>
                                        <p:attrNameLst>
                                          <p:attrName>style.visibility</p:attrName>
                                        </p:attrNameLst>
                                      </p:cBhvr>
                                      <p:to>
                                        <p:strVal val="visible"/>
                                      </p:to>
                                    </p:set>
                                    <p:animEffect transition="in" filter="fade">
                                      <p:cBhvr>
                                        <p:cTn id="90" dur="500"/>
                                        <p:tgtEl>
                                          <p:spTgt spid="66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66"/>
                                        </p:tgtEl>
                                        <p:attrNameLst>
                                          <p:attrName>style.visibility</p:attrName>
                                        </p:attrNameLst>
                                      </p:cBhvr>
                                      <p:to>
                                        <p:strVal val="visible"/>
                                      </p:to>
                                    </p:set>
                                    <p:animEffect transition="in" filter="fade">
                                      <p:cBhvr>
                                        <p:cTn id="93" dur="500"/>
                                        <p:tgtEl>
                                          <p:spTgt spid="666"/>
                                        </p:tgtEl>
                                      </p:cBhvr>
                                    </p:animEffect>
                                  </p:childTnLst>
                                </p:cTn>
                              </p:par>
                              <p:par>
                                <p:cTn id="94" presetID="10" presetClass="entr" presetSubtype="0" fill="hold" nodeType="withEffect">
                                  <p:stCondLst>
                                    <p:cond delay="0"/>
                                  </p:stCondLst>
                                  <p:childTnLst>
                                    <p:set>
                                      <p:cBhvr>
                                        <p:cTn id="95" dur="1" fill="hold">
                                          <p:stCondLst>
                                            <p:cond delay="0"/>
                                          </p:stCondLst>
                                        </p:cTn>
                                        <p:tgtEl>
                                          <p:spTgt spid="643"/>
                                        </p:tgtEl>
                                        <p:attrNameLst>
                                          <p:attrName>style.visibility</p:attrName>
                                        </p:attrNameLst>
                                      </p:cBhvr>
                                      <p:to>
                                        <p:strVal val="visible"/>
                                      </p:to>
                                    </p:set>
                                    <p:animEffect transition="in" filter="fade">
                                      <p:cBhvr>
                                        <p:cTn id="96" dur="500"/>
                                        <p:tgtEl>
                                          <p:spTgt spid="64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52"/>
                                        </p:tgtEl>
                                        <p:attrNameLst>
                                          <p:attrName>style.visibility</p:attrName>
                                        </p:attrNameLst>
                                      </p:cBhvr>
                                      <p:to>
                                        <p:strVal val="visible"/>
                                      </p:to>
                                    </p:set>
                                    <p:animEffect transition="in" filter="fade">
                                      <p:cBhvr>
                                        <p:cTn id="101" dur="500"/>
                                        <p:tgtEl>
                                          <p:spTgt spid="65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69"/>
                                        </p:tgtEl>
                                        <p:attrNameLst>
                                          <p:attrName>style.visibility</p:attrName>
                                        </p:attrNameLst>
                                      </p:cBhvr>
                                      <p:to>
                                        <p:strVal val="visible"/>
                                      </p:to>
                                    </p:set>
                                    <p:animEffect transition="in" filter="fade">
                                      <p:cBhvr>
                                        <p:cTn id="104" dur="500"/>
                                        <p:tgtEl>
                                          <p:spTgt spid="669"/>
                                        </p:tgtEl>
                                      </p:cBhvr>
                                    </p:animEffect>
                                  </p:childTnLst>
                                </p:cTn>
                              </p:par>
                              <p:par>
                                <p:cTn id="105" presetID="10" presetClass="entr" presetSubtype="0" fill="hold" nodeType="withEffect">
                                  <p:stCondLst>
                                    <p:cond delay="0"/>
                                  </p:stCondLst>
                                  <p:childTnLst>
                                    <p:set>
                                      <p:cBhvr>
                                        <p:cTn id="106" dur="1" fill="hold">
                                          <p:stCondLst>
                                            <p:cond delay="0"/>
                                          </p:stCondLst>
                                        </p:cTn>
                                        <p:tgtEl>
                                          <p:spTgt spid="646"/>
                                        </p:tgtEl>
                                        <p:attrNameLst>
                                          <p:attrName>style.visibility</p:attrName>
                                        </p:attrNameLst>
                                      </p:cBhvr>
                                      <p:to>
                                        <p:strVal val="visible"/>
                                      </p:to>
                                    </p:set>
                                    <p:animEffect transition="in" filter="fade">
                                      <p:cBhvr>
                                        <p:cTn id="107" dur="500"/>
                                        <p:tgtEl>
                                          <p:spTgt spid="64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72"/>
                                        </p:tgtEl>
                                        <p:attrNameLst>
                                          <p:attrName>style.visibility</p:attrName>
                                        </p:attrNameLst>
                                      </p:cBhvr>
                                      <p:to>
                                        <p:strVal val="visible"/>
                                      </p:to>
                                    </p:set>
                                    <p:animEffect transition="in" filter="fade">
                                      <p:cBhvr>
                                        <p:cTn id="110" dur="500"/>
                                        <p:tgtEl>
                                          <p:spTgt spid="67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71"/>
                                        </p:tgtEl>
                                        <p:attrNameLst>
                                          <p:attrName>style.visibility</p:attrName>
                                        </p:attrNameLst>
                                      </p:cBhvr>
                                      <p:to>
                                        <p:strVal val="visible"/>
                                      </p:to>
                                    </p:set>
                                    <p:animEffect transition="in" filter="fade">
                                      <p:cBhvr>
                                        <p:cTn id="113" dur="500"/>
                                        <p:tgtEl>
                                          <p:spTgt spid="671"/>
                                        </p:tgtEl>
                                      </p:cBhvr>
                                    </p:animEffect>
                                  </p:childTnLst>
                                </p:cTn>
                              </p:par>
                              <p:par>
                                <p:cTn id="114" presetID="10" presetClass="entr" presetSubtype="0" fill="hold" nodeType="withEffect">
                                  <p:stCondLst>
                                    <p:cond delay="0"/>
                                  </p:stCondLst>
                                  <p:childTnLst>
                                    <p:set>
                                      <p:cBhvr>
                                        <p:cTn id="115" dur="1" fill="hold">
                                          <p:stCondLst>
                                            <p:cond delay="0"/>
                                          </p:stCondLst>
                                        </p:cTn>
                                        <p:tgtEl>
                                          <p:spTgt spid="651"/>
                                        </p:tgtEl>
                                        <p:attrNameLst>
                                          <p:attrName>style.visibility</p:attrName>
                                        </p:attrNameLst>
                                      </p:cBhvr>
                                      <p:to>
                                        <p:strVal val="visible"/>
                                      </p:to>
                                    </p:set>
                                    <p:animEffect transition="in" filter="fade">
                                      <p:cBhvr>
                                        <p:cTn id="116" dur="500"/>
                                        <p:tgtEl>
                                          <p:spTgt spid="651"/>
                                        </p:tgtEl>
                                      </p:cBhvr>
                                    </p:animEffect>
                                  </p:childTnLst>
                                </p:cTn>
                              </p:par>
                              <p:par>
                                <p:cTn id="117" presetID="10" presetClass="entr" presetSubtype="0" fill="hold" nodeType="withEffect">
                                  <p:stCondLst>
                                    <p:cond delay="0"/>
                                  </p:stCondLst>
                                  <p:childTnLst>
                                    <p:set>
                                      <p:cBhvr>
                                        <p:cTn id="118" dur="1" fill="hold">
                                          <p:stCondLst>
                                            <p:cond delay="0"/>
                                          </p:stCondLst>
                                        </p:cTn>
                                        <p:tgtEl>
                                          <p:spTgt spid="673"/>
                                        </p:tgtEl>
                                        <p:attrNameLst>
                                          <p:attrName>style.visibility</p:attrName>
                                        </p:attrNameLst>
                                      </p:cBhvr>
                                      <p:to>
                                        <p:strVal val="visible"/>
                                      </p:to>
                                    </p:set>
                                    <p:animEffect transition="in" filter="fade">
                                      <p:cBhvr>
                                        <p:cTn id="119" dur="500"/>
                                        <p:tgtEl>
                                          <p:spTgt spid="673"/>
                                        </p:tgtEl>
                                      </p:cBhvr>
                                    </p:animEffect>
                                  </p:childTnLst>
                                </p:cTn>
                              </p:par>
                              <p:par>
                                <p:cTn id="120" presetID="10" presetClass="entr" presetSubtype="0" fill="hold" nodeType="withEffect">
                                  <p:stCondLst>
                                    <p:cond delay="0"/>
                                  </p:stCondLst>
                                  <p:childTnLst>
                                    <p:set>
                                      <p:cBhvr>
                                        <p:cTn id="121" dur="1" fill="hold">
                                          <p:stCondLst>
                                            <p:cond delay="0"/>
                                          </p:stCondLst>
                                        </p:cTn>
                                        <p:tgtEl>
                                          <p:spTgt spid="674"/>
                                        </p:tgtEl>
                                        <p:attrNameLst>
                                          <p:attrName>style.visibility</p:attrName>
                                        </p:attrNameLst>
                                      </p:cBhvr>
                                      <p:to>
                                        <p:strVal val="visible"/>
                                      </p:to>
                                    </p:set>
                                    <p:animEffect transition="in" filter="fade">
                                      <p:cBhvr>
                                        <p:cTn id="122" dur="500"/>
                                        <p:tgtEl>
                                          <p:spTgt spid="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1" grpId="0" animBg="1"/>
      <p:bldP spid="82" grpId="0" animBg="1"/>
      <p:bldP spid="83" grpId="0" animBg="1"/>
      <p:bldP spid="84" grpId="0" animBg="1"/>
      <p:bldP spid="3" grpId="0"/>
      <p:bldP spid="4" grpId="0"/>
      <p:bldP spid="664" grpId="0" animBg="1"/>
      <p:bldP spid="665" grpId="0" animBg="1"/>
      <p:bldP spid="666" grpId="0" animBg="1"/>
      <p:bldP spid="667" grpId="0" animBg="1"/>
      <p:bldP spid="668" grpId="0" animBg="1"/>
      <p:bldP spid="669" grpId="0" animBg="1"/>
      <p:bldP spid="671" grpId="0" animBg="1"/>
      <p:bldP spid="6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Plan View</a:t>
            </a:r>
            <a:endParaRPr lang="en-US" sz="4000" dirty="0">
              <a:solidFill>
                <a:schemeClr val="bg1"/>
              </a:solidFill>
            </a:endParaRPr>
          </a:p>
        </p:txBody>
      </p:sp>
      <p:grpSp>
        <p:nvGrpSpPr>
          <p:cNvPr id="643" name="Group 213"/>
          <p:cNvGrpSpPr>
            <a:grpSpLocks/>
          </p:cNvGrpSpPr>
          <p:nvPr/>
        </p:nvGrpSpPr>
        <p:grpSpPr bwMode="auto">
          <a:xfrm>
            <a:off x="3162300" y="2373312"/>
            <a:ext cx="5384800" cy="1400175"/>
            <a:chOff x="1992" y="782"/>
            <a:chExt cx="3392" cy="882"/>
          </a:xfrm>
        </p:grpSpPr>
        <p:grpSp>
          <p:nvGrpSpPr>
            <p:cNvPr id="644" name="Group 193"/>
            <p:cNvGrpSpPr>
              <a:grpSpLocks/>
            </p:cNvGrpSpPr>
            <p:nvPr/>
          </p:nvGrpSpPr>
          <p:grpSpPr bwMode="auto">
            <a:xfrm>
              <a:off x="2597" y="920"/>
              <a:ext cx="2343" cy="606"/>
              <a:chOff x="2325" y="1112"/>
              <a:chExt cx="2343" cy="606"/>
            </a:xfrm>
          </p:grpSpPr>
          <p:sp>
            <p:nvSpPr>
              <p:cNvPr id="651"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52"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3"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9"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67"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68"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69" name="Group 168"/>
              <p:cNvGrpSpPr>
                <a:grpSpLocks/>
              </p:cNvGrpSpPr>
              <p:nvPr/>
            </p:nvGrpSpPr>
            <p:grpSpPr bwMode="auto">
              <a:xfrm>
                <a:off x="4364" y="1274"/>
                <a:ext cx="30" cy="93"/>
                <a:chOff x="4364" y="858"/>
                <a:chExt cx="30" cy="93"/>
              </a:xfrm>
            </p:grpSpPr>
            <p:sp>
              <p:nvSpPr>
                <p:cNvPr id="685"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7"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70"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71" name="Group 169"/>
              <p:cNvGrpSpPr>
                <a:grpSpLocks/>
              </p:cNvGrpSpPr>
              <p:nvPr/>
            </p:nvGrpSpPr>
            <p:grpSpPr bwMode="auto">
              <a:xfrm>
                <a:off x="4364" y="1466"/>
                <a:ext cx="30" cy="93"/>
                <a:chOff x="4364" y="858"/>
                <a:chExt cx="30" cy="93"/>
              </a:xfrm>
            </p:grpSpPr>
            <p:sp>
              <p:nvSpPr>
                <p:cNvPr id="682"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3"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72"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4"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6"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7"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8"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5"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6"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8"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0"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8" name="Line 218"/>
          <p:cNvSpPr>
            <a:spLocks noChangeShapeType="1"/>
          </p:cNvSpPr>
          <p:nvPr/>
        </p:nvSpPr>
        <p:spPr bwMode="auto">
          <a:xfrm flipV="1">
            <a:off x="8201025" y="3608387"/>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 name="Oval 219"/>
          <p:cNvSpPr>
            <a:spLocks noChangeArrowheads="1"/>
          </p:cNvSpPr>
          <p:nvPr/>
        </p:nvSpPr>
        <p:spPr bwMode="auto">
          <a:xfrm>
            <a:off x="8207375" y="3698875"/>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90" name="Text Box 222"/>
          <p:cNvSpPr txBox="1">
            <a:spLocks noChangeArrowheads="1"/>
          </p:cNvSpPr>
          <p:nvPr/>
        </p:nvSpPr>
        <p:spPr bwMode="auto">
          <a:xfrm>
            <a:off x="1058863" y="3278187"/>
            <a:ext cx="2319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smtClean="0"/>
              <a:t>(D, E, &amp; K sheets)</a:t>
            </a:r>
            <a:endParaRPr lang="en-US" altLang="en-US" sz="2000" dirty="0"/>
          </a:p>
        </p:txBody>
      </p:sp>
      <p:sp>
        <p:nvSpPr>
          <p:cNvPr id="691" name="Rectangle 4"/>
          <p:cNvSpPr txBox="1">
            <a:spLocks noChangeArrowheads="1"/>
          </p:cNvSpPr>
          <p:nvPr/>
        </p:nvSpPr>
        <p:spPr>
          <a:xfrm>
            <a:off x="685800" y="2681288"/>
            <a:ext cx="7772400" cy="63817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dirty="0" smtClean="0">
                <a:latin typeface="Arial" charset="0"/>
              </a:rPr>
              <a:t>Plan</a:t>
            </a:r>
          </a:p>
        </p:txBody>
      </p:sp>
    </p:spTree>
    <p:extLst>
      <p:ext uri="{BB962C8B-B14F-4D97-AF65-F5344CB8AC3E}">
        <p14:creationId xmlns:p14="http://schemas.microsoft.com/office/powerpoint/2010/main" val="1420113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Plan View</a:t>
            </a:r>
            <a:endParaRPr lang="en-US" u="sng" dirty="0"/>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D.1</a:t>
            </a:r>
            <a:endParaRPr lang="en-US" sz="1400" dirty="0">
              <a:solidFill>
                <a:schemeClr val="bg1"/>
              </a:solidFill>
            </a:endParaRP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smtClean="0"/>
              <a:t>Always see Sheet D.1 for complete legend of abbreviations and symbols.</a:t>
            </a:r>
            <a:endParaRPr lang="en-US" b="1" i="1" dirty="0"/>
          </a:p>
        </p:txBody>
      </p:sp>
      <p:sp>
        <p:nvSpPr>
          <p:cNvPr id="85" name="TextBox 84"/>
          <p:cNvSpPr txBox="1"/>
          <p:nvPr/>
        </p:nvSpPr>
        <p:spPr>
          <a:xfrm>
            <a:off x="149135" y="176146"/>
            <a:ext cx="16796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Plan Sheet Legend</a:t>
            </a:r>
            <a:endParaRPr lang="en-US" sz="1600" i="1" dirty="0">
              <a:solidFill>
                <a:schemeClr val="bg1">
                  <a:lumMod val="50000"/>
                </a:schemeClr>
              </a:solidFill>
            </a:endParaRPr>
          </a:p>
        </p:txBody>
      </p:sp>
      <p:pic>
        <p:nvPicPr>
          <p:cNvPr id="21506"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95300" y="816531"/>
            <a:ext cx="8153400" cy="5443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47007" y="4572000"/>
            <a:ext cx="422065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smtClean="0"/>
              <a:t>NOTE:</a:t>
            </a:r>
          </a:p>
          <a:p>
            <a:pPr marL="285750" indent="-285750">
              <a:buFont typeface="Arial" panose="020B0604020202020204" pitchFamily="34" charset="0"/>
              <a:buChar char="•"/>
            </a:pPr>
            <a:r>
              <a:rPr lang="en-US" dirty="0" smtClean="0"/>
              <a:t>Most existing utility features are in </a:t>
            </a:r>
            <a:r>
              <a:rPr lang="en-US" dirty="0" smtClean="0">
                <a:solidFill>
                  <a:srgbClr val="FF33CC"/>
                </a:solidFill>
              </a:rPr>
              <a:t>pink</a:t>
            </a:r>
          </a:p>
          <a:p>
            <a:pPr marL="285750" indent="-285750">
              <a:buFont typeface="Arial" panose="020B0604020202020204" pitchFamily="34" charset="0"/>
              <a:buChar char="•"/>
            </a:pPr>
            <a:r>
              <a:rPr lang="en-US" dirty="0" smtClean="0"/>
              <a:t>Existing features </a:t>
            </a:r>
            <a:r>
              <a:rPr lang="en-US" sz="1400" dirty="0" smtClean="0"/>
              <a:t>(picked up by survey)</a:t>
            </a:r>
            <a:r>
              <a:rPr lang="en-US" dirty="0" smtClean="0"/>
              <a:t> are in </a:t>
            </a:r>
            <a:r>
              <a:rPr lang="en-US" dirty="0" smtClean="0">
                <a:solidFill>
                  <a:srgbClr val="00FF00"/>
                </a:solidFill>
              </a:rPr>
              <a:t>green</a:t>
            </a:r>
            <a:endParaRPr lang="en-US" dirty="0">
              <a:solidFill>
                <a:srgbClr val="00FF00"/>
              </a:solidFill>
            </a:endParaRPr>
          </a:p>
        </p:txBody>
      </p:sp>
      <p:cxnSp>
        <p:nvCxnSpPr>
          <p:cNvPr id="5" name="Straight Arrow Connector 4"/>
          <p:cNvCxnSpPr>
            <a:stCxn id="3" idx="0"/>
          </p:cNvCxnSpPr>
          <p:nvPr/>
        </p:nvCxnSpPr>
        <p:spPr>
          <a:xfrm flipH="1" flipV="1">
            <a:off x="4343400" y="2362200"/>
            <a:ext cx="113934" cy="2209800"/>
          </a:xfrm>
          <a:prstGeom prst="straightConnector1">
            <a:avLst/>
          </a:prstGeom>
          <a:ln w="381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3" idx="0"/>
          </p:cNvCxnSpPr>
          <p:nvPr/>
        </p:nvCxnSpPr>
        <p:spPr>
          <a:xfrm flipH="1" flipV="1">
            <a:off x="3124200" y="2895600"/>
            <a:ext cx="1333134" cy="1676400"/>
          </a:xfrm>
          <a:prstGeom prst="straightConnector1">
            <a:avLst/>
          </a:prstGeom>
          <a:ln w="38100">
            <a:solidFill>
              <a:srgbClr val="FF33CC"/>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3" idx="1"/>
          </p:cNvCxnSpPr>
          <p:nvPr/>
        </p:nvCxnSpPr>
        <p:spPr>
          <a:xfrm flipH="1" flipV="1">
            <a:off x="1828801" y="4876800"/>
            <a:ext cx="518206" cy="295365"/>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3" idx="1"/>
          </p:cNvCxnSpPr>
          <p:nvPr/>
        </p:nvCxnSpPr>
        <p:spPr>
          <a:xfrm flipH="1" flipV="1">
            <a:off x="1981200" y="2895600"/>
            <a:ext cx="365807" cy="2276565"/>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64103" y="808283"/>
            <a:ext cx="1626664" cy="338554"/>
          </a:xfrm>
          <a:prstGeom prst="rect">
            <a:avLst/>
          </a:prstGeom>
          <a:solidFill>
            <a:schemeClr val="bg1"/>
          </a:solidFill>
        </p:spPr>
        <p:txBody>
          <a:bodyPr wrap="square" rtlCol="0">
            <a:spAutoFit/>
          </a:bodyPr>
          <a:lstStyle/>
          <a:p>
            <a:pPr algn="ctr"/>
            <a:r>
              <a:rPr lang="en-US" sz="1600" b="1" u="sng" dirty="0" smtClean="0">
                <a:solidFill>
                  <a:schemeClr val="accent2">
                    <a:lumMod val="75000"/>
                  </a:schemeClr>
                </a:solidFill>
              </a:rPr>
              <a:t>Utility line types</a:t>
            </a:r>
            <a:endParaRPr lang="en-US" b="1" u="sng" dirty="0">
              <a:solidFill>
                <a:schemeClr val="accent2">
                  <a:lumMod val="75000"/>
                </a:schemeClr>
              </a:solidFill>
            </a:endParaRPr>
          </a:p>
        </p:txBody>
      </p:sp>
    </p:spTree>
    <p:extLst>
      <p:ext uri="{BB962C8B-B14F-4D97-AF65-F5344CB8AC3E}">
        <p14:creationId xmlns:p14="http://schemas.microsoft.com/office/powerpoint/2010/main" val="11129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1000"/>
                                        <p:tgtEl>
                                          <p:spTgt spid="86"/>
                                        </p:tgtEl>
                                      </p:cBhvr>
                                    </p:animEffect>
                                    <p:anim calcmode="lin" valueType="num">
                                      <p:cBhvr>
                                        <p:cTn id="25" dur="1000" fill="hold"/>
                                        <p:tgtEl>
                                          <p:spTgt spid="86"/>
                                        </p:tgtEl>
                                        <p:attrNameLst>
                                          <p:attrName>ppt_x</p:attrName>
                                        </p:attrNameLst>
                                      </p:cBhvr>
                                      <p:tavLst>
                                        <p:tav tm="0">
                                          <p:val>
                                            <p:strVal val="#ppt_x"/>
                                          </p:val>
                                        </p:tav>
                                        <p:tav tm="100000">
                                          <p:val>
                                            <p:strVal val="#ppt_x"/>
                                          </p:val>
                                        </p:tav>
                                      </p:tavLst>
                                    </p:anim>
                                    <p:anim calcmode="lin" valueType="num">
                                      <p:cBhvr>
                                        <p:cTn id="26" dur="1000" fill="hold"/>
                                        <p:tgtEl>
                                          <p:spTgt spid="8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1000"/>
                                        <p:tgtEl>
                                          <p:spTgt spid="88"/>
                                        </p:tgtEl>
                                      </p:cBhvr>
                                    </p:animEffect>
                                    <p:anim calcmode="lin" valueType="num">
                                      <p:cBhvr>
                                        <p:cTn id="42" dur="1000" fill="hold"/>
                                        <p:tgtEl>
                                          <p:spTgt spid="88"/>
                                        </p:tgtEl>
                                        <p:attrNameLst>
                                          <p:attrName>ppt_x</p:attrName>
                                        </p:attrNameLst>
                                      </p:cBhvr>
                                      <p:tavLst>
                                        <p:tav tm="0">
                                          <p:val>
                                            <p:strVal val="#ppt_x"/>
                                          </p:val>
                                        </p:tav>
                                        <p:tav tm="100000">
                                          <p:val>
                                            <p:strVal val="#ppt_x"/>
                                          </p:val>
                                        </p:tav>
                                      </p:tavLst>
                                    </p:anim>
                                    <p:anim calcmode="lin" valueType="num">
                                      <p:cBhvr>
                                        <p:cTn id="43" dur="1000" fill="hold"/>
                                        <p:tgtEl>
                                          <p:spTgt spid="8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1000"/>
                                        <p:tgtEl>
                                          <p:spTgt spid="87"/>
                                        </p:tgtEl>
                                      </p:cBhvr>
                                    </p:animEffect>
                                    <p:anim calcmode="lin" valueType="num">
                                      <p:cBhvr>
                                        <p:cTn id="47" dur="1000" fill="hold"/>
                                        <p:tgtEl>
                                          <p:spTgt spid="87"/>
                                        </p:tgtEl>
                                        <p:attrNameLst>
                                          <p:attrName>ppt_x</p:attrName>
                                        </p:attrNameLst>
                                      </p:cBhvr>
                                      <p:tavLst>
                                        <p:tav tm="0">
                                          <p:val>
                                            <p:strVal val="#ppt_x"/>
                                          </p:val>
                                        </p:tav>
                                        <p:tav tm="100000">
                                          <p:val>
                                            <p:strVal val="#ppt_x"/>
                                          </p:val>
                                        </p:tav>
                                      </p:tavLst>
                                    </p:anim>
                                    <p:anim calcmode="lin" valueType="num">
                                      <p:cBhvr>
                                        <p:cTn id="48"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Plan View</a:t>
            </a:r>
            <a:endParaRPr lang="en-US" u="sng" dirty="0"/>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pic>
        <p:nvPicPr>
          <p:cNvPr id="7170"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88938" y="816531"/>
            <a:ext cx="8166124" cy="5413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D.26</a:t>
            </a:r>
            <a:endParaRPr lang="en-US" sz="1400" dirty="0">
              <a:solidFill>
                <a:schemeClr val="bg1"/>
              </a:solidFill>
            </a:endParaRP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smtClean="0"/>
              <a:t>Always see Sheet D.1 for complete legend of abbreviations and symbols.</a:t>
            </a:r>
            <a:endParaRPr lang="en-US" b="1" i="1" dirty="0"/>
          </a:p>
        </p:txBody>
      </p:sp>
      <p:sp>
        <p:nvSpPr>
          <p:cNvPr id="85" name="TextBox 84"/>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Plan Sheet</a:t>
            </a:r>
            <a:endParaRPr lang="en-US" sz="1600" i="1" dirty="0">
              <a:solidFill>
                <a:schemeClr val="bg1">
                  <a:lumMod val="50000"/>
                </a:schemeClr>
              </a:solidFill>
            </a:endParaRPr>
          </a:p>
        </p:txBody>
      </p:sp>
    </p:spTree>
    <p:extLst>
      <p:ext uri="{BB962C8B-B14F-4D97-AF65-F5344CB8AC3E}">
        <p14:creationId xmlns:p14="http://schemas.microsoft.com/office/powerpoint/2010/main" val="3081579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9135" y="1363454"/>
            <a:ext cx="8845731" cy="427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305800" cy="838200"/>
          </a:xfrm>
        </p:spPr>
        <p:txBody>
          <a:bodyPr/>
          <a:lstStyle/>
          <a:p>
            <a:r>
              <a:rPr lang="en-US" u="sng" dirty="0" smtClean="0"/>
              <a:t>Plan View</a:t>
            </a:r>
            <a:endParaRPr lang="en-US" u="sng" dirty="0"/>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5" name="Straight Arrow Connector 4"/>
          <p:cNvCxnSpPr>
            <a:stCxn id="3" idx="0"/>
          </p:cNvCxnSpPr>
          <p:nvPr/>
        </p:nvCxnSpPr>
        <p:spPr>
          <a:xfrm flipV="1">
            <a:off x="1217568" y="4158096"/>
            <a:ext cx="763633" cy="13283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4" idx="0"/>
          </p:cNvCxnSpPr>
          <p:nvPr/>
        </p:nvCxnSpPr>
        <p:spPr>
          <a:xfrm flipH="1" flipV="1">
            <a:off x="2886078" y="4115898"/>
            <a:ext cx="581022" cy="1370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03" idx="2"/>
          </p:cNvCxnSpPr>
          <p:nvPr/>
        </p:nvCxnSpPr>
        <p:spPr>
          <a:xfrm>
            <a:off x="5942799" y="2102117"/>
            <a:ext cx="1478120" cy="10220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3" idx="2"/>
          </p:cNvCxnSpPr>
          <p:nvPr/>
        </p:nvCxnSpPr>
        <p:spPr>
          <a:xfrm>
            <a:off x="1255668" y="1609675"/>
            <a:ext cx="115932" cy="11357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D.26</a:t>
            </a:r>
            <a:endParaRPr lang="en-US" sz="1400" dirty="0">
              <a:solidFill>
                <a:schemeClr val="bg1"/>
              </a:solidFill>
            </a:endParaRPr>
          </a:p>
        </p:txBody>
      </p:sp>
      <p:cxnSp>
        <p:nvCxnSpPr>
          <p:cNvPr id="89" name="Straight Arrow Connector 88"/>
          <p:cNvCxnSpPr>
            <a:stCxn id="88" idx="0"/>
          </p:cNvCxnSpPr>
          <p:nvPr/>
        </p:nvCxnSpPr>
        <p:spPr>
          <a:xfrm flipH="1" flipV="1">
            <a:off x="3581404" y="4267201"/>
            <a:ext cx="2135200" cy="12097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0" idx="0"/>
          </p:cNvCxnSpPr>
          <p:nvPr/>
        </p:nvCxnSpPr>
        <p:spPr>
          <a:xfrm flipH="1" flipV="1">
            <a:off x="6172200" y="4038600"/>
            <a:ext cx="1754263" cy="14479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3" idx="2"/>
          </p:cNvCxnSpPr>
          <p:nvPr/>
        </p:nvCxnSpPr>
        <p:spPr>
          <a:xfrm flipH="1">
            <a:off x="5123961" y="2102117"/>
            <a:ext cx="818838" cy="9458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49135" y="5486400"/>
            <a:ext cx="2136865"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Construction Limits </a:t>
            </a:r>
            <a:r>
              <a:rPr lang="en-US" sz="1400" b="1" dirty="0" smtClean="0"/>
              <a:t>(Need Line)</a:t>
            </a:r>
            <a:endParaRPr lang="en-US" b="1" dirty="0" smtClean="0"/>
          </a:p>
          <a:p>
            <a:pPr algn="ctr"/>
            <a:r>
              <a:rPr lang="en-US" sz="1400" i="1" dirty="0" smtClean="0"/>
              <a:t>(Black double skip-dash line)</a:t>
            </a:r>
            <a:endParaRPr lang="en-US" i="1" dirty="0"/>
          </a:p>
        </p:txBody>
      </p:sp>
      <p:sp>
        <p:nvSpPr>
          <p:cNvPr id="83" name="TextBox 82"/>
          <p:cNvSpPr txBox="1"/>
          <p:nvPr/>
        </p:nvSpPr>
        <p:spPr>
          <a:xfrm>
            <a:off x="149135" y="1117232"/>
            <a:ext cx="2213065" cy="492443"/>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Existing Right-of-Way</a:t>
            </a:r>
          </a:p>
          <a:p>
            <a:pPr algn="ctr"/>
            <a:r>
              <a:rPr lang="en-US" sz="1400" i="1" dirty="0" smtClean="0"/>
              <a:t>(Open triangles at corners)</a:t>
            </a:r>
            <a:endParaRPr lang="en-US" i="1" dirty="0"/>
          </a:p>
        </p:txBody>
      </p:sp>
      <p:sp>
        <p:nvSpPr>
          <p:cNvPr id="84" name="TextBox 83"/>
          <p:cNvSpPr txBox="1"/>
          <p:nvPr/>
        </p:nvSpPr>
        <p:spPr>
          <a:xfrm>
            <a:off x="2362200" y="5486400"/>
            <a:ext cx="2209800"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Proposed Right of Way</a:t>
            </a:r>
          </a:p>
          <a:p>
            <a:pPr algn="ctr"/>
            <a:r>
              <a:rPr lang="en-US" sz="1400" i="1" dirty="0"/>
              <a:t>(Black line with </a:t>
            </a:r>
            <a:r>
              <a:rPr lang="en-US" sz="1400" i="1" dirty="0" smtClean="0"/>
              <a:t>shaded</a:t>
            </a:r>
            <a:endParaRPr lang="en-US" sz="1400" i="1" dirty="0"/>
          </a:p>
          <a:p>
            <a:pPr algn="ctr"/>
            <a:r>
              <a:rPr lang="en-US" sz="1400" i="1" dirty="0"/>
              <a:t>triangles at corners)</a:t>
            </a:r>
          </a:p>
        </p:txBody>
      </p:sp>
      <p:sp>
        <p:nvSpPr>
          <p:cNvPr id="88" name="TextBox 87"/>
          <p:cNvSpPr txBox="1"/>
          <p:nvPr/>
        </p:nvSpPr>
        <p:spPr>
          <a:xfrm>
            <a:off x="4648200" y="5476999"/>
            <a:ext cx="2136807"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Permanent Easement</a:t>
            </a:r>
          </a:p>
          <a:p>
            <a:pPr algn="ctr"/>
            <a:r>
              <a:rPr lang="en-US" sz="1400" i="1" dirty="0" smtClean="0"/>
              <a:t>(Black line with shaded hexagons at corners)</a:t>
            </a:r>
            <a:endParaRPr lang="en-US" sz="1400" i="1" dirty="0"/>
          </a:p>
        </p:txBody>
      </p:sp>
      <p:sp>
        <p:nvSpPr>
          <p:cNvPr id="100" name="TextBox 99"/>
          <p:cNvSpPr txBox="1"/>
          <p:nvPr/>
        </p:nvSpPr>
        <p:spPr>
          <a:xfrm>
            <a:off x="6858059" y="5486524"/>
            <a:ext cx="2136807"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Temporary Easement</a:t>
            </a:r>
          </a:p>
          <a:p>
            <a:pPr algn="ctr"/>
            <a:r>
              <a:rPr lang="en-US" sz="1400" i="1" dirty="0" smtClean="0"/>
              <a:t>(Black dashed line with</a:t>
            </a:r>
          </a:p>
          <a:p>
            <a:pPr algn="ctr"/>
            <a:r>
              <a:rPr lang="en-US" sz="1400" i="1" dirty="0" smtClean="0"/>
              <a:t>open hexagons at corners)</a:t>
            </a:r>
            <a:endParaRPr lang="en-US" sz="1400" i="1" dirty="0"/>
          </a:p>
        </p:txBody>
      </p:sp>
      <p:sp>
        <p:nvSpPr>
          <p:cNvPr id="103" name="TextBox 102"/>
          <p:cNvSpPr txBox="1"/>
          <p:nvPr/>
        </p:nvSpPr>
        <p:spPr>
          <a:xfrm>
            <a:off x="4836266" y="1117232"/>
            <a:ext cx="2213065" cy="984885"/>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Existing and Proposed Right-of-Way</a:t>
            </a:r>
          </a:p>
          <a:p>
            <a:pPr algn="ctr"/>
            <a:r>
              <a:rPr lang="en-US" sz="1400" i="1" dirty="0" smtClean="0"/>
              <a:t>(Shaded triangle with open triangle around it)</a:t>
            </a:r>
            <a:endParaRPr lang="en-US" i="1" dirty="0"/>
          </a:p>
        </p:txBody>
      </p:sp>
      <p:sp>
        <p:nvSpPr>
          <p:cNvPr id="9235" name="TextBox 9234"/>
          <p:cNvSpPr txBox="1"/>
          <p:nvPr/>
        </p:nvSpPr>
        <p:spPr>
          <a:xfrm>
            <a:off x="885116" y="6194410"/>
            <a:ext cx="7373768" cy="369332"/>
          </a:xfrm>
          <a:prstGeom prst="rect">
            <a:avLst/>
          </a:prstGeom>
          <a:noFill/>
        </p:spPr>
        <p:txBody>
          <a:bodyPr wrap="square" rtlCol="0">
            <a:spAutoFit/>
          </a:bodyPr>
          <a:lstStyle/>
          <a:p>
            <a:pPr algn="ctr"/>
            <a:r>
              <a:rPr lang="en-US" b="1" i="1" dirty="0" smtClean="0"/>
              <a:t>Always see Sheet D.1 for complete legend of abbreviations and symbols.</a:t>
            </a:r>
            <a:endParaRPr lang="en-US" b="1" i="1" dirty="0"/>
          </a:p>
        </p:txBody>
      </p:sp>
      <p:sp>
        <p:nvSpPr>
          <p:cNvPr id="115" name="TextBox 114"/>
          <p:cNvSpPr txBox="1"/>
          <p:nvPr/>
        </p:nvSpPr>
        <p:spPr>
          <a:xfrm>
            <a:off x="149134" y="176146"/>
            <a:ext cx="16796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ROW &amp; Need Lines</a:t>
            </a:r>
            <a:endParaRPr lang="en-US" sz="1600" i="1" dirty="0">
              <a:solidFill>
                <a:schemeClr val="bg1">
                  <a:lumMod val="50000"/>
                </a:schemeClr>
              </a:solidFill>
            </a:endParaRPr>
          </a:p>
        </p:txBody>
      </p:sp>
      <p:sp>
        <p:nvSpPr>
          <p:cNvPr id="90" name="TextBox 89"/>
          <p:cNvSpPr txBox="1"/>
          <p:nvPr/>
        </p:nvSpPr>
        <p:spPr>
          <a:xfrm>
            <a:off x="885116" y="724456"/>
            <a:ext cx="7373768" cy="369332"/>
          </a:xfrm>
          <a:prstGeom prst="rect">
            <a:avLst/>
          </a:prstGeom>
          <a:noFill/>
        </p:spPr>
        <p:txBody>
          <a:bodyPr wrap="square" rtlCol="0">
            <a:spAutoFit/>
          </a:bodyPr>
          <a:lstStyle/>
          <a:p>
            <a:pPr algn="ctr"/>
            <a:r>
              <a:rPr lang="en-US" b="1" i="1" dirty="0" smtClean="0"/>
              <a:t>ROW and Easement information can also be found on the “H-sheets.”</a:t>
            </a:r>
            <a:endParaRPr lang="en-US" b="1" i="1" dirty="0"/>
          </a:p>
        </p:txBody>
      </p:sp>
    </p:spTree>
    <p:extLst>
      <p:ext uri="{BB962C8B-B14F-4D97-AF65-F5344CB8AC3E}">
        <p14:creationId xmlns:p14="http://schemas.microsoft.com/office/powerpoint/2010/main" val="273882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anim calcmode="lin" valueType="num">
                                      <p:cBhvr>
                                        <p:cTn id="13" dur="1000" fill="hold"/>
                                        <p:tgtEl>
                                          <p:spTgt spid="87"/>
                                        </p:tgtEl>
                                        <p:attrNameLst>
                                          <p:attrName>ppt_x</p:attrName>
                                        </p:attrNameLst>
                                      </p:cBhvr>
                                      <p:tavLst>
                                        <p:tav tm="0">
                                          <p:val>
                                            <p:strVal val="#ppt_x"/>
                                          </p:val>
                                        </p:tav>
                                        <p:tav tm="100000">
                                          <p:val>
                                            <p:strVal val="#ppt_x"/>
                                          </p:val>
                                        </p:tav>
                                      </p:tavLst>
                                    </p:anim>
                                    <p:anim calcmode="lin" valueType="num">
                                      <p:cBhvr>
                                        <p:cTn id="14"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1000"/>
                                        <p:tgtEl>
                                          <p:spTgt spid="84"/>
                                        </p:tgtEl>
                                      </p:cBhvr>
                                    </p:animEffect>
                                    <p:anim calcmode="lin" valueType="num">
                                      <p:cBhvr>
                                        <p:cTn id="20" dur="1000" fill="hold"/>
                                        <p:tgtEl>
                                          <p:spTgt spid="84"/>
                                        </p:tgtEl>
                                        <p:attrNameLst>
                                          <p:attrName>ppt_x</p:attrName>
                                        </p:attrNameLst>
                                      </p:cBhvr>
                                      <p:tavLst>
                                        <p:tav tm="0">
                                          <p:val>
                                            <p:strVal val="#ppt_x"/>
                                          </p:val>
                                        </p:tav>
                                        <p:tav tm="100000">
                                          <p:val>
                                            <p:strVal val="#ppt_x"/>
                                          </p:val>
                                        </p:tav>
                                      </p:tavLst>
                                    </p:anim>
                                    <p:anim calcmode="lin" valueType="num">
                                      <p:cBhvr>
                                        <p:cTn id="21" dur="1000" fill="hold"/>
                                        <p:tgtEl>
                                          <p:spTgt spid="8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1000"/>
                                        <p:tgtEl>
                                          <p:spTgt spid="85"/>
                                        </p:tgtEl>
                                      </p:cBhvr>
                                    </p:animEffect>
                                    <p:anim calcmode="lin" valueType="num">
                                      <p:cBhvr>
                                        <p:cTn id="25" dur="1000" fill="hold"/>
                                        <p:tgtEl>
                                          <p:spTgt spid="85"/>
                                        </p:tgtEl>
                                        <p:attrNameLst>
                                          <p:attrName>ppt_x</p:attrName>
                                        </p:attrNameLst>
                                      </p:cBhvr>
                                      <p:tavLst>
                                        <p:tav tm="0">
                                          <p:val>
                                            <p:strVal val="#ppt_x"/>
                                          </p:val>
                                        </p:tav>
                                        <p:tav tm="100000">
                                          <p:val>
                                            <p:strVal val="#ppt_x"/>
                                          </p:val>
                                        </p:tav>
                                      </p:tavLst>
                                    </p:anim>
                                    <p:anim calcmode="lin" valueType="num">
                                      <p:cBhvr>
                                        <p:cTn id="26"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1000"/>
                                        <p:tgtEl>
                                          <p:spTgt spid="103"/>
                                        </p:tgtEl>
                                      </p:cBhvr>
                                    </p:animEffect>
                                    <p:anim calcmode="lin" valueType="num">
                                      <p:cBhvr>
                                        <p:cTn id="32" dur="1000" fill="hold"/>
                                        <p:tgtEl>
                                          <p:spTgt spid="103"/>
                                        </p:tgtEl>
                                        <p:attrNameLst>
                                          <p:attrName>ppt_x</p:attrName>
                                        </p:attrNameLst>
                                      </p:cBhvr>
                                      <p:tavLst>
                                        <p:tav tm="0">
                                          <p:val>
                                            <p:strVal val="#ppt_x"/>
                                          </p:val>
                                        </p:tav>
                                        <p:tav tm="100000">
                                          <p:val>
                                            <p:strVal val="#ppt_x"/>
                                          </p:val>
                                        </p:tav>
                                      </p:tavLst>
                                    </p:anim>
                                    <p:anim calcmode="lin" valueType="num">
                                      <p:cBhvr>
                                        <p:cTn id="33" dur="1000" fill="hold"/>
                                        <p:tgtEl>
                                          <p:spTgt spid="103"/>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1000"/>
                                        <p:tgtEl>
                                          <p:spTgt spid="104"/>
                                        </p:tgtEl>
                                      </p:cBhvr>
                                    </p:animEffect>
                                    <p:anim calcmode="lin" valueType="num">
                                      <p:cBhvr>
                                        <p:cTn id="37" dur="1000" fill="hold"/>
                                        <p:tgtEl>
                                          <p:spTgt spid="104"/>
                                        </p:tgtEl>
                                        <p:attrNameLst>
                                          <p:attrName>ppt_x</p:attrName>
                                        </p:attrNameLst>
                                      </p:cBhvr>
                                      <p:tavLst>
                                        <p:tav tm="0">
                                          <p:val>
                                            <p:strVal val="#ppt_x"/>
                                          </p:val>
                                        </p:tav>
                                        <p:tav tm="100000">
                                          <p:val>
                                            <p:strVal val="#ppt_x"/>
                                          </p:val>
                                        </p:tav>
                                      </p:tavLst>
                                    </p:anim>
                                    <p:anim calcmode="lin" valueType="num">
                                      <p:cBhvr>
                                        <p:cTn id="38" dur="1000" fill="hold"/>
                                        <p:tgtEl>
                                          <p:spTgt spid="104"/>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1000"/>
                                        <p:tgtEl>
                                          <p:spTgt spid="86"/>
                                        </p:tgtEl>
                                      </p:cBhvr>
                                    </p:animEffect>
                                    <p:anim calcmode="lin" valueType="num">
                                      <p:cBhvr>
                                        <p:cTn id="42" dur="1000" fill="hold"/>
                                        <p:tgtEl>
                                          <p:spTgt spid="86"/>
                                        </p:tgtEl>
                                        <p:attrNameLst>
                                          <p:attrName>ppt_x</p:attrName>
                                        </p:attrNameLst>
                                      </p:cBhvr>
                                      <p:tavLst>
                                        <p:tav tm="0">
                                          <p:val>
                                            <p:strVal val="#ppt_x"/>
                                          </p:val>
                                        </p:tav>
                                        <p:tav tm="100000">
                                          <p:val>
                                            <p:strVal val="#ppt_x"/>
                                          </p:val>
                                        </p:tav>
                                      </p:tavLst>
                                    </p:anim>
                                    <p:anim calcmode="lin" valueType="num">
                                      <p:cBhvr>
                                        <p:cTn id="43"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1000"/>
                                        <p:tgtEl>
                                          <p:spTgt spid="89"/>
                                        </p:tgtEl>
                                      </p:cBhvr>
                                    </p:animEffect>
                                    <p:anim calcmode="lin" valueType="num">
                                      <p:cBhvr>
                                        <p:cTn id="49" dur="1000" fill="hold"/>
                                        <p:tgtEl>
                                          <p:spTgt spid="89"/>
                                        </p:tgtEl>
                                        <p:attrNameLst>
                                          <p:attrName>ppt_x</p:attrName>
                                        </p:attrNameLst>
                                      </p:cBhvr>
                                      <p:tavLst>
                                        <p:tav tm="0">
                                          <p:val>
                                            <p:strVal val="#ppt_x"/>
                                          </p:val>
                                        </p:tav>
                                        <p:tav tm="100000">
                                          <p:val>
                                            <p:strVal val="#ppt_x"/>
                                          </p:val>
                                        </p:tav>
                                      </p:tavLst>
                                    </p:anim>
                                    <p:anim calcmode="lin" valueType="num">
                                      <p:cBhvr>
                                        <p:cTn id="50" dur="1000" fill="hold"/>
                                        <p:tgtEl>
                                          <p:spTgt spid="8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1000"/>
                                        <p:tgtEl>
                                          <p:spTgt spid="88"/>
                                        </p:tgtEl>
                                      </p:cBhvr>
                                    </p:animEffect>
                                    <p:anim calcmode="lin" valueType="num">
                                      <p:cBhvr>
                                        <p:cTn id="54" dur="1000" fill="hold"/>
                                        <p:tgtEl>
                                          <p:spTgt spid="88"/>
                                        </p:tgtEl>
                                        <p:attrNameLst>
                                          <p:attrName>ppt_x</p:attrName>
                                        </p:attrNameLst>
                                      </p:cBhvr>
                                      <p:tavLst>
                                        <p:tav tm="0">
                                          <p:val>
                                            <p:strVal val="#ppt_x"/>
                                          </p:val>
                                        </p:tav>
                                        <p:tav tm="100000">
                                          <p:val>
                                            <p:strVal val="#ppt_x"/>
                                          </p:val>
                                        </p:tav>
                                      </p:tavLst>
                                    </p:anim>
                                    <p:anim calcmode="lin" valueType="num">
                                      <p:cBhvr>
                                        <p:cTn id="55"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00"/>
                                        </p:tgtEl>
                                        <p:attrNameLst>
                                          <p:attrName>style.visibility</p:attrName>
                                        </p:attrNameLst>
                                      </p:cBhvr>
                                      <p:to>
                                        <p:strVal val="visible"/>
                                      </p:to>
                                    </p:set>
                                    <p:animEffect transition="in" filter="fade">
                                      <p:cBhvr>
                                        <p:cTn id="60" dur="1000"/>
                                        <p:tgtEl>
                                          <p:spTgt spid="100"/>
                                        </p:tgtEl>
                                      </p:cBhvr>
                                    </p:animEffect>
                                    <p:anim calcmode="lin" valueType="num">
                                      <p:cBhvr>
                                        <p:cTn id="61" dur="1000" fill="hold"/>
                                        <p:tgtEl>
                                          <p:spTgt spid="100"/>
                                        </p:tgtEl>
                                        <p:attrNameLst>
                                          <p:attrName>ppt_x</p:attrName>
                                        </p:attrNameLst>
                                      </p:cBhvr>
                                      <p:tavLst>
                                        <p:tav tm="0">
                                          <p:val>
                                            <p:strVal val="#ppt_x"/>
                                          </p:val>
                                        </p:tav>
                                        <p:tav tm="100000">
                                          <p:val>
                                            <p:strVal val="#ppt_x"/>
                                          </p:val>
                                        </p:tav>
                                      </p:tavLst>
                                    </p:anim>
                                    <p:anim calcmode="lin" valueType="num">
                                      <p:cBhvr>
                                        <p:cTn id="62" dur="1000" fill="hold"/>
                                        <p:tgtEl>
                                          <p:spTgt spid="10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01"/>
                                        </p:tgtEl>
                                        <p:attrNameLst>
                                          <p:attrName>style.visibility</p:attrName>
                                        </p:attrNameLst>
                                      </p:cBhvr>
                                      <p:to>
                                        <p:strVal val="visible"/>
                                      </p:to>
                                    </p:set>
                                    <p:animEffect transition="in" filter="fade">
                                      <p:cBhvr>
                                        <p:cTn id="65" dur="1000"/>
                                        <p:tgtEl>
                                          <p:spTgt spid="101"/>
                                        </p:tgtEl>
                                      </p:cBhvr>
                                    </p:animEffect>
                                    <p:anim calcmode="lin" valueType="num">
                                      <p:cBhvr>
                                        <p:cTn id="66" dur="1000" fill="hold"/>
                                        <p:tgtEl>
                                          <p:spTgt spid="101"/>
                                        </p:tgtEl>
                                        <p:attrNameLst>
                                          <p:attrName>ppt_x</p:attrName>
                                        </p:attrNameLst>
                                      </p:cBhvr>
                                      <p:tavLst>
                                        <p:tav tm="0">
                                          <p:val>
                                            <p:strVal val="#ppt_x"/>
                                          </p:val>
                                        </p:tav>
                                        <p:tav tm="100000">
                                          <p:val>
                                            <p:strVal val="#ppt_x"/>
                                          </p:val>
                                        </p:tav>
                                      </p:tavLst>
                                    </p:anim>
                                    <p:anim calcmode="lin" valueType="num">
                                      <p:cBhvr>
                                        <p:cTn id="67"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anim calcmode="lin" valueType="num">
                                      <p:cBhvr>
                                        <p:cTn id="73" dur="1000" fill="hold"/>
                                        <p:tgtEl>
                                          <p:spTgt spid="3"/>
                                        </p:tgtEl>
                                        <p:attrNameLst>
                                          <p:attrName>ppt_x</p:attrName>
                                        </p:attrNameLst>
                                      </p:cBhvr>
                                      <p:tavLst>
                                        <p:tav tm="0">
                                          <p:val>
                                            <p:strVal val="#ppt_x"/>
                                          </p:val>
                                        </p:tav>
                                        <p:tav tm="100000">
                                          <p:val>
                                            <p:strVal val="#ppt_x"/>
                                          </p:val>
                                        </p:tav>
                                      </p:tavLst>
                                    </p:anim>
                                    <p:anim calcmode="lin" valueType="num">
                                      <p:cBhvr>
                                        <p:cTn id="74" dur="1000" fill="hold"/>
                                        <p:tgtEl>
                                          <p:spTgt spid="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anim calcmode="lin" valueType="num">
                                      <p:cBhvr>
                                        <p:cTn id="78" dur="1000" fill="hold"/>
                                        <p:tgtEl>
                                          <p:spTgt spid="5"/>
                                        </p:tgtEl>
                                        <p:attrNameLst>
                                          <p:attrName>ppt_x</p:attrName>
                                        </p:attrNameLst>
                                      </p:cBhvr>
                                      <p:tavLst>
                                        <p:tav tm="0">
                                          <p:val>
                                            <p:strVal val="#ppt_x"/>
                                          </p:val>
                                        </p:tav>
                                        <p:tav tm="100000">
                                          <p:val>
                                            <p:strVal val="#ppt_x"/>
                                          </p:val>
                                        </p:tav>
                                      </p:tavLst>
                                    </p:anim>
                                    <p:anim calcmode="lin" valueType="num">
                                      <p:cBhvr>
                                        <p:cTn id="7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1000"/>
                                        <p:tgtEl>
                                          <p:spTgt spid="90"/>
                                        </p:tgtEl>
                                      </p:cBhvr>
                                    </p:animEffect>
                                    <p:anim calcmode="lin" valueType="num">
                                      <p:cBhvr>
                                        <p:cTn id="85" dur="1000" fill="hold"/>
                                        <p:tgtEl>
                                          <p:spTgt spid="90"/>
                                        </p:tgtEl>
                                        <p:attrNameLst>
                                          <p:attrName>ppt_x</p:attrName>
                                        </p:attrNameLst>
                                      </p:cBhvr>
                                      <p:tavLst>
                                        <p:tav tm="0">
                                          <p:val>
                                            <p:strVal val="#ppt_x"/>
                                          </p:val>
                                        </p:tav>
                                        <p:tav tm="100000">
                                          <p:val>
                                            <p:strVal val="#ppt_x"/>
                                          </p:val>
                                        </p:tav>
                                      </p:tavLst>
                                    </p:anim>
                                    <p:anim calcmode="lin" valueType="num">
                                      <p:cBhvr>
                                        <p:cTn id="8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3" grpId="0" animBg="1"/>
      <p:bldP spid="84" grpId="0" animBg="1"/>
      <p:bldP spid="88" grpId="0" animBg="1"/>
      <p:bldP spid="100" grpId="0" animBg="1"/>
      <p:bldP spid="103" grpId="0" animBg="1"/>
      <p:bldP spid="9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70921" y="991378"/>
            <a:ext cx="7402158" cy="506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305800" cy="838200"/>
          </a:xfrm>
        </p:spPr>
        <p:txBody>
          <a:bodyPr/>
          <a:lstStyle/>
          <a:p>
            <a:r>
              <a:rPr lang="en-US" u="sng" dirty="0" smtClean="0"/>
              <a:t>Plan View </a:t>
            </a:r>
            <a:r>
              <a:rPr lang="en-US" sz="1800" u="sng" dirty="0" smtClean="0"/>
              <a:t>(H-sheets)</a:t>
            </a:r>
            <a:endParaRPr lang="en-US" u="sng" dirty="0"/>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87" name="Straight Arrow Connector 86"/>
          <p:cNvCxnSpPr>
            <a:stCxn id="83" idx="2"/>
          </p:cNvCxnSpPr>
          <p:nvPr/>
        </p:nvCxnSpPr>
        <p:spPr>
          <a:xfrm flipH="1">
            <a:off x="2229076" y="1483821"/>
            <a:ext cx="372376" cy="10446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H.13</a:t>
            </a:r>
            <a:endParaRPr lang="en-US" sz="1400" dirty="0">
              <a:solidFill>
                <a:schemeClr val="bg1"/>
              </a:solidFill>
            </a:endParaRPr>
          </a:p>
        </p:txBody>
      </p:sp>
      <p:cxnSp>
        <p:nvCxnSpPr>
          <p:cNvPr id="89" name="Straight Arrow Connector 88"/>
          <p:cNvCxnSpPr>
            <a:stCxn id="88" idx="0"/>
          </p:cNvCxnSpPr>
          <p:nvPr/>
        </p:nvCxnSpPr>
        <p:spPr>
          <a:xfrm flipH="1" flipV="1">
            <a:off x="2819400" y="3657600"/>
            <a:ext cx="819376" cy="16808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0" idx="2"/>
          </p:cNvCxnSpPr>
          <p:nvPr/>
        </p:nvCxnSpPr>
        <p:spPr>
          <a:xfrm flipH="1">
            <a:off x="5378522" y="1699264"/>
            <a:ext cx="1447279" cy="6768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59504" y="991378"/>
            <a:ext cx="3483896" cy="492443"/>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Existing Property &amp; ROW Lines</a:t>
            </a:r>
          </a:p>
          <a:p>
            <a:pPr algn="ctr"/>
            <a:r>
              <a:rPr lang="en-US" sz="1400" i="1" dirty="0" smtClean="0"/>
              <a:t>(Red lines with open triangles at intersections)</a:t>
            </a:r>
            <a:endParaRPr lang="en-US" i="1" dirty="0"/>
          </a:p>
        </p:txBody>
      </p:sp>
      <p:sp>
        <p:nvSpPr>
          <p:cNvPr id="88" name="TextBox 87"/>
          <p:cNvSpPr txBox="1"/>
          <p:nvPr/>
        </p:nvSpPr>
        <p:spPr>
          <a:xfrm>
            <a:off x="2381476" y="5338499"/>
            <a:ext cx="2514600"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Permanent Easement</a:t>
            </a:r>
          </a:p>
          <a:p>
            <a:pPr algn="ctr"/>
            <a:r>
              <a:rPr lang="en-US" sz="1400" i="1" dirty="0" smtClean="0"/>
              <a:t>(Cyan shading &amp; black line with shaded hexagons at corners)</a:t>
            </a:r>
            <a:endParaRPr lang="en-US" sz="1400" i="1" dirty="0"/>
          </a:p>
        </p:txBody>
      </p:sp>
      <p:sp>
        <p:nvSpPr>
          <p:cNvPr id="100" name="TextBox 99"/>
          <p:cNvSpPr txBox="1"/>
          <p:nvPr/>
        </p:nvSpPr>
        <p:spPr>
          <a:xfrm>
            <a:off x="5378522" y="991378"/>
            <a:ext cx="2894557"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Temporary Easement</a:t>
            </a:r>
          </a:p>
          <a:p>
            <a:pPr algn="ctr"/>
            <a:r>
              <a:rPr lang="en-US" sz="1400" i="1" dirty="0" smtClean="0"/>
              <a:t>(Tan shading &amp; black dashed line</a:t>
            </a:r>
          </a:p>
          <a:p>
            <a:pPr algn="ctr"/>
            <a:r>
              <a:rPr lang="en-US" sz="1400" i="1" dirty="0" smtClean="0"/>
              <a:t>With open hexagons at corners)</a:t>
            </a:r>
            <a:endParaRPr lang="en-US" sz="1400" i="1" dirty="0"/>
          </a:p>
        </p:txBody>
      </p:sp>
      <p:sp>
        <p:nvSpPr>
          <p:cNvPr id="9235" name="TextBox 9234"/>
          <p:cNvSpPr txBox="1"/>
          <p:nvPr/>
        </p:nvSpPr>
        <p:spPr>
          <a:xfrm>
            <a:off x="859504" y="6172200"/>
            <a:ext cx="7373768" cy="369332"/>
          </a:xfrm>
          <a:prstGeom prst="rect">
            <a:avLst/>
          </a:prstGeom>
          <a:noFill/>
        </p:spPr>
        <p:txBody>
          <a:bodyPr wrap="square" rtlCol="0">
            <a:spAutoFit/>
          </a:bodyPr>
          <a:lstStyle/>
          <a:p>
            <a:pPr algn="ctr"/>
            <a:r>
              <a:rPr lang="en-US" b="1" i="1" dirty="0" smtClean="0"/>
              <a:t>The “H-sheets” are another place to see ROW, easements, etc.</a:t>
            </a:r>
            <a:endParaRPr lang="en-US" b="1" i="1" dirty="0"/>
          </a:p>
        </p:txBody>
      </p:sp>
      <p:sp>
        <p:nvSpPr>
          <p:cNvPr id="115" name="TextBox 114"/>
          <p:cNvSpPr txBox="1"/>
          <p:nvPr/>
        </p:nvSpPr>
        <p:spPr>
          <a:xfrm>
            <a:off x="149134" y="176146"/>
            <a:ext cx="16796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ROW  (H-sheets)</a:t>
            </a:r>
            <a:endParaRPr lang="en-US" sz="1600" i="1" dirty="0">
              <a:solidFill>
                <a:schemeClr val="bg1">
                  <a:lumMod val="50000"/>
                </a:schemeClr>
              </a:solidFill>
            </a:endParaRPr>
          </a:p>
        </p:txBody>
      </p:sp>
      <p:cxnSp>
        <p:nvCxnSpPr>
          <p:cNvPr id="90" name="Straight Arrow Connector 89"/>
          <p:cNvCxnSpPr>
            <a:stCxn id="91" idx="2"/>
          </p:cNvCxnSpPr>
          <p:nvPr/>
        </p:nvCxnSpPr>
        <p:spPr>
          <a:xfrm flipH="1">
            <a:off x="5962876" y="4087743"/>
            <a:ext cx="747308" cy="16046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300484" y="3595300"/>
            <a:ext cx="2819399" cy="492443"/>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Easement Notes</a:t>
            </a:r>
          </a:p>
          <a:p>
            <a:pPr algn="ctr"/>
            <a:r>
              <a:rPr lang="en-US" sz="1400" i="1" dirty="0" smtClean="0"/>
              <a:t>(Explains reason for easements)</a:t>
            </a:r>
            <a:endParaRPr lang="en-US" sz="1400" i="1" dirty="0"/>
          </a:p>
        </p:txBody>
      </p:sp>
      <p:cxnSp>
        <p:nvCxnSpPr>
          <p:cNvPr id="92" name="Straight Arrow Connector 91"/>
          <p:cNvCxnSpPr>
            <a:stCxn id="91" idx="2"/>
          </p:cNvCxnSpPr>
          <p:nvPr/>
        </p:nvCxnSpPr>
        <p:spPr>
          <a:xfrm flipH="1">
            <a:off x="2381476" y="4087743"/>
            <a:ext cx="4328708" cy="10315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84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anim calcmode="lin" valueType="num">
                                      <p:cBhvr>
                                        <p:cTn id="13" dur="1000" fill="hold"/>
                                        <p:tgtEl>
                                          <p:spTgt spid="87"/>
                                        </p:tgtEl>
                                        <p:attrNameLst>
                                          <p:attrName>ppt_x</p:attrName>
                                        </p:attrNameLst>
                                      </p:cBhvr>
                                      <p:tavLst>
                                        <p:tav tm="0">
                                          <p:val>
                                            <p:strVal val="#ppt_x"/>
                                          </p:val>
                                        </p:tav>
                                        <p:tav tm="100000">
                                          <p:val>
                                            <p:strVal val="#ppt_x"/>
                                          </p:val>
                                        </p:tav>
                                      </p:tavLst>
                                    </p:anim>
                                    <p:anim calcmode="lin" valueType="num">
                                      <p:cBhvr>
                                        <p:cTn id="14"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1000"/>
                                        <p:tgtEl>
                                          <p:spTgt spid="89"/>
                                        </p:tgtEl>
                                      </p:cBhvr>
                                    </p:animEffect>
                                    <p:anim calcmode="lin" valueType="num">
                                      <p:cBhvr>
                                        <p:cTn id="20" dur="1000" fill="hold"/>
                                        <p:tgtEl>
                                          <p:spTgt spid="89"/>
                                        </p:tgtEl>
                                        <p:attrNameLst>
                                          <p:attrName>ppt_x</p:attrName>
                                        </p:attrNameLst>
                                      </p:cBhvr>
                                      <p:tavLst>
                                        <p:tav tm="0">
                                          <p:val>
                                            <p:strVal val="#ppt_x"/>
                                          </p:val>
                                        </p:tav>
                                        <p:tav tm="100000">
                                          <p:val>
                                            <p:strVal val="#ppt_x"/>
                                          </p:val>
                                        </p:tav>
                                      </p:tavLst>
                                    </p:anim>
                                    <p:anim calcmode="lin" valueType="num">
                                      <p:cBhvr>
                                        <p:cTn id="21" dur="1000" fill="hold"/>
                                        <p:tgtEl>
                                          <p:spTgt spid="8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1000"/>
                                        <p:tgtEl>
                                          <p:spTgt spid="88"/>
                                        </p:tgtEl>
                                      </p:cBhvr>
                                    </p:animEffect>
                                    <p:anim calcmode="lin" valueType="num">
                                      <p:cBhvr>
                                        <p:cTn id="25" dur="1000" fill="hold"/>
                                        <p:tgtEl>
                                          <p:spTgt spid="88"/>
                                        </p:tgtEl>
                                        <p:attrNameLst>
                                          <p:attrName>ppt_x</p:attrName>
                                        </p:attrNameLst>
                                      </p:cBhvr>
                                      <p:tavLst>
                                        <p:tav tm="0">
                                          <p:val>
                                            <p:strVal val="#ppt_x"/>
                                          </p:val>
                                        </p:tav>
                                        <p:tav tm="100000">
                                          <p:val>
                                            <p:strVal val="#ppt_x"/>
                                          </p:val>
                                        </p:tav>
                                      </p:tavLst>
                                    </p:anim>
                                    <p:anim calcmode="lin" valueType="num">
                                      <p:cBhvr>
                                        <p:cTn id="26"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1000"/>
                                        <p:tgtEl>
                                          <p:spTgt spid="100"/>
                                        </p:tgtEl>
                                      </p:cBhvr>
                                    </p:animEffect>
                                    <p:anim calcmode="lin" valueType="num">
                                      <p:cBhvr>
                                        <p:cTn id="32" dur="1000" fill="hold"/>
                                        <p:tgtEl>
                                          <p:spTgt spid="100"/>
                                        </p:tgtEl>
                                        <p:attrNameLst>
                                          <p:attrName>ppt_x</p:attrName>
                                        </p:attrNameLst>
                                      </p:cBhvr>
                                      <p:tavLst>
                                        <p:tav tm="0">
                                          <p:val>
                                            <p:strVal val="#ppt_x"/>
                                          </p:val>
                                        </p:tav>
                                        <p:tav tm="100000">
                                          <p:val>
                                            <p:strVal val="#ppt_x"/>
                                          </p:val>
                                        </p:tav>
                                      </p:tavLst>
                                    </p:anim>
                                    <p:anim calcmode="lin" valueType="num">
                                      <p:cBhvr>
                                        <p:cTn id="33" dur="1000" fill="hold"/>
                                        <p:tgtEl>
                                          <p:spTgt spid="100"/>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fade">
                                      <p:cBhvr>
                                        <p:cTn id="36" dur="1000"/>
                                        <p:tgtEl>
                                          <p:spTgt spid="101"/>
                                        </p:tgtEl>
                                      </p:cBhvr>
                                    </p:animEffect>
                                    <p:anim calcmode="lin" valueType="num">
                                      <p:cBhvr>
                                        <p:cTn id="37" dur="1000" fill="hold"/>
                                        <p:tgtEl>
                                          <p:spTgt spid="101"/>
                                        </p:tgtEl>
                                        <p:attrNameLst>
                                          <p:attrName>ppt_x</p:attrName>
                                        </p:attrNameLst>
                                      </p:cBhvr>
                                      <p:tavLst>
                                        <p:tav tm="0">
                                          <p:val>
                                            <p:strVal val="#ppt_x"/>
                                          </p:val>
                                        </p:tav>
                                        <p:tav tm="100000">
                                          <p:val>
                                            <p:strVal val="#ppt_x"/>
                                          </p:val>
                                        </p:tav>
                                      </p:tavLst>
                                    </p:anim>
                                    <p:anim calcmode="lin" valueType="num">
                                      <p:cBhvr>
                                        <p:cTn id="38"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1000"/>
                                        <p:tgtEl>
                                          <p:spTgt spid="91"/>
                                        </p:tgtEl>
                                      </p:cBhvr>
                                    </p:animEffect>
                                    <p:anim calcmode="lin" valueType="num">
                                      <p:cBhvr>
                                        <p:cTn id="44" dur="1000" fill="hold"/>
                                        <p:tgtEl>
                                          <p:spTgt spid="91"/>
                                        </p:tgtEl>
                                        <p:attrNameLst>
                                          <p:attrName>ppt_x</p:attrName>
                                        </p:attrNameLst>
                                      </p:cBhvr>
                                      <p:tavLst>
                                        <p:tav tm="0">
                                          <p:val>
                                            <p:strVal val="#ppt_x"/>
                                          </p:val>
                                        </p:tav>
                                        <p:tav tm="100000">
                                          <p:val>
                                            <p:strVal val="#ppt_x"/>
                                          </p:val>
                                        </p:tav>
                                      </p:tavLst>
                                    </p:anim>
                                    <p:anim calcmode="lin" valueType="num">
                                      <p:cBhvr>
                                        <p:cTn id="45" dur="1000" fill="hold"/>
                                        <p:tgtEl>
                                          <p:spTgt spid="9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fade">
                                      <p:cBhvr>
                                        <p:cTn id="48" dur="1000"/>
                                        <p:tgtEl>
                                          <p:spTgt spid="90"/>
                                        </p:tgtEl>
                                      </p:cBhvr>
                                    </p:animEffect>
                                    <p:anim calcmode="lin" valueType="num">
                                      <p:cBhvr>
                                        <p:cTn id="49" dur="1000" fill="hold"/>
                                        <p:tgtEl>
                                          <p:spTgt spid="90"/>
                                        </p:tgtEl>
                                        <p:attrNameLst>
                                          <p:attrName>ppt_x</p:attrName>
                                        </p:attrNameLst>
                                      </p:cBhvr>
                                      <p:tavLst>
                                        <p:tav tm="0">
                                          <p:val>
                                            <p:strVal val="#ppt_x"/>
                                          </p:val>
                                        </p:tav>
                                        <p:tav tm="100000">
                                          <p:val>
                                            <p:strVal val="#ppt_x"/>
                                          </p:val>
                                        </p:tav>
                                      </p:tavLst>
                                    </p:anim>
                                    <p:anim calcmode="lin" valueType="num">
                                      <p:cBhvr>
                                        <p:cTn id="50" dur="1000" fill="hold"/>
                                        <p:tgtEl>
                                          <p:spTgt spid="9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fade">
                                      <p:cBhvr>
                                        <p:cTn id="53" dur="1000"/>
                                        <p:tgtEl>
                                          <p:spTgt spid="92"/>
                                        </p:tgtEl>
                                      </p:cBhvr>
                                    </p:animEffect>
                                    <p:anim calcmode="lin" valueType="num">
                                      <p:cBhvr>
                                        <p:cTn id="54" dur="1000" fill="hold"/>
                                        <p:tgtEl>
                                          <p:spTgt spid="92"/>
                                        </p:tgtEl>
                                        <p:attrNameLst>
                                          <p:attrName>ppt_x</p:attrName>
                                        </p:attrNameLst>
                                      </p:cBhvr>
                                      <p:tavLst>
                                        <p:tav tm="0">
                                          <p:val>
                                            <p:strVal val="#ppt_x"/>
                                          </p:val>
                                        </p:tav>
                                        <p:tav tm="100000">
                                          <p:val>
                                            <p:strVal val="#ppt_x"/>
                                          </p:val>
                                        </p:tav>
                                      </p:tavLst>
                                    </p:anim>
                                    <p:anim calcmode="lin" valueType="num">
                                      <p:cBhvr>
                                        <p:cTn id="55"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8" grpId="0" animBg="1"/>
      <p:bldP spid="100" grpId="0" animBg="1"/>
      <p:bldP spid="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9135" y="1363454"/>
            <a:ext cx="8845731" cy="427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305800" cy="838200"/>
          </a:xfrm>
        </p:spPr>
        <p:txBody>
          <a:bodyPr/>
          <a:lstStyle/>
          <a:p>
            <a:r>
              <a:rPr lang="en-US" u="sng" dirty="0" smtClean="0"/>
              <a:t>Plan View</a:t>
            </a:r>
            <a:endParaRPr lang="en-US" u="sng" dirty="0"/>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5" name="Straight Arrow Connector 4"/>
          <p:cNvCxnSpPr>
            <a:stCxn id="3" idx="0"/>
          </p:cNvCxnSpPr>
          <p:nvPr/>
        </p:nvCxnSpPr>
        <p:spPr>
          <a:xfrm flipH="1" flipV="1">
            <a:off x="1255668" y="4419600"/>
            <a:ext cx="589436" cy="10573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03" idx="3"/>
          </p:cNvCxnSpPr>
          <p:nvPr/>
        </p:nvCxnSpPr>
        <p:spPr>
          <a:xfrm flipV="1">
            <a:off x="7329526" y="1628020"/>
            <a:ext cx="592647" cy="1509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3" idx="2"/>
          </p:cNvCxnSpPr>
          <p:nvPr/>
        </p:nvCxnSpPr>
        <p:spPr>
          <a:xfrm flipH="1">
            <a:off x="885116" y="1886673"/>
            <a:ext cx="370552" cy="14661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D.26</a:t>
            </a:r>
            <a:endParaRPr lang="en-US" sz="1400" dirty="0">
              <a:solidFill>
                <a:schemeClr val="bg1"/>
              </a:solidFill>
            </a:endParaRPr>
          </a:p>
        </p:txBody>
      </p:sp>
      <p:cxnSp>
        <p:nvCxnSpPr>
          <p:cNvPr id="89" name="Straight Arrow Connector 88"/>
          <p:cNvCxnSpPr>
            <a:stCxn id="88" idx="0"/>
          </p:cNvCxnSpPr>
          <p:nvPr/>
        </p:nvCxnSpPr>
        <p:spPr>
          <a:xfrm flipH="1" flipV="1">
            <a:off x="3733800" y="3962400"/>
            <a:ext cx="762000" cy="15145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0" idx="0"/>
          </p:cNvCxnSpPr>
          <p:nvPr/>
        </p:nvCxnSpPr>
        <p:spPr>
          <a:xfrm flipV="1">
            <a:off x="6858060" y="2895600"/>
            <a:ext cx="970928" cy="25909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3" idx="2"/>
          </p:cNvCxnSpPr>
          <p:nvPr/>
        </p:nvCxnSpPr>
        <p:spPr>
          <a:xfrm flipH="1">
            <a:off x="4495800" y="2456060"/>
            <a:ext cx="1727194" cy="16587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76671" y="5476998"/>
            <a:ext cx="2136865" cy="553998"/>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Proposed </a:t>
            </a:r>
            <a:r>
              <a:rPr lang="en-US" b="1" dirty="0" smtClean="0"/>
              <a:t>Pipe</a:t>
            </a:r>
          </a:p>
          <a:p>
            <a:pPr algn="ctr"/>
            <a:r>
              <a:rPr lang="en-US" b="1" dirty="0" smtClean="0"/>
              <a:t>Outlet </a:t>
            </a:r>
            <a:r>
              <a:rPr lang="en-US" b="1" dirty="0"/>
              <a:t>Apron</a:t>
            </a:r>
            <a:endParaRPr lang="en-US" i="1" dirty="0"/>
          </a:p>
        </p:txBody>
      </p:sp>
      <p:sp>
        <p:nvSpPr>
          <p:cNvPr id="83" name="TextBox 82"/>
          <p:cNvSpPr txBox="1"/>
          <p:nvPr/>
        </p:nvSpPr>
        <p:spPr>
          <a:xfrm>
            <a:off x="149135" y="1117232"/>
            <a:ext cx="2213065" cy="769441"/>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Proposed Storm Sewer Intake/Junction Box</a:t>
            </a:r>
          </a:p>
          <a:p>
            <a:pPr algn="ctr"/>
            <a:r>
              <a:rPr lang="en-US" sz="1400" i="1" dirty="0" smtClean="0"/>
              <a:t>(in black)</a:t>
            </a:r>
            <a:endParaRPr lang="en-US" sz="1400" i="1" dirty="0"/>
          </a:p>
        </p:txBody>
      </p:sp>
      <p:sp>
        <p:nvSpPr>
          <p:cNvPr id="88" name="TextBox 87"/>
          <p:cNvSpPr txBox="1"/>
          <p:nvPr/>
        </p:nvSpPr>
        <p:spPr>
          <a:xfrm>
            <a:off x="3314700" y="5476998"/>
            <a:ext cx="2362200"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Proposed Storm Sewer</a:t>
            </a:r>
          </a:p>
          <a:p>
            <a:pPr algn="ctr"/>
            <a:r>
              <a:rPr lang="en-US" sz="1400" i="1" dirty="0" smtClean="0"/>
              <a:t>(Arrow indicates flow direction; see M sheets for </a:t>
            </a:r>
            <a:r>
              <a:rPr lang="en-US" sz="1400" i="1" dirty="0" err="1" smtClean="0"/>
              <a:t>add’l</a:t>
            </a:r>
            <a:r>
              <a:rPr lang="en-US" sz="1400" i="1" dirty="0" smtClean="0"/>
              <a:t> info.)</a:t>
            </a:r>
            <a:endParaRPr lang="en-US" sz="1400" i="1" dirty="0"/>
          </a:p>
        </p:txBody>
      </p:sp>
      <p:sp>
        <p:nvSpPr>
          <p:cNvPr id="100" name="TextBox 99"/>
          <p:cNvSpPr txBox="1"/>
          <p:nvPr/>
        </p:nvSpPr>
        <p:spPr>
          <a:xfrm>
            <a:off x="5789656" y="5486524"/>
            <a:ext cx="2136807" cy="707886"/>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Drainage Arrows</a:t>
            </a:r>
          </a:p>
          <a:p>
            <a:pPr algn="ctr"/>
            <a:r>
              <a:rPr lang="en-US" sz="1400" i="1" dirty="0" smtClean="0"/>
              <a:t>(Black indicates proposed;</a:t>
            </a:r>
          </a:p>
          <a:p>
            <a:pPr algn="ctr"/>
            <a:r>
              <a:rPr lang="en-US" sz="1400" i="1" dirty="0" smtClean="0"/>
              <a:t>green indicates existing.)</a:t>
            </a:r>
            <a:endParaRPr lang="en-US" sz="1400" i="1" dirty="0"/>
          </a:p>
        </p:txBody>
      </p:sp>
      <p:sp>
        <p:nvSpPr>
          <p:cNvPr id="103" name="TextBox 102"/>
          <p:cNvSpPr txBox="1"/>
          <p:nvPr/>
        </p:nvSpPr>
        <p:spPr>
          <a:xfrm>
            <a:off x="5116461" y="1101843"/>
            <a:ext cx="2213065" cy="1354217"/>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a:t>Existing Pipe Info.</a:t>
            </a:r>
          </a:p>
          <a:p>
            <a:pPr algn="ctr"/>
            <a:r>
              <a:rPr lang="en-US" sz="1400" i="1" dirty="0" smtClean="0"/>
              <a:t>(in Green)</a:t>
            </a:r>
          </a:p>
          <a:p>
            <a:pPr algn="ctr"/>
            <a:r>
              <a:rPr lang="en-US" sz="1400" i="1" dirty="0" smtClean="0"/>
              <a:t>(“</a:t>
            </a:r>
            <a:r>
              <a:rPr lang="en-US" sz="1400" i="1" dirty="0"/>
              <a:t>Remove” note indicates proposed removal of pipe</a:t>
            </a:r>
            <a:r>
              <a:rPr lang="en-US" sz="1400" i="1" dirty="0" smtClean="0"/>
              <a:t>.  “UAC” note indicates </a:t>
            </a:r>
            <a:r>
              <a:rPr lang="en-US" sz="1400" b="1" i="1" dirty="0" smtClean="0"/>
              <a:t>U</a:t>
            </a:r>
            <a:r>
              <a:rPr lang="en-US" sz="1400" i="1" dirty="0" smtClean="0"/>
              <a:t>se </a:t>
            </a:r>
            <a:r>
              <a:rPr lang="en-US" sz="1400" b="1" i="1" dirty="0" smtClean="0"/>
              <a:t>A</a:t>
            </a:r>
            <a:r>
              <a:rPr lang="en-US" sz="1400" i="1" dirty="0" smtClean="0"/>
              <a:t>s </a:t>
            </a:r>
            <a:r>
              <a:rPr lang="en-US" sz="1400" b="1" i="1" dirty="0" smtClean="0"/>
              <a:t>C</a:t>
            </a:r>
            <a:r>
              <a:rPr lang="en-US" sz="1400" i="1" dirty="0" smtClean="0"/>
              <a:t>onstructed.)</a:t>
            </a:r>
            <a:endParaRPr lang="en-US" sz="1400" i="1" dirty="0"/>
          </a:p>
        </p:txBody>
      </p:sp>
      <p:sp>
        <p:nvSpPr>
          <p:cNvPr id="9235" name="TextBox 9234"/>
          <p:cNvSpPr txBox="1"/>
          <p:nvPr/>
        </p:nvSpPr>
        <p:spPr>
          <a:xfrm>
            <a:off x="885116" y="6194410"/>
            <a:ext cx="7373768" cy="369332"/>
          </a:xfrm>
          <a:prstGeom prst="rect">
            <a:avLst/>
          </a:prstGeom>
          <a:noFill/>
        </p:spPr>
        <p:txBody>
          <a:bodyPr wrap="square" rtlCol="0">
            <a:spAutoFit/>
          </a:bodyPr>
          <a:lstStyle/>
          <a:p>
            <a:pPr algn="ctr"/>
            <a:r>
              <a:rPr lang="en-US" b="1" i="1" dirty="0" smtClean="0"/>
              <a:t>Always see Sheet D.1 for complete legend of abbreviations and symbols.</a:t>
            </a:r>
            <a:endParaRPr lang="en-US" b="1" i="1" dirty="0"/>
          </a:p>
        </p:txBody>
      </p:sp>
      <p:sp>
        <p:nvSpPr>
          <p:cNvPr id="4" name="TextBox 3"/>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Drainage</a:t>
            </a:r>
            <a:endParaRPr lang="en-US" sz="1600" i="1" dirty="0">
              <a:solidFill>
                <a:schemeClr val="bg1">
                  <a:lumMod val="50000"/>
                </a:schemeClr>
              </a:solidFill>
            </a:endParaRPr>
          </a:p>
        </p:txBody>
      </p:sp>
      <p:sp>
        <p:nvSpPr>
          <p:cNvPr id="90" name="TextBox 89"/>
          <p:cNvSpPr txBox="1"/>
          <p:nvPr/>
        </p:nvSpPr>
        <p:spPr>
          <a:xfrm>
            <a:off x="2514600" y="1110514"/>
            <a:ext cx="2438400" cy="923330"/>
          </a:xfrm>
          <a:prstGeom prst="rect">
            <a:avLst/>
          </a:prstGeom>
          <a:solidFill>
            <a:schemeClr val="bg1"/>
          </a:solidFill>
          <a:ln w="19050">
            <a:solidFill>
              <a:schemeClr val="bg1">
                <a:lumMod val="75000"/>
              </a:schemeClr>
            </a:solidFill>
          </a:ln>
        </p:spPr>
        <p:txBody>
          <a:bodyPr wrap="square" lIns="0" tIns="0" rIns="0" bIns="0" rtlCol="0">
            <a:spAutoFit/>
          </a:bodyPr>
          <a:lstStyle/>
          <a:p>
            <a:pPr algn="ctr"/>
            <a:r>
              <a:rPr lang="en-US" b="1" dirty="0" smtClean="0"/>
              <a:t>Pipe Abbreviations:</a:t>
            </a:r>
          </a:p>
          <a:p>
            <a:pPr algn="ctr"/>
            <a:r>
              <a:rPr lang="en-US" sz="1400" b="1" i="1" dirty="0" smtClean="0"/>
              <a:t>R.C.P.: </a:t>
            </a:r>
            <a:r>
              <a:rPr lang="en-US" sz="1400" i="1" dirty="0" smtClean="0"/>
              <a:t>Reinforced Concrete Pipe</a:t>
            </a:r>
          </a:p>
          <a:p>
            <a:pPr algn="ctr"/>
            <a:r>
              <a:rPr lang="en-US" sz="1400" b="1" i="1" dirty="0" smtClean="0"/>
              <a:t>C.M.P.: </a:t>
            </a:r>
            <a:r>
              <a:rPr lang="en-US" sz="1400" i="1" dirty="0" smtClean="0"/>
              <a:t>Corrugated Metal Pipe</a:t>
            </a:r>
          </a:p>
          <a:p>
            <a:pPr algn="ctr"/>
            <a:r>
              <a:rPr lang="en-US" sz="1400" b="1" i="1" dirty="0" smtClean="0"/>
              <a:t>Plastic:</a:t>
            </a:r>
            <a:r>
              <a:rPr lang="en-US" sz="1400" i="1" dirty="0" smtClean="0"/>
              <a:t> Corrugated HDPE Pipe</a:t>
            </a:r>
            <a:endParaRPr lang="en-US" sz="1400" i="1" dirty="0"/>
          </a:p>
        </p:txBody>
      </p:sp>
      <p:sp>
        <p:nvSpPr>
          <p:cNvPr id="84" name="TextBox 83"/>
          <p:cNvSpPr txBox="1"/>
          <p:nvPr/>
        </p:nvSpPr>
        <p:spPr>
          <a:xfrm>
            <a:off x="149135" y="756994"/>
            <a:ext cx="8845731" cy="307777"/>
          </a:xfrm>
          <a:prstGeom prst="rect">
            <a:avLst/>
          </a:prstGeom>
          <a:noFill/>
        </p:spPr>
        <p:txBody>
          <a:bodyPr wrap="square" rtlCol="0">
            <a:spAutoFit/>
          </a:bodyPr>
          <a:lstStyle/>
          <a:p>
            <a:pPr algn="ctr"/>
            <a:r>
              <a:rPr lang="en-US" sz="1400" i="1" dirty="0" smtClean="0"/>
              <a:t>NOTE: Existing pipe information is placed as close to the pipe symbol as possible to avoid other plan information.</a:t>
            </a:r>
            <a:endParaRPr lang="en-US" sz="1400" i="1" dirty="0"/>
          </a:p>
        </p:txBody>
      </p:sp>
    </p:spTree>
    <p:extLst>
      <p:ext uri="{BB962C8B-B14F-4D97-AF65-F5344CB8AC3E}">
        <p14:creationId xmlns:p14="http://schemas.microsoft.com/office/powerpoint/2010/main" val="420459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anim calcmode="lin" valueType="num">
                                      <p:cBhvr>
                                        <p:cTn id="13" dur="1000" fill="hold"/>
                                        <p:tgtEl>
                                          <p:spTgt spid="100"/>
                                        </p:tgtEl>
                                        <p:attrNameLst>
                                          <p:attrName>ppt_x</p:attrName>
                                        </p:attrNameLst>
                                      </p:cBhvr>
                                      <p:tavLst>
                                        <p:tav tm="0">
                                          <p:val>
                                            <p:strVal val="#ppt_x"/>
                                          </p:val>
                                        </p:tav>
                                        <p:tav tm="100000">
                                          <p:val>
                                            <p:strVal val="#ppt_x"/>
                                          </p:val>
                                        </p:tav>
                                      </p:tavLst>
                                    </p:anim>
                                    <p:anim calcmode="lin" valueType="num">
                                      <p:cBhvr>
                                        <p:cTn id="14"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1000"/>
                                        <p:tgtEl>
                                          <p:spTgt spid="103"/>
                                        </p:tgtEl>
                                      </p:cBhvr>
                                    </p:animEffect>
                                    <p:anim calcmode="lin" valueType="num">
                                      <p:cBhvr>
                                        <p:cTn id="20" dur="1000" fill="hold"/>
                                        <p:tgtEl>
                                          <p:spTgt spid="103"/>
                                        </p:tgtEl>
                                        <p:attrNameLst>
                                          <p:attrName>ppt_x</p:attrName>
                                        </p:attrNameLst>
                                      </p:cBhvr>
                                      <p:tavLst>
                                        <p:tav tm="0">
                                          <p:val>
                                            <p:strVal val="#ppt_x"/>
                                          </p:val>
                                        </p:tav>
                                        <p:tav tm="100000">
                                          <p:val>
                                            <p:strVal val="#ppt_x"/>
                                          </p:val>
                                        </p:tav>
                                      </p:tavLst>
                                    </p:anim>
                                    <p:anim calcmode="lin" valueType="num">
                                      <p:cBhvr>
                                        <p:cTn id="21" dur="1000" fill="hold"/>
                                        <p:tgtEl>
                                          <p:spTgt spid="10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1000"/>
                                        <p:tgtEl>
                                          <p:spTgt spid="86"/>
                                        </p:tgtEl>
                                      </p:cBhvr>
                                    </p:animEffect>
                                    <p:anim calcmode="lin" valueType="num">
                                      <p:cBhvr>
                                        <p:cTn id="25" dur="1000" fill="hold"/>
                                        <p:tgtEl>
                                          <p:spTgt spid="86"/>
                                        </p:tgtEl>
                                        <p:attrNameLst>
                                          <p:attrName>ppt_x</p:attrName>
                                        </p:attrNameLst>
                                      </p:cBhvr>
                                      <p:tavLst>
                                        <p:tav tm="0">
                                          <p:val>
                                            <p:strVal val="#ppt_x"/>
                                          </p:val>
                                        </p:tav>
                                        <p:tav tm="100000">
                                          <p:val>
                                            <p:strVal val="#ppt_x"/>
                                          </p:val>
                                        </p:tav>
                                      </p:tavLst>
                                    </p:anim>
                                    <p:anim calcmode="lin" valueType="num">
                                      <p:cBhvr>
                                        <p:cTn id="26" dur="1000" fill="hold"/>
                                        <p:tgtEl>
                                          <p:spTgt spid="8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000"/>
                                        <p:tgtEl>
                                          <p:spTgt spid="104"/>
                                        </p:tgtEl>
                                      </p:cBhvr>
                                    </p:animEffect>
                                    <p:anim calcmode="lin" valueType="num">
                                      <p:cBhvr>
                                        <p:cTn id="30" dur="1000" fill="hold"/>
                                        <p:tgtEl>
                                          <p:spTgt spid="104"/>
                                        </p:tgtEl>
                                        <p:attrNameLst>
                                          <p:attrName>ppt_x</p:attrName>
                                        </p:attrNameLst>
                                      </p:cBhvr>
                                      <p:tavLst>
                                        <p:tav tm="0">
                                          <p:val>
                                            <p:strVal val="#ppt_x"/>
                                          </p:val>
                                        </p:tav>
                                        <p:tav tm="100000">
                                          <p:val>
                                            <p:strVal val="#ppt_x"/>
                                          </p:val>
                                        </p:tav>
                                      </p:tavLst>
                                    </p:anim>
                                    <p:anim calcmode="lin" valueType="num">
                                      <p:cBhvr>
                                        <p:cTn id="31"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fade">
                                      <p:cBhvr>
                                        <p:cTn id="36" dur="1000"/>
                                        <p:tgtEl>
                                          <p:spTgt spid="90"/>
                                        </p:tgtEl>
                                      </p:cBhvr>
                                    </p:animEffect>
                                    <p:anim calcmode="lin" valueType="num">
                                      <p:cBhvr>
                                        <p:cTn id="37" dur="1000" fill="hold"/>
                                        <p:tgtEl>
                                          <p:spTgt spid="90"/>
                                        </p:tgtEl>
                                        <p:attrNameLst>
                                          <p:attrName>ppt_x</p:attrName>
                                        </p:attrNameLst>
                                      </p:cBhvr>
                                      <p:tavLst>
                                        <p:tav tm="0">
                                          <p:val>
                                            <p:strVal val="#ppt_x"/>
                                          </p:val>
                                        </p:tav>
                                        <p:tav tm="100000">
                                          <p:val>
                                            <p:strVal val="#ppt_x"/>
                                          </p:val>
                                        </p:tav>
                                      </p:tavLst>
                                    </p:anim>
                                    <p:anim calcmode="lin" valueType="num">
                                      <p:cBhvr>
                                        <p:cTn id="38"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1000"/>
                                        <p:tgtEl>
                                          <p:spTgt spid="84"/>
                                        </p:tgtEl>
                                      </p:cBhvr>
                                    </p:animEffect>
                                    <p:anim calcmode="lin" valueType="num">
                                      <p:cBhvr>
                                        <p:cTn id="44" dur="1000" fill="hold"/>
                                        <p:tgtEl>
                                          <p:spTgt spid="84"/>
                                        </p:tgtEl>
                                        <p:attrNameLst>
                                          <p:attrName>ppt_x</p:attrName>
                                        </p:attrNameLst>
                                      </p:cBhvr>
                                      <p:tavLst>
                                        <p:tav tm="0">
                                          <p:val>
                                            <p:strVal val="#ppt_x"/>
                                          </p:val>
                                        </p:tav>
                                        <p:tav tm="100000">
                                          <p:val>
                                            <p:strVal val="#ppt_x"/>
                                          </p:val>
                                        </p:tav>
                                      </p:tavLst>
                                    </p:anim>
                                    <p:anim calcmode="lin" valueType="num">
                                      <p:cBhvr>
                                        <p:cTn id="45"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1000"/>
                                        <p:tgtEl>
                                          <p:spTgt spid="89"/>
                                        </p:tgtEl>
                                      </p:cBhvr>
                                    </p:animEffect>
                                    <p:anim calcmode="lin" valueType="num">
                                      <p:cBhvr>
                                        <p:cTn id="51" dur="1000" fill="hold"/>
                                        <p:tgtEl>
                                          <p:spTgt spid="89"/>
                                        </p:tgtEl>
                                        <p:attrNameLst>
                                          <p:attrName>ppt_x</p:attrName>
                                        </p:attrNameLst>
                                      </p:cBhvr>
                                      <p:tavLst>
                                        <p:tav tm="0">
                                          <p:val>
                                            <p:strVal val="#ppt_x"/>
                                          </p:val>
                                        </p:tav>
                                        <p:tav tm="100000">
                                          <p:val>
                                            <p:strVal val="#ppt_x"/>
                                          </p:val>
                                        </p:tav>
                                      </p:tavLst>
                                    </p:anim>
                                    <p:anim calcmode="lin" valueType="num">
                                      <p:cBhvr>
                                        <p:cTn id="52" dur="1000" fill="hold"/>
                                        <p:tgtEl>
                                          <p:spTgt spid="8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1000"/>
                                        <p:tgtEl>
                                          <p:spTgt spid="88"/>
                                        </p:tgtEl>
                                      </p:cBhvr>
                                    </p:animEffect>
                                    <p:anim calcmode="lin" valueType="num">
                                      <p:cBhvr>
                                        <p:cTn id="56" dur="1000" fill="hold"/>
                                        <p:tgtEl>
                                          <p:spTgt spid="88"/>
                                        </p:tgtEl>
                                        <p:attrNameLst>
                                          <p:attrName>ppt_x</p:attrName>
                                        </p:attrNameLst>
                                      </p:cBhvr>
                                      <p:tavLst>
                                        <p:tav tm="0">
                                          <p:val>
                                            <p:strVal val="#ppt_x"/>
                                          </p:val>
                                        </p:tav>
                                        <p:tav tm="100000">
                                          <p:val>
                                            <p:strVal val="#ppt_x"/>
                                          </p:val>
                                        </p:tav>
                                      </p:tavLst>
                                    </p:anim>
                                    <p:anim calcmode="lin" valueType="num">
                                      <p:cBhvr>
                                        <p:cTn id="57"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1000"/>
                                        <p:tgtEl>
                                          <p:spTgt spid="83"/>
                                        </p:tgtEl>
                                      </p:cBhvr>
                                    </p:animEffect>
                                    <p:anim calcmode="lin" valueType="num">
                                      <p:cBhvr>
                                        <p:cTn id="63" dur="1000" fill="hold"/>
                                        <p:tgtEl>
                                          <p:spTgt spid="83"/>
                                        </p:tgtEl>
                                        <p:attrNameLst>
                                          <p:attrName>ppt_x</p:attrName>
                                        </p:attrNameLst>
                                      </p:cBhvr>
                                      <p:tavLst>
                                        <p:tav tm="0">
                                          <p:val>
                                            <p:strVal val="#ppt_x"/>
                                          </p:val>
                                        </p:tav>
                                        <p:tav tm="100000">
                                          <p:val>
                                            <p:strVal val="#ppt_x"/>
                                          </p:val>
                                        </p:tav>
                                      </p:tavLst>
                                    </p:anim>
                                    <p:anim calcmode="lin" valueType="num">
                                      <p:cBhvr>
                                        <p:cTn id="64" dur="1000" fill="hold"/>
                                        <p:tgtEl>
                                          <p:spTgt spid="83"/>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1000"/>
                                        <p:tgtEl>
                                          <p:spTgt spid="87"/>
                                        </p:tgtEl>
                                      </p:cBhvr>
                                    </p:animEffect>
                                    <p:anim calcmode="lin" valueType="num">
                                      <p:cBhvr>
                                        <p:cTn id="68" dur="1000" fill="hold"/>
                                        <p:tgtEl>
                                          <p:spTgt spid="87"/>
                                        </p:tgtEl>
                                        <p:attrNameLst>
                                          <p:attrName>ppt_x</p:attrName>
                                        </p:attrNameLst>
                                      </p:cBhvr>
                                      <p:tavLst>
                                        <p:tav tm="0">
                                          <p:val>
                                            <p:strVal val="#ppt_x"/>
                                          </p:val>
                                        </p:tav>
                                        <p:tav tm="100000">
                                          <p:val>
                                            <p:strVal val="#ppt_x"/>
                                          </p:val>
                                        </p:tav>
                                      </p:tavLst>
                                    </p:anim>
                                    <p:anim calcmode="lin" valueType="num">
                                      <p:cBhvr>
                                        <p:cTn id="6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1000"/>
                                        <p:tgtEl>
                                          <p:spTgt spid="3"/>
                                        </p:tgtEl>
                                      </p:cBhvr>
                                    </p:animEffect>
                                    <p:anim calcmode="lin" valueType="num">
                                      <p:cBhvr>
                                        <p:cTn id="75" dur="1000" fill="hold"/>
                                        <p:tgtEl>
                                          <p:spTgt spid="3"/>
                                        </p:tgtEl>
                                        <p:attrNameLst>
                                          <p:attrName>ppt_x</p:attrName>
                                        </p:attrNameLst>
                                      </p:cBhvr>
                                      <p:tavLst>
                                        <p:tav tm="0">
                                          <p:val>
                                            <p:strVal val="#ppt_x"/>
                                          </p:val>
                                        </p:tav>
                                        <p:tav tm="100000">
                                          <p:val>
                                            <p:strVal val="#ppt_x"/>
                                          </p:val>
                                        </p:tav>
                                      </p:tavLst>
                                    </p:anim>
                                    <p:anim calcmode="lin" valueType="num">
                                      <p:cBhvr>
                                        <p:cTn id="76" dur="1000" fill="hold"/>
                                        <p:tgtEl>
                                          <p:spTgt spid="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3" grpId="0" animBg="1"/>
      <p:bldP spid="88" grpId="0" animBg="1"/>
      <p:bldP spid="100" grpId="0" animBg="1"/>
      <p:bldP spid="103" grpId="0" animBg="1"/>
      <p:bldP spid="90" grpId="0" animBg="1"/>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Course Objectives</a:t>
            </a:r>
            <a:endParaRPr lang="en-US" dirty="0"/>
          </a:p>
        </p:txBody>
      </p:sp>
      <p:sp>
        <p:nvSpPr>
          <p:cNvPr id="3" name="Content Placeholder 2"/>
          <p:cNvSpPr>
            <a:spLocks noGrp="1"/>
          </p:cNvSpPr>
          <p:nvPr>
            <p:ph idx="1"/>
          </p:nvPr>
        </p:nvSpPr>
        <p:spPr/>
        <p:txBody>
          <a:bodyPr>
            <a:normAutofit/>
          </a:bodyPr>
          <a:lstStyle/>
          <a:p>
            <a:r>
              <a:rPr lang="en-US" sz="2400" dirty="0" smtClean="0"/>
              <a:t>Become familiar with plan features important to utilities:</a:t>
            </a:r>
          </a:p>
          <a:p>
            <a:pPr lvl="1"/>
            <a:r>
              <a:rPr lang="en-US" sz="1800" dirty="0" smtClean="0"/>
              <a:t>Title Sheets</a:t>
            </a:r>
          </a:p>
          <a:p>
            <a:pPr lvl="1"/>
            <a:r>
              <a:rPr lang="en-US" sz="1800" dirty="0" smtClean="0"/>
              <a:t>Plan and Profile Sheets</a:t>
            </a:r>
          </a:p>
          <a:p>
            <a:pPr lvl="1"/>
            <a:r>
              <a:rPr lang="en-US" sz="1800" dirty="0" smtClean="0"/>
              <a:t>Right of Way Sheets</a:t>
            </a:r>
          </a:p>
          <a:p>
            <a:pPr lvl="1"/>
            <a:r>
              <a:rPr lang="en-US" sz="1800" dirty="0" smtClean="0"/>
              <a:t>Typical Sections</a:t>
            </a:r>
          </a:p>
          <a:p>
            <a:pPr lvl="1"/>
            <a:r>
              <a:rPr lang="en-US" sz="1800" dirty="0" smtClean="0"/>
              <a:t>Cross Sections</a:t>
            </a:r>
          </a:p>
          <a:p>
            <a:r>
              <a:rPr lang="en-US" sz="2400" dirty="0" smtClean="0"/>
              <a:t>Learn how to locate plan features in the field</a:t>
            </a:r>
          </a:p>
          <a:p>
            <a:pPr lvl="1"/>
            <a:endParaRPr lang="en-US" sz="2000" dirty="0"/>
          </a:p>
        </p:txBody>
      </p:sp>
    </p:spTree>
    <p:extLst>
      <p:ext uri="{BB962C8B-B14F-4D97-AF65-F5344CB8AC3E}">
        <p14:creationId xmlns:p14="http://schemas.microsoft.com/office/powerpoint/2010/main" val="109701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46" t="20937" r="984" b="37365"/>
          <a:stretch/>
        </p:blipFill>
        <p:spPr bwMode="auto">
          <a:xfrm>
            <a:off x="455568" y="955314"/>
            <a:ext cx="8232864" cy="2528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0"/>
            <a:ext cx="8305800" cy="838200"/>
          </a:xfrm>
        </p:spPr>
        <p:txBody>
          <a:bodyPr/>
          <a:lstStyle/>
          <a:p>
            <a:r>
              <a:rPr lang="en-US" u="sng" dirty="0" smtClean="0"/>
              <a:t>Plan View</a:t>
            </a:r>
            <a:endParaRPr lang="en-US" u="sng" dirty="0"/>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10" name="TextBox 9"/>
          <p:cNvSpPr txBox="1"/>
          <p:nvPr/>
        </p:nvSpPr>
        <p:spPr>
          <a:xfrm>
            <a:off x="0" y="6642556"/>
            <a:ext cx="3352800" cy="215444"/>
          </a:xfrm>
          <a:prstGeom prst="rect">
            <a:avLst/>
          </a:prstGeom>
          <a:noFill/>
        </p:spPr>
        <p:txBody>
          <a:bodyPr wrap="square" lIns="0" tIns="0" rIns="0" bIns="0" rtlCol="0">
            <a:spAutoFit/>
          </a:bodyPr>
          <a:lstStyle/>
          <a:p>
            <a:r>
              <a:rPr lang="en-US" sz="1400" dirty="0" smtClean="0">
                <a:solidFill>
                  <a:schemeClr val="bg1"/>
                </a:solidFill>
              </a:rPr>
              <a:t>Sheet M.14 (Plan View) &amp; M.27 (Profile View)</a:t>
            </a:r>
            <a:endParaRPr lang="en-US" sz="1400" dirty="0">
              <a:solidFill>
                <a:schemeClr val="bg1"/>
              </a:solidFill>
            </a:endParaRPr>
          </a:p>
        </p:txBody>
      </p:sp>
      <p:sp>
        <p:nvSpPr>
          <p:cNvPr id="4" name="TextBox 3"/>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Drainage</a:t>
            </a:r>
            <a:endParaRPr lang="en-US" sz="1600" i="1" dirty="0">
              <a:solidFill>
                <a:schemeClr val="bg1">
                  <a:lumMod val="50000"/>
                </a:schemeClr>
              </a:solidFill>
            </a:endParaRPr>
          </a:p>
        </p:txBody>
      </p:sp>
      <p:sp>
        <p:nvSpPr>
          <p:cNvPr id="84" name="TextBox 83"/>
          <p:cNvSpPr txBox="1"/>
          <p:nvPr/>
        </p:nvSpPr>
        <p:spPr>
          <a:xfrm>
            <a:off x="149135" y="695999"/>
            <a:ext cx="8845731" cy="307777"/>
          </a:xfrm>
          <a:prstGeom prst="rect">
            <a:avLst/>
          </a:prstGeom>
          <a:noFill/>
        </p:spPr>
        <p:txBody>
          <a:bodyPr wrap="square" rtlCol="0">
            <a:spAutoFit/>
          </a:bodyPr>
          <a:lstStyle/>
          <a:p>
            <a:pPr algn="ctr"/>
            <a:r>
              <a:rPr lang="en-US" sz="1400" i="1" dirty="0" smtClean="0"/>
              <a:t>NOTE: Storm sewer plan view and profile view are not located on the same or adjacent sheets.</a:t>
            </a:r>
            <a:endParaRPr lang="en-US" sz="1400" i="1" dirty="0"/>
          </a:p>
        </p:txBody>
      </p:sp>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254" y="3581400"/>
            <a:ext cx="7487493" cy="285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15000" y="3810000"/>
            <a:ext cx="807263" cy="369332"/>
          </a:xfrm>
          <a:prstGeom prst="rect">
            <a:avLst/>
          </a:prstGeom>
          <a:solidFill>
            <a:schemeClr val="bg1"/>
          </a:solidFill>
        </p:spPr>
        <p:txBody>
          <a:bodyPr wrap="square" rtlCol="0">
            <a:spAutoFit/>
          </a:bodyPr>
          <a:lstStyle/>
          <a:p>
            <a:pPr algn="ctr"/>
            <a:r>
              <a:rPr lang="en-US" dirty="0" smtClean="0"/>
              <a:t>P-407</a:t>
            </a:r>
            <a:endParaRPr lang="en-US" dirty="0"/>
          </a:p>
        </p:txBody>
      </p:sp>
      <p:cxnSp>
        <p:nvCxnSpPr>
          <p:cNvPr id="8" name="Straight Arrow Connector 7"/>
          <p:cNvCxnSpPr>
            <a:stCxn id="6" idx="0"/>
          </p:cNvCxnSpPr>
          <p:nvPr/>
        </p:nvCxnSpPr>
        <p:spPr>
          <a:xfrm flipH="1" flipV="1">
            <a:off x="5029200" y="2743200"/>
            <a:ext cx="1089432" cy="1066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 idx="2"/>
          </p:cNvCxnSpPr>
          <p:nvPr/>
        </p:nvCxnSpPr>
        <p:spPr>
          <a:xfrm>
            <a:off x="6118632" y="4179332"/>
            <a:ext cx="403631" cy="100226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64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lstStyle/>
          <a:p>
            <a:r>
              <a:rPr lang="en-US" u="sng" dirty="0" smtClean="0"/>
              <a:t>Plan View</a:t>
            </a:r>
            <a:endParaRPr lang="en-US" u="sng" dirty="0"/>
          </a:p>
        </p:txBody>
      </p:sp>
      <p:grpSp>
        <p:nvGrpSpPr>
          <p:cNvPr id="36" name="Group 213"/>
          <p:cNvGrpSpPr>
            <a:grpSpLocks/>
          </p:cNvGrpSpPr>
          <p:nvPr/>
        </p:nvGrpSpPr>
        <p:grpSpPr bwMode="auto">
          <a:xfrm>
            <a:off x="6475243" y="228600"/>
            <a:ext cx="1736726" cy="451590"/>
            <a:chOff x="1992" y="782"/>
            <a:chExt cx="3392" cy="882"/>
          </a:xfrm>
        </p:grpSpPr>
        <p:grpSp>
          <p:nvGrpSpPr>
            <p:cNvPr id="37" name="Group 193"/>
            <p:cNvGrpSpPr>
              <a:grpSpLocks/>
            </p:cNvGrpSpPr>
            <p:nvPr/>
          </p:nvGrpSpPr>
          <p:grpSpPr bwMode="auto">
            <a:xfrm>
              <a:off x="2597" y="920"/>
              <a:ext cx="2343" cy="606"/>
              <a:chOff x="2325" y="1112"/>
              <a:chExt cx="2343" cy="606"/>
            </a:xfrm>
          </p:grpSpPr>
          <p:sp>
            <p:nvSpPr>
              <p:cNvPr id="44" name="Rectangle 134"/>
              <p:cNvSpPr>
                <a:spLocks noChangeArrowheads="1"/>
              </p:cNvSpPr>
              <p:nvPr/>
            </p:nvSpPr>
            <p:spPr bwMode="auto">
              <a:xfrm>
                <a:off x="2325" y="1112"/>
                <a:ext cx="1740" cy="60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5" name="Line 137"/>
              <p:cNvSpPr>
                <a:spLocks noChangeShapeType="1"/>
              </p:cNvSpPr>
              <p:nvPr/>
            </p:nvSpPr>
            <p:spPr bwMode="auto">
              <a:xfrm>
                <a:off x="4230" y="1174"/>
                <a:ext cx="0" cy="4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38"/>
              <p:cNvSpPr>
                <a:spLocks noChangeShapeType="1"/>
              </p:cNvSpPr>
              <p:nvPr/>
            </p:nvSpPr>
            <p:spPr bwMode="auto">
              <a:xfrm>
                <a:off x="4422" y="120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139"/>
              <p:cNvSpPr>
                <a:spLocks noChangeShapeType="1"/>
              </p:cNvSpPr>
              <p:nvPr/>
            </p:nvSpPr>
            <p:spPr bwMode="auto">
              <a:xfrm>
                <a:off x="4666" y="1300"/>
                <a:ext cx="0" cy="2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43"/>
              <p:cNvSpPr>
                <a:spLocks noChangeShapeType="1"/>
              </p:cNvSpPr>
              <p:nvPr/>
            </p:nvSpPr>
            <p:spPr bwMode="auto">
              <a:xfrm>
                <a:off x="4228" y="1212"/>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5"/>
              <p:cNvSpPr>
                <a:spLocks noChangeShapeType="1"/>
              </p:cNvSpPr>
              <p:nvPr/>
            </p:nvSpPr>
            <p:spPr bwMode="auto">
              <a:xfrm>
                <a:off x="4424" y="1224"/>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146"/>
              <p:cNvSpPr>
                <a:spLocks noChangeShapeType="1"/>
              </p:cNvSpPr>
              <p:nvPr/>
            </p:nvSpPr>
            <p:spPr bwMode="auto">
              <a:xfrm>
                <a:off x="4228" y="1176"/>
                <a:ext cx="40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47"/>
              <p:cNvSpPr>
                <a:spLocks noChangeShapeType="1"/>
              </p:cNvSpPr>
              <p:nvPr/>
            </p:nvSpPr>
            <p:spPr bwMode="auto">
              <a:xfrm>
                <a:off x="4632" y="1176"/>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48"/>
              <p:cNvSpPr>
                <a:spLocks noChangeShapeType="1"/>
              </p:cNvSpPr>
              <p:nvPr/>
            </p:nvSpPr>
            <p:spPr bwMode="auto">
              <a:xfrm flipV="1">
                <a:off x="4668" y="1164"/>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51"/>
              <p:cNvSpPr>
                <a:spLocks noChangeShapeType="1"/>
              </p:cNvSpPr>
              <p:nvPr/>
            </p:nvSpPr>
            <p:spPr bwMode="auto">
              <a:xfrm flipV="1">
                <a:off x="4454" y="1416"/>
                <a:ext cx="1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52"/>
              <p:cNvSpPr>
                <a:spLocks noChangeShapeType="1"/>
              </p:cNvSpPr>
              <p:nvPr/>
            </p:nvSpPr>
            <p:spPr bwMode="auto">
              <a:xfrm flipV="1">
                <a:off x="4228" y="1620"/>
                <a:ext cx="1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153"/>
              <p:cNvSpPr>
                <a:spLocks noChangeShapeType="1"/>
              </p:cNvSpPr>
              <p:nvPr/>
            </p:nvSpPr>
            <p:spPr bwMode="auto">
              <a:xfrm flipV="1">
                <a:off x="4424" y="1532"/>
                <a:ext cx="244" cy="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54"/>
              <p:cNvSpPr>
                <a:spLocks noChangeShapeType="1"/>
              </p:cNvSpPr>
              <p:nvPr/>
            </p:nvSpPr>
            <p:spPr bwMode="auto">
              <a:xfrm flipV="1">
                <a:off x="4230" y="1656"/>
                <a:ext cx="40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55"/>
              <p:cNvSpPr>
                <a:spLocks noChangeShapeType="1"/>
              </p:cNvSpPr>
              <p:nvPr/>
            </p:nvSpPr>
            <p:spPr bwMode="auto">
              <a:xfrm flipV="1">
                <a:off x="4632" y="1544"/>
                <a:ext cx="0" cy="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56"/>
              <p:cNvSpPr>
                <a:spLocks noChangeShapeType="1"/>
              </p:cNvSpPr>
              <p:nvPr/>
            </p:nvSpPr>
            <p:spPr bwMode="auto">
              <a:xfrm>
                <a:off x="4668" y="1412"/>
                <a:ext cx="0" cy="25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159"/>
              <p:cNvSpPr>
                <a:spLocks noChangeArrowheads="1"/>
              </p:cNvSpPr>
              <p:nvPr/>
            </p:nvSpPr>
            <p:spPr bwMode="auto">
              <a:xfrm>
                <a:off x="4180" y="1248"/>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0" name="Oval 160"/>
              <p:cNvSpPr>
                <a:spLocks noChangeArrowheads="1"/>
              </p:cNvSpPr>
              <p:nvPr/>
            </p:nvSpPr>
            <p:spPr bwMode="auto">
              <a:xfrm>
                <a:off x="4180" y="1536"/>
                <a:ext cx="48" cy="4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1" name="Line 163"/>
              <p:cNvSpPr>
                <a:spLocks noChangeShapeType="1"/>
              </p:cNvSpPr>
              <p:nvPr/>
            </p:nvSpPr>
            <p:spPr bwMode="auto">
              <a:xfrm flipH="1">
                <a:off x="4364" y="1415"/>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168"/>
              <p:cNvGrpSpPr>
                <a:grpSpLocks/>
              </p:cNvGrpSpPr>
              <p:nvPr/>
            </p:nvGrpSpPr>
            <p:grpSpPr bwMode="auto">
              <a:xfrm>
                <a:off x="4364" y="1274"/>
                <a:ext cx="30" cy="93"/>
                <a:chOff x="4364" y="858"/>
                <a:chExt cx="30" cy="93"/>
              </a:xfrm>
            </p:grpSpPr>
            <p:sp>
              <p:nvSpPr>
                <p:cNvPr id="78" name="Line 161"/>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164"/>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65"/>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3" name="Rectangle 166"/>
              <p:cNvSpPr>
                <a:spLocks noChangeArrowheads="1"/>
              </p:cNvSpPr>
              <p:nvPr/>
            </p:nvSpPr>
            <p:spPr bwMode="auto">
              <a:xfrm>
                <a:off x="4241" y="1223"/>
                <a:ext cx="168" cy="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4" name="Group 169"/>
              <p:cNvGrpSpPr>
                <a:grpSpLocks/>
              </p:cNvGrpSpPr>
              <p:nvPr/>
            </p:nvGrpSpPr>
            <p:grpSpPr bwMode="auto">
              <a:xfrm>
                <a:off x="4364" y="1466"/>
                <a:ext cx="30" cy="93"/>
                <a:chOff x="4364" y="858"/>
                <a:chExt cx="30" cy="93"/>
              </a:xfrm>
            </p:grpSpPr>
            <p:sp>
              <p:nvSpPr>
                <p:cNvPr id="75" name="Line 170"/>
                <p:cNvSpPr>
                  <a:spLocks noChangeShapeType="1"/>
                </p:cNvSpPr>
                <p:nvPr/>
              </p:nvSpPr>
              <p:spPr bwMode="auto">
                <a:xfrm flipH="1">
                  <a:off x="4364" y="903"/>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171"/>
                <p:cNvSpPr>
                  <a:spLocks noChangeShapeType="1"/>
                </p:cNvSpPr>
                <p:nvPr/>
              </p:nvSpPr>
              <p:spPr bwMode="auto">
                <a:xfrm flipH="1">
                  <a:off x="4364" y="858"/>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72"/>
                <p:cNvSpPr>
                  <a:spLocks noChangeShapeType="1"/>
                </p:cNvSpPr>
                <p:nvPr/>
              </p:nvSpPr>
              <p:spPr bwMode="auto">
                <a:xfrm flipH="1">
                  <a:off x="4364" y="951"/>
                  <a:ext cx="3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 name="Line 175"/>
              <p:cNvSpPr>
                <a:spLocks noChangeShapeType="1"/>
              </p:cNvSpPr>
              <p:nvPr/>
            </p:nvSpPr>
            <p:spPr bwMode="auto">
              <a:xfrm>
                <a:off x="4152" y="1145"/>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76"/>
              <p:cNvSpPr>
                <a:spLocks noChangeShapeType="1"/>
              </p:cNvSpPr>
              <p:nvPr/>
            </p:nvSpPr>
            <p:spPr bwMode="auto">
              <a:xfrm>
                <a:off x="4155" y="1682"/>
                <a:ext cx="2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77"/>
              <p:cNvSpPr>
                <a:spLocks noChangeShapeType="1"/>
              </p:cNvSpPr>
              <p:nvPr/>
            </p:nvSpPr>
            <p:spPr bwMode="auto">
              <a:xfrm flipV="1">
                <a:off x="4152" y="158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178"/>
              <p:cNvSpPr>
                <a:spLocks noChangeShapeType="1"/>
              </p:cNvSpPr>
              <p:nvPr/>
            </p:nvSpPr>
            <p:spPr bwMode="auto">
              <a:xfrm>
                <a:off x="4152" y="1145"/>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79"/>
              <p:cNvSpPr>
                <a:spLocks noChangeShapeType="1"/>
              </p:cNvSpPr>
              <p:nvPr/>
            </p:nvSpPr>
            <p:spPr bwMode="auto">
              <a:xfrm>
                <a:off x="4152" y="1241"/>
                <a:ext cx="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80"/>
              <p:cNvSpPr>
                <a:spLocks noChangeShapeType="1"/>
              </p:cNvSpPr>
              <p:nvPr/>
            </p:nvSpPr>
            <p:spPr bwMode="auto">
              <a:xfrm>
                <a:off x="4152" y="1586"/>
                <a:ext cx="7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181"/>
              <p:cNvSpPr>
                <a:spLocks noChangeShapeType="1"/>
              </p:cNvSpPr>
              <p:nvPr/>
            </p:nvSpPr>
            <p:spPr bwMode="auto">
              <a:xfrm>
                <a:off x="4380" y="1145"/>
                <a:ext cx="0" cy="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82"/>
              <p:cNvSpPr>
                <a:spLocks noChangeShapeType="1"/>
              </p:cNvSpPr>
              <p:nvPr/>
            </p:nvSpPr>
            <p:spPr bwMode="auto">
              <a:xfrm flipV="1">
                <a:off x="4380" y="1655"/>
                <a:ext cx="0" cy="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183"/>
              <p:cNvSpPr>
                <a:spLocks noChangeShapeType="1"/>
              </p:cNvSpPr>
              <p:nvPr/>
            </p:nvSpPr>
            <p:spPr bwMode="auto">
              <a:xfrm flipH="1">
                <a:off x="4065" y="1307"/>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184"/>
              <p:cNvSpPr>
                <a:spLocks noChangeShapeType="1"/>
              </p:cNvSpPr>
              <p:nvPr/>
            </p:nvSpPr>
            <p:spPr bwMode="auto">
              <a:xfrm flipH="1">
                <a:off x="4065" y="1523"/>
                <a:ext cx="16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 name="Line 204"/>
            <p:cNvSpPr>
              <a:spLocks noChangeShapeType="1"/>
            </p:cNvSpPr>
            <p:nvPr/>
          </p:nvSpPr>
          <p:spPr bwMode="auto">
            <a:xfrm>
              <a:off x="1992" y="1664"/>
              <a:ext cx="339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06"/>
            <p:cNvSpPr>
              <a:spLocks noChangeShapeType="1"/>
            </p:cNvSpPr>
            <p:nvPr/>
          </p:nvSpPr>
          <p:spPr bwMode="auto">
            <a:xfrm>
              <a:off x="1994"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07"/>
            <p:cNvSpPr>
              <a:spLocks noChangeShapeType="1"/>
            </p:cNvSpPr>
            <p:nvPr/>
          </p:nvSpPr>
          <p:spPr bwMode="auto">
            <a:xfrm>
              <a:off x="2720" y="782"/>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08"/>
            <p:cNvSpPr>
              <a:spLocks noChangeShapeType="1"/>
            </p:cNvSpPr>
            <p:nvPr/>
          </p:nvSpPr>
          <p:spPr bwMode="auto">
            <a:xfrm>
              <a:off x="3482"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9"/>
            <p:cNvSpPr>
              <a:spLocks noChangeShapeType="1"/>
            </p:cNvSpPr>
            <p:nvPr/>
          </p:nvSpPr>
          <p:spPr bwMode="auto">
            <a:xfrm>
              <a:off x="4235"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210"/>
            <p:cNvSpPr>
              <a:spLocks noChangeShapeType="1"/>
            </p:cNvSpPr>
            <p:nvPr/>
          </p:nvSpPr>
          <p:spPr bwMode="auto">
            <a:xfrm>
              <a:off x="4988" y="785"/>
              <a:ext cx="35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 name="Line 218"/>
          <p:cNvSpPr>
            <a:spLocks noChangeShapeType="1"/>
          </p:cNvSpPr>
          <p:nvPr/>
        </p:nvSpPr>
        <p:spPr bwMode="auto">
          <a:xfrm flipV="1">
            <a:off x="8152309" y="559356"/>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219"/>
          <p:cNvSpPr>
            <a:spLocks noChangeArrowheads="1"/>
          </p:cNvSpPr>
          <p:nvPr/>
        </p:nvSpPr>
        <p:spPr bwMode="auto">
          <a:xfrm>
            <a:off x="8158659" y="649844"/>
            <a:ext cx="74613" cy="746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69836" y="816531"/>
            <a:ext cx="7222164" cy="543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51918" y="5437021"/>
            <a:ext cx="2133600" cy="646331"/>
          </a:xfrm>
          <a:prstGeom prst="rect">
            <a:avLst/>
          </a:prstGeom>
          <a:solidFill>
            <a:schemeClr val="bg1"/>
          </a:solidFill>
          <a:ln w="19050">
            <a:solidFill>
              <a:schemeClr val="bg1">
                <a:lumMod val="75000"/>
              </a:schemeClr>
            </a:solidFill>
          </a:ln>
        </p:spPr>
        <p:txBody>
          <a:bodyPr wrap="square" rtlCol="0">
            <a:spAutoFit/>
          </a:bodyPr>
          <a:lstStyle/>
          <a:p>
            <a:pPr algn="ctr"/>
            <a:r>
              <a:rPr lang="en-US" b="1" dirty="0" smtClean="0"/>
              <a:t>Proposed Baseline</a:t>
            </a:r>
          </a:p>
          <a:p>
            <a:pPr algn="ctr"/>
            <a:r>
              <a:rPr lang="en-US" i="1" dirty="0" smtClean="0"/>
              <a:t>(Blue)</a:t>
            </a:r>
            <a:endParaRPr lang="en-US" i="1" dirty="0"/>
          </a:p>
        </p:txBody>
      </p:sp>
      <p:sp>
        <p:nvSpPr>
          <p:cNvPr id="83" name="TextBox 82"/>
          <p:cNvSpPr txBox="1"/>
          <p:nvPr/>
        </p:nvSpPr>
        <p:spPr>
          <a:xfrm>
            <a:off x="5916544" y="5007531"/>
            <a:ext cx="2133600" cy="646331"/>
          </a:xfrm>
          <a:prstGeom prst="rect">
            <a:avLst/>
          </a:prstGeom>
          <a:solidFill>
            <a:schemeClr val="bg1"/>
          </a:solidFill>
          <a:ln w="19050">
            <a:solidFill>
              <a:schemeClr val="bg1">
                <a:lumMod val="75000"/>
              </a:schemeClr>
            </a:solidFill>
          </a:ln>
        </p:spPr>
        <p:txBody>
          <a:bodyPr wrap="square" rtlCol="0">
            <a:spAutoFit/>
          </a:bodyPr>
          <a:lstStyle/>
          <a:p>
            <a:pPr algn="ctr"/>
            <a:r>
              <a:rPr lang="en-US" b="1" dirty="0" smtClean="0"/>
              <a:t>Existing Centerline</a:t>
            </a:r>
          </a:p>
          <a:p>
            <a:pPr algn="ctr"/>
            <a:r>
              <a:rPr lang="en-US" i="1" dirty="0" smtClean="0"/>
              <a:t>(Green)</a:t>
            </a:r>
            <a:endParaRPr lang="en-US" i="1" dirty="0"/>
          </a:p>
        </p:txBody>
      </p:sp>
      <p:sp>
        <p:nvSpPr>
          <p:cNvPr id="84" name="TextBox 83"/>
          <p:cNvSpPr txBox="1"/>
          <p:nvPr/>
        </p:nvSpPr>
        <p:spPr>
          <a:xfrm>
            <a:off x="3657600" y="1297794"/>
            <a:ext cx="3190384" cy="646331"/>
          </a:xfrm>
          <a:prstGeom prst="rect">
            <a:avLst/>
          </a:prstGeom>
          <a:solidFill>
            <a:schemeClr val="bg1"/>
          </a:solidFill>
          <a:ln w="19050">
            <a:solidFill>
              <a:schemeClr val="bg1">
                <a:lumMod val="75000"/>
              </a:schemeClr>
            </a:solidFill>
          </a:ln>
        </p:spPr>
        <p:txBody>
          <a:bodyPr wrap="square" rtlCol="0">
            <a:spAutoFit/>
          </a:bodyPr>
          <a:lstStyle/>
          <a:p>
            <a:pPr algn="ctr"/>
            <a:r>
              <a:rPr lang="en-US" b="1" dirty="0" smtClean="0"/>
              <a:t>Proposed Baseline Stationing</a:t>
            </a:r>
          </a:p>
          <a:p>
            <a:pPr algn="ctr"/>
            <a:r>
              <a:rPr lang="en-US" i="1" dirty="0" smtClean="0"/>
              <a:t>(Blue)</a:t>
            </a:r>
            <a:endParaRPr lang="en-US" i="1" dirty="0"/>
          </a:p>
        </p:txBody>
      </p:sp>
      <p:cxnSp>
        <p:nvCxnSpPr>
          <p:cNvPr id="5" name="Straight Arrow Connector 4"/>
          <p:cNvCxnSpPr/>
          <p:nvPr/>
        </p:nvCxnSpPr>
        <p:spPr>
          <a:xfrm flipV="1">
            <a:off x="3285518" y="3712131"/>
            <a:ext cx="533400" cy="17248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flipV="1">
            <a:off x="5723918" y="3712131"/>
            <a:ext cx="192626" cy="1295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4" idx="3"/>
          </p:cNvCxnSpPr>
          <p:nvPr/>
        </p:nvCxnSpPr>
        <p:spPr>
          <a:xfrm>
            <a:off x="6847984" y="1620960"/>
            <a:ext cx="895713" cy="11005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4" idx="1"/>
          </p:cNvCxnSpPr>
          <p:nvPr/>
        </p:nvCxnSpPr>
        <p:spPr>
          <a:xfrm flipH="1">
            <a:off x="3133120" y="1620960"/>
            <a:ext cx="524480" cy="9481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D.26</a:t>
            </a:r>
            <a:endParaRPr lang="en-US" sz="1400" dirty="0">
              <a:solidFill>
                <a:schemeClr val="bg1"/>
              </a:solidFill>
            </a:endParaRPr>
          </a:p>
        </p:txBody>
      </p:sp>
      <p:sp>
        <p:nvSpPr>
          <p:cNvPr id="89" name="TextBox 88"/>
          <p:cNvSpPr txBox="1"/>
          <p:nvPr/>
        </p:nvSpPr>
        <p:spPr>
          <a:xfrm>
            <a:off x="885116" y="6194410"/>
            <a:ext cx="7373768" cy="369332"/>
          </a:xfrm>
          <a:prstGeom prst="rect">
            <a:avLst/>
          </a:prstGeom>
          <a:noFill/>
        </p:spPr>
        <p:txBody>
          <a:bodyPr wrap="square" rtlCol="0">
            <a:spAutoFit/>
          </a:bodyPr>
          <a:lstStyle/>
          <a:p>
            <a:pPr algn="ctr"/>
            <a:r>
              <a:rPr lang="en-US" b="1" i="1" dirty="0" smtClean="0"/>
              <a:t>Always see Sheet D.1 for complete legend of abbreviations and symbols.</a:t>
            </a:r>
            <a:endParaRPr lang="en-US" b="1" i="1" dirty="0"/>
          </a:p>
        </p:txBody>
      </p:sp>
      <p:sp>
        <p:nvSpPr>
          <p:cNvPr id="90" name="TextBox 89"/>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Stationing</a:t>
            </a:r>
            <a:endParaRPr lang="en-US" sz="1600" i="1" dirty="0">
              <a:solidFill>
                <a:schemeClr val="bg1">
                  <a:lumMod val="50000"/>
                </a:schemeClr>
              </a:solidFill>
            </a:endParaRPr>
          </a:p>
        </p:txBody>
      </p:sp>
    </p:spTree>
    <p:extLst>
      <p:ext uri="{BB962C8B-B14F-4D97-AF65-F5344CB8AC3E}">
        <p14:creationId xmlns:p14="http://schemas.microsoft.com/office/powerpoint/2010/main" val="395780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000"/>
                                        <p:tgtEl>
                                          <p:spTgt spid="84"/>
                                        </p:tgtEl>
                                      </p:cBhvr>
                                    </p:animEffect>
                                    <p:anim calcmode="lin" valueType="num">
                                      <p:cBhvr>
                                        <p:cTn id="32" dur="1000" fill="hold"/>
                                        <p:tgtEl>
                                          <p:spTgt spid="84"/>
                                        </p:tgtEl>
                                        <p:attrNameLst>
                                          <p:attrName>ppt_x</p:attrName>
                                        </p:attrNameLst>
                                      </p:cBhvr>
                                      <p:tavLst>
                                        <p:tav tm="0">
                                          <p:val>
                                            <p:strVal val="#ppt_x"/>
                                          </p:val>
                                        </p:tav>
                                        <p:tav tm="100000">
                                          <p:val>
                                            <p:strVal val="#ppt_x"/>
                                          </p:val>
                                        </p:tav>
                                      </p:tavLst>
                                    </p:anim>
                                    <p:anim calcmode="lin" valueType="num">
                                      <p:cBhvr>
                                        <p:cTn id="33" dur="1000" fill="hold"/>
                                        <p:tgtEl>
                                          <p:spTgt spid="84"/>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1000"/>
                                        <p:tgtEl>
                                          <p:spTgt spid="87"/>
                                        </p:tgtEl>
                                      </p:cBhvr>
                                    </p:animEffect>
                                    <p:anim calcmode="lin" valueType="num">
                                      <p:cBhvr>
                                        <p:cTn id="37" dur="1000" fill="hold"/>
                                        <p:tgtEl>
                                          <p:spTgt spid="87"/>
                                        </p:tgtEl>
                                        <p:attrNameLst>
                                          <p:attrName>ppt_x</p:attrName>
                                        </p:attrNameLst>
                                      </p:cBhvr>
                                      <p:tavLst>
                                        <p:tav tm="0">
                                          <p:val>
                                            <p:strVal val="#ppt_x"/>
                                          </p:val>
                                        </p:tav>
                                        <p:tav tm="100000">
                                          <p:val>
                                            <p:strVal val="#ppt_x"/>
                                          </p:val>
                                        </p:tav>
                                      </p:tavLst>
                                    </p:anim>
                                    <p:anim calcmode="lin" valueType="num">
                                      <p:cBhvr>
                                        <p:cTn id="38" dur="1000" fill="hold"/>
                                        <p:tgtEl>
                                          <p:spTgt spid="87"/>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1000"/>
                                        <p:tgtEl>
                                          <p:spTgt spid="86"/>
                                        </p:tgtEl>
                                      </p:cBhvr>
                                    </p:animEffect>
                                    <p:anim calcmode="lin" valueType="num">
                                      <p:cBhvr>
                                        <p:cTn id="42" dur="1000" fill="hold"/>
                                        <p:tgtEl>
                                          <p:spTgt spid="86"/>
                                        </p:tgtEl>
                                        <p:attrNameLst>
                                          <p:attrName>ppt_x</p:attrName>
                                        </p:attrNameLst>
                                      </p:cBhvr>
                                      <p:tavLst>
                                        <p:tav tm="0">
                                          <p:val>
                                            <p:strVal val="#ppt_x"/>
                                          </p:val>
                                        </p:tav>
                                        <p:tav tm="100000">
                                          <p:val>
                                            <p:strVal val="#ppt_x"/>
                                          </p:val>
                                        </p:tav>
                                      </p:tavLst>
                                    </p:anim>
                                    <p:anim calcmode="lin" valueType="num">
                                      <p:cBhvr>
                                        <p:cTn id="43"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3"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Centerline Stationing</a:t>
            </a:r>
            <a:endParaRPr lang="en-US" sz="4000" dirty="0">
              <a:solidFill>
                <a:schemeClr val="bg1"/>
              </a:solidFill>
            </a:endParaRPr>
          </a:p>
        </p:txBody>
      </p:sp>
      <p:sp>
        <p:nvSpPr>
          <p:cNvPr id="52" name="Text Box 1042"/>
          <p:cNvSpPr txBox="1">
            <a:spLocks noChangeArrowheads="1"/>
          </p:cNvSpPr>
          <p:nvPr/>
        </p:nvSpPr>
        <p:spPr bwMode="auto">
          <a:xfrm>
            <a:off x="584902" y="689843"/>
            <a:ext cx="35381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2800" dirty="0">
                <a:solidFill>
                  <a:prstClr val="black"/>
                </a:solidFill>
              </a:rPr>
              <a:t>What is Stationing?</a:t>
            </a:r>
          </a:p>
        </p:txBody>
      </p:sp>
      <p:sp>
        <p:nvSpPr>
          <p:cNvPr id="53" name="Text Box 1043"/>
          <p:cNvSpPr txBox="1">
            <a:spLocks noChangeArrowheads="1"/>
          </p:cNvSpPr>
          <p:nvPr/>
        </p:nvSpPr>
        <p:spPr bwMode="auto">
          <a:xfrm>
            <a:off x="584902" y="1213063"/>
            <a:ext cx="8330498" cy="364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marL="342900" indent="-342900">
              <a:lnSpc>
                <a:spcPct val="150000"/>
              </a:lnSpc>
              <a:buFont typeface="Arial" panose="020B0604020202020204" pitchFamily="34" charset="0"/>
              <a:buChar char="•"/>
            </a:pPr>
            <a:r>
              <a:rPr lang="en-US" altLang="en-US" sz="1800" dirty="0" smtClean="0">
                <a:solidFill>
                  <a:prstClr val="black"/>
                </a:solidFill>
              </a:rPr>
              <a:t>A station is a longitudinal measurement method used to provide location along highway and other longitudinal projects. </a:t>
            </a:r>
          </a:p>
          <a:p>
            <a:pPr marL="342900" indent="-342900">
              <a:lnSpc>
                <a:spcPct val="150000"/>
              </a:lnSpc>
              <a:buFont typeface="Arial" panose="020B0604020202020204" pitchFamily="34" charset="0"/>
              <a:buChar char="•"/>
            </a:pPr>
            <a:r>
              <a:rPr lang="en-US" altLang="en-US" sz="1800" dirty="0" smtClean="0">
                <a:solidFill>
                  <a:prstClr val="black"/>
                </a:solidFill>
              </a:rPr>
              <a:t>The </a:t>
            </a:r>
            <a:r>
              <a:rPr lang="en-US" altLang="en-US" sz="1800" dirty="0">
                <a:solidFill>
                  <a:prstClr val="black"/>
                </a:solidFill>
              </a:rPr>
              <a:t>measurement </a:t>
            </a:r>
            <a:r>
              <a:rPr lang="en-US" altLang="en-US" sz="1800" dirty="0" smtClean="0">
                <a:solidFill>
                  <a:prstClr val="black"/>
                </a:solidFill>
              </a:rPr>
              <a:t>is taken horizontally (i.e. does not follow ground contour) </a:t>
            </a:r>
            <a:r>
              <a:rPr lang="en-US" altLang="en-US" sz="1800" dirty="0">
                <a:solidFill>
                  <a:prstClr val="black"/>
                </a:solidFill>
              </a:rPr>
              <a:t>along the highway project centerline</a:t>
            </a:r>
            <a:r>
              <a:rPr lang="en-US" altLang="en-US" sz="1800" dirty="0" smtClean="0">
                <a:solidFill>
                  <a:prstClr val="black"/>
                </a:solidFill>
              </a:rPr>
              <a:t>.</a:t>
            </a:r>
          </a:p>
          <a:p>
            <a:pPr marL="342900" indent="-342900">
              <a:lnSpc>
                <a:spcPct val="150000"/>
              </a:lnSpc>
              <a:buFont typeface="Arial" panose="020B0604020202020204" pitchFamily="34" charset="0"/>
              <a:buChar char="•"/>
            </a:pPr>
            <a:r>
              <a:rPr lang="en-US" altLang="en-US" sz="1800" dirty="0" smtClean="0">
                <a:solidFill>
                  <a:prstClr val="black"/>
                </a:solidFill>
              </a:rPr>
              <a:t>1 STA. = 100 Feet</a:t>
            </a:r>
          </a:p>
          <a:p>
            <a:pPr marL="342900" indent="-342900">
              <a:lnSpc>
                <a:spcPct val="150000"/>
              </a:lnSpc>
              <a:buFont typeface="Arial" panose="020B0604020202020204" pitchFamily="34" charset="0"/>
              <a:buChar char="•"/>
            </a:pPr>
            <a:endParaRPr lang="en-US" altLang="en-US" sz="1800" dirty="0" smtClean="0">
              <a:solidFill>
                <a:prstClr val="black"/>
              </a:solidFill>
            </a:endParaRPr>
          </a:p>
          <a:p>
            <a:pPr marL="342900" indent="-342900">
              <a:lnSpc>
                <a:spcPct val="150000"/>
              </a:lnSpc>
              <a:buFont typeface="Arial" panose="020B0604020202020204" pitchFamily="34" charset="0"/>
              <a:buChar char="•"/>
            </a:pPr>
            <a:r>
              <a:rPr lang="en-US" altLang="en-US" sz="1800" dirty="0" smtClean="0">
                <a:solidFill>
                  <a:prstClr val="black"/>
                </a:solidFill>
              </a:rPr>
              <a:t>East-west roads, stationing typically begins on the west county line.</a:t>
            </a:r>
          </a:p>
          <a:p>
            <a:pPr marL="342900" indent="-342900">
              <a:lnSpc>
                <a:spcPct val="150000"/>
              </a:lnSpc>
              <a:buFont typeface="Arial" panose="020B0604020202020204" pitchFamily="34" charset="0"/>
              <a:buChar char="•"/>
            </a:pPr>
            <a:r>
              <a:rPr lang="en-US" altLang="en-US" sz="1800" dirty="0" smtClean="0">
                <a:solidFill>
                  <a:prstClr val="black"/>
                </a:solidFill>
              </a:rPr>
              <a:t>North-south roads, stationing typically begins on the south county line.</a:t>
            </a:r>
          </a:p>
          <a:p>
            <a:pPr marL="342900" indent="-342900">
              <a:lnSpc>
                <a:spcPct val="150000"/>
              </a:lnSpc>
              <a:buFont typeface="Arial" panose="020B0604020202020204" pitchFamily="34" charset="0"/>
              <a:buChar char="•"/>
            </a:pPr>
            <a:r>
              <a:rPr lang="en-US" altLang="en-US" sz="1800" dirty="0" smtClean="0">
                <a:solidFill>
                  <a:prstClr val="black"/>
                </a:solidFill>
              </a:rPr>
              <a:t>Stationing typically resets to 0+00 when crossing a county line.</a:t>
            </a:r>
            <a:endParaRPr lang="en-US" altLang="en-US" sz="1800" dirty="0">
              <a:solidFill>
                <a:prstClr val="black"/>
              </a:solidFill>
            </a:endParaRPr>
          </a:p>
        </p:txBody>
      </p:sp>
      <p:sp>
        <p:nvSpPr>
          <p:cNvPr id="54" name="Text Box 1044"/>
          <p:cNvSpPr txBox="1">
            <a:spLocks noChangeArrowheads="1"/>
          </p:cNvSpPr>
          <p:nvPr/>
        </p:nvSpPr>
        <p:spPr bwMode="auto">
          <a:xfrm>
            <a:off x="6699" y="541020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400" dirty="0" smtClean="0">
                <a:solidFill>
                  <a:prstClr val="black"/>
                </a:solidFill>
              </a:rPr>
              <a:t>STA. 445+00 = 44,500’ from </a:t>
            </a:r>
            <a:r>
              <a:rPr lang="en-US" altLang="en-US" sz="2400" dirty="0">
                <a:solidFill>
                  <a:prstClr val="black"/>
                </a:solidFill>
              </a:rPr>
              <a:t>station 0+00</a:t>
            </a:r>
          </a:p>
        </p:txBody>
      </p:sp>
    </p:spTree>
    <p:extLst>
      <p:ext uri="{BB962C8B-B14F-4D97-AF65-F5344CB8AC3E}">
        <p14:creationId xmlns:p14="http://schemas.microsoft.com/office/powerpoint/2010/main" val="373259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Centerline Stationing</a:t>
            </a:r>
            <a:endParaRPr lang="en-US" u="sng" dirty="0"/>
          </a:p>
        </p:txBody>
      </p:sp>
      <p:sp>
        <p:nvSpPr>
          <p:cNvPr id="7" name="Line 11"/>
          <p:cNvSpPr>
            <a:spLocks noChangeShapeType="1"/>
          </p:cNvSpPr>
          <p:nvPr/>
        </p:nvSpPr>
        <p:spPr bwMode="auto">
          <a:xfrm>
            <a:off x="1530821" y="4638271"/>
            <a:ext cx="6604000" cy="0"/>
          </a:xfrm>
          <a:prstGeom prst="line">
            <a:avLst/>
          </a:prstGeom>
          <a:noFill/>
          <a:ln w="38100">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12"/>
          <p:cNvSpPr>
            <a:spLocks noChangeShapeType="1"/>
          </p:cNvSpPr>
          <p:nvPr/>
        </p:nvSpPr>
        <p:spPr bwMode="auto">
          <a:xfrm>
            <a:off x="1746721" y="4536671"/>
            <a:ext cx="0" cy="21590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4"/>
          <p:cNvSpPr>
            <a:spLocks noChangeShapeType="1"/>
          </p:cNvSpPr>
          <p:nvPr/>
        </p:nvSpPr>
        <p:spPr bwMode="auto">
          <a:xfrm>
            <a:off x="5401146" y="4539846"/>
            <a:ext cx="0" cy="21590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5"/>
          <p:cNvSpPr>
            <a:spLocks noChangeShapeType="1"/>
          </p:cNvSpPr>
          <p:nvPr/>
        </p:nvSpPr>
        <p:spPr bwMode="auto">
          <a:xfrm>
            <a:off x="2480146" y="4543021"/>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6"/>
          <p:cNvSpPr>
            <a:spLocks noChangeShapeType="1"/>
          </p:cNvSpPr>
          <p:nvPr/>
        </p:nvSpPr>
        <p:spPr bwMode="auto">
          <a:xfrm>
            <a:off x="3210396" y="4546196"/>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7"/>
          <p:cNvSpPr>
            <a:spLocks noChangeShapeType="1"/>
          </p:cNvSpPr>
          <p:nvPr/>
        </p:nvSpPr>
        <p:spPr bwMode="auto">
          <a:xfrm>
            <a:off x="3940646" y="4546196"/>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8"/>
          <p:cNvSpPr>
            <a:spLocks noChangeShapeType="1"/>
          </p:cNvSpPr>
          <p:nvPr/>
        </p:nvSpPr>
        <p:spPr bwMode="auto">
          <a:xfrm>
            <a:off x="4670896" y="4546196"/>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9"/>
          <p:cNvSpPr>
            <a:spLocks noChangeShapeType="1"/>
          </p:cNvSpPr>
          <p:nvPr/>
        </p:nvSpPr>
        <p:spPr bwMode="auto">
          <a:xfrm>
            <a:off x="6128221" y="4549371"/>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20"/>
          <p:cNvSpPr>
            <a:spLocks noChangeShapeType="1"/>
          </p:cNvSpPr>
          <p:nvPr/>
        </p:nvSpPr>
        <p:spPr bwMode="auto">
          <a:xfrm>
            <a:off x="6858471" y="4546196"/>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22"/>
          <p:cNvSpPr>
            <a:spLocks noChangeShapeType="1"/>
          </p:cNvSpPr>
          <p:nvPr/>
        </p:nvSpPr>
        <p:spPr bwMode="auto">
          <a:xfrm>
            <a:off x="7591896" y="4549371"/>
            <a:ext cx="0" cy="95250"/>
          </a:xfrm>
          <a:prstGeom prst="line">
            <a:avLst/>
          </a:prstGeom>
          <a:noFill/>
          <a:ln w="9525">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23"/>
          <p:cNvSpPr txBox="1">
            <a:spLocks noChangeArrowheads="1"/>
          </p:cNvSpPr>
          <p:nvPr/>
        </p:nvSpPr>
        <p:spPr bwMode="auto">
          <a:xfrm rot="5400000">
            <a:off x="1425076" y="3656538"/>
            <a:ext cx="6992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smtClean="0">
                <a:solidFill>
                  <a:schemeClr val="tx2">
                    <a:lumMod val="60000"/>
                    <a:lumOff val="40000"/>
                  </a:schemeClr>
                </a:solidFill>
              </a:rPr>
              <a:t>445</a:t>
            </a:r>
            <a:endParaRPr lang="en-US" altLang="en-US" sz="2400" dirty="0">
              <a:solidFill>
                <a:schemeClr val="tx2">
                  <a:lumMod val="60000"/>
                  <a:lumOff val="40000"/>
                </a:schemeClr>
              </a:solidFill>
            </a:endParaRPr>
          </a:p>
        </p:txBody>
      </p:sp>
      <p:sp>
        <p:nvSpPr>
          <p:cNvPr id="18" name="Text Box 24"/>
          <p:cNvSpPr txBox="1">
            <a:spLocks noChangeArrowheads="1"/>
          </p:cNvSpPr>
          <p:nvPr/>
        </p:nvSpPr>
        <p:spPr bwMode="auto">
          <a:xfrm rot="5400000">
            <a:off x="5068593" y="3672426"/>
            <a:ext cx="6992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smtClean="0">
                <a:solidFill>
                  <a:schemeClr val="tx2">
                    <a:lumMod val="60000"/>
                    <a:lumOff val="40000"/>
                  </a:schemeClr>
                </a:solidFill>
              </a:rPr>
              <a:t>450</a:t>
            </a:r>
            <a:endParaRPr lang="en-US" altLang="en-US" sz="2400" dirty="0">
              <a:solidFill>
                <a:schemeClr val="tx2">
                  <a:lumMod val="60000"/>
                  <a:lumOff val="40000"/>
                </a:schemeClr>
              </a:solidFill>
            </a:endParaRPr>
          </a:p>
        </p:txBody>
      </p:sp>
      <p:sp>
        <p:nvSpPr>
          <p:cNvPr id="21" name="AutoShape 27"/>
          <p:cNvSpPr>
            <a:spLocks noChangeArrowheads="1"/>
          </p:cNvSpPr>
          <p:nvPr/>
        </p:nvSpPr>
        <p:spPr bwMode="auto">
          <a:xfrm>
            <a:off x="283683" y="5123556"/>
            <a:ext cx="1109624" cy="459974"/>
          </a:xfrm>
          <a:prstGeom prst="leftArrowCallout">
            <a:avLst>
              <a:gd name="adj1" fmla="val 25000"/>
              <a:gd name="adj2" fmla="val 25000"/>
              <a:gd name="adj3" fmla="val 67444"/>
              <a:gd name="adj4" fmla="val 66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800" i="1" dirty="0"/>
              <a:t>Back</a:t>
            </a:r>
          </a:p>
        </p:txBody>
      </p:sp>
      <p:sp>
        <p:nvSpPr>
          <p:cNvPr id="24" name="AutoShape 30"/>
          <p:cNvSpPr>
            <a:spLocks noChangeArrowheads="1"/>
          </p:cNvSpPr>
          <p:nvPr/>
        </p:nvSpPr>
        <p:spPr bwMode="auto">
          <a:xfrm flipH="1">
            <a:off x="7528876" y="3868021"/>
            <a:ext cx="1276378" cy="476549"/>
          </a:xfrm>
          <a:prstGeom prst="leftArrowCallout">
            <a:avLst>
              <a:gd name="adj1" fmla="val 25000"/>
              <a:gd name="adj2" fmla="val 25000"/>
              <a:gd name="adj3" fmla="val 67444"/>
              <a:gd name="adj4" fmla="val 66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800" i="1" dirty="0"/>
              <a:t>Ahead </a:t>
            </a:r>
          </a:p>
        </p:txBody>
      </p:sp>
      <p:sp>
        <p:nvSpPr>
          <p:cNvPr id="25" name="Text Box 31"/>
          <p:cNvSpPr txBox="1">
            <a:spLocks noChangeArrowheads="1"/>
          </p:cNvSpPr>
          <p:nvPr/>
        </p:nvSpPr>
        <p:spPr bwMode="auto">
          <a:xfrm>
            <a:off x="3407480" y="3887370"/>
            <a:ext cx="147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i="1" dirty="0"/>
              <a:t>Left Side</a:t>
            </a:r>
          </a:p>
        </p:txBody>
      </p:sp>
      <p:sp>
        <p:nvSpPr>
          <p:cNvPr id="26" name="Text Box 32"/>
          <p:cNvSpPr txBox="1">
            <a:spLocks noChangeArrowheads="1"/>
          </p:cNvSpPr>
          <p:nvPr/>
        </p:nvSpPr>
        <p:spPr bwMode="auto">
          <a:xfrm>
            <a:off x="3400329" y="4968631"/>
            <a:ext cx="168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i="1" dirty="0"/>
              <a:t>Right Side</a:t>
            </a:r>
          </a:p>
        </p:txBody>
      </p:sp>
      <p:grpSp>
        <p:nvGrpSpPr>
          <p:cNvPr id="27" name="Group 73"/>
          <p:cNvGrpSpPr>
            <a:grpSpLocks/>
          </p:cNvGrpSpPr>
          <p:nvPr/>
        </p:nvGrpSpPr>
        <p:grpSpPr bwMode="auto">
          <a:xfrm>
            <a:off x="1743546" y="4955916"/>
            <a:ext cx="3654425" cy="1383998"/>
            <a:chOff x="1098" y="1980"/>
            <a:chExt cx="2302" cy="430"/>
          </a:xfrm>
        </p:grpSpPr>
        <p:sp>
          <p:nvSpPr>
            <p:cNvPr id="28" name="Text Box 38"/>
            <p:cNvSpPr txBox="1">
              <a:spLocks noChangeArrowheads="1"/>
            </p:cNvSpPr>
            <p:nvPr/>
          </p:nvSpPr>
          <p:spPr bwMode="auto">
            <a:xfrm>
              <a:off x="2058" y="2179"/>
              <a:ext cx="3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800" b="0" dirty="0"/>
                <a:t>500’</a:t>
              </a:r>
            </a:p>
          </p:txBody>
        </p:sp>
        <p:sp>
          <p:nvSpPr>
            <p:cNvPr id="29" name="Line 39"/>
            <p:cNvSpPr>
              <a:spLocks noChangeShapeType="1"/>
            </p:cNvSpPr>
            <p:nvPr/>
          </p:nvSpPr>
          <p:spPr bwMode="auto">
            <a:xfrm>
              <a:off x="1098" y="1984"/>
              <a:ext cx="0" cy="2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40"/>
            <p:cNvSpPr>
              <a:spLocks noChangeShapeType="1"/>
            </p:cNvSpPr>
            <p:nvPr/>
          </p:nvSpPr>
          <p:spPr bwMode="auto">
            <a:xfrm>
              <a:off x="3400" y="1980"/>
              <a:ext cx="0" cy="2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43"/>
            <p:cNvSpPr>
              <a:spLocks noChangeShapeType="1"/>
            </p:cNvSpPr>
            <p:nvPr/>
          </p:nvSpPr>
          <p:spPr bwMode="auto">
            <a:xfrm>
              <a:off x="2400" y="2221"/>
              <a:ext cx="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44"/>
            <p:cNvSpPr>
              <a:spLocks noChangeShapeType="1"/>
            </p:cNvSpPr>
            <p:nvPr/>
          </p:nvSpPr>
          <p:spPr bwMode="auto">
            <a:xfrm flipH="1">
              <a:off x="1098" y="2225"/>
              <a:ext cx="9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 name="Group 74"/>
          <p:cNvGrpSpPr>
            <a:grpSpLocks/>
          </p:cNvGrpSpPr>
          <p:nvPr/>
        </p:nvGrpSpPr>
        <p:grpSpPr bwMode="auto">
          <a:xfrm>
            <a:off x="2480147" y="4762939"/>
            <a:ext cx="733425" cy="366713"/>
            <a:chOff x="2022" y="2477"/>
            <a:chExt cx="462" cy="231"/>
          </a:xfrm>
        </p:grpSpPr>
        <p:sp>
          <p:nvSpPr>
            <p:cNvPr id="34" name="Line 33"/>
            <p:cNvSpPr>
              <a:spLocks noChangeShapeType="1"/>
            </p:cNvSpPr>
            <p:nvPr/>
          </p:nvSpPr>
          <p:spPr bwMode="auto">
            <a:xfrm flipH="1">
              <a:off x="2022" y="2477"/>
              <a:ext cx="2" cy="2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4"/>
            <p:cNvSpPr>
              <a:spLocks noChangeShapeType="1"/>
            </p:cNvSpPr>
            <p:nvPr/>
          </p:nvSpPr>
          <p:spPr bwMode="auto">
            <a:xfrm>
              <a:off x="2482" y="2477"/>
              <a:ext cx="0" cy="2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Text Box 37"/>
            <p:cNvSpPr txBox="1">
              <a:spLocks noChangeArrowheads="1"/>
            </p:cNvSpPr>
            <p:nvPr/>
          </p:nvSpPr>
          <p:spPr bwMode="auto">
            <a:xfrm>
              <a:off x="2057" y="2477"/>
              <a:ext cx="3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800" b="0" dirty="0"/>
                <a:t>100’</a:t>
              </a:r>
            </a:p>
          </p:txBody>
        </p:sp>
        <p:sp>
          <p:nvSpPr>
            <p:cNvPr id="37" name="Line 45"/>
            <p:cNvSpPr>
              <a:spLocks noChangeShapeType="1"/>
            </p:cNvSpPr>
            <p:nvPr/>
          </p:nvSpPr>
          <p:spPr bwMode="auto">
            <a:xfrm flipH="1">
              <a:off x="2024" y="2593"/>
              <a:ext cx="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46"/>
            <p:cNvSpPr>
              <a:spLocks noChangeShapeType="1"/>
            </p:cNvSpPr>
            <p:nvPr/>
          </p:nvSpPr>
          <p:spPr bwMode="auto">
            <a:xfrm>
              <a:off x="2380" y="2585"/>
              <a:ext cx="10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 name="Group 67"/>
          <p:cNvGrpSpPr>
            <a:grpSpLocks/>
          </p:cNvGrpSpPr>
          <p:nvPr/>
        </p:nvGrpSpPr>
        <p:grpSpPr bwMode="auto">
          <a:xfrm>
            <a:off x="6058373" y="2190346"/>
            <a:ext cx="3024188" cy="2149475"/>
            <a:chOff x="3816" y="830"/>
            <a:chExt cx="1905" cy="1354"/>
          </a:xfrm>
        </p:grpSpPr>
        <p:sp>
          <p:nvSpPr>
            <p:cNvPr id="40" name="Oval 47"/>
            <p:cNvSpPr>
              <a:spLocks noChangeArrowheads="1"/>
            </p:cNvSpPr>
            <p:nvPr/>
          </p:nvSpPr>
          <p:spPr bwMode="auto">
            <a:xfrm>
              <a:off x="3816" y="2100"/>
              <a:ext cx="87" cy="8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1" name="Text Box 48"/>
            <p:cNvSpPr txBox="1">
              <a:spLocks noChangeArrowheads="1"/>
            </p:cNvSpPr>
            <p:nvPr/>
          </p:nvSpPr>
          <p:spPr bwMode="auto">
            <a:xfrm>
              <a:off x="4095" y="830"/>
              <a:ext cx="1626"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600" dirty="0"/>
                <a:t>Example: This point is at</a:t>
              </a:r>
            </a:p>
            <a:p>
              <a:pPr algn="l"/>
              <a:r>
                <a:rPr lang="en-US" altLang="en-US" sz="1600" dirty="0"/>
                <a:t>Sta. </a:t>
              </a:r>
              <a:r>
                <a:rPr lang="en-US" altLang="en-US" sz="1600" dirty="0" smtClean="0"/>
                <a:t>451+00 </a:t>
              </a:r>
              <a:r>
                <a:rPr lang="en-US" altLang="en-US" sz="1600" dirty="0"/>
                <a:t>- 50’ Lt.</a:t>
              </a:r>
            </a:p>
            <a:p>
              <a:pPr algn="l"/>
              <a:r>
                <a:rPr lang="en-US" altLang="en-US" sz="1600" dirty="0"/>
                <a:t>(Left of centerline)</a:t>
              </a:r>
            </a:p>
          </p:txBody>
        </p:sp>
        <p:sp>
          <p:nvSpPr>
            <p:cNvPr id="42" name="Line 49"/>
            <p:cNvSpPr>
              <a:spLocks noChangeShapeType="1"/>
            </p:cNvSpPr>
            <p:nvPr/>
          </p:nvSpPr>
          <p:spPr bwMode="auto">
            <a:xfrm flipH="1">
              <a:off x="3873" y="1300"/>
              <a:ext cx="253" cy="8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 name="Text Box 58"/>
          <p:cNvSpPr txBox="1">
            <a:spLocks noChangeArrowheads="1"/>
          </p:cNvSpPr>
          <p:nvPr/>
        </p:nvSpPr>
        <p:spPr bwMode="auto">
          <a:xfrm>
            <a:off x="2363428" y="2023292"/>
            <a:ext cx="36961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400" i="1" u="sng" dirty="0"/>
              <a:t>Stationing</a:t>
            </a:r>
          </a:p>
        </p:txBody>
      </p:sp>
      <p:sp>
        <p:nvSpPr>
          <p:cNvPr id="44" name="Line 59"/>
          <p:cNvSpPr>
            <a:spLocks noChangeShapeType="1"/>
          </p:cNvSpPr>
          <p:nvPr/>
        </p:nvSpPr>
        <p:spPr bwMode="auto">
          <a:xfrm flipH="1">
            <a:off x="1985286" y="3124200"/>
            <a:ext cx="376914" cy="5949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60"/>
          <p:cNvSpPr>
            <a:spLocks noChangeShapeType="1"/>
          </p:cNvSpPr>
          <p:nvPr/>
        </p:nvSpPr>
        <p:spPr bwMode="auto">
          <a:xfrm flipH="1">
            <a:off x="5612755" y="3124200"/>
            <a:ext cx="445618" cy="5282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6" name="Group 68"/>
          <p:cNvGrpSpPr>
            <a:grpSpLocks/>
          </p:cNvGrpSpPr>
          <p:nvPr/>
        </p:nvGrpSpPr>
        <p:grpSpPr bwMode="auto">
          <a:xfrm>
            <a:off x="6406036" y="5301845"/>
            <a:ext cx="2782888" cy="1038225"/>
            <a:chOff x="4035" y="2790"/>
            <a:chExt cx="1753" cy="654"/>
          </a:xfrm>
        </p:grpSpPr>
        <p:sp>
          <p:nvSpPr>
            <p:cNvPr id="47" name="Text Box 61"/>
            <p:cNvSpPr txBox="1">
              <a:spLocks noChangeArrowheads="1"/>
            </p:cNvSpPr>
            <p:nvPr/>
          </p:nvSpPr>
          <p:spPr bwMode="auto">
            <a:xfrm>
              <a:off x="4162" y="2924"/>
              <a:ext cx="1626"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600" dirty="0"/>
                <a:t>Example: This point is at</a:t>
              </a:r>
            </a:p>
            <a:p>
              <a:pPr algn="l"/>
              <a:r>
                <a:rPr lang="en-US" altLang="en-US" sz="1600" dirty="0"/>
                <a:t>Sta. </a:t>
              </a:r>
              <a:r>
                <a:rPr lang="en-US" altLang="en-US" sz="1600" dirty="0" smtClean="0"/>
                <a:t>451+25 </a:t>
              </a:r>
              <a:r>
                <a:rPr lang="en-US" altLang="en-US" sz="1600" dirty="0"/>
                <a:t>- 100’ Rt.</a:t>
              </a:r>
            </a:p>
            <a:p>
              <a:pPr algn="l"/>
              <a:r>
                <a:rPr lang="en-US" altLang="en-US" sz="1600" dirty="0"/>
                <a:t>(Right of centerline)</a:t>
              </a:r>
            </a:p>
          </p:txBody>
        </p:sp>
        <p:sp>
          <p:nvSpPr>
            <p:cNvPr id="48" name="Oval 64"/>
            <p:cNvSpPr>
              <a:spLocks noChangeArrowheads="1"/>
            </p:cNvSpPr>
            <p:nvPr/>
          </p:nvSpPr>
          <p:spPr bwMode="auto">
            <a:xfrm>
              <a:off x="4035" y="2790"/>
              <a:ext cx="87" cy="8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49" name="Line 65"/>
            <p:cNvSpPr>
              <a:spLocks noChangeShapeType="1"/>
            </p:cNvSpPr>
            <p:nvPr/>
          </p:nvSpPr>
          <p:spPr bwMode="auto">
            <a:xfrm flipH="1" flipV="1">
              <a:off x="4091" y="2874"/>
              <a:ext cx="71" cy="1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0" name="Text Box 72"/>
          <p:cNvSpPr txBox="1">
            <a:spLocks noChangeArrowheads="1"/>
          </p:cNvSpPr>
          <p:nvPr/>
        </p:nvSpPr>
        <p:spPr bwMode="auto">
          <a:xfrm>
            <a:off x="381000" y="838200"/>
            <a:ext cx="51419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3000" dirty="0"/>
              <a:t>How does stationing work?</a:t>
            </a:r>
          </a:p>
        </p:txBody>
      </p:sp>
      <p:cxnSp>
        <p:nvCxnSpPr>
          <p:cNvPr id="51" name="Straight Connector 50"/>
          <p:cNvCxnSpPr/>
          <p:nvPr/>
        </p:nvCxnSpPr>
        <p:spPr bwMode="auto">
          <a:xfrm>
            <a:off x="1530821" y="4638271"/>
            <a:ext cx="6604000" cy="0"/>
          </a:xfrm>
          <a:prstGeom prst="line">
            <a:avLst/>
          </a:prstGeom>
          <a:solidFill>
            <a:schemeClr val="accent1"/>
          </a:solidFill>
          <a:ln w="3810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1746004" y="4536671"/>
            <a:ext cx="3176" cy="215900"/>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a:off x="5398278" y="4535954"/>
            <a:ext cx="3176" cy="215900"/>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10" idx="1"/>
          </p:cNvCxnSpPr>
          <p:nvPr/>
        </p:nvCxnSpPr>
        <p:spPr bwMode="auto">
          <a:xfrm flipH="1" flipV="1">
            <a:off x="2480146" y="4535954"/>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flipH="1" flipV="1">
            <a:off x="3210396" y="4535954"/>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H="1" flipV="1">
            <a:off x="3940646" y="4535954"/>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flipH="1" flipV="1">
            <a:off x="4672166" y="4543573"/>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flipH="1" flipV="1">
            <a:off x="6127427" y="4549371"/>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flipH="1" flipV="1">
            <a:off x="7592531" y="4547023"/>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flipH="1" flipV="1">
            <a:off x="6858471" y="4543572"/>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p:cNvSpPr txBox="1"/>
          <p:nvPr/>
        </p:nvSpPr>
        <p:spPr>
          <a:xfrm>
            <a:off x="2362201" y="2480492"/>
            <a:ext cx="3696173" cy="646331"/>
          </a:xfrm>
          <a:prstGeom prst="rect">
            <a:avLst/>
          </a:prstGeom>
          <a:noFill/>
        </p:spPr>
        <p:txBody>
          <a:bodyPr wrap="square" rtlCol="0">
            <a:spAutoFit/>
          </a:bodyPr>
          <a:lstStyle/>
          <a:p>
            <a:pPr algn="ctr"/>
            <a:r>
              <a:rPr lang="en-US" dirty="0" smtClean="0"/>
              <a:t>Labeled every 500’ on rural scales</a:t>
            </a:r>
          </a:p>
          <a:p>
            <a:pPr algn="ctr"/>
            <a:r>
              <a:rPr lang="en-US" dirty="0" smtClean="0"/>
              <a:t>Labeled every 100’ on urban scales</a:t>
            </a:r>
            <a:endParaRPr lang="en-US" dirty="0"/>
          </a:p>
        </p:txBody>
      </p:sp>
      <p:sp>
        <p:nvSpPr>
          <p:cNvPr id="3" name="Rectangle 2"/>
          <p:cNvSpPr/>
          <p:nvPr/>
        </p:nvSpPr>
        <p:spPr>
          <a:xfrm>
            <a:off x="2362200" y="2023292"/>
            <a:ext cx="3696173" cy="11009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51809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30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30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3000"/>
                                        <p:tgtEl>
                                          <p:spTgt spid="54"/>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3000"/>
                                        <p:tgtEl>
                                          <p:spTgt spid="55"/>
                                        </p:tgtEl>
                                      </p:cBhvr>
                                    </p:animEffect>
                                  </p:childTnLst>
                                </p:cTn>
                              </p:par>
                              <p:par>
                                <p:cTn id="17" presetID="10"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3000"/>
                                        <p:tgtEl>
                                          <p:spTgt spid="56"/>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3000"/>
                                        <p:tgtEl>
                                          <p:spTgt spid="57"/>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3000"/>
                                        <p:tgtEl>
                                          <p:spTgt spid="53"/>
                                        </p:tgtEl>
                                      </p:cBhvr>
                                    </p:animEffec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3000"/>
                                        <p:tgtEl>
                                          <p:spTgt spid="58"/>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30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3000"/>
                                        <p:tgtEl>
                                          <p:spTgt spid="59"/>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30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30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30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30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30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3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30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30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3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5" grpId="0"/>
      <p:bldP spid="26" grpId="0"/>
      <p:bldP spid="43" grpId="0"/>
      <p:bldP spid="44" grpId="0" animBg="1"/>
      <p:bldP spid="45" grpId="0" animBg="1"/>
      <p:bldP spid="61"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2800" dirty="0" smtClean="0">
                <a:solidFill>
                  <a:schemeClr val="bg1"/>
                </a:solidFill>
              </a:rPr>
              <a:t>Where can I find Stationing for a Highway?</a:t>
            </a:r>
            <a:endParaRPr lang="en-US" sz="2800" dirty="0">
              <a:solidFill>
                <a:schemeClr val="bg1"/>
              </a:solidFill>
            </a:endParaRPr>
          </a:p>
        </p:txBody>
      </p:sp>
      <p:sp>
        <p:nvSpPr>
          <p:cNvPr id="3" name="Content Placeholder 2"/>
          <p:cNvSpPr>
            <a:spLocks noGrp="1"/>
          </p:cNvSpPr>
          <p:nvPr>
            <p:ph idx="1"/>
          </p:nvPr>
        </p:nvSpPr>
        <p:spPr>
          <a:xfrm>
            <a:off x="457200" y="762000"/>
            <a:ext cx="8382000" cy="5562600"/>
          </a:xfrm>
        </p:spPr>
        <p:txBody>
          <a:bodyPr>
            <a:normAutofit/>
          </a:bodyPr>
          <a:lstStyle/>
          <a:p>
            <a:r>
              <a:rPr lang="en-US" sz="2400" b="1" dirty="0" smtClean="0"/>
              <a:t>Physically on 2-Lane Roads:</a:t>
            </a:r>
          </a:p>
          <a:p>
            <a:pPr lvl="1"/>
            <a:r>
              <a:rPr lang="en-US" sz="2000" dirty="0" smtClean="0"/>
              <a:t>The right side of the roadway when looking in the same direction as stationing.</a:t>
            </a:r>
          </a:p>
          <a:p>
            <a:r>
              <a:rPr lang="en-US" sz="2400" b="1" dirty="0" smtClean="0"/>
              <a:t>Physically on 4-Lane Roads:</a:t>
            </a:r>
          </a:p>
          <a:p>
            <a:pPr lvl="1"/>
            <a:r>
              <a:rPr lang="en-US" sz="2000" dirty="0" smtClean="0"/>
              <a:t>In similar locations as outlined previously on the outside edges in both directions.</a:t>
            </a:r>
          </a:p>
          <a:p>
            <a:r>
              <a:rPr lang="en-US" sz="2400" b="1" dirty="0" smtClean="0"/>
              <a:t>DOT Project Plans:</a:t>
            </a:r>
          </a:p>
          <a:p>
            <a:pPr lvl="1"/>
            <a:r>
              <a:rPr lang="en-US" sz="2000" dirty="0" smtClean="0"/>
              <a:t>Obtain project plans from DOT Document Services in Ames: </a:t>
            </a:r>
            <a:r>
              <a:rPr lang="en-US" sz="2000" dirty="0" smtClean="0">
                <a:hlinkClick r:id="rId3"/>
              </a:rPr>
              <a:t>Desi.Asklof@dot.iowa.gov</a:t>
            </a:r>
            <a:r>
              <a:rPr lang="en-US" sz="2000" dirty="0" smtClean="0"/>
              <a:t> </a:t>
            </a:r>
            <a:r>
              <a:rPr lang="en-US" sz="2000" dirty="0"/>
              <a:t>or (515) 239-1808</a:t>
            </a:r>
            <a:endParaRPr lang="en-US" sz="2000" dirty="0" smtClean="0"/>
          </a:p>
        </p:txBody>
      </p:sp>
    </p:spTree>
    <p:extLst>
      <p:ext uri="{BB962C8B-B14F-4D97-AF65-F5344CB8AC3E}">
        <p14:creationId xmlns:p14="http://schemas.microsoft.com/office/powerpoint/2010/main" val="2478423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normAutofit/>
          </a:bodyPr>
          <a:lstStyle/>
          <a:p>
            <a:r>
              <a:rPr lang="en-US" sz="3200" u="sng" dirty="0" smtClean="0"/>
              <a:t>How do I find stationing in the field?</a:t>
            </a:r>
            <a:endParaRPr lang="en-US" sz="3200" u="sng" dirty="0"/>
          </a:p>
        </p:txBody>
      </p:sp>
      <p:sp>
        <p:nvSpPr>
          <p:cNvPr id="90" name="TextBox 89"/>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Stationing</a:t>
            </a:r>
            <a:endParaRPr lang="en-US" sz="1600" i="1" dirty="0">
              <a:solidFill>
                <a:schemeClr val="bg1">
                  <a:lumMod val="50000"/>
                </a:schemeClr>
              </a:solidFill>
            </a:endParaRPr>
          </a:p>
        </p:txBody>
      </p:sp>
      <p:pic>
        <p:nvPicPr>
          <p:cNvPr id="184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54" t="2901" b="1079"/>
          <a:stretch/>
        </p:blipFill>
        <p:spPr bwMode="auto">
          <a:xfrm>
            <a:off x="641226" y="2514600"/>
            <a:ext cx="3444778"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275" y="2514600"/>
            <a:ext cx="33909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799" y="1143000"/>
            <a:ext cx="6354119" cy="646331"/>
          </a:xfrm>
          <a:prstGeom prst="rect">
            <a:avLst/>
          </a:prstGeom>
          <a:noFill/>
        </p:spPr>
        <p:txBody>
          <a:bodyPr wrap="square" rtlCol="0">
            <a:spAutoFit/>
          </a:bodyPr>
          <a:lstStyle/>
          <a:p>
            <a:r>
              <a:rPr lang="en-US" dirty="0" smtClean="0"/>
              <a:t>About 1 foot in from the outside edge of the road every 100 ft. stamped in the pavement on PCC (concrete) roadways.</a:t>
            </a:r>
            <a:endParaRPr lang="en-US" dirty="0"/>
          </a:p>
        </p:txBody>
      </p:sp>
    </p:spTree>
    <p:extLst>
      <p:ext uri="{BB962C8B-B14F-4D97-AF65-F5344CB8AC3E}">
        <p14:creationId xmlns:p14="http://schemas.microsoft.com/office/powerpoint/2010/main" val="3687401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normAutofit/>
          </a:bodyPr>
          <a:lstStyle/>
          <a:p>
            <a:r>
              <a:rPr lang="en-US" sz="3600" u="sng" dirty="0"/>
              <a:t>How do I find stationing in the field?</a:t>
            </a:r>
          </a:p>
        </p:txBody>
      </p:sp>
      <p:sp>
        <p:nvSpPr>
          <p:cNvPr id="90" name="TextBox 89"/>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Stationing</a:t>
            </a:r>
            <a:endParaRPr lang="en-US" sz="1600" i="1" dirty="0">
              <a:solidFill>
                <a:schemeClr val="bg1">
                  <a:lumMod val="50000"/>
                </a:schemeClr>
              </a:solidFill>
            </a:endParaRPr>
          </a:p>
        </p:txBody>
      </p:sp>
      <p:pic>
        <p:nvPicPr>
          <p:cNvPr id="1945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62" t="2309" r="3342" b="2578"/>
          <a:stretch/>
        </p:blipFill>
        <p:spPr bwMode="auto">
          <a:xfrm>
            <a:off x="461913" y="1725104"/>
            <a:ext cx="2055044" cy="279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3438525" y="3810000"/>
            <a:ext cx="2266950" cy="268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10" b="2544"/>
          <a:stretch/>
        </p:blipFill>
        <p:spPr bwMode="auto">
          <a:xfrm>
            <a:off x="6385180" y="1657350"/>
            <a:ext cx="2134446" cy="286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42" t="8610" b="3319"/>
          <a:stretch/>
        </p:blipFill>
        <p:spPr bwMode="auto">
          <a:xfrm>
            <a:off x="3186736" y="1657350"/>
            <a:ext cx="2770529" cy="1866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8593" y="1185863"/>
            <a:ext cx="7080066" cy="369332"/>
          </a:xfrm>
          <a:prstGeom prst="rect">
            <a:avLst/>
          </a:prstGeom>
          <a:noFill/>
        </p:spPr>
        <p:txBody>
          <a:bodyPr wrap="square" rtlCol="0">
            <a:spAutoFit/>
          </a:bodyPr>
          <a:lstStyle/>
          <a:p>
            <a:pPr algn="ctr"/>
            <a:r>
              <a:rPr lang="en-US" dirty="0" smtClean="0"/>
              <a:t>Every 500 ft. on HMA (Asphalt) surfaced roadways.</a:t>
            </a:r>
            <a:endParaRPr lang="en-US" dirty="0"/>
          </a:p>
        </p:txBody>
      </p:sp>
    </p:spTree>
    <p:extLst>
      <p:ext uri="{BB962C8B-B14F-4D97-AF65-F5344CB8AC3E}">
        <p14:creationId xmlns:p14="http://schemas.microsoft.com/office/powerpoint/2010/main" val="1352696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838200"/>
          </a:xfrm>
        </p:spPr>
        <p:txBody>
          <a:bodyPr/>
          <a:lstStyle/>
          <a:p>
            <a:r>
              <a:rPr lang="en-US" u="sng" dirty="0" smtClean="0"/>
              <a:t>Station Equations</a:t>
            </a:r>
            <a:endParaRPr lang="en-US" u="sng" dirty="0"/>
          </a:p>
        </p:txBody>
      </p:sp>
      <p:sp>
        <p:nvSpPr>
          <p:cNvPr id="90" name="TextBox 89"/>
          <p:cNvSpPr txBox="1"/>
          <p:nvPr/>
        </p:nvSpPr>
        <p:spPr>
          <a:xfrm>
            <a:off x="149135" y="176146"/>
            <a:ext cx="990600"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Stationing</a:t>
            </a:r>
            <a:endParaRPr lang="en-US" sz="1600" i="1" dirty="0">
              <a:solidFill>
                <a:schemeClr val="bg1">
                  <a:lumMod val="50000"/>
                </a:schemeClr>
              </a:solidFill>
            </a:endParaRPr>
          </a:p>
        </p:txBody>
      </p:sp>
      <p:pic>
        <p:nvPicPr>
          <p:cNvPr id="2048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969"/>
          <a:stretch/>
        </p:blipFill>
        <p:spPr bwMode="auto">
          <a:xfrm>
            <a:off x="381000" y="2055043"/>
            <a:ext cx="4057650" cy="258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257"/>
          <a:stretch/>
        </p:blipFill>
        <p:spPr bwMode="auto">
          <a:xfrm>
            <a:off x="4770469" y="2055043"/>
            <a:ext cx="4010025" cy="252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Line 11"/>
          <p:cNvSpPr>
            <a:spLocks noChangeShapeType="1"/>
          </p:cNvSpPr>
          <p:nvPr/>
        </p:nvSpPr>
        <p:spPr bwMode="auto">
          <a:xfrm>
            <a:off x="1108301" y="5489793"/>
            <a:ext cx="6604000" cy="0"/>
          </a:xfrm>
          <a:prstGeom prst="line">
            <a:avLst/>
          </a:prstGeom>
          <a:noFill/>
          <a:ln w="38100">
            <a:solidFill>
              <a:schemeClr val="tx2">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AutoShape 27"/>
          <p:cNvSpPr>
            <a:spLocks noChangeArrowheads="1"/>
          </p:cNvSpPr>
          <p:nvPr/>
        </p:nvSpPr>
        <p:spPr bwMode="auto">
          <a:xfrm>
            <a:off x="2906506" y="5755094"/>
            <a:ext cx="1109624" cy="459974"/>
          </a:xfrm>
          <a:prstGeom prst="leftArrowCallout">
            <a:avLst>
              <a:gd name="adj1" fmla="val 25000"/>
              <a:gd name="adj2" fmla="val 25000"/>
              <a:gd name="adj3" fmla="val 67444"/>
              <a:gd name="adj4" fmla="val 66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800" i="1" dirty="0"/>
              <a:t>Back</a:t>
            </a:r>
          </a:p>
        </p:txBody>
      </p:sp>
      <p:sp>
        <p:nvSpPr>
          <p:cNvPr id="99" name="AutoShape 30"/>
          <p:cNvSpPr>
            <a:spLocks noChangeArrowheads="1"/>
          </p:cNvSpPr>
          <p:nvPr/>
        </p:nvSpPr>
        <p:spPr bwMode="auto">
          <a:xfrm flipH="1">
            <a:off x="5704907" y="4798342"/>
            <a:ext cx="1276378" cy="476549"/>
          </a:xfrm>
          <a:prstGeom prst="leftArrowCallout">
            <a:avLst>
              <a:gd name="adj1" fmla="val 25000"/>
              <a:gd name="adj2" fmla="val 25000"/>
              <a:gd name="adj3" fmla="val 67444"/>
              <a:gd name="adj4" fmla="val 66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800" i="1" dirty="0"/>
              <a:t>Ahead </a:t>
            </a:r>
          </a:p>
        </p:txBody>
      </p:sp>
      <p:sp>
        <p:nvSpPr>
          <p:cNvPr id="100" name="Text Box 31"/>
          <p:cNvSpPr txBox="1">
            <a:spLocks noChangeArrowheads="1"/>
          </p:cNvSpPr>
          <p:nvPr/>
        </p:nvSpPr>
        <p:spPr bwMode="auto">
          <a:xfrm>
            <a:off x="1323484" y="4923558"/>
            <a:ext cx="11592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800" i="1" dirty="0"/>
              <a:t>Left Side</a:t>
            </a:r>
          </a:p>
        </p:txBody>
      </p:sp>
      <p:cxnSp>
        <p:nvCxnSpPr>
          <p:cNvPr id="116" name="Straight Connector 115"/>
          <p:cNvCxnSpPr/>
          <p:nvPr/>
        </p:nvCxnSpPr>
        <p:spPr bwMode="auto">
          <a:xfrm>
            <a:off x="533400" y="5489793"/>
            <a:ext cx="7426080" cy="0"/>
          </a:xfrm>
          <a:prstGeom prst="line">
            <a:avLst/>
          </a:prstGeom>
          <a:solidFill>
            <a:schemeClr val="accent1"/>
          </a:solidFill>
          <a:ln w="3810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Connector 116"/>
          <p:cNvCxnSpPr/>
          <p:nvPr/>
        </p:nvCxnSpPr>
        <p:spPr bwMode="auto">
          <a:xfrm flipV="1">
            <a:off x="1323484" y="5387476"/>
            <a:ext cx="0" cy="7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Connector 117"/>
          <p:cNvCxnSpPr/>
          <p:nvPr/>
        </p:nvCxnSpPr>
        <p:spPr bwMode="auto">
          <a:xfrm>
            <a:off x="7420919" y="5384301"/>
            <a:ext cx="2869" cy="219792"/>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Connector 118"/>
          <p:cNvCxnSpPr/>
          <p:nvPr/>
        </p:nvCxnSpPr>
        <p:spPr bwMode="auto">
          <a:xfrm flipH="1" flipV="1">
            <a:off x="2343797" y="5387476"/>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Connector 119"/>
          <p:cNvCxnSpPr/>
          <p:nvPr/>
        </p:nvCxnSpPr>
        <p:spPr bwMode="auto">
          <a:xfrm flipH="1" flipV="1">
            <a:off x="3074047" y="5387476"/>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20"/>
          <p:cNvCxnSpPr/>
          <p:nvPr/>
        </p:nvCxnSpPr>
        <p:spPr bwMode="auto">
          <a:xfrm flipV="1">
            <a:off x="3804297" y="5387477"/>
            <a:ext cx="1" cy="216616"/>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Connector 121"/>
          <p:cNvCxnSpPr/>
          <p:nvPr/>
        </p:nvCxnSpPr>
        <p:spPr bwMode="auto">
          <a:xfrm flipH="1" flipV="1">
            <a:off x="4535817" y="5395095"/>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Connector 122"/>
          <p:cNvCxnSpPr/>
          <p:nvPr/>
        </p:nvCxnSpPr>
        <p:spPr bwMode="auto">
          <a:xfrm flipH="1" flipV="1">
            <a:off x="5294208" y="5400893"/>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p:cNvCxnSpPr/>
          <p:nvPr/>
        </p:nvCxnSpPr>
        <p:spPr bwMode="auto">
          <a:xfrm flipV="1">
            <a:off x="6759313" y="5398546"/>
            <a:ext cx="0" cy="100772"/>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Connector 124"/>
          <p:cNvCxnSpPr/>
          <p:nvPr/>
        </p:nvCxnSpPr>
        <p:spPr bwMode="auto">
          <a:xfrm flipH="1" flipV="1">
            <a:off x="6025252" y="5395094"/>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Text Box 31"/>
          <p:cNvSpPr txBox="1">
            <a:spLocks noChangeArrowheads="1"/>
          </p:cNvSpPr>
          <p:nvPr/>
        </p:nvSpPr>
        <p:spPr bwMode="auto">
          <a:xfrm>
            <a:off x="1323484" y="5661467"/>
            <a:ext cx="14296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1800" i="1" dirty="0" smtClean="0"/>
              <a:t>Right </a:t>
            </a:r>
            <a:r>
              <a:rPr lang="en-US" altLang="en-US" sz="1800" i="1" dirty="0"/>
              <a:t>Side</a:t>
            </a:r>
          </a:p>
        </p:txBody>
      </p:sp>
      <p:cxnSp>
        <p:nvCxnSpPr>
          <p:cNvPr id="4" name="Straight Connector 3"/>
          <p:cNvCxnSpPr/>
          <p:nvPr/>
        </p:nvCxnSpPr>
        <p:spPr>
          <a:xfrm flipV="1">
            <a:off x="4738573" y="4631975"/>
            <a:ext cx="0" cy="7555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endCxn id="97" idx="2"/>
          </p:cNvCxnSpPr>
          <p:nvPr/>
        </p:nvCxnSpPr>
        <p:spPr>
          <a:xfrm flipV="1">
            <a:off x="4741749" y="5560692"/>
            <a:ext cx="0" cy="760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 Box 24"/>
          <p:cNvSpPr txBox="1">
            <a:spLocks noChangeArrowheads="1"/>
          </p:cNvSpPr>
          <p:nvPr/>
        </p:nvSpPr>
        <p:spPr bwMode="auto">
          <a:xfrm rot="5400000">
            <a:off x="4250428" y="5329859"/>
            <a:ext cx="14443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smtClean="0"/>
              <a:t>111+52.1</a:t>
            </a:r>
            <a:endParaRPr lang="en-US" altLang="en-US" sz="2400" dirty="0"/>
          </a:p>
        </p:txBody>
      </p:sp>
      <p:cxnSp>
        <p:nvCxnSpPr>
          <p:cNvPr id="128" name="Straight Connector 127"/>
          <p:cNvCxnSpPr/>
          <p:nvPr/>
        </p:nvCxnSpPr>
        <p:spPr bwMode="auto">
          <a:xfrm flipH="1" flipV="1">
            <a:off x="1505371" y="5398546"/>
            <a:ext cx="1" cy="102317"/>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 Box 23"/>
          <p:cNvSpPr txBox="1">
            <a:spLocks noChangeArrowheads="1"/>
          </p:cNvSpPr>
          <p:nvPr/>
        </p:nvSpPr>
        <p:spPr bwMode="auto">
          <a:xfrm rot="5400000">
            <a:off x="3625972" y="5235603"/>
            <a:ext cx="16328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smtClean="0"/>
              <a:t>1411+24.8</a:t>
            </a:r>
            <a:endParaRPr lang="en-US" altLang="en-US" sz="2400" dirty="0"/>
          </a:p>
        </p:txBody>
      </p:sp>
      <p:sp>
        <p:nvSpPr>
          <p:cNvPr id="19" name="Down Arrow 18"/>
          <p:cNvSpPr/>
          <p:nvPr/>
        </p:nvSpPr>
        <p:spPr>
          <a:xfrm rot="18725834">
            <a:off x="3159519" y="3516060"/>
            <a:ext cx="533399" cy="1436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381000" y="816531"/>
            <a:ext cx="8399494" cy="1200329"/>
          </a:xfrm>
          <a:prstGeom prst="rect">
            <a:avLst/>
          </a:prstGeom>
          <a:noFill/>
        </p:spPr>
        <p:txBody>
          <a:bodyPr wrap="square" rtlCol="0">
            <a:spAutoFit/>
          </a:bodyPr>
          <a:lstStyle/>
          <a:p>
            <a:pPr algn="ctr"/>
            <a:r>
              <a:rPr lang="en-US" b="1" i="1" dirty="0" smtClean="0"/>
              <a:t>What happens when stationing changes along a road?  </a:t>
            </a:r>
            <a:r>
              <a:rPr lang="en-US" i="1" dirty="0" smtClean="0"/>
              <a:t>A station equation is created.</a:t>
            </a:r>
          </a:p>
          <a:p>
            <a:pPr marL="169863"/>
            <a:r>
              <a:rPr lang="en-US" b="1" i="1" dirty="0" smtClean="0"/>
              <a:t>Common reasons include:</a:t>
            </a:r>
          </a:p>
          <a:p>
            <a:pPr marL="285750" indent="-285750" algn="ctr">
              <a:buFont typeface="Arial" panose="020B0604020202020204" pitchFamily="34" charset="0"/>
              <a:buChar char="•"/>
            </a:pPr>
            <a:r>
              <a:rPr lang="en-US" i="1" dirty="0" smtClean="0"/>
              <a:t>shortening </a:t>
            </a:r>
            <a:r>
              <a:rPr lang="en-US" i="1" dirty="0"/>
              <a:t>or lengthening of a highway line due to highway </a:t>
            </a:r>
            <a:r>
              <a:rPr lang="en-US" i="1" dirty="0" smtClean="0"/>
              <a:t>realignment</a:t>
            </a:r>
          </a:p>
          <a:p>
            <a:pPr marL="285750" indent="-285750" algn="ctr">
              <a:buFont typeface="Arial" panose="020B0604020202020204" pitchFamily="34" charset="0"/>
              <a:buChar char="•"/>
            </a:pPr>
            <a:r>
              <a:rPr lang="en-US" i="1" dirty="0" smtClean="0"/>
              <a:t>4-lane highway </a:t>
            </a:r>
            <a:r>
              <a:rPr lang="en-US" i="1" dirty="0"/>
              <a:t>where one lane is longer than another due to alignment</a:t>
            </a:r>
            <a:r>
              <a:rPr lang="en-US" i="1" dirty="0" smtClean="0"/>
              <a:t>.</a:t>
            </a:r>
            <a:endParaRPr lang="en-US" i="1" dirty="0"/>
          </a:p>
        </p:txBody>
      </p:sp>
      <p:sp>
        <p:nvSpPr>
          <p:cNvPr id="3" name="TextBox 2"/>
          <p:cNvSpPr txBox="1"/>
          <p:nvPr/>
        </p:nvSpPr>
        <p:spPr>
          <a:xfrm rot="5400000">
            <a:off x="3473379" y="4868718"/>
            <a:ext cx="661836" cy="369332"/>
          </a:xfrm>
          <a:prstGeom prst="rect">
            <a:avLst/>
          </a:prstGeom>
          <a:noFill/>
        </p:spPr>
        <p:txBody>
          <a:bodyPr wrap="square" rtlCol="0">
            <a:spAutoFit/>
          </a:bodyPr>
          <a:lstStyle/>
          <a:p>
            <a:pPr algn="ctr"/>
            <a:r>
              <a:rPr lang="en-US" dirty="0" smtClean="0">
                <a:solidFill>
                  <a:schemeClr val="accent1"/>
                </a:solidFill>
              </a:rPr>
              <a:t>1410</a:t>
            </a:r>
            <a:endParaRPr lang="en-US" dirty="0">
              <a:solidFill>
                <a:schemeClr val="accent1"/>
              </a:solidFill>
            </a:endParaRPr>
          </a:p>
        </p:txBody>
      </p:sp>
      <p:sp>
        <p:nvSpPr>
          <p:cNvPr id="29" name="TextBox 28"/>
          <p:cNvSpPr txBox="1"/>
          <p:nvPr/>
        </p:nvSpPr>
        <p:spPr>
          <a:xfrm rot="5400000">
            <a:off x="507283" y="4876133"/>
            <a:ext cx="661836" cy="369332"/>
          </a:xfrm>
          <a:prstGeom prst="rect">
            <a:avLst/>
          </a:prstGeom>
          <a:noFill/>
        </p:spPr>
        <p:txBody>
          <a:bodyPr wrap="square" rtlCol="0">
            <a:spAutoFit/>
          </a:bodyPr>
          <a:lstStyle/>
          <a:p>
            <a:pPr algn="ctr"/>
            <a:r>
              <a:rPr lang="en-US" dirty="0" smtClean="0">
                <a:solidFill>
                  <a:schemeClr val="accent1"/>
                </a:solidFill>
              </a:rPr>
              <a:t>1410</a:t>
            </a:r>
            <a:endParaRPr lang="en-US" dirty="0">
              <a:solidFill>
                <a:schemeClr val="accent1"/>
              </a:solidFill>
            </a:endParaRPr>
          </a:p>
        </p:txBody>
      </p:sp>
      <p:sp>
        <p:nvSpPr>
          <p:cNvPr id="30" name="TextBox 29"/>
          <p:cNvSpPr txBox="1"/>
          <p:nvPr/>
        </p:nvSpPr>
        <p:spPr>
          <a:xfrm rot="5400000">
            <a:off x="7092870" y="4779413"/>
            <a:ext cx="661836" cy="369332"/>
          </a:xfrm>
          <a:prstGeom prst="rect">
            <a:avLst/>
          </a:prstGeom>
          <a:noFill/>
        </p:spPr>
        <p:txBody>
          <a:bodyPr wrap="square" rtlCol="0">
            <a:spAutoFit/>
          </a:bodyPr>
          <a:lstStyle/>
          <a:p>
            <a:pPr algn="ctr"/>
            <a:r>
              <a:rPr lang="en-US" dirty="0" smtClean="0">
                <a:solidFill>
                  <a:schemeClr val="accent1"/>
                </a:solidFill>
              </a:rPr>
              <a:t>115</a:t>
            </a:r>
            <a:endParaRPr lang="en-US" dirty="0">
              <a:solidFill>
                <a:schemeClr val="accent1"/>
              </a:solidFill>
            </a:endParaRPr>
          </a:p>
        </p:txBody>
      </p:sp>
      <p:cxnSp>
        <p:nvCxnSpPr>
          <p:cNvPr id="32" name="Straight Connector 31"/>
          <p:cNvCxnSpPr/>
          <p:nvPr/>
        </p:nvCxnSpPr>
        <p:spPr bwMode="auto">
          <a:xfrm flipV="1">
            <a:off x="838200" y="5381485"/>
            <a:ext cx="1" cy="216616"/>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3847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1000" fill="hold"/>
                                        <p:tgtEl>
                                          <p:spTgt spid="100"/>
                                        </p:tgtEl>
                                        <p:attrNameLst>
                                          <p:attrName>ppt_x</p:attrName>
                                        </p:attrNameLst>
                                      </p:cBhvr>
                                      <p:tavLst>
                                        <p:tav tm="0">
                                          <p:val>
                                            <p:strVal val="0-#ppt_w/2"/>
                                          </p:val>
                                        </p:tav>
                                        <p:tav tm="100000">
                                          <p:val>
                                            <p:strVal val="#ppt_x"/>
                                          </p:val>
                                        </p:tav>
                                      </p:tavLst>
                                    </p:anim>
                                    <p:anim calcmode="lin" valueType="num">
                                      <p:cBhvr additive="base">
                                        <p:cTn id="12" dur="1000" fill="hold"/>
                                        <p:tgtEl>
                                          <p:spTgt spid="100"/>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additive="base">
                                        <p:cTn id="15" dur="1000" fill="hold"/>
                                        <p:tgtEl>
                                          <p:spTgt spid="116"/>
                                        </p:tgtEl>
                                        <p:attrNameLst>
                                          <p:attrName>ppt_x</p:attrName>
                                        </p:attrNameLst>
                                      </p:cBhvr>
                                      <p:tavLst>
                                        <p:tav tm="0">
                                          <p:val>
                                            <p:strVal val="0-#ppt_w/2"/>
                                          </p:val>
                                        </p:tav>
                                        <p:tav tm="100000">
                                          <p:val>
                                            <p:strVal val="#ppt_x"/>
                                          </p:val>
                                        </p:tav>
                                      </p:tavLst>
                                    </p:anim>
                                    <p:anim calcmode="lin" valueType="num">
                                      <p:cBhvr additive="base">
                                        <p:cTn id="16" dur="1000" fill="hold"/>
                                        <p:tgtEl>
                                          <p:spTgt spid="116"/>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1000" fill="hold"/>
                                        <p:tgtEl>
                                          <p:spTgt spid="117"/>
                                        </p:tgtEl>
                                        <p:attrNameLst>
                                          <p:attrName>ppt_x</p:attrName>
                                        </p:attrNameLst>
                                      </p:cBhvr>
                                      <p:tavLst>
                                        <p:tav tm="0">
                                          <p:val>
                                            <p:strVal val="0-#ppt_w/2"/>
                                          </p:val>
                                        </p:tav>
                                        <p:tav tm="100000">
                                          <p:val>
                                            <p:strVal val="#ppt_x"/>
                                          </p:val>
                                        </p:tav>
                                      </p:tavLst>
                                    </p:anim>
                                    <p:anim calcmode="lin" valueType="num">
                                      <p:cBhvr additive="base">
                                        <p:cTn id="20" dur="1000" fill="hold"/>
                                        <p:tgtEl>
                                          <p:spTgt spid="117"/>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18"/>
                                        </p:tgtEl>
                                        <p:attrNameLst>
                                          <p:attrName>style.visibility</p:attrName>
                                        </p:attrNameLst>
                                      </p:cBhvr>
                                      <p:to>
                                        <p:strVal val="visible"/>
                                      </p:to>
                                    </p:set>
                                    <p:anim calcmode="lin" valueType="num">
                                      <p:cBhvr additive="base">
                                        <p:cTn id="23" dur="1000" fill="hold"/>
                                        <p:tgtEl>
                                          <p:spTgt spid="118"/>
                                        </p:tgtEl>
                                        <p:attrNameLst>
                                          <p:attrName>ppt_x</p:attrName>
                                        </p:attrNameLst>
                                      </p:cBhvr>
                                      <p:tavLst>
                                        <p:tav tm="0">
                                          <p:val>
                                            <p:strVal val="0-#ppt_w/2"/>
                                          </p:val>
                                        </p:tav>
                                        <p:tav tm="100000">
                                          <p:val>
                                            <p:strVal val="#ppt_x"/>
                                          </p:val>
                                        </p:tav>
                                      </p:tavLst>
                                    </p:anim>
                                    <p:anim calcmode="lin" valueType="num">
                                      <p:cBhvr additive="base">
                                        <p:cTn id="24" dur="1000" fill="hold"/>
                                        <p:tgtEl>
                                          <p:spTgt spid="118"/>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cBhvr additive="base">
                                        <p:cTn id="27" dur="1000" fill="hold"/>
                                        <p:tgtEl>
                                          <p:spTgt spid="119"/>
                                        </p:tgtEl>
                                        <p:attrNameLst>
                                          <p:attrName>ppt_x</p:attrName>
                                        </p:attrNameLst>
                                      </p:cBhvr>
                                      <p:tavLst>
                                        <p:tav tm="0">
                                          <p:val>
                                            <p:strVal val="0-#ppt_w/2"/>
                                          </p:val>
                                        </p:tav>
                                        <p:tav tm="100000">
                                          <p:val>
                                            <p:strVal val="#ppt_x"/>
                                          </p:val>
                                        </p:tav>
                                      </p:tavLst>
                                    </p:anim>
                                    <p:anim calcmode="lin" valueType="num">
                                      <p:cBhvr additive="base">
                                        <p:cTn id="28" dur="1000" fill="hold"/>
                                        <p:tgtEl>
                                          <p:spTgt spid="119"/>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anim calcmode="lin" valueType="num">
                                      <p:cBhvr additive="base">
                                        <p:cTn id="31" dur="1000" fill="hold"/>
                                        <p:tgtEl>
                                          <p:spTgt spid="120"/>
                                        </p:tgtEl>
                                        <p:attrNameLst>
                                          <p:attrName>ppt_x</p:attrName>
                                        </p:attrNameLst>
                                      </p:cBhvr>
                                      <p:tavLst>
                                        <p:tav tm="0">
                                          <p:val>
                                            <p:strVal val="0-#ppt_w/2"/>
                                          </p:val>
                                        </p:tav>
                                        <p:tav tm="100000">
                                          <p:val>
                                            <p:strVal val="#ppt_x"/>
                                          </p:val>
                                        </p:tav>
                                      </p:tavLst>
                                    </p:anim>
                                    <p:anim calcmode="lin" valueType="num">
                                      <p:cBhvr additive="base">
                                        <p:cTn id="32" dur="1000" fill="hold"/>
                                        <p:tgtEl>
                                          <p:spTgt spid="120"/>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21"/>
                                        </p:tgtEl>
                                        <p:attrNameLst>
                                          <p:attrName>style.visibility</p:attrName>
                                        </p:attrNameLst>
                                      </p:cBhvr>
                                      <p:to>
                                        <p:strVal val="visible"/>
                                      </p:to>
                                    </p:set>
                                    <p:anim calcmode="lin" valueType="num">
                                      <p:cBhvr additive="base">
                                        <p:cTn id="35" dur="1000" fill="hold"/>
                                        <p:tgtEl>
                                          <p:spTgt spid="121"/>
                                        </p:tgtEl>
                                        <p:attrNameLst>
                                          <p:attrName>ppt_x</p:attrName>
                                        </p:attrNameLst>
                                      </p:cBhvr>
                                      <p:tavLst>
                                        <p:tav tm="0">
                                          <p:val>
                                            <p:strVal val="0-#ppt_w/2"/>
                                          </p:val>
                                        </p:tav>
                                        <p:tav tm="100000">
                                          <p:val>
                                            <p:strVal val="#ppt_x"/>
                                          </p:val>
                                        </p:tav>
                                      </p:tavLst>
                                    </p:anim>
                                    <p:anim calcmode="lin" valueType="num">
                                      <p:cBhvr additive="base">
                                        <p:cTn id="36" dur="1000" fill="hold"/>
                                        <p:tgtEl>
                                          <p:spTgt spid="121"/>
                                        </p:tgtEl>
                                        <p:attrNameLst>
                                          <p:attrName>ppt_y</p:attrName>
                                        </p:attrNameLst>
                                      </p:cBhvr>
                                      <p:tavLst>
                                        <p:tav tm="0">
                                          <p:val>
                                            <p:strVal val="0-#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122"/>
                                        </p:tgtEl>
                                        <p:attrNameLst>
                                          <p:attrName>style.visibility</p:attrName>
                                        </p:attrNameLst>
                                      </p:cBhvr>
                                      <p:to>
                                        <p:strVal val="visible"/>
                                      </p:to>
                                    </p:set>
                                    <p:anim calcmode="lin" valueType="num">
                                      <p:cBhvr additive="base">
                                        <p:cTn id="39" dur="1000" fill="hold"/>
                                        <p:tgtEl>
                                          <p:spTgt spid="122"/>
                                        </p:tgtEl>
                                        <p:attrNameLst>
                                          <p:attrName>ppt_x</p:attrName>
                                        </p:attrNameLst>
                                      </p:cBhvr>
                                      <p:tavLst>
                                        <p:tav tm="0">
                                          <p:val>
                                            <p:strVal val="0-#ppt_w/2"/>
                                          </p:val>
                                        </p:tav>
                                        <p:tav tm="100000">
                                          <p:val>
                                            <p:strVal val="#ppt_x"/>
                                          </p:val>
                                        </p:tav>
                                      </p:tavLst>
                                    </p:anim>
                                    <p:anim calcmode="lin" valueType="num">
                                      <p:cBhvr additive="base">
                                        <p:cTn id="40" dur="1000" fill="hold"/>
                                        <p:tgtEl>
                                          <p:spTgt spid="122"/>
                                        </p:tgtEl>
                                        <p:attrNameLst>
                                          <p:attrName>ppt_y</p:attrName>
                                        </p:attrNameLst>
                                      </p:cBhvr>
                                      <p:tavLst>
                                        <p:tav tm="0">
                                          <p:val>
                                            <p:strVal val="0-#ppt_h/2"/>
                                          </p:val>
                                        </p:tav>
                                        <p:tav tm="100000">
                                          <p:val>
                                            <p:strVal val="#ppt_y"/>
                                          </p:val>
                                        </p:tav>
                                      </p:tavLst>
                                    </p:anim>
                                  </p:childTnLst>
                                </p:cTn>
                              </p:par>
                              <p:par>
                                <p:cTn id="41" presetID="2" presetClass="entr" presetSubtype="9" fill="hold" nodeType="withEffect">
                                  <p:stCondLst>
                                    <p:cond delay="0"/>
                                  </p:stCondLst>
                                  <p:childTnLst>
                                    <p:set>
                                      <p:cBhvr>
                                        <p:cTn id="42" dur="1" fill="hold">
                                          <p:stCondLst>
                                            <p:cond delay="0"/>
                                          </p:stCondLst>
                                        </p:cTn>
                                        <p:tgtEl>
                                          <p:spTgt spid="123"/>
                                        </p:tgtEl>
                                        <p:attrNameLst>
                                          <p:attrName>style.visibility</p:attrName>
                                        </p:attrNameLst>
                                      </p:cBhvr>
                                      <p:to>
                                        <p:strVal val="visible"/>
                                      </p:to>
                                    </p:set>
                                    <p:anim calcmode="lin" valueType="num">
                                      <p:cBhvr additive="base">
                                        <p:cTn id="43" dur="1000" fill="hold"/>
                                        <p:tgtEl>
                                          <p:spTgt spid="123"/>
                                        </p:tgtEl>
                                        <p:attrNameLst>
                                          <p:attrName>ppt_x</p:attrName>
                                        </p:attrNameLst>
                                      </p:cBhvr>
                                      <p:tavLst>
                                        <p:tav tm="0">
                                          <p:val>
                                            <p:strVal val="0-#ppt_w/2"/>
                                          </p:val>
                                        </p:tav>
                                        <p:tav tm="100000">
                                          <p:val>
                                            <p:strVal val="#ppt_x"/>
                                          </p:val>
                                        </p:tav>
                                      </p:tavLst>
                                    </p:anim>
                                    <p:anim calcmode="lin" valueType="num">
                                      <p:cBhvr additive="base">
                                        <p:cTn id="44" dur="1000" fill="hold"/>
                                        <p:tgtEl>
                                          <p:spTgt spid="123"/>
                                        </p:tgtEl>
                                        <p:attrNameLst>
                                          <p:attrName>ppt_y</p:attrName>
                                        </p:attrNameLst>
                                      </p:cBhvr>
                                      <p:tavLst>
                                        <p:tav tm="0">
                                          <p:val>
                                            <p:strVal val="0-#ppt_h/2"/>
                                          </p:val>
                                        </p:tav>
                                        <p:tav tm="100000">
                                          <p:val>
                                            <p:strVal val="#ppt_y"/>
                                          </p:val>
                                        </p:tav>
                                      </p:tavLst>
                                    </p:anim>
                                  </p:childTnLst>
                                </p:cTn>
                              </p:par>
                              <p:par>
                                <p:cTn id="45" presetID="2" presetClass="entr" presetSubtype="9" fill="hold" nodeType="withEffect">
                                  <p:stCondLst>
                                    <p:cond delay="0"/>
                                  </p:stCondLst>
                                  <p:childTnLst>
                                    <p:set>
                                      <p:cBhvr>
                                        <p:cTn id="46" dur="1" fill="hold">
                                          <p:stCondLst>
                                            <p:cond delay="0"/>
                                          </p:stCondLst>
                                        </p:cTn>
                                        <p:tgtEl>
                                          <p:spTgt spid="124"/>
                                        </p:tgtEl>
                                        <p:attrNameLst>
                                          <p:attrName>style.visibility</p:attrName>
                                        </p:attrNameLst>
                                      </p:cBhvr>
                                      <p:to>
                                        <p:strVal val="visible"/>
                                      </p:to>
                                    </p:set>
                                    <p:anim calcmode="lin" valueType="num">
                                      <p:cBhvr additive="base">
                                        <p:cTn id="47" dur="1000" fill="hold"/>
                                        <p:tgtEl>
                                          <p:spTgt spid="124"/>
                                        </p:tgtEl>
                                        <p:attrNameLst>
                                          <p:attrName>ppt_x</p:attrName>
                                        </p:attrNameLst>
                                      </p:cBhvr>
                                      <p:tavLst>
                                        <p:tav tm="0">
                                          <p:val>
                                            <p:strVal val="0-#ppt_w/2"/>
                                          </p:val>
                                        </p:tav>
                                        <p:tav tm="100000">
                                          <p:val>
                                            <p:strVal val="#ppt_x"/>
                                          </p:val>
                                        </p:tav>
                                      </p:tavLst>
                                    </p:anim>
                                    <p:anim calcmode="lin" valueType="num">
                                      <p:cBhvr additive="base">
                                        <p:cTn id="48" dur="1000" fill="hold"/>
                                        <p:tgtEl>
                                          <p:spTgt spid="124"/>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125"/>
                                        </p:tgtEl>
                                        <p:attrNameLst>
                                          <p:attrName>style.visibility</p:attrName>
                                        </p:attrNameLst>
                                      </p:cBhvr>
                                      <p:to>
                                        <p:strVal val="visible"/>
                                      </p:to>
                                    </p:set>
                                    <p:anim calcmode="lin" valueType="num">
                                      <p:cBhvr additive="base">
                                        <p:cTn id="51" dur="1000" fill="hold"/>
                                        <p:tgtEl>
                                          <p:spTgt spid="125"/>
                                        </p:tgtEl>
                                        <p:attrNameLst>
                                          <p:attrName>ppt_x</p:attrName>
                                        </p:attrNameLst>
                                      </p:cBhvr>
                                      <p:tavLst>
                                        <p:tav tm="0">
                                          <p:val>
                                            <p:strVal val="0-#ppt_w/2"/>
                                          </p:val>
                                        </p:tav>
                                        <p:tav tm="100000">
                                          <p:val>
                                            <p:strVal val="#ppt_x"/>
                                          </p:val>
                                        </p:tav>
                                      </p:tavLst>
                                    </p:anim>
                                    <p:anim calcmode="lin" valueType="num">
                                      <p:cBhvr additive="base">
                                        <p:cTn id="52" dur="1000" fill="hold"/>
                                        <p:tgtEl>
                                          <p:spTgt spid="125"/>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126"/>
                                        </p:tgtEl>
                                        <p:attrNameLst>
                                          <p:attrName>style.visibility</p:attrName>
                                        </p:attrNameLst>
                                      </p:cBhvr>
                                      <p:to>
                                        <p:strVal val="visible"/>
                                      </p:to>
                                    </p:set>
                                    <p:anim calcmode="lin" valueType="num">
                                      <p:cBhvr additive="base">
                                        <p:cTn id="55" dur="1000" fill="hold"/>
                                        <p:tgtEl>
                                          <p:spTgt spid="126"/>
                                        </p:tgtEl>
                                        <p:attrNameLst>
                                          <p:attrName>ppt_x</p:attrName>
                                        </p:attrNameLst>
                                      </p:cBhvr>
                                      <p:tavLst>
                                        <p:tav tm="0">
                                          <p:val>
                                            <p:strVal val="0-#ppt_w/2"/>
                                          </p:val>
                                        </p:tav>
                                        <p:tav tm="100000">
                                          <p:val>
                                            <p:strVal val="#ppt_x"/>
                                          </p:val>
                                        </p:tav>
                                      </p:tavLst>
                                    </p:anim>
                                    <p:anim calcmode="lin" valueType="num">
                                      <p:cBhvr additive="base">
                                        <p:cTn id="56" dur="1000" fill="hold"/>
                                        <p:tgtEl>
                                          <p:spTgt spid="126"/>
                                        </p:tgtEl>
                                        <p:attrNameLst>
                                          <p:attrName>ppt_y</p:attrName>
                                        </p:attrNameLst>
                                      </p:cBhvr>
                                      <p:tavLst>
                                        <p:tav tm="0">
                                          <p:val>
                                            <p:strVal val="0-#ppt_h/2"/>
                                          </p:val>
                                        </p:tav>
                                        <p:tav tm="100000">
                                          <p:val>
                                            <p:strVal val="#ppt_y"/>
                                          </p:val>
                                        </p:tav>
                                      </p:tavLst>
                                    </p:anim>
                                  </p:childTnLst>
                                </p:cTn>
                              </p:par>
                              <p:par>
                                <p:cTn id="57" presetID="2" presetClass="entr" presetSubtype="9"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1000" fill="hold"/>
                                        <p:tgtEl>
                                          <p:spTgt spid="4"/>
                                        </p:tgtEl>
                                        <p:attrNameLst>
                                          <p:attrName>ppt_x</p:attrName>
                                        </p:attrNameLst>
                                      </p:cBhvr>
                                      <p:tavLst>
                                        <p:tav tm="0">
                                          <p:val>
                                            <p:strVal val="0-#ppt_w/2"/>
                                          </p:val>
                                        </p:tav>
                                        <p:tav tm="100000">
                                          <p:val>
                                            <p:strVal val="#ppt_x"/>
                                          </p:val>
                                        </p:tav>
                                      </p:tavLst>
                                    </p:anim>
                                    <p:anim calcmode="lin" valueType="num">
                                      <p:cBhvr additive="base">
                                        <p:cTn id="60" dur="1000" fill="hold"/>
                                        <p:tgtEl>
                                          <p:spTgt spid="4"/>
                                        </p:tgtEl>
                                        <p:attrNameLst>
                                          <p:attrName>ppt_y</p:attrName>
                                        </p:attrNameLst>
                                      </p:cBhvr>
                                      <p:tavLst>
                                        <p:tav tm="0">
                                          <p:val>
                                            <p:strVal val="0-#ppt_h/2"/>
                                          </p:val>
                                        </p:tav>
                                        <p:tav tm="100000">
                                          <p:val>
                                            <p:strVal val="#ppt_y"/>
                                          </p:val>
                                        </p:tav>
                                      </p:tavLst>
                                    </p:anim>
                                  </p:childTnLst>
                                </p:cTn>
                              </p:par>
                              <p:par>
                                <p:cTn id="61" presetID="2" presetClass="entr" presetSubtype="9" fill="hold" nodeType="withEffect">
                                  <p:stCondLst>
                                    <p:cond delay="0"/>
                                  </p:stCondLst>
                                  <p:childTnLst>
                                    <p:set>
                                      <p:cBhvr>
                                        <p:cTn id="62" dur="1" fill="hold">
                                          <p:stCondLst>
                                            <p:cond delay="0"/>
                                          </p:stCondLst>
                                        </p:cTn>
                                        <p:tgtEl>
                                          <p:spTgt spid="127"/>
                                        </p:tgtEl>
                                        <p:attrNameLst>
                                          <p:attrName>style.visibility</p:attrName>
                                        </p:attrNameLst>
                                      </p:cBhvr>
                                      <p:to>
                                        <p:strVal val="visible"/>
                                      </p:to>
                                    </p:set>
                                    <p:anim calcmode="lin" valueType="num">
                                      <p:cBhvr additive="base">
                                        <p:cTn id="63" dur="1000" fill="hold"/>
                                        <p:tgtEl>
                                          <p:spTgt spid="127"/>
                                        </p:tgtEl>
                                        <p:attrNameLst>
                                          <p:attrName>ppt_x</p:attrName>
                                        </p:attrNameLst>
                                      </p:cBhvr>
                                      <p:tavLst>
                                        <p:tav tm="0">
                                          <p:val>
                                            <p:strVal val="0-#ppt_w/2"/>
                                          </p:val>
                                        </p:tav>
                                        <p:tav tm="100000">
                                          <p:val>
                                            <p:strVal val="#ppt_x"/>
                                          </p:val>
                                        </p:tav>
                                      </p:tavLst>
                                    </p:anim>
                                    <p:anim calcmode="lin" valueType="num">
                                      <p:cBhvr additive="base">
                                        <p:cTn id="64" dur="1000" fill="hold"/>
                                        <p:tgtEl>
                                          <p:spTgt spid="127"/>
                                        </p:tgtEl>
                                        <p:attrNameLst>
                                          <p:attrName>ppt_y</p:attrName>
                                        </p:attrNameLst>
                                      </p:cBhvr>
                                      <p:tavLst>
                                        <p:tav tm="0">
                                          <p:val>
                                            <p:strVal val="0-#ppt_h/2"/>
                                          </p:val>
                                        </p:tav>
                                        <p:tav tm="100000">
                                          <p:val>
                                            <p:strVal val="#ppt_y"/>
                                          </p:val>
                                        </p:tav>
                                      </p:tavLst>
                                    </p:anim>
                                  </p:childTnLst>
                                </p:cTn>
                              </p:par>
                              <p:par>
                                <p:cTn id="65" presetID="2" presetClass="entr" presetSubtype="9" fill="hold" nodeType="withEffect">
                                  <p:stCondLst>
                                    <p:cond delay="0"/>
                                  </p:stCondLst>
                                  <p:childTnLst>
                                    <p:set>
                                      <p:cBhvr>
                                        <p:cTn id="66" dur="1" fill="hold">
                                          <p:stCondLst>
                                            <p:cond delay="0"/>
                                          </p:stCondLst>
                                        </p:cTn>
                                        <p:tgtEl>
                                          <p:spTgt spid="128"/>
                                        </p:tgtEl>
                                        <p:attrNameLst>
                                          <p:attrName>style.visibility</p:attrName>
                                        </p:attrNameLst>
                                      </p:cBhvr>
                                      <p:to>
                                        <p:strVal val="visible"/>
                                      </p:to>
                                    </p:set>
                                    <p:anim calcmode="lin" valueType="num">
                                      <p:cBhvr additive="base">
                                        <p:cTn id="67" dur="1000" fill="hold"/>
                                        <p:tgtEl>
                                          <p:spTgt spid="128"/>
                                        </p:tgtEl>
                                        <p:attrNameLst>
                                          <p:attrName>ppt_x</p:attrName>
                                        </p:attrNameLst>
                                      </p:cBhvr>
                                      <p:tavLst>
                                        <p:tav tm="0">
                                          <p:val>
                                            <p:strVal val="0-#ppt_w/2"/>
                                          </p:val>
                                        </p:tav>
                                        <p:tav tm="100000">
                                          <p:val>
                                            <p:strVal val="#ppt_x"/>
                                          </p:val>
                                        </p:tav>
                                      </p:tavLst>
                                    </p:anim>
                                    <p:anim calcmode="lin" valueType="num">
                                      <p:cBhvr additive="base">
                                        <p:cTn id="68" dur="1000" fill="hold"/>
                                        <p:tgtEl>
                                          <p:spTgt spid="128"/>
                                        </p:tgtEl>
                                        <p:attrNameLst>
                                          <p:attrName>ppt_y</p:attrName>
                                        </p:attrNameLst>
                                      </p:cBhvr>
                                      <p:tavLst>
                                        <p:tav tm="0">
                                          <p:val>
                                            <p:strVal val="0-#ppt_h/2"/>
                                          </p:val>
                                        </p:tav>
                                        <p:tav tm="100000">
                                          <p:val>
                                            <p:strVal val="#ppt_y"/>
                                          </p:val>
                                        </p:tav>
                                      </p:tavLst>
                                    </p:anim>
                                  </p:childTnLst>
                                </p:cTn>
                              </p:par>
                              <p:par>
                                <p:cTn id="69" presetID="2" presetClass="entr" presetSubtype="9"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1000" fill="hold"/>
                                        <p:tgtEl>
                                          <p:spTgt spid="19"/>
                                        </p:tgtEl>
                                        <p:attrNameLst>
                                          <p:attrName>ppt_x</p:attrName>
                                        </p:attrNameLst>
                                      </p:cBhvr>
                                      <p:tavLst>
                                        <p:tav tm="0">
                                          <p:val>
                                            <p:strVal val="0-#ppt_w/2"/>
                                          </p:val>
                                        </p:tav>
                                        <p:tav tm="100000">
                                          <p:val>
                                            <p:strVal val="#ppt_x"/>
                                          </p:val>
                                        </p:tav>
                                      </p:tavLst>
                                    </p:anim>
                                    <p:anim calcmode="lin" valueType="num">
                                      <p:cBhvr additive="base">
                                        <p:cTn id="72"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1000"/>
                                        <p:tgtEl>
                                          <p:spTgt spid="98"/>
                                        </p:tgtEl>
                                      </p:cBhvr>
                                    </p:animEffect>
                                    <p:anim calcmode="lin" valueType="num">
                                      <p:cBhvr>
                                        <p:cTn id="78" dur="1000" fill="hold"/>
                                        <p:tgtEl>
                                          <p:spTgt spid="98"/>
                                        </p:tgtEl>
                                        <p:attrNameLst>
                                          <p:attrName>ppt_x</p:attrName>
                                        </p:attrNameLst>
                                      </p:cBhvr>
                                      <p:tavLst>
                                        <p:tav tm="0">
                                          <p:val>
                                            <p:strVal val="#ppt_x"/>
                                          </p:val>
                                        </p:tav>
                                        <p:tav tm="100000">
                                          <p:val>
                                            <p:strVal val="#ppt_x"/>
                                          </p:val>
                                        </p:tav>
                                      </p:tavLst>
                                    </p:anim>
                                    <p:anim calcmode="lin" valueType="num">
                                      <p:cBhvr>
                                        <p:cTn id="79" dur="1000" fill="hold"/>
                                        <p:tgtEl>
                                          <p:spTgt spid="9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fade">
                                      <p:cBhvr>
                                        <p:cTn id="82" dur="1000"/>
                                        <p:tgtEl>
                                          <p:spTgt spid="96"/>
                                        </p:tgtEl>
                                      </p:cBhvr>
                                    </p:animEffect>
                                    <p:anim calcmode="lin" valueType="num">
                                      <p:cBhvr>
                                        <p:cTn id="83" dur="1000" fill="hold"/>
                                        <p:tgtEl>
                                          <p:spTgt spid="96"/>
                                        </p:tgtEl>
                                        <p:attrNameLst>
                                          <p:attrName>ppt_x</p:attrName>
                                        </p:attrNameLst>
                                      </p:cBhvr>
                                      <p:tavLst>
                                        <p:tav tm="0">
                                          <p:val>
                                            <p:strVal val="#ppt_x"/>
                                          </p:val>
                                        </p:tav>
                                        <p:tav tm="100000">
                                          <p:val>
                                            <p:strVal val="#ppt_x"/>
                                          </p:val>
                                        </p:tav>
                                      </p:tavLst>
                                    </p:anim>
                                    <p:anim calcmode="lin" valueType="num">
                                      <p:cBhvr>
                                        <p:cTn id="84"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97"/>
                                        </p:tgtEl>
                                        <p:attrNameLst>
                                          <p:attrName>style.visibility</p:attrName>
                                        </p:attrNameLst>
                                      </p:cBhvr>
                                      <p:to>
                                        <p:strVal val="visible"/>
                                      </p:to>
                                    </p:set>
                                    <p:animEffect transition="in" filter="fade">
                                      <p:cBhvr>
                                        <p:cTn id="94" dur="1000"/>
                                        <p:tgtEl>
                                          <p:spTgt spid="97"/>
                                        </p:tgtEl>
                                      </p:cBhvr>
                                    </p:animEffect>
                                    <p:anim calcmode="lin" valueType="num">
                                      <p:cBhvr>
                                        <p:cTn id="95" dur="1000" fill="hold"/>
                                        <p:tgtEl>
                                          <p:spTgt spid="97"/>
                                        </p:tgtEl>
                                        <p:attrNameLst>
                                          <p:attrName>ppt_x</p:attrName>
                                        </p:attrNameLst>
                                      </p:cBhvr>
                                      <p:tavLst>
                                        <p:tav tm="0">
                                          <p:val>
                                            <p:strVal val="#ppt_x"/>
                                          </p:val>
                                        </p:tav>
                                        <p:tav tm="100000">
                                          <p:val>
                                            <p:strVal val="#ppt_x"/>
                                          </p:val>
                                        </p:tav>
                                      </p:tavLst>
                                    </p:anim>
                                    <p:anim calcmode="lin" valueType="num">
                                      <p:cBhvr>
                                        <p:cTn id="96" dur="1000" fill="hold"/>
                                        <p:tgtEl>
                                          <p:spTgt spid="97"/>
                                        </p:tgtEl>
                                        <p:attrNameLst>
                                          <p:attrName>ppt_y</p:attrName>
                                        </p:attrNameLst>
                                      </p:cBhvr>
                                      <p:tavLst>
                                        <p:tav tm="0">
                                          <p:val>
                                            <p:strVal val="#ppt_y+.1"/>
                                          </p:val>
                                        </p:tav>
                                        <p:tav tm="100000">
                                          <p:val>
                                            <p:strVal val="#ppt_y"/>
                                          </p:val>
                                        </p:tav>
                                      </p:tavLst>
                                    </p:anim>
                                  </p:childTnLst>
                                </p:cTn>
                              </p:par>
                              <p:par>
                                <p:cTn id="97" presetID="2" presetClass="entr" presetSubtype="9"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1000" fill="hold"/>
                                        <p:tgtEl>
                                          <p:spTgt spid="32"/>
                                        </p:tgtEl>
                                        <p:attrNameLst>
                                          <p:attrName>ppt_x</p:attrName>
                                        </p:attrNameLst>
                                      </p:cBhvr>
                                      <p:tavLst>
                                        <p:tav tm="0">
                                          <p:val>
                                            <p:strVal val="0-#ppt_w/2"/>
                                          </p:val>
                                        </p:tav>
                                        <p:tav tm="100000">
                                          <p:val>
                                            <p:strVal val="#ppt_x"/>
                                          </p:val>
                                        </p:tav>
                                      </p:tavLst>
                                    </p:anim>
                                    <p:anim calcmode="lin" valueType="num">
                                      <p:cBhvr additive="base">
                                        <p:cTn id="100"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98" grpId="0" animBg="1"/>
      <p:bldP spid="99" grpId="0" animBg="1"/>
      <p:bldP spid="100" grpId="0"/>
      <p:bldP spid="126" grpId="0"/>
      <p:bldP spid="97" grpId="0"/>
      <p:bldP spid="96" grpId="0"/>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2800" dirty="0" smtClean="0">
                <a:solidFill>
                  <a:schemeClr val="bg1"/>
                </a:solidFill>
              </a:rPr>
              <a:t>What Is A Milepost?</a:t>
            </a:r>
            <a:endParaRPr lang="en-US" sz="2800" dirty="0">
              <a:solidFill>
                <a:schemeClr val="bg1"/>
              </a:solidFill>
            </a:endParaRPr>
          </a:p>
        </p:txBody>
      </p:sp>
      <p:sp>
        <p:nvSpPr>
          <p:cNvPr id="10" name="Text Box 1043"/>
          <p:cNvSpPr txBox="1">
            <a:spLocks noChangeArrowheads="1"/>
          </p:cNvSpPr>
          <p:nvPr/>
        </p:nvSpPr>
        <p:spPr bwMode="auto">
          <a:xfrm>
            <a:off x="149133" y="646744"/>
            <a:ext cx="8794841"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marL="228600" indent="-228600">
              <a:lnSpc>
                <a:spcPct val="150000"/>
              </a:lnSpc>
              <a:buFont typeface="Arial" panose="020B0604020202020204" pitchFamily="34" charset="0"/>
              <a:buChar char="•"/>
            </a:pPr>
            <a:r>
              <a:rPr lang="en-US" altLang="en-US" sz="1800" b="0" dirty="0" smtClean="0">
                <a:solidFill>
                  <a:prstClr val="black"/>
                </a:solidFill>
              </a:rPr>
              <a:t>Mileage is measured along the </a:t>
            </a:r>
            <a:r>
              <a:rPr lang="en-US" altLang="en-US" sz="1800" b="0" u="sng" dirty="0" smtClean="0">
                <a:solidFill>
                  <a:prstClr val="black"/>
                </a:solidFill>
              </a:rPr>
              <a:t>centerline profile </a:t>
            </a:r>
            <a:r>
              <a:rPr lang="en-US" altLang="en-US" sz="1800" b="0" dirty="0" smtClean="0">
                <a:solidFill>
                  <a:prstClr val="black"/>
                </a:solidFill>
              </a:rPr>
              <a:t>from the start of the highway.</a:t>
            </a:r>
          </a:p>
          <a:p>
            <a:pPr marL="228600" indent="-228600">
              <a:lnSpc>
                <a:spcPct val="150000"/>
              </a:lnSpc>
              <a:buFont typeface="Arial" panose="020B0604020202020204" pitchFamily="34" charset="0"/>
              <a:buChar char="•"/>
            </a:pPr>
            <a:r>
              <a:rPr lang="en-US" altLang="en-US" sz="1600" b="0" i="1" dirty="0" smtClean="0">
                <a:solidFill>
                  <a:prstClr val="black"/>
                </a:solidFill>
              </a:rPr>
              <a:t>NOTE: Mileposts may be up to 50’ ahead or back from their “correct” location when field conditions warrant, which is why they are called “reference posts.”</a:t>
            </a:r>
          </a:p>
        </p:txBody>
      </p:sp>
      <p:sp>
        <p:nvSpPr>
          <p:cNvPr id="12" name="Text Box 1045"/>
          <p:cNvSpPr txBox="1">
            <a:spLocks noChangeArrowheads="1"/>
          </p:cNvSpPr>
          <p:nvPr/>
        </p:nvSpPr>
        <p:spPr bwMode="auto">
          <a:xfrm>
            <a:off x="149133" y="5237018"/>
            <a:ext cx="8794841" cy="11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marL="228600" indent="-228600">
              <a:lnSpc>
                <a:spcPct val="150000"/>
              </a:lnSpc>
              <a:buFont typeface="Arial" panose="020B0604020202020204" pitchFamily="34" charset="0"/>
              <a:buChar char="•"/>
            </a:pPr>
            <a:r>
              <a:rPr lang="en-US" altLang="en-US" sz="1600" b="0" dirty="0">
                <a:solidFill>
                  <a:prstClr val="black"/>
                </a:solidFill>
              </a:rPr>
              <a:t>East-west roads, </a:t>
            </a:r>
            <a:r>
              <a:rPr lang="en-US" altLang="en-US" sz="1600" b="0" dirty="0" smtClean="0">
                <a:solidFill>
                  <a:prstClr val="black"/>
                </a:solidFill>
              </a:rPr>
              <a:t>mileposts </a:t>
            </a:r>
            <a:r>
              <a:rPr lang="en-US" altLang="en-US" sz="1600" b="0" dirty="0">
                <a:solidFill>
                  <a:prstClr val="black"/>
                </a:solidFill>
              </a:rPr>
              <a:t>typically </a:t>
            </a:r>
            <a:r>
              <a:rPr lang="en-US" altLang="en-US" sz="1600" b="0" dirty="0" smtClean="0">
                <a:solidFill>
                  <a:prstClr val="black"/>
                </a:solidFill>
              </a:rPr>
              <a:t>begin </a:t>
            </a:r>
            <a:r>
              <a:rPr lang="en-US" altLang="en-US" sz="1600" b="0" dirty="0">
                <a:solidFill>
                  <a:prstClr val="black"/>
                </a:solidFill>
              </a:rPr>
              <a:t>on the west </a:t>
            </a:r>
            <a:r>
              <a:rPr lang="en-US" altLang="en-US" sz="1600" b="0" dirty="0" smtClean="0">
                <a:solidFill>
                  <a:prstClr val="black"/>
                </a:solidFill>
              </a:rPr>
              <a:t>end of the route in the state.</a:t>
            </a:r>
            <a:endParaRPr lang="en-US" altLang="en-US" sz="1600" b="0" dirty="0">
              <a:solidFill>
                <a:prstClr val="black"/>
              </a:solidFill>
            </a:endParaRPr>
          </a:p>
          <a:p>
            <a:pPr marL="228600" indent="-228600">
              <a:lnSpc>
                <a:spcPct val="150000"/>
              </a:lnSpc>
              <a:buFont typeface="Arial" panose="020B0604020202020204" pitchFamily="34" charset="0"/>
              <a:buChar char="•"/>
            </a:pPr>
            <a:r>
              <a:rPr lang="en-US" altLang="en-US" sz="1600" b="0" dirty="0">
                <a:solidFill>
                  <a:prstClr val="black"/>
                </a:solidFill>
              </a:rPr>
              <a:t>North-south roads, mileposts typically begin on the </a:t>
            </a:r>
            <a:r>
              <a:rPr lang="en-US" altLang="en-US" sz="1600" b="0" dirty="0" smtClean="0">
                <a:solidFill>
                  <a:prstClr val="black"/>
                </a:solidFill>
              </a:rPr>
              <a:t>south </a:t>
            </a:r>
            <a:r>
              <a:rPr lang="en-US" altLang="en-US" sz="1600" b="0" dirty="0">
                <a:solidFill>
                  <a:prstClr val="black"/>
                </a:solidFill>
              </a:rPr>
              <a:t>end of the </a:t>
            </a:r>
            <a:r>
              <a:rPr lang="en-US" altLang="en-US" sz="1600" b="0" dirty="0" smtClean="0">
                <a:solidFill>
                  <a:prstClr val="black"/>
                </a:solidFill>
              </a:rPr>
              <a:t>route in the state.</a:t>
            </a:r>
            <a:endParaRPr lang="en-US" altLang="en-US" sz="1600" b="0" dirty="0">
              <a:solidFill>
                <a:prstClr val="black"/>
              </a:solidFill>
            </a:endParaRPr>
          </a:p>
          <a:p>
            <a:pPr marL="228600" indent="-228600">
              <a:lnSpc>
                <a:spcPct val="150000"/>
              </a:lnSpc>
              <a:buFont typeface="Arial" panose="020B0604020202020204" pitchFamily="34" charset="0"/>
              <a:buChar char="•"/>
            </a:pPr>
            <a:r>
              <a:rPr lang="en-US" altLang="en-US" sz="1600" b="0" dirty="0" smtClean="0">
                <a:solidFill>
                  <a:prstClr val="black"/>
                </a:solidFill>
              </a:rPr>
              <a:t>Mileposts are continuous throughout the length of the route across the state.</a:t>
            </a:r>
            <a:endParaRPr lang="en-US" altLang="en-US" sz="1600" b="0" dirty="0">
              <a:solidFill>
                <a:prstClr val="black"/>
              </a:solidFill>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4302" b="5154"/>
          <a:stretch/>
        </p:blipFill>
        <p:spPr bwMode="auto">
          <a:xfrm>
            <a:off x="149133" y="2751946"/>
            <a:ext cx="2790825" cy="223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3002" b="25388"/>
          <a:stretch/>
        </p:blipFill>
        <p:spPr bwMode="auto">
          <a:xfrm>
            <a:off x="3195636" y="2724236"/>
            <a:ext cx="2752725" cy="226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23457" b="14931"/>
          <a:stretch/>
        </p:blipFill>
        <p:spPr bwMode="auto">
          <a:xfrm>
            <a:off x="6172199" y="2724236"/>
            <a:ext cx="2771775" cy="226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5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Profile View</a:t>
            </a:r>
            <a:endParaRPr lang="en-US" sz="4000" dirty="0">
              <a:solidFill>
                <a:schemeClr val="bg1"/>
              </a:solidFill>
            </a:endParaRPr>
          </a:p>
        </p:txBody>
      </p:sp>
      <p:sp>
        <p:nvSpPr>
          <p:cNvPr id="52" name="Rectangle 4"/>
          <p:cNvSpPr txBox="1">
            <a:spLocks noChangeArrowheads="1"/>
          </p:cNvSpPr>
          <p:nvPr/>
        </p:nvSpPr>
        <p:spPr>
          <a:xfrm>
            <a:off x="686939" y="2607962"/>
            <a:ext cx="7772400" cy="7273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dirty="0" smtClean="0">
                <a:latin typeface="Arial" charset="0"/>
              </a:rPr>
              <a:t>Profile</a:t>
            </a:r>
          </a:p>
          <a:p>
            <a:endParaRPr lang="en-US" altLang="en-US" sz="3600" b="1" dirty="0" smtClean="0">
              <a:latin typeface="Arial" charset="0"/>
            </a:endParaRPr>
          </a:p>
          <a:p>
            <a:endParaRPr lang="en-US" altLang="en-US" sz="3600" b="1" dirty="0" smtClean="0">
              <a:latin typeface="Arial" charset="0"/>
            </a:endParaRPr>
          </a:p>
        </p:txBody>
      </p:sp>
      <p:sp>
        <p:nvSpPr>
          <p:cNvPr id="53" name="Line 590"/>
          <p:cNvSpPr>
            <a:spLocks noChangeShapeType="1"/>
          </p:cNvSpPr>
          <p:nvPr/>
        </p:nvSpPr>
        <p:spPr bwMode="auto">
          <a:xfrm>
            <a:off x="3286125" y="3640226"/>
            <a:ext cx="52197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215"/>
          <p:cNvSpPr>
            <a:spLocks noChangeShapeType="1"/>
          </p:cNvSpPr>
          <p:nvPr/>
        </p:nvSpPr>
        <p:spPr bwMode="auto">
          <a:xfrm flipV="1">
            <a:off x="8239125" y="2994113"/>
            <a:ext cx="0" cy="6286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217"/>
          <p:cNvSpPr>
            <a:spLocks noChangeShapeType="1"/>
          </p:cNvSpPr>
          <p:nvPr/>
        </p:nvSpPr>
        <p:spPr bwMode="auto">
          <a:xfrm flipV="1">
            <a:off x="8220075" y="2879813"/>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 name="Group 7"/>
          <p:cNvGrpSpPr>
            <a:grpSpLocks/>
          </p:cNvGrpSpPr>
          <p:nvPr/>
        </p:nvGrpSpPr>
        <p:grpSpPr bwMode="auto">
          <a:xfrm>
            <a:off x="4154488" y="2492463"/>
            <a:ext cx="3735387" cy="1154113"/>
            <a:chOff x="1835" y="924"/>
            <a:chExt cx="2070" cy="583"/>
          </a:xfrm>
        </p:grpSpPr>
        <p:grpSp>
          <p:nvGrpSpPr>
            <p:cNvPr id="57" name="Group 8"/>
            <p:cNvGrpSpPr>
              <a:grpSpLocks/>
            </p:cNvGrpSpPr>
            <p:nvPr/>
          </p:nvGrpSpPr>
          <p:grpSpPr bwMode="auto">
            <a:xfrm>
              <a:off x="1835" y="931"/>
              <a:ext cx="1856" cy="569"/>
              <a:chOff x="1835" y="931"/>
              <a:chExt cx="1856" cy="569"/>
            </a:xfrm>
          </p:grpSpPr>
          <p:sp>
            <p:nvSpPr>
              <p:cNvPr id="410"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8" name="Group 209"/>
            <p:cNvGrpSpPr>
              <a:grpSpLocks/>
            </p:cNvGrpSpPr>
            <p:nvPr/>
          </p:nvGrpSpPr>
          <p:grpSpPr bwMode="auto">
            <a:xfrm>
              <a:off x="1891" y="1089"/>
              <a:ext cx="2007" cy="418"/>
              <a:chOff x="1891" y="1089"/>
              <a:chExt cx="2007" cy="418"/>
            </a:xfrm>
          </p:grpSpPr>
          <p:sp>
            <p:nvSpPr>
              <p:cNvPr id="210"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9"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10" name="Picture 60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12068" y="2596552"/>
            <a:ext cx="1578238" cy="631296"/>
          </a:xfrm>
          <a:prstGeom prst="rect">
            <a:avLst/>
          </a:prstGeom>
        </p:spPr>
      </p:pic>
      <p:sp>
        <p:nvSpPr>
          <p:cNvPr id="611" name="Text Box 222"/>
          <p:cNvSpPr txBox="1">
            <a:spLocks noChangeArrowheads="1"/>
          </p:cNvSpPr>
          <p:nvPr/>
        </p:nvSpPr>
        <p:spPr bwMode="auto">
          <a:xfrm>
            <a:off x="1058863" y="3278187"/>
            <a:ext cx="23198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smtClean="0"/>
              <a:t>(D, E, &amp; K sheets)</a:t>
            </a:r>
            <a:endParaRPr lang="en-US" altLang="en-US" sz="2000" dirty="0"/>
          </a:p>
        </p:txBody>
      </p:sp>
    </p:spTree>
    <p:extLst>
      <p:ext uri="{BB962C8B-B14F-4D97-AF65-F5344CB8AC3E}">
        <p14:creationId xmlns:p14="http://schemas.microsoft.com/office/powerpoint/2010/main" val="2950438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Title Sheet</a:t>
            </a:r>
            <a:endParaRPr lang="en-US" dirty="0">
              <a:solidFill>
                <a:schemeClr val="bg1"/>
              </a:solidFill>
            </a:endParaRPr>
          </a:p>
        </p:txBody>
      </p:sp>
      <p:pic>
        <p:nvPicPr>
          <p:cNvPr id="5" name="Picture 2"/>
          <p:cNvPicPr>
            <a:picLocks noGrp="1" noChangeAspect="1" noChangeArrowheads="1"/>
          </p:cNvPicPr>
          <p:nvPr>
            <p:ph idx="1"/>
          </p:nvPr>
        </p:nvPicPr>
        <p:blipFill rotWithShape="1">
          <a:blip r:embed="rId4" cstate="screen">
            <a:extLst>
              <a:ext uri="{28A0092B-C50C-407E-A947-70E740481C1C}">
                <a14:useLocalDpi xmlns:a14="http://schemas.microsoft.com/office/drawing/2010/main" val="0"/>
              </a:ext>
            </a:extLst>
          </a:blip>
          <a:srcRect/>
          <a:stretch/>
        </p:blipFill>
        <p:spPr bwMode="auto">
          <a:xfrm>
            <a:off x="152400" y="685800"/>
            <a:ext cx="8839200" cy="570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391"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A.1</a:t>
            </a:r>
            <a:endParaRPr lang="en-US" sz="1400" dirty="0">
              <a:solidFill>
                <a:schemeClr val="bg1"/>
              </a:solidFill>
            </a:endParaRPr>
          </a:p>
        </p:txBody>
      </p:sp>
    </p:spTree>
    <p:extLst>
      <p:ext uri="{BB962C8B-B14F-4D97-AF65-F5344CB8AC3E}">
        <p14:creationId xmlns:p14="http://schemas.microsoft.com/office/powerpoint/2010/main" val="1604786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Profile View</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D.27</a:t>
            </a:r>
            <a:endParaRPr lang="en-US" sz="1400" dirty="0">
              <a:solidFill>
                <a:schemeClr val="bg1"/>
              </a:solidFill>
            </a:endParaRP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smtClean="0"/>
              <a:t>Always see Sheet D.1 for complete legend of profile line colors.</a:t>
            </a:r>
            <a:endParaRPr lang="en-US" b="1" i="1" dirty="0"/>
          </a:p>
        </p:txBody>
      </p:sp>
      <p:sp>
        <p:nvSpPr>
          <p:cNvPr id="85" name="TextBox 84"/>
          <p:cNvSpPr txBox="1"/>
          <p:nvPr/>
        </p:nvSpPr>
        <p:spPr>
          <a:xfrm>
            <a:off x="149134" y="176146"/>
            <a:ext cx="1146265"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Profile Sheet</a:t>
            </a:r>
            <a:endParaRPr lang="en-US" sz="1600" i="1" dirty="0">
              <a:solidFill>
                <a:schemeClr val="bg1">
                  <a:lumMod val="50000"/>
                </a:schemeClr>
              </a:solidFill>
            </a:endParaRPr>
          </a:p>
        </p:txBody>
      </p:sp>
      <p:sp>
        <p:nvSpPr>
          <p:cNvPr id="86" name="Line 590"/>
          <p:cNvSpPr>
            <a:spLocks noChangeShapeType="1"/>
          </p:cNvSpPr>
          <p:nvPr/>
        </p:nvSpPr>
        <p:spPr bwMode="auto">
          <a:xfrm>
            <a:off x="6605883" y="598061"/>
            <a:ext cx="2257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215"/>
          <p:cNvSpPr>
            <a:spLocks noChangeShapeType="1"/>
          </p:cNvSpPr>
          <p:nvPr/>
        </p:nvSpPr>
        <p:spPr bwMode="auto">
          <a:xfrm flipV="1">
            <a:off x="8591846" y="237842"/>
            <a:ext cx="0" cy="354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217"/>
          <p:cNvSpPr>
            <a:spLocks noChangeShapeType="1"/>
          </p:cNvSpPr>
          <p:nvPr/>
        </p:nvSpPr>
        <p:spPr bwMode="auto">
          <a:xfrm flipV="1">
            <a:off x="8572796" y="123542"/>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 name="Group 7"/>
          <p:cNvGrpSpPr>
            <a:grpSpLocks/>
          </p:cNvGrpSpPr>
          <p:nvPr/>
        </p:nvGrpSpPr>
        <p:grpSpPr bwMode="auto">
          <a:xfrm>
            <a:off x="6721297" y="176112"/>
            <a:ext cx="1621636" cy="418728"/>
            <a:chOff x="1835" y="924"/>
            <a:chExt cx="2070" cy="583"/>
          </a:xfrm>
        </p:grpSpPr>
        <p:grpSp>
          <p:nvGrpSpPr>
            <p:cNvPr id="90" name="Group 8"/>
            <p:cNvGrpSpPr>
              <a:grpSpLocks/>
            </p:cNvGrpSpPr>
            <p:nvPr/>
          </p:nvGrpSpPr>
          <p:grpSpPr bwMode="auto">
            <a:xfrm>
              <a:off x="1835" y="931"/>
              <a:ext cx="1856" cy="569"/>
              <a:chOff x="1835" y="931"/>
              <a:chExt cx="1856" cy="569"/>
            </a:xfrm>
          </p:grpSpPr>
          <p:sp>
            <p:nvSpPr>
              <p:cNvPr id="443"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3"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1" name="Group 209"/>
            <p:cNvGrpSpPr>
              <a:grpSpLocks/>
            </p:cNvGrpSpPr>
            <p:nvPr/>
          </p:nvGrpSpPr>
          <p:grpSpPr bwMode="auto">
            <a:xfrm>
              <a:off x="1891" y="1089"/>
              <a:ext cx="2007" cy="418"/>
              <a:chOff x="1891" y="1089"/>
              <a:chExt cx="2007" cy="418"/>
            </a:xfrm>
          </p:grpSpPr>
          <p:sp>
            <p:nvSpPr>
              <p:cNvPr id="243"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43" name="Picture 64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29781" y="206740"/>
            <a:ext cx="533059" cy="245890"/>
          </a:xfrm>
          <a:prstGeom prst="rect">
            <a:avLst/>
          </a:prstGeom>
        </p:spPr>
      </p:pic>
      <p:pic>
        <p:nvPicPr>
          <p:cNvPr id="10242" name="Picture 2"/>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292746" y="715770"/>
            <a:ext cx="8558508" cy="550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4" name="Text Box 574"/>
          <p:cNvSpPr txBox="1">
            <a:spLocks noChangeArrowheads="1"/>
          </p:cNvSpPr>
          <p:nvPr/>
        </p:nvSpPr>
        <p:spPr bwMode="auto">
          <a:xfrm>
            <a:off x="1121980" y="4632416"/>
            <a:ext cx="6992938" cy="708039"/>
          </a:xfrm>
          <a:prstGeom prst="rect">
            <a:avLst/>
          </a:prstGeom>
          <a:solidFill>
            <a:schemeClr val="bg1"/>
          </a:solidFill>
          <a:ln w="19050">
            <a:solidFill>
              <a:schemeClr val="bg1">
                <a:lumMod val="75000"/>
              </a:schemeClr>
            </a:solidFill>
          </a:ln>
          <a:effectLs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000" dirty="0"/>
              <a:t>Profile </a:t>
            </a:r>
            <a:r>
              <a:rPr lang="en-US" altLang="en-US" sz="2000" dirty="0" smtClean="0"/>
              <a:t>sheets </a:t>
            </a:r>
            <a:r>
              <a:rPr lang="en-US" altLang="en-US" sz="2000" dirty="0"/>
              <a:t>have corresponding centerline </a:t>
            </a:r>
            <a:r>
              <a:rPr lang="en-US" altLang="en-US" sz="2000" dirty="0" smtClean="0"/>
              <a:t>stationing</a:t>
            </a:r>
          </a:p>
          <a:p>
            <a:pPr algn="ctr"/>
            <a:r>
              <a:rPr lang="en-US" altLang="en-US" sz="2000" dirty="0" smtClean="0"/>
              <a:t>as shown in the plan view or plan sheet.</a:t>
            </a:r>
            <a:endParaRPr lang="en-US" altLang="en-US" sz="2000" dirty="0"/>
          </a:p>
        </p:txBody>
      </p:sp>
      <p:sp>
        <p:nvSpPr>
          <p:cNvPr id="645" name="Line 575"/>
          <p:cNvSpPr>
            <a:spLocks noChangeShapeType="1"/>
          </p:cNvSpPr>
          <p:nvPr/>
        </p:nvSpPr>
        <p:spPr bwMode="auto">
          <a:xfrm flipH="1">
            <a:off x="1025142" y="5286479"/>
            <a:ext cx="3600450" cy="685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6" name="Line 576"/>
          <p:cNvSpPr>
            <a:spLocks noChangeShapeType="1"/>
          </p:cNvSpPr>
          <p:nvPr/>
        </p:nvSpPr>
        <p:spPr bwMode="auto">
          <a:xfrm flipH="1">
            <a:off x="2257042" y="5286479"/>
            <a:ext cx="2368550" cy="673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 name="Line 577"/>
          <p:cNvSpPr>
            <a:spLocks noChangeShapeType="1"/>
          </p:cNvSpPr>
          <p:nvPr/>
        </p:nvSpPr>
        <p:spPr bwMode="auto">
          <a:xfrm flipH="1">
            <a:off x="3507992" y="5286479"/>
            <a:ext cx="1117600" cy="679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 name="Line 578"/>
          <p:cNvSpPr>
            <a:spLocks noChangeShapeType="1"/>
          </p:cNvSpPr>
          <p:nvPr/>
        </p:nvSpPr>
        <p:spPr bwMode="auto">
          <a:xfrm>
            <a:off x="4625592" y="5292829"/>
            <a:ext cx="0" cy="6350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9" name="Line 579"/>
          <p:cNvSpPr>
            <a:spLocks noChangeShapeType="1"/>
          </p:cNvSpPr>
          <p:nvPr/>
        </p:nvSpPr>
        <p:spPr bwMode="auto">
          <a:xfrm>
            <a:off x="4625592" y="5299179"/>
            <a:ext cx="1130300" cy="666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0" name="Line 580"/>
          <p:cNvSpPr>
            <a:spLocks noChangeShapeType="1"/>
          </p:cNvSpPr>
          <p:nvPr/>
        </p:nvSpPr>
        <p:spPr bwMode="auto">
          <a:xfrm>
            <a:off x="4619242" y="5299179"/>
            <a:ext cx="2387600" cy="673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1" name="Line 581"/>
          <p:cNvSpPr>
            <a:spLocks noChangeShapeType="1"/>
          </p:cNvSpPr>
          <p:nvPr/>
        </p:nvSpPr>
        <p:spPr bwMode="auto">
          <a:xfrm>
            <a:off x="4622417" y="5289654"/>
            <a:ext cx="3644900" cy="666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 name="Text Box 574"/>
          <p:cNvSpPr txBox="1">
            <a:spLocks noChangeArrowheads="1"/>
          </p:cNvSpPr>
          <p:nvPr/>
        </p:nvSpPr>
        <p:spPr bwMode="auto">
          <a:xfrm>
            <a:off x="2362555" y="998968"/>
            <a:ext cx="4798108" cy="707886"/>
          </a:xfrm>
          <a:prstGeom prst="rect">
            <a:avLst/>
          </a:prstGeom>
          <a:solidFill>
            <a:schemeClr val="bg1"/>
          </a:solidFill>
          <a:ln w="19050">
            <a:solidFill>
              <a:schemeClr val="bg1">
                <a:lumMod val="75000"/>
              </a:schemeClr>
            </a:solidFill>
          </a:ln>
          <a:effectLs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000" dirty="0"/>
              <a:t>Profile </a:t>
            </a:r>
            <a:r>
              <a:rPr lang="en-US" altLang="en-US" sz="2000" dirty="0" smtClean="0"/>
              <a:t>sheets </a:t>
            </a:r>
            <a:r>
              <a:rPr lang="en-US" altLang="en-US" sz="2000" dirty="0"/>
              <a:t>have </a:t>
            </a:r>
            <a:r>
              <a:rPr lang="en-US" altLang="en-US" sz="2000" dirty="0" smtClean="0"/>
              <a:t>elevations labeled</a:t>
            </a:r>
          </a:p>
          <a:p>
            <a:pPr algn="ctr"/>
            <a:r>
              <a:rPr lang="en-US" altLang="en-US" sz="2000" dirty="0" smtClean="0"/>
              <a:t>(in feet) along the left and right edges.</a:t>
            </a:r>
            <a:endParaRPr lang="en-US" altLang="en-US" sz="2000" dirty="0"/>
          </a:p>
        </p:txBody>
      </p:sp>
      <p:sp>
        <p:nvSpPr>
          <p:cNvPr id="653" name="Line 575"/>
          <p:cNvSpPr>
            <a:spLocks noChangeShapeType="1"/>
          </p:cNvSpPr>
          <p:nvPr/>
        </p:nvSpPr>
        <p:spPr bwMode="auto">
          <a:xfrm flipH="1">
            <a:off x="801278" y="1720863"/>
            <a:ext cx="3789107" cy="6735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 name="Line 581"/>
          <p:cNvSpPr>
            <a:spLocks noChangeShapeType="1"/>
          </p:cNvSpPr>
          <p:nvPr/>
        </p:nvSpPr>
        <p:spPr bwMode="auto">
          <a:xfrm>
            <a:off x="4587210" y="1724038"/>
            <a:ext cx="3870990" cy="6703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1149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52"/>
                                        </p:tgtEl>
                                        <p:attrNameLst>
                                          <p:attrName>style.visibility</p:attrName>
                                        </p:attrNameLst>
                                      </p:cBhvr>
                                      <p:to>
                                        <p:strVal val="visible"/>
                                      </p:to>
                                    </p:set>
                                    <p:animEffect transition="in" filter="fade">
                                      <p:cBhvr>
                                        <p:cTn id="7" dur="1000"/>
                                        <p:tgtEl>
                                          <p:spTgt spid="652"/>
                                        </p:tgtEl>
                                      </p:cBhvr>
                                    </p:animEffect>
                                    <p:anim calcmode="lin" valueType="num">
                                      <p:cBhvr>
                                        <p:cTn id="8" dur="1000" fill="hold"/>
                                        <p:tgtEl>
                                          <p:spTgt spid="652"/>
                                        </p:tgtEl>
                                        <p:attrNameLst>
                                          <p:attrName>ppt_x</p:attrName>
                                        </p:attrNameLst>
                                      </p:cBhvr>
                                      <p:tavLst>
                                        <p:tav tm="0">
                                          <p:val>
                                            <p:strVal val="#ppt_x"/>
                                          </p:val>
                                        </p:tav>
                                        <p:tav tm="100000">
                                          <p:val>
                                            <p:strVal val="#ppt_x"/>
                                          </p:val>
                                        </p:tav>
                                      </p:tavLst>
                                    </p:anim>
                                    <p:anim calcmode="lin" valueType="num">
                                      <p:cBhvr>
                                        <p:cTn id="9" dur="1000" fill="hold"/>
                                        <p:tgtEl>
                                          <p:spTgt spid="65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53"/>
                                        </p:tgtEl>
                                        <p:attrNameLst>
                                          <p:attrName>style.visibility</p:attrName>
                                        </p:attrNameLst>
                                      </p:cBhvr>
                                      <p:to>
                                        <p:strVal val="visible"/>
                                      </p:to>
                                    </p:set>
                                    <p:animEffect transition="in" filter="fade">
                                      <p:cBhvr>
                                        <p:cTn id="12" dur="1000"/>
                                        <p:tgtEl>
                                          <p:spTgt spid="653"/>
                                        </p:tgtEl>
                                      </p:cBhvr>
                                    </p:animEffect>
                                    <p:anim calcmode="lin" valueType="num">
                                      <p:cBhvr>
                                        <p:cTn id="13" dur="1000" fill="hold"/>
                                        <p:tgtEl>
                                          <p:spTgt spid="653"/>
                                        </p:tgtEl>
                                        <p:attrNameLst>
                                          <p:attrName>ppt_x</p:attrName>
                                        </p:attrNameLst>
                                      </p:cBhvr>
                                      <p:tavLst>
                                        <p:tav tm="0">
                                          <p:val>
                                            <p:strVal val="#ppt_x"/>
                                          </p:val>
                                        </p:tav>
                                        <p:tav tm="100000">
                                          <p:val>
                                            <p:strVal val="#ppt_x"/>
                                          </p:val>
                                        </p:tav>
                                      </p:tavLst>
                                    </p:anim>
                                    <p:anim calcmode="lin" valueType="num">
                                      <p:cBhvr>
                                        <p:cTn id="14" dur="1000" fill="hold"/>
                                        <p:tgtEl>
                                          <p:spTgt spid="65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59"/>
                                        </p:tgtEl>
                                        <p:attrNameLst>
                                          <p:attrName>style.visibility</p:attrName>
                                        </p:attrNameLst>
                                      </p:cBhvr>
                                      <p:to>
                                        <p:strVal val="visible"/>
                                      </p:to>
                                    </p:set>
                                    <p:animEffect transition="in" filter="fade">
                                      <p:cBhvr>
                                        <p:cTn id="17" dur="1000"/>
                                        <p:tgtEl>
                                          <p:spTgt spid="659"/>
                                        </p:tgtEl>
                                      </p:cBhvr>
                                    </p:animEffect>
                                    <p:anim calcmode="lin" valueType="num">
                                      <p:cBhvr>
                                        <p:cTn id="18" dur="1000" fill="hold"/>
                                        <p:tgtEl>
                                          <p:spTgt spid="659"/>
                                        </p:tgtEl>
                                        <p:attrNameLst>
                                          <p:attrName>ppt_x</p:attrName>
                                        </p:attrNameLst>
                                      </p:cBhvr>
                                      <p:tavLst>
                                        <p:tav tm="0">
                                          <p:val>
                                            <p:strVal val="#ppt_x"/>
                                          </p:val>
                                        </p:tav>
                                        <p:tav tm="100000">
                                          <p:val>
                                            <p:strVal val="#ppt_x"/>
                                          </p:val>
                                        </p:tav>
                                      </p:tavLst>
                                    </p:anim>
                                    <p:anim calcmode="lin" valueType="num">
                                      <p:cBhvr>
                                        <p:cTn id="19" dur="1000" fill="hold"/>
                                        <p:tgtEl>
                                          <p:spTgt spid="65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44"/>
                                        </p:tgtEl>
                                        <p:attrNameLst>
                                          <p:attrName>style.visibility</p:attrName>
                                        </p:attrNameLst>
                                      </p:cBhvr>
                                      <p:to>
                                        <p:strVal val="visible"/>
                                      </p:to>
                                    </p:set>
                                    <p:animEffect transition="in" filter="fade">
                                      <p:cBhvr>
                                        <p:cTn id="24" dur="1000"/>
                                        <p:tgtEl>
                                          <p:spTgt spid="644"/>
                                        </p:tgtEl>
                                      </p:cBhvr>
                                    </p:animEffect>
                                    <p:anim calcmode="lin" valueType="num">
                                      <p:cBhvr>
                                        <p:cTn id="25" dur="1000" fill="hold"/>
                                        <p:tgtEl>
                                          <p:spTgt spid="644"/>
                                        </p:tgtEl>
                                        <p:attrNameLst>
                                          <p:attrName>ppt_x</p:attrName>
                                        </p:attrNameLst>
                                      </p:cBhvr>
                                      <p:tavLst>
                                        <p:tav tm="0">
                                          <p:val>
                                            <p:strVal val="#ppt_x"/>
                                          </p:val>
                                        </p:tav>
                                        <p:tav tm="100000">
                                          <p:val>
                                            <p:strVal val="#ppt_x"/>
                                          </p:val>
                                        </p:tav>
                                      </p:tavLst>
                                    </p:anim>
                                    <p:anim calcmode="lin" valueType="num">
                                      <p:cBhvr>
                                        <p:cTn id="26" dur="1000" fill="hold"/>
                                        <p:tgtEl>
                                          <p:spTgt spid="64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45"/>
                                        </p:tgtEl>
                                        <p:attrNameLst>
                                          <p:attrName>style.visibility</p:attrName>
                                        </p:attrNameLst>
                                      </p:cBhvr>
                                      <p:to>
                                        <p:strVal val="visible"/>
                                      </p:to>
                                    </p:set>
                                    <p:animEffect transition="in" filter="fade">
                                      <p:cBhvr>
                                        <p:cTn id="29" dur="1000"/>
                                        <p:tgtEl>
                                          <p:spTgt spid="645"/>
                                        </p:tgtEl>
                                      </p:cBhvr>
                                    </p:animEffect>
                                    <p:anim calcmode="lin" valueType="num">
                                      <p:cBhvr>
                                        <p:cTn id="30" dur="1000" fill="hold"/>
                                        <p:tgtEl>
                                          <p:spTgt spid="645"/>
                                        </p:tgtEl>
                                        <p:attrNameLst>
                                          <p:attrName>ppt_x</p:attrName>
                                        </p:attrNameLst>
                                      </p:cBhvr>
                                      <p:tavLst>
                                        <p:tav tm="0">
                                          <p:val>
                                            <p:strVal val="#ppt_x"/>
                                          </p:val>
                                        </p:tav>
                                        <p:tav tm="100000">
                                          <p:val>
                                            <p:strVal val="#ppt_x"/>
                                          </p:val>
                                        </p:tav>
                                      </p:tavLst>
                                    </p:anim>
                                    <p:anim calcmode="lin" valueType="num">
                                      <p:cBhvr>
                                        <p:cTn id="31" dur="1000" fill="hold"/>
                                        <p:tgtEl>
                                          <p:spTgt spid="64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46"/>
                                        </p:tgtEl>
                                        <p:attrNameLst>
                                          <p:attrName>style.visibility</p:attrName>
                                        </p:attrNameLst>
                                      </p:cBhvr>
                                      <p:to>
                                        <p:strVal val="visible"/>
                                      </p:to>
                                    </p:set>
                                    <p:animEffect transition="in" filter="fade">
                                      <p:cBhvr>
                                        <p:cTn id="34" dur="1000"/>
                                        <p:tgtEl>
                                          <p:spTgt spid="646"/>
                                        </p:tgtEl>
                                      </p:cBhvr>
                                    </p:animEffect>
                                    <p:anim calcmode="lin" valueType="num">
                                      <p:cBhvr>
                                        <p:cTn id="35" dur="1000" fill="hold"/>
                                        <p:tgtEl>
                                          <p:spTgt spid="646"/>
                                        </p:tgtEl>
                                        <p:attrNameLst>
                                          <p:attrName>ppt_x</p:attrName>
                                        </p:attrNameLst>
                                      </p:cBhvr>
                                      <p:tavLst>
                                        <p:tav tm="0">
                                          <p:val>
                                            <p:strVal val="#ppt_x"/>
                                          </p:val>
                                        </p:tav>
                                        <p:tav tm="100000">
                                          <p:val>
                                            <p:strVal val="#ppt_x"/>
                                          </p:val>
                                        </p:tav>
                                      </p:tavLst>
                                    </p:anim>
                                    <p:anim calcmode="lin" valueType="num">
                                      <p:cBhvr>
                                        <p:cTn id="36" dur="1000" fill="hold"/>
                                        <p:tgtEl>
                                          <p:spTgt spid="64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47"/>
                                        </p:tgtEl>
                                        <p:attrNameLst>
                                          <p:attrName>style.visibility</p:attrName>
                                        </p:attrNameLst>
                                      </p:cBhvr>
                                      <p:to>
                                        <p:strVal val="visible"/>
                                      </p:to>
                                    </p:set>
                                    <p:animEffect transition="in" filter="fade">
                                      <p:cBhvr>
                                        <p:cTn id="39" dur="1000"/>
                                        <p:tgtEl>
                                          <p:spTgt spid="647"/>
                                        </p:tgtEl>
                                      </p:cBhvr>
                                    </p:animEffect>
                                    <p:anim calcmode="lin" valueType="num">
                                      <p:cBhvr>
                                        <p:cTn id="40" dur="1000" fill="hold"/>
                                        <p:tgtEl>
                                          <p:spTgt spid="647"/>
                                        </p:tgtEl>
                                        <p:attrNameLst>
                                          <p:attrName>ppt_x</p:attrName>
                                        </p:attrNameLst>
                                      </p:cBhvr>
                                      <p:tavLst>
                                        <p:tav tm="0">
                                          <p:val>
                                            <p:strVal val="#ppt_x"/>
                                          </p:val>
                                        </p:tav>
                                        <p:tav tm="100000">
                                          <p:val>
                                            <p:strVal val="#ppt_x"/>
                                          </p:val>
                                        </p:tav>
                                      </p:tavLst>
                                    </p:anim>
                                    <p:anim calcmode="lin" valueType="num">
                                      <p:cBhvr>
                                        <p:cTn id="41" dur="1000" fill="hold"/>
                                        <p:tgtEl>
                                          <p:spTgt spid="64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48"/>
                                        </p:tgtEl>
                                        <p:attrNameLst>
                                          <p:attrName>style.visibility</p:attrName>
                                        </p:attrNameLst>
                                      </p:cBhvr>
                                      <p:to>
                                        <p:strVal val="visible"/>
                                      </p:to>
                                    </p:set>
                                    <p:animEffect transition="in" filter="fade">
                                      <p:cBhvr>
                                        <p:cTn id="44" dur="1000"/>
                                        <p:tgtEl>
                                          <p:spTgt spid="648"/>
                                        </p:tgtEl>
                                      </p:cBhvr>
                                    </p:animEffect>
                                    <p:anim calcmode="lin" valueType="num">
                                      <p:cBhvr>
                                        <p:cTn id="45" dur="1000" fill="hold"/>
                                        <p:tgtEl>
                                          <p:spTgt spid="648"/>
                                        </p:tgtEl>
                                        <p:attrNameLst>
                                          <p:attrName>ppt_x</p:attrName>
                                        </p:attrNameLst>
                                      </p:cBhvr>
                                      <p:tavLst>
                                        <p:tav tm="0">
                                          <p:val>
                                            <p:strVal val="#ppt_x"/>
                                          </p:val>
                                        </p:tav>
                                        <p:tav tm="100000">
                                          <p:val>
                                            <p:strVal val="#ppt_x"/>
                                          </p:val>
                                        </p:tav>
                                      </p:tavLst>
                                    </p:anim>
                                    <p:anim calcmode="lin" valueType="num">
                                      <p:cBhvr>
                                        <p:cTn id="46" dur="1000" fill="hold"/>
                                        <p:tgtEl>
                                          <p:spTgt spid="64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49"/>
                                        </p:tgtEl>
                                        <p:attrNameLst>
                                          <p:attrName>style.visibility</p:attrName>
                                        </p:attrNameLst>
                                      </p:cBhvr>
                                      <p:to>
                                        <p:strVal val="visible"/>
                                      </p:to>
                                    </p:set>
                                    <p:animEffect transition="in" filter="fade">
                                      <p:cBhvr>
                                        <p:cTn id="49" dur="1000"/>
                                        <p:tgtEl>
                                          <p:spTgt spid="649"/>
                                        </p:tgtEl>
                                      </p:cBhvr>
                                    </p:animEffect>
                                    <p:anim calcmode="lin" valueType="num">
                                      <p:cBhvr>
                                        <p:cTn id="50" dur="1000" fill="hold"/>
                                        <p:tgtEl>
                                          <p:spTgt spid="649"/>
                                        </p:tgtEl>
                                        <p:attrNameLst>
                                          <p:attrName>ppt_x</p:attrName>
                                        </p:attrNameLst>
                                      </p:cBhvr>
                                      <p:tavLst>
                                        <p:tav tm="0">
                                          <p:val>
                                            <p:strVal val="#ppt_x"/>
                                          </p:val>
                                        </p:tav>
                                        <p:tav tm="100000">
                                          <p:val>
                                            <p:strVal val="#ppt_x"/>
                                          </p:val>
                                        </p:tav>
                                      </p:tavLst>
                                    </p:anim>
                                    <p:anim calcmode="lin" valueType="num">
                                      <p:cBhvr>
                                        <p:cTn id="51" dur="1000" fill="hold"/>
                                        <p:tgtEl>
                                          <p:spTgt spid="64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50"/>
                                        </p:tgtEl>
                                        <p:attrNameLst>
                                          <p:attrName>style.visibility</p:attrName>
                                        </p:attrNameLst>
                                      </p:cBhvr>
                                      <p:to>
                                        <p:strVal val="visible"/>
                                      </p:to>
                                    </p:set>
                                    <p:animEffect transition="in" filter="fade">
                                      <p:cBhvr>
                                        <p:cTn id="54" dur="1000"/>
                                        <p:tgtEl>
                                          <p:spTgt spid="650"/>
                                        </p:tgtEl>
                                      </p:cBhvr>
                                    </p:animEffect>
                                    <p:anim calcmode="lin" valueType="num">
                                      <p:cBhvr>
                                        <p:cTn id="55" dur="1000" fill="hold"/>
                                        <p:tgtEl>
                                          <p:spTgt spid="650"/>
                                        </p:tgtEl>
                                        <p:attrNameLst>
                                          <p:attrName>ppt_x</p:attrName>
                                        </p:attrNameLst>
                                      </p:cBhvr>
                                      <p:tavLst>
                                        <p:tav tm="0">
                                          <p:val>
                                            <p:strVal val="#ppt_x"/>
                                          </p:val>
                                        </p:tav>
                                        <p:tav tm="100000">
                                          <p:val>
                                            <p:strVal val="#ppt_x"/>
                                          </p:val>
                                        </p:tav>
                                      </p:tavLst>
                                    </p:anim>
                                    <p:anim calcmode="lin" valueType="num">
                                      <p:cBhvr>
                                        <p:cTn id="56" dur="1000" fill="hold"/>
                                        <p:tgtEl>
                                          <p:spTgt spid="6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51"/>
                                        </p:tgtEl>
                                        <p:attrNameLst>
                                          <p:attrName>style.visibility</p:attrName>
                                        </p:attrNameLst>
                                      </p:cBhvr>
                                      <p:to>
                                        <p:strVal val="visible"/>
                                      </p:to>
                                    </p:set>
                                    <p:animEffect transition="in" filter="fade">
                                      <p:cBhvr>
                                        <p:cTn id="59" dur="1000"/>
                                        <p:tgtEl>
                                          <p:spTgt spid="651"/>
                                        </p:tgtEl>
                                      </p:cBhvr>
                                    </p:animEffect>
                                    <p:anim calcmode="lin" valueType="num">
                                      <p:cBhvr>
                                        <p:cTn id="60" dur="1000" fill="hold"/>
                                        <p:tgtEl>
                                          <p:spTgt spid="651"/>
                                        </p:tgtEl>
                                        <p:attrNameLst>
                                          <p:attrName>ppt_x</p:attrName>
                                        </p:attrNameLst>
                                      </p:cBhvr>
                                      <p:tavLst>
                                        <p:tav tm="0">
                                          <p:val>
                                            <p:strVal val="#ppt_x"/>
                                          </p:val>
                                        </p:tav>
                                        <p:tav tm="100000">
                                          <p:val>
                                            <p:strVal val="#ppt_x"/>
                                          </p:val>
                                        </p:tav>
                                      </p:tavLst>
                                    </p:anim>
                                    <p:anim calcmode="lin" valueType="num">
                                      <p:cBhvr>
                                        <p:cTn id="61" dur="1000" fill="hold"/>
                                        <p:tgtEl>
                                          <p:spTgt spid="6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86870" y="838200"/>
            <a:ext cx="8770261" cy="526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u="sng" dirty="0" smtClean="0"/>
              <a:t>Profile View</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D.27</a:t>
            </a:r>
            <a:endParaRPr lang="en-US" sz="1400" dirty="0">
              <a:solidFill>
                <a:schemeClr val="bg1"/>
              </a:solidFill>
            </a:endParaRP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smtClean="0"/>
              <a:t>Always see Sheet D.1 for complete legend of profile line colors.</a:t>
            </a:r>
            <a:endParaRPr lang="en-US" b="1" i="1" dirty="0"/>
          </a:p>
        </p:txBody>
      </p:sp>
      <p:sp>
        <p:nvSpPr>
          <p:cNvPr id="85" name="TextBox 84"/>
          <p:cNvSpPr txBox="1"/>
          <p:nvPr/>
        </p:nvSpPr>
        <p:spPr>
          <a:xfrm>
            <a:off x="149134" y="176146"/>
            <a:ext cx="1146265"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Profile Sheet</a:t>
            </a:r>
            <a:endParaRPr lang="en-US" sz="1600" i="1" dirty="0">
              <a:solidFill>
                <a:schemeClr val="bg1">
                  <a:lumMod val="50000"/>
                </a:schemeClr>
              </a:solidFill>
            </a:endParaRPr>
          </a:p>
        </p:txBody>
      </p:sp>
      <p:sp>
        <p:nvSpPr>
          <p:cNvPr id="86" name="Line 590"/>
          <p:cNvSpPr>
            <a:spLocks noChangeShapeType="1"/>
          </p:cNvSpPr>
          <p:nvPr/>
        </p:nvSpPr>
        <p:spPr bwMode="auto">
          <a:xfrm>
            <a:off x="6605883" y="598061"/>
            <a:ext cx="2257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215"/>
          <p:cNvSpPr>
            <a:spLocks noChangeShapeType="1"/>
          </p:cNvSpPr>
          <p:nvPr/>
        </p:nvSpPr>
        <p:spPr bwMode="auto">
          <a:xfrm flipV="1">
            <a:off x="8591846" y="237842"/>
            <a:ext cx="0" cy="354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217"/>
          <p:cNvSpPr>
            <a:spLocks noChangeShapeType="1"/>
          </p:cNvSpPr>
          <p:nvPr/>
        </p:nvSpPr>
        <p:spPr bwMode="auto">
          <a:xfrm flipV="1">
            <a:off x="8572796" y="123542"/>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 name="Group 7"/>
          <p:cNvGrpSpPr>
            <a:grpSpLocks/>
          </p:cNvGrpSpPr>
          <p:nvPr/>
        </p:nvGrpSpPr>
        <p:grpSpPr bwMode="auto">
          <a:xfrm>
            <a:off x="6721297" y="176112"/>
            <a:ext cx="1621636" cy="418728"/>
            <a:chOff x="1835" y="924"/>
            <a:chExt cx="2070" cy="583"/>
          </a:xfrm>
        </p:grpSpPr>
        <p:grpSp>
          <p:nvGrpSpPr>
            <p:cNvPr id="90" name="Group 8"/>
            <p:cNvGrpSpPr>
              <a:grpSpLocks/>
            </p:cNvGrpSpPr>
            <p:nvPr/>
          </p:nvGrpSpPr>
          <p:grpSpPr bwMode="auto">
            <a:xfrm>
              <a:off x="1835" y="931"/>
              <a:ext cx="1856" cy="569"/>
              <a:chOff x="1835" y="931"/>
              <a:chExt cx="1856" cy="569"/>
            </a:xfrm>
          </p:grpSpPr>
          <p:sp>
            <p:nvSpPr>
              <p:cNvPr id="443"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3"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1" name="Group 209"/>
            <p:cNvGrpSpPr>
              <a:grpSpLocks/>
            </p:cNvGrpSpPr>
            <p:nvPr/>
          </p:nvGrpSpPr>
          <p:grpSpPr bwMode="auto">
            <a:xfrm>
              <a:off x="1891" y="1089"/>
              <a:ext cx="2007" cy="418"/>
              <a:chOff x="1891" y="1089"/>
              <a:chExt cx="2007" cy="418"/>
            </a:xfrm>
          </p:grpSpPr>
          <p:sp>
            <p:nvSpPr>
              <p:cNvPr id="243"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43" name="Picture 64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29781" y="206740"/>
            <a:ext cx="533059" cy="245890"/>
          </a:xfrm>
          <a:prstGeom prst="rect">
            <a:avLst/>
          </a:prstGeom>
        </p:spPr>
      </p:pic>
      <p:sp>
        <p:nvSpPr>
          <p:cNvPr id="658" name="Text Box 5140"/>
          <p:cNvSpPr txBox="1">
            <a:spLocks noChangeArrowheads="1"/>
          </p:cNvSpPr>
          <p:nvPr/>
        </p:nvSpPr>
        <p:spPr bwMode="auto">
          <a:xfrm>
            <a:off x="3884857" y="3508602"/>
            <a:ext cx="1587294" cy="738664"/>
          </a:xfrm>
          <a:prstGeom prst="rect">
            <a:avLst/>
          </a:prstGeom>
          <a:solidFill>
            <a:schemeClr val="bg1"/>
          </a:solidFill>
          <a:ln w="19050">
            <a:noFill/>
            <a:miter lim="800000"/>
            <a:headEnd/>
            <a:tailEnd/>
          </a:ln>
          <a:effectLs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smtClean="0"/>
              <a:t>Profile Elevation</a:t>
            </a:r>
          </a:p>
          <a:p>
            <a:pPr algn="ctr"/>
            <a:r>
              <a:rPr lang="en-US" altLang="en-US" sz="1400" dirty="0"/>
              <a:t>@ Sta. 438+00</a:t>
            </a:r>
          </a:p>
          <a:p>
            <a:pPr algn="ctr"/>
            <a:r>
              <a:rPr lang="en-US" altLang="en-US" sz="1400" dirty="0" smtClean="0"/>
              <a:t>= 964.94’</a:t>
            </a:r>
            <a:endParaRPr lang="en-US" altLang="en-US" sz="1400" dirty="0"/>
          </a:p>
        </p:txBody>
      </p:sp>
      <p:grpSp>
        <p:nvGrpSpPr>
          <p:cNvPr id="660" name="Group 5829"/>
          <p:cNvGrpSpPr>
            <a:grpSpLocks/>
          </p:cNvGrpSpPr>
          <p:nvPr/>
        </p:nvGrpSpPr>
        <p:grpSpPr bwMode="auto">
          <a:xfrm>
            <a:off x="2660479" y="3791183"/>
            <a:ext cx="1211264" cy="2295526"/>
            <a:chOff x="2317" y="2460"/>
            <a:chExt cx="763" cy="1446"/>
          </a:xfrm>
        </p:grpSpPr>
        <p:sp>
          <p:nvSpPr>
            <p:cNvPr id="661" name="Oval 5144"/>
            <p:cNvSpPr>
              <a:spLocks noChangeArrowheads="1"/>
            </p:cNvSpPr>
            <p:nvPr/>
          </p:nvSpPr>
          <p:spPr bwMode="auto">
            <a:xfrm>
              <a:off x="2317" y="3516"/>
              <a:ext cx="174" cy="390"/>
            </a:xfrm>
            <a:prstGeom prst="ellipse">
              <a:avLst/>
            </a:prstGeom>
            <a:noFill/>
            <a:ln w="28575">
              <a:solidFill>
                <a:schemeClr val="accent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62" name="Line 5151"/>
            <p:cNvSpPr>
              <a:spLocks noChangeShapeType="1"/>
            </p:cNvSpPr>
            <p:nvPr/>
          </p:nvSpPr>
          <p:spPr bwMode="auto">
            <a:xfrm flipH="1">
              <a:off x="2404" y="2460"/>
              <a:ext cx="676" cy="10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3" name="Line 5152"/>
          <p:cNvSpPr>
            <a:spLocks noChangeShapeType="1"/>
          </p:cNvSpPr>
          <p:nvPr/>
        </p:nvSpPr>
        <p:spPr bwMode="auto">
          <a:xfrm flipH="1" flipV="1">
            <a:off x="2798591" y="2057399"/>
            <a:ext cx="1073416" cy="17339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64" name="Group 5822"/>
          <p:cNvGrpSpPr>
            <a:grpSpLocks/>
          </p:cNvGrpSpPr>
          <p:nvPr/>
        </p:nvGrpSpPr>
        <p:grpSpPr bwMode="auto">
          <a:xfrm>
            <a:off x="502104" y="3502033"/>
            <a:ext cx="1598613" cy="1581150"/>
            <a:chOff x="4311" y="2323"/>
            <a:chExt cx="1007" cy="996"/>
          </a:xfrm>
        </p:grpSpPr>
        <p:sp>
          <p:nvSpPr>
            <p:cNvPr id="665" name="Text Box 5719"/>
            <p:cNvSpPr txBox="1">
              <a:spLocks noChangeArrowheads="1"/>
            </p:cNvSpPr>
            <p:nvPr/>
          </p:nvSpPr>
          <p:spPr bwMode="auto">
            <a:xfrm>
              <a:off x="4638" y="3009"/>
              <a:ext cx="680" cy="3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smtClean="0"/>
                <a:t>Elevations</a:t>
              </a:r>
            </a:p>
            <a:p>
              <a:pPr algn="ctr"/>
              <a:r>
                <a:rPr lang="en-US" altLang="en-US" b="0" i="1" dirty="0" smtClean="0"/>
                <a:t>(in feet)</a:t>
              </a:r>
              <a:endParaRPr lang="en-US" altLang="en-US" sz="2000" b="0" i="1" dirty="0"/>
            </a:p>
          </p:txBody>
        </p:sp>
        <p:sp>
          <p:nvSpPr>
            <p:cNvPr id="666" name="Line 5723"/>
            <p:cNvSpPr>
              <a:spLocks noChangeShapeType="1"/>
            </p:cNvSpPr>
            <p:nvPr/>
          </p:nvSpPr>
          <p:spPr bwMode="auto">
            <a:xfrm flipH="1">
              <a:off x="4311" y="3043"/>
              <a:ext cx="670" cy="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 name="Line 5724"/>
            <p:cNvSpPr>
              <a:spLocks noChangeShapeType="1"/>
            </p:cNvSpPr>
            <p:nvPr/>
          </p:nvSpPr>
          <p:spPr bwMode="auto">
            <a:xfrm flipH="1" flipV="1">
              <a:off x="4311" y="2805"/>
              <a:ext cx="667" cy="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 name="Line 5725"/>
            <p:cNvSpPr>
              <a:spLocks noChangeShapeType="1"/>
            </p:cNvSpPr>
            <p:nvPr/>
          </p:nvSpPr>
          <p:spPr bwMode="auto">
            <a:xfrm flipH="1" flipV="1">
              <a:off x="4311" y="2567"/>
              <a:ext cx="676" cy="4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 name="Line 5726"/>
            <p:cNvSpPr>
              <a:spLocks noChangeShapeType="1"/>
            </p:cNvSpPr>
            <p:nvPr/>
          </p:nvSpPr>
          <p:spPr bwMode="auto">
            <a:xfrm flipH="1" flipV="1">
              <a:off x="4311" y="2323"/>
              <a:ext cx="681"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73" name="Group 5823"/>
          <p:cNvGrpSpPr>
            <a:grpSpLocks/>
          </p:cNvGrpSpPr>
          <p:nvPr/>
        </p:nvGrpSpPr>
        <p:grpSpPr bwMode="auto">
          <a:xfrm>
            <a:off x="4773601" y="1960563"/>
            <a:ext cx="2990851" cy="1892301"/>
            <a:chOff x="3091" y="2151"/>
            <a:chExt cx="1884" cy="1192"/>
          </a:xfrm>
        </p:grpSpPr>
        <p:sp>
          <p:nvSpPr>
            <p:cNvPr id="674" name="Text Box 5728"/>
            <p:cNvSpPr txBox="1">
              <a:spLocks noChangeArrowheads="1"/>
            </p:cNvSpPr>
            <p:nvPr/>
          </p:nvSpPr>
          <p:spPr bwMode="auto">
            <a:xfrm>
              <a:off x="4212" y="2761"/>
              <a:ext cx="763" cy="5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a:t>Profile @</a:t>
              </a:r>
            </a:p>
            <a:p>
              <a:pPr algn="ctr"/>
              <a:r>
                <a:rPr lang="en-US" altLang="en-US" sz="1400" dirty="0"/>
                <a:t>New Project</a:t>
              </a:r>
            </a:p>
            <a:p>
              <a:pPr algn="ctr"/>
              <a:r>
                <a:rPr lang="en-US" altLang="en-US" sz="1400" dirty="0"/>
                <a:t>Center </a:t>
              </a:r>
              <a:r>
                <a:rPr lang="en-US" altLang="en-US" sz="1400" dirty="0" smtClean="0"/>
                <a:t>Line</a:t>
              </a:r>
            </a:p>
            <a:p>
              <a:pPr algn="ctr"/>
              <a:r>
                <a:rPr lang="en-US" altLang="en-US" b="0" i="1" dirty="0" smtClean="0"/>
                <a:t>(Blue line)</a:t>
              </a:r>
              <a:endParaRPr lang="en-US" altLang="en-US" sz="1400" b="0" i="1" dirty="0"/>
            </a:p>
          </p:txBody>
        </p:sp>
        <p:sp>
          <p:nvSpPr>
            <p:cNvPr id="675" name="Line 5729"/>
            <p:cNvSpPr>
              <a:spLocks noChangeShapeType="1"/>
            </p:cNvSpPr>
            <p:nvPr/>
          </p:nvSpPr>
          <p:spPr bwMode="auto">
            <a:xfrm flipH="1" flipV="1">
              <a:off x="3091" y="2151"/>
              <a:ext cx="1154" cy="8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76" name="Group 5830"/>
          <p:cNvGrpSpPr>
            <a:grpSpLocks/>
          </p:cNvGrpSpPr>
          <p:nvPr/>
        </p:nvGrpSpPr>
        <p:grpSpPr bwMode="auto">
          <a:xfrm>
            <a:off x="1236198" y="2221707"/>
            <a:ext cx="1848421" cy="1857378"/>
            <a:chOff x="1755" y="623"/>
            <a:chExt cx="1151" cy="1170"/>
          </a:xfrm>
        </p:grpSpPr>
        <p:sp>
          <p:nvSpPr>
            <p:cNvPr id="678" name="Text Box 5265"/>
            <p:cNvSpPr txBox="1">
              <a:spLocks noChangeArrowheads="1"/>
            </p:cNvSpPr>
            <p:nvPr/>
          </p:nvSpPr>
          <p:spPr bwMode="auto">
            <a:xfrm>
              <a:off x="1755" y="1192"/>
              <a:ext cx="1151" cy="601"/>
            </a:xfrm>
            <a:prstGeom prst="rect">
              <a:avLst/>
            </a:prstGeom>
            <a:solidFill>
              <a:schemeClr val="bg1"/>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a:t>Existing </a:t>
              </a:r>
              <a:r>
                <a:rPr lang="en-US" altLang="en-US" sz="1400" dirty="0" smtClean="0"/>
                <a:t>Ground @</a:t>
              </a:r>
            </a:p>
            <a:p>
              <a:pPr algn="ctr"/>
              <a:r>
                <a:rPr lang="en-US" altLang="en-US" sz="1400" dirty="0" smtClean="0"/>
                <a:t>New Project Center</a:t>
              </a:r>
            </a:p>
            <a:p>
              <a:pPr algn="ctr"/>
              <a:r>
                <a:rPr lang="en-US" altLang="en-US" sz="1400" dirty="0" smtClean="0"/>
                <a:t>Line </a:t>
              </a:r>
              <a:r>
                <a:rPr lang="en-US" altLang="en-US" b="0" i="1" dirty="0" smtClean="0"/>
                <a:t>(Green line)</a:t>
              </a:r>
              <a:endParaRPr lang="en-US" altLang="en-US" sz="1400" b="0" i="1" dirty="0" smtClean="0"/>
            </a:p>
            <a:p>
              <a:pPr algn="ctr"/>
              <a:r>
                <a:rPr lang="en-US" altLang="en-US" sz="1400" b="0" i="1" dirty="0" smtClean="0"/>
                <a:t>Elev</a:t>
              </a:r>
              <a:r>
                <a:rPr lang="en-US" altLang="en-US" sz="1400" b="0" i="1" dirty="0"/>
                <a:t>. </a:t>
              </a:r>
              <a:r>
                <a:rPr lang="en-US" altLang="en-US" sz="1400" b="0" i="1" dirty="0" smtClean="0"/>
                <a:t>962.50</a:t>
              </a:r>
              <a:endParaRPr lang="en-US" altLang="en-US" sz="1400" b="0" i="1" dirty="0"/>
            </a:p>
          </p:txBody>
        </p:sp>
        <p:sp>
          <p:nvSpPr>
            <p:cNvPr id="679" name="Line 5266"/>
            <p:cNvSpPr>
              <a:spLocks noChangeShapeType="1"/>
            </p:cNvSpPr>
            <p:nvPr/>
          </p:nvSpPr>
          <p:spPr bwMode="auto">
            <a:xfrm flipV="1">
              <a:off x="2334" y="623"/>
              <a:ext cx="352" cy="5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81" name="Group 680"/>
          <p:cNvGrpSpPr/>
          <p:nvPr/>
        </p:nvGrpSpPr>
        <p:grpSpPr>
          <a:xfrm rot="10800000">
            <a:off x="2735440" y="4837120"/>
            <a:ext cx="1486201" cy="400110"/>
            <a:chOff x="1859002" y="6486265"/>
            <a:chExt cx="1486201" cy="400110"/>
          </a:xfrm>
        </p:grpSpPr>
        <p:sp>
          <p:nvSpPr>
            <p:cNvPr id="682" name="Text Box 5825"/>
            <p:cNvSpPr txBox="1">
              <a:spLocks noChangeArrowheads="1"/>
            </p:cNvSpPr>
            <p:nvPr/>
          </p:nvSpPr>
          <p:spPr bwMode="auto">
            <a:xfrm rot="10800000">
              <a:off x="1859002" y="6486265"/>
              <a:ext cx="1047082"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smtClean="0">
                  <a:solidFill>
                    <a:schemeClr val="accent2">
                      <a:lumMod val="75000"/>
                    </a:schemeClr>
                  </a:solidFill>
                </a:rPr>
                <a:t>438+00</a:t>
              </a:r>
              <a:endParaRPr lang="en-US" altLang="en-US" sz="2000" dirty="0">
                <a:solidFill>
                  <a:schemeClr val="accent2">
                    <a:lumMod val="75000"/>
                  </a:schemeClr>
                </a:solidFill>
              </a:endParaRPr>
            </a:p>
          </p:txBody>
        </p:sp>
        <p:sp>
          <p:nvSpPr>
            <p:cNvPr id="683" name="Bent Arrow 682"/>
            <p:cNvSpPr/>
            <p:nvPr/>
          </p:nvSpPr>
          <p:spPr bwMode="auto">
            <a:xfrm rot="5400000" flipH="1">
              <a:off x="3002879" y="6369063"/>
              <a:ext cx="194427" cy="490221"/>
            </a:xfrm>
            <a:prstGeom prst="bentArrow">
              <a:avLst>
                <a:gd name="adj1" fmla="val 25000"/>
                <a:gd name="adj2" fmla="val 22870"/>
                <a:gd name="adj3" fmla="val 25000"/>
                <a:gd name="adj4" fmla="val 43750"/>
              </a:avLst>
            </a:prstGeom>
            <a:solidFill>
              <a:schemeClr val="accent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grpSp>
      <p:grpSp>
        <p:nvGrpSpPr>
          <p:cNvPr id="684" name="Group 683"/>
          <p:cNvGrpSpPr/>
          <p:nvPr/>
        </p:nvGrpSpPr>
        <p:grpSpPr>
          <a:xfrm>
            <a:off x="773572" y="911822"/>
            <a:ext cx="1961868" cy="1309900"/>
            <a:chOff x="848831" y="910465"/>
            <a:chExt cx="1961868" cy="1309900"/>
          </a:xfrm>
        </p:grpSpPr>
        <p:sp>
          <p:nvSpPr>
            <p:cNvPr id="685" name="TextBox 684"/>
            <p:cNvSpPr txBox="1"/>
            <p:nvPr/>
          </p:nvSpPr>
          <p:spPr>
            <a:xfrm>
              <a:off x="848831" y="910465"/>
              <a:ext cx="925253" cy="738664"/>
            </a:xfrm>
            <a:prstGeom prst="rect">
              <a:avLst/>
            </a:prstGeom>
            <a:solidFill>
              <a:schemeClr val="accent2">
                <a:lumMod val="75000"/>
              </a:schemeClr>
            </a:solidFill>
          </p:spPr>
          <p:txBody>
            <a:bodyPr wrap="none" rtlCol="0">
              <a:spAutoFit/>
            </a:bodyPr>
            <a:lstStyle/>
            <a:p>
              <a:pPr algn="r"/>
              <a:r>
                <a:rPr lang="en-US" sz="1400" dirty="0" smtClean="0">
                  <a:solidFill>
                    <a:schemeClr val="bg1"/>
                  </a:solidFill>
                </a:rPr>
                <a:t>   964.94’</a:t>
              </a:r>
            </a:p>
            <a:p>
              <a:pPr marL="171450" indent="-171450" algn="r">
                <a:buFontTx/>
                <a:buChar char="-"/>
              </a:pPr>
              <a:r>
                <a:rPr lang="en-US" sz="1400" u="sng" dirty="0" smtClean="0">
                  <a:solidFill>
                    <a:schemeClr val="bg1"/>
                  </a:solidFill>
                </a:rPr>
                <a:t>962.50’</a:t>
              </a:r>
            </a:p>
            <a:p>
              <a:pPr algn="r"/>
              <a:r>
                <a:rPr lang="en-US" sz="1400" dirty="0" smtClean="0">
                  <a:solidFill>
                    <a:schemeClr val="bg1"/>
                  </a:solidFill>
                </a:rPr>
                <a:t>Fill = 2.44’</a:t>
              </a:r>
              <a:endParaRPr lang="en-US" sz="1400" dirty="0">
                <a:solidFill>
                  <a:schemeClr val="bg1"/>
                </a:solidFill>
              </a:endParaRPr>
            </a:p>
          </p:txBody>
        </p:sp>
        <p:cxnSp>
          <p:nvCxnSpPr>
            <p:cNvPr id="686" name="Straight Connector 685"/>
            <p:cNvCxnSpPr/>
            <p:nvPr/>
          </p:nvCxnSpPr>
          <p:spPr bwMode="auto">
            <a:xfrm flipH="1">
              <a:off x="2014644" y="2029620"/>
              <a:ext cx="796055" cy="0"/>
            </a:xfrm>
            <a:prstGeom prst="line">
              <a:avLst/>
            </a:prstGeom>
            <a:solidFill>
              <a:schemeClr val="accent1"/>
            </a:solidFill>
            <a:ln w="127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 name="Straight Connector 686"/>
            <p:cNvCxnSpPr/>
            <p:nvPr/>
          </p:nvCxnSpPr>
          <p:spPr bwMode="auto">
            <a:xfrm flipH="1">
              <a:off x="2014643" y="2220365"/>
              <a:ext cx="796056" cy="0"/>
            </a:xfrm>
            <a:prstGeom prst="line">
              <a:avLst/>
            </a:prstGeom>
            <a:solidFill>
              <a:schemeClr val="accent1"/>
            </a:solidFill>
            <a:ln w="127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9" name="Straight Connector 688"/>
            <p:cNvCxnSpPr>
              <a:stCxn id="685" idx="3"/>
            </p:cNvCxnSpPr>
            <p:nvPr/>
          </p:nvCxnSpPr>
          <p:spPr bwMode="auto">
            <a:xfrm>
              <a:off x="1774084" y="1279797"/>
              <a:ext cx="891975" cy="553998"/>
            </a:xfrm>
            <a:prstGeom prst="line">
              <a:avLst/>
            </a:prstGeom>
            <a:solidFill>
              <a:schemeClr val="accent1"/>
            </a:solidFill>
            <a:ln w="127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3" name="Group 702"/>
          <p:cNvGrpSpPr/>
          <p:nvPr/>
        </p:nvGrpSpPr>
        <p:grpSpPr>
          <a:xfrm>
            <a:off x="3386579" y="5078250"/>
            <a:ext cx="4911292" cy="915194"/>
            <a:chOff x="3298031" y="5776918"/>
            <a:chExt cx="4911292" cy="915194"/>
          </a:xfrm>
        </p:grpSpPr>
        <p:sp>
          <p:nvSpPr>
            <p:cNvPr id="706" name="Text Box 5134"/>
            <p:cNvSpPr txBox="1">
              <a:spLocks noChangeArrowheads="1"/>
            </p:cNvSpPr>
            <p:nvPr/>
          </p:nvSpPr>
          <p:spPr bwMode="auto">
            <a:xfrm>
              <a:off x="7149417" y="5776918"/>
              <a:ext cx="1059906"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1400" dirty="0"/>
                <a:t>Centerline</a:t>
              </a:r>
            </a:p>
            <a:p>
              <a:r>
                <a:rPr lang="en-US" altLang="en-US" sz="1400" dirty="0"/>
                <a:t>Stationing</a:t>
              </a:r>
            </a:p>
          </p:txBody>
        </p:sp>
        <p:sp>
          <p:nvSpPr>
            <p:cNvPr id="707" name="Line 5145"/>
            <p:cNvSpPr>
              <a:spLocks noChangeShapeType="1"/>
            </p:cNvSpPr>
            <p:nvPr/>
          </p:nvSpPr>
          <p:spPr bwMode="auto">
            <a:xfrm flipH="1">
              <a:off x="5177042" y="6025243"/>
              <a:ext cx="2026240" cy="5299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8" name="Line 5146"/>
            <p:cNvSpPr>
              <a:spLocks noChangeShapeType="1"/>
            </p:cNvSpPr>
            <p:nvPr/>
          </p:nvSpPr>
          <p:spPr bwMode="auto">
            <a:xfrm flipH="1">
              <a:off x="6553602" y="6025243"/>
              <a:ext cx="649679" cy="5299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9" name="Oval 5135"/>
            <p:cNvSpPr>
              <a:spLocks noChangeArrowheads="1"/>
            </p:cNvSpPr>
            <p:nvPr/>
          </p:nvSpPr>
          <p:spPr bwMode="auto">
            <a:xfrm>
              <a:off x="3298031" y="6555179"/>
              <a:ext cx="360215" cy="13693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710" name="Line 5145"/>
            <p:cNvSpPr>
              <a:spLocks noChangeShapeType="1"/>
            </p:cNvSpPr>
            <p:nvPr/>
          </p:nvSpPr>
          <p:spPr bwMode="auto">
            <a:xfrm flipH="1">
              <a:off x="3658245" y="6025243"/>
              <a:ext cx="3545035" cy="5299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90" name="TextBox 689"/>
          <p:cNvSpPr txBox="1"/>
          <p:nvPr/>
        </p:nvSpPr>
        <p:spPr>
          <a:xfrm>
            <a:off x="6334142" y="3852864"/>
            <a:ext cx="1620957" cy="954107"/>
          </a:xfrm>
          <a:prstGeom prst="rect">
            <a:avLst/>
          </a:prstGeom>
          <a:solidFill>
            <a:srgbClr val="FFFF00"/>
          </a:solidFill>
        </p:spPr>
        <p:txBody>
          <a:bodyPr wrap="none" rtlCol="0">
            <a:spAutoFit/>
          </a:bodyPr>
          <a:lstStyle/>
          <a:p>
            <a:pPr algn="ctr"/>
            <a:r>
              <a:rPr lang="en-US" sz="1400" i="1" dirty="0" smtClean="0"/>
              <a:t>“Profile” is</a:t>
            </a:r>
          </a:p>
          <a:p>
            <a:pPr algn="ctr"/>
            <a:r>
              <a:rPr lang="en-US" sz="1400" i="1" dirty="0" smtClean="0"/>
              <a:t>also called:</a:t>
            </a:r>
          </a:p>
          <a:p>
            <a:pPr algn="ctr"/>
            <a:r>
              <a:rPr lang="en-US" sz="1400" i="1" dirty="0" smtClean="0"/>
              <a:t>“Grade-Line” or</a:t>
            </a:r>
          </a:p>
          <a:p>
            <a:pPr algn="ctr"/>
            <a:r>
              <a:rPr lang="en-US" sz="1400" i="1" dirty="0" smtClean="0"/>
              <a:t>“Profile Grade Line”</a:t>
            </a:r>
            <a:endParaRPr lang="en-US" sz="1400" i="1" dirty="0"/>
          </a:p>
        </p:txBody>
      </p:sp>
      <p:sp>
        <p:nvSpPr>
          <p:cNvPr id="712" name="Oval 5135"/>
          <p:cNvSpPr>
            <a:spLocks noChangeArrowheads="1"/>
          </p:cNvSpPr>
          <p:nvPr/>
        </p:nvSpPr>
        <p:spPr bwMode="auto">
          <a:xfrm>
            <a:off x="4905375" y="5861089"/>
            <a:ext cx="360215" cy="13693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713" name="Oval 5135"/>
          <p:cNvSpPr>
            <a:spLocks noChangeArrowheads="1"/>
          </p:cNvSpPr>
          <p:nvPr/>
        </p:nvSpPr>
        <p:spPr bwMode="auto">
          <a:xfrm>
            <a:off x="6462044" y="5871978"/>
            <a:ext cx="360215" cy="13693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7" name="Straight Arrow Connector 6"/>
          <p:cNvCxnSpPr/>
          <p:nvPr/>
        </p:nvCxnSpPr>
        <p:spPr>
          <a:xfrm flipV="1">
            <a:off x="2590800" y="2221722"/>
            <a:ext cx="0" cy="202177"/>
          </a:xfrm>
          <a:prstGeom prst="straightConnector1">
            <a:avLst/>
          </a:prstGeom>
          <a:ln w="12700" cap="rnd">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4" name="Straight Arrow Connector 713"/>
          <p:cNvCxnSpPr/>
          <p:nvPr/>
        </p:nvCxnSpPr>
        <p:spPr>
          <a:xfrm>
            <a:off x="2590800" y="1828800"/>
            <a:ext cx="0" cy="202177"/>
          </a:xfrm>
          <a:prstGeom prst="straightConnector1">
            <a:avLst/>
          </a:prstGeom>
          <a:ln w="12700" cap="rnd">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01899" y="2067834"/>
            <a:ext cx="314175" cy="153888"/>
          </a:xfrm>
          <a:prstGeom prst="rect">
            <a:avLst/>
          </a:prstGeom>
          <a:solidFill>
            <a:schemeClr val="bg1"/>
          </a:solidFill>
        </p:spPr>
        <p:txBody>
          <a:bodyPr wrap="square" lIns="0" tIns="0" rIns="0" bIns="0" rtlCol="0">
            <a:spAutoFit/>
          </a:bodyPr>
          <a:lstStyle/>
          <a:p>
            <a:pPr algn="ctr"/>
            <a:r>
              <a:rPr lang="en-US" sz="1000" dirty="0" smtClean="0">
                <a:solidFill>
                  <a:schemeClr val="accent2">
                    <a:lumMod val="75000"/>
                  </a:schemeClr>
                </a:solidFill>
              </a:rPr>
              <a:t>2.44’</a:t>
            </a:r>
            <a:endParaRPr lang="en-US" sz="1000" dirty="0">
              <a:solidFill>
                <a:schemeClr val="accent2">
                  <a:lumMod val="75000"/>
                </a:schemeClr>
              </a:solidFill>
            </a:endParaRPr>
          </a:p>
        </p:txBody>
      </p:sp>
      <p:cxnSp>
        <p:nvCxnSpPr>
          <p:cNvPr id="4" name="Straight Connector 3"/>
          <p:cNvCxnSpPr>
            <a:stCxn id="661" idx="0"/>
            <a:endCxn id="663" idx="1"/>
          </p:cNvCxnSpPr>
          <p:nvPr/>
        </p:nvCxnSpPr>
        <p:spPr>
          <a:xfrm flipH="1" flipV="1">
            <a:off x="2798591" y="2057399"/>
            <a:ext cx="1" cy="3410185"/>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44" name="Text Box 5140"/>
          <p:cNvSpPr txBox="1">
            <a:spLocks noChangeArrowheads="1"/>
          </p:cNvSpPr>
          <p:nvPr/>
        </p:nvSpPr>
        <p:spPr bwMode="auto">
          <a:xfrm>
            <a:off x="3386579" y="2425109"/>
            <a:ext cx="1943160" cy="523220"/>
          </a:xfrm>
          <a:prstGeom prst="rect">
            <a:avLst/>
          </a:prstGeom>
          <a:solidFill>
            <a:schemeClr val="bg1"/>
          </a:solidFill>
          <a:ln w="19050">
            <a:noFill/>
            <a:miter lim="800000"/>
            <a:headEnd/>
            <a:tailEnd/>
          </a:ln>
          <a:effectLs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dirty="0" smtClean="0"/>
              <a:t>What is the cut or fill</a:t>
            </a:r>
          </a:p>
          <a:p>
            <a:pPr algn="ctr"/>
            <a:r>
              <a:rPr lang="en-US" altLang="en-US" sz="1400" dirty="0" smtClean="0"/>
              <a:t>at STA. 438+00?</a:t>
            </a:r>
            <a:endParaRPr lang="en-US" altLang="en-US" sz="1400" dirty="0"/>
          </a:p>
        </p:txBody>
      </p:sp>
    </p:spTree>
    <p:extLst>
      <p:ext uri="{BB962C8B-B14F-4D97-AF65-F5344CB8AC3E}">
        <p14:creationId xmlns:p14="http://schemas.microsoft.com/office/powerpoint/2010/main" val="275847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4"/>
                                        </p:tgtEl>
                                        <p:attrNameLst>
                                          <p:attrName>style.visibility</p:attrName>
                                        </p:attrNameLst>
                                      </p:cBhvr>
                                      <p:to>
                                        <p:strVal val="visible"/>
                                      </p:to>
                                    </p:set>
                                    <p:animEffect transition="in" filter="fade">
                                      <p:cBhvr>
                                        <p:cTn id="7" dur="1000"/>
                                        <p:tgtEl>
                                          <p:spTgt spid="664"/>
                                        </p:tgtEl>
                                      </p:cBhvr>
                                    </p:animEffect>
                                    <p:anim calcmode="lin" valueType="num">
                                      <p:cBhvr>
                                        <p:cTn id="8" dur="1000" fill="hold"/>
                                        <p:tgtEl>
                                          <p:spTgt spid="664"/>
                                        </p:tgtEl>
                                        <p:attrNameLst>
                                          <p:attrName>ppt_x</p:attrName>
                                        </p:attrNameLst>
                                      </p:cBhvr>
                                      <p:tavLst>
                                        <p:tav tm="0">
                                          <p:val>
                                            <p:strVal val="#ppt_x"/>
                                          </p:val>
                                        </p:tav>
                                        <p:tav tm="100000">
                                          <p:val>
                                            <p:strVal val="#ppt_x"/>
                                          </p:val>
                                        </p:tav>
                                      </p:tavLst>
                                    </p:anim>
                                    <p:anim calcmode="lin" valueType="num">
                                      <p:cBhvr>
                                        <p:cTn id="9" dur="1000" fill="hold"/>
                                        <p:tgtEl>
                                          <p:spTgt spid="6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3"/>
                                        </p:tgtEl>
                                        <p:attrNameLst>
                                          <p:attrName>style.visibility</p:attrName>
                                        </p:attrNameLst>
                                      </p:cBhvr>
                                      <p:to>
                                        <p:strVal val="visible"/>
                                      </p:to>
                                    </p:set>
                                    <p:animEffect transition="in" filter="fade">
                                      <p:cBhvr>
                                        <p:cTn id="14" dur="1000"/>
                                        <p:tgtEl>
                                          <p:spTgt spid="703"/>
                                        </p:tgtEl>
                                      </p:cBhvr>
                                    </p:animEffect>
                                    <p:anim calcmode="lin" valueType="num">
                                      <p:cBhvr>
                                        <p:cTn id="15" dur="1000" fill="hold"/>
                                        <p:tgtEl>
                                          <p:spTgt spid="703"/>
                                        </p:tgtEl>
                                        <p:attrNameLst>
                                          <p:attrName>ppt_x</p:attrName>
                                        </p:attrNameLst>
                                      </p:cBhvr>
                                      <p:tavLst>
                                        <p:tav tm="0">
                                          <p:val>
                                            <p:strVal val="#ppt_x"/>
                                          </p:val>
                                        </p:tav>
                                        <p:tav tm="100000">
                                          <p:val>
                                            <p:strVal val="#ppt_x"/>
                                          </p:val>
                                        </p:tav>
                                      </p:tavLst>
                                    </p:anim>
                                    <p:anim calcmode="lin" valueType="num">
                                      <p:cBhvr>
                                        <p:cTn id="16" dur="1000" fill="hold"/>
                                        <p:tgtEl>
                                          <p:spTgt spid="70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12"/>
                                        </p:tgtEl>
                                        <p:attrNameLst>
                                          <p:attrName>style.visibility</p:attrName>
                                        </p:attrNameLst>
                                      </p:cBhvr>
                                      <p:to>
                                        <p:strVal val="visible"/>
                                      </p:to>
                                    </p:set>
                                    <p:animEffect transition="in" filter="fade">
                                      <p:cBhvr>
                                        <p:cTn id="19" dur="1000"/>
                                        <p:tgtEl>
                                          <p:spTgt spid="712"/>
                                        </p:tgtEl>
                                      </p:cBhvr>
                                    </p:animEffect>
                                    <p:anim calcmode="lin" valueType="num">
                                      <p:cBhvr>
                                        <p:cTn id="20" dur="1000" fill="hold"/>
                                        <p:tgtEl>
                                          <p:spTgt spid="712"/>
                                        </p:tgtEl>
                                        <p:attrNameLst>
                                          <p:attrName>ppt_x</p:attrName>
                                        </p:attrNameLst>
                                      </p:cBhvr>
                                      <p:tavLst>
                                        <p:tav tm="0">
                                          <p:val>
                                            <p:strVal val="#ppt_x"/>
                                          </p:val>
                                        </p:tav>
                                        <p:tav tm="100000">
                                          <p:val>
                                            <p:strVal val="#ppt_x"/>
                                          </p:val>
                                        </p:tav>
                                      </p:tavLst>
                                    </p:anim>
                                    <p:anim calcmode="lin" valueType="num">
                                      <p:cBhvr>
                                        <p:cTn id="21" dur="1000" fill="hold"/>
                                        <p:tgtEl>
                                          <p:spTgt spid="7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13"/>
                                        </p:tgtEl>
                                        <p:attrNameLst>
                                          <p:attrName>style.visibility</p:attrName>
                                        </p:attrNameLst>
                                      </p:cBhvr>
                                      <p:to>
                                        <p:strVal val="visible"/>
                                      </p:to>
                                    </p:set>
                                    <p:animEffect transition="in" filter="fade">
                                      <p:cBhvr>
                                        <p:cTn id="24" dur="1000"/>
                                        <p:tgtEl>
                                          <p:spTgt spid="713"/>
                                        </p:tgtEl>
                                      </p:cBhvr>
                                    </p:animEffect>
                                    <p:anim calcmode="lin" valueType="num">
                                      <p:cBhvr>
                                        <p:cTn id="25" dur="1000" fill="hold"/>
                                        <p:tgtEl>
                                          <p:spTgt spid="713"/>
                                        </p:tgtEl>
                                        <p:attrNameLst>
                                          <p:attrName>ppt_x</p:attrName>
                                        </p:attrNameLst>
                                      </p:cBhvr>
                                      <p:tavLst>
                                        <p:tav tm="0">
                                          <p:val>
                                            <p:strVal val="#ppt_x"/>
                                          </p:val>
                                        </p:tav>
                                        <p:tav tm="100000">
                                          <p:val>
                                            <p:strVal val="#ppt_x"/>
                                          </p:val>
                                        </p:tav>
                                      </p:tavLst>
                                    </p:anim>
                                    <p:anim calcmode="lin" valueType="num">
                                      <p:cBhvr>
                                        <p:cTn id="26" dur="1000" fill="hold"/>
                                        <p:tgtEl>
                                          <p:spTgt spid="7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76"/>
                                        </p:tgtEl>
                                        <p:attrNameLst>
                                          <p:attrName>style.visibility</p:attrName>
                                        </p:attrNameLst>
                                      </p:cBhvr>
                                      <p:to>
                                        <p:strVal val="visible"/>
                                      </p:to>
                                    </p:set>
                                    <p:animEffect transition="in" filter="fade">
                                      <p:cBhvr>
                                        <p:cTn id="31" dur="1000"/>
                                        <p:tgtEl>
                                          <p:spTgt spid="676"/>
                                        </p:tgtEl>
                                      </p:cBhvr>
                                    </p:animEffect>
                                    <p:anim calcmode="lin" valueType="num">
                                      <p:cBhvr>
                                        <p:cTn id="32" dur="1000" fill="hold"/>
                                        <p:tgtEl>
                                          <p:spTgt spid="676"/>
                                        </p:tgtEl>
                                        <p:attrNameLst>
                                          <p:attrName>ppt_x</p:attrName>
                                        </p:attrNameLst>
                                      </p:cBhvr>
                                      <p:tavLst>
                                        <p:tav tm="0">
                                          <p:val>
                                            <p:strVal val="#ppt_x"/>
                                          </p:val>
                                        </p:tav>
                                        <p:tav tm="100000">
                                          <p:val>
                                            <p:strVal val="#ppt_x"/>
                                          </p:val>
                                        </p:tav>
                                      </p:tavLst>
                                    </p:anim>
                                    <p:anim calcmode="lin" valueType="num">
                                      <p:cBhvr>
                                        <p:cTn id="33" dur="1000" fill="hold"/>
                                        <p:tgtEl>
                                          <p:spTgt spid="67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73"/>
                                        </p:tgtEl>
                                        <p:attrNameLst>
                                          <p:attrName>style.visibility</p:attrName>
                                        </p:attrNameLst>
                                      </p:cBhvr>
                                      <p:to>
                                        <p:strVal val="visible"/>
                                      </p:to>
                                    </p:set>
                                    <p:animEffect transition="in" filter="fade">
                                      <p:cBhvr>
                                        <p:cTn id="38" dur="1000"/>
                                        <p:tgtEl>
                                          <p:spTgt spid="673"/>
                                        </p:tgtEl>
                                      </p:cBhvr>
                                    </p:animEffect>
                                    <p:anim calcmode="lin" valueType="num">
                                      <p:cBhvr>
                                        <p:cTn id="39" dur="1000" fill="hold"/>
                                        <p:tgtEl>
                                          <p:spTgt spid="673"/>
                                        </p:tgtEl>
                                        <p:attrNameLst>
                                          <p:attrName>ppt_x</p:attrName>
                                        </p:attrNameLst>
                                      </p:cBhvr>
                                      <p:tavLst>
                                        <p:tav tm="0">
                                          <p:val>
                                            <p:strVal val="#ppt_x"/>
                                          </p:val>
                                        </p:tav>
                                        <p:tav tm="100000">
                                          <p:val>
                                            <p:strVal val="#ppt_x"/>
                                          </p:val>
                                        </p:tav>
                                      </p:tavLst>
                                    </p:anim>
                                    <p:anim calcmode="lin" valueType="num">
                                      <p:cBhvr>
                                        <p:cTn id="40" dur="1000" fill="hold"/>
                                        <p:tgtEl>
                                          <p:spTgt spid="67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90"/>
                                        </p:tgtEl>
                                        <p:attrNameLst>
                                          <p:attrName>style.visibility</p:attrName>
                                        </p:attrNameLst>
                                      </p:cBhvr>
                                      <p:to>
                                        <p:strVal val="visible"/>
                                      </p:to>
                                    </p:set>
                                    <p:animEffect transition="in" filter="wipe(down)">
                                      <p:cBhvr>
                                        <p:cTn id="45" dur="1000"/>
                                        <p:tgtEl>
                                          <p:spTgt spid="690"/>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44"/>
                                        </p:tgtEl>
                                        <p:attrNameLst>
                                          <p:attrName>style.visibility</p:attrName>
                                        </p:attrNameLst>
                                      </p:cBhvr>
                                      <p:to>
                                        <p:strVal val="visible"/>
                                      </p:to>
                                    </p:set>
                                    <p:animEffect transition="in" filter="fade">
                                      <p:cBhvr>
                                        <p:cTn id="50" dur="1000"/>
                                        <p:tgtEl>
                                          <p:spTgt spid="644"/>
                                        </p:tgtEl>
                                      </p:cBhvr>
                                    </p:animEffect>
                                    <p:anim calcmode="lin" valueType="num">
                                      <p:cBhvr>
                                        <p:cTn id="51" dur="1000" fill="hold"/>
                                        <p:tgtEl>
                                          <p:spTgt spid="644"/>
                                        </p:tgtEl>
                                        <p:attrNameLst>
                                          <p:attrName>ppt_x</p:attrName>
                                        </p:attrNameLst>
                                      </p:cBhvr>
                                      <p:tavLst>
                                        <p:tav tm="0">
                                          <p:val>
                                            <p:strVal val="#ppt_x"/>
                                          </p:val>
                                        </p:tav>
                                        <p:tav tm="100000">
                                          <p:val>
                                            <p:strVal val="#ppt_x"/>
                                          </p:val>
                                        </p:tav>
                                      </p:tavLst>
                                    </p:anim>
                                    <p:anim calcmode="lin" valueType="num">
                                      <p:cBhvr>
                                        <p:cTn id="52" dur="1000" fill="hold"/>
                                        <p:tgtEl>
                                          <p:spTgt spid="64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81"/>
                                        </p:tgtEl>
                                        <p:attrNameLst>
                                          <p:attrName>style.visibility</p:attrName>
                                        </p:attrNameLst>
                                      </p:cBhvr>
                                      <p:to>
                                        <p:strVal val="visible"/>
                                      </p:to>
                                    </p:set>
                                    <p:animEffect transition="in" filter="fade">
                                      <p:cBhvr>
                                        <p:cTn id="57" dur="1000"/>
                                        <p:tgtEl>
                                          <p:spTgt spid="681"/>
                                        </p:tgtEl>
                                      </p:cBhvr>
                                    </p:animEffect>
                                    <p:anim calcmode="lin" valueType="num">
                                      <p:cBhvr>
                                        <p:cTn id="58" dur="1000" fill="hold"/>
                                        <p:tgtEl>
                                          <p:spTgt spid="681"/>
                                        </p:tgtEl>
                                        <p:attrNameLst>
                                          <p:attrName>ppt_x</p:attrName>
                                        </p:attrNameLst>
                                      </p:cBhvr>
                                      <p:tavLst>
                                        <p:tav tm="0">
                                          <p:val>
                                            <p:strVal val="#ppt_x"/>
                                          </p:val>
                                        </p:tav>
                                        <p:tav tm="100000">
                                          <p:val>
                                            <p:strVal val="#ppt_x"/>
                                          </p:val>
                                        </p:tav>
                                      </p:tavLst>
                                    </p:anim>
                                    <p:anim calcmode="lin" valueType="num">
                                      <p:cBhvr>
                                        <p:cTn id="59" dur="1000" fill="hold"/>
                                        <p:tgtEl>
                                          <p:spTgt spid="68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60"/>
                                        </p:tgtEl>
                                        <p:attrNameLst>
                                          <p:attrName>style.visibility</p:attrName>
                                        </p:attrNameLst>
                                      </p:cBhvr>
                                      <p:to>
                                        <p:strVal val="visible"/>
                                      </p:to>
                                    </p:set>
                                    <p:animEffect transition="in" filter="fade">
                                      <p:cBhvr>
                                        <p:cTn id="64" dur="1000"/>
                                        <p:tgtEl>
                                          <p:spTgt spid="660"/>
                                        </p:tgtEl>
                                      </p:cBhvr>
                                    </p:animEffect>
                                    <p:anim calcmode="lin" valueType="num">
                                      <p:cBhvr>
                                        <p:cTn id="65" dur="1000" fill="hold"/>
                                        <p:tgtEl>
                                          <p:spTgt spid="660"/>
                                        </p:tgtEl>
                                        <p:attrNameLst>
                                          <p:attrName>ppt_x</p:attrName>
                                        </p:attrNameLst>
                                      </p:cBhvr>
                                      <p:tavLst>
                                        <p:tav tm="0">
                                          <p:val>
                                            <p:strVal val="#ppt_x"/>
                                          </p:val>
                                        </p:tav>
                                        <p:tav tm="100000">
                                          <p:val>
                                            <p:strVal val="#ppt_x"/>
                                          </p:val>
                                        </p:tav>
                                      </p:tavLst>
                                    </p:anim>
                                    <p:anim calcmode="lin" valueType="num">
                                      <p:cBhvr>
                                        <p:cTn id="66" dur="1000" fill="hold"/>
                                        <p:tgtEl>
                                          <p:spTgt spid="66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58"/>
                                        </p:tgtEl>
                                        <p:attrNameLst>
                                          <p:attrName>style.visibility</p:attrName>
                                        </p:attrNameLst>
                                      </p:cBhvr>
                                      <p:to>
                                        <p:strVal val="visible"/>
                                      </p:to>
                                    </p:set>
                                    <p:animEffect transition="in" filter="fade">
                                      <p:cBhvr>
                                        <p:cTn id="69" dur="1000"/>
                                        <p:tgtEl>
                                          <p:spTgt spid="658"/>
                                        </p:tgtEl>
                                      </p:cBhvr>
                                    </p:animEffect>
                                    <p:anim calcmode="lin" valueType="num">
                                      <p:cBhvr>
                                        <p:cTn id="70" dur="1000" fill="hold"/>
                                        <p:tgtEl>
                                          <p:spTgt spid="658"/>
                                        </p:tgtEl>
                                        <p:attrNameLst>
                                          <p:attrName>ppt_x</p:attrName>
                                        </p:attrNameLst>
                                      </p:cBhvr>
                                      <p:tavLst>
                                        <p:tav tm="0">
                                          <p:val>
                                            <p:strVal val="#ppt_x"/>
                                          </p:val>
                                        </p:tav>
                                        <p:tav tm="100000">
                                          <p:val>
                                            <p:strVal val="#ppt_x"/>
                                          </p:val>
                                        </p:tav>
                                      </p:tavLst>
                                    </p:anim>
                                    <p:anim calcmode="lin" valueType="num">
                                      <p:cBhvr>
                                        <p:cTn id="71" dur="1000" fill="hold"/>
                                        <p:tgtEl>
                                          <p:spTgt spid="65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663"/>
                                        </p:tgtEl>
                                        <p:attrNameLst>
                                          <p:attrName>style.visibility</p:attrName>
                                        </p:attrNameLst>
                                      </p:cBhvr>
                                      <p:to>
                                        <p:strVal val="visible"/>
                                      </p:to>
                                    </p:set>
                                    <p:animEffect transition="in" filter="fade">
                                      <p:cBhvr>
                                        <p:cTn id="74" dur="1000"/>
                                        <p:tgtEl>
                                          <p:spTgt spid="663"/>
                                        </p:tgtEl>
                                      </p:cBhvr>
                                    </p:animEffect>
                                    <p:anim calcmode="lin" valueType="num">
                                      <p:cBhvr>
                                        <p:cTn id="75" dur="1000" fill="hold"/>
                                        <p:tgtEl>
                                          <p:spTgt spid="663"/>
                                        </p:tgtEl>
                                        <p:attrNameLst>
                                          <p:attrName>ppt_x</p:attrName>
                                        </p:attrNameLst>
                                      </p:cBhvr>
                                      <p:tavLst>
                                        <p:tav tm="0">
                                          <p:val>
                                            <p:strVal val="#ppt_x"/>
                                          </p:val>
                                        </p:tav>
                                        <p:tav tm="100000">
                                          <p:val>
                                            <p:strVal val="#ppt_x"/>
                                          </p:val>
                                        </p:tav>
                                      </p:tavLst>
                                    </p:anim>
                                    <p:anim calcmode="lin" valueType="num">
                                      <p:cBhvr>
                                        <p:cTn id="76" dur="1000" fill="hold"/>
                                        <p:tgtEl>
                                          <p:spTgt spid="66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1000"/>
                                        <p:tgtEl>
                                          <p:spTgt spid="4"/>
                                        </p:tgtEl>
                                      </p:cBhvr>
                                    </p:animEffect>
                                    <p:anim calcmode="lin" valueType="num">
                                      <p:cBhvr>
                                        <p:cTn id="80" dur="1000" fill="hold"/>
                                        <p:tgtEl>
                                          <p:spTgt spid="4"/>
                                        </p:tgtEl>
                                        <p:attrNameLst>
                                          <p:attrName>ppt_x</p:attrName>
                                        </p:attrNameLst>
                                      </p:cBhvr>
                                      <p:tavLst>
                                        <p:tav tm="0">
                                          <p:val>
                                            <p:strVal val="#ppt_x"/>
                                          </p:val>
                                        </p:tav>
                                        <p:tav tm="100000">
                                          <p:val>
                                            <p:strVal val="#ppt_x"/>
                                          </p:val>
                                        </p:tav>
                                      </p:tavLst>
                                    </p:anim>
                                    <p:anim calcmode="lin" valueType="num">
                                      <p:cBhvr>
                                        <p:cTn id="8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nodeType="clickEffect">
                                  <p:stCondLst>
                                    <p:cond delay="0"/>
                                  </p:stCondLst>
                                  <p:childTnLst>
                                    <p:set>
                                      <p:cBhvr>
                                        <p:cTn id="85" dur="1" fill="hold">
                                          <p:stCondLst>
                                            <p:cond delay="0"/>
                                          </p:stCondLst>
                                        </p:cTn>
                                        <p:tgtEl>
                                          <p:spTgt spid="684"/>
                                        </p:tgtEl>
                                        <p:attrNameLst>
                                          <p:attrName>style.visibility</p:attrName>
                                        </p:attrNameLst>
                                      </p:cBhvr>
                                      <p:to>
                                        <p:strVal val="visible"/>
                                      </p:to>
                                    </p:set>
                                    <p:animEffect transition="in" filter="fade">
                                      <p:cBhvr>
                                        <p:cTn id="86" dur="1000"/>
                                        <p:tgtEl>
                                          <p:spTgt spid="684"/>
                                        </p:tgtEl>
                                      </p:cBhvr>
                                    </p:animEffect>
                                    <p:anim calcmode="lin" valueType="num">
                                      <p:cBhvr>
                                        <p:cTn id="87" dur="1000" fill="hold"/>
                                        <p:tgtEl>
                                          <p:spTgt spid="684"/>
                                        </p:tgtEl>
                                        <p:attrNameLst>
                                          <p:attrName>ppt_x</p:attrName>
                                        </p:attrNameLst>
                                      </p:cBhvr>
                                      <p:tavLst>
                                        <p:tav tm="0">
                                          <p:val>
                                            <p:strVal val="#ppt_x"/>
                                          </p:val>
                                        </p:tav>
                                        <p:tav tm="100000">
                                          <p:val>
                                            <p:strVal val="#ppt_x"/>
                                          </p:val>
                                        </p:tav>
                                      </p:tavLst>
                                    </p:anim>
                                    <p:anim calcmode="lin" valueType="num">
                                      <p:cBhvr>
                                        <p:cTn id="88" dur="1000" fill="hold"/>
                                        <p:tgtEl>
                                          <p:spTgt spid="684"/>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714"/>
                                        </p:tgtEl>
                                        <p:attrNameLst>
                                          <p:attrName>style.visibility</p:attrName>
                                        </p:attrNameLst>
                                      </p:cBhvr>
                                      <p:to>
                                        <p:strVal val="visible"/>
                                      </p:to>
                                    </p:set>
                                    <p:animEffect transition="in" filter="fade">
                                      <p:cBhvr>
                                        <p:cTn id="91" dur="1000"/>
                                        <p:tgtEl>
                                          <p:spTgt spid="714"/>
                                        </p:tgtEl>
                                      </p:cBhvr>
                                    </p:animEffect>
                                    <p:anim calcmode="lin" valueType="num">
                                      <p:cBhvr>
                                        <p:cTn id="92" dur="1000" fill="hold"/>
                                        <p:tgtEl>
                                          <p:spTgt spid="714"/>
                                        </p:tgtEl>
                                        <p:attrNameLst>
                                          <p:attrName>ppt_x</p:attrName>
                                        </p:attrNameLst>
                                      </p:cBhvr>
                                      <p:tavLst>
                                        <p:tav tm="0">
                                          <p:val>
                                            <p:strVal val="#ppt_x"/>
                                          </p:val>
                                        </p:tav>
                                        <p:tav tm="100000">
                                          <p:val>
                                            <p:strVal val="#ppt_x"/>
                                          </p:val>
                                        </p:tav>
                                      </p:tavLst>
                                    </p:anim>
                                    <p:anim calcmode="lin" valueType="num">
                                      <p:cBhvr>
                                        <p:cTn id="93" dur="1000" fill="hold"/>
                                        <p:tgtEl>
                                          <p:spTgt spid="714"/>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fade">
                                      <p:cBhvr>
                                        <p:cTn id="96" dur="1000"/>
                                        <p:tgtEl>
                                          <p:spTgt spid="12"/>
                                        </p:tgtEl>
                                      </p:cBhvr>
                                    </p:animEffect>
                                    <p:anim calcmode="lin" valueType="num">
                                      <p:cBhvr>
                                        <p:cTn id="97" dur="1000" fill="hold"/>
                                        <p:tgtEl>
                                          <p:spTgt spid="12"/>
                                        </p:tgtEl>
                                        <p:attrNameLst>
                                          <p:attrName>ppt_x</p:attrName>
                                        </p:attrNameLst>
                                      </p:cBhvr>
                                      <p:tavLst>
                                        <p:tav tm="0">
                                          <p:val>
                                            <p:strVal val="#ppt_x"/>
                                          </p:val>
                                        </p:tav>
                                        <p:tav tm="100000">
                                          <p:val>
                                            <p:strVal val="#ppt_x"/>
                                          </p:val>
                                        </p:tav>
                                      </p:tavLst>
                                    </p:anim>
                                    <p:anim calcmode="lin" valueType="num">
                                      <p:cBhvr>
                                        <p:cTn id="98" dur="1000" fill="hold"/>
                                        <p:tgtEl>
                                          <p:spTgt spid="12"/>
                                        </p:tgtEl>
                                        <p:attrNameLst>
                                          <p:attrName>ppt_y</p:attrName>
                                        </p:attrNameLst>
                                      </p:cBhvr>
                                      <p:tavLst>
                                        <p:tav tm="0">
                                          <p:val>
                                            <p:strVal val="#ppt_y-.1"/>
                                          </p:val>
                                        </p:tav>
                                        <p:tav tm="100000">
                                          <p:val>
                                            <p:strVal val="#ppt_y"/>
                                          </p:val>
                                        </p:tav>
                                      </p:tavLst>
                                    </p:anim>
                                  </p:childTnLst>
                                </p:cTn>
                              </p:par>
                              <p:par>
                                <p:cTn id="99" presetID="47" presetClass="entr" presetSubtype="0" fill="hold" nodeType="with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1000"/>
                                        <p:tgtEl>
                                          <p:spTgt spid="7"/>
                                        </p:tgtEl>
                                      </p:cBhvr>
                                    </p:animEffect>
                                    <p:anim calcmode="lin" valueType="num">
                                      <p:cBhvr>
                                        <p:cTn id="102" dur="1000" fill="hold"/>
                                        <p:tgtEl>
                                          <p:spTgt spid="7"/>
                                        </p:tgtEl>
                                        <p:attrNameLst>
                                          <p:attrName>ppt_x</p:attrName>
                                        </p:attrNameLst>
                                      </p:cBhvr>
                                      <p:tavLst>
                                        <p:tav tm="0">
                                          <p:val>
                                            <p:strVal val="#ppt_x"/>
                                          </p:val>
                                        </p:tav>
                                        <p:tav tm="100000">
                                          <p:val>
                                            <p:strVal val="#ppt_x"/>
                                          </p:val>
                                        </p:tav>
                                      </p:tavLst>
                                    </p:anim>
                                    <p:anim calcmode="lin" valueType="num">
                                      <p:cBhvr>
                                        <p:cTn id="10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 grpId="0" animBg="1"/>
      <p:bldP spid="663" grpId="0" animBg="1"/>
      <p:bldP spid="690" grpId="0" animBg="1"/>
      <p:bldP spid="712" grpId="0" animBg="1"/>
      <p:bldP spid="713" grpId="0" animBg="1"/>
      <p:bldP spid="12" grpId="0" animBg="1"/>
      <p:bldP spid="64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Profile View</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E.2</a:t>
            </a:r>
            <a:endParaRPr lang="en-US" sz="1400" dirty="0">
              <a:solidFill>
                <a:schemeClr val="bg1"/>
              </a:solidFill>
            </a:endParaRP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smtClean="0"/>
              <a:t>Sometimes the plan view and profile view are included on the same sheet.</a:t>
            </a:r>
            <a:endParaRPr lang="en-US" b="1" i="1" dirty="0"/>
          </a:p>
        </p:txBody>
      </p:sp>
      <p:sp>
        <p:nvSpPr>
          <p:cNvPr id="85" name="TextBox 84"/>
          <p:cNvSpPr txBox="1"/>
          <p:nvPr/>
        </p:nvSpPr>
        <p:spPr>
          <a:xfrm>
            <a:off x="149134" y="176146"/>
            <a:ext cx="1146265"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Profile Sheet</a:t>
            </a:r>
            <a:endParaRPr lang="en-US" sz="1600" i="1" dirty="0">
              <a:solidFill>
                <a:schemeClr val="bg1">
                  <a:lumMod val="50000"/>
                </a:schemeClr>
              </a:solidFill>
            </a:endParaRPr>
          </a:p>
        </p:txBody>
      </p:sp>
      <p:sp>
        <p:nvSpPr>
          <p:cNvPr id="86" name="Line 590"/>
          <p:cNvSpPr>
            <a:spLocks noChangeShapeType="1"/>
          </p:cNvSpPr>
          <p:nvPr/>
        </p:nvSpPr>
        <p:spPr bwMode="auto">
          <a:xfrm>
            <a:off x="6605883" y="598061"/>
            <a:ext cx="2257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215"/>
          <p:cNvSpPr>
            <a:spLocks noChangeShapeType="1"/>
          </p:cNvSpPr>
          <p:nvPr/>
        </p:nvSpPr>
        <p:spPr bwMode="auto">
          <a:xfrm flipV="1">
            <a:off x="8591846" y="237842"/>
            <a:ext cx="0" cy="3541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217"/>
          <p:cNvSpPr>
            <a:spLocks noChangeShapeType="1"/>
          </p:cNvSpPr>
          <p:nvPr/>
        </p:nvSpPr>
        <p:spPr bwMode="auto">
          <a:xfrm flipV="1">
            <a:off x="8572796" y="123542"/>
            <a:ext cx="0" cy="2571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 name="Group 7"/>
          <p:cNvGrpSpPr>
            <a:grpSpLocks/>
          </p:cNvGrpSpPr>
          <p:nvPr/>
        </p:nvGrpSpPr>
        <p:grpSpPr bwMode="auto">
          <a:xfrm>
            <a:off x="6721297" y="176112"/>
            <a:ext cx="1621636" cy="418728"/>
            <a:chOff x="1835" y="924"/>
            <a:chExt cx="2070" cy="583"/>
          </a:xfrm>
        </p:grpSpPr>
        <p:grpSp>
          <p:nvGrpSpPr>
            <p:cNvPr id="90" name="Group 8"/>
            <p:cNvGrpSpPr>
              <a:grpSpLocks/>
            </p:cNvGrpSpPr>
            <p:nvPr/>
          </p:nvGrpSpPr>
          <p:grpSpPr bwMode="auto">
            <a:xfrm>
              <a:off x="1835" y="931"/>
              <a:ext cx="1856" cy="569"/>
              <a:chOff x="1835" y="931"/>
              <a:chExt cx="1856" cy="569"/>
            </a:xfrm>
          </p:grpSpPr>
          <p:sp>
            <p:nvSpPr>
              <p:cNvPr id="443" name="Freeform 9"/>
              <p:cNvSpPr>
                <a:spLocks/>
              </p:cNvSpPr>
              <p:nvPr/>
            </p:nvSpPr>
            <p:spPr bwMode="auto">
              <a:xfrm>
                <a:off x="1838" y="1316"/>
                <a:ext cx="1534" cy="7"/>
              </a:xfrm>
              <a:custGeom>
                <a:avLst/>
                <a:gdLst>
                  <a:gd name="T0" fmla="*/ 1534 w 1534"/>
                  <a:gd name="T1" fmla="*/ 0 h 7"/>
                  <a:gd name="T2" fmla="*/ 0 w 1534"/>
                  <a:gd name="T3" fmla="*/ 0 h 7"/>
                  <a:gd name="T4" fmla="*/ 0 w 1534"/>
                  <a:gd name="T5" fmla="*/ 3 h 7"/>
                  <a:gd name="T6" fmla="*/ 1534 w 1534"/>
                  <a:gd name="T7" fmla="*/ 3 h 7"/>
                  <a:gd name="T8" fmla="*/ 1534 w 1534"/>
                  <a:gd name="T9" fmla="*/ 7 h 7"/>
                  <a:gd name="T10" fmla="*/ 0 w 1534"/>
                  <a:gd name="T11" fmla="*/ 7 h 7"/>
                  <a:gd name="T12" fmla="*/ 0 w 153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7">
                    <a:moveTo>
                      <a:pt x="1534" y="0"/>
                    </a:moveTo>
                    <a:lnTo>
                      <a:pt x="0" y="0"/>
                    </a:lnTo>
                    <a:lnTo>
                      <a:pt x="0" y="3"/>
                    </a:lnTo>
                    <a:lnTo>
                      <a:pt x="1534" y="3"/>
                    </a:lnTo>
                    <a:lnTo>
                      <a:pt x="153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4" name="Freeform 10"/>
              <p:cNvSpPr>
                <a:spLocks/>
              </p:cNvSpPr>
              <p:nvPr/>
            </p:nvSpPr>
            <p:spPr bwMode="auto">
              <a:xfrm>
                <a:off x="1835" y="934"/>
                <a:ext cx="7" cy="385"/>
              </a:xfrm>
              <a:custGeom>
                <a:avLst/>
                <a:gdLst>
                  <a:gd name="T0" fmla="*/ 0 w 7"/>
                  <a:gd name="T1" fmla="*/ 385 h 385"/>
                  <a:gd name="T2" fmla="*/ 0 w 7"/>
                  <a:gd name="T3" fmla="*/ 0 h 385"/>
                  <a:gd name="T4" fmla="*/ 3 w 7"/>
                  <a:gd name="T5" fmla="*/ 0 h 385"/>
                  <a:gd name="T6" fmla="*/ 3 w 7"/>
                  <a:gd name="T7" fmla="*/ 385 h 385"/>
                  <a:gd name="T8" fmla="*/ 7 w 7"/>
                  <a:gd name="T9" fmla="*/ 385 h 385"/>
                  <a:gd name="T10" fmla="*/ 7 w 7"/>
                  <a:gd name="T11" fmla="*/ 0 h 385"/>
                  <a:gd name="T12" fmla="*/ 3 w 7"/>
                  <a:gd name="T13" fmla="*/ 0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85">
                    <a:moveTo>
                      <a:pt x="0" y="385"/>
                    </a:moveTo>
                    <a:lnTo>
                      <a:pt x="0" y="0"/>
                    </a:lnTo>
                    <a:lnTo>
                      <a:pt x="3" y="0"/>
                    </a:lnTo>
                    <a:lnTo>
                      <a:pt x="3" y="385"/>
                    </a:lnTo>
                    <a:lnTo>
                      <a:pt x="7" y="385"/>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5" name="Freeform 11"/>
              <p:cNvSpPr>
                <a:spLocks/>
              </p:cNvSpPr>
              <p:nvPr/>
            </p:nvSpPr>
            <p:spPr bwMode="auto">
              <a:xfrm>
                <a:off x="1838" y="931"/>
                <a:ext cx="1534" cy="6"/>
              </a:xfrm>
              <a:custGeom>
                <a:avLst/>
                <a:gdLst>
                  <a:gd name="T0" fmla="*/ 0 w 1534"/>
                  <a:gd name="T1" fmla="*/ 0 h 6"/>
                  <a:gd name="T2" fmla="*/ 1534 w 1534"/>
                  <a:gd name="T3" fmla="*/ 0 h 6"/>
                  <a:gd name="T4" fmla="*/ 1534 w 1534"/>
                  <a:gd name="T5" fmla="*/ 3 h 6"/>
                  <a:gd name="T6" fmla="*/ 0 w 1534"/>
                  <a:gd name="T7" fmla="*/ 3 h 6"/>
                  <a:gd name="T8" fmla="*/ 0 w 1534"/>
                  <a:gd name="T9" fmla="*/ 6 h 6"/>
                  <a:gd name="T10" fmla="*/ 1534 w 1534"/>
                  <a:gd name="T11" fmla="*/ 6 h 6"/>
                  <a:gd name="T12" fmla="*/ 1534 w 153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6">
                    <a:moveTo>
                      <a:pt x="0" y="0"/>
                    </a:moveTo>
                    <a:lnTo>
                      <a:pt x="1534" y="0"/>
                    </a:lnTo>
                    <a:lnTo>
                      <a:pt x="1534" y="3"/>
                    </a:lnTo>
                    <a:lnTo>
                      <a:pt x="0" y="3"/>
                    </a:lnTo>
                    <a:lnTo>
                      <a:pt x="0" y="6"/>
                    </a:lnTo>
                    <a:lnTo>
                      <a:pt x="1534" y="6"/>
                    </a:lnTo>
                    <a:lnTo>
                      <a:pt x="153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6" name="Freeform 12"/>
              <p:cNvSpPr>
                <a:spLocks/>
              </p:cNvSpPr>
              <p:nvPr/>
            </p:nvSpPr>
            <p:spPr bwMode="auto">
              <a:xfrm>
                <a:off x="3369" y="934"/>
                <a:ext cx="6" cy="385"/>
              </a:xfrm>
              <a:custGeom>
                <a:avLst/>
                <a:gdLst>
                  <a:gd name="T0" fmla="*/ 0 w 6"/>
                  <a:gd name="T1" fmla="*/ 0 h 385"/>
                  <a:gd name="T2" fmla="*/ 0 w 6"/>
                  <a:gd name="T3" fmla="*/ 385 h 385"/>
                  <a:gd name="T4" fmla="*/ 3 w 6"/>
                  <a:gd name="T5" fmla="*/ 385 h 385"/>
                  <a:gd name="T6" fmla="*/ 3 w 6"/>
                  <a:gd name="T7" fmla="*/ 0 h 385"/>
                  <a:gd name="T8" fmla="*/ 6 w 6"/>
                  <a:gd name="T9" fmla="*/ 0 h 385"/>
                  <a:gd name="T10" fmla="*/ 6 w 6"/>
                  <a:gd name="T11" fmla="*/ 385 h 385"/>
                  <a:gd name="T12" fmla="*/ 3 w 6"/>
                  <a:gd name="T13" fmla="*/ 385 h 3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85">
                    <a:moveTo>
                      <a:pt x="0" y="0"/>
                    </a:moveTo>
                    <a:lnTo>
                      <a:pt x="0" y="385"/>
                    </a:lnTo>
                    <a:lnTo>
                      <a:pt x="3" y="385"/>
                    </a:lnTo>
                    <a:lnTo>
                      <a:pt x="3" y="0"/>
                    </a:lnTo>
                    <a:lnTo>
                      <a:pt x="6" y="0"/>
                    </a:lnTo>
                    <a:lnTo>
                      <a:pt x="6" y="385"/>
                    </a:lnTo>
                    <a:lnTo>
                      <a:pt x="3" y="38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7" name="Freeform 13"/>
              <p:cNvSpPr>
                <a:spLocks/>
              </p:cNvSpPr>
              <p:nvPr/>
            </p:nvSpPr>
            <p:spPr bwMode="auto">
              <a:xfrm>
                <a:off x="1838" y="947"/>
                <a:ext cx="1534" cy="10"/>
              </a:xfrm>
              <a:custGeom>
                <a:avLst/>
                <a:gdLst>
                  <a:gd name="T0" fmla="*/ 0 w 1534"/>
                  <a:gd name="T1" fmla="*/ 0 h 10"/>
                  <a:gd name="T2" fmla="*/ 1534 w 1534"/>
                  <a:gd name="T3" fmla="*/ 3 h 10"/>
                  <a:gd name="T4" fmla="*/ 1534 w 1534"/>
                  <a:gd name="T5" fmla="*/ 7 h 10"/>
                  <a:gd name="T6" fmla="*/ 0 w 1534"/>
                  <a:gd name="T7" fmla="*/ 3 h 10"/>
                  <a:gd name="T8" fmla="*/ 0 w 1534"/>
                  <a:gd name="T9" fmla="*/ 7 h 10"/>
                  <a:gd name="T10" fmla="*/ 1534 w 1534"/>
                  <a:gd name="T11" fmla="*/ 10 h 10"/>
                  <a:gd name="T12" fmla="*/ 1534 w 153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 h="10">
                    <a:moveTo>
                      <a:pt x="0" y="0"/>
                    </a:moveTo>
                    <a:lnTo>
                      <a:pt x="1534" y="3"/>
                    </a:lnTo>
                    <a:lnTo>
                      <a:pt x="1534" y="7"/>
                    </a:lnTo>
                    <a:lnTo>
                      <a:pt x="0" y="3"/>
                    </a:lnTo>
                    <a:lnTo>
                      <a:pt x="0" y="7"/>
                    </a:lnTo>
                    <a:lnTo>
                      <a:pt x="1534" y="10"/>
                    </a:lnTo>
                    <a:lnTo>
                      <a:pt x="153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8" name="Freeform 14"/>
              <p:cNvSpPr>
                <a:spLocks/>
              </p:cNvSpPr>
              <p:nvPr/>
            </p:nvSpPr>
            <p:spPr bwMode="auto">
              <a:xfrm>
                <a:off x="2987" y="1329"/>
                <a:ext cx="171" cy="30"/>
              </a:xfrm>
              <a:custGeom>
                <a:avLst/>
                <a:gdLst>
                  <a:gd name="T0" fmla="*/ 171 w 171"/>
                  <a:gd name="T1" fmla="*/ 0 h 30"/>
                  <a:gd name="T2" fmla="*/ 0 w 171"/>
                  <a:gd name="T3" fmla="*/ 23 h 30"/>
                  <a:gd name="T4" fmla="*/ 0 w 171"/>
                  <a:gd name="T5" fmla="*/ 26 h 30"/>
                  <a:gd name="T6" fmla="*/ 171 w 171"/>
                  <a:gd name="T7" fmla="*/ 3 h 30"/>
                  <a:gd name="T8" fmla="*/ 171 w 171"/>
                  <a:gd name="T9" fmla="*/ 7 h 30"/>
                  <a:gd name="T10" fmla="*/ 0 w 171"/>
                  <a:gd name="T11" fmla="*/ 30 h 30"/>
                  <a:gd name="T12" fmla="*/ 0 w 171"/>
                  <a:gd name="T13" fmla="*/ 2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30">
                    <a:moveTo>
                      <a:pt x="171" y="0"/>
                    </a:moveTo>
                    <a:lnTo>
                      <a:pt x="0" y="23"/>
                    </a:lnTo>
                    <a:lnTo>
                      <a:pt x="0" y="26"/>
                    </a:lnTo>
                    <a:lnTo>
                      <a:pt x="171" y="3"/>
                    </a:lnTo>
                    <a:lnTo>
                      <a:pt x="171" y="7"/>
                    </a:lnTo>
                    <a:lnTo>
                      <a:pt x="0" y="30"/>
                    </a:lnTo>
                    <a:lnTo>
                      <a:pt x="0" y="2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9" name="Freeform 15"/>
              <p:cNvSpPr>
                <a:spLocks/>
              </p:cNvSpPr>
              <p:nvPr/>
            </p:nvSpPr>
            <p:spPr bwMode="auto">
              <a:xfrm>
                <a:off x="2151" y="1349"/>
                <a:ext cx="836" cy="10"/>
              </a:xfrm>
              <a:custGeom>
                <a:avLst/>
                <a:gdLst>
                  <a:gd name="T0" fmla="*/ 836 w 836"/>
                  <a:gd name="T1" fmla="*/ 3 h 10"/>
                  <a:gd name="T2" fmla="*/ 0 w 836"/>
                  <a:gd name="T3" fmla="*/ 0 h 10"/>
                  <a:gd name="T4" fmla="*/ 0 w 836"/>
                  <a:gd name="T5" fmla="*/ 3 h 10"/>
                  <a:gd name="T6" fmla="*/ 836 w 836"/>
                  <a:gd name="T7" fmla="*/ 6 h 10"/>
                  <a:gd name="T8" fmla="*/ 836 w 836"/>
                  <a:gd name="T9" fmla="*/ 10 h 10"/>
                  <a:gd name="T10" fmla="*/ 0 w 836"/>
                  <a:gd name="T11" fmla="*/ 6 h 10"/>
                  <a:gd name="T12" fmla="*/ 0 w 83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6" h="10">
                    <a:moveTo>
                      <a:pt x="836" y="3"/>
                    </a:moveTo>
                    <a:lnTo>
                      <a:pt x="0" y="0"/>
                    </a:lnTo>
                    <a:lnTo>
                      <a:pt x="0" y="3"/>
                    </a:lnTo>
                    <a:lnTo>
                      <a:pt x="836" y="6"/>
                    </a:lnTo>
                    <a:lnTo>
                      <a:pt x="836"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 name="Freeform 16"/>
              <p:cNvSpPr>
                <a:spLocks/>
              </p:cNvSpPr>
              <p:nvPr/>
            </p:nvSpPr>
            <p:spPr bwMode="auto">
              <a:xfrm>
                <a:off x="2072" y="1332"/>
                <a:ext cx="79" cy="23"/>
              </a:xfrm>
              <a:custGeom>
                <a:avLst/>
                <a:gdLst>
                  <a:gd name="T0" fmla="*/ 79 w 79"/>
                  <a:gd name="T1" fmla="*/ 17 h 23"/>
                  <a:gd name="T2" fmla="*/ 0 w 79"/>
                  <a:gd name="T3" fmla="*/ 0 h 23"/>
                  <a:gd name="T4" fmla="*/ 0 w 79"/>
                  <a:gd name="T5" fmla="*/ 4 h 23"/>
                  <a:gd name="T6" fmla="*/ 79 w 79"/>
                  <a:gd name="T7" fmla="*/ 20 h 23"/>
                  <a:gd name="T8" fmla="*/ 79 w 79"/>
                  <a:gd name="T9" fmla="*/ 23 h 23"/>
                  <a:gd name="T10" fmla="*/ 0 w 79"/>
                  <a:gd name="T11" fmla="*/ 7 h 23"/>
                  <a:gd name="T12" fmla="*/ 0 w 79"/>
                  <a:gd name="T13" fmla="*/ 4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23">
                    <a:moveTo>
                      <a:pt x="79" y="17"/>
                    </a:moveTo>
                    <a:lnTo>
                      <a:pt x="0" y="0"/>
                    </a:lnTo>
                    <a:lnTo>
                      <a:pt x="0" y="4"/>
                    </a:lnTo>
                    <a:lnTo>
                      <a:pt x="79" y="20"/>
                    </a:lnTo>
                    <a:lnTo>
                      <a:pt x="79" y="23"/>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 name="Freeform 17"/>
              <p:cNvSpPr>
                <a:spLocks/>
              </p:cNvSpPr>
              <p:nvPr/>
            </p:nvSpPr>
            <p:spPr bwMode="auto">
              <a:xfrm>
                <a:off x="1838" y="1332"/>
                <a:ext cx="234" cy="7"/>
              </a:xfrm>
              <a:custGeom>
                <a:avLst/>
                <a:gdLst>
                  <a:gd name="T0" fmla="*/ 234 w 234"/>
                  <a:gd name="T1" fmla="*/ 0 h 7"/>
                  <a:gd name="T2" fmla="*/ 0 w 234"/>
                  <a:gd name="T3" fmla="*/ 0 h 7"/>
                  <a:gd name="T4" fmla="*/ 0 w 234"/>
                  <a:gd name="T5" fmla="*/ 4 h 7"/>
                  <a:gd name="T6" fmla="*/ 234 w 234"/>
                  <a:gd name="T7" fmla="*/ 4 h 7"/>
                  <a:gd name="T8" fmla="*/ 234 w 234"/>
                  <a:gd name="T9" fmla="*/ 7 h 7"/>
                  <a:gd name="T10" fmla="*/ 0 w 234"/>
                  <a:gd name="T11" fmla="*/ 7 h 7"/>
                  <a:gd name="T12" fmla="*/ 0 w 23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 h="7">
                    <a:moveTo>
                      <a:pt x="234" y="0"/>
                    </a:moveTo>
                    <a:lnTo>
                      <a:pt x="0" y="0"/>
                    </a:lnTo>
                    <a:lnTo>
                      <a:pt x="0" y="4"/>
                    </a:lnTo>
                    <a:lnTo>
                      <a:pt x="234" y="4"/>
                    </a:lnTo>
                    <a:lnTo>
                      <a:pt x="23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2" name="Freeform 18"/>
              <p:cNvSpPr>
                <a:spLocks/>
              </p:cNvSpPr>
              <p:nvPr/>
            </p:nvSpPr>
            <p:spPr bwMode="auto">
              <a:xfrm>
                <a:off x="2164" y="1352"/>
                <a:ext cx="7" cy="13"/>
              </a:xfrm>
              <a:custGeom>
                <a:avLst/>
                <a:gdLst>
                  <a:gd name="T0" fmla="*/ 0 w 7"/>
                  <a:gd name="T1" fmla="*/ 13 h 13"/>
                  <a:gd name="T2" fmla="*/ 0 w 7"/>
                  <a:gd name="T3" fmla="*/ 0 h 13"/>
                  <a:gd name="T4" fmla="*/ 3 w 7"/>
                  <a:gd name="T5" fmla="*/ 0 h 13"/>
                  <a:gd name="T6" fmla="*/ 3 w 7"/>
                  <a:gd name="T7" fmla="*/ 13 h 13"/>
                  <a:gd name="T8" fmla="*/ 7 w 7"/>
                  <a:gd name="T9" fmla="*/ 13 h 13"/>
                  <a:gd name="T10" fmla="*/ 7 w 7"/>
                  <a:gd name="T11" fmla="*/ 0 h 13"/>
                  <a:gd name="T12" fmla="*/ 3 w 7"/>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13"/>
                    </a:moveTo>
                    <a:lnTo>
                      <a:pt x="0" y="0"/>
                    </a:lnTo>
                    <a:lnTo>
                      <a:pt x="3" y="0"/>
                    </a:lnTo>
                    <a:lnTo>
                      <a:pt x="3" y="13"/>
                    </a:lnTo>
                    <a:lnTo>
                      <a:pt x="7"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 name="Freeform 19"/>
              <p:cNvSpPr>
                <a:spLocks/>
              </p:cNvSpPr>
              <p:nvPr/>
            </p:nvSpPr>
            <p:spPr bwMode="auto">
              <a:xfrm>
                <a:off x="3283" y="1332"/>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 name="Freeform 20"/>
              <p:cNvSpPr>
                <a:spLocks/>
              </p:cNvSpPr>
              <p:nvPr/>
            </p:nvSpPr>
            <p:spPr bwMode="auto">
              <a:xfrm>
                <a:off x="3165" y="1339"/>
                <a:ext cx="121" cy="20"/>
              </a:xfrm>
              <a:custGeom>
                <a:avLst/>
                <a:gdLst>
                  <a:gd name="T0" fmla="*/ 121 w 121"/>
                  <a:gd name="T1" fmla="*/ 0 h 20"/>
                  <a:gd name="T2" fmla="*/ 0 w 121"/>
                  <a:gd name="T3" fmla="*/ 13 h 20"/>
                  <a:gd name="T4" fmla="*/ 0 w 121"/>
                  <a:gd name="T5" fmla="*/ 16 h 20"/>
                  <a:gd name="T6" fmla="*/ 121 w 121"/>
                  <a:gd name="T7" fmla="*/ 3 h 20"/>
                  <a:gd name="T8" fmla="*/ 121 w 121"/>
                  <a:gd name="T9" fmla="*/ 7 h 20"/>
                  <a:gd name="T10" fmla="*/ 0 w 121"/>
                  <a:gd name="T11" fmla="*/ 20 h 20"/>
                  <a:gd name="T12" fmla="*/ 0 w 121"/>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20">
                    <a:moveTo>
                      <a:pt x="121" y="0"/>
                    </a:moveTo>
                    <a:lnTo>
                      <a:pt x="0" y="13"/>
                    </a:lnTo>
                    <a:lnTo>
                      <a:pt x="0" y="16"/>
                    </a:lnTo>
                    <a:lnTo>
                      <a:pt x="121" y="3"/>
                    </a:lnTo>
                    <a:lnTo>
                      <a:pt x="121" y="7"/>
                    </a:lnTo>
                    <a:lnTo>
                      <a:pt x="0" y="20"/>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5" name="Freeform 21"/>
              <p:cNvSpPr>
                <a:spLocks/>
              </p:cNvSpPr>
              <p:nvPr/>
            </p:nvSpPr>
            <p:spPr bwMode="auto">
              <a:xfrm>
                <a:off x="3484" y="1230"/>
                <a:ext cx="6" cy="139"/>
              </a:xfrm>
              <a:custGeom>
                <a:avLst/>
                <a:gdLst>
                  <a:gd name="T0" fmla="*/ 0 w 6"/>
                  <a:gd name="T1" fmla="*/ 139 h 139"/>
                  <a:gd name="T2" fmla="*/ 0 w 6"/>
                  <a:gd name="T3" fmla="*/ 0 h 139"/>
                  <a:gd name="T4" fmla="*/ 3 w 6"/>
                  <a:gd name="T5" fmla="*/ 0 h 139"/>
                  <a:gd name="T6" fmla="*/ 3 w 6"/>
                  <a:gd name="T7" fmla="*/ 139 h 139"/>
                  <a:gd name="T8" fmla="*/ 6 w 6"/>
                  <a:gd name="T9" fmla="*/ 139 h 139"/>
                  <a:gd name="T10" fmla="*/ 6 w 6"/>
                  <a:gd name="T11" fmla="*/ 0 h 139"/>
                  <a:gd name="T12" fmla="*/ 3 w 6"/>
                  <a:gd name="T13" fmla="*/ 0 h 1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9">
                    <a:moveTo>
                      <a:pt x="0" y="139"/>
                    </a:moveTo>
                    <a:lnTo>
                      <a:pt x="0" y="0"/>
                    </a:lnTo>
                    <a:lnTo>
                      <a:pt x="3" y="0"/>
                    </a:lnTo>
                    <a:lnTo>
                      <a:pt x="3" y="139"/>
                    </a:lnTo>
                    <a:lnTo>
                      <a:pt x="6" y="13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6" name="Freeform 22"/>
              <p:cNvSpPr>
                <a:spLocks/>
              </p:cNvSpPr>
              <p:nvPr/>
            </p:nvSpPr>
            <p:spPr bwMode="auto">
              <a:xfrm>
                <a:off x="3665" y="1112"/>
                <a:ext cx="26" cy="89"/>
              </a:xfrm>
              <a:custGeom>
                <a:avLst/>
                <a:gdLst>
                  <a:gd name="T0" fmla="*/ 20 w 26"/>
                  <a:gd name="T1" fmla="*/ 89 h 89"/>
                  <a:gd name="T2" fmla="*/ 0 w 26"/>
                  <a:gd name="T3" fmla="*/ 0 h 89"/>
                  <a:gd name="T4" fmla="*/ 3 w 26"/>
                  <a:gd name="T5" fmla="*/ 0 h 89"/>
                  <a:gd name="T6" fmla="*/ 23 w 26"/>
                  <a:gd name="T7" fmla="*/ 89 h 89"/>
                  <a:gd name="T8" fmla="*/ 26 w 26"/>
                  <a:gd name="T9" fmla="*/ 89 h 89"/>
                  <a:gd name="T10" fmla="*/ 6 w 26"/>
                  <a:gd name="T11" fmla="*/ 0 h 89"/>
                  <a:gd name="T12" fmla="*/ 3 w 2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89">
                    <a:moveTo>
                      <a:pt x="20" y="89"/>
                    </a:moveTo>
                    <a:lnTo>
                      <a:pt x="0" y="0"/>
                    </a:lnTo>
                    <a:lnTo>
                      <a:pt x="3" y="0"/>
                    </a:lnTo>
                    <a:lnTo>
                      <a:pt x="23" y="89"/>
                    </a:lnTo>
                    <a:lnTo>
                      <a:pt x="2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7" name="Freeform 23"/>
              <p:cNvSpPr>
                <a:spLocks/>
              </p:cNvSpPr>
              <p:nvPr/>
            </p:nvSpPr>
            <p:spPr bwMode="auto">
              <a:xfrm>
                <a:off x="3668" y="1108"/>
                <a:ext cx="17" cy="7"/>
              </a:xfrm>
              <a:custGeom>
                <a:avLst/>
                <a:gdLst>
                  <a:gd name="T0" fmla="*/ 0 w 17"/>
                  <a:gd name="T1" fmla="*/ 0 h 7"/>
                  <a:gd name="T2" fmla="*/ 17 w 17"/>
                  <a:gd name="T3" fmla="*/ 0 h 7"/>
                  <a:gd name="T4" fmla="*/ 17 w 17"/>
                  <a:gd name="T5" fmla="*/ 4 h 7"/>
                  <a:gd name="T6" fmla="*/ 0 w 17"/>
                  <a:gd name="T7" fmla="*/ 4 h 7"/>
                  <a:gd name="T8" fmla="*/ 0 w 17"/>
                  <a:gd name="T9" fmla="*/ 7 h 7"/>
                  <a:gd name="T10" fmla="*/ 17 w 17"/>
                  <a:gd name="T11" fmla="*/ 7 h 7"/>
                  <a:gd name="T12" fmla="*/ 17 w 1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0" y="0"/>
                    </a:moveTo>
                    <a:lnTo>
                      <a:pt x="17" y="0"/>
                    </a:lnTo>
                    <a:lnTo>
                      <a:pt x="17" y="4"/>
                    </a:lnTo>
                    <a:lnTo>
                      <a:pt x="0" y="4"/>
                    </a:lnTo>
                    <a:lnTo>
                      <a:pt x="0" y="7"/>
                    </a:lnTo>
                    <a:lnTo>
                      <a:pt x="17" y="7"/>
                    </a:lnTo>
                    <a:lnTo>
                      <a:pt x="1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8" name="Freeform 24"/>
              <p:cNvSpPr>
                <a:spLocks/>
              </p:cNvSpPr>
              <p:nvPr/>
            </p:nvSpPr>
            <p:spPr bwMode="auto">
              <a:xfrm>
                <a:off x="3536" y="1089"/>
                <a:ext cx="125" cy="6"/>
              </a:xfrm>
              <a:custGeom>
                <a:avLst/>
                <a:gdLst>
                  <a:gd name="T0" fmla="*/ 125 w 125"/>
                  <a:gd name="T1" fmla="*/ 0 h 6"/>
                  <a:gd name="T2" fmla="*/ 0 w 125"/>
                  <a:gd name="T3" fmla="*/ 0 h 6"/>
                  <a:gd name="T4" fmla="*/ 0 w 125"/>
                  <a:gd name="T5" fmla="*/ 3 h 6"/>
                  <a:gd name="T6" fmla="*/ 125 w 125"/>
                  <a:gd name="T7" fmla="*/ 3 h 6"/>
                  <a:gd name="T8" fmla="*/ 125 w 125"/>
                  <a:gd name="T9" fmla="*/ 6 h 6"/>
                  <a:gd name="T10" fmla="*/ 0 w 125"/>
                  <a:gd name="T11" fmla="*/ 6 h 6"/>
                  <a:gd name="T12" fmla="*/ 0 w 125"/>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 h="6">
                    <a:moveTo>
                      <a:pt x="125" y="0"/>
                    </a:moveTo>
                    <a:lnTo>
                      <a:pt x="0" y="0"/>
                    </a:lnTo>
                    <a:lnTo>
                      <a:pt x="0" y="3"/>
                    </a:lnTo>
                    <a:lnTo>
                      <a:pt x="125" y="3"/>
                    </a:lnTo>
                    <a:lnTo>
                      <a:pt x="125"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9" name="Freeform 25"/>
              <p:cNvSpPr>
                <a:spLocks/>
              </p:cNvSpPr>
              <p:nvPr/>
            </p:nvSpPr>
            <p:spPr bwMode="auto">
              <a:xfrm>
                <a:off x="3510" y="1118"/>
                <a:ext cx="7" cy="251"/>
              </a:xfrm>
              <a:custGeom>
                <a:avLst/>
                <a:gdLst>
                  <a:gd name="T0" fmla="*/ 0 w 7"/>
                  <a:gd name="T1" fmla="*/ 0 h 251"/>
                  <a:gd name="T2" fmla="*/ 0 w 7"/>
                  <a:gd name="T3" fmla="*/ 251 h 251"/>
                  <a:gd name="T4" fmla="*/ 3 w 7"/>
                  <a:gd name="T5" fmla="*/ 251 h 251"/>
                  <a:gd name="T6" fmla="*/ 3 w 7"/>
                  <a:gd name="T7" fmla="*/ 0 h 251"/>
                  <a:gd name="T8" fmla="*/ 7 w 7"/>
                  <a:gd name="T9" fmla="*/ 0 h 251"/>
                  <a:gd name="T10" fmla="*/ 7 w 7"/>
                  <a:gd name="T11" fmla="*/ 251 h 251"/>
                  <a:gd name="T12" fmla="*/ 3 w 7"/>
                  <a:gd name="T13" fmla="*/ 251 h 2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51">
                    <a:moveTo>
                      <a:pt x="0" y="0"/>
                    </a:moveTo>
                    <a:lnTo>
                      <a:pt x="0" y="251"/>
                    </a:lnTo>
                    <a:lnTo>
                      <a:pt x="3" y="251"/>
                    </a:lnTo>
                    <a:lnTo>
                      <a:pt x="3" y="0"/>
                    </a:lnTo>
                    <a:lnTo>
                      <a:pt x="7" y="0"/>
                    </a:lnTo>
                    <a:lnTo>
                      <a:pt x="7" y="251"/>
                    </a:lnTo>
                    <a:lnTo>
                      <a:pt x="3" y="25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 name="Freeform 26"/>
              <p:cNvSpPr>
                <a:spLocks/>
              </p:cNvSpPr>
              <p:nvPr/>
            </p:nvSpPr>
            <p:spPr bwMode="auto">
              <a:xfrm>
                <a:off x="3556" y="1197"/>
                <a:ext cx="76" cy="7"/>
              </a:xfrm>
              <a:custGeom>
                <a:avLst/>
                <a:gdLst>
                  <a:gd name="T0" fmla="*/ 76 w 76"/>
                  <a:gd name="T1" fmla="*/ 0 h 7"/>
                  <a:gd name="T2" fmla="*/ 0 w 76"/>
                  <a:gd name="T3" fmla="*/ 0 h 7"/>
                  <a:gd name="T4" fmla="*/ 0 w 76"/>
                  <a:gd name="T5" fmla="*/ 4 h 7"/>
                  <a:gd name="T6" fmla="*/ 76 w 76"/>
                  <a:gd name="T7" fmla="*/ 4 h 7"/>
                  <a:gd name="T8" fmla="*/ 76 w 76"/>
                  <a:gd name="T9" fmla="*/ 7 h 7"/>
                  <a:gd name="T10" fmla="*/ 0 w 76"/>
                  <a:gd name="T11" fmla="*/ 7 h 7"/>
                  <a:gd name="T12" fmla="*/ 0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76" y="0"/>
                    </a:moveTo>
                    <a:lnTo>
                      <a:pt x="0" y="0"/>
                    </a:lnTo>
                    <a:lnTo>
                      <a:pt x="0" y="4"/>
                    </a:lnTo>
                    <a:lnTo>
                      <a:pt x="76" y="4"/>
                    </a:lnTo>
                    <a:lnTo>
                      <a:pt x="76"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 name="Freeform 27"/>
              <p:cNvSpPr>
                <a:spLocks/>
              </p:cNvSpPr>
              <p:nvPr/>
            </p:nvSpPr>
            <p:spPr bwMode="auto">
              <a:xfrm>
                <a:off x="3553"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 name="Freeform 28"/>
              <p:cNvSpPr>
                <a:spLocks/>
              </p:cNvSpPr>
              <p:nvPr/>
            </p:nvSpPr>
            <p:spPr bwMode="auto">
              <a:xfrm>
                <a:off x="3556" y="1108"/>
                <a:ext cx="76" cy="7"/>
              </a:xfrm>
              <a:custGeom>
                <a:avLst/>
                <a:gdLst>
                  <a:gd name="T0" fmla="*/ 0 w 76"/>
                  <a:gd name="T1" fmla="*/ 0 h 7"/>
                  <a:gd name="T2" fmla="*/ 76 w 76"/>
                  <a:gd name="T3" fmla="*/ 0 h 7"/>
                  <a:gd name="T4" fmla="*/ 76 w 76"/>
                  <a:gd name="T5" fmla="*/ 4 h 7"/>
                  <a:gd name="T6" fmla="*/ 0 w 76"/>
                  <a:gd name="T7" fmla="*/ 4 h 7"/>
                  <a:gd name="T8" fmla="*/ 0 w 76"/>
                  <a:gd name="T9" fmla="*/ 7 h 7"/>
                  <a:gd name="T10" fmla="*/ 76 w 76"/>
                  <a:gd name="T11" fmla="*/ 7 h 7"/>
                  <a:gd name="T12" fmla="*/ 76 w 7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7">
                    <a:moveTo>
                      <a:pt x="0" y="0"/>
                    </a:moveTo>
                    <a:lnTo>
                      <a:pt x="76" y="0"/>
                    </a:lnTo>
                    <a:lnTo>
                      <a:pt x="76" y="4"/>
                    </a:lnTo>
                    <a:lnTo>
                      <a:pt x="0" y="4"/>
                    </a:lnTo>
                    <a:lnTo>
                      <a:pt x="0" y="7"/>
                    </a:lnTo>
                    <a:lnTo>
                      <a:pt x="76" y="7"/>
                    </a:lnTo>
                    <a:lnTo>
                      <a:pt x="7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3" name="Freeform 29"/>
              <p:cNvSpPr>
                <a:spLocks/>
              </p:cNvSpPr>
              <p:nvPr/>
            </p:nvSpPr>
            <p:spPr bwMode="auto">
              <a:xfrm>
                <a:off x="3629" y="1112"/>
                <a:ext cx="6" cy="89"/>
              </a:xfrm>
              <a:custGeom>
                <a:avLst/>
                <a:gdLst>
                  <a:gd name="T0" fmla="*/ 0 w 6"/>
                  <a:gd name="T1" fmla="*/ 0 h 89"/>
                  <a:gd name="T2" fmla="*/ 0 w 6"/>
                  <a:gd name="T3" fmla="*/ 89 h 89"/>
                  <a:gd name="T4" fmla="*/ 3 w 6"/>
                  <a:gd name="T5" fmla="*/ 89 h 89"/>
                  <a:gd name="T6" fmla="*/ 3 w 6"/>
                  <a:gd name="T7" fmla="*/ 0 h 89"/>
                  <a:gd name="T8" fmla="*/ 6 w 6"/>
                  <a:gd name="T9" fmla="*/ 0 h 89"/>
                  <a:gd name="T10" fmla="*/ 6 w 6"/>
                  <a:gd name="T11" fmla="*/ 89 h 89"/>
                  <a:gd name="T12" fmla="*/ 3 w 6"/>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0"/>
                    </a:moveTo>
                    <a:lnTo>
                      <a:pt x="0" y="89"/>
                    </a:lnTo>
                    <a:lnTo>
                      <a:pt x="3" y="89"/>
                    </a:lnTo>
                    <a:lnTo>
                      <a:pt x="3" y="0"/>
                    </a:lnTo>
                    <a:lnTo>
                      <a:pt x="6" y="0"/>
                    </a:lnTo>
                    <a:lnTo>
                      <a:pt x="6" y="89"/>
                    </a:lnTo>
                    <a:lnTo>
                      <a:pt x="3"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4" name="Freeform 30"/>
              <p:cNvSpPr>
                <a:spLocks/>
              </p:cNvSpPr>
              <p:nvPr/>
            </p:nvSpPr>
            <p:spPr bwMode="auto">
              <a:xfrm>
                <a:off x="1835" y="1319"/>
                <a:ext cx="7" cy="46"/>
              </a:xfrm>
              <a:custGeom>
                <a:avLst/>
                <a:gdLst>
                  <a:gd name="T0" fmla="*/ 0 w 7"/>
                  <a:gd name="T1" fmla="*/ 0 h 46"/>
                  <a:gd name="T2" fmla="*/ 0 w 7"/>
                  <a:gd name="T3" fmla="*/ 46 h 46"/>
                  <a:gd name="T4" fmla="*/ 3 w 7"/>
                  <a:gd name="T5" fmla="*/ 46 h 46"/>
                  <a:gd name="T6" fmla="*/ 3 w 7"/>
                  <a:gd name="T7" fmla="*/ 0 h 46"/>
                  <a:gd name="T8" fmla="*/ 7 w 7"/>
                  <a:gd name="T9" fmla="*/ 0 h 46"/>
                  <a:gd name="T10" fmla="*/ 7 w 7"/>
                  <a:gd name="T11" fmla="*/ 46 h 46"/>
                  <a:gd name="T12" fmla="*/ 3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3" y="46"/>
                    </a:lnTo>
                    <a:lnTo>
                      <a:pt x="3" y="0"/>
                    </a:lnTo>
                    <a:lnTo>
                      <a:pt x="7" y="0"/>
                    </a:lnTo>
                    <a:lnTo>
                      <a:pt x="7"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5" name="Freeform 31"/>
              <p:cNvSpPr>
                <a:spLocks/>
              </p:cNvSpPr>
              <p:nvPr/>
            </p:nvSpPr>
            <p:spPr bwMode="auto">
              <a:xfrm>
                <a:off x="1838" y="1362"/>
                <a:ext cx="46" cy="7"/>
              </a:xfrm>
              <a:custGeom>
                <a:avLst/>
                <a:gdLst>
                  <a:gd name="T0" fmla="*/ 0 w 46"/>
                  <a:gd name="T1" fmla="*/ 0 h 7"/>
                  <a:gd name="T2" fmla="*/ 46 w 46"/>
                  <a:gd name="T3" fmla="*/ 0 h 7"/>
                  <a:gd name="T4" fmla="*/ 46 w 46"/>
                  <a:gd name="T5" fmla="*/ 3 h 7"/>
                  <a:gd name="T6" fmla="*/ 0 w 46"/>
                  <a:gd name="T7" fmla="*/ 3 h 7"/>
                  <a:gd name="T8" fmla="*/ 0 w 46"/>
                  <a:gd name="T9" fmla="*/ 7 h 7"/>
                  <a:gd name="T10" fmla="*/ 46 w 46"/>
                  <a:gd name="T11" fmla="*/ 7 h 7"/>
                  <a:gd name="T12" fmla="*/ 46 w 4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7">
                    <a:moveTo>
                      <a:pt x="0" y="0"/>
                    </a:moveTo>
                    <a:lnTo>
                      <a:pt x="46" y="0"/>
                    </a:lnTo>
                    <a:lnTo>
                      <a:pt x="46" y="3"/>
                    </a:lnTo>
                    <a:lnTo>
                      <a:pt x="0" y="3"/>
                    </a:lnTo>
                    <a:lnTo>
                      <a:pt x="0" y="7"/>
                    </a:lnTo>
                    <a:lnTo>
                      <a:pt x="46" y="7"/>
                    </a:lnTo>
                    <a:lnTo>
                      <a:pt x="4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6" name="Freeform 32"/>
              <p:cNvSpPr>
                <a:spLocks/>
              </p:cNvSpPr>
              <p:nvPr/>
            </p:nvSpPr>
            <p:spPr bwMode="auto">
              <a:xfrm>
                <a:off x="3023"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7" name="Freeform 33"/>
              <p:cNvSpPr>
                <a:spLocks/>
              </p:cNvSpPr>
              <p:nvPr/>
            </p:nvSpPr>
            <p:spPr bwMode="auto">
              <a:xfrm>
                <a:off x="3369" y="1319"/>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8" name="Freeform 34"/>
              <p:cNvSpPr>
                <a:spLocks/>
              </p:cNvSpPr>
              <p:nvPr/>
            </p:nvSpPr>
            <p:spPr bwMode="auto">
              <a:xfrm>
                <a:off x="3158" y="1329"/>
                <a:ext cx="214" cy="7"/>
              </a:xfrm>
              <a:custGeom>
                <a:avLst/>
                <a:gdLst>
                  <a:gd name="T0" fmla="*/ 214 w 214"/>
                  <a:gd name="T1" fmla="*/ 0 h 7"/>
                  <a:gd name="T2" fmla="*/ 0 w 214"/>
                  <a:gd name="T3" fmla="*/ 0 h 7"/>
                  <a:gd name="T4" fmla="*/ 0 w 214"/>
                  <a:gd name="T5" fmla="*/ 3 h 7"/>
                  <a:gd name="T6" fmla="*/ 214 w 214"/>
                  <a:gd name="T7" fmla="*/ 3 h 7"/>
                  <a:gd name="T8" fmla="*/ 214 w 214"/>
                  <a:gd name="T9" fmla="*/ 7 h 7"/>
                  <a:gd name="T10" fmla="*/ 0 w 214"/>
                  <a:gd name="T11" fmla="*/ 7 h 7"/>
                  <a:gd name="T12" fmla="*/ 0 w 21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7">
                    <a:moveTo>
                      <a:pt x="214" y="0"/>
                    </a:moveTo>
                    <a:lnTo>
                      <a:pt x="0" y="0"/>
                    </a:lnTo>
                    <a:lnTo>
                      <a:pt x="0" y="3"/>
                    </a:lnTo>
                    <a:lnTo>
                      <a:pt x="214" y="3"/>
                    </a:lnTo>
                    <a:lnTo>
                      <a:pt x="21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9" name="Freeform 35"/>
              <p:cNvSpPr>
                <a:spLocks/>
              </p:cNvSpPr>
              <p:nvPr/>
            </p:nvSpPr>
            <p:spPr bwMode="auto">
              <a:xfrm>
                <a:off x="2016" y="1421"/>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0" name="Freeform 36"/>
              <p:cNvSpPr>
                <a:spLocks/>
              </p:cNvSpPr>
              <p:nvPr/>
            </p:nvSpPr>
            <p:spPr bwMode="auto">
              <a:xfrm>
                <a:off x="2019" y="1444"/>
                <a:ext cx="17" cy="20"/>
              </a:xfrm>
              <a:custGeom>
                <a:avLst/>
                <a:gdLst>
                  <a:gd name="T0" fmla="*/ 0 w 17"/>
                  <a:gd name="T1" fmla="*/ 0 h 20"/>
                  <a:gd name="T2" fmla="*/ 10 w 17"/>
                  <a:gd name="T3" fmla="*/ 20 h 20"/>
                  <a:gd name="T4" fmla="*/ 13 w 17"/>
                  <a:gd name="T5" fmla="*/ 20 h 20"/>
                  <a:gd name="T6" fmla="*/ 4 w 17"/>
                  <a:gd name="T7" fmla="*/ 0 h 20"/>
                  <a:gd name="T8" fmla="*/ 7 w 17"/>
                  <a:gd name="T9" fmla="*/ 0 h 20"/>
                  <a:gd name="T10" fmla="*/ 17 w 17"/>
                  <a:gd name="T11" fmla="*/ 20 h 20"/>
                  <a:gd name="T12" fmla="*/ 13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3" y="20"/>
                    </a:lnTo>
                    <a:lnTo>
                      <a:pt x="4" y="0"/>
                    </a:lnTo>
                    <a:lnTo>
                      <a:pt x="7" y="0"/>
                    </a:lnTo>
                    <a:lnTo>
                      <a:pt x="17"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 name="Freeform 37"/>
              <p:cNvSpPr>
                <a:spLocks/>
              </p:cNvSpPr>
              <p:nvPr/>
            </p:nvSpPr>
            <p:spPr bwMode="auto">
              <a:xfrm>
                <a:off x="2032" y="1461"/>
                <a:ext cx="14" cy="20"/>
              </a:xfrm>
              <a:custGeom>
                <a:avLst/>
                <a:gdLst>
                  <a:gd name="T0" fmla="*/ 0 w 14"/>
                  <a:gd name="T1" fmla="*/ 0 h 20"/>
                  <a:gd name="T2" fmla="*/ 14 w 14"/>
                  <a:gd name="T3" fmla="*/ 13 h 20"/>
                  <a:gd name="T4" fmla="*/ 14 w 14"/>
                  <a:gd name="T5" fmla="*/ 16 h 20"/>
                  <a:gd name="T6" fmla="*/ 0 w 14"/>
                  <a:gd name="T7" fmla="*/ 3 h 20"/>
                  <a:gd name="T8" fmla="*/ 0 w 14"/>
                  <a:gd name="T9" fmla="*/ 6 h 20"/>
                  <a:gd name="T10" fmla="*/ 14 w 14"/>
                  <a:gd name="T11" fmla="*/ 20 h 20"/>
                  <a:gd name="T12" fmla="*/ 14 w 14"/>
                  <a:gd name="T13" fmla="*/ 16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0">
                    <a:moveTo>
                      <a:pt x="0" y="0"/>
                    </a:moveTo>
                    <a:lnTo>
                      <a:pt x="14" y="13"/>
                    </a:lnTo>
                    <a:lnTo>
                      <a:pt x="14" y="16"/>
                    </a:lnTo>
                    <a:lnTo>
                      <a:pt x="0" y="3"/>
                    </a:lnTo>
                    <a:lnTo>
                      <a:pt x="0" y="6"/>
                    </a:lnTo>
                    <a:lnTo>
                      <a:pt x="14" y="20"/>
                    </a:lnTo>
                    <a:lnTo>
                      <a:pt x="1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2" name="Freeform 38"/>
              <p:cNvSpPr>
                <a:spLocks/>
              </p:cNvSpPr>
              <p:nvPr/>
            </p:nvSpPr>
            <p:spPr bwMode="auto">
              <a:xfrm>
                <a:off x="2046"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3" name="Freeform 39"/>
              <p:cNvSpPr>
                <a:spLocks/>
              </p:cNvSpPr>
              <p:nvPr/>
            </p:nvSpPr>
            <p:spPr bwMode="auto">
              <a:xfrm>
                <a:off x="2065" y="1484"/>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4" name="Freeform 40"/>
              <p:cNvSpPr>
                <a:spLocks/>
              </p:cNvSpPr>
              <p:nvPr/>
            </p:nvSpPr>
            <p:spPr bwMode="auto">
              <a:xfrm>
                <a:off x="2088" y="1484"/>
                <a:ext cx="20" cy="10"/>
              </a:xfrm>
              <a:custGeom>
                <a:avLst/>
                <a:gdLst>
                  <a:gd name="T0" fmla="*/ 0 w 20"/>
                  <a:gd name="T1" fmla="*/ 3 h 10"/>
                  <a:gd name="T2" fmla="*/ 20 w 20"/>
                  <a:gd name="T3" fmla="*/ 0 h 10"/>
                  <a:gd name="T4" fmla="*/ 20 w 20"/>
                  <a:gd name="T5" fmla="*/ 3 h 10"/>
                  <a:gd name="T6" fmla="*/ 0 w 20"/>
                  <a:gd name="T7" fmla="*/ 7 h 10"/>
                  <a:gd name="T8" fmla="*/ 0 w 20"/>
                  <a:gd name="T9" fmla="*/ 10 h 10"/>
                  <a:gd name="T10" fmla="*/ 20 w 20"/>
                  <a:gd name="T11" fmla="*/ 7 h 10"/>
                  <a:gd name="T12" fmla="*/ 2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3"/>
                    </a:moveTo>
                    <a:lnTo>
                      <a:pt x="20" y="0"/>
                    </a:lnTo>
                    <a:lnTo>
                      <a:pt x="20" y="3"/>
                    </a:lnTo>
                    <a:lnTo>
                      <a:pt x="0" y="7"/>
                    </a:lnTo>
                    <a:lnTo>
                      <a:pt x="0" y="10"/>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5" name="Freeform 41"/>
              <p:cNvSpPr>
                <a:spLocks/>
              </p:cNvSpPr>
              <p:nvPr/>
            </p:nvSpPr>
            <p:spPr bwMode="auto">
              <a:xfrm>
                <a:off x="2108"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6" name="Freeform 42"/>
              <p:cNvSpPr>
                <a:spLocks/>
              </p:cNvSpPr>
              <p:nvPr/>
            </p:nvSpPr>
            <p:spPr bwMode="auto">
              <a:xfrm>
                <a:off x="2128" y="1461"/>
                <a:ext cx="16" cy="20"/>
              </a:xfrm>
              <a:custGeom>
                <a:avLst/>
                <a:gdLst>
                  <a:gd name="T0" fmla="*/ 0 w 16"/>
                  <a:gd name="T1" fmla="*/ 13 h 20"/>
                  <a:gd name="T2" fmla="*/ 16 w 16"/>
                  <a:gd name="T3" fmla="*/ 0 h 20"/>
                  <a:gd name="T4" fmla="*/ 16 w 16"/>
                  <a:gd name="T5" fmla="*/ 3 h 20"/>
                  <a:gd name="T6" fmla="*/ 0 w 16"/>
                  <a:gd name="T7" fmla="*/ 16 h 20"/>
                  <a:gd name="T8" fmla="*/ 0 w 16"/>
                  <a:gd name="T9" fmla="*/ 20 h 20"/>
                  <a:gd name="T10" fmla="*/ 16 w 16"/>
                  <a:gd name="T11" fmla="*/ 6 h 20"/>
                  <a:gd name="T12" fmla="*/ 16 w 16"/>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13"/>
                    </a:moveTo>
                    <a:lnTo>
                      <a:pt x="16" y="0"/>
                    </a:lnTo>
                    <a:lnTo>
                      <a:pt x="16" y="3"/>
                    </a:lnTo>
                    <a:lnTo>
                      <a:pt x="0" y="16"/>
                    </a:lnTo>
                    <a:lnTo>
                      <a:pt x="0" y="20"/>
                    </a:lnTo>
                    <a:lnTo>
                      <a:pt x="16" y="6"/>
                    </a:lnTo>
                    <a:lnTo>
                      <a:pt x="1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7" name="Freeform 43"/>
              <p:cNvSpPr>
                <a:spLocks/>
              </p:cNvSpPr>
              <p:nvPr/>
            </p:nvSpPr>
            <p:spPr bwMode="auto">
              <a:xfrm>
                <a:off x="2141" y="1444"/>
                <a:ext cx="17" cy="20"/>
              </a:xfrm>
              <a:custGeom>
                <a:avLst/>
                <a:gdLst>
                  <a:gd name="T0" fmla="*/ 0 w 17"/>
                  <a:gd name="T1" fmla="*/ 20 h 20"/>
                  <a:gd name="T2" fmla="*/ 10 w 17"/>
                  <a:gd name="T3" fmla="*/ 0 h 20"/>
                  <a:gd name="T4" fmla="*/ 13 w 17"/>
                  <a:gd name="T5" fmla="*/ 0 h 20"/>
                  <a:gd name="T6" fmla="*/ 3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3"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8" name="Freeform 44"/>
              <p:cNvSpPr>
                <a:spLocks/>
              </p:cNvSpPr>
              <p:nvPr/>
            </p:nvSpPr>
            <p:spPr bwMode="auto">
              <a:xfrm>
                <a:off x="2151" y="1421"/>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9" name="Freeform 45"/>
              <p:cNvSpPr>
                <a:spLocks/>
              </p:cNvSpPr>
              <p:nvPr/>
            </p:nvSpPr>
            <p:spPr bwMode="auto">
              <a:xfrm>
                <a:off x="2151" y="1402"/>
                <a:ext cx="10" cy="19"/>
              </a:xfrm>
              <a:custGeom>
                <a:avLst/>
                <a:gdLst>
                  <a:gd name="T0" fmla="*/ 3 w 10"/>
                  <a:gd name="T1" fmla="*/ 19 h 19"/>
                  <a:gd name="T2" fmla="*/ 0 w 10"/>
                  <a:gd name="T3" fmla="*/ 0 h 19"/>
                  <a:gd name="T4" fmla="*/ 3 w 10"/>
                  <a:gd name="T5" fmla="*/ 0 h 19"/>
                  <a:gd name="T6" fmla="*/ 7 w 10"/>
                  <a:gd name="T7" fmla="*/ 19 h 19"/>
                  <a:gd name="T8" fmla="*/ 10 w 10"/>
                  <a:gd name="T9" fmla="*/ 19 h 19"/>
                  <a:gd name="T10" fmla="*/ 7 w 10"/>
                  <a:gd name="T11" fmla="*/ 0 h 19"/>
                  <a:gd name="T12" fmla="*/ 3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19"/>
                    </a:moveTo>
                    <a:lnTo>
                      <a:pt x="0" y="0"/>
                    </a:lnTo>
                    <a:lnTo>
                      <a:pt x="3" y="0"/>
                    </a:lnTo>
                    <a:lnTo>
                      <a:pt x="7" y="19"/>
                    </a:lnTo>
                    <a:lnTo>
                      <a:pt x="10" y="19"/>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0" name="Freeform 46"/>
              <p:cNvSpPr>
                <a:spLocks/>
              </p:cNvSpPr>
              <p:nvPr/>
            </p:nvSpPr>
            <p:spPr bwMode="auto">
              <a:xfrm>
                <a:off x="2141" y="1382"/>
                <a:ext cx="17" cy="20"/>
              </a:xfrm>
              <a:custGeom>
                <a:avLst/>
                <a:gdLst>
                  <a:gd name="T0" fmla="*/ 10 w 17"/>
                  <a:gd name="T1" fmla="*/ 20 h 20"/>
                  <a:gd name="T2" fmla="*/ 0 w 17"/>
                  <a:gd name="T3" fmla="*/ 0 h 20"/>
                  <a:gd name="T4" fmla="*/ 3 w 17"/>
                  <a:gd name="T5" fmla="*/ 0 h 20"/>
                  <a:gd name="T6" fmla="*/ 13 w 17"/>
                  <a:gd name="T7" fmla="*/ 20 h 20"/>
                  <a:gd name="T8" fmla="*/ 17 w 17"/>
                  <a:gd name="T9" fmla="*/ 20 h 20"/>
                  <a:gd name="T10" fmla="*/ 7 w 17"/>
                  <a:gd name="T11" fmla="*/ 0 h 20"/>
                  <a:gd name="T12" fmla="*/ 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3" y="0"/>
                    </a:lnTo>
                    <a:lnTo>
                      <a:pt x="13" y="20"/>
                    </a:lnTo>
                    <a:lnTo>
                      <a:pt x="17"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 name="Freeform 47"/>
              <p:cNvSpPr>
                <a:spLocks/>
              </p:cNvSpPr>
              <p:nvPr/>
            </p:nvSpPr>
            <p:spPr bwMode="auto">
              <a:xfrm>
                <a:off x="2128" y="1362"/>
                <a:ext cx="16" cy="23"/>
              </a:xfrm>
              <a:custGeom>
                <a:avLst/>
                <a:gdLst>
                  <a:gd name="T0" fmla="*/ 16 w 16"/>
                  <a:gd name="T1" fmla="*/ 17 h 23"/>
                  <a:gd name="T2" fmla="*/ 0 w 16"/>
                  <a:gd name="T3" fmla="*/ 0 h 23"/>
                  <a:gd name="T4" fmla="*/ 0 w 16"/>
                  <a:gd name="T5" fmla="*/ 3 h 23"/>
                  <a:gd name="T6" fmla="*/ 16 w 16"/>
                  <a:gd name="T7" fmla="*/ 20 h 23"/>
                  <a:gd name="T8" fmla="*/ 16 w 16"/>
                  <a:gd name="T9" fmla="*/ 23 h 23"/>
                  <a:gd name="T10" fmla="*/ 0 w 16"/>
                  <a:gd name="T11" fmla="*/ 7 h 23"/>
                  <a:gd name="T12" fmla="*/ 0 w 16"/>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17"/>
                    </a:moveTo>
                    <a:lnTo>
                      <a:pt x="0" y="0"/>
                    </a:lnTo>
                    <a:lnTo>
                      <a:pt x="0" y="3"/>
                    </a:lnTo>
                    <a:lnTo>
                      <a:pt x="16" y="20"/>
                    </a:lnTo>
                    <a:lnTo>
                      <a:pt x="16"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2" name="Freeform 48"/>
              <p:cNvSpPr>
                <a:spLocks/>
              </p:cNvSpPr>
              <p:nvPr/>
            </p:nvSpPr>
            <p:spPr bwMode="auto">
              <a:xfrm>
                <a:off x="2108"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3" name="Freeform 49"/>
              <p:cNvSpPr>
                <a:spLocks/>
              </p:cNvSpPr>
              <p:nvPr/>
            </p:nvSpPr>
            <p:spPr bwMode="auto">
              <a:xfrm>
                <a:off x="2088" y="1349"/>
                <a:ext cx="20" cy="10"/>
              </a:xfrm>
              <a:custGeom>
                <a:avLst/>
                <a:gdLst>
                  <a:gd name="T0" fmla="*/ 20 w 20"/>
                  <a:gd name="T1" fmla="*/ 3 h 10"/>
                  <a:gd name="T2" fmla="*/ 0 w 20"/>
                  <a:gd name="T3" fmla="*/ 0 h 10"/>
                  <a:gd name="T4" fmla="*/ 0 w 20"/>
                  <a:gd name="T5" fmla="*/ 3 h 10"/>
                  <a:gd name="T6" fmla="*/ 20 w 20"/>
                  <a:gd name="T7" fmla="*/ 6 h 10"/>
                  <a:gd name="T8" fmla="*/ 20 w 20"/>
                  <a:gd name="T9" fmla="*/ 10 h 10"/>
                  <a:gd name="T10" fmla="*/ 0 w 20"/>
                  <a:gd name="T11" fmla="*/ 6 h 10"/>
                  <a:gd name="T12" fmla="*/ 0 w 2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3"/>
                    </a:moveTo>
                    <a:lnTo>
                      <a:pt x="0" y="0"/>
                    </a:lnTo>
                    <a:lnTo>
                      <a:pt x="0" y="3"/>
                    </a:lnTo>
                    <a:lnTo>
                      <a:pt x="20" y="6"/>
                    </a:lnTo>
                    <a:lnTo>
                      <a:pt x="20"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4" name="Freeform 50"/>
              <p:cNvSpPr>
                <a:spLocks/>
              </p:cNvSpPr>
              <p:nvPr/>
            </p:nvSpPr>
            <p:spPr bwMode="auto">
              <a:xfrm>
                <a:off x="2065"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5" name="Freeform 51"/>
              <p:cNvSpPr>
                <a:spLocks/>
              </p:cNvSpPr>
              <p:nvPr/>
            </p:nvSpPr>
            <p:spPr bwMode="auto">
              <a:xfrm>
                <a:off x="2046"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6" name="Freeform 52"/>
              <p:cNvSpPr>
                <a:spLocks/>
              </p:cNvSpPr>
              <p:nvPr/>
            </p:nvSpPr>
            <p:spPr bwMode="auto">
              <a:xfrm>
                <a:off x="2029" y="1365"/>
                <a:ext cx="20" cy="17"/>
              </a:xfrm>
              <a:custGeom>
                <a:avLst/>
                <a:gdLst>
                  <a:gd name="T0" fmla="*/ 13 w 20"/>
                  <a:gd name="T1" fmla="*/ 0 h 17"/>
                  <a:gd name="T2" fmla="*/ 0 w 20"/>
                  <a:gd name="T3" fmla="*/ 17 h 17"/>
                  <a:gd name="T4" fmla="*/ 3 w 20"/>
                  <a:gd name="T5" fmla="*/ 17 h 17"/>
                  <a:gd name="T6" fmla="*/ 17 w 20"/>
                  <a:gd name="T7" fmla="*/ 0 h 17"/>
                  <a:gd name="T8" fmla="*/ 20 w 20"/>
                  <a:gd name="T9" fmla="*/ 0 h 17"/>
                  <a:gd name="T10" fmla="*/ 7 w 20"/>
                  <a:gd name="T11" fmla="*/ 17 h 17"/>
                  <a:gd name="T12" fmla="*/ 3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3" y="17"/>
                    </a:lnTo>
                    <a:lnTo>
                      <a:pt x="17" y="0"/>
                    </a:lnTo>
                    <a:lnTo>
                      <a:pt x="20" y="0"/>
                    </a:lnTo>
                    <a:lnTo>
                      <a:pt x="7" y="17"/>
                    </a:lnTo>
                    <a:lnTo>
                      <a:pt x="3"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7" name="Freeform 53"/>
              <p:cNvSpPr>
                <a:spLocks/>
              </p:cNvSpPr>
              <p:nvPr/>
            </p:nvSpPr>
            <p:spPr bwMode="auto">
              <a:xfrm>
                <a:off x="2019" y="1382"/>
                <a:ext cx="17" cy="20"/>
              </a:xfrm>
              <a:custGeom>
                <a:avLst/>
                <a:gdLst>
                  <a:gd name="T0" fmla="*/ 10 w 17"/>
                  <a:gd name="T1" fmla="*/ 0 h 20"/>
                  <a:gd name="T2" fmla="*/ 0 w 17"/>
                  <a:gd name="T3" fmla="*/ 20 h 20"/>
                  <a:gd name="T4" fmla="*/ 4 w 17"/>
                  <a:gd name="T5" fmla="*/ 20 h 20"/>
                  <a:gd name="T6" fmla="*/ 13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3"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8" name="Freeform 54"/>
              <p:cNvSpPr>
                <a:spLocks/>
              </p:cNvSpPr>
              <p:nvPr/>
            </p:nvSpPr>
            <p:spPr bwMode="auto">
              <a:xfrm>
                <a:off x="2016" y="1402"/>
                <a:ext cx="10" cy="19"/>
              </a:xfrm>
              <a:custGeom>
                <a:avLst/>
                <a:gdLst>
                  <a:gd name="T0" fmla="*/ 3 w 10"/>
                  <a:gd name="T1" fmla="*/ 0 h 19"/>
                  <a:gd name="T2" fmla="*/ 0 w 10"/>
                  <a:gd name="T3" fmla="*/ 19 h 19"/>
                  <a:gd name="T4" fmla="*/ 3 w 10"/>
                  <a:gd name="T5" fmla="*/ 19 h 19"/>
                  <a:gd name="T6" fmla="*/ 7 w 10"/>
                  <a:gd name="T7" fmla="*/ 0 h 19"/>
                  <a:gd name="T8" fmla="*/ 10 w 10"/>
                  <a:gd name="T9" fmla="*/ 0 h 19"/>
                  <a:gd name="T10" fmla="*/ 7 w 10"/>
                  <a:gd name="T11" fmla="*/ 19 h 19"/>
                  <a:gd name="T12" fmla="*/ 3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3" y="0"/>
                    </a:moveTo>
                    <a:lnTo>
                      <a:pt x="0" y="19"/>
                    </a:lnTo>
                    <a:lnTo>
                      <a:pt x="3" y="19"/>
                    </a:lnTo>
                    <a:lnTo>
                      <a:pt x="7" y="0"/>
                    </a:lnTo>
                    <a:lnTo>
                      <a:pt x="10"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9" name="Freeform 55"/>
              <p:cNvSpPr>
                <a:spLocks/>
              </p:cNvSpPr>
              <p:nvPr/>
            </p:nvSpPr>
            <p:spPr bwMode="auto">
              <a:xfrm>
                <a:off x="2046"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0" name="Freeform 56"/>
              <p:cNvSpPr>
                <a:spLocks/>
              </p:cNvSpPr>
              <p:nvPr/>
            </p:nvSpPr>
            <p:spPr bwMode="auto">
              <a:xfrm>
                <a:off x="2046" y="1435"/>
                <a:ext cx="13" cy="9"/>
              </a:xfrm>
              <a:custGeom>
                <a:avLst/>
                <a:gdLst>
                  <a:gd name="T0" fmla="*/ 0 w 13"/>
                  <a:gd name="T1" fmla="*/ 0 h 9"/>
                  <a:gd name="T2" fmla="*/ 6 w 13"/>
                  <a:gd name="T3" fmla="*/ 9 h 9"/>
                  <a:gd name="T4" fmla="*/ 9 w 13"/>
                  <a:gd name="T5" fmla="*/ 9 h 9"/>
                  <a:gd name="T6" fmla="*/ 3 w 13"/>
                  <a:gd name="T7" fmla="*/ 0 h 9"/>
                  <a:gd name="T8" fmla="*/ 6 w 13"/>
                  <a:gd name="T9" fmla="*/ 0 h 9"/>
                  <a:gd name="T10" fmla="*/ 13 w 13"/>
                  <a:gd name="T11" fmla="*/ 9 h 9"/>
                  <a:gd name="T12" fmla="*/ 9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9" y="9"/>
                    </a:lnTo>
                    <a:lnTo>
                      <a:pt x="3" y="0"/>
                    </a:lnTo>
                    <a:lnTo>
                      <a:pt x="6" y="0"/>
                    </a:lnTo>
                    <a:lnTo>
                      <a:pt x="13" y="9"/>
                    </a:lnTo>
                    <a:lnTo>
                      <a:pt x="9"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 name="Freeform 57"/>
              <p:cNvSpPr>
                <a:spLocks/>
              </p:cNvSpPr>
              <p:nvPr/>
            </p:nvSpPr>
            <p:spPr bwMode="auto">
              <a:xfrm>
                <a:off x="2055"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 name="Freeform 58"/>
              <p:cNvSpPr>
                <a:spLocks/>
              </p:cNvSpPr>
              <p:nvPr/>
            </p:nvSpPr>
            <p:spPr bwMode="auto">
              <a:xfrm>
                <a:off x="2065" y="1451"/>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3" name="Freeform 59"/>
              <p:cNvSpPr>
                <a:spLocks/>
              </p:cNvSpPr>
              <p:nvPr/>
            </p:nvSpPr>
            <p:spPr bwMode="auto">
              <a:xfrm>
                <a:off x="2075"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 name="Freeform 60"/>
              <p:cNvSpPr>
                <a:spLocks/>
              </p:cNvSpPr>
              <p:nvPr/>
            </p:nvSpPr>
            <p:spPr bwMode="auto">
              <a:xfrm>
                <a:off x="2088" y="1458"/>
                <a:ext cx="14" cy="9"/>
              </a:xfrm>
              <a:custGeom>
                <a:avLst/>
                <a:gdLst>
                  <a:gd name="T0" fmla="*/ 0 w 14"/>
                  <a:gd name="T1" fmla="*/ 3 h 9"/>
                  <a:gd name="T2" fmla="*/ 14 w 14"/>
                  <a:gd name="T3" fmla="*/ 0 h 9"/>
                  <a:gd name="T4" fmla="*/ 14 w 14"/>
                  <a:gd name="T5" fmla="*/ 3 h 9"/>
                  <a:gd name="T6" fmla="*/ 0 w 14"/>
                  <a:gd name="T7" fmla="*/ 6 h 9"/>
                  <a:gd name="T8" fmla="*/ 0 w 14"/>
                  <a:gd name="T9" fmla="*/ 9 h 9"/>
                  <a:gd name="T10" fmla="*/ 14 w 14"/>
                  <a:gd name="T11" fmla="*/ 6 h 9"/>
                  <a:gd name="T12" fmla="*/ 14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0" y="3"/>
                    </a:moveTo>
                    <a:lnTo>
                      <a:pt x="14" y="0"/>
                    </a:lnTo>
                    <a:lnTo>
                      <a:pt x="14" y="3"/>
                    </a:lnTo>
                    <a:lnTo>
                      <a:pt x="0" y="6"/>
                    </a:lnTo>
                    <a:lnTo>
                      <a:pt x="0" y="9"/>
                    </a:lnTo>
                    <a:lnTo>
                      <a:pt x="14" y="6"/>
                    </a:lnTo>
                    <a:lnTo>
                      <a:pt x="1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5" name="Freeform 61"/>
              <p:cNvSpPr>
                <a:spLocks/>
              </p:cNvSpPr>
              <p:nvPr/>
            </p:nvSpPr>
            <p:spPr bwMode="auto">
              <a:xfrm>
                <a:off x="2102" y="1451"/>
                <a:ext cx="9" cy="13"/>
              </a:xfrm>
              <a:custGeom>
                <a:avLst/>
                <a:gdLst>
                  <a:gd name="T0" fmla="*/ 0 w 9"/>
                  <a:gd name="T1" fmla="*/ 7 h 13"/>
                  <a:gd name="T2" fmla="*/ 9 w 9"/>
                  <a:gd name="T3" fmla="*/ 0 h 13"/>
                  <a:gd name="T4" fmla="*/ 9 w 9"/>
                  <a:gd name="T5" fmla="*/ 3 h 13"/>
                  <a:gd name="T6" fmla="*/ 0 w 9"/>
                  <a:gd name="T7" fmla="*/ 10 h 13"/>
                  <a:gd name="T8" fmla="*/ 0 w 9"/>
                  <a:gd name="T9" fmla="*/ 13 h 13"/>
                  <a:gd name="T10" fmla="*/ 9 w 9"/>
                  <a:gd name="T11" fmla="*/ 7 h 13"/>
                  <a:gd name="T12" fmla="*/ 9 w 9"/>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0" y="7"/>
                    </a:moveTo>
                    <a:lnTo>
                      <a:pt x="9" y="0"/>
                    </a:lnTo>
                    <a:lnTo>
                      <a:pt x="9" y="3"/>
                    </a:lnTo>
                    <a:lnTo>
                      <a:pt x="0" y="10"/>
                    </a:lnTo>
                    <a:lnTo>
                      <a:pt x="0" y="13"/>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6" name="Freeform 62"/>
              <p:cNvSpPr>
                <a:spLocks/>
              </p:cNvSpPr>
              <p:nvPr/>
            </p:nvSpPr>
            <p:spPr bwMode="auto">
              <a:xfrm>
                <a:off x="2111"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7" name="Freeform 63"/>
              <p:cNvSpPr>
                <a:spLocks/>
              </p:cNvSpPr>
              <p:nvPr/>
            </p:nvSpPr>
            <p:spPr bwMode="auto">
              <a:xfrm>
                <a:off x="2118" y="1435"/>
                <a:ext cx="10" cy="9"/>
              </a:xfrm>
              <a:custGeom>
                <a:avLst/>
                <a:gdLst>
                  <a:gd name="T0" fmla="*/ 0 w 10"/>
                  <a:gd name="T1" fmla="*/ 9 h 9"/>
                  <a:gd name="T2" fmla="*/ 3 w 10"/>
                  <a:gd name="T3" fmla="*/ 0 h 9"/>
                  <a:gd name="T4" fmla="*/ 7 w 10"/>
                  <a:gd name="T5" fmla="*/ 0 h 9"/>
                  <a:gd name="T6" fmla="*/ 3 w 10"/>
                  <a:gd name="T7" fmla="*/ 9 h 9"/>
                  <a:gd name="T8" fmla="*/ 7 w 10"/>
                  <a:gd name="T9" fmla="*/ 9 h 9"/>
                  <a:gd name="T10" fmla="*/ 10 w 10"/>
                  <a:gd name="T11" fmla="*/ 0 h 9"/>
                  <a:gd name="T12" fmla="*/ 7 w 1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9"/>
                    </a:moveTo>
                    <a:lnTo>
                      <a:pt x="3" y="0"/>
                    </a:lnTo>
                    <a:lnTo>
                      <a:pt x="7" y="0"/>
                    </a:lnTo>
                    <a:lnTo>
                      <a:pt x="3" y="9"/>
                    </a:lnTo>
                    <a:lnTo>
                      <a:pt x="7" y="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8" name="Freeform 64"/>
              <p:cNvSpPr>
                <a:spLocks/>
              </p:cNvSpPr>
              <p:nvPr/>
            </p:nvSpPr>
            <p:spPr bwMode="auto">
              <a:xfrm>
                <a:off x="2121" y="1421"/>
                <a:ext cx="10" cy="14"/>
              </a:xfrm>
              <a:custGeom>
                <a:avLst/>
                <a:gdLst>
                  <a:gd name="T0" fmla="*/ 0 w 10"/>
                  <a:gd name="T1" fmla="*/ 14 h 14"/>
                  <a:gd name="T2" fmla="*/ 4 w 10"/>
                  <a:gd name="T3" fmla="*/ 0 h 14"/>
                  <a:gd name="T4" fmla="*/ 7 w 10"/>
                  <a:gd name="T5" fmla="*/ 0 h 14"/>
                  <a:gd name="T6" fmla="*/ 4 w 10"/>
                  <a:gd name="T7" fmla="*/ 14 h 14"/>
                  <a:gd name="T8" fmla="*/ 7 w 10"/>
                  <a:gd name="T9" fmla="*/ 14 h 14"/>
                  <a:gd name="T10" fmla="*/ 10 w 10"/>
                  <a:gd name="T11" fmla="*/ 0 h 14"/>
                  <a:gd name="T12" fmla="*/ 7 w 10"/>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4">
                    <a:moveTo>
                      <a:pt x="0" y="14"/>
                    </a:moveTo>
                    <a:lnTo>
                      <a:pt x="4" y="0"/>
                    </a:lnTo>
                    <a:lnTo>
                      <a:pt x="7" y="0"/>
                    </a:lnTo>
                    <a:lnTo>
                      <a:pt x="4" y="14"/>
                    </a:lnTo>
                    <a:lnTo>
                      <a:pt x="7" y="1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9" name="Freeform 65"/>
              <p:cNvSpPr>
                <a:spLocks/>
              </p:cNvSpPr>
              <p:nvPr/>
            </p:nvSpPr>
            <p:spPr bwMode="auto">
              <a:xfrm>
                <a:off x="2121" y="1411"/>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0" name="Freeform 66"/>
              <p:cNvSpPr>
                <a:spLocks/>
              </p:cNvSpPr>
              <p:nvPr/>
            </p:nvSpPr>
            <p:spPr bwMode="auto">
              <a:xfrm>
                <a:off x="2118" y="1398"/>
                <a:ext cx="10" cy="13"/>
              </a:xfrm>
              <a:custGeom>
                <a:avLst/>
                <a:gdLst>
                  <a:gd name="T0" fmla="*/ 3 w 10"/>
                  <a:gd name="T1" fmla="*/ 13 h 13"/>
                  <a:gd name="T2" fmla="*/ 0 w 10"/>
                  <a:gd name="T3" fmla="*/ 0 h 13"/>
                  <a:gd name="T4" fmla="*/ 3 w 10"/>
                  <a:gd name="T5" fmla="*/ 0 h 13"/>
                  <a:gd name="T6" fmla="*/ 7 w 10"/>
                  <a:gd name="T7" fmla="*/ 13 h 13"/>
                  <a:gd name="T8" fmla="*/ 10 w 10"/>
                  <a:gd name="T9" fmla="*/ 13 h 13"/>
                  <a:gd name="T10" fmla="*/ 7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7" y="13"/>
                    </a:lnTo>
                    <a:lnTo>
                      <a:pt x="10" y="1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 name="Freeform 67"/>
              <p:cNvSpPr>
                <a:spLocks/>
              </p:cNvSpPr>
              <p:nvPr/>
            </p:nvSpPr>
            <p:spPr bwMode="auto">
              <a:xfrm>
                <a:off x="2111"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 name="Freeform 68"/>
              <p:cNvSpPr>
                <a:spLocks/>
              </p:cNvSpPr>
              <p:nvPr/>
            </p:nvSpPr>
            <p:spPr bwMode="auto">
              <a:xfrm>
                <a:off x="2102" y="1382"/>
                <a:ext cx="9" cy="10"/>
              </a:xfrm>
              <a:custGeom>
                <a:avLst/>
                <a:gdLst>
                  <a:gd name="T0" fmla="*/ 9 w 9"/>
                  <a:gd name="T1" fmla="*/ 3 h 10"/>
                  <a:gd name="T2" fmla="*/ 0 w 9"/>
                  <a:gd name="T3" fmla="*/ 0 h 10"/>
                  <a:gd name="T4" fmla="*/ 0 w 9"/>
                  <a:gd name="T5" fmla="*/ 3 h 10"/>
                  <a:gd name="T6" fmla="*/ 9 w 9"/>
                  <a:gd name="T7" fmla="*/ 6 h 10"/>
                  <a:gd name="T8" fmla="*/ 9 w 9"/>
                  <a:gd name="T9" fmla="*/ 10 h 10"/>
                  <a:gd name="T10" fmla="*/ 0 w 9"/>
                  <a:gd name="T11" fmla="*/ 6 h 10"/>
                  <a:gd name="T12" fmla="*/ 0 w 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9" y="3"/>
                    </a:moveTo>
                    <a:lnTo>
                      <a:pt x="0" y="0"/>
                    </a:lnTo>
                    <a:lnTo>
                      <a:pt x="0" y="3"/>
                    </a:lnTo>
                    <a:lnTo>
                      <a:pt x="9" y="6"/>
                    </a:lnTo>
                    <a:lnTo>
                      <a:pt x="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 name="Freeform 69"/>
              <p:cNvSpPr>
                <a:spLocks/>
              </p:cNvSpPr>
              <p:nvPr/>
            </p:nvSpPr>
            <p:spPr bwMode="auto">
              <a:xfrm>
                <a:off x="2088" y="1379"/>
                <a:ext cx="14" cy="9"/>
              </a:xfrm>
              <a:custGeom>
                <a:avLst/>
                <a:gdLst>
                  <a:gd name="T0" fmla="*/ 14 w 14"/>
                  <a:gd name="T1" fmla="*/ 3 h 9"/>
                  <a:gd name="T2" fmla="*/ 0 w 14"/>
                  <a:gd name="T3" fmla="*/ 0 h 9"/>
                  <a:gd name="T4" fmla="*/ 0 w 14"/>
                  <a:gd name="T5" fmla="*/ 3 h 9"/>
                  <a:gd name="T6" fmla="*/ 14 w 14"/>
                  <a:gd name="T7" fmla="*/ 6 h 9"/>
                  <a:gd name="T8" fmla="*/ 14 w 14"/>
                  <a:gd name="T9" fmla="*/ 9 h 9"/>
                  <a:gd name="T10" fmla="*/ 0 w 14"/>
                  <a:gd name="T11" fmla="*/ 6 h 9"/>
                  <a:gd name="T12" fmla="*/ 0 w 1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9">
                    <a:moveTo>
                      <a:pt x="14" y="3"/>
                    </a:moveTo>
                    <a:lnTo>
                      <a:pt x="0" y="0"/>
                    </a:lnTo>
                    <a:lnTo>
                      <a:pt x="0" y="3"/>
                    </a:lnTo>
                    <a:lnTo>
                      <a:pt x="14" y="6"/>
                    </a:lnTo>
                    <a:lnTo>
                      <a:pt x="14"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 name="Freeform 70"/>
              <p:cNvSpPr>
                <a:spLocks/>
              </p:cNvSpPr>
              <p:nvPr/>
            </p:nvSpPr>
            <p:spPr bwMode="auto">
              <a:xfrm>
                <a:off x="2075" y="1379"/>
                <a:ext cx="13" cy="9"/>
              </a:xfrm>
              <a:custGeom>
                <a:avLst/>
                <a:gdLst>
                  <a:gd name="T0" fmla="*/ 13 w 13"/>
                  <a:gd name="T1" fmla="*/ 0 h 9"/>
                  <a:gd name="T2" fmla="*/ 0 w 13"/>
                  <a:gd name="T3" fmla="*/ 3 h 9"/>
                  <a:gd name="T4" fmla="*/ 0 w 13"/>
                  <a:gd name="T5" fmla="*/ 6 h 9"/>
                  <a:gd name="T6" fmla="*/ 13 w 13"/>
                  <a:gd name="T7" fmla="*/ 3 h 9"/>
                  <a:gd name="T8" fmla="*/ 13 w 13"/>
                  <a:gd name="T9" fmla="*/ 6 h 9"/>
                  <a:gd name="T10" fmla="*/ 0 w 13"/>
                  <a:gd name="T11" fmla="*/ 9 h 9"/>
                  <a:gd name="T12" fmla="*/ 0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0"/>
                    </a:moveTo>
                    <a:lnTo>
                      <a:pt x="0" y="3"/>
                    </a:lnTo>
                    <a:lnTo>
                      <a:pt x="0" y="6"/>
                    </a:lnTo>
                    <a:lnTo>
                      <a:pt x="13" y="3"/>
                    </a:lnTo>
                    <a:lnTo>
                      <a:pt x="1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 name="Freeform 71"/>
              <p:cNvSpPr>
                <a:spLocks/>
              </p:cNvSpPr>
              <p:nvPr/>
            </p:nvSpPr>
            <p:spPr bwMode="auto">
              <a:xfrm>
                <a:off x="2065" y="1382"/>
                <a:ext cx="10" cy="10"/>
              </a:xfrm>
              <a:custGeom>
                <a:avLst/>
                <a:gdLst>
                  <a:gd name="T0" fmla="*/ 10 w 10"/>
                  <a:gd name="T1" fmla="*/ 0 h 10"/>
                  <a:gd name="T2" fmla="*/ 0 w 10"/>
                  <a:gd name="T3" fmla="*/ 3 h 10"/>
                  <a:gd name="T4" fmla="*/ 0 w 10"/>
                  <a:gd name="T5" fmla="*/ 6 h 10"/>
                  <a:gd name="T6" fmla="*/ 10 w 10"/>
                  <a:gd name="T7" fmla="*/ 3 h 10"/>
                  <a:gd name="T8" fmla="*/ 10 w 10"/>
                  <a:gd name="T9" fmla="*/ 6 h 10"/>
                  <a:gd name="T10" fmla="*/ 0 w 10"/>
                  <a:gd name="T11" fmla="*/ 10 h 10"/>
                  <a:gd name="T12" fmla="*/ 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3"/>
                    </a:lnTo>
                    <a:lnTo>
                      <a:pt x="0" y="6"/>
                    </a:lnTo>
                    <a:lnTo>
                      <a:pt x="10" y="3"/>
                    </a:lnTo>
                    <a:lnTo>
                      <a:pt x="1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 name="Freeform 72"/>
              <p:cNvSpPr>
                <a:spLocks/>
              </p:cNvSpPr>
              <p:nvPr/>
            </p:nvSpPr>
            <p:spPr bwMode="auto">
              <a:xfrm>
                <a:off x="2055"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 name="Freeform 73"/>
              <p:cNvSpPr>
                <a:spLocks/>
              </p:cNvSpPr>
              <p:nvPr/>
            </p:nvSpPr>
            <p:spPr bwMode="auto">
              <a:xfrm>
                <a:off x="2046" y="1398"/>
                <a:ext cx="13" cy="13"/>
              </a:xfrm>
              <a:custGeom>
                <a:avLst/>
                <a:gdLst>
                  <a:gd name="T0" fmla="*/ 6 w 13"/>
                  <a:gd name="T1" fmla="*/ 0 h 13"/>
                  <a:gd name="T2" fmla="*/ 0 w 13"/>
                  <a:gd name="T3" fmla="*/ 13 h 13"/>
                  <a:gd name="T4" fmla="*/ 3 w 13"/>
                  <a:gd name="T5" fmla="*/ 13 h 13"/>
                  <a:gd name="T6" fmla="*/ 9 w 13"/>
                  <a:gd name="T7" fmla="*/ 0 h 13"/>
                  <a:gd name="T8" fmla="*/ 13 w 13"/>
                  <a:gd name="T9" fmla="*/ 0 h 13"/>
                  <a:gd name="T10" fmla="*/ 6 w 13"/>
                  <a:gd name="T11" fmla="*/ 13 h 13"/>
                  <a:gd name="T12" fmla="*/ 3 w 13"/>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6" y="0"/>
                    </a:moveTo>
                    <a:lnTo>
                      <a:pt x="0" y="13"/>
                    </a:lnTo>
                    <a:lnTo>
                      <a:pt x="3" y="13"/>
                    </a:lnTo>
                    <a:lnTo>
                      <a:pt x="9" y="0"/>
                    </a:lnTo>
                    <a:lnTo>
                      <a:pt x="13"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 name="Freeform 74"/>
              <p:cNvSpPr>
                <a:spLocks/>
              </p:cNvSpPr>
              <p:nvPr/>
            </p:nvSpPr>
            <p:spPr bwMode="auto">
              <a:xfrm>
                <a:off x="2046" y="1411"/>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 name="Freeform 75"/>
              <p:cNvSpPr>
                <a:spLocks/>
              </p:cNvSpPr>
              <p:nvPr/>
            </p:nvSpPr>
            <p:spPr bwMode="auto">
              <a:xfrm>
                <a:off x="1884" y="1421"/>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 name="Freeform 76"/>
              <p:cNvSpPr>
                <a:spLocks/>
              </p:cNvSpPr>
              <p:nvPr/>
            </p:nvSpPr>
            <p:spPr bwMode="auto">
              <a:xfrm>
                <a:off x="1888" y="1431"/>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1" name="Freeform 77"/>
              <p:cNvSpPr>
                <a:spLocks/>
              </p:cNvSpPr>
              <p:nvPr/>
            </p:nvSpPr>
            <p:spPr bwMode="auto">
              <a:xfrm>
                <a:off x="1894" y="1441"/>
                <a:ext cx="10" cy="17"/>
              </a:xfrm>
              <a:custGeom>
                <a:avLst/>
                <a:gdLst>
                  <a:gd name="T0" fmla="*/ 0 w 10"/>
                  <a:gd name="T1" fmla="*/ 0 h 17"/>
                  <a:gd name="T2" fmla="*/ 10 w 10"/>
                  <a:gd name="T3" fmla="*/ 10 h 17"/>
                  <a:gd name="T4" fmla="*/ 10 w 10"/>
                  <a:gd name="T5" fmla="*/ 13 h 17"/>
                  <a:gd name="T6" fmla="*/ 0 w 10"/>
                  <a:gd name="T7" fmla="*/ 3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3"/>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 name="Freeform 78"/>
              <p:cNvSpPr>
                <a:spLocks/>
              </p:cNvSpPr>
              <p:nvPr/>
            </p:nvSpPr>
            <p:spPr bwMode="auto">
              <a:xfrm>
                <a:off x="1904" y="1451"/>
                <a:ext cx="13" cy="10"/>
              </a:xfrm>
              <a:custGeom>
                <a:avLst/>
                <a:gdLst>
                  <a:gd name="T0" fmla="*/ 0 w 13"/>
                  <a:gd name="T1" fmla="*/ 0 h 10"/>
                  <a:gd name="T2" fmla="*/ 13 w 13"/>
                  <a:gd name="T3" fmla="*/ 3 h 10"/>
                  <a:gd name="T4" fmla="*/ 13 w 13"/>
                  <a:gd name="T5" fmla="*/ 7 h 10"/>
                  <a:gd name="T6" fmla="*/ 0 w 13"/>
                  <a:gd name="T7" fmla="*/ 3 h 10"/>
                  <a:gd name="T8" fmla="*/ 0 w 13"/>
                  <a:gd name="T9" fmla="*/ 7 h 10"/>
                  <a:gd name="T10" fmla="*/ 13 w 13"/>
                  <a:gd name="T11" fmla="*/ 10 h 10"/>
                  <a:gd name="T12" fmla="*/ 13 w 1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7"/>
                    </a:lnTo>
                    <a:lnTo>
                      <a:pt x="0" y="3"/>
                    </a:lnTo>
                    <a:lnTo>
                      <a:pt x="0" y="7"/>
                    </a:lnTo>
                    <a:lnTo>
                      <a:pt x="13" y="10"/>
                    </a:lnTo>
                    <a:lnTo>
                      <a:pt x="1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 name="Freeform 79"/>
              <p:cNvSpPr>
                <a:spLocks/>
              </p:cNvSpPr>
              <p:nvPr/>
            </p:nvSpPr>
            <p:spPr bwMode="auto">
              <a:xfrm>
                <a:off x="1917" y="1454"/>
                <a:ext cx="10" cy="10"/>
              </a:xfrm>
              <a:custGeom>
                <a:avLst/>
                <a:gdLst>
                  <a:gd name="T0" fmla="*/ 0 w 10"/>
                  <a:gd name="T1" fmla="*/ 0 h 10"/>
                  <a:gd name="T2" fmla="*/ 10 w 10"/>
                  <a:gd name="T3" fmla="*/ 4 h 10"/>
                  <a:gd name="T4" fmla="*/ 10 w 10"/>
                  <a:gd name="T5" fmla="*/ 7 h 10"/>
                  <a:gd name="T6" fmla="*/ 0 w 10"/>
                  <a:gd name="T7" fmla="*/ 4 h 10"/>
                  <a:gd name="T8" fmla="*/ 0 w 10"/>
                  <a:gd name="T9" fmla="*/ 7 h 10"/>
                  <a:gd name="T10" fmla="*/ 10 w 10"/>
                  <a:gd name="T11" fmla="*/ 10 h 10"/>
                  <a:gd name="T12" fmla="*/ 1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4"/>
                    </a:lnTo>
                    <a:lnTo>
                      <a:pt x="10" y="7"/>
                    </a:lnTo>
                    <a:lnTo>
                      <a:pt x="0" y="4"/>
                    </a:lnTo>
                    <a:lnTo>
                      <a:pt x="0" y="7"/>
                    </a:lnTo>
                    <a:lnTo>
                      <a:pt x="10" y="10"/>
                    </a:lnTo>
                    <a:lnTo>
                      <a:pt x="1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 name="Freeform 80"/>
              <p:cNvSpPr>
                <a:spLocks/>
              </p:cNvSpPr>
              <p:nvPr/>
            </p:nvSpPr>
            <p:spPr bwMode="auto">
              <a:xfrm>
                <a:off x="1927" y="1454"/>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5" name="Freeform 81"/>
              <p:cNvSpPr>
                <a:spLocks/>
              </p:cNvSpPr>
              <p:nvPr/>
            </p:nvSpPr>
            <p:spPr bwMode="auto">
              <a:xfrm>
                <a:off x="1940" y="1451"/>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6" name="Freeform 82"/>
              <p:cNvSpPr>
                <a:spLocks/>
              </p:cNvSpPr>
              <p:nvPr/>
            </p:nvSpPr>
            <p:spPr bwMode="auto">
              <a:xfrm>
                <a:off x="1950" y="1441"/>
                <a:ext cx="10" cy="17"/>
              </a:xfrm>
              <a:custGeom>
                <a:avLst/>
                <a:gdLst>
                  <a:gd name="T0" fmla="*/ 0 w 10"/>
                  <a:gd name="T1" fmla="*/ 10 h 17"/>
                  <a:gd name="T2" fmla="*/ 10 w 10"/>
                  <a:gd name="T3" fmla="*/ 0 h 17"/>
                  <a:gd name="T4" fmla="*/ 10 w 10"/>
                  <a:gd name="T5" fmla="*/ 3 h 17"/>
                  <a:gd name="T6" fmla="*/ 0 w 10"/>
                  <a:gd name="T7" fmla="*/ 13 h 17"/>
                  <a:gd name="T8" fmla="*/ 0 w 10"/>
                  <a:gd name="T9" fmla="*/ 17 h 17"/>
                  <a:gd name="T10" fmla="*/ 10 w 10"/>
                  <a:gd name="T11" fmla="*/ 7 h 17"/>
                  <a:gd name="T12" fmla="*/ 1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10"/>
                    </a:moveTo>
                    <a:lnTo>
                      <a:pt x="10" y="0"/>
                    </a:lnTo>
                    <a:lnTo>
                      <a:pt x="10" y="3"/>
                    </a:lnTo>
                    <a:lnTo>
                      <a:pt x="0" y="13"/>
                    </a:lnTo>
                    <a:lnTo>
                      <a:pt x="0" y="17"/>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 name="Freeform 83"/>
              <p:cNvSpPr>
                <a:spLocks/>
              </p:cNvSpPr>
              <p:nvPr/>
            </p:nvSpPr>
            <p:spPr bwMode="auto">
              <a:xfrm>
                <a:off x="1957" y="1431"/>
                <a:ext cx="13" cy="13"/>
              </a:xfrm>
              <a:custGeom>
                <a:avLst/>
                <a:gdLst>
                  <a:gd name="T0" fmla="*/ 0 w 13"/>
                  <a:gd name="T1" fmla="*/ 13 h 13"/>
                  <a:gd name="T2" fmla="*/ 6 w 13"/>
                  <a:gd name="T3" fmla="*/ 0 h 13"/>
                  <a:gd name="T4" fmla="*/ 10 w 13"/>
                  <a:gd name="T5" fmla="*/ 0 h 13"/>
                  <a:gd name="T6" fmla="*/ 3 w 13"/>
                  <a:gd name="T7" fmla="*/ 13 h 13"/>
                  <a:gd name="T8" fmla="*/ 6 w 13"/>
                  <a:gd name="T9" fmla="*/ 13 h 13"/>
                  <a:gd name="T10" fmla="*/ 13 w 13"/>
                  <a:gd name="T11" fmla="*/ 0 h 13"/>
                  <a:gd name="T12" fmla="*/ 10 w 13"/>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13"/>
                    </a:moveTo>
                    <a:lnTo>
                      <a:pt x="6" y="0"/>
                    </a:lnTo>
                    <a:lnTo>
                      <a:pt x="10" y="0"/>
                    </a:lnTo>
                    <a:lnTo>
                      <a:pt x="3" y="13"/>
                    </a:lnTo>
                    <a:lnTo>
                      <a:pt x="6" y="13"/>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8" name="Freeform 84"/>
              <p:cNvSpPr>
                <a:spLocks/>
              </p:cNvSpPr>
              <p:nvPr/>
            </p:nvSpPr>
            <p:spPr bwMode="auto">
              <a:xfrm>
                <a:off x="1963" y="142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9" name="Freeform 85"/>
              <p:cNvSpPr>
                <a:spLocks/>
              </p:cNvSpPr>
              <p:nvPr/>
            </p:nvSpPr>
            <p:spPr bwMode="auto">
              <a:xfrm>
                <a:off x="1963" y="1408"/>
                <a:ext cx="10" cy="13"/>
              </a:xfrm>
              <a:custGeom>
                <a:avLst/>
                <a:gdLst>
                  <a:gd name="T0" fmla="*/ 4 w 10"/>
                  <a:gd name="T1" fmla="*/ 13 h 13"/>
                  <a:gd name="T2" fmla="*/ 0 w 10"/>
                  <a:gd name="T3" fmla="*/ 0 h 13"/>
                  <a:gd name="T4" fmla="*/ 4 w 10"/>
                  <a:gd name="T5" fmla="*/ 0 h 13"/>
                  <a:gd name="T6" fmla="*/ 7 w 10"/>
                  <a:gd name="T7" fmla="*/ 13 h 13"/>
                  <a:gd name="T8" fmla="*/ 10 w 10"/>
                  <a:gd name="T9" fmla="*/ 13 h 13"/>
                  <a:gd name="T10" fmla="*/ 7 w 10"/>
                  <a:gd name="T11" fmla="*/ 0 h 13"/>
                  <a:gd name="T12" fmla="*/ 4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13"/>
                    </a:moveTo>
                    <a:lnTo>
                      <a:pt x="0" y="0"/>
                    </a:lnTo>
                    <a:lnTo>
                      <a:pt x="4" y="0"/>
                    </a:lnTo>
                    <a:lnTo>
                      <a:pt x="7" y="13"/>
                    </a:lnTo>
                    <a:lnTo>
                      <a:pt x="10" y="1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0" name="Freeform 86"/>
              <p:cNvSpPr>
                <a:spLocks/>
              </p:cNvSpPr>
              <p:nvPr/>
            </p:nvSpPr>
            <p:spPr bwMode="auto">
              <a:xfrm>
                <a:off x="1957" y="1398"/>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1" name="Freeform 87"/>
              <p:cNvSpPr>
                <a:spLocks/>
              </p:cNvSpPr>
              <p:nvPr/>
            </p:nvSpPr>
            <p:spPr bwMode="auto">
              <a:xfrm>
                <a:off x="1950" y="1385"/>
                <a:ext cx="10" cy="17"/>
              </a:xfrm>
              <a:custGeom>
                <a:avLst/>
                <a:gdLst>
                  <a:gd name="T0" fmla="*/ 10 w 10"/>
                  <a:gd name="T1" fmla="*/ 10 h 17"/>
                  <a:gd name="T2" fmla="*/ 0 w 10"/>
                  <a:gd name="T3" fmla="*/ 0 h 17"/>
                  <a:gd name="T4" fmla="*/ 0 w 10"/>
                  <a:gd name="T5" fmla="*/ 3 h 17"/>
                  <a:gd name="T6" fmla="*/ 10 w 10"/>
                  <a:gd name="T7" fmla="*/ 13 h 17"/>
                  <a:gd name="T8" fmla="*/ 10 w 10"/>
                  <a:gd name="T9" fmla="*/ 17 h 17"/>
                  <a:gd name="T10" fmla="*/ 0 w 10"/>
                  <a:gd name="T11" fmla="*/ 7 h 17"/>
                  <a:gd name="T12" fmla="*/ 0 w 1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10"/>
                    </a:moveTo>
                    <a:lnTo>
                      <a:pt x="0" y="0"/>
                    </a:lnTo>
                    <a:lnTo>
                      <a:pt x="0" y="3"/>
                    </a:lnTo>
                    <a:lnTo>
                      <a:pt x="10" y="13"/>
                    </a:lnTo>
                    <a:lnTo>
                      <a:pt x="1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 name="Freeform 88"/>
              <p:cNvSpPr>
                <a:spLocks/>
              </p:cNvSpPr>
              <p:nvPr/>
            </p:nvSpPr>
            <p:spPr bwMode="auto">
              <a:xfrm>
                <a:off x="1940" y="1379"/>
                <a:ext cx="10" cy="13"/>
              </a:xfrm>
              <a:custGeom>
                <a:avLst/>
                <a:gdLst>
                  <a:gd name="T0" fmla="*/ 10 w 10"/>
                  <a:gd name="T1" fmla="*/ 6 h 13"/>
                  <a:gd name="T2" fmla="*/ 0 w 10"/>
                  <a:gd name="T3" fmla="*/ 0 h 13"/>
                  <a:gd name="T4" fmla="*/ 0 w 10"/>
                  <a:gd name="T5" fmla="*/ 3 h 13"/>
                  <a:gd name="T6" fmla="*/ 10 w 10"/>
                  <a:gd name="T7" fmla="*/ 9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9"/>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3" name="Freeform 89"/>
              <p:cNvSpPr>
                <a:spLocks/>
              </p:cNvSpPr>
              <p:nvPr/>
            </p:nvSpPr>
            <p:spPr bwMode="auto">
              <a:xfrm>
                <a:off x="1927" y="1375"/>
                <a:ext cx="13" cy="10"/>
              </a:xfrm>
              <a:custGeom>
                <a:avLst/>
                <a:gdLst>
                  <a:gd name="T0" fmla="*/ 13 w 13"/>
                  <a:gd name="T1" fmla="*/ 4 h 10"/>
                  <a:gd name="T2" fmla="*/ 0 w 13"/>
                  <a:gd name="T3" fmla="*/ 0 h 10"/>
                  <a:gd name="T4" fmla="*/ 0 w 13"/>
                  <a:gd name="T5" fmla="*/ 4 h 10"/>
                  <a:gd name="T6" fmla="*/ 13 w 13"/>
                  <a:gd name="T7" fmla="*/ 7 h 10"/>
                  <a:gd name="T8" fmla="*/ 13 w 13"/>
                  <a:gd name="T9" fmla="*/ 10 h 10"/>
                  <a:gd name="T10" fmla="*/ 0 w 13"/>
                  <a:gd name="T11" fmla="*/ 7 h 10"/>
                  <a:gd name="T12" fmla="*/ 0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13" y="4"/>
                    </a:moveTo>
                    <a:lnTo>
                      <a:pt x="0" y="0"/>
                    </a:lnTo>
                    <a:lnTo>
                      <a:pt x="0" y="4"/>
                    </a:lnTo>
                    <a:lnTo>
                      <a:pt x="13" y="7"/>
                    </a:lnTo>
                    <a:lnTo>
                      <a:pt x="1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4" name="Freeform 90"/>
              <p:cNvSpPr>
                <a:spLocks/>
              </p:cNvSpPr>
              <p:nvPr/>
            </p:nvSpPr>
            <p:spPr bwMode="auto">
              <a:xfrm>
                <a:off x="1917" y="1375"/>
                <a:ext cx="10" cy="10"/>
              </a:xfrm>
              <a:custGeom>
                <a:avLst/>
                <a:gdLst>
                  <a:gd name="T0" fmla="*/ 10 w 10"/>
                  <a:gd name="T1" fmla="*/ 0 h 10"/>
                  <a:gd name="T2" fmla="*/ 0 w 10"/>
                  <a:gd name="T3" fmla="*/ 4 h 10"/>
                  <a:gd name="T4" fmla="*/ 0 w 10"/>
                  <a:gd name="T5" fmla="*/ 7 h 10"/>
                  <a:gd name="T6" fmla="*/ 10 w 10"/>
                  <a:gd name="T7" fmla="*/ 4 h 10"/>
                  <a:gd name="T8" fmla="*/ 10 w 10"/>
                  <a:gd name="T9" fmla="*/ 7 h 10"/>
                  <a:gd name="T10" fmla="*/ 0 w 10"/>
                  <a:gd name="T11" fmla="*/ 10 h 10"/>
                  <a:gd name="T12" fmla="*/ 0 w 1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10" y="0"/>
                    </a:moveTo>
                    <a:lnTo>
                      <a:pt x="0" y="4"/>
                    </a:lnTo>
                    <a:lnTo>
                      <a:pt x="0" y="7"/>
                    </a:lnTo>
                    <a:lnTo>
                      <a:pt x="10" y="4"/>
                    </a:lnTo>
                    <a:lnTo>
                      <a:pt x="1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5" name="Freeform 91"/>
              <p:cNvSpPr>
                <a:spLocks/>
              </p:cNvSpPr>
              <p:nvPr/>
            </p:nvSpPr>
            <p:spPr bwMode="auto">
              <a:xfrm>
                <a:off x="1904" y="1379"/>
                <a:ext cx="13" cy="13"/>
              </a:xfrm>
              <a:custGeom>
                <a:avLst/>
                <a:gdLst>
                  <a:gd name="T0" fmla="*/ 13 w 13"/>
                  <a:gd name="T1" fmla="*/ 0 h 13"/>
                  <a:gd name="T2" fmla="*/ 0 w 13"/>
                  <a:gd name="T3" fmla="*/ 6 h 13"/>
                  <a:gd name="T4" fmla="*/ 0 w 13"/>
                  <a:gd name="T5" fmla="*/ 9 h 13"/>
                  <a:gd name="T6" fmla="*/ 13 w 13"/>
                  <a:gd name="T7" fmla="*/ 3 h 13"/>
                  <a:gd name="T8" fmla="*/ 13 w 13"/>
                  <a:gd name="T9" fmla="*/ 6 h 13"/>
                  <a:gd name="T10" fmla="*/ 0 w 13"/>
                  <a:gd name="T11" fmla="*/ 13 h 13"/>
                  <a:gd name="T12" fmla="*/ 0 w 13"/>
                  <a:gd name="T13" fmla="*/ 9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6"/>
                    </a:lnTo>
                    <a:lnTo>
                      <a:pt x="0" y="9"/>
                    </a:lnTo>
                    <a:lnTo>
                      <a:pt x="13" y="3"/>
                    </a:lnTo>
                    <a:lnTo>
                      <a:pt x="13" y="6"/>
                    </a:lnTo>
                    <a:lnTo>
                      <a:pt x="0" y="13"/>
                    </a:lnTo>
                    <a:lnTo>
                      <a:pt x="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6" name="Freeform 92"/>
              <p:cNvSpPr>
                <a:spLocks/>
              </p:cNvSpPr>
              <p:nvPr/>
            </p:nvSpPr>
            <p:spPr bwMode="auto">
              <a:xfrm>
                <a:off x="1894" y="1385"/>
                <a:ext cx="10" cy="17"/>
              </a:xfrm>
              <a:custGeom>
                <a:avLst/>
                <a:gdLst>
                  <a:gd name="T0" fmla="*/ 10 w 10"/>
                  <a:gd name="T1" fmla="*/ 0 h 17"/>
                  <a:gd name="T2" fmla="*/ 0 w 10"/>
                  <a:gd name="T3" fmla="*/ 10 h 17"/>
                  <a:gd name="T4" fmla="*/ 0 w 10"/>
                  <a:gd name="T5" fmla="*/ 13 h 17"/>
                  <a:gd name="T6" fmla="*/ 10 w 10"/>
                  <a:gd name="T7" fmla="*/ 3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3"/>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7" name="Freeform 93"/>
              <p:cNvSpPr>
                <a:spLocks/>
              </p:cNvSpPr>
              <p:nvPr/>
            </p:nvSpPr>
            <p:spPr bwMode="auto">
              <a:xfrm>
                <a:off x="1888" y="1398"/>
                <a:ext cx="10" cy="10"/>
              </a:xfrm>
              <a:custGeom>
                <a:avLst/>
                <a:gdLst>
                  <a:gd name="T0" fmla="*/ 3 w 10"/>
                  <a:gd name="T1" fmla="*/ 0 h 10"/>
                  <a:gd name="T2" fmla="*/ 0 w 10"/>
                  <a:gd name="T3" fmla="*/ 10 h 10"/>
                  <a:gd name="T4" fmla="*/ 3 w 10"/>
                  <a:gd name="T5" fmla="*/ 10 h 10"/>
                  <a:gd name="T6" fmla="*/ 6 w 10"/>
                  <a:gd name="T7" fmla="*/ 0 h 10"/>
                  <a:gd name="T8" fmla="*/ 10 w 10"/>
                  <a:gd name="T9" fmla="*/ 0 h 10"/>
                  <a:gd name="T10" fmla="*/ 6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6" y="0"/>
                    </a:lnTo>
                    <a:lnTo>
                      <a:pt x="10"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8" name="Freeform 94"/>
              <p:cNvSpPr>
                <a:spLocks/>
              </p:cNvSpPr>
              <p:nvPr/>
            </p:nvSpPr>
            <p:spPr bwMode="auto">
              <a:xfrm>
                <a:off x="1884" y="1408"/>
                <a:ext cx="10" cy="13"/>
              </a:xfrm>
              <a:custGeom>
                <a:avLst/>
                <a:gdLst>
                  <a:gd name="T0" fmla="*/ 4 w 10"/>
                  <a:gd name="T1" fmla="*/ 0 h 13"/>
                  <a:gd name="T2" fmla="*/ 0 w 10"/>
                  <a:gd name="T3" fmla="*/ 13 h 13"/>
                  <a:gd name="T4" fmla="*/ 4 w 10"/>
                  <a:gd name="T5" fmla="*/ 13 h 13"/>
                  <a:gd name="T6" fmla="*/ 7 w 10"/>
                  <a:gd name="T7" fmla="*/ 0 h 13"/>
                  <a:gd name="T8" fmla="*/ 10 w 10"/>
                  <a:gd name="T9" fmla="*/ 0 h 13"/>
                  <a:gd name="T10" fmla="*/ 7 w 10"/>
                  <a:gd name="T11" fmla="*/ 13 h 13"/>
                  <a:gd name="T12" fmla="*/ 4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4" y="0"/>
                    </a:moveTo>
                    <a:lnTo>
                      <a:pt x="0" y="13"/>
                    </a:lnTo>
                    <a:lnTo>
                      <a:pt x="4" y="13"/>
                    </a:lnTo>
                    <a:lnTo>
                      <a:pt x="7" y="0"/>
                    </a:lnTo>
                    <a:lnTo>
                      <a:pt x="10" y="0"/>
                    </a:lnTo>
                    <a:lnTo>
                      <a:pt x="7" y="13"/>
                    </a:lnTo>
                    <a:lnTo>
                      <a:pt x="4"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 name="Freeform 95"/>
              <p:cNvSpPr>
                <a:spLocks/>
              </p:cNvSpPr>
              <p:nvPr/>
            </p:nvSpPr>
            <p:spPr bwMode="auto">
              <a:xfrm>
                <a:off x="2075"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0" name="Freeform 96"/>
              <p:cNvSpPr>
                <a:spLocks/>
              </p:cNvSpPr>
              <p:nvPr/>
            </p:nvSpPr>
            <p:spPr bwMode="auto">
              <a:xfrm>
                <a:off x="2079"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1" name="Freeform 97"/>
              <p:cNvSpPr>
                <a:spLocks/>
              </p:cNvSpPr>
              <p:nvPr/>
            </p:nvSpPr>
            <p:spPr bwMode="auto">
              <a:xfrm>
                <a:off x="2082"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 name="Freeform 98"/>
              <p:cNvSpPr>
                <a:spLocks/>
              </p:cNvSpPr>
              <p:nvPr/>
            </p:nvSpPr>
            <p:spPr bwMode="auto">
              <a:xfrm>
                <a:off x="2085" y="1428"/>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 name="Freeform 99"/>
              <p:cNvSpPr>
                <a:spLocks/>
              </p:cNvSpPr>
              <p:nvPr/>
            </p:nvSpPr>
            <p:spPr bwMode="auto">
              <a:xfrm>
                <a:off x="2088" y="1428"/>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4" name="Freeform 100"/>
              <p:cNvSpPr>
                <a:spLocks/>
              </p:cNvSpPr>
              <p:nvPr/>
            </p:nvSpPr>
            <p:spPr bwMode="auto">
              <a:xfrm>
                <a:off x="2092" y="1425"/>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5" name="Freeform 101"/>
              <p:cNvSpPr>
                <a:spLocks/>
              </p:cNvSpPr>
              <p:nvPr/>
            </p:nvSpPr>
            <p:spPr bwMode="auto">
              <a:xfrm>
                <a:off x="2092"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6" name="Freeform 102"/>
              <p:cNvSpPr>
                <a:spLocks/>
              </p:cNvSpPr>
              <p:nvPr/>
            </p:nvSpPr>
            <p:spPr bwMode="auto">
              <a:xfrm>
                <a:off x="2095"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7" name="Freeform 103"/>
              <p:cNvSpPr>
                <a:spLocks/>
              </p:cNvSpPr>
              <p:nvPr/>
            </p:nvSpPr>
            <p:spPr bwMode="auto">
              <a:xfrm>
                <a:off x="209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8" name="Freeform 104"/>
              <p:cNvSpPr>
                <a:spLocks/>
              </p:cNvSpPr>
              <p:nvPr/>
            </p:nvSpPr>
            <p:spPr bwMode="auto">
              <a:xfrm>
                <a:off x="2092"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9" name="Freeform 105"/>
              <p:cNvSpPr>
                <a:spLocks/>
              </p:cNvSpPr>
              <p:nvPr/>
            </p:nvSpPr>
            <p:spPr bwMode="auto">
              <a:xfrm>
                <a:off x="209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0" name="Freeform 106"/>
              <p:cNvSpPr>
                <a:spLocks/>
              </p:cNvSpPr>
              <p:nvPr/>
            </p:nvSpPr>
            <p:spPr bwMode="auto">
              <a:xfrm>
                <a:off x="2088" y="1408"/>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1" name="Freeform 107"/>
              <p:cNvSpPr>
                <a:spLocks/>
              </p:cNvSpPr>
              <p:nvPr/>
            </p:nvSpPr>
            <p:spPr bwMode="auto">
              <a:xfrm>
                <a:off x="2085"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 name="Freeform 108"/>
              <p:cNvSpPr>
                <a:spLocks/>
              </p:cNvSpPr>
              <p:nvPr/>
            </p:nvSpPr>
            <p:spPr bwMode="auto">
              <a:xfrm>
                <a:off x="2082"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 name="Freeform 109"/>
              <p:cNvSpPr>
                <a:spLocks/>
              </p:cNvSpPr>
              <p:nvPr/>
            </p:nvSpPr>
            <p:spPr bwMode="auto">
              <a:xfrm>
                <a:off x="2079"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 name="Freeform 110"/>
              <p:cNvSpPr>
                <a:spLocks/>
              </p:cNvSpPr>
              <p:nvPr/>
            </p:nvSpPr>
            <p:spPr bwMode="auto">
              <a:xfrm>
                <a:off x="2075"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5" name="Freeform 111"/>
              <p:cNvSpPr>
                <a:spLocks/>
              </p:cNvSpPr>
              <p:nvPr/>
            </p:nvSpPr>
            <p:spPr bwMode="auto">
              <a:xfrm>
                <a:off x="1917" y="1421"/>
                <a:ext cx="7" cy="4"/>
              </a:xfrm>
              <a:custGeom>
                <a:avLst/>
                <a:gdLst>
                  <a:gd name="T0" fmla="*/ 0 w 7"/>
                  <a:gd name="T1" fmla="*/ 0 h 4"/>
                  <a:gd name="T2" fmla="*/ 0 w 7"/>
                  <a:gd name="T3" fmla="*/ 4 h 4"/>
                  <a:gd name="T4" fmla="*/ 4 w 7"/>
                  <a:gd name="T5" fmla="*/ 4 h 4"/>
                  <a:gd name="T6" fmla="*/ 4 w 7"/>
                  <a:gd name="T7" fmla="*/ 0 h 4"/>
                  <a:gd name="T8" fmla="*/ 7 w 7"/>
                  <a:gd name="T9" fmla="*/ 0 h 4"/>
                  <a:gd name="T10" fmla="*/ 7 w 7"/>
                  <a:gd name="T11" fmla="*/ 4 h 4"/>
                  <a:gd name="T12" fmla="*/ 4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4" y="4"/>
                    </a:lnTo>
                    <a:lnTo>
                      <a:pt x="4" y="0"/>
                    </a:lnTo>
                    <a:lnTo>
                      <a:pt x="7" y="0"/>
                    </a:lnTo>
                    <a:lnTo>
                      <a:pt x="7" y="4"/>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6" name="Freeform 112"/>
              <p:cNvSpPr>
                <a:spLocks/>
              </p:cNvSpPr>
              <p:nvPr/>
            </p:nvSpPr>
            <p:spPr bwMode="auto">
              <a:xfrm>
                <a:off x="1921" y="142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7" name="Freeform 113"/>
              <p:cNvSpPr>
                <a:spLocks/>
              </p:cNvSpPr>
              <p:nvPr/>
            </p:nvSpPr>
            <p:spPr bwMode="auto">
              <a:xfrm>
                <a:off x="192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8" name="Freeform 114"/>
              <p:cNvSpPr>
                <a:spLocks/>
              </p:cNvSpPr>
              <p:nvPr/>
            </p:nvSpPr>
            <p:spPr bwMode="auto">
              <a:xfrm>
                <a:off x="1927" y="1425"/>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9" name="Freeform 115"/>
              <p:cNvSpPr>
                <a:spLocks/>
              </p:cNvSpPr>
              <p:nvPr/>
            </p:nvSpPr>
            <p:spPr bwMode="auto">
              <a:xfrm>
                <a:off x="1930" y="1425"/>
                <a:ext cx="4" cy="10"/>
              </a:xfrm>
              <a:custGeom>
                <a:avLst/>
                <a:gdLst>
                  <a:gd name="T0" fmla="*/ 0 w 4"/>
                  <a:gd name="T1" fmla="*/ 3 h 10"/>
                  <a:gd name="T2" fmla="*/ 4 w 4"/>
                  <a:gd name="T3" fmla="*/ 0 h 10"/>
                  <a:gd name="T4" fmla="*/ 4 w 4"/>
                  <a:gd name="T5" fmla="*/ 3 h 10"/>
                  <a:gd name="T6" fmla="*/ 0 w 4"/>
                  <a:gd name="T7" fmla="*/ 6 h 10"/>
                  <a:gd name="T8" fmla="*/ 0 w 4"/>
                  <a:gd name="T9" fmla="*/ 10 h 10"/>
                  <a:gd name="T10" fmla="*/ 4 w 4"/>
                  <a:gd name="T11" fmla="*/ 6 h 10"/>
                  <a:gd name="T12" fmla="*/ 4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3"/>
                    </a:moveTo>
                    <a:lnTo>
                      <a:pt x="4" y="0"/>
                    </a:lnTo>
                    <a:lnTo>
                      <a:pt x="4" y="3"/>
                    </a:lnTo>
                    <a:lnTo>
                      <a:pt x="0" y="6"/>
                    </a:lnTo>
                    <a:lnTo>
                      <a:pt x="0" y="10"/>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0" name="Freeform 116"/>
              <p:cNvSpPr>
                <a:spLocks/>
              </p:cNvSpPr>
              <p:nvPr/>
            </p:nvSpPr>
            <p:spPr bwMode="auto">
              <a:xfrm>
                <a:off x="1934" y="1425"/>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1" name="Freeform 117"/>
              <p:cNvSpPr>
                <a:spLocks/>
              </p:cNvSpPr>
              <p:nvPr/>
            </p:nvSpPr>
            <p:spPr bwMode="auto">
              <a:xfrm>
                <a:off x="1934" y="142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2" name="Freeform 118"/>
              <p:cNvSpPr>
                <a:spLocks/>
              </p:cNvSpPr>
              <p:nvPr/>
            </p:nvSpPr>
            <p:spPr bwMode="auto">
              <a:xfrm>
                <a:off x="1937" y="1418"/>
                <a:ext cx="3" cy="10"/>
              </a:xfrm>
              <a:custGeom>
                <a:avLst/>
                <a:gdLst>
                  <a:gd name="T0" fmla="*/ 0 w 3"/>
                  <a:gd name="T1" fmla="*/ 3 h 10"/>
                  <a:gd name="T2" fmla="*/ 3 w 3"/>
                  <a:gd name="T3" fmla="*/ 0 h 10"/>
                  <a:gd name="T4" fmla="*/ 3 w 3"/>
                  <a:gd name="T5" fmla="*/ 3 h 10"/>
                  <a:gd name="T6" fmla="*/ 0 w 3"/>
                  <a:gd name="T7" fmla="*/ 7 h 10"/>
                  <a:gd name="T8" fmla="*/ 0 w 3"/>
                  <a:gd name="T9" fmla="*/ 10 h 10"/>
                  <a:gd name="T10" fmla="*/ 3 w 3"/>
                  <a:gd name="T11" fmla="*/ 7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7"/>
                    </a:lnTo>
                    <a:lnTo>
                      <a:pt x="0" y="10"/>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 name="Freeform 119"/>
              <p:cNvSpPr>
                <a:spLocks/>
              </p:cNvSpPr>
              <p:nvPr/>
            </p:nvSpPr>
            <p:spPr bwMode="auto">
              <a:xfrm>
                <a:off x="1937"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4" name="Freeform 120"/>
              <p:cNvSpPr>
                <a:spLocks/>
              </p:cNvSpPr>
              <p:nvPr/>
            </p:nvSpPr>
            <p:spPr bwMode="auto">
              <a:xfrm>
                <a:off x="1934" y="1415"/>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5" name="Freeform 121"/>
              <p:cNvSpPr>
                <a:spLocks/>
              </p:cNvSpPr>
              <p:nvPr/>
            </p:nvSpPr>
            <p:spPr bwMode="auto">
              <a:xfrm>
                <a:off x="1934" y="1408"/>
                <a:ext cx="3" cy="10"/>
              </a:xfrm>
              <a:custGeom>
                <a:avLst/>
                <a:gdLst>
                  <a:gd name="T0" fmla="*/ 3 w 3"/>
                  <a:gd name="T1" fmla="*/ 3 h 10"/>
                  <a:gd name="T2" fmla="*/ 0 w 3"/>
                  <a:gd name="T3" fmla="*/ 0 h 10"/>
                  <a:gd name="T4" fmla="*/ 0 w 3"/>
                  <a:gd name="T5" fmla="*/ 3 h 10"/>
                  <a:gd name="T6" fmla="*/ 3 w 3"/>
                  <a:gd name="T7" fmla="*/ 7 h 10"/>
                  <a:gd name="T8" fmla="*/ 3 w 3"/>
                  <a:gd name="T9" fmla="*/ 10 h 10"/>
                  <a:gd name="T10" fmla="*/ 0 w 3"/>
                  <a:gd name="T11" fmla="*/ 7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7"/>
                    </a:lnTo>
                    <a:lnTo>
                      <a:pt x="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6" name="Freeform 122"/>
              <p:cNvSpPr>
                <a:spLocks/>
              </p:cNvSpPr>
              <p:nvPr/>
            </p:nvSpPr>
            <p:spPr bwMode="auto">
              <a:xfrm>
                <a:off x="1930" y="1408"/>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7" name="Freeform 123"/>
              <p:cNvSpPr>
                <a:spLocks/>
              </p:cNvSpPr>
              <p:nvPr/>
            </p:nvSpPr>
            <p:spPr bwMode="auto">
              <a:xfrm>
                <a:off x="1927" y="1408"/>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8" name="Freeform 124"/>
              <p:cNvSpPr>
                <a:spLocks/>
              </p:cNvSpPr>
              <p:nvPr/>
            </p:nvSpPr>
            <p:spPr bwMode="auto">
              <a:xfrm>
                <a:off x="1924" y="140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9" name="Freeform 125"/>
              <p:cNvSpPr>
                <a:spLocks/>
              </p:cNvSpPr>
              <p:nvPr/>
            </p:nvSpPr>
            <p:spPr bwMode="auto">
              <a:xfrm>
                <a:off x="1921" y="1411"/>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0" name="Freeform 126"/>
              <p:cNvSpPr>
                <a:spLocks/>
              </p:cNvSpPr>
              <p:nvPr/>
            </p:nvSpPr>
            <p:spPr bwMode="auto">
              <a:xfrm>
                <a:off x="1917" y="141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1" name="Freeform 127"/>
              <p:cNvSpPr>
                <a:spLocks/>
              </p:cNvSpPr>
              <p:nvPr/>
            </p:nvSpPr>
            <p:spPr bwMode="auto">
              <a:xfrm>
                <a:off x="2128" y="1362"/>
                <a:ext cx="39" cy="7"/>
              </a:xfrm>
              <a:custGeom>
                <a:avLst/>
                <a:gdLst>
                  <a:gd name="T0" fmla="*/ 39 w 39"/>
                  <a:gd name="T1" fmla="*/ 0 h 7"/>
                  <a:gd name="T2" fmla="*/ 0 w 39"/>
                  <a:gd name="T3" fmla="*/ 0 h 7"/>
                  <a:gd name="T4" fmla="*/ 0 w 39"/>
                  <a:gd name="T5" fmla="*/ 3 h 7"/>
                  <a:gd name="T6" fmla="*/ 39 w 39"/>
                  <a:gd name="T7" fmla="*/ 3 h 7"/>
                  <a:gd name="T8" fmla="*/ 39 w 39"/>
                  <a:gd name="T9" fmla="*/ 7 h 7"/>
                  <a:gd name="T10" fmla="*/ 0 w 39"/>
                  <a:gd name="T11" fmla="*/ 7 h 7"/>
                  <a:gd name="T12" fmla="*/ 0 w 3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7">
                    <a:moveTo>
                      <a:pt x="39" y="0"/>
                    </a:moveTo>
                    <a:lnTo>
                      <a:pt x="0" y="0"/>
                    </a:lnTo>
                    <a:lnTo>
                      <a:pt x="0" y="3"/>
                    </a:lnTo>
                    <a:lnTo>
                      <a:pt x="39" y="3"/>
                    </a:lnTo>
                    <a:lnTo>
                      <a:pt x="39"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2" name="Freeform 128"/>
              <p:cNvSpPr>
                <a:spLocks/>
              </p:cNvSpPr>
              <p:nvPr/>
            </p:nvSpPr>
            <p:spPr bwMode="auto">
              <a:xfrm>
                <a:off x="1973" y="1362"/>
                <a:ext cx="73" cy="7"/>
              </a:xfrm>
              <a:custGeom>
                <a:avLst/>
                <a:gdLst>
                  <a:gd name="T0" fmla="*/ 73 w 73"/>
                  <a:gd name="T1" fmla="*/ 0 h 7"/>
                  <a:gd name="T2" fmla="*/ 0 w 73"/>
                  <a:gd name="T3" fmla="*/ 0 h 7"/>
                  <a:gd name="T4" fmla="*/ 0 w 73"/>
                  <a:gd name="T5" fmla="*/ 3 h 7"/>
                  <a:gd name="T6" fmla="*/ 73 w 73"/>
                  <a:gd name="T7" fmla="*/ 3 h 7"/>
                  <a:gd name="T8" fmla="*/ 73 w 73"/>
                  <a:gd name="T9" fmla="*/ 7 h 7"/>
                  <a:gd name="T10" fmla="*/ 0 w 73"/>
                  <a:gd name="T11" fmla="*/ 7 h 7"/>
                  <a:gd name="T12" fmla="*/ 0 w 7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7">
                    <a:moveTo>
                      <a:pt x="73" y="0"/>
                    </a:moveTo>
                    <a:lnTo>
                      <a:pt x="0" y="0"/>
                    </a:lnTo>
                    <a:lnTo>
                      <a:pt x="0" y="3"/>
                    </a:lnTo>
                    <a:lnTo>
                      <a:pt x="73" y="3"/>
                    </a:lnTo>
                    <a:lnTo>
                      <a:pt x="7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 name="Freeform 129"/>
              <p:cNvSpPr>
                <a:spLocks/>
              </p:cNvSpPr>
              <p:nvPr/>
            </p:nvSpPr>
            <p:spPr bwMode="auto">
              <a:xfrm>
                <a:off x="3066" y="1428"/>
                <a:ext cx="10" cy="13"/>
              </a:xfrm>
              <a:custGeom>
                <a:avLst/>
                <a:gdLst>
                  <a:gd name="T0" fmla="*/ 0 w 10"/>
                  <a:gd name="T1" fmla="*/ 0 h 13"/>
                  <a:gd name="T2" fmla="*/ 3 w 10"/>
                  <a:gd name="T3" fmla="*/ 13 h 13"/>
                  <a:gd name="T4" fmla="*/ 6 w 10"/>
                  <a:gd name="T5" fmla="*/ 13 h 13"/>
                  <a:gd name="T6" fmla="*/ 3 w 10"/>
                  <a:gd name="T7" fmla="*/ 0 h 13"/>
                  <a:gd name="T8" fmla="*/ 6 w 10"/>
                  <a:gd name="T9" fmla="*/ 0 h 13"/>
                  <a:gd name="T10" fmla="*/ 10 w 10"/>
                  <a:gd name="T11" fmla="*/ 13 h 13"/>
                  <a:gd name="T12" fmla="*/ 6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3" y="13"/>
                    </a:lnTo>
                    <a:lnTo>
                      <a:pt x="6" y="13"/>
                    </a:lnTo>
                    <a:lnTo>
                      <a:pt x="3" y="0"/>
                    </a:lnTo>
                    <a:lnTo>
                      <a:pt x="6" y="0"/>
                    </a:lnTo>
                    <a:lnTo>
                      <a:pt x="10" y="13"/>
                    </a:lnTo>
                    <a:lnTo>
                      <a:pt x="6"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 name="Freeform 130"/>
              <p:cNvSpPr>
                <a:spLocks/>
              </p:cNvSpPr>
              <p:nvPr/>
            </p:nvSpPr>
            <p:spPr bwMode="auto">
              <a:xfrm>
                <a:off x="3069" y="1441"/>
                <a:ext cx="10" cy="10"/>
              </a:xfrm>
              <a:custGeom>
                <a:avLst/>
                <a:gdLst>
                  <a:gd name="T0" fmla="*/ 0 w 10"/>
                  <a:gd name="T1" fmla="*/ 0 h 10"/>
                  <a:gd name="T2" fmla="*/ 3 w 10"/>
                  <a:gd name="T3" fmla="*/ 10 h 10"/>
                  <a:gd name="T4" fmla="*/ 7 w 10"/>
                  <a:gd name="T5" fmla="*/ 10 h 10"/>
                  <a:gd name="T6" fmla="*/ 3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3" y="10"/>
                    </a:lnTo>
                    <a:lnTo>
                      <a:pt x="7" y="10"/>
                    </a:lnTo>
                    <a:lnTo>
                      <a:pt x="3"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 name="Freeform 131"/>
              <p:cNvSpPr>
                <a:spLocks/>
              </p:cNvSpPr>
              <p:nvPr/>
            </p:nvSpPr>
            <p:spPr bwMode="auto">
              <a:xfrm>
                <a:off x="3076"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6" name="Freeform 132"/>
              <p:cNvSpPr>
                <a:spLocks/>
              </p:cNvSpPr>
              <p:nvPr/>
            </p:nvSpPr>
            <p:spPr bwMode="auto">
              <a:xfrm>
                <a:off x="3086" y="1458"/>
                <a:ext cx="13" cy="9"/>
              </a:xfrm>
              <a:custGeom>
                <a:avLst/>
                <a:gdLst>
                  <a:gd name="T0" fmla="*/ 0 w 13"/>
                  <a:gd name="T1" fmla="*/ 0 h 9"/>
                  <a:gd name="T2" fmla="*/ 13 w 13"/>
                  <a:gd name="T3" fmla="*/ 3 h 9"/>
                  <a:gd name="T4" fmla="*/ 13 w 13"/>
                  <a:gd name="T5" fmla="*/ 6 h 9"/>
                  <a:gd name="T6" fmla="*/ 0 w 13"/>
                  <a:gd name="T7" fmla="*/ 3 h 9"/>
                  <a:gd name="T8" fmla="*/ 0 w 13"/>
                  <a:gd name="T9" fmla="*/ 6 h 9"/>
                  <a:gd name="T10" fmla="*/ 13 w 13"/>
                  <a:gd name="T11" fmla="*/ 9 h 9"/>
                  <a:gd name="T12" fmla="*/ 13 w 1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13" y="3"/>
                    </a:lnTo>
                    <a:lnTo>
                      <a:pt x="13" y="6"/>
                    </a:lnTo>
                    <a:lnTo>
                      <a:pt x="0" y="3"/>
                    </a:lnTo>
                    <a:lnTo>
                      <a:pt x="0" y="6"/>
                    </a:lnTo>
                    <a:lnTo>
                      <a:pt x="13" y="9"/>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7" name="Freeform 133"/>
              <p:cNvSpPr>
                <a:spLocks/>
              </p:cNvSpPr>
              <p:nvPr/>
            </p:nvSpPr>
            <p:spPr bwMode="auto">
              <a:xfrm>
                <a:off x="3099" y="1461"/>
                <a:ext cx="10" cy="10"/>
              </a:xfrm>
              <a:custGeom>
                <a:avLst/>
                <a:gdLst>
                  <a:gd name="T0" fmla="*/ 0 w 10"/>
                  <a:gd name="T1" fmla="*/ 0 h 10"/>
                  <a:gd name="T2" fmla="*/ 10 w 10"/>
                  <a:gd name="T3" fmla="*/ 3 h 10"/>
                  <a:gd name="T4" fmla="*/ 10 w 10"/>
                  <a:gd name="T5" fmla="*/ 6 h 10"/>
                  <a:gd name="T6" fmla="*/ 0 w 10"/>
                  <a:gd name="T7" fmla="*/ 3 h 10"/>
                  <a:gd name="T8" fmla="*/ 0 w 10"/>
                  <a:gd name="T9" fmla="*/ 6 h 10"/>
                  <a:gd name="T10" fmla="*/ 10 w 10"/>
                  <a:gd name="T11" fmla="*/ 10 h 10"/>
                  <a:gd name="T12" fmla="*/ 10 w 1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10" y="3"/>
                    </a:lnTo>
                    <a:lnTo>
                      <a:pt x="10" y="6"/>
                    </a:lnTo>
                    <a:lnTo>
                      <a:pt x="0" y="3"/>
                    </a:lnTo>
                    <a:lnTo>
                      <a:pt x="0" y="6"/>
                    </a:lnTo>
                    <a:lnTo>
                      <a:pt x="10" y="10"/>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8" name="Freeform 134"/>
              <p:cNvSpPr>
                <a:spLocks/>
              </p:cNvSpPr>
              <p:nvPr/>
            </p:nvSpPr>
            <p:spPr bwMode="auto">
              <a:xfrm>
                <a:off x="3109"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9" name="Freeform 135"/>
              <p:cNvSpPr>
                <a:spLocks/>
              </p:cNvSpPr>
              <p:nvPr/>
            </p:nvSpPr>
            <p:spPr bwMode="auto">
              <a:xfrm>
                <a:off x="3122" y="1458"/>
                <a:ext cx="13" cy="9"/>
              </a:xfrm>
              <a:custGeom>
                <a:avLst/>
                <a:gdLst>
                  <a:gd name="T0" fmla="*/ 0 w 13"/>
                  <a:gd name="T1" fmla="*/ 3 h 9"/>
                  <a:gd name="T2" fmla="*/ 13 w 13"/>
                  <a:gd name="T3" fmla="*/ 0 h 9"/>
                  <a:gd name="T4" fmla="*/ 13 w 13"/>
                  <a:gd name="T5" fmla="*/ 3 h 9"/>
                  <a:gd name="T6" fmla="*/ 0 w 13"/>
                  <a:gd name="T7" fmla="*/ 6 h 9"/>
                  <a:gd name="T8" fmla="*/ 0 w 13"/>
                  <a:gd name="T9" fmla="*/ 9 h 9"/>
                  <a:gd name="T10" fmla="*/ 13 w 13"/>
                  <a:gd name="T11" fmla="*/ 6 h 9"/>
                  <a:gd name="T12" fmla="*/ 13 w 1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3"/>
                    </a:moveTo>
                    <a:lnTo>
                      <a:pt x="13" y="0"/>
                    </a:lnTo>
                    <a:lnTo>
                      <a:pt x="13" y="3"/>
                    </a:lnTo>
                    <a:lnTo>
                      <a:pt x="0" y="6"/>
                    </a:lnTo>
                    <a:lnTo>
                      <a:pt x="0" y="9"/>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0" name="Freeform 136"/>
              <p:cNvSpPr>
                <a:spLocks/>
              </p:cNvSpPr>
              <p:nvPr/>
            </p:nvSpPr>
            <p:spPr bwMode="auto">
              <a:xfrm>
                <a:off x="3132" y="1451"/>
                <a:ext cx="13" cy="10"/>
              </a:xfrm>
              <a:custGeom>
                <a:avLst/>
                <a:gdLst>
                  <a:gd name="T0" fmla="*/ 0 w 13"/>
                  <a:gd name="T1" fmla="*/ 10 h 10"/>
                  <a:gd name="T2" fmla="*/ 6 w 13"/>
                  <a:gd name="T3" fmla="*/ 0 h 10"/>
                  <a:gd name="T4" fmla="*/ 10 w 13"/>
                  <a:gd name="T5" fmla="*/ 0 h 10"/>
                  <a:gd name="T6" fmla="*/ 3 w 13"/>
                  <a:gd name="T7" fmla="*/ 10 h 10"/>
                  <a:gd name="T8" fmla="*/ 6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6" y="0"/>
                    </a:lnTo>
                    <a:lnTo>
                      <a:pt x="10" y="0"/>
                    </a:lnTo>
                    <a:lnTo>
                      <a:pt x="3" y="10"/>
                    </a:lnTo>
                    <a:lnTo>
                      <a:pt x="6"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1" name="Freeform 137"/>
              <p:cNvSpPr>
                <a:spLocks/>
              </p:cNvSpPr>
              <p:nvPr/>
            </p:nvSpPr>
            <p:spPr bwMode="auto">
              <a:xfrm>
                <a:off x="3138" y="1441"/>
                <a:ext cx="13" cy="10"/>
              </a:xfrm>
              <a:custGeom>
                <a:avLst/>
                <a:gdLst>
                  <a:gd name="T0" fmla="*/ 0 w 13"/>
                  <a:gd name="T1" fmla="*/ 10 h 10"/>
                  <a:gd name="T2" fmla="*/ 7 w 13"/>
                  <a:gd name="T3" fmla="*/ 0 h 10"/>
                  <a:gd name="T4" fmla="*/ 10 w 13"/>
                  <a:gd name="T5" fmla="*/ 0 h 10"/>
                  <a:gd name="T6" fmla="*/ 4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4"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2" name="Freeform 138"/>
              <p:cNvSpPr>
                <a:spLocks/>
              </p:cNvSpPr>
              <p:nvPr/>
            </p:nvSpPr>
            <p:spPr bwMode="auto">
              <a:xfrm>
                <a:off x="3145"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 name="Freeform 139"/>
              <p:cNvSpPr>
                <a:spLocks/>
              </p:cNvSpPr>
              <p:nvPr/>
            </p:nvSpPr>
            <p:spPr bwMode="auto">
              <a:xfrm>
                <a:off x="3145"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 name="Freeform 140"/>
              <p:cNvSpPr>
                <a:spLocks/>
              </p:cNvSpPr>
              <p:nvPr/>
            </p:nvSpPr>
            <p:spPr bwMode="auto">
              <a:xfrm>
                <a:off x="3138" y="1405"/>
                <a:ext cx="13" cy="10"/>
              </a:xfrm>
              <a:custGeom>
                <a:avLst/>
                <a:gdLst>
                  <a:gd name="T0" fmla="*/ 7 w 13"/>
                  <a:gd name="T1" fmla="*/ 10 h 10"/>
                  <a:gd name="T2" fmla="*/ 0 w 13"/>
                  <a:gd name="T3" fmla="*/ 0 h 10"/>
                  <a:gd name="T4" fmla="*/ 4 w 13"/>
                  <a:gd name="T5" fmla="*/ 0 h 10"/>
                  <a:gd name="T6" fmla="*/ 10 w 13"/>
                  <a:gd name="T7" fmla="*/ 10 h 10"/>
                  <a:gd name="T8" fmla="*/ 13 w 13"/>
                  <a:gd name="T9" fmla="*/ 10 h 10"/>
                  <a:gd name="T10" fmla="*/ 7 w 13"/>
                  <a:gd name="T11" fmla="*/ 0 h 10"/>
                  <a:gd name="T12" fmla="*/ 4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4" y="0"/>
                    </a:lnTo>
                    <a:lnTo>
                      <a:pt x="10" y="10"/>
                    </a:lnTo>
                    <a:lnTo>
                      <a:pt x="13"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 name="Freeform 141"/>
              <p:cNvSpPr>
                <a:spLocks/>
              </p:cNvSpPr>
              <p:nvPr/>
            </p:nvSpPr>
            <p:spPr bwMode="auto">
              <a:xfrm>
                <a:off x="3132" y="1395"/>
                <a:ext cx="13" cy="10"/>
              </a:xfrm>
              <a:custGeom>
                <a:avLst/>
                <a:gdLst>
                  <a:gd name="T0" fmla="*/ 6 w 13"/>
                  <a:gd name="T1" fmla="*/ 10 h 10"/>
                  <a:gd name="T2" fmla="*/ 0 w 13"/>
                  <a:gd name="T3" fmla="*/ 0 h 10"/>
                  <a:gd name="T4" fmla="*/ 3 w 13"/>
                  <a:gd name="T5" fmla="*/ 0 h 10"/>
                  <a:gd name="T6" fmla="*/ 10 w 13"/>
                  <a:gd name="T7" fmla="*/ 10 h 10"/>
                  <a:gd name="T8" fmla="*/ 13 w 13"/>
                  <a:gd name="T9" fmla="*/ 10 h 10"/>
                  <a:gd name="T10" fmla="*/ 6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10"/>
                    </a:moveTo>
                    <a:lnTo>
                      <a:pt x="0" y="0"/>
                    </a:lnTo>
                    <a:lnTo>
                      <a:pt x="3" y="0"/>
                    </a:lnTo>
                    <a:lnTo>
                      <a:pt x="10" y="10"/>
                    </a:lnTo>
                    <a:lnTo>
                      <a:pt x="13" y="1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6" name="Freeform 142"/>
              <p:cNvSpPr>
                <a:spLocks/>
              </p:cNvSpPr>
              <p:nvPr/>
            </p:nvSpPr>
            <p:spPr bwMode="auto">
              <a:xfrm>
                <a:off x="3122" y="1385"/>
                <a:ext cx="13" cy="13"/>
              </a:xfrm>
              <a:custGeom>
                <a:avLst/>
                <a:gdLst>
                  <a:gd name="T0" fmla="*/ 13 w 13"/>
                  <a:gd name="T1" fmla="*/ 7 h 13"/>
                  <a:gd name="T2" fmla="*/ 0 w 13"/>
                  <a:gd name="T3" fmla="*/ 0 h 13"/>
                  <a:gd name="T4" fmla="*/ 0 w 13"/>
                  <a:gd name="T5" fmla="*/ 3 h 13"/>
                  <a:gd name="T6" fmla="*/ 13 w 13"/>
                  <a:gd name="T7" fmla="*/ 10 h 13"/>
                  <a:gd name="T8" fmla="*/ 13 w 13"/>
                  <a:gd name="T9" fmla="*/ 13 h 13"/>
                  <a:gd name="T10" fmla="*/ 0 w 13"/>
                  <a:gd name="T11" fmla="*/ 7 h 13"/>
                  <a:gd name="T12" fmla="*/ 0 w 13"/>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7"/>
                    </a:moveTo>
                    <a:lnTo>
                      <a:pt x="0" y="0"/>
                    </a:lnTo>
                    <a:lnTo>
                      <a:pt x="0" y="3"/>
                    </a:lnTo>
                    <a:lnTo>
                      <a:pt x="13" y="10"/>
                    </a:lnTo>
                    <a:lnTo>
                      <a:pt x="13"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 name="Freeform 143"/>
              <p:cNvSpPr>
                <a:spLocks/>
              </p:cNvSpPr>
              <p:nvPr/>
            </p:nvSpPr>
            <p:spPr bwMode="auto">
              <a:xfrm>
                <a:off x="3109"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8" name="Freeform 144"/>
              <p:cNvSpPr>
                <a:spLocks/>
              </p:cNvSpPr>
              <p:nvPr/>
            </p:nvSpPr>
            <p:spPr bwMode="auto">
              <a:xfrm>
                <a:off x="3099" y="1385"/>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9" name="Freeform 145"/>
              <p:cNvSpPr>
                <a:spLocks/>
              </p:cNvSpPr>
              <p:nvPr/>
            </p:nvSpPr>
            <p:spPr bwMode="auto">
              <a:xfrm>
                <a:off x="3086" y="1385"/>
                <a:ext cx="13" cy="13"/>
              </a:xfrm>
              <a:custGeom>
                <a:avLst/>
                <a:gdLst>
                  <a:gd name="T0" fmla="*/ 13 w 13"/>
                  <a:gd name="T1" fmla="*/ 0 h 13"/>
                  <a:gd name="T2" fmla="*/ 0 w 13"/>
                  <a:gd name="T3" fmla="*/ 7 h 13"/>
                  <a:gd name="T4" fmla="*/ 0 w 13"/>
                  <a:gd name="T5" fmla="*/ 10 h 13"/>
                  <a:gd name="T6" fmla="*/ 13 w 13"/>
                  <a:gd name="T7" fmla="*/ 3 h 13"/>
                  <a:gd name="T8" fmla="*/ 13 w 13"/>
                  <a:gd name="T9" fmla="*/ 7 h 13"/>
                  <a:gd name="T10" fmla="*/ 0 w 13"/>
                  <a:gd name="T11" fmla="*/ 13 h 13"/>
                  <a:gd name="T12" fmla="*/ 0 w 13"/>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13" y="0"/>
                    </a:moveTo>
                    <a:lnTo>
                      <a:pt x="0" y="7"/>
                    </a:lnTo>
                    <a:lnTo>
                      <a:pt x="0" y="10"/>
                    </a:lnTo>
                    <a:lnTo>
                      <a:pt x="13" y="3"/>
                    </a:lnTo>
                    <a:lnTo>
                      <a:pt x="13"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0" name="Freeform 146"/>
              <p:cNvSpPr>
                <a:spLocks/>
              </p:cNvSpPr>
              <p:nvPr/>
            </p:nvSpPr>
            <p:spPr bwMode="auto">
              <a:xfrm>
                <a:off x="3076"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 name="Freeform 147"/>
              <p:cNvSpPr>
                <a:spLocks/>
              </p:cNvSpPr>
              <p:nvPr/>
            </p:nvSpPr>
            <p:spPr bwMode="auto">
              <a:xfrm>
                <a:off x="3069" y="1405"/>
                <a:ext cx="10" cy="10"/>
              </a:xfrm>
              <a:custGeom>
                <a:avLst/>
                <a:gdLst>
                  <a:gd name="T0" fmla="*/ 3 w 10"/>
                  <a:gd name="T1" fmla="*/ 0 h 10"/>
                  <a:gd name="T2" fmla="*/ 0 w 10"/>
                  <a:gd name="T3" fmla="*/ 10 h 10"/>
                  <a:gd name="T4" fmla="*/ 3 w 10"/>
                  <a:gd name="T5" fmla="*/ 10 h 10"/>
                  <a:gd name="T6" fmla="*/ 7 w 10"/>
                  <a:gd name="T7" fmla="*/ 0 h 10"/>
                  <a:gd name="T8" fmla="*/ 10 w 10"/>
                  <a:gd name="T9" fmla="*/ 0 h 10"/>
                  <a:gd name="T10" fmla="*/ 7 w 10"/>
                  <a:gd name="T11" fmla="*/ 10 h 10"/>
                  <a:gd name="T12" fmla="*/ 3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3" y="0"/>
                    </a:moveTo>
                    <a:lnTo>
                      <a:pt x="0" y="10"/>
                    </a:lnTo>
                    <a:lnTo>
                      <a:pt x="3" y="10"/>
                    </a:lnTo>
                    <a:lnTo>
                      <a:pt x="7" y="0"/>
                    </a:lnTo>
                    <a:lnTo>
                      <a:pt x="10"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2" name="Freeform 148"/>
              <p:cNvSpPr>
                <a:spLocks/>
              </p:cNvSpPr>
              <p:nvPr/>
            </p:nvSpPr>
            <p:spPr bwMode="auto">
              <a:xfrm>
                <a:off x="3066" y="1415"/>
                <a:ext cx="10" cy="13"/>
              </a:xfrm>
              <a:custGeom>
                <a:avLst/>
                <a:gdLst>
                  <a:gd name="T0" fmla="*/ 3 w 10"/>
                  <a:gd name="T1" fmla="*/ 0 h 13"/>
                  <a:gd name="T2" fmla="*/ 0 w 10"/>
                  <a:gd name="T3" fmla="*/ 13 h 13"/>
                  <a:gd name="T4" fmla="*/ 3 w 10"/>
                  <a:gd name="T5" fmla="*/ 13 h 13"/>
                  <a:gd name="T6" fmla="*/ 6 w 10"/>
                  <a:gd name="T7" fmla="*/ 0 h 13"/>
                  <a:gd name="T8" fmla="*/ 10 w 10"/>
                  <a:gd name="T9" fmla="*/ 0 h 13"/>
                  <a:gd name="T10" fmla="*/ 6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0"/>
                    </a:moveTo>
                    <a:lnTo>
                      <a:pt x="0" y="13"/>
                    </a:lnTo>
                    <a:lnTo>
                      <a:pt x="3" y="13"/>
                    </a:lnTo>
                    <a:lnTo>
                      <a:pt x="6" y="0"/>
                    </a:lnTo>
                    <a:lnTo>
                      <a:pt x="10"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 name="Freeform 149"/>
              <p:cNvSpPr>
                <a:spLocks/>
              </p:cNvSpPr>
              <p:nvPr/>
            </p:nvSpPr>
            <p:spPr bwMode="auto">
              <a:xfrm>
                <a:off x="3099"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 name="Freeform 150"/>
              <p:cNvSpPr>
                <a:spLocks/>
              </p:cNvSpPr>
              <p:nvPr/>
            </p:nvSpPr>
            <p:spPr bwMode="auto">
              <a:xfrm>
                <a:off x="3102"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5" name="Freeform 151"/>
              <p:cNvSpPr>
                <a:spLocks/>
              </p:cNvSpPr>
              <p:nvPr/>
            </p:nvSpPr>
            <p:spPr bwMode="auto">
              <a:xfrm>
                <a:off x="3105" y="1431"/>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6" name="Freeform 152"/>
              <p:cNvSpPr>
                <a:spLocks/>
              </p:cNvSpPr>
              <p:nvPr/>
            </p:nvSpPr>
            <p:spPr bwMode="auto">
              <a:xfrm>
                <a:off x="3105" y="1431"/>
                <a:ext cx="7" cy="10"/>
              </a:xfrm>
              <a:custGeom>
                <a:avLst/>
                <a:gdLst>
                  <a:gd name="T0" fmla="*/ 0 w 7"/>
                  <a:gd name="T1" fmla="*/ 0 h 10"/>
                  <a:gd name="T2" fmla="*/ 7 w 7"/>
                  <a:gd name="T3" fmla="*/ 4 h 10"/>
                  <a:gd name="T4" fmla="*/ 7 w 7"/>
                  <a:gd name="T5" fmla="*/ 7 h 10"/>
                  <a:gd name="T6" fmla="*/ 0 w 7"/>
                  <a:gd name="T7" fmla="*/ 4 h 10"/>
                  <a:gd name="T8" fmla="*/ 0 w 7"/>
                  <a:gd name="T9" fmla="*/ 7 h 10"/>
                  <a:gd name="T10" fmla="*/ 7 w 7"/>
                  <a:gd name="T11" fmla="*/ 10 h 10"/>
                  <a:gd name="T12" fmla="*/ 7 w 7"/>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4"/>
                    </a:lnTo>
                    <a:lnTo>
                      <a:pt x="7" y="7"/>
                    </a:lnTo>
                    <a:lnTo>
                      <a:pt x="0" y="4"/>
                    </a:lnTo>
                    <a:lnTo>
                      <a:pt x="0" y="7"/>
                    </a:lnTo>
                    <a:lnTo>
                      <a:pt x="7" y="10"/>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7" name="Freeform 153"/>
              <p:cNvSpPr>
                <a:spLocks/>
              </p:cNvSpPr>
              <p:nvPr/>
            </p:nvSpPr>
            <p:spPr bwMode="auto">
              <a:xfrm>
                <a:off x="3112"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8" name="Freeform 154"/>
              <p:cNvSpPr>
                <a:spLocks/>
              </p:cNvSpPr>
              <p:nvPr/>
            </p:nvSpPr>
            <p:spPr bwMode="auto">
              <a:xfrm>
                <a:off x="3115"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9" name="Freeform 155"/>
              <p:cNvSpPr>
                <a:spLocks/>
              </p:cNvSpPr>
              <p:nvPr/>
            </p:nvSpPr>
            <p:spPr bwMode="auto">
              <a:xfrm>
                <a:off x="3115"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0" name="Freeform 156"/>
              <p:cNvSpPr>
                <a:spLocks/>
              </p:cNvSpPr>
              <p:nvPr/>
            </p:nvSpPr>
            <p:spPr bwMode="auto">
              <a:xfrm>
                <a:off x="3115"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1" name="Freeform 157"/>
              <p:cNvSpPr>
                <a:spLocks/>
              </p:cNvSpPr>
              <p:nvPr/>
            </p:nvSpPr>
            <p:spPr bwMode="auto">
              <a:xfrm>
                <a:off x="3115"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2" name="Freeform 158"/>
              <p:cNvSpPr>
                <a:spLocks/>
              </p:cNvSpPr>
              <p:nvPr/>
            </p:nvSpPr>
            <p:spPr bwMode="auto">
              <a:xfrm>
                <a:off x="3115"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3" name="Freeform 159"/>
              <p:cNvSpPr>
                <a:spLocks/>
              </p:cNvSpPr>
              <p:nvPr/>
            </p:nvSpPr>
            <p:spPr bwMode="auto">
              <a:xfrm>
                <a:off x="3115"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 name="Freeform 160"/>
              <p:cNvSpPr>
                <a:spLocks/>
              </p:cNvSpPr>
              <p:nvPr/>
            </p:nvSpPr>
            <p:spPr bwMode="auto">
              <a:xfrm>
                <a:off x="3112"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5" name="Freeform 161"/>
              <p:cNvSpPr>
                <a:spLocks/>
              </p:cNvSpPr>
              <p:nvPr/>
            </p:nvSpPr>
            <p:spPr bwMode="auto">
              <a:xfrm>
                <a:off x="3105" y="1415"/>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6" name="Freeform 162"/>
              <p:cNvSpPr>
                <a:spLocks/>
              </p:cNvSpPr>
              <p:nvPr/>
            </p:nvSpPr>
            <p:spPr bwMode="auto">
              <a:xfrm>
                <a:off x="3102" y="1418"/>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7" name="Freeform 163"/>
              <p:cNvSpPr>
                <a:spLocks/>
              </p:cNvSpPr>
              <p:nvPr/>
            </p:nvSpPr>
            <p:spPr bwMode="auto">
              <a:xfrm>
                <a:off x="3102"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8" name="Freeform 164"/>
              <p:cNvSpPr>
                <a:spLocks/>
              </p:cNvSpPr>
              <p:nvPr/>
            </p:nvSpPr>
            <p:spPr bwMode="auto">
              <a:xfrm>
                <a:off x="3099"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9" name="Freeform 165"/>
              <p:cNvSpPr>
                <a:spLocks/>
              </p:cNvSpPr>
              <p:nvPr/>
            </p:nvSpPr>
            <p:spPr bwMode="auto">
              <a:xfrm>
                <a:off x="3036" y="1425"/>
                <a:ext cx="10" cy="23"/>
              </a:xfrm>
              <a:custGeom>
                <a:avLst/>
                <a:gdLst>
                  <a:gd name="T0" fmla="*/ 0 w 10"/>
                  <a:gd name="T1" fmla="*/ 0 h 23"/>
                  <a:gd name="T2" fmla="*/ 3 w 10"/>
                  <a:gd name="T3" fmla="*/ 23 h 23"/>
                  <a:gd name="T4" fmla="*/ 7 w 10"/>
                  <a:gd name="T5" fmla="*/ 23 h 23"/>
                  <a:gd name="T6" fmla="*/ 3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3" y="23"/>
                    </a:lnTo>
                    <a:lnTo>
                      <a:pt x="7" y="23"/>
                    </a:lnTo>
                    <a:lnTo>
                      <a:pt x="3"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0" name="Freeform 166"/>
              <p:cNvSpPr>
                <a:spLocks/>
              </p:cNvSpPr>
              <p:nvPr/>
            </p:nvSpPr>
            <p:spPr bwMode="auto">
              <a:xfrm>
                <a:off x="3039" y="1448"/>
                <a:ext cx="17" cy="19"/>
              </a:xfrm>
              <a:custGeom>
                <a:avLst/>
                <a:gdLst>
                  <a:gd name="T0" fmla="*/ 0 w 17"/>
                  <a:gd name="T1" fmla="*/ 0 h 19"/>
                  <a:gd name="T2" fmla="*/ 10 w 17"/>
                  <a:gd name="T3" fmla="*/ 19 h 19"/>
                  <a:gd name="T4" fmla="*/ 14 w 17"/>
                  <a:gd name="T5" fmla="*/ 19 h 19"/>
                  <a:gd name="T6" fmla="*/ 4 w 17"/>
                  <a:gd name="T7" fmla="*/ 0 h 19"/>
                  <a:gd name="T8" fmla="*/ 7 w 17"/>
                  <a:gd name="T9" fmla="*/ 0 h 19"/>
                  <a:gd name="T10" fmla="*/ 17 w 17"/>
                  <a:gd name="T11" fmla="*/ 19 h 19"/>
                  <a:gd name="T12" fmla="*/ 1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0"/>
                    </a:moveTo>
                    <a:lnTo>
                      <a:pt x="10" y="19"/>
                    </a:lnTo>
                    <a:lnTo>
                      <a:pt x="14" y="19"/>
                    </a:lnTo>
                    <a:lnTo>
                      <a:pt x="4" y="0"/>
                    </a:lnTo>
                    <a:lnTo>
                      <a:pt x="7" y="0"/>
                    </a:lnTo>
                    <a:lnTo>
                      <a:pt x="17" y="19"/>
                    </a:lnTo>
                    <a:lnTo>
                      <a:pt x="1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 name="Freeform 167"/>
              <p:cNvSpPr>
                <a:spLocks/>
              </p:cNvSpPr>
              <p:nvPr/>
            </p:nvSpPr>
            <p:spPr bwMode="auto">
              <a:xfrm>
                <a:off x="3053" y="1464"/>
                <a:ext cx="16" cy="23"/>
              </a:xfrm>
              <a:custGeom>
                <a:avLst/>
                <a:gdLst>
                  <a:gd name="T0" fmla="*/ 0 w 16"/>
                  <a:gd name="T1" fmla="*/ 0 h 23"/>
                  <a:gd name="T2" fmla="*/ 16 w 16"/>
                  <a:gd name="T3" fmla="*/ 17 h 23"/>
                  <a:gd name="T4" fmla="*/ 16 w 16"/>
                  <a:gd name="T5" fmla="*/ 20 h 23"/>
                  <a:gd name="T6" fmla="*/ 0 w 16"/>
                  <a:gd name="T7" fmla="*/ 3 h 23"/>
                  <a:gd name="T8" fmla="*/ 0 w 16"/>
                  <a:gd name="T9" fmla="*/ 7 h 23"/>
                  <a:gd name="T10" fmla="*/ 16 w 16"/>
                  <a:gd name="T11" fmla="*/ 23 h 23"/>
                  <a:gd name="T12" fmla="*/ 16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0" y="0"/>
                    </a:moveTo>
                    <a:lnTo>
                      <a:pt x="16" y="17"/>
                    </a:lnTo>
                    <a:lnTo>
                      <a:pt x="16" y="20"/>
                    </a:lnTo>
                    <a:lnTo>
                      <a:pt x="0" y="3"/>
                    </a:lnTo>
                    <a:lnTo>
                      <a:pt x="0" y="7"/>
                    </a:lnTo>
                    <a:lnTo>
                      <a:pt x="16" y="23"/>
                    </a:lnTo>
                    <a:lnTo>
                      <a:pt x="1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2" name="Freeform 168"/>
              <p:cNvSpPr>
                <a:spLocks/>
              </p:cNvSpPr>
              <p:nvPr/>
            </p:nvSpPr>
            <p:spPr bwMode="auto">
              <a:xfrm>
                <a:off x="3069"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3" name="Freeform 169"/>
              <p:cNvSpPr>
                <a:spLocks/>
              </p:cNvSpPr>
              <p:nvPr/>
            </p:nvSpPr>
            <p:spPr bwMode="auto">
              <a:xfrm>
                <a:off x="3089" y="1491"/>
                <a:ext cx="20" cy="9"/>
              </a:xfrm>
              <a:custGeom>
                <a:avLst/>
                <a:gdLst>
                  <a:gd name="T0" fmla="*/ 0 w 20"/>
                  <a:gd name="T1" fmla="*/ 0 h 9"/>
                  <a:gd name="T2" fmla="*/ 20 w 20"/>
                  <a:gd name="T3" fmla="*/ 3 h 9"/>
                  <a:gd name="T4" fmla="*/ 20 w 20"/>
                  <a:gd name="T5" fmla="*/ 6 h 9"/>
                  <a:gd name="T6" fmla="*/ 0 w 20"/>
                  <a:gd name="T7" fmla="*/ 3 h 9"/>
                  <a:gd name="T8" fmla="*/ 0 w 20"/>
                  <a:gd name="T9" fmla="*/ 6 h 9"/>
                  <a:gd name="T10" fmla="*/ 20 w 20"/>
                  <a:gd name="T11" fmla="*/ 9 h 9"/>
                  <a:gd name="T12" fmla="*/ 20 w 2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0"/>
                    </a:moveTo>
                    <a:lnTo>
                      <a:pt x="20" y="3"/>
                    </a:lnTo>
                    <a:lnTo>
                      <a:pt x="20" y="6"/>
                    </a:lnTo>
                    <a:lnTo>
                      <a:pt x="0" y="3"/>
                    </a:lnTo>
                    <a:lnTo>
                      <a:pt x="0" y="6"/>
                    </a:lnTo>
                    <a:lnTo>
                      <a:pt x="20" y="9"/>
                    </a:lnTo>
                    <a:lnTo>
                      <a:pt x="2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 name="Freeform 170"/>
              <p:cNvSpPr>
                <a:spLocks/>
              </p:cNvSpPr>
              <p:nvPr/>
            </p:nvSpPr>
            <p:spPr bwMode="auto">
              <a:xfrm>
                <a:off x="3109" y="1491"/>
                <a:ext cx="23" cy="9"/>
              </a:xfrm>
              <a:custGeom>
                <a:avLst/>
                <a:gdLst>
                  <a:gd name="T0" fmla="*/ 0 w 23"/>
                  <a:gd name="T1" fmla="*/ 3 h 9"/>
                  <a:gd name="T2" fmla="*/ 23 w 23"/>
                  <a:gd name="T3" fmla="*/ 0 h 9"/>
                  <a:gd name="T4" fmla="*/ 23 w 23"/>
                  <a:gd name="T5" fmla="*/ 3 h 9"/>
                  <a:gd name="T6" fmla="*/ 0 w 23"/>
                  <a:gd name="T7" fmla="*/ 6 h 9"/>
                  <a:gd name="T8" fmla="*/ 0 w 23"/>
                  <a:gd name="T9" fmla="*/ 9 h 9"/>
                  <a:gd name="T10" fmla="*/ 23 w 23"/>
                  <a:gd name="T11" fmla="*/ 6 h 9"/>
                  <a:gd name="T12" fmla="*/ 23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3"/>
                    </a:moveTo>
                    <a:lnTo>
                      <a:pt x="23" y="0"/>
                    </a:lnTo>
                    <a:lnTo>
                      <a:pt x="23" y="3"/>
                    </a:lnTo>
                    <a:lnTo>
                      <a:pt x="0" y="6"/>
                    </a:lnTo>
                    <a:lnTo>
                      <a:pt x="0" y="9"/>
                    </a:lnTo>
                    <a:lnTo>
                      <a:pt x="23" y="6"/>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5" name="Freeform 171"/>
              <p:cNvSpPr>
                <a:spLocks/>
              </p:cNvSpPr>
              <p:nvPr/>
            </p:nvSpPr>
            <p:spPr bwMode="auto">
              <a:xfrm>
                <a:off x="3132"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6" name="Freeform 172"/>
              <p:cNvSpPr>
                <a:spLocks/>
              </p:cNvSpPr>
              <p:nvPr/>
            </p:nvSpPr>
            <p:spPr bwMode="auto">
              <a:xfrm>
                <a:off x="3148" y="1467"/>
                <a:ext cx="20" cy="17"/>
              </a:xfrm>
              <a:custGeom>
                <a:avLst/>
                <a:gdLst>
                  <a:gd name="T0" fmla="*/ 0 w 20"/>
                  <a:gd name="T1" fmla="*/ 17 h 17"/>
                  <a:gd name="T2" fmla="*/ 13 w 20"/>
                  <a:gd name="T3" fmla="*/ 0 h 17"/>
                  <a:gd name="T4" fmla="*/ 17 w 20"/>
                  <a:gd name="T5" fmla="*/ 0 h 17"/>
                  <a:gd name="T6" fmla="*/ 3 w 20"/>
                  <a:gd name="T7" fmla="*/ 17 h 17"/>
                  <a:gd name="T8" fmla="*/ 7 w 20"/>
                  <a:gd name="T9" fmla="*/ 17 h 17"/>
                  <a:gd name="T10" fmla="*/ 20 w 20"/>
                  <a:gd name="T11" fmla="*/ 0 h 17"/>
                  <a:gd name="T12" fmla="*/ 17 w 20"/>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7"/>
                    </a:moveTo>
                    <a:lnTo>
                      <a:pt x="13" y="0"/>
                    </a:lnTo>
                    <a:lnTo>
                      <a:pt x="17" y="0"/>
                    </a:lnTo>
                    <a:lnTo>
                      <a:pt x="3" y="17"/>
                    </a:lnTo>
                    <a:lnTo>
                      <a:pt x="7" y="17"/>
                    </a:lnTo>
                    <a:lnTo>
                      <a:pt x="20" y="0"/>
                    </a:lnTo>
                    <a:lnTo>
                      <a:pt x="1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7" name="Freeform 173"/>
              <p:cNvSpPr>
                <a:spLocks/>
              </p:cNvSpPr>
              <p:nvPr/>
            </p:nvSpPr>
            <p:spPr bwMode="auto">
              <a:xfrm>
                <a:off x="3161" y="1448"/>
                <a:ext cx="17" cy="19"/>
              </a:xfrm>
              <a:custGeom>
                <a:avLst/>
                <a:gdLst>
                  <a:gd name="T0" fmla="*/ 0 w 17"/>
                  <a:gd name="T1" fmla="*/ 19 h 19"/>
                  <a:gd name="T2" fmla="*/ 10 w 17"/>
                  <a:gd name="T3" fmla="*/ 0 h 19"/>
                  <a:gd name="T4" fmla="*/ 13 w 17"/>
                  <a:gd name="T5" fmla="*/ 0 h 19"/>
                  <a:gd name="T6" fmla="*/ 4 w 17"/>
                  <a:gd name="T7" fmla="*/ 19 h 19"/>
                  <a:gd name="T8" fmla="*/ 7 w 17"/>
                  <a:gd name="T9" fmla="*/ 19 h 19"/>
                  <a:gd name="T10" fmla="*/ 17 w 17"/>
                  <a:gd name="T11" fmla="*/ 0 h 19"/>
                  <a:gd name="T12" fmla="*/ 13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0" y="19"/>
                    </a:moveTo>
                    <a:lnTo>
                      <a:pt x="10" y="0"/>
                    </a:lnTo>
                    <a:lnTo>
                      <a:pt x="13" y="0"/>
                    </a:lnTo>
                    <a:lnTo>
                      <a:pt x="4" y="19"/>
                    </a:lnTo>
                    <a:lnTo>
                      <a:pt x="7" y="19"/>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8" name="Freeform 174"/>
              <p:cNvSpPr>
                <a:spLocks/>
              </p:cNvSpPr>
              <p:nvPr/>
            </p:nvSpPr>
            <p:spPr bwMode="auto">
              <a:xfrm>
                <a:off x="3171" y="1425"/>
                <a:ext cx="10" cy="23"/>
              </a:xfrm>
              <a:custGeom>
                <a:avLst/>
                <a:gdLst>
                  <a:gd name="T0" fmla="*/ 0 w 10"/>
                  <a:gd name="T1" fmla="*/ 23 h 23"/>
                  <a:gd name="T2" fmla="*/ 3 w 10"/>
                  <a:gd name="T3" fmla="*/ 0 h 23"/>
                  <a:gd name="T4" fmla="*/ 7 w 10"/>
                  <a:gd name="T5" fmla="*/ 0 h 23"/>
                  <a:gd name="T6" fmla="*/ 3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3" y="0"/>
                    </a:lnTo>
                    <a:lnTo>
                      <a:pt x="7" y="0"/>
                    </a:lnTo>
                    <a:lnTo>
                      <a:pt x="3"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9" name="Freeform 175"/>
              <p:cNvSpPr>
                <a:spLocks/>
              </p:cNvSpPr>
              <p:nvPr/>
            </p:nvSpPr>
            <p:spPr bwMode="auto">
              <a:xfrm>
                <a:off x="3171" y="1405"/>
                <a:ext cx="10" cy="20"/>
              </a:xfrm>
              <a:custGeom>
                <a:avLst/>
                <a:gdLst>
                  <a:gd name="T0" fmla="*/ 3 w 10"/>
                  <a:gd name="T1" fmla="*/ 20 h 20"/>
                  <a:gd name="T2" fmla="*/ 0 w 10"/>
                  <a:gd name="T3" fmla="*/ 0 h 20"/>
                  <a:gd name="T4" fmla="*/ 3 w 10"/>
                  <a:gd name="T5" fmla="*/ 0 h 20"/>
                  <a:gd name="T6" fmla="*/ 7 w 10"/>
                  <a:gd name="T7" fmla="*/ 20 h 20"/>
                  <a:gd name="T8" fmla="*/ 10 w 10"/>
                  <a:gd name="T9" fmla="*/ 20 h 20"/>
                  <a:gd name="T10" fmla="*/ 7 w 10"/>
                  <a:gd name="T11" fmla="*/ 0 h 20"/>
                  <a:gd name="T12" fmla="*/ 3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20"/>
                    </a:moveTo>
                    <a:lnTo>
                      <a:pt x="0" y="0"/>
                    </a:lnTo>
                    <a:lnTo>
                      <a:pt x="3" y="0"/>
                    </a:lnTo>
                    <a:lnTo>
                      <a:pt x="7" y="20"/>
                    </a:lnTo>
                    <a:lnTo>
                      <a:pt x="10" y="2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0" name="Freeform 176"/>
              <p:cNvSpPr>
                <a:spLocks/>
              </p:cNvSpPr>
              <p:nvPr/>
            </p:nvSpPr>
            <p:spPr bwMode="auto">
              <a:xfrm>
                <a:off x="3161" y="1385"/>
                <a:ext cx="17" cy="20"/>
              </a:xfrm>
              <a:custGeom>
                <a:avLst/>
                <a:gdLst>
                  <a:gd name="T0" fmla="*/ 10 w 17"/>
                  <a:gd name="T1" fmla="*/ 20 h 20"/>
                  <a:gd name="T2" fmla="*/ 0 w 17"/>
                  <a:gd name="T3" fmla="*/ 0 h 20"/>
                  <a:gd name="T4" fmla="*/ 4 w 17"/>
                  <a:gd name="T5" fmla="*/ 0 h 20"/>
                  <a:gd name="T6" fmla="*/ 13 w 17"/>
                  <a:gd name="T7" fmla="*/ 20 h 20"/>
                  <a:gd name="T8" fmla="*/ 17 w 17"/>
                  <a:gd name="T9" fmla="*/ 20 h 20"/>
                  <a:gd name="T10" fmla="*/ 7 w 17"/>
                  <a:gd name="T11" fmla="*/ 0 h 20"/>
                  <a:gd name="T12" fmla="*/ 4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20"/>
                    </a:moveTo>
                    <a:lnTo>
                      <a:pt x="0" y="0"/>
                    </a:lnTo>
                    <a:lnTo>
                      <a:pt x="4" y="0"/>
                    </a:lnTo>
                    <a:lnTo>
                      <a:pt x="13" y="20"/>
                    </a:lnTo>
                    <a:lnTo>
                      <a:pt x="1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1" name="Freeform 177"/>
              <p:cNvSpPr>
                <a:spLocks/>
              </p:cNvSpPr>
              <p:nvPr/>
            </p:nvSpPr>
            <p:spPr bwMode="auto">
              <a:xfrm>
                <a:off x="3148" y="1369"/>
                <a:ext cx="20" cy="16"/>
              </a:xfrm>
              <a:custGeom>
                <a:avLst/>
                <a:gdLst>
                  <a:gd name="T0" fmla="*/ 13 w 20"/>
                  <a:gd name="T1" fmla="*/ 16 h 16"/>
                  <a:gd name="T2" fmla="*/ 0 w 20"/>
                  <a:gd name="T3" fmla="*/ 0 h 16"/>
                  <a:gd name="T4" fmla="*/ 3 w 20"/>
                  <a:gd name="T5" fmla="*/ 0 h 16"/>
                  <a:gd name="T6" fmla="*/ 17 w 20"/>
                  <a:gd name="T7" fmla="*/ 16 h 16"/>
                  <a:gd name="T8" fmla="*/ 20 w 20"/>
                  <a:gd name="T9" fmla="*/ 16 h 16"/>
                  <a:gd name="T10" fmla="*/ 7 w 20"/>
                  <a:gd name="T11" fmla="*/ 0 h 16"/>
                  <a:gd name="T12" fmla="*/ 3 w 20"/>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13" y="16"/>
                    </a:moveTo>
                    <a:lnTo>
                      <a:pt x="0" y="0"/>
                    </a:lnTo>
                    <a:lnTo>
                      <a:pt x="3" y="0"/>
                    </a:lnTo>
                    <a:lnTo>
                      <a:pt x="17" y="16"/>
                    </a:lnTo>
                    <a:lnTo>
                      <a:pt x="20" y="16"/>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2" name="Freeform 178"/>
              <p:cNvSpPr>
                <a:spLocks/>
              </p:cNvSpPr>
              <p:nvPr/>
            </p:nvSpPr>
            <p:spPr bwMode="auto">
              <a:xfrm>
                <a:off x="3132" y="1355"/>
                <a:ext cx="19" cy="17"/>
              </a:xfrm>
              <a:custGeom>
                <a:avLst/>
                <a:gdLst>
                  <a:gd name="T0" fmla="*/ 19 w 19"/>
                  <a:gd name="T1" fmla="*/ 10 h 17"/>
                  <a:gd name="T2" fmla="*/ 0 w 19"/>
                  <a:gd name="T3" fmla="*/ 0 h 17"/>
                  <a:gd name="T4" fmla="*/ 0 w 19"/>
                  <a:gd name="T5" fmla="*/ 4 h 17"/>
                  <a:gd name="T6" fmla="*/ 19 w 19"/>
                  <a:gd name="T7" fmla="*/ 14 h 17"/>
                  <a:gd name="T8" fmla="*/ 19 w 19"/>
                  <a:gd name="T9" fmla="*/ 17 h 17"/>
                  <a:gd name="T10" fmla="*/ 0 w 19"/>
                  <a:gd name="T11" fmla="*/ 7 h 17"/>
                  <a:gd name="T12" fmla="*/ 0 w 1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10"/>
                    </a:moveTo>
                    <a:lnTo>
                      <a:pt x="0" y="0"/>
                    </a:lnTo>
                    <a:lnTo>
                      <a:pt x="0" y="4"/>
                    </a:lnTo>
                    <a:lnTo>
                      <a:pt x="19" y="14"/>
                    </a:lnTo>
                    <a:lnTo>
                      <a:pt x="1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3" name="Freeform 179"/>
              <p:cNvSpPr>
                <a:spLocks/>
              </p:cNvSpPr>
              <p:nvPr/>
            </p:nvSpPr>
            <p:spPr bwMode="auto">
              <a:xfrm>
                <a:off x="3109" y="1352"/>
                <a:ext cx="23" cy="10"/>
              </a:xfrm>
              <a:custGeom>
                <a:avLst/>
                <a:gdLst>
                  <a:gd name="T0" fmla="*/ 23 w 23"/>
                  <a:gd name="T1" fmla="*/ 3 h 10"/>
                  <a:gd name="T2" fmla="*/ 0 w 23"/>
                  <a:gd name="T3" fmla="*/ 0 h 10"/>
                  <a:gd name="T4" fmla="*/ 0 w 23"/>
                  <a:gd name="T5" fmla="*/ 3 h 10"/>
                  <a:gd name="T6" fmla="*/ 23 w 23"/>
                  <a:gd name="T7" fmla="*/ 7 h 10"/>
                  <a:gd name="T8" fmla="*/ 23 w 23"/>
                  <a:gd name="T9" fmla="*/ 10 h 10"/>
                  <a:gd name="T10" fmla="*/ 0 w 23"/>
                  <a:gd name="T11" fmla="*/ 7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7"/>
                    </a:lnTo>
                    <a:lnTo>
                      <a:pt x="23"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 name="Freeform 180"/>
              <p:cNvSpPr>
                <a:spLocks/>
              </p:cNvSpPr>
              <p:nvPr/>
            </p:nvSpPr>
            <p:spPr bwMode="auto">
              <a:xfrm>
                <a:off x="3089" y="1352"/>
                <a:ext cx="20" cy="10"/>
              </a:xfrm>
              <a:custGeom>
                <a:avLst/>
                <a:gdLst>
                  <a:gd name="T0" fmla="*/ 20 w 20"/>
                  <a:gd name="T1" fmla="*/ 0 h 10"/>
                  <a:gd name="T2" fmla="*/ 0 w 20"/>
                  <a:gd name="T3" fmla="*/ 3 h 10"/>
                  <a:gd name="T4" fmla="*/ 0 w 20"/>
                  <a:gd name="T5" fmla="*/ 7 h 10"/>
                  <a:gd name="T6" fmla="*/ 20 w 20"/>
                  <a:gd name="T7" fmla="*/ 3 h 10"/>
                  <a:gd name="T8" fmla="*/ 20 w 20"/>
                  <a:gd name="T9" fmla="*/ 7 h 10"/>
                  <a:gd name="T10" fmla="*/ 0 w 20"/>
                  <a:gd name="T11" fmla="*/ 10 h 10"/>
                  <a:gd name="T12" fmla="*/ 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7"/>
                    </a:lnTo>
                    <a:lnTo>
                      <a:pt x="20" y="3"/>
                    </a:lnTo>
                    <a:lnTo>
                      <a:pt x="20"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 name="Freeform 181"/>
              <p:cNvSpPr>
                <a:spLocks/>
              </p:cNvSpPr>
              <p:nvPr/>
            </p:nvSpPr>
            <p:spPr bwMode="auto">
              <a:xfrm>
                <a:off x="3069" y="1355"/>
                <a:ext cx="20" cy="17"/>
              </a:xfrm>
              <a:custGeom>
                <a:avLst/>
                <a:gdLst>
                  <a:gd name="T0" fmla="*/ 20 w 20"/>
                  <a:gd name="T1" fmla="*/ 0 h 17"/>
                  <a:gd name="T2" fmla="*/ 0 w 20"/>
                  <a:gd name="T3" fmla="*/ 10 h 17"/>
                  <a:gd name="T4" fmla="*/ 0 w 20"/>
                  <a:gd name="T5" fmla="*/ 14 h 17"/>
                  <a:gd name="T6" fmla="*/ 20 w 20"/>
                  <a:gd name="T7" fmla="*/ 4 h 17"/>
                  <a:gd name="T8" fmla="*/ 20 w 20"/>
                  <a:gd name="T9" fmla="*/ 7 h 17"/>
                  <a:gd name="T10" fmla="*/ 0 w 20"/>
                  <a:gd name="T11" fmla="*/ 17 h 17"/>
                  <a:gd name="T12" fmla="*/ 0 w 20"/>
                  <a:gd name="T13" fmla="*/ 1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4"/>
                    </a:lnTo>
                    <a:lnTo>
                      <a:pt x="20" y="4"/>
                    </a:lnTo>
                    <a:lnTo>
                      <a:pt x="20" y="7"/>
                    </a:lnTo>
                    <a:lnTo>
                      <a:pt x="0" y="17"/>
                    </a:lnTo>
                    <a:lnTo>
                      <a:pt x="0"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 name="Freeform 182"/>
              <p:cNvSpPr>
                <a:spLocks/>
              </p:cNvSpPr>
              <p:nvPr/>
            </p:nvSpPr>
            <p:spPr bwMode="auto">
              <a:xfrm>
                <a:off x="3053" y="1365"/>
                <a:ext cx="16" cy="23"/>
              </a:xfrm>
              <a:custGeom>
                <a:avLst/>
                <a:gdLst>
                  <a:gd name="T0" fmla="*/ 16 w 16"/>
                  <a:gd name="T1" fmla="*/ 0 h 23"/>
                  <a:gd name="T2" fmla="*/ 0 w 16"/>
                  <a:gd name="T3" fmla="*/ 17 h 23"/>
                  <a:gd name="T4" fmla="*/ 0 w 16"/>
                  <a:gd name="T5" fmla="*/ 20 h 23"/>
                  <a:gd name="T6" fmla="*/ 16 w 16"/>
                  <a:gd name="T7" fmla="*/ 4 h 23"/>
                  <a:gd name="T8" fmla="*/ 16 w 16"/>
                  <a:gd name="T9" fmla="*/ 7 h 23"/>
                  <a:gd name="T10" fmla="*/ 0 w 16"/>
                  <a:gd name="T11" fmla="*/ 23 h 23"/>
                  <a:gd name="T12" fmla="*/ 0 w 16"/>
                  <a:gd name="T13" fmla="*/ 2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6" y="0"/>
                    </a:moveTo>
                    <a:lnTo>
                      <a:pt x="0" y="17"/>
                    </a:lnTo>
                    <a:lnTo>
                      <a:pt x="0" y="20"/>
                    </a:lnTo>
                    <a:lnTo>
                      <a:pt x="16" y="4"/>
                    </a:lnTo>
                    <a:lnTo>
                      <a:pt x="16" y="7"/>
                    </a:lnTo>
                    <a:lnTo>
                      <a:pt x="0" y="23"/>
                    </a:lnTo>
                    <a:lnTo>
                      <a:pt x="0"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 name="Freeform 183"/>
              <p:cNvSpPr>
                <a:spLocks/>
              </p:cNvSpPr>
              <p:nvPr/>
            </p:nvSpPr>
            <p:spPr bwMode="auto">
              <a:xfrm>
                <a:off x="3039" y="1385"/>
                <a:ext cx="17" cy="20"/>
              </a:xfrm>
              <a:custGeom>
                <a:avLst/>
                <a:gdLst>
                  <a:gd name="T0" fmla="*/ 10 w 17"/>
                  <a:gd name="T1" fmla="*/ 0 h 20"/>
                  <a:gd name="T2" fmla="*/ 0 w 17"/>
                  <a:gd name="T3" fmla="*/ 20 h 20"/>
                  <a:gd name="T4" fmla="*/ 4 w 17"/>
                  <a:gd name="T5" fmla="*/ 20 h 20"/>
                  <a:gd name="T6" fmla="*/ 14 w 17"/>
                  <a:gd name="T7" fmla="*/ 0 h 20"/>
                  <a:gd name="T8" fmla="*/ 17 w 17"/>
                  <a:gd name="T9" fmla="*/ 0 h 20"/>
                  <a:gd name="T10" fmla="*/ 7 w 17"/>
                  <a:gd name="T11" fmla="*/ 20 h 20"/>
                  <a:gd name="T12" fmla="*/ 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0" y="0"/>
                    </a:moveTo>
                    <a:lnTo>
                      <a:pt x="0" y="20"/>
                    </a:lnTo>
                    <a:lnTo>
                      <a:pt x="4" y="20"/>
                    </a:lnTo>
                    <a:lnTo>
                      <a:pt x="14" y="0"/>
                    </a:lnTo>
                    <a:lnTo>
                      <a:pt x="1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 name="Freeform 184"/>
              <p:cNvSpPr>
                <a:spLocks/>
              </p:cNvSpPr>
              <p:nvPr/>
            </p:nvSpPr>
            <p:spPr bwMode="auto">
              <a:xfrm>
                <a:off x="3036" y="1405"/>
                <a:ext cx="10" cy="20"/>
              </a:xfrm>
              <a:custGeom>
                <a:avLst/>
                <a:gdLst>
                  <a:gd name="T0" fmla="*/ 3 w 10"/>
                  <a:gd name="T1" fmla="*/ 0 h 20"/>
                  <a:gd name="T2" fmla="*/ 0 w 10"/>
                  <a:gd name="T3" fmla="*/ 20 h 20"/>
                  <a:gd name="T4" fmla="*/ 3 w 10"/>
                  <a:gd name="T5" fmla="*/ 20 h 20"/>
                  <a:gd name="T6" fmla="*/ 7 w 10"/>
                  <a:gd name="T7" fmla="*/ 0 h 20"/>
                  <a:gd name="T8" fmla="*/ 10 w 10"/>
                  <a:gd name="T9" fmla="*/ 0 h 20"/>
                  <a:gd name="T10" fmla="*/ 7 w 10"/>
                  <a:gd name="T11" fmla="*/ 20 h 20"/>
                  <a:gd name="T12" fmla="*/ 3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3" y="0"/>
                    </a:moveTo>
                    <a:lnTo>
                      <a:pt x="0" y="20"/>
                    </a:lnTo>
                    <a:lnTo>
                      <a:pt x="3" y="20"/>
                    </a:lnTo>
                    <a:lnTo>
                      <a:pt x="7" y="0"/>
                    </a:lnTo>
                    <a:lnTo>
                      <a:pt x="10"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 name="Freeform 185"/>
              <p:cNvSpPr>
                <a:spLocks/>
              </p:cNvSpPr>
              <p:nvPr/>
            </p:nvSpPr>
            <p:spPr bwMode="auto">
              <a:xfrm>
                <a:off x="3197" y="1428"/>
                <a:ext cx="10" cy="23"/>
              </a:xfrm>
              <a:custGeom>
                <a:avLst/>
                <a:gdLst>
                  <a:gd name="T0" fmla="*/ 0 w 10"/>
                  <a:gd name="T1" fmla="*/ 0 h 23"/>
                  <a:gd name="T2" fmla="*/ 4 w 10"/>
                  <a:gd name="T3" fmla="*/ 23 h 23"/>
                  <a:gd name="T4" fmla="*/ 7 w 10"/>
                  <a:gd name="T5" fmla="*/ 23 h 23"/>
                  <a:gd name="T6" fmla="*/ 4 w 10"/>
                  <a:gd name="T7" fmla="*/ 0 h 23"/>
                  <a:gd name="T8" fmla="*/ 7 w 10"/>
                  <a:gd name="T9" fmla="*/ 0 h 23"/>
                  <a:gd name="T10" fmla="*/ 10 w 10"/>
                  <a:gd name="T11" fmla="*/ 23 h 23"/>
                  <a:gd name="T12" fmla="*/ 7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0"/>
                    </a:moveTo>
                    <a:lnTo>
                      <a:pt x="4" y="23"/>
                    </a:lnTo>
                    <a:lnTo>
                      <a:pt x="7" y="23"/>
                    </a:lnTo>
                    <a:lnTo>
                      <a:pt x="4" y="0"/>
                    </a:lnTo>
                    <a:lnTo>
                      <a:pt x="7" y="0"/>
                    </a:lnTo>
                    <a:lnTo>
                      <a:pt x="10" y="23"/>
                    </a:lnTo>
                    <a:lnTo>
                      <a:pt x="7"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0" name="Freeform 186"/>
              <p:cNvSpPr>
                <a:spLocks/>
              </p:cNvSpPr>
              <p:nvPr/>
            </p:nvSpPr>
            <p:spPr bwMode="auto">
              <a:xfrm>
                <a:off x="3201" y="1451"/>
                <a:ext cx="16" cy="16"/>
              </a:xfrm>
              <a:custGeom>
                <a:avLst/>
                <a:gdLst>
                  <a:gd name="T0" fmla="*/ 0 w 16"/>
                  <a:gd name="T1" fmla="*/ 0 h 16"/>
                  <a:gd name="T2" fmla="*/ 10 w 16"/>
                  <a:gd name="T3" fmla="*/ 16 h 16"/>
                  <a:gd name="T4" fmla="*/ 13 w 16"/>
                  <a:gd name="T5" fmla="*/ 16 h 16"/>
                  <a:gd name="T6" fmla="*/ 3 w 16"/>
                  <a:gd name="T7" fmla="*/ 0 h 16"/>
                  <a:gd name="T8" fmla="*/ 6 w 16"/>
                  <a:gd name="T9" fmla="*/ 0 h 16"/>
                  <a:gd name="T10" fmla="*/ 16 w 16"/>
                  <a:gd name="T11" fmla="*/ 16 h 16"/>
                  <a:gd name="T12" fmla="*/ 13 w 1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0"/>
                    </a:moveTo>
                    <a:lnTo>
                      <a:pt x="10" y="16"/>
                    </a:lnTo>
                    <a:lnTo>
                      <a:pt x="13" y="16"/>
                    </a:lnTo>
                    <a:lnTo>
                      <a:pt x="3" y="0"/>
                    </a:lnTo>
                    <a:lnTo>
                      <a:pt x="6" y="0"/>
                    </a:lnTo>
                    <a:lnTo>
                      <a:pt x="16" y="16"/>
                    </a:lnTo>
                    <a:lnTo>
                      <a:pt x="1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1" name="Freeform 187"/>
              <p:cNvSpPr>
                <a:spLocks/>
              </p:cNvSpPr>
              <p:nvPr/>
            </p:nvSpPr>
            <p:spPr bwMode="auto">
              <a:xfrm>
                <a:off x="3211" y="1467"/>
                <a:ext cx="19" cy="17"/>
              </a:xfrm>
              <a:custGeom>
                <a:avLst/>
                <a:gdLst>
                  <a:gd name="T0" fmla="*/ 0 w 19"/>
                  <a:gd name="T1" fmla="*/ 0 h 17"/>
                  <a:gd name="T2" fmla="*/ 13 w 19"/>
                  <a:gd name="T3" fmla="*/ 17 h 17"/>
                  <a:gd name="T4" fmla="*/ 16 w 19"/>
                  <a:gd name="T5" fmla="*/ 17 h 17"/>
                  <a:gd name="T6" fmla="*/ 3 w 19"/>
                  <a:gd name="T7" fmla="*/ 0 h 17"/>
                  <a:gd name="T8" fmla="*/ 6 w 19"/>
                  <a:gd name="T9" fmla="*/ 0 h 17"/>
                  <a:gd name="T10" fmla="*/ 19 w 19"/>
                  <a:gd name="T11" fmla="*/ 17 h 17"/>
                  <a:gd name="T12" fmla="*/ 16 w 19"/>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3" y="17"/>
                    </a:lnTo>
                    <a:lnTo>
                      <a:pt x="16" y="17"/>
                    </a:lnTo>
                    <a:lnTo>
                      <a:pt x="3" y="0"/>
                    </a:lnTo>
                    <a:lnTo>
                      <a:pt x="6" y="0"/>
                    </a:lnTo>
                    <a:lnTo>
                      <a:pt x="19" y="17"/>
                    </a:lnTo>
                    <a:lnTo>
                      <a:pt x="16"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 name="Freeform 188"/>
              <p:cNvSpPr>
                <a:spLocks/>
              </p:cNvSpPr>
              <p:nvPr/>
            </p:nvSpPr>
            <p:spPr bwMode="auto">
              <a:xfrm>
                <a:off x="3227" y="1481"/>
                <a:ext cx="20" cy="16"/>
              </a:xfrm>
              <a:custGeom>
                <a:avLst/>
                <a:gdLst>
                  <a:gd name="T0" fmla="*/ 0 w 20"/>
                  <a:gd name="T1" fmla="*/ 0 h 16"/>
                  <a:gd name="T2" fmla="*/ 20 w 20"/>
                  <a:gd name="T3" fmla="*/ 10 h 16"/>
                  <a:gd name="T4" fmla="*/ 20 w 20"/>
                  <a:gd name="T5" fmla="*/ 13 h 16"/>
                  <a:gd name="T6" fmla="*/ 0 w 20"/>
                  <a:gd name="T7" fmla="*/ 3 h 16"/>
                  <a:gd name="T8" fmla="*/ 0 w 20"/>
                  <a:gd name="T9" fmla="*/ 6 h 16"/>
                  <a:gd name="T10" fmla="*/ 20 w 20"/>
                  <a:gd name="T11" fmla="*/ 16 h 16"/>
                  <a:gd name="T12" fmla="*/ 2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0" y="0"/>
                    </a:moveTo>
                    <a:lnTo>
                      <a:pt x="20" y="10"/>
                    </a:lnTo>
                    <a:lnTo>
                      <a:pt x="20" y="13"/>
                    </a:lnTo>
                    <a:lnTo>
                      <a:pt x="0" y="3"/>
                    </a:lnTo>
                    <a:lnTo>
                      <a:pt x="0" y="6"/>
                    </a:lnTo>
                    <a:lnTo>
                      <a:pt x="20" y="16"/>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 name="Freeform 189"/>
              <p:cNvSpPr>
                <a:spLocks/>
              </p:cNvSpPr>
              <p:nvPr/>
            </p:nvSpPr>
            <p:spPr bwMode="auto">
              <a:xfrm>
                <a:off x="3247" y="1491"/>
                <a:ext cx="23" cy="9"/>
              </a:xfrm>
              <a:custGeom>
                <a:avLst/>
                <a:gdLst>
                  <a:gd name="T0" fmla="*/ 0 w 23"/>
                  <a:gd name="T1" fmla="*/ 0 h 9"/>
                  <a:gd name="T2" fmla="*/ 23 w 23"/>
                  <a:gd name="T3" fmla="*/ 3 h 9"/>
                  <a:gd name="T4" fmla="*/ 23 w 23"/>
                  <a:gd name="T5" fmla="*/ 6 h 9"/>
                  <a:gd name="T6" fmla="*/ 0 w 23"/>
                  <a:gd name="T7" fmla="*/ 3 h 9"/>
                  <a:gd name="T8" fmla="*/ 0 w 23"/>
                  <a:gd name="T9" fmla="*/ 6 h 9"/>
                  <a:gd name="T10" fmla="*/ 23 w 23"/>
                  <a:gd name="T11" fmla="*/ 9 h 9"/>
                  <a:gd name="T12" fmla="*/ 23 w 2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0" y="0"/>
                    </a:moveTo>
                    <a:lnTo>
                      <a:pt x="23" y="3"/>
                    </a:lnTo>
                    <a:lnTo>
                      <a:pt x="23" y="6"/>
                    </a:lnTo>
                    <a:lnTo>
                      <a:pt x="0" y="3"/>
                    </a:lnTo>
                    <a:lnTo>
                      <a:pt x="0" y="6"/>
                    </a:lnTo>
                    <a:lnTo>
                      <a:pt x="23" y="9"/>
                    </a:lnTo>
                    <a:lnTo>
                      <a:pt x="2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 name="Freeform 190"/>
              <p:cNvSpPr>
                <a:spLocks/>
              </p:cNvSpPr>
              <p:nvPr/>
            </p:nvSpPr>
            <p:spPr bwMode="auto">
              <a:xfrm>
                <a:off x="3270" y="1491"/>
                <a:ext cx="20" cy="9"/>
              </a:xfrm>
              <a:custGeom>
                <a:avLst/>
                <a:gdLst>
                  <a:gd name="T0" fmla="*/ 0 w 20"/>
                  <a:gd name="T1" fmla="*/ 3 h 9"/>
                  <a:gd name="T2" fmla="*/ 20 w 20"/>
                  <a:gd name="T3" fmla="*/ 0 h 9"/>
                  <a:gd name="T4" fmla="*/ 20 w 20"/>
                  <a:gd name="T5" fmla="*/ 3 h 9"/>
                  <a:gd name="T6" fmla="*/ 0 w 20"/>
                  <a:gd name="T7" fmla="*/ 6 h 9"/>
                  <a:gd name="T8" fmla="*/ 0 w 20"/>
                  <a:gd name="T9" fmla="*/ 9 h 9"/>
                  <a:gd name="T10" fmla="*/ 20 w 20"/>
                  <a:gd name="T11" fmla="*/ 6 h 9"/>
                  <a:gd name="T12" fmla="*/ 20 w 2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
                    <a:moveTo>
                      <a:pt x="0" y="3"/>
                    </a:moveTo>
                    <a:lnTo>
                      <a:pt x="20" y="0"/>
                    </a:lnTo>
                    <a:lnTo>
                      <a:pt x="20" y="3"/>
                    </a:lnTo>
                    <a:lnTo>
                      <a:pt x="0" y="6"/>
                    </a:lnTo>
                    <a:lnTo>
                      <a:pt x="0" y="9"/>
                    </a:lnTo>
                    <a:lnTo>
                      <a:pt x="20" y="6"/>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 name="Freeform 191"/>
              <p:cNvSpPr>
                <a:spLocks/>
              </p:cNvSpPr>
              <p:nvPr/>
            </p:nvSpPr>
            <p:spPr bwMode="auto">
              <a:xfrm>
                <a:off x="3290" y="1481"/>
                <a:ext cx="19" cy="16"/>
              </a:xfrm>
              <a:custGeom>
                <a:avLst/>
                <a:gdLst>
                  <a:gd name="T0" fmla="*/ 0 w 19"/>
                  <a:gd name="T1" fmla="*/ 10 h 16"/>
                  <a:gd name="T2" fmla="*/ 19 w 19"/>
                  <a:gd name="T3" fmla="*/ 0 h 16"/>
                  <a:gd name="T4" fmla="*/ 19 w 19"/>
                  <a:gd name="T5" fmla="*/ 3 h 16"/>
                  <a:gd name="T6" fmla="*/ 0 w 19"/>
                  <a:gd name="T7" fmla="*/ 13 h 16"/>
                  <a:gd name="T8" fmla="*/ 0 w 19"/>
                  <a:gd name="T9" fmla="*/ 16 h 16"/>
                  <a:gd name="T10" fmla="*/ 19 w 19"/>
                  <a:gd name="T11" fmla="*/ 6 h 16"/>
                  <a:gd name="T12" fmla="*/ 19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0"/>
                    </a:moveTo>
                    <a:lnTo>
                      <a:pt x="19" y="0"/>
                    </a:lnTo>
                    <a:lnTo>
                      <a:pt x="19" y="3"/>
                    </a:lnTo>
                    <a:lnTo>
                      <a:pt x="0" y="13"/>
                    </a:lnTo>
                    <a:lnTo>
                      <a:pt x="0" y="16"/>
                    </a:lnTo>
                    <a:lnTo>
                      <a:pt x="19" y="6"/>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6" name="Freeform 192"/>
              <p:cNvSpPr>
                <a:spLocks/>
              </p:cNvSpPr>
              <p:nvPr/>
            </p:nvSpPr>
            <p:spPr bwMode="auto">
              <a:xfrm>
                <a:off x="3309" y="1464"/>
                <a:ext cx="17" cy="23"/>
              </a:xfrm>
              <a:custGeom>
                <a:avLst/>
                <a:gdLst>
                  <a:gd name="T0" fmla="*/ 0 w 17"/>
                  <a:gd name="T1" fmla="*/ 17 h 23"/>
                  <a:gd name="T2" fmla="*/ 17 w 17"/>
                  <a:gd name="T3" fmla="*/ 0 h 23"/>
                  <a:gd name="T4" fmla="*/ 17 w 17"/>
                  <a:gd name="T5" fmla="*/ 3 h 23"/>
                  <a:gd name="T6" fmla="*/ 0 w 17"/>
                  <a:gd name="T7" fmla="*/ 20 h 23"/>
                  <a:gd name="T8" fmla="*/ 0 w 17"/>
                  <a:gd name="T9" fmla="*/ 23 h 23"/>
                  <a:gd name="T10" fmla="*/ 17 w 17"/>
                  <a:gd name="T11" fmla="*/ 7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7"/>
                    </a:moveTo>
                    <a:lnTo>
                      <a:pt x="17" y="0"/>
                    </a:lnTo>
                    <a:lnTo>
                      <a:pt x="17" y="3"/>
                    </a:lnTo>
                    <a:lnTo>
                      <a:pt x="0" y="20"/>
                    </a:lnTo>
                    <a:lnTo>
                      <a:pt x="0" y="23"/>
                    </a:lnTo>
                    <a:lnTo>
                      <a:pt x="17" y="7"/>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7" name="Freeform 193"/>
              <p:cNvSpPr>
                <a:spLocks/>
              </p:cNvSpPr>
              <p:nvPr/>
            </p:nvSpPr>
            <p:spPr bwMode="auto">
              <a:xfrm>
                <a:off x="3323" y="1451"/>
                <a:ext cx="16" cy="16"/>
              </a:xfrm>
              <a:custGeom>
                <a:avLst/>
                <a:gdLst>
                  <a:gd name="T0" fmla="*/ 0 w 16"/>
                  <a:gd name="T1" fmla="*/ 16 h 16"/>
                  <a:gd name="T2" fmla="*/ 9 w 16"/>
                  <a:gd name="T3" fmla="*/ 0 h 16"/>
                  <a:gd name="T4" fmla="*/ 13 w 16"/>
                  <a:gd name="T5" fmla="*/ 0 h 16"/>
                  <a:gd name="T6" fmla="*/ 3 w 16"/>
                  <a:gd name="T7" fmla="*/ 16 h 16"/>
                  <a:gd name="T8" fmla="*/ 6 w 16"/>
                  <a:gd name="T9" fmla="*/ 16 h 16"/>
                  <a:gd name="T10" fmla="*/ 16 w 16"/>
                  <a:gd name="T11" fmla="*/ 0 h 16"/>
                  <a:gd name="T12" fmla="*/ 13 w 16"/>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6">
                    <a:moveTo>
                      <a:pt x="0" y="16"/>
                    </a:moveTo>
                    <a:lnTo>
                      <a:pt x="9" y="0"/>
                    </a:lnTo>
                    <a:lnTo>
                      <a:pt x="13" y="0"/>
                    </a:lnTo>
                    <a:lnTo>
                      <a:pt x="3" y="16"/>
                    </a:lnTo>
                    <a:lnTo>
                      <a:pt x="6" y="16"/>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8" name="Freeform 194"/>
              <p:cNvSpPr>
                <a:spLocks/>
              </p:cNvSpPr>
              <p:nvPr/>
            </p:nvSpPr>
            <p:spPr bwMode="auto">
              <a:xfrm>
                <a:off x="3332" y="1428"/>
                <a:ext cx="10" cy="23"/>
              </a:xfrm>
              <a:custGeom>
                <a:avLst/>
                <a:gdLst>
                  <a:gd name="T0" fmla="*/ 0 w 10"/>
                  <a:gd name="T1" fmla="*/ 23 h 23"/>
                  <a:gd name="T2" fmla="*/ 4 w 10"/>
                  <a:gd name="T3" fmla="*/ 0 h 23"/>
                  <a:gd name="T4" fmla="*/ 7 w 10"/>
                  <a:gd name="T5" fmla="*/ 0 h 23"/>
                  <a:gd name="T6" fmla="*/ 4 w 10"/>
                  <a:gd name="T7" fmla="*/ 23 h 23"/>
                  <a:gd name="T8" fmla="*/ 7 w 10"/>
                  <a:gd name="T9" fmla="*/ 23 h 23"/>
                  <a:gd name="T10" fmla="*/ 10 w 10"/>
                  <a:gd name="T11" fmla="*/ 0 h 23"/>
                  <a:gd name="T12" fmla="*/ 7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0" y="23"/>
                    </a:moveTo>
                    <a:lnTo>
                      <a:pt x="4" y="0"/>
                    </a:lnTo>
                    <a:lnTo>
                      <a:pt x="7" y="0"/>
                    </a:lnTo>
                    <a:lnTo>
                      <a:pt x="4" y="23"/>
                    </a:lnTo>
                    <a:lnTo>
                      <a:pt x="7" y="2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9" name="Freeform 195"/>
              <p:cNvSpPr>
                <a:spLocks/>
              </p:cNvSpPr>
              <p:nvPr/>
            </p:nvSpPr>
            <p:spPr bwMode="auto">
              <a:xfrm>
                <a:off x="3332" y="1408"/>
                <a:ext cx="10" cy="20"/>
              </a:xfrm>
              <a:custGeom>
                <a:avLst/>
                <a:gdLst>
                  <a:gd name="T0" fmla="*/ 4 w 10"/>
                  <a:gd name="T1" fmla="*/ 20 h 20"/>
                  <a:gd name="T2" fmla="*/ 0 w 10"/>
                  <a:gd name="T3" fmla="*/ 0 h 20"/>
                  <a:gd name="T4" fmla="*/ 4 w 10"/>
                  <a:gd name="T5" fmla="*/ 0 h 20"/>
                  <a:gd name="T6" fmla="*/ 7 w 10"/>
                  <a:gd name="T7" fmla="*/ 20 h 20"/>
                  <a:gd name="T8" fmla="*/ 10 w 10"/>
                  <a:gd name="T9" fmla="*/ 20 h 20"/>
                  <a:gd name="T10" fmla="*/ 7 w 10"/>
                  <a:gd name="T11" fmla="*/ 0 h 20"/>
                  <a:gd name="T12" fmla="*/ 4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20"/>
                    </a:moveTo>
                    <a:lnTo>
                      <a:pt x="0" y="0"/>
                    </a:lnTo>
                    <a:lnTo>
                      <a:pt x="4" y="0"/>
                    </a:lnTo>
                    <a:lnTo>
                      <a:pt x="7" y="20"/>
                    </a:lnTo>
                    <a:lnTo>
                      <a:pt x="10"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0" name="Freeform 196"/>
              <p:cNvSpPr>
                <a:spLocks/>
              </p:cNvSpPr>
              <p:nvPr/>
            </p:nvSpPr>
            <p:spPr bwMode="auto">
              <a:xfrm>
                <a:off x="3323" y="1388"/>
                <a:ext cx="16" cy="20"/>
              </a:xfrm>
              <a:custGeom>
                <a:avLst/>
                <a:gdLst>
                  <a:gd name="T0" fmla="*/ 9 w 16"/>
                  <a:gd name="T1" fmla="*/ 20 h 20"/>
                  <a:gd name="T2" fmla="*/ 0 w 16"/>
                  <a:gd name="T3" fmla="*/ 0 h 20"/>
                  <a:gd name="T4" fmla="*/ 3 w 16"/>
                  <a:gd name="T5" fmla="*/ 0 h 20"/>
                  <a:gd name="T6" fmla="*/ 13 w 16"/>
                  <a:gd name="T7" fmla="*/ 20 h 20"/>
                  <a:gd name="T8" fmla="*/ 16 w 16"/>
                  <a:gd name="T9" fmla="*/ 20 h 20"/>
                  <a:gd name="T10" fmla="*/ 6 w 16"/>
                  <a:gd name="T11" fmla="*/ 0 h 20"/>
                  <a:gd name="T12" fmla="*/ 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9" y="20"/>
                    </a:moveTo>
                    <a:lnTo>
                      <a:pt x="0" y="0"/>
                    </a:lnTo>
                    <a:lnTo>
                      <a:pt x="3" y="0"/>
                    </a:lnTo>
                    <a:lnTo>
                      <a:pt x="13" y="20"/>
                    </a:lnTo>
                    <a:lnTo>
                      <a:pt x="1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1" name="Freeform 197"/>
              <p:cNvSpPr>
                <a:spLocks/>
              </p:cNvSpPr>
              <p:nvPr/>
            </p:nvSpPr>
            <p:spPr bwMode="auto">
              <a:xfrm>
                <a:off x="3309" y="1369"/>
                <a:ext cx="17" cy="23"/>
              </a:xfrm>
              <a:custGeom>
                <a:avLst/>
                <a:gdLst>
                  <a:gd name="T0" fmla="*/ 17 w 17"/>
                  <a:gd name="T1" fmla="*/ 16 h 23"/>
                  <a:gd name="T2" fmla="*/ 0 w 17"/>
                  <a:gd name="T3" fmla="*/ 0 h 23"/>
                  <a:gd name="T4" fmla="*/ 0 w 17"/>
                  <a:gd name="T5" fmla="*/ 3 h 23"/>
                  <a:gd name="T6" fmla="*/ 17 w 17"/>
                  <a:gd name="T7" fmla="*/ 19 h 23"/>
                  <a:gd name="T8" fmla="*/ 17 w 17"/>
                  <a:gd name="T9" fmla="*/ 23 h 23"/>
                  <a:gd name="T10" fmla="*/ 0 w 17"/>
                  <a:gd name="T11" fmla="*/ 6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19"/>
                    </a:lnTo>
                    <a:lnTo>
                      <a:pt x="17" y="2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2" name="Freeform 198"/>
              <p:cNvSpPr>
                <a:spLocks/>
              </p:cNvSpPr>
              <p:nvPr/>
            </p:nvSpPr>
            <p:spPr bwMode="auto">
              <a:xfrm>
                <a:off x="3290" y="1359"/>
                <a:ext cx="19" cy="16"/>
              </a:xfrm>
              <a:custGeom>
                <a:avLst/>
                <a:gdLst>
                  <a:gd name="T0" fmla="*/ 19 w 19"/>
                  <a:gd name="T1" fmla="*/ 10 h 16"/>
                  <a:gd name="T2" fmla="*/ 0 w 19"/>
                  <a:gd name="T3" fmla="*/ 0 h 16"/>
                  <a:gd name="T4" fmla="*/ 0 w 19"/>
                  <a:gd name="T5" fmla="*/ 3 h 16"/>
                  <a:gd name="T6" fmla="*/ 19 w 19"/>
                  <a:gd name="T7" fmla="*/ 13 h 16"/>
                  <a:gd name="T8" fmla="*/ 19 w 19"/>
                  <a:gd name="T9" fmla="*/ 16 h 16"/>
                  <a:gd name="T10" fmla="*/ 0 w 19"/>
                  <a:gd name="T11" fmla="*/ 6 h 16"/>
                  <a:gd name="T12" fmla="*/ 0 w 19"/>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9" y="10"/>
                    </a:moveTo>
                    <a:lnTo>
                      <a:pt x="0" y="0"/>
                    </a:lnTo>
                    <a:lnTo>
                      <a:pt x="0" y="3"/>
                    </a:lnTo>
                    <a:lnTo>
                      <a:pt x="19" y="13"/>
                    </a:lnTo>
                    <a:lnTo>
                      <a:pt x="19"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3" name="Freeform 199"/>
              <p:cNvSpPr>
                <a:spLocks/>
              </p:cNvSpPr>
              <p:nvPr/>
            </p:nvSpPr>
            <p:spPr bwMode="auto">
              <a:xfrm>
                <a:off x="3270" y="1355"/>
                <a:ext cx="20" cy="10"/>
              </a:xfrm>
              <a:custGeom>
                <a:avLst/>
                <a:gdLst>
                  <a:gd name="T0" fmla="*/ 20 w 20"/>
                  <a:gd name="T1" fmla="*/ 4 h 10"/>
                  <a:gd name="T2" fmla="*/ 0 w 20"/>
                  <a:gd name="T3" fmla="*/ 0 h 10"/>
                  <a:gd name="T4" fmla="*/ 0 w 20"/>
                  <a:gd name="T5" fmla="*/ 4 h 10"/>
                  <a:gd name="T6" fmla="*/ 20 w 20"/>
                  <a:gd name="T7" fmla="*/ 7 h 10"/>
                  <a:gd name="T8" fmla="*/ 20 w 20"/>
                  <a:gd name="T9" fmla="*/ 10 h 10"/>
                  <a:gd name="T10" fmla="*/ 0 w 20"/>
                  <a:gd name="T11" fmla="*/ 7 h 10"/>
                  <a:gd name="T12" fmla="*/ 0 w 20"/>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4"/>
                    </a:moveTo>
                    <a:lnTo>
                      <a:pt x="0" y="0"/>
                    </a:lnTo>
                    <a:lnTo>
                      <a:pt x="0" y="4"/>
                    </a:lnTo>
                    <a:lnTo>
                      <a:pt x="20" y="7"/>
                    </a:lnTo>
                    <a:lnTo>
                      <a:pt x="20"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 name="Freeform 200"/>
              <p:cNvSpPr>
                <a:spLocks/>
              </p:cNvSpPr>
              <p:nvPr/>
            </p:nvSpPr>
            <p:spPr bwMode="auto">
              <a:xfrm>
                <a:off x="3247" y="1355"/>
                <a:ext cx="23" cy="10"/>
              </a:xfrm>
              <a:custGeom>
                <a:avLst/>
                <a:gdLst>
                  <a:gd name="T0" fmla="*/ 23 w 23"/>
                  <a:gd name="T1" fmla="*/ 0 h 10"/>
                  <a:gd name="T2" fmla="*/ 0 w 23"/>
                  <a:gd name="T3" fmla="*/ 4 h 10"/>
                  <a:gd name="T4" fmla="*/ 0 w 23"/>
                  <a:gd name="T5" fmla="*/ 7 h 10"/>
                  <a:gd name="T6" fmla="*/ 23 w 23"/>
                  <a:gd name="T7" fmla="*/ 4 h 10"/>
                  <a:gd name="T8" fmla="*/ 23 w 23"/>
                  <a:gd name="T9" fmla="*/ 7 h 10"/>
                  <a:gd name="T10" fmla="*/ 0 w 23"/>
                  <a:gd name="T11" fmla="*/ 10 h 10"/>
                  <a:gd name="T12" fmla="*/ 0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4"/>
                    </a:lnTo>
                    <a:lnTo>
                      <a:pt x="0" y="7"/>
                    </a:lnTo>
                    <a:lnTo>
                      <a:pt x="23" y="4"/>
                    </a:lnTo>
                    <a:lnTo>
                      <a:pt x="2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 name="Freeform 201"/>
              <p:cNvSpPr>
                <a:spLocks/>
              </p:cNvSpPr>
              <p:nvPr/>
            </p:nvSpPr>
            <p:spPr bwMode="auto">
              <a:xfrm>
                <a:off x="3227" y="1359"/>
                <a:ext cx="20" cy="16"/>
              </a:xfrm>
              <a:custGeom>
                <a:avLst/>
                <a:gdLst>
                  <a:gd name="T0" fmla="*/ 20 w 20"/>
                  <a:gd name="T1" fmla="*/ 0 h 16"/>
                  <a:gd name="T2" fmla="*/ 0 w 20"/>
                  <a:gd name="T3" fmla="*/ 10 h 16"/>
                  <a:gd name="T4" fmla="*/ 0 w 20"/>
                  <a:gd name="T5" fmla="*/ 13 h 16"/>
                  <a:gd name="T6" fmla="*/ 20 w 20"/>
                  <a:gd name="T7" fmla="*/ 3 h 16"/>
                  <a:gd name="T8" fmla="*/ 20 w 20"/>
                  <a:gd name="T9" fmla="*/ 6 h 16"/>
                  <a:gd name="T10" fmla="*/ 0 w 20"/>
                  <a:gd name="T11" fmla="*/ 16 h 16"/>
                  <a:gd name="T12" fmla="*/ 0 w 2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6">
                    <a:moveTo>
                      <a:pt x="20" y="0"/>
                    </a:moveTo>
                    <a:lnTo>
                      <a:pt x="0" y="10"/>
                    </a:lnTo>
                    <a:lnTo>
                      <a:pt x="0" y="13"/>
                    </a:lnTo>
                    <a:lnTo>
                      <a:pt x="20" y="3"/>
                    </a:lnTo>
                    <a:lnTo>
                      <a:pt x="2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6" name="Freeform 202"/>
              <p:cNvSpPr>
                <a:spLocks/>
              </p:cNvSpPr>
              <p:nvPr/>
            </p:nvSpPr>
            <p:spPr bwMode="auto">
              <a:xfrm>
                <a:off x="3211" y="1372"/>
                <a:ext cx="19" cy="16"/>
              </a:xfrm>
              <a:custGeom>
                <a:avLst/>
                <a:gdLst>
                  <a:gd name="T0" fmla="*/ 13 w 19"/>
                  <a:gd name="T1" fmla="*/ 0 h 16"/>
                  <a:gd name="T2" fmla="*/ 0 w 19"/>
                  <a:gd name="T3" fmla="*/ 16 h 16"/>
                  <a:gd name="T4" fmla="*/ 3 w 19"/>
                  <a:gd name="T5" fmla="*/ 16 h 16"/>
                  <a:gd name="T6" fmla="*/ 16 w 19"/>
                  <a:gd name="T7" fmla="*/ 0 h 16"/>
                  <a:gd name="T8" fmla="*/ 19 w 19"/>
                  <a:gd name="T9" fmla="*/ 0 h 16"/>
                  <a:gd name="T10" fmla="*/ 6 w 19"/>
                  <a:gd name="T11" fmla="*/ 16 h 16"/>
                  <a:gd name="T12" fmla="*/ 3 w 19"/>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13" y="0"/>
                    </a:moveTo>
                    <a:lnTo>
                      <a:pt x="0" y="16"/>
                    </a:lnTo>
                    <a:lnTo>
                      <a:pt x="3" y="16"/>
                    </a:lnTo>
                    <a:lnTo>
                      <a:pt x="16" y="0"/>
                    </a:lnTo>
                    <a:lnTo>
                      <a:pt x="19"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7" name="Freeform 203"/>
              <p:cNvSpPr>
                <a:spLocks/>
              </p:cNvSpPr>
              <p:nvPr/>
            </p:nvSpPr>
            <p:spPr bwMode="auto">
              <a:xfrm>
                <a:off x="3201" y="1388"/>
                <a:ext cx="16" cy="20"/>
              </a:xfrm>
              <a:custGeom>
                <a:avLst/>
                <a:gdLst>
                  <a:gd name="T0" fmla="*/ 10 w 16"/>
                  <a:gd name="T1" fmla="*/ 0 h 20"/>
                  <a:gd name="T2" fmla="*/ 0 w 16"/>
                  <a:gd name="T3" fmla="*/ 20 h 20"/>
                  <a:gd name="T4" fmla="*/ 3 w 16"/>
                  <a:gd name="T5" fmla="*/ 20 h 20"/>
                  <a:gd name="T6" fmla="*/ 13 w 16"/>
                  <a:gd name="T7" fmla="*/ 0 h 20"/>
                  <a:gd name="T8" fmla="*/ 16 w 16"/>
                  <a:gd name="T9" fmla="*/ 0 h 20"/>
                  <a:gd name="T10" fmla="*/ 6 w 16"/>
                  <a:gd name="T11" fmla="*/ 20 h 20"/>
                  <a:gd name="T12" fmla="*/ 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10" y="0"/>
                    </a:moveTo>
                    <a:lnTo>
                      <a:pt x="0" y="20"/>
                    </a:lnTo>
                    <a:lnTo>
                      <a:pt x="3" y="20"/>
                    </a:lnTo>
                    <a:lnTo>
                      <a:pt x="13" y="0"/>
                    </a:lnTo>
                    <a:lnTo>
                      <a:pt x="16"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8" name="Freeform 204"/>
              <p:cNvSpPr>
                <a:spLocks/>
              </p:cNvSpPr>
              <p:nvPr/>
            </p:nvSpPr>
            <p:spPr bwMode="auto">
              <a:xfrm>
                <a:off x="3197" y="1408"/>
                <a:ext cx="10" cy="20"/>
              </a:xfrm>
              <a:custGeom>
                <a:avLst/>
                <a:gdLst>
                  <a:gd name="T0" fmla="*/ 4 w 10"/>
                  <a:gd name="T1" fmla="*/ 0 h 20"/>
                  <a:gd name="T2" fmla="*/ 0 w 10"/>
                  <a:gd name="T3" fmla="*/ 20 h 20"/>
                  <a:gd name="T4" fmla="*/ 4 w 10"/>
                  <a:gd name="T5" fmla="*/ 20 h 20"/>
                  <a:gd name="T6" fmla="*/ 7 w 10"/>
                  <a:gd name="T7" fmla="*/ 0 h 20"/>
                  <a:gd name="T8" fmla="*/ 10 w 10"/>
                  <a:gd name="T9" fmla="*/ 0 h 20"/>
                  <a:gd name="T10" fmla="*/ 7 w 10"/>
                  <a:gd name="T11" fmla="*/ 20 h 20"/>
                  <a:gd name="T12" fmla="*/ 4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4" y="0"/>
                    </a:moveTo>
                    <a:lnTo>
                      <a:pt x="0" y="20"/>
                    </a:lnTo>
                    <a:lnTo>
                      <a:pt x="4" y="20"/>
                    </a:lnTo>
                    <a:lnTo>
                      <a:pt x="7" y="0"/>
                    </a:lnTo>
                    <a:lnTo>
                      <a:pt x="10"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9" name="Freeform 205"/>
              <p:cNvSpPr>
                <a:spLocks/>
              </p:cNvSpPr>
              <p:nvPr/>
            </p:nvSpPr>
            <p:spPr bwMode="auto">
              <a:xfrm>
                <a:off x="3227" y="1428"/>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0" name="Freeform 206"/>
              <p:cNvSpPr>
                <a:spLocks/>
              </p:cNvSpPr>
              <p:nvPr/>
            </p:nvSpPr>
            <p:spPr bwMode="auto">
              <a:xfrm>
                <a:off x="3227" y="1441"/>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1" name="Freeform 207"/>
              <p:cNvSpPr>
                <a:spLocks/>
              </p:cNvSpPr>
              <p:nvPr/>
            </p:nvSpPr>
            <p:spPr bwMode="auto">
              <a:xfrm>
                <a:off x="3237" y="1448"/>
                <a:ext cx="10" cy="16"/>
              </a:xfrm>
              <a:custGeom>
                <a:avLst/>
                <a:gdLst>
                  <a:gd name="T0" fmla="*/ 0 w 10"/>
                  <a:gd name="T1" fmla="*/ 0 h 16"/>
                  <a:gd name="T2" fmla="*/ 10 w 10"/>
                  <a:gd name="T3" fmla="*/ 10 h 16"/>
                  <a:gd name="T4" fmla="*/ 10 w 10"/>
                  <a:gd name="T5" fmla="*/ 13 h 16"/>
                  <a:gd name="T6" fmla="*/ 0 w 10"/>
                  <a:gd name="T7" fmla="*/ 3 h 16"/>
                  <a:gd name="T8" fmla="*/ 0 w 10"/>
                  <a:gd name="T9" fmla="*/ 6 h 16"/>
                  <a:gd name="T10" fmla="*/ 10 w 10"/>
                  <a:gd name="T11" fmla="*/ 16 h 16"/>
                  <a:gd name="T12" fmla="*/ 1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0"/>
                    </a:moveTo>
                    <a:lnTo>
                      <a:pt x="10" y="10"/>
                    </a:lnTo>
                    <a:lnTo>
                      <a:pt x="10" y="13"/>
                    </a:lnTo>
                    <a:lnTo>
                      <a:pt x="0" y="3"/>
                    </a:lnTo>
                    <a:lnTo>
                      <a:pt x="0" y="6"/>
                    </a:lnTo>
                    <a:lnTo>
                      <a:pt x="10" y="16"/>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2" name="Freeform 208"/>
              <p:cNvSpPr>
                <a:spLocks/>
              </p:cNvSpPr>
              <p:nvPr/>
            </p:nvSpPr>
            <p:spPr bwMode="auto">
              <a:xfrm>
                <a:off x="3247" y="1458"/>
                <a:ext cx="10" cy="9"/>
              </a:xfrm>
              <a:custGeom>
                <a:avLst/>
                <a:gdLst>
                  <a:gd name="T0" fmla="*/ 0 w 10"/>
                  <a:gd name="T1" fmla="*/ 0 h 9"/>
                  <a:gd name="T2" fmla="*/ 10 w 10"/>
                  <a:gd name="T3" fmla="*/ 3 h 9"/>
                  <a:gd name="T4" fmla="*/ 10 w 10"/>
                  <a:gd name="T5" fmla="*/ 6 h 9"/>
                  <a:gd name="T6" fmla="*/ 0 w 10"/>
                  <a:gd name="T7" fmla="*/ 3 h 9"/>
                  <a:gd name="T8" fmla="*/ 0 w 10"/>
                  <a:gd name="T9" fmla="*/ 6 h 9"/>
                  <a:gd name="T10" fmla="*/ 10 w 10"/>
                  <a:gd name="T11" fmla="*/ 9 h 9"/>
                  <a:gd name="T12" fmla="*/ 10 w 10"/>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0"/>
                    </a:moveTo>
                    <a:lnTo>
                      <a:pt x="10" y="3"/>
                    </a:lnTo>
                    <a:lnTo>
                      <a:pt x="10" y="6"/>
                    </a:lnTo>
                    <a:lnTo>
                      <a:pt x="0" y="3"/>
                    </a:lnTo>
                    <a:lnTo>
                      <a:pt x="0" y="6"/>
                    </a:lnTo>
                    <a:lnTo>
                      <a:pt x="10" y="9"/>
                    </a:lnTo>
                    <a:lnTo>
                      <a:pt x="1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1" name="Group 209"/>
            <p:cNvGrpSpPr>
              <a:grpSpLocks/>
            </p:cNvGrpSpPr>
            <p:nvPr/>
          </p:nvGrpSpPr>
          <p:grpSpPr bwMode="auto">
            <a:xfrm>
              <a:off x="1891" y="1089"/>
              <a:ext cx="2007" cy="418"/>
              <a:chOff x="1891" y="1089"/>
              <a:chExt cx="2007" cy="418"/>
            </a:xfrm>
          </p:grpSpPr>
          <p:sp>
            <p:nvSpPr>
              <p:cNvPr id="243" name="Freeform 210"/>
              <p:cNvSpPr>
                <a:spLocks/>
              </p:cNvSpPr>
              <p:nvPr/>
            </p:nvSpPr>
            <p:spPr bwMode="auto">
              <a:xfrm>
                <a:off x="3257" y="1461"/>
                <a:ext cx="13" cy="10"/>
              </a:xfrm>
              <a:custGeom>
                <a:avLst/>
                <a:gdLst>
                  <a:gd name="T0" fmla="*/ 0 w 13"/>
                  <a:gd name="T1" fmla="*/ 0 h 10"/>
                  <a:gd name="T2" fmla="*/ 13 w 13"/>
                  <a:gd name="T3" fmla="*/ 3 h 10"/>
                  <a:gd name="T4" fmla="*/ 13 w 13"/>
                  <a:gd name="T5" fmla="*/ 6 h 10"/>
                  <a:gd name="T6" fmla="*/ 0 w 13"/>
                  <a:gd name="T7" fmla="*/ 3 h 10"/>
                  <a:gd name="T8" fmla="*/ 0 w 13"/>
                  <a:gd name="T9" fmla="*/ 6 h 10"/>
                  <a:gd name="T10" fmla="*/ 13 w 13"/>
                  <a:gd name="T11" fmla="*/ 10 h 10"/>
                  <a:gd name="T12" fmla="*/ 13 w 1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13" y="3"/>
                    </a:lnTo>
                    <a:lnTo>
                      <a:pt x="13" y="6"/>
                    </a:lnTo>
                    <a:lnTo>
                      <a:pt x="0" y="3"/>
                    </a:lnTo>
                    <a:lnTo>
                      <a:pt x="0" y="6"/>
                    </a:lnTo>
                    <a:lnTo>
                      <a:pt x="13" y="10"/>
                    </a:lnTo>
                    <a:lnTo>
                      <a:pt x="1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211"/>
              <p:cNvSpPr>
                <a:spLocks/>
              </p:cNvSpPr>
              <p:nvPr/>
            </p:nvSpPr>
            <p:spPr bwMode="auto">
              <a:xfrm>
                <a:off x="3270" y="1461"/>
                <a:ext cx="13" cy="10"/>
              </a:xfrm>
              <a:custGeom>
                <a:avLst/>
                <a:gdLst>
                  <a:gd name="T0" fmla="*/ 0 w 13"/>
                  <a:gd name="T1" fmla="*/ 3 h 10"/>
                  <a:gd name="T2" fmla="*/ 13 w 13"/>
                  <a:gd name="T3" fmla="*/ 0 h 10"/>
                  <a:gd name="T4" fmla="*/ 13 w 13"/>
                  <a:gd name="T5" fmla="*/ 3 h 10"/>
                  <a:gd name="T6" fmla="*/ 0 w 13"/>
                  <a:gd name="T7" fmla="*/ 6 h 10"/>
                  <a:gd name="T8" fmla="*/ 0 w 13"/>
                  <a:gd name="T9" fmla="*/ 10 h 10"/>
                  <a:gd name="T10" fmla="*/ 13 w 13"/>
                  <a:gd name="T11" fmla="*/ 6 h 10"/>
                  <a:gd name="T12" fmla="*/ 13 w 1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3"/>
                    </a:moveTo>
                    <a:lnTo>
                      <a:pt x="13" y="0"/>
                    </a:lnTo>
                    <a:lnTo>
                      <a:pt x="13" y="3"/>
                    </a:lnTo>
                    <a:lnTo>
                      <a:pt x="0" y="6"/>
                    </a:lnTo>
                    <a:lnTo>
                      <a:pt x="0" y="10"/>
                    </a:lnTo>
                    <a:lnTo>
                      <a:pt x="13" y="6"/>
                    </a:lnTo>
                    <a:lnTo>
                      <a:pt x="1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Freeform 212"/>
              <p:cNvSpPr>
                <a:spLocks/>
              </p:cNvSpPr>
              <p:nvPr/>
            </p:nvSpPr>
            <p:spPr bwMode="auto">
              <a:xfrm>
                <a:off x="3283" y="1458"/>
                <a:ext cx="10" cy="9"/>
              </a:xfrm>
              <a:custGeom>
                <a:avLst/>
                <a:gdLst>
                  <a:gd name="T0" fmla="*/ 0 w 10"/>
                  <a:gd name="T1" fmla="*/ 3 h 9"/>
                  <a:gd name="T2" fmla="*/ 10 w 10"/>
                  <a:gd name="T3" fmla="*/ 0 h 9"/>
                  <a:gd name="T4" fmla="*/ 10 w 10"/>
                  <a:gd name="T5" fmla="*/ 3 h 9"/>
                  <a:gd name="T6" fmla="*/ 0 w 10"/>
                  <a:gd name="T7" fmla="*/ 6 h 9"/>
                  <a:gd name="T8" fmla="*/ 0 w 10"/>
                  <a:gd name="T9" fmla="*/ 9 h 9"/>
                  <a:gd name="T10" fmla="*/ 10 w 10"/>
                  <a:gd name="T11" fmla="*/ 6 h 9"/>
                  <a:gd name="T12" fmla="*/ 10 w 10"/>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9">
                    <a:moveTo>
                      <a:pt x="0" y="3"/>
                    </a:moveTo>
                    <a:lnTo>
                      <a:pt x="10" y="0"/>
                    </a:lnTo>
                    <a:lnTo>
                      <a:pt x="10" y="3"/>
                    </a:lnTo>
                    <a:lnTo>
                      <a:pt x="0" y="6"/>
                    </a:lnTo>
                    <a:lnTo>
                      <a:pt x="0" y="9"/>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 name="Freeform 213"/>
              <p:cNvSpPr>
                <a:spLocks/>
              </p:cNvSpPr>
              <p:nvPr/>
            </p:nvSpPr>
            <p:spPr bwMode="auto">
              <a:xfrm>
                <a:off x="3293" y="1448"/>
                <a:ext cx="10" cy="16"/>
              </a:xfrm>
              <a:custGeom>
                <a:avLst/>
                <a:gdLst>
                  <a:gd name="T0" fmla="*/ 0 w 10"/>
                  <a:gd name="T1" fmla="*/ 10 h 16"/>
                  <a:gd name="T2" fmla="*/ 10 w 10"/>
                  <a:gd name="T3" fmla="*/ 0 h 16"/>
                  <a:gd name="T4" fmla="*/ 10 w 10"/>
                  <a:gd name="T5" fmla="*/ 3 h 16"/>
                  <a:gd name="T6" fmla="*/ 0 w 10"/>
                  <a:gd name="T7" fmla="*/ 13 h 16"/>
                  <a:gd name="T8" fmla="*/ 0 w 10"/>
                  <a:gd name="T9" fmla="*/ 16 h 16"/>
                  <a:gd name="T10" fmla="*/ 10 w 10"/>
                  <a:gd name="T11" fmla="*/ 6 h 16"/>
                  <a:gd name="T12" fmla="*/ 1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0" y="10"/>
                    </a:moveTo>
                    <a:lnTo>
                      <a:pt x="10" y="0"/>
                    </a:lnTo>
                    <a:lnTo>
                      <a:pt x="10" y="3"/>
                    </a:lnTo>
                    <a:lnTo>
                      <a:pt x="0" y="13"/>
                    </a:lnTo>
                    <a:lnTo>
                      <a:pt x="0" y="1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14"/>
              <p:cNvSpPr>
                <a:spLocks/>
              </p:cNvSpPr>
              <p:nvPr/>
            </p:nvSpPr>
            <p:spPr bwMode="auto">
              <a:xfrm>
                <a:off x="3299" y="1441"/>
                <a:ext cx="10" cy="10"/>
              </a:xfrm>
              <a:custGeom>
                <a:avLst/>
                <a:gdLst>
                  <a:gd name="T0" fmla="*/ 0 w 10"/>
                  <a:gd name="T1" fmla="*/ 10 h 10"/>
                  <a:gd name="T2" fmla="*/ 4 w 10"/>
                  <a:gd name="T3" fmla="*/ 0 h 10"/>
                  <a:gd name="T4" fmla="*/ 7 w 10"/>
                  <a:gd name="T5" fmla="*/ 0 h 10"/>
                  <a:gd name="T6" fmla="*/ 4 w 10"/>
                  <a:gd name="T7" fmla="*/ 10 h 10"/>
                  <a:gd name="T8" fmla="*/ 7 w 10"/>
                  <a:gd name="T9" fmla="*/ 10 h 10"/>
                  <a:gd name="T10" fmla="*/ 10 w 10"/>
                  <a:gd name="T11" fmla="*/ 0 h 10"/>
                  <a:gd name="T12" fmla="*/ 7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10"/>
                    </a:moveTo>
                    <a:lnTo>
                      <a:pt x="4" y="0"/>
                    </a:lnTo>
                    <a:lnTo>
                      <a:pt x="7" y="0"/>
                    </a:lnTo>
                    <a:lnTo>
                      <a:pt x="4" y="10"/>
                    </a:lnTo>
                    <a:lnTo>
                      <a:pt x="7" y="10"/>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15"/>
              <p:cNvSpPr>
                <a:spLocks/>
              </p:cNvSpPr>
              <p:nvPr/>
            </p:nvSpPr>
            <p:spPr bwMode="auto">
              <a:xfrm>
                <a:off x="3303" y="1428"/>
                <a:ext cx="10" cy="13"/>
              </a:xfrm>
              <a:custGeom>
                <a:avLst/>
                <a:gdLst>
                  <a:gd name="T0" fmla="*/ 0 w 10"/>
                  <a:gd name="T1" fmla="*/ 13 h 13"/>
                  <a:gd name="T2" fmla="*/ 3 w 10"/>
                  <a:gd name="T3" fmla="*/ 0 h 13"/>
                  <a:gd name="T4" fmla="*/ 6 w 10"/>
                  <a:gd name="T5" fmla="*/ 0 h 13"/>
                  <a:gd name="T6" fmla="*/ 3 w 10"/>
                  <a:gd name="T7" fmla="*/ 13 h 13"/>
                  <a:gd name="T8" fmla="*/ 6 w 10"/>
                  <a:gd name="T9" fmla="*/ 13 h 13"/>
                  <a:gd name="T10" fmla="*/ 10 w 10"/>
                  <a:gd name="T11" fmla="*/ 0 h 13"/>
                  <a:gd name="T12" fmla="*/ 6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13"/>
                    </a:moveTo>
                    <a:lnTo>
                      <a:pt x="3" y="0"/>
                    </a:lnTo>
                    <a:lnTo>
                      <a:pt x="6" y="0"/>
                    </a:lnTo>
                    <a:lnTo>
                      <a:pt x="3" y="13"/>
                    </a:lnTo>
                    <a:lnTo>
                      <a:pt x="6" y="1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216"/>
              <p:cNvSpPr>
                <a:spLocks/>
              </p:cNvSpPr>
              <p:nvPr/>
            </p:nvSpPr>
            <p:spPr bwMode="auto">
              <a:xfrm>
                <a:off x="3303" y="1415"/>
                <a:ext cx="10" cy="13"/>
              </a:xfrm>
              <a:custGeom>
                <a:avLst/>
                <a:gdLst>
                  <a:gd name="T0" fmla="*/ 3 w 10"/>
                  <a:gd name="T1" fmla="*/ 13 h 13"/>
                  <a:gd name="T2" fmla="*/ 0 w 10"/>
                  <a:gd name="T3" fmla="*/ 0 h 13"/>
                  <a:gd name="T4" fmla="*/ 3 w 10"/>
                  <a:gd name="T5" fmla="*/ 0 h 13"/>
                  <a:gd name="T6" fmla="*/ 6 w 10"/>
                  <a:gd name="T7" fmla="*/ 13 h 13"/>
                  <a:gd name="T8" fmla="*/ 10 w 10"/>
                  <a:gd name="T9" fmla="*/ 13 h 13"/>
                  <a:gd name="T10" fmla="*/ 6 w 10"/>
                  <a:gd name="T11" fmla="*/ 0 h 13"/>
                  <a:gd name="T12" fmla="*/ 3 w 10"/>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3" y="13"/>
                    </a:moveTo>
                    <a:lnTo>
                      <a:pt x="0" y="0"/>
                    </a:lnTo>
                    <a:lnTo>
                      <a:pt x="3" y="0"/>
                    </a:lnTo>
                    <a:lnTo>
                      <a:pt x="6" y="13"/>
                    </a:lnTo>
                    <a:lnTo>
                      <a:pt x="10"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17"/>
              <p:cNvSpPr>
                <a:spLocks/>
              </p:cNvSpPr>
              <p:nvPr/>
            </p:nvSpPr>
            <p:spPr bwMode="auto">
              <a:xfrm>
                <a:off x="3299" y="1405"/>
                <a:ext cx="10" cy="10"/>
              </a:xfrm>
              <a:custGeom>
                <a:avLst/>
                <a:gdLst>
                  <a:gd name="T0" fmla="*/ 4 w 10"/>
                  <a:gd name="T1" fmla="*/ 10 h 10"/>
                  <a:gd name="T2" fmla="*/ 0 w 10"/>
                  <a:gd name="T3" fmla="*/ 0 h 10"/>
                  <a:gd name="T4" fmla="*/ 4 w 10"/>
                  <a:gd name="T5" fmla="*/ 0 h 10"/>
                  <a:gd name="T6" fmla="*/ 7 w 10"/>
                  <a:gd name="T7" fmla="*/ 10 h 10"/>
                  <a:gd name="T8" fmla="*/ 10 w 10"/>
                  <a:gd name="T9" fmla="*/ 10 h 10"/>
                  <a:gd name="T10" fmla="*/ 7 w 10"/>
                  <a:gd name="T11" fmla="*/ 0 h 10"/>
                  <a:gd name="T12" fmla="*/ 4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4" y="10"/>
                    </a:moveTo>
                    <a:lnTo>
                      <a:pt x="0" y="0"/>
                    </a:lnTo>
                    <a:lnTo>
                      <a:pt x="4" y="0"/>
                    </a:lnTo>
                    <a:lnTo>
                      <a:pt x="7" y="10"/>
                    </a:lnTo>
                    <a:lnTo>
                      <a:pt x="10" y="1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18"/>
              <p:cNvSpPr>
                <a:spLocks/>
              </p:cNvSpPr>
              <p:nvPr/>
            </p:nvSpPr>
            <p:spPr bwMode="auto">
              <a:xfrm>
                <a:off x="3293" y="1392"/>
                <a:ext cx="10" cy="16"/>
              </a:xfrm>
              <a:custGeom>
                <a:avLst/>
                <a:gdLst>
                  <a:gd name="T0" fmla="*/ 10 w 10"/>
                  <a:gd name="T1" fmla="*/ 10 h 16"/>
                  <a:gd name="T2" fmla="*/ 0 w 10"/>
                  <a:gd name="T3" fmla="*/ 0 h 16"/>
                  <a:gd name="T4" fmla="*/ 0 w 10"/>
                  <a:gd name="T5" fmla="*/ 3 h 16"/>
                  <a:gd name="T6" fmla="*/ 10 w 10"/>
                  <a:gd name="T7" fmla="*/ 13 h 16"/>
                  <a:gd name="T8" fmla="*/ 10 w 10"/>
                  <a:gd name="T9" fmla="*/ 16 h 16"/>
                  <a:gd name="T10" fmla="*/ 0 w 10"/>
                  <a:gd name="T11" fmla="*/ 6 h 16"/>
                  <a:gd name="T12" fmla="*/ 0 w 10"/>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10"/>
                    </a:moveTo>
                    <a:lnTo>
                      <a:pt x="0" y="0"/>
                    </a:lnTo>
                    <a:lnTo>
                      <a:pt x="0" y="3"/>
                    </a:lnTo>
                    <a:lnTo>
                      <a:pt x="10" y="13"/>
                    </a:lnTo>
                    <a:lnTo>
                      <a:pt x="10"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219"/>
              <p:cNvSpPr>
                <a:spLocks/>
              </p:cNvSpPr>
              <p:nvPr/>
            </p:nvSpPr>
            <p:spPr bwMode="auto">
              <a:xfrm>
                <a:off x="3283" y="1385"/>
                <a:ext cx="10" cy="13"/>
              </a:xfrm>
              <a:custGeom>
                <a:avLst/>
                <a:gdLst>
                  <a:gd name="T0" fmla="*/ 10 w 10"/>
                  <a:gd name="T1" fmla="*/ 7 h 13"/>
                  <a:gd name="T2" fmla="*/ 0 w 10"/>
                  <a:gd name="T3" fmla="*/ 0 h 13"/>
                  <a:gd name="T4" fmla="*/ 0 w 10"/>
                  <a:gd name="T5" fmla="*/ 3 h 13"/>
                  <a:gd name="T6" fmla="*/ 10 w 10"/>
                  <a:gd name="T7" fmla="*/ 10 h 13"/>
                  <a:gd name="T8" fmla="*/ 10 w 10"/>
                  <a:gd name="T9" fmla="*/ 13 h 13"/>
                  <a:gd name="T10" fmla="*/ 0 w 10"/>
                  <a:gd name="T11" fmla="*/ 7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7"/>
                    </a:moveTo>
                    <a:lnTo>
                      <a:pt x="0" y="0"/>
                    </a:lnTo>
                    <a:lnTo>
                      <a:pt x="0" y="3"/>
                    </a:lnTo>
                    <a:lnTo>
                      <a:pt x="10" y="10"/>
                    </a:lnTo>
                    <a:lnTo>
                      <a:pt x="10" y="1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220"/>
              <p:cNvSpPr>
                <a:spLocks/>
              </p:cNvSpPr>
              <p:nvPr/>
            </p:nvSpPr>
            <p:spPr bwMode="auto">
              <a:xfrm>
                <a:off x="3270"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221"/>
              <p:cNvSpPr>
                <a:spLocks/>
              </p:cNvSpPr>
              <p:nvPr/>
            </p:nvSpPr>
            <p:spPr bwMode="auto">
              <a:xfrm>
                <a:off x="3257" y="1385"/>
                <a:ext cx="13" cy="7"/>
              </a:xfrm>
              <a:custGeom>
                <a:avLst/>
                <a:gdLst>
                  <a:gd name="T0" fmla="*/ 13 w 13"/>
                  <a:gd name="T1" fmla="*/ 0 h 7"/>
                  <a:gd name="T2" fmla="*/ 0 w 13"/>
                  <a:gd name="T3" fmla="*/ 0 h 7"/>
                  <a:gd name="T4" fmla="*/ 0 w 13"/>
                  <a:gd name="T5" fmla="*/ 3 h 7"/>
                  <a:gd name="T6" fmla="*/ 13 w 13"/>
                  <a:gd name="T7" fmla="*/ 3 h 7"/>
                  <a:gd name="T8" fmla="*/ 13 w 13"/>
                  <a:gd name="T9" fmla="*/ 7 h 7"/>
                  <a:gd name="T10" fmla="*/ 0 w 13"/>
                  <a:gd name="T11" fmla="*/ 7 h 7"/>
                  <a:gd name="T12" fmla="*/ 0 w 1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0" y="0"/>
                    </a:lnTo>
                    <a:lnTo>
                      <a:pt x="0" y="3"/>
                    </a:lnTo>
                    <a:lnTo>
                      <a:pt x="13" y="3"/>
                    </a:lnTo>
                    <a:lnTo>
                      <a:pt x="1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222"/>
              <p:cNvSpPr>
                <a:spLocks/>
              </p:cNvSpPr>
              <p:nvPr/>
            </p:nvSpPr>
            <p:spPr bwMode="auto">
              <a:xfrm>
                <a:off x="3247" y="1385"/>
                <a:ext cx="10" cy="13"/>
              </a:xfrm>
              <a:custGeom>
                <a:avLst/>
                <a:gdLst>
                  <a:gd name="T0" fmla="*/ 10 w 10"/>
                  <a:gd name="T1" fmla="*/ 0 h 13"/>
                  <a:gd name="T2" fmla="*/ 0 w 10"/>
                  <a:gd name="T3" fmla="*/ 7 h 13"/>
                  <a:gd name="T4" fmla="*/ 0 w 10"/>
                  <a:gd name="T5" fmla="*/ 10 h 13"/>
                  <a:gd name="T6" fmla="*/ 10 w 10"/>
                  <a:gd name="T7" fmla="*/ 3 h 13"/>
                  <a:gd name="T8" fmla="*/ 10 w 10"/>
                  <a:gd name="T9" fmla="*/ 7 h 13"/>
                  <a:gd name="T10" fmla="*/ 0 w 10"/>
                  <a:gd name="T11" fmla="*/ 13 h 13"/>
                  <a:gd name="T12" fmla="*/ 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0"/>
                    </a:moveTo>
                    <a:lnTo>
                      <a:pt x="0" y="7"/>
                    </a:lnTo>
                    <a:lnTo>
                      <a:pt x="0" y="10"/>
                    </a:lnTo>
                    <a:lnTo>
                      <a:pt x="10" y="3"/>
                    </a:lnTo>
                    <a:lnTo>
                      <a:pt x="1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223"/>
              <p:cNvSpPr>
                <a:spLocks/>
              </p:cNvSpPr>
              <p:nvPr/>
            </p:nvSpPr>
            <p:spPr bwMode="auto">
              <a:xfrm>
                <a:off x="3237" y="1392"/>
                <a:ext cx="10" cy="16"/>
              </a:xfrm>
              <a:custGeom>
                <a:avLst/>
                <a:gdLst>
                  <a:gd name="T0" fmla="*/ 10 w 10"/>
                  <a:gd name="T1" fmla="*/ 0 h 16"/>
                  <a:gd name="T2" fmla="*/ 0 w 10"/>
                  <a:gd name="T3" fmla="*/ 10 h 16"/>
                  <a:gd name="T4" fmla="*/ 0 w 10"/>
                  <a:gd name="T5" fmla="*/ 13 h 16"/>
                  <a:gd name="T6" fmla="*/ 10 w 10"/>
                  <a:gd name="T7" fmla="*/ 3 h 16"/>
                  <a:gd name="T8" fmla="*/ 10 w 10"/>
                  <a:gd name="T9" fmla="*/ 6 h 16"/>
                  <a:gd name="T10" fmla="*/ 0 w 10"/>
                  <a:gd name="T11" fmla="*/ 16 h 16"/>
                  <a:gd name="T12" fmla="*/ 0 w 10"/>
                  <a:gd name="T13" fmla="*/ 1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6">
                    <a:moveTo>
                      <a:pt x="10" y="0"/>
                    </a:moveTo>
                    <a:lnTo>
                      <a:pt x="0" y="10"/>
                    </a:lnTo>
                    <a:lnTo>
                      <a:pt x="0" y="13"/>
                    </a:lnTo>
                    <a:lnTo>
                      <a:pt x="10" y="3"/>
                    </a:lnTo>
                    <a:lnTo>
                      <a:pt x="10" y="6"/>
                    </a:lnTo>
                    <a:lnTo>
                      <a:pt x="0" y="16"/>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224"/>
              <p:cNvSpPr>
                <a:spLocks/>
              </p:cNvSpPr>
              <p:nvPr/>
            </p:nvSpPr>
            <p:spPr bwMode="auto">
              <a:xfrm>
                <a:off x="3227" y="1405"/>
                <a:ext cx="13" cy="10"/>
              </a:xfrm>
              <a:custGeom>
                <a:avLst/>
                <a:gdLst>
                  <a:gd name="T0" fmla="*/ 7 w 13"/>
                  <a:gd name="T1" fmla="*/ 0 h 10"/>
                  <a:gd name="T2" fmla="*/ 0 w 13"/>
                  <a:gd name="T3" fmla="*/ 10 h 10"/>
                  <a:gd name="T4" fmla="*/ 3 w 13"/>
                  <a:gd name="T5" fmla="*/ 10 h 10"/>
                  <a:gd name="T6" fmla="*/ 10 w 13"/>
                  <a:gd name="T7" fmla="*/ 0 h 10"/>
                  <a:gd name="T8" fmla="*/ 13 w 13"/>
                  <a:gd name="T9" fmla="*/ 0 h 10"/>
                  <a:gd name="T10" fmla="*/ 7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0"/>
                    </a:moveTo>
                    <a:lnTo>
                      <a:pt x="0" y="10"/>
                    </a:lnTo>
                    <a:lnTo>
                      <a:pt x="3" y="10"/>
                    </a:lnTo>
                    <a:lnTo>
                      <a:pt x="10" y="0"/>
                    </a:lnTo>
                    <a:lnTo>
                      <a:pt x="13"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225"/>
              <p:cNvSpPr>
                <a:spLocks/>
              </p:cNvSpPr>
              <p:nvPr/>
            </p:nvSpPr>
            <p:spPr bwMode="auto">
              <a:xfrm>
                <a:off x="3227" y="1415"/>
                <a:ext cx="7" cy="13"/>
              </a:xfrm>
              <a:custGeom>
                <a:avLst/>
                <a:gdLst>
                  <a:gd name="T0" fmla="*/ 0 w 7"/>
                  <a:gd name="T1" fmla="*/ 0 h 13"/>
                  <a:gd name="T2" fmla="*/ 0 w 7"/>
                  <a:gd name="T3" fmla="*/ 13 h 13"/>
                  <a:gd name="T4" fmla="*/ 3 w 7"/>
                  <a:gd name="T5" fmla="*/ 13 h 13"/>
                  <a:gd name="T6" fmla="*/ 3 w 7"/>
                  <a:gd name="T7" fmla="*/ 0 h 13"/>
                  <a:gd name="T8" fmla="*/ 7 w 7"/>
                  <a:gd name="T9" fmla="*/ 0 h 13"/>
                  <a:gd name="T10" fmla="*/ 7 w 7"/>
                  <a:gd name="T11" fmla="*/ 13 h 13"/>
                  <a:gd name="T12" fmla="*/ 3 w 7"/>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0" y="13"/>
                    </a:lnTo>
                    <a:lnTo>
                      <a:pt x="3" y="13"/>
                    </a:lnTo>
                    <a:lnTo>
                      <a:pt x="3" y="0"/>
                    </a:lnTo>
                    <a:lnTo>
                      <a:pt x="7" y="0"/>
                    </a:lnTo>
                    <a:lnTo>
                      <a:pt x="7"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226"/>
              <p:cNvSpPr>
                <a:spLocks/>
              </p:cNvSpPr>
              <p:nvPr/>
            </p:nvSpPr>
            <p:spPr bwMode="auto">
              <a:xfrm>
                <a:off x="3257"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 name="Freeform 227"/>
              <p:cNvSpPr>
                <a:spLocks/>
              </p:cNvSpPr>
              <p:nvPr/>
            </p:nvSpPr>
            <p:spPr bwMode="auto">
              <a:xfrm>
                <a:off x="3260" y="1428"/>
                <a:ext cx="3" cy="10"/>
              </a:xfrm>
              <a:custGeom>
                <a:avLst/>
                <a:gdLst>
                  <a:gd name="T0" fmla="*/ 0 w 3"/>
                  <a:gd name="T1" fmla="*/ 0 h 10"/>
                  <a:gd name="T2" fmla="*/ 3 w 3"/>
                  <a:gd name="T3" fmla="*/ 3 h 10"/>
                  <a:gd name="T4" fmla="*/ 3 w 3"/>
                  <a:gd name="T5" fmla="*/ 7 h 10"/>
                  <a:gd name="T6" fmla="*/ 0 w 3"/>
                  <a:gd name="T7" fmla="*/ 3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7"/>
                    </a:lnTo>
                    <a:lnTo>
                      <a:pt x="0" y="3"/>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228"/>
              <p:cNvSpPr>
                <a:spLocks/>
              </p:cNvSpPr>
              <p:nvPr/>
            </p:nvSpPr>
            <p:spPr bwMode="auto">
              <a:xfrm>
                <a:off x="3263" y="1431"/>
                <a:ext cx="4" cy="7"/>
              </a:xfrm>
              <a:custGeom>
                <a:avLst/>
                <a:gdLst>
                  <a:gd name="T0" fmla="*/ 0 w 4"/>
                  <a:gd name="T1" fmla="*/ 0 h 7"/>
                  <a:gd name="T2" fmla="*/ 4 w 4"/>
                  <a:gd name="T3" fmla="*/ 0 h 7"/>
                  <a:gd name="T4" fmla="*/ 4 w 4"/>
                  <a:gd name="T5" fmla="*/ 4 h 7"/>
                  <a:gd name="T6" fmla="*/ 0 w 4"/>
                  <a:gd name="T7" fmla="*/ 4 h 7"/>
                  <a:gd name="T8" fmla="*/ 0 w 4"/>
                  <a:gd name="T9" fmla="*/ 7 h 7"/>
                  <a:gd name="T10" fmla="*/ 4 w 4"/>
                  <a:gd name="T11" fmla="*/ 7 h 7"/>
                  <a:gd name="T12" fmla="*/ 4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4"/>
                    </a:lnTo>
                    <a:lnTo>
                      <a:pt x="0" y="4"/>
                    </a:lnTo>
                    <a:lnTo>
                      <a:pt x="0" y="7"/>
                    </a:lnTo>
                    <a:lnTo>
                      <a:pt x="4" y="7"/>
                    </a:lnTo>
                    <a:lnTo>
                      <a:pt x="4"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229"/>
              <p:cNvSpPr>
                <a:spLocks/>
              </p:cNvSpPr>
              <p:nvPr/>
            </p:nvSpPr>
            <p:spPr bwMode="auto">
              <a:xfrm>
                <a:off x="3267"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Freeform 230"/>
              <p:cNvSpPr>
                <a:spLocks/>
              </p:cNvSpPr>
              <p:nvPr/>
            </p:nvSpPr>
            <p:spPr bwMode="auto">
              <a:xfrm>
                <a:off x="3270" y="1431"/>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231"/>
              <p:cNvSpPr>
                <a:spLocks/>
              </p:cNvSpPr>
              <p:nvPr/>
            </p:nvSpPr>
            <p:spPr bwMode="auto">
              <a:xfrm>
                <a:off x="3273" y="1431"/>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5" name="Freeform 232"/>
              <p:cNvSpPr>
                <a:spLocks/>
              </p:cNvSpPr>
              <p:nvPr/>
            </p:nvSpPr>
            <p:spPr bwMode="auto">
              <a:xfrm>
                <a:off x="3273"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233"/>
              <p:cNvSpPr>
                <a:spLocks/>
              </p:cNvSpPr>
              <p:nvPr/>
            </p:nvSpPr>
            <p:spPr bwMode="auto">
              <a:xfrm>
                <a:off x="3273" y="142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234"/>
              <p:cNvSpPr>
                <a:spLocks/>
              </p:cNvSpPr>
              <p:nvPr/>
            </p:nvSpPr>
            <p:spPr bwMode="auto">
              <a:xfrm>
                <a:off x="3273" y="142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235"/>
              <p:cNvSpPr>
                <a:spLocks/>
              </p:cNvSpPr>
              <p:nvPr/>
            </p:nvSpPr>
            <p:spPr bwMode="auto">
              <a:xfrm>
                <a:off x="3273" y="142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Freeform 236"/>
              <p:cNvSpPr>
                <a:spLocks/>
              </p:cNvSpPr>
              <p:nvPr/>
            </p:nvSpPr>
            <p:spPr bwMode="auto">
              <a:xfrm>
                <a:off x="3273" y="141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237"/>
              <p:cNvSpPr>
                <a:spLocks/>
              </p:cNvSpPr>
              <p:nvPr/>
            </p:nvSpPr>
            <p:spPr bwMode="auto">
              <a:xfrm>
                <a:off x="3270"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 name="Freeform 238"/>
              <p:cNvSpPr>
                <a:spLocks/>
              </p:cNvSpPr>
              <p:nvPr/>
            </p:nvSpPr>
            <p:spPr bwMode="auto">
              <a:xfrm>
                <a:off x="3267" y="141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239"/>
              <p:cNvSpPr>
                <a:spLocks/>
              </p:cNvSpPr>
              <p:nvPr/>
            </p:nvSpPr>
            <p:spPr bwMode="auto">
              <a:xfrm>
                <a:off x="3263" y="1415"/>
                <a:ext cx="4" cy="10"/>
              </a:xfrm>
              <a:custGeom>
                <a:avLst/>
                <a:gdLst>
                  <a:gd name="T0" fmla="*/ 4 w 4"/>
                  <a:gd name="T1" fmla="*/ 0 h 10"/>
                  <a:gd name="T2" fmla="*/ 0 w 4"/>
                  <a:gd name="T3" fmla="*/ 3 h 10"/>
                  <a:gd name="T4" fmla="*/ 0 w 4"/>
                  <a:gd name="T5" fmla="*/ 6 h 10"/>
                  <a:gd name="T6" fmla="*/ 4 w 4"/>
                  <a:gd name="T7" fmla="*/ 3 h 10"/>
                  <a:gd name="T8" fmla="*/ 4 w 4"/>
                  <a:gd name="T9" fmla="*/ 6 h 10"/>
                  <a:gd name="T10" fmla="*/ 0 w 4"/>
                  <a:gd name="T11" fmla="*/ 10 h 10"/>
                  <a:gd name="T12" fmla="*/ 0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6"/>
                    </a:lnTo>
                    <a:lnTo>
                      <a:pt x="4" y="3"/>
                    </a:lnTo>
                    <a:lnTo>
                      <a:pt x="4"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240"/>
              <p:cNvSpPr>
                <a:spLocks/>
              </p:cNvSpPr>
              <p:nvPr/>
            </p:nvSpPr>
            <p:spPr bwMode="auto">
              <a:xfrm>
                <a:off x="3260" y="141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241"/>
              <p:cNvSpPr>
                <a:spLocks/>
              </p:cNvSpPr>
              <p:nvPr/>
            </p:nvSpPr>
            <p:spPr bwMode="auto">
              <a:xfrm>
                <a:off x="3257" y="1425"/>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Freeform 242"/>
              <p:cNvSpPr>
                <a:spLocks/>
              </p:cNvSpPr>
              <p:nvPr/>
            </p:nvSpPr>
            <p:spPr bwMode="auto">
              <a:xfrm>
                <a:off x="3346" y="1388"/>
                <a:ext cx="102" cy="7"/>
              </a:xfrm>
              <a:custGeom>
                <a:avLst/>
                <a:gdLst>
                  <a:gd name="T0" fmla="*/ 102 w 102"/>
                  <a:gd name="T1" fmla="*/ 0 h 7"/>
                  <a:gd name="T2" fmla="*/ 0 w 102"/>
                  <a:gd name="T3" fmla="*/ 0 h 7"/>
                  <a:gd name="T4" fmla="*/ 0 w 102"/>
                  <a:gd name="T5" fmla="*/ 4 h 7"/>
                  <a:gd name="T6" fmla="*/ 102 w 102"/>
                  <a:gd name="T7" fmla="*/ 4 h 7"/>
                  <a:gd name="T8" fmla="*/ 102 w 102"/>
                  <a:gd name="T9" fmla="*/ 7 h 7"/>
                  <a:gd name="T10" fmla="*/ 0 w 102"/>
                  <a:gd name="T11" fmla="*/ 7 h 7"/>
                  <a:gd name="T12" fmla="*/ 0 w 10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7">
                    <a:moveTo>
                      <a:pt x="102" y="0"/>
                    </a:moveTo>
                    <a:lnTo>
                      <a:pt x="0" y="0"/>
                    </a:lnTo>
                    <a:lnTo>
                      <a:pt x="0" y="4"/>
                    </a:lnTo>
                    <a:lnTo>
                      <a:pt x="102" y="4"/>
                    </a:lnTo>
                    <a:lnTo>
                      <a:pt x="10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243"/>
              <p:cNvSpPr>
                <a:spLocks/>
              </p:cNvSpPr>
              <p:nvPr/>
            </p:nvSpPr>
            <p:spPr bwMode="auto">
              <a:xfrm>
                <a:off x="3171" y="1388"/>
                <a:ext cx="40" cy="7"/>
              </a:xfrm>
              <a:custGeom>
                <a:avLst/>
                <a:gdLst>
                  <a:gd name="T0" fmla="*/ 40 w 40"/>
                  <a:gd name="T1" fmla="*/ 0 h 7"/>
                  <a:gd name="T2" fmla="*/ 0 w 40"/>
                  <a:gd name="T3" fmla="*/ 0 h 7"/>
                  <a:gd name="T4" fmla="*/ 0 w 40"/>
                  <a:gd name="T5" fmla="*/ 4 h 7"/>
                  <a:gd name="T6" fmla="*/ 40 w 40"/>
                  <a:gd name="T7" fmla="*/ 4 h 7"/>
                  <a:gd name="T8" fmla="*/ 40 w 40"/>
                  <a:gd name="T9" fmla="*/ 7 h 7"/>
                  <a:gd name="T10" fmla="*/ 0 w 40"/>
                  <a:gd name="T11" fmla="*/ 7 h 7"/>
                  <a:gd name="T12" fmla="*/ 0 w 4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7">
                    <a:moveTo>
                      <a:pt x="40" y="0"/>
                    </a:moveTo>
                    <a:lnTo>
                      <a:pt x="0" y="0"/>
                    </a:lnTo>
                    <a:lnTo>
                      <a:pt x="0" y="4"/>
                    </a:lnTo>
                    <a:lnTo>
                      <a:pt x="40" y="4"/>
                    </a:lnTo>
                    <a:lnTo>
                      <a:pt x="4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7" name="Freeform 244"/>
              <p:cNvSpPr>
                <a:spLocks/>
              </p:cNvSpPr>
              <p:nvPr/>
            </p:nvSpPr>
            <p:spPr bwMode="auto">
              <a:xfrm>
                <a:off x="3072" y="1428"/>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245"/>
              <p:cNvSpPr>
                <a:spLocks/>
              </p:cNvSpPr>
              <p:nvPr/>
            </p:nvSpPr>
            <p:spPr bwMode="auto">
              <a:xfrm>
                <a:off x="3082" y="1451"/>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246"/>
              <p:cNvSpPr>
                <a:spLocks/>
              </p:cNvSpPr>
              <p:nvPr/>
            </p:nvSpPr>
            <p:spPr bwMode="auto">
              <a:xfrm>
                <a:off x="3109" y="1458"/>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247"/>
              <p:cNvSpPr>
                <a:spLocks/>
              </p:cNvSpPr>
              <p:nvPr/>
            </p:nvSpPr>
            <p:spPr bwMode="auto">
              <a:xfrm>
                <a:off x="3109" y="1458"/>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Freeform 248"/>
              <p:cNvSpPr>
                <a:spLocks/>
              </p:cNvSpPr>
              <p:nvPr/>
            </p:nvSpPr>
            <p:spPr bwMode="auto">
              <a:xfrm>
                <a:off x="3128" y="1448"/>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249"/>
              <p:cNvSpPr>
                <a:spLocks/>
              </p:cNvSpPr>
              <p:nvPr/>
            </p:nvSpPr>
            <p:spPr bwMode="auto">
              <a:xfrm>
                <a:off x="3138"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3" name="Freeform 250"/>
              <p:cNvSpPr>
                <a:spLocks/>
              </p:cNvSpPr>
              <p:nvPr/>
            </p:nvSpPr>
            <p:spPr bwMode="auto">
              <a:xfrm>
                <a:off x="3138" y="1425"/>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251"/>
              <p:cNvSpPr>
                <a:spLocks/>
              </p:cNvSpPr>
              <p:nvPr/>
            </p:nvSpPr>
            <p:spPr bwMode="auto">
              <a:xfrm>
                <a:off x="3125" y="1402"/>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252"/>
              <p:cNvSpPr>
                <a:spLocks/>
              </p:cNvSpPr>
              <p:nvPr/>
            </p:nvSpPr>
            <p:spPr bwMode="auto">
              <a:xfrm>
                <a:off x="3109" y="1392"/>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253"/>
              <p:cNvSpPr>
                <a:spLocks/>
              </p:cNvSpPr>
              <p:nvPr/>
            </p:nvSpPr>
            <p:spPr bwMode="auto">
              <a:xfrm>
                <a:off x="3105" y="1392"/>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Freeform 254"/>
              <p:cNvSpPr>
                <a:spLocks/>
              </p:cNvSpPr>
              <p:nvPr/>
            </p:nvSpPr>
            <p:spPr bwMode="auto">
              <a:xfrm>
                <a:off x="3079" y="1405"/>
                <a:ext cx="10" cy="3"/>
              </a:xfrm>
              <a:custGeom>
                <a:avLst/>
                <a:gdLst>
                  <a:gd name="T0" fmla="*/ 3 w 10"/>
                  <a:gd name="T1" fmla="*/ 0 h 3"/>
                  <a:gd name="T2" fmla="*/ 0 w 10"/>
                  <a:gd name="T3" fmla="*/ 3 h 3"/>
                  <a:gd name="T4" fmla="*/ 3 w 10"/>
                  <a:gd name="T5" fmla="*/ 3 h 3"/>
                  <a:gd name="T6" fmla="*/ 7 w 10"/>
                  <a:gd name="T7" fmla="*/ 0 h 3"/>
                  <a:gd name="T8" fmla="*/ 10 w 10"/>
                  <a:gd name="T9" fmla="*/ 0 h 3"/>
                  <a:gd name="T10" fmla="*/ 7 w 10"/>
                  <a:gd name="T11" fmla="*/ 3 h 3"/>
                  <a:gd name="T12" fmla="*/ 3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0"/>
                    </a:moveTo>
                    <a:lnTo>
                      <a:pt x="0" y="3"/>
                    </a:lnTo>
                    <a:lnTo>
                      <a:pt x="3" y="3"/>
                    </a:lnTo>
                    <a:lnTo>
                      <a:pt x="7" y="0"/>
                    </a:lnTo>
                    <a:lnTo>
                      <a:pt x="10"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255"/>
              <p:cNvSpPr>
                <a:spLocks/>
              </p:cNvSpPr>
              <p:nvPr/>
            </p:nvSpPr>
            <p:spPr bwMode="auto">
              <a:xfrm>
                <a:off x="3072" y="1428"/>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 name="Freeform 256"/>
              <p:cNvSpPr>
                <a:spLocks/>
              </p:cNvSpPr>
              <p:nvPr/>
            </p:nvSpPr>
            <p:spPr bwMode="auto">
              <a:xfrm>
                <a:off x="3234"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257"/>
              <p:cNvSpPr>
                <a:spLocks/>
              </p:cNvSpPr>
              <p:nvPr/>
            </p:nvSpPr>
            <p:spPr bwMode="auto">
              <a:xfrm>
                <a:off x="3244" y="144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258"/>
              <p:cNvSpPr>
                <a:spLocks/>
              </p:cNvSpPr>
              <p:nvPr/>
            </p:nvSpPr>
            <p:spPr bwMode="auto">
              <a:xfrm>
                <a:off x="3267" y="1454"/>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259"/>
              <p:cNvSpPr>
                <a:spLocks/>
              </p:cNvSpPr>
              <p:nvPr/>
            </p:nvSpPr>
            <p:spPr bwMode="auto">
              <a:xfrm>
                <a:off x="3290"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Freeform 260"/>
              <p:cNvSpPr>
                <a:spLocks/>
              </p:cNvSpPr>
              <p:nvPr/>
            </p:nvSpPr>
            <p:spPr bwMode="auto">
              <a:xfrm>
                <a:off x="3286" y="1451"/>
                <a:ext cx="10" cy="3"/>
              </a:xfrm>
              <a:custGeom>
                <a:avLst/>
                <a:gdLst>
                  <a:gd name="T0" fmla="*/ 0 w 10"/>
                  <a:gd name="T1" fmla="*/ 3 h 3"/>
                  <a:gd name="T2" fmla="*/ 4 w 10"/>
                  <a:gd name="T3" fmla="*/ 0 h 3"/>
                  <a:gd name="T4" fmla="*/ 7 w 10"/>
                  <a:gd name="T5" fmla="*/ 0 h 3"/>
                  <a:gd name="T6" fmla="*/ 4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4" y="0"/>
                    </a:lnTo>
                    <a:lnTo>
                      <a:pt x="7" y="0"/>
                    </a:lnTo>
                    <a:lnTo>
                      <a:pt x="4"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261"/>
              <p:cNvSpPr>
                <a:spLocks/>
              </p:cNvSpPr>
              <p:nvPr/>
            </p:nvSpPr>
            <p:spPr bwMode="auto">
              <a:xfrm>
                <a:off x="3296" y="1428"/>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 name="Freeform 262"/>
              <p:cNvSpPr>
                <a:spLocks/>
              </p:cNvSpPr>
              <p:nvPr/>
            </p:nvSpPr>
            <p:spPr bwMode="auto">
              <a:xfrm>
                <a:off x="3293" y="140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 name="Freeform 263"/>
              <p:cNvSpPr>
                <a:spLocks/>
              </p:cNvSpPr>
              <p:nvPr/>
            </p:nvSpPr>
            <p:spPr bwMode="auto">
              <a:xfrm>
                <a:off x="3290" y="140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264"/>
              <p:cNvSpPr>
                <a:spLocks/>
              </p:cNvSpPr>
              <p:nvPr/>
            </p:nvSpPr>
            <p:spPr bwMode="auto">
              <a:xfrm>
                <a:off x="3270" y="1392"/>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 name="Freeform 265"/>
              <p:cNvSpPr>
                <a:spLocks/>
              </p:cNvSpPr>
              <p:nvPr/>
            </p:nvSpPr>
            <p:spPr bwMode="auto">
              <a:xfrm>
                <a:off x="3247" y="1402"/>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Freeform 266"/>
              <p:cNvSpPr>
                <a:spLocks/>
              </p:cNvSpPr>
              <p:nvPr/>
            </p:nvSpPr>
            <p:spPr bwMode="auto">
              <a:xfrm>
                <a:off x="3247" y="1398"/>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0" name="Freeform 267"/>
              <p:cNvSpPr>
                <a:spLocks/>
              </p:cNvSpPr>
              <p:nvPr/>
            </p:nvSpPr>
            <p:spPr bwMode="auto">
              <a:xfrm>
                <a:off x="3234" y="1421"/>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 name="Freeform 268"/>
              <p:cNvSpPr>
                <a:spLocks/>
              </p:cNvSpPr>
              <p:nvPr/>
            </p:nvSpPr>
            <p:spPr bwMode="auto">
              <a:xfrm>
                <a:off x="2052"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2" name="Freeform 269"/>
              <p:cNvSpPr>
                <a:spLocks/>
              </p:cNvSpPr>
              <p:nvPr/>
            </p:nvSpPr>
            <p:spPr bwMode="auto">
              <a:xfrm>
                <a:off x="2062" y="1444"/>
                <a:ext cx="10" cy="4"/>
              </a:xfrm>
              <a:custGeom>
                <a:avLst/>
                <a:gdLst>
                  <a:gd name="T0" fmla="*/ 0 w 10"/>
                  <a:gd name="T1" fmla="*/ 0 h 4"/>
                  <a:gd name="T2" fmla="*/ 3 w 10"/>
                  <a:gd name="T3" fmla="*/ 4 h 4"/>
                  <a:gd name="T4" fmla="*/ 7 w 10"/>
                  <a:gd name="T5" fmla="*/ 4 h 4"/>
                  <a:gd name="T6" fmla="*/ 3 w 10"/>
                  <a:gd name="T7" fmla="*/ 0 h 4"/>
                  <a:gd name="T8" fmla="*/ 7 w 10"/>
                  <a:gd name="T9" fmla="*/ 0 h 4"/>
                  <a:gd name="T10" fmla="*/ 10 w 10"/>
                  <a:gd name="T11" fmla="*/ 4 h 4"/>
                  <a:gd name="T12" fmla="*/ 7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7" y="4"/>
                    </a:lnTo>
                    <a:lnTo>
                      <a:pt x="3" y="0"/>
                    </a:lnTo>
                    <a:lnTo>
                      <a:pt x="7" y="0"/>
                    </a:lnTo>
                    <a:lnTo>
                      <a:pt x="10" y="4"/>
                    </a:lnTo>
                    <a:lnTo>
                      <a:pt x="7"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270"/>
              <p:cNvSpPr>
                <a:spLocks/>
              </p:cNvSpPr>
              <p:nvPr/>
            </p:nvSpPr>
            <p:spPr bwMode="auto">
              <a:xfrm>
                <a:off x="2088"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Freeform 271"/>
              <p:cNvSpPr>
                <a:spLocks/>
              </p:cNvSpPr>
              <p:nvPr/>
            </p:nvSpPr>
            <p:spPr bwMode="auto">
              <a:xfrm>
                <a:off x="2088" y="145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Freeform 272"/>
              <p:cNvSpPr>
                <a:spLocks/>
              </p:cNvSpPr>
              <p:nvPr/>
            </p:nvSpPr>
            <p:spPr bwMode="auto">
              <a:xfrm>
                <a:off x="2108" y="1441"/>
                <a:ext cx="10" cy="3"/>
              </a:xfrm>
              <a:custGeom>
                <a:avLst/>
                <a:gdLst>
                  <a:gd name="T0" fmla="*/ 0 w 10"/>
                  <a:gd name="T1" fmla="*/ 3 h 3"/>
                  <a:gd name="T2" fmla="*/ 3 w 10"/>
                  <a:gd name="T3" fmla="*/ 0 h 3"/>
                  <a:gd name="T4" fmla="*/ 7 w 10"/>
                  <a:gd name="T5" fmla="*/ 0 h 3"/>
                  <a:gd name="T6" fmla="*/ 3 w 10"/>
                  <a:gd name="T7" fmla="*/ 3 h 3"/>
                  <a:gd name="T8" fmla="*/ 7 w 10"/>
                  <a:gd name="T9" fmla="*/ 3 h 3"/>
                  <a:gd name="T10" fmla="*/ 10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7" y="0"/>
                    </a:lnTo>
                    <a:lnTo>
                      <a:pt x="3" y="3"/>
                    </a:lnTo>
                    <a:lnTo>
                      <a:pt x="7" y="3"/>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6" name="Freeform 273"/>
              <p:cNvSpPr>
                <a:spLocks/>
              </p:cNvSpPr>
              <p:nvPr/>
            </p:nvSpPr>
            <p:spPr bwMode="auto">
              <a:xfrm>
                <a:off x="2118"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 name="Freeform 274"/>
              <p:cNvSpPr>
                <a:spLocks/>
              </p:cNvSpPr>
              <p:nvPr/>
            </p:nvSpPr>
            <p:spPr bwMode="auto">
              <a:xfrm>
                <a:off x="2118" y="1418"/>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Freeform 275"/>
              <p:cNvSpPr>
                <a:spLocks/>
              </p:cNvSpPr>
              <p:nvPr/>
            </p:nvSpPr>
            <p:spPr bwMode="auto">
              <a:xfrm>
                <a:off x="2105" y="1395"/>
                <a:ext cx="10" cy="3"/>
              </a:xfrm>
              <a:custGeom>
                <a:avLst/>
                <a:gdLst>
                  <a:gd name="T0" fmla="*/ 3 w 10"/>
                  <a:gd name="T1" fmla="*/ 3 h 3"/>
                  <a:gd name="T2" fmla="*/ 0 w 10"/>
                  <a:gd name="T3" fmla="*/ 0 h 3"/>
                  <a:gd name="T4" fmla="*/ 3 w 10"/>
                  <a:gd name="T5" fmla="*/ 0 h 3"/>
                  <a:gd name="T6" fmla="*/ 6 w 10"/>
                  <a:gd name="T7" fmla="*/ 3 h 3"/>
                  <a:gd name="T8" fmla="*/ 10 w 10"/>
                  <a:gd name="T9" fmla="*/ 3 h 3"/>
                  <a:gd name="T10" fmla="*/ 6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6" y="3"/>
                    </a:lnTo>
                    <a:lnTo>
                      <a:pt x="10"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Freeform 276"/>
              <p:cNvSpPr>
                <a:spLocks/>
              </p:cNvSpPr>
              <p:nvPr/>
            </p:nvSpPr>
            <p:spPr bwMode="auto">
              <a:xfrm>
                <a:off x="2088"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 name="Freeform 277"/>
              <p:cNvSpPr>
                <a:spLocks/>
              </p:cNvSpPr>
              <p:nvPr/>
            </p:nvSpPr>
            <p:spPr bwMode="auto">
              <a:xfrm>
                <a:off x="2085"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Freeform 278"/>
              <p:cNvSpPr>
                <a:spLocks/>
              </p:cNvSpPr>
              <p:nvPr/>
            </p:nvSpPr>
            <p:spPr bwMode="auto">
              <a:xfrm>
                <a:off x="2059" y="1398"/>
                <a:ext cx="10" cy="4"/>
              </a:xfrm>
              <a:custGeom>
                <a:avLst/>
                <a:gdLst>
                  <a:gd name="T0" fmla="*/ 3 w 10"/>
                  <a:gd name="T1" fmla="*/ 0 h 4"/>
                  <a:gd name="T2" fmla="*/ 0 w 10"/>
                  <a:gd name="T3" fmla="*/ 4 h 4"/>
                  <a:gd name="T4" fmla="*/ 3 w 10"/>
                  <a:gd name="T5" fmla="*/ 4 h 4"/>
                  <a:gd name="T6" fmla="*/ 6 w 10"/>
                  <a:gd name="T7" fmla="*/ 0 h 4"/>
                  <a:gd name="T8" fmla="*/ 10 w 10"/>
                  <a:gd name="T9" fmla="*/ 0 h 4"/>
                  <a:gd name="T10" fmla="*/ 6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6" y="0"/>
                    </a:lnTo>
                    <a:lnTo>
                      <a:pt x="10"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2" name="Freeform 279"/>
              <p:cNvSpPr>
                <a:spLocks/>
              </p:cNvSpPr>
              <p:nvPr/>
            </p:nvSpPr>
            <p:spPr bwMode="auto">
              <a:xfrm>
                <a:off x="2052"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280"/>
              <p:cNvSpPr>
                <a:spLocks/>
              </p:cNvSpPr>
              <p:nvPr/>
            </p:nvSpPr>
            <p:spPr bwMode="auto">
              <a:xfrm>
                <a:off x="1891" y="1421"/>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 name="Freeform 281"/>
              <p:cNvSpPr>
                <a:spLocks/>
              </p:cNvSpPr>
              <p:nvPr/>
            </p:nvSpPr>
            <p:spPr bwMode="auto">
              <a:xfrm>
                <a:off x="1901" y="1444"/>
                <a:ext cx="10" cy="4"/>
              </a:xfrm>
              <a:custGeom>
                <a:avLst/>
                <a:gdLst>
                  <a:gd name="T0" fmla="*/ 0 w 10"/>
                  <a:gd name="T1" fmla="*/ 0 h 4"/>
                  <a:gd name="T2" fmla="*/ 3 w 10"/>
                  <a:gd name="T3" fmla="*/ 4 h 4"/>
                  <a:gd name="T4" fmla="*/ 6 w 10"/>
                  <a:gd name="T5" fmla="*/ 4 h 4"/>
                  <a:gd name="T6" fmla="*/ 3 w 10"/>
                  <a:gd name="T7" fmla="*/ 0 h 4"/>
                  <a:gd name="T8" fmla="*/ 6 w 10"/>
                  <a:gd name="T9" fmla="*/ 0 h 4"/>
                  <a:gd name="T10" fmla="*/ 10 w 10"/>
                  <a:gd name="T11" fmla="*/ 4 h 4"/>
                  <a:gd name="T12" fmla="*/ 6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0"/>
                    </a:moveTo>
                    <a:lnTo>
                      <a:pt x="3" y="4"/>
                    </a:lnTo>
                    <a:lnTo>
                      <a:pt x="6" y="4"/>
                    </a:lnTo>
                    <a:lnTo>
                      <a:pt x="3" y="0"/>
                    </a:lnTo>
                    <a:lnTo>
                      <a:pt x="6" y="0"/>
                    </a:lnTo>
                    <a:lnTo>
                      <a:pt x="10" y="4"/>
                    </a:lnTo>
                    <a:lnTo>
                      <a:pt x="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Freeform 282"/>
              <p:cNvSpPr>
                <a:spLocks/>
              </p:cNvSpPr>
              <p:nvPr/>
            </p:nvSpPr>
            <p:spPr bwMode="auto">
              <a:xfrm>
                <a:off x="1927" y="1451"/>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6" name="Freeform 283"/>
              <p:cNvSpPr>
                <a:spLocks/>
              </p:cNvSpPr>
              <p:nvPr/>
            </p:nvSpPr>
            <p:spPr bwMode="auto">
              <a:xfrm>
                <a:off x="1927" y="145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 name="Freeform 284"/>
              <p:cNvSpPr>
                <a:spLocks/>
              </p:cNvSpPr>
              <p:nvPr/>
            </p:nvSpPr>
            <p:spPr bwMode="auto">
              <a:xfrm>
                <a:off x="1947" y="1441"/>
                <a:ext cx="10" cy="3"/>
              </a:xfrm>
              <a:custGeom>
                <a:avLst/>
                <a:gdLst>
                  <a:gd name="T0" fmla="*/ 0 w 10"/>
                  <a:gd name="T1" fmla="*/ 3 h 3"/>
                  <a:gd name="T2" fmla="*/ 3 w 10"/>
                  <a:gd name="T3" fmla="*/ 0 h 3"/>
                  <a:gd name="T4" fmla="*/ 6 w 10"/>
                  <a:gd name="T5" fmla="*/ 0 h 3"/>
                  <a:gd name="T6" fmla="*/ 3 w 10"/>
                  <a:gd name="T7" fmla="*/ 3 h 3"/>
                  <a:gd name="T8" fmla="*/ 6 w 10"/>
                  <a:gd name="T9" fmla="*/ 3 h 3"/>
                  <a:gd name="T10" fmla="*/ 10 w 10"/>
                  <a:gd name="T11" fmla="*/ 0 h 3"/>
                  <a:gd name="T12" fmla="*/ 6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3"/>
                    </a:moveTo>
                    <a:lnTo>
                      <a:pt x="3" y="0"/>
                    </a:lnTo>
                    <a:lnTo>
                      <a:pt x="6" y="0"/>
                    </a:lnTo>
                    <a:lnTo>
                      <a:pt x="3" y="3"/>
                    </a:lnTo>
                    <a:lnTo>
                      <a:pt x="6" y="3"/>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 name="Freeform 285"/>
              <p:cNvSpPr>
                <a:spLocks/>
              </p:cNvSpPr>
              <p:nvPr/>
            </p:nvSpPr>
            <p:spPr bwMode="auto">
              <a:xfrm>
                <a:off x="1957" y="1421"/>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0 h 1"/>
                  <a:gd name="T12" fmla="*/ 3 w 6"/>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
                    <a:moveTo>
                      <a:pt x="0" y="0"/>
                    </a:moveTo>
                    <a:lnTo>
                      <a:pt x="0" y="0"/>
                    </a:lnTo>
                    <a:lnTo>
                      <a:pt x="3" y="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286"/>
              <p:cNvSpPr>
                <a:spLocks/>
              </p:cNvSpPr>
              <p:nvPr/>
            </p:nvSpPr>
            <p:spPr bwMode="auto">
              <a:xfrm>
                <a:off x="1957" y="1418"/>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0" name="Freeform 287"/>
              <p:cNvSpPr>
                <a:spLocks/>
              </p:cNvSpPr>
              <p:nvPr/>
            </p:nvSpPr>
            <p:spPr bwMode="auto">
              <a:xfrm>
                <a:off x="1944" y="1395"/>
                <a:ext cx="9" cy="3"/>
              </a:xfrm>
              <a:custGeom>
                <a:avLst/>
                <a:gdLst>
                  <a:gd name="T0" fmla="*/ 3 w 9"/>
                  <a:gd name="T1" fmla="*/ 3 h 3"/>
                  <a:gd name="T2" fmla="*/ 0 w 9"/>
                  <a:gd name="T3" fmla="*/ 0 h 3"/>
                  <a:gd name="T4" fmla="*/ 3 w 9"/>
                  <a:gd name="T5" fmla="*/ 0 h 3"/>
                  <a:gd name="T6" fmla="*/ 6 w 9"/>
                  <a:gd name="T7" fmla="*/ 3 h 3"/>
                  <a:gd name="T8" fmla="*/ 9 w 9"/>
                  <a:gd name="T9" fmla="*/ 3 h 3"/>
                  <a:gd name="T10" fmla="*/ 6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3">
                    <a:moveTo>
                      <a:pt x="3" y="3"/>
                    </a:moveTo>
                    <a:lnTo>
                      <a:pt x="0" y="0"/>
                    </a:lnTo>
                    <a:lnTo>
                      <a:pt x="3" y="0"/>
                    </a:lnTo>
                    <a:lnTo>
                      <a:pt x="6" y="3"/>
                    </a:lnTo>
                    <a:lnTo>
                      <a:pt x="9"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Freeform 288"/>
              <p:cNvSpPr>
                <a:spLocks/>
              </p:cNvSpPr>
              <p:nvPr/>
            </p:nvSpPr>
            <p:spPr bwMode="auto">
              <a:xfrm>
                <a:off x="1927" y="1385"/>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 name="Freeform 289"/>
              <p:cNvSpPr>
                <a:spLocks/>
              </p:cNvSpPr>
              <p:nvPr/>
            </p:nvSpPr>
            <p:spPr bwMode="auto">
              <a:xfrm>
                <a:off x="1924" y="1385"/>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3" name="Freeform 290"/>
              <p:cNvSpPr>
                <a:spLocks/>
              </p:cNvSpPr>
              <p:nvPr/>
            </p:nvSpPr>
            <p:spPr bwMode="auto">
              <a:xfrm>
                <a:off x="1898" y="1398"/>
                <a:ext cx="9" cy="4"/>
              </a:xfrm>
              <a:custGeom>
                <a:avLst/>
                <a:gdLst>
                  <a:gd name="T0" fmla="*/ 3 w 9"/>
                  <a:gd name="T1" fmla="*/ 0 h 4"/>
                  <a:gd name="T2" fmla="*/ 0 w 9"/>
                  <a:gd name="T3" fmla="*/ 4 h 4"/>
                  <a:gd name="T4" fmla="*/ 3 w 9"/>
                  <a:gd name="T5" fmla="*/ 4 h 4"/>
                  <a:gd name="T6" fmla="*/ 6 w 9"/>
                  <a:gd name="T7" fmla="*/ 0 h 4"/>
                  <a:gd name="T8" fmla="*/ 9 w 9"/>
                  <a:gd name="T9" fmla="*/ 0 h 4"/>
                  <a:gd name="T10" fmla="*/ 6 w 9"/>
                  <a:gd name="T11" fmla="*/ 4 h 4"/>
                  <a:gd name="T12" fmla="*/ 3 w 9"/>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4">
                    <a:moveTo>
                      <a:pt x="3" y="0"/>
                    </a:moveTo>
                    <a:lnTo>
                      <a:pt x="0" y="4"/>
                    </a:lnTo>
                    <a:lnTo>
                      <a:pt x="3" y="4"/>
                    </a:lnTo>
                    <a:lnTo>
                      <a:pt x="6" y="0"/>
                    </a:lnTo>
                    <a:lnTo>
                      <a:pt x="9"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4" name="Freeform 291"/>
              <p:cNvSpPr>
                <a:spLocks/>
              </p:cNvSpPr>
              <p:nvPr/>
            </p:nvSpPr>
            <p:spPr bwMode="auto">
              <a:xfrm>
                <a:off x="1891" y="1421"/>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292"/>
              <p:cNvSpPr>
                <a:spLocks/>
              </p:cNvSpPr>
              <p:nvPr/>
            </p:nvSpPr>
            <p:spPr bwMode="auto">
              <a:xfrm>
                <a:off x="3510" y="111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293"/>
              <p:cNvSpPr>
                <a:spLocks/>
              </p:cNvSpPr>
              <p:nvPr/>
            </p:nvSpPr>
            <p:spPr bwMode="auto">
              <a:xfrm>
                <a:off x="3510" y="111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Freeform 294"/>
              <p:cNvSpPr>
                <a:spLocks/>
              </p:cNvSpPr>
              <p:nvPr/>
            </p:nvSpPr>
            <p:spPr bwMode="auto">
              <a:xfrm>
                <a:off x="3513" y="110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 name="Freeform 295"/>
              <p:cNvSpPr>
                <a:spLocks/>
              </p:cNvSpPr>
              <p:nvPr/>
            </p:nvSpPr>
            <p:spPr bwMode="auto">
              <a:xfrm>
                <a:off x="3510" y="1108"/>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 name="Freeform 296"/>
              <p:cNvSpPr>
                <a:spLocks/>
              </p:cNvSpPr>
              <p:nvPr/>
            </p:nvSpPr>
            <p:spPr bwMode="auto">
              <a:xfrm>
                <a:off x="3510"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 name="Freeform 297"/>
              <p:cNvSpPr>
                <a:spLocks/>
              </p:cNvSpPr>
              <p:nvPr/>
            </p:nvSpPr>
            <p:spPr bwMode="auto">
              <a:xfrm>
                <a:off x="3513" y="1099"/>
                <a:ext cx="4" cy="9"/>
              </a:xfrm>
              <a:custGeom>
                <a:avLst/>
                <a:gdLst>
                  <a:gd name="T0" fmla="*/ 0 w 4"/>
                  <a:gd name="T1" fmla="*/ 3 h 9"/>
                  <a:gd name="T2" fmla="*/ 4 w 4"/>
                  <a:gd name="T3" fmla="*/ 0 h 9"/>
                  <a:gd name="T4" fmla="*/ 4 w 4"/>
                  <a:gd name="T5" fmla="*/ 3 h 9"/>
                  <a:gd name="T6" fmla="*/ 0 w 4"/>
                  <a:gd name="T7" fmla="*/ 6 h 9"/>
                  <a:gd name="T8" fmla="*/ 0 w 4"/>
                  <a:gd name="T9" fmla="*/ 9 h 9"/>
                  <a:gd name="T10" fmla="*/ 4 w 4"/>
                  <a:gd name="T11" fmla="*/ 6 h 9"/>
                  <a:gd name="T12" fmla="*/ 4 w 4"/>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9">
                    <a:moveTo>
                      <a:pt x="0" y="3"/>
                    </a:moveTo>
                    <a:lnTo>
                      <a:pt x="4" y="0"/>
                    </a:lnTo>
                    <a:lnTo>
                      <a:pt x="4" y="3"/>
                    </a:lnTo>
                    <a:lnTo>
                      <a:pt x="0" y="6"/>
                    </a:lnTo>
                    <a:lnTo>
                      <a:pt x="0" y="9"/>
                    </a:lnTo>
                    <a:lnTo>
                      <a:pt x="4" y="6"/>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298"/>
              <p:cNvSpPr>
                <a:spLocks/>
              </p:cNvSpPr>
              <p:nvPr/>
            </p:nvSpPr>
            <p:spPr bwMode="auto">
              <a:xfrm>
                <a:off x="3517" y="109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 name="Freeform 299"/>
              <p:cNvSpPr>
                <a:spLocks/>
              </p:cNvSpPr>
              <p:nvPr/>
            </p:nvSpPr>
            <p:spPr bwMode="auto">
              <a:xfrm>
                <a:off x="3517" y="1095"/>
                <a:ext cx="3" cy="10"/>
              </a:xfrm>
              <a:custGeom>
                <a:avLst/>
                <a:gdLst>
                  <a:gd name="T0" fmla="*/ 0 w 3"/>
                  <a:gd name="T1" fmla="*/ 4 h 10"/>
                  <a:gd name="T2" fmla="*/ 3 w 3"/>
                  <a:gd name="T3" fmla="*/ 0 h 10"/>
                  <a:gd name="T4" fmla="*/ 3 w 3"/>
                  <a:gd name="T5" fmla="*/ 4 h 10"/>
                  <a:gd name="T6" fmla="*/ 0 w 3"/>
                  <a:gd name="T7" fmla="*/ 7 h 10"/>
                  <a:gd name="T8" fmla="*/ 0 w 3"/>
                  <a:gd name="T9" fmla="*/ 10 h 10"/>
                  <a:gd name="T10" fmla="*/ 3 w 3"/>
                  <a:gd name="T11" fmla="*/ 7 h 10"/>
                  <a:gd name="T12" fmla="*/ 3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4"/>
                    </a:moveTo>
                    <a:lnTo>
                      <a:pt x="3" y="0"/>
                    </a:lnTo>
                    <a:lnTo>
                      <a:pt x="3" y="4"/>
                    </a:lnTo>
                    <a:lnTo>
                      <a:pt x="0" y="7"/>
                    </a:lnTo>
                    <a:lnTo>
                      <a:pt x="0" y="10"/>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Freeform 300"/>
              <p:cNvSpPr>
                <a:spLocks/>
              </p:cNvSpPr>
              <p:nvPr/>
            </p:nvSpPr>
            <p:spPr bwMode="auto">
              <a:xfrm>
                <a:off x="3645" y="1369"/>
                <a:ext cx="7" cy="69"/>
              </a:xfrm>
              <a:custGeom>
                <a:avLst/>
                <a:gdLst>
                  <a:gd name="T0" fmla="*/ 0 w 7"/>
                  <a:gd name="T1" fmla="*/ 0 h 69"/>
                  <a:gd name="T2" fmla="*/ 0 w 7"/>
                  <a:gd name="T3" fmla="*/ 69 h 69"/>
                  <a:gd name="T4" fmla="*/ 3 w 7"/>
                  <a:gd name="T5" fmla="*/ 69 h 69"/>
                  <a:gd name="T6" fmla="*/ 3 w 7"/>
                  <a:gd name="T7" fmla="*/ 0 h 69"/>
                  <a:gd name="T8" fmla="*/ 7 w 7"/>
                  <a:gd name="T9" fmla="*/ 0 h 69"/>
                  <a:gd name="T10" fmla="*/ 7 w 7"/>
                  <a:gd name="T11" fmla="*/ 69 h 69"/>
                  <a:gd name="T12" fmla="*/ 3 w 7"/>
                  <a:gd name="T13" fmla="*/ 69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0"/>
                    </a:moveTo>
                    <a:lnTo>
                      <a:pt x="0" y="69"/>
                    </a:lnTo>
                    <a:lnTo>
                      <a:pt x="3" y="69"/>
                    </a:lnTo>
                    <a:lnTo>
                      <a:pt x="3" y="0"/>
                    </a:lnTo>
                    <a:lnTo>
                      <a:pt x="7" y="0"/>
                    </a:lnTo>
                    <a:lnTo>
                      <a:pt x="7" y="69"/>
                    </a:lnTo>
                    <a:lnTo>
                      <a:pt x="3" y="6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 name="Freeform 301"/>
              <p:cNvSpPr>
                <a:spLocks/>
              </p:cNvSpPr>
              <p:nvPr/>
            </p:nvSpPr>
            <p:spPr bwMode="auto">
              <a:xfrm>
                <a:off x="3448" y="1365"/>
                <a:ext cx="200" cy="7"/>
              </a:xfrm>
              <a:custGeom>
                <a:avLst/>
                <a:gdLst>
                  <a:gd name="T0" fmla="*/ 0 w 200"/>
                  <a:gd name="T1" fmla="*/ 0 h 7"/>
                  <a:gd name="T2" fmla="*/ 200 w 200"/>
                  <a:gd name="T3" fmla="*/ 0 h 7"/>
                  <a:gd name="T4" fmla="*/ 200 w 200"/>
                  <a:gd name="T5" fmla="*/ 4 h 7"/>
                  <a:gd name="T6" fmla="*/ 0 w 200"/>
                  <a:gd name="T7" fmla="*/ 4 h 7"/>
                  <a:gd name="T8" fmla="*/ 0 w 200"/>
                  <a:gd name="T9" fmla="*/ 7 h 7"/>
                  <a:gd name="T10" fmla="*/ 200 w 200"/>
                  <a:gd name="T11" fmla="*/ 7 h 7"/>
                  <a:gd name="T12" fmla="*/ 200 w 20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7">
                    <a:moveTo>
                      <a:pt x="0" y="0"/>
                    </a:moveTo>
                    <a:lnTo>
                      <a:pt x="200" y="0"/>
                    </a:lnTo>
                    <a:lnTo>
                      <a:pt x="200" y="4"/>
                    </a:lnTo>
                    <a:lnTo>
                      <a:pt x="0" y="4"/>
                    </a:lnTo>
                    <a:lnTo>
                      <a:pt x="0" y="7"/>
                    </a:lnTo>
                    <a:lnTo>
                      <a:pt x="200" y="7"/>
                    </a:lnTo>
                    <a:lnTo>
                      <a:pt x="20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Freeform 302"/>
              <p:cNvSpPr>
                <a:spLocks/>
              </p:cNvSpPr>
              <p:nvPr/>
            </p:nvSpPr>
            <p:spPr bwMode="auto">
              <a:xfrm>
                <a:off x="3448" y="1435"/>
                <a:ext cx="200" cy="6"/>
              </a:xfrm>
              <a:custGeom>
                <a:avLst/>
                <a:gdLst>
                  <a:gd name="T0" fmla="*/ 200 w 200"/>
                  <a:gd name="T1" fmla="*/ 0 h 6"/>
                  <a:gd name="T2" fmla="*/ 0 w 200"/>
                  <a:gd name="T3" fmla="*/ 0 h 6"/>
                  <a:gd name="T4" fmla="*/ 0 w 200"/>
                  <a:gd name="T5" fmla="*/ 3 h 6"/>
                  <a:gd name="T6" fmla="*/ 200 w 200"/>
                  <a:gd name="T7" fmla="*/ 3 h 6"/>
                  <a:gd name="T8" fmla="*/ 200 w 200"/>
                  <a:gd name="T9" fmla="*/ 6 h 6"/>
                  <a:gd name="T10" fmla="*/ 0 w 200"/>
                  <a:gd name="T11" fmla="*/ 6 h 6"/>
                  <a:gd name="T12" fmla="*/ 0 w 20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6">
                    <a:moveTo>
                      <a:pt x="200" y="0"/>
                    </a:moveTo>
                    <a:lnTo>
                      <a:pt x="0" y="0"/>
                    </a:lnTo>
                    <a:lnTo>
                      <a:pt x="0" y="3"/>
                    </a:lnTo>
                    <a:lnTo>
                      <a:pt x="200" y="3"/>
                    </a:lnTo>
                    <a:lnTo>
                      <a:pt x="20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 name="Freeform 303"/>
              <p:cNvSpPr>
                <a:spLocks/>
              </p:cNvSpPr>
              <p:nvPr/>
            </p:nvSpPr>
            <p:spPr bwMode="auto">
              <a:xfrm>
                <a:off x="3444" y="1369"/>
                <a:ext cx="7" cy="69"/>
              </a:xfrm>
              <a:custGeom>
                <a:avLst/>
                <a:gdLst>
                  <a:gd name="T0" fmla="*/ 0 w 7"/>
                  <a:gd name="T1" fmla="*/ 69 h 69"/>
                  <a:gd name="T2" fmla="*/ 0 w 7"/>
                  <a:gd name="T3" fmla="*/ 0 h 69"/>
                  <a:gd name="T4" fmla="*/ 4 w 7"/>
                  <a:gd name="T5" fmla="*/ 0 h 69"/>
                  <a:gd name="T6" fmla="*/ 4 w 7"/>
                  <a:gd name="T7" fmla="*/ 69 h 69"/>
                  <a:gd name="T8" fmla="*/ 7 w 7"/>
                  <a:gd name="T9" fmla="*/ 69 h 69"/>
                  <a:gd name="T10" fmla="*/ 7 w 7"/>
                  <a:gd name="T11" fmla="*/ 0 h 69"/>
                  <a:gd name="T12" fmla="*/ 4 w 7"/>
                  <a:gd name="T13" fmla="*/ 0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9">
                    <a:moveTo>
                      <a:pt x="0" y="69"/>
                    </a:moveTo>
                    <a:lnTo>
                      <a:pt x="0" y="0"/>
                    </a:lnTo>
                    <a:lnTo>
                      <a:pt x="4" y="0"/>
                    </a:lnTo>
                    <a:lnTo>
                      <a:pt x="4" y="69"/>
                    </a:lnTo>
                    <a:lnTo>
                      <a:pt x="7" y="6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304"/>
              <p:cNvSpPr>
                <a:spLocks/>
              </p:cNvSpPr>
              <p:nvPr/>
            </p:nvSpPr>
            <p:spPr bwMode="auto">
              <a:xfrm>
                <a:off x="3681" y="1105"/>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Freeform 305"/>
              <p:cNvSpPr>
                <a:spLocks/>
              </p:cNvSpPr>
              <p:nvPr/>
            </p:nvSpPr>
            <p:spPr bwMode="auto">
              <a:xfrm>
                <a:off x="3678" y="110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Freeform 306"/>
              <p:cNvSpPr>
                <a:spLocks/>
              </p:cNvSpPr>
              <p:nvPr/>
            </p:nvSpPr>
            <p:spPr bwMode="auto">
              <a:xfrm>
                <a:off x="3678" y="1099"/>
                <a:ext cx="3" cy="9"/>
              </a:xfrm>
              <a:custGeom>
                <a:avLst/>
                <a:gdLst>
                  <a:gd name="T0" fmla="*/ 3 w 3"/>
                  <a:gd name="T1" fmla="*/ 3 h 9"/>
                  <a:gd name="T2" fmla="*/ 0 w 3"/>
                  <a:gd name="T3" fmla="*/ 0 h 9"/>
                  <a:gd name="T4" fmla="*/ 0 w 3"/>
                  <a:gd name="T5" fmla="*/ 3 h 9"/>
                  <a:gd name="T6" fmla="*/ 3 w 3"/>
                  <a:gd name="T7" fmla="*/ 6 h 9"/>
                  <a:gd name="T8" fmla="*/ 3 w 3"/>
                  <a:gd name="T9" fmla="*/ 9 h 9"/>
                  <a:gd name="T10" fmla="*/ 0 w 3"/>
                  <a:gd name="T11" fmla="*/ 6 h 9"/>
                  <a:gd name="T12" fmla="*/ 0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3"/>
                    </a:moveTo>
                    <a:lnTo>
                      <a:pt x="0" y="0"/>
                    </a:lnTo>
                    <a:lnTo>
                      <a:pt x="0" y="3"/>
                    </a:lnTo>
                    <a:lnTo>
                      <a:pt x="3" y="6"/>
                    </a:lnTo>
                    <a:lnTo>
                      <a:pt x="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 name="Freeform 307"/>
              <p:cNvSpPr>
                <a:spLocks/>
              </p:cNvSpPr>
              <p:nvPr/>
            </p:nvSpPr>
            <p:spPr bwMode="auto">
              <a:xfrm>
                <a:off x="3675" y="1095"/>
                <a:ext cx="3" cy="10"/>
              </a:xfrm>
              <a:custGeom>
                <a:avLst/>
                <a:gdLst>
                  <a:gd name="T0" fmla="*/ 3 w 3"/>
                  <a:gd name="T1" fmla="*/ 4 h 10"/>
                  <a:gd name="T2" fmla="*/ 0 w 3"/>
                  <a:gd name="T3" fmla="*/ 0 h 10"/>
                  <a:gd name="T4" fmla="*/ 0 w 3"/>
                  <a:gd name="T5" fmla="*/ 4 h 10"/>
                  <a:gd name="T6" fmla="*/ 3 w 3"/>
                  <a:gd name="T7" fmla="*/ 7 h 10"/>
                  <a:gd name="T8" fmla="*/ 3 w 3"/>
                  <a:gd name="T9" fmla="*/ 10 h 10"/>
                  <a:gd name="T10" fmla="*/ 0 w 3"/>
                  <a:gd name="T11" fmla="*/ 7 h 10"/>
                  <a:gd name="T12" fmla="*/ 0 w 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4"/>
                    </a:moveTo>
                    <a:lnTo>
                      <a:pt x="0" y="0"/>
                    </a:lnTo>
                    <a:lnTo>
                      <a:pt x="0" y="4"/>
                    </a:lnTo>
                    <a:lnTo>
                      <a:pt x="3" y="7"/>
                    </a:lnTo>
                    <a:lnTo>
                      <a:pt x="3" y="10"/>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 name="Freeform 308"/>
              <p:cNvSpPr>
                <a:spLocks/>
              </p:cNvSpPr>
              <p:nvPr/>
            </p:nvSpPr>
            <p:spPr bwMode="auto">
              <a:xfrm>
                <a:off x="3671" y="1092"/>
                <a:ext cx="4" cy="10"/>
              </a:xfrm>
              <a:custGeom>
                <a:avLst/>
                <a:gdLst>
                  <a:gd name="T0" fmla="*/ 4 w 4"/>
                  <a:gd name="T1" fmla="*/ 3 h 10"/>
                  <a:gd name="T2" fmla="*/ 0 w 4"/>
                  <a:gd name="T3" fmla="*/ 0 h 10"/>
                  <a:gd name="T4" fmla="*/ 0 w 4"/>
                  <a:gd name="T5" fmla="*/ 3 h 10"/>
                  <a:gd name="T6" fmla="*/ 4 w 4"/>
                  <a:gd name="T7" fmla="*/ 7 h 10"/>
                  <a:gd name="T8" fmla="*/ 4 w 4"/>
                  <a:gd name="T9" fmla="*/ 10 h 10"/>
                  <a:gd name="T10" fmla="*/ 0 w 4"/>
                  <a:gd name="T11" fmla="*/ 7 h 10"/>
                  <a:gd name="T12" fmla="*/ 0 w 4"/>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3"/>
                    </a:moveTo>
                    <a:lnTo>
                      <a:pt x="0" y="0"/>
                    </a:lnTo>
                    <a:lnTo>
                      <a:pt x="0" y="3"/>
                    </a:lnTo>
                    <a:lnTo>
                      <a:pt x="4" y="7"/>
                    </a:lnTo>
                    <a:lnTo>
                      <a:pt x="4"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2" name="Freeform 309"/>
              <p:cNvSpPr>
                <a:spLocks/>
              </p:cNvSpPr>
              <p:nvPr/>
            </p:nvSpPr>
            <p:spPr bwMode="auto">
              <a:xfrm>
                <a:off x="3668" y="1092"/>
                <a:ext cx="3" cy="7"/>
              </a:xfrm>
              <a:custGeom>
                <a:avLst/>
                <a:gdLst>
                  <a:gd name="T0" fmla="*/ 3 w 3"/>
                  <a:gd name="T1" fmla="*/ 0 h 7"/>
                  <a:gd name="T2" fmla="*/ 0 w 3"/>
                  <a:gd name="T3" fmla="*/ 0 h 7"/>
                  <a:gd name="T4" fmla="*/ 0 w 3"/>
                  <a:gd name="T5" fmla="*/ 3 h 7"/>
                  <a:gd name="T6" fmla="*/ 3 w 3"/>
                  <a:gd name="T7" fmla="*/ 3 h 7"/>
                  <a:gd name="T8" fmla="*/ 3 w 3"/>
                  <a:gd name="T9" fmla="*/ 7 h 7"/>
                  <a:gd name="T10" fmla="*/ 0 w 3"/>
                  <a:gd name="T11" fmla="*/ 7 h 7"/>
                  <a:gd name="T12" fmla="*/ 0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3"/>
                    </a:lnTo>
                    <a:lnTo>
                      <a:pt x="3" y="3"/>
                    </a:lnTo>
                    <a:lnTo>
                      <a:pt x="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310"/>
              <p:cNvSpPr>
                <a:spLocks/>
              </p:cNvSpPr>
              <p:nvPr/>
            </p:nvSpPr>
            <p:spPr bwMode="auto">
              <a:xfrm>
                <a:off x="3665" y="1089"/>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 name="Freeform 311"/>
              <p:cNvSpPr>
                <a:spLocks/>
              </p:cNvSpPr>
              <p:nvPr/>
            </p:nvSpPr>
            <p:spPr bwMode="auto">
              <a:xfrm>
                <a:off x="3661" y="1089"/>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Freeform 312"/>
              <p:cNvSpPr>
                <a:spLocks/>
              </p:cNvSpPr>
              <p:nvPr/>
            </p:nvSpPr>
            <p:spPr bwMode="auto">
              <a:xfrm>
                <a:off x="3645" y="1108"/>
                <a:ext cx="10" cy="7"/>
              </a:xfrm>
              <a:custGeom>
                <a:avLst/>
                <a:gdLst>
                  <a:gd name="T0" fmla="*/ 0 w 10"/>
                  <a:gd name="T1" fmla="*/ 0 h 7"/>
                  <a:gd name="T2" fmla="*/ 10 w 10"/>
                  <a:gd name="T3" fmla="*/ 0 h 7"/>
                  <a:gd name="T4" fmla="*/ 10 w 10"/>
                  <a:gd name="T5" fmla="*/ 4 h 7"/>
                  <a:gd name="T6" fmla="*/ 0 w 10"/>
                  <a:gd name="T7" fmla="*/ 4 h 7"/>
                  <a:gd name="T8" fmla="*/ 0 w 10"/>
                  <a:gd name="T9" fmla="*/ 7 h 7"/>
                  <a:gd name="T10" fmla="*/ 10 w 10"/>
                  <a:gd name="T11" fmla="*/ 7 h 7"/>
                  <a:gd name="T12" fmla="*/ 10 w 1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10" y="0"/>
                    </a:lnTo>
                    <a:lnTo>
                      <a:pt x="10" y="4"/>
                    </a:lnTo>
                    <a:lnTo>
                      <a:pt x="0" y="4"/>
                    </a:lnTo>
                    <a:lnTo>
                      <a:pt x="0" y="7"/>
                    </a:lnTo>
                    <a:lnTo>
                      <a:pt x="10" y="7"/>
                    </a:lnTo>
                    <a:lnTo>
                      <a:pt x="1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 name="Freeform 313"/>
              <p:cNvSpPr>
                <a:spLocks/>
              </p:cNvSpPr>
              <p:nvPr/>
            </p:nvSpPr>
            <p:spPr bwMode="auto">
              <a:xfrm>
                <a:off x="3642" y="1112"/>
                <a:ext cx="6" cy="89"/>
              </a:xfrm>
              <a:custGeom>
                <a:avLst/>
                <a:gdLst>
                  <a:gd name="T0" fmla="*/ 0 w 6"/>
                  <a:gd name="T1" fmla="*/ 89 h 89"/>
                  <a:gd name="T2" fmla="*/ 0 w 6"/>
                  <a:gd name="T3" fmla="*/ 0 h 89"/>
                  <a:gd name="T4" fmla="*/ 3 w 6"/>
                  <a:gd name="T5" fmla="*/ 0 h 89"/>
                  <a:gd name="T6" fmla="*/ 3 w 6"/>
                  <a:gd name="T7" fmla="*/ 89 h 89"/>
                  <a:gd name="T8" fmla="*/ 6 w 6"/>
                  <a:gd name="T9" fmla="*/ 89 h 89"/>
                  <a:gd name="T10" fmla="*/ 6 w 6"/>
                  <a:gd name="T11" fmla="*/ 0 h 89"/>
                  <a:gd name="T12" fmla="*/ 3 w 6"/>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89">
                    <a:moveTo>
                      <a:pt x="0" y="89"/>
                    </a:moveTo>
                    <a:lnTo>
                      <a:pt x="0" y="0"/>
                    </a:lnTo>
                    <a:lnTo>
                      <a:pt x="3" y="0"/>
                    </a:lnTo>
                    <a:lnTo>
                      <a:pt x="3" y="89"/>
                    </a:lnTo>
                    <a:lnTo>
                      <a:pt x="6" y="8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 name="Freeform 314"/>
              <p:cNvSpPr>
                <a:spLocks/>
              </p:cNvSpPr>
              <p:nvPr/>
            </p:nvSpPr>
            <p:spPr bwMode="auto">
              <a:xfrm>
                <a:off x="3652" y="1112"/>
                <a:ext cx="29" cy="89"/>
              </a:xfrm>
              <a:custGeom>
                <a:avLst/>
                <a:gdLst>
                  <a:gd name="T0" fmla="*/ 0 w 29"/>
                  <a:gd name="T1" fmla="*/ 0 h 89"/>
                  <a:gd name="T2" fmla="*/ 23 w 29"/>
                  <a:gd name="T3" fmla="*/ 89 h 89"/>
                  <a:gd name="T4" fmla="*/ 26 w 29"/>
                  <a:gd name="T5" fmla="*/ 89 h 89"/>
                  <a:gd name="T6" fmla="*/ 3 w 29"/>
                  <a:gd name="T7" fmla="*/ 0 h 89"/>
                  <a:gd name="T8" fmla="*/ 6 w 29"/>
                  <a:gd name="T9" fmla="*/ 0 h 89"/>
                  <a:gd name="T10" fmla="*/ 29 w 29"/>
                  <a:gd name="T11" fmla="*/ 89 h 89"/>
                  <a:gd name="T12" fmla="*/ 26 w 29"/>
                  <a:gd name="T13" fmla="*/ 89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9">
                    <a:moveTo>
                      <a:pt x="0" y="0"/>
                    </a:moveTo>
                    <a:lnTo>
                      <a:pt x="23" y="89"/>
                    </a:lnTo>
                    <a:lnTo>
                      <a:pt x="26" y="89"/>
                    </a:lnTo>
                    <a:lnTo>
                      <a:pt x="3" y="0"/>
                    </a:lnTo>
                    <a:lnTo>
                      <a:pt x="6" y="0"/>
                    </a:lnTo>
                    <a:lnTo>
                      <a:pt x="29" y="89"/>
                    </a:lnTo>
                    <a:lnTo>
                      <a:pt x="26" y="8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 name="Freeform 315"/>
              <p:cNvSpPr>
                <a:spLocks/>
              </p:cNvSpPr>
              <p:nvPr/>
            </p:nvSpPr>
            <p:spPr bwMode="auto">
              <a:xfrm>
                <a:off x="3645" y="1197"/>
                <a:ext cx="33" cy="7"/>
              </a:xfrm>
              <a:custGeom>
                <a:avLst/>
                <a:gdLst>
                  <a:gd name="T0" fmla="*/ 33 w 33"/>
                  <a:gd name="T1" fmla="*/ 0 h 7"/>
                  <a:gd name="T2" fmla="*/ 0 w 33"/>
                  <a:gd name="T3" fmla="*/ 0 h 7"/>
                  <a:gd name="T4" fmla="*/ 0 w 33"/>
                  <a:gd name="T5" fmla="*/ 4 h 7"/>
                  <a:gd name="T6" fmla="*/ 33 w 33"/>
                  <a:gd name="T7" fmla="*/ 4 h 7"/>
                  <a:gd name="T8" fmla="*/ 33 w 33"/>
                  <a:gd name="T9" fmla="*/ 7 h 7"/>
                  <a:gd name="T10" fmla="*/ 0 w 33"/>
                  <a:gd name="T11" fmla="*/ 7 h 7"/>
                  <a:gd name="T12" fmla="*/ 0 w 3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33" y="0"/>
                    </a:moveTo>
                    <a:lnTo>
                      <a:pt x="0" y="0"/>
                    </a:lnTo>
                    <a:lnTo>
                      <a:pt x="0" y="4"/>
                    </a:lnTo>
                    <a:lnTo>
                      <a:pt x="33" y="4"/>
                    </a:lnTo>
                    <a:lnTo>
                      <a:pt x="3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316"/>
              <p:cNvSpPr>
                <a:spLocks/>
              </p:cNvSpPr>
              <p:nvPr/>
            </p:nvSpPr>
            <p:spPr bwMode="auto">
              <a:xfrm>
                <a:off x="3892" y="1201"/>
                <a:ext cx="6" cy="174"/>
              </a:xfrm>
              <a:custGeom>
                <a:avLst/>
                <a:gdLst>
                  <a:gd name="T0" fmla="*/ 0 w 6"/>
                  <a:gd name="T1" fmla="*/ 0 h 174"/>
                  <a:gd name="T2" fmla="*/ 0 w 6"/>
                  <a:gd name="T3" fmla="*/ 174 h 174"/>
                  <a:gd name="T4" fmla="*/ 3 w 6"/>
                  <a:gd name="T5" fmla="*/ 174 h 174"/>
                  <a:gd name="T6" fmla="*/ 3 w 6"/>
                  <a:gd name="T7" fmla="*/ 0 h 174"/>
                  <a:gd name="T8" fmla="*/ 6 w 6"/>
                  <a:gd name="T9" fmla="*/ 0 h 174"/>
                  <a:gd name="T10" fmla="*/ 6 w 6"/>
                  <a:gd name="T11" fmla="*/ 174 h 174"/>
                  <a:gd name="T12" fmla="*/ 3 w 6"/>
                  <a:gd name="T13" fmla="*/ 174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4">
                    <a:moveTo>
                      <a:pt x="0" y="0"/>
                    </a:moveTo>
                    <a:lnTo>
                      <a:pt x="0" y="174"/>
                    </a:lnTo>
                    <a:lnTo>
                      <a:pt x="3" y="174"/>
                    </a:lnTo>
                    <a:lnTo>
                      <a:pt x="3" y="0"/>
                    </a:lnTo>
                    <a:lnTo>
                      <a:pt x="6" y="0"/>
                    </a:lnTo>
                    <a:lnTo>
                      <a:pt x="6" y="174"/>
                    </a:lnTo>
                    <a:lnTo>
                      <a:pt x="3" y="17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 name="Freeform 317"/>
              <p:cNvSpPr>
                <a:spLocks/>
              </p:cNvSpPr>
              <p:nvPr/>
            </p:nvSpPr>
            <p:spPr bwMode="auto">
              <a:xfrm>
                <a:off x="3688" y="1197"/>
                <a:ext cx="207" cy="7"/>
              </a:xfrm>
              <a:custGeom>
                <a:avLst/>
                <a:gdLst>
                  <a:gd name="T0" fmla="*/ 207 w 207"/>
                  <a:gd name="T1" fmla="*/ 0 h 7"/>
                  <a:gd name="T2" fmla="*/ 0 w 207"/>
                  <a:gd name="T3" fmla="*/ 0 h 7"/>
                  <a:gd name="T4" fmla="*/ 0 w 207"/>
                  <a:gd name="T5" fmla="*/ 4 h 7"/>
                  <a:gd name="T6" fmla="*/ 207 w 207"/>
                  <a:gd name="T7" fmla="*/ 4 h 7"/>
                  <a:gd name="T8" fmla="*/ 207 w 207"/>
                  <a:gd name="T9" fmla="*/ 7 h 7"/>
                  <a:gd name="T10" fmla="*/ 0 w 207"/>
                  <a:gd name="T11" fmla="*/ 7 h 7"/>
                  <a:gd name="T12" fmla="*/ 0 w 207"/>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 h="7">
                    <a:moveTo>
                      <a:pt x="207" y="0"/>
                    </a:moveTo>
                    <a:lnTo>
                      <a:pt x="0" y="0"/>
                    </a:lnTo>
                    <a:lnTo>
                      <a:pt x="0" y="4"/>
                    </a:lnTo>
                    <a:lnTo>
                      <a:pt x="207" y="4"/>
                    </a:lnTo>
                    <a:lnTo>
                      <a:pt x="207"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Freeform 318"/>
              <p:cNvSpPr>
                <a:spLocks/>
              </p:cNvSpPr>
              <p:nvPr/>
            </p:nvSpPr>
            <p:spPr bwMode="auto">
              <a:xfrm>
                <a:off x="3536" y="1352"/>
                <a:ext cx="142" cy="7"/>
              </a:xfrm>
              <a:custGeom>
                <a:avLst/>
                <a:gdLst>
                  <a:gd name="T0" fmla="*/ 142 w 142"/>
                  <a:gd name="T1" fmla="*/ 0 h 7"/>
                  <a:gd name="T2" fmla="*/ 0 w 142"/>
                  <a:gd name="T3" fmla="*/ 0 h 7"/>
                  <a:gd name="T4" fmla="*/ 0 w 142"/>
                  <a:gd name="T5" fmla="*/ 3 h 7"/>
                  <a:gd name="T6" fmla="*/ 142 w 142"/>
                  <a:gd name="T7" fmla="*/ 3 h 7"/>
                  <a:gd name="T8" fmla="*/ 142 w 142"/>
                  <a:gd name="T9" fmla="*/ 7 h 7"/>
                  <a:gd name="T10" fmla="*/ 0 w 142"/>
                  <a:gd name="T11" fmla="*/ 7 h 7"/>
                  <a:gd name="T12" fmla="*/ 0 w 1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 h="7">
                    <a:moveTo>
                      <a:pt x="142" y="0"/>
                    </a:moveTo>
                    <a:lnTo>
                      <a:pt x="0" y="0"/>
                    </a:lnTo>
                    <a:lnTo>
                      <a:pt x="0" y="3"/>
                    </a:lnTo>
                    <a:lnTo>
                      <a:pt x="142" y="3"/>
                    </a:lnTo>
                    <a:lnTo>
                      <a:pt x="142"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 name="Freeform 319"/>
              <p:cNvSpPr>
                <a:spLocks/>
              </p:cNvSpPr>
              <p:nvPr/>
            </p:nvSpPr>
            <p:spPr bwMode="auto">
              <a:xfrm>
                <a:off x="3675" y="1355"/>
                <a:ext cx="6" cy="47"/>
              </a:xfrm>
              <a:custGeom>
                <a:avLst/>
                <a:gdLst>
                  <a:gd name="T0" fmla="*/ 0 w 6"/>
                  <a:gd name="T1" fmla="*/ 0 h 47"/>
                  <a:gd name="T2" fmla="*/ 0 w 6"/>
                  <a:gd name="T3" fmla="*/ 47 h 47"/>
                  <a:gd name="T4" fmla="*/ 3 w 6"/>
                  <a:gd name="T5" fmla="*/ 47 h 47"/>
                  <a:gd name="T6" fmla="*/ 3 w 6"/>
                  <a:gd name="T7" fmla="*/ 0 h 47"/>
                  <a:gd name="T8" fmla="*/ 6 w 6"/>
                  <a:gd name="T9" fmla="*/ 0 h 47"/>
                  <a:gd name="T10" fmla="*/ 6 w 6"/>
                  <a:gd name="T11" fmla="*/ 47 h 47"/>
                  <a:gd name="T12" fmla="*/ 3 w 6"/>
                  <a:gd name="T13" fmla="*/ 47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0" y="0"/>
                    </a:moveTo>
                    <a:lnTo>
                      <a:pt x="0" y="47"/>
                    </a:lnTo>
                    <a:lnTo>
                      <a:pt x="3" y="47"/>
                    </a:lnTo>
                    <a:lnTo>
                      <a:pt x="3" y="0"/>
                    </a:lnTo>
                    <a:lnTo>
                      <a:pt x="6" y="0"/>
                    </a:lnTo>
                    <a:lnTo>
                      <a:pt x="6" y="47"/>
                    </a:lnTo>
                    <a:lnTo>
                      <a:pt x="3" y="4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 name="Freeform 320"/>
              <p:cNvSpPr>
                <a:spLocks/>
              </p:cNvSpPr>
              <p:nvPr/>
            </p:nvSpPr>
            <p:spPr bwMode="auto">
              <a:xfrm>
                <a:off x="3678" y="1398"/>
                <a:ext cx="36" cy="7"/>
              </a:xfrm>
              <a:custGeom>
                <a:avLst/>
                <a:gdLst>
                  <a:gd name="T0" fmla="*/ 0 w 36"/>
                  <a:gd name="T1" fmla="*/ 0 h 7"/>
                  <a:gd name="T2" fmla="*/ 36 w 36"/>
                  <a:gd name="T3" fmla="*/ 0 h 7"/>
                  <a:gd name="T4" fmla="*/ 36 w 36"/>
                  <a:gd name="T5" fmla="*/ 4 h 7"/>
                  <a:gd name="T6" fmla="*/ 0 w 36"/>
                  <a:gd name="T7" fmla="*/ 4 h 7"/>
                  <a:gd name="T8" fmla="*/ 0 w 36"/>
                  <a:gd name="T9" fmla="*/ 7 h 7"/>
                  <a:gd name="T10" fmla="*/ 36 w 36"/>
                  <a:gd name="T11" fmla="*/ 7 h 7"/>
                  <a:gd name="T12" fmla="*/ 36 w 3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7">
                    <a:moveTo>
                      <a:pt x="0" y="0"/>
                    </a:moveTo>
                    <a:lnTo>
                      <a:pt x="36" y="0"/>
                    </a:lnTo>
                    <a:lnTo>
                      <a:pt x="36" y="4"/>
                    </a:lnTo>
                    <a:lnTo>
                      <a:pt x="0" y="4"/>
                    </a:lnTo>
                    <a:lnTo>
                      <a:pt x="0" y="7"/>
                    </a:lnTo>
                    <a:lnTo>
                      <a:pt x="36" y="7"/>
                    </a:lnTo>
                    <a:lnTo>
                      <a:pt x="3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4" name="Freeform 321"/>
              <p:cNvSpPr>
                <a:spLocks/>
              </p:cNvSpPr>
              <p:nvPr/>
            </p:nvSpPr>
            <p:spPr bwMode="auto">
              <a:xfrm>
                <a:off x="3648" y="1388"/>
                <a:ext cx="30" cy="7"/>
              </a:xfrm>
              <a:custGeom>
                <a:avLst/>
                <a:gdLst>
                  <a:gd name="T0" fmla="*/ 30 w 30"/>
                  <a:gd name="T1" fmla="*/ 0 h 7"/>
                  <a:gd name="T2" fmla="*/ 0 w 30"/>
                  <a:gd name="T3" fmla="*/ 0 h 7"/>
                  <a:gd name="T4" fmla="*/ 0 w 30"/>
                  <a:gd name="T5" fmla="*/ 4 h 7"/>
                  <a:gd name="T6" fmla="*/ 30 w 30"/>
                  <a:gd name="T7" fmla="*/ 4 h 7"/>
                  <a:gd name="T8" fmla="*/ 30 w 30"/>
                  <a:gd name="T9" fmla="*/ 7 h 7"/>
                  <a:gd name="T10" fmla="*/ 0 w 30"/>
                  <a:gd name="T11" fmla="*/ 7 h 7"/>
                  <a:gd name="T12" fmla="*/ 0 w 3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7">
                    <a:moveTo>
                      <a:pt x="30" y="0"/>
                    </a:moveTo>
                    <a:lnTo>
                      <a:pt x="0" y="0"/>
                    </a:lnTo>
                    <a:lnTo>
                      <a:pt x="0" y="4"/>
                    </a:lnTo>
                    <a:lnTo>
                      <a:pt x="30" y="4"/>
                    </a:lnTo>
                    <a:lnTo>
                      <a:pt x="30"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322"/>
              <p:cNvSpPr>
                <a:spLocks/>
              </p:cNvSpPr>
              <p:nvPr/>
            </p:nvSpPr>
            <p:spPr bwMode="auto">
              <a:xfrm>
                <a:off x="3484" y="1382"/>
                <a:ext cx="138" cy="6"/>
              </a:xfrm>
              <a:custGeom>
                <a:avLst/>
                <a:gdLst>
                  <a:gd name="T0" fmla="*/ 138 w 138"/>
                  <a:gd name="T1" fmla="*/ 0 h 6"/>
                  <a:gd name="T2" fmla="*/ 0 w 138"/>
                  <a:gd name="T3" fmla="*/ 0 h 6"/>
                  <a:gd name="T4" fmla="*/ 0 w 138"/>
                  <a:gd name="T5" fmla="*/ 3 h 6"/>
                  <a:gd name="T6" fmla="*/ 138 w 138"/>
                  <a:gd name="T7" fmla="*/ 3 h 6"/>
                  <a:gd name="T8" fmla="*/ 138 w 138"/>
                  <a:gd name="T9" fmla="*/ 6 h 6"/>
                  <a:gd name="T10" fmla="*/ 0 w 138"/>
                  <a:gd name="T11" fmla="*/ 6 h 6"/>
                  <a:gd name="T12" fmla="*/ 0 w 138"/>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6">
                    <a:moveTo>
                      <a:pt x="138" y="0"/>
                    </a:moveTo>
                    <a:lnTo>
                      <a:pt x="0" y="0"/>
                    </a:lnTo>
                    <a:lnTo>
                      <a:pt x="0" y="3"/>
                    </a:lnTo>
                    <a:lnTo>
                      <a:pt x="138" y="3"/>
                    </a:lnTo>
                    <a:lnTo>
                      <a:pt x="138"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6" name="Freeform 323"/>
              <p:cNvSpPr>
                <a:spLocks/>
              </p:cNvSpPr>
              <p:nvPr/>
            </p:nvSpPr>
            <p:spPr bwMode="auto">
              <a:xfrm>
                <a:off x="3484" y="1385"/>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324"/>
              <p:cNvSpPr>
                <a:spLocks/>
              </p:cNvSpPr>
              <p:nvPr/>
            </p:nvSpPr>
            <p:spPr bwMode="auto">
              <a:xfrm>
                <a:off x="3484" y="1428"/>
                <a:ext cx="138" cy="7"/>
              </a:xfrm>
              <a:custGeom>
                <a:avLst/>
                <a:gdLst>
                  <a:gd name="T0" fmla="*/ 138 w 138"/>
                  <a:gd name="T1" fmla="*/ 0 h 7"/>
                  <a:gd name="T2" fmla="*/ 0 w 138"/>
                  <a:gd name="T3" fmla="*/ 0 h 7"/>
                  <a:gd name="T4" fmla="*/ 0 w 138"/>
                  <a:gd name="T5" fmla="*/ 3 h 7"/>
                  <a:gd name="T6" fmla="*/ 138 w 138"/>
                  <a:gd name="T7" fmla="*/ 3 h 7"/>
                  <a:gd name="T8" fmla="*/ 138 w 138"/>
                  <a:gd name="T9" fmla="*/ 7 h 7"/>
                  <a:gd name="T10" fmla="*/ 0 w 138"/>
                  <a:gd name="T11" fmla="*/ 7 h 7"/>
                  <a:gd name="T12" fmla="*/ 0 w 138"/>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7">
                    <a:moveTo>
                      <a:pt x="138" y="0"/>
                    </a:moveTo>
                    <a:lnTo>
                      <a:pt x="0" y="0"/>
                    </a:lnTo>
                    <a:lnTo>
                      <a:pt x="0" y="3"/>
                    </a:lnTo>
                    <a:lnTo>
                      <a:pt x="138" y="3"/>
                    </a:lnTo>
                    <a:lnTo>
                      <a:pt x="138"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325"/>
              <p:cNvSpPr>
                <a:spLocks/>
              </p:cNvSpPr>
              <p:nvPr/>
            </p:nvSpPr>
            <p:spPr bwMode="auto">
              <a:xfrm>
                <a:off x="3480" y="1385"/>
                <a:ext cx="7" cy="46"/>
              </a:xfrm>
              <a:custGeom>
                <a:avLst/>
                <a:gdLst>
                  <a:gd name="T0" fmla="*/ 0 w 7"/>
                  <a:gd name="T1" fmla="*/ 0 h 46"/>
                  <a:gd name="T2" fmla="*/ 0 w 7"/>
                  <a:gd name="T3" fmla="*/ 46 h 46"/>
                  <a:gd name="T4" fmla="*/ 4 w 7"/>
                  <a:gd name="T5" fmla="*/ 46 h 46"/>
                  <a:gd name="T6" fmla="*/ 4 w 7"/>
                  <a:gd name="T7" fmla="*/ 0 h 46"/>
                  <a:gd name="T8" fmla="*/ 7 w 7"/>
                  <a:gd name="T9" fmla="*/ 0 h 46"/>
                  <a:gd name="T10" fmla="*/ 7 w 7"/>
                  <a:gd name="T11" fmla="*/ 46 h 46"/>
                  <a:gd name="T12" fmla="*/ 4 w 7"/>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6">
                    <a:moveTo>
                      <a:pt x="0" y="0"/>
                    </a:moveTo>
                    <a:lnTo>
                      <a:pt x="0" y="46"/>
                    </a:lnTo>
                    <a:lnTo>
                      <a:pt x="4" y="46"/>
                    </a:lnTo>
                    <a:lnTo>
                      <a:pt x="4" y="0"/>
                    </a:lnTo>
                    <a:lnTo>
                      <a:pt x="7" y="0"/>
                    </a:lnTo>
                    <a:lnTo>
                      <a:pt x="7" y="46"/>
                    </a:lnTo>
                    <a:lnTo>
                      <a:pt x="4"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Freeform 326"/>
              <p:cNvSpPr>
                <a:spLocks/>
              </p:cNvSpPr>
              <p:nvPr/>
            </p:nvSpPr>
            <p:spPr bwMode="auto">
              <a:xfrm>
                <a:off x="3619" y="1385"/>
                <a:ext cx="6" cy="46"/>
              </a:xfrm>
              <a:custGeom>
                <a:avLst/>
                <a:gdLst>
                  <a:gd name="T0" fmla="*/ 0 w 6"/>
                  <a:gd name="T1" fmla="*/ 0 h 46"/>
                  <a:gd name="T2" fmla="*/ 0 w 6"/>
                  <a:gd name="T3" fmla="*/ 46 h 46"/>
                  <a:gd name="T4" fmla="*/ 3 w 6"/>
                  <a:gd name="T5" fmla="*/ 46 h 46"/>
                  <a:gd name="T6" fmla="*/ 3 w 6"/>
                  <a:gd name="T7" fmla="*/ 0 h 46"/>
                  <a:gd name="T8" fmla="*/ 6 w 6"/>
                  <a:gd name="T9" fmla="*/ 0 h 46"/>
                  <a:gd name="T10" fmla="*/ 6 w 6"/>
                  <a:gd name="T11" fmla="*/ 46 h 46"/>
                  <a:gd name="T12" fmla="*/ 3 w 6"/>
                  <a:gd name="T13" fmla="*/ 4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6">
                    <a:moveTo>
                      <a:pt x="0" y="0"/>
                    </a:moveTo>
                    <a:lnTo>
                      <a:pt x="0" y="46"/>
                    </a:lnTo>
                    <a:lnTo>
                      <a:pt x="3" y="46"/>
                    </a:lnTo>
                    <a:lnTo>
                      <a:pt x="3" y="0"/>
                    </a:lnTo>
                    <a:lnTo>
                      <a:pt x="6" y="0"/>
                    </a:lnTo>
                    <a:lnTo>
                      <a:pt x="6" y="46"/>
                    </a:lnTo>
                    <a:lnTo>
                      <a:pt x="3" y="4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 name="Freeform 327"/>
              <p:cNvSpPr>
                <a:spLocks/>
              </p:cNvSpPr>
              <p:nvPr/>
            </p:nvSpPr>
            <p:spPr bwMode="auto">
              <a:xfrm>
                <a:off x="3606"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328"/>
              <p:cNvSpPr>
                <a:spLocks/>
              </p:cNvSpPr>
              <p:nvPr/>
            </p:nvSpPr>
            <p:spPr bwMode="auto">
              <a:xfrm>
                <a:off x="3504" y="1369"/>
                <a:ext cx="6" cy="16"/>
              </a:xfrm>
              <a:custGeom>
                <a:avLst/>
                <a:gdLst>
                  <a:gd name="T0" fmla="*/ 0 w 6"/>
                  <a:gd name="T1" fmla="*/ 0 h 16"/>
                  <a:gd name="T2" fmla="*/ 0 w 6"/>
                  <a:gd name="T3" fmla="*/ 16 h 16"/>
                  <a:gd name="T4" fmla="*/ 3 w 6"/>
                  <a:gd name="T5" fmla="*/ 16 h 16"/>
                  <a:gd name="T6" fmla="*/ 3 w 6"/>
                  <a:gd name="T7" fmla="*/ 0 h 16"/>
                  <a:gd name="T8" fmla="*/ 6 w 6"/>
                  <a:gd name="T9" fmla="*/ 0 h 16"/>
                  <a:gd name="T10" fmla="*/ 6 w 6"/>
                  <a:gd name="T11" fmla="*/ 16 h 16"/>
                  <a:gd name="T12" fmla="*/ 3 w 6"/>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0"/>
                    </a:moveTo>
                    <a:lnTo>
                      <a:pt x="0" y="16"/>
                    </a:lnTo>
                    <a:lnTo>
                      <a:pt x="3" y="16"/>
                    </a:lnTo>
                    <a:lnTo>
                      <a:pt x="3" y="0"/>
                    </a:lnTo>
                    <a:lnTo>
                      <a:pt x="6" y="0"/>
                    </a:lnTo>
                    <a:lnTo>
                      <a:pt x="6" y="16"/>
                    </a:lnTo>
                    <a:lnTo>
                      <a:pt x="3"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329"/>
              <p:cNvSpPr>
                <a:spLocks/>
              </p:cNvSpPr>
              <p:nvPr/>
            </p:nvSpPr>
            <p:spPr bwMode="auto">
              <a:xfrm>
                <a:off x="3602"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330"/>
              <p:cNvSpPr>
                <a:spLocks/>
              </p:cNvSpPr>
              <p:nvPr/>
            </p:nvSpPr>
            <p:spPr bwMode="auto">
              <a:xfrm>
                <a:off x="3500" y="1369"/>
                <a:ext cx="7" cy="16"/>
              </a:xfrm>
              <a:custGeom>
                <a:avLst/>
                <a:gdLst>
                  <a:gd name="T0" fmla="*/ 0 w 7"/>
                  <a:gd name="T1" fmla="*/ 0 h 16"/>
                  <a:gd name="T2" fmla="*/ 0 w 7"/>
                  <a:gd name="T3" fmla="*/ 16 h 16"/>
                  <a:gd name="T4" fmla="*/ 4 w 7"/>
                  <a:gd name="T5" fmla="*/ 16 h 16"/>
                  <a:gd name="T6" fmla="*/ 4 w 7"/>
                  <a:gd name="T7" fmla="*/ 0 h 16"/>
                  <a:gd name="T8" fmla="*/ 7 w 7"/>
                  <a:gd name="T9" fmla="*/ 0 h 16"/>
                  <a:gd name="T10" fmla="*/ 7 w 7"/>
                  <a:gd name="T11" fmla="*/ 16 h 16"/>
                  <a:gd name="T12" fmla="*/ 4 w 7"/>
                  <a:gd name="T13" fmla="*/ 16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0" y="0"/>
                    </a:moveTo>
                    <a:lnTo>
                      <a:pt x="0" y="16"/>
                    </a:lnTo>
                    <a:lnTo>
                      <a:pt x="4" y="16"/>
                    </a:lnTo>
                    <a:lnTo>
                      <a:pt x="4" y="0"/>
                    </a:lnTo>
                    <a:lnTo>
                      <a:pt x="7" y="0"/>
                    </a:lnTo>
                    <a:lnTo>
                      <a:pt x="7" y="16"/>
                    </a:lnTo>
                    <a:lnTo>
                      <a:pt x="4"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331"/>
              <p:cNvSpPr>
                <a:spLocks/>
              </p:cNvSpPr>
              <p:nvPr/>
            </p:nvSpPr>
            <p:spPr bwMode="auto">
              <a:xfrm>
                <a:off x="3504"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332"/>
              <p:cNvSpPr>
                <a:spLocks/>
              </p:cNvSpPr>
              <p:nvPr/>
            </p:nvSpPr>
            <p:spPr bwMode="auto">
              <a:xfrm>
                <a:off x="3500"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333"/>
              <p:cNvSpPr>
                <a:spLocks/>
              </p:cNvSpPr>
              <p:nvPr/>
            </p:nvSpPr>
            <p:spPr bwMode="auto">
              <a:xfrm>
                <a:off x="3606" y="1388"/>
                <a:ext cx="6" cy="43"/>
              </a:xfrm>
              <a:custGeom>
                <a:avLst/>
                <a:gdLst>
                  <a:gd name="T0" fmla="*/ 0 w 6"/>
                  <a:gd name="T1" fmla="*/ 43 h 43"/>
                  <a:gd name="T2" fmla="*/ 0 w 6"/>
                  <a:gd name="T3" fmla="*/ 0 h 43"/>
                  <a:gd name="T4" fmla="*/ 3 w 6"/>
                  <a:gd name="T5" fmla="*/ 0 h 43"/>
                  <a:gd name="T6" fmla="*/ 3 w 6"/>
                  <a:gd name="T7" fmla="*/ 43 h 43"/>
                  <a:gd name="T8" fmla="*/ 6 w 6"/>
                  <a:gd name="T9" fmla="*/ 43 h 43"/>
                  <a:gd name="T10" fmla="*/ 6 w 6"/>
                  <a:gd name="T11" fmla="*/ 0 h 43"/>
                  <a:gd name="T12" fmla="*/ 3 w 6"/>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43"/>
                    </a:moveTo>
                    <a:lnTo>
                      <a:pt x="0" y="0"/>
                    </a:lnTo>
                    <a:lnTo>
                      <a:pt x="3" y="0"/>
                    </a:lnTo>
                    <a:lnTo>
                      <a:pt x="3" y="43"/>
                    </a:lnTo>
                    <a:lnTo>
                      <a:pt x="6" y="4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334"/>
              <p:cNvSpPr>
                <a:spLocks/>
              </p:cNvSpPr>
              <p:nvPr/>
            </p:nvSpPr>
            <p:spPr bwMode="auto">
              <a:xfrm>
                <a:off x="3602" y="1388"/>
                <a:ext cx="7" cy="43"/>
              </a:xfrm>
              <a:custGeom>
                <a:avLst/>
                <a:gdLst>
                  <a:gd name="T0" fmla="*/ 0 w 7"/>
                  <a:gd name="T1" fmla="*/ 43 h 43"/>
                  <a:gd name="T2" fmla="*/ 0 w 7"/>
                  <a:gd name="T3" fmla="*/ 0 h 43"/>
                  <a:gd name="T4" fmla="*/ 4 w 7"/>
                  <a:gd name="T5" fmla="*/ 0 h 43"/>
                  <a:gd name="T6" fmla="*/ 4 w 7"/>
                  <a:gd name="T7" fmla="*/ 43 h 43"/>
                  <a:gd name="T8" fmla="*/ 7 w 7"/>
                  <a:gd name="T9" fmla="*/ 43 h 43"/>
                  <a:gd name="T10" fmla="*/ 7 w 7"/>
                  <a:gd name="T11" fmla="*/ 0 h 43"/>
                  <a:gd name="T12" fmla="*/ 4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4" y="0"/>
                    </a:lnTo>
                    <a:lnTo>
                      <a:pt x="4" y="43"/>
                    </a:lnTo>
                    <a:lnTo>
                      <a:pt x="7" y="4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 name="Freeform 335"/>
              <p:cNvSpPr>
                <a:spLocks/>
              </p:cNvSpPr>
              <p:nvPr/>
            </p:nvSpPr>
            <p:spPr bwMode="auto">
              <a:xfrm>
                <a:off x="3882" y="1201"/>
                <a:ext cx="7" cy="141"/>
              </a:xfrm>
              <a:custGeom>
                <a:avLst/>
                <a:gdLst>
                  <a:gd name="T0" fmla="*/ 0 w 7"/>
                  <a:gd name="T1" fmla="*/ 0 h 141"/>
                  <a:gd name="T2" fmla="*/ 0 w 7"/>
                  <a:gd name="T3" fmla="*/ 141 h 141"/>
                  <a:gd name="T4" fmla="*/ 3 w 7"/>
                  <a:gd name="T5" fmla="*/ 141 h 141"/>
                  <a:gd name="T6" fmla="*/ 3 w 7"/>
                  <a:gd name="T7" fmla="*/ 0 h 141"/>
                  <a:gd name="T8" fmla="*/ 7 w 7"/>
                  <a:gd name="T9" fmla="*/ 0 h 141"/>
                  <a:gd name="T10" fmla="*/ 7 w 7"/>
                  <a:gd name="T11" fmla="*/ 141 h 141"/>
                  <a:gd name="T12" fmla="*/ 3 w 7"/>
                  <a:gd name="T13" fmla="*/ 141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41">
                    <a:moveTo>
                      <a:pt x="0" y="0"/>
                    </a:moveTo>
                    <a:lnTo>
                      <a:pt x="0" y="141"/>
                    </a:lnTo>
                    <a:lnTo>
                      <a:pt x="3" y="141"/>
                    </a:lnTo>
                    <a:lnTo>
                      <a:pt x="3" y="0"/>
                    </a:lnTo>
                    <a:lnTo>
                      <a:pt x="7" y="0"/>
                    </a:lnTo>
                    <a:lnTo>
                      <a:pt x="7" y="141"/>
                    </a:lnTo>
                    <a:lnTo>
                      <a:pt x="3" y="141"/>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Freeform 336"/>
              <p:cNvSpPr>
                <a:spLocks/>
              </p:cNvSpPr>
              <p:nvPr/>
            </p:nvSpPr>
            <p:spPr bwMode="auto">
              <a:xfrm>
                <a:off x="3885" y="1372"/>
                <a:ext cx="10" cy="7"/>
              </a:xfrm>
              <a:custGeom>
                <a:avLst/>
                <a:gdLst>
                  <a:gd name="T0" fmla="*/ 10 w 10"/>
                  <a:gd name="T1" fmla="*/ 0 h 7"/>
                  <a:gd name="T2" fmla="*/ 0 w 10"/>
                  <a:gd name="T3" fmla="*/ 0 h 7"/>
                  <a:gd name="T4" fmla="*/ 0 w 10"/>
                  <a:gd name="T5" fmla="*/ 3 h 7"/>
                  <a:gd name="T6" fmla="*/ 10 w 10"/>
                  <a:gd name="T7" fmla="*/ 3 h 7"/>
                  <a:gd name="T8" fmla="*/ 10 w 10"/>
                  <a:gd name="T9" fmla="*/ 7 h 7"/>
                  <a:gd name="T10" fmla="*/ 0 w 10"/>
                  <a:gd name="T11" fmla="*/ 7 h 7"/>
                  <a:gd name="T12" fmla="*/ 0 w 10"/>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10" y="0"/>
                    </a:moveTo>
                    <a:lnTo>
                      <a:pt x="0" y="0"/>
                    </a:lnTo>
                    <a:lnTo>
                      <a:pt x="0" y="3"/>
                    </a:lnTo>
                    <a:lnTo>
                      <a:pt x="10" y="3"/>
                    </a:lnTo>
                    <a:lnTo>
                      <a:pt x="10"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 name="Freeform 337"/>
              <p:cNvSpPr>
                <a:spLocks/>
              </p:cNvSpPr>
              <p:nvPr/>
            </p:nvSpPr>
            <p:spPr bwMode="auto">
              <a:xfrm>
                <a:off x="3866" y="1359"/>
                <a:ext cx="19" cy="20"/>
              </a:xfrm>
              <a:custGeom>
                <a:avLst/>
                <a:gdLst>
                  <a:gd name="T0" fmla="*/ 19 w 19"/>
                  <a:gd name="T1" fmla="*/ 13 h 20"/>
                  <a:gd name="T2" fmla="*/ 0 w 19"/>
                  <a:gd name="T3" fmla="*/ 0 h 20"/>
                  <a:gd name="T4" fmla="*/ 0 w 19"/>
                  <a:gd name="T5" fmla="*/ 3 h 20"/>
                  <a:gd name="T6" fmla="*/ 19 w 19"/>
                  <a:gd name="T7" fmla="*/ 16 h 20"/>
                  <a:gd name="T8" fmla="*/ 19 w 19"/>
                  <a:gd name="T9" fmla="*/ 20 h 20"/>
                  <a:gd name="T10" fmla="*/ 0 w 19"/>
                  <a:gd name="T11" fmla="*/ 6 h 20"/>
                  <a:gd name="T12" fmla="*/ 0 w 19"/>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19" y="13"/>
                    </a:moveTo>
                    <a:lnTo>
                      <a:pt x="0" y="0"/>
                    </a:lnTo>
                    <a:lnTo>
                      <a:pt x="0" y="3"/>
                    </a:lnTo>
                    <a:lnTo>
                      <a:pt x="19" y="16"/>
                    </a:lnTo>
                    <a:lnTo>
                      <a:pt x="19" y="2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 name="Freeform 338"/>
              <p:cNvSpPr>
                <a:spLocks/>
              </p:cNvSpPr>
              <p:nvPr/>
            </p:nvSpPr>
            <p:spPr bwMode="auto">
              <a:xfrm>
                <a:off x="3842" y="1349"/>
                <a:ext cx="24" cy="16"/>
              </a:xfrm>
              <a:custGeom>
                <a:avLst/>
                <a:gdLst>
                  <a:gd name="T0" fmla="*/ 24 w 24"/>
                  <a:gd name="T1" fmla="*/ 10 h 16"/>
                  <a:gd name="T2" fmla="*/ 0 w 24"/>
                  <a:gd name="T3" fmla="*/ 0 h 16"/>
                  <a:gd name="T4" fmla="*/ 0 w 24"/>
                  <a:gd name="T5" fmla="*/ 3 h 16"/>
                  <a:gd name="T6" fmla="*/ 24 w 24"/>
                  <a:gd name="T7" fmla="*/ 13 h 16"/>
                  <a:gd name="T8" fmla="*/ 24 w 24"/>
                  <a:gd name="T9" fmla="*/ 16 h 16"/>
                  <a:gd name="T10" fmla="*/ 0 w 24"/>
                  <a:gd name="T11" fmla="*/ 6 h 16"/>
                  <a:gd name="T12" fmla="*/ 0 w 24"/>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6">
                    <a:moveTo>
                      <a:pt x="24" y="10"/>
                    </a:moveTo>
                    <a:lnTo>
                      <a:pt x="0" y="0"/>
                    </a:lnTo>
                    <a:lnTo>
                      <a:pt x="0" y="3"/>
                    </a:lnTo>
                    <a:lnTo>
                      <a:pt x="24" y="13"/>
                    </a:lnTo>
                    <a:lnTo>
                      <a:pt x="24" y="1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 name="Freeform 339"/>
              <p:cNvSpPr>
                <a:spLocks/>
              </p:cNvSpPr>
              <p:nvPr/>
            </p:nvSpPr>
            <p:spPr bwMode="auto">
              <a:xfrm>
                <a:off x="3819" y="1346"/>
                <a:ext cx="23" cy="9"/>
              </a:xfrm>
              <a:custGeom>
                <a:avLst/>
                <a:gdLst>
                  <a:gd name="T0" fmla="*/ 23 w 23"/>
                  <a:gd name="T1" fmla="*/ 3 h 9"/>
                  <a:gd name="T2" fmla="*/ 0 w 23"/>
                  <a:gd name="T3" fmla="*/ 0 h 9"/>
                  <a:gd name="T4" fmla="*/ 0 w 23"/>
                  <a:gd name="T5" fmla="*/ 3 h 9"/>
                  <a:gd name="T6" fmla="*/ 23 w 23"/>
                  <a:gd name="T7" fmla="*/ 6 h 9"/>
                  <a:gd name="T8" fmla="*/ 23 w 23"/>
                  <a:gd name="T9" fmla="*/ 9 h 9"/>
                  <a:gd name="T10" fmla="*/ 0 w 23"/>
                  <a:gd name="T11" fmla="*/ 6 h 9"/>
                  <a:gd name="T12" fmla="*/ 0 w 2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9">
                    <a:moveTo>
                      <a:pt x="23" y="3"/>
                    </a:moveTo>
                    <a:lnTo>
                      <a:pt x="0" y="0"/>
                    </a:lnTo>
                    <a:lnTo>
                      <a:pt x="0" y="3"/>
                    </a:lnTo>
                    <a:lnTo>
                      <a:pt x="23" y="6"/>
                    </a:lnTo>
                    <a:lnTo>
                      <a:pt x="23" y="9"/>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340"/>
              <p:cNvSpPr>
                <a:spLocks/>
              </p:cNvSpPr>
              <p:nvPr/>
            </p:nvSpPr>
            <p:spPr bwMode="auto">
              <a:xfrm>
                <a:off x="3793" y="1346"/>
                <a:ext cx="26" cy="9"/>
              </a:xfrm>
              <a:custGeom>
                <a:avLst/>
                <a:gdLst>
                  <a:gd name="T0" fmla="*/ 26 w 26"/>
                  <a:gd name="T1" fmla="*/ 0 h 9"/>
                  <a:gd name="T2" fmla="*/ 0 w 26"/>
                  <a:gd name="T3" fmla="*/ 3 h 9"/>
                  <a:gd name="T4" fmla="*/ 0 w 26"/>
                  <a:gd name="T5" fmla="*/ 6 h 9"/>
                  <a:gd name="T6" fmla="*/ 26 w 26"/>
                  <a:gd name="T7" fmla="*/ 3 h 9"/>
                  <a:gd name="T8" fmla="*/ 26 w 26"/>
                  <a:gd name="T9" fmla="*/ 6 h 9"/>
                  <a:gd name="T10" fmla="*/ 0 w 26"/>
                  <a:gd name="T11" fmla="*/ 9 h 9"/>
                  <a:gd name="T12" fmla="*/ 0 w 26"/>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9">
                    <a:moveTo>
                      <a:pt x="26" y="0"/>
                    </a:moveTo>
                    <a:lnTo>
                      <a:pt x="0" y="3"/>
                    </a:lnTo>
                    <a:lnTo>
                      <a:pt x="0" y="6"/>
                    </a:lnTo>
                    <a:lnTo>
                      <a:pt x="26" y="3"/>
                    </a:lnTo>
                    <a:lnTo>
                      <a:pt x="26"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 name="Freeform 341"/>
              <p:cNvSpPr>
                <a:spLocks/>
              </p:cNvSpPr>
              <p:nvPr/>
            </p:nvSpPr>
            <p:spPr bwMode="auto">
              <a:xfrm>
                <a:off x="3770" y="134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Freeform 342"/>
              <p:cNvSpPr>
                <a:spLocks/>
              </p:cNvSpPr>
              <p:nvPr/>
            </p:nvSpPr>
            <p:spPr bwMode="auto">
              <a:xfrm>
                <a:off x="3747" y="1352"/>
                <a:ext cx="23" cy="20"/>
              </a:xfrm>
              <a:custGeom>
                <a:avLst/>
                <a:gdLst>
                  <a:gd name="T0" fmla="*/ 23 w 23"/>
                  <a:gd name="T1" fmla="*/ 0 h 20"/>
                  <a:gd name="T2" fmla="*/ 0 w 23"/>
                  <a:gd name="T3" fmla="*/ 13 h 20"/>
                  <a:gd name="T4" fmla="*/ 0 w 23"/>
                  <a:gd name="T5" fmla="*/ 17 h 20"/>
                  <a:gd name="T6" fmla="*/ 23 w 23"/>
                  <a:gd name="T7" fmla="*/ 3 h 20"/>
                  <a:gd name="T8" fmla="*/ 23 w 23"/>
                  <a:gd name="T9" fmla="*/ 7 h 20"/>
                  <a:gd name="T10" fmla="*/ 0 w 23"/>
                  <a:gd name="T11" fmla="*/ 20 h 20"/>
                  <a:gd name="T12" fmla="*/ 0 w 23"/>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23" y="0"/>
                    </a:moveTo>
                    <a:lnTo>
                      <a:pt x="0" y="13"/>
                    </a:lnTo>
                    <a:lnTo>
                      <a:pt x="0" y="17"/>
                    </a:lnTo>
                    <a:lnTo>
                      <a:pt x="23" y="3"/>
                    </a:lnTo>
                    <a:lnTo>
                      <a:pt x="23"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343"/>
              <p:cNvSpPr>
                <a:spLocks/>
              </p:cNvSpPr>
              <p:nvPr/>
            </p:nvSpPr>
            <p:spPr bwMode="auto">
              <a:xfrm>
                <a:off x="3727" y="1365"/>
                <a:ext cx="20" cy="20"/>
              </a:xfrm>
              <a:custGeom>
                <a:avLst/>
                <a:gdLst>
                  <a:gd name="T0" fmla="*/ 20 w 20"/>
                  <a:gd name="T1" fmla="*/ 0 h 20"/>
                  <a:gd name="T2" fmla="*/ 0 w 20"/>
                  <a:gd name="T3" fmla="*/ 14 h 20"/>
                  <a:gd name="T4" fmla="*/ 0 w 20"/>
                  <a:gd name="T5" fmla="*/ 17 h 20"/>
                  <a:gd name="T6" fmla="*/ 20 w 20"/>
                  <a:gd name="T7" fmla="*/ 4 h 20"/>
                  <a:gd name="T8" fmla="*/ 20 w 20"/>
                  <a:gd name="T9" fmla="*/ 7 h 20"/>
                  <a:gd name="T10" fmla="*/ 0 w 20"/>
                  <a:gd name="T11" fmla="*/ 20 h 20"/>
                  <a:gd name="T12" fmla="*/ 0 w 20"/>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20" y="0"/>
                    </a:moveTo>
                    <a:lnTo>
                      <a:pt x="0" y="14"/>
                    </a:lnTo>
                    <a:lnTo>
                      <a:pt x="0" y="17"/>
                    </a:lnTo>
                    <a:lnTo>
                      <a:pt x="20" y="4"/>
                    </a:lnTo>
                    <a:lnTo>
                      <a:pt x="20"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344"/>
              <p:cNvSpPr>
                <a:spLocks/>
              </p:cNvSpPr>
              <p:nvPr/>
            </p:nvSpPr>
            <p:spPr bwMode="auto">
              <a:xfrm>
                <a:off x="3711" y="1382"/>
                <a:ext cx="20" cy="20"/>
              </a:xfrm>
              <a:custGeom>
                <a:avLst/>
                <a:gdLst>
                  <a:gd name="T0" fmla="*/ 13 w 20"/>
                  <a:gd name="T1" fmla="*/ 0 h 20"/>
                  <a:gd name="T2" fmla="*/ 0 w 20"/>
                  <a:gd name="T3" fmla="*/ 20 h 20"/>
                  <a:gd name="T4" fmla="*/ 3 w 20"/>
                  <a:gd name="T5" fmla="*/ 20 h 20"/>
                  <a:gd name="T6" fmla="*/ 16 w 20"/>
                  <a:gd name="T7" fmla="*/ 0 h 20"/>
                  <a:gd name="T8" fmla="*/ 20 w 20"/>
                  <a:gd name="T9" fmla="*/ 0 h 20"/>
                  <a:gd name="T10" fmla="*/ 6 w 20"/>
                  <a:gd name="T11" fmla="*/ 20 h 20"/>
                  <a:gd name="T12" fmla="*/ 3 w 2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0">
                    <a:moveTo>
                      <a:pt x="13" y="0"/>
                    </a:moveTo>
                    <a:lnTo>
                      <a:pt x="0" y="20"/>
                    </a:lnTo>
                    <a:lnTo>
                      <a:pt x="3" y="20"/>
                    </a:lnTo>
                    <a:lnTo>
                      <a:pt x="16" y="0"/>
                    </a:lnTo>
                    <a:lnTo>
                      <a:pt x="20" y="0"/>
                    </a:lnTo>
                    <a:lnTo>
                      <a:pt x="6"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 name="Freeform 345"/>
              <p:cNvSpPr>
                <a:spLocks/>
              </p:cNvSpPr>
              <p:nvPr/>
            </p:nvSpPr>
            <p:spPr bwMode="auto">
              <a:xfrm>
                <a:off x="3872" y="1352"/>
                <a:ext cx="23" cy="23"/>
              </a:xfrm>
              <a:custGeom>
                <a:avLst/>
                <a:gdLst>
                  <a:gd name="T0" fmla="*/ 23 w 23"/>
                  <a:gd name="T1" fmla="*/ 17 h 23"/>
                  <a:gd name="T2" fmla="*/ 0 w 23"/>
                  <a:gd name="T3" fmla="*/ 0 h 23"/>
                  <a:gd name="T4" fmla="*/ 0 w 23"/>
                  <a:gd name="T5" fmla="*/ 3 h 23"/>
                  <a:gd name="T6" fmla="*/ 23 w 23"/>
                  <a:gd name="T7" fmla="*/ 20 h 23"/>
                  <a:gd name="T8" fmla="*/ 23 w 23"/>
                  <a:gd name="T9" fmla="*/ 23 h 23"/>
                  <a:gd name="T10" fmla="*/ 0 w 23"/>
                  <a:gd name="T11" fmla="*/ 7 h 23"/>
                  <a:gd name="T12" fmla="*/ 0 w 23"/>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23" y="17"/>
                    </a:moveTo>
                    <a:lnTo>
                      <a:pt x="0" y="0"/>
                    </a:lnTo>
                    <a:lnTo>
                      <a:pt x="0" y="3"/>
                    </a:lnTo>
                    <a:lnTo>
                      <a:pt x="23" y="20"/>
                    </a:lnTo>
                    <a:lnTo>
                      <a:pt x="23"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346"/>
              <p:cNvSpPr>
                <a:spLocks/>
              </p:cNvSpPr>
              <p:nvPr/>
            </p:nvSpPr>
            <p:spPr bwMode="auto">
              <a:xfrm>
                <a:off x="3846" y="1342"/>
                <a:ext cx="26" cy="17"/>
              </a:xfrm>
              <a:custGeom>
                <a:avLst/>
                <a:gdLst>
                  <a:gd name="T0" fmla="*/ 26 w 26"/>
                  <a:gd name="T1" fmla="*/ 10 h 17"/>
                  <a:gd name="T2" fmla="*/ 0 w 26"/>
                  <a:gd name="T3" fmla="*/ 0 h 17"/>
                  <a:gd name="T4" fmla="*/ 0 w 26"/>
                  <a:gd name="T5" fmla="*/ 4 h 17"/>
                  <a:gd name="T6" fmla="*/ 26 w 26"/>
                  <a:gd name="T7" fmla="*/ 13 h 17"/>
                  <a:gd name="T8" fmla="*/ 26 w 26"/>
                  <a:gd name="T9" fmla="*/ 17 h 17"/>
                  <a:gd name="T10" fmla="*/ 0 w 26"/>
                  <a:gd name="T11" fmla="*/ 7 h 17"/>
                  <a:gd name="T12" fmla="*/ 0 w 26"/>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7">
                    <a:moveTo>
                      <a:pt x="26" y="10"/>
                    </a:moveTo>
                    <a:lnTo>
                      <a:pt x="0" y="0"/>
                    </a:lnTo>
                    <a:lnTo>
                      <a:pt x="0" y="4"/>
                    </a:lnTo>
                    <a:lnTo>
                      <a:pt x="26" y="13"/>
                    </a:lnTo>
                    <a:lnTo>
                      <a:pt x="26"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 name="Freeform 347"/>
              <p:cNvSpPr>
                <a:spLocks/>
              </p:cNvSpPr>
              <p:nvPr/>
            </p:nvSpPr>
            <p:spPr bwMode="auto">
              <a:xfrm>
                <a:off x="3819" y="1339"/>
                <a:ext cx="27" cy="10"/>
              </a:xfrm>
              <a:custGeom>
                <a:avLst/>
                <a:gdLst>
                  <a:gd name="T0" fmla="*/ 27 w 27"/>
                  <a:gd name="T1" fmla="*/ 3 h 10"/>
                  <a:gd name="T2" fmla="*/ 0 w 27"/>
                  <a:gd name="T3" fmla="*/ 0 h 10"/>
                  <a:gd name="T4" fmla="*/ 0 w 27"/>
                  <a:gd name="T5" fmla="*/ 3 h 10"/>
                  <a:gd name="T6" fmla="*/ 27 w 27"/>
                  <a:gd name="T7" fmla="*/ 7 h 10"/>
                  <a:gd name="T8" fmla="*/ 27 w 27"/>
                  <a:gd name="T9" fmla="*/ 10 h 10"/>
                  <a:gd name="T10" fmla="*/ 0 w 27"/>
                  <a:gd name="T11" fmla="*/ 7 h 10"/>
                  <a:gd name="T12" fmla="*/ 0 w 2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0">
                    <a:moveTo>
                      <a:pt x="27" y="3"/>
                    </a:moveTo>
                    <a:lnTo>
                      <a:pt x="0" y="0"/>
                    </a:lnTo>
                    <a:lnTo>
                      <a:pt x="0" y="3"/>
                    </a:lnTo>
                    <a:lnTo>
                      <a:pt x="27" y="7"/>
                    </a:lnTo>
                    <a:lnTo>
                      <a:pt x="27" y="1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348"/>
              <p:cNvSpPr>
                <a:spLocks/>
              </p:cNvSpPr>
              <p:nvPr/>
            </p:nvSpPr>
            <p:spPr bwMode="auto">
              <a:xfrm>
                <a:off x="3793" y="1339"/>
                <a:ext cx="26" cy="7"/>
              </a:xfrm>
              <a:custGeom>
                <a:avLst/>
                <a:gdLst>
                  <a:gd name="T0" fmla="*/ 26 w 26"/>
                  <a:gd name="T1" fmla="*/ 0 h 7"/>
                  <a:gd name="T2" fmla="*/ 0 w 26"/>
                  <a:gd name="T3" fmla="*/ 0 h 7"/>
                  <a:gd name="T4" fmla="*/ 0 w 26"/>
                  <a:gd name="T5" fmla="*/ 3 h 7"/>
                  <a:gd name="T6" fmla="*/ 26 w 26"/>
                  <a:gd name="T7" fmla="*/ 3 h 7"/>
                  <a:gd name="T8" fmla="*/ 26 w 26"/>
                  <a:gd name="T9" fmla="*/ 7 h 7"/>
                  <a:gd name="T10" fmla="*/ 0 w 26"/>
                  <a:gd name="T11" fmla="*/ 7 h 7"/>
                  <a:gd name="T12" fmla="*/ 0 w 2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26" y="0"/>
                    </a:moveTo>
                    <a:lnTo>
                      <a:pt x="0" y="0"/>
                    </a:lnTo>
                    <a:lnTo>
                      <a:pt x="0" y="3"/>
                    </a:lnTo>
                    <a:lnTo>
                      <a:pt x="26" y="3"/>
                    </a:lnTo>
                    <a:lnTo>
                      <a:pt x="2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 name="Freeform 349"/>
              <p:cNvSpPr>
                <a:spLocks/>
              </p:cNvSpPr>
              <p:nvPr/>
            </p:nvSpPr>
            <p:spPr bwMode="auto">
              <a:xfrm>
                <a:off x="3763" y="1339"/>
                <a:ext cx="30" cy="13"/>
              </a:xfrm>
              <a:custGeom>
                <a:avLst/>
                <a:gdLst>
                  <a:gd name="T0" fmla="*/ 30 w 30"/>
                  <a:gd name="T1" fmla="*/ 0 h 13"/>
                  <a:gd name="T2" fmla="*/ 0 w 30"/>
                  <a:gd name="T3" fmla="*/ 7 h 13"/>
                  <a:gd name="T4" fmla="*/ 0 w 30"/>
                  <a:gd name="T5" fmla="*/ 10 h 13"/>
                  <a:gd name="T6" fmla="*/ 30 w 30"/>
                  <a:gd name="T7" fmla="*/ 3 h 13"/>
                  <a:gd name="T8" fmla="*/ 30 w 30"/>
                  <a:gd name="T9" fmla="*/ 7 h 13"/>
                  <a:gd name="T10" fmla="*/ 0 w 30"/>
                  <a:gd name="T11" fmla="*/ 13 h 13"/>
                  <a:gd name="T12" fmla="*/ 0 w 3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3">
                    <a:moveTo>
                      <a:pt x="30" y="0"/>
                    </a:moveTo>
                    <a:lnTo>
                      <a:pt x="0" y="7"/>
                    </a:lnTo>
                    <a:lnTo>
                      <a:pt x="0" y="10"/>
                    </a:lnTo>
                    <a:lnTo>
                      <a:pt x="30" y="3"/>
                    </a:lnTo>
                    <a:lnTo>
                      <a:pt x="30" y="7"/>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3" name="Freeform 350"/>
              <p:cNvSpPr>
                <a:spLocks/>
              </p:cNvSpPr>
              <p:nvPr/>
            </p:nvSpPr>
            <p:spPr bwMode="auto">
              <a:xfrm>
                <a:off x="3740" y="1346"/>
                <a:ext cx="23" cy="19"/>
              </a:xfrm>
              <a:custGeom>
                <a:avLst/>
                <a:gdLst>
                  <a:gd name="T0" fmla="*/ 23 w 23"/>
                  <a:gd name="T1" fmla="*/ 0 h 19"/>
                  <a:gd name="T2" fmla="*/ 0 w 23"/>
                  <a:gd name="T3" fmla="*/ 13 h 19"/>
                  <a:gd name="T4" fmla="*/ 0 w 23"/>
                  <a:gd name="T5" fmla="*/ 16 h 19"/>
                  <a:gd name="T6" fmla="*/ 23 w 23"/>
                  <a:gd name="T7" fmla="*/ 3 h 19"/>
                  <a:gd name="T8" fmla="*/ 23 w 23"/>
                  <a:gd name="T9" fmla="*/ 6 h 19"/>
                  <a:gd name="T10" fmla="*/ 0 w 23"/>
                  <a:gd name="T11" fmla="*/ 19 h 19"/>
                  <a:gd name="T12" fmla="*/ 0 w 23"/>
                  <a:gd name="T13" fmla="*/ 16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9">
                    <a:moveTo>
                      <a:pt x="23" y="0"/>
                    </a:moveTo>
                    <a:lnTo>
                      <a:pt x="0" y="13"/>
                    </a:lnTo>
                    <a:lnTo>
                      <a:pt x="0" y="16"/>
                    </a:lnTo>
                    <a:lnTo>
                      <a:pt x="23" y="3"/>
                    </a:lnTo>
                    <a:lnTo>
                      <a:pt x="23" y="6"/>
                    </a:lnTo>
                    <a:lnTo>
                      <a:pt x="0" y="19"/>
                    </a:lnTo>
                    <a:lnTo>
                      <a:pt x="0" y="1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351"/>
              <p:cNvSpPr>
                <a:spLocks/>
              </p:cNvSpPr>
              <p:nvPr/>
            </p:nvSpPr>
            <p:spPr bwMode="auto">
              <a:xfrm>
                <a:off x="3721" y="1359"/>
                <a:ext cx="19" cy="26"/>
              </a:xfrm>
              <a:custGeom>
                <a:avLst/>
                <a:gdLst>
                  <a:gd name="T0" fmla="*/ 19 w 19"/>
                  <a:gd name="T1" fmla="*/ 0 h 26"/>
                  <a:gd name="T2" fmla="*/ 0 w 19"/>
                  <a:gd name="T3" fmla="*/ 20 h 26"/>
                  <a:gd name="T4" fmla="*/ 0 w 19"/>
                  <a:gd name="T5" fmla="*/ 23 h 26"/>
                  <a:gd name="T6" fmla="*/ 19 w 19"/>
                  <a:gd name="T7" fmla="*/ 3 h 26"/>
                  <a:gd name="T8" fmla="*/ 19 w 19"/>
                  <a:gd name="T9" fmla="*/ 6 h 26"/>
                  <a:gd name="T10" fmla="*/ 0 w 19"/>
                  <a:gd name="T11" fmla="*/ 26 h 26"/>
                  <a:gd name="T12" fmla="*/ 0 w 19"/>
                  <a:gd name="T13" fmla="*/ 23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6">
                    <a:moveTo>
                      <a:pt x="19" y="0"/>
                    </a:moveTo>
                    <a:lnTo>
                      <a:pt x="0" y="20"/>
                    </a:lnTo>
                    <a:lnTo>
                      <a:pt x="0" y="23"/>
                    </a:lnTo>
                    <a:lnTo>
                      <a:pt x="19" y="3"/>
                    </a:lnTo>
                    <a:lnTo>
                      <a:pt x="19" y="6"/>
                    </a:lnTo>
                    <a:lnTo>
                      <a:pt x="0" y="26"/>
                    </a:lnTo>
                    <a:lnTo>
                      <a:pt x="0"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352"/>
              <p:cNvSpPr>
                <a:spLocks/>
              </p:cNvSpPr>
              <p:nvPr/>
            </p:nvSpPr>
            <p:spPr bwMode="auto">
              <a:xfrm>
                <a:off x="3701" y="1382"/>
                <a:ext cx="23" cy="20"/>
              </a:xfrm>
              <a:custGeom>
                <a:avLst/>
                <a:gdLst>
                  <a:gd name="T0" fmla="*/ 16 w 23"/>
                  <a:gd name="T1" fmla="*/ 0 h 20"/>
                  <a:gd name="T2" fmla="*/ 0 w 23"/>
                  <a:gd name="T3" fmla="*/ 20 h 20"/>
                  <a:gd name="T4" fmla="*/ 3 w 23"/>
                  <a:gd name="T5" fmla="*/ 20 h 20"/>
                  <a:gd name="T6" fmla="*/ 20 w 23"/>
                  <a:gd name="T7" fmla="*/ 0 h 20"/>
                  <a:gd name="T8" fmla="*/ 23 w 23"/>
                  <a:gd name="T9" fmla="*/ 0 h 20"/>
                  <a:gd name="T10" fmla="*/ 7 w 23"/>
                  <a:gd name="T11" fmla="*/ 20 h 20"/>
                  <a:gd name="T12" fmla="*/ 3 w 23"/>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0">
                    <a:moveTo>
                      <a:pt x="16" y="0"/>
                    </a:moveTo>
                    <a:lnTo>
                      <a:pt x="0" y="20"/>
                    </a:lnTo>
                    <a:lnTo>
                      <a:pt x="3" y="20"/>
                    </a:lnTo>
                    <a:lnTo>
                      <a:pt x="20" y="0"/>
                    </a:lnTo>
                    <a:lnTo>
                      <a:pt x="23" y="0"/>
                    </a:lnTo>
                    <a:lnTo>
                      <a:pt x="7" y="20"/>
                    </a:lnTo>
                    <a:lnTo>
                      <a:pt x="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353"/>
              <p:cNvSpPr>
                <a:spLocks/>
              </p:cNvSpPr>
              <p:nvPr/>
            </p:nvSpPr>
            <p:spPr bwMode="auto">
              <a:xfrm>
                <a:off x="3737" y="1435"/>
                <a:ext cx="10" cy="19"/>
              </a:xfrm>
              <a:custGeom>
                <a:avLst/>
                <a:gdLst>
                  <a:gd name="T0" fmla="*/ 0 w 10"/>
                  <a:gd name="T1" fmla="*/ 0 h 19"/>
                  <a:gd name="T2" fmla="*/ 3 w 10"/>
                  <a:gd name="T3" fmla="*/ 19 h 19"/>
                  <a:gd name="T4" fmla="*/ 7 w 10"/>
                  <a:gd name="T5" fmla="*/ 19 h 19"/>
                  <a:gd name="T6" fmla="*/ 3 w 10"/>
                  <a:gd name="T7" fmla="*/ 0 h 19"/>
                  <a:gd name="T8" fmla="*/ 7 w 10"/>
                  <a:gd name="T9" fmla="*/ 0 h 19"/>
                  <a:gd name="T10" fmla="*/ 10 w 10"/>
                  <a:gd name="T11" fmla="*/ 19 h 19"/>
                  <a:gd name="T12" fmla="*/ 7 w 10"/>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0"/>
                    </a:moveTo>
                    <a:lnTo>
                      <a:pt x="3" y="19"/>
                    </a:lnTo>
                    <a:lnTo>
                      <a:pt x="7" y="19"/>
                    </a:lnTo>
                    <a:lnTo>
                      <a:pt x="3" y="0"/>
                    </a:lnTo>
                    <a:lnTo>
                      <a:pt x="7" y="0"/>
                    </a:lnTo>
                    <a:lnTo>
                      <a:pt x="10" y="19"/>
                    </a:lnTo>
                    <a:lnTo>
                      <a:pt x="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354"/>
              <p:cNvSpPr>
                <a:spLocks/>
              </p:cNvSpPr>
              <p:nvPr/>
            </p:nvSpPr>
            <p:spPr bwMode="auto">
              <a:xfrm>
                <a:off x="3740" y="1454"/>
                <a:ext cx="17" cy="20"/>
              </a:xfrm>
              <a:custGeom>
                <a:avLst/>
                <a:gdLst>
                  <a:gd name="T0" fmla="*/ 0 w 17"/>
                  <a:gd name="T1" fmla="*/ 0 h 20"/>
                  <a:gd name="T2" fmla="*/ 10 w 17"/>
                  <a:gd name="T3" fmla="*/ 20 h 20"/>
                  <a:gd name="T4" fmla="*/ 14 w 17"/>
                  <a:gd name="T5" fmla="*/ 20 h 20"/>
                  <a:gd name="T6" fmla="*/ 4 w 17"/>
                  <a:gd name="T7" fmla="*/ 0 h 20"/>
                  <a:gd name="T8" fmla="*/ 7 w 17"/>
                  <a:gd name="T9" fmla="*/ 0 h 20"/>
                  <a:gd name="T10" fmla="*/ 17 w 17"/>
                  <a:gd name="T11" fmla="*/ 20 h 20"/>
                  <a:gd name="T12" fmla="*/ 14 w 1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0"/>
                    </a:moveTo>
                    <a:lnTo>
                      <a:pt x="10" y="20"/>
                    </a:lnTo>
                    <a:lnTo>
                      <a:pt x="14" y="20"/>
                    </a:lnTo>
                    <a:lnTo>
                      <a:pt x="4" y="0"/>
                    </a:lnTo>
                    <a:lnTo>
                      <a:pt x="7" y="0"/>
                    </a:lnTo>
                    <a:lnTo>
                      <a:pt x="17" y="20"/>
                    </a:lnTo>
                    <a:lnTo>
                      <a:pt x="1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355"/>
              <p:cNvSpPr>
                <a:spLocks/>
              </p:cNvSpPr>
              <p:nvPr/>
            </p:nvSpPr>
            <p:spPr bwMode="auto">
              <a:xfrm>
                <a:off x="3750" y="1474"/>
                <a:ext cx="20" cy="17"/>
              </a:xfrm>
              <a:custGeom>
                <a:avLst/>
                <a:gdLst>
                  <a:gd name="T0" fmla="*/ 0 w 20"/>
                  <a:gd name="T1" fmla="*/ 0 h 17"/>
                  <a:gd name="T2" fmla="*/ 13 w 20"/>
                  <a:gd name="T3" fmla="*/ 17 h 17"/>
                  <a:gd name="T4" fmla="*/ 17 w 20"/>
                  <a:gd name="T5" fmla="*/ 17 h 17"/>
                  <a:gd name="T6" fmla="*/ 4 w 20"/>
                  <a:gd name="T7" fmla="*/ 0 h 17"/>
                  <a:gd name="T8" fmla="*/ 7 w 20"/>
                  <a:gd name="T9" fmla="*/ 0 h 17"/>
                  <a:gd name="T10" fmla="*/ 20 w 20"/>
                  <a:gd name="T11" fmla="*/ 17 h 17"/>
                  <a:gd name="T12" fmla="*/ 17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13" y="17"/>
                    </a:lnTo>
                    <a:lnTo>
                      <a:pt x="17" y="17"/>
                    </a:lnTo>
                    <a:lnTo>
                      <a:pt x="4" y="0"/>
                    </a:lnTo>
                    <a:lnTo>
                      <a:pt x="7" y="0"/>
                    </a:lnTo>
                    <a:lnTo>
                      <a:pt x="20" y="17"/>
                    </a:lnTo>
                    <a:lnTo>
                      <a:pt x="17"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356"/>
              <p:cNvSpPr>
                <a:spLocks/>
              </p:cNvSpPr>
              <p:nvPr/>
            </p:nvSpPr>
            <p:spPr bwMode="auto">
              <a:xfrm>
                <a:off x="3767" y="1487"/>
                <a:ext cx="20" cy="17"/>
              </a:xfrm>
              <a:custGeom>
                <a:avLst/>
                <a:gdLst>
                  <a:gd name="T0" fmla="*/ 0 w 20"/>
                  <a:gd name="T1" fmla="*/ 0 h 17"/>
                  <a:gd name="T2" fmla="*/ 20 w 20"/>
                  <a:gd name="T3" fmla="*/ 10 h 17"/>
                  <a:gd name="T4" fmla="*/ 20 w 20"/>
                  <a:gd name="T5" fmla="*/ 13 h 17"/>
                  <a:gd name="T6" fmla="*/ 0 w 20"/>
                  <a:gd name="T7" fmla="*/ 4 h 17"/>
                  <a:gd name="T8" fmla="*/ 0 w 20"/>
                  <a:gd name="T9" fmla="*/ 7 h 17"/>
                  <a:gd name="T10" fmla="*/ 20 w 20"/>
                  <a:gd name="T11" fmla="*/ 17 h 17"/>
                  <a:gd name="T12" fmla="*/ 2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0"/>
                    </a:moveTo>
                    <a:lnTo>
                      <a:pt x="20" y="10"/>
                    </a:lnTo>
                    <a:lnTo>
                      <a:pt x="20" y="13"/>
                    </a:lnTo>
                    <a:lnTo>
                      <a:pt x="0" y="4"/>
                    </a:lnTo>
                    <a:lnTo>
                      <a:pt x="0" y="7"/>
                    </a:lnTo>
                    <a:lnTo>
                      <a:pt x="20" y="17"/>
                    </a:lnTo>
                    <a:lnTo>
                      <a:pt x="2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357"/>
              <p:cNvSpPr>
                <a:spLocks/>
              </p:cNvSpPr>
              <p:nvPr/>
            </p:nvSpPr>
            <p:spPr bwMode="auto">
              <a:xfrm>
                <a:off x="3787" y="1497"/>
                <a:ext cx="23" cy="10"/>
              </a:xfrm>
              <a:custGeom>
                <a:avLst/>
                <a:gdLst>
                  <a:gd name="T0" fmla="*/ 0 w 23"/>
                  <a:gd name="T1" fmla="*/ 0 h 10"/>
                  <a:gd name="T2" fmla="*/ 23 w 23"/>
                  <a:gd name="T3" fmla="*/ 3 h 10"/>
                  <a:gd name="T4" fmla="*/ 23 w 23"/>
                  <a:gd name="T5" fmla="*/ 7 h 10"/>
                  <a:gd name="T6" fmla="*/ 0 w 23"/>
                  <a:gd name="T7" fmla="*/ 3 h 10"/>
                  <a:gd name="T8" fmla="*/ 0 w 23"/>
                  <a:gd name="T9" fmla="*/ 7 h 10"/>
                  <a:gd name="T10" fmla="*/ 23 w 23"/>
                  <a:gd name="T11" fmla="*/ 10 h 10"/>
                  <a:gd name="T12" fmla="*/ 23 w 2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0"/>
                    </a:moveTo>
                    <a:lnTo>
                      <a:pt x="23" y="3"/>
                    </a:lnTo>
                    <a:lnTo>
                      <a:pt x="23" y="7"/>
                    </a:lnTo>
                    <a:lnTo>
                      <a:pt x="0" y="3"/>
                    </a:lnTo>
                    <a:lnTo>
                      <a:pt x="0" y="7"/>
                    </a:lnTo>
                    <a:lnTo>
                      <a:pt x="23" y="10"/>
                    </a:lnTo>
                    <a:lnTo>
                      <a:pt x="2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358"/>
              <p:cNvSpPr>
                <a:spLocks/>
              </p:cNvSpPr>
              <p:nvPr/>
            </p:nvSpPr>
            <p:spPr bwMode="auto">
              <a:xfrm>
                <a:off x="3810" y="1497"/>
                <a:ext cx="19" cy="10"/>
              </a:xfrm>
              <a:custGeom>
                <a:avLst/>
                <a:gdLst>
                  <a:gd name="T0" fmla="*/ 0 w 19"/>
                  <a:gd name="T1" fmla="*/ 3 h 10"/>
                  <a:gd name="T2" fmla="*/ 19 w 19"/>
                  <a:gd name="T3" fmla="*/ 0 h 10"/>
                  <a:gd name="T4" fmla="*/ 19 w 19"/>
                  <a:gd name="T5" fmla="*/ 3 h 10"/>
                  <a:gd name="T6" fmla="*/ 0 w 19"/>
                  <a:gd name="T7" fmla="*/ 7 h 10"/>
                  <a:gd name="T8" fmla="*/ 0 w 19"/>
                  <a:gd name="T9" fmla="*/ 10 h 10"/>
                  <a:gd name="T10" fmla="*/ 19 w 19"/>
                  <a:gd name="T11" fmla="*/ 7 h 10"/>
                  <a:gd name="T12" fmla="*/ 19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0" y="3"/>
                    </a:moveTo>
                    <a:lnTo>
                      <a:pt x="19" y="0"/>
                    </a:lnTo>
                    <a:lnTo>
                      <a:pt x="19" y="3"/>
                    </a:lnTo>
                    <a:lnTo>
                      <a:pt x="0" y="7"/>
                    </a:lnTo>
                    <a:lnTo>
                      <a:pt x="0" y="10"/>
                    </a:lnTo>
                    <a:lnTo>
                      <a:pt x="19" y="7"/>
                    </a:lnTo>
                    <a:lnTo>
                      <a:pt x="1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359"/>
              <p:cNvSpPr>
                <a:spLocks/>
              </p:cNvSpPr>
              <p:nvPr/>
            </p:nvSpPr>
            <p:spPr bwMode="auto">
              <a:xfrm>
                <a:off x="3829" y="1487"/>
                <a:ext cx="20" cy="17"/>
              </a:xfrm>
              <a:custGeom>
                <a:avLst/>
                <a:gdLst>
                  <a:gd name="T0" fmla="*/ 0 w 20"/>
                  <a:gd name="T1" fmla="*/ 10 h 17"/>
                  <a:gd name="T2" fmla="*/ 20 w 20"/>
                  <a:gd name="T3" fmla="*/ 0 h 17"/>
                  <a:gd name="T4" fmla="*/ 20 w 20"/>
                  <a:gd name="T5" fmla="*/ 4 h 17"/>
                  <a:gd name="T6" fmla="*/ 0 w 20"/>
                  <a:gd name="T7" fmla="*/ 13 h 17"/>
                  <a:gd name="T8" fmla="*/ 0 w 20"/>
                  <a:gd name="T9" fmla="*/ 17 h 17"/>
                  <a:gd name="T10" fmla="*/ 20 w 20"/>
                  <a:gd name="T11" fmla="*/ 7 h 17"/>
                  <a:gd name="T12" fmla="*/ 20 w 20"/>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4"/>
                    </a:lnTo>
                    <a:lnTo>
                      <a:pt x="0" y="13"/>
                    </a:lnTo>
                    <a:lnTo>
                      <a:pt x="0" y="1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360"/>
              <p:cNvSpPr>
                <a:spLocks/>
              </p:cNvSpPr>
              <p:nvPr/>
            </p:nvSpPr>
            <p:spPr bwMode="auto">
              <a:xfrm>
                <a:off x="3849" y="1471"/>
                <a:ext cx="17" cy="23"/>
              </a:xfrm>
              <a:custGeom>
                <a:avLst/>
                <a:gdLst>
                  <a:gd name="T0" fmla="*/ 0 w 17"/>
                  <a:gd name="T1" fmla="*/ 16 h 23"/>
                  <a:gd name="T2" fmla="*/ 17 w 17"/>
                  <a:gd name="T3" fmla="*/ 0 h 23"/>
                  <a:gd name="T4" fmla="*/ 17 w 17"/>
                  <a:gd name="T5" fmla="*/ 3 h 23"/>
                  <a:gd name="T6" fmla="*/ 0 w 17"/>
                  <a:gd name="T7" fmla="*/ 20 h 23"/>
                  <a:gd name="T8" fmla="*/ 0 w 17"/>
                  <a:gd name="T9" fmla="*/ 23 h 23"/>
                  <a:gd name="T10" fmla="*/ 17 w 17"/>
                  <a:gd name="T11" fmla="*/ 6 h 23"/>
                  <a:gd name="T12" fmla="*/ 17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16"/>
                    </a:moveTo>
                    <a:lnTo>
                      <a:pt x="17" y="0"/>
                    </a:lnTo>
                    <a:lnTo>
                      <a:pt x="17" y="3"/>
                    </a:lnTo>
                    <a:lnTo>
                      <a:pt x="0" y="20"/>
                    </a:lnTo>
                    <a:lnTo>
                      <a:pt x="0" y="23"/>
                    </a:lnTo>
                    <a:lnTo>
                      <a:pt x="17" y="6"/>
                    </a:lnTo>
                    <a:lnTo>
                      <a:pt x="1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361"/>
              <p:cNvSpPr>
                <a:spLocks/>
              </p:cNvSpPr>
              <p:nvPr/>
            </p:nvSpPr>
            <p:spPr bwMode="auto">
              <a:xfrm>
                <a:off x="3862" y="1454"/>
                <a:ext cx="17" cy="20"/>
              </a:xfrm>
              <a:custGeom>
                <a:avLst/>
                <a:gdLst>
                  <a:gd name="T0" fmla="*/ 0 w 17"/>
                  <a:gd name="T1" fmla="*/ 20 h 20"/>
                  <a:gd name="T2" fmla="*/ 10 w 17"/>
                  <a:gd name="T3" fmla="*/ 0 h 20"/>
                  <a:gd name="T4" fmla="*/ 13 w 17"/>
                  <a:gd name="T5" fmla="*/ 0 h 20"/>
                  <a:gd name="T6" fmla="*/ 4 w 17"/>
                  <a:gd name="T7" fmla="*/ 20 h 20"/>
                  <a:gd name="T8" fmla="*/ 7 w 17"/>
                  <a:gd name="T9" fmla="*/ 20 h 20"/>
                  <a:gd name="T10" fmla="*/ 17 w 17"/>
                  <a:gd name="T11" fmla="*/ 0 h 20"/>
                  <a:gd name="T12" fmla="*/ 13 w 1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0" y="20"/>
                    </a:moveTo>
                    <a:lnTo>
                      <a:pt x="10" y="0"/>
                    </a:lnTo>
                    <a:lnTo>
                      <a:pt x="13" y="0"/>
                    </a:lnTo>
                    <a:lnTo>
                      <a:pt x="4" y="20"/>
                    </a:lnTo>
                    <a:lnTo>
                      <a:pt x="7" y="20"/>
                    </a:lnTo>
                    <a:lnTo>
                      <a:pt x="17"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362"/>
              <p:cNvSpPr>
                <a:spLocks/>
              </p:cNvSpPr>
              <p:nvPr/>
            </p:nvSpPr>
            <p:spPr bwMode="auto">
              <a:xfrm>
                <a:off x="3872" y="1435"/>
                <a:ext cx="10" cy="19"/>
              </a:xfrm>
              <a:custGeom>
                <a:avLst/>
                <a:gdLst>
                  <a:gd name="T0" fmla="*/ 0 w 10"/>
                  <a:gd name="T1" fmla="*/ 19 h 19"/>
                  <a:gd name="T2" fmla="*/ 3 w 10"/>
                  <a:gd name="T3" fmla="*/ 0 h 19"/>
                  <a:gd name="T4" fmla="*/ 7 w 10"/>
                  <a:gd name="T5" fmla="*/ 0 h 19"/>
                  <a:gd name="T6" fmla="*/ 3 w 10"/>
                  <a:gd name="T7" fmla="*/ 19 h 19"/>
                  <a:gd name="T8" fmla="*/ 7 w 10"/>
                  <a:gd name="T9" fmla="*/ 19 h 19"/>
                  <a:gd name="T10" fmla="*/ 10 w 10"/>
                  <a:gd name="T11" fmla="*/ 0 h 19"/>
                  <a:gd name="T12" fmla="*/ 7 w 10"/>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9">
                    <a:moveTo>
                      <a:pt x="0" y="19"/>
                    </a:moveTo>
                    <a:lnTo>
                      <a:pt x="3" y="0"/>
                    </a:lnTo>
                    <a:lnTo>
                      <a:pt x="7" y="0"/>
                    </a:lnTo>
                    <a:lnTo>
                      <a:pt x="3" y="19"/>
                    </a:lnTo>
                    <a:lnTo>
                      <a:pt x="7" y="19"/>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363"/>
              <p:cNvSpPr>
                <a:spLocks/>
              </p:cNvSpPr>
              <p:nvPr/>
            </p:nvSpPr>
            <p:spPr bwMode="auto">
              <a:xfrm>
                <a:off x="3872" y="1411"/>
                <a:ext cx="10" cy="24"/>
              </a:xfrm>
              <a:custGeom>
                <a:avLst/>
                <a:gdLst>
                  <a:gd name="T0" fmla="*/ 3 w 10"/>
                  <a:gd name="T1" fmla="*/ 24 h 24"/>
                  <a:gd name="T2" fmla="*/ 0 w 10"/>
                  <a:gd name="T3" fmla="*/ 0 h 24"/>
                  <a:gd name="T4" fmla="*/ 3 w 10"/>
                  <a:gd name="T5" fmla="*/ 0 h 24"/>
                  <a:gd name="T6" fmla="*/ 7 w 10"/>
                  <a:gd name="T7" fmla="*/ 24 h 24"/>
                  <a:gd name="T8" fmla="*/ 10 w 10"/>
                  <a:gd name="T9" fmla="*/ 24 h 24"/>
                  <a:gd name="T10" fmla="*/ 7 w 10"/>
                  <a:gd name="T11" fmla="*/ 0 h 24"/>
                  <a:gd name="T12" fmla="*/ 3 w 10"/>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24"/>
                    </a:moveTo>
                    <a:lnTo>
                      <a:pt x="0" y="0"/>
                    </a:lnTo>
                    <a:lnTo>
                      <a:pt x="3" y="0"/>
                    </a:lnTo>
                    <a:lnTo>
                      <a:pt x="7" y="24"/>
                    </a:lnTo>
                    <a:lnTo>
                      <a:pt x="10" y="2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364"/>
              <p:cNvSpPr>
                <a:spLocks/>
              </p:cNvSpPr>
              <p:nvPr/>
            </p:nvSpPr>
            <p:spPr bwMode="auto">
              <a:xfrm>
                <a:off x="3862" y="1392"/>
                <a:ext cx="17" cy="19"/>
              </a:xfrm>
              <a:custGeom>
                <a:avLst/>
                <a:gdLst>
                  <a:gd name="T0" fmla="*/ 10 w 17"/>
                  <a:gd name="T1" fmla="*/ 19 h 19"/>
                  <a:gd name="T2" fmla="*/ 0 w 17"/>
                  <a:gd name="T3" fmla="*/ 0 h 19"/>
                  <a:gd name="T4" fmla="*/ 4 w 17"/>
                  <a:gd name="T5" fmla="*/ 0 h 19"/>
                  <a:gd name="T6" fmla="*/ 13 w 17"/>
                  <a:gd name="T7" fmla="*/ 19 h 19"/>
                  <a:gd name="T8" fmla="*/ 17 w 17"/>
                  <a:gd name="T9" fmla="*/ 19 h 19"/>
                  <a:gd name="T10" fmla="*/ 7 w 17"/>
                  <a:gd name="T11" fmla="*/ 0 h 19"/>
                  <a:gd name="T12" fmla="*/ 4 w 1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19"/>
                    </a:moveTo>
                    <a:lnTo>
                      <a:pt x="0" y="0"/>
                    </a:lnTo>
                    <a:lnTo>
                      <a:pt x="4" y="0"/>
                    </a:lnTo>
                    <a:lnTo>
                      <a:pt x="13" y="19"/>
                    </a:lnTo>
                    <a:lnTo>
                      <a:pt x="17" y="19"/>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365"/>
              <p:cNvSpPr>
                <a:spLocks/>
              </p:cNvSpPr>
              <p:nvPr/>
            </p:nvSpPr>
            <p:spPr bwMode="auto">
              <a:xfrm>
                <a:off x="3849" y="1372"/>
                <a:ext cx="17" cy="23"/>
              </a:xfrm>
              <a:custGeom>
                <a:avLst/>
                <a:gdLst>
                  <a:gd name="T0" fmla="*/ 17 w 17"/>
                  <a:gd name="T1" fmla="*/ 16 h 23"/>
                  <a:gd name="T2" fmla="*/ 0 w 17"/>
                  <a:gd name="T3" fmla="*/ 0 h 23"/>
                  <a:gd name="T4" fmla="*/ 0 w 17"/>
                  <a:gd name="T5" fmla="*/ 3 h 23"/>
                  <a:gd name="T6" fmla="*/ 17 w 17"/>
                  <a:gd name="T7" fmla="*/ 20 h 23"/>
                  <a:gd name="T8" fmla="*/ 17 w 17"/>
                  <a:gd name="T9" fmla="*/ 23 h 23"/>
                  <a:gd name="T10" fmla="*/ 0 w 17"/>
                  <a:gd name="T11" fmla="*/ 7 h 23"/>
                  <a:gd name="T12" fmla="*/ 0 w 17"/>
                  <a:gd name="T13" fmla="*/ 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7" y="16"/>
                    </a:moveTo>
                    <a:lnTo>
                      <a:pt x="0" y="0"/>
                    </a:lnTo>
                    <a:lnTo>
                      <a:pt x="0" y="3"/>
                    </a:lnTo>
                    <a:lnTo>
                      <a:pt x="17" y="20"/>
                    </a:lnTo>
                    <a:lnTo>
                      <a:pt x="17" y="2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366"/>
              <p:cNvSpPr>
                <a:spLocks/>
              </p:cNvSpPr>
              <p:nvPr/>
            </p:nvSpPr>
            <p:spPr bwMode="auto">
              <a:xfrm>
                <a:off x="3829" y="136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367"/>
              <p:cNvSpPr>
                <a:spLocks/>
              </p:cNvSpPr>
              <p:nvPr/>
            </p:nvSpPr>
            <p:spPr bwMode="auto">
              <a:xfrm>
                <a:off x="3810" y="1359"/>
                <a:ext cx="19" cy="10"/>
              </a:xfrm>
              <a:custGeom>
                <a:avLst/>
                <a:gdLst>
                  <a:gd name="T0" fmla="*/ 19 w 19"/>
                  <a:gd name="T1" fmla="*/ 3 h 10"/>
                  <a:gd name="T2" fmla="*/ 0 w 19"/>
                  <a:gd name="T3" fmla="*/ 0 h 10"/>
                  <a:gd name="T4" fmla="*/ 0 w 19"/>
                  <a:gd name="T5" fmla="*/ 3 h 10"/>
                  <a:gd name="T6" fmla="*/ 19 w 19"/>
                  <a:gd name="T7" fmla="*/ 6 h 10"/>
                  <a:gd name="T8" fmla="*/ 19 w 19"/>
                  <a:gd name="T9" fmla="*/ 10 h 10"/>
                  <a:gd name="T10" fmla="*/ 0 w 19"/>
                  <a:gd name="T11" fmla="*/ 6 h 10"/>
                  <a:gd name="T12" fmla="*/ 0 w 19"/>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0">
                    <a:moveTo>
                      <a:pt x="19" y="3"/>
                    </a:moveTo>
                    <a:lnTo>
                      <a:pt x="0" y="0"/>
                    </a:lnTo>
                    <a:lnTo>
                      <a:pt x="0" y="3"/>
                    </a:lnTo>
                    <a:lnTo>
                      <a:pt x="19" y="6"/>
                    </a:lnTo>
                    <a:lnTo>
                      <a:pt x="19"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1" name="Freeform 368"/>
              <p:cNvSpPr>
                <a:spLocks/>
              </p:cNvSpPr>
              <p:nvPr/>
            </p:nvSpPr>
            <p:spPr bwMode="auto">
              <a:xfrm>
                <a:off x="3787" y="1359"/>
                <a:ext cx="23" cy="10"/>
              </a:xfrm>
              <a:custGeom>
                <a:avLst/>
                <a:gdLst>
                  <a:gd name="T0" fmla="*/ 23 w 23"/>
                  <a:gd name="T1" fmla="*/ 0 h 10"/>
                  <a:gd name="T2" fmla="*/ 0 w 23"/>
                  <a:gd name="T3" fmla="*/ 3 h 10"/>
                  <a:gd name="T4" fmla="*/ 0 w 23"/>
                  <a:gd name="T5" fmla="*/ 6 h 10"/>
                  <a:gd name="T6" fmla="*/ 23 w 23"/>
                  <a:gd name="T7" fmla="*/ 3 h 10"/>
                  <a:gd name="T8" fmla="*/ 23 w 23"/>
                  <a:gd name="T9" fmla="*/ 6 h 10"/>
                  <a:gd name="T10" fmla="*/ 0 w 23"/>
                  <a:gd name="T11" fmla="*/ 10 h 10"/>
                  <a:gd name="T12" fmla="*/ 0 w 2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0"/>
                    </a:moveTo>
                    <a:lnTo>
                      <a:pt x="0" y="3"/>
                    </a:lnTo>
                    <a:lnTo>
                      <a:pt x="0" y="6"/>
                    </a:lnTo>
                    <a:lnTo>
                      <a:pt x="23" y="3"/>
                    </a:lnTo>
                    <a:lnTo>
                      <a:pt x="23"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2" name="Freeform 369"/>
              <p:cNvSpPr>
                <a:spLocks/>
              </p:cNvSpPr>
              <p:nvPr/>
            </p:nvSpPr>
            <p:spPr bwMode="auto">
              <a:xfrm>
                <a:off x="3767" y="1362"/>
                <a:ext cx="20" cy="17"/>
              </a:xfrm>
              <a:custGeom>
                <a:avLst/>
                <a:gdLst>
                  <a:gd name="T0" fmla="*/ 20 w 20"/>
                  <a:gd name="T1" fmla="*/ 0 h 17"/>
                  <a:gd name="T2" fmla="*/ 0 w 20"/>
                  <a:gd name="T3" fmla="*/ 10 h 17"/>
                  <a:gd name="T4" fmla="*/ 0 w 20"/>
                  <a:gd name="T5" fmla="*/ 13 h 17"/>
                  <a:gd name="T6" fmla="*/ 20 w 20"/>
                  <a:gd name="T7" fmla="*/ 3 h 17"/>
                  <a:gd name="T8" fmla="*/ 20 w 20"/>
                  <a:gd name="T9" fmla="*/ 7 h 17"/>
                  <a:gd name="T10" fmla="*/ 0 w 20"/>
                  <a:gd name="T11" fmla="*/ 17 h 17"/>
                  <a:gd name="T12" fmla="*/ 0 w 2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0"/>
                    </a:moveTo>
                    <a:lnTo>
                      <a:pt x="0" y="10"/>
                    </a:lnTo>
                    <a:lnTo>
                      <a:pt x="0" y="13"/>
                    </a:lnTo>
                    <a:lnTo>
                      <a:pt x="20" y="3"/>
                    </a:lnTo>
                    <a:lnTo>
                      <a:pt x="2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3" name="Freeform 370"/>
              <p:cNvSpPr>
                <a:spLocks/>
              </p:cNvSpPr>
              <p:nvPr/>
            </p:nvSpPr>
            <p:spPr bwMode="auto">
              <a:xfrm>
                <a:off x="3750" y="1375"/>
                <a:ext cx="20" cy="17"/>
              </a:xfrm>
              <a:custGeom>
                <a:avLst/>
                <a:gdLst>
                  <a:gd name="T0" fmla="*/ 13 w 20"/>
                  <a:gd name="T1" fmla="*/ 0 h 17"/>
                  <a:gd name="T2" fmla="*/ 0 w 20"/>
                  <a:gd name="T3" fmla="*/ 17 h 17"/>
                  <a:gd name="T4" fmla="*/ 4 w 20"/>
                  <a:gd name="T5" fmla="*/ 17 h 17"/>
                  <a:gd name="T6" fmla="*/ 17 w 20"/>
                  <a:gd name="T7" fmla="*/ 0 h 17"/>
                  <a:gd name="T8" fmla="*/ 20 w 20"/>
                  <a:gd name="T9" fmla="*/ 0 h 17"/>
                  <a:gd name="T10" fmla="*/ 7 w 20"/>
                  <a:gd name="T11" fmla="*/ 17 h 17"/>
                  <a:gd name="T12" fmla="*/ 4 w 20"/>
                  <a:gd name="T13" fmla="*/ 17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13" y="0"/>
                    </a:moveTo>
                    <a:lnTo>
                      <a:pt x="0" y="17"/>
                    </a:lnTo>
                    <a:lnTo>
                      <a:pt x="4" y="17"/>
                    </a:lnTo>
                    <a:lnTo>
                      <a:pt x="17" y="0"/>
                    </a:lnTo>
                    <a:lnTo>
                      <a:pt x="20" y="0"/>
                    </a:lnTo>
                    <a:lnTo>
                      <a:pt x="7" y="17"/>
                    </a:lnTo>
                    <a:lnTo>
                      <a:pt x="4"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4" name="Freeform 371"/>
              <p:cNvSpPr>
                <a:spLocks/>
              </p:cNvSpPr>
              <p:nvPr/>
            </p:nvSpPr>
            <p:spPr bwMode="auto">
              <a:xfrm>
                <a:off x="3740" y="1392"/>
                <a:ext cx="17" cy="19"/>
              </a:xfrm>
              <a:custGeom>
                <a:avLst/>
                <a:gdLst>
                  <a:gd name="T0" fmla="*/ 10 w 17"/>
                  <a:gd name="T1" fmla="*/ 0 h 19"/>
                  <a:gd name="T2" fmla="*/ 0 w 17"/>
                  <a:gd name="T3" fmla="*/ 19 h 19"/>
                  <a:gd name="T4" fmla="*/ 4 w 17"/>
                  <a:gd name="T5" fmla="*/ 19 h 19"/>
                  <a:gd name="T6" fmla="*/ 14 w 17"/>
                  <a:gd name="T7" fmla="*/ 0 h 19"/>
                  <a:gd name="T8" fmla="*/ 17 w 17"/>
                  <a:gd name="T9" fmla="*/ 0 h 19"/>
                  <a:gd name="T10" fmla="*/ 7 w 17"/>
                  <a:gd name="T11" fmla="*/ 19 h 19"/>
                  <a:gd name="T12" fmla="*/ 4 w 17"/>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9">
                    <a:moveTo>
                      <a:pt x="10" y="0"/>
                    </a:moveTo>
                    <a:lnTo>
                      <a:pt x="0" y="19"/>
                    </a:lnTo>
                    <a:lnTo>
                      <a:pt x="4" y="19"/>
                    </a:lnTo>
                    <a:lnTo>
                      <a:pt x="14" y="0"/>
                    </a:lnTo>
                    <a:lnTo>
                      <a:pt x="17" y="0"/>
                    </a:lnTo>
                    <a:lnTo>
                      <a:pt x="7" y="19"/>
                    </a:lnTo>
                    <a:lnTo>
                      <a:pt x="4"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372"/>
              <p:cNvSpPr>
                <a:spLocks/>
              </p:cNvSpPr>
              <p:nvPr/>
            </p:nvSpPr>
            <p:spPr bwMode="auto">
              <a:xfrm>
                <a:off x="3737" y="1411"/>
                <a:ext cx="10" cy="24"/>
              </a:xfrm>
              <a:custGeom>
                <a:avLst/>
                <a:gdLst>
                  <a:gd name="T0" fmla="*/ 3 w 10"/>
                  <a:gd name="T1" fmla="*/ 0 h 24"/>
                  <a:gd name="T2" fmla="*/ 0 w 10"/>
                  <a:gd name="T3" fmla="*/ 24 h 24"/>
                  <a:gd name="T4" fmla="*/ 3 w 10"/>
                  <a:gd name="T5" fmla="*/ 24 h 24"/>
                  <a:gd name="T6" fmla="*/ 7 w 10"/>
                  <a:gd name="T7" fmla="*/ 0 h 24"/>
                  <a:gd name="T8" fmla="*/ 10 w 10"/>
                  <a:gd name="T9" fmla="*/ 0 h 24"/>
                  <a:gd name="T10" fmla="*/ 7 w 10"/>
                  <a:gd name="T11" fmla="*/ 24 h 24"/>
                  <a:gd name="T12" fmla="*/ 3 w 10"/>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4">
                    <a:moveTo>
                      <a:pt x="3" y="0"/>
                    </a:moveTo>
                    <a:lnTo>
                      <a:pt x="0" y="24"/>
                    </a:lnTo>
                    <a:lnTo>
                      <a:pt x="3" y="24"/>
                    </a:lnTo>
                    <a:lnTo>
                      <a:pt x="7" y="0"/>
                    </a:lnTo>
                    <a:lnTo>
                      <a:pt x="10" y="0"/>
                    </a:lnTo>
                    <a:lnTo>
                      <a:pt x="7" y="24"/>
                    </a:lnTo>
                    <a:lnTo>
                      <a:pt x="3" y="2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6" name="Freeform 373"/>
              <p:cNvSpPr>
                <a:spLocks/>
              </p:cNvSpPr>
              <p:nvPr/>
            </p:nvSpPr>
            <p:spPr bwMode="auto">
              <a:xfrm>
                <a:off x="3767" y="1435"/>
                <a:ext cx="6" cy="13"/>
              </a:xfrm>
              <a:custGeom>
                <a:avLst/>
                <a:gdLst>
                  <a:gd name="T0" fmla="*/ 0 w 6"/>
                  <a:gd name="T1" fmla="*/ 0 h 13"/>
                  <a:gd name="T2" fmla="*/ 0 w 6"/>
                  <a:gd name="T3" fmla="*/ 13 h 13"/>
                  <a:gd name="T4" fmla="*/ 3 w 6"/>
                  <a:gd name="T5" fmla="*/ 13 h 13"/>
                  <a:gd name="T6" fmla="*/ 3 w 6"/>
                  <a:gd name="T7" fmla="*/ 0 h 13"/>
                  <a:gd name="T8" fmla="*/ 6 w 6"/>
                  <a:gd name="T9" fmla="*/ 0 h 13"/>
                  <a:gd name="T10" fmla="*/ 6 w 6"/>
                  <a:gd name="T11" fmla="*/ 13 h 13"/>
                  <a:gd name="T12" fmla="*/ 3 w 6"/>
                  <a:gd name="T13" fmla="*/ 1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0" y="13"/>
                    </a:lnTo>
                    <a:lnTo>
                      <a:pt x="3" y="13"/>
                    </a:lnTo>
                    <a:lnTo>
                      <a:pt x="3" y="0"/>
                    </a:lnTo>
                    <a:lnTo>
                      <a:pt x="6" y="0"/>
                    </a:lnTo>
                    <a:lnTo>
                      <a:pt x="6" y="13"/>
                    </a:lnTo>
                    <a:lnTo>
                      <a:pt x="3"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7" name="Freeform 374"/>
              <p:cNvSpPr>
                <a:spLocks/>
              </p:cNvSpPr>
              <p:nvPr/>
            </p:nvSpPr>
            <p:spPr bwMode="auto">
              <a:xfrm>
                <a:off x="3767" y="1448"/>
                <a:ext cx="13" cy="10"/>
              </a:xfrm>
              <a:custGeom>
                <a:avLst/>
                <a:gdLst>
                  <a:gd name="T0" fmla="*/ 0 w 13"/>
                  <a:gd name="T1" fmla="*/ 0 h 10"/>
                  <a:gd name="T2" fmla="*/ 6 w 13"/>
                  <a:gd name="T3" fmla="*/ 10 h 10"/>
                  <a:gd name="T4" fmla="*/ 10 w 13"/>
                  <a:gd name="T5" fmla="*/ 10 h 10"/>
                  <a:gd name="T6" fmla="*/ 3 w 13"/>
                  <a:gd name="T7" fmla="*/ 0 h 10"/>
                  <a:gd name="T8" fmla="*/ 6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6" y="10"/>
                    </a:lnTo>
                    <a:lnTo>
                      <a:pt x="10" y="10"/>
                    </a:lnTo>
                    <a:lnTo>
                      <a:pt x="3" y="0"/>
                    </a:lnTo>
                    <a:lnTo>
                      <a:pt x="6"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8" name="Freeform 375"/>
              <p:cNvSpPr>
                <a:spLocks/>
              </p:cNvSpPr>
              <p:nvPr/>
            </p:nvSpPr>
            <p:spPr bwMode="auto">
              <a:xfrm>
                <a:off x="3777" y="1454"/>
                <a:ext cx="10" cy="17"/>
              </a:xfrm>
              <a:custGeom>
                <a:avLst/>
                <a:gdLst>
                  <a:gd name="T0" fmla="*/ 0 w 10"/>
                  <a:gd name="T1" fmla="*/ 0 h 17"/>
                  <a:gd name="T2" fmla="*/ 10 w 10"/>
                  <a:gd name="T3" fmla="*/ 10 h 17"/>
                  <a:gd name="T4" fmla="*/ 10 w 10"/>
                  <a:gd name="T5" fmla="*/ 13 h 17"/>
                  <a:gd name="T6" fmla="*/ 0 w 10"/>
                  <a:gd name="T7" fmla="*/ 4 h 17"/>
                  <a:gd name="T8" fmla="*/ 0 w 10"/>
                  <a:gd name="T9" fmla="*/ 7 h 17"/>
                  <a:gd name="T10" fmla="*/ 10 w 10"/>
                  <a:gd name="T11" fmla="*/ 17 h 17"/>
                  <a:gd name="T12" fmla="*/ 1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0" y="0"/>
                    </a:moveTo>
                    <a:lnTo>
                      <a:pt x="10" y="10"/>
                    </a:lnTo>
                    <a:lnTo>
                      <a:pt x="10" y="13"/>
                    </a:lnTo>
                    <a:lnTo>
                      <a:pt x="0" y="4"/>
                    </a:lnTo>
                    <a:lnTo>
                      <a:pt x="0" y="7"/>
                    </a:lnTo>
                    <a:lnTo>
                      <a:pt x="10" y="17"/>
                    </a:lnTo>
                    <a:lnTo>
                      <a:pt x="1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 name="Freeform 376"/>
              <p:cNvSpPr>
                <a:spLocks/>
              </p:cNvSpPr>
              <p:nvPr/>
            </p:nvSpPr>
            <p:spPr bwMode="auto">
              <a:xfrm>
                <a:off x="3787" y="1464"/>
                <a:ext cx="9" cy="10"/>
              </a:xfrm>
              <a:custGeom>
                <a:avLst/>
                <a:gdLst>
                  <a:gd name="T0" fmla="*/ 0 w 9"/>
                  <a:gd name="T1" fmla="*/ 0 h 10"/>
                  <a:gd name="T2" fmla="*/ 9 w 9"/>
                  <a:gd name="T3" fmla="*/ 3 h 10"/>
                  <a:gd name="T4" fmla="*/ 9 w 9"/>
                  <a:gd name="T5" fmla="*/ 7 h 10"/>
                  <a:gd name="T6" fmla="*/ 0 w 9"/>
                  <a:gd name="T7" fmla="*/ 3 h 10"/>
                  <a:gd name="T8" fmla="*/ 0 w 9"/>
                  <a:gd name="T9" fmla="*/ 7 h 10"/>
                  <a:gd name="T10" fmla="*/ 9 w 9"/>
                  <a:gd name="T11" fmla="*/ 10 h 10"/>
                  <a:gd name="T12" fmla="*/ 9 w 9"/>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9" y="3"/>
                    </a:lnTo>
                    <a:lnTo>
                      <a:pt x="9" y="7"/>
                    </a:lnTo>
                    <a:lnTo>
                      <a:pt x="0" y="3"/>
                    </a:lnTo>
                    <a:lnTo>
                      <a:pt x="0" y="7"/>
                    </a:lnTo>
                    <a:lnTo>
                      <a:pt x="9" y="10"/>
                    </a:lnTo>
                    <a:lnTo>
                      <a:pt x="9"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377"/>
              <p:cNvSpPr>
                <a:spLocks/>
              </p:cNvSpPr>
              <p:nvPr/>
            </p:nvSpPr>
            <p:spPr bwMode="auto">
              <a:xfrm>
                <a:off x="3796" y="1467"/>
                <a:ext cx="14" cy="10"/>
              </a:xfrm>
              <a:custGeom>
                <a:avLst/>
                <a:gdLst>
                  <a:gd name="T0" fmla="*/ 0 w 14"/>
                  <a:gd name="T1" fmla="*/ 0 h 10"/>
                  <a:gd name="T2" fmla="*/ 14 w 14"/>
                  <a:gd name="T3" fmla="*/ 4 h 10"/>
                  <a:gd name="T4" fmla="*/ 14 w 14"/>
                  <a:gd name="T5" fmla="*/ 7 h 10"/>
                  <a:gd name="T6" fmla="*/ 0 w 14"/>
                  <a:gd name="T7" fmla="*/ 4 h 10"/>
                  <a:gd name="T8" fmla="*/ 0 w 14"/>
                  <a:gd name="T9" fmla="*/ 7 h 10"/>
                  <a:gd name="T10" fmla="*/ 14 w 14"/>
                  <a:gd name="T11" fmla="*/ 10 h 10"/>
                  <a:gd name="T12" fmla="*/ 14 w 1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0" y="0"/>
                    </a:moveTo>
                    <a:lnTo>
                      <a:pt x="14" y="4"/>
                    </a:lnTo>
                    <a:lnTo>
                      <a:pt x="14" y="7"/>
                    </a:lnTo>
                    <a:lnTo>
                      <a:pt x="0" y="4"/>
                    </a:lnTo>
                    <a:lnTo>
                      <a:pt x="0" y="7"/>
                    </a:lnTo>
                    <a:lnTo>
                      <a:pt x="14" y="10"/>
                    </a:lnTo>
                    <a:lnTo>
                      <a:pt x="1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378"/>
              <p:cNvSpPr>
                <a:spLocks/>
              </p:cNvSpPr>
              <p:nvPr/>
            </p:nvSpPr>
            <p:spPr bwMode="auto">
              <a:xfrm>
                <a:off x="3810" y="1467"/>
                <a:ext cx="13" cy="10"/>
              </a:xfrm>
              <a:custGeom>
                <a:avLst/>
                <a:gdLst>
                  <a:gd name="T0" fmla="*/ 0 w 13"/>
                  <a:gd name="T1" fmla="*/ 4 h 10"/>
                  <a:gd name="T2" fmla="*/ 13 w 13"/>
                  <a:gd name="T3" fmla="*/ 0 h 10"/>
                  <a:gd name="T4" fmla="*/ 13 w 13"/>
                  <a:gd name="T5" fmla="*/ 4 h 10"/>
                  <a:gd name="T6" fmla="*/ 0 w 13"/>
                  <a:gd name="T7" fmla="*/ 7 h 10"/>
                  <a:gd name="T8" fmla="*/ 0 w 13"/>
                  <a:gd name="T9" fmla="*/ 10 h 10"/>
                  <a:gd name="T10" fmla="*/ 13 w 13"/>
                  <a:gd name="T11" fmla="*/ 7 h 10"/>
                  <a:gd name="T12" fmla="*/ 13 w 13"/>
                  <a:gd name="T13" fmla="*/ 4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4"/>
                    </a:moveTo>
                    <a:lnTo>
                      <a:pt x="13" y="0"/>
                    </a:lnTo>
                    <a:lnTo>
                      <a:pt x="13" y="4"/>
                    </a:lnTo>
                    <a:lnTo>
                      <a:pt x="0" y="7"/>
                    </a:lnTo>
                    <a:lnTo>
                      <a:pt x="0" y="10"/>
                    </a:lnTo>
                    <a:lnTo>
                      <a:pt x="13" y="7"/>
                    </a:lnTo>
                    <a:lnTo>
                      <a:pt x="1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379"/>
              <p:cNvSpPr>
                <a:spLocks/>
              </p:cNvSpPr>
              <p:nvPr/>
            </p:nvSpPr>
            <p:spPr bwMode="auto">
              <a:xfrm>
                <a:off x="3823" y="1464"/>
                <a:ext cx="10" cy="10"/>
              </a:xfrm>
              <a:custGeom>
                <a:avLst/>
                <a:gdLst>
                  <a:gd name="T0" fmla="*/ 0 w 10"/>
                  <a:gd name="T1" fmla="*/ 3 h 10"/>
                  <a:gd name="T2" fmla="*/ 10 w 10"/>
                  <a:gd name="T3" fmla="*/ 0 h 10"/>
                  <a:gd name="T4" fmla="*/ 10 w 10"/>
                  <a:gd name="T5" fmla="*/ 3 h 10"/>
                  <a:gd name="T6" fmla="*/ 0 w 10"/>
                  <a:gd name="T7" fmla="*/ 7 h 10"/>
                  <a:gd name="T8" fmla="*/ 0 w 10"/>
                  <a:gd name="T9" fmla="*/ 10 h 10"/>
                  <a:gd name="T10" fmla="*/ 10 w 10"/>
                  <a:gd name="T11" fmla="*/ 7 h 10"/>
                  <a:gd name="T12" fmla="*/ 10 w 10"/>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3"/>
                    </a:moveTo>
                    <a:lnTo>
                      <a:pt x="10" y="0"/>
                    </a:lnTo>
                    <a:lnTo>
                      <a:pt x="10" y="3"/>
                    </a:lnTo>
                    <a:lnTo>
                      <a:pt x="0" y="7"/>
                    </a:lnTo>
                    <a:lnTo>
                      <a:pt x="0" y="10"/>
                    </a:lnTo>
                    <a:lnTo>
                      <a:pt x="10" y="7"/>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380"/>
              <p:cNvSpPr>
                <a:spLocks/>
              </p:cNvSpPr>
              <p:nvPr/>
            </p:nvSpPr>
            <p:spPr bwMode="auto">
              <a:xfrm>
                <a:off x="3833" y="1454"/>
                <a:ext cx="9" cy="17"/>
              </a:xfrm>
              <a:custGeom>
                <a:avLst/>
                <a:gdLst>
                  <a:gd name="T0" fmla="*/ 0 w 9"/>
                  <a:gd name="T1" fmla="*/ 10 h 17"/>
                  <a:gd name="T2" fmla="*/ 9 w 9"/>
                  <a:gd name="T3" fmla="*/ 0 h 17"/>
                  <a:gd name="T4" fmla="*/ 9 w 9"/>
                  <a:gd name="T5" fmla="*/ 4 h 17"/>
                  <a:gd name="T6" fmla="*/ 0 w 9"/>
                  <a:gd name="T7" fmla="*/ 13 h 17"/>
                  <a:gd name="T8" fmla="*/ 0 w 9"/>
                  <a:gd name="T9" fmla="*/ 17 h 17"/>
                  <a:gd name="T10" fmla="*/ 9 w 9"/>
                  <a:gd name="T11" fmla="*/ 7 h 17"/>
                  <a:gd name="T12" fmla="*/ 9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0" y="10"/>
                    </a:moveTo>
                    <a:lnTo>
                      <a:pt x="9" y="0"/>
                    </a:lnTo>
                    <a:lnTo>
                      <a:pt x="9" y="4"/>
                    </a:lnTo>
                    <a:lnTo>
                      <a:pt x="0" y="13"/>
                    </a:lnTo>
                    <a:lnTo>
                      <a:pt x="0" y="17"/>
                    </a:lnTo>
                    <a:lnTo>
                      <a:pt x="9" y="7"/>
                    </a:lnTo>
                    <a:lnTo>
                      <a:pt x="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381"/>
              <p:cNvSpPr>
                <a:spLocks/>
              </p:cNvSpPr>
              <p:nvPr/>
            </p:nvSpPr>
            <p:spPr bwMode="auto">
              <a:xfrm>
                <a:off x="3839" y="1448"/>
                <a:ext cx="13" cy="10"/>
              </a:xfrm>
              <a:custGeom>
                <a:avLst/>
                <a:gdLst>
                  <a:gd name="T0" fmla="*/ 0 w 13"/>
                  <a:gd name="T1" fmla="*/ 10 h 10"/>
                  <a:gd name="T2" fmla="*/ 7 w 13"/>
                  <a:gd name="T3" fmla="*/ 0 h 10"/>
                  <a:gd name="T4" fmla="*/ 10 w 13"/>
                  <a:gd name="T5" fmla="*/ 0 h 10"/>
                  <a:gd name="T6" fmla="*/ 3 w 13"/>
                  <a:gd name="T7" fmla="*/ 10 h 10"/>
                  <a:gd name="T8" fmla="*/ 7 w 13"/>
                  <a:gd name="T9" fmla="*/ 10 h 10"/>
                  <a:gd name="T10" fmla="*/ 13 w 13"/>
                  <a:gd name="T11" fmla="*/ 0 h 10"/>
                  <a:gd name="T12" fmla="*/ 10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10"/>
                    </a:moveTo>
                    <a:lnTo>
                      <a:pt x="7" y="0"/>
                    </a:lnTo>
                    <a:lnTo>
                      <a:pt x="10" y="0"/>
                    </a:lnTo>
                    <a:lnTo>
                      <a:pt x="3" y="10"/>
                    </a:lnTo>
                    <a:lnTo>
                      <a:pt x="7" y="10"/>
                    </a:lnTo>
                    <a:lnTo>
                      <a:pt x="13" y="0"/>
                    </a:lnTo>
                    <a:lnTo>
                      <a:pt x="10"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382"/>
              <p:cNvSpPr>
                <a:spLocks/>
              </p:cNvSpPr>
              <p:nvPr/>
            </p:nvSpPr>
            <p:spPr bwMode="auto">
              <a:xfrm>
                <a:off x="3846" y="1435"/>
                <a:ext cx="6" cy="13"/>
              </a:xfrm>
              <a:custGeom>
                <a:avLst/>
                <a:gdLst>
                  <a:gd name="T0" fmla="*/ 0 w 6"/>
                  <a:gd name="T1" fmla="*/ 13 h 13"/>
                  <a:gd name="T2" fmla="*/ 0 w 6"/>
                  <a:gd name="T3" fmla="*/ 0 h 13"/>
                  <a:gd name="T4" fmla="*/ 3 w 6"/>
                  <a:gd name="T5" fmla="*/ 0 h 13"/>
                  <a:gd name="T6" fmla="*/ 3 w 6"/>
                  <a:gd name="T7" fmla="*/ 13 h 13"/>
                  <a:gd name="T8" fmla="*/ 6 w 6"/>
                  <a:gd name="T9" fmla="*/ 13 h 13"/>
                  <a:gd name="T10" fmla="*/ 6 w 6"/>
                  <a:gd name="T11" fmla="*/ 0 h 13"/>
                  <a:gd name="T12" fmla="*/ 3 w 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13"/>
                    </a:moveTo>
                    <a:lnTo>
                      <a:pt x="0" y="0"/>
                    </a:lnTo>
                    <a:lnTo>
                      <a:pt x="3" y="0"/>
                    </a:lnTo>
                    <a:lnTo>
                      <a:pt x="3" y="13"/>
                    </a:lnTo>
                    <a:lnTo>
                      <a:pt x="6" y="1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383"/>
              <p:cNvSpPr>
                <a:spLocks/>
              </p:cNvSpPr>
              <p:nvPr/>
            </p:nvSpPr>
            <p:spPr bwMode="auto">
              <a:xfrm>
                <a:off x="3846" y="1421"/>
                <a:ext cx="6" cy="14"/>
              </a:xfrm>
              <a:custGeom>
                <a:avLst/>
                <a:gdLst>
                  <a:gd name="T0" fmla="*/ 0 w 6"/>
                  <a:gd name="T1" fmla="*/ 14 h 14"/>
                  <a:gd name="T2" fmla="*/ 0 w 6"/>
                  <a:gd name="T3" fmla="*/ 0 h 14"/>
                  <a:gd name="T4" fmla="*/ 3 w 6"/>
                  <a:gd name="T5" fmla="*/ 0 h 14"/>
                  <a:gd name="T6" fmla="*/ 3 w 6"/>
                  <a:gd name="T7" fmla="*/ 14 h 14"/>
                  <a:gd name="T8" fmla="*/ 6 w 6"/>
                  <a:gd name="T9" fmla="*/ 14 h 14"/>
                  <a:gd name="T10" fmla="*/ 6 w 6"/>
                  <a:gd name="T11" fmla="*/ 0 h 14"/>
                  <a:gd name="T12" fmla="*/ 3 w 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14"/>
                    </a:moveTo>
                    <a:lnTo>
                      <a:pt x="0" y="0"/>
                    </a:lnTo>
                    <a:lnTo>
                      <a:pt x="3" y="0"/>
                    </a:lnTo>
                    <a:lnTo>
                      <a:pt x="3" y="14"/>
                    </a:lnTo>
                    <a:lnTo>
                      <a:pt x="6" y="1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384"/>
              <p:cNvSpPr>
                <a:spLocks/>
              </p:cNvSpPr>
              <p:nvPr/>
            </p:nvSpPr>
            <p:spPr bwMode="auto">
              <a:xfrm>
                <a:off x="3839" y="1411"/>
                <a:ext cx="13" cy="10"/>
              </a:xfrm>
              <a:custGeom>
                <a:avLst/>
                <a:gdLst>
                  <a:gd name="T0" fmla="*/ 7 w 13"/>
                  <a:gd name="T1" fmla="*/ 10 h 10"/>
                  <a:gd name="T2" fmla="*/ 0 w 13"/>
                  <a:gd name="T3" fmla="*/ 0 h 10"/>
                  <a:gd name="T4" fmla="*/ 3 w 13"/>
                  <a:gd name="T5" fmla="*/ 0 h 10"/>
                  <a:gd name="T6" fmla="*/ 10 w 13"/>
                  <a:gd name="T7" fmla="*/ 10 h 10"/>
                  <a:gd name="T8" fmla="*/ 13 w 13"/>
                  <a:gd name="T9" fmla="*/ 10 h 10"/>
                  <a:gd name="T10" fmla="*/ 7 w 13"/>
                  <a:gd name="T11" fmla="*/ 0 h 10"/>
                  <a:gd name="T12" fmla="*/ 3 w 13"/>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7" y="10"/>
                    </a:moveTo>
                    <a:lnTo>
                      <a:pt x="0" y="0"/>
                    </a:lnTo>
                    <a:lnTo>
                      <a:pt x="3" y="0"/>
                    </a:lnTo>
                    <a:lnTo>
                      <a:pt x="10" y="10"/>
                    </a:lnTo>
                    <a:lnTo>
                      <a:pt x="13"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385"/>
              <p:cNvSpPr>
                <a:spLocks/>
              </p:cNvSpPr>
              <p:nvPr/>
            </p:nvSpPr>
            <p:spPr bwMode="auto">
              <a:xfrm>
                <a:off x="3833" y="1398"/>
                <a:ext cx="9" cy="17"/>
              </a:xfrm>
              <a:custGeom>
                <a:avLst/>
                <a:gdLst>
                  <a:gd name="T0" fmla="*/ 9 w 9"/>
                  <a:gd name="T1" fmla="*/ 10 h 17"/>
                  <a:gd name="T2" fmla="*/ 0 w 9"/>
                  <a:gd name="T3" fmla="*/ 0 h 17"/>
                  <a:gd name="T4" fmla="*/ 0 w 9"/>
                  <a:gd name="T5" fmla="*/ 4 h 17"/>
                  <a:gd name="T6" fmla="*/ 9 w 9"/>
                  <a:gd name="T7" fmla="*/ 13 h 17"/>
                  <a:gd name="T8" fmla="*/ 9 w 9"/>
                  <a:gd name="T9" fmla="*/ 17 h 17"/>
                  <a:gd name="T10" fmla="*/ 0 w 9"/>
                  <a:gd name="T11" fmla="*/ 7 h 17"/>
                  <a:gd name="T12" fmla="*/ 0 w 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7">
                    <a:moveTo>
                      <a:pt x="9" y="10"/>
                    </a:moveTo>
                    <a:lnTo>
                      <a:pt x="0" y="0"/>
                    </a:lnTo>
                    <a:lnTo>
                      <a:pt x="0" y="4"/>
                    </a:lnTo>
                    <a:lnTo>
                      <a:pt x="9" y="13"/>
                    </a:lnTo>
                    <a:lnTo>
                      <a:pt x="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386"/>
              <p:cNvSpPr>
                <a:spLocks/>
              </p:cNvSpPr>
              <p:nvPr/>
            </p:nvSpPr>
            <p:spPr bwMode="auto">
              <a:xfrm>
                <a:off x="3823" y="1392"/>
                <a:ext cx="10" cy="13"/>
              </a:xfrm>
              <a:custGeom>
                <a:avLst/>
                <a:gdLst>
                  <a:gd name="T0" fmla="*/ 10 w 10"/>
                  <a:gd name="T1" fmla="*/ 6 h 13"/>
                  <a:gd name="T2" fmla="*/ 0 w 10"/>
                  <a:gd name="T3" fmla="*/ 0 h 13"/>
                  <a:gd name="T4" fmla="*/ 0 w 10"/>
                  <a:gd name="T5" fmla="*/ 3 h 13"/>
                  <a:gd name="T6" fmla="*/ 10 w 10"/>
                  <a:gd name="T7" fmla="*/ 10 h 13"/>
                  <a:gd name="T8" fmla="*/ 10 w 10"/>
                  <a:gd name="T9" fmla="*/ 13 h 13"/>
                  <a:gd name="T10" fmla="*/ 0 w 10"/>
                  <a:gd name="T11" fmla="*/ 6 h 13"/>
                  <a:gd name="T12" fmla="*/ 0 w 10"/>
                  <a:gd name="T13" fmla="*/ 3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10" y="6"/>
                    </a:moveTo>
                    <a:lnTo>
                      <a:pt x="0" y="0"/>
                    </a:lnTo>
                    <a:lnTo>
                      <a:pt x="0" y="3"/>
                    </a:lnTo>
                    <a:lnTo>
                      <a:pt x="10" y="10"/>
                    </a:lnTo>
                    <a:lnTo>
                      <a:pt x="10" y="1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387"/>
              <p:cNvSpPr>
                <a:spLocks/>
              </p:cNvSpPr>
              <p:nvPr/>
            </p:nvSpPr>
            <p:spPr bwMode="auto">
              <a:xfrm>
                <a:off x="3810" y="1392"/>
                <a:ext cx="13" cy="6"/>
              </a:xfrm>
              <a:custGeom>
                <a:avLst/>
                <a:gdLst>
                  <a:gd name="T0" fmla="*/ 13 w 13"/>
                  <a:gd name="T1" fmla="*/ 0 h 6"/>
                  <a:gd name="T2" fmla="*/ 0 w 13"/>
                  <a:gd name="T3" fmla="*/ 0 h 6"/>
                  <a:gd name="T4" fmla="*/ 0 w 13"/>
                  <a:gd name="T5" fmla="*/ 3 h 6"/>
                  <a:gd name="T6" fmla="*/ 13 w 13"/>
                  <a:gd name="T7" fmla="*/ 3 h 6"/>
                  <a:gd name="T8" fmla="*/ 13 w 13"/>
                  <a:gd name="T9" fmla="*/ 6 h 6"/>
                  <a:gd name="T10" fmla="*/ 0 w 13"/>
                  <a:gd name="T11" fmla="*/ 6 h 6"/>
                  <a:gd name="T12" fmla="*/ 0 w 1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13" y="0"/>
                    </a:moveTo>
                    <a:lnTo>
                      <a:pt x="0" y="0"/>
                    </a:lnTo>
                    <a:lnTo>
                      <a:pt x="0" y="3"/>
                    </a:lnTo>
                    <a:lnTo>
                      <a:pt x="13" y="3"/>
                    </a:lnTo>
                    <a:lnTo>
                      <a:pt x="1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388"/>
              <p:cNvSpPr>
                <a:spLocks/>
              </p:cNvSpPr>
              <p:nvPr/>
            </p:nvSpPr>
            <p:spPr bwMode="auto">
              <a:xfrm>
                <a:off x="3796" y="1392"/>
                <a:ext cx="14" cy="6"/>
              </a:xfrm>
              <a:custGeom>
                <a:avLst/>
                <a:gdLst>
                  <a:gd name="T0" fmla="*/ 14 w 14"/>
                  <a:gd name="T1" fmla="*/ 0 h 6"/>
                  <a:gd name="T2" fmla="*/ 0 w 14"/>
                  <a:gd name="T3" fmla="*/ 0 h 6"/>
                  <a:gd name="T4" fmla="*/ 0 w 14"/>
                  <a:gd name="T5" fmla="*/ 3 h 6"/>
                  <a:gd name="T6" fmla="*/ 14 w 14"/>
                  <a:gd name="T7" fmla="*/ 3 h 6"/>
                  <a:gd name="T8" fmla="*/ 14 w 14"/>
                  <a:gd name="T9" fmla="*/ 6 h 6"/>
                  <a:gd name="T10" fmla="*/ 0 w 14"/>
                  <a:gd name="T11" fmla="*/ 6 h 6"/>
                  <a:gd name="T12" fmla="*/ 0 w 1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lnTo>
                      <a:pt x="0" y="0"/>
                    </a:lnTo>
                    <a:lnTo>
                      <a:pt x="0" y="3"/>
                    </a:lnTo>
                    <a:lnTo>
                      <a:pt x="14" y="3"/>
                    </a:lnTo>
                    <a:lnTo>
                      <a:pt x="1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389"/>
              <p:cNvSpPr>
                <a:spLocks/>
              </p:cNvSpPr>
              <p:nvPr/>
            </p:nvSpPr>
            <p:spPr bwMode="auto">
              <a:xfrm>
                <a:off x="3787" y="1392"/>
                <a:ext cx="9" cy="13"/>
              </a:xfrm>
              <a:custGeom>
                <a:avLst/>
                <a:gdLst>
                  <a:gd name="T0" fmla="*/ 9 w 9"/>
                  <a:gd name="T1" fmla="*/ 0 h 13"/>
                  <a:gd name="T2" fmla="*/ 0 w 9"/>
                  <a:gd name="T3" fmla="*/ 6 h 13"/>
                  <a:gd name="T4" fmla="*/ 0 w 9"/>
                  <a:gd name="T5" fmla="*/ 10 h 13"/>
                  <a:gd name="T6" fmla="*/ 9 w 9"/>
                  <a:gd name="T7" fmla="*/ 3 h 13"/>
                  <a:gd name="T8" fmla="*/ 9 w 9"/>
                  <a:gd name="T9" fmla="*/ 6 h 13"/>
                  <a:gd name="T10" fmla="*/ 0 w 9"/>
                  <a:gd name="T11" fmla="*/ 13 h 13"/>
                  <a:gd name="T12" fmla="*/ 0 w 9"/>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3">
                    <a:moveTo>
                      <a:pt x="9" y="0"/>
                    </a:moveTo>
                    <a:lnTo>
                      <a:pt x="0" y="6"/>
                    </a:lnTo>
                    <a:lnTo>
                      <a:pt x="0" y="10"/>
                    </a:lnTo>
                    <a:lnTo>
                      <a:pt x="9" y="3"/>
                    </a:lnTo>
                    <a:lnTo>
                      <a:pt x="9" y="6"/>
                    </a:lnTo>
                    <a:lnTo>
                      <a:pt x="0" y="13"/>
                    </a:lnTo>
                    <a:lnTo>
                      <a:pt x="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390"/>
              <p:cNvSpPr>
                <a:spLocks/>
              </p:cNvSpPr>
              <p:nvPr/>
            </p:nvSpPr>
            <p:spPr bwMode="auto">
              <a:xfrm>
                <a:off x="3777" y="1398"/>
                <a:ext cx="10" cy="17"/>
              </a:xfrm>
              <a:custGeom>
                <a:avLst/>
                <a:gdLst>
                  <a:gd name="T0" fmla="*/ 10 w 10"/>
                  <a:gd name="T1" fmla="*/ 0 h 17"/>
                  <a:gd name="T2" fmla="*/ 0 w 10"/>
                  <a:gd name="T3" fmla="*/ 10 h 17"/>
                  <a:gd name="T4" fmla="*/ 0 w 10"/>
                  <a:gd name="T5" fmla="*/ 13 h 17"/>
                  <a:gd name="T6" fmla="*/ 10 w 10"/>
                  <a:gd name="T7" fmla="*/ 4 h 17"/>
                  <a:gd name="T8" fmla="*/ 10 w 10"/>
                  <a:gd name="T9" fmla="*/ 7 h 17"/>
                  <a:gd name="T10" fmla="*/ 0 w 10"/>
                  <a:gd name="T11" fmla="*/ 17 h 17"/>
                  <a:gd name="T12" fmla="*/ 0 w 10"/>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
                    <a:moveTo>
                      <a:pt x="10" y="0"/>
                    </a:moveTo>
                    <a:lnTo>
                      <a:pt x="0" y="10"/>
                    </a:lnTo>
                    <a:lnTo>
                      <a:pt x="0" y="13"/>
                    </a:lnTo>
                    <a:lnTo>
                      <a:pt x="10" y="4"/>
                    </a:lnTo>
                    <a:lnTo>
                      <a:pt x="10"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391"/>
              <p:cNvSpPr>
                <a:spLocks/>
              </p:cNvSpPr>
              <p:nvPr/>
            </p:nvSpPr>
            <p:spPr bwMode="auto">
              <a:xfrm>
                <a:off x="3767" y="1411"/>
                <a:ext cx="13" cy="10"/>
              </a:xfrm>
              <a:custGeom>
                <a:avLst/>
                <a:gdLst>
                  <a:gd name="T0" fmla="*/ 6 w 13"/>
                  <a:gd name="T1" fmla="*/ 0 h 10"/>
                  <a:gd name="T2" fmla="*/ 0 w 13"/>
                  <a:gd name="T3" fmla="*/ 10 h 10"/>
                  <a:gd name="T4" fmla="*/ 3 w 13"/>
                  <a:gd name="T5" fmla="*/ 10 h 10"/>
                  <a:gd name="T6" fmla="*/ 10 w 13"/>
                  <a:gd name="T7" fmla="*/ 0 h 10"/>
                  <a:gd name="T8" fmla="*/ 13 w 13"/>
                  <a:gd name="T9" fmla="*/ 0 h 10"/>
                  <a:gd name="T10" fmla="*/ 6 w 13"/>
                  <a:gd name="T11" fmla="*/ 10 h 10"/>
                  <a:gd name="T12" fmla="*/ 3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6" y="0"/>
                    </a:moveTo>
                    <a:lnTo>
                      <a:pt x="0" y="10"/>
                    </a:lnTo>
                    <a:lnTo>
                      <a:pt x="3" y="10"/>
                    </a:lnTo>
                    <a:lnTo>
                      <a:pt x="10" y="0"/>
                    </a:lnTo>
                    <a:lnTo>
                      <a:pt x="13"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392"/>
              <p:cNvSpPr>
                <a:spLocks/>
              </p:cNvSpPr>
              <p:nvPr/>
            </p:nvSpPr>
            <p:spPr bwMode="auto">
              <a:xfrm>
                <a:off x="3767" y="1421"/>
                <a:ext cx="6" cy="14"/>
              </a:xfrm>
              <a:custGeom>
                <a:avLst/>
                <a:gdLst>
                  <a:gd name="T0" fmla="*/ 0 w 6"/>
                  <a:gd name="T1" fmla="*/ 0 h 14"/>
                  <a:gd name="T2" fmla="*/ 0 w 6"/>
                  <a:gd name="T3" fmla="*/ 14 h 14"/>
                  <a:gd name="T4" fmla="*/ 3 w 6"/>
                  <a:gd name="T5" fmla="*/ 14 h 14"/>
                  <a:gd name="T6" fmla="*/ 3 w 6"/>
                  <a:gd name="T7" fmla="*/ 0 h 14"/>
                  <a:gd name="T8" fmla="*/ 6 w 6"/>
                  <a:gd name="T9" fmla="*/ 0 h 14"/>
                  <a:gd name="T10" fmla="*/ 6 w 6"/>
                  <a:gd name="T11" fmla="*/ 14 h 14"/>
                  <a:gd name="T12" fmla="*/ 3 w 6"/>
                  <a:gd name="T13" fmla="*/ 14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0" y="14"/>
                    </a:lnTo>
                    <a:lnTo>
                      <a:pt x="3" y="14"/>
                    </a:lnTo>
                    <a:lnTo>
                      <a:pt x="3" y="0"/>
                    </a:lnTo>
                    <a:lnTo>
                      <a:pt x="6" y="0"/>
                    </a:lnTo>
                    <a:lnTo>
                      <a:pt x="6" y="14"/>
                    </a:lnTo>
                    <a:lnTo>
                      <a:pt x="3" y="1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6" name="Freeform 393"/>
              <p:cNvSpPr>
                <a:spLocks/>
              </p:cNvSpPr>
              <p:nvPr/>
            </p:nvSpPr>
            <p:spPr bwMode="auto">
              <a:xfrm>
                <a:off x="3773" y="1435"/>
                <a:ext cx="7" cy="3"/>
              </a:xfrm>
              <a:custGeom>
                <a:avLst/>
                <a:gdLst>
                  <a:gd name="T0" fmla="*/ 0 w 7"/>
                  <a:gd name="T1" fmla="*/ 0 h 3"/>
                  <a:gd name="T2" fmla="*/ 0 w 7"/>
                  <a:gd name="T3" fmla="*/ 3 h 3"/>
                  <a:gd name="T4" fmla="*/ 4 w 7"/>
                  <a:gd name="T5" fmla="*/ 3 h 3"/>
                  <a:gd name="T6" fmla="*/ 4 w 7"/>
                  <a:gd name="T7" fmla="*/ 0 h 3"/>
                  <a:gd name="T8" fmla="*/ 7 w 7"/>
                  <a:gd name="T9" fmla="*/ 0 h 3"/>
                  <a:gd name="T10" fmla="*/ 7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4" y="3"/>
                    </a:lnTo>
                    <a:lnTo>
                      <a:pt x="4" y="0"/>
                    </a:lnTo>
                    <a:lnTo>
                      <a:pt x="7" y="0"/>
                    </a:lnTo>
                    <a:lnTo>
                      <a:pt x="7" y="3"/>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7" name="Freeform 394"/>
              <p:cNvSpPr>
                <a:spLocks/>
              </p:cNvSpPr>
              <p:nvPr/>
            </p:nvSpPr>
            <p:spPr bwMode="auto">
              <a:xfrm>
                <a:off x="3783" y="1458"/>
                <a:ext cx="10" cy="3"/>
              </a:xfrm>
              <a:custGeom>
                <a:avLst/>
                <a:gdLst>
                  <a:gd name="T0" fmla="*/ 0 w 10"/>
                  <a:gd name="T1" fmla="*/ 0 h 3"/>
                  <a:gd name="T2" fmla="*/ 4 w 10"/>
                  <a:gd name="T3" fmla="*/ 3 h 3"/>
                  <a:gd name="T4" fmla="*/ 7 w 10"/>
                  <a:gd name="T5" fmla="*/ 3 h 3"/>
                  <a:gd name="T6" fmla="*/ 4 w 10"/>
                  <a:gd name="T7" fmla="*/ 0 h 3"/>
                  <a:gd name="T8" fmla="*/ 7 w 10"/>
                  <a:gd name="T9" fmla="*/ 0 h 3"/>
                  <a:gd name="T10" fmla="*/ 10 w 10"/>
                  <a:gd name="T11" fmla="*/ 3 h 3"/>
                  <a:gd name="T12" fmla="*/ 7 w 10"/>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0" y="0"/>
                    </a:moveTo>
                    <a:lnTo>
                      <a:pt x="4" y="3"/>
                    </a:lnTo>
                    <a:lnTo>
                      <a:pt x="7" y="3"/>
                    </a:lnTo>
                    <a:lnTo>
                      <a:pt x="4" y="0"/>
                    </a:lnTo>
                    <a:lnTo>
                      <a:pt x="7" y="0"/>
                    </a:lnTo>
                    <a:lnTo>
                      <a:pt x="10" y="3"/>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8" name="Freeform 395"/>
              <p:cNvSpPr>
                <a:spLocks/>
              </p:cNvSpPr>
              <p:nvPr/>
            </p:nvSpPr>
            <p:spPr bwMode="auto">
              <a:xfrm>
                <a:off x="3810" y="146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9" name="Freeform 396"/>
              <p:cNvSpPr>
                <a:spLocks/>
              </p:cNvSpPr>
              <p:nvPr/>
            </p:nvSpPr>
            <p:spPr bwMode="auto">
              <a:xfrm>
                <a:off x="3810" y="1464"/>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 name="Freeform 397"/>
              <p:cNvSpPr>
                <a:spLocks/>
              </p:cNvSpPr>
              <p:nvPr/>
            </p:nvSpPr>
            <p:spPr bwMode="auto">
              <a:xfrm>
                <a:off x="3829" y="1454"/>
                <a:ext cx="10" cy="4"/>
              </a:xfrm>
              <a:custGeom>
                <a:avLst/>
                <a:gdLst>
                  <a:gd name="T0" fmla="*/ 0 w 10"/>
                  <a:gd name="T1" fmla="*/ 4 h 4"/>
                  <a:gd name="T2" fmla="*/ 4 w 10"/>
                  <a:gd name="T3" fmla="*/ 0 h 4"/>
                  <a:gd name="T4" fmla="*/ 7 w 10"/>
                  <a:gd name="T5" fmla="*/ 0 h 4"/>
                  <a:gd name="T6" fmla="*/ 4 w 10"/>
                  <a:gd name="T7" fmla="*/ 4 h 4"/>
                  <a:gd name="T8" fmla="*/ 7 w 10"/>
                  <a:gd name="T9" fmla="*/ 4 h 4"/>
                  <a:gd name="T10" fmla="*/ 10 w 10"/>
                  <a:gd name="T11" fmla="*/ 0 h 4"/>
                  <a:gd name="T12" fmla="*/ 7 w 10"/>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0" y="4"/>
                    </a:moveTo>
                    <a:lnTo>
                      <a:pt x="4" y="0"/>
                    </a:lnTo>
                    <a:lnTo>
                      <a:pt x="7" y="0"/>
                    </a:lnTo>
                    <a:lnTo>
                      <a:pt x="4" y="4"/>
                    </a:lnTo>
                    <a:lnTo>
                      <a:pt x="7" y="4"/>
                    </a:lnTo>
                    <a:lnTo>
                      <a:pt x="10" y="0"/>
                    </a:lnTo>
                    <a:lnTo>
                      <a:pt x="7"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1" name="Freeform 398"/>
              <p:cNvSpPr>
                <a:spLocks/>
              </p:cNvSpPr>
              <p:nvPr/>
            </p:nvSpPr>
            <p:spPr bwMode="auto">
              <a:xfrm>
                <a:off x="3839" y="1435"/>
                <a:ext cx="7" cy="1"/>
              </a:xfrm>
              <a:custGeom>
                <a:avLst/>
                <a:gdLst>
                  <a:gd name="T0" fmla="*/ 0 w 7"/>
                  <a:gd name="T1" fmla="*/ 0 h 1"/>
                  <a:gd name="T2" fmla="*/ 0 w 7"/>
                  <a:gd name="T3" fmla="*/ 0 h 1"/>
                  <a:gd name="T4" fmla="*/ 3 w 7"/>
                  <a:gd name="T5" fmla="*/ 0 h 1"/>
                  <a:gd name="T6" fmla="*/ 3 w 7"/>
                  <a:gd name="T7" fmla="*/ 0 h 1"/>
                  <a:gd name="T8" fmla="*/ 7 w 7"/>
                  <a:gd name="T9" fmla="*/ 0 h 1"/>
                  <a:gd name="T10" fmla="*/ 7 w 7"/>
                  <a:gd name="T11" fmla="*/ 0 h 1"/>
                  <a:gd name="T12" fmla="*/ 3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3" y="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2" name="Freeform 399"/>
              <p:cNvSpPr>
                <a:spLocks/>
              </p:cNvSpPr>
              <p:nvPr/>
            </p:nvSpPr>
            <p:spPr bwMode="auto">
              <a:xfrm>
                <a:off x="3839"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 name="Freeform 400"/>
              <p:cNvSpPr>
                <a:spLocks/>
              </p:cNvSpPr>
              <p:nvPr/>
            </p:nvSpPr>
            <p:spPr bwMode="auto">
              <a:xfrm>
                <a:off x="3826" y="1408"/>
                <a:ext cx="10" cy="3"/>
              </a:xfrm>
              <a:custGeom>
                <a:avLst/>
                <a:gdLst>
                  <a:gd name="T0" fmla="*/ 3 w 10"/>
                  <a:gd name="T1" fmla="*/ 3 h 3"/>
                  <a:gd name="T2" fmla="*/ 0 w 10"/>
                  <a:gd name="T3" fmla="*/ 0 h 3"/>
                  <a:gd name="T4" fmla="*/ 3 w 10"/>
                  <a:gd name="T5" fmla="*/ 0 h 3"/>
                  <a:gd name="T6" fmla="*/ 7 w 10"/>
                  <a:gd name="T7" fmla="*/ 3 h 3"/>
                  <a:gd name="T8" fmla="*/ 10 w 10"/>
                  <a:gd name="T9" fmla="*/ 3 h 3"/>
                  <a:gd name="T10" fmla="*/ 7 w 10"/>
                  <a:gd name="T11" fmla="*/ 0 h 3"/>
                  <a:gd name="T12" fmla="*/ 3 w 10"/>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
                    <a:moveTo>
                      <a:pt x="3" y="3"/>
                    </a:moveTo>
                    <a:lnTo>
                      <a:pt x="0" y="0"/>
                    </a:lnTo>
                    <a:lnTo>
                      <a:pt x="3" y="0"/>
                    </a:lnTo>
                    <a:lnTo>
                      <a:pt x="7" y="3"/>
                    </a:lnTo>
                    <a:lnTo>
                      <a:pt x="10"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 name="Freeform 401"/>
              <p:cNvSpPr>
                <a:spLocks/>
              </p:cNvSpPr>
              <p:nvPr/>
            </p:nvSpPr>
            <p:spPr bwMode="auto">
              <a:xfrm>
                <a:off x="3810" y="1398"/>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5" name="Freeform 402"/>
              <p:cNvSpPr>
                <a:spLocks/>
              </p:cNvSpPr>
              <p:nvPr/>
            </p:nvSpPr>
            <p:spPr bwMode="auto">
              <a:xfrm>
                <a:off x="3806" y="1398"/>
                <a:ext cx="4" cy="7"/>
              </a:xfrm>
              <a:custGeom>
                <a:avLst/>
                <a:gdLst>
                  <a:gd name="T0" fmla="*/ 4 w 4"/>
                  <a:gd name="T1" fmla="*/ 0 h 7"/>
                  <a:gd name="T2" fmla="*/ 0 w 4"/>
                  <a:gd name="T3" fmla="*/ 0 h 7"/>
                  <a:gd name="T4" fmla="*/ 0 w 4"/>
                  <a:gd name="T5" fmla="*/ 4 h 7"/>
                  <a:gd name="T6" fmla="*/ 4 w 4"/>
                  <a:gd name="T7" fmla="*/ 4 h 7"/>
                  <a:gd name="T8" fmla="*/ 4 w 4"/>
                  <a:gd name="T9" fmla="*/ 7 h 7"/>
                  <a:gd name="T10" fmla="*/ 0 w 4"/>
                  <a:gd name="T11" fmla="*/ 7 h 7"/>
                  <a:gd name="T12" fmla="*/ 0 w 4"/>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4"/>
                    </a:lnTo>
                    <a:lnTo>
                      <a:pt x="4" y="4"/>
                    </a:lnTo>
                    <a:lnTo>
                      <a:pt x="4"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6" name="Freeform 403"/>
              <p:cNvSpPr>
                <a:spLocks/>
              </p:cNvSpPr>
              <p:nvPr/>
            </p:nvSpPr>
            <p:spPr bwMode="auto">
              <a:xfrm>
                <a:off x="3780" y="1411"/>
                <a:ext cx="10" cy="4"/>
              </a:xfrm>
              <a:custGeom>
                <a:avLst/>
                <a:gdLst>
                  <a:gd name="T0" fmla="*/ 3 w 10"/>
                  <a:gd name="T1" fmla="*/ 0 h 4"/>
                  <a:gd name="T2" fmla="*/ 0 w 10"/>
                  <a:gd name="T3" fmla="*/ 4 h 4"/>
                  <a:gd name="T4" fmla="*/ 3 w 10"/>
                  <a:gd name="T5" fmla="*/ 4 h 4"/>
                  <a:gd name="T6" fmla="*/ 7 w 10"/>
                  <a:gd name="T7" fmla="*/ 0 h 4"/>
                  <a:gd name="T8" fmla="*/ 10 w 10"/>
                  <a:gd name="T9" fmla="*/ 0 h 4"/>
                  <a:gd name="T10" fmla="*/ 7 w 10"/>
                  <a:gd name="T11" fmla="*/ 4 h 4"/>
                  <a:gd name="T12" fmla="*/ 3 w 10"/>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4">
                    <a:moveTo>
                      <a:pt x="3" y="0"/>
                    </a:moveTo>
                    <a:lnTo>
                      <a:pt x="0" y="4"/>
                    </a:lnTo>
                    <a:lnTo>
                      <a:pt x="3" y="4"/>
                    </a:lnTo>
                    <a:lnTo>
                      <a:pt x="7" y="0"/>
                    </a:lnTo>
                    <a:lnTo>
                      <a:pt x="10"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7" name="Freeform 404"/>
              <p:cNvSpPr>
                <a:spLocks/>
              </p:cNvSpPr>
              <p:nvPr/>
            </p:nvSpPr>
            <p:spPr bwMode="auto">
              <a:xfrm>
                <a:off x="3773" y="1435"/>
                <a:ext cx="7" cy="1"/>
              </a:xfrm>
              <a:custGeom>
                <a:avLst/>
                <a:gdLst>
                  <a:gd name="T0" fmla="*/ 0 w 7"/>
                  <a:gd name="T1" fmla="*/ 0 h 1"/>
                  <a:gd name="T2" fmla="*/ 0 w 7"/>
                  <a:gd name="T3" fmla="*/ 0 h 1"/>
                  <a:gd name="T4" fmla="*/ 4 w 7"/>
                  <a:gd name="T5" fmla="*/ 0 h 1"/>
                  <a:gd name="T6" fmla="*/ 4 w 7"/>
                  <a:gd name="T7" fmla="*/ 0 h 1"/>
                  <a:gd name="T8" fmla="*/ 7 w 7"/>
                  <a:gd name="T9" fmla="*/ 0 h 1"/>
                  <a:gd name="T10" fmla="*/ 7 w 7"/>
                  <a:gd name="T11" fmla="*/ 0 h 1"/>
                  <a:gd name="T12" fmla="*/ 4 w 7"/>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
                    <a:moveTo>
                      <a:pt x="0" y="0"/>
                    </a:moveTo>
                    <a:lnTo>
                      <a:pt x="0" y="0"/>
                    </a:lnTo>
                    <a:lnTo>
                      <a:pt x="4" y="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8" name="Freeform 405"/>
              <p:cNvSpPr>
                <a:spLocks/>
              </p:cNvSpPr>
              <p:nvPr/>
            </p:nvSpPr>
            <p:spPr bwMode="auto">
              <a:xfrm>
                <a:off x="3800" y="1431"/>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9" name="Freeform 406"/>
              <p:cNvSpPr>
                <a:spLocks/>
              </p:cNvSpPr>
              <p:nvPr/>
            </p:nvSpPr>
            <p:spPr bwMode="auto">
              <a:xfrm>
                <a:off x="3800" y="143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 name="Freeform 407"/>
              <p:cNvSpPr>
                <a:spLocks/>
              </p:cNvSpPr>
              <p:nvPr/>
            </p:nvSpPr>
            <p:spPr bwMode="auto">
              <a:xfrm>
                <a:off x="3803" y="1438"/>
                <a:ext cx="3" cy="10"/>
              </a:xfrm>
              <a:custGeom>
                <a:avLst/>
                <a:gdLst>
                  <a:gd name="T0" fmla="*/ 0 w 3"/>
                  <a:gd name="T1" fmla="*/ 0 h 10"/>
                  <a:gd name="T2" fmla="*/ 3 w 3"/>
                  <a:gd name="T3" fmla="*/ 3 h 10"/>
                  <a:gd name="T4" fmla="*/ 3 w 3"/>
                  <a:gd name="T5" fmla="*/ 6 h 10"/>
                  <a:gd name="T6" fmla="*/ 0 w 3"/>
                  <a:gd name="T7" fmla="*/ 3 h 10"/>
                  <a:gd name="T8" fmla="*/ 0 w 3"/>
                  <a:gd name="T9" fmla="*/ 6 h 10"/>
                  <a:gd name="T10" fmla="*/ 3 w 3"/>
                  <a:gd name="T11" fmla="*/ 10 h 10"/>
                  <a:gd name="T12" fmla="*/ 3 w 3"/>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3"/>
                    </a:lnTo>
                    <a:lnTo>
                      <a:pt x="3" y="6"/>
                    </a:lnTo>
                    <a:lnTo>
                      <a:pt x="0" y="3"/>
                    </a:lnTo>
                    <a:lnTo>
                      <a:pt x="0" y="6"/>
                    </a:lnTo>
                    <a:lnTo>
                      <a:pt x="3" y="10"/>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 name="Freeform 408"/>
              <p:cNvSpPr>
                <a:spLocks/>
              </p:cNvSpPr>
              <p:nvPr/>
            </p:nvSpPr>
            <p:spPr bwMode="auto">
              <a:xfrm>
                <a:off x="3806" y="1441"/>
                <a:ext cx="4" cy="7"/>
              </a:xfrm>
              <a:custGeom>
                <a:avLst/>
                <a:gdLst>
                  <a:gd name="T0" fmla="*/ 0 w 4"/>
                  <a:gd name="T1" fmla="*/ 0 h 7"/>
                  <a:gd name="T2" fmla="*/ 4 w 4"/>
                  <a:gd name="T3" fmla="*/ 0 h 7"/>
                  <a:gd name="T4" fmla="*/ 4 w 4"/>
                  <a:gd name="T5" fmla="*/ 3 h 7"/>
                  <a:gd name="T6" fmla="*/ 0 w 4"/>
                  <a:gd name="T7" fmla="*/ 3 h 7"/>
                  <a:gd name="T8" fmla="*/ 0 w 4"/>
                  <a:gd name="T9" fmla="*/ 7 h 7"/>
                  <a:gd name="T10" fmla="*/ 4 w 4"/>
                  <a:gd name="T11" fmla="*/ 7 h 7"/>
                  <a:gd name="T12" fmla="*/ 4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0" y="0"/>
                    </a:moveTo>
                    <a:lnTo>
                      <a:pt x="4" y="0"/>
                    </a:lnTo>
                    <a:lnTo>
                      <a:pt x="4" y="3"/>
                    </a:lnTo>
                    <a:lnTo>
                      <a:pt x="0" y="3"/>
                    </a:lnTo>
                    <a:lnTo>
                      <a:pt x="0" y="7"/>
                    </a:lnTo>
                    <a:lnTo>
                      <a:pt x="4" y="7"/>
                    </a:lnTo>
                    <a:lnTo>
                      <a:pt x="4"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 name="Freeform 409"/>
              <p:cNvSpPr>
                <a:spLocks/>
              </p:cNvSpPr>
              <p:nvPr/>
            </p:nvSpPr>
            <p:spPr bwMode="auto">
              <a:xfrm>
                <a:off x="3810" y="1441"/>
                <a:ext cx="3" cy="7"/>
              </a:xfrm>
              <a:custGeom>
                <a:avLst/>
                <a:gdLst>
                  <a:gd name="T0" fmla="*/ 0 w 3"/>
                  <a:gd name="T1" fmla="*/ 0 h 7"/>
                  <a:gd name="T2" fmla="*/ 3 w 3"/>
                  <a:gd name="T3" fmla="*/ 0 h 7"/>
                  <a:gd name="T4" fmla="*/ 3 w 3"/>
                  <a:gd name="T5" fmla="*/ 3 h 7"/>
                  <a:gd name="T6" fmla="*/ 0 w 3"/>
                  <a:gd name="T7" fmla="*/ 3 h 7"/>
                  <a:gd name="T8" fmla="*/ 0 w 3"/>
                  <a:gd name="T9" fmla="*/ 7 h 7"/>
                  <a:gd name="T10" fmla="*/ 3 w 3"/>
                  <a:gd name="T11" fmla="*/ 7 h 7"/>
                  <a:gd name="T12" fmla="*/ 3 w 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3"/>
                    </a:lnTo>
                    <a:lnTo>
                      <a:pt x="0" y="3"/>
                    </a:lnTo>
                    <a:lnTo>
                      <a:pt x="0" y="7"/>
                    </a:lnTo>
                    <a:lnTo>
                      <a:pt x="3" y="7"/>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 name="Freeform 410"/>
            <p:cNvSpPr>
              <a:spLocks/>
            </p:cNvSpPr>
            <p:nvPr/>
          </p:nvSpPr>
          <p:spPr bwMode="auto">
            <a:xfrm>
              <a:off x="3813" y="1438"/>
              <a:ext cx="3" cy="10"/>
            </a:xfrm>
            <a:custGeom>
              <a:avLst/>
              <a:gdLst>
                <a:gd name="T0" fmla="*/ 0 w 3"/>
                <a:gd name="T1" fmla="*/ 3 h 10"/>
                <a:gd name="T2" fmla="*/ 3 w 3"/>
                <a:gd name="T3" fmla="*/ 0 h 10"/>
                <a:gd name="T4" fmla="*/ 3 w 3"/>
                <a:gd name="T5" fmla="*/ 3 h 10"/>
                <a:gd name="T6" fmla="*/ 0 w 3"/>
                <a:gd name="T7" fmla="*/ 6 h 10"/>
                <a:gd name="T8" fmla="*/ 0 w 3"/>
                <a:gd name="T9" fmla="*/ 10 h 10"/>
                <a:gd name="T10" fmla="*/ 3 w 3"/>
                <a:gd name="T11" fmla="*/ 6 h 10"/>
                <a:gd name="T12" fmla="*/ 3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3"/>
                  </a:moveTo>
                  <a:lnTo>
                    <a:pt x="3" y="0"/>
                  </a:lnTo>
                  <a:lnTo>
                    <a:pt x="3" y="3"/>
                  </a:lnTo>
                  <a:lnTo>
                    <a:pt x="0" y="6"/>
                  </a:lnTo>
                  <a:lnTo>
                    <a:pt x="0" y="10"/>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411"/>
            <p:cNvSpPr>
              <a:spLocks/>
            </p:cNvSpPr>
            <p:nvPr/>
          </p:nvSpPr>
          <p:spPr bwMode="auto">
            <a:xfrm>
              <a:off x="3816" y="1435"/>
              <a:ext cx="3" cy="9"/>
            </a:xfrm>
            <a:custGeom>
              <a:avLst/>
              <a:gdLst>
                <a:gd name="T0" fmla="*/ 0 w 3"/>
                <a:gd name="T1" fmla="*/ 3 h 9"/>
                <a:gd name="T2" fmla="*/ 3 w 3"/>
                <a:gd name="T3" fmla="*/ 0 h 9"/>
                <a:gd name="T4" fmla="*/ 3 w 3"/>
                <a:gd name="T5" fmla="*/ 3 h 9"/>
                <a:gd name="T6" fmla="*/ 0 w 3"/>
                <a:gd name="T7" fmla="*/ 6 h 9"/>
                <a:gd name="T8" fmla="*/ 0 w 3"/>
                <a:gd name="T9" fmla="*/ 9 h 9"/>
                <a:gd name="T10" fmla="*/ 3 w 3"/>
                <a:gd name="T11" fmla="*/ 6 h 9"/>
                <a:gd name="T12" fmla="*/ 3 w 3"/>
                <a:gd name="T13" fmla="*/ 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3"/>
                  </a:moveTo>
                  <a:lnTo>
                    <a:pt x="3" y="0"/>
                  </a:lnTo>
                  <a:lnTo>
                    <a:pt x="3" y="3"/>
                  </a:lnTo>
                  <a:lnTo>
                    <a:pt x="0" y="6"/>
                  </a:lnTo>
                  <a:lnTo>
                    <a:pt x="0" y="9"/>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412"/>
            <p:cNvSpPr>
              <a:spLocks/>
            </p:cNvSpPr>
            <p:nvPr/>
          </p:nvSpPr>
          <p:spPr bwMode="auto">
            <a:xfrm>
              <a:off x="3816" y="1435"/>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413"/>
            <p:cNvSpPr>
              <a:spLocks/>
            </p:cNvSpPr>
            <p:nvPr/>
          </p:nvSpPr>
          <p:spPr bwMode="auto">
            <a:xfrm>
              <a:off x="3816" y="1431"/>
              <a:ext cx="7" cy="4"/>
            </a:xfrm>
            <a:custGeom>
              <a:avLst/>
              <a:gdLst>
                <a:gd name="T0" fmla="*/ 0 w 7"/>
                <a:gd name="T1" fmla="*/ 4 h 4"/>
                <a:gd name="T2" fmla="*/ 0 w 7"/>
                <a:gd name="T3" fmla="*/ 0 h 4"/>
                <a:gd name="T4" fmla="*/ 3 w 7"/>
                <a:gd name="T5" fmla="*/ 0 h 4"/>
                <a:gd name="T6" fmla="*/ 3 w 7"/>
                <a:gd name="T7" fmla="*/ 4 h 4"/>
                <a:gd name="T8" fmla="*/ 7 w 7"/>
                <a:gd name="T9" fmla="*/ 4 h 4"/>
                <a:gd name="T10" fmla="*/ 7 w 7"/>
                <a:gd name="T11" fmla="*/ 0 h 4"/>
                <a:gd name="T12" fmla="*/ 3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3" y="0"/>
                  </a:lnTo>
                  <a:lnTo>
                    <a:pt x="3" y="4"/>
                  </a:lnTo>
                  <a:lnTo>
                    <a:pt x="7" y="4"/>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414"/>
            <p:cNvSpPr>
              <a:spLocks/>
            </p:cNvSpPr>
            <p:nvPr/>
          </p:nvSpPr>
          <p:spPr bwMode="auto">
            <a:xfrm>
              <a:off x="3816" y="1425"/>
              <a:ext cx="3" cy="10"/>
            </a:xfrm>
            <a:custGeom>
              <a:avLst/>
              <a:gdLst>
                <a:gd name="T0" fmla="*/ 3 w 3"/>
                <a:gd name="T1" fmla="*/ 3 h 10"/>
                <a:gd name="T2" fmla="*/ 0 w 3"/>
                <a:gd name="T3" fmla="*/ 0 h 10"/>
                <a:gd name="T4" fmla="*/ 0 w 3"/>
                <a:gd name="T5" fmla="*/ 3 h 10"/>
                <a:gd name="T6" fmla="*/ 3 w 3"/>
                <a:gd name="T7" fmla="*/ 6 h 10"/>
                <a:gd name="T8" fmla="*/ 3 w 3"/>
                <a:gd name="T9" fmla="*/ 10 h 10"/>
                <a:gd name="T10" fmla="*/ 0 w 3"/>
                <a:gd name="T11" fmla="*/ 6 h 10"/>
                <a:gd name="T12" fmla="*/ 0 w 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3"/>
                  </a:moveTo>
                  <a:lnTo>
                    <a:pt x="0" y="0"/>
                  </a:lnTo>
                  <a:lnTo>
                    <a:pt x="0" y="3"/>
                  </a:lnTo>
                  <a:lnTo>
                    <a:pt x="3" y="6"/>
                  </a:lnTo>
                  <a:lnTo>
                    <a:pt x="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415"/>
            <p:cNvSpPr>
              <a:spLocks/>
            </p:cNvSpPr>
            <p:nvPr/>
          </p:nvSpPr>
          <p:spPr bwMode="auto">
            <a:xfrm>
              <a:off x="381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416"/>
            <p:cNvSpPr>
              <a:spLocks/>
            </p:cNvSpPr>
            <p:nvPr/>
          </p:nvSpPr>
          <p:spPr bwMode="auto">
            <a:xfrm>
              <a:off x="3810"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417"/>
            <p:cNvSpPr>
              <a:spLocks/>
            </p:cNvSpPr>
            <p:nvPr/>
          </p:nvSpPr>
          <p:spPr bwMode="auto">
            <a:xfrm>
              <a:off x="3806" y="1425"/>
              <a:ext cx="4" cy="6"/>
            </a:xfrm>
            <a:custGeom>
              <a:avLst/>
              <a:gdLst>
                <a:gd name="T0" fmla="*/ 4 w 4"/>
                <a:gd name="T1" fmla="*/ 0 h 6"/>
                <a:gd name="T2" fmla="*/ 0 w 4"/>
                <a:gd name="T3" fmla="*/ 0 h 6"/>
                <a:gd name="T4" fmla="*/ 0 w 4"/>
                <a:gd name="T5" fmla="*/ 3 h 6"/>
                <a:gd name="T6" fmla="*/ 4 w 4"/>
                <a:gd name="T7" fmla="*/ 3 h 6"/>
                <a:gd name="T8" fmla="*/ 4 w 4"/>
                <a:gd name="T9" fmla="*/ 6 h 6"/>
                <a:gd name="T10" fmla="*/ 0 w 4"/>
                <a:gd name="T11" fmla="*/ 6 h 6"/>
                <a:gd name="T12" fmla="*/ 0 w 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6">
                  <a:moveTo>
                    <a:pt x="4" y="0"/>
                  </a:moveTo>
                  <a:lnTo>
                    <a:pt x="0" y="0"/>
                  </a:lnTo>
                  <a:lnTo>
                    <a:pt x="0" y="3"/>
                  </a:lnTo>
                  <a:lnTo>
                    <a:pt x="4" y="3"/>
                  </a:lnTo>
                  <a:lnTo>
                    <a:pt x="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418"/>
            <p:cNvSpPr>
              <a:spLocks/>
            </p:cNvSpPr>
            <p:nvPr/>
          </p:nvSpPr>
          <p:spPr bwMode="auto">
            <a:xfrm>
              <a:off x="3803" y="1425"/>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419"/>
            <p:cNvSpPr>
              <a:spLocks/>
            </p:cNvSpPr>
            <p:nvPr/>
          </p:nvSpPr>
          <p:spPr bwMode="auto">
            <a:xfrm>
              <a:off x="3800" y="1428"/>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420"/>
            <p:cNvSpPr>
              <a:spLocks/>
            </p:cNvSpPr>
            <p:nvPr/>
          </p:nvSpPr>
          <p:spPr bwMode="auto">
            <a:xfrm>
              <a:off x="3800" y="1428"/>
              <a:ext cx="3" cy="10"/>
            </a:xfrm>
            <a:custGeom>
              <a:avLst/>
              <a:gdLst>
                <a:gd name="T0" fmla="*/ 3 w 3"/>
                <a:gd name="T1" fmla="*/ 0 h 10"/>
                <a:gd name="T2" fmla="*/ 0 w 3"/>
                <a:gd name="T3" fmla="*/ 3 h 10"/>
                <a:gd name="T4" fmla="*/ 0 w 3"/>
                <a:gd name="T5" fmla="*/ 7 h 10"/>
                <a:gd name="T6" fmla="*/ 3 w 3"/>
                <a:gd name="T7" fmla="*/ 3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3"/>
                  </a:lnTo>
                  <a:lnTo>
                    <a:pt x="0" y="7"/>
                  </a:lnTo>
                  <a:lnTo>
                    <a:pt x="3" y="3"/>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421"/>
            <p:cNvSpPr>
              <a:spLocks/>
            </p:cNvSpPr>
            <p:nvPr/>
          </p:nvSpPr>
          <p:spPr bwMode="auto">
            <a:xfrm>
              <a:off x="3556" y="1207"/>
              <a:ext cx="122" cy="7"/>
            </a:xfrm>
            <a:custGeom>
              <a:avLst/>
              <a:gdLst>
                <a:gd name="T0" fmla="*/ 122 w 122"/>
                <a:gd name="T1" fmla="*/ 0 h 7"/>
                <a:gd name="T2" fmla="*/ 0 w 122"/>
                <a:gd name="T3" fmla="*/ 0 h 7"/>
                <a:gd name="T4" fmla="*/ 0 w 122"/>
                <a:gd name="T5" fmla="*/ 4 h 7"/>
                <a:gd name="T6" fmla="*/ 122 w 122"/>
                <a:gd name="T7" fmla="*/ 4 h 7"/>
                <a:gd name="T8" fmla="*/ 122 w 122"/>
                <a:gd name="T9" fmla="*/ 7 h 7"/>
                <a:gd name="T10" fmla="*/ 0 w 122"/>
                <a:gd name="T11" fmla="*/ 7 h 7"/>
                <a:gd name="T12" fmla="*/ 0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122" y="0"/>
                  </a:moveTo>
                  <a:lnTo>
                    <a:pt x="0" y="0"/>
                  </a:lnTo>
                  <a:lnTo>
                    <a:pt x="0" y="4"/>
                  </a:lnTo>
                  <a:lnTo>
                    <a:pt x="122" y="4"/>
                  </a:lnTo>
                  <a:lnTo>
                    <a:pt x="122"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422"/>
            <p:cNvSpPr>
              <a:spLocks/>
            </p:cNvSpPr>
            <p:nvPr/>
          </p:nvSpPr>
          <p:spPr bwMode="auto">
            <a:xfrm>
              <a:off x="3553" y="1211"/>
              <a:ext cx="6" cy="135"/>
            </a:xfrm>
            <a:custGeom>
              <a:avLst/>
              <a:gdLst>
                <a:gd name="T0" fmla="*/ 0 w 6"/>
                <a:gd name="T1" fmla="*/ 0 h 135"/>
                <a:gd name="T2" fmla="*/ 0 w 6"/>
                <a:gd name="T3" fmla="*/ 135 h 135"/>
                <a:gd name="T4" fmla="*/ 3 w 6"/>
                <a:gd name="T5" fmla="*/ 135 h 135"/>
                <a:gd name="T6" fmla="*/ 3 w 6"/>
                <a:gd name="T7" fmla="*/ 0 h 135"/>
                <a:gd name="T8" fmla="*/ 6 w 6"/>
                <a:gd name="T9" fmla="*/ 0 h 135"/>
                <a:gd name="T10" fmla="*/ 6 w 6"/>
                <a:gd name="T11" fmla="*/ 135 h 135"/>
                <a:gd name="T12" fmla="*/ 3 w 6"/>
                <a:gd name="T13" fmla="*/ 135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0"/>
                  </a:moveTo>
                  <a:lnTo>
                    <a:pt x="0" y="135"/>
                  </a:lnTo>
                  <a:lnTo>
                    <a:pt x="3" y="135"/>
                  </a:lnTo>
                  <a:lnTo>
                    <a:pt x="3" y="0"/>
                  </a:lnTo>
                  <a:lnTo>
                    <a:pt x="6" y="0"/>
                  </a:lnTo>
                  <a:lnTo>
                    <a:pt x="6" y="135"/>
                  </a:lnTo>
                  <a:lnTo>
                    <a:pt x="3" y="135"/>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423"/>
            <p:cNvSpPr>
              <a:spLocks/>
            </p:cNvSpPr>
            <p:nvPr/>
          </p:nvSpPr>
          <p:spPr bwMode="auto">
            <a:xfrm>
              <a:off x="3556" y="1342"/>
              <a:ext cx="122" cy="7"/>
            </a:xfrm>
            <a:custGeom>
              <a:avLst/>
              <a:gdLst>
                <a:gd name="T0" fmla="*/ 0 w 122"/>
                <a:gd name="T1" fmla="*/ 0 h 7"/>
                <a:gd name="T2" fmla="*/ 122 w 122"/>
                <a:gd name="T3" fmla="*/ 0 h 7"/>
                <a:gd name="T4" fmla="*/ 122 w 122"/>
                <a:gd name="T5" fmla="*/ 4 h 7"/>
                <a:gd name="T6" fmla="*/ 0 w 122"/>
                <a:gd name="T7" fmla="*/ 4 h 7"/>
                <a:gd name="T8" fmla="*/ 0 w 122"/>
                <a:gd name="T9" fmla="*/ 7 h 7"/>
                <a:gd name="T10" fmla="*/ 122 w 122"/>
                <a:gd name="T11" fmla="*/ 7 h 7"/>
                <a:gd name="T12" fmla="*/ 122 w 122"/>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7">
                  <a:moveTo>
                    <a:pt x="0" y="0"/>
                  </a:moveTo>
                  <a:lnTo>
                    <a:pt x="122" y="0"/>
                  </a:lnTo>
                  <a:lnTo>
                    <a:pt x="122" y="4"/>
                  </a:lnTo>
                  <a:lnTo>
                    <a:pt x="0" y="4"/>
                  </a:lnTo>
                  <a:lnTo>
                    <a:pt x="0" y="7"/>
                  </a:lnTo>
                  <a:lnTo>
                    <a:pt x="122" y="7"/>
                  </a:lnTo>
                  <a:lnTo>
                    <a:pt x="122"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424"/>
            <p:cNvSpPr>
              <a:spLocks/>
            </p:cNvSpPr>
            <p:nvPr/>
          </p:nvSpPr>
          <p:spPr bwMode="auto">
            <a:xfrm>
              <a:off x="3675" y="1211"/>
              <a:ext cx="6" cy="135"/>
            </a:xfrm>
            <a:custGeom>
              <a:avLst/>
              <a:gdLst>
                <a:gd name="T0" fmla="*/ 0 w 6"/>
                <a:gd name="T1" fmla="*/ 135 h 135"/>
                <a:gd name="T2" fmla="*/ 0 w 6"/>
                <a:gd name="T3" fmla="*/ 0 h 135"/>
                <a:gd name="T4" fmla="*/ 3 w 6"/>
                <a:gd name="T5" fmla="*/ 0 h 135"/>
                <a:gd name="T6" fmla="*/ 3 w 6"/>
                <a:gd name="T7" fmla="*/ 135 h 135"/>
                <a:gd name="T8" fmla="*/ 6 w 6"/>
                <a:gd name="T9" fmla="*/ 135 h 135"/>
                <a:gd name="T10" fmla="*/ 6 w 6"/>
                <a:gd name="T11" fmla="*/ 0 h 135"/>
                <a:gd name="T12" fmla="*/ 3 w 6"/>
                <a:gd name="T13" fmla="*/ 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5">
                  <a:moveTo>
                    <a:pt x="0" y="135"/>
                  </a:moveTo>
                  <a:lnTo>
                    <a:pt x="0" y="0"/>
                  </a:lnTo>
                  <a:lnTo>
                    <a:pt x="3" y="0"/>
                  </a:lnTo>
                  <a:lnTo>
                    <a:pt x="3" y="135"/>
                  </a:lnTo>
                  <a:lnTo>
                    <a:pt x="6" y="135"/>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425"/>
            <p:cNvSpPr>
              <a:spLocks/>
            </p:cNvSpPr>
            <p:nvPr/>
          </p:nvSpPr>
          <p:spPr bwMode="auto">
            <a:xfrm>
              <a:off x="3559" y="1247"/>
              <a:ext cx="20" cy="6"/>
            </a:xfrm>
            <a:custGeom>
              <a:avLst/>
              <a:gdLst>
                <a:gd name="T0" fmla="*/ 20 w 20"/>
                <a:gd name="T1" fmla="*/ 0 h 6"/>
                <a:gd name="T2" fmla="*/ 0 w 20"/>
                <a:gd name="T3" fmla="*/ 0 h 6"/>
                <a:gd name="T4" fmla="*/ 0 w 20"/>
                <a:gd name="T5" fmla="*/ 3 h 6"/>
                <a:gd name="T6" fmla="*/ 20 w 20"/>
                <a:gd name="T7" fmla="*/ 3 h 6"/>
                <a:gd name="T8" fmla="*/ 20 w 20"/>
                <a:gd name="T9" fmla="*/ 6 h 6"/>
                <a:gd name="T10" fmla="*/ 0 w 20"/>
                <a:gd name="T11" fmla="*/ 6 h 6"/>
                <a:gd name="T12" fmla="*/ 0 w 2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6">
                  <a:moveTo>
                    <a:pt x="20" y="0"/>
                  </a:moveTo>
                  <a:lnTo>
                    <a:pt x="0" y="0"/>
                  </a:lnTo>
                  <a:lnTo>
                    <a:pt x="0" y="3"/>
                  </a:lnTo>
                  <a:lnTo>
                    <a:pt x="20" y="3"/>
                  </a:lnTo>
                  <a:lnTo>
                    <a:pt x="2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426"/>
            <p:cNvSpPr>
              <a:spLocks/>
            </p:cNvSpPr>
            <p:nvPr/>
          </p:nvSpPr>
          <p:spPr bwMode="auto">
            <a:xfrm>
              <a:off x="3556" y="1250"/>
              <a:ext cx="7" cy="7"/>
            </a:xfrm>
            <a:custGeom>
              <a:avLst/>
              <a:gdLst>
                <a:gd name="T0" fmla="*/ 0 w 7"/>
                <a:gd name="T1" fmla="*/ 0 h 7"/>
                <a:gd name="T2" fmla="*/ 0 w 7"/>
                <a:gd name="T3" fmla="*/ 7 h 7"/>
                <a:gd name="T4" fmla="*/ 3 w 7"/>
                <a:gd name="T5" fmla="*/ 7 h 7"/>
                <a:gd name="T6" fmla="*/ 3 w 7"/>
                <a:gd name="T7" fmla="*/ 0 h 7"/>
                <a:gd name="T8" fmla="*/ 7 w 7"/>
                <a:gd name="T9" fmla="*/ 0 h 7"/>
                <a:gd name="T10" fmla="*/ 7 w 7"/>
                <a:gd name="T11" fmla="*/ 7 h 7"/>
                <a:gd name="T12" fmla="*/ 3 w 7"/>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0" y="7"/>
                  </a:lnTo>
                  <a:lnTo>
                    <a:pt x="3" y="7"/>
                  </a:lnTo>
                  <a:lnTo>
                    <a:pt x="3" y="0"/>
                  </a:lnTo>
                  <a:lnTo>
                    <a:pt x="7" y="0"/>
                  </a:lnTo>
                  <a:lnTo>
                    <a:pt x="7"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427"/>
            <p:cNvSpPr>
              <a:spLocks/>
            </p:cNvSpPr>
            <p:nvPr/>
          </p:nvSpPr>
          <p:spPr bwMode="auto">
            <a:xfrm>
              <a:off x="3559" y="1253"/>
              <a:ext cx="20" cy="7"/>
            </a:xfrm>
            <a:custGeom>
              <a:avLst/>
              <a:gdLst>
                <a:gd name="T0" fmla="*/ 0 w 20"/>
                <a:gd name="T1" fmla="*/ 0 h 7"/>
                <a:gd name="T2" fmla="*/ 20 w 20"/>
                <a:gd name="T3" fmla="*/ 0 h 7"/>
                <a:gd name="T4" fmla="*/ 20 w 20"/>
                <a:gd name="T5" fmla="*/ 4 h 7"/>
                <a:gd name="T6" fmla="*/ 0 w 20"/>
                <a:gd name="T7" fmla="*/ 4 h 7"/>
                <a:gd name="T8" fmla="*/ 0 w 20"/>
                <a:gd name="T9" fmla="*/ 7 h 7"/>
                <a:gd name="T10" fmla="*/ 20 w 20"/>
                <a:gd name="T11" fmla="*/ 7 h 7"/>
                <a:gd name="T12" fmla="*/ 20 w 20"/>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7">
                  <a:moveTo>
                    <a:pt x="0" y="0"/>
                  </a:moveTo>
                  <a:lnTo>
                    <a:pt x="20" y="0"/>
                  </a:lnTo>
                  <a:lnTo>
                    <a:pt x="20" y="4"/>
                  </a:lnTo>
                  <a:lnTo>
                    <a:pt x="0" y="4"/>
                  </a:lnTo>
                  <a:lnTo>
                    <a:pt x="0" y="7"/>
                  </a:lnTo>
                  <a:lnTo>
                    <a:pt x="20" y="7"/>
                  </a:lnTo>
                  <a:lnTo>
                    <a:pt x="2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428"/>
            <p:cNvSpPr>
              <a:spLocks/>
            </p:cNvSpPr>
            <p:nvPr/>
          </p:nvSpPr>
          <p:spPr bwMode="auto">
            <a:xfrm>
              <a:off x="3576" y="1250"/>
              <a:ext cx="6" cy="7"/>
            </a:xfrm>
            <a:custGeom>
              <a:avLst/>
              <a:gdLst>
                <a:gd name="T0" fmla="*/ 0 w 6"/>
                <a:gd name="T1" fmla="*/ 7 h 7"/>
                <a:gd name="T2" fmla="*/ 0 w 6"/>
                <a:gd name="T3" fmla="*/ 0 h 7"/>
                <a:gd name="T4" fmla="*/ 3 w 6"/>
                <a:gd name="T5" fmla="*/ 0 h 7"/>
                <a:gd name="T6" fmla="*/ 3 w 6"/>
                <a:gd name="T7" fmla="*/ 7 h 7"/>
                <a:gd name="T8" fmla="*/ 6 w 6"/>
                <a:gd name="T9" fmla="*/ 7 h 7"/>
                <a:gd name="T10" fmla="*/ 6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7"/>
                  </a:moveTo>
                  <a:lnTo>
                    <a:pt x="0" y="0"/>
                  </a:lnTo>
                  <a:lnTo>
                    <a:pt x="3" y="0"/>
                  </a:lnTo>
                  <a:lnTo>
                    <a:pt x="3" y="7"/>
                  </a:lnTo>
                  <a:lnTo>
                    <a:pt x="6" y="7"/>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429"/>
            <p:cNvSpPr>
              <a:spLocks/>
            </p:cNvSpPr>
            <p:nvPr/>
          </p:nvSpPr>
          <p:spPr bwMode="auto">
            <a:xfrm>
              <a:off x="3563" y="1250"/>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430"/>
            <p:cNvSpPr>
              <a:spLocks/>
            </p:cNvSpPr>
            <p:nvPr/>
          </p:nvSpPr>
          <p:spPr bwMode="auto">
            <a:xfrm>
              <a:off x="3701" y="1224"/>
              <a:ext cx="184" cy="6"/>
            </a:xfrm>
            <a:custGeom>
              <a:avLst/>
              <a:gdLst>
                <a:gd name="T0" fmla="*/ 184 w 184"/>
                <a:gd name="T1" fmla="*/ 0 h 6"/>
                <a:gd name="T2" fmla="*/ 0 w 184"/>
                <a:gd name="T3" fmla="*/ 0 h 6"/>
                <a:gd name="T4" fmla="*/ 0 w 184"/>
                <a:gd name="T5" fmla="*/ 3 h 6"/>
                <a:gd name="T6" fmla="*/ 184 w 184"/>
                <a:gd name="T7" fmla="*/ 3 h 6"/>
                <a:gd name="T8" fmla="*/ 184 w 184"/>
                <a:gd name="T9" fmla="*/ 6 h 6"/>
                <a:gd name="T10" fmla="*/ 0 w 184"/>
                <a:gd name="T11" fmla="*/ 6 h 6"/>
                <a:gd name="T12" fmla="*/ 0 w 184"/>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6">
                  <a:moveTo>
                    <a:pt x="184" y="0"/>
                  </a:moveTo>
                  <a:lnTo>
                    <a:pt x="0" y="0"/>
                  </a:lnTo>
                  <a:lnTo>
                    <a:pt x="0" y="3"/>
                  </a:lnTo>
                  <a:lnTo>
                    <a:pt x="184" y="3"/>
                  </a:lnTo>
                  <a:lnTo>
                    <a:pt x="184"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431"/>
            <p:cNvSpPr>
              <a:spLocks/>
            </p:cNvSpPr>
            <p:nvPr/>
          </p:nvSpPr>
          <p:spPr bwMode="auto">
            <a:xfrm>
              <a:off x="3724" y="1257"/>
              <a:ext cx="161" cy="6"/>
            </a:xfrm>
            <a:custGeom>
              <a:avLst/>
              <a:gdLst>
                <a:gd name="T0" fmla="*/ 161 w 161"/>
                <a:gd name="T1" fmla="*/ 0 h 6"/>
                <a:gd name="T2" fmla="*/ 0 w 161"/>
                <a:gd name="T3" fmla="*/ 0 h 6"/>
                <a:gd name="T4" fmla="*/ 0 w 161"/>
                <a:gd name="T5" fmla="*/ 3 h 6"/>
                <a:gd name="T6" fmla="*/ 161 w 161"/>
                <a:gd name="T7" fmla="*/ 3 h 6"/>
                <a:gd name="T8" fmla="*/ 161 w 161"/>
                <a:gd name="T9" fmla="*/ 6 h 6"/>
                <a:gd name="T10" fmla="*/ 0 w 161"/>
                <a:gd name="T11" fmla="*/ 6 h 6"/>
                <a:gd name="T12" fmla="*/ 0 w 16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6">
                  <a:moveTo>
                    <a:pt x="161" y="0"/>
                  </a:moveTo>
                  <a:lnTo>
                    <a:pt x="0" y="0"/>
                  </a:lnTo>
                  <a:lnTo>
                    <a:pt x="0" y="3"/>
                  </a:lnTo>
                  <a:lnTo>
                    <a:pt x="161" y="3"/>
                  </a:lnTo>
                  <a:lnTo>
                    <a:pt x="161"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432"/>
            <p:cNvSpPr>
              <a:spLocks/>
            </p:cNvSpPr>
            <p:nvPr/>
          </p:nvSpPr>
          <p:spPr bwMode="auto">
            <a:xfrm>
              <a:off x="1855" y="1421"/>
              <a:ext cx="10" cy="20"/>
            </a:xfrm>
            <a:custGeom>
              <a:avLst/>
              <a:gdLst>
                <a:gd name="T0" fmla="*/ 0 w 10"/>
                <a:gd name="T1" fmla="*/ 0 h 20"/>
                <a:gd name="T2" fmla="*/ 3 w 10"/>
                <a:gd name="T3" fmla="*/ 20 h 20"/>
                <a:gd name="T4" fmla="*/ 6 w 10"/>
                <a:gd name="T5" fmla="*/ 20 h 20"/>
                <a:gd name="T6" fmla="*/ 3 w 10"/>
                <a:gd name="T7" fmla="*/ 0 h 20"/>
                <a:gd name="T8" fmla="*/ 6 w 10"/>
                <a:gd name="T9" fmla="*/ 0 h 20"/>
                <a:gd name="T10" fmla="*/ 10 w 10"/>
                <a:gd name="T11" fmla="*/ 20 h 20"/>
                <a:gd name="T12" fmla="*/ 6 w 10"/>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0"/>
                  </a:moveTo>
                  <a:lnTo>
                    <a:pt x="3" y="20"/>
                  </a:lnTo>
                  <a:lnTo>
                    <a:pt x="6" y="20"/>
                  </a:lnTo>
                  <a:lnTo>
                    <a:pt x="3" y="0"/>
                  </a:lnTo>
                  <a:lnTo>
                    <a:pt x="6" y="0"/>
                  </a:lnTo>
                  <a:lnTo>
                    <a:pt x="10" y="20"/>
                  </a:lnTo>
                  <a:lnTo>
                    <a:pt x="6"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Freeform 433"/>
            <p:cNvSpPr>
              <a:spLocks/>
            </p:cNvSpPr>
            <p:nvPr/>
          </p:nvSpPr>
          <p:spPr bwMode="auto">
            <a:xfrm>
              <a:off x="1858" y="1441"/>
              <a:ext cx="16" cy="20"/>
            </a:xfrm>
            <a:custGeom>
              <a:avLst/>
              <a:gdLst>
                <a:gd name="T0" fmla="*/ 0 w 16"/>
                <a:gd name="T1" fmla="*/ 0 h 20"/>
                <a:gd name="T2" fmla="*/ 10 w 16"/>
                <a:gd name="T3" fmla="*/ 20 h 20"/>
                <a:gd name="T4" fmla="*/ 13 w 16"/>
                <a:gd name="T5" fmla="*/ 20 h 20"/>
                <a:gd name="T6" fmla="*/ 3 w 16"/>
                <a:gd name="T7" fmla="*/ 0 h 20"/>
                <a:gd name="T8" fmla="*/ 7 w 16"/>
                <a:gd name="T9" fmla="*/ 0 h 20"/>
                <a:gd name="T10" fmla="*/ 16 w 16"/>
                <a:gd name="T11" fmla="*/ 20 h 20"/>
                <a:gd name="T12" fmla="*/ 13 w 16"/>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0"/>
                  </a:moveTo>
                  <a:lnTo>
                    <a:pt x="10" y="20"/>
                  </a:lnTo>
                  <a:lnTo>
                    <a:pt x="13" y="20"/>
                  </a:lnTo>
                  <a:lnTo>
                    <a:pt x="3" y="0"/>
                  </a:lnTo>
                  <a:lnTo>
                    <a:pt x="7" y="0"/>
                  </a:lnTo>
                  <a:lnTo>
                    <a:pt x="16" y="20"/>
                  </a:lnTo>
                  <a:lnTo>
                    <a:pt x="13"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434"/>
            <p:cNvSpPr>
              <a:spLocks/>
            </p:cNvSpPr>
            <p:nvPr/>
          </p:nvSpPr>
          <p:spPr bwMode="auto">
            <a:xfrm>
              <a:off x="1871" y="1458"/>
              <a:ext cx="17" cy="23"/>
            </a:xfrm>
            <a:custGeom>
              <a:avLst/>
              <a:gdLst>
                <a:gd name="T0" fmla="*/ 0 w 17"/>
                <a:gd name="T1" fmla="*/ 0 h 23"/>
                <a:gd name="T2" fmla="*/ 17 w 17"/>
                <a:gd name="T3" fmla="*/ 16 h 23"/>
                <a:gd name="T4" fmla="*/ 17 w 17"/>
                <a:gd name="T5" fmla="*/ 19 h 23"/>
                <a:gd name="T6" fmla="*/ 0 w 17"/>
                <a:gd name="T7" fmla="*/ 3 h 23"/>
                <a:gd name="T8" fmla="*/ 0 w 17"/>
                <a:gd name="T9" fmla="*/ 6 h 23"/>
                <a:gd name="T10" fmla="*/ 17 w 17"/>
                <a:gd name="T11" fmla="*/ 23 h 23"/>
                <a:gd name="T12" fmla="*/ 17 w 17"/>
                <a:gd name="T13" fmla="*/ 19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0" y="0"/>
                  </a:moveTo>
                  <a:lnTo>
                    <a:pt x="17" y="16"/>
                  </a:lnTo>
                  <a:lnTo>
                    <a:pt x="17" y="19"/>
                  </a:lnTo>
                  <a:lnTo>
                    <a:pt x="0" y="3"/>
                  </a:lnTo>
                  <a:lnTo>
                    <a:pt x="0" y="6"/>
                  </a:lnTo>
                  <a:lnTo>
                    <a:pt x="17" y="23"/>
                  </a:lnTo>
                  <a:lnTo>
                    <a:pt x="17"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435"/>
            <p:cNvSpPr>
              <a:spLocks/>
            </p:cNvSpPr>
            <p:nvPr/>
          </p:nvSpPr>
          <p:spPr bwMode="auto">
            <a:xfrm>
              <a:off x="1888" y="1474"/>
              <a:ext cx="19" cy="17"/>
            </a:xfrm>
            <a:custGeom>
              <a:avLst/>
              <a:gdLst>
                <a:gd name="T0" fmla="*/ 0 w 19"/>
                <a:gd name="T1" fmla="*/ 0 h 17"/>
                <a:gd name="T2" fmla="*/ 19 w 19"/>
                <a:gd name="T3" fmla="*/ 10 h 17"/>
                <a:gd name="T4" fmla="*/ 19 w 19"/>
                <a:gd name="T5" fmla="*/ 13 h 17"/>
                <a:gd name="T6" fmla="*/ 0 w 19"/>
                <a:gd name="T7" fmla="*/ 3 h 17"/>
                <a:gd name="T8" fmla="*/ 0 w 19"/>
                <a:gd name="T9" fmla="*/ 7 h 17"/>
                <a:gd name="T10" fmla="*/ 19 w 19"/>
                <a:gd name="T11" fmla="*/ 17 h 17"/>
                <a:gd name="T12" fmla="*/ 19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0" y="0"/>
                  </a:moveTo>
                  <a:lnTo>
                    <a:pt x="19" y="10"/>
                  </a:lnTo>
                  <a:lnTo>
                    <a:pt x="19" y="13"/>
                  </a:lnTo>
                  <a:lnTo>
                    <a:pt x="0" y="3"/>
                  </a:lnTo>
                  <a:lnTo>
                    <a:pt x="0" y="7"/>
                  </a:lnTo>
                  <a:lnTo>
                    <a:pt x="19" y="17"/>
                  </a:lnTo>
                  <a:lnTo>
                    <a:pt x="19"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436"/>
            <p:cNvSpPr>
              <a:spLocks/>
            </p:cNvSpPr>
            <p:nvPr/>
          </p:nvSpPr>
          <p:spPr bwMode="auto">
            <a:xfrm>
              <a:off x="1907" y="1484"/>
              <a:ext cx="20" cy="10"/>
            </a:xfrm>
            <a:custGeom>
              <a:avLst/>
              <a:gdLst>
                <a:gd name="T0" fmla="*/ 0 w 20"/>
                <a:gd name="T1" fmla="*/ 0 h 10"/>
                <a:gd name="T2" fmla="*/ 20 w 20"/>
                <a:gd name="T3" fmla="*/ 3 h 10"/>
                <a:gd name="T4" fmla="*/ 20 w 20"/>
                <a:gd name="T5" fmla="*/ 7 h 10"/>
                <a:gd name="T6" fmla="*/ 0 w 20"/>
                <a:gd name="T7" fmla="*/ 3 h 10"/>
                <a:gd name="T8" fmla="*/ 0 w 20"/>
                <a:gd name="T9" fmla="*/ 7 h 10"/>
                <a:gd name="T10" fmla="*/ 20 w 20"/>
                <a:gd name="T11" fmla="*/ 10 h 10"/>
                <a:gd name="T12" fmla="*/ 20 w 20"/>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0" y="0"/>
                  </a:moveTo>
                  <a:lnTo>
                    <a:pt x="20" y="3"/>
                  </a:lnTo>
                  <a:lnTo>
                    <a:pt x="20" y="7"/>
                  </a:lnTo>
                  <a:lnTo>
                    <a:pt x="0" y="3"/>
                  </a:lnTo>
                  <a:lnTo>
                    <a:pt x="0" y="7"/>
                  </a:lnTo>
                  <a:lnTo>
                    <a:pt x="20" y="10"/>
                  </a:lnTo>
                  <a:lnTo>
                    <a:pt x="2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437"/>
            <p:cNvSpPr>
              <a:spLocks/>
            </p:cNvSpPr>
            <p:nvPr/>
          </p:nvSpPr>
          <p:spPr bwMode="auto">
            <a:xfrm>
              <a:off x="1927" y="1484"/>
              <a:ext cx="23" cy="10"/>
            </a:xfrm>
            <a:custGeom>
              <a:avLst/>
              <a:gdLst>
                <a:gd name="T0" fmla="*/ 0 w 23"/>
                <a:gd name="T1" fmla="*/ 3 h 10"/>
                <a:gd name="T2" fmla="*/ 23 w 23"/>
                <a:gd name="T3" fmla="*/ 0 h 10"/>
                <a:gd name="T4" fmla="*/ 23 w 23"/>
                <a:gd name="T5" fmla="*/ 3 h 10"/>
                <a:gd name="T6" fmla="*/ 0 w 23"/>
                <a:gd name="T7" fmla="*/ 7 h 10"/>
                <a:gd name="T8" fmla="*/ 0 w 23"/>
                <a:gd name="T9" fmla="*/ 10 h 10"/>
                <a:gd name="T10" fmla="*/ 23 w 23"/>
                <a:gd name="T11" fmla="*/ 7 h 10"/>
                <a:gd name="T12" fmla="*/ 23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0" y="3"/>
                  </a:moveTo>
                  <a:lnTo>
                    <a:pt x="23" y="0"/>
                  </a:lnTo>
                  <a:lnTo>
                    <a:pt x="23" y="3"/>
                  </a:lnTo>
                  <a:lnTo>
                    <a:pt x="0" y="7"/>
                  </a:lnTo>
                  <a:lnTo>
                    <a:pt x="0" y="10"/>
                  </a:lnTo>
                  <a:lnTo>
                    <a:pt x="23" y="7"/>
                  </a:lnTo>
                  <a:lnTo>
                    <a:pt x="2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438"/>
            <p:cNvSpPr>
              <a:spLocks/>
            </p:cNvSpPr>
            <p:nvPr/>
          </p:nvSpPr>
          <p:spPr bwMode="auto">
            <a:xfrm>
              <a:off x="1950" y="1474"/>
              <a:ext cx="20" cy="17"/>
            </a:xfrm>
            <a:custGeom>
              <a:avLst/>
              <a:gdLst>
                <a:gd name="T0" fmla="*/ 0 w 20"/>
                <a:gd name="T1" fmla="*/ 10 h 17"/>
                <a:gd name="T2" fmla="*/ 20 w 20"/>
                <a:gd name="T3" fmla="*/ 0 h 17"/>
                <a:gd name="T4" fmla="*/ 20 w 20"/>
                <a:gd name="T5" fmla="*/ 3 h 17"/>
                <a:gd name="T6" fmla="*/ 0 w 20"/>
                <a:gd name="T7" fmla="*/ 13 h 17"/>
                <a:gd name="T8" fmla="*/ 0 w 20"/>
                <a:gd name="T9" fmla="*/ 17 h 17"/>
                <a:gd name="T10" fmla="*/ 20 w 20"/>
                <a:gd name="T11" fmla="*/ 7 h 17"/>
                <a:gd name="T12" fmla="*/ 2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0" y="10"/>
                  </a:moveTo>
                  <a:lnTo>
                    <a:pt x="20" y="0"/>
                  </a:lnTo>
                  <a:lnTo>
                    <a:pt x="20" y="3"/>
                  </a:lnTo>
                  <a:lnTo>
                    <a:pt x="0" y="13"/>
                  </a:lnTo>
                  <a:lnTo>
                    <a:pt x="0" y="17"/>
                  </a:lnTo>
                  <a:lnTo>
                    <a:pt x="20" y="7"/>
                  </a:lnTo>
                  <a:lnTo>
                    <a:pt x="2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439"/>
            <p:cNvSpPr>
              <a:spLocks/>
            </p:cNvSpPr>
            <p:nvPr/>
          </p:nvSpPr>
          <p:spPr bwMode="auto">
            <a:xfrm>
              <a:off x="1967" y="1461"/>
              <a:ext cx="19" cy="16"/>
            </a:xfrm>
            <a:custGeom>
              <a:avLst/>
              <a:gdLst>
                <a:gd name="T0" fmla="*/ 0 w 19"/>
                <a:gd name="T1" fmla="*/ 16 h 16"/>
                <a:gd name="T2" fmla="*/ 13 w 19"/>
                <a:gd name="T3" fmla="*/ 0 h 16"/>
                <a:gd name="T4" fmla="*/ 16 w 19"/>
                <a:gd name="T5" fmla="*/ 0 h 16"/>
                <a:gd name="T6" fmla="*/ 3 w 19"/>
                <a:gd name="T7" fmla="*/ 16 h 16"/>
                <a:gd name="T8" fmla="*/ 6 w 19"/>
                <a:gd name="T9" fmla="*/ 16 h 16"/>
                <a:gd name="T10" fmla="*/ 19 w 19"/>
                <a:gd name="T11" fmla="*/ 0 h 16"/>
                <a:gd name="T12" fmla="*/ 16 w 19"/>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6">
                  <a:moveTo>
                    <a:pt x="0" y="16"/>
                  </a:moveTo>
                  <a:lnTo>
                    <a:pt x="13" y="0"/>
                  </a:lnTo>
                  <a:lnTo>
                    <a:pt x="16" y="0"/>
                  </a:lnTo>
                  <a:lnTo>
                    <a:pt x="3" y="16"/>
                  </a:lnTo>
                  <a:lnTo>
                    <a:pt x="6" y="16"/>
                  </a:lnTo>
                  <a:lnTo>
                    <a:pt x="19" y="0"/>
                  </a:lnTo>
                  <a:lnTo>
                    <a:pt x="1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440"/>
            <p:cNvSpPr>
              <a:spLocks/>
            </p:cNvSpPr>
            <p:nvPr/>
          </p:nvSpPr>
          <p:spPr bwMode="auto">
            <a:xfrm>
              <a:off x="1980" y="1441"/>
              <a:ext cx="16" cy="20"/>
            </a:xfrm>
            <a:custGeom>
              <a:avLst/>
              <a:gdLst>
                <a:gd name="T0" fmla="*/ 0 w 16"/>
                <a:gd name="T1" fmla="*/ 20 h 20"/>
                <a:gd name="T2" fmla="*/ 10 w 16"/>
                <a:gd name="T3" fmla="*/ 0 h 20"/>
                <a:gd name="T4" fmla="*/ 13 w 16"/>
                <a:gd name="T5" fmla="*/ 0 h 20"/>
                <a:gd name="T6" fmla="*/ 3 w 16"/>
                <a:gd name="T7" fmla="*/ 20 h 20"/>
                <a:gd name="T8" fmla="*/ 6 w 16"/>
                <a:gd name="T9" fmla="*/ 20 h 20"/>
                <a:gd name="T10" fmla="*/ 16 w 16"/>
                <a:gd name="T11" fmla="*/ 0 h 20"/>
                <a:gd name="T12" fmla="*/ 13 w 1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0">
                  <a:moveTo>
                    <a:pt x="0" y="20"/>
                  </a:moveTo>
                  <a:lnTo>
                    <a:pt x="10" y="0"/>
                  </a:lnTo>
                  <a:lnTo>
                    <a:pt x="13" y="0"/>
                  </a:lnTo>
                  <a:lnTo>
                    <a:pt x="3" y="20"/>
                  </a:lnTo>
                  <a:lnTo>
                    <a:pt x="6" y="20"/>
                  </a:lnTo>
                  <a:lnTo>
                    <a:pt x="16" y="0"/>
                  </a:lnTo>
                  <a:lnTo>
                    <a:pt x="1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441"/>
            <p:cNvSpPr>
              <a:spLocks/>
            </p:cNvSpPr>
            <p:nvPr/>
          </p:nvSpPr>
          <p:spPr bwMode="auto">
            <a:xfrm>
              <a:off x="1990" y="1421"/>
              <a:ext cx="10" cy="20"/>
            </a:xfrm>
            <a:custGeom>
              <a:avLst/>
              <a:gdLst>
                <a:gd name="T0" fmla="*/ 0 w 10"/>
                <a:gd name="T1" fmla="*/ 20 h 20"/>
                <a:gd name="T2" fmla="*/ 3 w 10"/>
                <a:gd name="T3" fmla="*/ 0 h 20"/>
                <a:gd name="T4" fmla="*/ 6 w 10"/>
                <a:gd name="T5" fmla="*/ 0 h 20"/>
                <a:gd name="T6" fmla="*/ 3 w 10"/>
                <a:gd name="T7" fmla="*/ 20 h 20"/>
                <a:gd name="T8" fmla="*/ 6 w 10"/>
                <a:gd name="T9" fmla="*/ 20 h 20"/>
                <a:gd name="T10" fmla="*/ 10 w 10"/>
                <a:gd name="T11" fmla="*/ 0 h 20"/>
                <a:gd name="T12" fmla="*/ 6 w 1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0">
                  <a:moveTo>
                    <a:pt x="0" y="20"/>
                  </a:moveTo>
                  <a:lnTo>
                    <a:pt x="3" y="0"/>
                  </a:lnTo>
                  <a:lnTo>
                    <a:pt x="6" y="0"/>
                  </a:lnTo>
                  <a:lnTo>
                    <a:pt x="3" y="20"/>
                  </a:lnTo>
                  <a:lnTo>
                    <a:pt x="6" y="20"/>
                  </a:lnTo>
                  <a:lnTo>
                    <a:pt x="10" y="0"/>
                  </a:lnTo>
                  <a:lnTo>
                    <a:pt x="6"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442"/>
            <p:cNvSpPr>
              <a:spLocks/>
            </p:cNvSpPr>
            <p:nvPr/>
          </p:nvSpPr>
          <p:spPr bwMode="auto">
            <a:xfrm>
              <a:off x="1990" y="1398"/>
              <a:ext cx="10" cy="23"/>
            </a:xfrm>
            <a:custGeom>
              <a:avLst/>
              <a:gdLst>
                <a:gd name="T0" fmla="*/ 3 w 10"/>
                <a:gd name="T1" fmla="*/ 23 h 23"/>
                <a:gd name="T2" fmla="*/ 0 w 10"/>
                <a:gd name="T3" fmla="*/ 0 h 23"/>
                <a:gd name="T4" fmla="*/ 3 w 10"/>
                <a:gd name="T5" fmla="*/ 0 h 23"/>
                <a:gd name="T6" fmla="*/ 6 w 10"/>
                <a:gd name="T7" fmla="*/ 23 h 23"/>
                <a:gd name="T8" fmla="*/ 10 w 10"/>
                <a:gd name="T9" fmla="*/ 23 h 23"/>
                <a:gd name="T10" fmla="*/ 6 w 10"/>
                <a:gd name="T11" fmla="*/ 0 h 23"/>
                <a:gd name="T12" fmla="*/ 3 w 1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23"/>
                  </a:moveTo>
                  <a:lnTo>
                    <a:pt x="0" y="0"/>
                  </a:lnTo>
                  <a:lnTo>
                    <a:pt x="3" y="0"/>
                  </a:lnTo>
                  <a:lnTo>
                    <a:pt x="6" y="23"/>
                  </a:lnTo>
                  <a:lnTo>
                    <a:pt x="10" y="2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443"/>
            <p:cNvSpPr>
              <a:spLocks/>
            </p:cNvSpPr>
            <p:nvPr/>
          </p:nvSpPr>
          <p:spPr bwMode="auto">
            <a:xfrm>
              <a:off x="1980" y="1379"/>
              <a:ext cx="16" cy="19"/>
            </a:xfrm>
            <a:custGeom>
              <a:avLst/>
              <a:gdLst>
                <a:gd name="T0" fmla="*/ 10 w 16"/>
                <a:gd name="T1" fmla="*/ 19 h 19"/>
                <a:gd name="T2" fmla="*/ 0 w 16"/>
                <a:gd name="T3" fmla="*/ 0 h 19"/>
                <a:gd name="T4" fmla="*/ 3 w 16"/>
                <a:gd name="T5" fmla="*/ 0 h 19"/>
                <a:gd name="T6" fmla="*/ 13 w 16"/>
                <a:gd name="T7" fmla="*/ 19 h 19"/>
                <a:gd name="T8" fmla="*/ 16 w 16"/>
                <a:gd name="T9" fmla="*/ 19 h 19"/>
                <a:gd name="T10" fmla="*/ 6 w 16"/>
                <a:gd name="T11" fmla="*/ 0 h 19"/>
                <a:gd name="T12" fmla="*/ 3 w 1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19"/>
                  </a:moveTo>
                  <a:lnTo>
                    <a:pt x="0" y="0"/>
                  </a:lnTo>
                  <a:lnTo>
                    <a:pt x="3" y="0"/>
                  </a:lnTo>
                  <a:lnTo>
                    <a:pt x="13" y="19"/>
                  </a:lnTo>
                  <a:lnTo>
                    <a:pt x="16" y="19"/>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444"/>
            <p:cNvSpPr>
              <a:spLocks/>
            </p:cNvSpPr>
            <p:nvPr/>
          </p:nvSpPr>
          <p:spPr bwMode="auto">
            <a:xfrm>
              <a:off x="1970" y="1362"/>
              <a:ext cx="13" cy="20"/>
            </a:xfrm>
            <a:custGeom>
              <a:avLst/>
              <a:gdLst>
                <a:gd name="T0" fmla="*/ 13 w 13"/>
                <a:gd name="T1" fmla="*/ 13 h 20"/>
                <a:gd name="T2" fmla="*/ 0 w 13"/>
                <a:gd name="T3" fmla="*/ 0 h 20"/>
                <a:gd name="T4" fmla="*/ 0 w 13"/>
                <a:gd name="T5" fmla="*/ 3 h 20"/>
                <a:gd name="T6" fmla="*/ 13 w 13"/>
                <a:gd name="T7" fmla="*/ 17 h 20"/>
                <a:gd name="T8" fmla="*/ 13 w 13"/>
                <a:gd name="T9" fmla="*/ 20 h 20"/>
                <a:gd name="T10" fmla="*/ 0 w 13"/>
                <a:gd name="T11" fmla="*/ 7 h 20"/>
                <a:gd name="T12" fmla="*/ 0 w 13"/>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20">
                  <a:moveTo>
                    <a:pt x="13" y="13"/>
                  </a:moveTo>
                  <a:lnTo>
                    <a:pt x="0" y="0"/>
                  </a:lnTo>
                  <a:lnTo>
                    <a:pt x="0" y="3"/>
                  </a:lnTo>
                  <a:lnTo>
                    <a:pt x="13" y="17"/>
                  </a:lnTo>
                  <a:lnTo>
                    <a:pt x="13" y="20"/>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445"/>
            <p:cNvSpPr>
              <a:spLocks/>
            </p:cNvSpPr>
            <p:nvPr/>
          </p:nvSpPr>
          <p:spPr bwMode="auto">
            <a:xfrm>
              <a:off x="1950" y="1352"/>
              <a:ext cx="20" cy="17"/>
            </a:xfrm>
            <a:custGeom>
              <a:avLst/>
              <a:gdLst>
                <a:gd name="T0" fmla="*/ 20 w 20"/>
                <a:gd name="T1" fmla="*/ 10 h 17"/>
                <a:gd name="T2" fmla="*/ 0 w 20"/>
                <a:gd name="T3" fmla="*/ 0 h 17"/>
                <a:gd name="T4" fmla="*/ 0 w 20"/>
                <a:gd name="T5" fmla="*/ 3 h 17"/>
                <a:gd name="T6" fmla="*/ 20 w 20"/>
                <a:gd name="T7" fmla="*/ 13 h 17"/>
                <a:gd name="T8" fmla="*/ 20 w 20"/>
                <a:gd name="T9" fmla="*/ 17 h 17"/>
                <a:gd name="T10" fmla="*/ 0 w 20"/>
                <a:gd name="T11" fmla="*/ 7 h 17"/>
                <a:gd name="T12" fmla="*/ 0 w 20"/>
                <a:gd name="T13" fmla="*/ 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7">
                  <a:moveTo>
                    <a:pt x="20" y="10"/>
                  </a:moveTo>
                  <a:lnTo>
                    <a:pt x="0" y="0"/>
                  </a:lnTo>
                  <a:lnTo>
                    <a:pt x="0" y="3"/>
                  </a:lnTo>
                  <a:lnTo>
                    <a:pt x="20" y="13"/>
                  </a:lnTo>
                  <a:lnTo>
                    <a:pt x="20" y="1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446"/>
            <p:cNvSpPr>
              <a:spLocks/>
            </p:cNvSpPr>
            <p:nvPr/>
          </p:nvSpPr>
          <p:spPr bwMode="auto">
            <a:xfrm>
              <a:off x="1927" y="1349"/>
              <a:ext cx="23" cy="10"/>
            </a:xfrm>
            <a:custGeom>
              <a:avLst/>
              <a:gdLst>
                <a:gd name="T0" fmla="*/ 23 w 23"/>
                <a:gd name="T1" fmla="*/ 3 h 10"/>
                <a:gd name="T2" fmla="*/ 0 w 23"/>
                <a:gd name="T3" fmla="*/ 0 h 10"/>
                <a:gd name="T4" fmla="*/ 0 w 23"/>
                <a:gd name="T5" fmla="*/ 3 h 10"/>
                <a:gd name="T6" fmla="*/ 23 w 23"/>
                <a:gd name="T7" fmla="*/ 6 h 10"/>
                <a:gd name="T8" fmla="*/ 23 w 23"/>
                <a:gd name="T9" fmla="*/ 10 h 10"/>
                <a:gd name="T10" fmla="*/ 0 w 23"/>
                <a:gd name="T11" fmla="*/ 6 h 10"/>
                <a:gd name="T12" fmla="*/ 0 w 23"/>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23" y="3"/>
                  </a:moveTo>
                  <a:lnTo>
                    <a:pt x="0" y="0"/>
                  </a:lnTo>
                  <a:lnTo>
                    <a:pt x="0" y="3"/>
                  </a:lnTo>
                  <a:lnTo>
                    <a:pt x="23" y="6"/>
                  </a:lnTo>
                  <a:lnTo>
                    <a:pt x="23" y="10"/>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447"/>
            <p:cNvSpPr>
              <a:spLocks/>
            </p:cNvSpPr>
            <p:nvPr/>
          </p:nvSpPr>
          <p:spPr bwMode="auto">
            <a:xfrm>
              <a:off x="1907" y="1349"/>
              <a:ext cx="20" cy="10"/>
            </a:xfrm>
            <a:custGeom>
              <a:avLst/>
              <a:gdLst>
                <a:gd name="T0" fmla="*/ 20 w 20"/>
                <a:gd name="T1" fmla="*/ 0 h 10"/>
                <a:gd name="T2" fmla="*/ 0 w 20"/>
                <a:gd name="T3" fmla="*/ 3 h 10"/>
                <a:gd name="T4" fmla="*/ 0 w 20"/>
                <a:gd name="T5" fmla="*/ 6 h 10"/>
                <a:gd name="T6" fmla="*/ 20 w 20"/>
                <a:gd name="T7" fmla="*/ 3 h 10"/>
                <a:gd name="T8" fmla="*/ 20 w 20"/>
                <a:gd name="T9" fmla="*/ 6 h 10"/>
                <a:gd name="T10" fmla="*/ 0 w 20"/>
                <a:gd name="T11" fmla="*/ 10 h 10"/>
                <a:gd name="T12" fmla="*/ 0 w 20"/>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0">
                  <a:moveTo>
                    <a:pt x="20" y="0"/>
                  </a:moveTo>
                  <a:lnTo>
                    <a:pt x="0" y="3"/>
                  </a:lnTo>
                  <a:lnTo>
                    <a:pt x="0" y="6"/>
                  </a:lnTo>
                  <a:lnTo>
                    <a:pt x="20" y="3"/>
                  </a:lnTo>
                  <a:lnTo>
                    <a:pt x="20" y="6"/>
                  </a:lnTo>
                  <a:lnTo>
                    <a:pt x="0" y="10"/>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448"/>
            <p:cNvSpPr>
              <a:spLocks/>
            </p:cNvSpPr>
            <p:nvPr/>
          </p:nvSpPr>
          <p:spPr bwMode="auto">
            <a:xfrm>
              <a:off x="1888" y="1352"/>
              <a:ext cx="19" cy="17"/>
            </a:xfrm>
            <a:custGeom>
              <a:avLst/>
              <a:gdLst>
                <a:gd name="T0" fmla="*/ 19 w 19"/>
                <a:gd name="T1" fmla="*/ 0 h 17"/>
                <a:gd name="T2" fmla="*/ 0 w 19"/>
                <a:gd name="T3" fmla="*/ 10 h 17"/>
                <a:gd name="T4" fmla="*/ 0 w 19"/>
                <a:gd name="T5" fmla="*/ 13 h 17"/>
                <a:gd name="T6" fmla="*/ 19 w 19"/>
                <a:gd name="T7" fmla="*/ 3 h 17"/>
                <a:gd name="T8" fmla="*/ 19 w 19"/>
                <a:gd name="T9" fmla="*/ 7 h 17"/>
                <a:gd name="T10" fmla="*/ 0 w 19"/>
                <a:gd name="T11" fmla="*/ 17 h 17"/>
                <a:gd name="T12" fmla="*/ 0 w 19"/>
                <a:gd name="T13" fmla="*/ 13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7">
                  <a:moveTo>
                    <a:pt x="19" y="0"/>
                  </a:moveTo>
                  <a:lnTo>
                    <a:pt x="0" y="10"/>
                  </a:lnTo>
                  <a:lnTo>
                    <a:pt x="0" y="13"/>
                  </a:lnTo>
                  <a:lnTo>
                    <a:pt x="19" y="3"/>
                  </a:lnTo>
                  <a:lnTo>
                    <a:pt x="19" y="7"/>
                  </a:lnTo>
                  <a:lnTo>
                    <a:pt x="0" y="17"/>
                  </a:lnTo>
                  <a:lnTo>
                    <a:pt x="0" y="1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449"/>
            <p:cNvSpPr>
              <a:spLocks/>
            </p:cNvSpPr>
            <p:nvPr/>
          </p:nvSpPr>
          <p:spPr bwMode="auto">
            <a:xfrm>
              <a:off x="1871" y="1362"/>
              <a:ext cx="17" cy="20"/>
            </a:xfrm>
            <a:custGeom>
              <a:avLst/>
              <a:gdLst>
                <a:gd name="T0" fmla="*/ 17 w 17"/>
                <a:gd name="T1" fmla="*/ 0 h 20"/>
                <a:gd name="T2" fmla="*/ 0 w 17"/>
                <a:gd name="T3" fmla="*/ 13 h 20"/>
                <a:gd name="T4" fmla="*/ 0 w 17"/>
                <a:gd name="T5" fmla="*/ 17 h 20"/>
                <a:gd name="T6" fmla="*/ 17 w 17"/>
                <a:gd name="T7" fmla="*/ 3 h 20"/>
                <a:gd name="T8" fmla="*/ 17 w 17"/>
                <a:gd name="T9" fmla="*/ 7 h 20"/>
                <a:gd name="T10" fmla="*/ 0 w 17"/>
                <a:gd name="T11" fmla="*/ 20 h 20"/>
                <a:gd name="T12" fmla="*/ 0 w 17"/>
                <a:gd name="T13" fmla="*/ 17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0">
                  <a:moveTo>
                    <a:pt x="17" y="0"/>
                  </a:moveTo>
                  <a:lnTo>
                    <a:pt x="0" y="13"/>
                  </a:lnTo>
                  <a:lnTo>
                    <a:pt x="0" y="17"/>
                  </a:lnTo>
                  <a:lnTo>
                    <a:pt x="17" y="3"/>
                  </a:lnTo>
                  <a:lnTo>
                    <a:pt x="17" y="7"/>
                  </a:lnTo>
                  <a:lnTo>
                    <a:pt x="0" y="20"/>
                  </a:lnTo>
                  <a:lnTo>
                    <a:pt x="0" y="1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450"/>
            <p:cNvSpPr>
              <a:spLocks/>
            </p:cNvSpPr>
            <p:nvPr/>
          </p:nvSpPr>
          <p:spPr bwMode="auto">
            <a:xfrm>
              <a:off x="1858" y="1379"/>
              <a:ext cx="16" cy="19"/>
            </a:xfrm>
            <a:custGeom>
              <a:avLst/>
              <a:gdLst>
                <a:gd name="T0" fmla="*/ 10 w 16"/>
                <a:gd name="T1" fmla="*/ 0 h 19"/>
                <a:gd name="T2" fmla="*/ 0 w 16"/>
                <a:gd name="T3" fmla="*/ 19 h 19"/>
                <a:gd name="T4" fmla="*/ 3 w 16"/>
                <a:gd name="T5" fmla="*/ 19 h 19"/>
                <a:gd name="T6" fmla="*/ 13 w 16"/>
                <a:gd name="T7" fmla="*/ 0 h 19"/>
                <a:gd name="T8" fmla="*/ 16 w 16"/>
                <a:gd name="T9" fmla="*/ 0 h 19"/>
                <a:gd name="T10" fmla="*/ 7 w 16"/>
                <a:gd name="T11" fmla="*/ 19 h 19"/>
                <a:gd name="T12" fmla="*/ 3 w 16"/>
                <a:gd name="T13" fmla="*/ 19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9">
                  <a:moveTo>
                    <a:pt x="10" y="0"/>
                  </a:moveTo>
                  <a:lnTo>
                    <a:pt x="0" y="19"/>
                  </a:lnTo>
                  <a:lnTo>
                    <a:pt x="3" y="19"/>
                  </a:lnTo>
                  <a:lnTo>
                    <a:pt x="13" y="0"/>
                  </a:lnTo>
                  <a:lnTo>
                    <a:pt x="16" y="0"/>
                  </a:lnTo>
                  <a:lnTo>
                    <a:pt x="7" y="19"/>
                  </a:lnTo>
                  <a:lnTo>
                    <a:pt x="3" y="1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Freeform 451"/>
            <p:cNvSpPr>
              <a:spLocks/>
            </p:cNvSpPr>
            <p:nvPr/>
          </p:nvSpPr>
          <p:spPr bwMode="auto">
            <a:xfrm>
              <a:off x="1855" y="1398"/>
              <a:ext cx="10" cy="23"/>
            </a:xfrm>
            <a:custGeom>
              <a:avLst/>
              <a:gdLst>
                <a:gd name="T0" fmla="*/ 3 w 10"/>
                <a:gd name="T1" fmla="*/ 0 h 23"/>
                <a:gd name="T2" fmla="*/ 0 w 10"/>
                <a:gd name="T3" fmla="*/ 23 h 23"/>
                <a:gd name="T4" fmla="*/ 3 w 10"/>
                <a:gd name="T5" fmla="*/ 23 h 23"/>
                <a:gd name="T6" fmla="*/ 6 w 10"/>
                <a:gd name="T7" fmla="*/ 0 h 23"/>
                <a:gd name="T8" fmla="*/ 10 w 10"/>
                <a:gd name="T9" fmla="*/ 0 h 23"/>
                <a:gd name="T10" fmla="*/ 6 w 10"/>
                <a:gd name="T11" fmla="*/ 23 h 23"/>
                <a:gd name="T12" fmla="*/ 3 w 10"/>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23">
                  <a:moveTo>
                    <a:pt x="3" y="0"/>
                  </a:moveTo>
                  <a:lnTo>
                    <a:pt x="0" y="23"/>
                  </a:lnTo>
                  <a:lnTo>
                    <a:pt x="3" y="23"/>
                  </a:lnTo>
                  <a:lnTo>
                    <a:pt x="6" y="0"/>
                  </a:lnTo>
                  <a:lnTo>
                    <a:pt x="10" y="0"/>
                  </a:lnTo>
                  <a:lnTo>
                    <a:pt x="6" y="23"/>
                  </a:lnTo>
                  <a:lnTo>
                    <a:pt x="3" y="2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452"/>
            <p:cNvSpPr>
              <a:spLocks/>
            </p:cNvSpPr>
            <p:nvPr/>
          </p:nvSpPr>
          <p:spPr bwMode="auto">
            <a:xfrm>
              <a:off x="3171" y="1352"/>
              <a:ext cx="342" cy="7"/>
            </a:xfrm>
            <a:custGeom>
              <a:avLst/>
              <a:gdLst>
                <a:gd name="T0" fmla="*/ 0 w 342"/>
                <a:gd name="T1" fmla="*/ 0 h 7"/>
                <a:gd name="T2" fmla="*/ 342 w 342"/>
                <a:gd name="T3" fmla="*/ 0 h 7"/>
                <a:gd name="T4" fmla="*/ 342 w 342"/>
                <a:gd name="T5" fmla="*/ 3 h 7"/>
                <a:gd name="T6" fmla="*/ 0 w 342"/>
                <a:gd name="T7" fmla="*/ 3 h 7"/>
                <a:gd name="T8" fmla="*/ 0 w 342"/>
                <a:gd name="T9" fmla="*/ 7 h 7"/>
                <a:gd name="T10" fmla="*/ 342 w 342"/>
                <a:gd name="T11" fmla="*/ 7 h 7"/>
                <a:gd name="T12" fmla="*/ 342 w 342"/>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7">
                  <a:moveTo>
                    <a:pt x="0" y="0"/>
                  </a:moveTo>
                  <a:lnTo>
                    <a:pt x="342" y="0"/>
                  </a:lnTo>
                  <a:lnTo>
                    <a:pt x="342" y="3"/>
                  </a:lnTo>
                  <a:lnTo>
                    <a:pt x="0" y="3"/>
                  </a:lnTo>
                  <a:lnTo>
                    <a:pt x="0" y="7"/>
                  </a:lnTo>
                  <a:lnTo>
                    <a:pt x="342" y="7"/>
                  </a:lnTo>
                  <a:lnTo>
                    <a:pt x="342"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5" name="Freeform 453"/>
            <p:cNvSpPr>
              <a:spLocks/>
            </p:cNvSpPr>
            <p:nvPr/>
          </p:nvSpPr>
          <p:spPr bwMode="auto">
            <a:xfrm>
              <a:off x="3309"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454"/>
            <p:cNvSpPr>
              <a:spLocks/>
            </p:cNvSpPr>
            <p:nvPr/>
          </p:nvSpPr>
          <p:spPr bwMode="auto">
            <a:xfrm>
              <a:off x="3319" y="1359"/>
              <a:ext cx="7" cy="13"/>
            </a:xfrm>
            <a:custGeom>
              <a:avLst/>
              <a:gdLst>
                <a:gd name="T0" fmla="*/ 0 w 7"/>
                <a:gd name="T1" fmla="*/ 0 h 13"/>
                <a:gd name="T2" fmla="*/ 7 w 7"/>
                <a:gd name="T3" fmla="*/ 6 h 13"/>
                <a:gd name="T4" fmla="*/ 7 w 7"/>
                <a:gd name="T5" fmla="*/ 10 h 13"/>
                <a:gd name="T6" fmla="*/ 0 w 7"/>
                <a:gd name="T7" fmla="*/ 3 h 13"/>
                <a:gd name="T8" fmla="*/ 0 w 7"/>
                <a:gd name="T9" fmla="*/ 6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6"/>
                  </a:lnTo>
                  <a:lnTo>
                    <a:pt x="7" y="10"/>
                  </a:lnTo>
                  <a:lnTo>
                    <a:pt x="0" y="3"/>
                  </a:lnTo>
                  <a:lnTo>
                    <a:pt x="0" y="6"/>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455"/>
            <p:cNvSpPr>
              <a:spLocks/>
            </p:cNvSpPr>
            <p:nvPr/>
          </p:nvSpPr>
          <p:spPr bwMode="auto">
            <a:xfrm>
              <a:off x="3326" y="1365"/>
              <a:ext cx="6" cy="14"/>
            </a:xfrm>
            <a:custGeom>
              <a:avLst/>
              <a:gdLst>
                <a:gd name="T0" fmla="*/ 0 w 6"/>
                <a:gd name="T1" fmla="*/ 0 h 14"/>
                <a:gd name="T2" fmla="*/ 6 w 6"/>
                <a:gd name="T3" fmla="*/ 7 h 14"/>
                <a:gd name="T4" fmla="*/ 6 w 6"/>
                <a:gd name="T5" fmla="*/ 10 h 14"/>
                <a:gd name="T6" fmla="*/ 0 w 6"/>
                <a:gd name="T7" fmla="*/ 4 h 14"/>
                <a:gd name="T8" fmla="*/ 0 w 6"/>
                <a:gd name="T9" fmla="*/ 7 h 14"/>
                <a:gd name="T10" fmla="*/ 6 w 6"/>
                <a:gd name="T11" fmla="*/ 14 h 14"/>
                <a:gd name="T12" fmla="*/ 6 w 6"/>
                <a:gd name="T13" fmla="*/ 1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4">
                  <a:moveTo>
                    <a:pt x="0" y="0"/>
                  </a:moveTo>
                  <a:lnTo>
                    <a:pt x="6" y="7"/>
                  </a:lnTo>
                  <a:lnTo>
                    <a:pt x="6" y="10"/>
                  </a:lnTo>
                  <a:lnTo>
                    <a:pt x="0" y="4"/>
                  </a:lnTo>
                  <a:lnTo>
                    <a:pt x="0" y="7"/>
                  </a:lnTo>
                  <a:lnTo>
                    <a:pt x="6" y="14"/>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456"/>
            <p:cNvSpPr>
              <a:spLocks/>
            </p:cNvSpPr>
            <p:nvPr/>
          </p:nvSpPr>
          <p:spPr bwMode="auto">
            <a:xfrm>
              <a:off x="3332" y="1372"/>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Freeform 457"/>
            <p:cNvSpPr>
              <a:spLocks/>
            </p:cNvSpPr>
            <p:nvPr/>
          </p:nvSpPr>
          <p:spPr bwMode="auto">
            <a:xfrm>
              <a:off x="3336" y="1382"/>
              <a:ext cx="10" cy="6"/>
            </a:xfrm>
            <a:custGeom>
              <a:avLst/>
              <a:gdLst>
                <a:gd name="T0" fmla="*/ 0 w 10"/>
                <a:gd name="T1" fmla="*/ 0 h 6"/>
                <a:gd name="T2" fmla="*/ 3 w 10"/>
                <a:gd name="T3" fmla="*/ 6 h 6"/>
                <a:gd name="T4" fmla="*/ 6 w 10"/>
                <a:gd name="T5" fmla="*/ 6 h 6"/>
                <a:gd name="T6" fmla="*/ 3 w 10"/>
                <a:gd name="T7" fmla="*/ 0 h 6"/>
                <a:gd name="T8" fmla="*/ 6 w 10"/>
                <a:gd name="T9" fmla="*/ 0 h 6"/>
                <a:gd name="T10" fmla="*/ 10 w 10"/>
                <a:gd name="T11" fmla="*/ 6 h 6"/>
                <a:gd name="T12" fmla="*/ 6 w 10"/>
                <a:gd name="T13" fmla="*/ 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3" y="6"/>
                  </a:lnTo>
                  <a:lnTo>
                    <a:pt x="6" y="6"/>
                  </a:lnTo>
                  <a:lnTo>
                    <a:pt x="3" y="0"/>
                  </a:lnTo>
                  <a:lnTo>
                    <a:pt x="6" y="0"/>
                  </a:lnTo>
                  <a:lnTo>
                    <a:pt x="10" y="6"/>
                  </a:lnTo>
                  <a:lnTo>
                    <a:pt x="6"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458"/>
            <p:cNvSpPr>
              <a:spLocks/>
            </p:cNvSpPr>
            <p:nvPr/>
          </p:nvSpPr>
          <p:spPr bwMode="auto">
            <a:xfrm>
              <a:off x="3339" y="1388"/>
              <a:ext cx="13" cy="10"/>
            </a:xfrm>
            <a:custGeom>
              <a:avLst/>
              <a:gdLst>
                <a:gd name="T0" fmla="*/ 0 w 13"/>
                <a:gd name="T1" fmla="*/ 0 h 10"/>
                <a:gd name="T2" fmla="*/ 7 w 13"/>
                <a:gd name="T3" fmla="*/ 10 h 10"/>
                <a:gd name="T4" fmla="*/ 10 w 13"/>
                <a:gd name="T5" fmla="*/ 10 h 10"/>
                <a:gd name="T6" fmla="*/ 3 w 13"/>
                <a:gd name="T7" fmla="*/ 0 h 10"/>
                <a:gd name="T8" fmla="*/ 7 w 13"/>
                <a:gd name="T9" fmla="*/ 0 h 10"/>
                <a:gd name="T10" fmla="*/ 13 w 13"/>
                <a:gd name="T11" fmla="*/ 10 h 10"/>
                <a:gd name="T12" fmla="*/ 10 w 13"/>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0">
                  <a:moveTo>
                    <a:pt x="0" y="0"/>
                  </a:moveTo>
                  <a:lnTo>
                    <a:pt x="7" y="10"/>
                  </a:lnTo>
                  <a:lnTo>
                    <a:pt x="10" y="10"/>
                  </a:lnTo>
                  <a:lnTo>
                    <a:pt x="3" y="0"/>
                  </a:lnTo>
                  <a:lnTo>
                    <a:pt x="7" y="0"/>
                  </a:lnTo>
                  <a:lnTo>
                    <a:pt x="13" y="10"/>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 name="Freeform 459"/>
            <p:cNvSpPr>
              <a:spLocks/>
            </p:cNvSpPr>
            <p:nvPr/>
          </p:nvSpPr>
          <p:spPr bwMode="auto">
            <a:xfrm>
              <a:off x="3346" y="1398"/>
              <a:ext cx="9" cy="10"/>
            </a:xfrm>
            <a:custGeom>
              <a:avLst/>
              <a:gdLst>
                <a:gd name="T0" fmla="*/ 0 w 9"/>
                <a:gd name="T1" fmla="*/ 0 h 10"/>
                <a:gd name="T2" fmla="*/ 3 w 9"/>
                <a:gd name="T3" fmla="*/ 10 h 10"/>
                <a:gd name="T4" fmla="*/ 6 w 9"/>
                <a:gd name="T5" fmla="*/ 10 h 10"/>
                <a:gd name="T6" fmla="*/ 3 w 9"/>
                <a:gd name="T7" fmla="*/ 0 h 10"/>
                <a:gd name="T8" fmla="*/ 6 w 9"/>
                <a:gd name="T9" fmla="*/ 0 h 10"/>
                <a:gd name="T10" fmla="*/ 9 w 9"/>
                <a:gd name="T11" fmla="*/ 10 h 10"/>
                <a:gd name="T12" fmla="*/ 6 w 9"/>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0" y="0"/>
                  </a:moveTo>
                  <a:lnTo>
                    <a:pt x="3" y="10"/>
                  </a:lnTo>
                  <a:lnTo>
                    <a:pt x="6" y="10"/>
                  </a:lnTo>
                  <a:lnTo>
                    <a:pt x="3" y="0"/>
                  </a:lnTo>
                  <a:lnTo>
                    <a:pt x="6" y="0"/>
                  </a:lnTo>
                  <a:lnTo>
                    <a:pt x="9" y="10"/>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460"/>
            <p:cNvSpPr>
              <a:spLocks/>
            </p:cNvSpPr>
            <p:nvPr/>
          </p:nvSpPr>
          <p:spPr bwMode="auto">
            <a:xfrm>
              <a:off x="3349" y="1408"/>
              <a:ext cx="6" cy="7"/>
            </a:xfrm>
            <a:custGeom>
              <a:avLst/>
              <a:gdLst>
                <a:gd name="T0" fmla="*/ 0 w 6"/>
                <a:gd name="T1" fmla="*/ 0 h 7"/>
                <a:gd name="T2" fmla="*/ 0 w 6"/>
                <a:gd name="T3" fmla="*/ 7 h 7"/>
                <a:gd name="T4" fmla="*/ 3 w 6"/>
                <a:gd name="T5" fmla="*/ 7 h 7"/>
                <a:gd name="T6" fmla="*/ 3 w 6"/>
                <a:gd name="T7" fmla="*/ 0 h 7"/>
                <a:gd name="T8" fmla="*/ 6 w 6"/>
                <a:gd name="T9" fmla="*/ 0 h 7"/>
                <a:gd name="T10" fmla="*/ 6 w 6"/>
                <a:gd name="T11" fmla="*/ 7 h 7"/>
                <a:gd name="T12" fmla="*/ 3 w 6"/>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0" y="0"/>
                  </a:moveTo>
                  <a:lnTo>
                    <a:pt x="0" y="7"/>
                  </a:lnTo>
                  <a:lnTo>
                    <a:pt x="3" y="7"/>
                  </a:lnTo>
                  <a:lnTo>
                    <a:pt x="3" y="0"/>
                  </a:lnTo>
                  <a:lnTo>
                    <a:pt x="6" y="0"/>
                  </a:lnTo>
                  <a:lnTo>
                    <a:pt x="6" y="7"/>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461"/>
            <p:cNvSpPr>
              <a:spLocks/>
            </p:cNvSpPr>
            <p:nvPr/>
          </p:nvSpPr>
          <p:spPr bwMode="auto">
            <a:xfrm>
              <a:off x="3296" y="135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462"/>
            <p:cNvSpPr>
              <a:spLocks/>
            </p:cNvSpPr>
            <p:nvPr/>
          </p:nvSpPr>
          <p:spPr bwMode="auto">
            <a:xfrm>
              <a:off x="3306" y="1359"/>
              <a:ext cx="7" cy="10"/>
            </a:xfrm>
            <a:custGeom>
              <a:avLst/>
              <a:gdLst>
                <a:gd name="T0" fmla="*/ 0 w 7"/>
                <a:gd name="T1" fmla="*/ 0 h 10"/>
                <a:gd name="T2" fmla="*/ 7 w 7"/>
                <a:gd name="T3" fmla="*/ 3 h 10"/>
                <a:gd name="T4" fmla="*/ 7 w 7"/>
                <a:gd name="T5" fmla="*/ 6 h 10"/>
                <a:gd name="T6" fmla="*/ 0 w 7"/>
                <a:gd name="T7" fmla="*/ 3 h 10"/>
                <a:gd name="T8" fmla="*/ 0 w 7"/>
                <a:gd name="T9" fmla="*/ 6 h 10"/>
                <a:gd name="T10" fmla="*/ 7 w 7"/>
                <a:gd name="T11" fmla="*/ 10 h 10"/>
                <a:gd name="T12" fmla="*/ 7 w 7"/>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7" y="3"/>
                  </a:lnTo>
                  <a:lnTo>
                    <a:pt x="7" y="6"/>
                  </a:lnTo>
                  <a:lnTo>
                    <a:pt x="0" y="3"/>
                  </a:lnTo>
                  <a:lnTo>
                    <a:pt x="0" y="6"/>
                  </a:lnTo>
                  <a:lnTo>
                    <a:pt x="7" y="10"/>
                  </a:lnTo>
                  <a:lnTo>
                    <a:pt x="7"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Freeform 463"/>
            <p:cNvSpPr>
              <a:spLocks/>
            </p:cNvSpPr>
            <p:nvPr/>
          </p:nvSpPr>
          <p:spPr bwMode="auto">
            <a:xfrm>
              <a:off x="3313" y="1362"/>
              <a:ext cx="10" cy="13"/>
            </a:xfrm>
            <a:custGeom>
              <a:avLst/>
              <a:gdLst>
                <a:gd name="T0" fmla="*/ 0 w 10"/>
                <a:gd name="T1" fmla="*/ 0 h 13"/>
                <a:gd name="T2" fmla="*/ 10 w 10"/>
                <a:gd name="T3" fmla="*/ 7 h 13"/>
                <a:gd name="T4" fmla="*/ 10 w 10"/>
                <a:gd name="T5" fmla="*/ 10 h 13"/>
                <a:gd name="T6" fmla="*/ 0 w 10"/>
                <a:gd name="T7" fmla="*/ 3 h 13"/>
                <a:gd name="T8" fmla="*/ 0 w 10"/>
                <a:gd name="T9" fmla="*/ 7 h 13"/>
                <a:gd name="T10" fmla="*/ 10 w 10"/>
                <a:gd name="T11" fmla="*/ 13 h 13"/>
                <a:gd name="T12" fmla="*/ 10 w 10"/>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3">
                  <a:moveTo>
                    <a:pt x="0" y="0"/>
                  </a:moveTo>
                  <a:lnTo>
                    <a:pt x="10" y="7"/>
                  </a:lnTo>
                  <a:lnTo>
                    <a:pt x="10" y="10"/>
                  </a:lnTo>
                  <a:lnTo>
                    <a:pt x="0" y="3"/>
                  </a:lnTo>
                  <a:lnTo>
                    <a:pt x="0" y="7"/>
                  </a:lnTo>
                  <a:lnTo>
                    <a:pt x="10" y="13"/>
                  </a:lnTo>
                  <a:lnTo>
                    <a:pt x="10"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464"/>
            <p:cNvSpPr>
              <a:spLocks/>
            </p:cNvSpPr>
            <p:nvPr/>
          </p:nvSpPr>
          <p:spPr bwMode="auto">
            <a:xfrm>
              <a:off x="3323" y="1369"/>
              <a:ext cx="6" cy="13"/>
            </a:xfrm>
            <a:custGeom>
              <a:avLst/>
              <a:gdLst>
                <a:gd name="T0" fmla="*/ 0 w 6"/>
                <a:gd name="T1" fmla="*/ 0 h 13"/>
                <a:gd name="T2" fmla="*/ 6 w 6"/>
                <a:gd name="T3" fmla="*/ 6 h 13"/>
                <a:gd name="T4" fmla="*/ 6 w 6"/>
                <a:gd name="T5" fmla="*/ 10 h 13"/>
                <a:gd name="T6" fmla="*/ 0 w 6"/>
                <a:gd name="T7" fmla="*/ 3 h 13"/>
                <a:gd name="T8" fmla="*/ 0 w 6"/>
                <a:gd name="T9" fmla="*/ 6 h 13"/>
                <a:gd name="T10" fmla="*/ 6 w 6"/>
                <a:gd name="T11" fmla="*/ 13 h 13"/>
                <a:gd name="T12" fmla="*/ 6 w 6"/>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3">
                  <a:moveTo>
                    <a:pt x="0" y="0"/>
                  </a:moveTo>
                  <a:lnTo>
                    <a:pt x="6" y="6"/>
                  </a:lnTo>
                  <a:lnTo>
                    <a:pt x="6" y="10"/>
                  </a:lnTo>
                  <a:lnTo>
                    <a:pt x="0" y="3"/>
                  </a:lnTo>
                  <a:lnTo>
                    <a:pt x="0" y="6"/>
                  </a:lnTo>
                  <a:lnTo>
                    <a:pt x="6" y="13"/>
                  </a:lnTo>
                  <a:lnTo>
                    <a:pt x="6"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465"/>
            <p:cNvSpPr>
              <a:spLocks/>
            </p:cNvSpPr>
            <p:nvPr/>
          </p:nvSpPr>
          <p:spPr bwMode="auto">
            <a:xfrm>
              <a:off x="3326" y="1379"/>
              <a:ext cx="13" cy="9"/>
            </a:xfrm>
            <a:custGeom>
              <a:avLst/>
              <a:gdLst>
                <a:gd name="T0" fmla="*/ 0 w 13"/>
                <a:gd name="T1" fmla="*/ 0 h 9"/>
                <a:gd name="T2" fmla="*/ 6 w 13"/>
                <a:gd name="T3" fmla="*/ 9 h 9"/>
                <a:gd name="T4" fmla="*/ 10 w 13"/>
                <a:gd name="T5" fmla="*/ 9 h 9"/>
                <a:gd name="T6" fmla="*/ 3 w 13"/>
                <a:gd name="T7" fmla="*/ 0 h 9"/>
                <a:gd name="T8" fmla="*/ 6 w 13"/>
                <a:gd name="T9" fmla="*/ 0 h 9"/>
                <a:gd name="T10" fmla="*/ 13 w 13"/>
                <a:gd name="T11" fmla="*/ 9 h 9"/>
                <a:gd name="T12" fmla="*/ 10 w 13"/>
                <a:gd name="T13" fmla="*/ 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0" y="0"/>
                  </a:moveTo>
                  <a:lnTo>
                    <a:pt x="6" y="9"/>
                  </a:lnTo>
                  <a:lnTo>
                    <a:pt x="10" y="9"/>
                  </a:lnTo>
                  <a:lnTo>
                    <a:pt x="3" y="0"/>
                  </a:lnTo>
                  <a:lnTo>
                    <a:pt x="6" y="0"/>
                  </a:lnTo>
                  <a:lnTo>
                    <a:pt x="13" y="9"/>
                  </a:lnTo>
                  <a:lnTo>
                    <a:pt x="10" y="9"/>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466"/>
            <p:cNvSpPr>
              <a:spLocks/>
            </p:cNvSpPr>
            <p:nvPr/>
          </p:nvSpPr>
          <p:spPr bwMode="auto">
            <a:xfrm>
              <a:off x="3332" y="1388"/>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467"/>
            <p:cNvSpPr>
              <a:spLocks/>
            </p:cNvSpPr>
            <p:nvPr/>
          </p:nvSpPr>
          <p:spPr bwMode="auto">
            <a:xfrm>
              <a:off x="3339" y="1395"/>
              <a:ext cx="7" cy="13"/>
            </a:xfrm>
            <a:custGeom>
              <a:avLst/>
              <a:gdLst>
                <a:gd name="T0" fmla="*/ 0 w 7"/>
                <a:gd name="T1" fmla="*/ 0 h 13"/>
                <a:gd name="T2" fmla="*/ 7 w 7"/>
                <a:gd name="T3" fmla="*/ 7 h 13"/>
                <a:gd name="T4" fmla="*/ 7 w 7"/>
                <a:gd name="T5" fmla="*/ 10 h 13"/>
                <a:gd name="T6" fmla="*/ 0 w 7"/>
                <a:gd name="T7" fmla="*/ 3 h 13"/>
                <a:gd name="T8" fmla="*/ 0 w 7"/>
                <a:gd name="T9" fmla="*/ 7 h 13"/>
                <a:gd name="T10" fmla="*/ 7 w 7"/>
                <a:gd name="T11" fmla="*/ 13 h 13"/>
                <a:gd name="T12" fmla="*/ 7 w 7"/>
                <a:gd name="T13" fmla="*/ 1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3">
                  <a:moveTo>
                    <a:pt x="0" y="0"/>
                  </a:moveTo>
                  <a:lnTo>
                    <a:pt x="7" y="7"/>
                  </a:lnTo>
                  <a:lnTo>
                    <a:pt x="7" y="10"/>
                  </a:lnTo>
                  <a:lnTo>
                    <a:pt x="0" y="3"/>
                  </a:lnTo>
                  <a:lnTo>
                    <a:pt x="0" y="7"/>
                  </a:lnTo>
                  <a:lnTo>
                    <a:pt x="7" y="13"/>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468"/>
            <p:cNvSpPr>
              <a:spLocks/>
            </p:cNvSpPr>
            <p:nvPr/>
          </p:nvSpPr>
          <p:spPr bwMode="auto">
            <a:xfrm>
              <a:off x="3342" y="1405"/>
              <a:ext cx="10" cy="10"/>
            </a:xfrm>
            <a:custGeom>
              <a:avLst/>
              <a:gdLst>
                <a:gd name="T0" fmla="*/ 0 w 10"/>
                <a:gd name="T1" fmla="*/ 0 h 10"/>
                <a:gd name="T2" fmla="*/ 4 w 10"/>
                <a:gd name="T3" fmla="*/ 10 h 10"/>
                <a:gd name="T4" fmla="*/ 7 w 10"/>
                <a:gd name="T5" fmla="*/ 10 h 10"/>
                <a:gd name="T6" fmla="*/ 4 w 10"/>
                <a:gd name="T7" fmla="*/ 0 h 10"/>
                <a:gd name="T8" fmla="*/ 7 w 10"/>
                <a:gd name="T9" fmla="*/ 0 h 10"/>
                <a:gd name="T10" fmla="*/ 10 w 10"/>
                <a:gd name="T11" fmla="*/ 10 h 10"/>
                <a:gd name="T12" fmla="*/ 7 w 10"/>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0" y="0"/>
                  </a:moveTo>
                  <a:lnTo>
                    <a:pt x="4" y="10"/>
                  </a:lnTo>
                  <a:lnTo>
                    <a:pt x="7" y="10"/>
                  </a:lnTo>
                  <a:lnTo>
                    <a:pt x="4" y="0"/>
                  </a:lnTo>
                  <a:lnTo>
                    <a:pt x="7" y="0"/>
                  </a:lnTo>
                  <a:lnTo>
                    <a:pt x="10" y="10"/>
                  </a:lnTo>
                  <a:lnTo>
                    <a:pt x="7"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Freeform 469"/>
            <p:cNvSpPr>
              <a:spLocks/>
            </p:cNvSpPr>
            <p:nvPr/>
          </p:nvSpPr>
          <p:spPr bwMode="auto">
            <a:xfrm>
              <a:off x="3349" y="1411"/>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470"/>
            <p:cNvSpPr>
              <a:spLocks/>
            </p:cNvSpPr>
            <p:nvPr/>
          </p:nvSpPr>
          <p:spPr bwMode="auto">
            <a:xfrm>
              <a:off x="3885" y="1425"/>
              <a:ext cx="10" cy="6"/>
            </a:xfrm>
            <a:custGeom>
              <a:avLst/>
              <a:gdLst>
                <a:gd name="T0" fmla="*/ 10 w 10"/>
                <a:gd name="T1" fmla="*/ 0 h 6"/>
                <a:gd name="T2" fmla="*/ 0 w 10"/>
                <a:gd name="T3" fmla="*/ 0 h 6"/>
                <a:gd name="T4" fmla="*/ 0 w 10"/>
                <a:gd name="T5" fmla="*/ 3 h 6"/>
                <a:gd name="T6" fmla="*/ 10 w 10"/>
                <a:gd name="T7" fmla="*/ 3 h 6"/>
                <a:gd name="T8" fmla="*/ 10 w 10"/>
                <a:gd name="T9" fmla="*/ 6 h 6"/>
                <a:gd name="T10" fmla="*/ 0 w 10"/>
                <a:gd name="T11" fmla="*/ 6 h 6"/>
                <a:gd name="T12" fmla="*/ 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10" y="0"/>
                  </a:moveTo>
                  <a:lnTo>
                    <a:pt x="0" y="0"/>
                  </a:lnTo>
                  <a:lnTo>
                    <a:pt x="0" y="3"/>
                  </a:lnTo>
                  <a:lnTo>
                    <a:pt x="10" y="3"/>
                  </a:lnTo>
                  <a:lnTo>
                    <a:pt x="10"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Freeform 471"/>
            <p:cNvSpPr>
              <a:spLocks/>
            </p:cNvSpPr>
            <p:nvPr/>
          </p:nvSpPr>
          <p:spPr bwMode="auto">
            <a:xfrm>
              <a:off x="3882" y="1385"/>
              <a:ext cx="7" cy="43"/>
            </a:xfrm>
            <a:custGeom>
              <a:avLst/>
              <a:gdLst>
                <a:gd name="T0" fmla="*/ 0 w 7"/>
                <a:gd name="T1" fmla="*/ 43 h 43"/>
                <a:gd name="T2" fmla="*/ 0 w 7"/>
                <a:gd name="T3" fmla="*/ 0 h 43"/>
                <a:gd name="T4" fmla="*/ 3 w 7"/>
                <a:gd name="T5" fmla="*/ 0 h 43"/>
                <a:gd name="T6" fmla="*/ 3 w 7"/>
                <a:gd name="T7" fmla="*/ 43 h 43"/>
                <a:gd name="T8" fmla="*/ 7 w 7"/>
                <a:gd name="T9" fmla="*/ 43 h 43"/>
                <a:gd name="T10" fmla="*/ 7 w 7"/>
                <a:gd name="T11" fmla="*/ 0 h 43"/>
                <a:gd name="T12" fmla="*/ 3 w 7"/>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3">
                  <a:moveTo>
                    <a:pt x="0" y="43"/>
                  </a:moveTo>
                  <a:lnTo>
                    <a:pt x="0" y="0"/>
                  </a:lnTo>
                  <a:lnTo>
                    <a:pt x="3" y="0"/>
                  </a:lnTo>
                  <a:lnTo>
                    <a:pt x="3" y="43"/>
                  </a:lnTo>
                  <a:lnTo>
                    <a:pt x="7" y="4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472"/>
            <p:cNvSpPr>
              <a:spLocks/>
            </p:cNvSpPr>
            <p:nvPr/>
          </p:nvSpPr>
          <p:spPr bwMode="auto">
            <a:xfrm>
              <a:off x="3885" y="1382"/>
              <a:ext cx="10" cy="6"/>
            </a:xfrm>
            <a:custGeom>
              <a:avLst/>
              <a:gdLst>
                <a:gd name="T0" fmla="*/ 0 w 10"/>
                <a:gd name="T1" fmla="*/ 0 h 6"/>
                <a:gd name="T2" fmla="*/ 10 w 10"/>
                <a:gd name="T3" fmla="*/ 0 h 6"/>
                <a:gd name="T4" fmla="*/ 10 w 10"/>
                <a:gd name="T5" fmla="*/ 3 h 6"/>
                <a:gd name="T6" fmla="*/ 0 w 10"/>
                <a:gd name="T7" fmla="*/ 3 h 6"/>
                <a:gd name="T8" fmla="*/ 0 w 10"/>
                <a:gd name="T9" fmla="*/ 6 h 6"/>
                <a:gd name="T10" fmla="*/ 10 w 10"/>
                <a:gd name="T11" fmla="*/ 6 h 6"/>
                <a:gd name="T12" fmla="*/ 10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0" y="0"/>
                  </a:moveTo>
                  <a:lnTo>
                    <a:pt x="10" y="0"/>
                  </a:lnTo>
                  <a:lnTo>
                    <a:pt x="10" y="3"/>
                  </a:lnTo>
                  <a:lnTo>
                    <a:pt x="0" y="3"/>
                  </a:lnTo>
                  <a:lnTo>
                    <a:pt x="0" y="6"/>
                  </a:lnTo>
                  <a:lnTo>
                    <a:pt x="10" y="6"/>
                  </a:lnTo>
                  <a:lnTo>
                    <a:pt x="1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473"/>
            <p:cNvSpPr>
              <a:spLocks/>
            </p:cNvSpPr>
            <p:nvPr/>
          </p:nvSpPr>
          <p:spPr bwMode="auto">
            <a:xfrm>
              <a:off x="3892" y="1385"/>
              <a:ext cx="6" cy="43"/>
            </a:xfrm>
            <a:custGeom>
              <a:avLst/>
              <a:gdLst>
                <a:gd name="T0" fmla="*/ 0 w 6"/>
                <a:gd name="T1" fmla="*/ 0 h 43"/>
                <a:gd name="T2" fmla="*/ 0 w 6"/>
                <a:gd name="T3" fmla="*/ 43 h 43"/>
                <a:gd name="T4" fmla="*/ 3 w 6"/>
                <a:gd name="T5" fmla="*/ 43 h 43"/>
                <a:gd name="T6" fmla="*/ 3 w 6"/>
                <a:gd name="T7" fmla="*/ 0 h 43"/>
                <a:gd name="T8" fmla="*/ 6 w 6"/>
                <a:gd name="T9" fmla="*/ 0 h 43"/>
                <a:gd name="T10" fmla="*/ 6 w 6"/>
                <a:gd name="T11" fmla="*/ 43 h 43"/>
                <a:gd name="T12" fmla="*/ 3 w 6"/>
                <a:gd name="T13" fmla="*/ 43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3">
                  <a:moveTo>
                    <a:pt x="0" y="0"/>
                  </a:moveTo>
                  <a:lnTo>
                    <a:pt x="0" y="43"/>
                  </a:lnTo>
                  <a:lnTo>
                    <a:pt x="3" y="43"/>
                  </a:lnTo>
                  <a:lnTo>
                    <a:pt x="3" y="0"/>
                  </a:lnTo>
                  <a:lnTo>
                    <a:pt x="6" y="0"/>
                  </a:lnTo>
                  <a:lnTo>
                    <a:pt x="6" y="43"/>
                  </a:lnTo>
                  <a:lnTo>
                    <a:pt x="3" y="4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474"/>
            <p:cNvSpPr>
              <a:spLocks/>
            </p:cNvSpPr>
            <p:nvPr/>
          </p:nvSpPr>
          <p:spPr bwMode="auto">
            <a:xfrm>
              <a:off x="3892" y="1197"/>
              <a:ext cx="6" cy="4"/>
            </a:xfrm>
            <a:custGeom>
              <a:avLst/>
              <a:gdLst>
                <a:gd name="T0" fmla="*/ 0 w 6"/>
                <a:gd name="T1" fmla="*/ 4 h 4"/>
                <a:gd name="T2" fmla="*/ 0 w 6"/>
                <a:gd name="T3" fmla="*/ 0 h 4"/>
                <a:gd name="T4" fmla="*/ 3 w 6"/>
                <a:gd name="T5" fmla="*/ 0 h 4"/>
                <a:gd name="T6" fmla="*/ 3 w 6"/>
                <a:gd name="T7" fmla="*/ 4 h 4"/>
                <a:gd name="T8" fmla="*/ 6 w 6"/>
                <a:gd name="T9" fmla="*/ 4 h 4"/>
                <a:gd name="T10" fmla="*/ 6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4"/>
                  </a:moveTo>
                  <a:lnTo>
                    <a:pt x="0" y="0"/>
                  </a:lnTo>
                  <a:lnTo>
                    <a:pt x="3" y="0"/>
                  </a:lnTo>
                  <a:lnTo>
                    <a:pt x="3" y="4"/>
                  </a:lnTo>
                  <a:lnTo>
                    <a:pt x="6" y="4"/>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Freeform 475"/>
            <p:cNvSpPr>
              <a:spLocks/>
            </p:cNvSpPr>
            <p:nvPr/>
          </p:nvSpPr>
          <p:spPr bwMode="auto">
            <a:xfrm>
              <a:off x="3895" y="1194"/>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476"/>
            <p:cNvSpPr>
              <a:spLocks/>
            </p:cNvSpPr>
            <p:nvPr/>
          </p:nvSpPr>
          <p:spPr bwMode="auto">
            <a:xfrm>
              <a:off x="3892" y="1197"/>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9" name="Freeform 477"/>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478"/>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479"/>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480"/>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Freeform 481"/>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482"/>
            <p:cNvSpPr>
              <a:spLocks/>
            </p:cNvSpPr>
            <p:nvPr/>
          </p:nvSpPr>
          <p:spPr bwMode="auto">
            <a:xfrm>
              <a:off x="3895" y="119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 name="Freeform 483"/>
            <p:cNvSpPr>
              <a:spLocks/>
            </p:cNvSpPr>
            <p:nvPr/>
          </p:nvSpPr>
          <p:spPr bwMode="auto">
            <a:xfrm>
              <a:off x="3895" y="1339"/>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484"/>
            <p:cNvSpPr>
              <a:spLocks/>
            </p:cNvSpPr>
            <p:nvPr/>
          </p:nvSpPr>
          <p:spPr bwMode="auto">
            <a:xfrm>
              <a:off x="3898" y="1342"/>
              <a:ext cx="7" cy="20"/>
            </a:xfrm>
            <a:custGeom>
              <a:avLst/>
              <a:gdLst>
                <a:gd name="T0" fmla="*/ 0 w 7"/>
                <a:gd name="T1" fmla="*/ 0 h 20"/>
                <a:gd name="T2" fmla="*/ 0 w 7"/>
                <a:gd name="T3" fmla="*/ 20 h 20"/>
                <a:gd name="T4" fmla="*/ 4 w 7"/>
                <a:gd name="T5" fmla="*/ 20 h 20"/>
                <a:gd name="T6" fmla="*/ 4 w 7"/>
                <a:gd name="T7" fmla="*/ 0 h 20"/>
                <a:gd name="T8" fmla="*/ 7 w 7"/>
                <a:gd name="T9" fmla="*/ 0 h 20"/>
                <a:gd name="T10" fmla="*/ 7 w 7"/>
                <a:gd name="T11" fmla="*/ 20 h 20"/>
                <a:gd name="T12" fmla="*/ 4 w 7"/>
                <a:gd name="T13" fmla="*/ 2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0"/>
                  </a:moveTo>
                  <a:lnTo>
                    <a:pt x="0" y="20"/>
                  </a:lnTo>
                  <a:lnTo>
                    <a:pt x="4" y="20"/>
                  </a:lnTo>
                  <a:lnTo>
                    <a:pt x="4" y="0"/>
                  </a:lnTo>
                  <a:lnTo>
                    <a:pt x="7" y="0"/>
                  </a:lnTo>
                  <a:lnTo>
                    <a:pt x="7" y="20"/>
                  </a:lnTo>
                  <a:lnTo>
                    <a:pt x="4" y="2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485"/>
            <p:cNvSpPr>
              <a:spLocks/>
            </p:cNvSpPr>
            <p:nvPr/>
          </p:nvSpPr>
          <p:spPr bwMode="auto">
            <a:xfrm>
              <a:off x="3895" y="1359"/>
              <a:ext cx="7" cy="6"/>
            </a:xfrm>
            <a:custGeom>
              <a:avLst/>
              <a:gdLst>
                <a:gd name="T0" fmla="*/ 7 w 7"/>
                <a:gd name="T1" fmla="*/ 0 h 6"/>
                <a:gd name="T2" fmla="*/ 0 w 7"/>
                <a:gd name="T3" fmla="*/ 0 h 6"/>
                <a:gd name="T4" fmla="*/ 0 w 7"/>
                <a:gd name="T5" fmla="*/ 3 h 6"/>
                <a:gd name="T6" fmla="*/ 7 w 7"/>
                <a:gd name="T7" fmla="*/ 3 h 6"/>
                <a:gd name="T8" fmla="*/ 7 w 7"/>
                <a:gd name="T9" fmla="*/ 6 h 6"/>
                <a:gd name="T10" fmla="*/ 0 w 7"/>
                <a:gd name="T11" fmla="*/ 6 h 6"/>
                <a:gd name="T12" fmla="*/ 0 w 7"/>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6">
                  <a:moveTo>
                    <a:pt x="7" y="0"/>
                  </a:moveTo>
                  <a:lnTo>
                    <a:pt x="0" y="0"/>
                  </a:lnTo>
                  <a:lnTo>
                    <a:pt x="0" y="3"/>
                  </a:lnTo>
                  <a:lnTo>
                    <a:pt x="7" y="3"/>
                  </a:lnTo>
                  <a:lnTo>
                    <a:pt x="7"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486"/>
            <p:cNvSpPr>
              <a:spLocks/>
            </p:cNvSpPr>
            <p:nvPr/>
          </p:nvSpPr>
          <p:spPr bwMode="auto">
            <a:xfrm>
              <a:off x="3892" y="1342"/>
              <a:ext cx="6" cy="20"/>
            </a:xfrm>
            <a:custGeom>
              <a:avLst/>
              <a:gdLst>
                <a:gd name="T0" fmla="*/ 0 w 6"/>
                <a:gd name="T1" fmla="*/ 20 h 20"/>
                <a:gd name="T2" fmla="*/ 0 w 6"/>
                <a:gd name="T3" fmla="*/ 0 h 20"/>
                <a:gd name="T4" fmla="*/ 3 w 6"/>
                <a:gd name="T5" fmla="*/ 0 h 20"/>
                <a:gd name="T6" fmla="*/ 3 w 6"/>
                <a:gd name="T7" fmla="*/ 20 h 20"/>
                <a:gd name="T8" fmla="*/ 6 w 6"/>
                <a:gd name="T9" fmla="*/ 20 h 20"/>
                <a:gd name="T10" fmla="*/ 6 w 6"/>
                <a:gd name="T11" fmla="*/ 0 h 20"/>
                <a:gd name="T12" fmla="*/ 3 w 6"/>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0">
                  <a:moveTo>
                    <a:pt x="0" y="20"/>
                  </a:moveTo>
                  <a:lnTo>
                    <a:pt x="0" y="0"/>
                  </a:lnTo>
                  <a:lnTo>
                    <a:pt x="3" y="0"/>
                  </a:lnTo>
                  <a:lnTo>
                    <a:pt x="3" y="20"/>
                  </a:lnTo>
                  <a:lnTo>
                    <a:pt x="6" y="20"/>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487"/>
            <p:cNvSpPr>
              <a:spLocks/>
            </p:cNvSpPr>
            <p:nvPr/>
          </p:nvSpPr>
          <p:spPr bwMode="auto">
            <a:xfrm>
              <a:off x="3889" y="1339"/>
              <a:ext cx="6" cy="7"/>
            </a:xfrm>
            <a:custGeom>
              <a:avLst/>
              <a:gdLst>
                <a:gd name="T0" fmla="*/ 6 w 6"/>
                <a:gd name="T1" fmla="*/ 0 h 7"/>
                <a:gd name="T2" fmla="*/ 0 w 6"/>
                <a:gd name="T3" fmla="*/ 0 h 7"/>
                <a:gd name="T4" fmla="*/ 0 w 6"/>
                <a:gd name="T5" fmla="*/ 3 h 7"/>
                <a:gd name="T6" fmla="*/ 6 w 6"/>
                <a:gd name="T7" fmla="*/ 3 h 7"/>
                <a:gd name="T8" fmla="*/ 6 w 6"/>
                <a:gd name="T9" fmla="*/ 7 h 7"/>
                <a:gd name="T10" fmla="*/ 0 w 6"/>
                <a:gd name="T11" fmla="*/ 7 h 7"/>
                <a:gd name="T12" fmla="*/ 0 w 6"/>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
                  <a:moveTo>
                    <a:pt x="6" y="0"/>
                  </a:moveTo>
                  <a:lnTo>
                    <a:pt x="0" y="0"/>
                  </a:lnTo>
                  <a:lnTo>
                    <a:pt x="0" y="3"/>
                  </a:lnTo>
                  <a:lnTo>
                    <a:pt x="6" y="3"/>
                  </a:lnTo>
                  <a:lnTo>
                    <a:pt x="6"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488"/>
            <p:cNvSpPr>
              <a:spLocks/>
            </p:cNvSpPr>
            <p:nvPr/>
          </p:nvSpPr>
          <p:spPr bwMode="auto">
            <a:xfrm>
              <a:off x="3885" y="1339"/>
              <a:ext cx="4" cy="10"/>
            </a:xfrm>
            <a:custGeom>
              <a:avLst/>
              <a:gdLst>
                <a:gd name="T0" fmla="*/ 4 w 4"/>
                <a:gd name="T1" fmla="*/ 0 h 10"/>
                <a:gd name="T2" fmla="*/ 0 w 4"/>
                <a:gd name="T3" fmla="*/ 3 h 10"/>
                <a:gd name="T4" fmla="*/ 0 w 4"/>
                <a:gd name="T5" fmla="*/ 7 h 10"/>
                <a:gd name="T6" fmla="*/ 4 w 4"/>
                <a:gd name="T7" fmla="*/ 3 h 10"/>
                <a:gd name="T8" fmla="*/ 4 w 4"/>
                <a:gd name="T9" fmla="*/ 7 h 10"/>
                <a:gd name="T10" fmla="*/ 0 w 4"/>
                <a:gd name="T11" fmla="*/ 10 h 10"/>
                <a:gd name="T12" fmla="*/ 0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4" y="0"/>
                  </a:moveTo>
                  <a:lnTo>
                    <a:pt x="0" y="3"/>
                  </a:lnTo>
                  <a:lnTo>
                    <a:pt x="0" y="7"/>
                  </a:lnTo>
                  <a:lnTo>
                    <a:pt x="4" y="3"/>
                  </a:lnTo>
                  <a:lnTo>
                    <a:pt x="4"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489"/>
            <p:cNvSpPr>
              <a:spLocks/>
            </p:cNvSpPr>
            <p:nvPr/>
          </p:nvSpPr>
          <p:spPr bwMode="auto">
            <a:xfrm>
              <a:off x="3882" y="1342"/>
              <a:ext cx="3" cy="10"/>
            </a:xfrm>
            <a:custGeom>
              <a:avLst/>
              <a:gdLst>
                <a:gd name="T0" fmla="*/ 3 w 3"/>
                <a:gd name="T1" fmla="*/ 0 h 10"/>
                <a:gd name="T2" fmla="*/ 0 w 3"/>
                <a:gd name="T3" fmla="*/ 4 h 10"/>
                <a:gd name="T4" fmla="*/ 0 w 3"/>
                <a:gd name="T5" fmla="*/ 7 h 10"/>
                <a:gd name="T6" fmla="*/ 3 w 3"/>
                <a:gd name="T7" fmla="*/ 4 h 10"/>
                <a:gd name="T8" fmla="*/ 3 w 3"/>
                <a:gd name="T9" fmla="*/ 7 h 10"/>
                <a:gd name="T10" fmla="*/ 0 w 3"/>
                <a:gd name="T11" fmla="*/ 10 h 10"/>
                <a:gd name="T12" fmla="*/ 0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3" y="0"/>
                  </a:moveTo>
                  <a:lnTo>
                    <a:pt x="0" y="4"/>
                  </a:lnTo>
                  <a:lnTo>
                    <a:pt x="0" y="7"/>
                  </a:lnTo>
                  <a:lnTo>
                    <a:pt x="3" y="4"/>
                  </a:lnTo>
                  <a:lnTo>
                    <a:pt x="3" y="7"/>
                  </a:lnTo>
                  <a:lnTo>
                    <a:pt x="0" y="10"/>
                  </a:lnTo>
                  <a:lnTo>
                    <a:pt x="0"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490"/>
            <p:cNvSpPr>
              <a:spLocks/>
            </p:cNvSpPr>
            <p:nvPr/>
          </p:nvSpPr>
          <p:spPr bwMode="auto">
            <a:xfrm>
              <a:off x="3879" y="1346"/>
              <a:ext cx="3" cy="9"/>
            </a:xfrm>
            <a:custGeom>
              <a:avLst/>
              <a:gdLst>
                <a:gd name="T0" fmla="*/ 3 w 3"/>
                <a:gd name="T1" fmla="*/ 0 h 9"/>
                <a:gd name="T2" fmla="*/ 0 w 3"/>
                <a:gd name="T3" fmla="*/ 3 h 9"/>
                <a:gd name="T4" fmla="*/ 0 w 3"/>
                <a:gd name="T5" fmla="*/ 6 h 9"/>
                <a:gd name="T6" fmla="*/ 3 w 3"/>
                <a:gd name="T7" fmla="*/ 3 h 9"/>
                <a:gd name="T8" fmla="*/ 3 w 3"/>
                <a:gd name="T9" fmla="*/ 6 h 9"/>
                <a:gd name="T10" fmla="*/ 0 w 3"/>
                <a:gd name="T11" fmla="*/ 9 h 9"/>
                <a:gd name="T12" fmla="*/ 0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3" y="0"/>
                  </a:moveTo>
                  <a:lnTo>
                    <a:pt x="0" y="3"/>
                  </a:lnTo>
                  <a:lnTo>
                    <a:pt x="0" y="6"/>
                  </a:lnTo>
                  <a:lnTo>
                    <a:pt x="3" y="3"/>
                  </a:lnTo>
                  <a:lnTo>
                    <a:pt x="3" y="6"/>
                  </a:lnTo>
                  <a:lnTo>
                    <a:pt x="0" y="9"/>
                  </a:lnTo>
                  <a:lnTo>
                    <a:pt x="0"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 name="Freeform 491"/>
            <p:cNvSpPr>
              <a:spLocks/>
            </p:cNvSpPr>
            <p:nvPr/>
          </p:nvSpPr>
          <p:spPr bwMode="auto">
            <a:xfrm>
              <a:off x="3875" y="1352"/>
              <a:ext cx="10" cy="7"/>
            </a:xfrm>
            <a:custGeom>
              <a:avLst/>
              <a:gdLst>
                <a:gd name="T0" fmla="*/ 0 w 10"/>
                <a:gd name="T1" fmla="*/ 0 h 7"/>
                <a:gd name="T2" fmla="*/ 4 w 10"/>
                <a:gd name="T3" fmla="*/ 7 h 7"/>
                <a:gd name="T4" fmla="*/ 7 w 10"/>
                <a:gd name="T5" fmla="*/ 7 h 7"/>
                <a:gd name="T6" fmla="*/ 4 w 10"/>
                <a:gd name="T7" fmla="*/ 0 h 7"/>
                <a:gd name="T8" fmla="*/ 7 w 10"/>
                <a:gd name="T9" fmla="*/ 0 h 7"/>
                <a:gd name="T10" fmla="*/ 10 w 10"/>
                <a:gd name="T11" fmla="*/ 7 h 7"/>
                <a:gd name="T12" fmla="*/ 7 w 10"/>
                <a:gd name="T13" fmla="*/ 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7">
                  <a:moveTo>
                    <a:pt x="0" y="0"/>
                  </a:moveTo>
                  <a:lnTo>
                    <a:pt x="4" y="7"/>
                  </a:lnTo>
                  <a:lnTo>
                    <a:pt x="7" y="7"/>
                  </a:lnTo>
                  <a:lnTo>
                    <a:pt x="4" y="0"/>
                  </a:lnTo>
                  <a:lnTo>
                    <a:pt x="7" y="0"/>
                  </a:lnTo>
                  <a:lnTo>
                    <a:pt x="10" y="7"/>
                  </a:lnTo>
                  <a:lnTo>
                    <a:pt x="7"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492"/>
            <p:cNvSpPr>
              <a:spLocks/>
            </p:cNvSpPr>
            <p:nvPr/>
          </p:nvSpPr>
          <p:spPr bwMode="auto">
            <a:xfrm>
              <a:off x="3882" y="1355"/>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 name="Freeform 493"/>
            <p:cNvSpPr>
              <a:spLocks/>
            </p:cNvSpPr>
            <p:nvPr/>
          </p:nvSpPr>
          <p:spPr bwMode="auto">
            <a:xfrm>
              <a:off x="3885" y="1359"/>
              <a:ext cx="4" cy="10"/>
            </a:xfrm>
            <a:custGeom>
              <a:avLst/>
              <a:gdLst>
                <a:gd name="T0" fmla="*/ 0 w 4"/>
                <a:gd name="T1" fmla="*/ 0 h 10"/>
                <a:gd name="T2" fmla="*/ 4 w 4"/>
                <a:gd name="T3" fmla="*/ 3 h 10"/>
                <a:gd name="T4" fmla="*/ 4 w 4"/>
                <a:gd name="T5" fmla="*/ 6 h 10"/>
                <a:gd name="T6" fmla="*/ 0 w 4"/>
                <a:gd name="T7" fmla="*/ 3 h 10"/>
                <a:gd name="T8" fmla="*/ 0 w 4"/>
                <a:gd name="T9" fmla="*/ 6 h 10"/>
                <a:gd name="T10" fmla="*/ 4 w 4"/>
                <a:gd name="T11" fmla="*/ 10 h 10"/>
                <a:gd name="T12" fmla="*/ 4 w 4"/>
                <a:gd name="T13" fmla="*/ 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6"/>
                  </a:lnTo>
                  <a:lnTo>
                    <a:pt x="0" y="3"/>
                  </a:lnTo>
                  <a:lnTo>
                    <a:pt x="0" y="6"/>
                  </a:lnTo>
                  <a:lnTo>
                    <a:pt x="4" y="10"/>
                  </a:lnTo>
                  <a:lnTo>
                    <a:pt x="4"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494"/>
            <p:cNvSpPr>
              <a:spLocks/>
            </p:cNvSpPr>
            <p:nvPr/>
          </p:nvSpPr>
          <p:spPr bwMode="auto">
            <a:xfrm>
              <a:off x="3889" y="1359"/>
              <a:ext cx="6" cy="10"/>
            </a:xfrm>
            <a:custGeom>
              <a:avLst/>
              <a:gdLst>
                <a:gd name="T0" fmla="*/ 0 w 6"/>
                <a:gd name="T1" fmla="*/ 3 h 10"/>
                <a:gd name="T2" fmla="*/ 6 w 6"/>
                <a:gd name="T3" fmla="*/ 0 h 10"/>
                <a:gd name="T4" fmla="*/ 6 w 6"/>
                <a:gd name="T5" fmla="*/ 3 h 10"/>
                <a:gd name="T6" fmla="*/ 0 w 6"/>
                <a:gd name="T7" fmla="*/ 6 h 10"/>
                <a:gd name="T8" fmla="*/ 0 w 6"/>
                <a:gd name="T9" fmla="*/ 10 h 10"/>
                <a:gd name="T10" fmla="*/ 6 w 6"/>
                <a:gd name="T11" fmla="*/ 6 h 10"/>
                <a:gd name="T12" fmla="*/ 6 w 6"/>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3"/>
                  </a:moveTo>
                  <a:lnTo>
                    <a:pt x="6" y="0"/>
                  </a:lnTo>
                  <a:lnTo>
                    <a:pt x="6" y="3"/>
                  </a:lnTo>
                  <a:lnTo>
                    <a:pt x="0" y="6"/>
                  </a:lnTo>
                  <a:lnTo>
                    <a:pt x="0" y="10"/>
                  </a:lnTo>
                  <a:lnTo>
                    <a:pt x="6" y="6"/>
                  </a:lnTo>
                  <a:lnTo>
                    <a:pt x="6"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 name="Freeform 495"/>
            <p:cNvSpPr>
              <a:spLocks/>
            </p:cNvSpPr>
            <p:nvPr/>
          </p:nvSpPr>
          <p:spPr bwMode="auto">
            <a:xfrm>
              <a:off x="1842" y="1365"/>
              <a:ext cx="6" cy="70"/>
            </a:xfrm>
            <a:custGeom>
              <a:avLst/>
              <a:gdLst>
                <a:gd name="T0" fmla="*/ 0 w 6"/>
                <a:gd name="T1" fmla="*/ 0 h 70"/>
                <a:gd name="T2" fmla="*/ 0 w 6"/>
                <a:gd name="T3" fmla="*/ 70 h 70"/>
                <a:gd name="T4" fmla="*/ 3 w 6"/>
                <a:gd name="T5" fmla="*/ 70 h 70"/>
                <a:gd name="T6" fmla="*/ 3 w 6"/>
                <a:gd name="T7" fmla="*/ 0 h 70"/>
                <a:gd name="T8" fmla="*/ 6 w 6"/>
                <a:gd name="T9" fmla="*/ 0 h 70"/>
                <a:gd name="T10" fmla="*/ 6 w 6"/>
                <a:gd name="T11" fmla="*/ 70 h 70"/>
                <a:gd name="T12" fmla="*/ 3 w 6"/>
                <a:gd name="T13" fmla="*/ 70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0">
                  <a:moveTo>
                    <a:pt x="0" y="0"/>
                  </a:moveTo>
                  <a:lnTo>
                    <a:pt x="0" y="70"/>
                  </a:lnTo>
                  <a:lnTo>
                    <a:pt x="3" y="70"/>
                  </a:lnTo>
                  <a:lnTo>
                    <a:pt x="3" y="0"/>
                  </a:lnTo>
                  <a:lnTo>
                    <a:pt x="6" y="0"/>
                  </a:lnTo>
                  <a:lnTo>
                    <a:pt x="6" y="70"/>
                  </a:lnTo>
                  <a:lnTo>
                    <a:pt x="3" y="7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496"/>
            <p:cNvSpPr>
              <a:spLocks/>
            </p:cNvSpPr>
            <p:nvPr/>
          </p:nvSpPr>
          <p:spPr bwMode="auto">
            <a:xfrm>
              <a:off x="3023" y="1388"/>
              <a:ext cx="26" cy="7"/>
            </a:xfrm>
            <a:custGeom>
              <a:avLst/>
              <a:gdLst>
                <a:gd name="T0" fmla="*/ 0 w 26"/>
                <a:gd name="T1" fmla="*/ 0 h 7"/>
                <a:gd name="T2" fmla="*/ 26 w 26"/>
                <a:gd name="T3" fmla="*/ 0 h 7"/>
                <a:gd name="T4" fmla="*/ 26 w 26"/>
                <a:gd name="T5" fmla="*/ 4 h 7"/>
                <a:gd name="T6" fmla="*/ 0 w 26"/>
                <a:gd name="T7" fmla="*/ 4 h 7"/>
                <a:gd name="T8" fmla="*/ 0 w 26"/>
                <a:gd name="T9" fmla="*/ 7 h 7"/>
                <a:gd name="T10" fmla="*/ 26 w 26"/>
                <a:gd name="T11" fmla="*/ 7 h 7"/>
                <a:gd name="T12" fmla="*/ 26 w 26"/>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7">
                  <a:moveTo>
                    <a:pt x="0" y="0"/>
                  </a:moveTo>
                  <a:lnTo>
                    <a:pt x="26" y="0"/>
                  </a:lnTo>
                  <a:lnTo>
                    <a:pt x="26" y="4"/>
                  </a:lnTo>
                  <a:lnTo>
                    <a:pt x="0" y="4"/>
                  </a:lnTo>
                  <a:lnTo>
                    <a:pt x="0" y="7"/>
                  </a:lnTo>
                  <a:lnTo>
                    <a:pt x="26" y="7"/>
                  </a:lnTo>
                  <a:lnTo>
                    <a:pt x="26"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 name="Freeform 497"/>
            <p:cNvSpPr>
              <a:spLocks/>
            </p:cNvSpPr>
            <p:nvPr/>
          </p:nvSpPr>
          <p:spPr bwMode="auto">
            <a:xfrm>
              <a:off x="3020" y="1355"/>
              <a:ext cx="6" cy="37"/>
            </a:xfrm>
            <a:custGeom>
              <a:avLst/>
              <a:gdLst>
                <a:gd name="T0" fmla="*/ 0 w 6"/>
                <a:gd name="T1" fmla="*/ 0 h 37"/>
                <a:gd name="T2" fmla="*/ 0 w 6"/>
                <a:gd name="T3" fmla="*/ 37 h 37"/>
                <a:gd name="T4" fmla="*/ 3 w 6"/>
                <a:gd name="T5" fmla="*/ 37 h 37"/>
                <a:gd name="T6" fmla="*/ 3 w 6"/>
                <a:gd name="T7" fmla="*/ 0 h 37"/>
                <a:gd name="T8" fmla="*/ 6 w 6"/>
                <a:gd name="T9" fmla="*/ 0 h 37"/>
                <a:gd name="T10" fmla="*/ 6 w 6"/>
                <a:gd name="T11" fmla="*/ 37 h 37"/>
                <a:gd name="T12" fmla="*/ 3 w 6"/>
                <a:gd name="T13" fmla="*/ 37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7">
                  <a:moveTo>
                    <a:pt x="0" y="0"/>
                  </a:moveTo>
                  <a:lnTo>
                    <a:pt x="0" y="37"/>
                  </a:lnTo>
                  <a:lnTo>
                    <a:pt x="3" y="37"/>
                  </a:lnTo>
                  <a:lnTo>
                    <a:pt x="3" y="0"/>
                  </a:lnTo>
                  <a:lnTo>
                    <a:pt x="6" y="0"/>
                  </a:lnTo>
                  <a:lnTo>
                    <a:pt x="6" y="37"/>
                  </a:lnTo>
                  <a:lnTo>
                    <a:pt x="3" y="3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498"/>
            <p:cNvSpPr>
              <a:spLocks/>
            </p:cNvSpPr>
            <p:nvPr/>
          </p:nvSpPr>
          <p:spPr bwMode="auto">
            <a:xfrm>
              <a:off x="3023" y="1392"/>
              <a:ext cx="7" cy="52"/>
            </a:xfrm>
            <a:custGeom>
              <a:avLst/>
              <a:gdLst>
                <a:gd name="T0" fmla="*/ 0 w 7"/>
                <a:gd name="T1" fmla="*/ 0 h 52"/>
                <a:gd name="T2" fmla="*/ 0 w 7"/>
                <a:gd name="T3" fmla="*/ 52 h 52"/>
                <a:gd name="T4" fmla="*/ 3 w 7"/>
                <a:gd name="T5" fmla="*/ 52 h 52"/>
                <a:gd name="T6" fmla="*/ 3 w 7"/>
                <a:gd name="T7" fmla="*/ 0 h 52"/>
                <a:gd name="T8" fmla="*/ 7 w 7"/>
                <a:gd name="T9" fmla="*/ 0 h 52"/>
                <a:gd name="T10" fmla="*/ 7 w 7"/>
                <a:gd name="T11" fmla="*/ 52 h 52"/>
                <a:gd name="T12" fmla="*/ 3 w 7"/>
                <a:gd name="T13" fmla="*/ 52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2">
                  <a:moveTo>
                    <a:pt x="0" y="0"/>
                  </a:moveTo>
                  <a:lnTo>
                    <a:pt x="0" y="52"/>
                  </a:lnTo>
                  <a:lnTo>
                    <a:pt x="3" y="52"/>
                  </a:lnTo>
                  <a:lnTo>
                    <a:pt x="3" y="0"/>
                  </a:lnTo>
                  <a:lnTo>
                    <a:pt x="7" y="0"/>
                  </a:lnTo>
                  <a:lnTo>
                    <a:pt x="7" y="52"/>
                  </a:lnTo>
                  <a:lnTo>
                    <a:pt x="3" y="5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1" name="Freeform 499"/>
            <p:cNvSpPr>
              <a:spLocks/>
            </p:cNvSpPr>
            <p:nvPr/>
          </p:nvSpPr>
          <p:spPr bwMode="auto">
            <a:xfrm>
              <a:off x="3882" y="1362"/>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500"/>
            <p:cNvSpPr>
              <a:spLocks/>
            </p:cNvSpPr>
            <p:nvPr/>
          </p:nvSpPr>
          <p:spPr bwMode="auto">
            <a:xfrm>
              <a:off x="3520" y="1359"/>
              <a:ext cx="16" cy="6"/>
            </a:xfrm>
            <a:custGeom>
              <a:avLst/>
              <a:gdLst>
                <a:gd name="T0" fmla="*/ 16 w 16"/>
                <a:gd name="T1" fmla="*/ 0 h 6"/>
                <a:gd name="T2" fmla="*/ 0 w 16"/>
                <a:gd name="T3" fmla="*/ 0 h 6"/>
                <a:gd name="T4" fmla="*/ 0 w 16"/>
                <a:gd name="T5" fmla="*/ 3 h 6"/>
                <a:gd name="T6" fmla="*/ 16 w 16"/>
                <a:gd name="T7" fmla="*/ 3 h 6"/>
                <a:gd name="T8" fmla="*/ 16 w 16"/>
                <a:gd name="T9" fmla="*/ 6 h 6"/>
                <a:gd name="T10" fmla="*/ 0 w 16"/>
                <a:gd name="T11" fmla="*/ 6 h 6"/>
                <a:gd name="T12" fmla="*/ 0 w 16"/>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
                  <a:moveTo>
                    <a:pt x="16" y="0"/>
                  </a:moveTo>
                  <a:lnTo>
                    <a:pt x="0" y="0"/>
                  </a:lnTo>
                  <a:lnTo>
                    <a:pt x="0" y="3"/>
                  </a:lnTo>
                  <a:lnTo>
                    <a:pt x="16" y="3"/>
                  </a:lnTo>
                  <a:lnTo>
                    <a:pt x="16"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3" name="Freeform 501"/>
            <p:cNvSpPr>
              <a:spLocks/>
            </p:cNvSpPr>
            <p:nvPr/>
          </p:nvSpPr>
          <p:spPr bwMode="auto">
            <a:xfrm>
              <a:off x="1848" y="1309"/>
              <a:ext cx="69" cy="7"/>
            </a:xfrm>
            <a:custGeom>
              <a:avLst/>
              <a:gdLst>
                <a:gd name="T0" fmla="*/ 0 w 69"/>
                <a:gd name="T1" fmla="*/ 0 h 7"/>
                <a:gd name="T2" fmla="*/ 69 w 69"/>
                <a:gd name="T3" fmla="*/ 0 h 7"/>
                <a:gd name="T4" fmla="*/ 69 w 69"/>
                <a:gd name="T5" fmla="*/ 4 h 7"/>
                <a:gd name="T6" fmla="*/ 0 w 69"/>
                <a:gd name="T7" fmla="*/ 4 h 7"/>
                <a:gd name="T8" fmla="*/ 0 w 69"/>
                <a:gd name="T9" fmla="*/ 7 h 7"/>
                <a:gd name="T10" fmla="*/ 69 w 69"/>
                <a:gd name="T11" fmla="*/ 7 h 7"/>
                <a:gd name="T12" fmla="*/ 69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0" y="0"/>
                  </a:moveTo>
                  <a:lnTo>
                    <a:pt x="69" y="0"/>
                  </a:lnTo>
                  <a:lnTo>
                    <a:pt x="69" y="4"/>
                  </a:lnTo>
                  <a:lnTo>
                    <a:pt x="0" y="4"/>
                  </a:lnTo>
                  <a:lnTo>
                    <a:pt x="0" y="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502"/>
            <p:cNvSpPr>
              <a:spLocks/>
            </p:cNvSpPr>
            <p:nvPr/>
          </p:nvSpPr>
          <p:spPr bwMode="auto">
            <a:xfrm>
              <a:off x="1914" y="1303"/>
              <a:ext cx="7" cy="10"/>
            </a:xfrm>
            <a:custGeom>
              <a:avLst/>
              <a:gdLst>
                <a:gd name="T0" fmla="*/ 0 w 7"/>
                <a:gd name="T1" fmla="*/ 10 h 10"/>
                <a:gd name="T2" fmla="*/ 0 w 7"/>
                <a:gd name="T3" fmla="*/ 0 h 10"/>
                <a:gd name="T4" fmla="*/ 3 w 7"/>
                <a:gd name="T5" fmla="*/ 0 h 10"/>
                <a:gd name="T6" fmla="*/ 3 w 7"/>
                <a:gd name="T7" fmla="*/ 10 h 10"/>
                <a:gd name="T8" fmla="*/ 7 w 7"/>
                <a:gd name="T9" fmla="*/ 10 h 10"/>
                <a:gd name="T10" fmla="*/ 7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10"/>
                  </a:moveTo>
                  <a:lnTo>
                    <a:pt x="0" y="0"/>
                  </a:lnTo>
                  <a:lnTo>
                    <a:pt x="3" y="0"/>
                  </a:lnTo>
                  <a:lnTo>
                    <a:pt x="3" y="10"/>
                  </a:lnTo>
                  <a:lnTo>
                    <a:pt x="7" y="10"/>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 name="Freeform 503"/>
            <p:cNvSpPr>
              <a:spLocks/>
            </p:cNvSpPr>
            <p:nvPr/>
          </p:nvSpPr>
          <p:spPr bwMode="auto">
            <a:xfrm>
              <a:off x="1848" y="1299"/>
              <a:ext cx="69" cy="7"/>
            </a:xfrm>
            <a:custGeom>
              <a:avLst/>
              <a:gdLst>
                <a:gd name="T0" fmla="*/ 69 w 69"/>
                <a:gd name="T1" fmla="*/ 0 h 7"/>
                <a:gd name="T2" fmla="*/ 0 w 69"/>
                <a:gd name="T3" fmla="*/ 0 h 7"/>
                <a:gd name="T4" fmla="*/ 0 w 69"/>
                <a:gd name="T5" fmla="*/ 4 h 7"/>
                <a:gd name="T6" fmla="*/ 69 w 69"/>
                <a:gd name="T7" fmla="*/ 4 h 7"/>
                <a:gd name="T8" fmla="*/ 69 w 69"/>
                <a:gd name="T9" fmla="*/ 7 h 7"/>
                <a:gd name="T10" fmla="*/ 0 w 69"/>
                <a:gd name="T11" fmla="*/ 7 h 7"/>
                <a:gd name="T12" fmla="*/ 0 w 69"/>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7">
                  <a:moveTo>
                    <a:pt x="69" y="0"/>
                  </a:moveTo>
                  <a:lnTo>
                    <a:pt x="0" y="0"/>
                  </a:lnTo>
                  <a:lnTo>
                    <a:pt x="0" y="4"/>
                  </a:lnTo>
                  <a:lnTo>
                    <a:pt x="69" y="4"/>
                  </a:lnTo>
                  <a:lnTo>
                    <a:pt x="69"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504"/>
            <p:cNvSpPr>
              <a:spLocks/>
            </p:cNvSpPr>
            <p:nvPr/>
          </p:nvSpPr>
          <p:spPr bwMode="auto">
            <a:xfrm>
              <a:off x="1845" y="1303"/>
              <a:ext cx="6" cy="10"/>
            </a:xfrm>
            <a:custGeom>
              <a:avLst/>
              <a:gdLst>
                <a:gd name="T0" fmla="*/ 0 w 6"/>
                <a:gd name="T1" fmla="*/ 0 h 10"/>
                <a:gd name="T2" fmla="*/ 0 w 6"/>
                <a:gd name="T3" fmla="*/ 10 h 10"/>
                <a:gd name="T4" fmla="*/ 3 w 6"/>
                <a:gd name="T5" fmla="*/ 10 h 10"/>
                <a:gd name="T6" fmla="*/ 3 w 6"/>
                <a:gd name="T7" fmla="*/ 0 h 10"/>
                <a:gd name="T8" fmla="*/ 6 w 6"/>
                <a:gd name="T9" fmla="*/ 0 h 10"/>
                <a:gd name="T10" fmla="*/ 6 w 6"/>
                <a:gd name="T11" fmla="*/ 10 h 10"/>
                <a:gd name="T12" fmla="*/ 3 w 6"/>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0" y="0"/>
                  </a:moveTo>
                  <a:lnTo>
                    <a:pt x="0" y="10"/>
                  </a:lnTo>
                  <a:lnTo>
                    <a:pt x="3" y="10"/>
                  </a:lnTo>
                  <a:lnTo>
                    <a:pt x="3" y="0"/>
                  </a:lnTo>
                  <a:lnTo>
                    <a:pt x="6" y="0"/>
                  </a:lnTo>
                  <a:lnTo>
                    <a:pt x="6"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7" name="Freeform 505"/>
            <p:cNvSpPr>
              <a:spLocks/>
            </p:cNvSpPr>
            <p:nvPr/>
          </p:nvSpPr>
          <p:spPr bwMode="auto">
            <a:xfrm>
              <a:off x="1848" y="1299"/>
              <a:ext cx="69" cy="17"/>
            </a:xfrm>
            <a:custGeom>
              <a:avLst/>
              <a:gdLst>
                <a:gd name="T0" fmla="*/ 0 w 69"/>
                <a:gd name="T1" fmla="*/ 10 h 17"/>
                <a:gd name="T2" fmla="*/ 69 w 69"/>
                <a:gd name="T3" fmla="*/ 0 h 17"/>
                <a:gd name="T4" fmla="*/ 69 w 69"/>
                <a:gd name="T5" fmla="*/ 4 h 17"/>
                <a:gd name="T6" fmla="*/ 0 w 69"/>
                <a:gd name="T7" fmla="*/ 14 h 17"/>
                <a:gd name="T8" fmla="*/ 0 w 69"/>
                <a:gd name="T9" fmla="*/ 17 h 17"/>
                <a:gd name="T10" fmla="*/ 69 w 69"/>
                <a:gd name="T11" fmla="*/ 7 h 17"/>
                <a:gd name="T12" fmla="*/ 69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0" y="10"/>
                  </a:moveTo>
                  <a:lnTo>
                    <a:pt x="69" y="0"/>
                  </a:lnTo>
                  <a:lnTo>
                    <a:pt x="69" y="4"/>
                  </a:lnTo>
                  <a:lnTo>
                    <a:pt x="0" y="14"/>
                  </a:lnTo>
                  <a:lnTo>
                    <a:pt x="0" y="17"/>
                  </a:lnTo>
                  <a:lnTo>
                    <a:pt x="69" y="7"/>
                  </a:lnTo>
                  <a:lnTo>
                    <a:pt x="69"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506"/>
            <p:cNvSpPr>
              <a:spLocks/>
            </p:cNvSpPr>
            <p:nvPr/>
          </p:nvSpPr>
          <p:spPr bwMode="auto">
            <a:xfrm>
              <a:off x="1914" y="1303"/>
              <a:ext cx="7" cy="10"/>
            </a:xfrm>
            <a:custGeom>
              <a:avLst/>
              <a:gdLst>
                <a:gd name="T0" fmla="*/ 0 w 7"/>
                <a:gd name="T1" fmla="*/ 0 h 10"/>
                <a:gd name="T2" fmla="*/ 0 w 7"/>
                <a:gd name="T3" fmla="*/ 10 h 10"/>
                <a:gd name="T4" fmla="*/ 3 w 7"/>
                <a:gd name="T5" fmla="*/ 10 h 10"/>
                <a:gd name="T6" fmla="*/ 3 w 7"/>
                <a:gd name="T7" fmla="*/ 0 h 10"/>
                <a:gd name="T8" fmla="*/ 7 w 7"/>
                <a:gd name="T9" fmla="*/ 0 h 10"/>
                <a:gd name="T10" fmla="*/ 7 w 7"/>
                <a:gd name="T11" fmla="*/ 10 h 10"/>
                <a:gd name="T12" fmla="*/ 3 w 7"/>
                <a:gd name="T13" fmla="*/ 1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0" y="0"/>
                  </a:moveTo>
                  <a:lnTo>
                    <a:pt x="0" y="10"/>
                  </a:lnTo>
                  <a:lnTo>
                    <a:pt x="3" y="10"/>
                  </a:lnTo>
                  <a:lnTo>
                    <a:pt x="3" y="0"/>
                  </a:lnTo>
                  <a:lnTo>
                    <a:pt x="7" y="0"/>
                  </a:lnTo>
                  <a:lnTo>
                    <a:pt x="7" y="10"/>
                  </a:lnTo>
                  <a:lnTo>
                    <a:pt x="3" y="1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9" name="Freeform 507"/>
            <p:cNvSpPr>
              <a:spLocks/>
            </p:cNvSpPr>
            <p:nvPr/>
          </p:nvSpPr>
          <p:spPr bwMode="auto">
            <a:xfrm>
              <a:off x="1848" y="1299"/>
              <a:ext cx="69" cy="17"/>
            </a:xfrm>
            <a:custGeom>
              <a:avLst/>
              <a:gdLst>
                <a:gd name="T0" fmla="*/ 69 w 69"/>
                <a:gd name="T1" fmla="*/ 10 h 17"/>
                <a:gd name="T2" fmla="*/ 0 w 69"/>
                <a:gd name="T3" fmla="*/ 0 h 17"/>
                <a:gd name="T4" fmla="*/ 0 w 69"/>
                <a:gd name="T5" fmla="*/ 4 h 17"/>
                <a:gd name="T6" fmla="*/ 69 w 69"/>
                <a:gd name="T7" fmla="*/ 14 h 17"/>
                <a:gd name="T8" fmla="*/ 69 w 69"/>
                <a:gd name="T9" fmla="*/ 17 h 17"/>
                <a:gd name="T10" fmla="*/ 0 w 69"/>
                <a:gd name="T11" fmla="*/ 7 h 17"/>
                <a:gd name="T12" fmla="*/ 0 w 69"/>
                <a:gd name="T13" fmla="*/ 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17">
                  <a:moveTo>
                    <a:pt x="69" y="10"/>
                  </a:moveTo>
                  <a:lnTo>
                    <a:pt x="0" y="0"/>
                  </a:lnTo>
                  <a:lnTo>
                    <a:pt x="0" y="4"/>
                  </a:lnTo>
                  <a:lnTo>
                    <a:pt x="69" y="14"/>
                  </a:lnTo>
                  <a:lnTo>
                    <a:pt x="69" y="1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508"/>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1" name="Freeform 509"/>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510"/>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3" name="Freeform 511"/>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512"/>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5" name="Freeform 513"/>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514"/>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 name="Freeform 515"/>
            <p:cNvSpPr>
              <a:spLocks/>
            </p:cNvSpPr>
            <p:nvPr/>
          </p:nvSpPr>
          <p:spPr bwMode="auto">
            <a:xfrm>
              <a:off x="3536" y="1089"/>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516"/>
            <p:cNvSpPr>
              <a:spLocks/>
            </p:cNvSpPr>
            <p:nvPr/>
          </p:nvSpPr>
          <p:spPr bwMode="auto">
            <a:xfrm>
              <a:off x="3517" y="1290"/>
              <a:ext cx="6" cy="72"/>
            </a:xfrm>
            <a:custGeom>
              <a:avLst/>
              <a:gdLst>
                <a:gd name="T0" fmla="*/ 0 w 6"/>
                <a:gd name="T1" fmla="*/ 72 h 72"/>
                <a:gd name="T2" fmla="*/ 0 w 6"/>
                <a:gd name="T3" fmla="*/ 0 h 72"/>
                <a:gd name="T4" fmla="*/ 3 w 6"/>
                <a:gd name="T5" fmla="*/ 0 h 72"/>
                <a:gd name="T6" fmla="*/ 3 w 6"/>
                <a:gd name="T7" fmla="*/ 72 h 72"/>
                <a:gd name="T8" fmla="*/ 6 w 6"/>
                <a:gd name="T9" fmla="*/ 72 h 72"/>
                <a:gd name="T10" fmla="*/ 6 w 6"/>
                <a:gd name="T11" fmla="*/ 0 h 72"/>
                <a:gd name="T12" fmla="*/ 3 w 6"/>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72">
                  <a:moveTo>
                    <a:pt x="0" y="72"/>
                  </a:moveTo>
                  <a:lnTo>
                    <a:pt x="0" y="0"/>
                  </a:lnTo>
                  <a:lnTo>
                    <a:pt x="3" y="0"/>
                  </a:lnTo>
                  <a:lnTo>
                    <a:pt x="3" y="72"/>
                  </a:lnTo>
                  <a:lnTo>
                    <a:pt x="6" y="72"/>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Freeform 517"/>
            <p:cNvSpPr>
              <a:spLocks/>
            </p:cNvSpPr>
            <p:nvPr/>
          </p:nvSpPr>
          <p:spPr bwMode="auto">
            <a:xfrm>
              <a:off x="3517" y="1286"/>
              <a:ext cx="3" cy="7"/>
            </a:xfrm>
            <a:custGeom>
              <a:avLst/>
              <a:gdLst>
                <a:gd name="T0" fmla="*/ 3 w 3"/>
                <a:gd name="T1" fmla="*/ 0 h 7"/>
                <a:gd name="T2" fmla="*/ 0 w 3"/>
                <a:gd name="T3" fmla="*/ 0 h 7"/>
                <a:gd name="T4" fmla="*/ 0 w 3"/>
                <a:gd name="T5" fmla="*/ 4 h 7"/>
                <a:gd name="T6" fmla="*/ 3 w 3"/>
                <a:gd name="T7" fmla="*/ 4 h 7"/>
                <a:gd name="T8" fmla="*/ 3 w 3"/>
                <a:gd name="T9" fmla="*/ 7 h 7"/>
                <a:gd name="T10" fmla="*/ 0 w 3"/>
                <a:gd name="T11" fmla="*/ 7 h 7"/>
                <a:gd name="T12" fmla="*/ 0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3" y="0"/>
                  </a:moveTo>
                  <a:lnTo>
                    <a:pt x="0" y="0"/>
                  </a:lnTo>
                  <a:lnTo>
                    <a:pt x="0" y="4"/>
                  </a:lnTo>
                  <a:lnTo>
                    <a:pt x="3" y="4"/>
                  </a:lnTo>
                  <a:lnTo>
                    <a:pt x="3" y="7"/>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518"/>
            <p:cNvSpPr>
              <a:spLocks/>
            </p:cNvSpPr>
            <p:nvPr/>
          </p:nvSpPr>
          <p:spPr bwMode="auto">
            <a:xfrm>
              <a:off x="3510" y="1118"/>
              <a:ext cx="10" cy="172"/>
            </a:xfrm>
            <a:custGeom>
              <a:avLst/>
              <a:gdLst>
                <a:gd name="T0" fmla="*/ 3 w 10"/>
                <a:gd name="T1" fmla="*/ 172 h 172"/>
                <a:gd name="T2" fmla="*/ 0 w 10"/>
                <a:gd name="T3" fmla="*/ 0 h 172"/>
                <a:gd name="T4" fmla="*/ 3 w 10"/>
                <a:gd name="T5" fmla="*/ 0 h 172"/>
                <a:gd name="T6" fmla="*/ 7 w 10"/>
                <a:gd name="T7" fmla="*/ 172 h 172"/>
                <a:gd name="T8" fmla="*/ 10 w 10"/>
                <a:gd name="T9" fmla="*/ 172 h 172"/>
                <a:gd name="T10" fmla="*/ 7 w 10"/>
                <a:gd name="T11" fmla="*/ 0 h 172"/>
                <a:gd name="T12" fmla="*/ 3 w 10"/>
                <a:gd name="T13" fmla="*/ 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72">
                  <a:moveTo>
                    <a:pt x="3" y="172"/>
                  </a:moveTo>
                  <a:lnTo>
                    <a:pt x="0" y="0"/>
                  </a:lnTo>
                  <a:lnTo>
                    <a:pt x="3" y="0"/>
                  </a:lnTo>
                  <a:lnTo>
                    <a:pt x="7" y="172"/>
                  </a:lnTo>
                  <a:lnTo>
                    <a:pt x="10" y="1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1" name="Freeform 519"/>
            <p:cNvSpPr>
              <a:spLocks/>
            </p:cNvSpPr>
            <p:nvPr/>
          </p:nvSpPr>
          <p:spPr bwMode="auto">
            <a:xfrm>
              <a:off x="3513" y="1115"/>
              <a:ext cx="7" cy="7"/>
            </a:xfrm>
            <a:custGeom>
              <a:avLst/>
              <a:gdLst>
                <a:gd name="T0" fmla="*/ 0 w 7"/>
                <a:gd name="T1" fmla="*/ 0 h 7"/>
                <a:gd name="T2" fmla="*/ 7 w 7"/>
                <a:gd name="T3" fmla="*/ 0 h 7"/>
                <a:gd name="T4" fmla="*/ 7 w 7"/>
                <a:gd name="T5" fmla="*/ 3 h 7"/>
                <a:gd name="T6" fmla="*/ 0 w 7"/>
                <a:gd name="T7" fmla="*/ 3 h 7"/>
                <a:gd name="T8" fmla="*/ 0 w 7"/>
                <a:gd name="T9" fmla="*/ 7 h 7"/>
                <a:gd name="T10" fmla="*/ 7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
                  <a:moveTo>
                    <a:pt x="0" y="0"/>
                  </a:moveTo>
                  <a:lnTo>
                    <a:pt x="7" y="0"/>
                  </a:lnTo>
                  <a:lnTo>
                    <a:pt x="7" y="3"/>
                  </a:lnTo>
                  <a:lnTo>
                    <a:pt x="0" y="3"/>
                  </a:lnTo>
                  <a:lnTo>
                    <a:pt x="0" y="7"/>
                  </a:lnTo>
                  <a:lnTo>
                    <a:pt x="7" y="7"/>
                  </a:lnTo>
                  <a:lnTo>
                    <a:pt x="7"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520"/>
            <p:cNvSpPr>
              <a:spLocks/>
            </p:cNvSpPr>
            <p:nvPr/>
          </p:nvSpPr>
          <p:spPr bwMode="auto">
            <a:xfrm>
              <a:off x="3517" y="960"/>
              <a:ext cx="6" cy="158"/>
            </a:xfrm>
            <a:custGeom>
              <a:avLst/>
              <a:gdLst>
                <a:gd name="T0" fmla="*/ 0 w 6"/>
                <a:gd name="T1" fmla="*/ 158 h 158"/>
                <a:gd name="T2" fmla="*/ 0 w 6"/>
                <a:gd name="T3" fmla="*/ 0 h 158"/>
                <a:gd name="T4" fmla="*/ 3 w 6"/>
                <a:gd name="T5" fmla="*/ 0 h 158"/>
                <a:gd name="T6" fmla="*/ 3 w 6"/>
                <a:gd name="T7" fmla="*/ 158 h 158"/>
                <a:gd name="T8" fmla="*/ 6 w 6"/>
                <a:gd name="T9" fmla="*/ 158 h 158"/>
                <a:gd name="T10" fmla="*/ 6 w 6"/>
                <a:gd name="T11" fmla="*/ 0 h 158"/>
                <a:gd name="T12" fmla="*/ 3 w 6"/>
                <a:gd name="T13" fmla="*/ 0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58">
                  <a:moveTo>
                    <a:pt x="0" y="158"/>
                  </a:moveTo>
                  <a:lnTo>
                    <a:pt x="0" y="0"/>
                  </a:lnTo>
                  <a:lnTo>
                    <a:pt x="3" y="0"/>
                  </a:lnTo>
                  <a:lnTo>
                    <a:pt x="3" y="158"/>
                  </a:lnTo>
                  <a:lnTo>
                    <a:pt x="6" y="158"/>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 name="Freeform 521"/>
            <p:cNvSpPr>
              <a:spLocks/>
            </p:cNvSpPr>
            <p:nvPr/>
          </p:nvSpPr>
          <p:spPr bwMode="auto">
            <a:xfrm>
              <a:off x="3517" y="957"/>
              <a:ext cx="6" cy="3"/>
            </a:xfrm>
            <a:custGeom>
              <a:avLst/>
              <a:gdLst>
                <a:gd name="T0" fmla="*/ 0 w 6"/>
                <a:gd name="T1" fmla="*/ 3 h 3"/>
                <a:gd name="T2" fmla="*/ 0 w 6"/>
                <a:gd name="T3" fmla="*/ 0 h 3"/>
                <a:gd name="T4" fmla="*/ 3 w 6"/>
                <a:gd name="T5" fmla="*/ 0 h 3"/>
                <a:gd name="T6" fmla="*/ 3 w 6"/>
                <a:gd name="T7" fmla="*/ 3 h 3"/>
                <a:gd name="T8" fmla="*/ 6 w 6"/>
                <a:gd name="T9" fmla="*/ 3 h 3"/>
                <a:gd name="T10" fmla="*/ 6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3"/>
                  </a:moveTo>
                  <a:lnTo>
                    <a:pt x="0" y="0"/>
                  </a:lnTo>
                  <a:lnTo>
                    <a:pt x="3" y="0"/>
                  </a:lnTo>
                  <a:lnTo>
                    <a:pt x="3" y="3"/>
                  </a:lnTo>
                  <a:lnTo>
                    <a:pt x="6" y="3"/>
                  </a:lnTo>
                  <a:lnTo>
                    <a:pt x="6"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522"/>
            <p:cNvSpPr>
              <a:spLocks/>
            </p:cNvSpPr>
            <p:nvPr/>
          </p:nvSpPr>
          <p:spPr bwMode="auto">
            <a:xfrm>
              <a:off x="3517" y="95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 name="Freeform 523"/>
            <p:cNvSpPr>
              <a:spLocks/>
            </p:cNvSpPr>
            <p:nvPr/>
          </p:nvSpPr>
          <p:spPr bwMode="auto">
            <a:xfrm>
              <a:off x="3513" y="954"/>
              <a:ext cx="7" cy="3"/>
            </a:xfrm>
            <a:custGeom>
              <a:avLst/>
              <a:gdLst>
                <a:gd name="T0" fmla="*/ 0 w 7"/>
                <a:gd name="T1" fmla="*/ 3 h 3"/>
                <a:gd name="T2" fmla="*/ 0 w 7"/>
                <a:gd name="T3" fmla="*/ 0 h 3"/>
                <a:gd name="T4" fmla="*/ 4 w 7"/>
                <a:gd name="T5" fmla="*/ 0 h 3"/>
                <a:gd name="T6" fmla="*/ 4 w 7"/>
                <a:gd name="T7" fmla="*/ 3 h 3"/>
                <a:gd name="T8" fmla="*/ 7 w 7"/>
                <a:gd name="T9" fmla="*/ 3 h 3"/>
                <a:gd name="T10" fmla="*/ 7 w 7"/>
                <a:gd name="T11" fmla="*/ 0 h 3"/>
                <a:gd name="T12" fmla="*/ 4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4" y="0"/>
                  </a:lnTo>
                  <a:lnTo>
                    <a:pt x="4" y="3"/>
                  </a:lnTo>
                  <a:lnTo>
                    <a:pt x="7" y="3"/>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524"/>
            <p:cNvSpPr>
              <a:spLocks/>
            </p:cNvSpPr>
            <p:nvPr/>
          </p:nvSpPr>
          <p:spPr bwMode="auto">
            <a:xfrm>
              <a:off x="3517" y="950"/>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 name="Freeform 525"/>
            <p:cNvSpPr>
              <a:spLocks/>
            </p:cNvSpPr>
            <p:nvPr/>
          </p:nvSpPr>
          <p:spPr bwMode="auto">
            <a:xfrm>
              <a:off x="3513" y="950"/>
              <a:ext cx="7" cy="4"/>
            </a:xfrm>
            <a:custGeom>
              <a:avLst/>
              <a:gdLst>
                <a:gd name="T0" fmla="*/ 0 w 7"/>
                <a:gd name="T1" fmla="*/ 4 h 4"/>
                <a:gd name="T2" fmla="*/ 0 w 7"/>
                <a:gd name="T3" fmla="*/ 0 h 4"/>
                <a:gd name="T4" fmla="*/ 4 w 7"/>
                <a:gd name="T5" fmla="*/ 0 h 4"/>
                <a:gd name="T6" fmla="*/ 4 w 7"/>
                <a:gd name="T7" fmla="*/ 4 h 4"/>
                <a:gd name="T8" fmla="*/ 7 w 7"/>
                <a:gd name="T9" fmla="*/ 4 h 4"/>
                <a:gd name="T10" fmla="*/ 7 w 7"/>
                <a:gd name="T11" fmla="*/ 0 h 4"/>
                <a:gd name="T12" fmla="*/ 4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4"/>
                  </a:moveTo>
                  <a:lnTo>
                    <a:pt x="0" y="0"/>
                  </a:lnTo>
                  <a:lnTo>
                    <a:pt x="4" y="0"/>
                  </a:lnTo>
                  <a:lnTo>
                    <a:pt x="4" y="4"/>
                  </a:lnTo>
                  <a:lnTo>
                    <a:pt x="7" y="4"/>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526"/>
            <p:cNvSpPr>
              <a:spLocks/>
            </p:cNvSpPr>
            <p:nvPr/>
          </p:nvSpPr>
          <p:spPr bwMode="auto">
            <a:xfrm>
              <a:off x="3513" y="947"/>
              <a:ext cx="4" cy="7"/>
            </a:xfrm>
            <a:custGeom>
              <a:avLst/>
              <a:gdLst>
                <a:gd name="T0" fmla="*/ 4 w 4"/>
                <a:gd name="T1" fmla="*/ 0 h 7"/>
                <a:gd name="T2" fmla="*/ 0 w 4"/>
                <a:gd name="T3" fmla="*/ 0 h 7"/>
                <a:gd name="T4" fmla="*/ 0 w 4"/>
                <a:gd name="T5" fmla="*/ 3 h 7"/>
                <a:gd name="T6" fmla="*/ 4 w 4"/>
                <a:gd name="T7" fmla="*/ 3 h 7"/>
                <a:gd name="T8" fmla="*/ 4 w 4"/>
                <a:gd name="T9" fmla="*/ 7 h 7"/>
                <a:gd name="T10" fmla="*/ 0 w 4"/>
                <a:gd name="T11" fmla="*/ 7 h 7"/>
                <a:gd name="T12" fmla="*/ 0 w 4"/>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7">
                  <a:moveTo>
                    <a:pt x="4" y="0"/>
                  </a:moveTo>
                  <a:lnTo>
                    <a:pt x="0" y="0"/>
                  </a:lnTo>
                  <a:lnTo>
                    <a:pt x="0" y="3"/>
                  </a:lnTo>
                  <a:lnTo>
                    <a:pt x="4" y="3"/>
                  </a:lnTo>
                  <a:lnTo>
                    <a:pt x="4"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Freeform 527"/>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528"/>
            <p:cNvSpPr>
              <a:spLocks/>
            </p:cNvSpPr>
            <p:nvPr/>
          </p:nvSpPr>
          <p:spPr bwMode="auto">
            <a:xfrm>
              <a:off x="3513" y="947"/>
              <a:ext cx="1" cy="7"/>
            </a:xfrm>
            <a:custGeom>
              <a:avLst/>
              <a:gdLst>
                <a:gd name="T0" fmla="*/ 0 w 1"/>
                <a:gd name="T1" fmla="*/ 0 h 7"/>
                <a:gd name="T2" fmla="*/ 0 w 1"/>
                <a:gd name="T3" fmla="*/ 0 h 7"/>
                <a:gd name="T4" fmla="*/ 0 w 1"/>
                <a:gd name="T5" fmla="*/ 3 h 7"/>
                <a:gd name="T6" fmla="*/ 0 w 1"/>
                <a:gd name="T7" fmla="*/ 3 h 7"/>
                <a:gd name="T8" fmla="*/ 0 w 1"/>
                <a:gd name="T9" fmla="*/ 7 h 7"/>
                <a:gd name="T10" fmla="*/ 0 w 1"/>
                <a:gd name="T11" fmla="*/ 7 h 7"/>
                <a:gd name="T12" fmla="*/ 0 w 1"/>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3"/>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 name="Freeform 529"/>
            <p:cNvSpPr>
              <a:spLocks/>
            </p:cNvSpPr>
            <p:nvPr/>
          </p:nvSpPr>
          <p:spPr bwMode="auto">
            <a:xfrm>
              <a:off x="3510" y="947"/>
              <a:ext cx="7" cy="3"/>
            </a:xfrm>
            <a:custGeom>
              <a:avLst/>
              <a:gdLst>
                <a:gd name="T0" fmla="*/ 0 w 7"/>
                <a:gd name="T1" fmla="*/ 3 h 3"/>
                <a:gd name="T2" fmla="*/ 0 w 7"/>
                <a:gd name="T3" fmla="*/ 0 h 3"/>
                <a:gd name="T4" fmla="*/ 3 w 7"/>
                <a:gd name="T5" fmla="*/ 0 h 3"/>
                <a:gd name="T6" fmla="*/ 3 w 7"/>
                <a:gd name="T7" fmla="*/ 3 h 3"/>
                <a:gd name="T8" fmla="*/ 7 w 7"/>
                <a:gd name="T9" fmla="*/ 3 h 3"/>
                <a:gd name="T10" fmla="*/ 7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3"/>
                  </a:moveTo>
                  <a:lnTo>
                    <a:pt x="0" y="0"/>
                  </a:lnTo>
                  <a:lnTo>
                    <a:pt x="3" y="0"/>
                  </a:lnTo>
                  <a:lnTo>
                    <a:pt x="3" y="3"/>
                  </a:lnTo>
                  <a:lnTo>
                    <a:pt x="7" y="3"/>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530"/>
            <p:cNvSpPr>
              <a:spLocks/>
            </p:cNvSpPr>
            <p:nvPr/>
          </p:nvSpPr>
          <p:spPr bwMode="auto">
            <a:xfrm>
              <a:off x="3513"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 name="Freeform 531"/>
            <p:cNvSpPr>
              <a:spLocks/>
            </p:cNvSpPr>
            <p:nvPr/>
          </p:nvSpPr>
          <p:spPr bwMode="auto">
            <a:xfrm>
              <a:off x="3510"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532"/>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Freeform 533"/>
            <p:cNvSpPr>
              <a:spLocks/>
            </p:cNvSpPr>
            <p:nvPr/>
          </p:nvSpPr>
          <p:spPr bwMode="auto">
            <a:xfrm>
              <a:off x="3510"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534"/>
            <p:cNvSpPr>
              <a:spLocks/>
            </p:cNvSpPr>
            <p:nvPr/>
          </p:nvSpPr>
          <p:spPr bwMode="auto">
            <a:xfrm>
              <a:off x="3507"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 name="Freeform 535"/>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536"/>
            <p:cNvSpPr>
              <a:spLocks/>
            </p:cNvSpPr>
            <p:nvPr/>
          </p:nvSpPr>
          <p:spPr bwMode="auto">
            <a:xfrm>
              <a:off x="3507" y="94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537"/>
            <p:cNvSpPr>
              <a:spLocks/>
            </p:cNvSpPr>
            <p:nvPr/>
          </p:nvSpPr>
          <p:spPr bwMode="auto">
            <a:xfrm>
              <a:off x="3504" y="944"/>
              <a:ext cx="3" cy="6"/>
            </a:xfrm>
            <a:custGeom>
              <a:avLst/>
              <a:gdLst>
                <a:gd name="T0" fmla="*/ 3 w 3"/>
                <a:gd name="T1" fmla="*/ 0 h 6"/>
                <a:gd name="T2" fmla="*/ 0 w 3"/>
                <a:gd name="T3" fmla="*/ 0 h 6"/>
                <a:gd name="T4" fmla="*/ 0 w 3"/>
                <a:gd name="T5" fmla="*/ 3 h 6"/>
                <a:gd name="T6" fmla="*/ 3 w 3"/>
                <a:gd name="T7" fmla="*/ 3 h 6"/>
                <a:gd name="T8" fmla="*/ 3 w 3"/>
                <a:gd name="T9" fmla="*/ 6 h 6"/>
                <a:gd name="T10" fmla="*/ 0 w 3"/>
                <a:gd name="T11" fmla="*/ 6 h 6"/>
                <a:gd name="T12" fmla="*/ 0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3" y="0"/>
                  </a:moveTo>
                  <a:lnTo>
                    <a:pt x="0" y="0"/>
                  </a:lnTo>
                  <a:lnTo>
                    <a:pt x="0" y="3"/>
                  </a:lnTo>
                  <a:lnTo>
                    <a:pt x="3" y="3"/>
                  </a:lnTo>
                  <a:lnTo>
                    <a:pt x="3" y="6"/>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538"/>
            <p:cNvSpPr>
              <a:spLocks/>
            </p:cNvSpPr>
            <p:nvPr/>
          </p:nvSpPr>
          <p:spPr bwMode="auto">
            <a:xfrm>
              <a:off x="3500" y="927"/>
              <a:ext cx="7" cy="20"/>
            </a:xfrm>
            <a:custGeom>
              <a:avLst/>
              <a:gdLst>
                <a:gd name="T0" fmla="*/ 0 w 7"/>
                <a:gd name="T1" fmla="*/ 20 h 20"/>
                <a:gd name="T2" fmla="*/ 0 w 7"/>
                <a:gd name="T3" fmla="*/ 0 h 20"/>
                <a:gd name="T4" fmla="*/ 4 w 7"/>
                <a:gd name="T5" fmla="*/ 0 h 20"/>
                <a:gd name="T6" fmla="*/ 4 w 7"/>
                <a:gd name="T7" fmla="*/ 20 h 20"/>
                <a:gd name="T8" fmla="*/ 7 w 7"/>
                <a:gd name="T9" fmla="*/ 20 h 20"/>
                <a:gd name="T10" fmla="*/ 7 w 7"/>
                <a:gd name="T11" fmla="*/ 0 h 20"/>
                <a:gd name="T12" fmla="*/ 4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20"/>
                  </a:moveTo>
                  <a:lnTo>
                    <a:pt x="0" y="0"/>
                  </a:lnTo>
                  <a:lnTo>
                    <a:pt x="4" y="0"/>
                  </a:lnTo>
                  <a:lnTo>
                    <a:pt x="4" y="20"/>
                  </a:lnTo>
                  <a:lnTo>
                    <a:pt x="7" y="20"/>
                  </a:lnTo>
                  <a:lnTo>
                    <a:pt x="7" y="0"/>
                  </a:lnTo>
                  <a:lnTo>
                    <a:pt x="4"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Freeform 539"/>
            <p:cNvSpPr>
              <a:spLocks/>
            </p:cNvSpPr>
            <p:nvPr/>
          </p:nvSpPr>
          <p:spPr bwMode="auto">
            <a:xfrm>
              <a:off x="3504" y="924"/>
              <a:ext cx="9" cy="7"/>
            </a:xfrm>
            <a:custGeom>
              <a:avLst/>
              <a:gdLst>
                <a:gd name="T0" fmla="*/ 0 w 9"/>
                <a:gd name="T1" fmla="*/ 0 h 7"/>
                <a:gd name="T2" fmla="*/ 9 w 9"/>
                <a:gd name="T3" fmla="*/ 0 h 7"/>
                <a:gd name="T4" fmla="*/ 9 w 9"/>
                <a:gd name="T5" fmla="*/ 3 h 7"/>
                <a:gd name="T6" fmla="*/ 0 w 9"/>
                <a:gd name="T7" fmla="*/ 3 h 7"/>
                <a:gd name="T8" fmla="*/ 0 w 9"/>
                <a:gd name="T9" fmla="*/ 7 h 7"/>
                <a:gd name="T10" fmla="*/ 9 w 9"/>
                <a:gd name="T11" fmla="*/ 7 h 7"/>
                <a:gd name="T12" fmla="*/ 9 w 9"/>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0"/>
                  </a:moveTo>
                  <a:lnTo>
                    <a:pt x="9" y="0"/>
                  </a:lnTo>
                  <a:lnTo>
                    <a:pt x="9" y="3"/>
                  </a:lnTo>
                  <a:lnTo>
                    <a:pt x="0" y="3"/>
                  </a:lnTo>
                  <a:lnTo>
                    <a:pt x="0" y="7"/>
                  </a:lnTo>
                  <a:lnTo>
                    <a:pt x="9" y="7"/>
                  </a:lnTo>
                  <a:lnTo>
                    <a:pt x="9"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540"/>
            <p:cNvSpPr>
              <a:spLocks/>
            </p:cNvSpPr>
            <p:nvPr/>
          </p:nvSpPr>
          <p:spPr bwMode="auto">
            <a:xfrm>
              <a:off x="3513" y="924"/>
              <a:ext cx="4" cy="10"/>
            </a:xfrm>
            <a:custGeom>
              <a:avLst/>
              <a:gdLst>
                <a:gd name="T0" fmla="*/ 0 w 4"/>
                <a:gd name="T1" fmla="*/ 0 h 10"/>
                <a:gd name="T2" fmla="*/ 4 w 4"/>
                <a:gd name="T3" fmla="*/ 3 h 10"/>
                <a:gd name="T4" fmla="*/ 4 w 4"/>
                <a:gd name="T5" fmla="*/ 7 h 10"/>
                <a:gd name="T6" fmla="*/ 0 w 4"/>
                <a:gd name="T7" fmla="*/ 3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3"/>
                  </a:lnTo>
                  <a:lnTo>
                    <a:pt x="4" y="7"/>
                  </a:lnTo>
                  <a:lnTo>
                    <a:pt x="0" y="3"/>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 name="Freeform 541"/>
            <p:cNvSpPr>
              <a:spLocks/>
            </p:cNvSpPr>
            <p:nvPr/>
          </p:nvSpPr>
          <p:spPr bwMode="auto">
            <a:xfrm>
              <a:off x="3517"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542"/>
            <p:cNvSpPr>
              <a:spLocks/>
            </p:cNvSpPr>
            <p:nvPr/>
          </p:nvSpPr>
          <p:spPr bwMode="auto">
            <a:xfrm>
              <a:off x="3520" y="927"/>
              <a:ext cx="3" cy="7"/>
            </a:xfrm>
            <a:custGeom>
              <a:avLst/>
              <a:gdLst>
                <a:gd name="T0" fmla="*/ 0 w 3"/>
                <a:gd name="T1" fmla="*/ 0 h 7"/>
                <a:gd name="T2" fmla="*/ 3 w 3"/>
                <a:gd name="T3" fmla="*/ 0 h 7"/>
                <a:gd name="T4" fmla="*/ 3 w 3"/>
                <a:gd name="T5" fmla="*/ 4 h 7"/>
                <a:gd name="T6" fmla="*/ 0 w 3"/>
                <a:gd name="T7" fmla="*/ 4 h 7"/>
                <a:gd name="T8" fmla="*/ 0 w 3"/>
                <a:gd name="T9" fmla="*/ 7 h 7"/>
                <a:gd name="T10" fmla="*/ 3 w 3"/>
                <a:gd name="T11" fmla="*/ 7 h 7"/>
                <a:gd name="T12" fmla="*/ 3 w 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0" y="0"/>
                  </a:moveTo>
                  <a:lnTo>
                    <a:pt x="3" y="0"/>
                  </a:lnTo>
                  <a:lnTo>
                    <a:pt x="3" y="4"/>
                  </a:lnTo>
                  <a:lnTo>
                    <a:pt x="0" y="4"/>
                  </a:lnTo>
                  <a:lnTo>
                    <a:pt x="0" y="7"/>
                  </a:lnTo>
                  <a:lnTo>
                    <a:pt x="3" y="7"/>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543"/>
            <p:cNvSpPr>
              <a:spLocks/>
            </p:cNvSpPr>
            <p:nvPr/>
          </p:nvSpPr>
          <p:spPr bwMode="auto">
            <a:xfrm>
              <a:off x="3523" y="927"/>
              <a:ext cx="1" cy="7"/>
            </a:xfrm>
            <a:custGeom>
              <a:avLst/>
              <a:gdLst>
                <a:gd name="T0" fmla="*/ 0 w 1"/>
                <a:gd name="T1" fmla="*/ 0 h 7"/>
                <a:gd name="T2" fmla="*/ 0 w 1"/>
                <a:gd name="T3" fmla="*/ 0 h 7"/>
                <a:gd name="T4" fmla="*/ 0 w 1"/>
                <a:gd name="T5" fmla="*/ 4 h 7"/>
                <a:gd name="T6" fmla="*/ 0 w 1"/>
                <a:gd name="T7" fmla="*/ 4 h 7"/>
                <a:gd name="T8" fmla="*/ 0 w 1"/>
                <a:gd name="T9" fmla="*/ 7 h 7"/>
                <a:gd name="T10" fmla="*/ 0 w 1"/>
                <a:gd name="T11" fmla="*/ 7 h 7"/>
                <a:gd name="T12" fmla="*/ 0 w 1"/>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7">
                  <a:moveTo>
                    <a:pt x="0" y="0"/>
                  </a:moveTo>
                  <a:lnTo>
                    <a:pt x="0" y="0"/>
                  </a:lnTo>
                  <a:lnTo>
                    <a:pt x="0" y="4"/>
                  </a:lnTo>
                  <a:lnTo>
                    <a:pt x="0" y="7"/>
                  </a:lnTo>
                  <a:lnTo>
                    <a:pt x="0"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544"/>
            <p:cNvSpPr>
              <a:spLocks/>
            </p:cNvSpPr>
            <p:nvPr/>
          </p:nvSpPr>
          <p:spPr bwMode="auto">
            <a:xfrm>
              <a:off x="3523" y="927"/>
              <a:ext cx="4" cy="10"/>
            </a:xfrm>
            <a:custGeom>
              <a:avLst/>
              <a:gdLst>
                <a:gd name="T0" fmla="*/ 0 w 4"/>
                <a:gd name="T1" fmla="*/ 0 h 10"/>
                <a:gd name="T2" fmla="*/ 4 w 4"/>
                <a:gd name="T3" fmla="*/ 4 h 10"/>
                <a:gd name="T4" fmla="*/ 4 w 4"/>
                <a:gd name="T5" fmla="*/ 7 h 10"/>
                <a:gd name="T6" fmla="*/ 0 w 4"/>
                <a:gd name="T7" fmla="*/ 4 h 10"/>
                <a:gd name="T8" fmla="*/ 0 w 4"/>
                <a:gd name="T9" fmla="*/ 7 h 10"/>
                <a:gd name="T10" fmla="*/ 4 w 4"/>
                <a:gd name="T11" fmla="*/ 10 h 10"/>
                <a:gd name="T12" fmla="*/ 4 w 4"/>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0">
                  <a:moveTo>
                    <a:pt x="0" y="0"/>
                  </a:moveTo>
                  <a:lnTo>
                    <a:pt x="4" y="4"/>
                  </a:lnTo>
                  <a:lnTo>
                    <a:pt x="4" y="7"/>
                  </a:lnTo>
                  <a:lnTo>
                    <a:pt x="0" y="4"/>
                  </a:lnTo>
                  <a:lnTo>
                    <a:pt x="0" y="7"/>
                  </a:lnTo>
                  <a:lnTo>
                    <a:pt x="4" y="10"/>
                  </a:lnTo>
                  <a:lnTo>
                    <a:pt x="4"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Freeform 545"/>
            <p:cNvSpPr>
              <a:spLocks/>
            </p:cNvSpPr>
            <p:nvPr/>
          </p:nvSpPr>
          <p:spPr bwMode="auto">
            <a:xfrm>
              <a:off x="3527" y="931"/>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546"/>
            <p:cNvSpPr>
              <a:spLocks/>
            </p:cNvSpPr>
            <p:nvPr/>
          </p:nvSpPr>
          <p:spPr bwMode="auto">
            <a:xfrm>
              <a:off x="3527" y="931"/>
              <a:ext cx="3" cy="9"/>
            </a:xfrm>
            <a:custGeom>
              <a:avLst/>
              <a:gdLst>
                <a:gd name="T0" fmla="*/ 0 w 3"/>
                <a:gd name="T1" fmla="*/ 0 h 9"/>
                <a:gd name="T2" fmla="*/ 3 w 3"/>
                <a:gd name="T3" fmla="*/ 3 h 9"/>
                <a:gd name="T4" fmla="*/ 3 w 3"/>
                <a:gd name="T5" fmla="*/ 6 h 9"/>
                <a:gd name="T6" fmla="*/ 0 w 3"/>
                <a:gd name="T7" fmla="*/ 3 h 9"/>
                <a:gd name="T8" fmla="*/ 0 w 3"/>
                <a:gd name="T9" fmla="*/ 6 h 9"/>
                <a:gd name="T10" fmla="*/ 3 w 3"/>
                <a:gd name="T11" fmla="*/ 9 h 9"/>
                <a:gd name="T12" fmla="*/ 3 w 3"/>
                <a:gd name="T13" fmla="*/ 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0" y="0"/>
                  </a:moveTo>
                  <a:lnTo>
                    <a:pt x="3" y="3"/>
                  </a:lnTo>
                  <a:lnTo>
                    <a:pt x="3" y="6"/>
                  </a:lnTo>
                  <a:lnTo>
                    <a:pt x="0" y="3"/>
                  </a:lnTo>
                  <a:lnTo>
                    <a:pt x="0" y="6"/>
                  </a:lnTo>
                  <a:lnTo>
                    <a:pt x="3" y="9"/>
                  </a:lnTo>
                  <a:lnTo>
                    <a:pt x="3" y="6"/>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 name="Freeform 547"/>
            <p:cNvSpPr>
              <a:spLocks/>
            </p:cNvSpPr>
            <p:nvPr/>
          </p:nvSpPr>
          <p:spPr bwMode="auto">
            <a:xfrm>
              <a:off x="3530" y="934"/>
              <a:ext cx="1" cy="6"/>
            </a:xfrm>
            <a:custGeom>
              <a:avLst/>
              <a:gdLst>
                <a:gd name="T0" fmla="*/ 0 w 1"/>
                <a:gd name="T1" fmla="*/ 0 h 6"/>
                <a:gd name="T2" fmla="*/ 0 w 1"/>
                <a:gd name="T3" fmla="*/ 0 h 6"/>
                <a:gd name="T4" fmla="*/ 0 w 1"/>
                <a:gd name="T5" fmla="*/ 3 h 6"/>
                <a:gd name="T6" fmla="*/ 0 w 1"/>
                <a:gd name="T7" fmla="*/ 3 h 6"/>
                <a:gd name="T8" fmla="*/ 0 w 1"/>
                <a:gd name="T9" fmla="*/ 6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6">
                  <a:moveTo>
                    <a:pt x="0" y="0"/>
                  </a:moveTo>
                  <a:lnTo>
                    <a:pt x="0" y="0"/>
                  </a:lnTo>
                  <a:lnTo>
                    <a:pt x="0" y="3"/>
                  </a:lnTo>
                  <a:lnTo>
                    <a:pt x="0" y="6"/>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548"/>
            <p:cNvSpPr>
              <a:spLocks/>
            </p:cNvSpPr>
            <p:nvPr/>
          </p:nvSpPr>
          <p:spPr bwMode="auto">
            <a:xfrm>
              <a:off x="3530" y="934"/>
              <a:ext cx="3" cy="6"/>
            </a:xfrm>
            <a:custGeom>
              <a:avLst/>
              <a:gdLst>
                <a:gd name="T0" fmla="*/ 0 w 3"/>
                <a:gd name="T1" fmla="*/ 0 h 6"/>
                <a:gd name="T2" fmla="*/ 3 w 3"/>
                <a:gd name="T3" fmla="*/ 0 h 6"/>
                <a:gd name="T4" fmla="*/ 3 w 3"/>
                <a:gd name="T5" fmla="*/ 3 h 6"/>
                <a:gd name="T6" fmla="*/ 0 w 3"/>
                <a:gd name="T7" fmla="*/ 3 h 6"/>
                <a:gd name="T8" fmla="*/ 0 w 3"/>
                <a:gd name="T9" fmla="*/ 6 h 6"/>
                <a:gd name="T10" fmla="*/ 3 w 3"/>
                <a:gd name="T11" fmla="*/ 6 h 6"/>
                <a:gd name="T12" fmla="*/ 3 w 3"/>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6">
                  <a:moveTo>
                    <a:pt x="0" y="0"/>
                  </a:moveTo>
                  <a:lnTo>
                    <a:pt x="3" y="0"/>
                  </a:lnTo>
                  <a:lnTo>
                    <a:pt x="3" y="3"/>
                  </a:lnTo>
                  <a:lnTo>
                    <a:pt x="0" y="3"/>
                  </a:lnTo>
                  <a:lnTo>
                    <a:pt x="0" y="6"/>
                  </a:lnTo>
                  <a:lnTo>
                    <a:pt x="3" y="6"/>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549"/>
            <p:cNvSpPr>
              <a:spLocks/>
            </p:cNvSpPr>
            <p:nvPr/>
          </p:nvSpPr>
          <p:spPr bwMode="auto">
            <a:xfrm>
              <a:off x="3530" y="937"/>
              <a:ext cx="6" cy="3"/>
            </a:xfrm>
            <a:custGeom>
              <a:avLst/>
              <a:gdLst>
                <a:gd name="T0" fmla="*/ 0 w 6"/>
                <a:gd name="T1" fmla="*/ 0 h 3"/>
                <a:gd name="T2" fmla="*/ 0 w 6"/>
                <a:gd name="T3" fmla="*/ 3 h 3"/>
                <a:gd name="T4" fmla="*/ 3 w 6"/>
                <a:gd name="T5" fmla="*/ 3 h 3"/>
                <a:gd name="T6" fmla="*/ 3 w 6"/>
                <a:gd name="T7" fmla="*/ 0 h 3"/>
                <a:gd name="T8" fmla="*/ 6 w 6"/>
                <a:gd name="T9" fmla="*/ 0 h 3"/>
                <a:gd name="T10" fmla="*/ 6 w 6"/>
                <a:gd name="T11" fmla="*/ 3 h 3"/>
                <a:gd name="T12" fmla="*/ 3 w 6"/>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0" y="0"/>
                  </a:moveTo>
                  <a:lnTo>
                    <a:pt x="0" y="3"/>
                  </a:lnTo>
                  <a:lnTo>
                    <a:pt x="3" y="3"/>
                  </a:lnTo>
                  <a:lnTo>
                    <a:pt x="3" y="0"/>
                  </a:lnTo>
                  <a:lnTo>
                    <a:pt x="6" y="0"/>
                  </a:lnTo>
                  <a:lnTo>
                    <a:pt x="6"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550"/>
            <p:cNvSpPr>
              <a:spLocks/>
            </p:cNvSpPr>
            <p:nvPr/>
          </p:nvSpPr>
          <p:spPr bwMode="auto">
            <a:xfrm>
              <a:off x="3530" y="940"/>
              <a:ext cx="6" cy="4"/>
            </a:xfrm>
            <a:custGeom>
              <a:avLst/>
              <a:gdLst>
                <a:gd name="T0" fmla="*/ 0 w 6"/>
                <a:gd name="T1" fmla="*/ 0 h 4"/>
                <a:gd name="T2" fmla="*/ 0 w 6"/>
                <a:gd name="T3" fmla="*/ 4 h 4"/>
                <a:gd name="T4" fmla="*/ 3 w 6"/>
                <a:gd name="T5" fmla="*/ 4 h 4"/>
                <a:gd name="T6" fmla="*/ 3 w 6"/>
                <a:gd name="T7" fmla="*/ 0 h 4"/>
                <a:gd name="T8" fmla="*/ 6 w 6"/>
                <a:gd name="T9" fmla="*/ 0 h 4"/>
                <a:gd name="T10" fmla="*/ 6 w 6"/>
                <a:gd name="T11" fmla="*/ 4 h 4"/>
                <a:gd name="T12" fmla="*/ 3 w 6"/>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lnTo>
                    <a:pt x="0" y="4"/>
                  </a:lnTo>
                  <a:lnTo>
                    <a:pt x="3" y="4"/>
                  </a:lnTo>
                  <a:lnTo>
                    <a:pt x="3" y="0"/>
                  </a:lnTo>
                  <a:lnTo>
                    <a:pt x="6" y="0"/>
                  </a:lnTo>
                  <a:lnTo>
                    <a:pt x="6"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Freeform 551"/>
            <p:cNvSpPr>
              <a:spLocks/>
            </p:cNvSpPr>
            <p:nvPr/>
          </p:nvSpPr>
          <p:spPr bwMode="auto">
            <a:xfrm>
              <a:off x="3533" y="940"/>
              <a:ext cx="3" cy="10"/>
            </a:xfrm>
            <a:custGeom>
              <a:avLst/>
              <a:gdLst>
                <a:gd name="T0" fmla="*/ 0 w 3"/>
                <a:gd name="T1" fmla="*/ 0 h 10"/>
                <a:gd name="T2" fmla="*/ 3 w 3"/>
                <a:gd name="T3" fmla="*/ 4 h 10"/>
                <a:gd name="T4" fmla="*/ 3 w 3"/>
                <a:gd name="T5" fmla="*/ 7 h 10"/>
                <a:gd name="T6" fmla="*/ 0 w 3"/>
                <a:gd name="T7" fmla="*/ 4 h 10"/>
                <a:gd name="T8" fmla="*/ 0 w 3"/>
                <a:gd name="T9" fmla="*/ 7 h 10"/>
                <a:gd name="T10" fmla="*/ 3 w 3"/>
                <a:gd name="T11" fmla="*/ 10 h 10"/>
                <a:gd name="T12" fmla="*/ 3 w 3"/>
                <a:gd name="T13" fmla="*/ 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0">
                  <a:moveTo>
                    <a:pt x="0" y="0"/>
                  </a:moveTo>
                  <a:lnTo>
                    <a:pt x="3" y="4"/>
                  </a:lnTo>
                  <a:lnTo>
                    <a:pt x="3" y="7"/>
                  </a:lnTo>
                  <a:lnTo>
                    <a:pt x="0" y="4"/>
                  </a:lnTo>
                  <a:lnTo>
                    <a:pt x="0" y="7"/>
                  </a:lnTo>
                  <a:lnTo>
                    <a:pt x="3" y="10"/>
                  </a:lnTo>
                  <a:lnTo>
                    <a:pt x="3" y="7"/>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 name="Freeform 552"/>
            <p:cNvSpPr>
              <a:spLocks/>
            </p:cNvSpPr>
            <p:nvPr/>
          </p:nvSpPr>
          <p:spPr bwMode="auto">
            <a:xfrm>
              <a:off x="3533" y="94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553"/>
            <p:cNvSpPr>
              <a:spLocks/>
            </p:cNvSpPr>
            <p:nvPr/>
          </p:nvSpPr>
          <p:spPr bwMode="auto">
            <a:xfrm>
              <a:off x="3533" y="950"/>
              <a:ext cx="7" cy="4"/>
            </a:xfrm>
            <a:custGeom>
              <a:avLst/>
              <a:gdLst>
                <a:gd name="T0" fmla="*/ 0 w 7"/>
                <a:gd name="T1" fmla="*/ 0 h 4"/>
                <a:gd name="T2" fmla="*/ 0 w 7"/>
                <a:gd name="T3" fmla="*/ 4 h 4"/>
                <a:gd name="T4" fmla="*/ 3 w 7"/>
                <a:gd name="T5" fmla="*/ 4 h 4"/>
                <a:gd name="T6" fmla="*/ 3 w 7"/>
                <a:gd name="T7" fmla="*/ 0 h 4"/>
                <a:gd name="T8" fmla="*/ 7 w 7"/>
                <a:gd name="T9" fmla="*/ 0 h 4"/>
                <a:gd name="T10" fmla="*/ 7 w 7"/>
                <a:gd name="T11" fmla="*/ 4 h 4"/>
                <a:gd name="T12" fmla="*/ 3 w 7"/>
                <a:gd name="T13" fmla="*/ 4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0" y="0"/>
                  </a:moveTo>
                  <a:lnTo>
                    <a:pt x="0" y="4"/>
                  </a:lnTo>
                  <a:lnTo>
                    <a:pt x="3" y="4"/>
                  </a:lnTo>
                  <a:lnTo>
                    <a:pt x="3" y="0"/>
                  </a:lnTo>
                  <a:lnTo>
                    <a:pt x="7" y="0"/>
                  </a:lnTo>
                  <a:lnTo>
                    <a:pt x="7" y="4"/>
                  </a:lnTo>
                  <a:lnTo>
                    <a:pt x="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 name="Freeform 554"/>
            <p:cNvSpPr>
              <a:spLocks/>
            </p:cNvSpPr>
            <p:nvPr/>
          </p:nvSpPr>
          <p:spPr bwMode="auto">
            <a:xfrm>
              <a:off x="3533" y="954"/>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555"/>
            <p:cNvSpPr>
              <a:spLocks/>
            </p:cNvSpPr>
            <p:nvPr/>
          </p:nvSpPr>
          <p:spPr bwMode="auto">
            <a:xfrm>
              <a:off x="3533" y="957"/>
              <a:ext cx="7" cy="3"/>
            </a:xfrm>
            <a:custGeom>
              <a:avLst/>
              <a:gdLst>
                <a:gd name="T0" fmla="*/ 0 w 7"/>
                <a:gd name="T1" fmla="*/ 0 h 3"/>
                <a:gd name="T2" fmla="*/ 0 w 7"/>
                <a:gd name="T3" fmla="*/ 3 h 3"/>
                <a:gd name="T4" fmla="*/ 3 w 7"/>
                <a:gd name="T5" fmla="*/ 3 h 3"/>
                <a:gd name="T6" fmla="*/ 3 w 7"/>
                <a:gd name="T7" fmla="*/ 0 h 3"/>
                <a:gd name="T8" fmla="*/ 7 w 7"/>
                <a:gd name="T9" fmla="*/ 0 h 3"/>
                <a:gd name="T10" fmla="*/ 7 w 7"/>
                <a:gd name="T11" fmla="*/ 3 h 3"/>
                <a:gd name="T12" fmla="*/ 3 w 7"/>
                <a:gd name="T13" fmla="*/ 3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
                  <a:moveTo>
                    <a:pt x="0" y="0"/>
                  </a:moveTo>
                  <a:lnTo>
                    <a:pt x="0" y="3"/>
                  </a:lnTo>
                  <a:lnTo>
                    <a:pt x="3" y="3"/>
                  </a:lnTo>
                  <a:lnTo>
                    <a:pt x="3" y="0"/>
                  </a:lnTo>
                  <a:lnTo>
                    <a:pt x="7" y="0"/>
                  </a:lnTo>
                  <a:lnTo>
                    <a:pt x="7" y="3"/>
                  </a:lnTo>
                  <a:lnTo>
                    <a:pt x="3"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556"/>
            <p:cNvSpPr>
              <a:spLocks/>
            </p:cNvSpPr>
            <p:nvPr/>
          </p:nvSpPr>
          <p:spPr bwMode="auto">
            <a:xfrm>
              <a:off x="3533" y="960"/>
              <a:ext cx="7" cy="158"/>
            </a:xfrm>
            <a:custGeom>
              <a:avLst/>
              <a:gdLst>
                <a:gd name="T0" fmla="*/ 0 w 7"/>
                <a:gd name="T1" fmla="*/ 0 h 158"/>
                <a:gd name="T2" fmla="*/ 0 w 7"/>
                <a:gd name="T3" fmla="*/ 158 h 158"/>
                <a:gd name="T4" fmla="*/ 3 w 7"/>
                <a:gd name="T5" fmla="*/ 158 h 158"/>
                <a:gd name="T6" fmla="*/ 3 w 7"/>
                <a:gd name="T7" fmla="*/ 0 h 158"/>
                <a:gd name="T8" fmla="*/ 7 w 7"/>
                <a:gd name="T9" fmla="*/ 0 h 158"/>
                <a:gd name="T10" fmla="*/ 7 w 7"/>
                <a:gd name="T11" fmla="*/ 158 h 158"/>
                <a:gd name="T12" fmla="*/ 3 w 7"/>
                <a:gd name="T13" fmla="*/ 158 h 1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58">
                  <a:moveTo>
                    <a:pt x="0" y="0"/>
                  </a:moveTo>
                  <a:lnTo>
                    <a:pt x="0" y="158"/>
                  </a:lnTo>
                  <a:lnTo>
                    <a:pt x="3" y="158"/>
                  </a:lnTo>
                  <a:lnTo>
                    <a:pt x="3" y="0"/>
                  </a:lnTo>
                  <a:lnTo>
                    <a:pt x="7" y="0"/>
                  </a:lnTo>
                  <a:lnTo>
                    <a:pt x="7" y="158"/>
                  </a:lnTo>
                  <a:lnTo>
                    <a:pt x="3" y="158"/>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Freeform 557"/>
            <p:cNvSpPr>
              <a:spLocks/>
            </p:cNvSpPr>
            <p:nvPr/>
          </p:nvSpPr>
          <p:spPr bwMode="auto">
            <a:xfrm>
              <a:off x="3520" y="1115"/>
              <a:ext cx="23" cy="7"/>
            </a:xfrm>
            <a:custGeom>
              <a:avLst/>
              <a:gdLst>
                <a:gd name="T0" fmla="*/ 23 w 23"/>
                <a:gd name="T1" fmla="*/ 0 h 7"/>
                <a:gd name="T2" fmla="*/ 0 w 23"/>
                <a:gd name="T3" fmla="*/ 0 h 7"/>
                <a:gd name="T4" fmla="*/ 0 w 23"/>
                <a:gd name="T5" fmla="*/ 3 h 7"/>
                <a:gd name="T6" fmla="*/ 23 w 23"/>
                <a:gd name="T7" fmla="*/ 3 h 7"/>
                <a:gd name="T8" fmla="*/ 23 w 23"/>
                <a:gd name="T9" fmla="*/ 7 h 7"/>
                <a:gd name="T10" fmla="*/ 0 w 23"/>
                <a:gd name="T11" fmla="*/ 7 h 7"/>
                <a:gd name="T12" fmla="*/ 0 w 23"/>
                <a:gd name="T13" fmla="*/ 3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23" y="0"/>
                  </a:moveTo>
                  <a:lnTo>
                    <a:pt x="0" y="0"/>
                  </a:lnTo>
                  <a:lnTo>
                    <a:pt x="0" y="3"/>
                  </a:lnTo>
                  <a:lnTo>
                    <a:pt x="23" y="3"/>
                  </a:lnTo>
                  <a:lnTo>
                    <a:pt x="23" y="7"/>
                  </a:lnTo>
                  <a:lnTo>
                    <a:pt x="0" y="7"/>
                  </a:lnTo>
                  <a:lnTo>
                    <a:pt x="0" y="3"/>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 name="Freeform 558"/>
            <p:cNvSpPr>
              <a:spLocks/>
            </p:cNvSpPr>
            <p:nvPr/>
          </p:nvSpPr>
          <p:spPr bwMode="auto">
            <a:xfrm>
              <a:off x="3533" y="1290"/>
              <a:ext cx="7" cy="72"/>
            </a:xfrm>
            <a:custGeom>
              <a:avLst/>
              <a:gdLst>
                <a:gd name="T0" fmla="*/ 0 w 7"/>
                <a:gd name="T1" fmla="*/ 72 h 72"/>
                <a:gd name="T2" fmla="*/ 0 w 7"/>
                <a:gd name="T3" fmla="*/ 0 h 72"/>
                <a:gd name="T4" fmla="*/ 3 w 7"/>
                <a:gd name="T5" fmla="*/ 0 h 72"/>
                <a:gd name="T6" fmla="*/ 3 w 7"/>
                <a:gd name="T7" fmla="*/ 72 h 72"/>
                <a:gd name="T8" fmla="*/ 7 w 7"/>
                <a:gd name="T9" fmla="*/ 72 h 72"/>
                <a:gd name="T10" fmla="*/ 7 w 7"/>
                <a:gd name="T11" fmla="*/ 0 h 72"/>
                <a:gd name="T12" fmla="*/ 3 w 7"/>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72">
                  <a:moveTo>
                    <a:pt x="0" y="72"/>
                  </a:moveTo>
                  <a:lnTo>
                    <a:pt x="0" y="0"/>
                  </a:lnTo>
                  <a:lnTo>
                    <a:pt x="3" y="0"/>
                  </a:lnTo>
                  <a:lnTo>
                    <a:pt x="3" y="72"/>
                  </a:lnTo>
                  <a:lnTo>
                    <a:pt x="7" y="72"/>
                  </a:lnTo>
                  <a:lnTo>
                    <a:pt x="7" y="0"/>
                  </a:lnTo>
                  <a:lnTo>
                    <a:pt x="3" y="0"/>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559"/>
            <p:cNvSpPr>
              <a:spLocks/>
            </p:cNvSpPr>
            <p:nvPr/>
          </p:nvSpPr>
          <p:spPr bwMode="auto">
            <a:xfrm>
              <a:off x="3520" y="1286"/>
              <a:ext cx="23" cy="7"/>
            </a:xfrm>
            <a:custGeom>
              <a:avLst/>
              <a:gdLst>
                <a:gd name="T0" fmla="*/ 0 w 23"/>
                <a:gd name="T1" fmla="*/ 0 h 7"/>
                <a:gd name="T2" fmla="*/ 23 w 23"/>
                <a:gd name="T3" fmla="*/ 0 h 7"/>
                <a:gd name="T4" fmla="*/ 23 w 23"/>
                <a:gd name="T5" fmla="*/ 4 h 7"/>
                <a:gd name="T6" fmla="*/ 0 w 23"/>
                <a:gd name="T7" fmla="*/ 4 h 7"/>
                <a:gd name="T8" fmla="*/ 0 w 23"/>
                <a:gd name="T9" fmla="*/ 7 h 7"/>
                <a:gd name="T10" fmla="*/ 23 w 23"/>
                <a:gd name="T11" fmla="*/ 7 h 7"/>
                <a:gd name="T12" fmla="*/ 23 w 23"/>
                <a:gd name="T13" fmla="*/ 4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7">
                  <a:moveTo>
                    <a:pt x="0" y="0"/>
                  </a:moveTo>
                  <a:lnTo>
                    <a:pt x="23" y="0"/>
                  </a:lnTo>
                  <a:lnTo>
                    <a:pt x="23" y="4"/>
                  </a:lnTo>
                  <a:lnTo>
                    <a:pt x="0" y="4"/>
                  </a:lnTo>
                  <a:lnTo>
                    <a:pt x="0" y="7"/>
                  </a:lnTo>
                  <a:lnTo>
                    <a:pt x="23" y="7"/>
                  </a:lnTo>
                  <a:lnTo>
                    <a:pt x="23" y="4"/>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 name="Freeform 560"/>
            <p:cNvSpPr>
              <a:spLocks/>
            </p:cNvSpPr>
            <p:nvPr/>
          </p:nvSpPr>
          <p:spPr bwMode="auto">
            <a:xfrm>
              <a:off x="3540" y="1118"/>
              <a:ext cx="6" cy="172"/>
            </a:xfrm>
            <a:custGeom>
              <a:avLst/>
              <a:gdLst>
                <a:gd name="T0" fmla="*/ 0 w 6"/>
                <a:gd name="T1" fmla="*/ 0 h 172"/>
                <a:gd name="T2" fmla="*/ 0 w 6"/>
                <a:gd name="T3" fmla="*/ 172 h 172"/>
                <a:gd name="T4" fmla="*/ 3 w 6"/>
                <a:gd name="T5" fmla="*/ 172 h 172"/>
                <a:gd name="T6" fmla="*/ 3 w 6"/>
                <a:gd name="T7" fmla="*/ 0 h 172"/>
                <a:gd name="T8" fmla="*/ 6 w 6"/>
                <a:gd name="T9" fmla="*/ 0 h 172"/>
                <a:gd name="T10" fmla="*/ 6 w 6"/>
                <a:gd name="T11" fmla="*/ 172 h 172"/>
                <a:gd name="T12" fmla="*/ 3 w 6"/>
                <a:gd name="T13" fmla="*/ 172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72">
                  <a:moveTo>
                    <a:pt x="0" y="0"/>
                  </a:moveTo>
                  <a:lnTo>
                    <a:pt x="0" y="172"/>
                  </a:lnTo>
                  <a:lnTo>
                    <a:pt x="3" y="172"/>
                  </a:lnTo>
                  <a:lnTo>
                    <a:pt x="3" y="0"/>
                  </a:lnTo>
                  <a:lnTo>
                    <a:pt x="6" y="0"/>
                  </a:lnTo>
                  <a:lnTo>
                    <a:pt x="6" y="172"/>
                  </a:lnTo>
                  <a:lnTo>
                    <a:pt x="3" y="172"/>
                  </a:lnTo>
                </a:path>
              </a:pathLst>
            </a:custGeom>
            <a:noFill/>
            <a:ln w="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643" name="Picture 64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29781" y="206740"/>
            <a:ext cx="533059" cy="245890"/>
          </a:xfrm>
          <a:prstGeom prst="rect">
            <a:avLst/>
          </a:prstGeom>
        </p:spPr>
      </p:pic>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642" y="702335"/>
            <a:ext cx="8512716" cy="54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234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Section Views</a:t>
            </a:r>
            <a:endParaRPr lang="en-US" sz="4000" dirty="0">
              <a:solidFill>
                <a:schemeClr val="bg1"/>
              </a:solidFill>
            </a:endParaRPr>
          </a:p>
        </p:txBody>
      </p:sp>
      <p:sp>
        <p:nvSpPr>
          <p:cNvPr id="52" name="Rectangle 4"/>
          <p:cNvSpPr txBox="1">
            <a:spLocks noChangeArrowheads="1"/>
          </p:cNvSpPr>
          <p:nvPr/>
        </p:nvSpPr>
        <p:spPr>
          <a:xfrm>
            <a:off x="686939" y="2743200"/>
            <a:ext cx="7772400" cy="7273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dirty="0" smtClean="0">
                <a:latin typeface="Arial" charset="0"/>
              </a:rPr>
              <a:t>Typical Section</a:t>
            </a:r>
          </a:p>
          <a:p>
            <a:endParaRPr lang="en-US" altLang="en-US" sz="3600" b="1" dirty="0" smtClean="0">
              <a:latin typeface="Arial" charset="0"/>
            </a:endParaRPr>
          </a:p>
          <a:p>
            <a:endParaRPr lang="en-US" altLang="en-US" sz="3600" b="1" dirty="0" smtClean="0">
              <a:latin typeface="Arial" charset="0"/>
            </a:endParaRPr>
          </a:p>
        </p:txBody>
      </p:sp>
      <p:grpSp>
        <p:nvGrpSpPr>
          <p:cNvPr id="612" name="Group 212"/>
          <p:cNvGrpSpPr>
            <a:grpSpLocks/>
          </p:cNvGrpSpPr>
          <p:nvPr/>
        </p:nvGrpSpPr>
        <p:grpSpPr bwMode="auto">
          <a:xfrm>
            <a:off x="3532678" y="3470548"/>
            <a:ext cx="5191125" cy="300038"/>
            <a:chOff x="2076" y="3882"/>
            <a:chExt cx="3270" cy="189"/>
          </a:xfrm>
        </p:grpSpPr>
        <p:sp>
          <p:nvSpPr>
            <p:cNvPr id="623"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5"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1" name="Text Box 224"/>
          <p:cNvSpPr txBox="1">
            <a:spLocks noChangeArrowheads="1"/>
          </p:cNvSpPr>
          <p:nvPr/>
        </p:nvSpPr>
        <p:spPr bwMode="auto">
          <a:xfrm>
            <a:off x="1290485" y="3481351"/>
            <a:ext cx="14237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smtClean="0"/>
              <a:t>(B sheets)</a:t>
            </a:r>
            <a:endParaRPr lang="en-US" altLang="en-US" sz="2000" dirty="0"/>
          </a:p>
        </p:txBody>
      </p:sp>
    </p:spTree>
    <p:extLst>
      <p:ext uri="{BB962C8B-B14F-4D97-AF65-F5344CB8AC3E}">
        <p14:creationId xmlns:p14="http://schemas.microsoft.com/office/powerpoint/2010/main" val="992403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Typical Sections</a:t>
            </a:r>
            <a:endParaRPr lang="en-US" u="sng" dirty="0"/>
          </a:p>
        </p:txBody>
      </p:sp>
      <p:sp>
        <p:nvSpPr>
          <p:cNvPr id="84" name="TextBox 83"/>
          <p:cNvSpPr txBox="1"/>
          <p:nvPr/>
        </p:nvSpPr>
        <p:spPr>
          <a:xfrm>
            <a:off x="885116" y="6194410"/>
            <a:ext cx="7373768" cy="276999"/>
          </a:xfrm>
          <a:prstGeom prst="rect">
            <a:avLst/>
          </a:prstGeom>
          <a:noFill/>
        </p:spPr>
        <p:txBody>
          <a:bodyPr wrap="square" rtlCol="0">
            <a:spAutoFit/>
          </a:bodyPr>
          <a:lstStyle/>
          <a:p>
            <a:pPr algn="ctr"/>
            <a:r>
              <a:rPr lang="en-US" sz="1200" i="1" dirty="0" smtClean="0"/>
              <a:t>Image courtesy of South Dakota Department of Transportation.</a:t>
            </a:r>
            <a:endParaRPr lang="en-US" sz="1200" i="1" dirty="0"/>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Typical Section Sheet</a:t>
            </a:r>
            <a:endParaRPr lang="en-US" sz="1600" i="1" dirty="0">
              <a:solidFill>
                <a:schemeClr val="bg1">
                  <a:lumMod val="50000"/>
                </a:schemeClr>
              </a:solidFill>
            </a:endParaRPr>
          </a:p>
        </p:txBody>
      </p:sp>
      <p:grpSp>
        <p:nvGrpSpPr>
          <p:cNvPr id="654" name="Group 212"/>
          <p:cNvGrpSpPr>
            <a:grpSpLocks/>
          </p:cNvGrpSpPr>
          <p:nvPr/>
        </p:nvGrpSpPr>
        <p:grpSpPr bwMode="auto">
          <a:xfrm>
            <a:off x="6643577" y="422367"/>
            <a:ext cx="2362200" cy="147562"/>
            <a:chOff x="2076" y="3882"/>
            <a:chExt cx="3270" cy="189"/>
          </a:xfrm>
        </p:grpSpPr>
        <p:sp>
          <p:nvSpPr>
            <p:cNvPr id="655"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9" name="Picture 61" descr="BeforeRoadway"/>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16322" y="980281"/>
            <a:ext cx="76485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1" descr="AfterRoadway"/>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27435" y="1037431"/>
            <a:ext cx="7637462"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52"/>
          <p:cNvSpPr>
            <a:spLocks noChangeShapeType="1"/>
          </p:cNvSpPr>
          <p:nvPr/>
        </p:nvSpPr>
        <p:spPr bwMode="auto">
          <a:xfrm flipV="1">
            <a:off x="4583472" y="1345406"/>
            <a:ext cx="0" cy="21240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60"/>
          <p:cNvGrpSpPr>
            <a:grpSpLocks/>
          </p:cNvGrpSpPr>
          <p:nvPr/>
        </p:nvGrpSpPr>
        <p:grpSpPr bwMode="auto">
          <a:xfrm>
            <a:off x="2154597" y="3342481"/>
            <a:ext cx="4394200" cy="323850"/>
            <a:chOff x="1326" y="2302"/>
            <a:chExt cx="2768" cy="204"/>
          </a:xfrm>
        </p:grpSpPr>
        <p:sp>
          <p:nvSpPr>
            <p:cNvPr id="23" name="Line 53"/>
            <p:cNvSpPr>
              <a:spLocks noChangeShapeType="1"/>
            </p:cNvSpPr>
            <p:nvPr/>
          </p:nvSpPr>
          <p:spPr bwMode="auto">
            <a:xfrm>
              <a:off x="1326" y="2302"/>
              <a:ext cx="344" cy="6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54"/>
            <p:cNvSpPr>
              <a:spLocks noChangeShapeType="1"/>
            </p:cNvSpPr>
            <p:nvPr/>
          </p:nvSpPr>
          <p:spPr bwMode="auto">
            <a:xfrm>
              <a:off x="1672" y="2362"/>
              <a:ext cx="554"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55"/>
            <p:cNvSpPr>
              <a:spLocks noChangeShapeType="1"/>
            </p:cNvSpPr>
            <p:nvPr/>
          </p:nvSpPr>
          <p:spPr bwMode="auto">
            <a:xfrm flipV="1">
              <a:off x="2228" y="2458"/>
              <a:ext cx="191" cy="4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56"/>
            <p:cNvSpPr>
              <a:spLocks noChangeShapeType="1"/>
            </p:cNvSpPr>
            <p:nvPr/>
          </p:nvSpPr>
          <p:spPr bwMode="auto">
            <a:xfrm flipV="1">
              <a:off x="2417" y="2438"/>
              <a:ext cx="439" cy="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57"/>
            <p:cNvSpPr>
              <a:spLocks noChangeShapeType="1"/>
            </p:cNvSpPr>
            <p:nvPr/>
          </p:nvSpPr>
          <p:spPr bwMode="auto">
            <a:xfrm>
              <a:off x="2856" y="2438"/>
              <a:ext cx="376" cy="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58"/>
            <p:cNvSpPr>
              <a:spLocks noChangeShapeType="1"/>
            </p:cNvSpPr>
            <p:nvPr/>
          </p:nvSpPr>
          <p:spPr bwMode="auto">
            <a:xfrm>
              <a:off x="3232" y="2443"/>
              <a:ext cx="196" cy="4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59"/>
            <p:cNvSpPr>
              <a:spLocks noChangeShapeType="1"/>
            </p:cNvSpPr>
            <p:nvPr/>
          </p:nvSpPr>
          <p:spPr bwMode="auto">
            <a:xfrm flipV="1">
              <a:off x="3428" y="2312"/>
              <a:ext cx="666" cy="17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 name="Group 65"/>
          <p:cNvGrpSpPr>
            <a:grpSpLocks/>
          </p:cNvGrpSpPr>
          <p:nvPr/>
        </p:nvGrpSpPr>
        <p:grpSpPr bwMode="auto">
          <a:xfrm>
            <a:off x="4592997" y="1183481"/>
            <a:ext cx="3675063" cy="457200"/>
            <a:chOff x="2850" y="942"/>
            <a:chExt cx="2315" cy="288"/>
          </a:xfrm>
        </p:grpSpPr>
        <p:sp>
          <p:nvSpPr>
            <p:cNvPr id="31" name="Text Box 62"/>
            <p:cNvSpPr txBox="1">
              <a:spLocks noChangeArrowheads="1"/>
            </p:cNvSpPr>
            <p:nvPr/>
          </p:nvSpPr>
          <p:spPr bwMode="auto">
            <a:xfrm>
              <a:off x="3353" y="942"/>
              <a:ext cx="18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altLang="en-US" sz="2400" dirty="0"/>
                <a:t>Project Center line</a:t>
              </a:r>
            </a:p>
          </p:txBody>
        </p:sp>
        <p:sp>
          <p:nvSpPr>
            <p:cNvPr id="32" name="Line 63"/>
            <p:cNvSpPr>
              <a:spLocks noChangeShapeType="1"/>
            </p:cNvSpPr>
            <p:nvPr/>
          </p:nvSpPr>
          <p:spPr bwMode="auto">
            <a:xfrm flipH="1">
              <a:off x="2850" y="1086"/>
              <a:ext cx="48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 name="TextBox 34"/>
          <p:cNvSpPr txBox="1"/>
          <p:nvPr/>
        </p:nvSpPr>
        <p:spPr>
          <a:xfrm>
            <a:off x="1166082" y="1817191"/>
            <a:ext cx="2417265" cy="461665"/>
          </a:xfrm>
          <a:prstGeom prst="rect">
            <a:avLst/>
          </a:prstGeom>
          <a:noFill/>
        </p:spPr>
        <p:txBody>
          <a:bodyPr wrap="none" rtlCol="0">
            <a:spAutoFit/>
          </a:bodyPr>
          <a:lstStyle/>
          <a:p>
            <a:r>
              <a:rPr lang="en-US" sz="2400" dirty="0" smtClean="0"/>
              <a:t>Typical Section</a:t>
            </a:r>
            <a:endParaRPr lang="en-US" sz="2400" dirty="0"/>
          </a:p>
        </p:txBody>
      </p:sp>
      <p:cxnSp>
        <p:nvCxnSpPr>
          <p:cNvPr id="36" name="Straight Arrow Connector 35"/>
          <p:cNvCxnSpPr/>
          <p:nvPr/>
        </p:nvCxnSpPr>
        <p:spPr bwMode="auto">
          <a:xfrm>
            <a:off x="2374714" y="2407443"/>
            <a:ext cx="560933" cy="1092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p:nvPr/>
        </p:nvCxnSpPr>
        <p:spPr bwMode="auto">
          <a:xfrm>
            <a:off x="2374714" y="2407443"/>
            <a:ext cx="3551783" cy="1092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5150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Typical Sections</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B.1</a:t>
            </a:r>
            <a:endParaRPr lang="en-US" sz="1400" dirty="0">
              <a:solidFill>
                <a:schemeClr val="bg1"/>
              </a:solidFill>
            </a:endParaRP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smtClean="0"/>
              <a:t>Typical Section for Grading.</a:t>
            </a:r>
            <a:endParaRPr lang="en-US" b="1" i="1" dirty="0"/>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Typical Section Sheet</a:t>
            </a:r>
            <a:endParaRPr lang="en-US" sz="1600" i="1" dirty="0">
              <a:solidFill>
                <a:schemeClr val="bg1">
                  <a:lumMod val="50000"/>
                </a:schemeClr>
              </a:solidFill>
            </a:endParaRPr>
          </a:p>
        </p:txBody>
      </p:sp>
      <p:grpSp>
        <p:nvGrpSpPr>
          <p:cNvPr id="654" name="Group 212"/>
          <p:cNvGrpSpPr>
            <a:grpSpLocks/>
          </p:cNvGrpSpPr>
          <p:nvPr/>
        </p:nvGrpSpPr>
        <p:grpSpPr bwMode="auto">
          <a:xfrm>
            <a:off x="6643577" y="422367"/>
            <a:ext cx="2362200" cy="147562"/>
            <a:chOff x="2076" y="3882"/>
            <a:chExt cx="3270" cy="189"/>
          </a:xfrm>
        </p:grpSpPr>
        <p:sp>
          <p:nvSpPr>
            <p:cNvPr id="655"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4338"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63394" y="726865"/>
            <a:ext cx="8217213" cy="546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283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Typical Sections</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B.1</a:t>
            </a:r>
            <a:endParaRPr lang="en-US" sz="1400" dirty="0">
              <a:solidFill>
                <a:schemeClr val="bg1"/>
              </a:solidFill>
            </a:endParaRP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smtClean="0"/>
              <a:t>Typical Section for Grading.</a:t>
            </a:r>
            <a:endParaRPr lang="en-US" b="1" i="1" dirty="0"/>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Typical Section Sheet</a:t>
            </a:r>
            <a:endParaRPr lang="en-US" sz="1600" i="1" dirty="0">
              <a:solidFill>
                <a:schemeClr val="bg1">
                  <a:lumMod val="50000"/>
                </a:schemeClr>
              </a:solidFill>
            </a:endParaRPr>
          </a:p>
        </p:txBody>
      </p:sp>
      <p:grpSp>
        <p:nvGrpSpPr>
          <p:cNvPr id="654" name="Group 212"/>
          <p:cNvGrpSpPr>
            <a:grpSpLocks/>
          </p:cNvGrpSpPr>
          <p:nvPr/>
        </p:nvGrpSpPr>
        <p:grpSpPr bwMode="auto">
          <a:xfrm>
            <a:off x="6643577" y="422367"/>
            <a:ext cx="2362200" cy="147562"/>
            <a:chOff x="2076" y="3882"/>
            <a:chExt cx="3270" cy="189"/>
          </a:xfrm>
        </p:grpSpPr>
        <p:sp>
          <p:nvSpPr>
            <p:cNvPr id="655"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4338"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37223" y="1859574"/>
            <a:ext cx="9069554" cy="196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p:cNvGrpSpPr/>
          <p:nvPr/>
        </p:nvGrpSpPr>
        <p:grpSpPr>
          <a:xfrm>
            <a:off x="38925" y="1826188"/>
            <a:ext cx="5591312" cy="4387256"/>
            <a:chOff x="503386" y="-1232787"/>
            <a:chExt cx="5983624" cy="4600273"/>
          </a:xfrm>
        </p:grpSpPr>
        <p:sp>
          <p:nvSpPr>
            <p:cNvPr id="21" name="Text Box 1063"/>
            <p:cNvSpPr txBox="1">
              <a:spLocks noChangeArrowheads="1"/>
            </p:cNvSpPr>
            <p:nvPr/>
          </p:nvSpPr>
          <p:spPr bwMode="auto">
            <a:xfrm>
              <a:off x="711070" y="2108877"/>
              <a:ext cx="5775940" cy="125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r>
                <a:rPr lang="en-US" sz="1800" dirty="0" smtClean="0"/>
                <a:t>The table </a:t>
              </a:r>
              <a:r>
                <a:rPr lang="en-US" sz="1800" dirty="0"/>
                <a:t>shows areas where </a:t>
              </a:r>
              <a:r>
                <a:rPr lang="en-US" sz="1800" dirty="0" smtClean="0"/>
                <a:t>this typical section applies (station ranges) </a:t>
              </a:r>
              <a:r>
                <a:rPr lang="en-US" sz="1800" dirty="0"/>
                <a:t>and </a:t>
              </a:r>
              <a:r>
                <a:rPr lang="en-US" sz="1800" dirty="0" smtClean="0"/>
                <a:t>also provides values for dimensions shown on section.</a:t>
              </a:r>
              <a:endParaRPr lang="en-US" sz="1800" dirty="0"/>
            </a:p>
          </p:txBody>
        </p:sp>
        <p:sp>
          <p:nvSpPr>
            <p:cNvPr id="22" name="Oval 1064"/>
            <p:cNvSpPr>
              <a:spLocks noChangeArrowheads="1"/>
            </p:cNvSpPr>
            <p:nvPr/>
          </p:nvSpPr>
          <p:spPr bwMode="auto">
            <a:xfrm>
              <a:off x="503386" y="-1232787"/>
              <a:ext cx="2438400" cy="230369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3" name="Line 1065"/>
            <p:cNvSpPr>
              <a:spLocks noChangeShapeType="1"/>
            </p:cNvSpPr>
            <p:nvPr/>
          </p:nvSpPr>
          <p:spPr bwMode="auto">
            <a:xfrm flipH="1" flipV="1">
              <a:off x="2179785" y="994703"/>
              <a:ext cx="1298852" cy="111417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4" name="Group 23"/>
          <p:cNvGrpSpPr/>
          <p:nvPr/>
        </p:nvGrpSpPr>
        <p:grpSpPr>
          <a:xfrm>
            <a:off x="2473020" y="1641522"/>
            <a:ext cx="1115434" cy="994839"/>
            <a:chOff x="1743978" y="3269764"/>
            <a:chExt cx="1115434" cy="994839"/>
          </a:xfrm>
        </p:grpSpPr>
        <p:sp>
          <p:nvSpPr>
            <p:cNvPr id="25" name="TextBox 24"/>
            <p:cNvSpPr txBox="1"/>
            <p:nvPr/>
          </p:nvSpPr>
          <p:spPr>
            <a:xfrm>
              <a:off x="1743978" y="3269764"/>
              <a:ext cx="1115434" cy="369332"/>
            </a:xfrm>
            <a:prstGeom prst="rect">
              <a:avLst/>
            </a:prstGeom>
            <a:solidFill>
              <a:schemeClr val="bg1"/>
            </a:solidFill>
          </p:spPr>
          <p:txBody>
            <a:bodyPr wrap="none" rtlCol="0">
              <a:spAutoFit/>
            </a:bodyPr>
            <a:lstStyle/>
            <a:p>
              <a:r>
                <a:rPr lang="en-US" b="1" dirty="0" smtClean="0"/>
                <a:t>Foreslope</a:t>
              </a:r>
              <a:endParaRPr lang="en-US" b="1" dirty="0"/>
            </a:p>
          </p:txBody>
        </p:sp>
        <p:cxnSp>
          <p:nvCxnSpPr>
            <p:cNvPr id="26" name="Straight Arrow Connector 25"/>
            <p:cNvCxnSpPr>
              <a:stCxn id="25" idx="2"/>
            </p:cNvCxnSpPr>
            <p:nvPr/>
          </p:nvCxnSpPr>
          <p:spPr bwMode="auto">
            <a:xfrm>
              <a:off x="2301695" y="3639096"/>
              <a:ext cx="527865" cy="625507"/>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oup 26"/>
          <p:cNvGrpSpPr/>
          <p:nvPr/>
        </p:nvGrpSpPr>
        <p:grpSpPr>
          <a:xfrm>
            <a:off x="6604001" y="1666502"/>
            <a:ext cx="1115434" cy="971275"/>
            <a:chOff x="6604001" y="1238525"/>
            <a:chExt cx="1115434" cy="971275"/>
          </a:xfrm>
        </p:grpSpPr>
        <p:sp>
          <p:nvSpPr>
            <p:cNvPr id="28" name="TextBox 27"/>
            <p:cNvSpPr txBox="1"/>
            <p:nvPr/>
          </p:nvSpPr>
          <p:spPr>
            <a:xfrm>
              <a:off x="6604001" y="1238525"/>
              <a:ext cx="1115434" cy="369332"/>
            </a:xfrm>
            <a:prstGeom prst="rect">
              <a:avLst/>
            </a:prstGeom>
            <a:solidFill>
              <a:schemeClr val="bg1"/>
            </a:solidFill>
          </p:spPr>
          <p:txBody>
            <a:bodyPr wrap="none" rtlCol="0">
              <a:spAutoFit/>
            </a:bodyPr>
            <a:lstStyle/>
            <a:p>
              <a:r>
                <a:rPr lang="en-US" b="1" dirty="0" smtClean="0"/>
                <a:t>Foreslope</a:t>
              </a:r>
              <a:endParaRPr lang="en-US" b="1" dirty="0"/>
            </a:p>
          </p:txBody>
        </p:sp>
        <p:cxnSp>
          <p:nvCxnSpPr>
            <p:cNvPr id="29" name="Straight Arrow Connector 28"/>
            <p:cNvCxnSpPr>
              <a:stCxn id="28" idx="2"/>
            </p:cNvCxnSpPr>
            <p:nvPr/>
          </p:nvCxnSpPr>
          <p:spPr bwMode="auto">
            <a:xfrm flipH="1">
              <a:off x="7120351" y="1607857"/>
              <a:ext cx="41367" cy="601943"/>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 name="Group 29"/>
          <p:cNvGrpSpPr/>
          <p:nvPr/>
        </p:nvGrpSpPr>
        <p:grpSpPr>
          <a:xfrm>
            <a:off x="7711199" y="2768129"/>
            <a:ext cx="1142942" cy="953594"/>
            <a:chOff x="7506452" y="2365390"/>
            <a:chExt cx="1142942" cy="953594"/>
          </a:xfrm>
        </p:grpSpPr>
        <p:cxnSp>
          <p:nvCxnSpPr>
            <p:cNvPr id="31" name="Straight Arrow Connector 30"/>
            <p:cNvCxnSpPr>
              <a:stCxn id="32" idx="0"/>
            </p:cNvCxnSpPr>
            <p:nvPr/>
          </p:nvCxnSpPr>
          <p:spPr bwMode="auto">
            <a:xfrm flipV="1">
              <a:off x="8077923" y="2365390"/>
              <a:ext cx="0" cy="584262"/>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7506452" y="2949652"/>
              <a:ext cx="1142942" cy="369332"/>
            </a:xfrm>
            <a:prstGeom prst="rect">
              <a:avLst/>
            </a:prstGeom>
            <a:solidFill>
              <a:schemeClr val="bg1"/>
            </a:solidFill>
          </p:spPr>
          <p:txBody>
            <a:bodyPr wrap="none" rtlCol="0">
              <a:spAutoFit/>
            </a:bodyPr>
            <a:lstStyle/>
            <a:p>
              <a:r>
                <a:rPr lang="en-US" b="1" dirty="0" err="1" smtClean="0"/>
                <a:t>Backslope</a:t>
              </a:r>
              <a:endParaRPr lang="en-US" b="1" dirty="0"/>
            </a:p>
          </p:txBody>
        </p:sp>
      </p:grpSp>
      <p:grpSp>
        <p:nvGrpSpPr>
          <p:cNvPr id="33" name="Group 32"/>
          <p:cNvGrpSpPr/>
          <p:nvPr/>
        </p:nvGrpSpPr>
        <p:grpSpPr>
          <a:xfrm>
            <a:off x="6528999" y="2997655"/>
            <a:ext cx="1177851" cy="595481"/>
            <a:chOff x="6328601" y="2590800"/>
            <a:chExt cx="1177851" cy="595481"/>
          </a:xfrm>
          <a:solidFill>
            <a:schemeClr val="bg1"/>
          </a:solidFill>
        </p:grpSpPr>
        <p:sp>
          <p:nvSpPr>
            <p:cNvPr id="34" name="TextBox 33"/>
            <p:cNvSpPr txBox="1"/>
            <p:nvPr/>
          </p:nvSpPr>
          <p:spPr>
            <a:xfrm>
              <a:off x="6328601" y="2816949"/>
              <a:ext cx="683392" cy="369332"/>
            </a:xfrm>
            <a:prstGeom prst="rect">
              <a:avLst/>
            </a:prstGeom>
            <a:grpFill/>
          </p:spPr>
          <p:txBody>
            <a:bodyPr wrap="none" rtlCol="0">
              <a:spAutoFit/>
            </a:bodyPr>
            <a:lstStyle/>
            <a:p>
              <a:r>
                <a:rPr lang="en-US" b="1" dirty="0" smtClean="0"/>
                <a:t>Ditch</a:t>
              </a:r>
              <a:endParaRPr lang="en-US" b="1" dirty="0"/>
            </a:p>
          </p:txBody>
        </p:sp>
        <p:cxnSp>
          <p:nvCxnSpPr>
            <p:cNvPr id="35" name="Straight Connector 34"/>
            <p:cNvCxnSpPr>
              <a:stCxn id="34" idx="3"/>
            </p:cNvCxnSpPr>
            <p:nvPr/>
          </p:nvCxnSpPr>
          <p:spPr bwMode="auto">
            <a:xfrm flipV="1">
              <a:off x="7011993" y="2590800"/>
              <a:ext cx="494459" cy="410815"/>
            </a:xfrm>
            <a:prstGeom prst="line">
              <a:avLst/>
            </a:prstGeom>
            <a:grp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6" name="Group 35"/>
          <p:cNvGrpSpPr/>
          <p:nvPr/>
        </p:nvGrpSpPr>
        <p:grpSpPr>
          <a:xfrm>
            <a:off x="5180200" y="845001"/>
            <a:ext cx="450038" cy="465305"/>
            <a:chOff x="4499831" y="4598894"/>
            <a:chExt cx="332143" cy="447838"/>
          </a:xfrm>
        </p:grpSpPr>
        <p:sp>
          <p:nvSpPr>
            <p:cNvPr id="37" name="TextBox 36"/>
            <p:cNvSpPr txBox="1"/>
            <p:nvPr/>
          </p:nvSpPr>
          <p:spPr>
            <a:xfrm>
              <a:off x="4499831" y="4598894"/>
              <a:ext cx="332143" cy="338554"/>
            </a:xfrm>
            <a:prstGeom prst="rect">
              <a:avLst/>
            </a:prstGeom>
            <a:solidFill>
              <a:schemeClr val="bg1"/>
            </a:solidFill>
          </p:spPr>
          <p:txBody>
            <a:bodyPr wrap="none" rtlCol="0">
              <a:spAutoFit/>
            </a:bodyPr>
            <a:lstStyle/>
            <a:p>
              <a:r>
                <a:rPr lang="en-US" sz="1600" dirty="0" smtClean="0"/>
                <a:t>C</a:t>
              </a:r>
              <a:endParaRPr lang="en-US" sz="1600" dirty="0"/>
            </a:p>
          </p:txBody>
        </p:sp>
        <p:sp>
          <p:nvSpPr>
            <p:cNvPr id="38" name="TextBox 37"/>
            <p:cNvSpPr txBox="1"/>
            <p:nvPr/>
          </p:nvSpPr>
          <p:spPr>
            <a:xfrm>
              <a:off x="4549165" y="4661642"/>
              <a:ext cx="215556" cy="385090"/>
            </a:xfrm>
            <a:prstGeom prst="rect">
              <a:avLst/>
            </a:prstGeom>
            <a:noFill/>
          </p:spPr>
          <p:txBody>
            <a:bodyPr wrap="none" rtlCol="0">
              <a:spAutoFit/>
            </a:bodyPr>
            <a:lstStyle/>
            <a:p>
              <a:r>
                <a:rPr lang="en-US" sz="2000" dirty="0" smtClean="0"/>
                <a:t>L</a:t>
              </a:r>
              <a:endParaRPr lang="en-US" sz="2000" dirty="0"/>
            </a:p>
          </p:txBody>
        </p:sp>
      </p:grpSp>
      <p:sp>
        <p:nvSpPr>
          <p:cNvPr id="39" name="TextBox 38"/>
          <p:cNvSpPr txBox="1"/>
          <p:nvPr/>
        </p:nvSpPr>
        <p:spPr>
          <a:xfrm>
            <a:off x="3030737" y="3810247"/>
            <a:ext cx="888385" cy="646331"/>
          </a:xfrm>
          <a:prstGeom prst="rect">
            <a:avLst/>
          </a:prstGeom>
          <a:noFill/>
        </p:spPr>
        <p:txBody>
          <a:bodyPr wrap="none" rtlCol="0">
            <a:spAutoFit/>
          </a:bodyPr>
          <a:lstStyle/>
          <a:p>
            <a:pPr algn="ctr"/>
            <a:r>
              <a:rPr lang="en-US" b="1" dirty="0" smtClean="0"/>
              <a:t>Fill</a:t>
            </a:r>
          </a:p>
          <a:p>
            <a:r>
              <a:rPr lang="en-US" b="1" dirty="0" smtClean="0"/>
              <a:t>Section</a:t>
            </a:r>
            <a:endParaRPr lang="en-US" b="1" dirty="0"/>
          </a:p>
        </p:txBody>
      </p:sp>
      <p:sp>
        <p:nvSpPr>
          <p:cNvPr id="40" name="TextBox 39"/>
          <p:cNvSpPr txBox="1"/>
          <p:nvPr/>
        </p:nvSpPr>
        <p:spPr>
          <a:xfrm>
            <a:off x="6987844" y="3810247"/>
            <a:ext cx="888385" cy="646331"/>
          </a:xfrm>
          <a:prstGeom prst="rect">
            <a:avLst/>
          </a:prstGeom>
          <a:noFill/>
        </p:spPr>
        <p:txBody>
          <a:bodyPr wrap="none" rtlCol="0">
            <a:spAutoFit/>
          </a:bodyPr>
          <a:lstStyle/>
          <a:p>
            <a:pPr algn="ctr"/>
            <a:r>
              <a:rPr lang="en-US" b="1" dirty="0" smtClean="0"/>
              <a:t>Cut</a:t>
            </a:r>
          </a:p>
          <a:p>
            <a:pPr algn="ctr"/>
            <a:r>
              <a:rPr lang="en-US" b="1" dirty="0" smtClean="0"/>
              <a:t>Section</a:t>
            </a:r>
            <a:endParaRPr lang="en-US" b="1" dirty="0"/>
          </a:p>
        </p:txBody>
      </p:sp>
      <p:sp>
        <p:nvSpPr>
          <p:cNvPr id="41" name="TextBox 40"/>
          <p:cNvSpPr txBox="1"/>
          <p:nvPr/>
        </p:nvSpPr>
        <p:spPr>
          <a:xfrm>
            <a:off x="3131362" y="743674"/>
            <a:ext cx="1352614" cy="461665"/>
          </a:xfrm>
          <a:prstGeom prst="rect">
            <a:avLst/>
          </a:prstGeom>
          <a:noFill/>
        </p:spPr>
        <p:txBody>
          <a:bodyPr wrap="none" rtlCol="0">
            <a:spAutoFit/>
          </a:bodyPr>
          <a:lstStyle/>
          <a:p>
            <a:pPr algn="ctr"/>
            <a:r>
              <a:rPr lang="en-US" sz="2400" b="1" u="sng" dirty="0" smtClean="0"/>
              <a:t>Left  Side</a:t>
            </a:r>
            <a:endParaRPr lang="en-US" sz="2400" b="1" u="sng" dirty="0"/>
          </a:p>
        </p:txBody>
      </p:sp>
      <p:sp>
        <p:nvSpPr>
          <p:cNvPr id="42" name="TextBox 41"/>
          <p:cNvSpPr txBox="1"/>
          <p:nvPr/>
        </p:nvSpPr>
        <p:spPr>
          <a:xfrm>
            <a:off x="6104809" y="734051"/>
            <a:ext cx="1528303" cy="461665"/>
          </a:xfrm>
          <a:prstGeom prst="rect">
            <a:avLst/>
          </a:prstGeom>
          <a:noFill/>
        </p:spPr>
        <p:txBody>
          <a:bodyPr wrap="none" rtlCol="0">
            <a:spAutoFit/>
          </a:bodyPr>
          <a:lstStyle/>
          <a:p>
            <a:pPr algn="ctr"/>
            <a:r>
              <a:rPr lang="en-US" sz="2400" b="1" u="sng" dirty="0" smtClean="0"/>
              <a:t>Right  Side</a:t>
            </a:r>
            <a:endParaRPr lang="en-US" sz="2400" b="1" u="sng" dirty="0"/>
          </a:p>
        </p:txBody>
      </p:sp>
      <p:cxnSp>
        <p:nvCxnSpPr>
          <p:cNvPr id="4" name="Straight Connector 3"/>
          <p:cNvCxnSpPr>
            <a:stCxn id="38" idx="2"/>
          </p:cNvCxnSpPr>
          <p:nvPr/>
        </p:nvCxnSpPr>
        <p:spPr>
          <a:xfrm>
            <a:off x="5393079" y="1310306"/>
            <a:ext cx="0" cy="3261693"/>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91200" y="4706186"/>
            <a:ext cx="3101885" cy="1200329"/>
          </a:xfrm>
          <a:prstGeom prst="rect">
            <a:avLst/>
          </a:prstGeom>
          <a:solidFill>
            <a:srgbClr val="FFFF00"/>
          </a:solidFill>
        </p:spPr>
        <p:txBody>
          <a:bodyPr wrap="square" rtlCol="0">
            <a:spAutoFit/>
          </a:bodyPr>
          <a:lstStyle/>
          <a:p>
            <a:pPr algn="ctr"/>
            <a:r>
              <a:rPr lang="en-US" b="1" dirty="0" smtClean="0"/>
              <a:t>NOTE:</a:t>
            </a:r>
          </a:p>
          <a:p>
            <a:pPr algn="ctr"/>
            <a:r>
              <a:rPr lang="en-US" dirty="0" smtClean="0"/>
              <a:t>Longitudinal utility installations are </a:t>
            </a:r>
            <a:r>
              <a:rPr lang="en-US" b="1" dirty="0" smtClean="0"/>
              <a:t>NOT</a:t>
            </a:r>
            <a:r>
              <a:rPr lang="en-US" dirty="0" smtClean="0"/>
              <a:t> allowed in the foreslope or ditch bottom.</a:t>
            </a:r>
            <a:endParaRPr lang="en-US" dirty="0"/>
          </a:p>
        </p:txBody>
      </p:sp>
      <p:grpSp>
        <p:nvGrpSpPr>
          <p:cNvPr id="45" name="Group 44"/>
          <p:cNvGrpSpPr/>
          <p:nvPr/>
        </p:nvGrpSpPr>
        <p:grpSpPr>
          <a:xfrm>
            <a:off x="3801874" y="2636361"/>
            <a:ext cx="1287147" cy="1070230"/>
            <a:chOff x="1743978" y="2845865"/>
            <a:chExt cx="1955920" cy="1070230"/>
          </a:xfrm>
        </p:grpSpPr>
        <p:sp>
          <p:nvSpPr>
            <p:cNvPr id="46" name="TextBox 45"/>
            <p:cNvSpPr txBox="1"/>
            <p:nvPr/>
          </p:nvSpPr>
          <p:spPr>
            <a:xfrm>
              <a:off x="1743978" y="3269764"/>
              <a:ext cx="1955920" cy="646331"/>
            </a:xfrm>
            <a:prstGeom prst="rect">
              <a:avLst/>
            </a:prstGeom>
            <a:solidFill>
              <a:schemeClr val="bg1"/>
            </a:solidFill>
          </p:spPr>
          <p:txBody>
            <a:bodyPr wrap="none" rtlCol="0">
              <a:spAutoFit/>
            </a:bodyPr>
            <a:lstStyle/>
            <a:p>
              <a:r>
                <a:rPr lang="en-US" b="1" dirty="0" smtClean="0"/>
                <a:t>Shoulder</a:t>
              </a:r>
            </a:p>
            <a:p>
              <a:r>
                <a:rPr lang="en-US" b="1" dirty="0" smtClean="0"/>
                <a:t>Break Point</a:t>
              </a:r>
              <a:endParaRPr lang="en-US" b="1" dirty="0"/>
            </a:p>
          </p:txBody>
        </p:sp>
        <p:cxnSp>
          <p:nvCxnSpPr>
            <p:cNvPr id="47" name="Straight Arrow Connector 46"/>
            <p:cNvCxnSpPr>
              <a:stCxn id="46" idx="0"/>
            </p:cNvCxnSpPr>
            <p:nvPr/>
          </p:nvCxnSpPr>
          <p:spPr bwMode="auto">
            <a:xfrm flipH="1" flipV="1">
              <a:off x="2219493" y="2845865"/>
              <a:ext cx="502445" cy="423899"/>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2" name="Straight Arrow Connector 51"/>
          <p:cNvCxnSpPr>
            <a:stCxn id="46" idx="0"/>
          </p:cNvCxnSpPr>
          <p:nvPr/>
        </p:nvCxnSpPr>
        <p:spPr bwMode="auto">
          <a:xfrm flipV="1">
            <a:off x="4445448" y="2636361"/>
            <a:ext cx="2310821" cy="423899"/>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6282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800" u="sng" dirty="0" smtClean="0"/>
              <a:t>Typical Sections</a:t>
            </a:r>
            <a:endParaRPr lang="en-US" sz="2800"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B.3</a:t>
            </a:r>
            <a:endParaRPr lang="en-US" sz="1400" dirty="0">
              <a:solidFill>
                <a:schemeClr val="bg1"/>
              </a:solidFill>
            </a:endParaRPr>
          </a:p>
        </p:txBody>
      </p:sp>
      <p:sp>
        <p:nvSpPr>
          <p:cNvPr id="84" name="TextBox 83"/>
          <p:cNvSpPr txBox="1"/>
          <p:nvPr/>
        </p:nvSpPr>
        <p:spPr>
          <a:xfrm>
            <a:off x="885116" y="6194410"/>
            <a:ext cx="7373768" cy="369332"/>
          </a:xfrm>
          <a:prstGeom prst="rect">
            <a:avLst/>
          </a:prstGeom>
          <a:noFill/>
        </p:spPr>
        <p:txBody>
          <a:bodyPr wrap="square" rtlCol="0">
            <a:spAutoFit/>
          </a:bodyPr>
          <a:lstStyle/>
          <a:p>
            <a:pPr algn="ctr"/>
            <a:r>
              <a:rPr lang="en-US" b="1" i="1" dirty="0" smtClean="0"/>
              <a:t>Typical Section for Paving.</a:t>
            </a:r>
            <a:endParaRPr lang="en-US" b="1" i="1" dirty="0"/>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Typical Section Sheet</a:t>
            </a:r>
            <a:endParaRPr lang="en-US" sz="1600" i="1" dirty="0">
              <a:solidFill>
                <a:schemeClr val="bg1">
                  <a:lumMod val="50000"/>
                </a:schemeClr>
              </a:solidFill>
            </a:endParaRPr>
          </a:p>
        </p:txBody>
      </p:sp>
      <p:grpSp>
        <p:nvGrpSpPr>
          <p:cNvPr id="654" name="Group 212"/>
          <p:cNvGrpSpPr>
            <a:grpSpLocks/>
          </p:cNvGrpSpPr>
          <p:nvPr/>
        </p:nvGrpSpPr>
        <p:grpSpPr bwMode="auto">
          <a:xfrm>
            <a:off x="6643577" y="422367"/>
            <a:ext cx="2362200" cy="147562"/>
            <a:chOff x="2076" y="3882"/>
            <a:chExt cx="3270" cy="189"/>
          </a:xfrm>
        </p:grpSpPr>
        <p:sp>
          <p:nvSpPr>
            <p:cNvPr id="655"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331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54073" y="740583"/>
            <a:ext cx="8235855" cy="5453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Box 1063"/>
          <p:cNvSpPr txBox="1">
            <a:spLocks noChangeArrowheads="1"/>
          </p:cNvSpPr>
          <p:nvPr/>
        </p:nvSpPr>
        <p:spPr bwMode="auto">
          <a:xfrm>
            <a:off x="4131092" y="2209800"/>
            <a:ext cx="3788217" cy="1446551"/>
          </a:xfrm>
          <a:prstGeom prst="rect">
            <a:avLst/>
          </a:prstGeom>
          <a:solidFill>
            <a:schemeClr val="bg1"/>
          </a:solidFill>
          <a:ln w="1905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800" dirty="0" smtClean="0"/>
              <a:t>Note the presence of sub-drains!</a:t>
            </a:r>
          </a:p>
          <a:p>
            <a:pPr algn="ctr"/>
            <a:endParaRPr lang="en-US" altLang="en-US" sz="1000" dirty="0" smtClean="0"/>
          </a:p>
          <a:p>
            <a:pPr algn="ctr"/>
            <a:r>
              <a:rPr lang="en-US" altLang="en-US" sz="1400" i="1" dirty="0" err="1" smtClean="0"/>
              <a:t>Subdrains</a:t>
            </a:r>
            <a:r>
              <a:rPr lang="en-US" altLang="en-US" sz="1400" i="1" dirty="0" smtClean="0"/>
              <a:t> are typically constructed</a:t>
            </a:r>
          </a:p>
          <a:p>
            <a:pPr algn="ctr"/>
            <a:r>
              <a:rPr lang="en-US" altLang="en-US" sz="1400" i="1" dirty="0" smtClean="0"/>
              <a:t>42” deep and are outlet into the ditch</a:t>
            </a:r>
          </a:p>
          <a:p>
            <a:pPr algn="ctr"/>
            <a:r>
              <a:rPr lang="en-US" altLang="en-US" sz="1400" i="1" dirty="0" smtClean="0"/>
              <a:t>(through the foreslope) every 500’.</a:t>
            </a:r>
          </a:p>
          <a:p>
            <a:pPr algn="ctr"/>
            <a:endParaRPr lang="en-US" altLang="en-US" sz="1800" dirty="0" smtClean="0"/>
          </a:p>
        </p:txBody>
      </p:sp>
      <p:sp>
        <p:nvSpPr>
          <p:cNvPr id="21" name="Oval 1064"/>
          <p:cNvSpPr>
            <a:spLocks noChangeArrowheads="1"/>
          </p:cNvSpPr>
          <p:nvPr/>
        </p:nvSpPr>
        <p:spPr bwMode="auto">
          <a:xfrm>
            <a:off x="5410200" y="1447800"/>
            <a:ext cx="533400" cy="533401"/>
          </a:xfrm>
          <a:prstGeom prst="ellipse">
            <a:avLst/>
          </a:prstGeom>
          <a:noFill/>
          <a:ln w="1905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2" name="Line 1065"/>
          <p:cNvSpPr>
            <a:spLocks noChangeShapeType="1"/>
          </p:cNvSpPr>
          <p:nvPr/>
        </p:nvSpPr>
        <p:spPr bwMode="auto">
          <a:xfrm flipH="1" flipV="1">
            <a:off x="5924550" y="1904999"/>
            <a:ext cx="247650" cy="304799"/>
          </a:xfrm>
          <a:prstGeom prst="line">
            <a:avLst/>
          </a:prstGeom>
          <a:noFill/>
          <a:ln w="19050">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065"/>
          <p:cNvSpPr>
            <a:spLocks noChangeShapeType="1"/>
          </p:cNvSpPr>
          <p:nvPr/>
        </p:nvSpPr>
        <p:spPr bwMode="auto">
          <a:xfrm flipH="1">
            <a:off x="5676900" y="3660670"/>
            <a:ext cx="266700" cy="758930"/>
          </a:xfrm>
          <a:prstGeom prst="line">
            <a:avLst/>
          </a:prstGeom>
          <a:noFill/>
          <a:ln w="19050">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Oval 1064"/>
          <p:cNvSpPr>
            <a:spLocks noChangeArrowheads="1"/>
          </p:cNvSpPr>
          <p:nvPr/>
        </p:nvSpPr>
        <p:spPr bwMode="auto">
          <a:xfrm>
            <a:off x="5295900" y="4419600"/>
            <a:ext cx="533400" cy="533401"/>
          </a:xfrm>
          <a:prstGeom prst="ellipse">
            <a:avLst/>
          </a:prstGeom>
          <a:noFill/>
          <a:ln w="1905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5" name="Oval 1064"/>
          <p:cNvSpPr>
            <a:spLocks noChangeArrowheads="1"/>
          </p:cNvSpPr>
          <p:nvPr/>
        </p:nvSpPr>
        <p:spPr bwMode="auto">
          <a:xfrm>
            <a:off x="3276600" y="1447800"/>
            <a:ext cx="533400" cy="533401"/>
          </a:xfrm>
          <a:prstGeom prst="ellipse">
            <a:avLst/>
          </a:prstGeom>
          <a:noFill/>
          <a:ln w="1905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6" name="Oval 1064"/>
          <p:cNvSpPr>
            <a:spLocks noChangeArrowheads="1"/>
          </p:cNvSpPr>
          <p:nvPr/>
        </p:nvSpPr>
        <p:spPr bwMode="auto">
          <a:xfrm>
            <a:off x="3962400" y="4364611"/>
            <a:ext cx="533400" cy="533401"/>
          </a:xfrm>
          <a:prstGeom prst="ellipse">
            <a:avLst/>
          </a:prstGeom>
          <a:noFill/>
          <a:ln w="19050">
            <a:solidFill>
              <a:schemeClr val="accent2">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27" name="Line 1065"/>
          <p:cNvSpPr>
            <a:spLocks noChangeShapeType="1"/>
          </p:cNvSpPr>
          <p:nvPr/>
        </p:nvSpPr>
        <p:spPr bwMode="auto">
          <a:xfrm flipH="1">
            <a:off x="4572000" y="3660670"/>
            <a:ext cx="1371600" cy="1025630"/>
          </a:xfrm>
          <a:prstGeom prst="line">
            <a:avLst/>
          </a:prstGeom>
          <a:noFill/>
          <a:ln w="19050">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065"/>
          <p:cNvSpPr>
            <a:spLocks noChangeShapeType="1"/>
          </p:cNvSpPr>
          <p:nvPr/>
        </p:nvSpPr>
        <p:spPr bwMode="auto">
          <a:xfrm flipH="1" flipV="1">
            <a:off x="3810000" y="1828799"/>
            <a:ext cx="2362200" cy="381000"/>
          </a:xfrm>
          <a:prstGeom prst="line">
            <a:avLst/>
          </a:prstGeom>
          <a:noFill/>
          <a:ln w="19050">
            <a:solidFill>
              <a:schemeClr val="accent2">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p:cNvSpPr/>
          <p:nvPr/>
        </p:nvSpPr>
        <p:spPr>
          <a:xfrm>
            <a:off x="4800600" y="914400"/>
            <a:ext cx="1905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24400" y="4040135"/>
            <a:ext cx="266700" cy="455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63"/>
          <p:cNvSpPr txBox="1">
            <a:spLocks noChangeArrowheads="1"/>
          </p:cNvSpPr>
          <p:nvPr/>
        </p:nvSpPr>
        <p:spPr bwMode="auto">
          <a:xfrm>
            <a:off x="380852" y="3025491"/>
            <a:ext cx="2869167" cy="1015663"/>
          </a:xfrm>
          <a:prstGeom prst="rect">
            <a:avLst/>
          </a:prstGeom>
          <a:solidFill>
            <a:schemeClr val="bg1"/>
          </a:solidFill>
          <a:ln w="1905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400" i="1" dirty="0" smtClean="0"/>
              <a:t>This is where you can also see if a Centerline (CL) or a Baseline (BL) is used on each section of the project.</a:t>
            </a:r>
          </a:p>
          <a:p>
            <a:pPr algn="ctr"/>
            <a:endParaRPr lang="en-US" altLang="en-US" sz="1800" dirty="0" smtClean="0"/>
          </a:p>
        </p:txBody>
      </p:sp>
      <p:cxnSp>
        <p:nvCxnSpPr>
          <p:cNvPr id="6" name="Straight Arrow Connector 5"/>
          <p:cNvCxnSpPr>
            <a:stCxn id="30" idx="3"/>
            <a:endCxn id="3" idx="3"/>
          </p:cNvCxnSpPr>
          <p:nvPr/>
        </p:nvCxnSpPr>
        <p:spPr>
          <a:xfrm flipV="1">
            <a:off x="3250019" y="1499767"/>
            <a:ext cx="1578479" cy="203355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0" idx="3"/>
            <a:endCxn id="4" idx="1"/>
          </p:cNvCxnSpPr>
          <p:nvPr/>
        </p:nvCxnSpPr>
        <p:spPr>
          <a:xfrm>
            <a:off x="3250019" y="3533323"/>
            <a:ext cx="1513438" cy="57354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30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30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3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30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30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30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30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3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300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3" grpId="0" animBg="1"/>
      <p:bldP spid="4" grpId="0" animBg="1"/>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2800" dirty="0" smtClean="0">
                <a:solidFill>
                  <a:schemeClr val="bg1"/>
                </a:solidFill>
              </a:rPr>
              <a:t>Slope Ratio</a:t>
            </a:r>
            <a:endParaRPr lang="en-US" sz="2400" dirty="0">
              <a:solidFill>
                <a:schemeClr val="bg1"/>
              </a:solidFill>
            </a:endParaRPr>
          </a:p>
        </p:txBody>
      </p:sp>
      <p:sp>
        <p:nvSpPr>
          <p:cNvPr id="48" name="TextBox 47"/>
          <p:cNvSpPr txBox="1"/>
          <p:nvPr/>
        </p:nvSpPr>
        <p:spPr>
          <a:xfrm>
            <a:off x="885115" y="5847633"/>
            <a:ext cx="7373768" cy="369332"/>
          </a:xfrm>
          <a:prstGeom prst="rect">
            <a:avLst/>
          </a:prstGeom>
          <a:noFill/>
        </p:spPr>
        <p:txBody>
          <a:bodyPr wrap="square" rtlCol="0">
            <a:spAutoFit/>
          </a:bodyPr>
          <a:lstStyle/>
          <a:p>
            <a:pPr algn="ctr"/>
            <a:r>
              <a:rPr lang="en-US" i="1" dirty="0" smtClean="0"/>
              <a:t>NOTE: this is different than the mathematical slope of V:H!</a:t>
            </a:r>
            <a:endParaRPr lang="en-US" i="1" dirty="0"/>
          </a:p>
        </p:txBody>
      </p:sp>
      <p:sp>
        <p:nvSpPr>
          <p:cNvPr id="49" name="Text Box 24"/>
          <p:cNvSpPr txBox="1">
            <a:spLocks noChangeArrowheads="1"/>
          </p:cNvSpPr>
          <p:nvPr/>
        </p:nvSpPr>
        <p:spPr bwMode="auto">
          <a:xfrm>
            <a:off x="641783" y="712726"/>
            <a:ext cx="19992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800" dirty="0">
                <a:latin typeface="Arial Black" pitchFamily="34" charset="0"/>
              </a:rPr>
              <a:t>3:1 Slope</a:t>
            </a:r>
          </a:p>
        </p:txBody>
      </p:sp>
      <p:sp>
        <p:nvSpPr>
          <p:cNvPr id="50" name="AutoShape 17"/>
          <p:cNvSpPr>
            <a:spLocks noChangeArrowheads="1"/>
          </p:cNvSpPr>
          <p:nvPr/>
        </p:nvSpPr>
        <p:spPr bwMode="auto">
          <a:xfrm flipH="1">
            <a:off x="1397433" y="1452501"/>
            <a:ext cx="5967413" cy="2009775"/>
          </a:xfrm>
          <a:prstGeom prst="rtTriangle">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1" name="AutoShape 27"/>
          <p:cNvSpPr>
            <a:spLocks noChangeArrowheads="1"/>
          </p:cNvSpPr>
          <p:nvPr/>
        </p:nvSpPr>
        <p:spPr bwMode="auto">
          <a:xfrm>
            <a:off x="1368858" y="3398776"/>
            <a:ext cx="142875" cy="14446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3" name="AutoShape 28"/>
          <p:cNvSpPr>
            <a:spLocks noChangeArrowheads="1"/>
          </p:cNvSpPr>
          <p:nvPr/>
        </p:nvSpPr>
        <p:spPr bwMode="auto">
          <a:xfrm>
            <a:off x="3338946" y="3398776"/>
            <a:ext cx="142875" cy="14446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4" name="AutoShape 29"/>
          <p:cNvSpPr>
            <a:spLocks noChangeArrowheads="1"/>
          </p:cNvSpPr>
          <p:nvPr/>
        </p:nvSpPr>
        <p:spPr bwMode="auto">
          <a:xfrm>
            <a:off x="5310621" y="3401951"/>
            <a:ext cx="142875" cy="14446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5" name="AutoShape 30"/>
          <p:cNvSpPr>
            <a:spLocks noChangeArrowheads="1"/>
          </p:cNvSpPr>
          <p:nvPr/>
        </p:nvSpPr>
        <p:spPr bwMode="auto">
          <a:xfrm>
            <a:off x="7280708" y="1390588"/>
            <a:ext cx="142875" cy="146050"/>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6" name="AutoShape 31"/>
          <p:cNvSpPr>
            <a:spLocks noChangeArrowheads="1"/>
          </p:cNvSpPr>
          <p:nvPr/>
        </p:nvSpPr>
        <p:spPr bwMode="auto">
          <a:xfrm>
            <a:off x="7285471" y="3401951"/>
            <a:ext cx="142875" cy="14446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7" name="Text Box 32"/>
          <p:cNvSpPr txBox="1">
            <a:spLocks noChangeArrowheads="1"/>
          </p:cNvSpPr>
          <p:nvPr/>
        </p:nvSpPr>
        <p:spPr bwMode="auto">
          <a:xfrm>
            <a:off x="2530233" y="3000610"/>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smtClean="0">
                <a:latin typeface="Arial Black" pitchFamily="34" charset="0"/>
              </a:rPr>
              <a:t>1</a:t>
            </a:r>
            <a:endParaRPr lang="en-US" altLang="en-US" sz="2400" dirty="0">
              <a:latin typeface="Arial Black" pitchFamily="34" charset="0"/>
            </a:endParaRPr>
          </a:p>
        </p:txBody>
      </p:sp>
      <p:sp>
        <p:nvSpPr>
          <p:cNvPr id="58" name="Text Box 33"/>
          <p:cNvSpPr txBox="1">
            <a:spLocks noChangeArrowheads="1"/>
          </p:cNvSpPr>
          <p:nvPr/>
        </p:nvSpPr>
        <p:spPr bwMode="auto">
          <a:xfrm>
            <a:off x="4177577" y="3000611"/>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smtClean="0">
                <a:latin typeface="Arial Black" pitchFamily="34" charset="0"/>
              </a:rPr>
              <a:t>2</a:t>
            </a:r>
            <a:endParaRPr lang="en-US" altLang="en-US" sz="2400" dirty="0">
              <a:latin typeface="Arial Black" pitchFamily="34" charset="0"/>
            </a:endParaRPr>
          </a:p>
        </p:txBody>
      </p:sp>
      <p:sp>
        <p:nvSpPr>
          <p:cNvPr id="59" name="Text Box 34"/>
          <p:cNvSpPr txBox="1">
            <a:spLocks noChangeArrowheads="1"/>
          </p:cNvSpPr>
          <p:nvPr/>
        </p:nvSpPr>
        <p:spPr bwMode="auto">
          <a:xfrm>
            <a:off x="6270721" y="3000611"/>
            <a:ext cx="389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smtClean="0">
                <a:latin typeface="Arial Black" pitchFamily="34" charset="0"/>
              </a:rPr>
              <a:t>3</a:t>
            </a:r>
            <a:endParaRPr lang="en-US" altLang="en-US" sz="2400" dirty="0">
              <a:latin typeface="Arial Black" pitchFamily="34" charset="0"/>
            </a:endParaRPr>
          </a:p>
        </p:txBody>
      </p:sp>
      <p:sp>
        <p:nvSpPr>
          <p:cNvPr id="60" name="Text Box 38"/>
          <p:cNvSpPr txBox="1">
            <a:spLocks noChangeArrowheads="1"/>
          </p:cNvSpPr>
          <p:nvPr/>
        </p:nvSpPr>
        <p:spPr bwMode="auto">
          <a:xfrm rot="-1106097">
            <a:off x="3749267" y="1856667"/>
            <a:ext cx="11256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Slope</a:t>
            </a:r>
          </a:p>
        </p:txBody>
      </p:sp>
      <p:sp>
        <p:nvSpPr>
          <p:cNvPr id="61" name="Text Box 39"/>
          <p:cNvSpPr txBox="1">
            <a:spLocks noChangeArrowheads="1"/>
          </p:cNvSpPr>
          <p:nvPr/>
        </p:nvSpPr>
        <p:spPr bwMode="auto">
          <a:xfrm>
            <a:off x="3273207" y="3665476"/>
            <a:ext cx="2215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3 Horizontal</a:t>
            </a:r>
          </a:p>
        </p:txBody>
      </p:sp>
      <p:grpSp>
        <p:nvGrpSpPr>
          <p:cNvPr id="62" name="Group 43"/>
          <p:cNvGrpSpPr>
            <a:grpSpLocks/>
          </p:cNvGrpSpPr>
          <p:nvPr/>
        </p:nvGrpSpPr>
        <p:grpSpPr bwMode="auto">
          <a:xfrm>
            <a:off x="7355327" y="1790641"/>
            <a:ext cx="1036638" cy="1516063"/>
            <a:chOff x="4627" y="1502"/>
            <a:chExt cx="653" cy="955"/>
          </a:xfrm>
        </p:grpSpPr>
        <p:sp>
          <p:nvSpPr>
            <p:cNvPr id="63" name="Text Box 35"/>
            <p:cNvSpPr txBox="1">
              <a:spLocks noChangeArrowheads="1"/>
            </p:cNvSpPr>
            <p:nvPr/>
          </p:nvSpPr>
          <p:spPr bwMode="auto">
            <a:xfrm>
              <a:off x="4627" y="1726"/>
              <a:ext cx="24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latin typeface="Arial Black" pitchFamily="34" charset="0"/>
                </a:rPr>
                <a:t>1</a:t>
              </a:r>
            </a:p>
          </p:txBody>
        </p:sp>
        <p:sp>
          <p:nvSpPr>
            <p:cNvPr id="64" name="Text Box 40"/>
            <p:cNvSpPr txBox="1">
              <a:spLocks noChangeArrowheads="1"/>
            </p:cNvSpPr>
            <p:nvPr/>
          </p:nvSpPr>
          <p:spPr bwMode="auto">
            <a:xfrm rot="16200000">
              <a:off x="4657" y="1834"/>
              <a:ext cx="9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latin typeface="Arial Black" pitchFamily="34" charset="0"/>
                </a:rPr>
                <a:t>Vertical</a:t>
              </a:r>
            </a:p>
          </p:txBody>
        </p:sp>
      </p:grpSp>
      <p:sp>
        <p:nvSpPr>
          <p:cNvPr id="65" name="Text Box 42"/>
          <p:cNvSpPr txBox="1">
            <a:spLocks noChangeArrowheads="1"/>
          </p:cNvSpPr>
          <p:nvPr/>
        </p:nvSpPr>
        <p:spPr bwMode="auto">
          <a:xfrm>
            <a:off x="855648" y="4684651"/>
            <a:ext cx="755488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2000" dirty="0"/>
              <a:t>The first number is the number of </a:t>
            </a:r>
            <a:r>
              <a:rPr lang="en-US" altLang="en-US" sz="2000" dirty="0" smtClean="0"/>
              <a:t>feet the </a:t>
            </a:r>
            <a:r>
              <a:rPr lang="en-US" altLang="en-US" sz="2000" dirty="0"/>
              <a:t>slope must go horizontally to </a:t>
            </a:r>
            <a:r>
              <a:rPr lang="en-US" altLang="en-US" sz="2000" dirty="0" smtClean="0"/>
              <a:t>raise one </a:t>
            </a:r>
            <a:r>
              <a:rPr lang="en-US" altLang="en-US" sz="2000" dirty="0"/>
              <a:t>foot vertically.</a:t>
            </a:r>
          </a:p>
        </p:txBody>
      </p:sp>
      <p:sp>
        <p:nvSpPr>
          <p:cNvPr id="66" name="Text Box 24"/>
          <p:cNvSpPr txBox="1">
            <a:spLocks noChangeArrowheads="1"/>
          </p:cNvSpPr>
          <p:nvPr/>
        </p:nvSpPr>
        <p:spPr bwMode="auto">
          <a:xfrm>
            <a:off x="879616" y="1524877"/>
            <a:ext cx="15520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b="0" i="1" dirty="0" smtClean="0">
                <a:latin typeface="Arial" panose="020B0604020202020204" pitchFamily="34" charset="0"/>
                <a:cs typeface="Arial" panose="020B0604020202020204" pitchFamily="34" charset="0"/>
              </a:rPr>
              <a:t>H:V    </a:t>
            </a:r>
            <a:r>
              <a:rPr lang="en-US" altLang="en-US" sz="2000" b="0" i="1" dirty="0">
                <a:latin typeface="Arial" panose="020B0604020202020204" pitchFamily="34" charset="0"/>
                <a:cs typeface="Arial" panose="020B0604020202020204" pitchFamily="34" charset="0"/>
              </a:rPr>
              <a:t>Slope</a:t>
            </a:r>
          </a:p>
        </p:txBody>
      </p:sp>
    </p:spTree>
    <p:extLst>
      <p:ext uri="{BB962C8B-B14F-4D97-AF65-F5344CB8AC3E}">
        <p14:creationId xmlns:p14="http://schemas.microsoft.com/office/powerpoint/2010/main" val="4879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Section Views</a:t>
            </a:r>
            <a:endParaRPr lang="en-US" sz="4000" dirty="0">
              <a:solidFill>
                <a:schemeClr val="bg1"/>
              </a:solidFill>
            </a:endParaRPr>
          </a:p>
        </p:txBody>
      </p:sp>
      <p:sp>
        <p:nvSpPr>
          <p:cNvPr id="642" name="Rectangle 4"/>
          <p:cNvSpPr txBox="1">
            <a:spLocks noChangeArrowheads="1"/>
          </p:cNvSpPr>
          <p:nvPr/>
        </p:nvSpPr>
        <p:spPr>
          <a:xfrm>
            <a:off x="817562" y="2138179"/>
            <a:ext cx="7772400" cy="7273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3600" b="1" dirty="0" smtClean="0">
                <a:latin typeface="Arial" charset="0"/>
              </a:rPr>
              <a:t>Cross Section</a:t>
            </a:r>
          </a:p>
          <a:p>
            <a:endParaRPr lang="en-US" altLang="en-US" sz="3600" b="1" dirty="0" smtClean="0">
              <a:latin typeface="Arial" charset="0"/>
            </a:endParaRPr>
          </a:p>
          <a:p>
            <a:endParaRPr lang="en-US" altLang="en-US" sz="3600" b="1" dirty="0" smtClean="0">
              <a:latin typeface="Arial" charset="0"/>
            </a:endParaRPr>
          </a:p>
        </p:txBody>
      </p:sp>
      <p:grpSp>
        <p:nvGrpSpPr>
          <p:cNvPr id="643" name="Group 212"/>
          <p:cNvGrpSpPr>
            <a:grpSpLocks/>
          </p:cNvGrpSpPr>
          <p:nvPr/>
        </p:nvGrpSpPr>
        <p:grpSpPr bwMode="auto">
          <a:xfrm>
            <a:off x="3634235" y="2301171"/>
            <a:ext cx="5191125" cy="1423988"/>
            <a:chOff x="2076" y="3174"/>
            <a:chExt cx="3270" cy="897"/>
          </a:xfrm>
        </p:grpSpPr>
        <p:sp>
          <p:nvSpPr>
            <p:cNvPr id="644"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6"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7"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8"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650" name="Group 576"/>
            <p:cNvGrpSpPr>
              <a:grpSpLocks/>
            </p:cNvGrpSpPr>
            <p:nvPr/>
          </p:nvGrpSpPr>
          <p:grpSpPr bwMode="auto">
            <a:xfrm>
              <a:off x="3841" y="3708"/>
              <a:ext cx="88" cy="177"/>
              <a:chOff x="2120" y="2679"/>
              <a:chExt cx="66" cy="138"/>
            </a:xfrm>
          </p:grpSpPr>
          <p:sp>
            <p:nvSpPr>
              <p:cNvPr id="668"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9"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1"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2"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3"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4"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659"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2"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671" name="Object 214"/>
          <p:cNvGraphicFramePr>
            <a:graphicFrameLocks noChangeAspect="1"/>
          </p:cNvGraphicFramePr>
          <p:nvPr>
            <p:extLst>
              <p:ext uri="{D42A27DB-BD31-4B8C-83A1-F6EECF244321}">
                <p14:modId xmlns:p14="http://schemas.microsoft.com/office/powerpoint/2010/main" val="1777358857"/>
              </p:ext>
            </p:extLst>
          </p:nvPr>
        </p:nvGraphicFramePr>
        <p:xfrm>
          <a:off x="7395023" y="2812346"/>
          <a:ext cx="365125" cy="641350"/>
        </p:xfrm>
        <a:graphic>
          <a:graphicData uri="http://schemas.openxmlformats.org/presentationml/2006/ole">
            <mc:AlternateContent xmlns:mc="http://schemas.openxmlformats.org/markup-compatibility/2006">
              <mc:Choice xmlns:v="urn:schemas-microsoft-com:vml" Requires="v">
                <p:oleObj spid="_x0000_s15592" name="Clip" r:id="rId5" imgW="2033588" imgH="3390900" progId="MS_ClipArt_Gallery.2">
                  <p:embed/>
                </p:oleObj>
              </mc:Choice>
              <mc:Fallback>
                <p:oleObj name="Clip" r:id="rId5" imgW="2033588" imgH="33909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5023" y="2812346"/>
                        <a:ext cx="3651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 name="Text Box 224"/>
          <p:cNvSpPr txBox="1">
            <a:spLocks noChangeArrowheads="1"/>
          </p:cNvSpPr>
          <p:nvPr/>
        </p:nvSpPr>
        <p:spPr bwMode="auto">
          <a:xfrm>
            <a:off x="1421108" y="2876330"/>
            <a:ext cx="23381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smtClean="0"/>
              <a:t>(W, X, &amp; Y sheets)</a:t>
            </a:r>
            <a:endParaRPr lang="en-US" altLang="en-US" sz="2000" dirty="0"/>
          </a:p>
        </p:txBody>
      </p:sp>
    </p:spTree>
    <p:extLst>
      <p:ext uri="{BB962C8B-B14F-4D97-AF65-F5344CB8AC3E}">
        <p14:creationId xmlns:p14="http://schemas.microsoft.com/office/powerpoint/2010/main" val="2363764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rotWithShape="1">
          <a:blip r:embed="rId4" cstate="screen">
            <a:extLst>
              <a:ext uri="{28A0092B-C50C-407E-A947-70E740481C1C}">
                <a14:useLocalDpi xmlns:a14="http://schemas.microsoft.com/office/drawing/2010/main" val="0"/>
              </a:ext>
            </a:extLst>
          </a:blip>
          <a:srcRect/>
          <a:stretch/>
        </p:blipFill>
        <p:spPr bwMode="auto">
          <a:xfrm>
            <a:off x="381000" y="762000"/>
            <a:ext cx="8389814" cy="541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u="sng" dirty="0" smtClean="0"/>
              <a:t>Title Sheet: Project Number</a:t>
            </a:r>
            <a:endParaRPr lang="en-US" u="sng" dirty="0"/>
          </a:p>
        </p:txBody>
      </p:sp>
      <p:sp>
        <p:nvSpPr>
          <p:cNvPr id="5" name="TextBox 4"/>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A.1</a:t>
            </a:r>
            <a:endParaRPr lang="en-US" sz="1400" dirty="0">
              <a:solidFill>
                <a:schemeClr val="bg1"/>
              </a:solidFill>
            </a:endParaRPr>
          </a:p>
        </p:txBody>
      </p:sp>
      <p:sp>
        <p:nvSpPr>
          <p:cNvPr id="6" name="Oval 5"/>
          <p:cNvSpPr/>
          <p:nvPr/>
        </p:nvSpPr>
        <p:spPr>
          <a:xfrm>
            <a:off x="762000" y="1295400"/>
            <a:ext cx="381000" cy="23622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5400000">
            <a:off x="6248400" y="5181600"/>
            <a:ext cx="304800" cy="15240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200000">
            <a:off x="7709554" y="609600"/>
            <a:ext cx="278091" cy="1371600"/>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8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Cross Sections</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W.156</a:t>
            </a:r>
            <a:endParaRPr lang="en-US" sz="1400" dirty="0">
              <a:solidFill>
                <a:schemeClr val="bg1"/>
              </a:solidFill>
            </a:endParaRP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Cross Section Sheet</a:t>
            </a:r>
            <a:endParaRPr lang="en-US" sz="1600" i="1" dirty="0">
              <a:solidFill>
                <a:schemeClr val="bg1">
                  <a:lumMod val="50000"/>
                </a:schemeClr>
              </a:solidFill>
            </a:endParaRPr>
          </a:p>
        </p:txBody>
      </p:sp>
      <p:grpSp>
        <p:nvGrpSpPr>
          <p:cNvPr id="19" name="Group 212"/>
          <p:cNvGrpSpPr>
            <a:grpSpLocks/>
          </p:cNvGrpSpPr>
          <p:nvPr/>
        </p:nvGrpSpPr>
        <p:grpSpPr bwMode="auto">
          <a:xfrm>
            <a:off x="6657867" y="202552"/>
            <a:ext cx="2039460" cy="559448"/>
            <a:chOff x="2076" y="3174"/>
            <a:chExt cx="3270" cy="897"/>
          </a:xfrm>
        </p:grpSpPr>
        <p:sp>
          <p:nvSpPr>
            <p:cNvPr id="20"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26" name="Group 576"/>
            <p:cNvGrpSpPr>
              <a:grpSpLocks/>
            </p:cNvGrpSpPr>
            <p:nvPr/>
          </p:nvGrpSpPr>
          <p:grpSpPr bwMode="auto">
            <a:xfrm>
              <a:off x="3841" y="3708"/>
              <a:ext cx="88" cy="177"/>
              <a:chOff x="2120" y="2679"/>
              <a:chExt cx="66" cy="138"/>
            </a:xfrm>
          </p:grpSpPr>
          <p:sp>
            <p:nvSpPr>
              <p:cNvPr id="44"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35"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7" name="Object 214"/>
          <p:cNvGraphicFramePr>
            <a:graphicFrameLocks noChangeAspect="1"/>
          </p:cNvGraphicFramePr>
          <p:nvPr>
            <p:extLst>
              <p:ext uri="{D42A27DB-BD31-4B8C-83A1-F6EECF244321}">
                <p14:modId xmlns:p14="http://schemas.microsoft.com/office/powerpoint/2010/main" val="3724494077"/>
              </p:ext>
            </p:extLst>
          </p:nvPr>
        </p:nvGraphicFramePr>
        <p:xfrm>
          <a:off x="8107898" y="316270"/>
          <a:ext cx="174052" cy="305724"/>
        </p:xfrm>
        <a:graphic>
          <a:graphicData uri="http://schemas.openxmlformats.org/presentationml/2006/ole">
            <mc:AlternateContent xmlns:mc="http://schemas.openxmlformats.org/markup-compatibility/2006">
              <mc:Choice xmlns:v="urn:schemas-microsoft-com:vml" Requires="v">
                <p:oleObj spid="_x0000_s16616" name="Clip" r:id="rId5" imgW="2033588" imgH="3390900" progId="MS_ClipArt_Gallery.2">
                  <p:embed/>
                </p:oleObj>
              </mc:Choice>
              <mc:Fallback>
                <p:oleObj name="Clip" r:id="rId5" imgW="2033588" imgH="33909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7898" y="316270"/>
                        <a:ext cx="174052" cy="305724"/>
                      </a:xfrm>
                      <a:prstGeom prst="rect">
                        <a:avLst/>
                      </a:prstGeom>
                      <a:noFill/>
                      <a:ln>
                        <a:noFill/>
                      </a:ln>
                      <a:effectLst/>
                      <a:extLst/>
                    </p:spPr>
                  </p:pic>
                </p:oleObj>
              </mc:Fallback>
            </mc:AlternateContent>
          </a:graphicData>
        </a:graphic>
      </p:graphicFrame>
      <p:pic>
        <p:nvPicPr>
          <p:cNvPr id="16386" name="Picture 2"/>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490656" y="838201"/>
            <a:ext cx="8162688" cy="536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 Box 37"/>
          <p:cNvSpPr txBox="1">
            <a:spLocks noChangeArrowheads="1"/>
          </p:cNvSpPr>
          <p:nvPr/>
        </p:nvSpPr>
        <p:spPr bwMode="auto">
          <a:xfrm rot="16200000">
            <a:off x="5614951" y="3228201"/>
            <a:ext cx="5333998" cy="553998"/>
          </a:xfrm>
          <a:prstGeom prst="rect">
            <a:avLst/>
          </a:prstGeom>
          <a:solidFill>
            <a:schemeClr val="bg1"/>
          </a:solidFill>
          <a:ln>
            <a:noFill/>
          </a:ln>
          <a:effectLs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600" u="sng" dirty="0"/>
              <a:t>Cross </a:t>
            </a:r>
            <a:r>
              <a:rPr lang="en-US" altLang="en-US" sz="1600" u="sng" dirty="0" smtClean="0"/>
              <a:t>section frequency: 50’ (rural) or 25’ (urban)</a:t>
            </a:r>
            <a:endParaRPr lang="en-US" altLang="en-US" sz="1600" u="sng" dirty="0"/>
          </a:p>
          <a:p>
            <a:pPr algn="ctr"/>
            <a:r>
              <a:rPr lang="en-US" altLang="en-US" sz="1400" b="0" i="1" dirty="0"/>
              <a:t>(stationing is shown at the lower </a:t>
            </a:r>
            <a:r>
              <a:rPr lang="en-US" altLang="en-US" sz="1400" b="0" i="1" dirty="0" smtClean="0"/>
              <a:t>center of </a:t>
            </a:r>
            <a:r>
              <a:rPr lang="en-US" altLang="en-US" sz="1400" b="0" i="1" dirty="0"/>
              <a:t>each </a:t>
            </a:r>
            <a:r>
              <a:rPr lang="en-US" altLang="en-US" sz="1400" b="0" i="1" dirty="0" smtClean="0"/>
              <a:t>cross section</a:t>
            </a:r>
            <a:r>
              <a:rPr lang="en-US" altLang="en-US" sz="1400" b="0" i="1" dirty="0"/>
              <a:t>)</a:t>
            </a:r>
          </a:p>
        </p:txBody>
      </p:sp>
      <p:sp>
        <p:nvSpPr>
          <p:cNvPr id="50" name="Oval 40"/>
          <p:cNvSpPr>
            <a:spLocks noChangeArrowheads="1"/>
          </p:cNvSpPr>
          <p:nvPr/>
        </p:nvSpPr>
        <p:spPr bwMode="auto">
          <a:xfrm>
            <a:off x="4286545" y="5686466"/>
            <a:ext cx="570910" cy="276144"/>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3" name="Oval 40"/>
          <p:cNvSpPr>
            <a:spLocks noChangeArrowheads="1"/>
          </p:cNvSpPr>
          <p:nvPr/>
        </p:nvSpPr>
        <p:spPr bwMode="auto">
          <a:xfrm>
            <a:off x="4286545" y="4421520"/>
            <a:ext cx="570910" cy="26002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4" name="Oval 40"/>
          <p:cNvSpPr>
            <a:spLocks noChangeArrowheads="1"/>
          </p:cNvSpPr>
          <p:nvPr/>
        </p:nvSpPr>
        <p:spPr bwMode="auto">
          <a:xfrm>
            <a:off x="4299348" y="3093956"/>
            <a:ext cx="545305" cy="28908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55" name="Oval 40"/>
          <p:cNvSpPr>
            <a:spLocks noChangeArrowheads="1"/>
          </p:cNvSpPr>
          <p:nvPr/>
        </p:nvSpPr>
        <p:spPr bwMode="auto">
          <a:xfrm>
            <a:off x="4299347" y="1851722"/>
            <a:ext cx="545306" cy="3048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cxnSp>
        <p:nvCxnSpPr>
          <p:cNvPr id="56" name="Straight Arrow Connector 55"/>
          <p:cNvCxnSpPr>
            <a:stCxn id="49" idx="0"/>
            <a:endCxn id="50" idx="7"/>
          </p:cNvCxnSpPr>
          <p:nvPr/>
        </p:nvCxnSpPr>
        <p:spPr bwMode="auto">
          <a:xfrm flipH="1">
            <a:off x="4773847" y="3505200"/>
            <a:ext cx="3231104" cy="222170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a:stCxn id="49" idx="0"/>
            <a:endCxn id="53" idx="6"/>
          </p:cNvCxnSpPr>
          <p:nvPr/>
        </p:nvCxnSpPr>
        <p:spPr bwMode="auto">
          <a:xfrm flipH="1">
            <a:off x="4857455" y="3505200"/>
            <a:ext cx="3147496" cy="104633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a:stCxn id="49" idx="0"/>
            <a:endCxn id="54" idx="6"/>
          </p:cNvCxnSpPr>
          <p:nvPr/>
        </p:nvCxnSpPr>
        <p:spPr bwMode="auto">
          <a:xfrm flipH="1" flipV="1">
            <a:off x="4844653" y="3238500"/>
            <a:ext cx="3160298" cy="2667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Arrow Connector 60"/>
          <p:cNvCxnSpPr>
            <a:stCxn id="49" idx="0"/>
            <a:endCxn id="55" idx="5"/>
          </p:cNvCxnSpPr>
          <p:nvPr/>
        </p:nvCxnSpPr>
        <p:spPr bwMode="auto">
          <a:xfrm flipH="1" flipV="1">
            <a:off x="4764795" y="2111885"/>
            <a:ext cx="3240156" cy="139331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p:nvPr/>
        </p:nvSpPr>
        <p:spPr bwMode="auto">
          <a:xfrm>
            <a:off x="1524001" y="4942827"/>
            <a:ext cx="6151725" cy="1177133"/>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189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500" fill="hold"/>
                                        <p:tgtEl>
                                          <p:spTgt spid="49"/>
                                        </p:tgtEl>
                                        <p:attrNameLst>
                                          <p:attrName>ppt_w</p:attrName>
                                        </p:attrNameLst>
                                      </p:cBhvr>
                                      <p:tavLst>
                                        <p:tav tm="0">
                                          <p:val>
                                            <p:fltVal val="0"/>
                                          </p:val>
                                        </p:tav>
                                        <p:tav tm="100000">
                                          <p:val>
                                            <p:strVal val="#ppt_w"/>
                                          </p:val>
                                        </p:tav>
                                      </p:tavLst>
                                    </p:anim>
                                    <p:anim calcmode="lin" valueType="num">
                                      <p:cBhvr>
                                        <p:cTn id="8" dur="1500" fill="hold"/>
                                        <p:tgtEl>
                                          <p:spTgt spid="49"/>
                                        </p:tgtEl>
                                        <p:attrNameLst>
                                          <p:attrName>ppt_h</p:attrName>
                                        </p:attrNameLst>
                                      </p:cBhvr>
                                      <p:tavLst>
                                        <p:tav tm="0">
                                          <p:val>
                                            <p:fltVal val="0"/>
                                          </p:val>
                                        </p:tav>
                                        <p:tav tm="100000">
                                          <p:val>
                                            <p:strVal val="#ppt_h"/>
                                          </p:val>
                                        </p:tav>
                                      </p:tavLst>
                                    </p:anim>
                                    <p:animEffect transition="in" filter="fade">
                                      <p:cBhvr>
                                        <p:cTn id="9" dur="1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1000" fill="hold"/>
                                        <p:tgtEl>
                                          <p:spTgt spid="50"/>
                                        </p:tgtEl>
                                        <p:attrNameLst>
                                          <p:attrName>ppt_w</p:attrName>
                                        </p:attrNameLst>
                                      </p:cBhvr>
                                      <p:tavLst>
                                        <p:tav tm="0">
                                          <p:val>
                                            <p:fltVal val="0"/>
                                          </p:val>
                                        </p:tav>
                                        <p:tav tm="100000">
                                          <p:val>
                                            <p:strVal val="#ppt_w"/>
                                          </p:val>
                                        </p:tav>
                                      </p:tavLst>
                                    </p:anim>
                                    <p:anim calcmode="lin" valueType="num">
                                      <p:cBhvr>
                                        <p:cTn id="18" dur="1000" fill="hold"/>
                                        <p:tgtEl>
                                          <p:spTgt spid="50"/>
                                        </p:tgtEl>
                                        <p:attrNameLst>
                                          <p:attrName>ppt_h</p:attrName>
                                        </p:attrNameLst>
                                      </p:cBhvr>
                                      <p:tavLst>
                                        <p:tav tm="0">
                                          <p:val>
                                            <p:fltVal val="0"/>
                                          </p:val>
                                        </p:tav>
                                        <p:tav tm="100000">
                                          <p:val>
                                            <p:strVal val="#ppt_h"/>
                                          </p:val>
                                        </p:tav>
                                      </p:tavLst>
                                    </p:anim>
                                    <p:animEffect transition="in" filter="fade">
                                      <p:cBhvr>
                                        <p:cTn id="19" dur="1000"/>
                                        <p:tgtEl>
                                          <p:spTgt spid="50"/>
                                        </p:tgtEl>
                                      </p:cBhvr>
                                    </p:animEffec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p:cTn id="26" dur="1000" fill="hold"/>
                                        <p:tgtEl>
                                          <p:spTgt spid="53"/>
                                        </p:tgtEl>
                                        <p:attrNameLst>
                                          <p:attrName>ppt_w</p:attrName>
                                        </p:attrNameLst>
                                      </p:cBhvr>
                                      <p:tavLst>
                                        <p:tav tm="0">
                                          <p:val>
                                            <p:fltVal val="0"/>
                                          </p:val>
                                        </p:tav>
                                        <p:tav tm="100000">
                                          <p:val>
                                            <p:strVal val="#ppt_w"/>
                                          </p:val>
                                        </p:tav>
                                      </p:tavLst>
                                    </p:anim>
                                    <p:anim calcmode="lin" valueType="num">
                                      <p:cBhvr>
                                        <p:cTn id="27" dur="1000" fill="hold"/>
                                        <p:tgtEl>
                                          <p:spTgt spid="53"/>
                                        </p:tgtEl>
                                        <p:attrNameLst>
                                          <p:attrName>ppt_h</p:attrName>
                                        </p:attrNameLst>
                                      </p:cBhvr>
                                      <p:tavLst>
                                        <p:tav tm="0">
                                          <p:val>
                                            <p:fltVal val="0"/>
                                          </p:val>
                                        </p:tav>
                                        <p:tav tm="100000">
                                          <p:val>
                                            <p:strVal val="#ppt_h"/>
                                          </p:val>
                                        </p:tav>
                                      </p:tavLst>
                                    </p:anim>
                                    <p:animEffect transition="in" filter="fade">
                                      <p:cBhvr>
                                        <p:cTn id="28" dur="1000"/>
                                        <p:tgtEl>
                                          <p:spTgt spid="53"/>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1000" fill="hold"/>
                                        <p:tgtEl>
                                          <p:spTgt spid="54"/>
                                        </p:tgtEl>
                                        <p:attrNameLst>
                                          <p:attrName>ppt_w</p:attrName>
                                        </p:attrNameLst>
                                      </p:cBhvr>
                                      <p:tavLst>
                                        <p:tav tm="0">
                                          <p:val>
                                            <p:fltVal val="0"/>
                                          </p:val>
                                        </p:tav>
                                        <p:tav tm="100000">
                                          <p:val>
                                            <p:strVal val="#ppt_w"/>
                                          </p:val>
                                        </p:tav>
                                      </p:tavLst>
                                    </p:anim>
                                    <p:anim calcmode="lin" valueType="num">
                                      <p:cBhvr>
                                        <p:cTn id="36" dur="1000" fill="hold"/>
                                        <p:tgtEl>
                                          <p:spTgt spid="54"/>
                                        </p:tgtEl>
                                        <p:attrNameLst>
                                          <p:attrName>ppt_h</p:attrName>
                                        </p:attrNameLst>
                                      </p:cBhvr>
                                      <p:tavLst>
                                        <p:tav tm="0">
                                          <p:val>
                                            <p:fltVal val="0"/>
                                          </p:val>
                                        </p:tav>
                                        <p:tav tm="100000">
                                          <p:val>
                                            <p:strVal val="#ppt_h"/>
                                          </p:val>
                                        </p:tav>
                                      </p:tavLst>
                                    </p:anim>
                                    <p:animEffect transition="in" filter="fade">
                                      <p:cBhvr>
                                        <p:cTn id="37" dur="1000"/>
                                        <p:tgtEl>
                                          <p:spTgt spid="54"/>
                                        </p:tgtEl>
                                      </p:cBhvr>
                                    </p:animEffect>
                                  </p:childTnLst>
                                </p:cTn>
                              </p:par>
                            </p:childTnLst>
                          </p:cTn>
                        </p:par>
                        <p:par>
                          <p:cTn id="38" fill="hold">
                            <p:stCondLst>
                              <p:cond delay="3000"/>
                            </p:stCondLst>
                            <p:childTnLst>
                              <p:par>
                                <p:cTn id="39" presetID="1" presetClass="entr" presetSubtype="0"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1000" fill="hold"/>
                                        <p:tgtEl>
                                          <p:spTgt spid="55"/>
                                        </p:tgtEl>
                                        <p:attrNameLst>
                                          <p:attrName>ppt_w</p:attrName>
                                        </p:attrNameLst>
                                      </p:cBhvr>
                                      <p:tavLst>
                                        <p:tav tm="0">
                                          <p:val>
                                            <p:fltVal val="0"/>
                                          </p:val>
                                        </p:tav>
                                        <p:tav tm="100000">
                                          <p:val>
                                            <p:strVal val="#ppt_w"/>
                                          </p:val>
                                        </p:tav>
                                      </p:tavLst>
                                    </p:anim>
                                    <p:anim calcmode="lin" valueType="num">
                                      <p:cBhvr>
                                        <p:cTn id="45" dur="1000" fill="hold"/>
                                        <p:tgtEl>
                                          <p:spTgt spid="55"/>
                                        </p:tgtEl>
                                        <p:attrNameLst>
                                          <p:attrName>ppt_h</p:attrName>
                                        </p:attrNameLst>
                                      </p:cBhvr>
                                      <p:tavLst>
                                        <p:tav tm="0">
                                          <p:val>
                                            <p:fltVal val="0"/>
                                          </p:val>
                                        </p:tav>
                                        <p:tav tm="100000">
                                          <p:val>
                                            <p:strVal val="#ppt_h"/>
                                          </p:val>
                                        </p:tav>
                                      </p:tavLst>
                                    </p:anim>
                                    <p:animEffect transition="in" filter="fade">
                                      <p:cBhvr>
                                        <p:cTn id="46" dur="10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1000" fill="hold"/>
                                        <p:tgtEl>
                                          <p:spTgt spid="62"/>
                                        </p:tgtEl>
                                        <p:attrNameLst>
                                          <p:attrName>ppt_w</p:attrName>
                                        </p:attrNameLst>
                                      </p:cBhvr>
                                      <p:tavLst>
                                        <p:tav tm="0">
                                          <p:val>
                                            <p:fltVal val="0"/>
                                          </p:val>
                                        </p:tav>
                                        <p:tav tm="100000">
                                          <p:val>
                                            <p:strVal val="#ppt_w"/>
                                          </p:val>
                                        </p:tav>
                                      </p:tavLst>
                                    </p:anim>
                                    <p:anim calcmode="lin" valueType="num">
                                      <p:cBhvr>
                                        <p:cTn id="52" dur="1000" fill="hold"/>
                                        <p:tgtEl>
                                          <p:spTgt spid="62"/>
                                        </p:tgtEl>
                                        <p:attrNameLst>
                                          <p:attrName>ppt_h</p:attrName>
                                        </p:attrNameLst>
                                      </p:cBhvr>
                                      <p:tavLst>
                                        <p:tav tm="0">
                                          <p:val>
                                            <p:fltVal val="0"/>
                                          </p:val>
                                        </p:tav>
                                        <p:tav tm="100000">
                                          <p:val>
                                            <p:strVal val="#ppt_h"/>
                                          </p:val>
                                        </p:tav>
                                      </p:tavLst>
                                    </p:anim>
                                    <p:animEffect transition="in" filter="fade">
                                      <p:cBhvr>
                                        <p:cTn id="53"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3" grpId="0" animBg="1"/>
      <p:bldP spid="54" grpId="0" animBg="1"/>
      <p:bldP spid="55" grpId="0" animBg="1"/>
      <p:bldP spid="6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72934" y="2200262"/>
            <a:ext cx="8998132" cy="256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u="sng" dirty="0" smtClean="0"/>
              <a:t>Cross Sections</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W.156</a:t>
            </a:r>
            <a:endParaRPr lang="en-US" sz="1400" dirty="0">
              <a:solidFill>
                <a:schemeClr val="bg1"/>
              </a:solidFill>
            </a:endParaRP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Cross Section Sheet</a:t>
            </a:r>
            <a:endParaRPr lang="en-US" sz="1600" i="1" dirty="0">
              <a:solidFill>
                <a:schemeClr val="bg1">
                  <a:lumMod val="50000"/>
                </a:schemeClr>
              </a:solidFill>
            </a:endParaRPr>
          </a:p>
        </p:txBody>
      </p:sp>
      <p:grpSp>
        <p:nvGrpSpPr>
          <p:cNvPr id="19" name="Group 212"/>
          <p:cNvGrpSpPr>
            <a:grpSpLocks/>
          </p:cNvGrpSpPr>
          <p:nvPr/>
        </p:nvGrpSpPr>
        <p:grpSpPr bwMode="auto">
          <a:xfrm>
            <a:off x="6657867" y="202552"/>
            <a:ext cx="2039460" cy="559448"/>
            <a:chOff x="2076" y="3174"/>
            <a:chExt cx="3270" cy="897"/>
          </a:xfrm>
        </p:grpSpPr>
        <p:sp>
          <p:nvSpPr>
            <p:cNvPr id="20"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26" name="Group 576"/>
            <p:cNvGrpSpPr>
              <a:grpSpLocks/>
            </p:cNvGrpSpPr>
            <p:nvPr/>
          </p:nvGrpSpPr>
          <p:grpSpPr bwMode="auto">
            <a:xfrm>
              <a:off x="3841" y="3708"/>
              <a:ext cx="88" cy="177"/>
              <a:chOff x="2120" y="2679"/>
              <a:chExt cx="66" cy="138"/>
            </a:xfrm>
          </p:grpSpPr>
          <p:sp>
            <p:nvSpPr>
              <p:cNvPr id="44"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35"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7" name="Object 214"/>
          <p:cNvGraphicFramePr>
            <a:graphicFrameLocks noChangeAspect="1"/>
          </p:cNvGraphicFramePr>
          <p:nvPr>
            <p:extLst>
              <p:ext uri="{D42A27DB-BD31-4B8C-83A1-F6EECF244321}">
                <p14:modId xmlns:p14="http://schemas.microsoft.com/office/powerpoint/2010/main" val="853527863"/>
              </p:ext>
            </p:extLst>
          </p:nvPr>
        </p:nvGraphicFramePr>
        <p:xfrm>
          <a:off x="8107898" y="316270"/>
          <a:ext cx="174052" cy="305724"/>
        </p:xfrm>
        <a:graphic>
          <a:graphicData uri="http://schemas.openxmlformats.org/presentationml/2006/ole">
            <mc:AlternateContent xmlns:mc="http://schemas.openxmlformats.org/markup-compatibility/2006">
              <mc:Choice xmlns:v="urn:schemas-microsoft-com:vml" Requires="v">
                <p:oleObj spid="_x0000_s17646" name="Clip" r:id="rId6" imgW="2033588" imgH="3390900" progId="MS_ClipArt_Gallery.2">
                  <p:embed/>
                </p:oleObj>
              </mc:Choice>
              <mc:Fallback>
                <p:oleObj name="Clip" r:id="rId6" imgW="2033588" imgH="33909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7898" y="316270"/>
                        <a:ext cx="174052" cy="305724"/>
                      </a:xfrm>
                      <a:prstGeom prst="rect">
                        <a:avLst/>
                      </a:prstGeom>
                      <a:noFill/>
                      <a:ln>
                        <a:noFill/>
                      </a:ln>
                      <a:effectLst/>
                      <a:extLst/>
                    </p:spPr>
                  </p:pic>
                </p:oleObj>
              </mc:Fallback>
            </mc:AlternateContent>
          </a:graphicData>
        </a:graphic>
      </p:graphicFrame>
      <p:grpSp>
        <p:nvGrpSpPr>
          <p:cNvPr id="51" name="Group 50"/>
          <p:cNvGrpSpPr/>
          <p:nvPr/>
        </p:nvGrpSpPr>
        <p:grpSpPr>
          <a:xfrm>
            <a:off x="2853194" y="4801037"/>
            <a:ext cx="3422796" cy="1697033"/>
            <a:chOff x="3023412" y="4715555"/>
            <a:chExt cx="3422796" cy="1697033"/>
          </a:xfrm>
        </p:grpSpPr>
        <p:sp>
          <p:nvSpPr>
            <p:cNvPr id="52" name="Text Box 141"/>
            <p:cNvSpPr txBox="1">
              <a:spLocks noChangeArrowheads="1"/>
            </p:cNvSpPr>
            <p:nvPr/>
          </p:nvSpPr>
          <p:spPr bwMode="auto">
            <a:xfrm>
              <a:off x="3023412" y="5427703"/>
              <a:ext cx="342279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800" dirty="0" smtClean="0"/>
                <a:t>0’ offset </a:t>
              </a:r>
              <a:r>
                <a:rPr lang="en-US" altLang="en-US" sz="1800" dirty="0"/>
                <a:t>= </a:t>
              </a:r>
              <a:r>
                <a:rPr lang="en-US" altLang="en-US" sz="1800" dirty="0" smtClean="0"/>
                <a:t>Design Center </a:t>
              </a:r>
              <a:r>
                <a:rPr lang="en-US" altLang="en-US" sz="1800" dirty="0"/>
                <a:t>Line</a:t>
              </a:r>
            </a:p>
            <a:p>
              <a:pPr algn="ctr"/>
              <a:r>
                <a:rPr lang="en-US" altLang="en-US" sz="2000" dirty="0"/>
                <a:t>  </a:t>
              </a:r>
              <a:r>
                <a:rPr lang="en-US" altLang="en-US" sz="1400" b="0" i="1" dirty="0" smtClean="0"/>
                <a:t>(middle of the new road)</a:t>
              </a:r>
              <a:endParaRPr lang="en-US" altLang="en-US" sz="2000" b="0" i="1" dirty="0" smtClean="0"/>
            </a:p>
            <a:p>
              <a:pPr algn="ctr"/>
              <a:r>
                <a:rPr lang="en-US" altLang="en-US" sz="1800" dirty="0" smtClean="0"/>
                <a:t>    Left Side  </a:t>
              </a:r>
              <a:r>
                <a:rPr lang="en-US" altLang="en-US" sz="1800" b="0" dirty="0" smtClean="0"/>
                <a:t>I</a:t>
              </a:r>
              <a:r>
                <a:rPr lang="en-US" altLang="en-US" sz="1800" dirty="0" smtClean="0"/>
                <a:t>  Right Side</a:t>
              </a:r>
              <a:endParaRPr lang="en-US" altLang="en-US" sz="1800" dirty="0"/>
            </a:p>
          </p:txBody>
        </p:sp>
        <p:sp>
          <p:nvSpPr>
            <p:cNvPr id="57" name="Line 142"/>
            <p:cNvSpPr>
              <a:spLocks noChangeShapeType="1"/>
            </p:cNvSpPr>
            <p:nvPr/>
          </p:nvSpPr>
          <p:spPr bwMode="auto">
            <a:xfrm flipV="1">
              <a:off x="4734810" y="4715555"/>
              <a:ext cx="7408" cy="7615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 name="Group 57"/>
          <p:cNvGrpSpPr/>
          <p:nvPr/>
        </p:nvGrpSpPr>
        <p:grpSpPr>
          <a:xfrm>
            <a:off x="4115382" y="4175042"/>
            <a:ext cx="4575419" cy="1812307"/>
            <a:chOff x="4115382" y="4175042"/>
            <a:chExt cx="4575419" cy="1812307"/>
          </a:xfrm>
        </p:grpSpPr>
        <p:sp>
          <p:nvSpPr>
            <p:cNvPr id="63" name="Text Box 75"/>
            <p:cNvSpPr txBox="1">
              <a:spLocks noChangeArrowheads="1"/>
            </p:cNvSpPr>
            <p:nvPr/>
          </p:nvSpPr>
          <p:spPr bwMode="auto">
            <a:xfrm>
              <a:off x="7157496" y="5341018"/>
              <a:ext cx="1533305"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ctr"/>
              <a:r>
                <a:rPr lang="en-US" altLang="en-US" sz="1800" dirty="0" smtClean="0"/>
                <a:t>Centerline</a:t>
              </a:r>
            </a:p>
            <a:p>
              <a:pPr algn="ctr"/>
              <a:r>
                <a:rPr lang="en-US" altLang="en-US" sz="1800" b="0" dirty="0" smtClean="0"/>
                <a:t>STA. 388+00</a:t>
              </a:r>
              <a:endParaRPr lang="en-US" altLang="en-US" sz="1800" b="0" dirty="0"/>
            </a:p>
          </p:txBody>
        </p:sp>
        <p:sp>
          <p:nvSpPr>
            <p:cNvPr id="64" name="Oval 63"/>
            <p:cNvSpPr/>
            <p:nvPr/>
          </p:nvSpPr>
          <p:spPr bwMode="auto">
            <a:xfrm>
              <a:off x="4115382" y="4175042"/>
              <a:ext cx="775931" cy="317665"/>
            </a:xfrm>
            <a:prstGeom prst="ellipse">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cxnSp>
          <p:nvCxnSpPr>
            <p:cNvPr id="65" name="Straight Arrow Connector 64"/>
            <p:cNvCxnSpPr>
              <a:stCxn id="63" idx="0"/>
              <a:endCxn id="64" idx="6"/>
            </p:cNvCxnSpPr>
            <p:nvPr/>
          </p:nvCxnSpPr>
          <p:spPr bwMode="auto">
            <a:xfrm flipH="1" flipV="1">
              <a:off x="4891313" y="4333875"/>
              <a:ext cx="3032836" cy="1007143"/>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6" name="Group 65"/>
          <p:cNvGrpSpPr/>
          <p:nvPr/>
        </p:nvGrpSpPr>
        <p:grpSpPr>
          <a:xfrm>
            <a:off x="252083" y="762000"/>
            <a:ext cx="1861792" cy="2294885"/>
            <a:chOff x="252083" y="1316320"/>
            <a:chExt cx="1861792" cy="1740565"/>
          </a:xfrm>
        </p:grpSpPr>
        <p:sp>
          <p:nvSpPr>
            <p:cNvPr id="67" name="TextBox 66"/>
            <p:cNvSpPr txBox="1"/>
            <p:nvPr/>
          </p:nvSpPr>
          <p:spPr>
            <a:xfrm>
              <a:off x="252083" y="1316320"/>
              <a:ext cx="1861792" cy="615553"/>
            </a:xfrm>
            <a:prstGeom prst="rect">
              <a:avLst/>
            </a:prstGeom>
            <a:noFill/>
          </p:spPr>
          <p:txBody>
            <a:bodyPr wrap="none" rtlCol="0">
              <a:spAutoFit/>
            </a:bodyPr>
            <a:lstStyle/>
            <a:p>
              <a:pPr algn="ctr"/>
              <a:r>
                <a:rPr lang="en-US" sz="2000" b="1" dirty="0" smtClean="0"/>
                <a:t>Existing Ground</a:t>
              </a:r>
            </a:p>
            <a:p>
              <a:pPr algn="ctr"/>
              <a:r>
                <a:rPr lang="en-US" sz="1400" i="1" dirty="0" smtClean="0"/>
                <a:t>(Dashed Line)</a:t>
              </a:r>
              <a:endParaRPr lang="en-US" sz="1400" i="1" dirty="0"/>
            </a:p>
          </p:txBody>
        </p:sp>
        <p:cxnSp>
          <p:nvCxnSpPr>
            <p:cNvPr id="68" name="Straight Arrow Connector 67"/>
            <p:cNvCxnSpPr>
              <a:stCxn id="67" idx="2"/>
            </p:cNvCxnSpPr>
            <p:nvPr/>
          </p:nvCxnSpPr>
          <p:spPr bwMode="auto">
            <a:xfrm flipH="1">
              <a:off x="1004201" y="1931873"/>
              <a:ext cx="178778" cy="1125012"/>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 name="Group 68"/>
          <p:cNvGrpSpPr/>
          <p:nvPr/>
        </p:nvGrpSpPr>
        <p:grpSpPr>
          <a:xfrm>
            <a:off x="3274073" y="762000"/>
            <a:ext cx="2458558" cy="2213351"/>
            <a:chOff x="3062497" y="1320166"/>
            <a:chExt cx="2702883" cy="1793335"/>
          </a:xfrm>
        </p:grpSpPr>
        <p:sp>
          <p:nvSpPr>
            <p:cNvPr id="70" name="TextBox 69"/>
            <p:cNvSpPr txBox="1"/>
            <p:nvPr/>
          </p:nvSpPr>
          <p:spPr>
            <a:xfrm>
              <a:off x="3062497" y="1320166"/>
              <a:ext cx="2702883" cy="666811"/>
            </a:xfrm>
            <a:prstGeom prst="rect">
              <a:avLst/>
            </a:prstGeom>
            <a:noFill/>
          </p:spPr>
          <p:txBody>
            <a:bodyPr wrap="none" rtlCol="0">
              <a:spAutoFit/>
            </a:bodyPr>
            <a:lstStyle/>
            <a:p>
              <a:pPr algn="ctr"/>
              <a:r>
                <a:rPr lang="en-US" sz="2000" b="1" dirty="0" smtClean="0"/>
                <a:t>Proposed Final Grade</a:t>
              </a:r>
            </a:p>
            <a:p>
              <a:pPr algn="ctr"/>
              <a:r>
                <a:rPr lang="en-US" sz="1400" i="1" dirty="0" smtClean="0"/>
                <a:t>(Solid Line)</a:t>
              </a:r>
              <a:endParaRPr lang="en-US" sz="1400" i="1" dirty="0"/>
            </a:p>
          </p:txBody>
        </p:sp>
        <p:cxnSp>
          <p:nvCxnSpPr>
            <p:cNvPr id="71" name="Straight Arrow Connector 70"/>
            <p:cNvCxnSpPr>
              <a:stCxn id="70" idx="2"/>
            </p:cNvCxnSpPr>
            <p:nvPr/>
          </p:nvCxnSpPr>
          <p:spPr bwMode="auto">
            <a:xfrm flipH="1">
              <a:off x="4013659" y="1986977"/>
              <a:ext cx="400280" cy="1126524"/>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2" name="TextBox 71"/>
          <p:cNvSpPr txBox="1"/>
          <p:nvPr/>
        </p:nvSpPr>
        <p:spPr>
          <a:xfrm rot="16200000">
            <a:off x="7855354" y="1699301"/>
            <a:ext cx="1159035" cy="369332"/>
          </a:xfrm>
          <a:prstGeom prst="rect">
            <a:avLst/>
          </a:prstGeom>
          <a:solidFill>
            <a:schemeClr val="bg1"/>
          </a:solidFill>
        </p:spPr>
        <p:txBody>
          <a:bodyPr wrap="none" rtlCol="0">
            <a:spAutoFit/>
          </a:bodyPr>
          <a:lstStyle/>
          <a:p>
            <a:r>
              <a:rPr lang="en-US" b="1" dirty="0" smtClean="0"/>
              <a:t>Elevations</a:t>
            </a:r>
            <a:endParaRPr lang="en-US" b="1" dirty="0"/>
          </a:p>
        </p:txBody>
      </p:sp>
      <p:cxnSp>
        <p:nvCxnSpPr>
          <p:cNvPr id="74" name="Straight Arrow Connector 73"/>
          <p:cNvCxnSpPr>
            <a:stCxn id="72" idx="1"/>
          </p:cNvCxnSpPr>
          <p:nvPr/>
        </p:nvCxnSpPr>
        <p:spPr bwMode="auto">
          <a:xfrm>
            <a:off x="8434872" y="2463485"/>
            <a:ext cx="404328" cy="1422715"/>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Arrow Connector 74"/>
          <p:cNvCxnSpPr>
            <a:stCxn id="72" idx="1"/>
          </p:cNvCxnSpPr>
          <p:nvPr/>
        </p:nvCxnSpPr>
        <p:spPr bwMode="auto">
          <a:xfrm>
            <a:off x="8434872" y="2463485"/>
            <a:ext cx="404328" cy="80377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a:stCxn id="72" idx="1"/>
          </p:cNvCxnSpPr>
          <p:nvPr/>
        </p:nvCxnSpPr>
        <p:spPr bwMode="auto">
          <a:xfrm>
            <a:off x="8434872" y="2463485"/>
            <a:ext cx="404328" cy="282258"/>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7" name="Group 76"/>
          <p:cNvGrpSpPr/>
          <p:nvPr/>
        </p:nvGrpSpPr>
        <p:grpSpPr>
          <a:xfrm>
            <a:off x="4714297" y="1958283"/>
            <a:ext cx="3179720" cy="730135"/>
            <a:chOff x="4714297" y="1958283"/>
            <a:chExt cx="3179720" cy="730135"/>
          </a:xfrm>
        </p:grpSpPr>
        <p:sp>
          <p:nvSpPr>
            <p:cNvPr id="78" name="TextBox 77"/>
            <p:cNvSpPr txBox="1"/>
            <p:nvPr/>
          </p:nvSpPr>
          <p:spPr>
            <a:xfrm>
              <a:off x="5129414" y="1958283"/>
              <a:ext cx="2764603" cy="646331"/>
            </a:xfrm>
            <a:prstGeom prst="rect">
              <a:avLst/>
            </a:prstGeom>
            <a:solidFill>
              <a:schemeClr val="bg1"/>
            </a:solidFill>
          </p:spPr>
          <p:txBody>
            <a:bodyPr wrap="none" rtlCol="0">
              <a:spAutoFit/>
            </a:bodyPr>
            <a:lstStyle/>
            <a:p>
              <a:r>
                <a:rPr lang="en-US" b="1" dirty="0" smtClean="0"/>
                <a:t>Top of New Pavement Elev.</a:t>
              </a:r>
            </a:p>
            <a:p>
              <a:r>
                <a:rPr lang="en-US" dirty="0" smtClean="0"/>
                <a:t>@ Sta. 388+00 = 976.45’</a:t>
              </a:r>
              <a:endParaRPr lang="en-US" dirty="0"/>
            </a:p>
          </p:txBody>
        </p:sp>
        <p:cxnSp>
          <p:nvCxnSpPr>
            <p:cNvPr id="79" name="Straight Arrow Connector 78"/>
            <p:cNvCxnSpPr>
              <a:endCxn id="138" idx="2"/>
            </p:cNvCxnSpPr>
            <p:nvPr/>
          </p:nvCxnSpPr>
          <p:spPr bwMode="auto">
            <a:xfrm flipH="1">
              <a:off x="4714297" y="2281449"/>
              <a:ext cx="415117" cy="406969"/>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oup 80"/>
          <p:cNvGrpSpPr/>
          <p:nvPr/>
        </p:nvGrpSpPr>
        <p:grpSpPr>
          <a:xfrm>
            <a:off x="4688927" y="3370370"/>
            <a:ext cx="3383633" cy="1277830"/>
            <a:chOff x="4688927" y="3370370"/>
            <a:chExt cx="3383633" cy="1277830"/>
          </a:xfrm>
        </p:grpSpPr>
        <p:sp>
          <p:nvSpPr>
            <p:cNvPr id="82" name="TextBox 81"/>
            <p:cNvSpPr txBox="1"/>
            <p:nvPr/>
          </p:nvSpPr>
          <p:spPr>
            <a:xfrm>
              <a:off x="5652217" y="4001869"/>
              <a:ext cx="2420343" cy="646331"/>
            </a:xfrm>
            <a:prstGeom prst="rect">
              <a:avLst/>
            </a:prstGeom>
            <a:solidFill>
              <a:schemeClr val="bg1"/>
            </a:solidFill>
          </p:spPr>
          <p:txBody>
            <a:bodyPr wrap="none" rtlCol="0">
              <a:spAutoFit/>
            </a:bodyPr>
            <a:lstStyle/>
            <a:p>
              <a:pPr algn="ctr"/>
              <a:r>
                <a:rPr lang="en-US" b="1" dirty="0" smtClean="0"/>
                <a:t>Top of New Grade (soil)</a:t>
              </a:r>
            </a:p>
            <a:p>
              <a:pPr algn="ctr"/>
              <a:r>
                <a:rPr lang="en-US" dirty="0" smtClean="0"/>
                <a:t>Elevation: 974.62</a:t>
              </a:r>
              <a:endParaRPr lang="en-US" dirty="0"/>
            </a:p>
          </p:txBody>
        </p:sp>
        <p:cxnSp>
          <p:nvCxnSpPr>
            <p:cNvPr id="84" name="Straight Arrow Connector 83"/>
            <p:cNvCxnSpPr>
              <a:stCxn id="82" idx="1"/>
              <a:endCxn id="88" idx="2"/>
            </p:cNvCxnSpPr>
            <p:nvPr/>
          </p:nvCxnSpPr>
          <p:spPr bwMode="auto">
            <a:xfrm flipH="1" flipV="1">
              <a:off x="4688927" y="3370370"/>
              <a:ext cx="963290" cy="954665"/>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6" name="Oval 85"/>
          <p:cNvSpPr/>
          <p:nvPr/>
        </p:nvSpPr>
        <p:spPr bwMode="auto">
          <a:xfrm>
            <a:off x="1873551" y="2463485"/>
            <a:ext cx="357554" cy="633708"/>
          </a:xfrm>
          <a:prstGeom prst="ellipse">
            <a:avLst/>
          </a:prstGeom>
          <a:noFill/>
          <a:ln w="254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88" name="Rounded Rectangle 87"/>
          <p:cNvSpPr/>
          <p:nvPr/>
        </p:nvSpPr>
        <p:spPr bwMode="auto">
          <a:xfrm rot="16200000">
            <a:off x="4288618" y="3253443"/>
            <a:ext cx="566764" cy="233853"/>
          </a:xfrm>
          <a:prstGeom prst="roundRect">
            <a:avLst/>
          </a:prstGeom>
          <a:noFill/>
          <a:ln w="254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cxnSp>
        <p:nvCxnSpPr>
          <p:cNvPr id="100" name="Straight Connector 99"/>
          <p:cNvCxnSpPr>
            <a:stCxn id="86" idx="4"/>
          </p:cNvCxnSpPr>
          <p:nvPr/>
        </p:nvCxnSpPr>
        <p:spPr bwMode="auto">
          <a:xfrm>
            <a:off x="2052328" y="3097193"/>
            <a:ext cx="0" cy="1551007"/>
          </a:xfrm>
          <a:prstGeom prst="line">
            <a:avLst/>
          </a:prstGeom>
          <a:solidFill>
            <a:schemeClr val="accent1"/>
          </a:solidFill>
          <a:ln w="158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1" name="Group 100"/>
          <p:cNvGrpSpPr/>
          <p:nvPr/>
        </p:nvGrpSpPr>
        <p:grpSpPr>
          <a:xfrm>
            <a:off x="1594920" y="1538735"/>
            <a:ext cx="2672450" cy="924750"/>
            <a:chOff x="1063327" y="2286225"/>
            <a:chExt cx="3947024" cy="529247"/>
          </a:xfrm>
        </p:grpSpPr>
        <p:sp>
          <p:nvSpPr>
            <p:cNvPr id="102" name="TextBox 101"/>
            <p:cNvSpPr txBox="1"/>
            <p:nvPr/>
          </p:nvSpPr>
          <p:spPr>
            <a:xfrm>
              <a:off x="1063327" y="2286225"/>
              <a:ext cx="3947024" cy="369904"/>
            </a:xfrm>
            <a:prstGeom prst="rect">
              <a:avLst/>
            </a:prstGeom>
            <a:noFill/>
            <a:ln w="25400">
              <a:solidFill>
                <a:srgbClr val="FF00FF"/>
              </a:solidFill>
            </a:ln>
          </p:spPr>
          <p:txBody>
            <a:bodyPr wrap="square" rtlCol="0">
              <a:spAutoFit/>
            </a:bodyPr>
            <a:lstStyle/>
            <a:p>
              <a:r>
                <a:rPr lang="en-US" sz="2000" dirty="0" smtClean="0">
                  <a:solidFill>
                    <a:srgbClr val="FF00FF"/>
                  </a:solidFill>
                </a:rPr>
                <a:t>90.15’ Lt. </a:t>
              </a:r>
              <a:r>
                <a:rPr lang="en-US" sz="1600" dirty="0" smtClean="0">
                  <a:solidFill>
                    <a:srgbClr val="FF00FF"/>
                  </a:solidFill>
                </a:rPr>
                <a:t>– Distance from CL to tie into existing ground.</a:t>
              </a:r>
              <a:endParaRPr lang="en-US" sz="2000" dirty="0">
                <a:solidFill>
                  <a:srgbClr val="FF00FF"/>
                </a:solidFill>
              </a:endParaRPr>
            </a:p>
          </p:txBody>
        </p:sp>
        <p:cxnSp>
          <p:nvCxnSpPr>
            <p:cNvPr id="103" name="Straight Arrow Connector 102"/>
            <p:cNvCxnSpPr>
              <a:stCxn id="102" idx="2"/>
              <a:endCxn id="86" idx="0"/>
            </p:cNvCxnSpPr>
            <p:nvPr/>
          </p:nvCxnSpPr>
          <p:spPr bwMode="auto">
            <a:xfrm flipH="1">
              <a:off x="1738887" y="2656129"/>
              <a:ext cx="1297952" cy="159343"/>
            </a:xfrm>
            <a:prstGeom prst="straightConnector1">
              <a:avLst/>
            </a:prstGeom>
            <a:solidFill>
              <a:schemeClr val="accent1"/>
            </a:solidFill>
            <a:ln w="25400" cap="flat" cmpd="sng" algn="ctr">
              <a:solidFill>
                <a:srgbClr val="FF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4" name="Straight Arrow Connector 103"/>
          <p:cNvCxnSpPr/>
          <p:nvPr/>
        </p:nvCxnSpPr>
        <p:spPr bwMode="auto">
          <a:xfrm flipH="1">
            <a:off x="1947812" y="6250102"/>
            <a:ext cx="1036019"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Arrow Connector 104"/>
          <p:cNvCxnSpPr/>
          <p:nvPr/>
        </p:nvCxnSpPr>
        <p:spPr bwMode="auto">
          <a:xfrm>
            <a:off x="6090148" y="6254750"/>
            <a:ext cx="1036019"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5"/>
          <p:cNvCxnSpPr/>
          <p:nvPr/>
        </p:nvCxnSpPr>
        <p:spPr bwMode="auto">
          <a:xfrm>
            <a:off x="4724778" y="3467281"/>
            <a:ext cx="3766760" cy="0"/>
          </a:xfrm>
          <a:prstGeom prst="line">
            <a:avLst/>
          </a:prstGeom>
          <a:solidFill>
            <a:schemeClr val="accent1"/>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TextBox 110"/>
          <p:cNvSpPr txBox="1"/>
          <p:nvPr/>
        </p:nvSpPr>
        <p:spPr>
          <a:xfrm>
            <a:off x="847117" y="5193267"/>
            <a:ext cx="1559786" cy="369332"/>
          </a:xfrm>
          <a:prstGeom prst="rect">
            <a:avLst/>
          </a:prstGeom>
          <a:solidFill>
            <a:schemeClr val="bg1"/>
          </a:solidFill>
        </p:spPr>
        <p:txBody>
          <a:bodyPr wrap="none" rtlCol="0">
            <a:spAutoFit/>
          </a:bodyPr>
          <a:lstStyle/>
          <a:p>
            <a:r>
              <a:rPr lang="en-US" b="1" dirty="0" smtClean="0"/>
              <a:t>Offset from CL</a:t>
            </a:r>
            <a:endParaRPr lang="en-US" b="1" dirty="0"/>
          </a:p>
        </p:txBody>
      </p:sp>
      <p:cxnSp>
        <p:nvCxnSpPr>
          <p:cNvPr id="112" name="Straight Arrow Connector 111"/>
          <p:cNvCxnSpPr>
            <a:stCxn id="111" idx="0"/>
          </p:cNvCxnSpPr>
          <p:nvPr/>
        </p:nvCxnSpPr>
        <p:spPr bwMode="auto">
          <a:xfrm flipV="1">
            <a:off x="1627010" y="4762861"/>
            <a:ext cx="1725790" cy="43040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Arrow Connector 112"/>
          <p:cNvCxnSpPr>
            <a:stCxn id="111" idx="0"/>
          </p:cNvCxnSpPr>
          <p:nvPr/>
        </p:nvCxnSpPr>
        <p:spPr bwMode="auto">
          <a:xfrm flipV="1">
            <a:off x="1627010" y="4762861"/>
            <a:ext cx="658990" cy="43040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Arrow Connector 113"/>
          <p:cNvCxnSpPr>
            <a:stCxn id="111" idx="0"/>
          </p:cNvCxnSpPr>
          <p:nvPr/>
        </p:nvCxnSpPr>
        <p:spPr bwMode="auto">
          <a:xfrm flipH="1" flipV="1">
            <a:off x="1219200" y="4762861"/>
            <a:ext cx="407810" cy="43040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Rounded Rectangle 137"/>
          <p:cNvSpPr/>
          <p:nvPr/>
        </p:nvSpPr>
        <p:spPr bwMode="auto">
          <a:xfrm rot="16200000">
            <a:off x="4313988" y="2571491"/>
            <a:ext cx="566764" cy="233853"/>
          </a:xfrm>
          <a:prstGeom prst="roundRect">
            <a:avLst/>
          </a:prstGeom>
          <a:noFill/>
          <a:ln w="25400"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6590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anim calcmode="lin" valueType="num">
                                      <p:cBhvr>
                                        <p:cTn id="13" dur="1000" fill="hold"/>
                                        <p:tgtEl>
                                          <p:spTgt spid="76"/>
                                        </p:tgtEl>
                                        <p:attrNameLst>
                                          <p:attrName>ppt_x</p:attrName>
                                        </p:attrNameLst>
                                      </p:cBhvr>
                                      <p:tavLst>
                                        <p:tav tm="0">
                                          <p:val>
                                            <p:strVal val="#ppt_x"/>
                                          </p:val>
                                        </p:tav>
                                        <p:tav tm="100000">
                                          <p:val>
                                            <p:strVal val="#ppt_x"/>
                                          </p:val>
                                        </p:tav>
                                      </p:tavLst>
                                    </p:anim>
                                    <p:anim calcmode="lin" valueType="num">
                                      <p:cBhvr>
                                        <p:cTn id="14" dur="1000" fill="hold"/>
                                        <p:tgtEl>
                                          <p:spTgt spid="7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1000"/>
                                        <p:tgtEl>
                                          <p:spTgt spid="75"/>
                                        </p:tgtEl>
                                      </p:cBhvr>
                                    </p:animEffect>
                                    <p:anim calcmode="lin" valueType="num">
                                      <p:cBhvr>
                                        <p:cTn id="18" dur="1000" fill="hold"/>
                                        <p:tgtEl>
                                          <p:spTgt spid="75"/>
                                        </p:tgtEl>
                                        <p:attrNameLst>
                                          <p:attrName>ppt_x</p:attrName>
                                        </p:attrNameLst>
                                      </p:cBhvr>
                                      <p:tavLst>
                                        <p:tav tm="0">
                                          <p:val>
                                            <p:strVal val="#ppt_x"/>
                                          </p:val>
                                        </p:tav>
                                        <p:tav tm="100000">
                                          <p:val>
                                            <p:strVal val="#ppt_x"/>
                                          </p:val>
                                        </p:tav>
                                      </p:tavLst>
                                    </p:anim>
                                    <p:anim calcmode="lin" valueType="num">
                                      <p:cBhvr>
                                        <p:cTn id="19" dur="1000" fill="hold"/>
                                        <p:tgtEl>
                                          <p:spTgt spid="7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1000"/>
                                        <p:tgtEl>
                                          <p:spTgt spid="74"/>
                                        </p:tgtEl>
                                      </p:cBhvr>
                                    </p:animEffect>
                                    <p:anim calcmode="lin" valueType="num">
                                      <p:cBhvr>
                                        <p:cTn id="23" dur="1000" fill="hold"/>
                                        <p:tgtEl>
                                          <p:spTgt spid="74"/>
                                        </p:tgtEl>
                                        <p:attrNameLst>
                                          <p:attrName>ppt_x</p:attrName>
                                        </p:attrNameLst>
                                      </p:cBhvr>
                                      <p:tavLst>
                                        <p:tav tm="0">
                                          <p:val>
                                            <p:strVal val="#ppt_x"/>
                                          </p:val>
                                        </p:tav>
                                        <p:tav tm="100000">
                                          <p:val>
                                            <p:strVal val="#ppt_x"/>
                                          </p:val>
                                        </p:tav>
                                      </p:tavLst>
                                    </p:anim>
                                    <p:anim calcmode="lin" valueType="num">
                                      <p:cBhvr>
                                        <p:cTn id="2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fade">
                                      <p:cBhvr>
                                        <p:cTn id="29" dur="1000"/>
                                        <p:tgtEl>
                                          <p:spTgt spid="111"/>
                                        </p:tgtEl>
                                      </p:cBhvr>
                                    </p:animEffect>
                                    <p:anim calcmode="lin" valueType="num">
                                      <p:cBhvr>
                                        <p:cTn id="30" dur="1000" fill="hold"/>
                                        <p:tgtEl>
                                          <p:spTgt spid="111"/>
                                        </p:tgtEl>
                                        <p:attrNameLst>
                                          <p:attrName>ppt_x</p:attrName>
                                        </p:attrNameLst>
                                      </p:cBhvr>
                                      <p:tavLst>
                                        <p:tav tm="0">
                                          <p:val>
                                            <p:strVal val="#ppt_x"/>
                                          </p:val>
                                        </p:tav>
                                        <p:tav tm="100000">
                                          <p:val>
                                            <p:strVal val="#ppt_x"/>
                                          </p:val>
                                        </p:tav>
                                      </p:tavLst>
                                    </p:anim>
                                    <p:anim calcmode="lin" valueType="num">
                                      <p:cBhvr>
                                        <p:cTn id="31" dur="1000" fill="hold"/>
                                        <p:tgtEl>
                                          <p:spTgt spid="11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1000"/>
                                        <p:tgtEl>
                                          <p:spTgt spid="114"/>
                                        </p:tgtEl>
                                      </p:cBhvr>
                                    </p:animEffect>
                                    <p:anim calcmode="lin" valueType="num">
                                      <p:cBhvr>
                                        <p:cTn id="35" dur="1000" fill="hold"/>
                                        <p:tgtEl>
                                          <p:spTgt spid="114"/>
                                        </p:tgtEl>
                                        <p:attrNameLst>
                                          <p:attrName>ppt_x</p:attrName>
                                        </p:attrNameLst>
                                      </p:cBhvr>
                                      <p:tavLst>
                                        <p:tav tm="0">
                                          <p:val>
                                            <p:strVal val="#ppt_x"/>
                                          </p:val>
                                        </p:tav>
                                        <p:tav tm="100000">
                                          <p:val>
                                            <p:strVal val="#ppt_x"/>
                                          </p:val>
                                        </p:tav>
                                      </p:tavLst>
                                    </p:anim>
                                    <p:anim calcmode="lin" valueType="num">
                                      <p:cBhvr>
                                        <p:cTn id="36" dur="1000" fill="hold"/>
                                        <p:tgtEl>
                                          <p:spTgt spid="11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fade">
                                      <p:cBhvr>
                                        <p:cTn id="39" dur="1000"/>
                                        <p:tgtEl>
                                          <p:spTgt spid="113"/>
                                        </p:tgtEl>
                                      </p:cBhvr>
                                    </p:animEffect>
                                    <p:anim calcmode="lin" valueType="num">
                                      <p:cBhvr>
                                        <p:cTn id="40" dur="1000" fill="hold"/>
                                        <p:tgtEl>
                                          <p:spTgt spid="113"/>
                                        </p:tgtEl>
                                        <p:attrNameLst>
                                          <p:attrName>ppt_x</p:attrName>
                                        </p:attrNameLst>
                                      </p:cBhvr>
                                      <p:tavLst>
                                        <p:tav tm="0">
                                          <p:val>
                                            <p:strVal val="#ppt_x"/>
                                          </p:val>
                                        </p:tav>
                                        <p:tav tm="100000">
                                          <p:val>
                                            <p:strVal val="#ppt_x"/>
                                          </p:val>
                                        </p:tav>
                                      </p:tavLst>
                                    </p:anim>
                                    <p:anim calcmode="lin" valueType="num">
                                      <p:cBhvr>
                                        <p:cTn id="41" dur="1000" fill="hold"/>
                                        <p:tgtEl>
                                          <p:spTgt spid="11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fade">
                                      <p:cBhvr>
                                        <p:cTn id="44" dur="1000"/>
                                        <p:tgtEl>
                                          <p:spTgt spid="112"/>
                                        </p:tgtEl>
                                      </p:cBhvr>
                                    </p:animEffect>
                                    <p:anim calcmode="lin" valueType="num">
                                      <p:cBhvr>
                                        <p:cTn id="45" dur="1000" fill="hold"/>
                                        <p:tgtEl>
                                          <p:spTgt spid="112"/>
                                        </p:tgtEl>
                                        <p:attrNameLst>
                                          <p:attrName>ppt_x</p:attrName>
                                        </p:attrNameLst>
                                      </p:cBhvr>
                                      <p:tavLst>
                                        <p:tav tm="0">
                                          <p:val>
                                            <p:strVal val="#ppt_x"/>
                                          </p:val>
                                        </p:tav>
                                        <p:tav tm="100000">
                                          <p:val>
                                            <p:strVal val="#ppt_x"/>
                                          </p:val>
                                        </p:tav>
                                      </p:tavLst>
                                    </p:anim>
                                    <p:anim calcmode="lin" valueType="num">
                                      <p:cBhvr>
                                        <p:cTn id="46"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fade">
                                      <p:cBhvr>
                                        <p:cTn id="51" dur="1000"/>
                                        <p:tgtEl>
                                          <p:spTgt spid="105"/>
                                        </p:tgtEl>
                                      </p:cBhvr>
                                    </p:animEffect>
                                    <p:anim calcmode="lin" valueType="num">
                                      <p:cBhvr>
                                        <p:cTn id="52" dur="1000" fill="hold"/>
                                        <p:tgtEl>
                                          <p:spTgt spid="105"/>
                                        </p:tgtEl>
                                        <p:attrNameLst>
                                          <p:attrName>ppt_x</p:attrName>
                                        </p:attrNameLst>
                                      </p:cBhvr>
                                      <p:tavLst>
                                        <p:tav tm="0">
                                          <p:val>
                                            <p:strVal val="#ppt_x"/>
                                          </p:val>
                                        </p:tav>
                                        <p:tav tm="100000">
                                          <p:val>
                                            <p:strVal val="#ppt_x"/>
                                          </p:val>
                                        </p:tav>
                                      </p:tavLst>
                                    </p:anim>
                                    <p:anim calcmode="lin" valueType="num">
                                      <p:cBhvr>
                                        <p:cTn id="53" dur="1000" fill="hold"/>
                                        <p:tgtEl>
                                          <p:spTgt spid="10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1000"/>
                                        <p:tgtEl>
                                          <p:spTgt spid="51"/>
                                        </p:tgtEl>
                                      </p:cBhvr>
                                    </p:animEffect>
                                    <p:anim calcmode="lin" valueType="num">
                                      <p:cBhvr>
                                        <p:cTn id="57" dur="1000" fill="hold"/>
                                        <p:tgtEl>
                                          <p:spTgt spid="51"/>
                                        </p:tgtEl>
                                        <p:attrNameLst>
                                          <p:attrName>ppt_x</p:attrName>
                                        </p:attrNameLst>
                                      </p:cBhvr>
                                      <p:tavLst>
                                        <p:tav tm="0">
                                          <p:val>
                                            <p:strVal val="#ppt_x"/>
                                          </p:val>
                                        </p:tav>
                                        <p:tav tm="100000">
                                          <p:val>
                                            <p:strVal val="#ppt_x"/>
                                          </p:val>
                                        </p:tav>
                                      </p:tavLst>
                                    </p:anim>
                                    <p:anim calcmode="lin" valueType="num">
                                      <p:cBhvr>
                                        <p:cTn id="58" dur="1000" fill="hold"/>
                                        <p:tgtEl>
                                          <p:spTgt spid="5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fade">
                                      <p:cBhvr>
                                        <p:cTn id="61" dur="1000"/>
                                        <p:tgtEl>
                                          <p:spTgt spid="104"/>
                                        </p:tgtEl>
                                      </p:cBhvr>
                                    </p:animEffect>
                                    <p:anim calcmode="lin" valueType="num">
                                      <p:cBhvr>
                                        <p:cTn id="62" dur="1000" fill="hold"/>
                                        <p:tgtEl>
                                          <p:spTgt spid="104"/>
                                        </p:tgtEl>
                                        <p:attrNameLst>
                                          <p:attrName>ppt_x</p:attrName>
                                        </p:attrNameLst>
                                      </p:cBhvr>
                                      <p:tavLst>
                                        <p:tav tm="0">
                                          <p:val>
                                            <p:strVal val="#ppt_x"/>
                                          </p:val>
                                        </p:tav>
                                        <p:tav tm="100000">
                                          <p:val>
                                            <p:strVal val="#ppt_x"/>
                                          </p:val>
                                        </p:tav>
                                      </p:tavLst>
                                    </p:anim>
                                    <p:anim calcmode="lin" valueType="num">
                                      <p:cBhvr>
                                        <p:cTn id="63"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1000"/>
                                        <p:tgtEl>
                                          <p:spTgt spid="58"/>
                                        </p:tgtEl>
                                      </p:cBhvr>
                                    </p:animEffect>
                                    <p:anim calcmode="lin" valueType="num">
                                      <p:cBhvr>
                                        <p:cTn id="69" dur="1000" fill="hold"/>
                                        <p:tgtEl>
                                          <p:spTgt spid="58"/>
                                        </p:tgtEl>
                                        <p:attrNameLst>
                                          <p:attrName>ppt_x</p:attrName>
                                        </p:attrNameLst>
                                      </p:cBhvr>
                                      <p:tavLst>
                                        <p:tav tm="0">
                                          <p:val>
                                            <p:strVal val="#ppt_x"/>
                                          </p:val>
                                        </p:tav>
                                        <p:tav tm="100000">
                                          <p:val>
                                            <p:strVal val="#ppt_x"/>
                                          </p:val>
                                        </p:tav>
                                      </p:tavLst>
                                    </p:anim>
                                    <p:anim calcmode="lin" valueType="num">
                                      <p:cBhvr>
                                        <p:cTn id="70"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nodeType="click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nodeType="click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anim calcmode="lin" valueType="num">
                                      <p:cBhvr>
                                        <p:cTn id="83" dur="1000" fill="hold"/>
                                        <p:tgtEl>
                                          <p:spTgt spid="69"/>
                                        </p:tgtEl>
                                        <p:attrNameLst>
                                          <p:attrName>ppt_x</p:attrName>
                                        </p:attrNameLst>
                                      </p:cBhvr>
                                      <p:tavLst>
                                        <p:tav tm="0">
                                          <p:val>
                                            <p:strVal val="#ppt_x"/>
                                          </p:val>
                                        </p:tav>
                                        <p:tav tm="100000">
                                          <p:val>
                                            <p:strVal val="#ppt_x"/>
                                          </p:val>
                                        </p:tav>
                                      </p:tavLst>
                                    </p:anim>
                                    <p:anim calcmode="lin" valueType="num">
                                      <p:cBhvr>
                                        <p:cTn id="8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1000" fill="hold"/>
                                        <p:tgtEl>
                                          <p:spTgt spid="8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8"/>
                                        </p:tgtEl>
                                        <p:attrNameLst>
                                          <p:attrName>style.visibility</p:attrName>
                                        </p:attrNameLst>
                                      </p:cBhvr>
                                      <p:to>
                                        <p:strVal val="visible"/>
                                      </p:to>
                                    </p:set>
                                    <p:animEffect transition="in" filter="fade">
                                      <p:cBhvr>
                                        <p:cTn id="94" dur="1000"/>
                                        <p:tgtEl>
                                          <p:spTgt spid="88"/>
                                        </p:tgtEl>
                                      </p:cBhvr>
                                    </p:animEffect>
                                    <p:anim calcmode="lin" valueType="num">
                                      <p:cBhvr>
                                        <p:cTn id="95" dur="1000" fill="hold"/>
                                        <p:tgtEl>
                                          <p:spTgt spid="88"/>
                                        </p:tgtEl>
                                        <p:attrNameLst>
                                          <p:attrName>ppt_x</p:attrName>
                                        </p:attrNameLst>
                                      </p:cBhvr>
                                      <p:tavLst>
                                        <p:tav tm="0">
                                          <p:val>
                                            <p:strVal val="#ppt_x"/>
                                          </p:val>
                                        </p:tav>
                                        <p:tav tm="100000">
                                          <p:val>
                                            <p:strVal val="#ppt_x"/>
                                          </p:val>
                                        </p:tav>
                                      </p:tavLst>
                                    </p:anim>
                                    <p:anim calcmode="lin" valueType="num">
                                      <p:cBhvr>
                                        <p:cTn id="96"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grpId="0" nodeType="clickEffect">
                                  <p:stCondLst>
                                    <p:cond delay="0"/>
                                  </p:stCondLst>
                                  <p:childTnLst>
                                    <p:set>
                                      <p:cBhvr>
                                        <p:cTn id="100" dur="1" fill="hold">
                                          <p:stCondLst>
                                            <p:cond delay="0"/>
                                          </p:stCondLst>
                                        </p:cTn>
                                        <p:tgtEl>
                                          <p:spTgt spid="138"/>
                                        </p:tgtEl>
                                        <p:attrNameLst>
                                          <p:attrName>style.visibility</p:attrName>
                                        </p:attrNameLst>
                                      </p:cBhvr>
                                      <p:to>
                                        <p:strVal val="visible"/>
                                      </p:to>
                                    </p:set>
                                    <p:animEffect transition="in" filter="fade">
                                      <p:cBhvr>
                                        <p:cTn id="101" dur="1000"/>
                                        <p:tgtEl>
                                          <p:spTgt spid="138"/>
                                        </p:tgtEl>
                                      </p:cBhvr>
                                    </p:animEffect>
                                    <p:anim calcmode="lin" valueType="num">
                                      <p:cBhvr>
                                        <p:cTn id="102" dur="1000" fill="hold"/>
                                        <p:tgtEl>
                                          <p:spTgt spid="138"/>
                                        </p:tgtEl>
                                        <p:attrNameLst>
                                          <p:attrName>ppt_x</p:attrName>
                                        </p:attrNameLst>
                                      </p:cBhvr>
                                      <p:tavLst>
                                        <p:tav tm="0">
                                          <p:val>
                                            <p:strVal val="#ppt_x"/>
                                          </p:val>
                                        </p:tav>
                                        <p:tav tm="100000">
                                          <p:val>
                                            <p:strVal val="#ppt_x"/>
                                          </p:val>
                                        </p:tav>
                                      </p:tavLst>
                                    </p:anim>
                                    <p:anim calcmode="lin" valueType="num">
                                      <p:cBhvr>
                                        <p:cTn id="103" dur="1000" fill="hold"/>
                                        <p:tgtEl>
                                          <p:spTgt spid="138"/>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fade">
                                      <p:cBhvr>
                                        <p:cTn id="106" dur="1000"/>
                                        <p:tgtEl>
                                          <p:spTgt spid="77"/>
                                        </p:tgtEl>
                                      </p:cBhvr>
                                    </p:animEffect>
                                    <p:anim calcmode="lin" valueType="num">
                                      <p:cBhvr>
                                        <p:cTn id="107" dur="1000" fill="hold"/>
                                        <p:tgtEl>
                                          <p:spTgt spid="77"/>
                                        </p:tgtEl>
                                        <p:attrNameLst>
                                          <p:attrName>ppt_x</p:attrName>
                                        </p:attrNameLst>
                                      </p:cBhvr>
                                      <p:tavLst>
                                        <p:tav tm="0">
                                          <p:val>
                                            <p:strVal val="#ppt_x"/>
                                          </p:val>
                                        </p:tav>
                                        <p:tav tm="100000">
                                          <p:val>
                                            <p:strVal val="#ppt_x"/>
                                          </p:val>
                                        </p:tav>
                                      </p:tavLst>
                                    </p:anim>
                                    <p:anim calcmode="lin" valueType="num">
                                      <p:cBhvr>
                                        <p:cTn id="108"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1000"/>
                                        <p:tgtEl>
                                          <p:spTgt spid="86"/>
                                        </p:tgtEl>
                                      </p:cBhvr>
                                    </p:animEffect>
                                    <p:anim calcmode="lin" valueType="num">
                                      <p:cBhvr>
                                        <p:cTn id="114" dur="1000" fill="hold"/>
                                        <p:tgtEl>
                                          <p:spTgt spid="86"/>
                                        </p:tgtEl>
                                        <p:attrNameLst>
                                          <p:attrName>ppt_x</p:attrName>
                                        </p:attrNameLst>
                                      </p:cBhvr>
                                      <p:tavLst>
                                        <p:tav tm="0">
                                          <p:val>
                                            <p:strVal val="#ppt_x"/>
                                          </p:val>
                                        </p:tav>
                                        <p:tav tm="100000">
                                          <p:val>
                                            <p:strVal val="#ppt_x"/>
                                          </p:val>
                                        </p:tav>
                                      </p:tavLst>
                                    </p:anim>
                                    <p:anim calcmode="lin" valueType="num">
                                      <p:cBhvr>
                                        <p:cTn id="115" dur="1000" fill="hold"/>
                                        <p:tgtEl>
                                          <p:spTgt spid="86"/>
                                        </p:tgtEl>
                                        <p:attrNameLst>
                                          <p:attrName>ppt_y</p:attrName>
                                        </p:attrNameLst>
                                      </p:cBhvr>
                                      <p:tavLst>
                                        <p:tav tm="0">
                                          <p:val>
                                            <p:strVal val="#ppt_y-.1"/>
                                          </p:val>
                                        </p:tav>
                                        <p:tav tm="100000">
                                          <p:val>
                                            <p:strVal val="#ppt_y"/>
                                          </p:val>
                                        </p:tav>
                                      </p:tavLst>
                                    </p:anim>
                                  </p:childTnLst>
                                </p:cTn>
                              </p:par>
                              <p:par>
                                <p:cTn id="116" presetID="47" presetClass="entr" presetSubtype="0" fill="hold" nodeType="withEffect">
                                  <p:stCondLst>
                                    <p:cond delay="0"/>
                                  </p:stCondLst>
                                  <p:childTnLst>
                                    <p:set>
                                      <p:cBhvr>
                                        <p:cTn id="117" dur="1" fill="hold">
                                          <p:stCondLst>
                                            <p:cond delay="0"/>
                                          </p:stCondLst>
                                        </p:cTn>
                                        <p:tgtEl>
                                          <p:spTgt spid="100"/>
                                        </p:tgtEl>
                                        <p:attrNameLst>
                                          <p:attrName>style.visibility</p:attrName>
                                        </p:attrNameLst>
                                      </p:cBhvr>
                                      <p:to>
                                        <p:strVal val="visible"/>
                                      </p:to>
                                    </p:set>
                                    <p:animEffect transition="in" filter="fade">
                                      <p:cBhvr>
                                        <p:cTn id="118" dur="1000"/>
                                        <p:tgtEl>
                                          <p:spTgt spid="100"/>
                                        </p:tgtEl>
                                      </p:cBhvr>
                                    </p:animEffect>
                                    <p:anim calcmode="lin" valueType="num">
                                      <p:cBhvr>
                                        <p:cTn id="119" dur="1000" fill="hold"/>
                                        <p:tgtEl>
                                          <p:spTgt spid="100"/>
                                        </p:tgtEl>
                                        <p:attrNameLst>
                                          <p:attrName>ppt_x</p:attrName>
                                        </p:attrNameLst>
                                      </p:cBhvr>
                                      <p:tavLst>
                                        <p:tav tm="0">
                                          <p:val>
                                            <p:strVal val="#ppt_x"/>
                                          </p:val>
                                        </p:tav>
                                        <p:tav tm="100000">
                                          <p:val>
                                            <p:strVal val="#ppt_x"/>
                                          </p:val>
                                        </p:tav>
                                      </p:tavLst>
                                    </p:anim>
                                    <p:anim calcmode="lin" valueType="num">
                                      <p:cBhvr>
                                        <p:cTn id="120" dur="1000" fill="hold"/>
                                        <p:tgtEl>
                                          <p:spTgt spid="100"/>
                                        </p:tgtEl>
                                        <p:attrNameLst>
                                          <p:attrName>ppt_y</p:attrName>
                                        </p:attrNameLst>
                                      </p:cBhvr>
                                      <p:tavLst>
                                        <p:tav tm="0">
                                          <p:val>
                                            <p:strVal val="#ppt_y-.1"/>
                                          </p:val>
                                        </p:tav>
                                        <p:tav tm="100000">
                                          <p:val>
                                            <p:strVal val="#ppt_y"/>
                                          </p:val>
                                        </p:tav>
                                      </p:tavLst>
                                    </p:anim>
                                  </p:childTnLst>
                                </p:cTn>
                              </p:par>
                              <p:par>
                                <p:cTn id="121" presetID="47" presetClass="entr" presetSubtype="0" fill="hold" nodeType="withEffect">
                                  <p:stCondLst>
                                    <p:cond delay="0"/>
                                  </p:stCondLst>
                                  <p:childTnLst>
                                    <p:set>
                                      <p:cBhvr>
                                        <p:cTn id="122" dur="1" fill="hold">
                                          <p:stCondLst>
                                            <p:cond delay="0"/>
                                          </p:stCondLst>
                                        </p:cTn>
                                        <p:tgtEl>
                                          <p:spTgt spid="101"/>
                                        </p:tgtEl>
                                        <p:attrNameLst>
                                          <p:attrName>style.visibility</p:attrName>
                                        </p:attrNameLst>
                                      </p:cBhvr>
                                      <p:to>
                                        <p:strVal val="visible"/>
                                      </p:to>
                                    </p:set>
                                    <p:animEffect transition="in" filter="fade">
                                      <p:cBhvr>
                                        <p:cTn id="123" dur="1000"/>
                                        <p:tgtEl>
                                          <p:spTgt spid="101"/>
                                        </p:tgtEl>
                                      </p:cBhvr>
                                    </p:animEffect>
                                    <p:anim calcmode="lin" valueType="num">
                                      <p:cBhvr>
                                        <p:cTn id="124" dur="1000" fill="hold"/>
                                        <p:tgtEl>
                                          <p:spTgt spid="101"/>
                                        </p:tgtEl>
                                        <p:attrNameLst>
                                          <p:attrName>ppt_x</p:attrName>
                                        </p:attrNameLst>
                                      </p:cBhvr>
                                      <p:tavLst>
                                        <p:tav tm="0">
                                          <p:val>
                                            <p:strVal val="#ppt_x"/>
                                          </p:val>
                                        </p:tav>
                                        <p:tav tm="100000">
                                          <p:val>
                                            <p:strVal val="#ppt_x"/>
                                          </p:val>
                                        </p:tav>
                                      </p:tavLst>
                                    </p:anim>
                                    <p:anim calcmode="lin" valueType="num">
                                      <p:cBhvr>
                                        <p:cTn id="125"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86" grpId="0" animBg="1"/>
      <p:bldP spid="88" grpId="0" animBg="1"/>
      <p:bldP spid="111" grpId="0" animBg="1"/>
      <p:bldP spid="1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4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62" y="824317"/>
            <a:ext cx="8809876" cy="2794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lstStyle/>
          <a:p>
            <a:r>
              <a:rPr lang="en-US" u="sng" dirty="0" smtClean="0"/>
              <a:t>Cross Sections</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W.52</a:t>
            </a:r>
            <a:endParaRPr lang="en-US" sz="1400" dirty="0">
              <a:solidFill>
                <a:schemeClr val="bg1"/>
              </a:solidFill>
            </a:endParaRPr>
          </a:p>
        </p:txBody>
      </p:sp>
      <p:sp>
        <p:nvSpPr>
          <p:cNvPr id="85" name="TextBox 84"/>
          <p:cNvSpPr txBox="1"/>
          <p:nvPr/>
        </p:nvSpPr>
        <p:spPr>
          <a:xfrm>
            <a:off x="149134" y="176146"/>
            <a:ext cx="1755866" cy="492443"/>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Cross Section Sheet</a:t>
            </a:r>
          </a:p>
          <a:p>
            <a:pPr algn="ctr"/>
            <a:r>
              <a:rPr lang="en-US" sz="1600" i="1" dirty="0" smtClean="0">
                <a:solidFill>
                  <a:schemeClr val="bg1">
                    <a:lumMod val="50000"/>
                  </a:schemeClr>
                </a:solidFill>
              </a:rPr>
              <a:t>Skewed Culvert</a:t>
            </a:r>
            <a:endParaRPr lang="en-US" sz="1600" i="1" dirty="0">
              <a:solidFill>
                <a:schemeClr val="bg1">
                  <a:lumMod val="50000"/>
                </a:schemeClr>
              </a:solidFill>
            </a:endParaRPr>
          </a:p>
        </p:txBody>
      </p:sp>
      <p:grpSp>
        <p:nvGrpSpPr>
          <p:cNvPr id="19" name="Group 212"/>
          <p:cNvGrpSpPr>
            <a:grpSpLocks/>
          </p:cNvGrpSpPr>
          <p:nvPr/>
        </p:nvGrpSpPr>
        <p:grpSpPr bwMode="auto">
          <a:xfrm>
            <a:off x="6657867" y="202552"/>
            <a:ext cx="2039460" cy="559448"/>
            <a:chOff x="2076" y="3174"/>
            <a:chExt cx="3270" cy="897"/>
          </a:xfrm>
        </p:grpSpPr>
        <p:sp>
          <p:nvSpPr>
            <p:cNvPr id="20"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26" name="Group 576"/>
            <p:cNvGrpSpPr>
              <a:grpSpLocks/>
            </p:cNvGrpSpPr>
            <p:nvPr/>
          </p:nvGrpSpPr>
          <p:grpSpPr bwMode="auto">
            <a:xfrm>
              <a:off x="3841" y="3708"/>
              <a:ext cx="88" cy="177"/>
              <a:chOff x="2120" y="2679"/>
              <a:chExt cx="66" cy="138"/>
            </a:xfrm>
          </p:grpSpPr>
          <p:sp>
            <p:nvSpPr>
              <p:cNvPr id="44"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35"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7" name="Object 214"/>
          <p:cNvGraphicFramePr>
            <a:graphicFrameLocks noChangeAspect="1"/>
          </p:cNvGraphicFramePr>
          <p:nvPr>
            <p:extLst>
              <p:ext uri="{D42A27DB-BD31-4B8C-83A1-F6EECF244321}">
                <p14:modId xmlns:p14="http://schemas.microsoft.com/office/powerpoint/2010/main" val="3962592779"/>
              </p:ext>
            </p:extLst>
          </p:nvPr>
        </p:nvGraphicFramePr>
        <p:xfrm>
          <a:off x="8107898" y="316270"/>
          <a:ext cx="174052" cy="305724"/>
        </p:xfrm>
        <a:graphic>
          <a:graphicData uri="http://schemas.openxmlformats.org/presentationml/2006/ole">
            <mc:AlternateContent xmlns:mc="http://schemas.openxmlformats.org/markup-compatibility/2006">
              <mc:Choice xmlns:v="urn:schemas-microsoft-com:vml" Requires="v">
                <p:oleObj spid="_x0000_s20594" name="Clip" r:id="rId6" imgW="2033588" imgH="3390900" progId="MS_ClipArt_Gallery.2">
                  <p:embed/>
                </p:oleObj>
              </mc:Choice>
              <mc:Fallback>
                <p:oleObj name="Clip" r:id="rId6" imgW="2033588" imgH="33909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7898" y="316270"/>
                        <a:ext cx="174052" cy="305724"/>
                      </a:xfrm>
                      <a:prstGeom prst="rect">
                        <a:avLst/>
                      </a:prstGeom>
                      <a:noFill/>
                      <a:ln>
                        <a:noFill/>
                      </a:ln>
                      <a:effectLst/>
                      <a:extLst/>
                    </p:spPr>
                  </p:pic>
                </p:oleObj>
              </mc:Fallback>
            </mc:AlternateContent>
          </a:graphicData>
        </a:graphic>
      </p:graphicFrame>
      <p:pic>
        <p:nvPicPr>
          <p:cNvPr id="2048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2761556"/>
            <a:ext cx="3381375" cy="85725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70526" y="3273635"/>
            <a:ext cx="518738" cy="276999"/>
          </a:xfrm>
          <a:prstGeom prst="rect">
            <a:avLst/>
          </a:prstGeom>
          <a:solidFill>
            <a:schemeClr val="bg1"/>
          </a:solidFill>
        </p:spPr>
        <p:txBody>
          <a:bodyPr wrap="square" lIns="0" tIns="0" rIns="0" bIns="0" rtlCol="0">
            <a:spAutoFit/>
          </a:bodyPr>
          <a:lstStyle/>
          <a:p>
            <a:pPr algn="ctr"/>
            <a:r>
              <a:rPr lang="en-US" dirty="0" smtClean="0"/>
              <a:t>1340</a:t>
            </a:r>
            <a:endParaRPr lang="en-US" dirty="0"/>
          </a:p>
        </p:txBody>
      </p:sp>
      <p:sp>
        <p:nvSpPr>
          <p:cNvPr id="60" name="TextBox 59"/>
          <p:cNvSpPr txBox="1"/>
          <p:nvPr/>
        </p:nvSpPr>
        <p:spPr>
          <a:xfrm>
            <a:off x="170526" y="2360060"/>
            <a:ext cx="518738" cy="276999"/>
          </a:xfrm>
          <a:prstGeom prst="rect">
            <a:avLst/>
          </a:prstGeom>
          <a:solidFill>
            <a:schemeClr val="bg1"/>
          </a:solidFill>
        </p:spPr>
        <p:txBody>
          <a:bodyPr wrap="square" lIns="0" tIns="0" rIns="0" bIns="0" rtlCol="0">
            <a:spAutoFit/>
          </a:bodyPr>
          <a:lstStyle/>
          <a:p>
            <a:pPr algn="ctr"/>
            <a:r>
              <a:rPr lang="en-US" dirty="0" smtClean="0"/>
              <a:t>1360</a:t>
            </a:r>
            <a:endParaRPr lang="en-US" dirty="0"/>
          </a:p>
        </p:txBody>
      </p:sp>
      <p:sp>
        <p:nvSpPr>
          <p:cNvPr id="48" name="TextBox 47"/>
          <p:cNvSpPr txBox="1"/>
          <p:nvPr/>
        </p:nvSpPr>
        <p:spPr>
          <a:xfrm>
            <a:off x="152598" y="1561406"/>
            <a:ext cx="518738" cy="276999"/>
          </a:xfrm>
          <a:prstGeom prst="rect">
            <a:avLst/>
          </a:prstGeom>
          <a:solidFill>
            <a:schemeClr val="bg1"/>
          </a:solidFill>
        </p:spPr>
        <p:txBody>
          <a:bodyPr wrap="square" lIns="0" tIns="0" rIns="0" bIns="0" rtlCol="0">
            <a:spAutoFit/>
          </a:bodyPr>
          <a:lstStyle/>
          <a:p>
            <a:pPr algn="ctr"/>
            <a:r>
              <a:rPr lang="en-US" dirty="0" smtClean="0"/>
              <a:t>1380</a:t>
            </a:r>
            <a:endParaRPr lang="en-US" dirty="0"/>
          </a:p>
        </p:txBody>
      </p:sp>
      <p:pic>
        <p:nvPicPr>
          <p:cNvPr id="20533" name="Picture 53"/>
          <p:cNvPicPr>
            <a:picLocks noChangeAspect="1" noChangeArrowheads="1"/>
          </p:cNvPicPr>
          <p:nvPr/>
        </p:nvPicPr>
        <p:blipFill rotWithShape="1">
          <a:blip r:embed="rId9">
            <a:extLst>
              <a:ext uri="{28A0092B-C50C-407E-A947-70E740481C1C}">
                <a14:useLocalDpi xmlns:a14="http://schemas.microsoft.com/office/drawing/2010/main" val="0"/>
              </a:ext>
            </a:extLst>
          </a:blip>
          <a:srcRect t="36195"/>
          <a:stretch/>
        </p:blipFill>
        <p:spPr bwMode="auto">
          <a:xfrm>
            <a:off x="1619250" y="3646515"/>
            <a:ext cx="5905500" cy="288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1510349" y="3434140"/>
            <a:ext cx="789305" cy="369332"/>
          </a:xfrm>
          <a:prstGeom prst="rect">
            <a:avLst/>
          </a:prstGeom>
          <a:solidFill>
            <a:schemeClr val="bg1">
              <a:lumMod val="85000"/>
            </a:schemeClr>
          </a:solidFill>
        </p:spPr>
        <p:txBody>
          <a:bodyPr wrap="square" rtlCol="0">
            <a:spAutoFit/>
          </a:bodyPr>
          <a:lstStyle/>
          <a:p>
            <a:r>
              <a:rPr lang="en-US" dirty="0" smtClean="0">
                <a:solidFill>
                  <a:srgbClr val="0000FF"/>
                </a:solidFill>
              </a:rPr>
              <a:t>11625</a:t>
            </a:r>
            <a:endParaRPr lang="en-US" dirty="0">
              <a:solidFill>
                <a:srgbClr val="0000FF"/>
              </a:solidFill>
            </a:endParaRPr>
          </a:p>
        </p:txBody>
      </p:sp>
      <p:sp>
        <p:nvSpPr>
          <p:cNvPr id="50" name="TextBox 49"/>
          <p:cNvSpPr txBox="1"/>
          <p:nvPr/>
        </p:nvSpPr>
        <p:spPr>
          <a:xfrm rot="16200000">
            <a:off x="6773392" y="3410301"/>
            <a:ext cx="789305" cy="369332"/>
          </a:xfrm>
          <a:prstGeom prst="rect">
            <a:avLst/>
          </a:prstGeom>
          <a:solidFill>
            <a:schemeClr val="bg1">
              <a:lumMod val="85000"/>
            </a:schemeClr>
          </a:solidFill>
        </p:spPr>
        <p:txBody>
          <a:bodyPr wrap="square" rtlCol="0">
            <a:spAutoFit/>
          </a:bodyPr>
          <a:lstStyle/>
          <a:p>
            <a:r>
              <a:rPr lang="en-US" dirty="0" smtClean="0">
                <a:solidFill>
                  <a:srgbClr val="0000FF"/>
                </a:solidFill>
              </a:rPr>
              <a:t>11630</a:t>
            </a:r>
            <a:endParaRPr lang="en-US" dirty="0">
              <a:solidFill>
                <a:srgbClr val="0000FF"/>
              </a:solidFill>
            </a:endParaRPr>
          </a:p>
        </p:txBody>
      </p:sp>
    </p:spTree>
    <p:extLst>
      <p:ext uri="{BB962C8B-B14F-4D97-AF65-F5344CB8AC3E}">
        <p14:creationId xmlns:p14="http://schemas.microsoft.com/office/powerpoint/2010/main" val="2533067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43344" y="1241032"/>
            <a:ext cx="8998132" cy="2743201"/>
          </a:xfrm>
          <a:prstGeom prst="rect">
            <a:avLst/>
          </a:prstGeom>
          <a:solidFill>
            <a:schemeClr val="bg1"/>
          </a:solidFill>
          <a:ln>
            <a:noFill/>
          </a:ln>
          <a:extLst/>
        </p:spPr>
      </p:pic>
      <p:sp>
        <p:nvSpPr>
          <p:cNvPr id="6" name="Rectangle 5"/>
          <p:cNvSpPr/>
          <p:nvPr/>
        </p:nvSpPr>
        <p:spPr>
          <a:xfrm>
            <a:off x="1428590" y="2198585"/>
            <a:ext cx="574829" cy="609516"/>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838200"/>
          </a:xfrm>
        </p:spPr>
        <p:txBody>
          <a:bodyPr/>
          <a:lstStyle/>
          <a:p>
            <a:r>
              <a:rPr lang="en-US" u="sng" dirty="0" smtClean="0"/>
              <a:t>Cross Sections</a:t>
            </a:r>
            <a:endParaRPr lang="en-US" u="sng" dirty="0"/>
          </a:p>
        </p:txBody>
      </p:sp>
      <p:sp>
        <p:nvSpPr>
          <p:cNvPr id="83" name="TextBox 8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W.156</a:t>
            </a:r>
            <a:endParaRPr lang="en-US" sz="1400" dirty="0">
              <a:solidFill>
                <a:schemeClr val="bg1"/>
              </a:solidFill>
            </a:endParaRPr>
          </a:p>
        </p:txBody>
      </p:sp>
      <p:sp>
        <p:nvSpPr>
          <p:cNvPr id="85" name="TextBox 84"/>
          <p:cNvSpPr txBox="1"/>
          <p:nvPr/>
        </p:nvSpPr>
        <p:spPr>
          <a:xfrm>
            <a:off x="149134" y="176146"/>
            <a:ext cx="1755866" cy="246221"/>
          </a:xfrm>
          <a:prstGeom prst="rect">
            <a:avLst/>
          </a:prstGeom>
          <a:noFill/>
        </p:spPr>
        <p:txBody>
          <a:bodyPr wrap="square" lIns="0" tIns="0" rIns="0" bIns="0" rtlCol="0">
            <a:spAutoFit/>
          </a:bodyPr>
          <a:lstStyle/>
          <a:p>
            <a:pPr algn="ctr"/>
            <a:r>
              <a:rPr lang="en-US" sz="1600" i="1" dirty="0" smtClean="0">
                <a:solidFill>
                  <a:schemeClr val="bg1">
                    <a:lumMod val="50000"/>
                  </a:schemeClr>
                </a:solidFill>
              </a:rPr>
              <a:t>Cross Section Sheet</a:t>
            </a:r>
            <a:endParaRPr lang="en-US" sz="1600" i="1" dirty="0">
              <a:solidFill>
                <a:schemeClr val="bg1">
                  <a:lumMod val="50000"/>
                </a:schemeClr>
              </a:solidFill>
            </a:endParaRPr>
          </a:p>
        </p:txBody>
      </p:sp>
      <p:grpSp>
        <p:nvGrpSpPr>
          <p:cNvPr id="19" name="Group 212"/>
          <p:cNvGrpSpPr>
            <a:grpSpLocks/>
          </p:cNvGrpSpPr>
          <p:nvPr/>
        </p:nvGrpSpPr>
        <p:grpSpPr bwMode="auto">
          <a:xfrm>
            <a:off x="6657867" y="202552"/>
            <a:ext cx="2039460" cy="559448"/>
            <a:chOff x="2076" y="3174"/>
            <a:chExt cx="3270" cy="897"/>
          </a:xfrm>
        </p:grpSpPr>
        <p:sp>
          <p:nvSpPr>
            <p:cNvPr id="20" name="Line 562"/>
            <p:cNvSpPr>
              <a:spLocks noChangeShapeType="1"/>
            </p:cNvSpPr>
            <p:nvPr/>
          </p:nvSpPr>
          <p:spPr bwMode="auto">
            <a:xfrm flipV="1">
              <a:off x="4345" y="3174"/>
              <a:ext cx="0" cy="71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564"/>
            <p:cNvSpPr>
              <a:spLocks noChangeShapeType="1"/>
            </p:cNvSpPr>
            <p:nvPr/>
          </p:nvSpPr>
          <p:spPr bwMode="auto">
            <a:xfrm flipH="1">
              <a:off x="3765" y="3174"/>
              <a:ext cx="57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565"/>
            <p:cNvSpPr>
              <a:spLocks noChangeShapeType="1"/>
            </p:cNvSpPr>
            <p:nvPr/>
          </p:nvSpPr>
          <p:spPr bwMode="auto">
            <a:xfrm flipV="1">
              <a:off x="3766" y="3178"/>
              <a:ext cx="0" cy="7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566"/>
            <p:cNvSpPr>
              <a:spLocks noChangeShapeType="1"/>
            </p:cNvSpPr>
            <p:nvPr/>
          </p:nvSpPr>
          <p:spPr bwMode="auto">
            <a:xfrm flipH="1">
              <a:off x="3765" y="3708"/>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567"/>
            <p:cNvSpPr>
              <a:spLocks noChangeShapeType="1"/>
            </p:cNvSpPr>
            <p:nvPr/>
          </p:nvSpPr>
          <p:spPr bwMode="auto">
            <a:xfrm flipH="1">
              <a:off x="3765" y="3666"/>
              <a:ext cx="5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70"/>
            <p:cNvSpPr>
              <a:spLocks noChangeArrowheads="1"/>
            </p:cNvSpPr>
            <p:nvPr/>
          </p:nvSpPr>
          <p:spPr bwMode="auto">
            <a:xfrm>
              <a:off x="3781" y="3188"/>
              <a:ext cx="547" cy="4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grpSp>
          <p:nvGrpSpPr>
            <p:cNvPr id="26" name="Group 576"/>
            <p:cNvGrpSpPr>
              <a:grpSpLocks/>
            </p:cNvGrpSpPr>
            <p:nvPr/>
          </p:nvGrpSpPr>
          <p:grpSpPr bwMode="auto">
            <a:xfrm>
              <a:off x="3841" y="3708"/>
              <a:ext cx="88" cy="177"/>
              <a:chOff x="2120" y="2679"/>
              <a:chExt cx="66" cy="138"/>
            </a:xfrm>
          </p:grpSpPr>
          <p:sp>
            <p:nvSpPr>
              <p:cNvPr id="44" name="Line 568"/>
              <p:cNvSpPr>
                <a:spLocks noChangeShapeType="1"/>
              </p:cNvSpPr>
              <p:nvPr/>
            </p:nvSpPr>
            <p:spPr bwMode="auto">
              <a:xfrm flipV="1">
                <a:off x="2186"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72"/>
              <p:cNvSpPr>
                <a:spLocks noChangeShapeType="1"/>
              </p:cNvSpPr>
              <p:nvPr/>
            </p:nvSpPr>
            <p:spPr bwMode="auto">
              <a:xfrm flipV="1">
                <a:off x="2120" y="2679"/>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73"/>
              <p:cNvSpPr>
                <a:spLocks noChangeShapeType="1"/>
              </p:cNvSpPr>
              <p:nvPr/>
            </p:nvSpPr>
            <p:spPr bwMode="auto">
              <a:xfrm flipV="1">
                <a:off x="2135" y="2682"/>
                <a:ext cx="0" cy="13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578"/>
            <p:cNvSpPr>
              <a:spLocks noChangeShapeType="1"/>
            </p:cNvSpPr>
            <p:nvPr/>
          </p:nvSpPr>
          <p:spPr bwMode="auto">
            <a:xfrm flipH="1" flipV="1">
              <a:off x="4184"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579"/>
            <p:cNvSpPr>
              <a:spLocks noChangeShapeType="1"/>
            </p:cNvSpPr>
            <p:nvPr/>
          </p:nvSpPr>
          <p:spPr bwMode="auto">
            <a:xfrm flipH="1" flipV="1">
              <a:off x="427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80"/>
            <p:cNvSpPr>
              <a:spLocks noChangeShapeType="1"/>
            </p:cNvSpPr>
            <p:nvPr/>
          </p:nvSpPr>
          <p:spPr bwMode="auto">
            <a:xfrm flipH="1" flipV="1">
              <a:off x="4252" y="3708"/>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82"/>
            <p:cNvSpPr>
              <a:spLocks noChangeShapeType="1"/>
            </p:cNvSpPr>
            <p:nvPr/>
          </p:nvSpPr>
          <p:spPr bwMode="auto">
            <a:xfrm>
              <a:off x="3766" y="3885"/>
              <a:ext cx="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583"/>
            <p:cNvSpPr>
              <a:spLocks noChangeShapeType="1"/>
            </p:cNvSpPr>
            <p:nvPr/>
          </p:nvSpPr>
          <p:spPr bwMode="auto">
            <a:xfrm>
              <a:off x="3858"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584"/>
            <p:cNvSpPr>
              <a:spLocks noChangeShapeType="1"/>
            </p:cNvSpPr>
            <p:nvPr/>
          </p:nvSpPr>
          <p:spPr bwMode="auto">
            <a:xfrm>
              <a:off x="4181" y="3885"/>
              <a:ext cx="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585"/>
            <p:cNvSpPr>
              <a:spLocks noChangeShapeType="1"/>
            </p:cNvSpPr>
            <p:nvPr/>
          </p:nvSpPr>
          <p:spPr bwMode="auto">
            <a:xfrm>
              <a:off x="4273" y="3885"/>
              <a:ext cx="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586"/>
            <p:cNvSpPr>
              <a:spLocks noChangeArrowheads="1"/>
            </p:cNvSpPr>
            <p:nvPr/>
          </p:nvSpPr>
          <p:spPr bwMode="auto">
            <a:xfrm>
              <a:off x="4006" y="3754"/>
              <a:ext cx="104" cy="93"/>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35" name="Line 587"/>
            <p:cNvSpPr>
              <a:spLocks noChangeShapeType="1"/>
            </p:cNvSpPr>
            <p:nvPr/>
          </p:nvSpPr>
          <p:spPr bwMode="auto">
            <a:xfrm>
              <a:off x="3926" y="3800"/>
              <a:ext cx="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588"/>
            <p:cNvSpPr>
              <a:spLocks noChangeShapeType="1"/>
            </p:cNvSpPr>
            <p:nvPr/>
          </p:nvSpPr>
          <p:spPr bwMode="auto">
            <a:xfrm>
              <a:off x="4106" y="3800"/>
              <a:ext cx="79"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93"/>
            <p:cNvSpPr>
              <a:spLocks noChangeShapeType="1"/>
            </p:cNvSpPr>
            <p:nvPr/>
          </p:nvSpPr>
          <p:spPr bwMode="auto">
            <a:xfrm>
              <a:off x="2894" y="3884"/>
              <a:ext cx="16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87"/>
            <p:cNvSpPr>
              <a:spLocks noChangeShapeType="1"/>
            </p:cNvSpPr>
            <p:nvPr/>
          </p:nvSpPr>
          <p:spPr bwMode="auto">
            <a:xfrm>
              <a:off x="452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88"/>
            <p:cNvSpPr>
              <a:spLocks noChangeShapeType="1"/>
            </p:cNvSpPr>
            <p:nvPr/>
          </p:nvSpPr>
          <p:spPr bwMode="auto">
            <a:xfrm flipH="1">
              <a:off x="2580"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9"/>
            <p:cNvSpPr>
              <a:spLocks noChangeShapeType="1"/>
            </p:cNvSpPr>
            <p:nvPr/>
          </p:nvSpPr>
          <p:spPr bwMode="auto">
            <a:xfrm>
              <a:off x="4836" y="4071"/>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0"/>
            <p:cNvSpPr>
              <a:spLocks noChangeShapeType="1"/>
            </p:cNvSpPr>
            <p:nvPr/>
          </p:nvSpPr>
          <p:spPr bwMode="auto">
            <a:xfrm flipH="1">
              <a:off x="5034" y="3888"/>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91"/>
            <p:cNvSpPr>
              <a:spLocks noChangeShapeType="1"/>
            </p:cNvSpPr>
            <p:nvPr/>
          </p:nvSpPr>
          <p:spPr bwMode="auto">
            <a:xfrm>
              <a:off x="2076" y="3882"/>
              <a:ext cx="312"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92"/>
            <p:cNvSpPr>
              <a:spLocks noChangeShapeType="1"/>
            </p:cNvSpPr>
            <p:nvPr/>
          </p:nvSpPr>
          <p:spPr bwMode="auto">
            <a:xfrm>
              <a:off x="2388" y="4065"/>
              <a:ext cx="1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7" name="Object 214"/>
          <p:cNvGraphicFramePr>
            <a:graphicFrameLocks noChangeAspect="1"/>
          </p:cNvGraphicFramePr>
          <p:nvPr>
            <p:extLst>
              <p:ext uri="{D42A27DB-BD31-4B8C-83A1-F6EECF244321}">
                <p14:modId xmlns:p14="http://schemas.microsoft.com/office/powerpoint/2010/main" val="1190490596"/>
              </p:ext>
            </p:extLst>
          </p:nvPr>
        </p:nvGraphicFramePr>
        <p:xfrm>
          <a:off x="8107898" y="316270"/>
          <a:ext cx="174052" cy="305724"/>
        </p:xfrm>
        <a:graphic>
          <a:graphicData uri="http://schemas.openxmlformats.org/presentationml/2006/ole">
            <mc:AlternateContent xmlns:mc="http://schemas.openxmlformats.org/markup-compatibility/2006">
              <mc:Choice xmlns:v="urn:schemas-microsoft-com:vml" Requires="v">
                <p:oleObj spid="_x0000_s19569" name="Clip" r:id="rId6" imgW="2033588" imgH="3390900" progId="MS_ClipArt_Gallery.2">
                  <p:embed/>
                </p:oleObj>
              </mc:Choice>
              <mc:Fallback>
                <p:oleObj name="Clip" r:id="rId6" imgW="2033588" imgH="33909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7898" y="316270"/>
                        <a:ext cx="174052" cy="305724"/>
                      </a:xfrm>
                      <a:prstGeom prst="rect">
                        <a:avLst/>
                      </a:prstGeom>
                      <a:noFill/>
                      <a:ln>
                        <a:noFill/>
                      </a:ln>
                      <a:effectLst/>
                      <a:extLst/>
                    </p:spPr>
                  </p:pic>
                </p:oleObj>
              </mc:Fallback>
            </mc:AlternateContent>
          </a:graphicData>
        </a:graphic>
      </p:graphicFrame>
      <p:sp>
        <p:nvSpPr>
          <p:cNvPr id="93" name="TextBox 92"/>
          <p:cNvSpPr txBox="1"/>
          <p:nvPr/>
        </p:nvSpPr>
        <p:spPr>
          <a:xfrm>
            <a:off x="1031967" y="861751"/>
            <a:ext cx="7080066" cy="369332"/>
          </a:xfrm>
          <a:prstGeom prst="rect">
            <a:avLst/>
          </a:prstGeom>
          <a:noFill/>
        </p:spPr>
        <p:txBody>
          <a:bodyPr wrap="square" rtlCol="0">
            <a:spAutoFit/>
          </a:bodyPr>
          <a:lstStyle/>
          <a:p>
            <a:pPr algn="ctr"/>
            <a:r>
              <a:rPr lang="en-US" dirty="0" smtClean="0"/>
              <a:t>How do I know if I have to relocated based upon the cross section?</a:t>
            </a:r>
            <a:endParaRPr lang="en-US" dirty="0"/>
          </a:p>
        </p:txBody>
      </p:sp>
      <p:sp>
        <p:nvSpPr>
          <p:cNvPr id="3" name="Trapezoid 2"/>
          <p:cNvSpPr/>
          <p:nvPr/>
        </p:nvSpPr>
        <p:spPr>
          <a:xfrm>
            <a:off x="2602084" y="2199798"/>
            <a:ext cx="4046604" cy="361183"/>
          </a:xfrm>
          <a:custGeom>
            <a:avLst/>
            <a:gdLst>
              <a:gd name="connsiteX0" fmla="*/ 0 w 3429000"/>
              <a:gd name="connsiteY0" fmla="*/ 889605 h 889605"/>
              <a:gd name="connsiteX1" fmla="*/ 222401 w 3429000"/>
              <a:gd name="connsiteY1" fmla="*/ 0 h 889605"/>
              <a:gd name="connsiteX2" fmla="*/ 3206599 w 3429000"/>
              <a:gd name="connsiteY2" fmla="*/ 0 h 889605"/>
              <a:gd name="connsiteX3" fmla="*/ 3429000 w 3429000"/>
              <a:gd name="connsiteY3" fmla="*/ 889605 h 889605"/>
              <a:gd name="connsiteX4" fmla="*/ 0 w 3429000"/>
              <a:gd name="connsiteY4" fmla="*/ 889605 h 889605"/>
              <a:gd name="connsiteX0" fmla="*/ 0 w 3994609"/>
              <a:gd name="connsiteY0" fmla="*/ 889605 h 889605"/>
              <a:gd name="connsiteX1" fmla="*/ 222401 w 3994609"/>
              <a:gd name="connsiteY1" fmla="*/ 0 h 889605"/>
              <a:gd name="connsiteX2" fmla="*/ 3206599 w 3994609"/>
              <a:gd name="connsiteY2" fmla="*/ 0 h 889605"/>
              <a:gd name="connsiteX3" fmla="*/ 3994609 w 3994609"/>
              <a:gd name="connsiteY3" fmla="*/ 361704 h 889605"/>
              <a:gd name="connsiteX4" fmla="*/ 0 w 3994609"/>
              <a:gd name="connsiteY4" fmla="*/ 889605 h 889605"/>
              <a:gd name="connsiteX0" fmla="*/ 0 w 4032316"/>
              <a:gd name="connsiteY0" fmla="*/ 220302 h 361704"/>
              <a:gd name="connsiteX1" fmla="*/ 260108 w 4032316"/>
              <a:gd name="connsiteY1" fmla="*/ 0 h 361704"/>
              <a:gd name="connsiteX2" fmla="*/ 3244306 w 4032316"/>
              <a:gd name="connsiteY2" fmla="*/ 0 h 361704"/>
              <a:gd name="connsiteX3" fmla="*/ 4032316 w 4032316"/>
              <a:gd name="connsiteY3" fmla="*/ 361704 h 361704"/>
              <a:gd name="connsiteX4" fmla="*/ 0 w 4032316"/>
              <a:gd name="connsiteY4" fmla="*/ 220302 h 361704"/>
              <a:gd name="connsiteX0" fmla="*/ 0 w 4032316"/>
              <a:gd name="connsiteY0" fmla="*/ 220302 h 361704"/>
              <a:gd name="connsiteX1" fmla="*/ 703168 w 4032316"/>
              <a:gd name="connsiteY1" fmla="*/ 113122 h 361704"/>
              <a:gd name="connsiteX2" fmla="*/ 3244306 w 4032316"/>
              <a:gd name="connsiteY2" fmla="*/ 0 h 361704"/>
              <a:gd name="connsiteX3" fmla="*/ 4032316 w 4032316"/>
              <a:gd name="connsiteY3" fmla="*/ 361704 h 361704"/>
              <a:gd name="connsiteX4" fmla="*/ 0 w 4032316"/>
              <a:gd name="connsiteY4" fmla="*/ 220302 h 361704"/>
              <a:gd name="connsiteX0" fmla="*/ 0 w 4032316"/>
              <a:gd name="connsiteY0" fmla="*/ 220302 h 361704"/>
              <a:gd name="connsiteX1" fmla="*/ 590046 w 4032316"/>
              <a:gd name="connsiteY1" fmla="*/ 1 h 361704"/>
              <a:gd name="connsiteX2" fmla="*/ 3244306 w 4032316"/>
              <a:gd name="connsiteY2" fmla="*/ 0 h 361704"/>
              <a:gd name="connsiteX3" fmla="*/ 4032316 w 4032316"/>
              <a:gd name="connsiteY3" fmla="*/ 361704 h 361704"/>
              <a:gd name="connsiteX4" fmla="*/ 0 w 4032316"/>
              <a:gd name="connsiteY4" fmla="*/ 220302 h 361704"/>
              <a:gd name="connsiteX0" fmla="*/ 0 w 4032316"/>
              <a:gd name="connsiteY0" fmla="*/ 237060 h 378462"/>
              <a:gd name="connsiteX1" fmla="*/ 590046 w 4032316"/>
              <a:gd name="connsiteY1" fmla="*/ 16759 h 378462"/>
              <a:gd name="connsiteX2" fmla="*/ 3244306 w 4032316"/>
              <a:gd name="connsiteY2" fmla="*/ 16758 h 378462"/>
              <a:gd name="connsiteX3" fmla="*/ 4032316 w 4032316"/>
              <a:gd name="connsiteY3" fmla="*/ 378462 h 378462"/>
              <a:gd name="connsiteX4" fmla="*/ 0 w 4032316"/>
              <a:gd name="connsiteY4" fmla="*/ 237060 h 378462"/>
              <a:gd name="connsiteX0" fmla="*/ 0 w 4032316"/>
              <a:gd name="connsiteY0" fmla="*/ 220302 h 361704"/>
              <a:gd name="connsiteX1" fmla="*/ 1570434 w 4032316"/>
              <a:gd name="connsiteY1" fmla="*/ 84843 h 361704"/>
              <a:gd name="connsiteX2" fmla="*/ 3244306 w 4032316"/>
              <a:gd name="connsiteY2" fmla="*/ 0 h 361704"/>
              <a:gd name="connsiteX3" fmla="*/ 4032316 w 4032316"/>
              <a:gd name="connsiteY3" fmla="*/ 361704 h 361704"/>
              <a:gd name="connsiteX4" fmla="*/ 0 w 4032316"/>
              <a:gd name="connsiteY4" fmla="*/ 220302 h 361704"/>
              <a:gd name="connsiteX0" fmla="*/ 0 w 4032316"/>
              <a:gd name="connsiteY0" fmla="*/ 252116 h 393518"/>
              <a:gd name="connsiteX1" fmla="*/ 656034 w 4032316"/>
              <a:gd name="connsiteY1" fmla="*/ 12962 h 393518"/>
              <a:gd name="connsiteX2" fmla="*/ 3244306 w 4032316"/>
              <a:gd name="connsiteY2" fmla="*/ 31814 h 393518"/>
              <a:gd name="connsiteX3" fmla="*/ 4032316 w 4032316"/>
              <a:gd name="connsiteY3" fmla="*/ 393518 h 393518"/>
              <a:gd name="connsiteX4" fmla="*/ 0 w 4032316"/>
              <a:gd name="connsiteY4" fmla="*/ 252116 h 393518"/>
              <a:gd name="connsiteX0" fmla="*/ 0 w 4032316"/>
              <a:gd name="connsiteY0" fmla="*/ 242239 h 383641"/>
              <a:gd name="connsiteX1" fmla="*/ 656034 w 4032316"/>
              <a:gd name="connsiteY1" fmla="*/ 3085 h 383641"/>
              <a:gd name="connsiteX2" fmla="*/ 3055770 w 4032316"/>
              <a:gd name="connsiteY2" fmla="*/ 285888 h 383641"/>
              <a:gd name="connsiteX3" fmla="*/ 4032316 w 4032316"/>
              <a:gd name="connsiteY3" fmla="*/ 383641 h 383641"/>
              <a:gd name="connsiteX4" fmla="*/ 0 w 4032316"/>
              <a:gd name="connsiteY4" fmla="*/ 242239 h 383641"/>
              <a:gd name="connsiteX0" fmla="*/ 0 w 4032316"/>
              <a:gd name="connsiteY0" fmla="*/ 253775 h 395177"/>
              <a:gd name="connsiteX1" fmla="*/ 656034 w 4032316"/>
              <a:gd name="connsiteY1" fmla="*/ 14621 h 395177"/>
              <a:gd name="connsiteX2" fmla="*/ 3216026 w 4032316"/>
              <a:gd name="connsiteY2" fmla="*/ 24047 h 395177"/>
              <a:gd name="connsiteX3" fmla="*/ 4032316 w 4032316"/>
              <a:gd name="connsiteY3" fmla="*/ 395177 h 395177"/>
              <a:gd name="connsiteX4" fmla="*/ 0 w 4032316"/>
              <a:gd name="connsiteY4" fmla="*/ 253775 h 395177"/>
              <a:gd name="connsiteX0" fmla="*/ 0 w 4032316"/>
              <a:gd name="connsiteY0" fmla="*/ 253775 h 395177"/>
              <a:gd name="connsiteX1" fmla="*/ 656034 w 4032316"/>
              <a:gd name="connsiteY1" fmla="*/ 14621 h 395177"/>
              <a:gd name="connsiteX2" fmla="*/ 3216026 w 4032316"/>
              <a:gd name="connsiteY2" fmla="*/ 24047 h 395177"/>
              <a:gd name="connsiteX3" fmla="*/ 3912909 w 4032316"/>
              <a:gd name="connsiteY3" fmla="*/ 268701 h 395177"/>
              <a:gd name="connsiteX4" fmla="*/ 4032316 w 4032316"/>
              <a:gd name="connsiteY4" fmla="*/ 395177 h 395177"/>
              <a:gd name="connsiteX5" fmla="*/ 0 w 4032316"/>
              <a:gd name="connsiteY5" fmla="*/ 253775 h 395177"/>
              <a:gd name="connsiteX0" fmla="*/ 0 w 4032316"/>
              <a:gd name="connsiteY0" fmla="*/ 255341 h 396743"/>
              <a:gd name="connsiteX1" fmla="*/ 656034 w 4032316"/>
              <a:gd name="connsiteY1" fmla="*/ 16187 h 396743"/>
              <a:gd name="connsiteX2" fmla="*/ 3320801 w 4032316"/>
              <a:gd name="connsiteY2" fmla="*/ 18469 h 396743"/>
              <a:gd name="connsiteX3" fmla="*/ 3912909 w 4032316"/>
              <a:gd name="connsiteY3" fmla="*/ 270267 h 396743"/>
              <a:gd name="connsiteX4" fmla="*/ 4032316 w 4032316"/>
              <a:gd name="connsiteY4" fmla="*/ 396743 h 396743"/>
              <a:gd name="connsiteX5" fmla="*/ 0 w 4032316"/>
              <a:gd name="connsiteY5" fmla="*/ 255341 h 396743"/>
              <a:gd name="connsiteX0" fmla="*/ 0 w 4068035"/>
              <a:gd name="connsiteY0" fmla="*/ 255341 h 363406"/>
              <a:gd name="connsiteX1" fmla="*/ 656034 w 4068035"/>
              <a:gd name="connsiteY1" fmla="*/ 16187 h 363406"/>
              <a:gd name="connsiteX2" fmla="*/ 3320801 w 4068035"/>
              <a:gd name="connsiteY2" fmla="*/ 18469 h 363406"/>
              <a:gd name="connsiteX3" fmla="*/ 3912909 w 4068035"/>
              <a:gd name="connsiteY3" fmla="*/ 270267 h 363406"/>
              <a:gd name="connsiteX4" fmla="*/ 4068035 w 4068035"/>
              <a:gd name="connsiteY4" fmla="*/ 363406 h 363406"/>
              <a:gd name="connsiteX5" fmla="*/ 0 w 4068035"/>
              <a:gd name="connsiteY5" fmla="*/ 255341 h 363406"/>
              <a:gd name="connsiteX0" fmla="*/ 0 w 4068035"/>
              <a:gd name="connsiteY0" fmla="*/ 255341 h 363406"/>
              <a:gd name="connsiteX1" fmla="*/ 656034 w 4068035"/>
              <a:gd name="connsiteY1" fmla="*/ 16187 h 363406"/>
              <a:gd name="connsiteX2" fmla="*/ 3320801 w 4068035"/>
              <a:gd name="connsiteY2" fmla="*/ 18469 h 363406"/>
              <a:gd name="connsiteX3" fmla="*/ 3812896 w 4068035"/>
              <a:gd name="connsiteY3" fmla="*/ 201211 h 363406"/>
              <a:gd name="connsiteX4" fmla="*/ 4068035 w 4068035"/>
              <a:gd name="connsiteY4" fmla="*/ 363406 h 363406"/>
              <a:gd name="connsiteX5" fmla="*/ 0 w 4068035"/>
              <a:gd name="connsiteY5" fmla="*/ 255341 h 363406"/>
              <a:gd name="connsiteX0" fmla="*/ 0 w 4063273"/>
              <a:gd name="connsiteY0" fmla="*/ 198191 h 363406"/>
              <a:gd name="connsiteX1" fmla="*/ 651272 w 4063273"/>
              <a:gd name="connsiteY1" fmla="*/ 16187 h 363406"/>
              <a:gd name="connsiteX2" fmla="*/ 3316039 w 4063273"/>
              <a:gd name="connsiteY2" fmla="*/ 18469 h 363406"/>
              <a:gd name="connsiteX3" fmla="*/ 3808134 w 4063273"/>
              <a:gd name="connsiteY3" fmla="*/ 201211 h 363406"/>
              <a:gd name="connsiteX4" fmla="*/ 4063273 w 4063273"/>
              <a:gd name="connsiteY4" fmla="*/ 363406 h 363406"/>
              <a:gd name="connsiteX5" fmla="*/ 0 w 4063273"/>
              <a:gd name="connsiteY5" fmla="*/ 198191 h 363406"/>
              <a:gd name="connsiteX0" fmla="*/ 0 w 4065654"/>
              <a:gd name="connsiteY0" fmla="*/ 207716 h 363406"/>
              <a:gd name="connsiteX1" fmla="*/ 653653 w 4065654"/>
              <a:gd name="connsiteY1" fmla="*/ 16187 h 363406"/>
              <a:gd name="connsiteX2" fmla="*/ 3318420 w 4065654"/>
              <a:gd name="connsiteY2" fmla="*/ 18469 h 363406"/>
              <a:gd name="connsiteX3" fmla="*/ 3810515 w 4065654"/>
              <a:gd name="connsiteY3" fmla="*/ 201211 h 363406"/>
              <a:gd name="connsiteX4" fmla="*/ 4065654 w 4065654"/>
              <a:gd name="connsiteY4" fmla="*/ 363406 h 363406"/>
              <a:gd name="connsiteX5" fmla="*/ 0 w 4065654"/>
              <a:gd name="connsiteY5" fmla="*/ 207716 h 363406"/>
              <a:gd name="connsiteX0" fmla="*/ 0 w 4065654"/>
              <a:gd name="connsiteY0" fmla="*/ 211400 h 367090"/>
              <a:gd name="connsiteX1" fmla="*/ 508397 w 4065654"/>
              <a:gd name="connsiteY1" fmla="*/ 15109 h 367090"/>
              <a:gd name="connsiteX2" fmla="*/ 3318420 w 4065654"/>
              <a:gd name="connsiteY2" fmla="*/ 22153 h 367090"/>
              <a:gd name="connsiteX3" fmla="*/ 3810515 w 4065654"/>
              <a:gd name="connsiteY3" fmla="*/ 204895 h 367090"/>
              <a:gd name="connsiteX4" fmla="*/ 4065654 w 4065654"/>
              <a:gd name="connsiteY4" fmla="*/ 367090 h 367090"/>
              <a:gd name="connsiteX5" fmla="*/ 0 w 4065654"/>
              <a:gd name="connsiteY5" fmla="*/ 211400 h 367090"/>
              <a:gd name="connsiteX0" fmla="*/ 0 w 4065654"/>
              <a:gd name="connsiteY0" fmla="*/ 229305 h 384995"/>
              <a:gd name="connsiteX1" fmla="*/ 508397 w 4065654"/>
              <a:gd name="connsiteY1" fmla="*/ 33014 h 384995"/>
              <a:gd name="connsiteX2" fmla="*/ 3318420 w 4065654"/>
              <a:gd name="connsiteY2" fmla="*/ 40058 h 384995"/>
              <a:gd name="connsiteX3" fmla="*/ 3810515 w 4065654"/>
              <a:gd name="connsiteY3" fmla="*/ 222800 h 384995"/>
              <a:gd name="connsiteX4" fmla="*/ 4065654 w 4065654"/>
              <a:gd name="connsiteY4" fmla="*/ 384995 h 384995"/>
              <a:gd name="connsiteX5" fmla="*/ 0 w 4065654"/>
              <a:gd name="connsiteY5" fmla="*/ 229305 h 384995"/>
              <a:gd name="connsiteX0" fmla="*/ 0 w 4046604"/>
              <a:gd name="connsiteY0" fmla="*/ 229305 h 361183"/>
              <a:gd name="connsiteX1" fmla="*/ 508397 w 4046604"/>
              <a:gd name="connsiteY1" fmla="*/ 33014 h 361183"/>
              <a:gd name="connsiteX2" fmla="*/ 3318420 w 4046604"/>
              <a:gd name="connsiteY2" fmla="*/ 40058 h 361183"/>
              <a:gd name="connsiteX3" fmla="*/ 3810515 w 4046604"/>
              <a:gd name="connsiteY3" fmla="*/ 222800 h 361183"/>
              <a:gd name="connsiteX4" fmla="*/ 4046604 w 4046604"/>
              <a:gd name="connsiteY4" fmla="*/ 361183 h 361183"/>
              <a:gd name="connsiteX5" fmla="*/ 0 w 4046604"/>
              <a:gd name="connsiteY5" fmla="*/ 229305 h 36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6604" h="361183">
                <a:moveTo>
                  <a:pt x="0" y="229305"/>
                </a:moveTo>
                <a:lnTo>
                  <a:pt x="508397" y="33014"/>
                </a:lnTo>
                <a:cubicBezTo>
                  <a:pt x="1969167" y="-45176"/>
                  <a:pt x="2433667" y="40058"/>
                  <a:pt x="3318420" y="40058"/>
                </a:cubicBezTo>
                <a:cubicBezTo>
                  <a:pt x="3428166" y="90187"/>
                  <a:pt x="3700769" y="172671"/>
                  <a:pt x="3810515" y="222800"/>
                </a:cubicBezTo>
                <a:lnTo>
                  <a:pt x="4046604" y="361183"/>
                </a:lnTo>
                <a:lnTo>
                  <a:pt x="0" y="229305"/>
                </a:ln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08798" y="2429277"/>
            <a:ext cx="4642937" cy="366710"/>
          </a:xfrm>
          <a:custGeom>
            <a:avLst/>
            <a:gdLst>
              <a:gd name="connsiteX0" fmla="*/ 0 w 4028574"/>
              <a:gd name="connsiteY0" fmla="*/ 0 h 317860"/>
              <a:gd name="connsiteX1" fmla="*/ 4028574 w 4028574"/>
              <a:gd name="connsiteY1" fmla="*/ 0 h 317860"/>
              <a:gd name="connsiteX2" fmla="*/ 4028574 w 4028574"/>
              <a:gd name="connsiteY2" fmla="*/ 317860 h 317860"/>
              <a:gd name="connsiteX3" fmla="*/ 0 w 4028574"/>
              <a:gd name="connsiteY3" fmla="*/ 317860 h 317860"/>
              <a:gd name="connsiteX4" fmla="*/ 0 w 4028574"/>
              <a:gd name="connsiteY4" fmla="*/ 0 h 317860"/>
              <a:gd name="connsiteX0" fmla="*/ 0 w 4028574"/>
              <a:gd name="connsiteY0" fmla="*/ 0 h 317860"/>
              <a:gd name="connsiteX1" fmla="*/ 3915452 w 4028574"/>
              <a:gd name="connsiteY1" fmla="*/ 28280 h 317860"/>
              <a:gd name="connsiteX2" fmla="*/ 4028574 w 4028574"/>
              <a:gd name="connsiteY2" fmla="*/ 317860 h 317860"/>
              <a:gd name="connsiteX3" fmla="*/ 0 w 4028574"/>
              <a:gd name="connsiteY3" fmla="*/ 317860 h 317860"/>
              <a:gd name="connsiteX4" fmla="*/ 0 w 4028574"/>
              <a:gd name="connsiteY4" fmla="*/ 0 h 317860"/>
              <a:gd name="connsiteX0" fmla="*/ 0 w 4066281"/>
              <a:gd name="connsiteY0" fmla="*/ 0 h 317860"/>
              <a:gd name="connsiteX1" fmla="*/ 4066281 w 4066281"/>
              <a:gd name="connsiteY1" fmla="*/ 160255 h 317860"/>
              <a:gd name="connsiteX2" fmla="*/ 4028574 w 4066281"/>
              <a:gd name="connsiteY2" fmla="*/ 317860 h 317860"/>
              <a:gd name="connsiteX3" fmla="*/ 0 w 4066281"/>
              <a:gd name="connsiteY3" fmla="*/ 317860 h 317860"/>
              <a:gd name="connsiteX4" fmla="*/ 0 w 4066281"/>
              <a:gd name="connsiteY4" fmla="*/ 0 h 317860"/>
              <a:gd name="connsiteX0" fmla="*/ 20066 w 4086347"/>
              <a:gd name="connsiteY0" fmla="*/ 0 h 346435"/>
              <a:gd name="connsiteX1" fmla="*/ 4086347 w 4086347"/>
              <a:gd name="connsiteY1" fmla="*/ 160255 h 346435"/>
              <a:gd name="connsiteX2" fmla="*/ 4048640 w 4086347"/>
              <a:gd name="connsiteY2" fmla="*/ 317860 h 346435"/>
              <a:gd name="connsiteX3" fmla="*/ 0 w 4086347"/>
              <a:gd name="connsiteY3" fmla="*/ 346435 h 346435"/>
              <a:gd name="connsiteX4" fmla="*/ 20066 w 4086347"/>
              <a:gd name="connsiteY4" fmla="*/ 0 h 346435"/>
              <a:gd name="connsiteX0" fmla="*/ 11148 w 4086347"/>
              <a:gd name="connsiteY0" fmla="*/ 0 h 363104"/>
              <a:gd name="connsiteX1" fmla="*/ 4086347 w 4086347"/>
              <a:gd name="connsiteY1" fmla="*/ 176924 h 363104"/>
              <a:gd name="connsiteX2" fmla="*/ 4048640 w 4086347"/>
              <a:gd name="connsiteY2" fmla="*/ 334529 h 363104"/>
              <a:gd name="connsiteX3" fmla="*/ 0 w 4086347"/>
              <a:gd name="connsiteY3" fmla="*/ 363104 h 363104"/>
              <a:gd name="connsiteX4" fmla="*/ 11148 w 4086347"/>
              <a:gd name="connsiteY4" fmla="*/ 0 h 363104"/>
              <a:gd name="connsiteX0" fmla="*/ 4460 w 4079659"/>
              <a:gd name="connsiteY0" fmla="*/ 0 h 360723"/>
              <a:gd name="connsiteX1" fmla="*/ 4079659 w 4079659"/>
              <a:gd name="connsiteY1" fmla="*/ 176924 h 360723"/>
              <a:gd name="connsiteX2" fmla="*/ 4041952 w 4079659"/>
              <a:gd name="connsiteY2" fmla="*/ 334529 h 360723"/>
              <a:gd name="connsiteX3" fmla="*/ 0 w 4079659"/>
              <a:gd name="connsiteY3" fmla="*/ 360723 h 360723"/>
              <a:gd name="connsiteX4" fmla="*/ 4460 w 4079659"/>
              <a:gd name="connsiteY4" fmla="*/ 0 h 360723"/>
              <a:gd name="connsiteX0" fmla="*/ 4460 w 4079659"/>
              <a:gd name="connsiteY0" fmla="*/ 0 h 360723"/>
              <a:gd name="connsiteX1" fmla="*/ 403553 w 4079659"/>
              <a:gd name="connsiteY1" fmla="*/ 15443 h 360723"/>
              <a:gd name="connsiteX2" fmla="*/ 4079659 w 4079659"/>
              <a:gd name="connsiteY2" fmla="*/ 176924 h 360723"/>
              <a:gd name="connsiteX3" fmla="*/ 4041952 w 4079659"/>
              <a:gd name="connsiteY3" fmla="*/ 334529 h 360723"/>
              <a:gd name="connsiteX4" fmla="*/ 0 w 4079659"/>
              <a:gd name="connsiteY4" fmla="*/ 360723 h 360723"/>
              <a:gd name="connsiteX5" fmla="*/ 4460 w 4079659"/>
              <a:gd name="connsiteY5" fmla="*/ 0 h 360723"/>
              <a:gd name="connsiteX0" fmla="*/ 4460 w 4079659"/>
              <a:gd name="connsiteY0" fmla="*/ 1225 h 361948"/>
              <a:gd name="connsiteX1" fmla="*/ 276467 w 4079659"/>
              <a:gd name="connsiteY1" fmla="*/ 0 h 361948"/>
              <a:gd name="connsiteX2" fmla="*/ 4079659 w 4079659"/>
              <a:gd name="connsiteY2" fmla="*/ 178149 h 361948"/>
              <a:gd name="connsiteX3" fmla="*/ 4041952 w 4079659"/>
              <a:gd name="connsiteY3" fmla="*/ 335754 h 361948"/>
              <a:gd name="connsiteX4" fmla="*/ 0 w 4079659"/>
              <a:gd name="connsiteY4" fmla="*/ 361948 h 361948"/>
              <a:gd name="connsiteX5" fmla="*/ 4460 w 4079659"/>
              <a:gd name="connsiteY5" fmla="*/ 1225 h 361948"/>
              <a:gd name="connsiteX0" fmla="*/ 4460 w 4079659"/>
              <a:gd name="connsiteY0" fmla="*/ 1225 h 361948"/>
              <a:gd name="connsiteX1" fmla="*/ 276467 w 4079659"/>
              <a:gd name="connsiteY1" fmla="*/ 0 h 361948"/>
              <a:gd name="connsiteX2" fmla="*/ 4079659 w 4079659"/>
              <a:gd name="connsiteY2" fmla="*/ 178149 h 361948"/>
              <a:gd name="connsiteX3" fmla="*/ 4039723 w 4079659"/>
              <a:gd name="connsiteY3" fmla="*/ 359566 h 361948"/>
              <a:gd name="connsiteX4" fmla="*/ 0 w 4079659"/>
              <a:gd name="connsiteY4" fmla="*/ 361948 h 361948"/>
              <a:gd name="connsiteX5" fmla="*/ 4460 w 4079659"/>
              <a:gd name="connsiteY5" fmla="*/ 1225 h 361948"/>
              <a:gd name="connsiteX0" fmla="*/ 4460 w 4356324"/>
              <a:gd name="connsiteY0" fmla="*/ 1225 h 361948"/>
              <a:gd name="connsiteX1" fmla="*/ 276467 w 4356324"/>
              <a:gd name="connsiteY1" fmla="*/ 0 h 361948"/>
              <a:gd name="connsiteX2" fmla="*/ 4079659 w 4356324"/>
              <a:gd name="connsiteY2" fmla="*/ 178149 h 361948"/>
              <a:gd name="connsiteX3" fmla="*/ 4356324 w 4356324"/>
              <a:gd name="connsiteY3" fmla="*/ 347660 h 361948"/>
              <a:gd name="connsiteX4" fmla="*/ 0 w 4356324"/>
              <a:gd name="connsiteY4" fmla="*/ 361948 h 361948"/>
              <a:gd name="connsiteX5" fmla="*/ 4460 w 4356324"/>
              <a:gd name="connsiteY5" fmla="*/ 1225 h 361948"/>
              <a:gd name="connsiteX0" fmla="*/ 4460 w 4356324"/>
              <a:gd name="connsiteY0" fmla="*/ 1225 h 361948"/>
              <a:gd name="connsiteX1" fmla="*/ 276467 w 4356324"/>
              <a:gd name="connsiteY1" fmla="*/ 0 h 361948"/>
              <a:gd name="connsiteX2" fmla="*/ 4347209 w 4356324"/>
              <a:gd name="connsiteY2" fmla="*/ 140049 h 361948"/>
              <a:gd name="connsiteX3" fmla="*/ 4356324 w 4356324"/>
              <a:gd name="connsiteY3" fmla="*/ 347660 h 361948"/>
              <a:gd name="connsiteX4" fmla="*/ 0 w 4356324"/>
              <a:gd name="connsiteY4" fmla="*/ 361948 h 361948"/>
              <a:gd name="connsiteX5" fmla="*/ 4460 w 4356324"/>
              <a:gd name="connsiteY5" fmla="*/ 1225 h 361948"/>
              <a:gd name="connsiteX0" fmla="*/ 4460 w 4347406"/>
              <a:gd name="connsiteY0" fmla="*/ 1225 h 361948"/>
              <a:gd name="connsiteX1" fmla="*/ 276467 w 4347406"/>
              <a:gd name="connsiteY1" fmla="*/ 0 h 361948"/>
              <a:gd name="connsiteX2" fmla="*/ 4347209 w 4347406"/>
              <a:gd name="connsiteY2" fmla="*/ 140049 h 361948"/>
              <a:gd name="connsiteX3" fmla="*/ 4347406 w 4347406"/>
              <a:gd name="connsiteY3" fmla="*/ 345279 h 361948"/>
              <a:gd name="connsiteX4" fmla="*/ 0 w 4347406"/>
              <a:gd name="connsiteY4" fmla="*/ 361948 h 361948"/>
              <a:gd name="connsiteX5" fmla="*/ 4460 w 4347406"/>
              <a:gd name="connsiteY5" fmla="*/ 1225 h 361948"/>
              <a:gd name="connsiteX0" fmla="*/ 4460 w 4347210"/>
              <a:gd name="connsiteY0" fmla="*/ 1225 h 366710"/>
              <a:gd name="connsiteX1" fmla="*/ 276467 w 4347210"/>
              <a:gd name="connsiteY1" fmla="*/ 0 h 366710"/>
              <a:gd name="connsiteX2" fmla="*/ 4347209 w 4347210"/>
              <a:gd name="connsiteY2" fmla="*/ 140049 h 366710"/>
              <a:gd name="connsiteX3" fmla="*/ 4345177 w 4347210"/>
              <a:gd name="connsiteY3" fmla="*/ 366710 h 366710"/>
              <a:gd name="connsiteX4" fmla="*/ 0 w 4347210"/>
              <a:gd name="connsiteY4" fmla="*/ 361948 h 366710"/>
              <a:gd name="connsiteX5" fmla="*/ 4460 w 4347210"/>
              <a:gd name="connsiteY5" fmla="*/ 1225 h 3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7210" h="366710">
                <a:moveTo>
                  <a:pt x="4460" y="1225"/>
                </a:moveTo>
                <a:lnTo>
                  <a:pt x="276467" y="0"/>
                </a:lnTo>
                <a:lnTo>
                  <a:pt x="4347209" y="140049"/>
                </a:lnTo>
                <a:cubicBezTo>
                  <a:pt x="4347275" y="208459"/>
                  <a:pt x="4345111" y="298300"/>
                  <a:pt x="4345177" y="366710"/>
                </a:cubicBezTo>
                <a:lnTo>
                  <a:pt x="0" y="361948"/>
                </a:lnTo>
                <a:cubicBezTo>
                  <a:pt x="1487" y="241707"/>
                  <a:pt x="2973" y="121466"/>
                  <a:pt x="4460" y="1225"/>
                </a:cubicBezTo>
                <a:close/>
              </a:path>
            </a:pathLst>
          </a:cu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354013" y="2286989"/>
            <a:ext cx="279018" cy="503979"/>
          </a:xfrm>
          <a:custGeom>
            <a:avLst/>
            <a:gdLst>
              <a:gd name="connsiteX0" fmla="*/ 0 w 259281"/>
              <a:gd name="connsiteY0" fmla="*/ 0 h 542078"/>
              <a:gd name="connsiteX1" fmla="*/ 259281 w 259281"/>
              <a:gd name="connsiteY1" fmla="*/ 0 h 542078"/>
              <a:gd name="connsiteX2" fmla="*/ 259281 w 259281"/>
              <a:gd name="connsiteY2" fmla="*/ 542078 h 542078"/>
              <a:gd name="connsiteX3" fmla="*/ 0 w 259281"/>
              <a:gd name="connsiteY3" fmla="*/ 542078 h 542078"/>
              <a:gd name="connsiteX4" fmla="*/ 0 w 259281"/>
              <a:gd name="connsiteY4" fmla="*/ 0 h 542078"/>
              <a:gd name="connsiteX0" fmla="*/ 0 w 266425"/>
              <a:gd name="connsiteY0" fmla="*/ 0 h 549222"/>
              <a:gd name="connsiteX1" fmla="*/ 266425 w 266425"/>
              <a:gd name="connsiteY1" fmla="*/ 7144 h 549222"/>
              <a:gd name="connsiteX2" fmla="*/ 266425 w 266425"/>
              <a:gd name="connsiteY2" fmla="*/ 549222 h 549222"/>
              <a:gd name="connsiteX3" fmla="*/ 7144 w 266425"/>
              <a:gd name="connsiteY3" fmla="*/ 549222 h 549222"/>
              <a:gd name="connsiteX4" fmla="*/ 0 w 266425"/>
              <a:gd name="connsiteY4" fmla="*/ 0 h 549222"/>
              <a:gd name="connsiteX0" fmla="*/ 0 w 266425"/>
              <a:gd name="connsiteY0" fmla="*/ 0 h 549222"/>
              <a:gd name="connsiteX1" fmla="*/ 266425 w 266425"/>
              <a:gd name="connsiteY1" fmla="*/ 7144 h 549222"/>
              <a:gd name="connsiteX2" fmla="*/ 266425 w 266425"/>
              <a:gd name="connsiteY2" fmla="*/ 549222 h 549222"/>
              <a:gd name="connsiteX3" fmla="*/ 9525 w 266425"/>
              <a:gd name="connsiteY3" fmla="*/ 496835 h 549222"/>
              <a:gd name="connsiteX4" fmla="*/ 0 w 266425"/>
              <a:gd name="connsiteY4" fmla="*/ 0 h 549222"/>
              <a:gd name="connsiteX0" fmla="*/ 0 w 266425"/>
              <a:gd name="connsiteY0" fmla="*/ 0 h 549222"/>
              <a:gd name="connsiteX1" fmla="*/ 266425 w 266425"/>
              <a:gd name="connsiteY1" fmla="*/ 7144 h 549222"/>
              <a:gd name="connsiteX2" fmla="*/ 266425 w 266425"/>
              <a:gd name="connsiteY2" fmla="*/ 549222 h 549222"/>
              <a:gd name="connsiteX3" fmla="*/ 7144 w 266425"/>
              <a:gd name="connsiteY3" fmla="*/ 501598 h 549222"/>
              <a:gd name="connsiteX4" fmla="*/ 0 w 266425"/>
              <a:gd name="connsiteY4" fmla="*/ 0 h 549222"/>
              <a:gd name="connsiteX0" fmla="*/ 687 w 267112"/>
              <a:gd name="connsiteY0" fmla="*/ 0 h 549222"/>
              <a:gd name="connsiteX1" fmla="*/ 267112 w 267112"/>
              <a:gd name="connsiteY1" fmla="*/ 7144 h 549222"/>
              <a:gd name="connsiteX2" fmla="*/ 267112 w 267112"/>
              <a:gd name="connsiteY2" fmla="*/ 549222 h 549222"/>
              <a:gd name="connsiteX3" fmla="*/ 687 w 267112"/>
              <a:gd name="connsiteY3" fmla="*/ 499217 h 549222"/>
              <a:gd name="connsiteX4" fmla="*/ 687 w 267112"/>
              <a:gd name="connsiteY4" fmla="*/ 0 h 549222"/>
              <a:gd name="connsiteX0" fmla="*/ 687 w 279018"/>
              <a:gd name="connsiteY0" fmla="*/ 0 h 503979"/>
              <a:gd name="connsiteX1" fmla="*/ 267112 w 279018"/>
              <a:gd name="connsiteY1" fmla="*/ 7144 h 503979"/>
              <a:gd name="connsiteX2" fmla="*/ 279018 w 279018"/>
              <a:gd name="connsiteY2" fmla="*/ 503979 h 503979"/>
              <a:gd name="connsiteX3" fmla="*/ 687 w 279018"/>
              <a:gd name="connsiteY3" fmla="*/ 499217 h 503979"/>
              <a:gd name="connsiteX4" fmla="*/ 687 w 279018"/>
              <a:gd name="connsiteY4" fmla="*/ 0 h 503979"/>
              <a:gd name="connsiteX0" fmla="*/ 687 w 279018"/>
              <a:gd name="connsiteY0" fmla="*/ 0 h 503979"/>
              <a:gd name="connsiteX1" fmla="*/ 276637 w 279018"/>
              <a:gd name="connsiteY1" fmla="*/ 7144 h 503979"/>
              <a:gd name="connsiteX2" fmla="*/ 279018 w 279018"/>
              <a:gd name="connsiteY2" fmla="*/ 503979 h 503979"/>
              <a:gd name="connsiteX3" fmla="*/ 687 w 279018"/>
              <a:gd name="connsiteY3" fmla="*/ 499217 h 503979"/>
              <a:gd name="connsiteX4" fmla="*/ 687 w 279018"/>
              <a:gd name="connsiteY4" fmla="*/ 0 h 50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18" h="503979">
                <a:moveTo>
                  <a:pt x="687" y="0"/>
                </a:moveTo>
                <a:lnTo>
                  <a:pt x="276637" y="7144"/>
                </a:lnTo>
                <a:cubicBezTo>
                  <a:pt x="277431" y="172756"/>
                  <a:pt x="278224" y="338367"/>
                  <a:pt x="279018" y="503979"/>
                </a:cubicBezTo>
                <a:lnTo>
                  <a:pt x="687" y="499217"/>
                </a:lnTo>
                <a:cubicBezTo>
                  <a:pt x="-1694" y="316143"/>
                  <a:pt x="3068" y="183074"/>
                  <a:pt x="687" y="0"/>
                </a:cubicBezTo>
                <a:close/>
              </a:path>
            </a:pathLst>
          </a:cu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a:off x="1993039" y="2198586"/>
            <a:ext cx="330048" cy="594135"/>
          </a:xfrm>
          <a:custGeom>
            <a:avLst/>
            <a:gdLst>
              <a:gd name="connsiteX0" fmla="*/ 0 w 381000"/>
              <a:gd name="connsiteY0" fmla="*/ 457200 h 457200"/>
              <a:gd name="connsiteX1" fmla="*/ 95250 w 381000"/>
              <a:gd name="connsiteY1" fmla="*/ 0 h 457200"/>
              <a:gd name="connsiteX2" fmla="*/ 285750 w 381000"/>
              <a:gd name="connsiteY2" fmla="*/ 0 h 457200"/>
              <a:gd name="connsiteX3" fmla="*/ 381000 w 381000"/>
              <a:gd name="connsiteY3" fmla="*/ 457200 h 457200"/>
              <a:gd name="connsiteX4" fmla="*/ 0 w 381000"/>
              <a:gd name="connsiteY4" fmla="*/ 457200 h 457200"/>
              <a:gd name="connsiteX0" fmla="*/ 0 w 563252"/>
              <a:gd name="connsiteY0" fmla="*/ 1130566 h 1130566"/>
              <a:gd name="connsiteX1" fmla="*/ 95250 w 563252"/>
              <a:gd name="connsiteY1" fmla="*/ 673366 h 1130566"/>
              <a:gd name="connsiteX2" fmla="*/ 285750 w 563252"/>
              <a:gd name="connsiteY2" fmla="*/ 673366 h 1130566"/>
              <a:gd name="connsiteX3" fmla="*/ 563252 w 563252"/>
              <a:gd name="connsiteY3" fmla="*/ 135 h 1130566"/>
              <a:gd name="connsiteX4" fmla="*/ 381000 w 563252"/>
              <a:gd name="connsiteY4" fmla="*/ 1130566 h 1130566"/>
              <a:gd name="connsiteX5" fmla="*/ 0 w 563252"/>
              <a:gd name="connsiteY5" fmla="*/ 1130566 h 1130566"/>
              <a:gd name="connsiteX0" fmla="*/ 0 w 563252"/>
              <a:gd name="connsiteY0" fmla="*/ 1164210 h 1164210"/>
              <a:gd name="connsiteX1" fmla="*/ 95250 w 563252"/>
              <a:gd name="connsiteY1" fmla="*/ 707010 h 1164210"/>
              <a:gd name="connsiteX2" fmla="*/ 295177 w 563252"/>
              <a:gd name="connsiteY2" fmla="*/ 0 h 1164210"/>
              <a:gd name="connsiteX3" fmla="*/ 563252 w 563252"/>
              <a:gd name="connsiteY3" fmla="*/ 33779 h 1164210"/>
              <a:gd name="connsiteX4" fmla="*/ 381000 w 563252"/>
              <a:gd name="connsiteY4" fmla="*/ 1164210 h 1164210"/>
              <a:gd name="connsiteX5" fmla="*/ 0 w 563252"/>
              <a:gd name="connsiteY5" fmla="*/ 1164210 h 1164210"/>
              <a:gd name="connsiteX0" fmla="*/ 0 w 563252"/>
              <a:gd name="connsiteY0" fmla="*/ 1399881 h 1399881"/>
              <a:gd name="connsiteX1" fmla="*/ 982 w 563252"/>
              <a:gd name="connsiteY1" fmla="*/ 0 h 1399881"/>
              <a:gd name="connsiteX2" fmla="*/ 295177 w 563252"/>
              <a:gd name="connsiteY2" fmla="*/ 235671 h 1399881"/>
              <a:gd name="connsiteX3" fmla="*/ 563252 w 563252"/>
              <a:gd name="connsiteY3" fmla="*/ 269450 h 1399881"/>
              <a:gd name="connsiteX4" fmla="*/ 381000 w 563252"/>
              <a:gd name="connsiteY4" fmla="*/ 1399881 h 1399881"/>
              <a:gd name="connsiteX5" fmla="*/ 0 w 563252"/>
              <a:gd name="connsiteY5" fmla="*/ 1399881 h 1399881"/>
              <a:gd name="connsiteX0" fmla="*/ 0 w 563252"/>
              <a:gd name="connsiteY0" fmla="*/ 1399881 h 1399881"/>
              <a:gd name="connsiteX1" fmla="*/ 982 w 563252"/>
              <a:gd name="connsiteY1" fmla="*/ 0 h 1399881"/>
              <a:gd name="connsiteX2" fmla="*/ 295177 w 563252"/>
              <a:gd name="connsiteY2" fmla="*/ 235671 h 1399881"/>
              <a:gd name="connsiteX3" fmla="*/ 563252 w 563252"/>
              <a:gd name="connsiteY3" fmla="*/ 269450 h 1399881"/>
              <a:gd name="connsiteX4" fmla="*/ 531829 w 563252"/>
              <a:gd name="connsiteY4" fmla="*/ 579749 h 1399881"/>
              <a:gd name="connsiteX5" fmla="*/ 0 w 563252"/>
              <a:gd name="connsiteY5" fmla="*/ 1399881 h 1399881"/>
              <a:gd name="connsiteX0" fmla="*/ 0 w 572679"/>
              <a:gd name="connsiteY0" fmla="*/ 570322 h 579749"/>
              <a:gd name="connsiteX1" fmla="*/ 10409 w 572679"/>
              <a:gd name="connsiteY1" fmla="*/ 0 h 579749"/>
              <a:gd name="connsiteX2" fmla="*/ 304604 w 572679"/>
              <a:gd name="connsiteY2" fmla="*/ 235671 h 579749"/>
              <a:gd name="connsiteX3" fmla="*/ 572679 w 572679"/>
              <a:gd name="connsiteY3" fmla="*/ 269450 h 579749"/>
              <a:gd name="connsiteX4" fmla="*/ 541256 w 572679"/>
              <a:gd name="connsiteY4" fmla="*/ 579749 h 579749"/>
              <a:gd name="connsiteX5" fmla="*/ 0 w 572679"/>
              <a:gd name="connsiteY5" fmla="*/ 570322 h 579749"/>
              <a:gd name="connsiteX0" fmla="*/ 0 w 575060"/>
              <a:gd name="connsiteY0" fmla="*/ 570322 h 579749"/>
              <a:gd name="connsiteX1" fmla="*/ 10409 w 575060"/>
              <a:gd name="connsiteY1" fmla="*/ 0 h 579749"/>
              <a:gd name="connsiteX2" fmla="*/ 304604 w 575060"/>
              <a:gd name="connsiteY2" fmla="*/ 235671 h 579749"/>
              <a:gd name="connsiteX3" fmla="*/ 575060 w 575060"/>
              <a:gd name="connsiteY3" fmla="*/ 238493 h 579749"/>
              <a:gd name="connsiteX4" fmla="*/ 541256 w 575060"/>
              <a:gd name="connsiteY4" fmla="*/ 579749 h 579749"/>
              <a:gd name="connsiteX5" fmla="*/ 0 w 575060"/>
              <a:gd name="connsiteY5" fmla="*/ 570322 h 579749"/>
              <a:gd name="connsiteX0" fmla="*/ 0 w 575060"/>
              <a:gd name="connsiteY0" fmla="*/ 551272 h 560699"/>
              <a:gd name="connsiteX1" fmla="*/ 8027 w 575060"/>
              <a:gd name="connsiteY1" fmla="*/ 0 h 560699"/>
              <a:gd name="connsiteX2" fmla="*/ 304604 w 575060"/>
              <a:gd name="connsiteY2" fmla="*/ 216621 h 560699"/>
              <a:gd name="connsiteX3" fmla="*/ 575060 w 575060"/>
              <a:gd name="connsiteY3" fmla="*/ 219443 h 560699"/>
              <a:gd name="connsiteX4" fmla="*/ 541256 w 575060"/>
              <a:gd name="connsiteY4" fmla="*/ 560699 h 560699"/>
              <a:gd name="connsiteX5" fmla="*/ 0 w 575060"/>
              <a:gd name="connsiteY5" fmla="*/ 551272 h 560699"/>
              <a:gd name="connsiteX0" fmla="*/ 0 w 575060"/>
              <a:gd name="connsiteY0" fmla="*/ 551272 h 551272"/>
              <a:gd name="connsiteX1" fmla="*/ 8027 w 575060"/>
              <a:gd name="connsiteY1" fmla="*/ 0 h 551272"/>
              <a:gd name="connsiteX2" fmla="*/ 304604 w 575060"/>
              <a:gd name="connsiteY2" fmla="*/ 216621 h 551272"/>
              <a:gd name="connsiteX3" fmla="*/ 575060 w 575060"/>
              <a:gd name="connsiteY3" fmla="*/ 219443 h 551272"/>
              <a:gd name="connsiteX4" fmla="*/ 574594 w 575060"/>
              <a:gd name="connsiteY4" fmla="*/ 548793 h 551272"/>
              <a:gd name="connsiteX5" fmla="*/ 0 w 575060"/>
              <a:gd name="connsiteY5" fmla="*/ 551272 h 551272"/>
              <a:gd name="connsiteX0" fmla="*/ 25314 w 600374"/>
              <a:gd name="connsiteY0" fmla="*/ 575085 h 575085"/>
              <a:gd name="connsiteX1" fmla="*/ 3 w 600374"/>
              <a:gd name="connsiteY1" fmla="*/ 0 h 575085"/>
              <a:gd name="connsiteX2" fmla="*/ 329918 w 600374"/>
              <a:gd name="connsiteY2" fmla="*/ 240434 h 575085"/>
              <a:gd name="connsiteX3" fmla="*/ 600374 w 600374"/>
              <a:gd name="connsiteY3" fmla="*/ 243256 h 575085"/>
              <a:gd name="connsiteX4" fmla="*/ 599908 w 600374"/>
              <a:gd name="connsiteY4" fmla="*/ 572606 h 575085"/>
              <a:gd name="connsiteX5" fmla="*/ 25314 w 600374"/>
              <a:gd name="connsiteY5" fmla="*/ 575085 h 575085"/>
              <a:gd name="connsiteX0" fmla="*/ 1532 w 600404"/>
              <a:gd name="connsiteY0" fmla="*/ 594135 h 594135"/>
              <a:gd name="connsiteX1" fmla="*/ 33 w 600404"/>
              <a:gd name="connsiteY1" fmla="*/ 0 h 594135"/>
              <a:gd name="connsiteX2" fmla="*/ 329948 w 600404"/>
              <a:gd name="connsiteY2" fmla="*/ 240434 h 594135"/>
              <a:gd name="connsiteX3" fmla="*/ 600404 w 600404"/>
              <a:gd name="connsiteY3" fmla="*/ 243256 h 594135"/>
              <a:gd name="connsiteX4" fmla="*/ 599938 w 600404"/>
              <a:gd name="connsiteY4" fmla="*/ 572606 h 594135"/>
              <a:gd name="connsiteX5" fmla="*/ 1532 w 600404"/>
              <a:gd name="connsiteY5" fmla="*/ 594135 h 594135"/>
              <a:gd name="connsiteX0" fmla="*/ 1532 w 600404"/>
              <a:gd name="connsiteY0" fmla="*/ 594135 h 594135"/>
              <a:gd name="connsiteX1" fmla="*/ 33 w 600404"/>
              <a:gd name="connsiteY1" fmla="*/ 0 h 594135"/>
              <a:gd name="connsiteX2" fmla="*/ 329948 w 600404"/>
              <a:gd name="connsiteY2" fmla="*/ 240434 h 594135"/>
              <a:gd name="connsiteX3" fmla="*/ 600404 w 600404"/>
              <a:gd name="connsiteY3" fmla="*/ 243256 h 594135"/>
              <a:gd name="connsiteX4" fmla="*/ 597556 w 600404"/>
              <a:gd name="connsiteY4" fmla="*/ 594037 h 594135"/>
              <a:gd name="connsiteX5" fmla="*/ 1532 w 600404"/>
              <a:gd name="connsiteY5" fmla="*/ 594135 h 594135"/>
              <a:gd name="connsiteX0" fmla="*/ 1532 w 597556"/>
              <a:gd name="connsiteY0" fmla="*/ 594135 h 594135"/>
              <a:gd name="connsiteX1" fmla="*/ 33 w 597556"/>
              <a:gd name="connsiteY1" fmla="*/ 0 h 594135"/>
              <a:gd name="connsiteX2" fmla="*/ 329948 w 597556"/>
              <a:gd name="connsiteY2" fmla="*/ 240434 h 594135"/>
              <a:gd name="connsiteX3" fmla="*/ 326560 w 597556"/>
              <a:gd name="connsiteY3" fmla="*/ 240875 h 594135"/>
              <a:gd name="connsiteX4" fmla="*/ 597556 w 597556"/>
              <a:gd name="connsiteY4" fmla="*/ 594037 h 594135"/>
              <a:gd name="connsiteX5" fmla="*/ 1532 w 597556"/>
              <a:gd name="connsiteY5" fmla="*/ 594135 h 594135"/>
              <a:gd name="connsiteX0" fmla="*/ 1532 w 330150"/>
              <a:gd name="connsiteY0" fmla="*/ 594135 h 594135"/>
              <a:gd name="connsiteX1" fmla="*/ 33 w 330150"/>
              <a:gd name="connsiteY1" fmla="*/ 0 h 594135"/>
              <a:gd name="connsiteX2" fmla="*/ 329948 w 330150"/>
              <a:gd name="connsiteY2" fmla="*/ 240434 h 594135"/>
              <a:gd name="connsiteX3" fmla="*/ 326560 w 330150"/>
              <a:gd name="connsiteY3" fmla="*/ 240875 h 594135"/>
              <a:gd name="connsiteX4" fmla="*/ 311806 w 330150"/>
              <a:gd name="connsiteY4" fmla="*/ 594037 h 594135"/>
              <a:gd name="connsiteX5" fmla="*/ 1532 w 330150"/>
              <a:gd name="connsiteY5" fmla="*/ 594135 h 594135"/>
              <a:gd name="connsiteX0" fmla="*/ 1532 w 330048"/>
              <a:gd name="connsiteY0" fmla="*/ 594135 h 594135"/>
              <a:gd name="connsiteX1" fmla="*/ 33 w 330048"/>
              <a:gd name="connsiteY1" fmla="*/ 0 h 594135"/>
              <a:gd name="connsiteX2" fmla="*/ 329948 w 330048"/>
              <a:gd name="connsiteY2" fmla="*/ 240434 h 594135"/>
              <a:gd name="connsiteX3" fmla="*/ 319416 w 330048"/>
              <a:gd name="connsiteY3" fmla="*/ 233732 h 594135"/>
              <a:gd name="connsiteX4" fmla="*/ 311806 w 330048"/>
              <a:gd name="connsiteY4" fmla="*/ 594037 h 594135"/>
              <a:gd name="connsiteX5" fmla="*/ 1532 w 330048"/>
              <a:gd name="connsiteY5" fmla="*/ 594135 h 59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048" h="594135">
                <a:moveTo>
                  <a:pt x="1532" y="594135"/>
                </a:moveTo>
                <a:cubicBezTo>
                  <a:pt x="1859" y="127508"/>
                  <a:pt x="-294" y="466627"/>
                  <a:pt x="33" y="0"/>
                </a:cubicBezTo>
                <a:lnTo>
                  <a:pt x="329948" y="240434"/>
                </a:lnTo>
                <a:cubicBezTo>
                  <a:pt x="331323" y="251694"/>
                  <a:pt x="318041" y="222472"/>
                  <a:pt x="319416" y="233732"/>
                </a:cubicBezTo>
                <a:cubicBezTo>
                  <a:pt x="319261" y="343515"/>
                  <a:pt x="311961" y="484254"/>
                  <a:pt x="311806" y="594037"/>
                </a:cubicBezTo>
                <a:lnTo>
                  <a:pt x="1532" y="594135"/>
                </a:ln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6"/>
          <p:cNvSpPr/>
          <p:nvPr/>
        </p:nvSpPr>
        <p:spPr>
          <a:xfrm>
            <a:off x="6950752" y="2293471"/>
            <a:ext cx="407058" cy="494194"/>
          </a:xfrm>
          <a:custGeom>
            <a:avLst/>
            <a:gdLst>
              <a:gd name="connsiteX0" fmla="*/ 0 w 381000"/>
              <a:gd name="connsiteY0" fmla="*/ 457200 h 457200"/>
              <a:gd name="connsiteX1" fmla="*/ 95250 w 381000"/>
              <a:gd name="connsiteY1" fmla="*/ 0 h 457200"/>
              <a:gd name="connsiteX2" fmla="*/ 285750 w 381000"/>
              <a:gd name="connsiteY2" fmla="*/ 0 h 457200"/>
              <a:gd name="connsiteX3" fmla="*/ 381000 w 381000"/>
              <a:gd name="connsiteY3" fmla="*/ 457200 h 457200"/>
              <a:gd name="connsiteX4" fmla="*/ 0 w 381000"/>
              <a:gd name="connsiteY4" fmla="*/ 457200 h 457200"/>
              <a:gd name="connsiteX0" fmla="*/ 0 w 563252"/>
              <a:gd name="connsiteY0" fmla="*/ 1130566 h 1130566"/>
              <a:gd name="connsiteX1" fmla="*/ 95250 w 563252"/>
              <a:gd name="connsiteY1" fmla="*/ 673366 h 1130566"/>
              <a:gd name="connsiteX2" fmla="*/ 285750 w 563252"/>
              <a:gd name="connsiteY2" fmla="*/ 673366 h 1130566"/>
              <a:gd name="connsiteX3" fmla="*/ 563252 w 563252"/>
              <a:gd name="connsiteY3" fmla="*/ 135 h 1130566"/>
              <a:gd name="connsiteX4" fmla="*/ 381000 w 563252"/>
              <a:gd name="connsiteY4" fmla="*/ 1130566 h 1130566"/>
              <a:gd name="connsiteX5" fmla="*/ 0 w 563252"/>
              <a:gd name="connsiteY5" fmla="*/ 1130566 h 1130566"/>
              <a:gd name="connsiteX0" fmla="*/ 0 w 563252"/>
              <a:gd name="connsiteY0" fmla="*/ 1164210 h 1164210"/>
              <a:gd name="connsiteX1" fmla="*/ 95250 w 563252"/>
              <a:gd name="connsiteY1" fmla="*/ 707010 h 1164210"/>
              <a:gd name="connsiteX2" fmla="*/ 295177 w 563252"/>
              <a:gd name="connsiteY2" fmla="*/ 0 h 1164210"/>
              <a:gd name="connsiteX3" fmla="*/ 563252 w 563252"/>
              <a:gd name="connsiteY3" fmla="*/ 33779 h 1164210"/>
              <a:gd name="connsiteX4" fmla="*/ 381000 w 563252"/>
              <a:gd name="connsiteY4" fmla="*/ 1164210 h 1164210"/>
              <a:gd name="connsiteX5" fmla="*/ 0 w 563252"/>
              <a:gd name="connsiteY5" fmla="*/ 1164210 h 1164210"/>
              <a:gd name="connsiteX0" fmla="*/ 0 w 563252"/>
              <a:gd name="connsiteY0" fmla="*/ 1399881 h 1399881"/>
              <a:gd name="connsiteX1" fmla="*/ 982 w 563252"/>
              <a:gd name="connsiteY1" fmla="*/ 0 h 1399881"/>
              <a:gd name="connsiteX2" fmla="*/ 295177 w 563252"/>
              <a:gd name="connsiteY2" fmla="*/ 235671 h 1399881"/>
              <a:gd name="connsiteX3" fmla="*/ 563252 w 563252"/>
              <a:gd name="connsiteY3" fmla="*/ 269450 h 1399881"/>
              <a:gd name="connsiteX4" fmla="*/ 381000 w 563252"/>
              <a:gd name="connsiteY4" fmla="*/ 1399881 h 1399881"/>
              <a:gd name="connsiteX5" fmla="*/ 0 w 563252"/>
              <a:gd name="connsiteY5" fmla="*/ 1399881 h 1399881"/>
              <a:gd name="connsiteX0" fmla="*/ 0 w 563252"/>
              <a:gd name="connsiteY0" fmla="*/ 1399881 h 1399881"/>
              <a:gd name="connsiteX1" fmla="*/ 982 w 563252"/>
              <a:gd name="connsiteY1" fmla="*/ 0 h 1399881"/>
              <a:gd name="connsiteX2" fmla="*/ 295177 w 563252"/>
              <a:gd name="connsiteY2" fmla="*/ 235671 h 1399881"/>
              <a:gd name="connsiteX3" fmla="*/ 563252 w 563252"/>
              <a:gd name="connsiteY3" fmla="*/ 269450 h 1399881"/>
              <a:gd name="connsiteX4" fmla="*/ 531829 w 563252"/>
              <a:gd name="connsiteY4" fmla="*/ 579749 h 1399881"/>
              <a:gd name="connsiteX5" fmla="*/ 0 w 563252"/>
              <a:gd name="connsiteY5" fmla="*/ 1399881 h 1399881"/>
              <a:gd name="connsiteX0" fmla="*/ 0 w 572679"/>
              <a:gd name="connsiteY0" fmla="*/ 570322 h 579749"/>
              <a:gd name="connsiteX1" fmla="*/ 10409 w 572679"/>
              <a:gd name="connsiteY1" fmla="*/ 0 h 579749"/>
              <a:gd name="connsiteX2" fmla="*/ 304604 w 572679"/>
              <a:gd name="connsiteY2" fmla="*/ 235671 h 579749"/>
              <a:gd name="connsiteX3" fmla="*/ 572679 w 572679"/>
              <a:gd name="connsiteY3" fmla="*/ 269450 h 579749"/>
              <a:gd name="connsiteX4" fmla="*/ 541256 w 572679"/>
              <a:gd name="connsiteY4" fmla="*/ 579749 h 579749"/>
              <a:gd name="connsiteX5" fmla="*/ 0 w 572679"/>
              <a:gd name="connsiteY5" fmla="*/ 570322 h 579749"/>
              <a:gd name="connsiteX0" fmla="*/ 0 w 575060"/>
              <a:gd name="connsiteY0" fmla="*/ 570322 h 579749"/>
              <a:gd name="connsiteX1" fmla="*/ 10409 w 575060"/>
              <a:gd name="connsiteY1" fmla="*/ 0 h 579749"/>
              <a:gd name="connsiteX2" fmla="*/ 304604 w 575060"/>
              <a:gd name="connsiteY2" fmla="*/ 235671 h 579749"/>
              <a:gd name="connsiteX3" fmla="*/ 575060 w 575060"/>
              <a:gd name="connsiteY3" fmla="*/ 238493 h 579749"/>
              <a:gd name="connsiteX4" fmla="*/ 541256 w 575060"/>
              <a:gd name="connsiteY4" fmla="*/ 579749 h 579749"/>
              <a:gd name="connsiteX5" fmla="*/ 0 w 575060"/>
              <a:gd name="connsiteY5" fmla="*/ 570322 h 579749"/>
              <a:gd name="connsiteX0" fmla="*/ 0 w 575060"/>
              <a:gd name="connsiteY0" fmla="*/ 551272 h 560699"/>
              <a:gd name="connsiteX1" fmla="*/ 8027 w 575060"/>
              <a:gd name="connsiteY1" fmla="*/ 0 h 560699"/>
              <a:gd name="connsiteX2" fmla="*/ 304604 w 575060"/>
              <a:gd name="connsiteY2" fmla="*/ 216621 h 560699"/>
              <a:gd name="connsiteX3" fmla="*/ 575060 w 575060"/>
              <a:gd name="connsiteY3" fmla="*/ 219443 h 560699"/>
              <a:gd name="connsiteX4" fmla="*/ 541256 w 575060"/>
              <a:gd name="connsiteY4" fmla="*/ 560699 h 560699"/>
              <a:gd name="connsiteX5" fmla="*/ 0 w 575060"/>
              <a:gd name="connsiteY5" fmla="*/ 551272 h 560699"/>
              <a:gd name="connsiteX0" fmla="*/ 0 w 575060"/>
              <a:gd name="connsiteY0" fmla="*/ 551272 h 551272"/>
              <a:gd name="connsiteX1" fmla="*/ 8027 w 575060"/>
              <a:gd name="connsiteY1" fmla="*/ 0 h 551272"/>
              <a:gd name="connsiteX2" fmla="*/ 304604 w 575060"/>
              <a:gd name="connsiteY2" fmla="*/ 216621 h 551272"/>
              <a:gd name="connsiteX3" fmla="*/ 575060 w 575060"/>
              <a:gd name="connsiteY3" fmla="*/ 219443 h 551272"/>
              <a:gd name="connsiteX4" fmla="*/ 574594 w 575060"/>
              <a:gd name="connsiteY4" fmla="*/ 548793 h 551272"/>
              <a:gd name="connsiteX5" fmla="*/ 0 w 575060"/>
              <a:gd name="connsiteY5" fmla="*/ 551272 h 551272"/>
              <a:gd name="connsiteX0" fmla="*/ 25314 w 600374"/>
              <a:gd name="connsiteY0" fmla="*/ 575085 h 575085"/>
              <a:gd name="connsiteX1" fmla="*/ 3 w 600374"/>
              <a:gd name="connsiteY1" fmla="*/ 0 h 575085"/>
              <a:gd name="connsiteX2" fmla="*/ 329918 w 600374"/>
              <a:gd name="connsiteY2" fmla="*/ 240434 h 575085"/>
              <a:gd name="connsiteX3" fmla="*/ 600374 w 600374"/>
              <a:gd name="connsiteY3" fmla="*/ 243256 h 575085"/>
              <a:gd name="connsiteX4" fmla="*/ 599908 w 600374"/>
              <a:gd name="connsiteY4" fmla="*/ 572606 h 575085"/>
              <a:gd name="connsiteX5" fmla="*/ 25314 w 600374"/>
              <a:gd name="connsiteY5" fmla="*/ 575085 h 575085"/>
              <a:gd name="connsiteX0" fmla="*/ 1532 w 600404"/>
              <a:gd name="connsiteY0" fmla="*/ 594135 h 594135"/>
              <a:gd name="connsiteX1" fmla="*/ 33 w 600404"/>
              <a:gd name="connsiteY1" fmla="*/ 0 h 594135"/>
              <a:gd name="connsiteX2" fmla="*/ 329948 w 600404"/>
              <a:gd name="connsiteY2" fmla="*/ 240434 h 594135"/>
              <a:gd name="connsiteX3" fmla="*/ 600404 w 600404"/>
              <a:gd name="connsiteY3" fmla="*/ 243256 h 594135"/>
              <a:gd name="connsiteX4" fmla="*/ 599938 w 600404"/>
              <a:gd name="connsiteY4" fmla="*/ 572606 h 594135"/>
              <a:gd name="connsiteX5" fmla="*/ 1532 w 600404"/>
              <a:gd name="connsiteY5" fmla="*/ 594135 h 594135"/>
              <a:gd name="connsiteX0" fmla="*/ 1532 w 600404"/>
              <a:gd name="connsiteY0" fmla="*/ 594135 h 594135"/>
              <a:gd name="connsiteX1" fmla="*/ 33 w 600404"/>
              <a:gd name="connsiteY1" fmla="*/ 0 h 594135"/>
              <a:gd name="connsiteX2" fmla="*/ 329948 w 600404"/>
              <a:gd name="connsiteY2" fmla="*/ 240434 h 594135"/>
              <a:gd name="connsiteX3" fmla="*/ 600404 w 600404"/>
              <a:gd name="connsiteY3" fmla="*/ 243256 h 594135"/>
              <a:gd name="connsiteX4" fmla="*/ 597556 w 600404"/>
              <a:gd name="connsiteY4" fmla="*/ 594037 h 594135"/>
              <a:gd name="connsiteX5" fmla="*/ 1532 w 600404"/>
              <a:gd name="connsiteY5" fmla="*/ 594135 h 594135"/>
              <a:gd name="connsiteX0" fmla="*/ 1532 w 597556"/>
              <a:gd name="connsiteY0" fmla="*/ 594135 h 594135"/>
              <a:gd name="connsiteX1" fmla="*/ 33 w 597556"/>
              <a:gd name="connsiteY1" fmla="*/ 0 h 594135"/>
              <a:gd name="connsiteX2" fmla="*/ 329948 w 597556"/>
              <a:gd name="connsiteY2" fmla="*/ 240434 h 594135"/>
              <a:gd name="connsiteX3" fmla="*/ 326560 w 597556"/>
              <a:gd name="connsiteY3" fmla="*/ 240875 h 594135"/>
              <a:gd name="connsiteX4" fmla="*/ 597556 w 597556"/>
              <a:gd name="connsiteY4" fmla="*/ 594037 h 594135"/>
              <a:gd name="connsiteX5" fmla="*/ 1532 w 597556"/>
              <a:gd name="connsiteY5" fmla="*/ 594135 h 594135"/>
              <a:gd name="connsiteX0" fmla="*/ 1532 w 330150"/>
              <a:gd name="connsiteY0" fmla="*/ 594135 h 594135"/>
              <a:gd name="connsiteX1" fmla="*/ 33 w 330150"/>
              <a:gd name="connsiteY1" fmla="*/ 0 h 594135"/>
              <a:gd name="connsiteX2" fmla="*/ 329948 w 330150"/>
              <a:gd name="connsiteY2" fmla="*/ 240434 h 594135"/>
              <a:gd name="connsiteX3" fmla="*/ 326560 w 330150"/>
              <a:gd name="connsiteY3" fmla="*/ 240875 h 594135"/>
              <a:gd name="connsiteX4" fmla="*/ 311806 w 330150"/>
              <a:gd name="connsiteY4" fmla="*/ 594037 h 594135"/>
              <a:gd name="connsiteX5" fmla="*/ 1532 w 330150"/>
              <a:gd name="connsiteY5" fmla="*/ 594135 h 594135"/>
              <a:gd name="connsiteX0" fmla="*/ 1532 w 330048"/>
              <a:gd name="connsiteY0" fmla="*/ 594135 h 594135"/>
              <a:gd name="connsiteX1" fmla="*/ 33 w 330048"/>
              <a:gd name="connsiteY1" fmla="*/ 0 h 594135"/>
              <a:gd name="connsiteX2" fmla="*/ 329948 w 330048"/>
              <a:gd name="connsiteY2" fmla="*/ 240434 h 594135"/>
              <a:gd name="connsiteX3" fmla="*/ 319416 w 330048"/>
              <a:gd name="connsiteY3" fmla="*/ 233732 h 594135"/>
              <a:gd name="connsiteX4" fmla="*/ 311806 w 330048"/>
              <a:gd name="connsiteY4" fmla="*/ 594037 h 594135"/>
              <a:gd name="connsiteX5" fmla="*/ 1532 w 330048"/>
              <a:gd name="connsiteY5" fmla="*/ 594135 h 594135"/>
              <a:gd name="connsiteX0" fmla="*/ 1532 w 393235"/>
              <a:gd name="connsiteY0" fmla="*/ 594135 h 594135"/>
              <a:gd name="connsiteX1" fmla="*/ 33 w 393235"/>
              <a:gd name="connsiteY1" fmla="*/ 0 h 594135"/>
              <a:gd name="connsiteX2" fmla="*/ 329948 w 393235"/>
              <a:gd name="connsiteY2" fmla="*/ 240434 h 594135"/>
              <a:gd name="connsiteX3" fmla="*/ 393235 w 393235"/>
              <a:gd name="connsiteY3" fmla="*/ 214682 h 594135"/>
              <a:gd name="connsiteX4" fmla="*/ 311806 w 393235"/>
              <a:gd name="connsiteY4" fmla="*/ 594037 h 594135"/>
              <a:gd name="connsiteX5" fmla="*/ 1532 w 393235"/>
              <a:gd name="connsiteY5" fmla="*/ 594135 h 594135"/>
              <a:gd name="connsiteX0" fmla="*/ 1532 w 393235"/>
              <a:gd name="connsiteY0" fmla="*/ 594135 h 594135"/>
              <a:gd name="connsiteX1" fmla="*/ 33 w 393235"/>
              <a:gd name="connsiteY1" fmla="*/ 0 h 594135"/>
              <a:gd name="connsiteX2" fmla="*/ 279942 w 393235"/>
              <a:gd name="connsiteY2" fmla="*/ 42791 h 594135"/>
              <a:gd name="connsiteX3" fmla="*/ 393235 w 393235"/>
              <a:gd name="connsiteY3" fmla="*/ 214682 h 594135"/>
              <a:gd name="connsiteX4" fmla="*/ 311806 w 393235"/>
              <a:gd name="connsiteY4" fmla="*/ 594037 h 594135"/>
              <a:gd name="connsiteX5" fmla="*/ 1532 w 393235"/>
              <a:gd name="connsiteY5" fmla="*/ 594135 h 594135"/>
              <a:gd name="connsiteX0" fmla="*/ 1532 w 393235"/>
              <a:gd name="connsiteY0" fmla="*/ 813282 h 813282"/>
              <a:gd name="connsiteX1" fmla="*/ 33 w 393235"/>
              <a:gd name="connsiteY1" fmla="*/ 219147 h 813282"/>
              <a:gd name="connsiteX2" fmla="*/ 356142 w 393235"/>
              <a:gd name="connsiteY2" fmla="*/ 0 h 813282"/>
              <a:gd name="connsiteX3" fmla="*/ 393235 w 393235"/>
              <a:gd name="connsiteY3" fmla="*/ 433829 h 813282"/>
              <a:gd name="connsiteX4" fmla="*/ 311806 w 393235"/>
              <a:gd name="connsiteY4" fmla="*/ 813184 h 813282"/>
              <a:gd name="connsiteX5" fmla="*/ 1532 w 393235"/>
              <a:gd name="connsiteY5" fmla="*/ 813282 h 813282"/>
              <a:gd name="connsiteX0" fmla="*/ 1532 w 393235"/>
              <a:gd name="connsiteY0" fmla="*/ 975207 h 975207"/>
              <a:gd name="connsiteX1" fmla="*/ 33 w 393235"/>
              <a:gd name="connsiteY1" fmla="*/ 381072 h 975207"/>
              <a:gd name="connsiteX2" fmla="*/ 382336 w 393235"/>
              <a:gd name="connsiteY2" fmla="*/ 0 h 975207"/>
              <a:gd name="connsiteX3" fmla="*/ 393235 w 393235"/>
              <a:gd name="connsiteY3" fmla="*/ 595754 h 975207"/>
              <a:gd name="connsiteX4" fmla="*/ 311806 w 393235"/>
              <a:gd name="connsiteY4" fmla="*/ 975109 h 975207"/>
              <a:gd name="connsiteX5" fmla="*/ 1532 w 393235"/>
              <a:gd name="connsiteY5" fmla="*/ 975207 h 975207"/>
              <a:gd name="connsiteX0" fmla="*/ 22933 w 414636"/>
              <a:gd name="connsiteY0" fmla="*/ 975207 h 975207"/>
              <a:gd name="connsiteX1" fmla="*/ 3 w 414636"/>
              <a:gd name="connsiteY1" fmla="*/ 281060 h 975207"/>
              <a:gd name="connsiteX2" fmla="*/ 403737 w 414636"/>
              <a:gd name="connsiteY2" fmla="*/ 0 h 975207"/>
              <a:gd name="connsiteX3" fmla="*/ 414636 w 414636"/>
              <a:gd name="connsiteY3" fmla="*/ 595754 h 975207"/>
              <a:gd name="connsiteX4" fmla="*/ 333207 w 414636"/>
              <a:gd name="connsiteY4" fmla="*/ 975109 h 975207"/>
              <a:gd name="connsiteX5" fmla="*/ 22933 w 414636"/>
              <a:gd name="connsiteY5" fmla="*/ 975207 h 975207"/>
              <a:gd name="connsiteX0" fmla="*/ 1532 w 414666"/>
              <a:gd name="connsiteY0" fmla="*/ 494194 h 975109"/>
              <a:gd name="connsiteX1" fmla="*/ 33 w 414666"/>
              <a:gd name="connsiteY1" fmla="*/ 281060 h 975109"/>
              <a:gd name="connsiteX2" fmla="*/ 403767 w 414666"/>
              <a:gd name="connsiteY2" fmla="*/ 0 h 975109"/>
              <a:gd name="connsiteX3" fmla="*/ 414666 w 414666"/>
              <a:gd name="connsiteY3" fmla="*/ 595754 h 975109"/>
              <a:gd name="connsiteX4" fmla="*/ 333237 w 414666"/>
              <a:gd name="connsiteY4" fmla="*/ 975109 h 975109"/>
              <a:gd name="connsiteX5" fmla="*/ 1532 w 414666"/>
              <a:gd name="connsiteY5" fmla="*/ 494194 h 975109"/>
              <a:gd name="connsiteX0" fmla="*/ 1532 w 404074"/>
              <a:gd name="connsiteY0" fmla="*/ 494194 h 975109"/>
              <a:gd name="connsiteX1" fmla="*/ 33 w 404074"/>
              <a:gd name="connsiteY1" fmla="*/ 281060 h 975109"/>
              <a:gd name="connsiteX2" fmla="*/ 403767 w 404074"/>
              <a:gd name="connsiteY2" fmla="*/ 0 h 975109"/>
              <a:gd name="connsiteX3" fmla="*/ 402760 w 404074"/>
              <a:gd name="connsiteY3" fmla="*/ 243329 h 975109"/>
              <a:gd name="connsiteX4" fmla="*/ 333237 w 404074"/>
              <a:gd name="connsiteY4" fmla="*/ 975109 h 975109"/>
              <a:gd name="connsiteX5" fmla="*/ 1532 w 404074"/>
              <a:gd name="connsiteY5" fmla="*/ 494194 h 975109"/>
              <a:gd name="connsiteX0" fmla="*/ 1532 w 407058"/>
              <a:gd name="connsiteY0" fmla="*/ 494194 h 494194"/>
              <a:gd name="connsiteX1" fmla="*/ 33 w 407058"/>
              <a:gd name="connsiteY1" fmla="*/ 281060 h 494194"/>
              <a:gd name="connsiteX2" fmla="*/ 403767 w 407058"/>
              <a:gd name="connsiteY2" fmla="*/ 0 h 494194"/>
              <a:gd name="connsiteX3" fmla="*/ 402760 w 407058"/>
              <a:gd name="connsiteY3" fmla="*/ 243329 h 494194"/>
              <a:gd name="connsiteX4" fmla="*/ 407055 w 407058"/>
              <a:gd name="connsiteY4" fmla="*/ 494096 h 494194"/>
              <a:gd name="connsiteX5" fmla="*/ 1532 w 407058"/>
              <a:gd name="connsiteY5" fmla="*/ 494194 h 49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058" h="494194">
                <a:moveTo>
                  <a:pt x="1532" y="494194"/>
                </a:moveTo>
                <a:cubicBezTo>
                  <a:pt x="1859" y="27567"/>
                  <a:pt x="-294" y="747687"/>
                  <a:pt x="33" y="281060"/>
                </a:cubicBezTo>
                <a:lnTo>
                  <a:pt x="403767" y="0"/>
                </a:lnTo>
                <a:cubicBezTo>
                  <a:pt x="405142" y="11260"/>
                  <a:pt x="401385" y="232069"/>
                  <a:pt x="402760" y="243329"/>
                </a:cubicBezTo>
                <a:cubicBezTo>
                  <a:pt x="402605" y="353112"/>
                  <a:pt x="407210" y="384313"/>
                  <a:pt x="407055" y="494096"/>
                </a:cubicBezTo>
                <a:lnTo>
                  <a:pt x="1532" y="494194"/>
                </a:ln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6200000">
            <a:off x="1459652" y="2887124"/>
            <a:ext cx="545323" cy="369332"/>
          </a:xfrm>
          <a:prstGeom prst="rect">
            <a:avLst/>
          </a:prstGeom>
          <a:solidFill>
            <a:schemeClr val="bg1"/>
          </a:solidFill>
        </p:spPr>
        <p:txBody>
          <a:bodyPr wrap="square" rtlCol="0">
            <a:spAutoFit/>
          </a:bodyPr>
          <a:lstStyle/>
          <a:p>
            <a:r>
              <a:rPr lang="en-US" dirty="0" smtClean="0"/>
              <a:t>OK</a:t>
            </a:r>
            <a:endParaRPr lang="en-US" dirty="0"/>
          </a:p>
        </p:txBody>
      </p:sp>
      <p:sp>
        <p:nvSpPr>
          <p:cNvPr id="99" name="TextBox 98"/>
          <p:cNvSpPr txBox="1"/>
          <p:nvPr/>
        </p:nvSpPr>
        <p:spPr>
          <a:xfrm rot="16200000">
            <a:off x="7253976" y="2887125"/>
            <a:ext cx="545323" cy="369332"/>
          </a:xfrm>
          <a:prstGeom prst="rect">
            <a:avLst/>
          </a:prstGeom>
          <a:solidFill>
            <a:schemeClr val="bg1"/>
          </a:solidFill>
        </p:spPr>
        <p:txBody>
          <a:bodyPr wrap="square" rtlCol="0">
            <a:spAutoFit/>
          </a:bodyPr>
          <a:lstStyle/>
          <a:p>
            <a:r>
              <a:rPr lang="en-US" dirty="0" smtClean="0"/>
              <a:t>OK</a:t>
            </a:r>
            <a:endParaRPr lang="en-US" dirty="0"/>
          </a:p>
        </p:txBody>
      </p:sp>
      <p:sp>
        <p:nvSpPr>
          <p:cNvPr id="108" name="TextBox 107"/>
          <p:cNvSpPr txBox="1"/>
          <p:nvPr/>
        </p:nvSpPr>
        <p:spPr>
          <a:xfrm rot="16200000">
            <a:off x="1699520" y="3069318"/>
            <a:ext cx="891767" cy="369332"/>
          </a:xfrm>
          <a:prstGeom prst="rect">
            <a:avLst/>
          </a:prstGeom>
          <a:solidFill>
            <a:schemeClr val="bg1"/>
          </a:solidFill>
        </p:spPr>
        <p:txBody>
          <a:bodyPr wrap="square" rtlCol="0">
            <a:spAutoFit/>
          </a:bodyPr>
          <a:lstStyle/>
          <a:p>
            <a:pPr algn="ctr"/>
            <a:r>
              <a:rPr lang="en-US" dirty="0" smtClean="0"/>
              <a:t>Maybe</a:t>
            </a:r>
            <a:endParaRPr lang="en-US" dirty="0"/>
          </a:p>
        </p:txBody>
      </p:sp>
      <p:sp>
        <p:nvSpPr>
          <p:cNvPr id="109" name="TextBox 108"/>
          <p:cNvSpPr txBox="1"/>
          <p:nvPr/>
        </p:nvSpPr>
        <p:spPr>
          <a:xfrm>
            <a:off x="2323088" y="2808101"/>
            <a:ext cx="4623270" cy="584775"/>
          </a:xfrm>
          <a:prstGeom prst="rect">
            <a:avLst/>
          </a:prstGeom>
          <a:solidFill>
            <a:schemeClr val="bg1"/>
          </a:solidFill>
        </p:spPr>
        <p:txBody>
          <a:bodyPr wrap="square" rtlCol="0">
            <a:spAutoFit/>
          </a:bodyPr>
          <a:lstStyle/>
          <a:p>
            <a:pPr algn="ctr"/>
            <a:r>
              <a:rPr lang="en-US" b="1" u="sng" dirty="0" smtClean="0"/>
              <a:t>NO-GO Zone</a:t>
            </a:r>
          </a:p>
          <a:p>
            <a:pPr algn="ctr"/>
            <a:r>
              <a:rPr lang="en-US" sz="1400" dirty="0" smtClean="0"/>
              <a:t>(Longitudinal utilities not allowed in this area)</a:t>
            </a:r>
            <a:endParaRPr lang="en-US" sz="1400" dirty="0"/>
          </a:p>
        </p:txBody>
      </p:sp>
      <p:sp>
        <p:nvSpPr>
          <p:cNvPr id="110" name="TextBox 109"/>
          <p:cNvSpPr txBox="1"/>
          <p:nvPr/>
        </p:nvSpPr>
        <p:spPr>
          <a:xfrm rot="16200000">
            <a:off x="6718567" y="3039467"/>
            <a:ext cx="891767" cy="369332"/>
          </a:xfrm>
          <a:prstGeom prst="rect">
            <a:avLst/>
          </a:prstGeom>
          <a:solidFill>
            <a:schemeClr val="bg1"/>
          </a:solidFill>
        </p:spPr>
        <p:txBody>
          <a:bodyPr wrap="square" rtlCol="0">
            <a:spAutoFit/>
          </a:bodyPr>
          <a:lstStyle/>
          <a:p>
            <a:pPr algn="ctr"/>
            <a:r>
              <a:rPr lang="en-US" dirty="0" smtClean="0"/>
              <a:t>Maybe</a:t>
            </a:r>
            <a:endParaRPr lang="en-US" dirty="0"/>
          </a:p>
        </p:txBody>
      </p:sp>
      <p:sp>
        <p:nvSpPr>
          <p:cNvPr id="115" name="TextBox 114"/>
          <p:cNvSpPr txBox="1"/>
          <p:nvPr/>
        </p:nvSpPr>
        <p:spPr>
          <a:xfrm>
            <a:off x="43344" y="3984233"/>
            <a:ext cx="8998132" cy="2585323"/>
          </a:xfrm>
          <a:prstGeom prst="rect">
            <a:avLst/>
          </a:prstGeom>
          <a:noFill/>
        </p:spPr>
        <p:txBody>
          <a:bodyPr wrap="square" rtlCol="0">
            <a:spAutoFit/>
          </a:bodyPr>
          <a:lstStyle/>
          <a:p>
            <a:pPr algn="ctr"/>
            <a:r>
              <a:rPr lang="en-US" b="1" u="sng" dirty="0" smtClean="0"/>
              <a:t>OK:</a:t>
            </a:r>
          </a:p>
          <a:p>
            <a:pPr algn="ctr"/>
            <a:r>
              <a:rPr lang="en-US" sz="1600" dirty="0" smtClean="0"/>
              <a:t>As close to the R.O.W. in this area is the preferred area for longitudinal utility installations.</a:t>
            </a:r>
          </a:p>
          <a:p>
            <a:pPr algn="ctr"/>
            <a:r>
              <a:rPr lang="en-US" sz="1600" dirty="0" smtClean="0"/>
              <a:t>This area is past the need line and </a:t>
            </a:r>
            <a:r>
              <a:rPr lang="en-US" sz="1600" i="1" dirty="0" smtClean="0"/>
              <a:t>should</a:t>
            </a:r>
            <a:r>
              <a:rPr lang="en-US" sz="1600" dirty="0" smtClean="0"/>
              <a:t> not be affected by the project</a:t>
            </a:r>
          </a:p>
          <a:p>
            <a:pPr algn="ctr"/>
            <a:r>
              <a:rPr lang="en-US" sz="1200" dirty="0" smtClean="0"/>
              <a:t>(with the possible exception of sign foundations, noise walls, etc.).</a:t>
            </a:r>
          </a:p>
          <a:p>
            <a:pPr algn="ctr"/>
            <a:r>
              <a:rPr lang="en-US" sz="1600" b="1" u="sng" dirty="0" smtClean="0"/>
              <a:t>Maybe:</a:t>
            </a:r>
            <a:endParaRPr lang="en-US" sz="1600" u="sng" dirty="0"/>
          </a:p>
          <a:p>
            <a:pPr algn="ctr"/>
            <a:r>
              <a:rPr lang="en-US" sz="1600" dirty="0" smtClean="0"/>
              <a:t>This area is generally not allowed, but if an existing installation is located in this area</a:t>
            </a:r>
          </a:p>
          <a:p>
            <a:pPr algn="ctr"/>
            <a:r>
              <a:rPr lang="en-US" sz="1600" dirty="0" smtClean="0"/>
              <a:t> the DOT may allow it to remain depending upon depth.</a:t>
            </a:r>
          </a:p>
          <a:p>
            <a:pPr algn="ctr"/>
            <a:r>
              <a:rPr lang="en-US" sz="1600" b="1" u="sng" dirty="0" smtClean="0"/>
              <a:t>NO-GO Zone:</a:t>
            </a:r>
          </a:p>
          <a:p>
            <a:pPr algn="ctr"/>
            <a:r>
              <a:rPr lang="en-US" sz="1600" dirty="0" smtClean="0"/>
              <a:t>Longitudinal utility installations are NOT allowed in this area,</a:t>
            </a:r>
          </a:p>
          <a:p>
            <a:pPr algn="ctr"/>
            <a:r>
              <a:rPr lang="en-US" sz="1600" dirty="0" smtClean="0"/>
              <a:t>except in extremely rare circumstances.</a:t>
            </a:r>
            <a:endParaRPr lang="en-US" sz="1600" b="1" dirty="0"/>
          </a:p>
        </p:txBody>
      </p:sp>
    </p:spTree>
    <p:extLst>
      <p:ext uri="{BB962C8B-B14F-4D97-AF65-F5344CB8AC3E}">
        <p14:creationId xmlns:p14="http://schemas.microsoft.com/office/powerpoint/2010/main" val="29826659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Electronic Plans</a:t>
            </a:r>
            <a:endParaRPr lang="en-US" sz="4000" dirty="0">
              <a:solidFill>
                <a:schemeClr val="bg1"/>
              </a:solidFill>
            </a:endParaRPr>
          </a:p>
        </p:txBody>
      </p:sp>
      <p:sp>
        <p:nvSpPr>
          <p:cNvPr id="34" name="Text Box 12"/>
          <p:cNvSpPr txBox="1">
            <a:spLocks noChangeArrowheads="1"/>
          </p:cNvSpPr>
          <p:nvPr/>
        </p:nvSpPr>
        <p:spPr bwMode="auto">
          <a:xfrm>
            <a:off x="990600" y="1001338"/>
            <a:ext cx="7315200" cy="524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70000" lnSpcReduction="20000"/>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lnSpc>
                <a:spcPct val="120000"/>
              </a:lnSpc>
              <a:buFontTx/>
              <a:buChar char="•"/>
            </a:pPr>
            <a:r>
              <a:rPr lang="en-US" altLang="en-US" sz="3200" dirty="0" smtClean="0"/>
              <a:t>PDF plans posted to Utilities FTP site for all projects</a:t>
            </a:r>
          </a:p>
          <a:p>
            <a:pPr algn="l">
              <a:lnSpc>
                <a:spcPct val="120000"/>
              </a:lnSpc>
              <a:buFontTx/>
              <a:buChar char="•"/>
            </a:pPr>
            <a:endParaRPr lang="en-US" altLang="en-US" sz="1700" dirty="0" smtClean="0"/>
          </a:p>
          <a:p>
            <a:pPr lvl="1">
              <a:lnSpc>
                <a:spcPct val="120000"/>
              </a:lnSpc>
              <a:buFontTx/>
              <a:buChar char="•"/>
            </a:pPr>
            <a:r>
              <a:rPr lang="en-US" altLang="en-US" sz="3200" dirty="0" smtClean="0"/>
              <a:t>Link to FTP site sent with project notifications (U02, U03, U04)</a:t>
            </a:r>
          </a:p>
          <a:p>
            <a:pPr lvl="1">
              <a:lnSpc>
                <a:spcPct val="120000"/>
              </a:lnSpc>
              <a:buFontTx/>
              <a:buChar char="•"/>
            </a:pPr>
            <a:endParaRPr lang="en-US" altLang="en-US" sz="1700" dirty="0" smtClean="0"/>
          </a:p>
          <a:p>
            <a:pPr algn="l">
              <a:lnSpc>
                <a:spcPct val="120000"/>
              </a:lnSpc>
              <a:buFontTx/>
              <a:buChar char="•"/>
            </a:pPr>
            <a:r>
              <a:rPr lang="en-US" altLang="en-US" sz="3200" dirty="0" smtClean="0"/>
              <a:t>Microstation design files (.</a:t>
            </a:r>
            <a:r>
              <a:rPr lang="en-US" altLang="en-US" sz="3200" dirty="0" err="1" smtClean="0"/>
              <a:t>dgn</a:t>
            </a:r>
            <a:r>
              <a:rPr lang="en-US" altLang="en-US" sz="3200" dirty="0" smtClean="0"/>
              <a:t>) are available upon request</a:t>
            </a:r>
          </a:p>
          <a:p>
            <a:pPr algn="l">
              <a:lnSpc>
                <a:spcPct val="120000"/>
              </a:lnSpc>
              <a:buFontTx/>
              <a:buChar char="•"/>
            </a:pPr>
            <a:endParaRPr lang="en-US" altLang="en-US" sz="1700" dirty="0" smtClean="0"/>
          </a:p>
          <a:p>
            <a:pPr lvl="1">
              <a:lnSpc>
                <a:spcPct val="120000"/>
              </a:lnSpc>
              <a:buFontTx/>
              <a:buChar char="•"/>
            </a:pPr>
            <a:r>
              <a:rPr lang="en-US" altLang="en-US" sz="3200" dirty="0" smtClean="0"/>
              <a:t>Contact the District Utility Coordinator to request these files</a:t>
            </a:r>
          </a:p>
          <a:p>
            <a:pPr lvl="1">
              <a:lnSpc>
                <a:spcPct val="120000"/>
              </a:lnSpc>
              <a:buFontTx/>
              <a:buChar char="•"/>
            </a:pPr>
            <a:endParaRPr lang="en-US" altLang="en-US" sz="1700" dirty="0"/>
          </a:p>
          <a:p>
            <a:pPr lvl="1">
              <a:lnSpc>
                <a:spcPct val="120000"/>
              </a:lnSpc>
              <a:buFontTx/>
              <a:buChar char="•"/>
            </a:pPr>
            <a:r>
              <a:rPr lang="en-US" altLang="en-US" sz="3200" dirty="0" smtClean="0"/>
              <a:t>The Iowa DOT does not provide AutoCAD files (.</a:t>
            </a:r>
            <a:r>
              <a:rPr lang="en-US" altLang="en-US" sz="3200" dirty="0" err="1" smtClean="0"/>
              <a:t>dwg</a:t>
            </a:r>
            <a:r>
              <a:rPr lang="en-US" altLang="en-US" sz="3200" dirty="0" smtClean="0"/>
              <a:t>) but Microstation files can often be converted to AutoCAD (.</a:t>
            </a:r>
            <a:r>
              <a:rPr lang="en-US" altLang="en-US" sz="3200" dirty="0" err="1" smtClean="0"/>
              <a:t>dwg</a:t>
            </a:r>
            <a:r>
              <a:rPr lang="en-US" altLang="en-US" sz="3200" dirty="0" smtClean="0"/>
              <a:t>) by others.</a:t>
            </a:r>
          </a:p>
        </p:txBody>
      </p:sp>
    </p:spTree>
    <p:extLst>
      <p:ext uri="{BB962C8B-B14F-4D97-AF65-F5344CB8AC3E}">
        <p14:creationId xmlns:p14="http://schemas.microsoft.com/office/powerpoint/2010/main" val="40839937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Review</a:t>
            </a:r>
            <a:endParaRPr lang="en-US" sz="4000" dirty="0">
              <a:solidFill>
                <a:schemeClr val="bg1"/>
              </a:solidFill>
            </a:endParaRPr>
          </a:p>
        </p:txBody>
      </p:sp>
      <p:sp>
        <p:nvSpPr>
          <p:cNvPr id="34" name="Text Box 12"/>
          <p:cNvSpPr txBox="1">
            <a:spLocks noChangeArrowheads="1"/>
          </p:cNvSpPr>
          <p:nvPr/>
        </p:nvSpPr>
        <p:spPr bwMode="auto">
          <a:xfrm>
            <a:off x="381000" y="685800"/>
            <a:ext cx="8382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marL="514350" indent="-514350" algn="l">
              <a:lnSpc>
                <a:spcPct val="120000"/>
              </a:lnSpc>
              <a:buFont typeface="+mj-lt"/>
              <a:buAutoNum type="arabicPeriod"/>
            </a:pPr>
            <a:r>
              <a:rPr lang="en-US" altLang="en-US" sz="2000" dirty="0" smtClean="0"/>
              <a:t>Look at title sheet (A.1) to determine project scope.</a:t>
            </a:r>
          </a:p>
          <a:p>
            <a:pPr marL="514350" indent="-514350" algn="l">
              <a:lnSpc>
                <a:spcPct val="120000"/>
              </a:lnSpc>
              <a:buFont typeface="+mj-lt"/>
              <a:buAutoNum type="arabicPeriod"/>
            </a:pPr>
            <a:r>
              <a:rPr lang="en-US" altLang="en-US" sz="2000" dirty="0" smtClean="0"/>
              <a:t>Look at map sheet (A.2) to determine project location.</a:t>
            </a:r>
          </a:p>
          <a:p>
            <a:pPr marL="514350" indent="-514350" algn="l">
              <a:lnSpc>
                <a:spcPct val="120000"/>
              </a:lnSpc>
              <a:buFont typeface="+mj-lt"/>
              <a:buAutoNum type="arabicPeriod"/>
            </a:pPr>
            <a:r>
              <a:rPr lang="en-US" altLang="en-US" sz="2000" dirty="0" smtClean="0"/>
              <a:t>If your installation may be impacted, go to the Plan and Profile sheets (D sheets) to find your utility installation on the plan sheets.</a:t>
            </a:r>
          </a:p>
          <a:p>
            <a:pPr marL="1257300" lvl="1" indent="-514350">
              <a:lnSpc>
                <a:spcPct val="120000"/>
              </a:lnSpc>
              <a:buFont typeface="+mj-lt"/>
              <a:buAutoNum type="alphaLcPeriod"/>
            </a:pPr>
            <a:r>
              <a:rPr lang="en-US" altLang="en-US" sz="1600" dirty="0" smtClean="0"/>
              <a:t>Check to see if your facilities are inside the “need line.”</a:t>
            </a:r>
          </a:p>
          <a:p>
            <a:pPr marL="1257300" lvl="1" indent="-514350">
              <a:lnSpc>
                <a:spcPct val="120000"/>
              </a:lnSpc>
              <a:buFont typeface="+mj-lt"/>
              <a:buAutoNum type="alphaLcPeriod"/>
            </a:pPr>
            <a:r>
              <a:rPr lang="en-US" altLang="en-US" sz="1600" dirty="0" smtClean="0"/>
              <a:t>Check to see if the R.O.W. is changing in the area where your facility is located.</a:t>
            </a:r>
          </a:p>
          <a:p>
            <a:pPr marL="514350" lvl="1" indent="-514350">
              <a:lnSpc>
                <a:spcPct val="120000"/>
              </a:lnSpc>
              <a:buFont typeface="+mj-lt"/>
              <a:buAutoNum type="arabicPeriod" startAt="4"/>
            </a:pPr>
            <a:r>
              <a:rPr lang="en-US" altLang="en-US" sz="2000" dirty="0" smtClean="0"/>
              <a:t>If it appears your facilities may be impacted, go to the impacted locations in the cross sections to see extent of grading work.</a:t>
            </a:r>
          </a:p>
          <a:p>
            <a:pPr marL="514350" lvl="1" indent="-514350">
              <a:lnSpc>
                <a:spcPct val="120000"/>
              </a:lnSpc>
              <a:buFont typeface="+mj-lt"/>
              <a:buAutoNum type="arabicPeriod" startAt="4"/>
            </a:pPr>
            <a:r>
              <a:rPr lang="en-US" altLang="en-US" sz="2000" dirty="0" smtClean="0"/>
              <a:t>If </a:t>
            </a:r>
            <a:r>
              <a:rPr lang="en-US" altLang="en-US" sz="2000" dirty="0"/>
              <a:t>no “D sheets” in plan, check “B sheet” typical </a:t>
            </a:r>
            <a:r>
              <a:rPr lang="en-US" altLang="en-US" sz="2000" dirty="0" smtClean="0"/>
              <a:t>sections for extent of work.</a:t>
            </a:r>
          </a:p>
          <a:p>
            <a:pPr marL="1255713" lvl="2" indent="-514350">
              <a:lnSpc>
                <a:spcPct val="120000"/>
              </a:lnSpc>
              <a:buFont typeface="+mj-lt"/>
              <a:buAutoNum type="alphaLcPeriod"/>
            </a:pPr>
            <a:r>
              <a:rPr lang="en-US" altLang="en-US" sz="1600" dirty="0" smtClean="0"/>
              <a:t>Typically this occurs on jobs with minimal or no grading work.</a:t>
            </a:r>
          </a:p>
          <a:p>
            <a:pPr marL="1255713" lvl="2" indent="-514350">
              <a:lnSpc>
                <a:spcPct val="120000"/>
              </a:lnSpc>
              <a:buFont typeface="+mj-lt"/>
              <a:buAutoNum type="alphaLcPeriod"/>
            </a:pPr>
            <a:r>
              <a:rPr lang="en-US" altLang="en-US" sz="1600" dirty="0" smtClean="0"/>
              <a:t>If it is an urban job, check for “S sheets” to determine any sidewalk upgrades which would impact above-ground facilities (poles, pedestals, handholds, etc.).</a:t>
            </a:r>
            <a:endParaRPr lang="en-US" altLang="en-US" sz="1600" dirty="0"/>
          </a:p>
          <a:p>
            <a:pPr marL="514350" indent="-514350">
              <a:lnSpc>
                <a:spcPct val="120000"/>
              </a:lnSpc>
              <a:buFont typeface="+mj-lt"/>
              <a:buAutoNum type="arabicPeriod"/>
            </a:pPr>
            <a:endParaRPr lang="en-US" altLang="en-US" sz="2000" dirty="0" smtClean="0"/>
          </a:p>
        </p:txBody>
      </p:sp>
    </p:spTree>
    <p:extLst>
      <p:ext uri="{BB962C8B-B14F-4D97-AF65-F5344CB8AC3E}">
        <p14:creationId xmlns:p14="http://schemas.microsoft.com/office/powerpoint/2010/main" val="12493098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Autofit/>
          </a:bodyPr>
          <a:lstStyle/>
          <a:p>
            <a:r>
              <a:rPr lang="en-US" sz="5400" b="1" dirty="0" smtClean="0"/>
              <a:t>Questions?</a:t>
            </a:r>
            <a:endParaRPr lang="en-US" sz="5400" b="1" dirty="0"/>
          </a:p>
        </p:txBody>
      </p:sp>
      <p:sp>
        <p:nvSpPr>
          <p:cNvPr id="5" name="TextBox 4"/>
          <p:cNvSpPr txBox="1"/>
          <p:nvPr/>
        </p:nvSpPr>
        <p:spPr>
          <a:xfrm>
            <a:off x="1221744" y="2828836"/>
            <a:ext cx="6700512" cy="1200329"/>
          </a:xfrm>
          <a:prstGeom prst="rect">
            <a:avLst/>
          </a:prstGeom>
          <a:noFill/>
        </p:spPr>
        <p:txBody>
          <a:bodyPr wrap="square" rtlCol="0">
            <a:spAutoFit/>
          </a:bodyPr>
          <a:lstStyle/>
          <a:p>
            <a:r>
              <a:rPr lang="en-US" sz="2400" b="1" i="1" dirty="0" smtClean="0">
                <a:effectLst>
                  <a:outerShdw blurRad="38100" dist="38100" dir="2700000" algn="tl">
                    <a:srgbClr val="000000">
                      <a:alpha val="43137"/>
                    </a:srgbClr>
                  </a:outerShdw>
                </a:effectLst>
              </a:rPr>
              <a:t>Bryan Bradley, P.E.	State Utility Engineer</a:t>
            </a:r>
          </a:p>
          <a:p>
            <a:r>
              <a:rPr lang="en-US" sz="2400" b="1" i="1" dirty="0" smtClean="0">
                <a:effectLst>
                  <a:outerShdw blurRad="38100" dist="38100" dir="2700000" algn="tl">
                    <a:srgbClr val="000000">
                      <a:alpha val="43137"/>
                    </a:srgbClr>
                  </a:outerShdw>
                </a:effectLst>
              </a:rPr>
              <a:t>800 Lincoln Way	515-239-1014</a:t>
            </a:r>
          </a:p>
          <a:p>
            <a:r>
              <a:rPr lang="en-US" sz="2400" b="1" i="1" dirty="0" smtClean="0">
                <a:effectLst>
                  <a:outerShdw blurRad="38100" dist="38100" dir="2700000" algn="tl">
                    <a:srgbClr val="000000">
                      <a:alpha val="43137"/>
                    </a:srgbClr>
                  </a:outerShdw>
                </a:effectLst>
              </a:rPr>
              <a:t>Ames, Iowa 50100	bryan.bradley@dot.iowa.gov</a:t>
            </a:r>
          </a:p>
        </p:txBody>
      </p:sp>
    </p:spTree>
    <p:extLst>
      <p:ext uri="{BB962C8B-B14F-4D97-AF65-F5344CB8AC3E}">
        <p14:creationId xmlns:p14="http://schemas.microsoft.com/office/powerpoint/2010/main" val="14495233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Knowledge Check</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7447312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Knowledge Check</a:t>
            </a:r>
            <a:endParaRPr lang="en-US" u="sng" dirty="0"/>
          </a:p>
        </p:txBody>
      </p:sp>
      <p:grpSp>
        <p:nvGrpSpPr>
          <p:cNvPr id="73" name="Group 586"/>
          <p:cNvGrpSpPr>
            <a:grpSpLocks/>
          </p:cNvGrpSpPr>
          <p:nvPr/>
        </p:nvGrpSpPr>
        <p:grpSpPr bwMode="auto">
          <a:xfrm>
            <a:off x="1622425" y="1600200"/>
            <a:ext cx="6750050" cy="2127250"/>
            <a:chOff x="1250" y="924"/>
            <a:chExt cx="4252" cy="1340"/>
          </a:xfrm>
        </p:grpSpPr>
        <p:grpSp>
          <p:nvGrpSpPr>
            <p:cNvPr id="87" name="Group 585"/>
            <p:cNvGrpSpPr>
              <a:grpSpLocks/>
            </p:cNvGrpSpPr>
            <p:nvPr/>
          </p:nvGrpSpPr>
          <p:grpSpPr bwMode="auto">
            <a:xfrm>
              <a:off x="1250" y="924"/>
              <a:ext cx="4252" cy="1340"/>
              <a:chOff x="1250" y="924"/>
              <a:chExt cx="4252" cy="1340"/>
            </a:xfrm>
          </p:grpSpPr>
          <p:grpSp>
            <p:nvGrpSpPr>
              <p:cNvPr id="90" name="Group 577"/>
              <p:cNvGrpSpPr>
                <a:grpSpLocks/>
              </p:cNvGrpSpPr>
              <p:nvPr/>
            </p:nvGrpSpPr>
            <p:grpSpPr bwMode="auto">
              <a:xfrm>
                <a:off x="2109" y="924"/>
                <a:ext cx="3393" cy="1340"/>
                <a:chOff x="1305" y="1404"/>
                <a:chExt cx="3393" cy="1340"/>
              </a:xfrm>
            </p:grpSpPr>
            <p:sp>
              <p:nvSpPr>
                <p:cNvPr id="95" name="Line 571"/>
                <p:cNvSpPr>
                  <a:spLocks noChangeShapeType="1"/>
                </p:cNvSpPr>
                <p:nvPr/>
              </p:nvSpPr>
              <p:spPr bwMode="auto">
                <a:xfrm flipV="1">
                  <a:off x="1316" y="2200"/>
                  <a:ext cx="1220" cy="5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572"/>
                <p:cNvSpPr>
                  <a:spLocks noChangeShapeType="1"/>
                </p:cNvSpPr>
                <p:nvPr/>
              </p:nvSpPr>
              <p:spPr bwMode="auto">
                <a:xfrm flipV="1">
                  <a:off x="2538" y="2130"/>
                  <a:ext cx="2160" cy="6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Line 573"/>
                <p:cNvSpPr>
                  <a:spLocks noChangeShapeType="1"/>
                </p:cNvSpPr>
                <p:nvPr/>
              </p:nvSpPr>
              <p:spPr bwMode="auto">
                <a:xfrm flipV="1">
                  <a:off x="1305" y="1662"/>
                  <a:ext cx="0" cy="9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Line 574"/>
                <p:cNvSpPr>
                  <a:spLocks noChangeShapeType="1"/>
                </p:cNvSpPr>
                <p:nvPr/>
              </p:nvSpPr>
              <p:spPr bwMode="auto">
                <a:xfrm flipV="1">
                  <a:off x="2541" y="1671"/>
                  <a:ext cx="0" cy="3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575"/>
                <p:cNvSpPr>
                  <a:spLocks noChangeShapeType="1"/>
                </p:cNvSpPr>
                <p:nvPr/>
              </p:nvSpPr>
              <p:spPr bwMode="auto">
                <a:xfrm>
                  <a:off x="1305" y="1692"/>
                  <a:ext cx="123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Text Box 576"/>
                <p:cNvSpPr txBox="1">
                  <a:spLocks noChangeArrowheads="1"/>
                </p:cNvSpPr>
                <p:nvPr/>
              </p:nvSpPr>
              <p:spPr bwMode="auto">
                <a:xfrm>
                  <a:off x="1735" y="1404"/>
                  <a:ext cx="3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12’</a:t>
                  </a:r>
                </a:p>
              </p:txBody>
            </p:sp>
          </p:grpSp>
          <p:sp>
            <p:nvSpPr>
              <p:cNvPr id="91" name="Line 578"/>
              <p:cNvSpPr>
                <a:spLocks noChangeShapeType="1"/>
              </p:cNvSpPr>
              <p:nvPr/>
            </p:nvSpPr>
            <p:spPr bwMode="auto">
              <a:xfrm flipH="1">
                <a:off x="1476" y="1704"/>
                <a:ext cx="17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579"/>
              <p:cNvSpPr>
                <a:spLocks noChangeShapeType="1"/>
              </p:cNvSpPr>
              <p:nvPr/>
            </p:nvSpPr>
            <p:spPr bwMode="auto">
              <a:xfrm flipH="1">
                <a:off x="1476" y="2264"/>
                <a:ext cx="5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581"/>
              <p:cNvSpPr>
                <a:spLocks noChangeShapeType="1"/>
              </p:cNvSpPr>
              <p:nvPr/>
            </p:nvSpPr>
            <p:spPr bwMode="auto">
              <a:xfrm flipV="1">
                <a:off x="1544" y="1708"/>
                <a:ext cx="0" cy="55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Text Box 582"/>
              <p:cNvSpPr txBox="1">
                <a:spLocks noChangeArrowheads="1"/>
              </p:cNvSpPr>
              <p:nvPr/>
            </p:nvSpPr>
            <p:spPr bwMode="auto">
              <a:xfrm>
                <a:off x="1250" y="1833"/>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a:t>
                </a:r>
              </a:p>
            </p:txBody>
          </p:sp>
        </p:grpSp>
        <p:sp>
          <p:nvSpPr>
            <p:cNvPr id="89" name="Text Box 583"/>
            <p:cNvSpPr txBox="1">
              <a:spLocks noChangeArrowheads="1"/>
            </p:cNvSpPr>
            <p:nvPr/>
          </p:nvSpPr>
          <p:spPr bwMode="auto">
            <a:xfrm rot="-1450466">
              <a:off x="2363" y="1780"/>
              <a:ext cx="3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4:1</a:t>
              </a:r>
            </a:p>
          </p:txBody>
        </p:sp>
      </p:grpSp>
      <p:sp>
        <p:nvSpPr>
          <p:cNvPr id="108" name="Text Box 584"/>
          <p:cNvSpPr txBox="1">
            <a:spLocks noChangeArrowheads="1"/>
          </p:cNvSpPr>
          <p:nvPr/>
        </p:nvSpPr>
        <p:spPr bwMode="auto">
          <a:xfrm>
            <a:off x="547688" y="4306888"/>
            <a:ext cx="63960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What is the vertical distance on a 4:1 slope</a:t>
            </a:r>
          </a:p>
          <a:p>
            <a:pPr algn="l"/>
            <a:r>
              <a:rPr lang="en-US" altLang="en-US" sz="2400"/>
              <a:t>with a horizontal distance of 12’ ?</a:t>
            </a:r>
          </a:p>
        </p:txBody>
      </p:sp>
      <p:grpSp>
        <p:nvGrpSpPr>
          <p:cNvPr id="109" name="Group 589"/>
          <p:cNvGrpSpPr>
            <a:grpSpLocks/>
          </p:cNvGrpSpPr>
          <p:nvPr/>
        </p:nvGrpSpPr>
        <p:grpSpPr bwMode="auto">
          <a:xfrm>
            <a:off x="1554163" y="3036888"/>
            <a:ext cx="438150" cy="457200"/>
            <a:chOff x="734" y="1913"/>
            <a:chExt cx="261" cy="288"/>
          </a:xfrm>
        </p:grpSpPr>
        <p:sp>
          <p:nvSpPr>
            <p:cNvPr id="110" name="Rectangle 588"/>
            <p:cNvSpPr>
              <a:spLocks noChangeArrowheads="1"/>
            </p:cNvSpPr>
            <p:nvPr/>
          </p:nvSpPr>
          <p:spPr bwMode="auto">
            <a:xfrm>
              <a:off x="752" y="1952"/>
              <a:ext cx="200" cy="20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endParaRPr lang="en-US" altLang="en-US"/>
            </a:p>
          </p:txBody>
        </p:sp>
        <p:sp>
          <p:nvSpPr>
            <p:cNvPr id="115" name="Text Box 587"/>
            <p:cNvSpPr txBox="1">
              <a:spLocks noChangeArrowheads="1"/>
            </p:cNvSpPr>
            <p:nvPr/>
          </p:nvSpPr>
          <p:spPr bwMode="auto">
            <a:xfrm>
              <a:off x="734" y="1913"/>
              <a:ext cx="2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a:t>3’</a:t>
              </a:r>
            </a:p>
          </p:txBody>
        </p:sp>
      </p:grpSp>
    </p:spTree>
    <p:extLst>
      <p:ext uri="{BB962C8B-B14F-4D97-AF65-F5344CB8AC3E}">
        <p14:creationId xmlns:p14="http://schemas.microsoft.com/office/powerpoint/2010/main" val="311745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Knowledge Check</a:t>
            </a:r>
            <a:endParaRPr lang="en-US" u="sng" dirty="0"/>
          </a:p>
        </p:txBody>
      </p:sp>
      <p:sp>
        <p:nvSpPr>
          <p:cNvPr id="20" name="Text Box 19"/>
          <p:cNvSpPr txBox="1">
            <a:spLocks noChangeArrowheads="1"/>
          </p:cNvSpPr>
          <p:nvPr/>
        </p:nvSpPr>
        <p:spPr bwMode="auto">
          <a:xfrm>
            <a:off x="395287" y="914400"/>
            <a:ext cx="54022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800" dirty="0"/>
              <a:t>What drawing is being shown?</a:t>
            </a:r>
          </a:p>
        </p:txBody>
      </p:sp>
      <p:sp>
        <p:nvSpPr>
          <p:cNvPr id="21" name="Text Box 21"/>
          <p:cNvSpPr txBox="1">
            <a:spLocks noChangeArrowheads="1"/>
          </p:cNvSpPr>
          <p:nvPr/>
        </p:nvSpPr>
        <p:spPr bwMode="auto">
          <a:xfrm>
            <a:off x="5748337" y="914400"/>
            <a:ext cx="2795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800" i="1" dirty="0">
                <a:solidFill>
                  <a:schemeClr val="accent2">
                    <a:lumMod val="75000"/>
                  </a:schemeClr>
                </a:solidFill>
              </a:rPr>
              <a:t>Typical Section</a:t>
            </a:r>
          </a:p>
        </p:txBody>
      </p:sp>
      <p:sp>
        <p:nvSpPr>
          <p:cNvPr id="23" name="Text Box 22"/>
          <p:cNvSpPr txBox="1">
            <a:spLocks noChangeArrowheads="1"/>
          </p:cNvSpPr>
          <p:nvPr/>
        </p:nvSpPr>
        <p:spPr bwMode="auto">
          <a:xfrm>
            <a:off x="395287" y="1428750"/>
            <a:ext cx="50514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800" dirty="0"/>
              <a:t>The </a:t>
            </a:r>
            <a:r>
              <a:rPr lang="en-US" altLang="en-US" sz="2800" dirty="0" err="1"/>
              <a:t>backslope</a:t>
            </a:r>
            <a:r>
              <a:rPr lang="en-US" altLang="en-US" sz="2800" dirty="0"/>
              <a:t> is what ratio?</a:t>
            </a:r>
          </a:p>
          <a:p>
            <a:pPr algn="l"/>
            <a:r>
              <a:rPr lang="en-US" altLang="en-US" sz="2800" dirty="0"/>
              <a:t>A – 6</a:t>
            </a:r>
            <a:r>
              <a:rPr lang="en-US" altLang="en-US" sz="2800" dirty="0" smtClean="0"/>
              <a:t>:1    </a:t>
            </a:r>
            <a:r>
              <a:rPr lang="en-US" altLang="en-US" sz="2800" dirty="0"/>
              <a:t>B – </a:t>
            </a:r>
            <a:r>
              <a:rPr lang="en-US" altLang="en-US" sz="2800" dirty="0" smtClean="0"/>
              <a:t>3:1    </a:t>
            </a:r>
            <a:r>
              <a:rPr lang="en-US" altLang="en-US" sz="2800" dirty="0"/>
              <a:t>C – </a:t>
            </a:r>
            <a:r>
              <a:rPr lang="en-US" altLang="en-US" sz="2800" dirty="0" smtClean="0"/>
              <a:t>3.5:1</a:t>
            </a:r>
            <a:endParaRPr lang="en-US" altLang="en-US" sz="2800" dirty="0"/>
          </a:p>
        </p:txBody>
      </p:sp>
      <p:sp>
        <p:nvSpPr>
          <p:cNvPr id="24" name="TextBox 23"/>
          <p:cNvSpPr txBox="1"/>
          <p:nvPr/>
        </p:nvSpPr>
        <p:spPr>
          <a:xfrm>
            <a:off x="340102" y="2393950"/>
            <a:ext cx="5375189" cy="523220"/>
          </a:xfrm>
          <a:prstGeom prst="rect">
            <a:avLst/>
          </a:prstGeom>
          <a:noFill/>
        </p:spPr>
        <p:txBody>
          <a:bodyPr wrap="none" rtlCol="0">
            <a:spAutoFit/>
          </a:bodyPr>
          <a:lstStyle/>
          <a:p>
            <a:r>
              <a:rPr lang="en-US" sz="2800" dirty="0" smtClean="0"/>
              <a:t>How wide is the ditch bottom?</a:t>
            </a:r>
            <a:endParaRPr lang="en-US" sz="2800" dirty="0"/>
          </a:p>
        </p:txBody>
      </p:sp>
      <p:sp>
        <p:nvSpPr>
          <p:cNvPr id="25" name="TextBox 24"/>
          <p:cNvSpPr txBox="1"/>
          <p:nvPr/>
        </p:nvSpPr>
        <p:spPr>
          <a:xfrm>
            <a:off x="5584824" y="2399973"/>
            <a:ext cx="639919" cy="523220"/>
          </a:xfrm>
          <a:prstGeom prst="rect">
            <a:avLst/>
          </a:prstGeom>
          <a:noFill/>
        </p:spPr>
        <p:txBody>
          <a:bodyPr wrap="none" rtlCol="0">
            <a:spAutoFit/>
          </a:bodyPr>
          <a:lstStyle/>
          <a:p>
            <a:r>
              <a:rPr lang="en-US" sz="2800" b="1" i="1" dirty="0" smtClean="0">
                <a:solidFill>
                  <a:schemeClr val="accent2">
                    <a:lumMod val="75000"/>
                  </a:schemeClr>
                </a:solidFill>
              </a:rPr>
              <a:t>10’</a:t>
            </a:r>
            <a:endParaRPr lang="en-US" sz="2800" b="1" i="1" dirty="0">
              <a:solidFill>
                <a:schemeClr val="accent2">
                  <a:lumMod val="75000"/>
                </a:schemeClr>
              </a:solidFill>
            </a:endParaRPr>
          </a:p>
        </p:txBody>
      </p:sp>
      <p:pic>
        <p:nvPicPr>
          <p:cNvPr id="1843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972925" y="2920810"/>
            <a:ext cx="7198151" cy="353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90725" y="1828473"/>
            <a:ext cx="1447800" cy="584775"/>
          </a:xfrm>
          <a:prstGeom prst="rect">
            <a:avLst/>
          </a:prstGeom>
          <a:solidFill>
            <a:schemeClr val="accent2">
              <a:lumMod val="75000"/>
            </a:schemeClr>
          </a:solidFill>
          <a:ln>
            <a:solidFill>
              <a:schemeClr val="accent2">
                <a:lumMod val="75000"/>
              </a:schemeClr>
            </a:solidFill>
          </a:ln>
        </p:spPr>
        <p:txBody>
          <a:bodyPr wrap="square" rtlCol="0">
            <a:spAutoFit/>
          </a:bodyPr>
          <a:lstStyle/>
          <a:p>
            <a:r>
              <a:rPr lang="en-US" altLang="en-US" sz="3200" b="1" dirty="0">
                <a:ln>
                  <a:solidFill>
                    <a:schemeClr val="bg1"/>
                  </a:solidFill>
                </a:ln>
                <a:solidFill>
                  <a:schemeClr val="bg1"/>
                </a:solidFill>
              </a:rPr>
              <a:t>B – 3:1</a:t>
            </a:r>
            <a:endParaRPr lang="en-US" sz="3200" b="1" dirty="0">
              <a:ln>
                <a:solidFill>
                  <a:schemeClr val="bg1"/>
                </a:solidFill>
              </a:ln>
              <a:solidFill>
                <a:schemeClr val="bg1"/>
              </a:solidFill>
            </a:endParaRPr>
          </a:p>
        </p:txBody>
      </p:sp>
    </p:spTree>
    <p:extLst>
      <p:ext uri="{BB962C8B-B14F-4D97-AF65-F5344CB8AC3E}">
        <p14:creationId xmlns:p14="http://schemas.microsoft.com/office/powerpoint/2010/main" val="30121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P spid="25"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Title Sheet: Project Description</a:t>
            </a:r>
            <a:endParaRPr lang="en-US" u="sng" dirty="0"/>
          </a:p>
        </p:txBody>
      </p:sp>
      <p:pic>
        <p:nvPicPr>
          <p:cNvPr id="3074"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45521" y="1070345"/>
            <a:ext cx="7852958" cy="4720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9242279">
            <a:off x="441384" y="4599096"/>
            <a:ext cx="1600200" cy="762000"/>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6927"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A.1</a:t>
            </a:r>
            <a:endParaRPr lang="en-US" sz="1400" dirty="0">
              <a:solidFill>
                <a:schemeClr val="bg1"/>
              </a:solidFill>
            </a:endParaRPr>
          </a:p>
        </p:txBody>
      </p:sp>
    </p:spTree>
    <p:extLst>
      <p:ext uri="{BB962C8B-B14F-4D97-AF65-F5344CB8AC3E}">
        <p14:creationId xmlns:p14="http://schemas.microsoft.com/office/powerpoint/2010/main" val="184528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Knowledge Check</a:t>
            </a:r>
            <a:endParaRPr lang="en-US" u="sng" dirty="0"/>
          </a:p>
        </p:txBody>
      </p:sp>
      <p:sp>
        <p:nvSpPr>
          <p:cNvPr id="23" name="Text Box 9"/>
          <p:cNvSpPr txBox="1">
            <a:spLocks noChangeArrowheads="1"/>
          </p:cNvSpPr>
          <p:nvPr/>
        </p:nvSpPr>
        <p:spPr bwMode="auto">
          <a:xfrm>
            <a:off x="895039" y="914400"/>
            <a:ext cx="64011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400" dirty="0"/>
              <a:t>What side of centerline is </a:t>
            </a:r>
            <a:r>
              <a:rPr lang="en-US" altLang="en-US" sz="2400" dirty="0" smtClean="0"/>
              <a:t>power pole line?</a:t>
            </a:r>
            <a:endParaRPr lang="en-US" altLang="en-US" sz="2400" dirty="0"/>
          </a:p>
        </p:txBody>
      </p:sp>
      <p:pic>
        <p:nvPicPr>
          <p:cNvPr id="1843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66800" y="1369972"/>
            <a:ext cx="7010401" cy="510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D.8</a:t>
            </a:r>
            <a:endParaRPr lang="en-US" sz="1400" dirty="0">
              <a:solidFill>
                <a:schemeClr val="bg1"/>
              </a:solidFill>
            </a:endParaRPr>
          </a:p>
        </p:txBody>
      </p:sp>
      <p:sp>
        <p:nvSpPr>
          <p:cNvPr id="3" name="TextBox 2"/>
          <p:cNvSpPr txBox="1"/>
          <p:nvPr/>
        </p:nvSpPr>
        <p:spPr>
          <a:xfrm>
            <a:off x="7352989" y="914400"/>
            <a:ext cx="1028700" cy="461665"/>
          </a:xfrm>
          <a:prstGeom prst="rect">
            <a:avLst/>
          </a:prstGeom>
          <a:solidFill>
            <a:srgbClr val="FFFF00"/>
          </a:solidFill>
        </p:spPr>
        <p:txBody>
          <a:bodyPr wrap="square" rtlCol="0">
            <a:spAutoFit/>
          </a:bodyPr>
          <a:lstStyle/>
          <a:p>
            <a:pPr algn="ctr"/>
            <a:r>
              <a:rPr lang="en-US" sz="2400" b="1" i="1" dirty="0" smtClean="0"/>
              <a:t>Right</a:t>
            </a:r>
            <a:endParaRPr lang="en-US" sz="2400" b="1" i="1" dirty="0"/>
          </a:p>
        </p:txBody>
      </p:sp>
      <p:sp>
        <p:nvSpPr>
          <p:cNvPr id="4" name="Oval 3"/>
          <p:cNvSpPr/>
          <p:nvPr/>
        </p:nvSpPr>
        <p:spPr>
          <a:xfrm>
            <a:off x="1066800" y="4038600"/>
            <a:ext cx="72390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53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1500"/>
                                  </p:stCondLst>
                                  <p:childTnLst>
                                    <p:animClr clrSpc="rgb" dir="cw">
                                      <p:cBhvr>
                                        <p:cTn id="6" dur="3000" fill="hold"/>
                                        <p:tgtEl>
                                          <p:spTgt spid="4"/>
                                        </p:tgtEl>
                                        <p:attrNameLst>
                                          <p:attrName>stroke.color</p:attrName>
                                        </p:attrNameLst>
                                      </p:cBhvr>
                                      <p:to>
                                        <a:srgbClr val="FFFF00"/>
                                      </p:to>
                                    </p:animClr>
                                    <p:set>
                                      <p:cBhvr>
                                        <p:cTn id="7" dur="3000" fill="hold"/>
                                        <p:tgtEl>
                                          <p:spTgt spid="4"/>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Knowledge Check</a:t>
            </a:r>
            <a:endParaRPr lang="en-US" u="sng" dirty="0"/>
          </a:p>
        </p:txBody>
      </p:sp>
      <p:sp>
        <p:nvSpPr>
          <p:cNvPr id="23" name="Text Box 9"/>
          <p:cNvSpPr txBox="1">
            <a:spLocks noChangeArrowheads="1"/>
          </p:cNvSpPr>
          <p:nvPr/>
        </p:nvSpPr>
        <p:spPr bwMode="auto">
          <a:xfrm>
            <a:off x="156429" y="923925"/>
            <a:ext cx="70785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smtClean="0"/>
              <a:t>Will the utilities on the left side be impacted in this area?</a:t>
            </a:r>
            <a:endParaRPr lang="en-US" altLang="en-US" sz="2000" dirty="0"/>
          </a:p>
        </p:txBody>
      </p:sp>
      <p:pic>
        <p:nvPicPr>
          <p:cNvPr id="184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66800" y="2038350"/>
            <a:ext cx="7010401" cy="4457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D.8</a:t>
            </a:r>
            <a:endParaRPr lang="en-US" sz="1400" dirty="0">
              <a:solidFill>
                <a:schemeClr val="bg1"/>
              </a:solidFill>
            </a:endParaRPr>
          </a:p>
        </p:txBody>
      </p:sp>
      <p:sp>
        <p:nvSpPr>
          <p:cNvPr id="3" name="TextBox 2"/>
          <p:cNvSpPr txBox="1"/>
          <p:nvPr/>
        </p:nvSpPr>
        <p:spPr>
          <a:xfrm>
            <a:off x="7244495" y="923925"/>
            <a:ext cx="1752600" cy="400110"/>
          </a:xfrm>
          <a:prstGeom prst="rect">
            <a:avLst/>
          </a:prstGeom>
          <a:solidFill>
            <a:srgbClr val="FFFF00"/>
          </a:solidFill>
        </p:spPr>
        <p:txBody>
          <a:bodyPr wrap="square" rtlCol="0">
            <a:spAutoFit/>
          </a:bodyPr>
          <a:lstStyle/>
          <a:p>
            <a:pPr algn="ctr"/>
            <a:r>
              <a:rPr lang="en-US" sz="2000" b="1" i="1" dirty="0" smtClean="0"/>
              <a:t>Most likely!</a:t>
            </a:r>
            <a:endParaRPr lang="en-US" sz="2000" b="1" i="1" dirty="0"/>
          </a:p>
        </p:txBody>
      </p:sp>
      <p:sp>
        <p:nvSpPr>
          <p:cNvPr id="8" name="Text Box 9"/>
          <p:cNvSpPr txBox="1">
            <a:spLocks noChangeArrowheads="1"/>
          </p:cNvSpPr>
          <p:nvPr/>
        </p:nvSpPr>
        <p:spPr bwMode="auto">
          <a:xfrm>
            <a:off x="165954" y="1276410"/>
            <a:ext cx="25218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smtClean="0"/>
              <a:t>How do you know?</a:t>
            </a:r>
            <a:endParaRPr lang="en-US" altLang="en-US" sz="2000" dirty="0"/>
          </a:p>
        </p:txBody>
      </p:sp>
      <p:sp>
        <p:nvSpPr>
          <p:cNvPr id="9" name="TextBox 8"/>
          <p:cNvSpPr txBox="1"/>
          <p:nvPr/>
        </p:nvSpPr>
        <p:spPr>
          <a:xfrm>
            <a:off x="4962525" y="1276410"/>
            <a:ext cx="4044095" cy="400110"/>
          </a:xfrm>
          <a:prstGeom prst="rect">
            <a:avLst/>
          </a:prstGeom>
          <a:solidFill>
            <a:srgbClr val="FFFF00"/>
          </a:solidFill>
        </p:spPr>
        <p:txBody>
          <a:bodyPr wrap="square" rtlCol="0">
            <a:spAutoFit/>
          </a:bodyPr>
          <a:lstStyle/>
          <a:p>
            <a:pPr algn="ctr"/>
            <a:r>
              <a:rPr lang="en-US" sz="2000" b="1" i="1" dirty="0" smtClean="0"/>
              <a:t>They are in side the “need line!”</a:t>
            </a:r>
            <a:endParaRPr lang="en-US" sz="2000" b="1" i="1" dirty="0"/>
          </a:p>
        </p:txBody>
      </p:sp>
      <p:sp>
        <p:nvSpPr>
          <p:cNvPr id="10" name="Text Box 9"/>
          <p:cNvSpPr txBox="1">
            <a:spLocks noChangeArrowheads="1"/>
          </p:cNvSpPr>
          <p:nvPr/>
        </p:nvSpPr>
        <p:spPr bwMode="auto">
          <a:xfrm>
            <a:off x="165954" y="1647885"/>
            <a:ext cx="525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b="1">
                <a:solidFill>
                  <a:schemeClr val="tx1"/>
                </a:solidFill>
                <a:latin typeface="Arial" charset="0"/>
              </a:defRPr>
            </a:lvl1pPr>
            <a:lvl2pPr marL="742950" indent="-285750">
              <a:defRPr sz="1200" b="1">
                <a:solidFill>
                  <a:schemeClr val="tx1"/>
                </a:solidFill>
                <a:latin typeface="Arial" charset="0"/>
              </a:defRPr>
            </a:lvl2pPr>
            <a:lvl3pPr marL="1143000" indent="-228600">
              <a:defRPr sz="1200" b="1">
                <a:solidFill>
                  <a:schemeClr val="tx1"/>
                </a:solidFill>
                <a:latin typeface="Arial" charset="0"/>
              </a:defRPr>
            </a:lvl3pPr>
            <a:lvl4pPr marL="1600200" indent="-228600">
              <a:defRPr sz="1200" b="1">
                <a:solidFill>
                  <a:schemeClr val="tx1"/>
                </a:solidFill>
                <a:latin typeface="Arial" charset="0"/>
              </a:defRPr>
            </a:lvl4pPr>
            <a:lvl5pPr marL="2057400" indent="-22860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a:r>
              <a:rPr lang="en-US" altLang="en-US" sz="2000" dirty="0" smtClean="0"/>
              <a:t>Where should you look to know for sure?</a:t>
            </a:r>
            <a:endParaRPr lang="en-US" altLang="en-US" sz="2000" dirty="0"/>
          </a:p>
        </p:txBody>
      </p:sp>
      <p:sp>
        <p:nvSpPr>
          <p:cNvPr id="11" name="TextBox 10"/>
          <p:cNvSpPr txBox="1"/>
          <p:nvPr/>
        </p:nvSpPr>
        <p:spPr>
          <a:xfrm>
            <a:off x="5423754" y="1628865"/>
            <a:ext cx="3582866" cy="400110"/>
          </a:xfrm>
          <a:prstGeom prst="rect">
            <a:avLst/>
          </a:prstGeom>
          <a:solidFill>
            <a:srgbClr val="FFFF00"/>
          </a:solidFill>
        </p:spPr>
        <p:txBody>
          <a:bodyPr wrap="square" rtlCol="0">
            <a:spAutoFit/>
          </a:bodyPr>
          <a:lstStyle/>
          <a:p>
            <a:pPr algn="ctr"/>
            <a:r>
              <a:rPr lang="en-US" sz="2000" b="1" i="1" dirty="0" smtClean="0"/>
              <a:t>Cross sections!</a:t>
            </a:r>
            <a:endParaRPr lang="en-US" sz="2000" b="1" i="1" dirty="0"/>
          </a:p>
        </p:txBody>
      </p:sp>
    </p:spTree>
    <p:extLst>
      <p:ext uri="{BB962C8B-B14F-4D97-AF65-F5344CB8AC3E}">
        <p14:creationId xmlns:p14="http://schemas.microsoft.com/office/powerpoint/2010/main" val="371124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3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Knowledge Check</a:t>
            </a:r>
            <a:endParaRPr lang="en-US" u="sng" dirty="0"/>
          </a:p>
        </p:txBody>
      </p:sp>
      <p:pic>
        <p:nvPicPr>
          <p:cNvPr id="1945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14659" y="1346970"/>
            <a:ext cx="7314682" cy="490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012" y="5520049"/>
            <a:ext cx="1347787" cy="732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14600" y="6498193"/>
            <a:ext cx="5257800" cy="369332"/>
          </a:xfrm>
          <a:prstGeom prst="rect">
            <a:avLst/>
          </a:prstGeom>
          <a:noFill/>
        </p:spPr>
        <p:txBody>
          <a:bodyPr wrap="square" lIns="0" tIns="0" rIns="0" bIns="0" rtlCol="0">
            <a:spAutoFit/>
          </a:bodyPr>
          <a:lstStyle/>
          <a:p>
            <a:pPr algn="ctr"/>
            <a:r>
              <a:rPr lang="en-US" sz="2400" dirty="0" smtClean="0">
                <a:solidFill>
                  <a:schemeClr val="bg1"/>
                </a:solidFill>
              </a:rPr>
              <a:t>1.25” </a:t>
            </a:r>
            <a:r>
              <a:rPr lang="en-US" dirty="0" smtClean="0">
                <a:solidFill>
                  <a:schemeClr val="bg1"/>
                </a:solidFill>
              </a:rPr>
              <a:t>(Ruler Measure)</a:t>
            </a:r>
            <a:r>
              <a:rPr lang="en-US" sz="2400" dirty="0" smtClean="0">
                <a:solidFill>
                  <a:schemeClr val="bg1"/>
                </a:solidFill>
              </a:rPr>
              <a:t> = 25’ </a:t>
            </a:r>
            <a:r>
              <a:rPr lang="en-US" dirty="0" smtClean="0">
                <a:solidFill>
                  <a:schemeClr val="bg1"/>
                </a:solidFill>
              </a:rPr>
              <a:t>(Plan Dimension)</a:t>
            </a:r>
            <a:endParaRPr lang="en-US" sz="2400" dirty="0">
              <a:solidFill>
                <a:schemeClr val="bg1"/>
              </a:solidFill>
            </a:endParaRPr>
          </a:p>
        </p:txBody>
      </p:sp>
      <p:pic>
        <p:nvPicPr>
          <p:cNvPr id="9" name="Picture 2" descr="http://etc.usf.edu/clipart/41600/41625/ruler_quarter_41625_l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9525" y="4114800"/>
            <a:ext cx="3429000" cy="378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etc.usf.edu/clipart/41600/41625/ruler_quarter_41625_l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8575" y="6098132"/>
            <a:ext cx="3429000" cy="3788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38575" y="4512718"/>
            <a:ext cx="3409950" cy="369332"/>
          </a:xfrm>
          <a:prstGeom prst="rect">
            <a:avLst/>
          </a:prstGeom>
          <a:solidFill>
            <a:schemeClr val="bg1"/>
          </a:solidFill>
        </p:spPr>
        <p:txBody>
          <a:bodyPr wrap="square" lIns="0" tIns="0" rIns="0" bIns="0" rtlCol="0">
            <a:spAutoFit/>
          </a:bodyPr>
          <a:lstStyle/>
          <a:p>
            <a:pPr algn="ctr"/>
            <a:r>
              <a:rPr lang="en-US" sz="2000" dirty="0" smtClean="0"/>
              <a:t>0.25”</a:t>
            </a:r>
            <a:r>
              <a:rPr lang="en-US" sz="2400" dirty="0" smtClean="0"/>
              <a:t> </a:t>
            </a:r>
            <a:r>
              <a:rPr lang="en-US" dirty="0" smtClean="0"/>
              <a:t>(Ruler Measure)</a:t>
            </a:r>
            <a:endParaRPr lang="en-US" sz="2400" dirty="0"/>
          </a:p>
        </p:txBody>
      </p:sp>
      <mc:AlternateContent xmlns:mc="http://schemas.openxmlformats.org/markup-compatibility/2006" xmlns:a14="http://schemas.microsoft.com/office/drawing/2010/main">
        <mc:Choice Requires="a14">
          <p:sp>
            <p:nvSpPr>
              <p:cNvPr id="12" name="TextBox 11"/>
              <p:cNvSpPr txBox="1"/>
              <p:nvPr/>
            </p:nvSpPr>
            <p:spPr>
              <a:xfrm>
                <a:off x="3829050" y="4901675"/>
                <a:ext cx="3448050" cy="61837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0.25"</m:t>
                          </m:r>
                        </m:num>
                        <m:den>
                          <m:r>
                            <a:rPr lang="en-US" b="0" i="1" smtClean="0">
                              <a:latin typeface="Cambria Math"/>
                            </a:rPr>
                            <m:t>𝑋</m:t>
                          </m:r>
                          <m:r>
                            <a:rPr lang="en-US" b="0" i="1" smtClean="0">
                              <a:latin typeface="Cambria Math"/>
                            </a:rPr>
                            <m:t>′</m:t>
                          </m:r>
                        </m:den>
                      </m:f>
                      <m:r>
                        <a:rPr lang="en-US" b="0" i="1" smtClean="0">
                          <a:latin typeface="Cambria Math"/>
                        </a:rPr>
                        <m:t>=</m:t>
                      </m:r>
                      <m:f>
                        <m:fPr>
                          <m:ctrlPr>
                            <a:rPr lang="en-US" b="0" i="1" smtClean="0">
                              <a:latin typeface="Cambria Math"/>
                            </a:rPr>
                          </m:ctrlPr>
                        </m:fPr>
                        <m:num>
                          <m:r>
                            <a:rPr lang="en-US" b="0" i="1" smtClean="0">
                              <a:latin typeface="Cambria Math"/>
                            </a:rPr>
                            <m:t>1.25"</m:t>
                          </m:r>
                        </m:num>
                        <m:den>
                          <m:r>
                            <a:rPr lang="en-US" b="0" i="1" smtClean="0">
                              <a:latin typeface="Cambria Math"/>
                            </a:rPr>
                            <m:t>25′</m:t>
                          </m:r>
                        </m:den>
                      </m:f>
                      <m:r>
                        <a:rPr lang="en-US" b="0" i="1" smtClean="0">
                          <a:latin typeface="Cambria Math"/>
                        </a:rPr>
                        <m:t> →</m:t>
                      </m:r>
                      <m:r>
                        <a:rPr lang="en-US" b="0" i="1" smtClean="0">
                          <a:latin typeface="Cambria Math"/>
                        </a:rPr>
                        <m:t>𝑋</m:t>
                      </m:r>
                      <m:r>
                        <a:rPr lang="en-US" b="0" i="1" smtClean="0">
                          <a:latin typeface="Cambria Math"/>
                        </a:rPr>
                        <m:t>=5.0′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829050" y="4901675"/>
                <a:ext cx="3448050" cy="618374"/>
              </a:xfrm>
              <a:prstGeom prst="rect">
                <a:avLst/>
              </a:prstGeom>
              <a:blipFill rotWithShape="1">
                <a:blip r:embed="rId7"/>
                <a:stretch>
                  <a:fillRect/>
                </a:stretch>
              </a:blipFill>
            </p:spPr>
            <p:txBody>
              <a:bodyPr/>
              <a:lstStyle/>
              <a:p>
                <a:r>
                  <a:rPr lang="en-US">
                    <a:noFill/>
                  </a:rPr>
                  <a:t> </a:t>
                </a:r>
              </a:p>
            </p:txBody>
          </p:sp>
        </mc:Fallback>
      </mc:AlternateContent>
      <p:sp>
        <p:nvSpPr>
          <p:cNvPr id="13" name="Oval 12"/>
          <p:cNvSpPr/>
          <p:nvPr/>
        </p:nvSpPr>
        <p:spPr>
          <a:xfrm>
            <a:off x="4867274" y="2819400"/>
            <a:ext cx="457200" cy="18779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76799" y="5520049"/>
            <a:ext cx="2057401" cy="369332"/>
          </a:xfrm>
          <a:prstGeom prst="rect">
            <a:avLst/>
          </a:prstGeom>
          <a:solidFill>
            <a:schemeClr val="bg1"/>
          </a:solidFill>
        </p:spPr>
        <p:txBody>
          <a:bodyPr wrap="square" rtlCol="0">
            <a:spAutoFit/>
          </a:bodyPr>
          <a:lstStyle/>
          <a:p>
            <a:r>
              <a:rPr lang="en-US" dirty="0" smtClean="0"/>
              <a:t>STA. 458+00 – 5.0’ =</a:t>
            </a:r>
            <a:endParaRPr lang="en-US" b="1" u="sng" dirty="0"/>
          </a:p>
        </p:txBody>
      </p:sp>
      <p:sp>
        <p:nvSpPr>
          <p:cNvPr id="16" name="TextBox 15"/>
          <p:cNvSpPr txBox="1"/>
          <p:nvPr/>
        </p:nvSpPr>
        <p:spPr>
          <a:xfrm>
            <a:off x="304800" y="946860"/>
            <a:ext cx="8534400" cy="461665"/>
          </a:xfrm>
          <a:prstGeom prst="rect">
            <a:avLst/>
          </a:prstGeom>
          <a:noFill/>
        </p:spPr>
        <p:txBody>
          <a:bodyPr wrap="square" rtlCol="0">
            <a:spAutoFit/>
          </a:bodyPr>
          <a:lstStyle/>
          <a:p>
            <a:pPr algn="ctr"/>
            <a:r>
              <a:rPr lang="en-US" sz="2400" b="1" dirty="0" smtClean="0"/>
              <a:t>At what station does the gas line cross the proposed centerline?</a:t>
            </a:r>
            <a:endParaRPr lang="en-US" sz="2400" b="1" dirty="0"/>
          </a:p>
        </p:txBody>
      </p:sp>
      <p:sp>
        <p:nvSpPr>
          <p:cNvPr id="20" name="TextBox 19"/>
          <p:cNvSpPr txBox="1"/>
          <p:nvPr/>
        </p:nvSpPr>
        <p:spPr>
          <a:xfrm>
            <a:off x="6715125" y="5476593"/>
            <a:ext cx="1523741" cy="400110"/>
          </a:xfrm>
          <a:prstGeom prst="rect">
            <a:avLst/>
          </a:prstGeom>
          <a:solidFill>
            <a:schemeClr val="bg1"/>
          </a:solidFill>
        </p:spPr>
        <p:txBody>
          <a:bodyPr wrap="square" rtlCol="0">
            <a:spAutoFit/>
          </a:bodyPr>
          <a:lstStyle/>
          <a:p>
            <a:r>
              <a:rPr lang="en-US" sz="2000" b="1" u="sng" smtClean="0"/>
              <a:t>STA 457+95</a:t>
            </a:r>
            <a:endParaRPr lang="en-US" sz="2000" b="1" u="sng" dirty="0"/>
          </a:p>
        </p:txBody>
      </p:sp>
      <p:sp>
        <p:nvSpPr>
          <p:cNvPr id="23" name="TextBox 22"/>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D.28</a:t>
            </a:r>
            <a:endParaRPr lang="en-US" sz="1400" dirty="0">
              <a:solidFill>
                <a:schemeClr val="bg1"/>
              </a:solidFill>
            </a:endParaRPr>
          </a:p>
        </p:txBody>
      </p:sp>
    </p:spTree>
    <p:extLst>
      <p:ext uri="{BB962C8B-B14F-4D97-AF65-F5344CB8AC3E}">
        <p14:creationId xmlns:p14="http://schemas.microsoft.com/office/powerpoint/2010/main" val="211271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3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4" grpId="0" animBg="1"/>
      <p:bldP spid="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Autofit/>
          </a:bodyPr>
          <a:lstStyle/>
          <a:p>
            <a:r>
              <a:rPr lang="en-US" sz="5400" b="1" dirty="0" smtClean="0"/>
              <a:t>Questions?</a:t>
            </a:r>
            <a:endParaRPr lang="en-US" sz="5400" b="1" dirty="0"/>
          </a:p>
        </p:txBody>
      </p:sp>
      <p:sp>
        <p:nvSpPr>
          <p:cNvPr id="5" name="TextBox 4"/>
          <p:cNvSpPr txBox="1"/>
          <p:nvPr/>
        </p:nvSpPr>
        <p:spPr>
          <a:xfrm>
            <a:off x="1221744" y="2828836"/>
            <a:ext cx="6700512" cy="1200329"/>
          </a:xfrm>
          <a:prstGeom prst="rect">
            <a:avLst/>
          </a:prstGeom>
          <a:noFill/>
        </p:spPr>
        <p:txBody>
          <a:bodyPr wrap="square" rtlCol="0">
            <a:spAutoFit/>
          </a:bodyPr>
          <a:lstStyle/>
          <a:p>
            <a:r>
              <a:rPr lang="en-US" sz="2400" b="1" i="1" dirty="0" smtClean="0">
                <a:effectLst>
                  <a:outerShdw blurRad="38100" dist="38100" dir="2700000" algn="tl">
                    <a:srgbClr val="000000">
                      <a:alpha val="43137"/>
                    </a:srgbClr>
                  </a:outerShdw>
                </a:effectLst>
              </a:rPr>
              <a:t>Bryan Bradley, P.E.	State Utility Engineer</a:t>
            </a:r>
          </a:p>
          <a:p>
            <a:r>
              <a:rPr lang="en-US" sz="2400" b="1" i="1" dirty="0" smtClean="0">
                <a:effectLst>
                  <a:outerShdw blurRad="38100" dist="38100" dir="2700000" algn="tl">
                    <a:srgbClr val="000000">
                      <a:alpha val="43137"/>
                    </a:srgbClr>
                  </a:outerShdw>
                </a:effectLst>
              </a:rPr>
              <a:t>800 Lincoln Way	515-239-1014</a:t>
            </a:r>
          </a:p>
          <a:p>
            <a:r>
              <a:rPr lang="en-US" sz="2400" b="1" i="1" dirty="0" smtClean="0">
                <a:effectLst>
                  <a:outerShdw blurRad="38100" dist="38100" dir="2700000" algn="tl">
                    <a:srgbClr val="000000">
                      <a:alpha val="43137"/>
                    </a:srgbClr>
                  </a:outerShdw>
                </a:effectLst>
              </a:rPr>
              <a:t>Ames, Iowa 50100	bryan.bradley@dot.iowa.gov</a:t>
            </a:r>
          </a:p>
        </p:txBody>
      </p:sp>
      <p:sp>
        <p:nvSpPr>
          <p:cNvPr id="4" name="TextBox 3"/>
          <p:cNvSpPr txBox="1"/>
          <p:nvPr/>
        </p:nvSpPr>
        <p:spPr>
          <a:xfrm>
            <a:off x="1360714" y="4495800"/>
            <a:ext cx="6700512" cy="1200329"/>
          </a:xfrm>
          <a:prstGeom prst="rect">
            <a:avLst/>
          </a:prstGeom>
          <a:noFill/>
        </p:spPr>
        <p:txBody>
          <a:bodyPr wrap="square" rtlCol="0">
            <a:spAutoFit/>
          </a:bodyPr>
          <a:lstStyle/>
          <a:p>
            <a:r>
              <a:rPr lang="en-US" sz="2400" b="1" i="1" dirty="0" smtClean="0">
                <a:effectLst>
                  <a:outerShdw blurRad="38100" dist="38100" dir="2700000" algn="tl">
                    <a:srgbClr val="000000">
                      <a:alpha val="43137"/>
                    </a:srgbClr>
                  </a:outerShdw>
                </a:effectLst>
              </a:rPr>
              <a:t>Special Thanks to:</a:t>
            </a:r>
          </a:p>
          <a:p>
            <a:r>
              <a:rPr lang="en-US" sz="2400" b="1" i="1" dirty="0" smtClean="0">
                <a:effectLst>
                  <a:outerShdw blurRad="38100" dist="38100" dir="2700000" algn="tl">
                    <a:srgbClr val="000000">
                      <a:alpha val="43137"/>
                    </a:srgbClr>
                  </a:outerShdw>
                </a:effectLst>
              </a:rPr>
              <a:t>Ben Hucker </a:t>
            </a:r>
            <a:r>
              <a:rPr lang="en-US" sz="2400" b="1" i="1" dirty="0" smtClean="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rPr>
              <a:t>	District 6   TEI</a:t>
            </a:r>
            <a:endParaRPr lang="en-US" sz="2400" b="1" i="1" dirty="0" smtClean="0">
              <a:effectLst>
                <a:outerShdw blurRad="38100" dist="38100" dir="2700000" algn="tl">
                  <a:srgbClr val="000000">
                    <a:alpha val="43137"/>
                  </a:srgbClr>
                </a:outerShdw>
              </a:effectLst>
            </a:endParaRPr>
          </a:p>
          <a:p>
            <a:r>
              <a:rPr lang="en-US" sz="2400" b="1" i="1" dirty="0" smtClean="0">
                <a:effectLst>
                  <a:outerShdw blurRad="38100" dist="38100" dir="2700000" algn="tl">
                    <a:srgbClr val="000000">
                      <a:alpha val="43137"/>
                    </a:srgbClr>
                  </a:outerShdw>
                </a:effectLst>
              </a:rPr>
              <a:t>Brenda Sanders 	District 5   EOT</a:t>
            </a:r>
            <a:endParaRPr lang="en-US" sz="2400" b="1"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42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Title Sheet: Letting Date</a:t>
            </a:r>
            <a:endParaRPr lang="en-US" u="sng" dirty="0"/>
          </a:p>
        </p:txBody>
      </p:sp>
      <p:pic>
        <p:nvPicPr>
          <p:cNvPr id="4098"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698859" y="914399"/>
            <a:ext cx="5746282" cy="447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796044">
            <a:off x="1150186" y="906691"/>
            <a:ext cx="1600200" cy="762000"/>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A.1</a:t>
            </a:r>
            <a:endParaRPr lang="en-US" sz="1400" dirty="0">
              <a:solidFill>
                <a:schemeClr val="bg1"/>
              </a:solidFill>
            </a:endParaRPr>
          </a:p>
        </p:txBody>
      </p:sp>
      <p:sp>
        <p:nvSpPr>
          <p:cNvPr id="4" name="TextBox 3"/>
          <p:cNvSpPr txBox="1"/>
          <p:nvPr/>
        </p:nvSpPr>
        <p:spPr>
          <a:xfrm>
            <a:off x="381000" y="5390147"/>
            <a:ext cx="83820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a:t>
            </a:r>
            <a:r>
              <a:rPr lang="en-US" dirty="0"/>
              <a:t>t</a:t>
            </a:r>
            <a:r>
              <a:rPr lang="en-US" dirty="0" smtClean="0"/>
              <a:t>ypical project development life cycle is 5-6 years.</a:t>
            </a:r>
          </a:p>
          <a:p>
            <a:pPr marL="285750" indent="-285750">
              <a:buFont typeface="Arial" panose="020B0604020202020204" pitchFamily="34" charset="0"/>
              <a:buChar char="•"/>
            </a:pPr>
            <a:r>
              <a:rPr lang="en-US" dirty="0" smtClean="0"/>
              <a:t>Watching letting dates will let you how soon construction is slated to begin.</a:t>
            </a:r>
          </a:p>
          <a:p>
            <a:pPr marL="285750" indent="-285750">
              <a:buFont typeface="Arial" panose="020B0604020202020204" pitchFamily="34" charset="0"/>
              <a:buChar char="•"/>
            </a:pPr>
            <a:r>
              <a:rPr lang="en-US" dirty="0" smtClean="0"/>
              <a:t>Target: relocation work complete 3 to 6 months prior to the letting date.</a:t>
            </a:r>
            <a:endParaRPr lang="en-US" dirty="0"/>
          </a:p>
        </p:txBody>
      </p:sp>
    </p:spTree>
    <p:extLst>
      <p:ext uri="{BB962C8B-B14F-4D97-AF65-F5344CB8AC3E}">
        <p14:creationId xmlns:p14="http://schemas.microsoft.com/office/powerpoint/2010/main" val="300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rotWithShape="1">
          <a:blip r:embed="rId4" cstate="screen">
            <a:extLst>
              <a:ext uri="{28A0092B-C50C-407E-A947-70E740481C1C}">
                <a14:useLocalDpi xmlns:a14="http://schemas.microsoft.com/office/drawing/2010/main" val="0"/>
              </a:ext>
            </a:extLst>
          </a:blip>
          <a:srcRect/>
          <a:stretch/>
        </p:blipFill>
        <p:spPr bwMode="auto">
          <a:xfrm>
            <a:off x="381000" y="762000"/>
            <a:ext cx="8389814" cy="5417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38200"/>
          </a:xfrm>
        </p:spPr>
        <p:txBody>
          <a:bodyPr>
            <a:normAutofit fontScale="90000"/>
          </a:bodyPr>
          <a:lstStyle/>
          <a:p>
            <a:r>
              <a:rPr lang="en-US" u="sng" dirty="0" smtClean="0"/>
              <a:t>Title Sheet: Sheet Numbers &amp; Index</a:t>
            </a:r>
            <a:endParaRPr lang="en-US" u="sng" dirty="0"/>
          </a:p>
        </p:txBody>
      </p:sp>
      <p:sp>
        <p:nvSpPr>
          <p:cNvPr id="5" name="TextBox 4"/>
          <p:cNvSpPr txBox="1"/>
          <p:nvPr/>
        </p:nvSpPr>
        <p:spPr>
          <a:xfrm>
            <a:off x="0" y="6642556"/>
            <a:ext cx="1066800" cy="215444"/>
          </a:xfrm>
          <a:prstGeom prst="rect">
            <a:avLst/>
          </a:prstGeom>
          <a:noFill/>
        </p:spPr>
        <p:txBody>
          <a:bodyPr wrap="square" lIns="0" tIns="0" rIns="0" bIns="0" rtlCol="0">
            <a:spAutoFit/>
          </a:bodyPr>
          <a:lstStyle/>
          <a:p>
            <a:pPr algn="ctr"/>
            <a:r>
              <a:rPr lang="en-US" sz="1400" dirty="0" smtClean="0">
                <a:solidFill>
                  <a:schemeClr val="bg1"/>
                </a:solidFill>
              </a:rPr>
              <a:t>Sheet A.1</a:t>
            </a:r>
            <a:endParaRPr lang="en-US" sz="1400" dirty="0">
              <a:solidFill>
                <a:schemeClr val="bg1"/>
              </a:solidFill>
            </a:endParaRPr>
          </a:p>
        </p:txBody>
      </p:sp>
      <p:sp>
        <p:nvSpPr>
          <p:cNvPr id="6" name="Rectangle 5"/>
          <p:cNvSpPr/>
          <p:nvPr/>
        </p:nvSpPr>
        <p:spPr>
          <a:xfrm>
            <a:off x="1066800" y="914398"/>
            <a:ext cx="1872213" cy="4343402"/>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87529" y="1801797"/>
            <a:ext cx="1970671" cy="2877437"/>
          </a:xfrm>
          <a:prstGeom prst="rect">
            <a:avLst/>
          </a:prstGeom>
          <a:solidFill>
            <a:srgbClr val="FFFF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288519">
            <a:off x="5906584" y="4874892"/>
            <a:ext cx="1540956" cy="906376"/>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ight Arrow 10"/>
          <p:cNvSpPr/>
          <p:nvPr/>
        </p:nvSpPr>
        <p:spPr>
          <a:xfrm rot="13372715">
            <a:off x="2312297" y="1317575"/>
            <a:ext cx="1540956" cy="906376"/>
          </a:xfrm>
          <a:prstGeom prst="rightArrow">
            <a:avLst>
              <a:gd name="adj1" fmla="val 55052"/>
              <a:gd name="adj2" fmla="val 50000"/>
            </a:avLst>
          </a:prstGeom>
          <a:solidFill>
            <a:schemeClr val="accent2">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Cloud 2"/>
          <p:cNvSpPr/>
          <p:nvPr/>
        </p:nvSpPr>
        <p:spPr>
          <a:xfrm rot="537678">
            <a:off x="3074049" y="2491026"/>
            <a:ext cx="3605712" cy="2016362"/>
          </a:xfrm>
          <a:prstGeom prst="cloud">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52800" y="2971800"/>
            <a:ext cx="3047999" cy="830997"/>
          </a:xfrm>
          <a:prstGeom prst="rect">
            <a:avLst/>
          </a:prstGeom>
          <a:noFill/>
        </p:spPr>
        <p:txBody>
          <a:bodyPr wrap="square" rtlCol="0">
            <a:spAutoFit/>
          </a:bodyPr>
          <a:lstStyle/>
          <a:p>
            <a:pPr algn="ctr"/>
            <a:r>
              <a:rPr lang="en-US" sz="2400" b="1" dirty="0" smtClean="0">
                <a:solidFill>
                  <a:schemeClr val="accent2">
                    <a:lumMod val="75000"/>
                  </a:schemeClr>
                </a:solidFill>
              </a:rPr>
              <a:t>Approx. 4 mile project and 656 sheets!</a:t>
            </a:r>
            <a:endParaRPr lang="en-US" sz="2400" b="1" dirty="0">
              <a:solidFill>
                <a:schemeClr val="accent2">
                  <a:lumMod val="75000"/>
                </a:schemeClr>
              </a:solidFill>
            </a:endParaRPr>
          </a:p>
        </p:txBody>
      </p:sp>
    </p:spTree>
    <p:extLst>
      <p:ext uri="{BB962C8B-B14F-4D97-AF65-F5344CB8AC3E}">
        <p14:creationId xmlns:p14="http://schemas.microsoft.com/office/powerpoint/2010/main" val="207479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8" grpId="0" animBg="1"/>
      <p:bldP spid="11" grpId="0" animBg="1"/>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u="sng" dirty="0" smtClean="0"/>
              <a:t>Title Sheet: Index of Sheets</a:t>
            </a:r>
            <a:endParaRPr lang="en-US" sz="3200" u="sng" dirty="0"/>
          </a:p>
        </p:txBody>
      </p:sp>
      <p:sp>
        <p:nvSpPr>
          <p:cNvPr id="3" name="Content Placeholder 2"/>
          <p:cNvSpPr>
            <a:spLocks noGrp="1"/>
          </p:cNvSpPr>
          <p:nvPr>
            <p:ph idx="1"/>
          </p:nvPr>
        </p:nvSpPr>
        <p:spPr>
          <a:xfrm>
            <a:off x="152400" y="914400"/>
            <a:ext cx="4572000" cy="5364163"/>
          </a:xfrm>
        </p:spPr>
        <p:txBody>
          <a:bodyPr>
            <a:normAutofit fontScale="85000" lnSpcReduction="10000"/>
          </a:bodyPr>
          <a:lstStyle/>
          <a:p>
            <a:r>
              <a:rPr lang="en-US" sz="2100" b="1" dirty="0"/>
              <a:t>A sheets: </a:t>
            </a:r>
            <a:r>
              <a:rPr lang="en-US" sz="2100" b="1" dirty="0" smtClean="0"/>
              <a:t>Title/Map sheets</a:t>
            </a:r>
            <a:endParaRPr lang="en-US" sz="2100" b="1" dirty="0"/>
          </a:p>
          <a:p>
            <a:r>
              <a:rPr lang="en-US" sz="2100" b="1" dirty="0"/>
              <a:t>B sheets: Typical Cross Sections and Details</a:t>
            </a:r>
          </a:p>
          <a:p>
            <a:r>
              <a:rPr lang="en-US" sz="2100" dirty="0"/>
              <a:t>C sheets: Quantities and General Information</a:t>
            </a:r>
          </a:p>
          <a:p>
            <a:r>
              <a:rPr lang="en-US" sz="2100" dirty="0"/>
              <a:t>CH sheets: Hydraulics Information</a:t>
            </a:r>
          </a:p>
          <a:p>
            <a:r>
              <a:rPr lang="en-US" sz="2100" dirty="0"/>
              <a:t>CS sheets: Soils Information</a:t>
            </a:r>
          </a:p>
          <a:p>
            <a:r>
              <a:rPr lang="en-US" sz="2100" b="1" dirty="0"/>
              <a:t>D sheets: Mainline Plan and </a:t>
            </a:r>
            <a:r>
              <a:rPr lang="en-US" sz="2100" b="1" dirty="0" smtClean="0"/>
              <a:t>Profile sheets</a:t>
            </a:r>
            <a:endParaRPr lang="en-US" sz="2100" b="1" dirty="0"/>
          </a:p>
          <a:p>
            <a:r>
              <a:rPr lang="en-US" sz="2100" b="1" dirty="0"/>
              <a:t>E sheets: Side Road Plan and </a:t>
            </a:r>
            <a:r>
              <a:rPr lang="en-US" sz="2100" b="1" dirty="0" smtClean="0"/>
              <a:t>Profile sheets</a:t>
            </a:r>
            <a:endParaRPr lang="en-US" sz="2100" b="1" dirty="0"/>
          </a:p>
          <a:p>
            <a:r>
              <a:rPr lang="en-US" sz="2100" dirty="0"/>
              <a:t>F sheets: Detour or </a:t>
            </a:r>
            <a:r>
              <a:rPr lang="en-US" sz="2100" dirty="0" smtClean="0"/>
              <a:t>Temporary Pavement sheets</a:t>
            </a:r>
          </a:p>
          <a:p>
            <a:r>
              <a:rPr lang="en-US" sz="2100" dirty="0" smtClean="0"/>
              <a:t>G sheets: Survey sheets</a:t>
            </a:r>
          </a:p>
          <a:p>
            <a:r>
              <a:rPr lang="en-US" sz="2100" b="1" dirty="0"/>
              <a:t>H sheets: Right-of-Way Mainline sheets</a:t>
            </a:r>
          </a:p>
          <a:p>
            <a:r>
              <a:rPr lang="en-US" sz="2100" b="1" dirty="0"/>
              <a:t>HE sheets: Right-of-Way Side Roads sheets</a:t>
            </a:r>
          </a:p>
          <a:p>
            <a:r>
              <a:rPr lang="en-US" sz="2100" dirty="0"/>
              <a:t>J sheets: Traffic Control and Staging sheets</a:t>
            </a:r>
          </a:p>
          <a:p>
            <a:r>
              <a:rPr lang="en-US" sz="2100" b="1" dirty="0"/>
              <a:t>K sheets: Interchange sheets</a:t>
            </a:r>
          </a:p>
          <a:p>
            <a:endParaRPr lang="en-US" sz="2000" dirty="0"/>
          </a:p>
        </p:txBody>
      </p:sp>
      <p:sp>
        <p:nvSpPr>
          <p:cNvPr id="4" name="Content Placeholder 2"/>
          <p:cNvSpPr txBox="1">
            <a:spLocks/>
          </p:cNvSpPr>
          <p:nvPr/>
        </p:nvSpPr>
        <p:spPr>
          <a:xfrm>
            <a:off x="4724400" y="914400"/>
            <a:ext cx="4191000" cy="5364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L sheets: Geometric, Staking &amp; Jointing sheets</a:t>
            </a:r>
          </a:p>
          <a:p>
            <a:r>
              <a:rPr lang="en-US" sz="1800" b="1" dirty="0" smtClean="0"/>
              <a:t>M sheets: Storm Sewer sheets</a:t>
            </a:r>
          </a:p>
          <a:p>
            <a:r>
              <a:rPr lang="en-US" sz="1800" dirty="0" smtClean="0"/>
              <a:t>N sheets: Traffic Signal sheets</a:t>
            </a:r>
          </a:p>
          <a:p>
            <a:r>
              <a:rPr lang="en-US" sz="1800" dirty="0" smtClean="0"/>
              <a:t>P sheets: Lighting Layout sheets</a:t>
            </a:r>
          </a:p>
          <a:p>
            <a:r>
              <a:rPr lang="en-US" sz="1800" dirty="0" smtClean="0"/>
              <a:t>Q sheets: Soils sheets</a:t>
            </a:r>
          </a:p>
          <a:p>
            <a:r>
              <a:rPr lang="en-US" sz="1800" dirty="0" smtClean="0"/>
              <a:t>S sheets: Sidewalk sheets</a:t>
            </a:r>
          </a:p>
          <a:p>
            <a:r>
              <a:rPr lang="en-US" sz="1800" dirty="0" smtClean="0"/>
              <a:t>T sheets: Earthwork Quantity sheets</a:t>
            </a:r>
          </a:p>
          <a:p>
            <a:r>
              <a:rPr lang="en-US" sz="1800" dirty="0" smtClean="0"/>
              <a:t>U sheets: 500 Series, Mod. </a:t>
            </a:r>
            <a:r>
              <a:rPr lang="en-US" sz="1800" dirty="0" err="1" smtClean="0"/>
              <a:t>Stds</a:t>
            </a:r>
            <a:r>
              <a:rPr lang="en-US" sz="1800" dirty="0" smtClean="0"/>
              <a:t>. &amp; Detail sheets</a:t>
            </a:r>
          </a:p>
          <a:p>
            <a:r>
              <a:rPr lang="en-US" sz="1800" b="1" dirty="0" smtClean="0"/>
              <a:t>V sheets: Bridge, Culvert &amp; Retaining Walls</a:t>
            </a:r>
          </a:p>
          <a:p>
            <a:r>
              <a:rPr lang="en-US" sz="1800" b="1" dirty="0" smtClean="0"/>
              <a:t>W sheets: Mainline Cross Sections</a:t>
            </a:r>
          </a:p>
          <a:p>
            <a:r>
              <a:rPr lang="en-US" sz="1800" b="1" dirty="0" smtClean="0"/>
              <a:t>X sheets: Side Road Cross Sections</a:t>
            </a:r>
          </a:p>
          <a:p>
            <a:r>
              <a:rPr lang="en-US" sz="1800" b="1" dirty="0" smtClean="0"/>
              <a:t>Y sheets: Ramp Cross Sections</a:t>
            </a:r>
            <a:endParaRPr lang="en-US" sz="1800" dirty="0" smtClean="0"/>
          </a:p>
          <a:p>
            <a:endParaRPr lang="en-US" sz="2000" dirty="0"/>
          </a:p>
        </p:txBody>
      </p:sp>
    </p:spTree>
    <p:extLst>
      <p:ext uri="{BB962C8B-B14F-4D97-AF65-F5344CB8AC3E}">
        <p14:creationId xmlns:p14="http://schemas.microsoft.com/office/powerpoint/2010/main" val="1200005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u="sng" dirty="0"/>
              <a:t>Title Sheet: Index of Sheets</a:t>
            </a:r>
          </a:p>
        </p:txBody>
      </p:sp>
      <p:sp>
        <p:nvSpPr>
          <p:cNvPr id="3" name="Content Placeholder 2"/>
          <p:cNvSpPr>
            <a:spLocks noGrp="1"/>
          </p:cNvSpPr>
          <p:nvPr>
            <p:ph idx="1"/>
          </p:nvPr>
        </p:nvSpPr>
        <p:spPr>
          <a:xfrm>
            <a:off x="457200" y="762000"/>
            <a:ext cx="8458200" cy="5364163"/>
          </a:xfrm>
        </p:spPr>
        <p:txBody>
          <a:bodyPr>
            <a:noAutofit/>
          </a:bodyPr>
          <a:lstStyle/>
          <a:p>
            <a:pPr marL="0" indent="0">
              <a:buNone/>
            </a:pPr>
            <a:r>
              <a:rPr lang="en-US" sz="2400" b="1" i="1" u="sng" dirty="0" smtClean="0"/>
              <a:t>Utilities should focus their review on:</a:t>
            </a:r>
          </a:p>
          <a:p>
            <a:pPr>
              <a:lnSpc>
                <a:spcPct val="150000"/>
              </a:lnSpc>
            </a:pPr>
            <a:r>
              <a:rPr lang="en-US" sz="2400" dirty="0" smtClean="0"/>
              <a:t>“A” </a:t>
            </a:r>
            <a:r>
              <a:rPr lang="en-US" sz="2400" dirty="0"/>
              <a:t>sheets: </a:t>
            </a:r>
            <a:r>
              <a:rPr lang="en-US" sz="2400" dirty="0" smtClean="0"/>
              <a:t>Title/Map</a:t>
            </a:r>
          </a:p>
          <a:p>
            <a:pPr>
              <a:lnSpc>
                <a:spcPct val="150000"/>
              </a:lnSpc>
            </a:pPr>
            <a:r>
              <a:rPr lang="en-US" sz="2400" dirty="0"/>
              <a:t>“D” </a:t>
            </a:r>
            <a:r>
              <a:rPr lang="en-US" sz="1600" dirty="0"/>
              <a:t>(mainline)</a:t>
            </a:r>
            <a:r>
              <a:rPr lang="en-US" sz="2400" dirty="0"/>
              <a:t> &amp; “E” </a:t>
            </a:r>
            <a:r>
              <a:rPr lang="en-US" sz="1600" dirty="0"/>
              <a:t>(side roads)</a:t>
            </a:r>
            <a:r>
              <a:rPr lang="en-US" sz="2400" dirty="0"/>
              <a:t> sheets: Plan and Profile</a:t>
            </a:r>
          </a:p>
          <a:p>
            <a:pPr>
              <a:lnSpc>
                <a:spcPct val="150000"/>
              </a:lnSpc>
            </a:pPr>
            <a:r>
              <a:rPr lang="en-US" sz="2400" dirty="0"/>
              <a:t>“H” </a:t>
            </a:r>
            <a:r>
              <a:rPr lang="en-US" sz="1600" dirty="0"/>
              <a:t>(mainline)</a:t>
            </a:r>
            <a:r>
              <a:rPr lang="en-US" sz="2400" dirty="0"/>
              <a:t> &amp; “HE” </a:t>
            </a:r>
            <a:r>
              <a:rPr lang="en-US" sz="1600" dirty="0"/>
              <a:t>(side road)</a:t>
            </a:r>
            <a:r>
              <a:rPr lang="en-US" sz="2400" dirty="0"/>
              <a:t> sheets: Right-of-Way</a:t>
            </a:r>
          </a:p>
          <a:p>
            <a:pPr>
              <a:lnSpc>
                <a:spcPct val="150000"/>
              </a:lnSpc>
            </a:pPr>
            <a:r>
              <a:rPr lang="en-US" sz="2400" dirty="0"/>
              <a:t>“W,” “X,” &amp; “Y” sheets: Cross Sections</a:t>
            </a:r>
          </a:p>
          <a:p>
            <a:pPr>
              <a:lnSpc>
                <a:spcPct val="150000"/>
              </a:lnSpc>
            </a:pPr>
            <a:r>
              <a:rPr lang="en-US" sz="2400" dirty="0" smtClean="0"/>
              <a:t>“B” sheets: Typical Sections</a:t>
            </a:r>
            <a:endParaRPr lang="en-US" sz="2400" dirty="0"/>
          </a:p>
          <a:p>
            <a:pPr>
              <a:lnSpc>
                <a:spcPct val="150000"/>
              </a:lnSpc>
            </a:pPr>
            <a:r>
              <a:rPr lang="en-US" sz="2400" dirty="0" smtClean="0"/>
              <a:t>“M” </a:t>
            </a:r>
            <a:r>
              <a:rPr lang="en-US" sz="2400" dirty="0"/>
              <a:t>sheets: Storm </a:t>
            </a:r>
            <a:r>
              <a:rPr lang="en-US" sz="2400" dirty="0" smtClean="0"/>
              <a:t>Sewer</a:t>
            </a:r>
          </a:p>
          <a:p>
            <a:pPr>
              <a:lnSpc>
                <a:spcPct val="150000"/>
              </a:lnSpc>
            </a:pPr>
            <a:r>
              <a:rPr lang="en-US" sz="2400" dirty="0" smtClean="0"/>
              <a:t>“V” sheets: Bridge, Culvert &amp; Retaining Walls</a:t>
            </a:r>
            <a:endParaRPr lang="en-US" sz="2400" dirty="0"/>
          </a:p>
          <a:p>
            <a:pPr>
              <a:lnSpc>
                <a:spcPct val="150000"/>
              </a:lnSpc>
            </a:pPr>
            <a:r>
              <a:rPr lang="en-US" sz="2400" dirty="0" smtClean="0"/>
              <a:t>“</a:t>
            </a:r>
            <a:r>
              <a:rPr lang="en-US" sz="2400" dirty="0"/>
              <a:t>K” sheets: Interchange sheets (if applicable)</a:t>
            </a:r>
          </a:p>
          <a:p>
            <a:pPr>
              <a:lnSpc>
                <a:spcPct val="150000"/>
              </a:lnSpc>
            </a:pPr>
            <a:endParaRPr lang="en-US" sz="2400" dirty="0" smtClean="0"/>
          </a:p>
        </p:txBody>
      </p:sp>
    </p:spTree>
    <p:extLst>
      <p:ext uri="{BB962C8B-B14F-4D97-AF65-F5344CB8AC3E}">
        <p14:creationId xmlns:p14="http://schemas.microsoft.com/office/powerpoint/2010/main" val="415969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4201</TotalTime>
  <Words>4731</Words>
  <Application>Microsoft Office PowerPoint</Application>
  <PresentationFormat>On-screen Show (4:3)</PresentationFormat>
  <Paragraphs>696</Paragraphs>
  <Slides>53</Slides>
  <Notes>52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57" baseType="lpstr">
      <vt:lpstr>Office Theme</vt:lpstr>
      <vt:lpstr>1_Office Theme</vt:lpstr>
      <vt:lpstr>2_Office Theme</vt:lpstr>
      <vt:lpstr>Clip</vt:lpstr>
      <vt:lpstr>PowerPoint Presentation</vt:lpstr>
      <vt:lpstr>Course Objectives</vt:lpstr>
      <vt:lpstr>Title Sheet</vt:lpstr>
      <vt:lpstr>Title Sheet: Project Number</vt:lpstr>
      <vt:lpstr>Title Sheet: Project Description</vt:lpstr>
      <vt:lpstr>Title Sheet: Letting Date</vt:lpstr>
      <vt:lpstr>Title Sheet: Sheet Numbers &amp; Index</vt:lpstr>
      <vt:lpstr>Title Sheet: Index of Sheets</vt:lpstr>
      <vt:lpstr>Title Sheet: Index of Sheets</vt:lpstr>
      <vt:lpstr>Location Map Sheet</vt:lpstr>
      <vt:lpstr>Scales</vt:lpstr>
      <vt:lpstr>Scales</vt:lpstr>
      <vt:lpstr>Three Views</vt:lpstr>
      <vt:lpstr>Plan View</vt:lpstr>
      <vt:lpstr>Plan View</vt:lpstr>
      <vt:lpstr>Plan View</vt:lpstr>
      <vt:lpstr>Plan View</vt:lpstr>
      <vt:lpstr>Plan View (H-sheets)</vt:lpstr>
      <vt:lpstr>Plan View</vt:lpstr>
      <vt:lpstr>Plan View</vt:lpstr>
      <vt:lpstr>Plan View</vt:lpstr>
      <vt:lpstr>Centerline Stationing</vt:lpstr>
      <vt:lpstr>Centerline Stationing</vt:lpstr>
      <vt:lpstr>Where can I find Stationing for a Highway?</vt:lpstr>
      <vt:lpstr>How do I find stationing in the field?</vt:lpstr>
      <vt:lpstr>How do I find stationing in the field?</vt:lpstr>
      <vt:lpstr>Station Equations</vt:lpstr>
      <vt:lpstr>What Is A Milepost?</vt:lpstr>
      <vt:lpstr>Profile View</vt:lpstr>
      <vt:lpstr>Profile View</vt:lpstr>
      <vt:lpstr>Profile View</vt:lpstr>
      <vt:lpstr>Profile View</vt:lpstr>
      <vt:lpstr>Section Views</vt:lpstr>
      <vt:lpstr>Typical Sections</vt:lpstr>
      <vt:lpstr>Typical Sections</vt:lpstr>
      <vt:lpstr>Typical Sections</vt:lpstr>
      <vt:lpstr>Typical Sections</vt:lpstr>
      <vt:lpstr>Slope Ratio</vt:lpstr>
      <vt:lpstr>Section Views</vt:lpstr>
      <vt:lpstr>Cross Sections</vt:lpstr>
      <vt:lpstr>Cross Sections</vt:lpstr>
      <vt:lpstr>Cross Sections</vt:lpstr>
      <vt:lpstr>Cross Sections</vt:lpstr>
      <vt:lpstr>Electronic Plans</vt:lpstr>
      <vt:lpstr>Review</vt:lpstr>
      <vt:lpstr>Questions?</vt:lpstr>
      <vt:lpstr>Knowledge Check</vt:lpstr>
      <vt:lpstr>Knowledge Check</vt:lpstr>
      <vt:lpstr>Knowledge Check</vt:lpstr>
      <vt:lpstr>Knowledge Check</vt:lpstr>
      <vt:lpstr>Knowledge Check</vt:lpstr>
      <vt:lpstr>Knowledge Check</vt:lpstr>
      <vt:lpstr>Questions?</vt:lpstr>
    </vt:vector>
  </TitlesOfParts>
  <Company>Iowa Department of Transportation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Mohs, Jari</dc:creator>
  <cp:lastModifiedBy>bbradle</cp:lastModifiedBy>
  <cp:revision>297</cp:revision>
  <cp:lastPrinted>2016-02-29T19:27:01Z</cp:lastPrinted>
  <dcterms:created xsi:type="dcterms:W3CDTF">2016-01-26T14:36:58Z</dcterms:created>
  <dcterms:modified xsi:type="dcterms:W3CDTF">2016-03-21T15:21:12Z</dcterms:modified>
</cp:coreProperties>
</file>