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65" r:id="rId1"/>
  </p:sldMasterIdLst>
  <p:notesMasterIdLst>
    <p:notesMasterId r:id="rId47"/>
  </p:notesMasterIdLst>
  <p:sldIdLst>
    <p:sldId id="257" r:id="rId2"/>
    <p:sldId id="298" r:id="rId3"/>
    <p:sldId id="262" r:id="rId4"/>
    <p:sldId id="261" r:id="rId5"/>
    <p:sldId id="299" r:id="rId6"/>
    <p:sldId id="264" r:id="rId7"/>
    <p:sldId id="300" r:id="rId8"/>
    <p:sldId id="265" r:id="rId9"/>
    <p:sldId id="289" r:id="rId10"/>
    <p:sldId id="266" r:id="rId11"/>
    <p:sldId id="296" r:id="rId12"/>
    <p:sldId id="263" r:id="rId13"/>
    <p:sldId id="339" r:id="rId14"/>
    <p:sldId id="273" r:id="rId15"/>
    <p:sldId id="338" r:id="rId16"/>
    <p:sldId id="274" r:id="rId17"/>
    <p:sldId id="275" r:id="rId18"/>
    <p:sldId id="282" r:id="rId19"/>
    <p:sldId id="284" r:id="rId20"/>
    <p:sldId id="276" r:id="rId21"/>
    <p:sldId id="277" r:id="rId22"/>
    <p:sldId id="278" r:id="rId23"/>
    <p:sldId id="279" r:id="rId24"/>
    <p:sldId id="256" r:id="rId25"/>
    <p:sldId id="329" r:id="rId26"/>
    <p:sldId id="335" r:id="rId27"/>
    <p:sldId id="336" r:id="rId28"/>
    <p:sldId id="337" r:id="rId29"/>
    <p:sldId id="259" r:id="rId30"/>
    <p:sldId id="260" r:id="rId31"/>
    <p:sldId id="302" r:id="rId32"/>
    <p:sldId id="303" r:id="rId33"/>
    <p:sldId id="327" r:id="rId34"/>
    <p:sldId id="328" r:id="rId35"/>
    <p:sldId id="270" r:id="rId36"/>
    <p:sldId id="269" r:id="rId37"/>
    <p:sldId id="306" r:id="rId38"/>
    <p:sldId id="330" r:id="rId39"/>
    <p:sldId id="331" r:id="rId40"/>
    <p:sldId id="309" r:id="rId41"/>
    <p:sldId id="332" r:id="rId42"/>
    <p:sldId id="313" r:id="rId43"/>
    <p:sldId id="333" r:id="rId44"/>
    <p:sldId id="314" r:id="rId45"/>
    <p:sldId id="280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FD46D83-9336-4886-B6C8-0B52D5A1A5DC}">
          <p14:sldIdLst>
            <p14:sldId id="257"/>
            <p14:sldId id="298"/>
            <p14:sldId id="262"/>
            <p14:sldId id="261"/>
            <p14:sldId id="299"/>
            <p14:sldId id="264"/>
            <p14:sldId id="300"/>
            <p14:sldId id="265"/>
            <p14:sldId id="289"/>
            <p14:sldId id="266"/>
            <p14:sldId id="296"/>
            <p14:sldId id="263"/>
            <p14:sldId id="339"/>
            <p14:sldId id="273"/>
            <p14:sldId id="338"/>
            <p14:sldId id="274"/>
            <p14:sldId id="275"/>
            <p14:sldId id="282"/>
            <p14:sldId id="284"/>
            <p14:sldId id="276"/>
            <p14:sldId id="277"/>
            <p14:sldId id="278"/>
            <p14:sldId id="279"/>
          </p14:sldIdLst>
        </p14:section>
        <p14:section name="Reimbursement Agreements" id="{D3A02287-3DA8-4422-8724-DE3403EE99F4}">
          <p14:sldIdLst>
            <p14:sldId id="256"/>
            <p14:sldId id="329"/>
            <p14:sldId id="335"/>
            <p14:sldId id="336"/>
            <p14:sldId id="337"/>
            <p14:sldId id="259"/>
            <p14:sldId id="260"/>
            <p14:sldId id="302"/>
            <p14:sldId id="303"/>
            <p14:sldId id="327"/>
            <p14:sldId id="328"/>
            <p14:sldId id="270"/>
            <p14:sldId id="269"/>
            <p14:sldId id="306"/>
            <p14:sldId id="330"/>
            <p14:sldId id="331"/>
            <p14:sldId id="309"/>
            <p14:sldId id="332"/>
            <p14:sldId id="313"/>
            <p14:sldId id="333"/>
            <p14:sldId id="314"/>
            <p14:sldId id="28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88A0"/>
    <a:srgbClr val="4472C4"/>
    <a:srgbClr val="F03F2B"/>
    <a:srgbClr val="002060"/>
    <a:srgbClr val="5CC6D6"/>
    <a:srgbClr val="344529"/>
    <a:srgbClr val="FF6600"/>
    <a:srgbClr val="2B3922"/>
    <a:srgbClr val="2E3722"/>
    <a:srgbClr val="FCF7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79532" autoAdjust="0"/>
  </p:normalViewPr>
  <p:slideViewPr>
    <p:cSldViewPr snapToGrid="0">
      <p:cViewPr varScale="1">
        <p:scale>
          <a:sx n="79" d="100"/>
          <a:sy n="79" d="100"/>
        </p:scale>
        <p:origin x="1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A66772-F185-4D58-B8BB-E9370D7A7A2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40FC4FFE-8987-4A26-B7F4-8A516F18ADA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Central Office</a:t>
          </a:r>
        </a:p>
      </dgm:t>
    </dgm:pt>
    <dgm:pt modelId="{CAD7EF86-FB23-41F6-BF42-040B36DEFDB1}" type="parTrans" cxnId="{C7AD8469-3C68-4AF9-AB82-79B0043AA120}">
      <dgm:prSet/>
      <dgm:spPr/>
      <dgm:t>
        <a:bodyPr/>
        <a:lstStyle/>
        <a:p>
          <a:endParaRPr lang="en-US"/>
        </a:p>
      </dgm:t>
    </dgm:pt>
    <dgm:pt modelId="{5B62599A-5C9B-48E7-896E-EA782AC60C8B}" type="sibTrans" cxnId="{C7AD8469-3C68-4AF9-AB82-79B0043AA120}">
      <dgm:prSet/>
      <dgm:spPr/>
      <dgm:t>
        <a:bodyPr/>
        <a:lstStyle/>
        <a:p>
          <a:endParaRPr lang="en-US"/>
        </a:p>
      </dgm:t>
    </dgm:pt>
    <dgm:pt modelId="{49225C73-1633-42F1-AB3B-7CB183E5F8B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District offices</a:t>
          </a:r>
        </a:p>
      </dgm:t>
    </dgm:pt>
    <dgm:pt modelId="{1A0E2090-1D4F-438A-8766-B6030CE01ADD}" type="parTrans" cxnId="{A9154303-8225-4248-91DC-1B0156A35F07}">
      <dgm:prSet/>
      <dgm:spPr/>
      <dgm:t>
        <a:bodyPr/>
        <a:lstStyle/>
        <a:p>
          <a:endParaRPr lang="en-US"/>
        </a:p>
      </dgm:t>
    </dgm:pt>
    <dgm:pt modelId="{9646853A-8964-4519-A5B1-0B7D18B2983D}" type="sibTrans" cxnId="{A9154303-8225-4248-91DC-1B0156A35F07}">
      <dgm:prSet/>
      <dgm:spPr/>
      <dgm:t>
        <a:bodyPr/>
        <a:lstStyle/>
        <a:p>
          <a:endParaRPr lang="en-US"/>
        </a:p>
      </dgm:t>
    </dgm:pt>
    <dgm:pt modelId="{1C383F32-22E8-4F62-A3E0-BDC3D5F4899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Field offices</a:t>
          </a:r>
        </a:p>
      </dgm:t>
    </dgm:pt>
    <dgm:pt modelId="{A7920A2F-3244-4159-AF04-6A1D38B7B317}" type="parTrans" cxnId="{C4CCE57E-E871-46D6-BAD5-880252C95D22}">
      <dgm:prSet/>
      <dgm:spPr/>
      <dgm:t>
        <a:bodyPr/>
        <a:lstStyle/>
        <a:p>
          <a:endParaRPr lang="en-US"/>
        </a:p>
      </dgm:t>
    </dgm:pt>
    <dgm:pt modelId="{8500F72A-2C6D-4FDF-9C1D-CA691380EB0B}" type="sibTrans" cxnId="{C4CCE57E-E871-46D6-BAD5-880252C95D22}">
      <dgm:prSet/>
      <dgm:spPr/>
      <dgm:t>
        <a:bodyPr/>
        <a:lstStyle/>
        <a:p>
          <a:endParaRPr lang="en-US"/>
        </a:p>
      </dgm:t>
    </dgm:pt>
    <dgm:pt modelId="{22F524B9-041B-41CE-B593-6D380FA54288}" type="pres">
      <dgm:prSet presAssocID="{01A66772-F185-4D58-B8BB-E9370D7A7A2B}" presName="root" presStyleCnt="0">
        <dgm:presLayoutVars>
          <dgm:dir/>
          <dgm:resizeHandles val="exact"/>
        </dgm:presLayoutVars>
      </dgm:prSet>
      <dgm:spPr/>
    </dgm:pt>
    <dgm:pt modelId="{A2D266CF-35A4-4594-A769-BBFF5CEE4E5B}" type="pres">
      <dgm:prSet presAssocID="{40FC4FFE-8987-4A26-B7F4-8A516F18ADAE}" presName="compNode" presStyleCnt="0"/>
      <dgm:spPr/>
    </dgm:pt>
    <dgm:pt modelId="{7CBB4EBB-4326-4877-AAA5-A4B93D2A5177}" type="pres">
      <dgm:prSet presAssocID="{40FC4FFE-8987-4A26-B7F4-8A516F18ADAE}" presName="iconBgRect" presStyleLbl="bgShp" presStyleIdx="0" presStyleCnt="3"/>
      <dgm:spPr>
        <a:xfrm>
          <a:off x="639687" y="376613"/>
          <a:ext cx="1715625" cy="1715625"/>
        </a:xfrm>
        <a:prstGeom prst="ellipse">
          <a:avLst/>
        </a:prstGeom>
      </dgm:spPr>
    </dgm:pt>
    <dgm:pt modelId="{C92E89AF-0AF9-44D5-BADF-12857ACFE4BF}" type="pres">
      <dgm:prSet presAssocID="{40FC4FFE-8987-4A26-B7F4-8A516F18ADAE}" presName="iconRect" presStyleLbl="node1" presStyleIdx="0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/>
    </dgm:pt>
    <dgm:pt modelId="{355E48AA-8C0C-4885-8FCE-C36572FB8A8E}" type="pres">
      <dgm:prSet presAssocID="{40FC4FFE-8987-4A26-B7F4-8A516F18ADAE}" presName="spaceRect" presStyleCnt="0"/>
      <dgm:spPr/>
    </dgm:pt>
    <dgm:pt modelId="{0C2B524C-C633-49C7-924C-6127FCCBE64D}" type="pres">
      <dgm:prSet presAssocID="{40FC4FFE-8987-4A26-B7F4-8A516F18ADAE}" presName="textRect" presStyleLbl="revTx" presStyleIdx="0" presStyleCnt="3">
        <dgm:presLayoutVars>
          <dgm:chMax val="1"/>
          <dgm:chPref val="1"/>
        </dgm:presLayoutVars>
      </dgm:prSet>
      <dgm:spPr/>
    </dgm:pt>
    <dgm:pt modelId="{8930DFE3-E86E-48CE-B686-025268DEAB2D}" type="pres">
      <dgm:prSet presAssocID="{5B62599A-5C9B-48E7-896E-EA782AC60C8B}" presName="sibTrans" presStyleCnt="0"/>
      <dgm:spPr/>
    </dgm:pt>
    <dgm:pt modelId="{17C30414-F440-47B5-A7B9-2EBA8CCF968A}" type="pres">
      <dgm:prSet presAssocID="{49225C73-1633-42F1-AB3B-7CB183E5F8B8}" presName="compNode" presStyleCnt="0"/>
      <dgm:spPr/>
    </dgm:pt>
    <dgm:pt modelId="{E32DDD5B-D490-4F42-AE0E-F06F04867422}" type="pres">
      <dgm:prSet presAssocID="{49225C73-1633-42F1-AB3B-7CB183E5F8B8}" presName="iconBgRect" presStyleLbl="bgShp" presStyleIdx="1" presStyleCnt="3"/>
      <dgm:spPr>
        <a:xfrm>
          <a:off x="3944375" y="376613"/>
          <a:ext cx="1715625" cy="1715625"/>
        </a:xfrm>
        <a:prstGeom prst="ellipse">
          <a:avLst/>
        </a:prstGeom>
      </dgm:spPr>
    </dgm:pt>
    <dgm:pt modelId="{A53F4E16-B07A-4346-9F70-FC75940C18EF}" type="pres">
      <dgm:prSet presAssocID="{49225C73-1633-42F1-AB3B-7CB183E5F8B8}" presName="iconRect" presStyleLbl="node1" presStyleIdx="1" presStyleCnt="3"/>
      <dgm:spPr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AAEDEF6E-1E50-466D-A49A-C7CAE04C0E14}" type="pres">
      <dgm:prSet presAssocID="{49225C73-1633-42F1-AB3B-7CB183E5F8B8}" presName="spaceRect" presStyleCnt="0"/>
      <dgm:spPr/>
    </dgm:pt>
    <dgm:pt modelId="{0E20FA7A-8F43-4899-86F0-38C7C03026B7}" type="pres">
      <dgm:prSet presAssocID="{49225C73-1633-42F1-AB3B-7CB183E5F8B8}" presName="textRect" presStyleLbl="revTx" presStyleIdx="1" presStyleCnt="3">
        <dgm:presLayoutVars>
          <dgm:chMax val="1"/>
          <dgm:chPref val="1"/>
        </dgm:presLayoutVars>
      </dgm:prSet>
      <dgm:spPr/>
    </dgm:pt>
    <dgm:pt modelId="{F8F2F37B-1217-407F-899A-533CBAA8F60D}" type="pres">
      <dgm:prSet presAssocID="{9646853A-8964-4519-A5B1-0B7D18B2983D}" presName="sibTrans" presStyleCnt="0"/>
      <dgm:spPr/>
    </dgm:pt>
    <dgm:pt modelId="{A7F77809-C7FE-406C-996E-6F6801A99FC0}" type="pres">
      <dgm:prSet presAssocID="{1C383F32-22E8-4F62-A3E0-BDC3D5F48992}" presName="compNode" presStyleCnt="0"/>
      <dgm:spPr/>
    </dgm:pt>
    <dgm:pt modelId="{C7C1B332-CF52-4411-8849-ED919975D24A}" type="pres">
      <dgm:prSet presAssocID="{1C383F32-22E8-4F62-A3E0-BDC3D5F48992}" presName="iconBgRect" presStyleLbl="bgShp" presStyleIdx="2" presStyleCnt="3"/>
      <dgm:spPr/>
    </dgm:pt>
    <dgm:pt modelId="{80B52153-9897-4A20-AFBE-65E1F524F1A3}" type="pres">
      <dgm:prSet presAssocID="{1C383F32-22E8-4F62-A3E0-BDC3D5F48992}" presName="iconRect" presStyleLbl="node1" presStyleIdx="2" presStyleCnt="3"/>
      <dgm:spPr>
        <a:blipFill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E3F7714B-9E55-40D5-9204-F3BCEE564B3C}" type="pres">
      <dgm:prSet presAssocID="{1C383F32-22E8-4F62-A3E0-BDC3D5F48992}" presName="spaceRect" presStyleCnt="0"/>
      <dgm:spPr/>
    </dgm:pt>
    <dgm:pt modelId="{9D0E5D34-0139-474D-A95F-59D0E9A10A72}" type="pres">
      <dgm:prSet presAssocID="{1C383F32-22E8-4F62-A3E0-BDC3D5F4899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9154303-8225-4248-91DC-1B0156A35F07}" srcId="{01A66772-F185-4D58-B8BB-E9370D7A7A2B}" destId="{49225C73-1633-42F1-AB3B-7CB183E5F8B8}" srcOrd="1" destOrd="0" parTransId="{1A0E2090-1D4F-438A-8766-B6030CE01ADD}" sibTransId="{9646853A-8964-4519-A5B1-0B7D18B2983D}"/>
    <dgm:cxn modelId="{EE69721E-EF91-4C24-8900-28BD73FA1828}" type="presOf" srcId="{49225C73-1633-42F1-AB3B-7CB183E5F8B8}" destId="{0E20FA7A-8F43-4899-86F0-38C7C03026B7}" srcOrd="0" destOrd="0" presId="urn:microsoft.com/office/officeart/2018/5/layout/IconCircleLabelList"/>
    <dgm:cxn modelId="{41F44545-CDA1-4818-AE08-4DD4D6CA0470}" type="presOf" srcId="{01A66772-F185-4D58-B8BB-E9370D7A7A2B}" destId="{22F524B9-041B-41CE-B593-6D380FA54288}" srcOrd="0" destOrd="0" presId="urn:microsoft.com/office/officeart/2018/5/layout/IconCircleLabelList"/>
    <dgm:cxn modelId="{C7AD8469-3C68-4AF9-AB82-79B0043AA120}" srcId="{01A66772-F185-4D58-B8BB-E9370D7A7A2B}" destId="{40FC4FFE-8987-4A26-B7F4-8A516F18ADAE}" srcOrd="0" destOrd="0" parTransId="{CAD7EF86-FB23-41F6-BF42-040B36DEFDB1}" sibTransId="{5B62599A-5C9B-48E7-896E-EA782AC60C8B}"/>
    <dgm:cxn modelId="{272C767B-63A9-4DFD-9F87-D5E928B58F74}" type="presOf" srcId="{1C383F32-22E8-4F62-A3E0-BDC3D5F48992}" destId="{9D0E5D34-0139-474D-A95F-59D0E9A10A72}" srcOrd="0" destOrd="0" presId="urn:microsoft.com/office/officeart/2018/5/layout/IconCircleLabelList"/>
    <dgm:cxn modelId="{C4CCE57E-E871-46D6-BAD5-880252C95D22}" srcId="{01A66772-F185-4D58-B8BB-E9370D7A7A2B}" destId="{1C383F32-22E8-4F62-A3E0-BDC3D5F48992}" srcOrd="2" destOrd="0" parTransId="{A7920A2F-3244-4159-AF04-6A1D38B7B317}" sibTransId="{8500F72A-2C6D-4FDF-9C1D-CA691380EB0B}"/>
    <dgm:cxn modelId="{6FCCEFAF-696C-43C6-9356-F03397F9B7E3}" type="presOf" srcId="{40FC4FFE-8987-4A26-B7F4-8A516F18ADAE}" destId="{0C2B524C-C633-49C7-924C-6127FCCBE64D}" srcOrd="0" destOrd="0" presId="urn:microsoft.com/office/officeart/2018/5/layout/IconCircleLabelList"/>
    <dgm:cxn modelId="{17B27149-660D-45C4-A5A7-28B807ACF87E}" type="presParOf" srcId="{22F524B9-041B-41CE-B593-6D380FA54288}" destId="{A2D266CF-35A4-4594-A769-BBFF5CEE4E5B}" srcOrd="0" destOrd="0" presId="urn:microsoft.com/office/officeart/2018/5/layout/IconCircleLabelList"/>
    <dgm:cxn modelId="{CCB2A200-730B-414E-BBD8-D7113A0D7253}" type="presParOf" srcId="{A2D266CF-35A4-4594-A769-BBFF5CEE4E5B}" destId="{7CBB4EBB-4326-4877-AAA5-A4B93D2A5177}" srcOrd="0" destOrd="0" presId="urn:microsoft.com/office/officeart/2018/5/layout/IconCircleLabelList"/>
    <dgm:cxn modelId="{C158386B-7FEA-424F-AEF5-84E939465779}" type="presParOf" srcId="{A2D266CF-35A4-4594-A769-BBFF5CEE4E5B}" destId="{C92E89AF-0AF9-44D5-BADF-12857ACFE4BF}" srcOrd="1" destOrd="0" presId="urn:microsoft.com/office/officeart/2018/5/layout/IconCircleLabelList"/>
    <dgm:cxn modelId="{14294A29-B5A6-42DF-BF0E-D8F9A6FA8FD3}" type="presParOf" srcId="{A2D266CF-35A4-4594-A769-BBFF5CEE4E5B}" destId="{355E48AA-8C0C-4885-8FCE-C36572FB8A8E}" srcOrd="2" destOrd="0" presId="urn:microsoft.com/office/officeart/2018/5/layout/IconCircleLabelList"/>
    <dgm:cxn modelId="{6F260E31-2627-4B44-8DEF-E087C43CE22C}" type="presParOf" srcId="{A2D266CF-35A4-4594-A769-BBFF5CEE4E5B}" destId="{0C2B524C-C633-49C7-924C-6127FCCBE64D}" srcOrd="3" destOrd="0" presId="urn:microsoft.com/office/officeart/2018/5/layout/IconCircleLabelList"/>
    <dgm:cxn modelId="{37437827-6E05-479C-B550-7CFB5E6FB237}" type="presParOf" srcId="{22F524B9-041B-41CE-B593-6D380FA54288}" destId="{8930DFE3-E86E-48CE-B686-025268DEAB2D}" srcOrd="1" destOrd="0" presId="urn:microsoft.com/office/officeart/2018/5/layout/IconCircleLabelList"/>
    <dgm:cxn modelId="{CA14AD1F-CA6E-4C63-8B56-CF338F19B419}" type="presParOf" srcId="{22F524B9-041B-41CE-B593-6D380FA54288}" destId="{17C30414-F440-47B5-A7B9-2EBA8CCF968A}" srcOrd="2" destOrd="0" presId="urn:microsoft.com/office/officeart/2018/5/layout/IconCircleLabelList"/>
    <dgm:cxn modelId="{2A393D05-8B3F-4A3C-BE81-8D6CE8390C17}" type="presParOf" srcId="{17C30414-F440-47B5-A7B9-2EBA8CCF968A}" destId="{E32DDD5B-D490-4F42-AE0E-F06F04867422}" srcOrd="0" destOrd="0" presId="urn:microsoft.com/office/officeart/2018/5/layout/IconCircleLabelList"/>
    <dgm:cxn modelId="{6932B5F8-1310-4408-8A4F-6F7DA0A80B27}" type="presParOf" srcId="{17C30414-F440-47B5-A7B9-2EBA8CCF968A}" destId="{A53F4E16-B07A-4346-9F70-FC75940C18EF}" srcOrd="1" destOrd="0" presId="urn:microsoft.com/office/officeart/2018/5/layout/IconCircleLabelList"/>
    <dgm:cxn modelId="{B05B266C-81AE-4D13-9E27-91AA091C9ED5}" type="presParOf" srcId="{17C30414-F440-47B5-A7B9-2EBA8CCF968A}" destId="{AAEDEF6E-1E50-466D-A49A-C7CAE04C0E14}" srcOrd="2" destOrd="0" presId="urn:microsoft.com/office/officeart/2018/5/layout/IconCircleLabelList"/>
    <dgm:cxn modelId="{75446C98-7EDA-4F11-9AAC-AF1F117E0896}" type="presParOf" srcId="{17C30414-F440-47B5-A7B9-2EBA8CCF968A}" destId="{0E20FA7A-8F43-4899-86F0-38C7C03026B7}" srcOrd="3" destOrd="0" presId="urn:microsoft.com/office/officeart/2018/5/layout/IconCircleLabelList"/>
    <dgm:cxn modelId="{40C13582-044B-4CB6-9967-3500C91DF611}" type="presParOf" srcId="{22F524B9-041B-41CE-B593-6D380FA54288}" destId="{F8F2F37B-1217-407F-899A-533CBAA8F60D}" srcOrd="3" destOrd="0" presId="urn:microsoft.com/office/officeart/2018/5/layout/IconCircleLabelList"/>
    <dgm:cxn modelId="{B2AA3700-A05E-4C01-8D6C-659F4C392602}" type="presParOf" srcId="{22F524B9-041B-41CE-B593-6D380FA54288}" destId="{A7F77809-C7FE-406C-996E-6F6801A99FC0}" srcOrd="4" destOrd="0" presId="urn:microsoft.com/office/officeart/2018/5/layout/IconCircleLabelList"/>
    <dgm:cxn modelId="{E7D73667-9956-46F4-80F2-B3366293D407}" type="presParOf" srcId="{A7F77809-C7FE-406C-996E-6F6801A99FC0}" destId="{C7C1B332-CF52-4411-8849-ED919975D24A}" srcOrd="0" destOrd="0" presId="urn:microsoft.com/office/officeart/2018/5/layout/IconCircleLabelList"/>
    <dgm:cxn modelId="{E28F9910-4394-4B26-8C09-2263B6CC5AFB}" type="presParOf" srcId="{A7F77809-C7FE-406C-996E-6F6801A99FC0}" destId="{80B52153-9897-4A20-AFBE-65E1F524F1A3}" srcOrd="1" destOrd="0" presId="urn:microsoft.com/office/officeart/2018/5/layout/IconCircleLabelList"/>
    <dgm:cxn modelId="{9F0F91A2-1EF8-4C72-9D64-088CD5E09345}" type="presParOf" srcId="{A7F77809-C7FE-406C-996E-6F6801A99FC0}" destId="{E3F7714B-9E55-40D5-9204-F3BCEE564B3C}" srcOrd="2" destOrd="0" presId="urn:microsoft.com/office/officeart/2018/5/layout/IconCircleLabelList"/>
    <dgm:cxn modelId="{DA6C19E1-75C5-4BFF-85FF-00565A8E5F98}" type="presParOf" srcId="{A7F77809-C7FE-406C-996E-6F6801A99FC0}" destId="{9D0E5D34-0139-474D-A95F-59D0E9A10A72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B075EE-CAFD-4D15-959A-9A98D585029D}" type="doc">
      <dgm:prSet loTypeId="urn:microsoft.com/office/officeart/2005/8/layout/bProcess2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F53E4ABB-8804-4B02-B6F2-A569657B9754}">
      <dgm:prSet/>
      <dgm:spPr/>
      <dgm:t>
        <a:bodyPr/>
        <a:lstStyle/>
        <a:p>
          <a:r>
            <a:rPr lang="en-US" dirty="0"/>
            <a:t>Correct area</a:t>
          </a:r>
        </a:p>
      </dgm:t>
    </dgm:pt>
    <dgm:pt modelId="{9FC2DB9C-7B64-4390-BD5F-423DA1B0B311}" type="parTrans" cxnId="{734BE9C2-1E38-480C-952C-0EFD8CE2F459}">
      <dgm:prSet/>
      <dgm:spPr/>
      <dgm:t>
        <a:bodyPr/>
        <a:lstStyle/>
        <a:p>
          <a:endParaRPr lang="en-US"/>
        </a:p>
      </dgm:t>
    </dgm:pt>
    <dgm:pt modelId="{1BC617BD-6070-486E-A5BB-77CFE346AF64}" type="sibTrans" cxnId="{734BE9C2-1E38-480C-952C-0EFD8CE2F459}">
      <dgm:prSet/>
      <dgm:spPr>
        <a:solidFill>
          <a:schemeClr val="tx2"/>
        </a:solidFill>
      </dgm:spPr>
      <dgm:t>
        <a:bodyPr/>
        <a:lstStyle/>
        <a:p>
          <a:endParaRPr lang="en-US" dirty="0"/>
        </a:p>
      </dgm:t>
    </dgm:pt>
    <dgm:pt modelId="{E7196FEE-83D9-41B8-9742-34E88B1A5878}">
      <dgm:prSet/>
      <dgm:spPr/>
      <dgm:t>
        <a:bodyPr/>
        <a:lstStyle/>
        <a:p>
          <a:r>
            <a:rPr lang="en-US" dirty="0"/>
            <a:t>Correlate to DOT parcels</a:t>
          </a:r>
        </a:p>
      </dgm:t>
    </dgm:pt>
    <dgm:pt modelId="{7902BA9A-AEFC-46C3-92B8-55335B36862E}" type="parTrans" cxnId="{AD53EC9A-D7C8-407A-8DC7-5F89D0BA9E32}">
      <dgm:prSet/>
      <dgm:spPr/>
      <dgm:t>
        <a:bodyPr/>
        <a:lstStyle/>
        <a:p>
          <a:endParaRPr lang="en-US"/>
        </a:p>
      </dgm:t>
    </dgm:pt>
    <dgm:pt modelId="{25EB5212-433B-4207-9757-F69B63D81A63}" type="sibTrans" cxnId="{AD53EC9A-D7C8-407A-8DC7-5F89D0BA9E32}">
      <dgm:prSet/>
      <dgm:spPr/>
      <dgm:t>
        <a:bodyPr/>
        <a:lstStyle/>
        <a:p>
          <a:endParaRPr lang="en-US" dirty="0"/>
        </a:p>
      </dgm:t>
    </dgm:pt>
    <dgm:pt modelId="{B1EB315E-D1F0-4B87-8AE6-2734776FA93F}" type="pres">
      <dgm:prSet presAssocID="{69B075EE-CAFD-4D15-959A-9A98D585029D}" presName="diagram" presStyleCnt="0">
        <dgm:presLayoutVars>
          <dgm:dir/>
          <dgm:resizeHandles/>
        </dgm:presLayoutVars>
      </dgm:prSet>
      <dgm:spPr/>
    </dgm:pt>
    <dgm:pt modelId="{D60CE119-27D8-403C-8843-1E2CFCE06696}" type="pres">
      <dgm:prSet presAssocID="{F53E4ABB-8804-4B02-B6F2-A569657B9754}" presName="firstNode" presStyleLbl="node1" presStyleIdx="0" presStyleCnt="2">
        <dgm:presLayoutVars>
          <dgm:bulletEnabled val="1"/>
        </dgm:presLayoutVars>
      </dgm:prSet>
      <dgm:spPr/>
    </dgm:pt>
    <dgm:pt modelId="{89C6BD9F-5E03-4854-A9A4-A39B4DE57C80}" type="pres">
      <dgm:prSet presAssocID="{1BC617BD-6070-486E-A5BB-77CFE346AF64}" presName="sibTrans" presStyleLbl="sibTrans2D1" presStyleIdx="0" presStyleCnt="1"/>
      <dgm:spPr/>
    </dgm:pt>
    <dgm:pt modelId="{4FA891FB-3CE1-4E50-9402-C9AE025B1F60}" type="pres">
      <dgm:prSet presAssocID="{E7196FEE-83D9-41B8-9742-34E88B1A5878}" presName="lastNode" presStyleLbl="node1" presStyleIdx="1" presStyleCnt="2">
        <dgm:presLayoutVars>
          <dgm:bulletEnabled val="1"/>
        </dgm:presLayoutVars>
      </dgm:prSet>
      <dgm:spPr/>
    </dgm:pt>
  </dgm:ptLst>
  <dgm:cxnLst>
    <dgm:cxn modelId="{B8E6E63A-1069-47B3-9ACE-49F70614EF6E}" type="presOf" srcId="{E7196FEE-83D9-41B8-9742-34E88B1A5878}" destId="{4FA891FB-3CE1-4E50-9402-C9AE025B1F60}" srcOrd="0" destOrd="0" presId="urn:microsoft.com/office/officeart/2005/8/layout/bProcess2"/>
    <dgm:cxn modelId="{E3821E48-23E7-40E6-9BDB-53B29A799F6F}" type="presOf" srcId="{69B075EE-CAFD-4D15-959A-9A98D585029D}" destId="{B1EB315E-D1F0-4B87-8AE6-2734776FA93F}" srcOrd="0" destOrd="0" presId="urn:microsoft.com/office/officeart/2005/8/layout/bProcess2"/>
    <dgm:cxn modelId="{F992AF55-3661-4CCA-8509-499DC2F24027}" type="presOf" srcId="{1BC617BD-6070-486E-A5BB-77CFE346AF64}" destId="{89C6BD9F-5E03-4854-A9A4-A39B4DE57C80}" srcOrd="0" destOrd="0" presId="urn:microsoft.com/office/officeart/2005/8/layout/bProcess2"/>
    <dgm:cxn modelId="{8A935D56-436B-4A61-AEF9-57331AEF504E}" type="presOf" srcId="{F53E4ABB-8804-4B02-B6F2-A569657B9754}" destId="{D60CE119-27D8-403C-8843-1E2CFCE06696}" srcOrd="0" destOrd="0" presId="urn:microsoft.com/office/officeart/2005/8/layout/bProcess2"/>
    <dgm:cxn modelId="{AD53EC9A-D7C8-407A-8DC7-5F89D0BA9E32}" srcId="{69B075EE-CAFD-4D15-959A-9A98D585029D}" destId="{E7196FEE-83D9-41B8-9742-34E88B1A5878}" srcOrd="1" destOrd="0" parTransId="{7902BA9A-AEFC-46C3-92B8-55335B36862E}" sibTransId="{25EB5212-433B-4207-9757-F69B63D81A63}"/>
    <dgm:cxn modelId="{734BE9C2-1E38-480C-952C-0EFD8CE2F459}" srcId="{69B075EE-CAFD-4D15-959A-9A98D585029D}" destId="{F53E4ABB-8804-4B02-B6F2-A569657B9754}" srcOrd="0" destOrd="0" parTransId="{9FC2DB9C-7B64-4390-BD5F-423DA1B0B311}" sibTransId="{1BC617BD-6070-486E-A5BB-77CFE346AF64}"/>
    <dgm:cxn modelId="{F275983D-A7AE-4E4F-B380-9CC750655CF8}" type="presParOf" srcId="{B1EB315E-D1F0-4B87-8AE6-2734776FA93F}" destId="{D60CE119-27D8-403C-8843-1E2CFCE06696}" srcOrd="0" destOrd="0" presId="urn:microsoft.com/office/officeart/2005/8/layout/bProcess2"/>
    <dgm:cxn modelId="{84C85579-D7EA-4C93-A773-41F45C82A451}" type="presParOf" srcId="{B1EB315E-D1F0-4B87-8AE6-2734776FA93F}" destId="{89C6BD9F-5E03-4854-A9A4-A39B4DE57C80}" srcOrd="1" destOrd="0" presId="urn:microsoft.com/office/officeart/2005/8/layout/bProcess2"/>
    <dgm:cxn modelId="{4C35F510-46D0-4AE6-829F-A91CE2C40D5B}" type="presParOf" srcId="{B1EB315E-D1F0-4B87-8AE6-2734776FA93F}" destId="{4FA891FB-3CE1-4E50-9402-C9AE025B1F60}" srcOrd="2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D20E3B-BA0B-45BF-9A42-0B4748E51555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DA40533-19DB-4738-97F4-79B9DACAE28A}">
      <dgm:prSet/>
      <dgm:spPr/>
      <dgm:t>
        <a:bodyPr/>
        <a:lstStyle/>
        <a:p>
          <a:r>
            <a:rPr lang="en-US" dirty="0"/>
            <a:t>Show existing location of facilities</a:t>
          </a:r>
        </a:p>
      </dgm:t>
    </dgm:pt>
    <dgm:pt modelId="{82C3B3B0-D72C-4D94-80A6-AA0E8C450F9D}" type="parTrans" cxnId="{E1B8310B-748A-4D46-BD94-0EE7301819D4}">
      <dgm:prSet/>
      <dgm:spPr/>
      <dgm:t>
        <a:bodyPr/>
        <a:lstStyle/>
        <a:p>
          <a:endParaRPr lang="en-US"/>
        </a:p>
      </dgm:t>
    </dgm:pt>
    <dgm:pt modelId="{DC699441-84F0-4195-A4E0-02FBA7436AC2}" type="sibTrans" cxnId="{E1B8310B-748A-4D46-BD94-0EE7301819D4}">
      <dgm:prSet phldrT="1" phldr="0"/>
      <dgm:spPr/>
      <dgm:t>
        <a:bodyPr/>
        <a:lstStyle/>
        <a:p>
          <a:r>
            <a:rPr lang="en-US" dirty="0"/>
            <a:t>1</a:t>
          </a:r>
        </a:p>
      </dgm:t>
    </dgm:pt>
    <dgm:pt modelId="{C1685A83-468B-4E1A-9C4C-90EB919BECEF}">
      <dgm:prSet/>
      <dgm:spPr/>
      <dgm:t>
        <a:bodyPr/>
        <a:lstStyle/>
        <a:p>
          <a:r>
            <a:rPr lang="en-US" dirty="0"/>
            <a:t>Show proposed location of facilities</a:t>
          </a:r>
        </a:p>
      </dgm:t>
    </dgm:pt>
    <dgm:pt modelId="{0DADEA00-089E-4907-BC32-B3104C39411C}" type="parTrans" cxnId="{004E91B3-C639-498D-8737-FEDDE4EEA15F}">
      <dgm:prSet/>
      <dgm:spPr/>
      <dgm:t>
        <a:bodyPr/>
        <a:lstStyle/>
        <a:p>
          <a:endParaRPr lang="en-US"/>
        </a:p>
      </dgm:t>
    </dgm:pt>
    <dgm:pt modelId="{5CC69251-B769-49EE-8219-0765A16E7AED}" type="sibTrans" cxnId="{004E91B3-C639-498D-8737-FEDDE4EEA15F}">
      <dgm:prSet phldrT="2" phldr="0"/>
      <dgm:spPr/>
      <dgm:t>
        <a:bodyPr/>
        <a:lstStyle/>
        <a:p>
          <a:r>
            <a:rPr lang="en-US" dirty="0"/>
            <a:t>2</a:t>
          </a:r>
        </a:p>
      </dgm:t>
    </dgm:pt>
    <dgm:pt modelId="{F6BF0E4F-A26A-4C34-9DA5-04B0B4757009}">
      <dgm:prSet/>
      <dgm:spPr/>
      <dgm:t>
        <a:bodyPr/>
        <a:lstStyle/>
        <a:p>
          <a:r>
            <a:rPr lang="en-US" dirty="0"/>
            <a:t>Overlay on DOT plans and cross sections</a:t>
          </a:r>
        </a:p>
      </dgm:t>
    </dgm:pt>
    <dgm:pt modelId="{CAAB1EBC-0B03-4DA7-BDE5-087BB798D0F7}" type="parTrans" cxnId="{0314A39B-9A72-4D92-A03E-2474B308EA53}">
      <dgm:prSet/>
      <dgm:spPr/>
      <dgm:t>
        <a:bodyPr/>
        <a:lstStyle/>
        <a:p>
          <a:endParaRPr lang="en-US"/>
        </a:p>
      </dgm:t>
    </dgm:pt>
    <dgm:pt modelId="{2EDEABF6-4FB1-4704-826B-D096D8E2D1A8}" type="sibTrans" cxnId="{0314A39B-9A72-4D92-A03E-2474B308EA53}">
      <dgm:prSet phldrT="3" phldr="0"/>
      <dgm:spPr/>
      <dgm:t>
        <a:bodyPr/>
        <a:lstStyle/>
        <a:p>
          <a:r>
            <a:rPr lang="en-US" dirty="0"/>
            <a:t>3</a:t>
          </a:r>
        </a:p>
      </dgm:t>
    </dgm:pt>
    <dgm:pt modelId="{11E2EB1B-DBD2-4DBD-B33D-079E587B9C23}" type="pres">
      <dgm:prSet presAssocID="{E6D20E3B-BA0B-45BF-9A42-0B4748E51555}" presName="Name0" presStyleCnt="0">
        <dgm:presLayoutVars>
          <dgm:animLvl val="lvl"/>
          <dgm:resizeHandles val="exact"/>
        </dgm:presLayoutVars>
      </dgm:prSet>
      <dgm:spPr/>
    </dgm:pt>
    <dgm:pt modelId="{2856955B-9DE9-41CE-8B28-7EBB8A88FF2B}" type="pres">
      <dgm:prSet presAssocID="{EDA40533-19DB-4738-97F4-79B9DACAE28A}" presName="compositeNode" presStyleCnt="0">
        <dgm:presLayoutVars>
          <dgm:bulletEnabled val="1"/>
        </dgm:presLayoutVars>
      </dgm:prSet>
      <dgm:spPr/>
    </dgm:pt>
    <dgm:pt modelId="{9624ACD5-B489-410D-91D5-3F5F9E0C19E9}" type="pres">
      <dgm:prSet presAssocID="{EDA40533-19DB-4738-97F4-79B9DACAE28A}" presName="bgRect" presStyleLbl="bgAccFollowNode1" presStyleIdx="0" presStyleCnt="3"/>
      <dgm:spPr/>
    </dgm:pt>
    <dgm:pt modelId="{788F63B9-C154-41DE-B489-7BA40E3CF9D6}" type="pres">
      <dgm:prSet presAssocID="{DC699441-84F0-4195-A4E0-02FBA7436AC2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51FE63CC-BB82-4380-89CD-8E63B8C5CEC9}" type="pres">
      <dgm:prSet presAssocID="{EDA40533-19DB-4738-97F4-79B9DACAE28A}" presName="bottomLine" presStyleLbl="alignNode1" presStyleIdx="1" presStyleCnt="6">
        <dgm:presLayoutVars/>
      </dgm:prSet>
      <dgm:spPr/>
    </dgm:pt>
    <dgm:pt modelId="{174E27DE-2488-421E-9AAA-1E6A4A51F078}" type="pres">
      <dgm:prSet presAssocID="{EDA40533-19DB-4738-97F4-79B9DACAE28A}" presName="nodeText" presStyleLbl="bgAccFollowNode1" presStyleIdx="0" presStyleCnt="3">
        <dgm:presLayoutVars>
          <dgm:bulletEnabled val="1"/>
        </dgm:presLayoutVars>
      </dgm:prSet>
      <dgm:spPr/>
    </dgm:pt>
    <dgm:pt modelId="{47F254D9-DF98-4582-B4C1-C57C9801759A}" type="pres">
      <dgm:prSet presAssocID="{DC699441-84F0-4195-A4E0-02FBA7436AC2}" presName="sibTrans" presStyleCnt="0"/>
      <dgm:spPr/>
    </dgm:pt>
    <dgm:pt modelId="{1F66F913-A77D-47F2-9A93-848CB4F27416}" type="pres">
      <dgm:prSet presAssocID="{C1685A83-468B-4E1A-9C4C-90EB919BECEF}" presName="compositeNode" presStyleCnt="0">
        <dgm:presLayoutVars>
          <dgm:bulletEnabled val="1"/>
        </dgm:presLayoutVars>
      </dgm:prSet>
      <dgm:spPr/>
    </dgm:pt>
    <dgm:pt modelId="{1C232A58-1C02-45FD-8087-6A8F1F21976E}" type="pres">
      <dgm:prSet presAssocID="{C1685A83-468B-4E1A-9C4C-90EB919BECEF}" presName="bgRect" presStyleLbl="bgAccFollowNode1" presStyleIdx="1" presStyleCnt="3"/>
      <dgm:spPr/>
    </dgm:pt>
    <dgm:pt modelId="{9FDEE2BB-8B7F-4313-9E3F-94AA0A3D2A47}" type="pres">
      <dgm:prSet presAssocID="{5CC69251-B769-49EE-8219-0765A16E7AED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75AD7F6C-DCB4-40E5-BBDC-A3B9C5177938}" type="pres">
      <dgm:prSet presAssocID="{C1685A83-468B-4E1A-9C4C-90EB919BECEF}" presName="bottomLine" presStyleLbl="alignNode1" presStyleIdx="3" presStyleCnt="6">
        <dgm:presLayoutVars/>
      </dgm:prSet>
      <dgm:spPr/>
    </dgm:pt>
    <dgm:pt modelId="{05A169B0-F476-4C93-9A72-0D59759F3159}" type="pres">
      <dgm:prSet presAssocID="{C1685A83-468B-4E1A-9C4C-90EB919BECEF}" presName="nodeText" presStyleLbl="bgAccFollowNode1" presStyleIdx="1" presStyleCnt="3">
        <dgm:presLayoutVars>
          <dgm:bulletEnabled val="1"/>
        </dgm:presLayoutVars>
      </dgm:prSet>
      <dgm:spPr/>
    </dgm:pt>
    <dgm:pt modelId="{03B56B5A-F856-4B94-9BB5-3DE4DA0375C2}" type="pres">
      <dgm:prSet presAssocID="{5CC69251-B769-49EE-8219-0765A16E7AED}" presName="sibTrans" presStyleCnt="0"/>
      <dgm:spPr/>
    </dgm:pt>
    <dgm:pt modelId="{135A3B5D-2F30-425B-BC09-0FA7638E2332}" type="pres">
      <dgm:prSet presAssocID="{F6BF0E4F-A26A-4C34-9DA5-04B0B4757009}" presName="compositeNode" presStyleCnt="0">
        <dgm:presLayoutVars>
          <dgm:bulletEnabled val="1"/>
        </dgm:presLayoutVars>
      </dgm:prSet>
      <dgm:spPr/>
    </dgm:pt>
    <dgm:pt modelId="{3437F287-B2CE-4C5D-A82B-DA64E1961D21}" type="pres">
      <dgm:prSet presAssocID="{F6BF0E4F-A26A-4C34-9DA5-04B0B4757009}" presName="bgRect" presStyleLbl="bgAccFollowNode1" presStyleIdx="2" presStyleCnt="3"/>
      <dgm:spPr/>
    </dgm:pt>
    <dgm:pt modelId="{E00D9E8D-7451-4D43-98E9-C47A19281C40}" type="pres">
      <dgm:prSet presAssocID="{2EDEABF6-4FB1-4704-826B-D096D8E2D1A8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ADDF4E84-694F-4229-96C6-73725425B4A3}" type="pres">
      <dgm:prSet presAssocID="{F6BF0E4F-A26A-4C34-9DA5-04B0B4757009}" presName="bottomLine" presStyleLbl="alignNode1" presStyleIdx="5" presStyleCnt="6">
        <dgm:presLayoutVars/>
      </dgm:prSet>
      <dgm:spPr/>
    </dgm:pt>
    <dgm:pt modelId="{D761EA05-3AE8-4BBF-B360-3CD08611EF12}" type="pres">
      <dgm:prSet presAssocID="{F6BF0E4F-A26A-4C34-9DA5-04B0B4757009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E1B8310B-748A-4D46-BD94-0EE7301819D4}" srcId="{E6D20E3B-BA0B-45BF-9A42-0B4748E51555}" destId="{EDA40533-19DB-4738-97F4-79B9DACAE28A}" srcOrd="0" destOrd="0" parTransId="{82C3B3B0-D72C-4D94-80A6-AA0E8C450F9D}" sibTransId="{DC699441-84F0-4195-A4E0-02FBA7436AC2}"/>
    <dgm:cxn modelId="{AFD3AB0C-A273-457B-9E4A-2D95AA871C2F}" type="presOf" srcId="{F6BF0E4F-A26A-4C34-9DA5-04B0B4757009}" destId="{D761EA05-3AE8-4BBF-B360-3CD08611EF12}" srcOrd="1" destOrd="0" presId="urn:microsoft.com/office/officeart/2016/7/layout/BasicLinearProcessNumbered"/>
    <dgm:cxn modelId="{E259F528-9334-4788-840E-40DA7C352172}" type="presOf" srcId="{5CC69251-B769-49EE-8219-0765A16E7AED}" destId="{9FDEE2BB-8B7F-4313-9E3F-94AA0A3D2A47}" srcOrd="0" destOrd="0" presId="urn:microsoft.com/office/officeart/2016/7/layout/BasicLinearProcessNumbered"/>
    <dgm:cxn modelId="{78A4AE43-E742-4197-8BE4-0165620135BE}" type="presOf" srcId="{2EDEABF6-4FB1-4704-826B-D096D8E2D1A8}" destId="{E00D9E8D-7451-4D43-98E9-C47A19281C40}" srcOrd="0" destOrd="0" presId="urn:microsoft.com/office/officeart/2016/7/layout/BasicLinearProcessNumbered"/>
    <dgm:cxn modelId="{54EC9E66-A0E4-4EC6-9B2A-A1943D77163A}" type="presOf" srcId="{C1685A83-468B-4E1A-9C4C-90EB919BECEF}" destId="{05A169B0-F476-4C93-9A72-0D59759F3159}" srcOrd="1" destOrd="0" presId="urn:microsoft.com/office/officeart/2016/7/layout/BasicLinearProcessNumbered"/>
    <dgm:cxn modelId="{F669F867-5C8B-4329-8424-99219B8E2033}" type="presOf" srcId="{EDA40533-19DB-4738-97F4-79B9DACAE28A}" destId="{9624ACD5-B489-410D-91D5-3F5F9E0C19E9}" srcOrd="0" destOrd="0" presId="urn:microsoft.com/office/officeart/2016/7/layout/BasicLinearProcessNumbered"/>
    <dgm:cxn modelId="{CF47834F-37A0-47FE-8B18-13E0BE834C16}" type="presOf" srcId="{EDA40533-19DB-4738-97F4-79B9DACAE28A}" destId="{174E27DE-2488-421E-9AAA-1E6A4A51F078}" srcOrd="1" destOrd="0" presId="urn:microsoft.com/office/officeart/2016/7/layout/BasicLinearProcessNumbered"/>
    <dgm:cxn modelId="{BC093658-93E8-4971-94F2-34812F5F3F1D}" type="presOf" srcId="{E6D20E3B-BA0B-45BF-9A42-0B4748E51555}" destId="{11E2EB1B-DBD2-4DBD-B33D-079E587B9C23}" srcOrd="0" destOrd="0" presId="urn:microsoft.com/office/officeart/2016/7/layout/BasicLinearProcessNumbered"/>
    <dgm:cxn modelId="{0314A39B-9A72-4D92-A03E-2474B308EA53}" srcId="{E6D20E3B-BA0B-45BF-9A42-0B4748E51555}" destId="{F6BF0E4F-A26A-4C34-9DA5-04B0B4757009}" srcOrd="2" destOrd="0" parTransId="{CAAB1EBC-0B03-4DA7-BDE5-087BB798D0F7}" sibTransId="{2EDEABF6-4FB1-4704-826B-D096D8E2D1A8}"/>
    <dgm:cxn modelId="{004E91B3-C639-498D-8737-FEDDE4EEA15F}" srcId="{E6D20E3B-BA0B-45BF-9A42-0B4748E51555}" destId="{C1685A83-468B-4E1A-9C4C-90EB919BECEF}" srcOrd="1" destOrd="0" parTransId="{0DADEA00-089E-4907-BC32-B3104C39411C}" sibTransId="{5CC69251-B769-49EE-8219-0765A16E7AED}"/>
    <dgm:cxn modelId="{0F86C3D8-2930-4BFD-88B8-FAEE2616D8FF}" type="presOf" srcId="{F6BF0E4F-A26A-4C34-9DA5-04B0B4757009}" destId="{3437F287-B2CE-4C5D-A82B-DA64E1961D21}" srcOrd="0" destOrd="0" presId="urn:microsoft.com/office/officeart/2016/7/layout/BasicLinearProcessNumbered"/>
    <dgm:cxn modelId="{D0EFA6E4-7490-44EB-976B-2B9E8C88D4C0}" type="presOf" srcId="{C1685A83-468B-4E1A-9C4C-90EB919BECEF}" destId="{1C232A58-1C02-45FD-8087-6A8F1F21976E}" srcOrd="0" destOrd="0" presId="urn:microsoft.com/office/officeart/2016/7/layout/BasicLinearProcessNumbered"/>
    <dgm:cxn modelId="{819567F7-6173-45FF-B965-7DD5C4CF9A5A}" type="presOf" srcId="{DC699441-84F0-4195-A4E0-02FBA7436AC2}" destId="{788F63B9-C154-41DE-B489-7BA40E3CF9D6}" srcOrd="0" destOrd="0" presId="urn:microsoft.com/office/officeart/2016/7/layout/BasicLinearProcessNumbered"/>
    <dgm:cxn modelId="{D3B6DD44-72A8-4D10-951B-62DC31F9A4CA}" type="presParOf" srcId="{11E2EB1B-DBD2-4DBD-B33D-079E587B9C23}" destId="{2856955B-9DE9-41CE-8B28-7EBB8A88FF2B}" srcOrd="0" destOrd="0" presId="urn:microsoft.com/office/officeart/2016/7/layout/BasicLinearProcessNumbered"/>
    <dgm:cxn modelId="{3E7AF8A1-18DB-4223-BBD8-3A62A996E812}" type="presParOf" srcId="{2856955B-9DE9-41CE-8B28-7EBB8A88FF2B}" destId="{9624ACD5-B489-410D-91D5-3F5F9E0C19E9}" srcOrd="0" destOrd="0" presId="urn:microsoft.com/office/officeart/2016/7/layout/BasicLinearProcessNumbered"/>
    <dgm:cxn modelId="{D3EB6A31-3FA8-4575-BF5D-A12597AAA8E6}" type="presParOf" srcId="{2856955B-9DE9-41CE-8B28-7EBB8A88FF2B}" destId="{788F63B9-C154-41DE-B489-7BA40E3CF9D6}" srcOrd="1" destOrd="0" presId="urn:microsoft.com/office/officeart/2016/7/layout/BasicLinearProcessNumbered"/>
    <dgm:cxn modelId="{03C9BD92-218A-42BA-8685-7F1205A4AAE4}" type="presParOf" srcId="{2856955B-9DE9-41CE-8B28-7EBB8A88FF2B}" destId="{51FE63CC-BB82-4380-89CD-8E63B8C5CEC9}" srcOrd="2" destOrd="0" presId="urn:microsoft.com/office/officeart/2016/7/layout/BasicLinearProcessNumbered"/>
    <dgm:cxn modelId="{78178D22-2475-402F-A6CC-FBCB2BC44633}" type="presParOf" srcId="{2856955B-9DE9-41CE-8B28-7EBB8A88FF2B}" destId="{174E27DE-2488-421E-9AAA-1E6A4A51F078}" srcOrd="3" destOrd="0" presId="urn:microsoft.com/office/officeart/2016/7/layout/BasicLinearProcessNumbered"/>
    <dgm:cxn modelId="{E0389729-4340-4ECD-961A-3B2FE5E706BD}" type="presParOf" srcId="{11E2EB1B-DBD2-4DBD-B33D-079E587B9C23}" destId="{47F254D9-DF98-4582-B4C1-C57C9801759A}" srcOrd="1" destOrd="0" presId="urn:microsoft.com/office/officeart/2016/7/layout/BasicLinearProcessNumbered"/>
    <dgm:cxn modelId="{F3E09C70-296B-416A-A1AC-B6096A406F08}" type="presParOf" srcId="{11E2EB1B-DBD2-4DBD-B33D-079E587B9C23}" destId="{1F66F913-A77D-47F2-9A93-848CB4F27416}" srcOrd="2" destOrd="0" presId="urn:microsoft.com/office/officeart/2016/7/layout/BasicLinearProcessNumbered"/>
    <dgm:cxn modelId="{A5E5CA07-BC9D-4C36-8321-520BB73FC193}" type="presParOf" srcId="{1F66F913-A77D-47F2-9A93-848CB4F27416}" destId="{1C232A58-1C02-45FD-8087-6A8F1F21976E}" srcOrd="0" destOrd="0" presId="urn:microsoft.com/office/officeart/2016/7/layout/BasicLinearProcessNumbered"/>
    <dgm:cxn modelId="{505A1C9F-1078-490A-B6D2-8DC5E31D578C}" type="presParOf" srcId="{1F66F913-A77D-47F2-9A93-848CB4F27416}" destId="{9FDEE2BB-8B7F-4313-9E3F-94AA0A3D2A47}" srcOrd="1" destOrd="0" presId="urn:microsoft.com/office/officeart/2016/7/layout/BasicLinearProcessNumbered"/>
    <dgm:cxn modelId="{2DD7A2E8-73C8-4D75-9B5D-F5BA102B2D37}" type="presParOf" srcId="{1F66F913-A77D-47F2-9A93-848CB4F27416}" destId="{75AD7F6C-DCB4-40E5-BBDC-A3B9C5177938}" srcOrd="2" destOrd="0" presId="urn:microsoft.com/office/officeart/2016/7/layout/BasicLinearProcessNumbered"/>
    <dgm:cxn modelId="{5ABC6F69-EF90-4F6D-AF06-857A40841518}" type="presParOf" srcId="{1F66F913-A77D-47F2-9A93-848CB4F27416}" destId="{05A169B0-F476-4C93-9A72-0D59759F3159}" srcOrd="3" destOrd="0" presId="urn:microsoft.com/office/officeart/2016/7/layout/BasicLinearProcessNumbered"/>
    <dgm:cxn modelId="{D6E5AFD5-7204-437D-AEB8-D2E8E1373EBC}" type="presParOf" srcId="{11E2EB1B-DBD2-4DBD-B33D-079E587B9C23}" destId="{03B56B5A-F856-4B94-9BB5-3DE4DA0375C2}" srcOrd="3" destOrd="0" presId="urn:microsoft.com/office/officeart/2016/7/layout/BasicLinearProcessNumbered"/>
    <dgm:cxn modelId="{2CD3936B-E267-4E02-9387-6C64FC316DF9}" type="presParOf" srcId="{11E2EB1B-DBD2-4DBD-B33D-079E587B9C23}" destId="{135A3B5D-2F30-425B-BC09-0FA7638E2332}" srcOrd="4" destOrd="0" presId="urn:microsoft.com/office/officeart/2016/7/layout/BasicLinearProcessNumbered"/>
    <dgm:cxn modelId="{674D2397-2694-46DA-B5C5-95A9B82A6F23}" type="presParOf" srcId="{135A3B5D-2F30-425B-BC09-0FA7638E2332}" destId="{3437F287-B2CE-4C5D-A82B-DA64E1961D21}" srcOrd="0" destOrd="0" presId="urn:microsoft.com/office/officeart/2016/7/layout/BasicLinearProcessNumbered"/>
    <dgm:cxn modelId="{23D931E4-7ACF-4917-BC6E-38216497A7B6}" type="presParOf" srcId="{135A3B5D-2F30-425B-BC09-0FA7638E2332}" destId="{E00D9E8D-7451-4D43-98E9-C47A19281C40}" srcOrd="1" destOrd="0" presId="urn:microsoft.com/office/officeart/2016/7/layout/BasicLinearProcessNumbered"/>
    <dgm:cxn modelId="{A24F1FBD-13DC-4658-9477-2C90A8F2367C}" type="presParOf" srcId="{135A3B5D-2F30-425B-BC09-0FA7638E2332}" destId="{ADDF4E84-694F-4229-96C6-73725425B4A3}" srcOrd="2" destOrd="0" presId="urn:microsoft.com/office/officeart/2016/7/layout/BasicLinearProcessNumbered"/>
    <dgm:cxn modelId="{647D4E43-0A2A-4E6E-BDA1-46E30C50852C}" type="presParOf" srcId="{135A3B5D-2F30-425B-BC09-0FA7638E2332}" destId="{D761EA05-3AE8-4BBF-B360-3CD08611EF12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60AC424-2E36-4013-B0A2-A5AEBD1DC55B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2C6DCD9-78AE-4397-A0DC-0F9F95F9A6AC}">
      <dgm:prSet/>
      <dgm:spPr/>
      <dgm:t>
        <a:bodyPr/>
        <a:lstStyle/>
        <a:p>
          <a:r>
            <a:rPr lang="en-US" dirty="0"/>
            <a:t>Segregate direct, indirect &amp; “unallowable” costs</a:t>
          </a:r>
        </a:p>
      </dgm:t>
    </dgm:pt>
    <dgm:pt modelId="{46128C8D-B08B-4EF5-9300-AD100DD6E502}" type="parTrans" cxnId="{63E262C3-C283-4444-BE07-005B0C7E6BF5}">
      <dgm:prSet/>
      <dgm:spPr/>
      <dgm:t>
        <a:bodyPr/>
        <a:lstStyle/>
        <a:p>
          <a:endParaRPr lang="en-US"/>
        </a:p>
      </dgm:t>
    </dgm:pt>
    <dgm:pt modelId="{333108B7-A5D0-4E12-96C2-104DF06B5357}" type="sibTrans" cxnId="{63E262C3-C283-4444-BE07-005B0C7E6BF5}">
      <dgm:prSet phldrT="1" phldr="0"/>
      <dgm:spPr/>
      <dgm:t>
        <a:bodyPr/>
        <a:lstStyle/>
        <a:p>
          <a:r>
            <a:rPr lang="en-US"/>
            <a:t>1</a:t>
          </a:r>
          <a:endParaRPr lang="en-US" dirty="0"/>
        </a:p>
      </dgm:t>
    </dgm:pt>
    <dgm:pt modelId="{F00CDC97-034D-47E3-9EE9-E8BEEEFCEA0D}">
      <dgm:prSet/>
      <dgm:spPr/>
      <dgm:t>
        <a:bodyPr/>
        <a:lstStyle/>
        <a:p>
          <a:r>
            <a:rPr lang="en-US" dirty="0"/>
            <a:t>Cost Accounting Standards</a:t>
          </a:r>
        </a:p>
        <a:p>
          <a:r>
            <a:rPr lang="en-US" dirty="0"/>
            <a:t>Work Order System</a:t>
          </a:r>
        </a:p>
      </dgm:t>
    </dgm:pt>
    <dgm:pt modelId="{4F41CAC7-3671-430D-A6C0-B1D8FC9C9FE5}" type="parTrans" cxnId="{CADFF92D-49AF-4866-A121-B7B16945A723}">
      <dgm:prSet/>
      <dgm:spPr/>
      <dgm:t>
        <a:bodyPr/>
        <a:lstStyle/>
        <a:p>
          <a:endParaRPr lang="en-US"/>
        </a:p>
      </dgm:t>
    </dgm:pt>
    <dgm:pt modelId="{3476CB49-74B8-4FA9-88B9-362EA1FBACC3}" type="sibTrans" cxnId="{CADFF92D-49AF-4866-A121-B7B16945A723}">
      <dgm:prSet phldrT="2" phldr="0"/>
      <dgm:spPr/>
      <dgm:t>
        <a:bodyPr/>
        <a:lstStyle/>
        <a:p>
          <a:r>
            <a:rPr lang="en-US"/>
            <a:t>2</a:t>
          </a:r>
          <a:endParaRPr lang="en-US" dirty="0"/>
        </a:p>
      </dgm:t>
    </dgm:pt>
    <dgm:pt modelId="{94A96E9A-620E-408D-9D34-C1BEA2AADE1F}">
      <dgm:prSet/>
      <dgm:spPr/>
      <dgm:t>
        <a:bodyPr/>
        <a:lstStyle/>
        <a:p>
          <a:r>
            <a:rPr lang="en-US" dirty="0"/>
            <a:t>Ability to accumulate costs to a project</a:t>
          </a:r>
        </a:p>
      </dgm:t>
    </dgm:pt>
    <dgm:pt modelId="{7AB3D9DC-1731-44B4-A6C1-FB236CAB6296}" type="parTrans" cxnId="{A5B6157E-7BE1-46F4-93D8-6BE26B0973E9}">
      <dgm:prSet/>
      <dgm:spPr/>
      <dgm:t>
        <a:bodyPr/>
        <a:lstStyle/>
        <a:p>
          <a:endParaRPr lang="en-US"/>
        </a:p>
      </dgm:t>
    </dgm:pt>
    <dgm:pt modelId="{DDB100E4-B328-4ECC-B849-7149E19AAB3F}" type="sibTrans" cxnId="{A5B6157E-7BE1-46F4-93D8-6BE26B0973E9}">
      <dgm:prSet phldrT="3" phldr="0"/>
      <dgm:spPr/>
      <dgm:t>
        <a:bodyPr/>
        <a:lstStyle/>
        <a:p>
          <a:r>
            <a:rPr lang="en-US"/>
            <a:t>3</a:t>
          </a:r>
          <a:endParaRPr lang="en-US" dirty="0"/>
        </a:p>
      </dgm:t>
    </dgm:pt>
    <dgm:pt modelId="{E5851346-03F0-4B5B-8A59-DF8C20ACD3FE}" type="pres">
      <dgm:prSet presAssocID="{C60AC424-2E36-4013-B0A2-A5AEBD1DC55B}" presName="Name0" presStyleCnt="0">
        <dgm:presLayoutVars>
          <dgm:animLvl val="lvl"/>
          <dgm:resizeHandles val="exact"/>
        </dgm:presLayoutVars>
      </dgm:prSet>
      <dgm:spPr/>
    </dgm:pt>
    <dgm:pt modelId="{24C58741-8ACE-4F2E-BB0F-9B7DE298597E}" type="pres">
      <dgm:prSet presAssocID="{D2C6DCD9-78AE-4397-A0DC-0F9F95F9A6AC}" presName="compositeNode" presStyleCnt="0">
        <dgm:presLayoutVars>
          <dgm:bulletEnabled val="1"/>
        </dgm:presLayoutVars>
      </dgm:prSet>
      <dgm:spPr/>
    </dgm:pt>
    <dgm:pt modelId="{152FAAD7-21D6-484B-A126-DBB089989BE6}" type="pres">
      <dgm:prSet presAssocID="{D2C6DCD9-78AE-4397-A0DC-0F9F95F9A6AC}" presName="bgRect" presStyleLbl="bgAccFollowNode1" presStyleIdx="0" presStyleCnt="3"/>
      <dgm:spPr/>
    </dgm:pt>
    <dgm:pt modelId="{1DAAE6FA-501B-4317-8030-C2F0E0E857B6}" type="pres">
      <dgm:prSet presAssocID="{333108B7-A5D0-4E12-96C2-104DF06B5357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D193701C-EE5B-4435-94BF-02B9F365D360}" type="pres">
      <dgm:prSet presAssocID="{D2C6DCD9-78AE-4397-A0DC-0F9F95F9A6AC}" presName="bottomLine" presStyleLbl="alignNode1" presStyleIdx="1" presStyleCnt="6">
        <dgm:presLayoutVars/>
      </dgm:prSet>
      <dgm:spPr/>
    </dgm:pt>
    <dgm:pt modelId="{625CE57F-A5DD-43A7-85BD-69C6DC384264}" type="pres">
      <dgm:prSet presAssocID="{D2C6DCD9-78AE-4397-A0DC-0F9F95F9A6AC}" presName="nodeText" presStyleLbl="bgAccFollowNode1" presStyleIdx="0" presStyleCnt="3">
        <dgm:presLayoutVars>
          <dgm:bulletEnabled val="1"/>
        </dgm:presLayoutVars>
      </dgm:prSet>
      <dgm:spPr/>
    </dgm:pt>
    <dgm:pt modelId="{FCFF4AE6-9410-4322-BF85-E38FA8AC4BC3}" type="pres">
      <dgm:prSet presAssocID="{333108B7-A5D0-4E12-96C2-104DF06B5357}" presName="sibTrans" presStyleCnt="0"/>
      <dgm:spPr/>
    </dgm:pt>
    <dgm:pt modelId="{C9DE4EA4-6A1C-44C1-8293-375810111466}" type="pres">
      <dgm:prSet presAssocID="{F00CDC97-034D-47E3-9EE9-E8BEEEFCEA0D}" presName="compositeNode" presStyleCnt="0">
        <dgm:presLayoutVars>
          <dgm:bulletEnabled val="1"/>
        </dgm:presLayoutVars>
      </dgm:prSet>
      <dgm:spPr/>
    </dgm:pt>
    <dgm:pt modelId="{B2E01AAC-CE99-4B04-8F49-AA90B46135C5}" type="pres">
      <dgm:prSet presAssocID="{F00CDC97-034D-47E3-9EE9-E8BEEEFCEA0D}" presName="bgRect" presStyleLbl="bgAccFollowNode1" presStyleIdx="1" presStyleCnt="3"/>
      <dgm:spPr/>
    </dgm:pt>
    <dgm:pt modelId="{AF0CBEB8-2EFC-43E1-B2E3-8AE15FF30F05}" type="pres">
      <dgm:prSet presAssocID="{3476CB49-74B8-4FA9-88B9-362EA1FBACC3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BD8E942D-F997-4A82-AC8C-85C3C67F6EFA}" type="pres">
      <dgm:prSet presAssocID="{F00CDC97-034D-47E3-9EE9-E8BEEEFCEA0D}" presName="bottomLine" presStyleLbl="alignNode1" presStyleIdx="3" presStyleCnt="6">
        <dgm:presLayoutVars/>
      </dgm:prSet>
      <dgm:spPr/>
    </dgm:pt>
    <dgm:pt modelId="{80914B69-F93B-4F69-9704-AA30ED614466}" type="pres">
      <dgm:prSet presAssocID="{F00CDC97-034D-47E3-9EE9-E8BEEEFCEA0D}" presName="nodeText" presStyleLbl="bgAccFollowNode1" presStyleIdx="1" presStyleCnt="3">
        <dgm:presLayoutVars>
          <dgm:bulletEnabled val="1"/>
        </dgm:presLayoutVars>
      </dgm:prSet>
      <dgm:spPr/>
    </dgm:pt>
    <dgm:pt modelId="{DC8FA2E6-3608-496E-9BE6-00CFEBB6C1D9}" type="pres">
      <dgm:prSet presAssocID="{3476CB49-74B8-4FA9-88B9-362EA1FBACC3}" presName="sibTrans" presStyleCnt="0"/>
      <dgm:spPr/>
    </dgm:pt>
    <dgm:pt modelId="{145B1482-0CB0-4B10-B268-A1C8D69FBFBD}" type="pres">
      <dgm:prSet presAssocID="{94A96E9A-620E-408D-9D34-C1BEA2AADE1F}" presName="compositeNode" presStyleCnt="0">
        <dgm:presLayoutVars>
          <dgm:bulletEnabled val="1"/>
        </dgm:presLayoutVars>
      </dgm:prSet>
      <dgm:spPr/>
    </dgm:pt>
    <dgm:pt modelId="{DF7DA064-3344-4457-9389-083E9ACF02D5}" type="pres">
      <dgm:prSet presAssocID="{94A96E9A-620E-408D-9D34-C1BEA2AADE1F}" presName="bgRect" presStyleLbl="bgAccFollowNode1" presStyleIdx="2" presStyleCnt="3"/>
      <dgm:spPr/>
    </dgm:pt>
    <dgm:pt modelId="{9F531C3D-198A-486B-B949-E337747A530B}" type="pres">
      <dgm:prSet presAssocID="{DDB100E4-B328-4ECC-B849-7149E19AAB3F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3FCF9FBB-0ABF-4F8B-90CF-68AA121AE1AF}" type="pres">
      <dgm:prSet presAssocID="{94A96E9A-620E-408D-9D34-C1BEA2AADE1F}" presName="bottomLine" presStyleLbl="alignNode1" presStyleIdx="5" presStyleCnt="6">
        <dgm:presLayoutVars/>
      </dgm:prSet>
      <dgm:spPr/>
    </dgm:pt>
    <dgm:pt modelId="{9BBA6302-D65B-4B40-991A-3F0CACCE52B5}" type="pres">
      <dgm:prSet presAssocID="{94A96E9A-620E-408D-9D34-C1BEA2AADE1F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26CEB40F-2850-48DD-B3B4-32409F382818}" type="presOf" srcId="{F00CDC97-034D-47E3-9EE9-E8BEEEFCEA0D}" destId="{80914B69-F93B-4F69-9704-AA30ED614466}" srcOrd="1" destOrd="0" presId="urn:microsoft.com/office/officeart/2016/7/layout/BasicLinearProcessNumbered"/>
    <dgm:cxn modelId="{CADFF92D-49AF-4866-A121-B7B16945A723}" srcId="{C60AC424-2E36-4013-B0A2-A5AEBD1DC55B}" destId="{F00CDC97-034D-47E3-9EE9-E8BEEEFCEA0D}" srcOrd="1" destOrd="0" parTransId="{4F41CAC7-3671-430D-A6C0-B1D8FC9C9FE5}" sibTransId="{3476CB49-74B8-4FA9-88B9-362EA1FBACC3}"/>
    <dgm:cxn modelId="{5A01AF33-E34B-4293-A09A-E6408B9D8B0E}" type="presOf" srcId="{DDB100E4-B328-4ECC-B849-7149E19AAB3F}" destId="{9F531C3D-198A-486B-B949-E337747A530B}" srcOrd="0" destOrd="0" presId="urn:microsoft.com/office/officeart/2016/7/layout/BasicLinearProcessNumbered"/>
    <dgm:cxn modelId="{F7E7A545-8904-4A16-B1F9-130E0A50AAD4}" type="presOf" srcId="{94A96E9A-620E-408D-9D34-C1BEA2AADE1F}" destId="{9BBA6302-D65B-4B40-991A-3F0CACCE52B5}" srcOrd="1" destOrd="0" presId="urn:microsoft.com/office/officeart/2016/7/layout/BasicLinearProcessNumbered"/>
    <dgm:cxn modelId="{9D39D846-EDE2-4BCB-B96B-EEB790EDB9AE}" type="presOf" srcId="{333108B7-A5D0-4E12-96C2-104DF06B5357}" destId="{1DAAE6FA-501B-4317-8030-C2F0E0E857B6}" srcOrd="0" destOrd="0" presId="urn:microsoft.com/office/officeart/2016/7/layout/BasicLinearProcessNumbered"/>
    <dgm:cxn modelId="{A5B6157E-7BE1-46F4-93D8-6BE26B0973E9}" srcId="{C60AC424-2E36-4013-B0A2-A5AEBD1DC55B}" destId="{94A96E9A-620E-408D-9D34-C1BEA2AADE1F}" srcOrd="2" destOrd="0" parTransId="{7AB3D9DC-1731-44B4-A6C1-FB236CAB6296}" sibTransId="{DDB100E4-B328-4ECC-B849-7149E19AAB3F}"/>
    <dgm:cxn modelId="{772A5F84-4850-4178-BE03-B3F5BA891FBF}" type="presOf" srcId="{3476CB49-74B8-4FA9-88B9-362EA1FBACC3}" destId="{AF0CBEB8-2EFC-43E1-B2E3-8AE15FF30F05}" srcOrd="0" destOrd="0" presId="urn:microsoft.com/office/officeart/2016/7/layout/BasicLinearProcessNumbered"/>
    <dgm:cxn modelId="{1F5F3199-3830-49FA-BD80-F50B34137343}" type="presOf" srcId="{C60AC424-2E36-4013-B0A2-A5AEBD1DC55B}" destId="{E5851346-03F0-4B5B-8A59-DF8C20ACD3FE}" srcOrd="0" destOrd="0" presId="urn:microsoft.com/office/officeart/2016/7/layout/BasicLinearProcessNumbered"/>
    <dgm:cxn modelId="{F2961AA1-C14D-478C-904A-CE4316BDA785}" type="presOf" srcId="{94A96E9A-620E-408D-9D34-C1BEA2AADE1F}" destId="{DF7DA064-3344-4457-9389-083E9ACF02D5}" srcOrd="0" destOrd="0" presId="urn:microsoft.com/office/officeart/2016/7/layout/BasicLinearProcessNumbered"/>
    <dgm:cxn modelId="{63E262C3-C283-4444-BE07-005B0C7E6BF5}" srcId="{C60AC424-2E36-4013-B0A2-A5AEBD1DC55B}" destId="{D2C6DCD9-78AE-4397-A0DC-0F9F95F9A6AC}" srcOrd="0" destOrd="0" parTransId="{46128C8D-B08B-4EF5-9300-AD100DD6E502}" sibTransId="{333108B7-A5D0-4E12-96C2-104DF06B5357}"/>
    <dgm:cxn modelId="{C1FC82CF-3666-4684-9E02-FA0C8F661C43}" type="presOf" srcId="{D2C6DCD9-78AE-4397-A0DC-0F9F95F9A6AC}" destId="{152FAAD7-21D6-484B-A126-DBB089989BE6}" srcOrd="0" destOrd="0" presId="urn:microsoft.com/office/officeart/2016/7/layout/BasicLinearProcessNumbered"/>
    <dgm:cxn modelId="{3FCE3CEA-5543-4C68-9489-E3AC576795B0}" type="presOf" srcId="{D2C6DCD9-78AE-4397-A0DC-0F9F95F9A6AC}" destId="{625CE57F-A5DD-43A7-85BD-69C6DC384264}" srcOrd="1" destOrd="0" presId="urn:microsoft.com/office/officeart/2016/7/layout/BasicLinearProcessNumbered"/>
    <dgm:cxn modelId="{DC31E1F2-ABCE-4DD7-9FDA-C704828E0ECE}" type="presOf" srcId="{F00CDC97-034D-47E3-9EE9-E8BEEEFCEA0D}" destId="{B2E01AAC-CE99-4B04-8F49-AA90B46135C5}" srcOrd="0" destOrd="0" presId="urn:microsoft.com/office/officeart/2016/7/layout/BasicLinearProcessNumbered"/>
    <dgm:cxn modelId="{AAA4C08C-E3FA-4FE8-B901-962C41912D82}" type="presParOf" srcId="{E5851346-03F0-4B5B-8A59-DF8C20ACD3FE}" destId="{24C58741-8ACE-4F2E-BB0F-9B7DE298597E}" srcOrd="0" destOrd="0" presId="urn:microsoft.com/office/officeart/2016/7/layout/BasicLinearProcessNumbered"/>
    <dgm:cxn modelId="{6C8B088D-7B2C-4EF0-9246-855753C4A55E}" type="presParOf" srcId="{24C58741-8ACE-4F2E-BB0F-9B7DE298597E}" destId="{152FAAD7-21D6-484B-A126-DBB089989BE6}" srcOrd="0" destOrd="0" presId="urn:microsoft.com/office/officeart/2016/7/layout/BasicLinearProcessNumbered"/>
    <dgm:cxn modelId="{0DC17943-5128-4271-943E-5FD112E31631}" type="presParOf" srcId="{24C58741-8ACE-4F2E-BB0F-9B7DE298597E}" destId="{1DAAE6FA-501B-4317-8030-C2F0E0E857B6}" srcOrd="1" destOrd="0" presId="urn:microsoft.com/office/officeart/2016/7/layout/BasicLinearProcessNumbered"/>
    <dgm:cxn modelId="{AB80F31D-55C5-420E-837C-24F2063F17BA}" type="presParOf" srcId="{24C58741-8ACE-4F2E-BB0F-9B7DE298597E}" destId="{D193701C-EE5B-4435-94BF-02B9F365D360}" srcOrd="2" destOrd="0" presId="urn:microsoft.com/office/officeart/2016/7/layout/BasicLinearProcessNumbered"/>
    <dgm:cxn modelId="{F69DB3F1-1F19-4DF9-8C02-7FFE0A000E13}" type="presParOf" srcId="{24C58741-8ACE-4F2E-BB0F-9B7DE298597E}" destId="{625CE57F-A5DD-43A7-85BD-69C6DC384264}" srcOrd="3" destOrd="0" presId="urn:microsoft.com/office/officeart/2016/7/layout/BasicLinearProcessNumbered"/>
    <dgm:cxn modelId="{D73CD299-5AC4-4BF7-88B2-B01136F6DEA0}" type="presParOf" srcId="{E5851346-03F0-4B5B-8A59-DF8C20ACD3FE}" destId="{FCFF4AE6-9410-4322-BF85-E38FA8AC4BC3}" srcOrd="1" destOrd="0" presId="urn:microsoft.com/office/officeart/2016/7/layout/BasicLinearProcessNumbered"/>
    <dgm:cxn modelId="{22A44190-695D-485A-A8D5-A08CE3901840}" type="presParOf" srcId="{E5851346-03F0-4B5B-8A59-DF8C20ACD3FE}" destId="{C9DE4EA4-6A1C-44C1-8293-375810111466}" srcOrd="2" destOrd="0" presId="urn:microsoft.com/office/officeart/2016/7/layout/BasicLinearProcessNumbered"/>
    <dgm:cxn modelId="{486C8B49-6B2E-4B2E-A794-D8F17C190553}" type="presParOf" srcId="{C9DE4EA4-6A1C-44C1-8293-375810111466}" destId="{B2E01AAC-CE99-4B04-8F49-AA90B46135C5}" srcOrd="0" destOrd="0" presId="urn:microsoft.com/office/officeart/2016/7/layout/BasicLinearProcessNumbered"/>
    <dgm:cxn modelId="{1FB1FF8C-2770-434B-BFDB-B311E51A9A76}" type="presParOf" srcId="{C9DE4EA4-6A1C-44C1-8293-375810111466}" destId="{AF0CBEB8-2EFC-43E1-B2E3-8AE15FF30F05}" srcOrd="1" destOrd="0" presId="urn:microsoft.com/office/officeart/2016/7/layout/BasicLinearProcessNumbered"/>
    <dgm:cxn modelId="{2EF6A9FC-E14F-44A0-B6A6-1704D6E21B6E}" type="presParOf" srcId="{C9DE4EA4-6A1C-44C1-8293-375810111466}" destId="{BD8E942D-F997-4A82-AC8C-85C3C67F6EFA}" srcOrd="2" destOrd="0" presId="urn:microsoft.com/office/officeart/2016/7/layout/BasicLinearProcessNumbered"/>
    <dgm:cxn modelId="{E5687BA9-1BAA-4507-BFA3-3312A4286FB2}" type="presParOf" srcId="{C9DE4EA4-6A1C-44C1-8293-375810111466}" destId="{80914B69-F93B-4F69-9704-AA30ED614466}" srcOrd="3" destOrd="0" presId="urn:microsoft.com/office/officeart/2016/7/layout/BasicLinearProcessNumbered"/>
    <dgm:cxn modelId="{5D383787-CB2B-4D36-9E15-0EC465CA06F2}" type="presParOf" srcId="{E5851346-03F0-4B5B-8A59-DF8C20ACD3FE}" destId="{DC8FA2E6-3608-496E-9BE6-00CFEBB6C1D9}" srcOrd="3" destOrd="0" presId="urn:microsoft.com/office/officeart/2016/7/layout/BasicLinearProcessNumbered"/>
    <dgm:cxn modelId="{B1CA2A85-5B3A-4B54-9F1A-1912DC0CE4BB}" type="presParOf" srcId="{E5851346-03F0-4B5B-8A59-DF8C20ACD3FE}" destId="{145B1482-0CB0-4B10-B268-A1C8D69FBFBD}" srcOrd="4" destOrd="0" presId="urn:microsoft.com/office/officeart/2016/7/layout/BasicLinearProcessNumbered"/>
    <dgm:cxn modelId="{C2EA978B-2AF9-4C16-94A0-14E9EC489CDB}" type="presParOf" srcId="{145B1482-0CB0-4B10-B268-A1C8D69FBFBD}" destId="{DF7DA064-3344-4457-9389-083E9ACF02D5}" srcOrd="0" destOrd="0" presId="urn:microsoft.com/office/officeart/2016/7/layout/BasicLinearProcessNumbered"/>
    <dgm:cxn modelId="{9720987F-B764-4B2B-95A6-A9E836AE8BC4}" type="presParOf" srcId="{145B1482-0CB0-4B10-B268-A1C8D69FBFBD}" destId="{9F531C3D-198A-486B-B949-E337747A530B}" srcOrd="1" destOrd="0" presId="urn:microsoft.com/office/officeart/2016/7/layout/BasicLinearProcessNumbered"/>
    <dgm:cxn modelId="{F8F9BA05-015B-419C-9E53-318039DEB5A5}" type="presParOf" srcId="{145B1482-0CB0-4B10-B268-A1C8D69FBFBD}" destId="{3FCF9FBB-0ABF-4F8B-90CF-68AA121AE1AF}" srcOrd="2" destOrd="0" presId="urn:microsoft.com/office/officeart/2016/7/layout/BasicLinearProcessNumbered"/>
    <dgm:cxn modelId="{CC6B119D-8924-4924-9002-D46114E542D4}" type="presParOf" srcId="{145B1482-0CB0-4B10-B268-A1C8D69FBFBD}" destId="{9BBA6302-D65B-4B40-991A-3F0CACCE52B5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9ED389F-A59B-4325-8BC6-895936EF3BEF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4347B76-CAD9-4784-9E30-6475E872306A}">
      <dgm:prSet/>
      <dgm:spPr/>
      <dgm:t>
        <a:bodyPr/>
        <a:lstStyle/>
        <a:p>
          <a:r>
            <a:rPr lang="en-US" i="0" u="none" dirty="0"/>
            <a:t>Benefit one project and only one project</a:t>
          </a:r>
        </a:p>
      </dgm:t>
    </dgm:pt>
    <dgm:pt modelId="{E3C275CA-CAEF-4D5C-B3A0-6F464BD40440}" type="parTrans" cxnId="{667778E3-423A-4481-A5A6-25EA34B8652D}">
      <dgm:prSet/>
      <dgm:spPr/>
      <dgm:t>
        <a:bodyPr/>
        <a:lstStyle/>
        <a:p>
          <a:endParaRPr lang="en-US"/>
        </a:p>
      </dgm:t>
    </dgm:pt>
    <dgm:pt modelId="{A65E8852-6DCE-47E1-B9FA-750D351A706D}" type="sibTrans" cxnId="{667778E3-423A-4481-A5A6-25EA34B8652D}">
      <dgm:prSet/>
      <dgm:spPr/>
      <dgm:t>
        <a:bodyPr/>
        <a:lstStyle/>
        <a:p>
          <a:endParaRPr lang="en-US"/>
        </a:p>
      </dgm:t>
    </dgm:pt>
    <dgm:pt modelId="{6AA89D3F-6DB6-4C81-8A32-7E28F2A2C501}">
      <dgm:prSet/>
      <dgm:spPr/>
      <dgm:t>
        <a:bodyPr/>
        <a:lstStyle/>
        <a:p>
          <a:r>
            <a:rPr lang="en-US" dirty="0"/>
            <a:t>Include:</a:t>
          </a:r>
        </a:p>
      </dgm:t>
    </dgm:pt>
    <dgm:pt modelId="{1C31518B-153F-4A3B-82D8-A8D8406BB5A1}" type="parTrans" cxnId="{D5186F03-962F-4443-A5AD-9881C7A4AA65}">
      <dgm:prSet/>
      <dgm:spPr/>
      <dgm:t>
        <a:bodyPr/>
        <a:lstStyle/>
        <a:p>
          <a:endParaRPr lang="en-US"/>
        </a:p>
      </dgm:t>
    </dgm:pt>
    <dgm:pt modelId="{0551925E-C5D7-4704-A7F0-436E28EF33F9}" type="sibTrans" cxnId="{D5186F03-962F-4443-A5AD-9881C7A4AA65}">
      <dgm:prSet/>
      <dgm:spPr/>
      <dgm:t>
        <a:bodyPr/>
        <a:lstStyle/>
        <a:p>
          <a:endParaRPr lang="en-US"/>
        </a:p>
      </dgm:t>
    </dgm:pt>
    <dgm:pt modelId="{A81D315D-C5C3-41AD-8FD4-B037A271A5D8}">
      <dgm:prSet/>
      <dgm:spPr/>
      <dgm:t>
        <a:bodyPr/>
        <a:lstStyle/>
        <a:p>
          <a:r>
            <a:rPr lang="en-US" dirty="0"/>
            <a:t>Materials &amp; equipment</a:t>
          </a:r>
        </a:p>
      </dgm:t>
    </dgm:pt>
    <dgm:pt modelId="{5C69DA80-D4B6-41F8-BA0D-A51A4CB1C13C}" type="parTrans" cxnId="{0563704A-5547-4F4E-BE52-4FEA96EA2AAD}">
      <dgm:prSet/>
      <dgm:spPr/>
      <dgm:t>
        <a:bodyPr/>
        <a:lstStyle/>
        <a:p>
          <a:endParaRPr lang="en-US"/>
        </a:p>
      </dgm:t>
    </dgm:pt>
    <dgm:pt modelId="{FB742444-108D-4ADA-B518-D3DBF62EFBCE}" type="sibTrans" cxnId="{0563704A-5547-4F4E-BE52-4FEA96EA2AAD}">
      <dgm:prSet/>
      <dgm:spPr/>
      <dgm:t>
        <a:bodyPr/>
        <a:lstStyle/>
        <a:p>
          <a:endParaRPr lang="en-US"/>
        </a:p>
      </dgm:t>
    </dgm:pt>
    <dgm:pt modelId="{6ACDC9BB-30C1-4B63-82F7-6A0F9AE0C654}">
      <dgm:prSet/>
      <dgm:spPr/>
      <dgm:t>
        <a:bodyPr/>
        <a:lstStyle/>
        <a:p>
          <a:r>
            <a:rPr lang="en-US" dirty="0"/>
            <a:t>Labor &amp; wages</a:t>
          </a:r>
        </a:p>
      </dgm:t>
    </dgm:pt>
    <dgm:pt modelId="{BC81CC3B-37D6-4A6E-9BE0-6CB73FDE785D}" type="parTrans" cxnId="{42F8633C-2C94-4202-889E-2842355227A5}">
      <dgm:prSet/>
      <dgm:spPr/>
      <dgm:t>
        <a:bodyPr/>
        <a:lstStyle/>
        <a:p>
          <a:endParaRPr lang="en-US"/>
        </a:p>
      </dgm:t>
    </dgm:pt>
    <dgm:pt modelId="{701DCDCD-42DA-4B33-A1AA-0D7BABE61F2B}" type="sibTrans" cxnId="{42F8633C-2C94-4202-889E-2842355227A5}">
      <dgm:prSet/>
      <dgm:spPr/>
      <dgm:t>
        <a:bodyPr/>
        <a:lstStyle/>
        <a:p>
          <a:endParaRPr lang="en-US"/>
        </a:p>
      </dgm:t>
    </dgm:pt>
    <dgm:pt modelId="{E3240189-C702-4CEB-A409-8BE6E0F9E2A2}">
      <dgm:prSet/>
      <dgm:spPr/>
      <dgm:t>
        <a:bodyPr/>
        <a:lstStyle/>
        <a:p>
          <a:r>
            <a:rPr lang="en-US" dirty="0"/>
            <a:t>Engineering</a:t>
          </a:r>
        </a:p>
      </dgm:t>
    </dgm:pt>
    <dgm:pt modelId="{6073D1EA-1695-49F5-B197-D75986E9C66F}" type="parTrans" cxnId="{347DB37B-47F9-4AAE-B108-7B1E1C2EF7BB}">
      <dgm:prSet/>
      <dgm:spPr/>
      <dgm:t>
        <a:bodyPr/>
        <a:lstStyle/>
        <a:p>
          <a:endParaRPr lang="en-US"/>
        </a:p>
      </dgm:t>
    </dgm:pt>
    <dgm:pt modelId="{3A586F80-D829-46D6-BD5F-422A466A6232}" type="sibTrans" cxnId="{347DB37B-47F9-4AAE-B108-7B1E1C2EF7BB}">
      <dgm:prSet/>
      <dgm:spPr/>
      <dgm:t>
        <a:bodyPr/>
        <a:lstStyle/>
        <a:p>
          <a:endParaRPr lang="en-US"/>
        </a:p>
      </dgm:t>
    </dgm:pt>
    <dgm:pt modelId="{F1ADFC07-EC86-4DE6-BD72-56A33834A188}">
      <dgm:prSet/>
      <dgm:spPr/>
      <dgm:t>
        <a:bodyPr/>
        <a:lstStyle/>
        <a:p>
          <a:r>
            <a:rPr lang="en-US" dirty="0"/>
            <a:t>Directly related</a:t>
          </a:r>
        </a:p>
      </dgm:t>
    </dgm:pt>
    <dgm:pt modelId="{C8D633EE-9977-4B24-8EF9-79665D648417}" type="parTrans" cxnId="{668B4096-6BC3-4FB7-96D5-AAD8A250B549}">
      <dgm:prSet/>
      <dgm:spPr/>
      <dgm:t>
        <a:bodyPr/>
        <a:lstStyle/>
        <a:p>
          <a:endParaRPr lang="en-US"/>
        </a:p>
      </dgm:t>
    </dgm:pt>
    <dgm:pt modelId="{731FACDD-BC67-490B-AAD2-CA2BB9345859}" type="sibTrans" cxnId="{668B4096-6BC3-4FB7-96D5-AAD8A250B549}">
      <dgm:prSet/>
      <dgm:spPr/>
      <dgm:t>
        <a:bodyPr/>
        <a:lstStyle/>
        <a:p>
          <a:endParaRPr lang="en-US"/>
        </a:p>
      </dgm:t>
    </dgm:pt>
    <dgm:pt modelId="{489B6A4B-6748-4210-8B3F-C57A701E2D5C}" type="pres">
      <dgm:prSet presAssocID="{59ED389F-A59B-4325-8BC6-895936EF3BEF}" presName="Name0" presStyleCnt="0">
        <dgm:presLayoutVars>
          <dgm:dir/>
          <dgm:animLvl val="lvl"/>
          <dgm:resizeHandles val="exact"/>
        </dgm:presLayoutVars>
      </dgm:prSet>
      <dgm:spPr/>
    </dgm:pt>
    <dgm:pt modelId="{80116EBE-EEAF-4643-BCCB-22B654252B21}" type="pres">
      <dgm:prSet presAssocID="{6AA89D3F-6DB6-4C81-8A32-7E28F2A2C501}" presName="boxAndChildren" presStyleCnt="0"/>
      <dgm:spPr/>
    </dgm:pt>
    <dgm:pt modelId="{EBA9C9FE-3913-48A6-AA18-5F1077C36499}" type="pres">
      <dgm:prSet presAssocID="{6AA89D3F-6DB6-4C81-8A32-7E28F2A2C501}" presName="parentTextBox" presStyleLbl="node1" presStyleIdx="0" presStyleCnt="2"/>
      <dgm:spPr/>
    </dgm:pt>
    <dgm:pt modelId="{4906CBA8-64D5-47F9-BCA4-1EC2C350F675}" type="pres">
      <dgm:prSet presAssocID="{6AA89D3F-6DB6-4C81-8A32-7E28F2A2C501}" presName="entireBox" presStyleLbl="node1" presStyleIdx="0" presStyleCnt="2"/>
      <dgm:spPr/>
    </dgm:pt>
    <dgm:pt modelId="{E03442AE-B80E-4BBD-87E7-EB2ED86A53AB}" type="pres">
      <dgm:prSet presAssocID="{6AA89D3F-6DB6-4C81-8A32-7E28F2A2C501}" presName="descendantBox" presStyleCnt="0"/>
      <dgm:spPr/>
    </dgm:pt>
    <dgm:pt modelId="{2F870A7E-3C2B-4D01-83D5-C55C9727B4EC}" type="pres">
      <dgm:prSet presAssocID="{A81D315D-C5C3-41AD-8FD4-B037A271A5D8}" presName="childTextBox" presStyleLbl="fgAccFollowNode1" presStyleIdx="0" presStyleCnt="4">
        <dgm:presLayoutVars>
          <dgm:bulletEnabled val="1"/>
        </dgm:presLayoutVars>
      </dgm:prSet>
      <dgm:spPr/>
    </dgm:pt>
    <dgm:pt modelId="{B53A081B-56B4-45A9-B33C-6412F106B7B8}" type="pres">
      <dgm:prSet presAssocID="{6ACDC9BB-30C1-4B63-82F7-6A0F9AE0C654}" presName="childTextBox" presStyleLbl="fgAccFollowNode1" presStyleIdx="1" presStyleCnt="4">
        <dgm:presLayoutVars>
          <dgm:bulletEnabled val="1"/>
        </dgm:presLayoutVars>
      </dgm:prSet>
      <dgm:spPr/>
    </dgm:pt>
    <dgm:pt modelId="{9F60E64C-4282-4EEE-BA48-1F8A31AD9DF1}" type="pres">
      <dgm:prSet presAssocID="{E3240189-C702-4CEB-A409-8BE6E0F9E2A2}" presName="childTextBox" presStyleLbl="fgAccFollowNode1" presStyleIdx="2" presStyleCnt="4">
        <dgm:presLayoutVars>
          <dgm:bulletEnabled val="1"/>
        </dgm:presLayoutVars>
      </dgm:prSet>
      <dgm:spPr/>
    </dgm:pt>
    <dgm:pt modelId="{DC819EA3-A7B7-4DF9-B4C4-D5385E9F3F5E}" type="pres">
      <dgm:prSet presAssocID="{F1ADFC07-EC86-4DE6-BD72-56A33834A188}" presName="childTextBox" presStyleLbl="fgAccFollowNode1" presStyleIdx="3" presStyleCnt="4">
        <dgm:presLayoutVars>
          <dgm:bulletEnabled val="1"/>
        </dgm:presLayoutVars>
      </dgm:prSet>
      <dgm:spPr/>
    </dgm:pt>
    <dgm:pt modelId="{68B8FB88-CED7-4150-AD96-7AA086C08186}" type="pres">
      <dgm:prSet presAssocID="{A65E8852-6DCE-47E1-B9FA-750D351A706D}" presName="sp" presStyleCnt="0"/>
      <dgm:spPr/>
    </dgm:pt>
    <dgm:pt modelId="{779A86D4-330F-4D15-A7D2-DC9ACC9A2C60}" type="pres">
      <dgm:prSet presAssocID="{F4347B76-CAD9-4784-9E30-6475E872306A}" presName="arrowAndChildren" presStyleCnt="0"/>
      <dgm:spPr/>
    </dgm:pt>
    <dgm:pt modelId="{855FB9A8-4651-442F-B9BD-BC11A740B0CA}" type="pres">
      <dgm:prSet presAssocID="{F4347B76-CAD9-4784-9E30-6475E872306A}" presName="parentTextArrow" presStyleLbl="node1" presStyleIdx="1" presStyleCnt="2"/>
      <dgm:spPr/>
    </dgm:pt>
  </dgm:ptLst>
  <dgm:cxnLst>
    <dgm:cxn modelId="{D5186F03-962F-4443-A5AD-9881C7A4AA65}" srcId="{59ED389F-A59B-4325-8BC6-895936EF3BEF}" destId="{6AA89D3F-6DB6-4C81-8A32-7E28F2A2C501}" srcOrd="1" destOrd="0" parTransId="{1C31518B-153F-4A3B-82D8-A8D8406BB5A1}" sibTransId="{0551925E-C5D7-4704-A7F0-436E28EF33F9}"/>
    <dgm:cxn modelId="{6CE6E429-4807-411D-8410-CBBA8CF869AB}" type="presOf" srcId="{6ACDC9BB-30C1-4B63-82F7-6A0F9AE0C654}" destId="{B53A081B-56B4-45A9-B33C-6412F106B7B8}" srcOrd="0" destOrd="0" presId="urn:microsoft.com/office/officeart/2005/8/layout/process4"/>
    <dgm:cxn modelId="{BD79653B-6539-4908-9234-6D119DE41799}" type="presOf" srcId="{A81D315D-C5C3-41AD-8FD4-B037A271A5D8}" destId="{2F870A7E-3C2B-4D01-83D5-C55C9727B4EC}" srcOrd="0" destOrd="0" presId="urn:microsoft.com/office/officeart/2005/8/layout/process4"/>
    <dgm:cxn modelId="{42F8633C-2C94-4202-889E-2842355227A5}" srcId="{6AA89D3F-6DB6-4C81-8A32-7E28F2A2C501}" destId="{6ACDC9BB-30C1-4B63-82F7-6A0F9AE0C654}" srcOrd="1" destOrd="0" parTransId="{BC81CC3B-37D6-4A6E-9BE0-6CB73FDE785D}" sibTransId="{701DCDCD-42DA-4B33-A1AA-0D7BABE61F2B}"/>
    <dgm:cxn modelId="{8153AE44-482F-43B1-A0C9-379CCD0BA3FA}" type="presOf" srcId="{6AA89D3F-6DB6-4C81-8A32-7E28F2A2C501}" destId="{EBA9C9FE-3913-48A6-AA18-5F1077C36499}" srcOrd="0" destOrd="0" presId="urn:microsoft.com/office/officeart/2005/8/layout/process4"/>
    <dgm:cxn modelId="{0563704A-5547-4F4E-BE52-4FEA96EA2AAD}" srcId="{6AA89D3F-6DB6-4C81-8A32-7E28F2A2C501}" destId="{A81D315D-C5C3-41AD-8FD4-B037A271A5D8}" srcOrd="0" destOrd="0" parTransId="{5C69DA80-D4B6-41F8-BA0D-A51A4CB1C13C}" sibTransId="{FB742444-108D-4ADA-B518-D3DBF62EFBCE}"/>
    <dgm:cxn modelId="{445EEA58-4DC3-41BA-B203-4F5F9E24C6FE}" type="presOf" srcId="{F1ADFC07-EC86-4DE6-BD72-56A33834A188}" destId="{DC819EA3-A7B7-4DF9-B4C4-D5385E9F3F5E}" srcOrd="0" destOrd="0" presId="urn:microsoft.com/office/officeart/2005/8/layout/process4"/>
    <dgm:cxn modelId="{347DB37B-47F9-4AAE-B108-7B1E1C2EF7BB}" srcId="{6AA89D3F-6DB6-4C81-8A32-7E28F2A2C501}" destId="{E3240189-C702-4CEB-A409-8BE6E0F9E2A2}" srcOrd="2" destOrd="0" parTransId="{6073D1EA-1695-49F5-B197-D75986E9C66F}" sibTransId="{3A586F80-D829-46D6-BD5F-422A466A6232}"/>
    <dgm:cxn modelId="{7742DE86-7DDF-454A-93DB-7CA9DC8DFBB5}" type="presOf" srcId="{F4347B76-CAD9-4784-9E30-6475E872306A}" destId="{855FB9A8-4651-442F-B9BD-BC11A740B0CA}" srcOrd="0" destOrd="0" presId="urn:microsoft.com/office/officeart/2005/8/layout/process4"/>
    <dgm:cxn modelId="{F930718F-93C7-4BF5-862E-8F2EB5298545}" type="presOf" srcId="{6AA89D3F-6DB6-4C81-8A32-7E28F2A2C501}" destId="{4906CBA8-64D5-47F9-BCA4-1EC2C350F675}" srcOrd="1" destOrd="0" presId="urn:microsoft.com/office/officeart/2005/8/layout/process4"/>
    <dgm:cxn modelId="{668B4096-6BC3-4FB7-96D5-AAD8A250B549}" srcId="{6AA89D3F-6DB6-4C81-8A32-7E28F2A2C501}" destId="{F1ADFC07-EC86-4DE6-BD72-56A33834A188}" srcOrd="3" destOrd="0" parTransId="{C8D633EE-9977-4B24-8EF9-79665D648417}" sibTransId="{731FACDD-BC67-490B-AAD2-CA2BB9345859}"/>
    <dgm:cxn modelId="{542E9DC0-4D94-482C-8DBB-2C8468919B38}" type="presOf" srcId="{59ED389F-A59B-4325-8BC6-895936EF3BEF}" destId="{489B6A4B-6748-4210-8B3F-C57A701E2D5C}" srcOrd="0" destOrd="0" presId="urn:microsoft.com/office/officeart/2005/8/layout/process4"/>
    <dgm:cxn modelId="{667778E3-423A-4481-A5A6-25EA34B8652D}" srcId="{59ED389F-A59B-4325-8BC6-895936EF3BEF}" destId="{F4347B76-CAD9-4784-9E30-6475E872306A}" srcOrd="0" destOrd="0" parTransId="{E3C275CA-CAEF-4D5C-B3A0-6F464BD40440}" sibTransId="{A65E8852-6DCE-47E1-B9FA-750D351A706D}"/>
    <dgm:cxn modelId="{1A6122F5-8960-41E9-9CC4-CC0C141EA722}" type="presOf" srcId="{E3240189-C702-4CEB-A409-8BE6E0F9E2A2}" destId="{9F60E64C-4282-4EEE-BA48-1F8A31AD9DF1}" srcOrd="0" destOrd="0" presId="urn:microsoft.com/office/officeart/2005/8/layout/process4"/>
    <dgm:cxn modelId="{E087FA6C-C1C6-4EC5-8AD8-D2504A6CB5C2}" type="presParOf" srcId="{489B6A4B-6748-4210-8B3F-C57A701E2D5C}" destId="{80116EBE-EEAF-4643-BCCB-22B654252B21}" srcOrd="0" destOrd="0" presId="urn:microsoft.com/office/officeart/2005/8/layout/process4"/>
    <dgm:cxn modelId="{28B89F99-9537-495F-B4C4-9BAE3FDA2907}" type="presParOf" srcId="{80116EBE-EEAF-4643-BCCB-22B654252B21}" destId="{EBA9C9FE-3913-48A6-AA18-5F1077C36499}" srcOrd="0" destOrd="0" presId="urn:microsoft.com/office/officeart/2005/8/layout/process4"/>
    <dgm:cxn modelId="{F7667C8A-05B1-4809-B089-67519061C475}" type="presParOf" srcId="{80116EBE-EEAF-4643-BCCB-22B654252B21}" destId="{4906CBA8-64D5-47F9-BCA4-1EC2C350F675}" srcOrd="1" destOrd="0" presId="urn:microsoft.com/office/officeart/2005/8/layout/process4"/>
    <dgm:cxn modelId="{4932B292-9C26-4208-AE8D-ACF70C45E37A}" type="presParOf" srcId="{80116EBE-EEAF-4643-BCCB-22B654252B21}" destId="{E03442AE-B80E-4BBD-87E7-EB2ED86A53AB}" srcOrd="2" destOrd="0" presId="urn:microsoft.com/office/officeart/2005/8/layout/process4"/>
    <dgm:cxn modelId="{5F631BEF-7C79-47EF-8780-F69F835E8A46}" type="presParOf" srcId="{E03442AE-B80E-4BBD-87E7-EB2ED86A53AB}" destId="{2F870A7E-3C2B-4D01-83D5-C55C9727B4EC}" srcOrd="0" destOrd="0" presId="urn:microsoft.com/office/officeart/2005/8/layout/process4"/>
    <dgm:cxn modelId="{B87AE7BA-DFE0-4DAB-BF0B-E607B7A8E54C}" type="presParOf" srcId="{E03442AE-B80E-4BBD-87E7-EB2ED86A53AB}" destId="{B53A081B-56B4-45A9-B33C-6412F106B7B8}" srcOrd="1" destOrd="0" presId="urn:microsoft.com/office/officeart/2005/8/layout/process4"/>
    <dgm:cxn modelId="{D309B342-6389-4789-8DAF-BB9432510027}" type="presParOf" srcId="{E03442AE-B80E-4BBD-87E7-EB2ED86A53AB}" destId="{9F60E64C-4282-4EEE-BA48-1F8A31AD9DF1}" srcOrd="2" destOrd="0" presId="urn:microsoft.com/office/officeart/2005/8/layout/process4"/>
    <dgm:cxn modelId="{523DD6B3-58E9-4D49-90C4-D94C8DB5834F}" type="presParOf" srcId="{E03442AE-B80E-4BBD-87E7-EB2ED86A53AB}" destId="{DC819EA3-A7B7-4DF9-B4C4-D5385E9F3F5E}" srcOrd="3" destOrd="0" presId="urn:microsoft.com/office/officeart/2005/8/layout/process4"/>
    <dgm:cxn modelId="{414A1F0C-D91A-4E28-A7C9-0A4D13D06486}" type="presParOf" srcId="{489B6A4B-6748-4210-8B3F-C57A701E2D5C}" destId="{68B8FB88-CED7-4150-AD96-7AA086C08186}" srcOrd="1" destOrd="0" presId="urn:microsoft.com/office/officeart/2005/8/layout/process4"/>
    <dgm:cxn modelId="{D8E4A50E-8323-467A-943A-4AEA0130E699}" type="presParOf" srcId="{489B6A4B-6748-4210-8B3F-C57A701E2D5C}" destId="{779A86D4-330F-4D15-A7D2-DC9ACC9A2C60}" srcOrd="2" destOrd="0" presId="urn:microsoft.com/office/officeart/2005/8/layout/process4"/>
    <dgm:cxn modelId="{65862982-2396-433D-B007-79C97B44E87D}" type="presParOf" srcId="{779A86D4-330F-4D15-A7D2-DC9ACC9A2C60}" destId="{855FB9A8-4651-442F-B9BD-BC11A740B0C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9ED389F-A59B-4325-8BC6-895936EF3BEF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4347B76-CAD9-4784-9E30-6475E872306A}">
      <dgm:prSet/>
      <dgm:spPr/>
      <dgm:t>
        <a:bodyPr/>
        <a:lstStyle/>
        <a:p>
          <a:r>
            <a:rPr lang="en-US" i="0" u="none" dirty="0"/>
            <a:t>Eligible costs - must be actually incurred</a:t>
          </a:r>
        </a:p>
      </dgm:t>
    </dgm:pt>
    <dgm:pt modelId="{E3C275CA-CAEF-4D5C-B3A0-6F464BD40440}" type="parTrans" cxnId="{667778E3-423A-4481-A5A6-25EA34B8652D}">
      <dgm:prSet/>
      <dgm:spPr/>
      <dgm:t>
        <a:bodyPr/>
        <a:lstStyle/>
        <a:p>
          <a:endParaRPr lang="en-US"/>
        </a:p>
      </dgm:t>
    </dgm:pt>
    <dgm:pt modelId="{A65E8852-6DCE-47E1-B9FA-750D351A706D}" type="sibTrans" cxnId="{667778E3-423A-4481-A5A6-25EA34B8652D}">
      <dgm:prSet/>
      <dgm:spPr/>
      <dgm:t>
        <a:bodyPr/>
        <a:lstStyle/>
        <a:p>
          <a:endParaRPr lang="en-US"/>
        </a:p>
      </dgm:t>
    </dgm:pt>
    <dgm:pt modelId="{6AA89D3F-6DB6-4C81-8A32-7E28F2A2C501}">
      <dgm:prSet/>
      <dgm:spPr/>
      <dgm:t>
        <a:bodyPr/>
        <a:lstStyle/>
        <a:p>
          <a:r>
            <a:rPr lang="en-US" dirty="0"/>
            <a:t>Include:</a:t>
          </a:r>
        </a:p>
      </dgm:t>
    </dgm:pt>
    <dgm:pt modelId="{1C31518B-153F-4A3B-82D8-A8D8406BB5A1}" type="parTrans" cxnId="{D5186F03-962F-4443-A5AD-9881C7A4AA65}">
      <dgm:prSet/>
      <dgm:spPr/>
      <dgm:t>
        <a:bodyPr/>
        <a:lstStyle/>
        <a:p>
          <a:endParaRPr lang="en-US"/>
        </a:p>
      </dgm:t>
    </dgm:pt>
    <dgm:pt modelId="{0551925E-C5D7-4704-A7F0-436E28EF33F9}" type="sibTrans" cxnId="{D5186F03-962F-4443-A5AD-9881C7A4AA65}">
      <dgm:prSet/>
      <dgm:spPr/>
      <dgm:t>
        <a:bodyPr/>
        <a:lstStyle/>
        <a:p>
          <a:endParaRPr lang="en-US"/>
        </a:p>
      </dgm:t>
    </dgm:pt>
    <dgm:pt modelId="{A81D315D-C5C3-41AD-8FD4-B037A271A5D8}">
      <dgm:prSet/>
      <dgm:spPr/>
      <dgm:t>
        <a:bodyPr/>
        <a:lstStyle/>
        <a:p>
          <a:r>
            <a:rPr lang="en-US" dirty="0"/>
            <a:t>Administration</a:t>
          </a:r>
        </a:p>
      </dgm:t>
    </dgm:pt>
    <dgm:pt modelId="{5C69DA80-D4B6-41F8-BA0D-A51A4CB1C13C}" type="parTrans" cxnId="{0563704A-5547-4F4E-BE52-4FEA96EA2AAD}">
      <dgm:prSet/>
      <dgm:spPr/>
      <dgm:t>
        <a:bodyPr/>
        <a:lstStyle/>
        <a:p>
          <a:endParaRPr lang="en-US"/>
        </a:p>
      </dgm:t>
    </dgm:pt>
    <dgm:pt modelId="{FB742444-108D-4ADA-B518-D3DBF62EFBCE}" type="sibTrans" cxnId="{0563704A-5547-4F4E-BE52-4FEA96EA2AAD}">
      <dgm:prSet/>
      <dgm:spPr/>
      <dgm:t>
        <a:bodyPr/>
        <a:lstStyle/>
        <a:p>
          <a:endParaRPr lang="en-US"/>
        </a:p>
      </dgm:t>
    </dgm:pt>
    <dgm:pt modelId="{6ACDC9BB-30C1-4B63-82F7-6A0F9AE0C654}">
      <dgm:prSet/>
      <dgm:spPr/>
      <dgm:t>
        <a:bodyPr/>
        <a:lstStyle/>
        <a:p>
          <a:r>
            <a:rPr lang="en-US" dirty="0"/>
            <a:t>Accounting fees</a:t>
          </a:r>
        </a:p>
      </dgm:t>
    </dgm:pt>
    <dgm:pt modelId="{BC81CC3B-37D6-4A6E-9BE0-6CB73FDE785D}" type="parTrans" cxnId="{42F8633C-2C94-4202-889E-2842355227A5}">
      <dgm:prSet/>
      <dgm:spPr/>
      <dgm:t>
        <a:bodyPr/>
        <a:lstStyle/>
        <a:p>
          <a:endParaRPr lang="en-US"/>
        </a:p>
      </dgm:t>
    </dgm:pt>
    <dgm:pt modelId="{701DCDCD-42DA-4B33-A1AA-0D7BABE61F2B}" type="sibTrans" cxnId="{42F8633C-2C94-4202-889E-2842355227A5}">
      <dgm:prSet/>
      <dgm:spPr/>
      <dgm:t>
        <a:bodyPr/>
        <a:lstStyle/>
        <a:p>
          <a:endParaRPr lang="en-US"/>
        </a:p>
      </dgm:t>
    </dgm:pt>
    <dgm:pt modelId="{E3240189-C702-4CEB-A409-8BE6E0F9E2A2}">
      <dgm:prSet/>
      <dgm:spPr/>
      <dgm:t>
        <a:bodyPr/>
        <a:lstStyle/>
        <a:p>
          <a:r>
            <a:rPr lang="en-US" dirty="0"/>
            <a:t>Legal fees</a:t>
          </a:r>
        </a:p>
      </dgm:t>
    </dgm:pt>
    <dgm:pt modelId="{6073D1EA-1695-49F5-B197-D75986E9C66F}" type="parTrans" cxnId="{347DB37B-47F9-4AAE-B108-7B1E1C2EF7BB}">
      <dgm:prSet/>
      <dgm:spPr/>
      <dgm:t>
        <a:bodyPr/>
        <a:lstStyle/>
        <a:p>
          <a:endParaRPr lang="en-US"/>
        </a:p>
      </dgm:t>
    </dgm:pt>
    <dgm:pt modelId="{3A586F80-D829-46D6-BD5F-422A466A6232}" type="sibTrans" cxnId="{347DB37B-47F9-4AAE-B108-7B1E1C2EF7BB}">
      <dgm:prSet/>
      <dgm:spPr/>
      <dgm:t>
        <a:bodyPr/>
        <a:lstStyle/>
        <a:p>
          <a:endParaRPr lang="en-US"/>
        </a:p>
      </dgm:t>
    </dgm:pt>
    <dgm:pt modelId="{F1ADFC07-EC86-4DE6-BD72-56A33834A188}">
      <dgm:prSet/>
      <dgm:spPr/>
      <dgm:t>
        <a:bodyPr/>
        <a:lstStyle/>
        <a:p>
          <a:r>
            <a:rPr lang="en-US" dirty="0"/>
            <a:t>Insurance</a:t>
          </a:r>
        </a:p>
      </dgm:t>
    </dgm:pt>
    <dgm:pt modelId="{C8D633EE-9977-4B24-8EF9-79665D648417}" type="parTrans" cxnId="{668B4096-6BC3-4FB7-96D5-AAD8A250B549}">
      <dgm:prSet/>
      <dgm:spPr/>
      <dgm:t>
        <a:bodyPr/>
        <a:lstStyle/>
        <a:p>
          <a:endParaRPr lang="en-US"/>
        </a:p>
      </dgm:t>
    </dgm:pt>
    <dgm:pt modelId="{731FACDD-BC67-490B-AAD2-CA2BB9345859}" type="sibTrans" cxnId="{668B4096-6BC3-4FB7-96D5-AAD8A250B549}">
      <dgm:prSet/>
      <dgm:spPr/>
      <dgm:t>
        <a:bodyPr/>
        <a:lstStyle/>
        <a:p>
          <a:endParaRPr lang="en-US"/>
        </a:p>
      </dgm:t>
    </dgm:pt>
    <dgm:pt modelId="{489B6A4B-6748-4210-8B3F-C57A701E2D5C}" type="pres">
      <dgm:prSet presAssocID="{59ED389F-A59B-4325-8BC6-895936EF3BEF}" presName="Name0" presStyleCnt="0">
        <dgm:presLayoutVars>
          <dgm:dir/>
          <dgm:animLvl val="lvl"/>
          <dgm:resizeHandles val="exact"/>
        </dgm:presLayoutVars>
      </dgm:prSet>
      <dgm:spPr/>
    </dgm:pt>
    <dgm:pt modelId="{80116EBE-EEAF-4643-BCCB-22B654252B21}" type="pres">
      <dgm:prSet presAssocID="{6AA89D3F-6DB6-4C81-8A32-7E28F2A2C501}" presName="boxAndChildren" presStyleCnt="0"/>
      <dgm:spPr/>
    </dgm:pt>
    <dgm:pt modelId="{EBA9C9FE-3913-48A6-AA18-5F1077C36499}" type="pres">
      <dgm:prSet presAssocID="{6AA89D3F-6DB6-4C81-8A32-7E28F2A2C501}" presName="parentTextBox" presStyleLbl="node1" presStyleIdx="0" presStyleCnt="2"/>
      <dgm:spPr/>
    </dgm:pt>
    <dgm:pt modelId="{4906CBA8-64D5-47F9-BCA4-1EC2C350F675}" type="pres">
      <dgm:prSet presAssocID="{6AA89D3F-6DB6-4C81-8A32-7E28F2A2C501}" presName="entireBox" presStyleLbl="node1" presStyleIdx="0" presStyleCnt="2"/>
      <dgm:spPr/>
    </dgm:pt>
    <dgm:pt modelId="{E03442AE-B80E-4BBD-87E7-EB2ED86A53AB}" type="pres">
      <dgm:prSet presAssocID="{6AA89D3F-6DB6-4C81-8A32-7E28F2A2C501}" presName="descendantBox" presStyleCnt="0"/>
      <dgm:spPr/>
    </dgm:pt>
    <dgm:pt modelId="{2F870A7E-3C2B-4D01-83D5-C55C9727B4EC}" type="pres">
      <dgm:prSet presAssocID="{A81D315D-C5C3-41AD-8FD4-B037A271A5D8}" presName="childTextBox" presStyleLbl="fgAccFollowNode1" presStyleIdx="0" presStyleCnt="4">
        <dgm:presLayoutVars>
          <dgm:bulletEnabled val="1"/>
        </dgm:presLayoutVars>
      </dgm:prSet>
      <dgm:spPr/>
    </dgm:pt>
    <dgm:pt modelId="{B53A081B-56B4-45A9-B33C-6412F106B7B8}" type="pres">
      <dgm:prSet presAssocID="{6ACDC9BB-30C1-4B63-82F7-6A0F9AE0C654}" presName="childTextBox" presStyleLbl="fgAccFollowNode1" presStyleIdx="1" presStyleCnt="4">
        <dgm:presLayoutVars>
          <dgm:bulletEnabled val="1"/>
        </dgm:presLayoutVars>
      </dgm:prSet>
      <dgm:spPr/>
    </dgm:pt>
    <dgm:pt modelId="{9F60E64C-4282-4EEE-BA48-1F8A31AD9DF1}" type="pres">
      <dgm:prSet presAssocID="{E3240189-C702-4CEB-A409-8BE6E0F9E2A2}" presName="childTextBox" presStyleLbl="fgAccFollowNode1" presStyleIdx="2" presStyleCnt="4">
        <dgm:presLayoutVars>
          <dgm:bulletEnabled val="1"/>
        </dgm:presLayoutVars>
      </dgm:prSet>
      <dgm:spPr/>
    </dgm:pt>
    <dgm:pt modelId="{DC819EA3-A7B7-4DF9-B4C4-D5385E9F3F5E}" type="pres">
      <dgm:prSet presAssocID="{F1ADFC07-EC86-4DE6-BD72-56A33834A188}" presName="childTextBox" presStyleLbl="fgAccFollowNode1" presStyleIdx="3" presStyleCnt="4">
        <dgm:presLayoutVars>
          <dgm:bulletEnabled val="1"/>
        </dgm:presLayoutVars>
      </dgm:prSet>
      <dgm:spPr/>
    </dgm:pt>
    <dgm:pt modelId="{68B8FB88-CED7-4150-AD96-7AA086C08186}" type="pres">
      <dgm:prSet presAssocID="{A65E8852-6DCE-47E1-B9FA-750D351A706D}" presName="sp" presStyleCnt="0"/>
      <dgm:spPr/>
    </dgm:pt>
    <dgm:pt modelId="{779A86D4-330F-4D15-A7D2-DC9ACC9A2C60}" type="pres">
      <dgm:prSet presAssocID="{F4347B76-CAD9-4784-9E30-6475E872306A}" presName="arrowAndChildren" presStyleCnt="0"/>
      <dgm:spPr/>
    </dgm:pt>
    <dgm:pt modelId="{855FB9A8-4651-442F-B9BD-BC11A740B0CA}" type="pres">
      <dgm:prSet presAssocID="{F4347B76-CAD9-4784-9E30-6475E872306A}" presName="parentTextArrow" presStyleLbl="node1" presStyleIdx="1" presStyleCnt="2"/>
      <dgm:spPr/>
    </dgm:pt>
  </dgm:ptLst>
  <dgm:cxnLst>
    <dgm:cxn modelId="{D5186F03-962F-4443-A5AD-9881C7A4AA65}" srcId="{59ED389F-A59B-4325-8BC6-895936EF3BEF}" destId="{6AA89D3F-6DB6-4C81-8A32-7E28F2A2C501}" srcOrd="1" destOrd="0" parTransId="{1C31518B-153F-4A3B-82D8-A8D8406BB5A1}" sibTransId="{0551925E-C5D7-4704-A7F0-436E28EF33F9}"/>
    <dgm:cxn modelId="{6CE6E429-4807-411D-8410-CBBA8CF869AB}" type="presOf" srcId="{6ACDC9BB-30C1-4B63-82F7-6A0F9AE0C654}" destId="{B53A081B-56B4-45A9-B33C-6412F106B7B8}" srcOrd="0" destOrd="0" presId="urn:microsoft.com/office/officeart/2005/8/layout/process4"/>
    <dgm:cxn modelId="{BD79653B-6539-4908-9234-6D119DE41799}" type="presOf" srcId="{A81D315D-C5C3-41AD-8FD4-B037A271A5D8}" destId="{2F870A7E-3C2B-4D01-83D5-C55C9727B4EC}" srcOrd="0" destOrd="0" presId="urn:microsoft.com/office/officeart/2005/8/layout/process4"/>
    <dgm:cxn modelId="{42F8633C-2C94-4202-889E-2842355227A5}" srcId="{6AA89D3F-6DB6-4C81-8A32-7E28F2A2C501}" destId="{6ACDC9BB-30C1-4B63-82F7-6A0F9AE0C654}" srcOrd="1" destOrd="0" parTransId="{BC81CC3B-37D6-4A6E-9BE0-6CB73FDE785D}" sibTransId="{701DCDCD-42DA-4B33-A1AA-0D7BABE61F2B}"/>
    <dgm:cxn modelId="{8153AE44-482F-43B1-A0C9-379CCD0BA3FA}" type="presOf" srcId="{6AA89D3F-6DB6-4C81-8A32-7E28F2A2C501}" destId="{EBA9C9FE-3913-48A6-AA18-5F1077C36499}" srcOrd="0" destOrd="0" presId="urn:microsoft.com/office/officeart/2005/8/layout/process4"/>
    <dgm:cxn modelId="{0563704A-5547-4F4E-BE52-4FEA96EA2AAD}" srcId="{6AA89D3F-6DB6-4C81-8A32-7E28F2A2C501}" destId="{A81D315D-C5C3-41AD-8FD4-B037A271A5D8}" srcOrd="0" destOrd="0" parTransId="{5C69DA80-D4B6-41F8-BA0D-A51A4CB1C13C}" sibTransId="{FB742444-108D-4ADA-B518-D3DBF62EFBCE}"/>
    <dgm:cxn modelId="{445EEA58-4DC3-41BA-B203-4F5F9E24C6FE}" type="presOf" srcId="{F1ADFC07-EC86-4DE6-BD72-56A33834A188}" destId="{DC819EA3-A7B7-4DF9-B4C4-D5385E9F3F5E}" srcOrd="0" destOrd="0" presId="urn:microsoft.com/office/officeart/2005/8/layout/process4"/>
    <dgm:cxn modelId="{347DB37B-47F9-4AAE-B108-7B1E1C2EF7BB}" srcId="{6AA89D3F-6DB6-4C81-8A32-7E28F2A2C501}" destId="{E3240189-C702-4CEB-A409-8BE6E0F9E2A2}" srcOrd="2" destOrd="0" parTransId="{6073D1EA-1695-49F5-B197-D75986E9C66F}" sibTransId="{3A586F80-D829-46D6-BD5F-422A466A6232}"/>
    <dgm:cxn modelId="{7742DE86-7DDF-454A-93DB-7CA9DC8DFBB5}" type="presOf" srcId="{F4347B76-CAD9-4784-9E30-6475E872306A}" destId="{855FB9A8-4651-442F-B9BD-BC11A740B0CA}" srcOrd="0" destOrd="0" presId="urn:microsoft.com/office/officeart/2005/8/layout/process4"/>
    <dgm:cxn modelId="{F930718F-93C7-4BF5-862E-8F2EB5298545}" type="presOf" srcId="{6AA89D3F-6DB6-4C81-8A32-7E28F2A2C501}" destId="{4906CBA8-64D5-47F9-BCA4-1EC2C350F675}" srcOrd="1" destOrd="0" presId="urn:microsoft.com/office/officeart/2005/8/layout/process4"/>
    <dgm:cxn modelId="{668B4096-6BC3-4FB7-96D5-AAD8A250B549}" srcId="{6AA89D3F-6DB6-4C81-8A32-7E28F2A2C501}" destId="{F1ADFC07-EC86-4DE6-BD72-56A33834A188}" srcOrd="3" destOrd="0" parTransId="{C8D633EE-9977-4B24-8EF9-79665D648417}" sibTransId="{731FACDD-BC67-490B-AAD2-CA2BB9345859}"/>
    <dgm:cxn modelId="{542E9DC0-4D94-482C-8DBB-2C8468919B38}" type="presOf" srcId="{59ED389F-A59B-4325-8BC6-895936EF3BEF}" destId="{489B6A4B-6748-4210-8B3F-C57A701E2D5C}" srcOrd="0" destOrd="0" presId="urn:microsoft.com/office/officeart/2005/8/layout/process4"/>
    <dgm:cxn modelId="{667778E3-423A-4481-A5A6-25EA34B8652D}" srcId="{59ED389F-A59B-4325-8BC6-895936EF3BEF}" destId="{F4347B76-CAD9-4784-9E30-6475E872306A}" srcOrd="0" destOrd="0" parTransId="{E3C275CA-CAEF-4D5C-B3A0-6F464BD40440}" sibTransId="{A65E8852-6DCE-47E1-B9FA-750D351A706D}"/>
    <dgm:cxn modelId="{1A6122F5-8960-41E9-9CC4-CC0C141EA722}" type="presOf" srcId="{E3240189-C702-4CEB-A409-8BE6E0F9E2A2}" destId="{9F60E64C-4282-4EEE-BA48-1F8A31AD9DF1}" srcOrd="0" destOrd="0" presId="urn:microsoft.com/office/officeart/2005/8/layout/process4"/>
    <dgm:cxn modelId="{E087FA6C-C1C6-4EC5-8AD8-D2504A6CB5C2}" type="presParOf" srcId="{489B6A4B-6748-4210-8B3F-C57A701E2D5C}" destId="{80116EBE-EEAF-4643-BCCB-22B654252B21}" srcOrd="0" destOrd="0" presId="urn:microsoft.com/office/officeart/2005/8/layout/process4"/>
    <dgm:cxn modelId="{28B89F99-9537-495F-B4C4-9BAE3FDA2907}" type="presParOf" srcId="{80116EBE-EEAF-4643-BCCB-22B654252B21}" destId="{EBA9C9FE-3913-48A6-AA18-5F1077C36499}" srcOrd="0" destOrd="0" presId="urn:microsoft.com/office/officeart/2005/8/layout/process4"/>
    <dgm:cxn modelId="{F7667C8A-05B1-4809-B089-67519061C475}" type="presParOf" srcId="{80116EBE-EEAF-4643-BCCB-22B654252B21}" destId="{4906CBA8-64D5-47F9-BCA4-1EC2C350F675}" srcOrd="1" destOrd="0" presId="urn:microsoft.com/office/officeart/2005/8/layout/process4"/>
    <dgm:cxn modelId="{4932B292-9C26-4208-AE8D-ACF70C45E37A}" type="presParOf" srcId="{80116EBE-EEAF-4643-BCCB-22B654252B21}" destId="{E03442AE-B80E-4BBD-87E7-EB2ED86A53AB}" srcOrd="2" destOrd="0" presId="urn:microsoft.com/office/officeart/2005/8/layout/process4"/>
    <dgm:cxn modelId="{5F631BEF-7C79-47EF-8780-F69F835E8A46}" type="presParOf" srcId="{E03442AE-B80E-4BBD-87E7-EB2ED86A53AB}" destId="{2F870A7E-3C2B-4D01-83D5-C55C9727B4EC}" srcOrd="0" destOrd="0" presId="urn:microsoft.com/office/officeart/2005/8/layout/process4"/>
    <dgm:cxn modelId="{B87AE7BA-DFE0-4DAB-BF0B-E607B7A8E54C}" type="presParOf" srcId="{E03442AE-B80E-4BBD-87E7-EB2ED86A53AB}" destId="{B53A081B-56B4-45A9-B33C-6412F106B7B8}" srcOrd="1" destOrd="0" presId="urn:microsoft.com/office/officeart/2005/8/layout/process4"/>
    <dgm:cxn modelId="{D309B342-6389-4789-8DAF-BB9432510027}" type="presParOf" srcId="{E03442AE-B80E-4BBD-87E7-EB2ED86A53AB}" destId="{9F60E64C-4282-4EEE-BA48-1F8A31AD9DF1}" srcOrd="2" destOrd="0" presId="urn:microsoft.com/office/officeart/2005/8/layout/process4"/>
    <dgm:cxn modelId="{523DD6B3-58E9-4D49-90C4-D94C8DB5834F}" type="presParOf" srcId="{E03442AE-B80E-4BBD-87E7-EB2ED86A53AB}" destId="{DC819EA3-A7B7-4DF9-B4C4-D5385E9F3F5E}" srcOrd="3" destOrd="0" presId="urn:microsoft.com/office/officeart/2005/8/layout/process4"/>
    <dgm:cxn modelId="{414A1F0C-D91A-4E28-A7C9-0A4D13D06486}" type="presParOf" srcId="{489B6A4B-6748-4210-8B3F-C57A701E2D5C}" destId="{68B8FB88-CED7-4150-AD96-7AA086C08186}" srcOrd="1" destOrd="0" presId="urn:microsoft.com/office/officeart/2005/8/layout/process4"/>
    <dgm:cxn modelId="{D8E4A50E-8323-467A-943A-4AEA0130E699}" type="presParOf" srcId="{489B6A4B-6748-4210-8B3F-C57A701E2D5C}" destId="{779A86D4-330F-4D15-A7D2-DC9ACC9A2C60}" srcOrd="2" destOrd="0" presId="urn:microsoft.com/office/officeart/2005/8/layout/process4"/>
    <dgm:cxn modelId="{65862982-2396-433D-B007-79C97B44E87D}" type="presParOf" srcId="{779A86D4-330F-4D15-A7D2-DC9ACC9A2C60}" destId="{855FB9A8-4651-442F-B9BD-BC11A740B0C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9ED389F-A59B-4325-8BC6-895936EF3BEF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4347B76-CAD9-4784-9E30-6475E872306A}">
      <dgm:prSet/>
      <dgm:spPr/>
      <dgm:t>
        <a:bodyPr/>
        <a:lstStyle/>
        <a:p>
          <a:r>
            <a:rPr lang="en-US" i="0" u="none" dirty="0"/>
            <a:t>Ineligible costs</a:t>
          </a:r>
        </a:p>
      </dgm:t>
    </dgm:pt>
    <dgm:pt modelId="{E3C275CA-CAEF-4D5C-B3A0-6F464BD40440}" type="parTrans" cxnId="{667778E3-423A-4481-A5A6-25EA34B8652D}">
      <dgm:prSet/>
      <dgm:spPr/>
      <dgm:t>
        <a:bodyPr/>
        <a:lstStyle/>
        <a:p>
          <a:endParaRPr lang="en-US"/>
        </a:p>
      </dgm:t>
    </dgm:pt>
    <dgm:pt modelId="{A65E8852-6DCE-47E1-B9FA-750D351A706D}" type="sibTrans" cxnId="{667778E3-423A-4481-A5A6-25EA34B8652D}">
      <dgm:prSet/>
      <dgm:spPr/>
      <dgm:t>
        <a:bodyPr/>
        <a:lstStyle/>
        <a:p>
          <a:endParaRPr lang="en-US"/>
        </a:p>
      </dgm:t>
    </dgm:pt>
    <dgm:pt modelId="{6AA89D3F-6DB6-4C81-8A32-7E28F2A2C501}">
      <dgm:prSet/>
      <dgm:spPr/>
      <dgm:t>
        <a:bodyPr/>
        <a:lstStyle/>
        <a:p>
          <a:r>
            <a:rPr lang="en-US" dirty="0"/>
            <a:t>Include:</a:t>
          </a:r>
        </a:p>
      </dgm:t>
    </dgm:pt>
    <dgm:pt modelId="{1C31518B-153F-4A3B-82D8-A8D8406BB5A1}" type="parTrans" cxnId="{D5186F03-962F-4443-A5AD-9881C7A4AA65}">
      <dgm:prSet/>
      <dgm:spPr/>
      <dgm:t>
        <a:bodyPr/>
        <a:lstStyle/>
        <a:p>
          <a:endParaRPr lang="en-US"/>
        </a:p>
      </dgm:t>
    </dgm:pt>
    <dgm:pt modelId="{0551925E-C5D7-4704-A7F0-436E28EF33F9}" type="sibTrans" cxnId="{D5186F03-962F-4443-A5AD-9881C7A4AA65}">
      <dgm:prSet/>
      <dgm:spPr/>
      <dgm:t>
        <a:bodyPr/>
        <a:lstStyle/>
        <a:p>
          <a:endParaRPr lang="en-US"/>
        </a:p>
      </dgm:t>
    </dgm:pt>
    <dgm:pt modelId="{A81D315D-C5C3-41AD-8FD4-B037A271A5D8}">
      <dgm:prSet/>
      <dgm:spPr/>
      <dgm:t>
        <a:bodyPr/>
        <a:lstStyle/>
        <a:p>
          <a:r>
            <a:rPr lang="en-US" dirty="0"/>
            <a:t>Advertising</a:t>
          </a:r>
        </a:p>
      </dgm:t>
    </dgm:pt>
    <dgm:pt modelId="{5C69DA80-D4B6-41F8-BA0D-A51A4CB1C13C}" type="parTrans" cxnId="{0563704A-5547-4F4E-BE52-4FEA96EA2AAD}">
      <dgm:prSet/>
      <dgm:spPr/>
      <dgm:t>
        <a:bodyPr/>
        <a:lstStyle/>
        <a:p>
          <a:endParaRPr lang="en-US"/>
        </a:p>
      </dgm:t>
    </dgm:pt>
    <dgm:pt modelId="{FB742444-108D-4ADA-B518-D3DBF62EFBCE}" type="sibTrans" cxnId="{0563704A-5547-4F4E-BE52-4FEA96EA2AAD}">
      <dgm:prSet/>
      <dgm:spPr/>
      <dgm:t>
        <a:bodyPr/>
        <a:lstStyle/>
        <a:p>
          <a:endParaRPr lang="en-US"/>
        </a:p>
      </dgm:t>
    </dgm:pt>
    <dgm:pt modelId="{6ACDC9BB-30C1-4B63-82F7-6A0F9AE0C654}">
      <dgm:prSet/>
      <dgm:spPr/>
      <dgm:t>
        <a:bodyPr/>
        <a:lstStyle/>
        <a:p>
          <a:r>
            <a:rPr lang="en-US" dirty="0"/>
            <a:t>Interest on borrowings</a:t>
          </a:r>
        </a:p>
      </dgm:t>
    </dgm:pt>
    <dgm:pt modelId="{BC81CC3B-37D6-4A6E-9BE0-6CB73FDE785D}" type="parTrans" cxnId="{42F8633C-2C94-4202-889E-2842355227A5}">
      <dgm:prSet/>
      <dgm:spPr/>
      <dgm:t>
        <a:bodyPr/>
        <a:lstStyle/>
        <a:p>
          <a:endParaRPr lang="en-US"/>
        </a:p>
      </dgm:t>
    </dgm:pt>
    <dgm:pt modelId="{701DCDCD-42DA-4B33-A1AA-0D7BABE61F2B}" type="sibTrans" cxnId="{42F8633C-2C94-4202-889E-2842355227A5}">
      <dgm:prSet/>
      <dgm:spPr/>
      <dgm:t>
        <a:bodyPr/>
        <a:lstStyle/>
        <a:p>
          <a:endParaRPr lang="en-US"/>
        </a:p>
      </dgm:t>
    </dgm:pt>
    <dgm:pt modelId="{E3240189-C702-4CEB-A409-8BE6E0F9E2A2}">
      <dgm:prSet/>
      <dgm:spPr/>
      <dgm:t>
        <a:bodyPr/>
        <a:lstStyle/>
        <a:p>
          <a:r>
            <a:rPr lang="en-US" dirty="0"/>
            <a:t>Fines &amp; penalties</a:t>
          </a:r>
        </a:p>
      </dgm:t>
    </dgm:pt>
    <dgm:pt modelId="{6073D1EA-1695-49F5-B197-D75986E9C66F}" type="parTrans" cxnId="{347DB37B-47F9-4AAE-B108-7B1E1C2EF7BB}">
      <dgm:prSet/>
      <dgm:spPr/>
      <dgm:t>
        <a:bodyPr/>
        <a:lstStyle/>
        <a:p>
          <a:endParaRPr lang="en-US"/>
        </a:p>
      </dgm:t>
    </dgm:pt>
    <dgm:pt modelId="{3A586F80-D829-46D6-BD5F-422A466A6232}" type="sibTrans" cxnId="{347DB37B-47F9-4AAE-B108-7B1E1C2EF7BB}">
      <dgm:prSet/>
      <dgm:spPr/>
      <dgm:t>
        <a:bodyPr/>
        <a:lstStyle/>
        <a:p>
          <a:endParaRPr lang="en-US"/>
        </a:p>
      </dgm:t>
    </dgm:pt>
    <dgm:pt modelId="{F1ADFC07-EC86-4DE6-BD72-56A33834A188}">
      <dgm:prSet/>
      <dgm:spPr/>
      <dgm:t>
        <a:bodyPr/>
        <a:lstStyle/>
        <a:p>
          <a:r>
            <a:rPr lang="en-US" dirty="0"/>
            <a:t>First-class travel</a:t>
          </a:r>
        </a:p>
      </dgm:t>
    </dgm:pt>
    <dgm:pt modelId="{C8D633EE-9977-4B24-8EF9-79665D648417}" type="parTrans" cxnId="{668B4096-6BC3-4FB7-96D5-AAD8A250B549}">
      <dgm:prSet/>
      <dgm:spPr/>
      <dgm:t>
        <a:bodyPr/>
        <a:lstStyle/>
        <a:p>
          <a:endParaRPr lang="en-US"/>
        </a:p>
      </dgm:t>
    </dgm:pt>
    <dgm:pt modelId="{731FACDD-BC67-490B-AAD2-CA2BB9345859}" type="sibTrans" cxnId="{668B4096-6BC3-4FB7-96D5-AAD8A250B549}">
      <dgm:prSet/>
      <dgm:spPr/>
      <dgm:t>
        <a:bodyPr/>
        <a:lstStyle/>
        <a:p>
          <a:endParaRPr lang="en-US"/>
        </a:p>
      </dgm:t>
    </dgm:pt>
    <dgm:pt modelId="{489B6A4B-6748-4210-8B3F-C57A701E2D5C}" type="pres">
      <dgm:prSet presAssocID="{59ED389F-A59B-4325-8BC6-895936EF3BEF}" presName="Name0" presStyleCnt="0">
        <dgm:presLayoutVars>
          <dgm:dir/>
          <dgm:animLvl val="lvl"/>
          <dgm:resizeHandles val="exact"/>
        </dgm:presLayoutVars>
      </dgm:prSet>
      <dgm:spPr/>
    </dgm:pt>
    <dgm:pt modelId="{80116EBE-EEAF-4643-BCCB-22B654252B21}" type="pres">
      <dgm:prSet presAssocID="{6AA89D3F-6DB6-4C81-8A32-7E28F2A2C501}" presName="boxAndChildren" presStyleCnt="0"/>
      <dgm:spPr/>
    </dgm:pt>
    <dgm:pt modelId="{EBA9C9FE-3913-48A6-AA18-5F1077C36499}" type="pres">
      <dgm:prSet presAssocID="{6AA89D3F-6DB6-4C81-8A32-7E28F2A2C501}" presName="parentTextBox" presStyleLbl="node1" presStyleIdx="0" presStyleCnt="2"/>
      <dgm:spPr/>
    </dgm:pt>
    <dgm:pt modelId="{4906CBA8-64D5-47F9-BCA4-1EC2C350F675}" type="pres">
      <dgm:prSet presAssocID="{6AA89D3F-6DB6-4C81-8A32-7E28F2A2C501}" presName="entireBox" presStyleLbl="node1" presStyleIdx="0" presStyleCnt="2"/>
      <dgm:spPr/>
    </dgm:pt>
    <dgm:pt modelId="{E03442AE-B80E-4BBD-87E7-EB2ED86A53AB}" type="pres">
      <dgm:prSet presAssocID="{6AA89D3F-6DB6-4C81-8A32-7E28F2A2C501}" presName="descendantBox" presStyleCnt="0"/>
      <dgm:spPr/>
    </dgm:pt>
    <dgm:pt modelId="{2F870A7E-3C2B-4D01-83D5-C55C9727B4EC}" type="pres">
      <dgm:prSet presAssocID="{A81D315D-C5C3-41AD-8FD4-B037A271A5D8}" presName="childTextBox" presStyleLbl="fgAccFollowNode1" presStyleIdx="0" presStyleCnt="4">
        <dgm:presLayoutVars>
          <dgm:bulletEnabled val="1"/>
        </dgm:presLayoutVars>
      </dgm:prSet>
      <dgm:spPr/>
    </dgm:pt>
    <dgm:pt modelId="{B53A081B-56B4-45A9-B33C-6412F106B7B8}" type="pres">
      <dgm:prSet presAssocID="{6ACDC9BB-30C1-4B63-82F7-6A0F9AE0C654}" presName="childTextBox" presStyleLbl="fgAccFollowNode1" presStyleIdx="1" presStyleCnt="4">
        <dgm:presLayoutVars>
          <dgm:bulletEnabled val="1"/>
        </dgm:presLayoutVars>
      </dgm:prSet>
      <dgm:spPr/>
    </dgm:pt>
    <dgm:pt modelId="{9F60E64C-4282-4EEE-BA48-1F8A31AD9DF1}" type="pres">
      <dgm:prSet presAssocID="{E3240189-C702-4CEB-A409-8BE6E0F9E2A2}" presName="childTextBox" presStyleLbl="fgAccFollowNode1" presStyleIdx="2" presStyleCnt="4">
        <dgm:presLayoutVars>
          <dgm:bulletEnabled val="1"/>
        </dgm:presLayoutVars>
      </dgm:prSet>
      <dgm:spPr/>
    </dgm:pt>
    <dgm:pt modelId="{DC819EA3-A7B7-4DF9-B4C4-D5385E9F3F5E}" type="pres">
      <dgm:prSet presAssocID="{F1ADFC07-EC86-4DE6-BD72-56A33834A188}" presName="childTextBox" presStyleLbl="fgAccFollowNode1" presStyleIdx="3" presStyleCnt="4">
        <dgm:presLayoutVars>
          <dgm:bulletEnabled val="1"/>
        </dgm:presLayoutVars>
      </dgm:prSet>
      <dgm:spPr/>
    </dgm:pt>
    <dgm:pt modelId="{68B8FB88-CED7-4150-AD96-7AA086C08186}" type="pres">
      <dgm:prSet presAssocID="{A65E8852-6DCE-47E1-B9FA-750D351A706D}" presName="sp" presStyleCnt="0"/>
      <dgm:spPr/>
    </dgm:pt>
    <dgm:pt modelId="{779A86D4-330F-4D15-A7D2-DC9ACC9A2C60}" type="pres">
      <dgm:prSet presAssocID="{F4347B76-CAD9-4784-9E30-6475E872306A}" presName="arrowAndChildren" presStyleCnt="0"/>
      <dgm:spPr/>
    </dgm:pt>
    <dgm:pt modelId="{855FB9A8-4651-442F-B9BD-BC11A740B0CA}" type="pres">
      <dgm:prSet presAssocID="{F4347B76-CAD9-4784-9E30-6475E872306A}" presName="parentTextArrow" presStyleLbl="node1" presStyleIdx="1" presStyleCnt="2"/>
      <dgm:spPr/>
    </dgm:pt>
  </dgm:ptLst>
  <dgm:cxnLst>
    <dgm:cxn modelId="{D5186F03-962F-4443-A5AD-9881C7A4AA65}" srcId="{59ED389F-A59B-4325-8BC6-895936EF3BEF}" destId="{6AA89D3F-6DB6-4C81-8A32-7E28F2A2C501}" srcOrd="1" destOrd="0" parTransId="{1C31518B-153F-4A3B-82D8-A8D8406BB5A1}" sibTransId="{0551925E-C5D7-4704-A7F0-436E28EF33F9}"/>
    <dgm:cxn modelId="{6CE6E429-4807-411D-8410-CBBA8CF869AB}" type="presOf" srcId="{6ACDC9BB-30C1-4B63-82F7-6A0F9AE0C654}" destId="{B53A081B-56B4-45A9-B33C-6412F106B7B8}" srcOrd="0" destOrd="0" presId="urn:microsoft.com/office/officeart/2005/8/layout/process4"/>
    <dgm:cxn modelId="{BD79653B-6539-4908-9234-6D119DE41799}" type="presOf" srcId="{A81D315D-C5C3-41AD-8FD4-B037A271A5D8}" destId="{2F870A7E-3C2B-4D01-83D5-C55C9727B4EC}" srcOrd="0" destOrd="0" presId="urn:microsoft.com/office/officeart/2005/8/layout/process4"/>
    <dgm:cxn modelId="{42F8633C-2C94-4202-889E-2842355227A5}" srcId="{6AA89D3F-6DB6-4C81-8A32-7E28F2A2C501}" destId="{6ACDC9BB-30C1-4B63-82F7-6A0F9AE0C654}" srcOrd="1" destOrd="0" parTransId="{BC81CC3B-37D6-4A6E-9BE0-6CB73FDE785D}" sibTransId="{701DCDCD-42DA-4B33-A1AA-0D7BABE61F2B}"/>
    <dgm:cxn modelId="{8153AE44-482F-43B1-A0C9-379CCD0BA3FA}" type="presOf" srcId="{6AA89D3F-6DB6-4C81-8A32-7E28F2A2C501}" destId="{EBA9C9FE-3913-48A6-AA18-5F1077C36499}" srcOrd="0" destOrd="0" presId="urn:microsoft.com/office/officeart/2005/8/layout/process4"/>
    <dgm:cxn modelId="{0563704A-5547-4F4E-BE52-4FEA96EA2AAD}" srcId="{6AA89D3F-6DB6-4C81-8A32-7E28F2A2C501}" destId="{A81D315D-C5C3-41AD-8FD4-B037A271A5D8}" srcOrd="0" destOrd="0" parTransId="{5C69DA80-D4B6-41F8-BA0D-A51A4CB1C13C}" sibTransId="{FB742444-108D-4ADA-B518-D3DBF62EFBCE}"/>
    <dgm:cxn modelId="{445EEA58-4DC3-41BA-B203-4F5F9E24C6FE}" type="presOf" srcId="{F1ADFC07-EC86-4DE6-BD72-56A33834A188}" destId="{DC819EA3-A7B7-4DF9-B4C4-D5385E9F3F5E}" srcOrd="0" destOrd="0" presId="urn:microsoft.com/office/officeart/2005/8/layout/process4"/>
    <dgm:cxn modelId="{347DB37B-47F9-4AAE-B108-7B1E1C2EF7BB}" srcId="{6AA89D3F-6DB6-4C81-8A32-7E28F2A2C501}" destId="{E3240189-C702-4CEB-A409-8BE6E0F9E2A2}" srcOrd="2" destOrd="0" parTransId="{6073D1EA-1695-49F5-B197-D75986E9C66F}" sibTransId="{3A586F80-D829-46D6-BD5F-422A466A6232}"/>
    <dgm:cxn modelId="{7742DE86-7DDF-454A-93DB-7CA9DC8DFBB5}" type="presOf" srcId="{F4347B76-CAD9-4784-9E30-6475E872306A}" destId="{855FB9A8-4651-442F-B9BD-BC11A740B0CA}" srcOrd="0" destOrd="0" presId="urn:microsoft.com/office/officeart/2005/8/layout/process4"/>
    <dgm:cxn modelId="{F930718F-93C7-4BF5-862E-8F2EB5298545}" type="presOf" srcId="{6AA89D3F-6DB6-4C81-8A32-7E28F2A2C501}" destId="{4906CBA8-64D5-47F9-BCA4-1EC2C350F675}" srcOrd="1" destOrd="0" presId="urn:microsoft.com/office/officeart/2005/8/layout/process4"/>
    <dgm:cxn modelId="{668B4096-6BC3-4FB7-96D5-AAD8A250B549}" srcId="{6AA89D3F-6DB6-4C81-8A32-7E28F2A2C501}" destId="{F1ADFC07-EC86-4DE6-BD72-56A33834A188}" srcOrd="3" destOrd="0" parTransId="{C8D633EE-9977-4B24-8EF9-79665D648417}" sibTransId="{731FACDD-BC67-490B-AAD2-CA2BB9345859}"/>
    <dgm:cxn modelId="{542E9DC0-4D94-482C-8DBB-2C8468919B38}" type="presOf" srcId="{59ED389F-A59B-4325-8BC6-895936EF3BEF}" destId="{489B6A4B-6748-4210-8B3F-C57A701E2D5C}" srcOrd="0" destOrd="0" presId="urn:microsoft.com/office/officeart/2005/8/layout/process4"/>
    <dgm:cxn modelId="{667778E3-423A-4481-A5A6-25EA34B8652D}" srcId="{59ED389F-A59B-4325-8BC6-895936EF3BEF}" destId="{F4347B76-CAD9-4784-9E30-6475E872306A}" srcOrd="0" destOrd="0" parTransId="{E3C275CA-CAEF-4D5C-B3A0-6F464BD40440}" sibTransId="{A65E8852-6DCE-47E1-B9FA-750D351A706D}"/>
    <dgm:cxn modelId="{1A6122F5-8960-41E9-9CC4-CC0C141EA722}" type="presOf" srcId="{E3240189-C702-4CEB-A409-8BE6E0F9E2A2}" destId="{9F60E64C-4282-4EEE-BA48-1F8A31AD9DF1}" srcOrd="0" destOrd="0" presId="urn:microsoft.com/office/officeart/2005/8/layout/process4"/>
    <dgm:cxn modelId="{E087FA6C-C1C6-4EC5-8AD8-D2504A6CB5C2}" type="presParOf" srcId="{489B6A4B-6748-4210-8B3F-C57A701E2D5C}" destId="{80116EBE-EEAF-4643-BCCB-22B654252B21}" srcOrd="0" destOrd="0" presId="urn:microsoft.com/office/officeart/2005/8/layout/process4"/>
    <dgm:cxn modelId="{28B89F99-9537-495F-B4C4-9BAE3FDA2907}" type="presParOf" srcId="{80116EBE-EEAF-4643-BCCB-22B654252B21}" destId="{EBA9C9FE-3913-48A6-AA18-5F1077C36499}" srcOrd="0" destOrd="0" presId="urn:microsoft.com/office/officeart/2005/8/layout/process4"/>
    <dgm:cxn modelId="{F7667C8A-05B1-4809-B089-67519061C475}" type="presParOf" srcId="{80116EBE-EEAF-4643-BCCB-22B654252B21}" destId="{4906CBA8-64D5-47F9-BCA4-1EC2C350F675}" srcOrd="1" destOrd="0" presId="urn:microsoft.com/office/officeart/2005/8/layout/process4"/>
    <dgm:cxn modelId="{4932B292-9C26-4208-AE8D-ACF70C45E37A}" type="presParOf" srcId="{80116EBE-EEAF-4643-BCCB-22B654252B21}" destId="{E03442AE-B80E-4BBD-87E7-EB2ED86A53AB}" srcOrd="2" destOrd="0" presId="urn:microsoft.com/office/officeart/2005/8/layout/process4"/>
    <dgm:cxn modelId="{5F631BEF-7C79-47EF-8780-F69F835E8A46}" type="presParOf" srcId="{E03442AE-B80E-4BBD-87E7-EB2ED86A53AB}" destId="{2F870A7E-3C2B-4D01-83D5-C55C9727B4EC}" srcOrd="0" destOrd="0" presId="urn:microsoft.com/office/officeart/2005/8/layout/process4"/>
    <dgm:cxn modelId="{B87AE7BA-DFE0-4DAB-BF0B-E607B7A8E54C}" type="presParOf" srcId="{E03442AE-B80E-4BBD-87E7-EB2ED86A53AB}" destId="{B53A081B-56B4-45A9-B33C-6412F106B7B8}" srcOrd="1" destOrd="0" presId="urn:microsoft.com/office/officeart/2005/8/layout/process4"/>
    <dgm:cxn modelId="{D309B342-6389-4789-8DAF-BB9432510027}" type="presParOf" srcId="{E03442AE-B80E-4BBD-87E7-EB2ED86A53AB}" destId="{9F60E64C-4282-4EEE-BA48-1F8A31AD9DF1}" srcOrd="2" destOrd="0" presId="urn:microsoft.com/office/officeart/2005/8/layout/process4"/>
    <dgm:cxn modelId="{523DD6B3-58E9-4D49-90C4-D94C8DB5834F}" type="presParOf" srcId="{E03442AE-B80E-4BBD-87E7-EB2ED86A53AB}" destId="{DC819EA3-A7B7-4DF9-B4C4-D5385E9F3F5E}" srcOrd="3" destOrd="0" presId="urn:microsoft.com/office/officeart/2005/8/layout/process4"/>
    <dgm:cxn modelId="{414A1F0C-D91A-4E28-A7C9-0A4D13D06486}" type="presParOf" srcId="{489B6A4B-6748-4210-8B3F-C57A701E2D5C}" destId="{68B8FB88-CED7-4150-AD96-7AA086C08186}" srcOrd="1" destOrd="0" presId="urn:microsoft.com/office/officeart/2005/8/layout/process4"/>
    <dgm:cxn modelId="{D8E4A50E-8323-467A-943A-4AEA0130E699}" type="presParOf" srcId="{489B6A4B-6748-4210-8B3F-C57A701E2D5C}" destId="{779A86D4-330F-4D15-A7D2-DC9ACC9A2C60}" srcOrd="2" destOrd="0" presId="urn:microsoft.com/office/officeart/2005/8/layout/process4"/>
    <dgm:cxn modelId="{65862982-2396-433D-B007-79C97B44E87D}" type="presParOf" srcId="{779A86D4-330F-4D15-A7D2-DC9ACC9A2C60}" destId="{855FB9A8-4651-442F-B9BD-BC11A740B0C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15C55C2-C021-4D38-B54A-5D83AB62FD6C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B9B0F02-A7BA-4247-A8D3-FD1C95EDD868}">
      <dgm:prSet/>
      <dgm:spPr/>
      <dgm:t>
        <a:bodyPr/>
        <a:lstStyle/>
        <a:p>
          <a:r>
            <a:rPr lang="en-US" dirty="0"/>
            <a:t>Expenses must be incurred prior to the date of the invoice</a:t>
          </a:r>
        </a:p>
      </dgm:t>
    </dgm:pt>
    <dgm:pt modelId="{648B0F08-55FD-480D-8EBA-373C95362C65}" type="parTrans" cxnId="{8BDED786-F0CB-4825-BC97-4A270A1477F2}">
      <dgm:prSet/>
      <dgm:spPr/>
      <dgm:t>
        <a:bodyPr/>
        <a:lstStyle/>
        <a:p>
          <a:endParaRPr lang="en-US"/>
        </a:p>
      </dgm:t>
    </dgm:pt>
    <dgm:pt modelId="{78A2FE21-7022-4C5F-AA3F-3D5B935E7AFA}" type="sibTrans" cxnId="{8BDED786-F0CB-4825-BC97-4A270A1477F2}">
      <dgm:prSet/>
      <dgm:spPr/>
      <dgm:t>
        <a:bodyPr/>
        <a:lstStyle/>
        <a:p>
          <a:endParaRPr lang="en-US"/>
        </a:p>
      </dgm:t>
    </dgm:pt>
    <dgm:pt modelId="{007EDD70-3AA8-480F-B4B2-60F64F3FEEBF}">
      <dgm:prSet/>
      <dgm:spPr/>
      <dgm:t>
        <a:bodyPr/>
        <a:lstStyle/>
        <a:p>
          <a:r>
            <a:rPr lang="en-US" dirty="0"/>
            <a:t>Progress payments allowed</a:t>
          </a:r>
        </a:p>
      </dgm:t>
    </dgm:pt>
    <dgm:pt modelId="{744532D6-D0BD-4153-9CD7-20F1699DA136}" type="parTrans" cxnId="{4AD3E92A-3D82-44C4-AD0F-C187ACE86C1F}">
      <dgm:prSet/>
      <dgm:spPr/>
      <dgm:t>
        <a:bodyPr/>
        <a:lstStyle/>
        <a:p>
          <a:endParaRPr lang="en-US"/>
        </a:p>
      </dgm:t>
    </dgm:pt>
    <dgm:pt modelId="{A527A777-8ACD-4461-9185-7023971B8B49}" type="sibTrans" cxnId="{4AD3E92A-3D82-44C4-AD0F-C187ACE86C1F}">
      <dgm:prSet/>
      <dgm:spPr/>
      <dgm:t>
        <a:bodyPr/>
        <a:lstStyle/>
        <a:p>
          <a:endParaRPr lang="en-US"/>
        </a:p>
      </dgm:t>
    </dgm:pt>
    <dgm:pt modelId="{F5C1314D-5A8F-47DF-8B88-245DA04D7609}">
      <dgm:prSet/>
      <dgm:spPr/>
      <dgm:t>
        <a:bodyPr/>
        <a:lstStyle/>
        <a:p>
          <a:r>
            <a:rPr lang="en-US" dirty="0"/>
            <a:t>Indicate Progress or Final on the Invoice</a:t>
          </a:r>
        </a:p>
      </dgm:t>
    </dgm:pt>
    <dgm:pt modelId="{6E5AB6A2-DDEE-4534-8BAF-2E61029FC706}" type="parTrans" cxnId="{45BDBB6C-9726-4DCE-9C52-294B768882C2}">
      <dgm:prSet/>
      <dgm:spPr/>
      <dgm:t>
        <a:bodyPr/>
        <a:lstStyle/>
        <a:p>
          <a:endParaRPr lang="en-US"/>
        </a:p>
      </dgm:t>
    </dgm:pt>
    <dgm:pt modelId="{EFCB0721-C17E-44FB-9BF6-09B932C33582}" type="sibTrans" cxnId="{45BDBB6C-9726-4DCE-9C52-294B768882C2}">
      <dgm:prSet/>
      <dgm:spPr/>
      <dgm:t>
        <a:bodyPr/>
        <a:lstStyle/>
        <a:p>
          <a:endParaRPr lang="en-US"/>
        </a:p>
      </dgm:t>
    </dgm:pt>
    <dgm:pt modelId="{E77E42AF-949C-4A88-A3F5-101B161F9673}" type="pres">
      <dgm:prSet presAssocID="{015C55C2-C021-4D38-B54A-5D83AB62FD6C}" presName="root" presStyleCnt="0">
        <dgm:presLayoutVars>
          <dgm:dir/>
          <dgm:resizeHandles val="exact"/>
        </dgm:presLayoutVars>
      </dgm:prSet>
      <dgm:spPr/>
    </dgm:pt>
    <dgm:pt modelId="{DF4831DA-A157-4CD7-B6EE-AA4889C0C34C}" type="pres">
      <dgm:prSet presAssocID="{CB9B0F02-A7BA-4247-A8D3-FD1C95EDD868}" presName="compNode" presStyleCnt="0"/>
      <dgm:spPr/>
    </dgm:pt>
    <dgm:pt modelId="{D5F5D5B9-20E4-443C-9D9A-4207D67C3D55}" type="pres">
      <dgm:prSet presAssocID="{CB9B0F02-A7BA-4247-A8D3-FD1C95EDD868}" presName="iconRect" presStyleLbl="node1" presStyleIdx="0" presStyleCnt="3"/>
      <dgm:spPr>
        <a:blipFill>
          <a:blip xmlns:r="http://schemas.openxmlformats.org/officeDocument/2006/relationships"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thly calendar"/>
        </a:ext>
      </dgm:extLst>
    </dgm:pt>
    <dgm:pt modelId="{B1D763E0-15AA-4C6E-9978-D816178A1790}" type="pres">
      <dgm:prSet presAssocID="{CB9B0F02-A7BA-4247-A8D3-FD1C95EDD868}" presName="spaceRect" presStyleCnt="0"/>
      <dgm:spPr/>
    </dgm:pt>
    <dgm:pt modelId="{AC625004-FC77-4EA5-B2CF-276D57B7670D}" type="pres">
      <dgm:prSet presAssocID="{CB9B0F02-A7BA-4247-A8D3-FD1C95EDD868}" presName="textRect" presStyleLbl="revTx" presStyleIdx="0" presStyleCnt="3">
        <dgm:presLayoutVars>
          <dgm:chMax val="1"/>
          <dgm:chPref val="1"/>
        </dgm:presLayoutVars>
      </dgm:prSet>
      <dgm:spPr/>
    </dgm:pt>
    <dgm:pt modelId="{26C73349-1BA3-4DB8-AF6F-D2B6029B2C6F}" type="pres">
      <dgm:prSet presAssocID="{78A2FE21-7022-4C5F-AA3F-3D5B935E7AFA}" presName="sibTrans" presStyleCnt="0"/>
      <dgm:spPr/>
    </dgm:pt>
    <dgm:pt modelId="{7DE28CD7-82CA-47AD-8B4A-D33ED3B4EB70}" type="pres">
      <dgm:prSet presAssocID="{007EDD70-3AA8-480F-B4B2-60F64F3FEEBF}" presName="compNode" presStyleCnt="0"/>
      <dgm:spPr/>
    </dgm:pt>
    <dgm:pt modelId="{BE2C63F1-7968-4E52-81C6-FFA0D0CEDE02}" type="pres">
      <dgm:prSet presAssocID="{007EDD70-3AA8-480F-B4B2-60F64F3FEEBF}" presName="iconRect" presStyleLbl="node1" presStyleIdx="1" presStyleCnt="3"/>
      <dgm:spPr>
        <a:blipFill>
          <a:blip xmlns:r="http://schemas.openxmlformats.org/officeDocument/2006/relationships"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e chart"/>
        </a:ext>
      </dgm:extLst>
    </dgm:pt>
    <dgm:pt modelId="{3FCE3350-7547-481C-805A-6A70AD3A17DF}" type="pres">
      <dgm:prSet presAssocID="{007EDD70-3AA8-480F-B4B2-60F64F3FEEBF}" presName="spaceRect" presStyleCnt="0"/>
      <dgm:spPr/>
    </dgm:pt>
    <dgm:pt modelId="{F9F4E62E-7113-43EA-947E-D7D4577768DA}" type="pres">
      <dgm:prSet presAssocID="{007EDD70-3AA8-480F-B4B2-60F64F3FEEBF}" presName="textRect" presStyleLbl="revTx" presStyleIdx="1" presStyleCnt="3">
        <dgm:presLayoutVars>
          <dgm:chMax val="1"/>
          <dgm:chPref val="1"/>
        </dgm:presLayoutVars>
      </dgm:prSet>
      <dgm:spPr/>
    </dgm:pt>
    <dgm:pt modelId="{0A970C63-A8C4-45AF-BE8F-35A80DFF8B46}" type="pres">
      <dgm:prSet presAssocID="{A527A777-8ACD-4461-9185-7023971B8B49}" presName="sibTrans" presStyleCnt="0"/>
      <dgm:spPr/>
    </dgm:pt>
    <dgm:pt modelId="{6DAEE41E-0904-4910-927F-6F14EAD6EA2E}" type="pres">
      <dgm:prSet presAssocID="{F5C1314D-5A8F-47DF-8B88-245DA04D7609}" presName="compNode" presStyleCnt="0"/>
      <dgm:spPr/>
    </dgm:pt>
    <dgm:pt modelId="{A09D1267-E2F4-4B42-83B5-AD26BA84776B}" type="pres">
      <dgm:prSet presAssocID="{F5C1314D-5A8F-47DF-8B88-245DA04D7609}" presName="iconRect" presStyleLbl="node1" presStyleIdx="2" presStyleCnt="3"/>
      <dgm:spPr>
        <a:blipFill>
          <a:blip xmlns:r="http://schemas.openxmlformats.org/officeDocument/2006/relationships"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A5DF8DBA-8799-4735-A197-CAC97A3F5925}" type="pres">
      <dgm:prSet presAssocID="{F5C1314D-5A8F-47DF-8B88-245DA04D7609}" presName="spaceRect" presStyleCnt="0"/>
      <dgm:spPr/>
    </dgm:pt>
    <dgm:pt modelId="{B26EAB6C-EEEB-4830-B7D1-226CF04C8D33}" type="pres">
      <dgm:prSet presAssocID="{F5C1314D-5A8F-47DF-8B88-245DA04D7609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7A0D360D-19C1-469D-897D-20F261BD958C}" type="presOf" srcId="{007EDD70-3AA8-480F-B4B2-60F64F3FEEBF}" destId="{F9F4E62E-7113-43EA-947E-D7D4577768DA}" srcOrd="0" destOrd="0" presId="urn:microsoft.com/office/officeart/2018/2/layout/IconLabelList"/>
    <dgm:cxn modelId="{4AD3E92A-3D82-44C4-AD0F-C187ACE86C1F}" srcId="{015C55C2-C021-4D38-B54A-5D83AB62FD6C}" destId="{007EDD70-3AA8-480F-B4B2-60F64F3FEEBF}" srcOrd="1" destOrd="0" parTransId="{744532D6-D0BD-4153-9CD7-20F1699DA136}" sibTransId="{A527A777-8ACD-4461-9185-7023971B8B49}"/>
    <dgm:cxn modelId="{45BDBB6C-9726-4DCE-9C52-294B768882C2}" srcId="{015C55C2-C021-4D38-B54A-5D83AB62FD6C}" destId="{F5C1314D-5A8F-47DF-8B88-245DA04D7609}" srcOrd="2" destOrd="0" parTransId="{6E5AB6A2-DDEE-4534-8BAF-2E61029FC706}" sibTransId="{EFCB0721-C17E-44FB-9BF6-09B932C33582}"/>
    <dgm:cxn modelId="{8BDED786-F0CB-4825-BC97-4A270A1477F2}" srcId="{015C55C2-C021-4D38-B54A-5D83AB62FD6C}" destId="{CB9B0F02-A7BA-4247-A8D3-FD1C95EDD868}" srcOrd="0" destOrd="0" parTransId="{648B0F08-55FD-480D-8EBA-373C95362C65}" sibTransId="{78A2FE21-7022-4C5F-AA3F-3D5B935E7AFA}"/>
    <dgm:cxn modelId="{4346F1BB-3168-4BF7-A6C8-17F6CFA79CE8}" type="presOf" srcId="{CB9B0F02-A7BA-4247-A8D3-FD1C95EDD868}" destId="{AC625004-FC77-4EA5-B2CF-276D57B7670D}" srcOrd="0" destOrd="0" presId="urn:microsoft.com/office/officeart/2018/2/layout/IconLabelList"/>
    <dgm:cxn modelId="{69B1E4E3-9E3F-480D-BCFD-1474A8A59DB5}" type="presOf" srcId="{F5C1314D-5A8F-47DF-8B88-245DA04D7609}" destId="{B26EAB6C-EEEB-4830-B7D1-226CF04C8D33}" srcOrd="0" destOrd="0" presId="urn:microsoft.com/office/officeart/2018/2/layout/IconLabelList"/>
    <dgm:cxn modelId="{0A3DDFE5-E8D8-4AA2-9580-E69A47FC2CEE}" type="presOf" srcId="{015C55C2-C021-4D38-B54A-5D83AB62FD6C}" destId="{E77E42AF-949C-4A88-A3F5-101B161F9673}" srcOrd="0" destOrd="0" presId="urn:microsoft.com/office/officeart/2018/2/layout/IconLabelList"/>
    <dgm:cxn modelId="{F68986EE-6DD3-4057-821D-3FBF79220839}" type="presParOf" srcId="{E77E42AF-949C-4A88-A3F5-101B161F9673}" destId="{DF4831DA-A157-4CD7-B6EE-AA4889C0C34C}" srcOrd="0" destOrd="0" presId="urn:microsoft.com/office/officeart/2018/2/layout/IconLabelList"/>
    <dgm:cxn modelId="{D6ECA1A0-571D-4477-B799-DBA3140C0134}" type="presParOf" srcId="{DF4831DA-A157-4CD7-B6EE-AA4889C0C34C}" destId="{D5F5D5B9-20E4-443C-9D9A-4207D67C3D55}" srcOrd="0" destOrd="0" presId="urn:microsoft.com/office/officeart/2018/2/layout/IconLabelList"/>
    <dgm:cxn modelId="{8A6E99AE-5C50-4986-A281-E3216A36CA53}" type="presParOf" srcId="{DF4831DA-A157-4CD7-B6EE-AA4889C0C34C}" destId="{B1D763E0-15AA-4C6E-9978-D816178A1790}" srcOrd="1" destOrd="0" presId="urn:microsoft.com/office/officeart/2018/2/layout/IconLabelList"/>
    <dgm:cxn modelId="{B01685B3-647E-44CD-8B83-07F6397C142E}" type="presParOf" srcId="{DF4831DA-A157-4CD7-B6EE-AA4889C0C34C}" destId="{AC625004-FC77-4EA5-B2CF-276D57B7670D}" srcOrd="2" destOrd="0" presId="urn:microsoft.com/office/officeart/2018/2/layout/IconLabelList"/>
    <dgm:cxn modelId="{DD0766DF-39D0-4C07-80C1-0DFEA90D07A2}" type="presParOf" srcId="{E77E42AF-949C-4A88-A3F5-101B161F9673}" destId="{26C73349-1BA3-4DB8-AF6F-D2B6029B2C6F}" srcOrd="1" destOrd="0" presId="urn:microsoft.com/office/officeart/2018/2/layout/IconLabelList"/>
    <dgm:cxn modelId="{00277C16-27AB-4B53-BCAD-2F91AB494FC2}" type="presParOf" srcId="{E77E42AF-949C-4A88-A3F5-101B161F9673}" destId="{7DE28CD7-82CA-47AD-8B4A-D33ED3B4EB70}" srcOrd="2" destOrd="0" presId="urn:microsoft.com/office/officeart/2018/2/layout/IconLabelList"/>
    <dgm:cxn modelId="{DC58BE5D-36A4-44D2-A9FF-047BE225F835}" type="presParOf" srcId="{7DE28CD7-82CA-47AD-8B4A-D33ED3B4EB70}" destId="{BE2C63F1-7968-4E52-81C6-FFA0D0CEDE02}" srcOrd="0" destOrd="0" presId="urn:microsoft.com/office/officeart/2018/2/layout/IconLabelList"/>
    <dgm:cxn modelId="{43792E3C-721D-49C6-8BA0-E152F904D2CA}" type="presParOf" srcId="{7DE28CD7-82CA-47AD-8B4A-D33ED3B4EB70}" destId="{3FCE3350-7547-481C-805A-6A70AD3A17DF}" srcOrd="1" destOrd="0" presId="urn:microsoft.com/office/officeart/2018/2/layout/IconLabelList"/>
    <dgm:cxn modelId="{54B46C0C-2EC0-4297-9B36-C58798482AF3}" type="presParOf" srcId="{7DE28CD7-82CA-47AD-8B4A-D33ED3B4EB70}" destId="{F9F4E62E-7113-43EA-947E-D7D4577768DA}" srcOrd="2" destOrd="0" presId="urn:microsoft.com/office/officeart/2018/2/layout/IconLabelList"/>
    <dgm:cxn modelId="{FE9874CD-90D8-4F76-9176-0A499904E9BC}" type="presParOf" srcId="{E77E42AF-949C-4A88-A3F5-101B161F9673}" destId="{0A970C63-A8C4-45AF-BE8F-35A80DFF8B46}" srcOrd="3" destOrd="0" presId="urn:microsoft.com/office/officeart/2018/2/layout/IconLabelList"/>
    <dgm:cxn modelId="{FB36C4D2-91C8-44E4-A6F6-4A48E74ADAC2}" type="presParOf" srcId="{E77E42AF-949C-4A88-A3F5-101B161F9673}" destId="{6DAEE41E-0904-4910-927F-6F14EAD6EA2E}" srcOrd="4" destOrd="0" presId="urn:microsoft.com/office/officeart/2018/2/layout/IconLabelList"/>
    <dgm:cxn modelId="{80C745D7-5FAD-46B0-94A7-52397F3A54CC}" type="presParOf" srcId="{6DAEE41E-0904-4910-927F-6F14EAD6EA2E}" destId="{A09D1267-E2F4-4B42-83B5-AD26BA84776B}" srcOrd="0" destOrd="0" presId="urn:microsoft.com/office/officeart/2018/2/layout/IconLabelList"/>
    <dgm:cxn modelId="{DAB73AB3-1DBD-4F53-8F7C-2BF2942F99B6}" type="presParOf" srcId="{6DAEE41E-0904-4910-927F-6F14EAD6EA2E}" destId="{A5DF8DBA-8799-4735-A197-CAC97A3F5925}" srcOrd="1" destOrd="0" presId="urn:microsoft.com/office/officeart/2018/2/layout/IconLabelList"/>
    <dgm:cxn modelId="{4CE40541-9EF1-47E5-A6BA-B6BCFB533585}" type="presParOf" srcId="{6DAEE41E-0904-4910-927F-6F14EAD6EA2E}" destId="{B26EAB6C-EEEB-4830-B7D1-226CF04C8D3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D04A9D4-7670-4DA0-8F34-452DEAAD85BA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6117277-D3D1-4C0B-BAA8-BCAD3AE91C48}">
      <dgm:prSet/>
      <dgm:spPr/>
      <dgm:t>
        <a:bodyPr/>
        <a:lstStyle/>
        <a:p>
          <a:r>
            <a:rPr lang="en-US" dirty="0"/>
            <a:t>Certificate of Completion</a:t>
          </a:r>
        </a:p>
      </dgm:t>
    </dgm:pt>
    <dgm:pt modelId="{8BAE28D8-CE82-472E-A914-41870E9847E0}" type="parTrans" cxnId="{7181AECB-439F-4D35-BC2F-6A647319BAFD}">
      <dgm:prSet/>
      <dgm:spPr/>
      <dgm:t>
        <a:bodyPr/>
        <a:lstStyle/>
        <a:p>
          <a:endParaRPr lang="en-US"/>
        </a:p>
      </dgm:t>
    </dgm:pt>
    <dgm:pt modelId="{E98B9CFA-93CA-4C00-9DC9-5B9C01D8B857}" type="sibTrans" cxnId="{7181AECB-439F-4D35-BC2F-6A647319BAFD}">
      <dgm:prSet/>
      <dgm:spPr/>
      <dgm:t>
        <a:bodyPr/>
        <a:lstStyle/>
        <a:p>
          <a:endParaRPr lang="en-US"/>
        </a:p>
      </dgm:t>
    </dgm:pt>
    <dgm:pt modelId="{5C4C8145-E87D-4C64-BF8E-93320DEE3DE3}">
      <dgm:prSet/>
      <dgm:spPr/>
      <dgm:t>
        <a:bodyPr/>
        <a:lstStyle/>
        <a:p>
          <a:r>
            <a:rPr lang="en-US" dirty="0"/>
            <a:t>Final Audit</a:t>
          </a:r>
        </a:p>
      </dgm:t>
    </dgm:pt>
    <dgm:pt modelId="{97CD793B-3304-4B5D-819D-23B15C59A57A}" type="parTrans" cxnId="{0C09096C-412E-4DD3-9D7C-AC243E08ED59}">
      <dgm:prSet/>
      <dgm:spPr/>
      <dgm:t>
        <a:bodyPr/>
        <a:lstStyle/>
        <a:p>
          <a:endParaRPr lang="en-US"/>
        </a:p>
      </dgm:t>
    </dgm:pt>
    <dgm:pt modelId="{D5E266FD-DBFB-4E96-86F9-30352FBA2781}" type="sibTrans" cxnId="{0C09096C-412E-4DD3-9D7C-AC243E08ED59}">
      <dgm:prSet/>
      <dgm:spPr/>
      <dgm:t>
        <a:bodyPr/>
        <a:lstStyle/>
        <a:p>
          <a:endParaRPr lang="en-US"/>
        </a:p>
      </dgm:t>
    </dgm:pt>
    <dgm:pt modelId="{BB5A71F3-55A8-4B87-BD09-8F0A1224F0A5}">
      <dgm:prSet/>
      <dgm:spPr/>
      <dgm:t>
        <a:bodyPr/>
        <a:lstStyle/>
        <a:p>
          <a:r>
            <a:rPr lang="en-US"/>
            <a:t>Disclaimer of Interest in Realty</a:t>
          </a:r>
        </a:p>
      </dgm:t>
    </dgm:pt>
    <dgm:pt modelId="{B9A59924-B9B6-4768-841B-B194B32A8637}" type="parTrans" cxnId="{B2ED7D51-854D-43C0-AB95-97F608645F4E}">
      <dgm:prSet/>
      <dgm:spPr/>
      <dgm:t>
        <a:bodyPr/>
        <a:lstStyle/>
        <a:p>
          <a:endParaRPr lang="en-US"/>
        </a:p>
      </dgm:t>
    </dgm:pt>
    <dgm:pt modelId="{D2648AF2-DC95-49B7-AE20-E4C8DACB98C1}" type="sibTrans" cxnId="{B2ED7D51-854D-43C0-AB95-97F608645F4E}">
      <dgm:prSet/>
      <dgm:spPr/>
      <dgm:t>
        <a:bodyPr/>
        <a:lstStyle/>
        <a:p>
          <a:endParaRPr lang="en-US"/>
        </a:p>
      </dgm:t>
    </dgm:pt>
    <dgm:pt modelId="{0E4B794D-B3D5-47BA-8EEE-BCEA8E223E6C}">
      <dgm:prSet/>
      <dgm:spPr/>
      <dgm:t>
        <a:bodyPr/>
        <a:lstStyle/>
        <a:p>
          <a:r>
            <a:rPr lang="en-US"/>
            <a:t>Retainage</a:t>
          </a:r>
        </a:p>
      </dgm:t>
    </dgm:pt>
    <dgm:pt modelId="{608CCF6B-24AE-4704-A41C-FC70A0907324}" type="parTrans" cxnId="{E5AFCD15-3B80-4EBD-8373-69EC38D46098}">
      <dgm:prSet/>
      <dgm:spPr/>
      <dgm:t>
        <a:bodyPr/>
        <a:lstStyle/>
        <a:p>
          <a:endParaRPr lang="en-US"/>
        </a:p>
      </dgm:t>
    </dgm:pt>
    <dgm:pt modelId="{BFC1827C-5F34-4207-84BB-AA1E2FFD43AD}" type="sibTrans" cxnId="{E5AFCD15-3B80-4EBD-8373-69EC38D46098}">
      <dgm:prSet/>
      <dgm:spPr/>
      <dgm:t>
        <a:bodyPr/>
        <a:lstStyle/>
        <a:p>
          <a:endParaRPr lang="en-US"/>
        </a:p>
      </dgm:t>
    </dgm:pt>
    <dgm:pt modelId="{B31B72C6-06BE-44AE-8C12-58673F050AF4}" type="pres">
      <dgm:prSet presAssocID="{FD04A9D4-7670-4DA0-8F34-452DEAAD85BA}" presName="outerComposite" presStyleCnt="0">
        <dgm:presLayoutVars>
          <dgm:chMax val="5"/>
          <dgm:dir/>
          <dgm:resizeHandles val="exact"/>
        </dgm:presLayoutVars>
      </dgm:prSet>
      <dgm:spPr/>
    </dgm:pt>
    <dgm:pt modelId="{104A6C24-19E3-4DD9-95B6-9F0739E06AEA}" type="pres">
      <dgm:prSet presAssocID="{FD04A9D4-7670-4DA0-8F34-452DEAAD85BA}" presName="dummyMaxCanvas" presStyleCnt="0">
        <dgm:presLayoutVars/>
      </dgm:prSet>
      <dgm:spPr/>
    </dgm:pt>
    <dgm:pt modelId="{CD3BE552-8507-4417-9192-46189F7114EA}" type="pres">
      <dgm:prSet presAssocID="{FD04A9D4-7670-4DA0-8F34-452DEAAD85BA}" presName="FourNodes_1" presStyleLbl="node1" presStyleIdx="0" presStyleCnt="4">
        <dgm:presLayoutVars>
          <dgm:bulletEnabled val="1"/>
        </dgm:presLayoutVars>
      </dgm:prSet>
      <dgm:spPr/>
    </dgm:pt>
    <dgm:pt modelId="{51EF9341-BC89-4A8E-A29B-6813B626F8C4}" type="pres">
      <dgm:prSet presAssocID="{FD04A9D4-7670-4DA0-8F34-452DEAAD85BA}" presName="FourNodes_2" presStyleLbl="node1" presStyleIdx="1" presStyleCnt="4">
        <dgm:presLayoutVars>
          <dgm:bulletEnabled val="1"/>
        </dgm:presLayoutVars>
      </dgm:prSet>
      <dgm:spPr/>
    </dgm:pt>
    <dgm:pt modelId="{AE5B2CA2-3669-47E4-A969-2B3EBA628BB1}" type="pres">
      <dgm:prSet presAssocID="{FD04A9D4-7670-4DA0-8F34-452DEAAD85BA}" presName="FourNodes_3" presStyleLbl="node1" presStyleIdx="2" presStyleCnt="4">
        <dgm:presLayoutVars>
          <dgm:bulletEnabled val="1"/>
        </dgm:presLayoutVars>
      </dgm:prSet>
      <dgm:spPr/>
    </dgm:pt>
    <dgm:pt modelId="{6237B74E-FF62-4FD8-8D95-D52E2D5881BB}" type="pres">
      <dgm:prSet presAssocID="{FD04A9D4-7670-4DA0-8F34-452DEAAD85BA}" presName="FourNodes_4" presStyleLbl="node1" presStyleIdx="3" presStyleCnt="4">
        <dgm:presLayoutVars>
          <dgm:bulletEnabled val="1"/>
        </dgm:presLayoutVars>
      </dgm:prSet>
      <dgm:spPr/>
    </dgm:pt>
    <dgm:pt modelId="{468377D2-2989-4C29-A4C9-D4FF227BE0FB}" type="pres">
      <dgm:prSet presAssocID="{FD04A9D4-7670-4DA0-8F34-452DEAAD85BA}" presName="FourConn_1-2" presStyleLbl="fgAccFollowNode1" presStyleIdx="0" presStyleCnt="3">
        <dgm:presLayoutVars>
          <dgm:bulletEnabled val="1"/>
        </dgm:presLayoutVars>
      </dgm:prSet>
      <dgm:spPr/>
    </dgm:pt>
    <dgm:pt modelId="{14B3335B-6422-4A96-9D4C-29430D0E410F}" type="pres">
      <dgm:prSet presAssocID="{FD04A9D4-7670-4DA0-8F34-452DEAAD85BA}" presName="FourConn_2-3" presStyleLbl="fgAccFollowNode1" presStyleIdx="1" presStyleCnt="3">
        <dgm:presLayoutVars>
          <dgm:bulletEnabled val="1"/>
        </dgm:presLayoutVars>
      </dgm:prSet>
      <dgm:spPr/>
    </dgm:pt>
    <dgm:pt modelId="{0350D43F-069C-4DD1-9C9F-F74B11174844}" type="pres">
      <dgm:prSet presAssocID="{FD04A9D4-7670-4DA0-8F34-452DEAAD85BA}" presName="FourConn_3-4" presStyleLbl="fgAccFollowNode1" presStyleIdx="2" presStyleCnt="3">
        <dgm:presLayoutVars>
          <dgm:bulletEnabled val="1"/>
        </dgm:presLayoutVars>
      </dgm:prSet>
      <dgm:spPr/>
    </dgm:pt>
    <dgm:pt modelId="{5113915C-8C0E-49E0-90CA-B2F1742A535F}" type="pres">
      <dgm:prSet presAssocID="{FD04A9D4-7670-4DA0-8F34-452DEAAD85BA}" presName="FourNodes_1_text" presStyleLbl="node1" presStyleIdx="3" presStyleCnt="4">
        <dgm:presLayoutVars>
          <dgm:bulletEnabled val="1"/>
        </dgm:presLayoutVars>
      </dgm:prSet>
      <dgm:spPr/>
    </dgm:pt>
    <dgm:pt modelId="{28DBB693-0AA7-4853-B373-5B59D9C8CF3C}" type="pres">
      <dgm:prSet presAssocID="{FD04A9D4-7670-4DA0-8F34-452DEAAD85BA}" presName="FourNodes_2_text" presStyleLbl="node1" presStyleIdx="3" presStyleCnt="4">
        <dgm:presLayoutVars>
          <dgm:bulletEnabled val="1"/>
        </dgm:presLayoutVars>
      </dgm:prSet>
      <dgm:spPr/>
    </dgm:pt>
    <dgm:pt modelId="{AF8E2552-8586-44FA-A00E-33BB029B9BAD}" type="pres">
      <dgm:prSet presAssocID="{FD04A9D4-7670-4DA0-8F34-452DEAAD85BA}" presName="FourNodes_3_text" presStyleLbl="node1" presStyleIdx="3" presStyleCnt="4">
        <dgm:presLayoutVars>
          <dgm:bulletEnabled val="1"/>
        </dgm:presLayoutVars>
      </dgm:prSet>
      <dgm:spPr/>
    </dgm:pt>
    <dgm:pt modelId="{6B719FB2-C2E5-4753-9A1C-292B0E435CCF}" type="pres">
      <dgm:prSet presAssocID="{FD04A9D4-7670-4DA0-8F34-452DEAAD85BA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C5D99311-4204-4243-8E96-9152513EE1A9}" type="presOf" srcId="{0E4B794D-B3D5-47BA-8EEE-BCEA8E223E6C}" destId="{6B719FB2-C2E5-4753-9A1C-292B0E435CCF}" srcOrd="1" destOrd="0" presId="urn:microsoft.com/office/officeart/2005/8/layout/vProcess5"/>
    <dgm:cxn modelId="{91FD6814-36FC-4062-8593-3B1D8E23316F}" type="presOf" srcId="{E98B9CFA-93CA-4C00-9DC9-5B9C01D8B857}" destId="{468377D2-2989-4C29-A4C9-D4FF227BE0FB}" srcOrd="0" destOrd="0" presId="urn:microsoft.com/office/officeart/2005/8/layout/vProcess5"/>
    <dgm:cxn modelId="{E5AFCD15-3B80-4EBD-8373-69EC38D46098}" srcId="{FD04A9D4-7670-4DA0-8F34-452DEAAD85BA}" destId="{0E4B794D-B3D5-47BA-8EEE-BCEA8E223E6C}" srcOrd="3" destOrd="0" parTransId="{608CCF6B-24AE-4704-A41C-FC70A0907324}" sibTransId="{BFC1827C-5F34-4207-84BB-AA1E2FFD43AD}"/>
    <dgm:cxn modelId="{B0EF9F1A-86ED-4883-B506-A9BB56454DB9}" type="presOf" srcId="{D6117277-D3D1-4C0B-BAA8-BCAD3AE91C48}" destId="{CD3BE552-8507-4417-9192-46189F7114EA}" srcOrd="0" destOrd="0" presId="urn:microsoft.com/office/officeart/2005/8/layout/vProcess5"/>
    <dgm:cxn modelId="{B8D4553A-40B8-48F0-BE3D-FE035E5FDBEB}" type="presOf" srcId="{D2648AF2-DC95-49B7-AE20-E4C8DACB98C1}" destId="{0350D43F-069C-4DD1-9C9F-F74B11174844}" srcOrd="0" destOrd="0" presId="urn:microsoft.com/office/officeart/2005/8/layout/vProcess5"/>
    <dgm:cxn modelId="{0C09096C-412E-4DD3-9D7C-AC243E08ED59}" srcId="{FD04A9D4-7670-4DA0-8F34-452DEAAD85BA}" destId="{5C4C8145-E87D-4C64-BF8E-93320DEE3DE3}" srcOrd="1" destOrd="0" parTransId="{97CD793B-3304-4B5D-819D-23B15C59A57A}" sibTransId="{D5E266FD-DBFB-4E96-86F9-30352FBA2781}"/>
    <dgm:cxn modelId="{2137816E-A293-4CDE-A1BB-53161EFB723C}" type="presOf" srcId="{D6117277-D3D1-4C0B-BAA8-BCAD3AE91C48}" destId="{5113915C-8C0E-49E0-90CA-B2F1742A535F}" srcOrd="1" destOrd="0" presId="urn:microsoft.com/office/officeart/2005/8/layout/vProcess5"/>
    <dgm:cxn modelId="{BBA4A06F-AC5C-4758-B3ED-3EEBFFE98978}" type="presOf" srcId="{5C4C8145-E87D-4C64-BF8E-93320DEE3DE3}" destId="{28DBB693-0AA7-4853-B373-5B59D9C8CF3C}" srcOrd="1" destOrd="0" presId="urn:microsoft.com/office/officeart/2005/8/layout/vProcess5"/>
    <dgm:cxn modelId="{B2ED7D51-854D-43C0-AB95-97F608645F4E}" srcId="{FD04A9D4-7670-4DA0-8F34-452DEAAD85BA}" destId="{BB5A71F3-55A8-4B87-BD09-8F0A1224F0A5}" srcOrd="2" destOrd="0" parTransId="{B9A59924-B9B6-4768-841B-B194B32A8637}" sibTransId="{D2648AF2-DC95-49B7-AE20-E4C8DACB98C1}"/>
    <dgm:cxn modelId="{D5C21F7C-D3D4-40EF-96D2-0DCB07AD5FC2}" type="presOf" srcId="{FD04A9D4-7670-4DA0-8F34-452DEAAD85BA}" destId="{B31B72C6-06BE-44AE-8C12-58673F050AF4}" srcOrd="0" destOrd="0" presId="urn:microsoft.com/office/officeart/2005/8/layout/vProcess5"/>
    <dgm:cxn modelId="{D3008196-2D9B-412F-B16F-CC98FD9EC0D8}" type="presOf" srcId="{BB5A71F3-55A8-4B87-BD09-8F0A1224F0A5}" destId="{AE5B2CA2-3669-47E4-A969-2B3EBA628BB1}" srcOrd="0" destOrd="0" presId="urn:microsoft.com/office/officeart/2005/8/layout/vProcess5"/>
    <dgm:cxn modelId="{C03993B2-1582-43B6-BB2F-11ADAF4DF8AB}" type="presOf" srcId="{D5E266FD-DBFB-4E96-86F9-30352FBA2781}" destId="{14B3335B-6422-4A96-9D4C-29430D0E410F}" srcOrd="0" destOrd="0" presId="urn:microsoft.com/office/officeart/2005/8/layout/vProcess5"/>
    <dgm:cxn modelId="{32A5D8CA-A40B-4355-A595-55127DE2BBCB}" type="presOf" srcId="{0E4B794D-B3D5-47BA-8EEE-BCEA8E223E6C}" destId="{6237B74E-FF62-4FD8-8D95-D52E2D5881BB}" srcOrd="0" destOrd="0" presId="urn:microsoft.com/office/officeart/2005/8/layout/vProcess5"/>
    <dgm:cxn modelId="{7181AECB-439F-4D35-BC2F-6A647319BAFD}" srcId="{FD04A9D4-7670-4DA0-8F34-452DEAAD85BA}" destId="{D6117277-D3D1-4C0B-BAA8-BCAD3AE91C48}" srcOrd="0" destOrd="0" parTransId="{8BAE28D8-CE82-472E-A914-41870E9847E0}" sibTransId="{E98B9CFA-93CA-4C00-9DC9-5B9C01D8B857}"/>
    <dgm:cxn modelId="{38BCFDE4-1A1E-4FE5-A180-3F3F5E11289D}" type="presOf" srcId="{5C4C8145-E87D-4C64-BF8E-93320DEE3DE3}" destId="{51EF9341-BC89-4A8E-A29B-6813B626F8C4}" srcOrd="0" destOrd="0" presId="urn:microsoft.com/office/officeart/2005/8/layout/vProcess5"/>
    <dgm:cxn modelId="{D1A875ED-CC78-4B39-BD4B-5F8AB2DAFB49}" type="presOf" srcId="{BB5A71F3-55A8-4B87-BD09-8F0A1224F0A5}" destId="{AF8E2552-8586-44FA-A00E-33BB029B9BAD}" srcOrd="1" destOrd="0" presId="urn:microsoft.com/office/officeart/2005/8/layout/vProcess5"/>
    <dgm:cxn modelId="{FCF2272D-1E2E-460C-8F55-D92BFC4835A1}" type="presParOf" srcId="{B31B72C6-06BE-44AE-8C12-58673F050AF4}" destId="{104A6C24-19E3-4DD9-95B6-9F0739E06AEA}" srcOrd="0" destOrd="0" presId="urn:microsoft.com/office/officeart/2005/8/layout/vProcess5"/>
    <dgm:cxn modelId="{8BE101E1-6D31-4624-9BAC-BE27092B02D2}" type="presParOf" srcId="{B31B72C6-06BE-44AE-8C12-58673F050AF4}" destId="{CD3BE552-8507-4417-9192-46189F7114EA}" srcOrd="1" destOrd="0" presId="urn:microsoft.com/office/officeart/2005/8/layout/vProcess5"/>
    <dgm:cxn modelId="{490A5298-2B00-4E7B-9D52-F81139F33246}" type="presParOf" srcId="{B31B72C6-06BE-44AE-8C12-58673F050AF4}" destId="{51EF9341-BC89-4A8E-A29B-6813B626F8C4}" srcOrd="2" destOrd="0" presId="urn:microsoft.com/office/officeart/2005/8/layout/vProcess5"/>
    <dgm:cxn modelId="{CD0568D0-96AE-40E8-98C4-C68264D34760}" type="presParOf" srcId="{B31B72C6-06BE-44AE-8C12-58673F050AF4}" destId="{AE5B2CA2-3669-47E4-A969-2B3EBA628BB1}" srcOrd="3" destOrd="0" presId="urn:microsoft.com/office/officeart/2005/8/layout/vProcess5"/>
    <dgm:cxn modelId="{C0947030-B153-4865-91DB-DC0794E54E94}" type="presParOf" srcId="{B31B72C6-06BE-44AE-8C12-58673F050AF4}" destId="{6237B74E-FF62-4FD8-8D95-D52E2D5881BB}" srcOrd="4" destOrd="0" presId="urn:microsoft.com/office/officeart/2005/8/layout/vProcess5"/>
    <dgm:cxn modelId="{FD0BE8E9-F9AE-4100-9306-886C2DB95DCC}" type="presParOf" srcId="{B31B72C6-06BE-44AE-8C12-58673F050AF4}" destId="{468377D2-2989-4C29-A4C9-D4FF227BE0FB}" srcOrd="5" destOrd="0" presId="urn:microsoft.com/office/officeart/2005/8/layout/vProcess5"/>
    <dgm:cxn modelId="{A9BAD3DA-F661-47F0-9C17-9DD7209160B8}" type="presParOf" srcId="{B31B72C6-06BE-44AE-8C12-58673F050AF4}" destId="{14B3335B-6422-4A96-9D4C-29430D0E410F}" srcOrd="6" destOrd="0" presId="urn:microsoft.com/office/officeart/2005/8/layout/vProcess5"/>
    <dgm:cxn modelId="{3C3E7447-57E2-44B3-940E-B60B5C44AE95}" type="presParOf" srcId="{B31B72C6-06BE-44AE-8C12-58673F050AF4}" destId="{0350D43F-069C-4DD1-9C9F-F74B11174844}" srcOrd="7" destOrd="0" presId="urn:microsoft.com/office/officeart/2005/8/layout/vProcess5"/>
    <dgm:cxn modelId="{482FDAEC-28D4-4B3A-AE68-FCEEAEA5428A}" type="presParOf" srcId="{B31B72C6-06BE-44AE-8C12-58673F050AF4}" destId="{5113915C-8C0E-49E0-90CA-B2F1742A535F}" srcOrd="8" destOrd="0" presId="urn:microsoft.com/office/officeart/2005/8/layout/vProcess5"/>
    <dgm:cxn modelId="{662712EE-2D47-4F6D-9941-8EDC25E0F2F4}" type="presParOf" srcId="{B31B72C6-06BE-44AE-8C12-58673F050AF4}" destId="{28DBB693-0AA7-4853-B373-5B59D9C8CF3C}" srcOrd="9" destOrd="0" presId="urn:microsoft.com/office/officeart/2005/8/layout/vProcess5"/>
    <dgm:cxn modelId="{045DA887-C1A5-452F-AAEB-66DE96712820}" type="presParOf" srcId="{B31B72C6-06BE-44AE-8C12-58673F050AF4}" destId="{AF8E2552-8586-44FA-A00E-33BB029B9BAD}" srcOrd="10" destOrd="0" presId="urn:microsoft.com/office/officeart/2005/8/layout/vProcess5"/>
    <dgm:cxn modelId="{B1606E8A-6F0B-4714-849E-E6877B7ED3E7}" type="presParOf" srcId="{B31B72C6-06BE-44AE-8C12-58673F050AF4}" destId="{6B719FB2-C2E5-4753-9A1C-292B0E435CC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BB4EBB-4326-4877-AAA5-A4B93D2A5177}">
      <dsp:nvSpPr>
        <dsp:cNvPr id="0" name=""/>
        <dsp:cNvSpPr/>
      </dsp:nvSpPr>
      <dsp:spPr>
        <a:xfrm>
          <a:off x="707282" y="4948"/>
          <a:ext cx="1955812" cy="195581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2E89AF-0AF9-44D5-BADF-12857ACFE4BF}">
      <dsp:nvSpPr>
        <dsp:cNvPr id="0" name=""/>
        <dsp:cNvSpPr/>
      </dsp:nvSpPr>
      <dsp:spPr>
        <a:xfrm>
          <a:off x="1124095" y="421761"/>
          <a:ext cx="1122187" cy="1122187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2B524C-C633-49C7-924C-6127FCCBE64D}">
      <dsp:nvSpPr>
        <dsp:cNvPr id="0" name=""/>
        <dsp:cNvSpPr/>
      </dsp:nvSpPr>
      <dsp:spPr>
        <a:xfrm>
          <a:off x="82064" y="2569949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800" kern="1200"/>
            <a:t>Central Office</a:t>
          </a:r>
        </a:p>
      </dsp:txBody>
      <dsp:txXfrm>
        <a:off x="82064" y="2569949"/>
        <a:ext cx="3206250" cy="720000"/>
      </dsp:txXfrm>
    </dsp:sp>
    <dsp:sp modelId="{E32DDD5B-D490-4F42-AE0E-F06F04867422}">
      <dsp:nvSpPr>
        <dsp:cNvPr id="0" name=""/>
        <dsp:cNvSpPr/>
      </dsp:nvSpPr>
      <dsp:spPr>
        <a:xfrm>
          <a:off x="4474626" y="4948"/>
          <a:ext cx="1955812" cy="195581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3F4E16-B07A-4346-9F70-FC75940C18EF}">
      <dsp:nvSpPr>
        <dsp:cNvPr id="0" name=""/>
        <dsp:cNvSpPr/>
      </dsp:nvSpPr>
      <dsp:spPr>
        <a:xfrm>
          <a:off x="4891439" y="421761"/>
          <a:ext cx="1122187" cy="1122187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20FA7A-8F43-4899-86F0-38C7C03026B7}">
      <dsp:nvSpPr>
        <dsp:cNvPr id="0" name=""/>
        <dsp:cNvSpPr/>
      </dsp:nvSpPr>
      <dsp:spPr>
        <a:xfrm>
          <a:off x="3849408" y="2569949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800" kern="1200"/>
            <a:t>District offices</a:t>
          </a:r>
        </a:p>
      </dsp:txBody>
      <dsp:txXfrm>
        <a:off x="3849408" y="2569949"/>
        <a:ext cx="3206250" cy="720000"/>
      </dsp:txXfrm>
    </dsp:sp>
    <dsp:sp modelId="{C7C1B332-CF52-4411-8849-ED919975D24A}">
      <dsp:nvSpPr>
        <dsp:cNvPr id="0" name=""/>
        <dsp:cNvSpPr/>
      </dsp:nvSpPr>
      <dsp:spPr>
        <a:xfrm>
          <a:off x="8241970" y="4948"/>
          <a:ext cx="1955812" cy="195581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B52153-9897-4A20-AFBE-65E1F524F1A3}">
      <dsp:nvSpPr>
        <dsp:cNvPr id="0" name=""/>
        <dsp:cNvSpPr/>
      </dsp:nvSpPr>
      <dsp:spPr>
        <a:xfrm>
          <a:off x="8658783" y="421761"/>
          <a:ext cx="1122187" cy="1122187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0E5D34-0139-474D-A95F-59D0E9A10A72}">
      <dsp:nvSpPr>
        <dsp:cNvPr id="0" name=""/>
        <dsp:cNvSpPr/>
      </dsp:nvSpPr>
      <dsp:spPr>
        <a:xfrm>
          <a:off x="7616751" y="2569949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800" kern="1200"/>
            <a:t>Field offices</a:t>
          </a:r>
        </a:p>
      </dsp:txBody>
      <dsp:txXfrm>
        <a:off x="7616751" y="2569949"/>
        <a:ext cx="32062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0CE119-27D8-403C-8843-1E2CFCE06696}">
      <dsp:nvSpPr>
        <dsp:cNvPr id="0" name=""/>
        <dsp:cNvSpPr/>
      </dsp:nvSpPr>
      <dsp:spPr>
        <a:xfrm>
          <a:off x="1339171" y="2104"/>
          <a:ext cx="3290688" cy="329068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Correct area</a:t>
          </a:r>
        </a:p>
      </dsp:txBody>
      <dsp:txXfrm>
        <a:off x="1821081" y="484014"/>
        <a:ext cx="2326868" cy="2326868"/>
      </dsp:txXfrm>
    </dsp:sp>
    <dsp:sp modelId="{89C6BD9F-5E03-4854-A9A4-A39B4DE57C80}">
      <dsp:nvSpPr>
        <dsp:cNvPr id="0" name=""/>
        <dsp:cNvSpPr/>
      </dsp:nvSpPr>
      <dsp:spPr>
        <a:xfrm rot="5400000">
          <a:off x="4901342" y="1211432"/>
          <a:ext cx="1151741" cy="872032"/>
        </a:xfrm>
        <a:prstGeom prst="triangle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A891FB-3CE1-4E50-9402-C9AE025B1F60}">
      <dsp:nvSpPr>
        <dsp:cNvPr id="0" name=""/>
        <dsp:cNvSpPr/>
      </dsp:nvSpPr>
      <dsp:spPr>
        <a:xfrm>
          <a:off x="6275205" y="2104"/>
          <a:ext cx="3290688" cy="329068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Correlate to DOT parcels</a:t>
          </a:r>
        </a:p>
      </dsp:txBody>
      <dsp:txXfrm>
        <a:off x="6757115" y="484014"/>
        <a:ext cx="2326868" cy="23268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24ACD5-B489-410D-91D5-3F5F9E0C19E9}">
      <dsp:nvSpPr>
        <dsp:cNvPr id="0" name=""/>
        <dsp:cNvSpPr/>
      </dsp:nvSpPr>
      <dsp:spPr>
        <a:xfrm>
          <a:off x="0" y="0"/>
          <a:ext cx="3143249" cy="361784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060" tIns="330200" rIns="245060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Show existing location of facilities</a:t>
          </a:r>
        </a:p>
      </dsp:txBody>
      <dsp:txXfrm>
        <a:off x="0" y="1374781"/>
        <a:ext cx="3143249" cy="2170707"/>
      </dsp:txXfrm>
    </dsp:sp>
    <dsp:sp modelId="{788F63B9-C154-41DE-B489-7BA40E3CF9D6}">
      <dsp:nvSpPr>
        <dsp:cNvPr id="0" name=""/>
        <dsp:cNvSpPr/>
      </dsp:nvSpPr>
      <dsp:spPr>
        <a:xfrm>
          <a:off x="1028948" y="361784"/>
          <a:ext cx="1085353" cy="108535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618" tIns="12700" rIns="84618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1</a:t>
          </a:r>
        </a:p>
      </dsp:txBody>
      <dsp:txXfrm>
        <a:off x="1187894" y="520730"/>
        <a:ext cx="767461" cy="767461"/>
      </dsp:txXfrm>
    </dsp:sp>
    <dsp:sp modelId="{51FE63CC-BB82-4380-89CD-8E63B8C5CEC9}">
      <dsp:nvSpPr>
        <dsp:cNvPr id="0" name=""/>
        <dsp:cNvSpPr/>
      </dsp:nvSpPr>
      <dsp:spPr>
        <a:xfrm>
          <a:off x="0" y="3617773"/>
          <a:ext cx="3143249" cy="72"/>
        </a:xfrm>
        <a:prstGeom prst="rect">
          <a:avLst/>
        </a:prstGeom>
        <a:solidFill>
          <a:schemeClr val="accent2">
            <a:hueOff val="381558"/>
            <a:satOff val="-8706"/>
            <a:lumOff val="3216"/>
            <a:alphaOff val="0"/>
          </a:schemeClr>
        </a:solidFill>
        <a:ln w="12700" cap="flat" cmpd="sng" algn="ctr">
          <a:solidFill>
            <a:schemeClr val="accent2">
              <a:hueOff val="381558"/>
              <a:satOff val="-8706"/>
              <a:lumOff val="32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232A58-1C02-45FD-8087-6A8F1F21976E}">
      <dsp:nvSpPr>
        <dsp:cNvPr id="0" name=""/>
        <dsp:cNvSpPr/>
      </dsp:nvSpPr>
      <dsp:spPr>
        <a:xfrm>
          <a:off x="3457574" y="0"/>
          <a:ext cx="3143249" cy="3617845"/>
        </a:xfrm>
        <a:prstGeom prst="rect">
          <a:avLst/>
        </a:prstGeom>
        <a:solidFill>
          <a:schemeClr val="accent2">
            <a:tint val="40000"/>
            <a:alpha val="90000"/>
            <a:hueOff val="987282"/>
            <a:satOff val="-2587"/>
            <a:lumOff val="92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987282"/>
              <a:satOff val="-2587"/>
              <a:lumOff val="9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060" tIns="330200" rIns="245060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Show proposed location of facilities</a:t>
          </a:r>
        </a:p>
      </dsp:txBody>
      <dsp:txXfrm>
        <a:off x="3457574" y="1374781"/>
        <a:ext cx="3143249" cy="2170707"/>
      </dsp:txXfrm>
    </dsp:sp>
    <dsp:sp modelId="{9FDEE2BB-8B7F-4313-9E3F-94AA0A3D2A47}">
      <dsp:nvSpPr>
        <dsp:cNvPr id="0" name=""/>
        <dsp:cNvSpPr/>
      </dsp:nvSpPr>
      <dsp:spPr>
        <a:xfrm>
          <a:off x="4486523" y="361784"/>
          <a:ext cx="1085353" cy="1085353"/>
        </a:xfrm>
        <a:prstGeom prst="ellipse">
          <a:avLst/>
        </a:prstGeom>
        <a:solidFill>
          <a:schemeClr val="accent2">
            <a:hueOff val="763116"/>
            <a:satOff val="-17411"/>
            <a:lumOff val="6432"/>
            <a:alphaOff val="0"/>
          </a:schemeClr>
        </a:solidFill>
        <a:ln w="12700" cap="flat" cmpd="sng" algn="ctr">
          <a:solidFill>
            <a:schemeClr val="accent2">
              <a:hueOff val="763116"/>
              <a:satOff val="-17411"/>
              <a:lumOff val="643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618" tIns="12700" rIns="84618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2</a:t>
          </a:r>
        </a:p>
      </dsp:txBody>
      <dsp:txXfrm>
        <a:off x="4645469" y="520730"/>
        <a:ext cx="767461" cy="767461"/>
      </dsp:txXfrm>
    </dsp:sp>
    <dsp:sp modelId="{75AD7F6C-DCB4-40E5-BBDC-A3B9C5177938}">
      <dsp:nvSpPr>
        <dsp:cNvPr id="0" name=""/>
        <dsp:cNvSpPr/>
      </dsp:nvSpPr>
      <dsp:spPr>
        <a:xfrm>
          <a:off x="3457574" y="3617773"/>
          <a:ext cx="3143249" cy="72"/>
        </a:xfrm>
        <a:prstGeom prst="rect">
          <a:avLst/>
        </a:prstGeom>
        <a:solidFill>
          <a:schemeClr val="accent2">
            <a:hueOff val="1144674"/>
            <a:satOff val="-26117"/>
            <a:lumOff val="9647"/>
            <a:alphaOff val="0"/>
          </a:schemeClr>
        </a:solidFill>
        <a:ln w="12700" cap="flat" cmpd="sng" algn="ctr">
          <a:solidFill>
            <a:schemeClr val="accent2">
              <a:hueOff val="1144674"/>
              <a:satOff val="-26117"/>
              <a:lumOff val="9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37F287-B2CE-4C5D-A82B-DA64E1961D21}">
      <dsp:nvSpPr>
        <dsp:cNvPr id="0" name=""/>
        <dsp:cNvSpPr/>
      </dsp:nvSpPr>
      <dsp:spPr>
        <a:xfrm>
          <a:off x="6915149" y="0"/>
          <a:ext cx="3143249" cy="3617845"/>
        </a:xfrm>
        <a:prstGeom prst="rect">
          <a:avLst/>
        </a:prstGeom>
        <a:solidFill>
          <a:schemeClr val="accent2">
            <a:tint val="40000"/>
            <a:alpha val="90000"/>
            <a:hueOff val="1974564"/>
            <a:satOff val="-5173"/>
            <a:lumOff val="185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974564"/>
              <a:satOff val="-5173"/>
              <a:lumOff val="18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060" tIns="330200" rIns="245060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Overlay on DOT plans and cross sections</a:t>
          </a:r>
        </a:p>
      </dsp:txBody>
      <dsp:txXfrm>
        <a:off x="6915149" y="1374781"/>
        <a:ext cx="3143249" cy="2170707"/>
      </dsp:txXfrm>
    </dsp:sp>
    <dsp:sp modelId="{E00D9E8D-7451-4D43-98E9-C47A19281C40}">
      <dsp:nvSpPr>
        <dsp:cNvPr id="0" name=""/>
        <dsp:cNvSpPr/>
      </dsp:nvSpPr>
      <dsp:spPr>
        <a:xfrm>
          <a:off x="7944098" y="361784"/>
          <a:ext cx="1085353" cy="1085353"/>
        </a:xfrm>
        <a:prstGeom prst="ellipse">
          <a:avLst/>
        </a:prstGeom>
        <a:solidFill>
          <a:schemeClr val="accent2">
            <a:hueOff val="1526231"/>
            <a:satOff val="-34822"/>
            <a:lumOff val="12863"/>
            <a:alphaOff val="0"/>
          </a:schemeClr>
        </a:solidFill>
        <a:ln w="12700" cap="flat" cmpd="sng" algn="ctr">
          <a:solidFill>
            <a:schemeClr val="accent2">
              <a:hueOff val="1526231"/>
              <a:satOff val="-34822"/>
              <a:lumOff val="12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618" tIns="12700" rIns="84618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3</a:t>
          </a:r>
        </a:p>
      </dsp:txBody>
      <dsp:txXfrm>
        <a:off x="8103044" y="520730"/>
        <a:ext cx="767461" cy="767461"/>
      </dsp:txXfrm>
    </dsp:sp>
    <dsp:sp modelId="{ADDF4E84-694F-4229-96C6-73725425B4A3}">
      <dsp:nvSpPr>
        <dsp:cNvPr id="0" name=""/>
        <dsp:cNvSpPr/>
      </dsp:nvSpPr>
      <dsp:spPr>
        <a:xfrm>
          <a:off x="6915149" y="3617773"/>
          <a:ext cx="3143249" cy="72"/>
        </a:xfrm>
        <a:prstGeom prst="rect">
          <a:avLst/>
        </a:prstGeom>
        <a:solidFill>
          <a:schemeClr val="accent2">
            <a:hueOff val="1907789"/>
            <a:satOff val="-43528"/>
            <a:lumOff val="16079"/>
            <a:alphaOff val="0"/>
          </a:schemeClr>
        </a:solidFill>
        <a:ln w="12700" cap="flat" cmpd="sng" algn="ctr">
          <a:solidFill>
            <a:schemeClr val="accent2">
              <a:hueOff val="1907789"/>
              <a:satOff val="-43528"/>
              <a:lumOff val="160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2FAAD7-21D6-484B-A126-DBB089989BE6}">
      <dsp:nvSpPr>
        <dsp:cNvPr id="0" name=""/>
        <dsp:cNvSpPr/>
      </dsp:nvSpPr>
      <dsp:spPr>
        <a:xfrm>
          <a:off x="0" y="0"/>
          <a:ext cx="3143249" cy="361784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060" tIns="330200" rIns="245060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Segregate direct, indirect &amp; “unallowable” costs</a:t>
          </a:r>
        </a:p>
      </dsp:txBody>
      <dsp:txXfrm>
        <a:off x="0" y="1374781"/>
        <a:ext cx="3143249" cy="2170707"/>
      </dsp:txXfrm>
    </dsp:sp>
    <dsp:sp modelId="{1DAAE6FA-501B-4317-8030-C2F0E0E857B6}">
      <dsp:nvSpPr>
        <dsp:cNvPr id="0" name=""/>
        <dsp:cNvSpPr/>
      </dsp:nvSpPr>
      <dsp:spPr>
        <a:xfrm>
          <a:off x="1028948" y="361784"/>
          <a:ext cx="1085353" cy="108535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618" tIns="12700" rIns="84618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  <a:endParaRPr lang="en-US" sz="4800" kern="1200" dirty="0"/>
        </a:p>
      </dsp:txBody>
      <dsp:txXfrm>
        <a:off x="1187894" y="520730"/>
        <a:ext cx="767461" cy="767461"/>
      </dsp:txXfrm>
    </dsp:sp>
    <dsp:sp modelId="{D193701C-EE5B-4435-94BF-02B9F365D360}">
      <dsp:nvSpPr>
        <dsp:cNvPr id="0" name=""/>
        <dsp:cNvSpPr/>
      </dsp:nvSpPr>
      <dsp:spPr>
        <a:xfrm>
          <a:off x="0" y="3617773"/>
          <a:ext cx="3143249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E01AAC-CE99-4B04-8F49-AA90B46135C5}">
      <dsp:nvSpPr>
        <dsp:cNvPr id="0" name=""/>
        <dsp:cNvSpPr/>
      </dsp:nvSpPr>
      <dsp:spPr>
        <a:xfrm>
          <a:off x="3457574" y="0"/>
          <a:ext cx="3143249" cy="3617845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060" tIns="330200" rIns="245060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Cost Accounting Standards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Work Order System</a:t>
          </a:r>
        </a:p>
      </dsp:txBody>
      <dsp:txXfrm>
        <a:off x="3457574" y="1374781"/>
        <a:ext cx="3143249" cy="2170707"/>
      </dsp:txXfrm>
    </dsp:sp>
    <dsp:sp modelId="{AF0CBEB8-2EFC-43E1-B2E3-8AE15FF30F05}">
      <dsp:nvSpPr>
        <dsp:cNvPr id="0" name=""/>
        <dsp:cNvSpPr/>
      </dsp:nvSpPr>
      <dsp:spPr>
        <a:xfrm>
          <a:off x="4486523" y="361784"/>
          <a:ext cx="1085353" cy="108535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618" tIns="12700" rIns="84618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  <a:endParaRPr lang="en-US" sz="4800" kern="1200" dirty="0"/>
        </a:p>
      </dsp:txBody>
      <dsp:txXfrm>
        <a:off x="4645469" y="520730"/>
        <a:ext cx="767461" cy="767461"/>
      </dsp:txXfrm>
    </dsp:sp>
    <dsp:sp modelId="{BD8E942D-F997-4A82-AC8C-85C3C67F6EFA}">
      <dsp:nvSpPr>
        <dsp:cNvPr id="0" name=""/>
        <dsp:cNvSpPr/>
      </dsp:nvSpPr>
      <dsp:spPr>
        <a:xfrm>
          <a:off x="3457574" y="3617773"/>
          <a:ext cx="3143249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7DA064-3344-4457-9389-083E9ACF02D5}">
      <dsp:nvSpPr>
        <dsp:cNvPr id="0" name=""/>
        <dsp:cNvSpPr/>
      </dsp:nvSpPr>
      <dsp:spPr>
        <a:xfrm>
          <a:off x="6915149" y="0"/>
          <a:ext cx="3143249" cy="361784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060" tIns="330200" rIns="245060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Ability to accumulate costs to a project</a:t>
          </a:r>
        </a:p>
      </dsp:txBody>
      <dsp:txXfrm>
        <a:off x="6915149" y="1374781"/>
        <a:ext cx="3143249" cy="2170707"/>
      </dsp:txXfrm>
    </dsp:sp>
    <dsp:sp modelId="{9F531C3D-198A-486B-B949-E337747A530B}">
      <dsp:nvSpPr>
        <dsp:cNvPr id="0" name=""/>
        <dsp:cNvSpPr/>
      </dsp:nvSpPr>
      <dsp:spPr>
        <a:xfrm>
          <a:off x="7944098" y="361784"/>
          <a:ext cx="1085353" cy="108535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618" tIns="12700" rIns="84618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  <a:endParaRPr lang="en-US" sz="4800" kern="1200" dirty="0"/>
        </a:p>
      </dsp:txBody>
      <dsp:txXfrm>
        <a:off x="8103044" y="520730"/>
        <a:ext cx="767461" cy="767461"/>
      </dsp:txXfrm>
    </dsp:sp>
    <dsp:sp modelId="{3FCF9FBB-0ABF-4F8B-90CF-68AA121AE1AF}">
      <dsp:nvSpPr>
        <dsp:cNvPr id="0" name=""/>
        <dsp:cNvSpPr/>
      </dsp:nvSpPr>
      <dsp:spPr>
        <a:xfrm>
          <a:off x="6915149" y="3617773"/>
          <a:ext cx="3143249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06CBA8-64D5-47F9-BCA4-1EC2C350F675}">
      <dsp:nvSpPr>
        <dsp:cNvPr id="0" name=""/>
        <dsp:cNvSpPr/>
      </dsp:nvSpPr>
      <dsp:spPr>
        <a:xfrm>
          <a:off x="0" y="2183561"/>
          <a:ext cx="10058399" cy="143265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Include:</a:t>
          </a:r>
        </a:p>
      </dsp:txBody>
      <dsp:txXfrm>
        <a:off x="0" y="2183561"/>
        <a:ext cx="10058399" cy="773632"/>
      </dsp:txXfrm>
    </dsp:sp>
    <dsp:sp modelId="{2F870A7E-3C2B-4D01-83D5-C55C9727B4EC}">
      <dsp:nvSpPr>
        <dsp:cNvPr id="0" name=""/>
        <dsp:cNvSpPr/>
      </dsp:nvSpPr>
      <dsp:spPr>
        <a:xfrm>
          <a:off x="0" y="2928540"/>
          <a:ext cx="2514600" cy="65902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Materials &amp; equipment</a:t>
          </a:r>
        </a:p>
      </dsp:txBody>
      <dsp:txXfrm>
        <a:off x="0" y="2928540"/>
        <a:ext cx="2514600" cy="659020"/>
      </dsp:txXfrm>
    </dsp:sp>
    <dsp:sp modelId="{B53A081B-56B4-45A9-B33C-6412F106B7B8}">
      <dsp:nvSpPr>
        <dsp:cNvPr id="0" name=""/>
        <dsp:cNvSpPr/>
      </dsp:nvSpPr>
      <dsp:spPr>
        <a:xfrm>
          <a:off x="2514599" y="2928540"/>
          <a:ext cx="2514600" cy="659020"/>
        </a:xfrm>
        <a:prstGeom prst="rect">
          <a:avLst/>
        </a:prstGeom>
        <a:solidFill>
          <a:schemeClr val="accent5">
            <a:tint val="40000"/>
            <a:alpha val="90000"/>
            <a:hueOff val="-7112271"/>
            <a:satOff val="1537"/>
            <a:lumOff val="-625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Labor &amp; wages</a:t>
          </a:r>
        </a:p>
      </dsp:txBody>
      <dsp:txXfrm>
        <a:off x="2514599" y="2928540"/>
        <a:ext cx="2514600" cy="659020"/>
      </dsp:txXfrm>
    </dsp:sp>
    <dsp:sp modelId="{9F60E64C-4282-4EEE-BA48-1F8A31AD9DF1}">
      <dsp:nvSpPr>
        <dsp:cNvPr id="0" name=""/>
        <dsp:cNvSpPr/>
      </dsp:nvSpPr>
      <dsp:spPr>
        <a:xfrm>
          <a:off x="5029199" y="2928540"/>
          <a:ext cx="2514600" cy="659020"/>
        </a:xfrm>
        <a:prstGeom prst="rect">
          <a:avLst/>
        </a:prstGeom>
        <a:solidFill>
          <a:schemeClr val="accent5">
            <a:tint val="40000"/>
            <a:alpha val="90000"/>
            <a:hueOff val="-14224541"/>
            <a:satOff val="3075"/>
            <a:lumOff val="-124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Engineering</a:t>
          </a:r>
        </a:p>
      </dsp:txBody>
      <dsp:txXfrm>
        <a:off x="5029199" y="2928540"/>
        <a:ext cx="2514600" cy="659020"/>
      </dsp:txXfrm>
    </dsp:sp>
    <dsp:sp modelId="{DC819EA3-A7B7-4DF9-B4C4-D5385E9F3F5E}">
      <dsp:nvSpPr>
        <dsp:cNvPr id="0" name=""/>
        <dsp:cNvSpPr/>
      </dsp:nvSpPr>
      <dsp:spPr>
        <a:xfrm>
          <a:off x="7543800" y="2928540"/>
          <a:ext cx="2514600" cy="659020"/>
        </a:xfrm>
        <a:prstGeom prst="rect">
          <a:avLst/>
        </a:prstGeom>
        <a:solidFill>
          <a:schemeClr val="accent5">
            <a:tint val="40000"/>
            <a:alpha val="90000"/>
            <a:hueOff val="-21336812"/>
            <a:satOff val="4612"/>
            <a:lumOff val="-187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Directly related</a:t>
          </a:r>
        </a:p>
      </dsp:txBody>
      <dsp:txXfrm>
        <a:off x="7543800" y="2928540"/>
        <a:ext cx="2514600" cy="659020"/>
      </dsp:txXfrm>
    </dsp:sp>
    <dsp:sp modelId="{855FB9A8-4651-442F-B9BD-BC11A740B0CA}">
      <dsp:nvSpPr>
        <dsp:cNvPr id="0" name=""/>
        <dsp:cNvSpPr/>
      </dsp:nvSpPr>
      <dsp:spPr>
        <a:xfrm rot="10800000">
          <a:off x="0" y="1631"/>
          <a:ext cx="10058399" cy="2203419"/>
        </a:xfrm>
        <a:prstGeom prst="upArrowCallout">
          <a:avLst/>
        </a:prstGeom>
        <a:solidFill>
          <a:schemeClr val="accent5">
            <a:hueOff val="-21323121"/>
            <a:satOff val="12119"/>
            <a:lumOff val="-1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i="0" u="none" kern="1200" dirty="0"/>
            <a:t>Benefit one project and only one project</a:t>
          </a:r>
        </a:p>
      </dsp:txBody>
      <dsp:txXfrm rot="10800000">
        <a:off x="0" y="1631"/>
        <a:ext cx="10058399" cy="143171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06CBA8-64D5-47F9-BCA4-1EC2C350F675}">
      <dsp:nvSpPr>
        <dsp:cNvPr id="0" name=""/>
        <dsp:cNvSpPr/>
      </dsp:nvSpPr>
      <dsp:spPr>
        <a:xfrm>
          <a:off x="0" y="2183561"/>
          <a:ext cx="10058399" cy="143265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Include:</a:t>
          </a:r>
        </a:p>
      </dsp:txBody>
      <dsp:txXfrm>
        <a:off x="0" y="2183561"/>
        <a:ext cx="10058399" cy="773632"/>
      </dsp:txXfrm>
    </dsp:sp>
    <dsp:sp modelId="{2F870A7E-3C2B-4D01-83D5-C55C9727B4EC}">
      <dsp:nvSpPr>
        <dsp:cNvPr id="0" name=""/>
        <dsp:cNvSpPr/>
      </dsp:nvSpPr>
      <dsp:spPr>
        <a:xfrm>
          <a:off x="0" y="2928540"/>
          <a:ext cx="2514600" cy="65902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Administration</a:t>
          </a:r>
        </a:p>
      </dsp:txBody>
      <dsp:txXfrm>
        <a:off x="0" y="2928540"/>
        <a:ext cx="2514600" cy="659020"/>
      </dsp:txXfrm>
    </dsp:sp>
    <dsp:sp modelId="{B53A081B-56B4-45A9-B33C-6412F106B7B8}">
      <dsp:nvSpPr>
        <dsp:cNvPr id="0" name=""/>
        <dsp:cNvSpPr/>
      </dsp:nvSpPr>
      <dsp:spPr>
        <a:xfrm>
          <a:off x="2514599" y="2928540"/>
          <a:ext cx="2514600" cy="659020"/>
        </a:xfrm>
        <a:prstGeom prst="rect">
          <a:avLst/>
        </a:prstGeom>
        <a:solidFill>
          <a:schemeClr val="accent5">
            <a:tint val="40000"/>
            <a:alpha val="90000"/>
            <a:hueOff val="-7112271"/>
            <a:satOff val="1537"/>
            <a:lumOff val="-625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Accounting fees</a:t>
          </a:r>
        </a:p>
      </dsp:txBody>
      <dsp:txXfrm>
        <a:off x="2514599" y="2928540"/>
        <a:ext cx="2514600" cy="659020"/>
      </dsp:txXfrm>
    </dsp:sp>
    <dsp:sp modelId="{9F60E64C-4282-4EEE-BA48-1F8A31AD9DF1}">
      <dsp:nvSpPr>
        <dsp:cNvPr id="0" name=""/>
        <dsp:cNvSpPr/>
      </dsp:nvSpPr>
      <dsp:spPr>
        <a:xfrm>
          <a:off x="5029199" y="2928540"/>
          <a:ext cx="2514600" cy="659020"/>
        </a:xfrm>
        <a:prstGeom prst="rect">
          <a:avLst/>
        </a:prstGeom>
        <a:solidFill>
          <a:schemeClr val="accent5">
            <a:tint val="40000"/>
            <a:alpha val="90000"/>
            <a:hueOff val="-14224541"/>
            <a:satOff val="3075"/>
            <a:lumOff val="-124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Legal fees</a:t>
          </a:r>
        </a:p>
      </dsp:txBody>
      <dsp:txXfrm>
        <a:off x="5029199" y="2928540"/>
        <a:ext cx="2514600" cy="659020"/>
      </dsp:txXfrm>
    </dsp:sp>
    <dsp:sp modelId="{DC819EA3-A7B7-4DF9-B4C4-D5385E9F3F5E}">
      <dsp:nvSpPr>
        <dsp:cNvPr id="0" name=""/>
        <dsp:cNvSpPr/>
      </dsp:nvSpPr>
      <dsp:spPr>
        <a:xfrm>
          <a:off x="7543800" y="2928540"/>
          <a:ext cx="2514600" cy="659020"/>
        </a:xfrm>
        <a:prstGeom prst="rect">
          <a:avLst/>
        </a:prstGeom>
        <a:solidFill>
          <a:schemeClr val="accent5">
            <a:tint val="40000"/>
            <a:alpha val="90000"/>
            <a:hueOff val="-21336812"/>
            <a:satOff val="4612"/>
            <a:lumOff val="-187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Insurance</a:t>
          </a:r>
        </a:p>
      </dsp:txBody>
      <dsp:txXfrm>
        <a:off x="7543800" y="2928540"/>
        <a:ext cx="2514600" cy="659020"/>
      </dsp:txXfrm>
    </dsp:sp>
    <dsp:sp modelId="{855FB9A8-4651-442F-B9BD-BC11A740B0CA}">
      <dsp:nvSpPr>
        <dsp:cNvPr id="0" name=""/>
        <dsp:cNvSpPr/>
      </dsp:nvSpPr>
      <dsp:spPr>
        <a:xfrm rot="10800000">
          <a:off x="0" y="1631"/>
          <a:ext cx="10058399" cy="2203419"/>
        </a:xfrm>
        <a:prstGeom prst="upArrowCallout">
          <a:avLst/>
        </a:prstGeom>
        <a:solidFill>
          <a:schemeClr val="accent5">
            <a:hueOff val="-21323121"/>
            <a:satOff val="12119"/>
            <a:lumOff val="-1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i="0" u="none" kern="1200" dirty="0"/>
            <a:t>Eligible costs - must be actually incurred</a:t>
          </a:r>
        </a:p>
      </dsp:txBody>
      <dsp:txXfrm rot="10800000">
        <a:off x="0" y="1631"/>
        <a:ext cx="10058399" cy="143171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06CBA8-64D5-47F9-BCA4-1EC2C350F675}">
      <dsp:nvSpPr>
        <dsp:cNvPr id="0" name=""/>
        <dsp:cNvSpPr/>
      </dsp:nvSpPr>
      <dsp:spPr>
        <a:xfrm>
          <a:off x="0" y="2183561"/>
          <a:ext cx="10058399" cy="143265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Include:</a:t>
          </a:r>
        </a:p>
      </dsp:txBody>
      <dsp:txXfrm>
        <a:off x="0" y="2183561"/>
        <a:ext cx="10058399" cy="773632"/>
      </dsp:txXfrm>
    </dsp:sp>
    <dsp:sp modelId="{2F870A7E-3C2B-4D01-83D5-C55C9727B4EC}">
      <dsp:nvSpPr>
        <dsp:cNvPr id="0" name=""/>
        <dsp:cNvSpPr/>
      </dsp:nvSpPr>
      <dsp:spPr>
        <a:xfrm>
          <a:off x="0" y="2928540"/>
          <a:ext cx="2514600" cy="65902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Advertising</a:t>
          </a:r>
        </a:p>
      </dsp:txBody>
      <dsp:txXfrm>
        <a:off x="0" y="2928540"/>
        <a:ext cx="2514600" cy="659020"/>
      </dsp:txXfrm>
    </dsp:sp>
    <dsp:sp modelId="{B53A081B-56B4-45A9-B33C-6412F106B7B8}">
      <dsp:nvSpPr>
        <dsp:cNvPr id="0" name=""/>
        <dsp:cNvSpPr/>
      </dsp:nvSpPr>
      <dsp:spPr>
        <a:xfrm>
          <a:off x="2514599" y="2928540"/>
          <a:ext cx="2514600" cy="659020"/>
        </a:xfrm>
        <a:prstGeom prst="rect">
          <a:avLst/>
        </a:prstGeom>
        <a:solidFill>
          <a:schemeClr val="accent5">
            <a:tint val="40000"/>
            <a:alpha val="90000"/>
            <a:hueOff val="-7112271"/>
            <a:satOff val="1537"/>
            <a:lumOff val="-625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Interest on borrowings</a:t>
          </a:r>
        </a:p>
      </dsp:txBody>
      <dsp:txXfrm>
        <a:off x="2514599" y="2928540"/>
        <a:ext cx="2514600" cy="659020"/>
      </dsp:txXfrm>
    </dsp:sp>
    <dsp:sp modelId="{9F60E64C-4282-4EEE-BA48-1F8A31AD9DF1}">
      <dsp:nvSpPr>
        <dsp:cNvPr id="0" name=""/>
        <dsp:cNvSpPr/>
      </dsp:nvSpPr>
      <dsp:spPr>
        <a:xfrm>
          <a:off x="5029199" y="2928540"/>
          <a:ext cx="2514600" cy="659020"/>
        </a:xfrm>
        <a:prstGeom prst="rect">
          <a:avLst/>
        </a:prstGeom>
        <a:solidFill>
          <a:schemeClr val="accent5">
            <a:tint val="40000"/>
            <a:alpha val="90000"/>
            <a:hueOff val="-14224541"/>
            <a:satOff val="3075"/>
            <a:lumOff val="-124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Fines &amp; penalties</a:t>
          </a:r>
        </a:p>
      </dsp:txBody>
      <dsp:txXfrm>
        <a:off x="5029199" y="2928540"/>
        <a:ext cx="2514600" cy="659020"/>
      </dsp:txXfrm>
    </dsp:sp>
    <dsp:sp modelId="{DC819EA3-A7B7-4DF9-B4C4-D5385E9F3F5E}">
      <dsp:nvSpPr>
        <dsp:cNvPr id="0" name=""/>
        <dsp:cNvSpPr/>
      </dsp:nvSpPr>
      <dsp:spPr>
        <a:xfrm>
          <a:off x="7543800" y="2928540"/>
          <a:ext cx="2514600" cy="659020"/>
        </a:xfrm>
        <a:prstGeom prst="rect">
          <a:avLst/>
        </a:prstGeom>
        <a:solidFill>
          <a:schemeClr val="accent5">
            <a:tint val="40000"/>
            <a:alpha val="90000"/>
            <a:hueOff val="-21336812"/>
            <a:satOff val="4612"/>
            <a:lumOff val="-187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First-class travel</a:t>
          </a:r>
        </a:p>
      </dsp:txBody>
      <dsp:txXfrm>
        <a:off x="7543800" y="2928540"/>
        <a:ext cx="2514600" cy="659020"/>
      </dsp:txXfrm>
    </dsp:sp>
    <dsp:sp modelId="{855FB9A8-4651-442F-B9BD-BC11A740B0CA}">
      <dsp:nvSpPr>
        <dsp:cNvPr id="0" name=""/>
        <dsp:cNvSpPr/>
      </dsp:nvSpPr>
      <dsp:spPr>
        <a:xfrm rot="10800000">
          <a:off x="0" y="1631"/>
          <a:ext cx="10058399" cy="2203419"/>
        </a:xfrm>
        <a:prstGeom prst="upArrowCallout">
          <a:avLst/>
        </a:prstGeom>
        <a:solidFill>
          <a:schemeClr val="accent5">
            <a:hueOff val="-21323121"/>
            <a:satOff val="12119"/>
            <a:lumOff val="-1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i="0" u="none" kern="1200" dirty="0"/>
            <a:t>Ineligible costs</a:t>
          </a:r>
        </a:p>
      </dsp:txBody>
      <dsp:txXfrm rot="10800000">
        <a:off x="0" y="1631"/>
        <a:ext cx="10058399" cy="143171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F5D5B9-20E4-443C-9D9A-4207D67C3D55}">
      <dsp:nvSpPr>
        <dsp:cNvPr id="0" name=""/>
        <dsp:cNvSpPr/>
      </dsp:nvSpPr>
      <dsp:spPr>
        <a:xfrm>
          <a:off x="1063980" y="635603"/>
          <a:ext cx="1274535" cy="1274535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625004-FC77-4EA5-B2CF-276D57B7670D}">
      <dsp:nvSpPr>
        <dsp:cNvPr id="0" name=""/>
        <dsp:cNvSpPr/>
      </dsp:nvSpPr>
      <dsp:spPr>
        <a:xfrm>
          <a:off x="285097" y="2262241"/>
          <a:ext cx="28323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Expenses must be incurred prior to the date of the invoice</a:t>
          </a:r>
        </a:p>
      </dsp:txBody>
      <dsp:txXfrm>
        <a:off x="285097" y="2262241"/>
        <a:ext cx="2832300" cy="720000"/>
      </dsp:txXfrm>
    </dsp:sp>
    <dsp:sp modelId="{BE2C63F1-7968-4E52-81C6-FFA0D0CEDE02}">
      <dsp:nvSpPr>
        <dsp:cNvPr id="0" name=""/>
        <dsp:cNvSpPr/>
      </dsp:nvSpPr>
      <dsp:spPr>
        <a:xfrm>
          <a:off x="4391932" y="635603"/>
          <a:ext cx="1274535" cy="1274535"/>
        </a:xfrm>
        <a:prstGeom prst="rect">
          <a:avLst/>
        </a:prstGeom>
        <a:blipFill>
          <a:blip xmlns:r="http://schemas.openxmlformats.org/officeDocument/2006/relationships"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F4E62E-7113-43EA-947E-D7D4577768DA}">
      <dsp:nvSpPr>
        <dsp:cNvPr id="0" name=""/>
        <dsp:cNvSpPr/>
      </dsp:nvSpPr>
      <dsp:spPr>
        <a:xfrm>
          <a:off x="3613050" y="2262241"/>
          <a:ext cx="28323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Progress payments allowed</a:t>
          </a:r>
        </a:p>
      </dsp:txBody>
      <dsp:txXfrm>
        <a:off x="3613050" y="2262241"/>
        <a:ext cx="2832300" cy="720000"/>
      </dsp:txXfrm>
    </dsp:sp>
    <dsp:sp modelId="{A09D1267-E2F4-4B42-83B5-AD26BA84776B}">
      <dsp:nvSpPr>
        <dsp:cNvPr id="0" name=""/>
        <dsp:cNvSpPr/>
      </dsp:nvSpPr>
      <dsp:spPr>
        <a:xfrm>
          <a:off x="7719885" y="635603"/>
          <a:ext cx="1274535" cy="1274535"/>
        </a:xfrm>
        <a:prstGeom prst="rect">
          <a:avLst/>
        </a:prstGeom>
        <a:blipFill>
          <a:blip xmlns:r="http://schemas.openxmlformats.org/officeDocument/2006/relationships"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6EAB6C-EEEB-4830-B7D1-226CF04C8D33}">
      <dsp:nvSpPr>
        <dsp:cNvPr id="0" name=""/>
        <dsp:cNvSpPr/>
      </dsp:nvSpPr>
      <dsp:spPr>
        <a:xfrm>
          <a:off x="6941002" y="2262241"/>
          <a:ext cx="28323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Indicate Progress or Final on the Invoice</a:t>
          </a:r>
        </a:p>
      </dsp:txBody>
      <dsp:txXfrm>
        <a:off x="6941002" y="2262241"/>
        <a:ext cx="2832300" cy="7200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BE552-8507-4417-9192-46189F7114EA}">
      <dsp:nvSpPr>
        <dsp:cNvPr id="0" name=""/>
        <dsp:cNvSpPr/>
      </dsp:nvSpPr>
      <dsp:spPr>
        <a:xfrm>
          <a:off x="0" y="0"/>
          <a:ext cx="8046720" cy="79592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Certificate of Completion</a:t>
          </a:r>
        </a:p>
      </dsp:txBody>
      <dsp:txXfrm>
        <a:off x="23312" y="23312"/>
        <a:ext cx="7120597" cy="749301"/>
      </dsp:txXfrm>
    </dsp:sp>
    <dsp:sp modelId="{51EF9341-BC89-4A8E-A29B-6813B626F8C4}">
      <dsp:nvSpPr>
        <dsp:cNvPr id="0" name=""/>
        <dsp:cNvSpPr/>
      </dsp:nvSpPr>
      <dsp:spPr>
        <a:xfrm>
          <a:off x="673912" y="940639"/>
          <a:ext cx="8046720" cy="795925"/>
        </a:xfrm>
        <a:prstGeom prst="roundRect">
          <a:avLst>
            <a:gd name="adj" fmla="val 10000"/>
          </a:avLst>
        </a:prstGeom>
        <a:solidFill>
          <a:schemeClr val="accent2">
            <a:hueOff val="635930"/>
            <a:satOff val="-14509"/>
            <a:lumOff val="53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Final Audit</a:t>
          </a:r>
        </a:p>
      </dsp:txBody>
      <dsp:txXfrm>
        <a:off x="697224" y="963951"/>
        <a:ext cx="6808831" cy="749301"/>
      </dsp:txXfrm>
    </dsp:sp>
    <dsp:sp modelId="{AE5B2CA2-3669-47E4-A969-2B3EBA628BB1}">
      <dsp:nvSpPr>
        <dsp:cNvPr id="0" name=""/>
        <dsp:cNvSpPr/>
      </dsp:nvSpPr>
      <dsp:spPr>
        <a:xfrm>
          <a:off x="1337767" y="1881279"/>
          <a:ext cx="8046720" cy="795925"/>
        </a:xfrm>
        <a:prstGeom prst="roundRect">
          <a:avLst>
            <a:gd name="adj" fmla="val 10000"/>
          </a:avLst>
        </a:prstGeom>
        <a:solidFill>
          <a:schemeClr val="accent2">
            <a:hueOff val="1271860"/>
            <a:satOff val="-29019"/>
            <a:lumOff val="107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Disclaimer of Interest in Realty</a:t>
          </a:r>
        </a:p>
      </dsp:txBody>
      <dsp:txXfrm>
        <a:off x="1361079" y="1904591"/>
        <a:ext cx="6818889" cy="749301"/>
      </dsp:txXfrm>
    </dsp:sp>
    <dsp:sp modelId="{6237B74E-FF62-4FD8-8D95-D52E2D5881BB}">
      <dsp:nvSpPr>
        <dsp:cNvPr id="0" name=""/>
        <dsp:cNvSpPr/>
      </dsp:nvSpPr>
      <dsp:spPr>
        <a:xfrm>
          <a:off x="2011680" y="2821919"/>
          <a:ext cx="8046720" cy="795925"/>
        </a:xfrm>
        <a:prstGeom prst="roundRect">
          <a:avLst>
            <a:gd name="adj" fmla="val 10000"/>
          </a:avLst>
        </a:prstGeom>
        <a:solidFill>
          <a:schemeClr val="accent2">
            <a:hueOff val="1907789"/>
            <a:satOff val="-43528"/>
            <a:lumOff val="160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Retainage</a:t>
          </a:r>
        </a:p>
      </dsp:txBody>
      <dsp:txXfrm>
        <a:off x="2034992" y="2845231"/>
        <a:ext cx="6808831" cy="749301"/>
      </dsp:txXfrm>
    </dsp:sp>
    <dsp:sp modelId="{468377D2-2989-4C29-A4C9-D4FF227BE0FB}">
      <dsp:nvSpPr>
        <dsp:cNvPr id="0" name=""/>
        <dsp:cNvSpPr/>
      </dsp:nvSpPr>
      <dsp:spPr>
        <a:xfrm>
          <a:off x="7529368" y="609606"/>
          <a:ext cx="517351" cy="51735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7645772" y="609606"/>
        <a:ext cx="284543" cy="389307"/>
      </dsp:txXfrm>
    </dsp:sp>
    <dsp:sp modelId="{14B3335B-6422-4A96-9D4C-29430D0E410F}">
      <dsp:nvSpPr>
        <dsp:cNvPr id="0" name=""/>
        <dsp:cNvSpPr/>
      </dsp:nvSpPr>
      <dsp:spPr>
        <a:xfrm>
          <a:off x="8203280" y="1550246"/>
          <a:ext cx="517351" cy="51735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987282"/>
            <a:satOff val="-2587"/>
            <a:lumOff val="92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987282"/>
              <a:satOff val="-2587"/>
              <a:lumOff val="9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319684" y="1550246"/>
        <a:ext cx="284543" cy="389307"/>
      </dsp:txXfrm>
    </dsp:sp>
    <dsp:sp modelId="{0350D43F-069C-4DD1-9C9F-F74B11174844}">
      <dsp:nvSpPr>
        <dsp:cNvPr id="0" name=""/>
        <dsp:cNvSpPr/>
      </dsp:nvSpPr>
      <dsp:spPr>
        <a:xfrm>
          <a:off x="8867135" y="2490886"/>
          <a:ext cx="517351" cy="51735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974564"/>
            <a:satOff val="-5173"/>
            <a:lumOff val="185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974564"/>
              <a:satOff val="-5173"/>
              <a:lumOff val="18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983539" y="2490886"/>
        <a:ext cx="284543" cy="3893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9B853F-860E-4E1D-A2AA-897400C080C4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69596-82B3-4D0A-B8A3-2C59E988E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24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7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18 field staff across the state that handle permitting. 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These are our Engineering Operations Technicians or EOTs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They handle all Utility Accommodation permits</a:t>
            </a:r>
          </a:p>
          <a:p>
            <a:pPr marL="171450" indent="-171450">
              <a:buFontTx/>
              <a:buChar char="-"/>
            </a:pPr>
            <a:r>
              <a:rPr lang="en-US" dirty="0"/>
              <a:t>Work on ROW permits</a:t>
            </a:r>
          </a:p>
          <a:p>
            <a:pPr marL="171450" indent="-171450">
              <a:buFontTx/>
              <a:buChar char="-"/>
            </a:pPr>
            <a:r>
              <a:rPr lang="en-US" dirty="0"/>
              <a:t>As well as access permits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They also get involved in project coordination and work plan review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80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 b="1"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The success of the Utility Program relies on good communication between all of the stakeholders involved</a:t>
            </a:r>
          </a:p>
          <a:p>
            <a:pPr marL="0" lvl="0" indent="0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 b="1"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Some of the ways </a:t>
            </a:r>
            <a:r>
              <a:rPr lang="en-US" sz="2400" b="0" u="sng" dirty="0">
                <a:solidFill>
                  <a:schemeClr val="tx1"/>
                </a:solidFill>
                <a:latin typeface="+mn-lt"/>
              </a:rPr>
              <a:t>we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 work to achieve this is by sharing information</a:t>
            </a:r>
          </a:p>
          <a:p>
            <a:pPr marL="0" lvl="0" indent="0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 b="1"/>
            </a:pPr>
            <a:r>
              <a:rPr lang="en-US" sz="2400" b="0" i="1" dirty="0">
                <a:solidFill>
                  <a:schemeClr val="tx1"/>
                </a:solidFill>
                <a:latin typeface="+mn-lt"/>
              </a:rPr>
              <a:t>Sharing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marL="342900" lvl="0" indent="-342900">
              <a:lnSpc>
                <a:spcPct val="90000"/>
              </a:lnSpc>
              <a:spcBef>
                <a:spcPct val="0"/>
              </a:spcBef>
              <a:buFontTx/>
              <a:buChar char="-"/>
              <a:defRPr b="1"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The </a:t>
            </a:r>
            <a:r>
              <a:rPr lang="en-US" sz="2400" b="1" u="sng" dirty="0">
                <a:solidFill>
                  <a:schemeClr val="tx1"/>
                </a:solidFill>
                <a:latin typeface="+mn-lt"/>
              </a:rPr>
              <a:t>right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 information - at the </a:t>
            </a:r>
            <a:r>
              <a:rPr lang="en-US" sz="2400" b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 time – with the </a:t>
            </a:r>
            <a:r>
              <a:rPr lang="en-US" sz="2400" b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 people</a:t>
            </a:r>
          </a:p>
          <a:p>
            <a:pPr marL="0" lvl="0" indent="0">
              <a:lnSpc>
                <a:spcPct val="90000"/>
              </a:lnSpc>
              <a:spcBef>
                <a:spcPct val="0"/>
              </a:spcBef>
              <a:buFontTx/>
              <a:buNone/>
              <a:defRPr b="1"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The Annual Utility Meetings are one of the ways we accomplish this</a:t>
            </a:r>
          </a:p>
          <a:p>
            <a:pPr marL="342900" lvl="0" indent="-342900">
              <a:lnSpc>
                <a:spcPct val="90000"/>
              </a:lnSpc>
              <a:spcBef>
                <a:spcPct val="0"/>
              </a:spcBef>
              <a:buFontTx/>
              <a:buChar char="-"/>
              <a:defRPr b="1"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Today you’ll receive information about our program – as I’ve already been sharing with you</a:t>
            </a:r>
          </a:p>
          <a:p>
            <a:pPr marL="342900" lvl="0" indent="-342900">
              <a:lnSpc>
                <a:spcPct val="90000"/>
              </a:lnSpc>
              <a:spcBef>
                <a:spcPct val="0"/>
              </a:spcBef>
              <a:buFontTx/>
              <a:buChar char="-"/>
              <a:defRPr b="1"/>
            </a:pPr>
            <a:r>
              <a:rPr lang="en-US" sz="2400" b="0" dirty="0">
                <a:latin typeface="+mn-lt"/>
              </a:rPr>
              <a:t>We’ll continue today’s meeting by covering our processes and some of the associated policy</a:t>
            </a:r>
            <a:endParaRPr lang="en-US" sz="2400" b="0" dirty="0">
              <a:solidFill>
                <a:schemeClr val="tx1"/>
              </a:solidFill>
              <a:latin typeface="+mn-lt"/>
            </a:endParaRPr>
          </a:p>
          <a:p>
            <a:pPr marL="342900" lvl="0" indent="-342900">
              <a:lnSpc>
                <a:spcPct val="90000"/>
              </a:lnSpc>
              <a:spcBef>
                <a:spcPct val="0"/>
              </a:spcBef>
              <a:buFontTx/>
              <a:buChar char="-"/>
              <a:defRPr b="1"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We’ll follow that with each district sharing their upcoming projects and the 5-year Program</a:t>
            </a:r>
          </a:p>
          <a:p>
            <a:pPr marL="342900" lvl="0" indent="-342900">
              <a:lnSpc>
                <a:spcPct val="90000"/>
              </a:lnSpc>
              <a:spcBef>
                <a:spcPct val="0"/>
              </a:spcBef>
              <a:buFontTx/>
              <a:buChar char="-"/>
              <a:defRPr b="1"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Be sure to stick around until the end of the show for a chance to win some virtual bling!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8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do within the Utility Program is done under Iowa Code Section 306A </a:t>
            </a:r>
          </a:p>
          <a:p>
            <a:pPr marL="171450" indent="-171450">
              <a:buFontTx/>
              <a:buChar char="-"/>
            </a:pPr>
            <a:r>
              <a:rPr lang="en-US" dirty="0"/>
              <a:t>More specifically under Iowa Administrative Code – 761 Chapter 115</a:t>
            </a:r>
          </a:p>
          <a:p>
            <a:pPr marL="171450" indent="-171450">
              <a:buFontTx/>
              <a:buChar char="-"/>
            </a:pPr>
            <a:r>
              <a:rPr lang="en-US" dirty="0"/>
              <a:t>Many of you know this as our </a:t>
            </a:r>
            <a:r>
              <a:rPr lang="en-US" u="sng" dirty="0"/>
              <a:t>Policy for Accommodating and Adjustment of Utilities on the Primary Road System</a:t>
            </a:r>
          </a:p>
          <a:p>
            <a:pPr marL="171450" indent="-171450">
              <a:buFontTx/>
              <a:buChar char="-"/>
            </a:pPr>
            <a:r>
              <a:rPr lang="en-US" dirty="0"/>
              <a:t>Section 115.25 covers the </a:t>
            </a:r>
            <a:r>
              <a:rPr lang="en-US" u="sng" dirty="0"/>
              <a:t>adjustment</a:t>
            </a:r>
            <a:r>
              <a:rPr lang="en-US" dirty="0"/>
              <a:t> and </a:t>
            </a:r>
            <a:r>
              <a:rPr lang="en-US" u="sng" dirty="0"/>
              <a:t>coordination</a:t>
            </a:r>
            <a:r>
              <a:rPr lang="en-US" dirty="0"/>
              <a:t> on highway projects – we reference this as simply </a:t>
            </a:r>
            <a:r>
              <a:rPr lang="en-US" u="sng" dirty="0"/>
              <a:t>Point25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Applies to all DOT projects – except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Those developed on an </a:t>
            </a:r>
            <a:r>
              <a:rPr lang="en-US" u="sng" dirty="0"/>
              <a:t>accelerated</a:t>
            </a:r>
            <a:r>
              <a:rPr lang="en-US" dirty="0"/>
              <a:t> schedules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And those with </a:t>
            </a:r>
            <a:r>
              <a:rPr lang="en-US" u="sng" dirty="0"/>
              <a:t>no anticipated utility involvement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938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Point25 is specifically for state highway improvement projects</a:t>
            </a:r>
          </a:p>
          <a:p>
            <a:pPr marL="171450" indent="-171450">
              <a:buFontTx/>
              <a:buChar char="-"/>
            </a:pPr>
            <a:r>
              <a:rPr lang="en-US" dirty="0"/>
              <a:t>It sets forth the timing of notifications and plan submittals that DOT provides to utility companies</a:t>
            </a:r>
          </a:p>
          <a:p>
            <a:pPr marL="171450" indent="-171450">
              <a:buFontTx/>
              <a:buChar char="-"/>
            </a:pPr>
            <a:r>
              <a:rPr lang="en-US" dirty="0"/>
              <a:t>As well as the required responses from utility companies</a:t>
            </a:r>
          </a:p>
          <a:p>
            <a:pPr marL="171450" indent="-171450">
              <a:buFontTx/>
              <a:buChar char="-"/>
            </a:pPr>
            <a:r>
              <a:rPr lang="en-US" dirty="0"/>
              <a:t>If all the notifications and submittals are met,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Non-responsive utility owners can be held liable for project delay damages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These will be settled directly between the DOT contractor and the utility owner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 those instances the State will only be a provider of evidence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We cannot take on liability of either party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Let’s take a look at the various steps in the Point25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66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begin with the </a:t>
            </a:r>
            <a:r>
              <a:rPr lang="en-US" u="sng" dirty="0"/>
              <a:t>U0 event </a:t>
            </a:r>
            <a:r>
              <a:rPr lang="en-US" dirty="0"/>
              <a:t>– this is the </a:t>
            </a:r>
            <a:r>
              <a:rPr lang="en-US" u="sng" dirty="0"/>
              <a:t>investigation</a:t>
            </a:r>
            <a:r>
              <a:rPr lang="en-US" dirty="0"/>
              <a:t> step for utility facilities within the project area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seek to identify utility facility ownership in the project area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do that using various pieces of information such as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Existing utility permit records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Previous reimbursement agreements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Field examinations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Utility maps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We also perform an Iowa One Call (design request)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30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During the </a:t>
            </a:r>
            <a:r>
              <a:rPr lang="en-US" u="sng" dirty="0"/>
              <a:t>U0 investigation</a:t>
            </a:r>
            <a:r>
              <a:rPr lang="en-US" dirty="0"/>
              <a:t> we look for the potential for impacts to major or large capacity utility facilities</a:t>
            </a:r>
          </a:p>
          <a:p>
            <a:r>
              <a:rPr lang="en-US" dirty="0"/>
              <a:t>On some projects we might find something that we need to look into a little further</a:t>
            </a:r>
          </a:p>
          <a:p>
            <a:r>
              <a:rPr lang="en-US" dirty="0"/>
              <a:t>So, we’ll send a request to that company</a:t>
            </a:r>
          </a:p>
          <a:p>
            <a:pPr marL="171450" indent="-171450">
              <a:buFontTx/>
              <a:buChar char="-"/>
            </a:pPr>
            <a:r>
              <a:rPr lang="en-US" dirty="0"/>
              <a:t>For more precise location and capacity information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might also ask for a high level estimate for relocation or adjustments should they become necessary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These help us to make better design and development decisions.</a:t>
            </a:r>
          </a:p>
          <a:p>
            <a:pPr marL="0" indent="0">
              <a:buFontTx/>
              <a:buNone/>
            </a:pPr>
            <a:r>
              <a:rPr lang="en-US" dirty="0"/>
              <a:t>We pass that information on to our designers with the intent to design around the utility - to lessen the impact.</a:t>
            </a:r>
          </a:p>
          <a:p>
            <a:pPr marL="0" indent="0">
              <a:buFontTx/>
              <a:buNone/>
            </a:pPr>
            <a:r>
              <a:rPr lang="en-US" dirty="0"/>
              <a:t>If we find that we </a:t>
            </a:r>
            <a:r>
              <a:rPr lang="en-US" u="sng" dirty="0"/>
              <a:t>cannot</a:t>
            </a:r>
            <a:r>
              <a:rPr lang="en-US" dirty="0"/>
              <a:t> avoid the facility altogether, we do our best to </a:t>
            </a:r>
            <a:r>
              <a:rPr lang="en-US" u="sng" dirty="0"/>
              <a:t>minimize</a:t>
            </a:r>
            <a:r>
              <a:rPr lang="en-US" dirty="0"/>
              <a:t> the impact or come up with a solution to accommodate the facility as much as possible.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/>
              <a:t>The goal for the event to </a:t>
            </a:r>
            <a:r>
              <a:rPr lang="en-US" sz="1200" b="1" i="1" dirty="0"/>
              <a:t>be early enough in the project development process to allow for modifications </a:t>
            </a:r>
            <a:r>
              <a:rPr lang="en-US" sz="1200" i="1" dirty="0"/>
              <a:t>to the design 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621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When the field exam plans have been completed we are ready for the U2 event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These plans include a general project layout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At this point the new ROW lines have not been determined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With the U2 we submit an notification to the known utility companies in the project area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We request maps or plans from utility companies on their existing facility locations (90 days to reply)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We also request to know </a:t>
            </a:r>
            <a:r>
              <a:rPr lang="en-US" sz="1200" u="sng" dirty="0"/>
              <a:t>whether</a:t>
            </a:r>
            <a:r>
              <a:rPr lang="en-US" sz="1200" dirty="0"/>
              <a:t> their facilities are </a:t>
            </a:r>
            <a:r>
              <a:rPr lang="en-US" sz="1200" u="sng" dirty="0"/>
              <a:t>on the public ROW </a:t>
            </a:r>
            <a:r>
              <a:rPr lang="en-US" sz="1200" dirty="0"/>
              <a:t>or </a:t>
            </a:r>
            <a:r>
              <a:rPr lang="en-US" sz="1200" u="sng" dirty="0"/>
              <a:t>in private easement </a:t>
            </a:r>
            <a:r>
              <a:rPr lang="en-US" sz="1200" dirty="0"/>
              <a:t>in the vicinity of the project.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We ask - If the facilities </a:t>
            </a:r>
            <a:r>
              <a:rPr lang="en-US" sz="1200" u="sng" dirty="0"/>
              <a:t>ARE</a:t>
            </a:r>
            <a:r>
              <a:rPr lang="en-US" sz="1200" dirty="0"/>
              <a:t> on private easement – would </a:t>
            </a:r>
            <a:r>
              <a:rPr lang="en-US" sz="1200" u="sng" dirty="0"/>
              <a:t>the company </a:t>
            </a:r>
            <a:r>
              <a:rPr lang="en-US" sz="1200" dirty="0"/>
              <a:t>purchase their own replacement easement?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Or, would they request the </a:t>
            </a:r>
            <a:r>
              <a:rPr lang="en-US" sz="1200" u="sng" dirty="0"/>
              <a:t>DOT to purchase </a:t>
            </a:r>
            <a:r>
              <a:rPr lang="en-US" sz="1200" dirty="0"/>
              <a:t>the replacement easement for them?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/>
              <a:t>Again, our goal is to </a:t>
            </a:r>
            <a:r>
              <a:rPr lang="en-US" sz="1200" b="1" i="1" dirty="0"/>
              <a:t>be early enough in the design development to allow for modifications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dirty="0"/>
              <a:t>And for our ROW Design staff to make plans to include any utility easement needs in the ROW design.</a:t>
            </a:r>
            <a:endParaRPr lang="en-US" sz="12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48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is the U3 event – it’s the 1</a:t>
            </a:r>
            <a:r>
              <a:rPr lang="en-US" baseline="30000" dirty="0"/>
              <a:t>st</a:t>
            </a:r>
            <a:r>
              <a:rPr lang="en-US" dirty="0"/>
              <a:t> plan submittal</a:t>
            </a:r>
          </a:p>
          <a:p>
            <a:r>
              <a:rPr lang="en-US" dirty="0"/>
              <a:t>These plans include the completed road design AND the new proposed ROW layout</a:t>
            </a:r>
          </a:p>
          <a:p>
            <a:r>
              <a:rPr lang="en-US" dirty="0"/>
              <a:t>This submittal is sent to all known utility companies with facilities in the project area.</a:t>
            </a:r>
          </a:p>
          <a:p>
            <a:r>
              <a:rPr lang="en-US" dirty="0"/>
              <a:t>Each company has 90 days to reply as to whether or not their facilities will be impacted.</a:t>
            </a:r>
          </a:p>
          <a:p>
            <a:r>
              <a:rPr lang="en-US" u="sng" dirty="0"/>
              <a:t>Everyone</a:t>
            </a:r>
            <a:r>
              <a:rPr lang="en-US" dirty="0"/>
              <a:t> </a:t>
            </a:r>
            <a:r>
              <a:rPr lang="en-US" u="sng" dirty="0"/>
              <a:t>must</a:t>
            </a:r>
            <a:r>
              <a:rPr lang="en-US" dirty="0"/>
              <a:t> reply whether they’re impacted or not</a:t>
            </a:r>
          </a:p>
          <a:p>
            <a:pPr marL="171450" indent="-171450">
              <a:buFontTx/>
              <a:buChar char="-"/>
            </a:pPr>
            <a:r>
              <a:rPr lang="en-US" dirty="0"/>
              <a:t>If they are going to be impacted by the road project they MUST provide us with a </a:t>
            </a:r>
            <a:r>
              <a:rPr lang="en-US" u="sng" dirty="0"/>
              <a:t>relocation work plan within the </a:t>
            </a:r>
            <a:r>
              <a:rPr lang="en-US" b="1" u="sng" dirty="0"/>
              <a:t>same 90-day time period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relocation plan is to be shown on DOT project plans and cross section sheets</a:t>
            </a:r>
          </a:p>
          <a:p>
            <a:pPr marL="171450" indent="-171450">
              <a:buFontTx/>
              <a:buChar char="-"/>
            </a:pPr>
            <a:r>
              <a:rPr lang="en-US" dirty="0"/>
              <a:t>Let me give you an idea of what we’re looking for in the relocation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942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shows one example of how we would like to see your relocation plan.</a:t>
            </a:r>
          </a:p>
          <a:p>
            <a:r>
              <a:rPr lang="en-US" dirty="0"/>
              <a:t>In this example the utility company overlaid their design on the D sheets</a:t>
            </a:r>
          </a:p>
          <a:p>
            <a:r>
              <a:rPr lang="en-US" dirty="0"/>
              <a:t>They included a legend that shows</a:t>
            </a:r>
          </a:p>
          <a:p>
            <a:pPr marL="171450" indent="-171450">
              <a:buFontTx/>
              <a:buChar char="-"/>
            </a:pPr>
            <a:r>
              <a:rPr lang="en-US" dirty="0"/>
              <a:t>Green represents their existing facilities</a:t>
            </a:r>
          </a:p>
          <a:p>
            <a:pPr marL="171450" indent="-171450">
              <a:buFontTx/>
              <a:buChar char="-"/>
            </a:pPr>
            <a:r>
              <a:rPr lang="en-US" dirty="0"/>
              <a:t>Red represents what they plan to remove or abandon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 blue shows their new proposed route</a:t>
            </a:r>
          </a:p>
          <a:p>
            <a:pPr marL="171450" indent="-171450">
              <a:buFontTx/>
              <a:buChar char="-"/>
            </a:pPr>
            <a:r>
              <a:rPr lang="en-US" dirty="0"/>
              <a:t>Notice they have call-outs with specific details about various locations</a:t>
            </a:r>
          </a:p>
          <a:p>
            <a:pPr marL="0" indent="0">
              <a:buFontTx/>
              <a:buNone/>
            </a:pPr>
            <a:r>
              <a:rPr lang="en-US" dirty="0"/>
              <a:t>This is a good example of the sort of information and detail we’d like to receive.</a:t>
            </a:r>
          </a:p>
          <a:p>
            <a:pPr marL="0" indent="0">
              <a:buFontTx/>
              <a:buNone/>
            </a:pPr>
            <a:r>
              <a:rPr lang="en-US" dirty="0"/>
              <a:t>One thing to note is that if you’re planning to request reimbursement, we’d prefer this information be shown on the H sheets (that’s the ROW sheets).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600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Here’s an example of how the utility has shown their relocation on a cross section.</a:t>
            </a:r>
          </a:p>
          <a:p>
            <a:r>
              <a:rPr lang="en-US" dirty="0"/>
              <a:t>It shows the approximate depth and location of and underground facility – and details about what the plan is for the facility at that location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367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morning and welcome to the 2021 Annual Utility Meeting. </a:t>
            </a:r>
          </a:p>
          <a:p>
            <a:r>
              <a:rPr lang="en-US" dirty="0"/>
              <a:t>We’ve tried many different formats and schedules with our annual meetings </a:t>
            </a:r>
          </a:p>
          <a:p>
            <a:pPr marL="171450" indent="-171450">
              <a:buFontTx/>
              <a:buChar char="-"/>
            </a:pPr>
            <a:r>
              <a:rPr lang="en-US" dirty="0"/>
              <a:t>from one large meeting in Ames,</a:t>
            </a:r>
          </a:p>
          <a:p>
            <a:pPr marL="171450" indent="-171450">
              <a:buFontTx/>
              <a:buChar char="-"/>
            </a:pPr>
            <a:r>
              <a:rPr lang="en-US" dirty="0"/>
              <a:t>To separate meetings in each of the 6 DOT districts 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 regional meetings, but this virtual platform is definitely a first.</a:t>
            </a:r>
          </a:p>
          <a:p>
            <a:r>
              <a:rPr lang="en-US" dirty="0"/>
              <a:t>We appreciate everyone taking time out of their schedules to join us this morning.</a:t>
            </a:r>
          </a:p>
          <a:p>
            <a:r>
              <a:rPr lang="en-US" dirty="0"/>
              <a:t>My name is Deanne Popp and I’ll be leading today’s meeting.</a:t>
            </a:r>
          </a:p>
          <a:p>
            <a:r>
              <a:rPr lang="en-US" dirty="0"/>
              <a:t>- As a Teams Live event, this meeting is being recorded.</a:t>
            </a:r>
          </a:p>
          <a:p>
            <a:r>
              <a:rPr lang="en-US" dirty="0"/>
              <a:t>We plan to make available after the meeting on the FTP site that was provided in the meeting invitation.</a:t>
            </a:r>
          </a:p>
          <a:p>
            <a:r>
              <a:rPr lang="en-US" dirty="0"/>
              <a:t>If you’ve not attended a Teams Live event before you’ll notice that it might be a bit different from other virtual meetings you’ve attended. </a:t>
            </a:r>
          </a:p>
          <a:p>
            <a:r>
              <a:rPr lang="en-US" dirty="0"/>
              <a:t>You’ll be hearing from several different presenters today including the DOT districts who will discuss upcoming projects.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biggest difference is that only the presenters will be able to share their screen and camera and microphones</a:t>
            </a:r>
          </a:p>
          <a:p>
            <a:pPr marL="171450" indent="-171450">
              <a:buFontTx/>
              <a:buChar char="-"/>
            </a:pPr>
            <a:r>
              <a:rPr lang="en-US" dirty="0"/>
              <a:t>However, you can still interact with us.</a:t>
            </a:r>
          </a:p>
          <a:p>
            <a:pPr marL="171450" indent="-171450">
              <a:buFontTx/>
              <a:buChar char="-"/>
            </a:pPr>
            <a:r>
              <a:rPr lang="en-US" dirty="0"/>
              <a:t>Please post questions you have in the Q&amp;A portion. </a:t>
            </a:r>
          </a:p>
          <a:p>
            <a:pPr marL="0" indent="0">
              <a:buFontTx/>
              <a:buNone/>
            </a:pPr>
            <a:r>
              <a:rPr lang="en-US" dirty="0"/>
              <a:t>We will be monitoring the questions as their submitted and publishing those that are relevant to the topics. Other questions might answered directly by the moderator.</a:t>
            </a:r>
          </a:p>
          <a:p>
            <a:r>
              <a:rPr lang="en-US" dirty="0"/>
              <a:t>We expect this meeting to conclude prior to or at Noon. You’ll want to stay until the very end for a chance at some virtual swag.</a:t>
            </a:r>
          </a:p>
          <a:p>
            <a:r>
              <a:rPr lang="en-US" dirty="0"/>
              <a:t>If you’re not familiar with that term it’s the new way to reference conference giveaways for virtual meetings.</a:t>
            </a:r>
          </a:p>
          <a:p>
            <a:r>
              <a:rPr lang="en-US" dirty="0"/>
              <a:t>I’ll have a few quiz questions for the non-</a:t>
            </a:r>
            <a:r>
              <a:rPr lang="en-US" dirty="0" err="1"/>
              <a:t>DOTers</a:t>
            </a:r>
            <a:r>
              <a:rPr lang="en-US" dirty="0"/>
              <a:t> and if you participate you could received a nifty surprise in the mail a few weeks from now. </a:t>
            </a:r>
          </a:p>
          <a:p>
            <a:r>
              <a:rPr lang="en-US" dirty="0"/>
              <a:t>Ok, so Let’s get started…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046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2</a:t>
            </a:r>
            <a:r>
              <a:rPr lang="en-US" baseline="30000" dirty="0"/>
              <a:t>nd</a:t>
            </a:r>
            <a:r>
              <a:rPr lang="en-US" dirty="0"/>
              <a:t> plan submittal or U4 is done following the Public Hearing or Information Meeting</a:t>
            </a:r>
          </a:p>
          <a:p>
            <a:r>
              <a:rPr lang="en-US" dirty="0"/>
              <a:t>Any changes requested as a result of the public’s input are incorporated into the final ROW layout.</a:t>
            </a:r>
          </a:p>
          <a:p>
            <a:r>
              <a:rPr lang="en-US" dirty="0"/>
              <a:t>Again, this submittal is sent to all known utility companies with facilities in the project area.</a:t>
            </a:r>
          </a:p>
          <a:p>
            <a:r>
              <a:rPr lang="en-US" dirty="0"/>
              <a:t>Each company has 60 days to review the information and reply as to whether or not their facilities will be impacted.</a:t>
            </a:r>
          </a:p>
          <a:p>
            <a:r>
              <a:rPr lang="en-US" dirty="0"/>
              <a:t>Again, everyone </a:t>
            </a:r>
            <a:r>
              <a:rPr lang="en-US" u="sng" dirty="0"/>
              <a:t>must</a:t>
            </a:r>
            <a:r>
              <a:rPr lang="en-US" dirty="0"/>
              <a:t> reply whether they’re impacted or not</a:t>
            </a:r>
          </a:p>
          <a:p>
            <a:pPr marL="171450" indent="-171450">
              <a:buFontTx/>
              <a:buChar char="-"/>
            </a:pPr>
            <a:r>
              <a:rPr lang="en-US" dirty="0"/>
              <a:t>If they </a:t>
            </a:r>
            <a:r>
              <a:rPr lang="en-US" u="sng" dirty="0"/>
              <a:t>are</a:t>
            </a:r>
            <a:r>
              <a:rPr lang="en-US" dirty="0"/>
              <a:t> going to be impacted by the road project they </a:t>
            </a:r>
            <a:r>
              <a:rPr lang="en-US" u="sng" dirty="0"/>
              <a:t>MUST</a:t>
            </a:r>
            <a:r>
              <a:rPr lang="en-US" dirty="0"/>
              <a:t> provide us with a FINAL relocation plan within the </a:t>
            </a:r>
            <a:r>
              <a:rPr lang="en-US" b="1" dirty="0"/>
              <a:t>same 60-day time period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 again, the relocation is to be shown on DOT project plans and cross section sheets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195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utility relocations or adjustments may be eligible for reimbursement</a:t>
            </a:r>
          </a:p>
          <a:p>
            <a:r>
              <a:rPr lang="en-US" dirty="0"/>
              <a:t>How do establish who pays? – State or the utility company?</a:t>
            </a:r>
          </a:p>
          <a:p>
            <a:pPr marL="228600" indent="-228600">
              <a:buAutoNum type="arabicParenR"/>
            </a:pPr>
            <a:r>
              <a:rPr lang="en-US" dirty="0"/>
              <a:t>First off, the relocation must be </a:t>
            </a:r>
            <a:r>
              <a:rPr lang="en-US" u="sng" dirty="0"/>
              <a:t>necessitated </a:t>
            </a:r>
            <a:r>
              <a:rPr lang="en-US" dirty="0"/>
              <a:t>to accommodate the proposed construction</a:t>
            </a:r>
          </a:p>
          <a:p>
            <a:pPr marL="228600" indent="-228600">
              <a:buAutoNum type="arabicParenR"/>
            </a:pPr>
            <a:r>
              <a:rPr lang="en-US" dirty="0"/>
              <a:t>Then it depends on the location of the existing facility</a:t>
            </a:r>
          </a:p>
          <a:p>
            <a:pPr marL="685800" lvl="1" indent="-228600">
              <a:buAutoNum type="arabicParenR"/>
            </a:pPr>
            <a:r>
              <a:rPr lang="en-US" dirty="0"/>
              <a:t>If it’s on private easement – it would be eligible for reimbursement</a:t>
            </a:r>
          </a:p>
          <a:p>
            <a:pPr marL="685800" lvl="1" indent="-228600">
              <a:buAutoNum type="arabicParenR"/>
            </a:pPr>
            <a:r>
              <a:rPr lang="en-US" dirty="0"/>
              <a:t>If it’s on the public right of way – then the company must pay for relocation work</a:t>
            </a:r>
          </a:p>
          <a:p>
            <a:r>
              <a:rPr lang="en-US" dirty="0"/>
              <a:t>There are a few things we need to begin the agreement process – we need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Copies of the easements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company’s relocation plan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a detailed estimate of relocation costs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We’ll discuss further a few slides later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949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Notice to Proceed is the next step</a:t>
            </a:r>
          </a:p>
          <a:p>
            <a:r>
              <a:rPr lang="en-US" dirty="0"/>
              <a:t>There are several things that have to fall into place before the notice can be given.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utility’s relocation plan must be approved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New ROW must be acquired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reimbursement agreement must be executed (if there is one)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And, the utility permits must be issued (if there are any)</a:t>
            </a:r>
          </a:p>
          <a:p>
            <a:pPr marL="0" indent="0">
              <a:buFontTx/>
              <a:buNone/>
            </a:pPr>
            <a:r>
              <a:rPr lang="en-US" dirty="0"/>
              <a:t>In addition, if there is any coordination required with the DOT’s contractor, then the notice may be conditional to the contractor’s schedule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8932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final event is the U7 – the Utility Bid Attachment (or UBA)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a document the DUC provides to our Contracts Bureau to be included in the final bidding documents</a:t>
            </a:r>
          </a:p>
          <a:p>
            <a:r>
              <a:rPr lang="en-US" dirty="0"/>
              <a:t>It is required on ALL Point25 projects (and is sometimes included on Non-Point25 projects)</a:t>
            </a:r>
          </a:p>
          <a:p>
            <a:r>
              <a:rPr lang="en-US" dirty="0"/>
              <a:t>It is a </a:t>
            </a:r>
            <a:r>
              <a:rPr lang="en-US" u="sng" dirty="0"/>
              <a:t>formal report of the status of utility relocations at the time of plan-turn-in</a:t>
            </a:r>
          </a:p>
          <a:p>
            <a:pPr marL="171450" indent="-171450">
              <a:buFontTx/>
              <a:buChar char="-"/>
            </a:pPr>
            <a:r>
              <a:rPr lang="en-US" dirty="0"/>
              <a:t>It provides written details about remaining conflict locations and their intended resolution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It also states anticipated start and completion dates for utility relocations that still needs to be done</a:t>
            </a:r>
          </a:p>
          <a:p>
            <a:pPr marL="0" indent="0">
              <a:buFontTx/>
              <a:buNone/>
            </a:pPr>
            <a:r>
              <a:rPr lang="en-US" dirty="0"/>
              <a:t>The UBA is intended for the bidding contractor’s use – to make them aware of the status of utility relocations – and allows them to bid accordingly.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9163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I mentioned before, some utility relocations or adjustments may be eligible for reimbursement.</a:t>
            </a:r>
          </a:p>
          <a:p>
            <a:r>
              <a:rPr lang="en-US" dirty="0"/>
              <a:t>The relocation MUST be necessitated to accommodate the proposed DOT construction project.</a:t>
            </a:r>
          </a:p>
          <a:p>
            <a:r>
              <a:rPr lang="en-US" dirty="0"/>
              <a:t>Who pays for the relocation is determined by the location of the existing utility facility</a:t>
            </a:r>
          </a:p>
          <a:p>
            <a:pPr marL="685800" lvl="1" indent="-228600">
              <a:buAutoNum type="arabicParenR"/>
            </a:pPr>
            <a:r>
              <a:rPr lang="en-US" dirty="0"/>
              <a:t>Private easement – eligible for reimbursement</a:t>
            </a:r>
          </a:p>
          <a:p>
            <a:pPr marL="685800" lvl="1" indent="-228600">
              <a:buAutoNum type="arabicParenR"/>
            </a:pPr>
            <a:r>
              <a:rPr lang="en-US" dirty="0"/>
              <a:t>Public right of way – company must pay for relocation work</a:t>
            </a:r>
          </a:p>
          <a:p>
            <a:r>
              <a:rPr lang="en-US" dirty="0"/>
              <a:t>To get started on the agreement we need certain bits of information to establish eligibility and determine how much is reimbursable.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To aid in developing the agreement we have resurrected an “old friend”.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1405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Project Inquiry Data Sheet </a:t>
            </a:r>
          </a:p>
          <a:p>
            <a:pPr marL="171450" indent="-171450">
              <a:buFontTx/>
              <a:buChar char="-"/>
            </a:pPr>
            <a:r>
              <a:rPr lang="en-US" dirty="0"/>
              <a:t>It is a 4-page form </a:t>
            </a:r>
          </a:p>
          <a:p>
            <a:pPr marL="171450" indent="-171450">
              <a:buFontTx/>
              <a:buChar char="-"/>
            </a:pPr>
            <a:r>
              <a:rPr lang="en-US" dirty="0"/>
              <a:t>That includes questions and boxes for information needed to prepare the agreement</a:t>
            </a:r>
          </a:p>
          <a:p>
            <a:r>
              <a:rPr lang="en-US" dirty="0"/>
              <a:t>This form’s given to utility companies when they ask about reimbursement.</a:t>
            </a:r>
          </a:p>
          <a:p>
            <a:r>
              <a:rPr lang="en-US" dirty="0"/>
              <a:t>This form needs to be filled in and returned to us when requesting reimbursement.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533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2</a:t>
            </a:r>
            <a:r>
              <a:rPr lang="en-US" baseline="30000" dirty="0"/>
              <a:t>nd</a:t>
            </a:r>
            <a:r>
              <a:rPr lang="en-US" dirty="0"/>
              <a:t> page includes more detail about the relocation plan, estimate, work methods and easements</a:t>
            </a:r>
          </a:p>
          <a:p>
            <a:r>
              <a:rPr lang="en-US" dirty="0"/>
              <a:t>- including a list of DOT parcels affected so we correlate between the company’s easements and the land we’re acquiring</a:t>
            </a:r>
          </a:p>
          <a:p>
            <a:pPr marL="0" indent="0">
              <a:buFontTx/>
              <a:buNone/>
            </a:pPr>
            <a:r>
              <a:rPr lang="en-US" dirty="0"/>
              <a:t>All of this should also be shown on the relocation plan as well – preferably on the ROW plan sheets (H sheets)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373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Page 3 is a certification of the information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It certifies that the company is </a:t>
            </a:r>
            <a:r>
              <a:rPr lang="en-US" sz="1200" u="sng" dirty="0"/>
              <a:t>financially capable </a:t>
            </a:r>
            <a:r>
              <a:rPr lang="en-US" sz="1200" dirty="0"/>
              <a:t>of performing services provided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That they have </a:t>
            </a:r>
            <a:r>
              <a:rPr lang="en-US" sz="1200" u="sng" dirty="0"/>
              <a:t>trained and experienced personnel </a:t>
            </a:r>
            <a:r>
              <a:rPr lang="en-US" sz="1200" dirty="0"/>
              <a:t>available to perform the services </a:t>
            </a:r>
            <a:r>
              <a:rPr lang="en-US" sz="1200" u="sng" dirty="0"/>
              <a:t>within the time prescribed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6717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last few pages of the form is the Attachment A</a:t>
            </a:r>
          </a:p>
          <a:p>
            <a:r>
              <a:rPr lang="en-US" dirty="0"/>
              <a:t>Here we are asking for a list of identified conflicts</a:t>
            </a:r>
          </a:p>
          <a:p>
            <a:pPr marL="171450" indent="-171450">
              <a:buFontTx/>
              <a:buChar char="-"/>
            </a:pPr>
            <a:r>
              <a:rPr lang="en-US" dirty="0"/>
              <a:t>DOT station#</a:t>
            </a:r>
          </a:p>
          <a:p>
            <a:pPr marL="171450" indent="-171450">
              <a:buFontTx/>
              <a:buChar char="-"/>
            </a:pPr>
            <a:r>
              <a:rPr lang="en-US" dirty="0"/>
              <a:t>Plan sheet#</a:t>
            </a:r>
          </a:p>
          <a:p>
            <a:pPr marL="171450" indent="-171450">
              <a:buFontTx/>
              <a:buChar char="-"/>
            </a:pPr>
            <a:r>
              <a:rPr lang="en-US" dirty="0"/>
              <a:t>Parcel#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 whether identified conflict is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On private easement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On public ROW</a:t>
            </a:r>
          </a:p>
          <a:p>
            <a:pPr marL="0" lvl="0" indent="0">
              <a:buFontTx/>
              <a:buNone/>
            </a:pPr>
            <a:r>
              <a:rPr lang="en-US" dirty="0"/>
              <a:t>The form should be filled out and sent along with the easement document and the relocation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2356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 might seem obvious, but the easements should be for the area where the relocation is to be done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ask that you please include the corresponding parcel numbers from DOT plans for cross reference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helps us to establish the state’s authority to enter into the agreement.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73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Utility Program covers all aspects of utility coordination from permitting to project relocations.</a:t>
            </a:r>
          </a:p>
          <a:p>
            <a:r>
              <a:rPr lang="en-US" dirty="0"/>
              <a:t>We are part of the Transportation Development Division and the Right of Way Bureau and play a major role in managing the assets in the public rights of way.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990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I mentioned before the relocation plan should be shown as an overlay on the DOT plan sheets (preferably the H sheets with DOT parcel information)</a:t>
            </a:r>
          </a:p>
          <a:p>
            <a:r>
              <a:rPr lang="en-US" dirty="0"/>
              <a:t>This will become the EXHIBT A of the agreement</a:t>
            </a:r>
          </a:p>
          <a:p>
            <a:pPr marL="171450" indent="-171450">
              <a:buFontTx/>
              <a:buChar char="-"/>
            </a:pPr>
            <a:r>
              <a:rPr lang="en-US" dirty="0"/>
              <a:t>It’s pertinent to show where your existing facilities are located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proposed location of your facilities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 any areas where you plan to remove or abandon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122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detailed and itemized estimate of the relocation cost is also needed</a:t>
            </a:r>
          </a:p>
          <a:p>
            <a:r>
              <a:rPr lang="en-US" dirty="0"/>
              <a:t>We need to determine whether or not your company is able to segregate the costs for the project;</a:t>
            </a:r>
          </a:p>
          <a:p>
            <a:pPr marL="171450" indent="-171450">
              <a:buFontTx/>
              <a:buChar char="-"/>
            </a:pPr>
            <a:r>
              <a:rPr lang="en-US" dirty="0"/>
              <a:t>To be able to show costs that are allowed vs costs that are not allowed;</a:t>
            </a:r>
          </a:p>
          <a:p>
            <a:pPr marL="171450" indent="-171450">
              <a:buFontTx/>
              <a:buChar char="-"/>
            </a:pPr>
            <a:r>
              <a:rPr lang="en-US" dirty="0"/>
              <a:t>Whether you are using a cost accounting system or a work order system; and</a:t>
            </a:r>
          </a:p>
          <a:p>
            <a:pPr marL="171450" indent="-171450">
              <a:buFontTx/>
              <a:buChar char="-"/>
            </a:pPr>
            <a:r>
              <a:rPr lang="en-US" dirty="0"/>
              <a:t>If your company can accumulate costs toward a specific project </a:t>
            </a:r>
          </a:p>
          <a:p>
            <a:r>
              <a:rPr lang="en-US" dirty="0"/>
              <a:t>This will become the EXHIBIT B of the agreement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6812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detail we are looking for in the agreement should show direct costs - that benefit one project and one project only.</a:t>
            </a:r>
          </a:p>
          <a:p>
            <a:pPr marL="171450" indent="-171450">
              <a:buFontTx/>
              <a:buChar char="-"/>
            </a:pPr>
            <a:r>
              <a:rPr lang="en-US" i="1" dirty="0"/>
              <a:t>It should include a breakdown of</a:t>
            </a:r>
          </a:p>
          <a:p>
            <a:pPr marL="171450" indent="-171450">
              <a:buFontTx/>
              <a:buChar char="-"/>
            </a:pPr>
            <a:r>
              <a:rPr lang="en-US" dirty="0"/>
              <a:t>Materials &amp; equipment</a:t>
            </a:r>
          </a:p>
          <a:p>
            <a:pPr marL="171450" indent="-171450">
              <a:buFontTx/>
              <a:buChar char="-"/>
            </a:pPr>
            <a:r>
              <a:rPr lang="en-US" dirty="0"/>
              <a:t>Labor &amp; wages</a:t>
            </a:r>
          </a:p>
          <a:p>
            <a:pPr marL="171450" indent="-171450">
              <a:buFontTx/>
              <a:buChar char="-"/>
            </a:pPr>
            <a:r>
              <a:rPr lang="en-US" dirty="0"/>
              <a:t>Engineering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 these must be directly related to the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050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u="none" dirty="0"/>
              <a:t>Some overhead and indirect costs </a:t>
            </a:r>
            <a:r>
              <a:rPr lang="en-US" i="0" u="sng" dirty="0"/>
              <a:t>may</a:t>
            </a:r>
            <a:r>
              <a:rPr lang="en-US" i="0" u="none" dirty="0"/>
              <a:t> be allowed – these are costs incurred to run a business – in order to include them they must be actual costs that your company incurs such as: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Administration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Accounting fees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Legal fees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Insurance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7959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Ineligible costs would be things like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i="0" dirty="0"/>
              <a:t>Advertising &amp; sales promotion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i="0" dirty="0"/>
              <a:t>Interest on borrowings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i="0" dirty="0"/>
              <a:t>Contributions &amp; donations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i="0" dirty="0"/>
              <a:t>Fines &amp; penalties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i="0" dirty="0"/>
              <a:t>First-class travel &amp; entertainment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908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relocation work necessitated by the requirements of the highway construction are reimbursable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If you cannot attribute the work to the highway project then it would not be reimbursable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same goes for work done at the election of the utility, such as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Increased capacity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Service improvements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There are also items that should be shown as a credit on the estimate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Salvage value of materials removed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Items recovered from temporary use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items accepted for reuse by the utility company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of these are </a:t>
            </a:r>
            <a:r>
              <a:rPr lang="en-US" u="sng" dirty="0"/>
              <a:t>NOT</a:t>
            </a:r>
            <a:r>
              <a:rPr lang="en-US" dirty="0"/>
              <a:t> reimbursable and MUST be shown as a </a:t>
            </a:r>
            <a:r>
              <a:rPr lang="en-US" u="sng" dirty="0"/>
              <a:t>credit</a:t>
            </a:r>
            <a:r>
              <a:rPr lang="en-US" dirty="0"/>
              <a:t> in the estimate</a:t>
            </a:r>
          </a:p>
          <a:p>
            <a:r>
              <a:rPr lang="en-US" dirty="0"/>
              <a:t>In some instances a </a:t>
            </a:r>
            <a:r>
              <a:rPr lang="en-US" u="sng" dirty="0"/>
              <a:t>non-equivalent replacement </a:t>
            </a:r>
            <a:r>
              <a:rPr lang="en-US" b="1" u="sng" dirty="0"/>
              <a:t>might</a:t>
            </a:r>
            <a:r>
              <a:rPr lang="en-US" u="sng" dirty="0"/>
              <a:t> be necessary for the relocation.</a:t>
            </a:r>
            <a:r>
              <a:rPr lang="en-US" dirty="0"/>
              <a:t> This may appear on the surface as a betterment, but other issues may support the need for the alternate choice.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Things such as economy (non-stocked items may be uneconomical to purchase)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Compliance with governmental laws &amp; ordinances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Compliance with regulatory commission or codes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replacements that are of equivalent standard although not identical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times items like this are required by current company design practices on their own jobs </a:t>
            </a:r>
            <a:r>
              <a:rPr lang="en-US" b="1" dirty="0"/>
              <a:t>and</a:t>
            </a:r>
            <a:r>
              <a:rPr lang="en-US" dirty="0"/>
              <a:t> for which there is a direct benefit to the highway project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Sometimes these may even be required by the highway project.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These kinds of items should be noted in the estimate for clarification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384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shows an estimate summary which should be included along with the supporting cost detail.</a:t>
            </a:r>
          </a:p>
          <a:p>
            <a:r>
              <a:rPr lang="en-US" dirty="0"/>
              <a:t>It shows a line item for the major components of the estimate.</a:t>
            </a:r>
          </a:p>
          <a:p>
            <a:pPr marL="171450" indent="-171450">
              <a:buFontTx/>
              <a:buChar char="-"/>
            </a:pPr>
            <a:r>
              <a:rPr lang="en-US" dirty="0"/>
              <a:t>A breakdown of each of these would be in the supporting details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1885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need a clear description of the work to be accomplished</a:t>
            </a:r>
          </a:p>
          <a:p>
            <a:pPr marL="171450" indent="-171450">
              <a:buFontTx/>
              <a:buChar char="-"/>
            </a:pPr>
            <a:r>
              <a:rPr lang="en-US" dirty="0"/>
              <a:t>Including the size or sizes of the facilities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location and length of the relocation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How much is within the public ROW (this would be at company expense)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How much is on private easement (this is the portion that would be eligible for reimbursement)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 tabulation of the conflict points (that’s the attachment A to the data sheet)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We also need to know who will be performing the physical relocation work?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Will it be done by company forces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Or, will you be soliciting bids for the work?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660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We review all the information provided for compliance with the project and state and federal regulations.</a:t>
            </a:r>
          </a:p>
          <a:p>
            <a:pPr lvl="0"/>
            <a:r>
              <a:rPr lang="en-US" dirty="0"/>
              <a:t>When the estimated work is $50,000 and over we will need to have a pre-audit conducted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This is done by our internal Auditors in our Finance Bureau</a:t>
            </a:r>
          </a:p>
          <a:p>
            <a:pPr lvl="0"/>
            <a:r>
              <a:rPr lang="en-US" dirty="0"/>
              <a:t>After the pre-audit is complete and we’ve fully reviewed the document internally we send it out to the company for review &amp; signature</a:t>
            </a:r>
          </a:p>
          <a:p>
            <a:pPr lvl="0"/>
            <a:r>
              <a:rPr lang="en-US" dirty="0"/>
              <a:t>Following the company’s execution we complete the internal DOT approvals (this is our Staff Action process)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It is the approval for the department to enter into agreement with the external party</a:t>
            </a:r>
          </a:p>
          <a:p>
            <a:pPr marL="171450" lvl="0" indent="-171450">
              <a:buFontTx/>
              <a:buChar char="-"/>
            </a:pPr>
            <a:r>
              <a:rPr lang="en-US" u="sng" dirty="0"/>
              <a:t>Then</a:t>
            </a:r>
            <a:r>
              <a:rPr lang="en-US" dirty="0"/>
              <a:t> the DOT may then sign agreement</a:t>
            </a:r>
          </a:p>
          <a:p>
            <a:pPr lvl="0"/>
            <a:r>
              <a:rPr lang="en-US" dirty="0"/>
              <a:t>And the </a:t>
            </a:r>
            <a:r>
              <a:rPr lang="en-US" u="sng" dirty="0"/>
              <a:t>fully executed agreement</a:t>
            </a:r>
            <a:r>
              <a:rPr lang="en-US" u="none" dirty="0"/>
              <a:t> is returned to the company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464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2400" dirty="0"/>
              <a:t>We all know that in reality things don’t always turn out the way they appear paper</a:t>
            </a:r>
          </a:p>
          <a:p>
            <a:pPr lvl="0"/>
            <a:r>
              <a:rPr lang="en-US" sz="2400" dirty="0"/>
              <a:t>Significant changes to the scope of work </a:t>
            </a:r>
            <a:r>
              <a:rPr lang="en-US" sz="2400" b="1" u="sng" dirty="0"/>
              <a:t>must</a:t>
            </a:r>
            <a:r>
              <a:rPr lang="en-US" sz="2400" dirty="0"/>
              <a:t> be requested in writing for approval from the DOT</a:t>
            </a:r>
          </a:p>
          <a:p>
            <a:pPr marL="342900" lvl="0" indent="-342900">
              <a:buFontTx/>
              <a:buChar char="-"/>
            </a:pPr>
            <a:r>
              <a:rPr lang="en-US" sz="2000" dirty="0"/>
              <a:t>An addendum to the agreement may be needed </a:t>
            </a:r>
          </a:p>
          <a:p>
            <a:pPr marL="342900" lvl="0" indent="-342900">
              <a:buFontTx/>
              <a:buChar char="-"/>
            </a:pPr>
            <a:r>
              <a:rPr lang="en-US" sz="2000" dirty="0"/>
              <a:t>If the costs will exceed 125% of the estimate ~ unless the increase is $10K or under</a:t>
            </a:r>
          </a:p>
          <a:p>
            <a:pPr marL="342900" lvl="0" indent="-342900">
              <a:buFontTx/>
              <a:buChar char="-"/>
            </a:pPr>
            <a:r>
              <a:rPr lang="en-US" sz="2000" dirty="0"/>
              <a:t>You should provide us with an u</a:t>
            </a:r>
            <a:r>
              <a:rPr lang="en-US" sz="2400" dirty="0"/>
              <a:t>pdated cost estimate</a:t>
            </a:r>
          </a:p>
          <a:p>
            <a:pPr marL="342900" lvl="0" indent="-342900">
              <a:buFontTx/>
              <a:buChar char="-"/>
            </a:pPr>
            <a:r>
              <a:rPr lang="en-US" sz="2400" dirty="0"/>
              <a:t>Along with an explanation of increased costs</a:t>
            </a:r>
          </a:p>
          <a:p>
            <a:pPr lvl="0"/>
            <a:r>
              <a:rPr lang="en-US" sz="2400" dirty="0"/>
              <a:t>We can only reimburse for the additional costs if they were approved by DOT in writing</a:t>
            </a:r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884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team is spread out among various locations including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central office in the Right of Way Bureau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district offices in 6 locations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 field offices in 16 locations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782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far as invoicing and payments – </a:t>
            </a:r>
          </a:p>
          <a:p>
            <a:r>
              <a:rPr lang="en-US" dirty="0"/>
              <a:t>Expenses must be incurred prior to the date of the invoice</a:t>
            </a:r>
          </a:p>
          <a:p>
            <a:r>
              <a:rPr lang="en-US" dirty="0"/>
              <a:t>Progress payments are allowed as the work is being done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Invoices need to show the % complete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Whether it’s a progress billing or a final invoice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Other things to note on the invoice 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agreement number and the DOT project number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Any company project or activity numbers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beginning and ending date of work for the period being billed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support for the costs incurred - itemized statement – copies of receipts, time cards – that sort of thing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total claimed to date should also be included.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will retain 10% of the invoiced amount until the project is complete</a:t>
            </a:r>
          </a:p>
          <a:p>
            <a:r>
              <a:rPr lang="en-US" b="1" u="none" dirty="0"/>
              <a:t>When making payments we can only pay up to 90% of agreement amount</a:t>
            </a:r>
          </a:p>
          <a:p>
            <a:r>
              <a:rPr lang="en-US" b="1" u="none" dirty="0"/>
              <a:t>Any costs that exceed that will be included in the final audit which will determine if the additional costs were justified.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812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Regarding the final payment - a few things are needed prior to the release of the retainage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One being the Certificate of Completion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That needs to be filled out including the completion date and submitted to DUC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 DUC will review and sign it if the relocation is complete and acceptable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dirty="0"/>
              <a:t>We also perform a Final Audit of the entire cost of the relocation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We submit all invoices &amp; supporting documents for review by our internal Auditors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This can take some time to go through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They will make a determination on whether charges are in line with estimates and the work performed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We may request repayment of some of the funds if our auditors determine that the company has been overpaid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We will release the retainage if all is in compliance</a:t>
            </a:r>
          </a:p>
          <a:p>
            <a:pPr lvl="0"/>
            <a:r>
              <a:rPr lang="en-US" dirty="0"/>
              <a:t>The release of easement rights also needs to be completed – this is the Disclaimer of Interest in Realty (or sometimes an Instrument of Subordination)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This releases the company’s interest in all real estate acquired for the project where the utility was originally located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The company will retain any easement rights outside of the ROW</a:t>
            </a:r>
          </a:p>
          <a:p>
            <a:pPr lvl="0"/>
            <a:r>
              <a:rPr lang="en-US" dirty="0"/>
              <a:t>After all of this is complete we can then release (or pay) the retainage (if any)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2658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- with all of that - the agreement process is then complete!</a:t>
            </a:r>
          </a:p>
          <a:p>
            <a:r>
              <a:rPr lang="en-US" dirty="0"/>
              <a:t>By regulation the utility company is required to keep their files and records for a period of 3 years from the date of final payment.</a:t>
            </a:r>
          </a:p>
          <a:p>
            <a:r>
              <a:rPr lang="en-US" dirty="0"/>
              <a:t>This is in case we need to revisit for audit purposes.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629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other aspect of utility relocation that we often get asked about is Buy America.</a:t>
            </a:r>
          </a:p>
          <a:p>
            <a:r>
              <a:rPr lang="en-US" dirty="0"/>
              <a:t>You can find information on our website on accommodation, coordination, permitting and Buy America - under the Buy America tab</a:t>
            </a:r>
          </a:p>
          <a:p>
            <a:r>
              <a:rPr lang="en-US" dirty="0"/>
              <a:t>There you’ll find</a:t>
            </a:r>
          </a:p>
          <a:p>
            <a:pPr marL="171450" indent="-171450">
              <a:buFontTx/>
              <a:buChar char="-"/>
            </a:pPr>
            <a:r>
              <a:rPr lang="en-US" dirty="0"/>
              <a:t>A Buy America Guide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Bill of Materials forms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 helpful flowcharts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That can help you determine whether or not Buy America applies to your relocation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368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The Flowchart walks you through a series of questions to help you figure it out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Again, this flowchart can be found on our webpage – under the Buy America tab</a:t>
            </a:r>
          </a:p>
          <a:p>
            <a:pPr lvl="0"/>
            <a:r>
              <a:rPr lang="en-US" dirty="0"/>
              <a:t>Boiled down…Buy America applies to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Any project that has federal participation (money) in ANY portion of the project; and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Interstate projects; and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Relocations from private easement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dirty="0"/>
              <a:t>QA - </a:t>
            </a:r>
            <a:r>
              <a:rPr lang="en-US" sz="1200" dirty="0">
                <a:solidFill>
                  <a:srgbClr val="000000"/>
                </a:solidFill>
              </a:rPr>
              <a:t>Products that are 90% by weight Steel or Iron must meet requirements, as well as precast concrete products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1200" dirty="0">
                <a:solidFill>
                  <a:srgbClr val="000000"/>
                </a:solidFill>
              </a:rPr>
              <a:t>Remind – please REPLY to submittals – helps us keep on track with our projects – and to make better decisions during development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702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We’ve covered a lot about utility coordination for our highway projects and agreements.</a:t>
            </a:r>
          </a:p>
          <a:p>
            <a:r>
              <a:rPr lang="en-US" dirty="0"/>
              <a:t>Next we’ll be highlighting some permitting information.</a:t>
            </a:r>
          </a:p>
          <a:p>
            <a:r>
              <a:rPr lang="en-US" dirty="0"/>
              <a:t>Please remember that you can post questions in the Q&amp;A.</a:t>
            </a:r>
          </a:p>
          <a:p>
            <a:r>
              <a:rPr lang="en-US" dirty="0"/>
              <a:t>Do we have any questions that we need to go over before we move on?</a:t>
            </a:r>
          </a:p>
          <a:p>
            <a:r>
              <a:rPr lang="en-US" dirty="0"/>
              <a:t>Ok, we’ll go ahead and cue up the </a:t>
            </a:r>
            <a:r>
              <a:rPr lang="en-US"/>
              <a:t>next presentation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96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Right of Way Bureau is lead by Brad Hofer</a:t>
            </a:r>
          </a:p>
          <a:p>
            <a:pPr marL="171450" indent="-171450">
              <a:buFontTx/>
              <a:buChar char="-"/>
            </a:pPr>
            <a:r>
              <a:rPr lang="en-US" dirty="0"/>
              <a:t>He gets involved with utility related discussions 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 approval of utilities related budget items – like reimbursement agreements and some subsurface engineering efforts</a:t>
            </a:r>
          </a:p>
          <a:p>
            <a:r>
              <a:rPr lang="en-US" dirty="0"/>
              <a:t>Eric Wright is the Utilities Section Supervisor</a:t>
            </a:r>
          </a:p>
          <a:p>
            <a:pPr marL="171450" indent="-171450">
              <a:buFontTx/>
              <a:buChar char="-"/>
            </a:pPr>
            <a:r>
              <a:rPr lang="en-US" dirty="0"/>
              <a:t>Leads the utility section staff in implementation of our processes and procedures</a:t>
            </a:r>
          </a:p>
          <a:p>
            <a:pPr marL="171450" indent="-171450">
              <a:buFontTx/>
              <a:buChar char="-"/>
            </a:pPr>
            <a:r>
              <a:rPr lang="en-US" dirty="0"/>
              <a:t>He is the ROW champion of project and production status</a:t>
            </a:r>
          </a:p>
          <a:p>
            <a:pPr marL="171450" indent="-171450">
              <a:buFontTx/>
              <a:buChar char="-"/>
            </a:pPr>
            <a:r>
              <a:rPr lang="en-US" dirty="0"/>
              <a:t>He is also the supervisor for the Design and Fiscal and Title Sections in the bureau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08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a new team member in the central office</a:t>
            </a:r>
          </a:p>
          <a:p>
            <a:r>
              <a:rPr lang="en-US" dirty="0"/>
              <a:t>Matt Buttz is our new Projects and Agreements Coordinator</a:t>
            </a:r>
          </a:p>
          <a:p>
            <a:pPr marL="171450" indent="-171450">
              <a:buFontTx/>
              <a:buChar char="-"/>
            </a:pPr>
            <a:r>
              <a:rPr lang="en-US" dirty="0"/>
              <a:t>Matt handles project notifications &amp; plan submittals</a:t>
            </a:r>
          </a:p>
          <a:p>
            <a:pPr marL="171450" indent="-171450">
              <a:buFontTx/>
              <a:buChar char="-"/>
            </a:pPr>
            <a:r>
              <a:rPr lang="en-US" dirty="0"/>
              <a:t>As well as Utility Reimbursement Agreements – and all things related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Preparation and negotiation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Payments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Release of easements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Matt is acting as the Q&amp;A moderator today – so he will be the one reviewing any comments or questions that you add to the Q&amp;A</a:t>
            </a:r>
          </a:p>
          <a:p>
            <a:pPr marL="0" lvl="0" indent="0">
              <a:buFontTx/>
              <a:buNone/>
            </a:pPr>
            <a:r>
              <a:rPr lang="en-US" dirty="0"/>
              <a:t>We currently have a Production &amp; Field Coordination position vacant in the Utilities Section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Jeff McCollough (whom some of you may remember working with) recently retired so Eric will working to fill his Senior Engineering Tech position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That position will be handling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Project scheduling &amp; status of utility events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They will also act as our permitting specialist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And give assistance in the field when needed</a:t>
            </a:r>
          </a:p>
          <a:p>
            <a:pPr marL="628650" lvl="1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7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am the administrator for the Utility Program</a:t>
            </a:r>
          </a:p>
          <a:p>
            <a:pPr marL="171450" indent="-171450">
              <a:buFontTx/>
              <a:buChar char="-"/>
            </a:pPr>
            <a:r>
              <a:rPr lang="en-US" dirty="0"/>
              <a:t>Taking the lead on administering policy </a:t>
            </a:r>
          </a:p>
          <a:p>
            <a:pPr marL="171450" indent="-171450">
              <a:buFontTx/>
              <a:buChar char="-"/>
            </a:pPr>
            <a:r>
              <a:rPr lang="en-US" dirty="0"/>
              <a:t>Providing guidance to all team members</a:t>
            </a:r>
          </a:p>
          <a:p>
            <a:pPr marL="171450" indent="-171450">
              <a:buFontTx/>
              <a:buChar char="-"/>
            </a:pPr>
            <a:r>
              <a:rPr lang="en-US" dirty="0"/>
              <a:t>Leading initiatives and process improvements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And, acting as a liaison to our stakeholders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Aspen Pflanz is our Transportation Planner</a:t>
            </a:r>
          </a:p>
          <a:p>
            <a:pPr marL="171450" indent="-171450">
              <a:buFontTx/>
              <a:buChar char="-"/>
            </a:pPr>
            <a:r>
              <a:rPr lang="en-US" dirty="0"/>
              <a:t>She is working on developing a ROW management system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We anticipate that this system will include parcel and utility mapping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Aspen is acting as the Producer of this Teams Live Event – so she is the one staging the various presentations today.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44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6 District Utility Coordinators across the state</a:t>
            </a:r>
          </a:p>
          <a:p>
            <a:r>
              <a:rPr lang="en-US" dirty="0"/>
              <a:t>They handle</a:t>
            </a:r>
          </a:p>
          <a:p>
            <a:pPr marL="171450" indent="-171450">
              <a:buFontTx/>
              <a:buChar char="-"/>
            </a:pPr>
            <a:r>
              <a:rPr lang="en-US" dirty="0"/>
              <a:t>Project coordination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Work plan reviews</a:t>
            </a:r>
          </a:p>
          <a:p>
            <a:pPr marL="171450" indent="-171450">
              <a:buFontTx/>
              <a:buChar char="-"/>
            </a:pPr>
            <a:r>
              <a:rPr lang="en-US" dirty="0"/>
              <a:t>Some utility permit reviews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 they also get involved in the development and review of reimbursement agreements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60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map shows the 6 different District areas covered by each DUC – you’ll likely be seeing this map again today in the district led presentations</a:t>
            </a:r>
          </a:p>
          <a:p>
            <a:r>
              <a:rPr lang="en-US" dirty="0"/>
              <a:t>The map is also available on the FTP site for the meeting.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33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3/29/2021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53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02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767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679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D9C646AA-F36E-4540-911D-FFFC0A0EF24A}" type="datetime1">
              <a:rPr lang="en-US" smtClean="0"/>
              <a:t>3/29/2021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616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82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3/29/2021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91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3/29/2021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879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3/29/2021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12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51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3/29/2021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80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F6FA2B21-3FCD-4721-B95C-427943F61125}" type="datetime1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1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image" Target="../media/image28.jpeg"/><Relationship Id="rId7" Type="http://schemas.microsoft.com/office/2007/relationships/hdphoto" Target="../media/hdphoto1.wdp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diagramColors" Target="../diagrams/colors2.xml"/><Relationship Id="rId5" Type="http://schemas.microsoft.com/office/2007/relationships/hdphoto" Target="../media/hdphoto2.wdp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4.png"/><Relationship Id="rId9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microsoft.com/office/2007/relationships/hdphoto" Target="../media/hdphoto2.wdp"/><Relationship Id="rId9" Type="http://schemas.microsoft.com/office/2007/relationships/diagramDrawing" Target="../diagrams/drawing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microsoft.com/office/2007/relationships/hdphoto" Target="../media/hdphoto2.wdp"/><Relationship Id="rId9" Type="http://schemas.microsoft.com/office/2007/relationships/diagramDrawing" Target="../diagrams/drawing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microsoft.com/office/2007/relationships/hdphoto" Target="../media/hdphoto2.wdp"/><Relationship Id="rId9" Type="http://schemas.microsoft.com/office/2007/relationships/diagramDrawing" Target="../diagrams/drawing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microsoft.com/office/2007/relationships/hdphoto" Target="../media/hdphoto2.wdp"/><Relationship Id="rId9" Type="http://schemas.microsoft.com/office/2007/relationships/diagramDrawing" Target="../diagrams/drawing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4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diagramDrawing" Target="../diagrams/drawing1.xml"/><Relationship Id="rId5" Type="http://schemas.openxmlformats.org/officeDocument/2006/relationships/image" Target="../media/image2.png"/><Relationship Id="rId10" Type="http://schemas.openxmlformats.org/officeDocument/2006/relationships/diagramColors" Target="../diagrams/colors1.xml"/><Relationship Id="rId4" Type="http://schemas.microsoft.com/office/2007/relationships/hdphoto" Target="../media/hdphoto2.wdp"/><Relationship Id="rId9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9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microsoft.com/office/2007/relationships/hdphoto" Target="../media/hdphoto2.wdp"/><Relationship Id="rId9" Type="http://schemas.microsoft.com/office/2007/relationships/diagramDrawing" Target="../diagrams/drawing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6.jpeg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iowadot.gov/rightofway/Utility-Accommodation-and-Coordination#50439618-buy-america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81081"/>
            <a:ext cx="12191695" cy="60958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5511" y="3236470"/>
            <a:ext cx="6832500" cy="1252601"/>
          </a:xfrm>
        </p:spPr>
        <p:txBody>
          <a:bodyPr>
            <a:normAutofit/>
          </a:bodyPr>
          <a:lstStyle/>
          <a:p>
            <a:r>
              <a:rPr lang="en-US" sz="4100">
                <a:solidFill>
                  <a:srgbClr val="FFFFFE"/>
                </a:solidFill>
              </a:rPr>
              <a:t>Annual Utility Meeting</a:t>
            </a:r>
            <a:br>
              <a:rPr lang="en-US" sz="4100">
                <a:solidFill>
                  <a:srgbClr val="FFFFFE"/>
                </a:solidFill>
              </a:rPr>
            </a:br>
            <a:r>
              <a:rPr lang="en-US" sz="4100">
                <a:solidFill>
                  <a:srgbClr val="FFFFFE"/>
                </a:solidFill>
              </a:rPr>
              <a:t>2021 | Teams Live event</a:t>
            </a:r>
            <a:endParaRPr lang="en-US" sz="4100" dirty="0">
              <a:solidFill>
                <a:srgbClr val="FFFFFE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5511" y="4669144"/>
            <a:ext cx="6832499" cy="71652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600">
                <a:solidFill>
                  <a:srgbClr val="FFFFFE"/>
                </a:solidFill>
              </a:rPr>
              <a:t>Iowa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11A87-4521-4D28-8265-D30BD090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873" y="1136072"/>
            <a:ext cx="9625231" cy="87812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Engineering Operations Technicians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4FE4A3-B07D-47C9-8B56-F9A2967BC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72505" y="2219467"/>
            <a:ext cx="6893602" cy="3875355"/>
          </a:xfrm>
        </p:spPr>
        <p:txBody>
          <a:bodyPr>
            <a:normAutofit/>
          </a:bodyPr>
          <a:lstStyle/>
          <a:p>
            <a:r>
              <a:rPr lang="en-US" sz="2400" dirty="0"/>
              <a:t>Utility Accommodation Permit Review</a:t>
            </a:r>
          </a:p>
          <a:p>
            <a:r>
              <a:rPr lang="en-US" sz="2400" dirty="0"/>
              <a:t>Project Coordination Assistance</a:t>
            </a:r>
          </a:p>
          <a:p>
            <a:r>
              <a:rPr lang="en-US" sz="2400" dirty="0"/>
              <a:t>Utility Work Plan Review</a:t>
            </a:r>
          </a:p>
          <a:p>
            <a:r>
              <a:rPr lang="en-US" sz="2400" dirty="0"/>
              <a:t>Other permits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299458-EABE-4129-B776-E468CB1A6B59}"/>
              </a:ext>
            </a:extLst>
          </p:cNvPr>
          <p:cNvSpPr/>
          <p:nvPr/>
        </p:nvSpPr>
        <p:spPr>
          <a:xfrm>
            <a:off x="1440873" y="2219467"/>
            <a:ext cx="1955812" cy="1955812"/>
          </a:xfrm>
          <a:prstGeom prst="ellipse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Rectangle 9" descr="Marker">
            <a:extLst>
              <a:ext uri="{FF2B5EF4-FFF2-40B4-BE49-F238E27FC236}">
                <a16:creationId xmlns:a16="http://schemas.microsoft.com/office/drawing/2014/main" id="{CDB21097-8633-4166-9759-1B01475362DC}"/>
              </a:ext>
            </a:extLst>
          </p:cNvPr>
          <p:cNvSpPr/>
          <p:nvPr/>
        </p:nvSpPr>
        <p:spPr>
          <a:xfrm>
            <a:off x="1857686" y="2636280"/>
            <a:ext cx="1122187" cy="1122187"/>
          </a:xfrm>
          <a:prstGeom prst="rect">
            <a:avLst/>
          </a:prstGeom>
          <a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1907789"/>
              <a:satOff val="-43528"/>
              <a:lumOff val="16079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97913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5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C1F3D-FB93-463D-9DD9-FC007E39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484632"/>
            <a:ext cx="3816774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Utility Accommodation and Coordination</a:t>
            </a:r>
            <a:endParaRPr lang="en-US" dirty="0"/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F8ACDAF2-3807-4689-81D6-D8F99C1A27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1" r="18367"/>
          <a:stretch/>
        </p:blipFill>
        <p:spPr>
          <a:xfrm>
            <a:off x="3343" y="10"/>
            <a:ext cx="7548923" cy="6857990"/>
          </a:xfrm>
          <a:prstGeom prst="rect">
            <a:avLst/>
          </a:prstGeom>
        </p:spPr>
      </p:pic>
      <p:sp>
        <p:nvSpPr>
          <p:cNvPr id="49" name="Content Placeholder 10">
            <a:extLst>
              <a:ext uri="{FF2B5EF4-FFF2-40B4-BE49-F238E27FC236}">
                <a16:creationId xmlns:a16="http://schemas.microsoft.com/office/drawing/2014/main" id="{1DFA617A-B038-4010-A01E-426B0EF7DBC3}"/>
              </a:ext>
            </a:extLst>
          </p:cNvPr>
          <p:cNvSpPr txBox="1">
            <a:spLocks/>
          </p:cNvSpPr>
          <p:nvPr/>
        </p:nvSpPr>
        <p:spPr>
          <a:xfrm>
            <a:off x="7883611" y="2121408"/>
            <a:ext cx="3816774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>
                <a:solidFill>
                  <a:schemeClr val="tx1"/>
                </a:solidFill>
              </a:rPr>
              <a:t>Communication is KEY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>
                <a:solidFill>
                  <a:schemeClr val="tx1"/>
                </a:solidFill>
              </a:rPr>
              <a:t>Information Sharing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>
                <a:solidFill>
                  <a:schemeClr val="tx1"/>
                </a:solidFill>
              </a:rPr>
              <a:t>Annual Utility Meetings</a:t>
            </a:r>
          </a:p>
          <a:p>
            <a:pPr lvl="1" indent="-182880">
              <a:buFont typeface="Wingdings" pitchFamily="2" charset="2"/>
              <a:buChar char="§"/>
            </a:pPr>
            <a:r>
              <a:rPr lang="en-US" sz="2000"/>
              <a:t>Program Updates</a:t>
            </a:r>
          </a:p>
          <a:p>
            <a:pPr lvl="1" indent="-182880">
              <a:buFont typeface="Wingdings" pitchFamily="2" charset="2"/>
              <a:buChar char="§"/>
            </a:pPr>
            <a:r>
              <a:rPr lang="en-US" sz="2000"/>
              <a:t>Policy &amp; Procedures</a:t>
            </a:r>
          </a:p>
          <a:p>
            <a:pPr lvl="1" indent="-182880">
              <a:buFont typeface="Wingdings" pitchFamily="2" charset="2"/>
              <a:buChar char="§"/>
            </a:pPr>
            <a:r>
              <a:rPr lang="en-US" sz="2000"/>
              <a:t>5-year program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C726296B-82AC-4093-950C-7113438996FB}"/>
              </a:ext>
            </a:extLst>
          </p:cNvPr>
          <p:cNvSpPr/>
          <p:nvPr/>
        </p:nvSpPr>
        <p:spPr>
          <a:xfrm>
            <a:off x="1112539" y="2965200"/>
            <a:ext cx="2402339" cy="254264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474E15-9E18-40F8-B256-479693376CF5}"/>
              </a:ext>
            </a:extLst>
          </p:cNvPr>
          <p:cNvSpPr/>
          <p:nvPr/>
        </p:nvSpPr>
        <p:spPr>
          <a:xfrm>
            <a:off x="6261815" y="2965199"/>
            <a:ext cx="3002258" cy="315850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D091CD-6B1F-455C-98E1-0D9A3FD8B0B1}"/>
              </a:ext>
            </a:extLst>
          </p:cNvPr>
          <p:cNvSpPr/>
          <p:nvPr/>
        </p:nvSpPr>
        <p:spPr>
          <a:xfrm>
            <a:off x="9272868" y="2965200"/>
            <a:ext cx="2402339" cy="254264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964657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5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7993E2-D470-4A7B-8DDA-62866FCA1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484632"/>
            <a:ext cx="3816774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/>
              <a:t>Iowa Administrative Code 761-115 (306A)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D453326-092C-4AB3-9D55-77E8100D35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8" r="7186" b="-1"/>
          <a:stretch/>
        </p:blipFill>
        <p:spPr>
          <a:xfrm>
            <a:off x="3343" y="10"/>
            <a:ext cx="7548923" cy="685799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FA14EEB-682B-4F9D-8D16-413718C4D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83611" y="2121408"/>
            <a:ext cx="3816774" cy="4050792"/>
          </a:xfr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z="2400" dirty="0"/>
              <a:t>Utility Accommodation Permits</a:t>
            </a:r>
          </a:p>
          <a:p>
            <a:pPr lvl="0"/>
            <a:r>
              <a:rPr lang="en-US" sz="2400" dirty="0"/>
              <a:t>Section 115.25 – Point25</a:t>
            </a:r>
          </a:p>
          <a:p>
            <a:endParaRPr lang="en-US" sz="2400" dirty="0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5147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oup 96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101" name="Rectangle 100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5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7993E2-D470-4A7B-8DDA-62866FCA1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484632"/>
            <a:ext cx="3816774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/>
              <a:t>Point25 Overview</a:t>
            </a:r>
            <a:br>
              <a:rPr lang="en-US" sz="3200" dirty="0"/>
            </a:br>
            <a:r>
              <a:rPr lang="en-US" sz="3200" dirty="0"/>
              <a:t>IAC  761-115.25  =  Point 25</a:t>
            </a:r>
            <a:endParaRPr lang="en-US" sz="3200" b="1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D453326-092C-4AB3-9D55-77E8100D35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9" r="7362"/>
          <a:stretch/>
        </p:blipFill>
        <p:spPr>
          <a:xfrm>
            <a:off x="3343" y="10"/>
            <a:ext cx="7548923" cy="685799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FA14EEB-682B-4F9D-8D16-413718C4D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83611" y="2121408"/>
            <a:ext cx="3946120" cy="4050792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2400" dirty="0"/>
              <a:t>State highway projects</a:t>
            </a:r>
          </a:p>
          <a:p>
            <a:r>
              <a:rPr lang="en-US" sz="2400" dirty="0"/>
              <a:t>Requirements that must be met</a:t>
            </a:r>
          </a:p>
          <a:p>
            <a:r>
              <a:rPr lang="en-US" sz="2400" dirty="0"/>
              <a:t>Non-responsive utility can be held liable delay costs</a:t>
            </a:r>
          </a:p>
          <a:p>
            <a:r>
              <a:rPr lang="en-US" sz="2400" dirty="0"/>
              <a:t>Utility and contractor settle directly</a:t>
            </a:r>
          </a:p>
          <a:p>
            <a:r>
              <a:rPr lang="en-US" sz="2400" dirty="0"/>
              <a:t>State is provider of evidence</a:t>
            </a:r>
          </a:p>
          <a:p>
            <a:r>
              <a:rPr lang="en-US" sz="2400" dirty="0"/>
              <a:t>State cannot take on liability of either party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0975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DBB8E-3D09-4EEE-BBBF-06DB6D26C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U0 Event | investigation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95C20-F5B2-40A9-AB0B-6507FC2F6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7" y="2121408"/>
            <a:ext cx="10150603" cy="405079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Investigate – look for utility facilities within the project area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Identify – utility facility ownership in the project area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Prerequisites: Final Concept Completion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/>
              <a:t>Utility permit records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/>
              <a:t>Utility reimbursement agreement records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/>
              <a:t>Field examinations (Concept Reviews)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/>
              <a:t>Existing utility maps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/>
              <a:t>Iowa One Call (Design Request)</a:t>
            </a:r>
          </a:p>
        </p:txBody>
      </p:sp>
    </p:spTree>
    <p:extLst>
      <p:ext uri="{BB962C8B-B14F-4D97-AF65-F5344CB8AC3E}">
        <p14:creationId xmlns:p14="http://schemas.microsoft.com/office/powerpoint/2010/main" val="3511586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DBB8E-3D09-4EEE-BBBF-06DB6D26C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U1 Event | major 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95C20-F5B2-40A9-AB0B-6507FC2F6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7" y="2121408"/>
            <a:ext cx="10150603" cy="405079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Look for the potential for impacts to large capacity facilities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Request more precise location information from utility owner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Provide the information to designers to lessen impacts</a:t>
            </a:r>
          </a:p>
          <a:p>
            <a:pPr lvl="1"/>
            <a:r>
              <a:rPr lang="en-US" sz="2200" dirty="0"/>
              <a:t>Avoid </a:t>
            </a:r>
          </a:p>
          <a:p>
            <a:pPr lvl="1"/>
            <a:r>
              <a:rPr lang="en-US" sz="2200" dirty="0"/>
              <a:t>Minimize </a:t>
            </a:r>
          </a:p>
          <a:p>
            <a:pPr lvl="1"/>
            <a:r>
              <a:rPr lang="en-US" sz="2200" dirty="0"/>
              <a:t>Accommodate</a:t>
            </a:r>
          </a:p>
        </p:txBody>
      </p:sp>
    </p:spTree>
    <p:extLst>
      <p:ext uri="{BB962C8B-B14F-4D97-AF65-F5344CB8AC3E}">
        <p14:creationId xmlns:p14="http://schemas.microsoft.com/office/powerpoint/2010/main" val="1036839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A3C9D-0CE6-402C-9A7E-069C08820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U2 Event |notification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D8FEE-4D46-488E-B9DA-384F993CC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1" y="2015732"/>
            <a:ext cx="11353800" cy="4270768"/>
          </a:xfrm>
        </p:spPr>
        <p:txBody>
          <a:bodyPr>
            <a:normAutofit/>
          </a:bodyPr>
          <a:lstStyle/>
          <a:p>
            <a:pPr lvl="2">
              <a:buFont typeface="Wingdings" panose="05000000000000000000" pitchFamily="2" charset="2"/>
              <a:buChar char="§"/>
            </a:pPr>
            <a:r>
              <a:rPr lang="en-US" sz="2400" dirty="0"/>
              <a:t>Prerequisites: </a:t>
            </a:r>
          </a:p>
          <a:p>
            <a:pPr lvl="3"/>
            <a:r>
              <a:rPr lang="en-US" sz="2200" dirty="0"/>
              <a:t>Completed D02 (Field Exam Plans)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400" dirty="0"/>
              <a:t>Request verification of facility locations (90 days to reply)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400" dirty="0"/>
              <a:t>Public ROW or private easement?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400" dirty="0"/>
              <a:t>If facilities ARE on private easement and relocation is necessary…</a:t>
            </a:r>
          </a:p>
          <a:p>
            <a:pPr lvl="3"/>
            <a:r>
              <a:rPr lang="en-US" sz="2200" dirty="0"/>
              <a:t>Will company purchase their own replacement easement?</a:t>
            </a:r>
          </a:p>
          <a:p>
            <a:pPr lvl="3"/>
            <a:r>
              <a:rPr lang="en-US" sz="2200" dirty="0"/>
              <a:t>Will company request DOT to purchase their replacement easement?</a:t>
            </a:r>
          </a:p>
        </p:txBody>
      </p:sp>
    </p:spTree>
    <p:extLst>
      <p:ext uri="{BB962C8B-B14F-4D97-AF65-F5344CB8AC3E}">
        <p14:creationId xmlns:p14="http://schemas.microsoft.com/office/powerpoint/2010/main" val="3738816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FC4CC-7BDF-45A0-8C23-691285568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U3 Event | 1st plan submittal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21AC9-E552-4609-94DF-B3264C56C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8379" y="2015732"/>
            <a:ext cx="10562621" cy="4131068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Prerequisites: </a:t>
            </a:r>
          </a:p>
          <a:p>
            <a:pPr lvl="2"/>
            <a:r>
              <a:rPr lang="en-US" sz="2200" dirty="0"/>
              <a:t>Completed road design (D05) </a:t>
            </a:r>
          </a:p>
          <a:p>
            <a:pPr lvl="2"/>
            <a:r>
              <a:rPr lang="en-US" sz="2200" dirty="0"/>
              <a:t>Proposed new ROW layout (R01)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All MUST reply whether impacted or not (90 days to reply)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All </a:t>
            </a:r>
            <a:r>
              <a:rPr lang="en-US" sz="2400" b="1" u="sng" dirty="0"/>
              <a:t>impacted</a:t>
            </a:r>
            <a:r>
              <a:rPr lang="en-US" sz="2400" dirty="0"/>
              <a:t> utilities must provide a relocation plan (same 90 days)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Show relocation on DOT plan &amp; cross section sheets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What is an acceptable relocation plan?</a:t>
            </a:r>
          </a:p>
        </p:txBody>
      </p:sp>
    </p:spTree>
    <p:extLst>
      <p:ext uri="{BB962C8B-B14F-4D97-AF65-F5344CB8AC3E}">
        <p14:creationId xmlns:p14="http://schemas.microsoft.com/office/powerpoint/2010/main" val="618059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E486A7-E012-4C0A-A0B1-436484E8C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890"/>
            <a:ext cx="12191999" cy="594821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E8B93DA-F431-48BF-A00B-6EF7161A0FEB}"/>
              </a:ext>
            </a:extLst>
          </p:cNvPr>
          <p:cNvSpPr/>
          <p:nvPr/>
        </p:nvSpPr>
        <p:spPr>
          <a:xfrm>
            <a:off x="10664042" y="5617029"/>
            <a:ext cx="688768" cy="68876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7BE2D9-416B-46B5-B17E-507EDEFE1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569" y="1557336"/>
            <a:ext cx="4686300" cy="2981325"/>
          </a:xfrm>
          <a:prstGeom prst="rect">
            <a:avLst/>
          </a:prstGeom>
          <a:noFill/>
          <a:ln w="165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540170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7DDEC9-9C52-4E05-9A2A-31672658E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12370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F57CB82-5F1B-45A9-9BD3-C47D4D3D8CC8}"/>
              </a:ext>
            </a:extLst>
          </p:cNvPr>
          <p:cNvSpPr/>
          <p:nvPr/>
        </p:nvSpPr>
        <p:spPr>
          <a:xfrm>
            <a:off x="10597367" y="5712279"/>
            <a:ext cx="688768" cy="68876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54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  <a:extLst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0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12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" name="Rectangle 14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6" name="Group 16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 useBgFill="1">
        <p:nvSpPr>
          <p:cNvPr id="37" name="Rectangle 20">
            <a:extLst>
              <a:ext uri="{FF2B5EF4-FFF2-40B4-BE49-F238E27FC236}">
                <a16:creationId xmlns:a16="http://schemas.microsoft.com/office/drawing/2014/main" id="{0E2D3DCD-4716-40AA-90C0-6F2F9F116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8" name="Rectangle 22">
            <a:extLst>
              <a:ext uri="{FF2B5EF4-FFF2-40B4-BE49-F238E27FC236}">
                <a16:creationId xmlns:a16="http://schemas.microsoft.com/office/drawing/2014/main" id="{037BACED-9574-4AAE-9D04-510030835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8" y="4225845"/>
            <a:ext cx="12192000" cy="2610465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5EDA0D-1500-4CFE-B058-2770F354C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59" y="4355692"/>
            <a:ext cx="10509069" cy="14722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6600">
                <a:solidFill>
                  <a:schemeClr val="tx1"/>
                </a:solidFill>
              </a:rPr>
              <a:t>Welcome &amp; introductions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CA4F8-43E6-4B00-B918-23C3AC7A8D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9848" y="5908301"/>
            <a:ext cx="10509068" cy="44895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cap="all">
                <a:solidFill>
                  <a:srgbClr val="FFFFFF"/>
                </a:solidFill>
              </a:rPr>
              <a:t>Iowa DOT Utility Program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C8D23F-98B4-4203-BC9E-BD147B0CE9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91"/>
          <a:stretch/>
        </p:blipFill>
        <p:spPr>
          <a:xfrm>
            <a:off x="20" y="10"/>
            <a:ext cx="12191980" cy="424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14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B3047-EA13-47F5-89DB-EC1E5F03C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U4 Event | 2</a:t>
            </a:r>
            <a:r>
              <a:rPr lang="en-US" baseline="30000" dirty="0"/>
              <a:t>nd</a:t>
            </a:r>
            <a:r>
              <a:rPr lang="en-US" dirty="0"/>
              <a:t> plan submittal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44DF2-6347-4A56-8F01-D4FDA015C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7" y="2121408"/>
            <a:ext cx="10617328" cy="4050792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Prerequisites: </a:t>
            </a:r>
          </a:p>
          <a:p>
            <a:pPr lvl="2"/>
            <a:r>
              <a:rPr lang="en-US" sz="2200" dirty="0"/>
              <a:t>Public hearing or information meeting completed </a:t>
            </a:r>
          </a:p>
          <a:p>
            <a:pPr lvl="2"/>
            <a:r>
              <a:rPr lang="en-US" sz="2200" dirty="0"/>
              <a:t>Changes incorporated into proposed ROW layout</a:t>
            </a:r>
          </a:p>
          <a:p>
            <a:pPr lvl="1"/>
            <a:r>
              <a:rPr lang="en-US" sz="2400" dirty="0"/>
              <a:t>All MUST reply whether impacted or not (60 days to reply)</a:t>
            </a:r>
          </a:p>
          <a:p>
            <a:pPr lvl="1"/>
            <a:r>
              <a:rPr lang="en-US" sz="2400" dirty="0"/>
              <a:t>All </a:t>
            </a:r>
            <a:r>
              <a:rPr lang="en-US" sz="2400" b="1" u="sng" dirty="0"/>
              <a:t>impacted</a:t>
            </a:r>
            <a:r>
              <a:rPr lang="en-US" sz="2400" dirty="0"/>
              <a:t> utilities must provide a FINAL relocation plan (same 60 days)</a:t>
            </a:r>
          </a:p>
          <a:p>
            <a:pPr lvl="1"/>
            <a:r>
              <a:rPr lang="en-US" sz="2400" dirty="0"/>
              <a:t>Show relocation on DOT plan &amp; cross section sheets</a:t>
            </a:r>
          </a:p>
        </p:txBody>
      </p:sp>
    </p:spTree>
    <p:extLst>
      <p:ext uri="{BB962C8B-B14F-4D97-AF65-F5344CB8AC3E}">
        <p14:creationId xmlns:p14="http://schemas.microsoft.com/office/powerpoint/2010/main" val="3880413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5EA8B-F79A-459D-96C4-17BBCA603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U5 Event | 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9265F-9C94-4B02-A892-49F5DADA4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10575321" cy="4037749"/>
          </a:xfrm>
        </p:spPr>
        <p:txBody>
          <a:bodyPr>
            <a:normAutofit lnSpcReduction="10000"/>
          </a:bodyPr>
          <a:lstStyle/>
          <a:p>
            <a:r>
              <a:rPr lang="en-US" sz="2800" b="1" u="sng" dirty="0"/>
              <a:t>Reimbursement Agreement</a:t>
            </a:r>
          </a:p>
          <a:p>
            <a:r>
              <a:rPr lang="en-US" sz="2400" dirty="0"/>
              <a:t>Who pays? </a:t>
            </a:r>
          </a:p>
          <a:p>
            <a:pPr lvl="1"/>
            <a:r>
              <a:rPr lang="en-US" sz="2200" dirty="0"/>
              <a:t>Relocation necessary to accommodate construction</a:t>
            </a:r>
          </a:p>
          <a:p>
            <a:r>
              <a:rPr lang="en-US" sz="2400" dirty="0"/>
              <a:t>Existing facility</a:t>
            </a:r>
          </a:p>
          <a:p>
            <a:pPr lvl="1"/>
            <a:r>
              <a:rPr lang="en-US" sz="2200" dirty="0"/>
              <a:t>Private Easement</a:t>
            </a:r>
          </a:p>
          <a:p>
            <a:pPr lvl="1"/>
            <a:r>
              <a:rPr lang="en-US" sz="2200" dirty="0"/>
              <a:t>Public Right of Way</a:t>
            </a:r>
          </a:p>
          <a:p>
            <a:r>
              <a:rPr lang="en-US" sz="2400" dirty="0"/>
              <a:t>Prerequisites</a:t>
            </a:r>
          </a:p>
          <a:p>
            <a:pPr lvl="1"/>
            <a:r>
              <a:rPr lang="en-US" sz="2200" dirty="0"/>
              <a:t>Easement documentation</a:t>
            </a:r>
          </a:p>
          <a:p>
            <a:pPr lvl="1"/>
            <a:r>
              <a:rPr lang="en-US" sz="2200" dirty="0"/>
              <a:t>Relocation work plan</a:t>
            </a:r>
          </a:p>
          <a:p>
            <a:pPr lvl="1"/>
            <a:r>
              <a:rPr lang="en-US" sz="2200" dirty="0"/>
              <a:t>Estimate of relocation costs</a:t>
            </a:r>
          </a:p>
        </p:txBody>
      </p:sp>
    </p:spTree>
    <p:extLst>
      <p:ext uri="{BB962C8B-B14F-4D97-AF65-F5344CB8AC3E}">
        <p14:creationId xmlns:p14="http://schemas.microsoft.com/office/powerpoint/2010/main" val="3408235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7EF20-33F7-4C93-9422-662165491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U6 Event | notice to proceed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56628-A4DD-4AAC-8C02-CC88BD61A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10588021" cy="4037749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sz="2800" dirty="0"/>
              <a:t>Prerequisites: </a:t>
            </a:r>
          </a:p>
          <a:p>
            <a:pPr lvl="2"/>
            <a:r>
              <a:rPr lang="en-US" sz="2400" dirty="0"/>
              <a:t>Final utility relocation work plan approved</a:t>
            </a:r>
          </a:p>
          <a:p>
            <a:pPr lvl="2"/>
            <a:r>
              <a:rPr lang="en-US" sz="2400" dirty="0"/>
              <a:t>New right of way acquired</a:t>
            </a:r>
          </a:p>
          <a:p>
            <a:pPr lvl="2"/>
            <a:r>
              <a:rPr lang="en-US" sz="2400" dirty="0"/>
              <a:t>Reimbursement agreement executed (if applicable)</a:t>
            </a:r>
          </a:p>
          <a:p>
            <a:pPr lvl="2"/>
            <a:r>
              <a:rPr lang="en-US" sz="2400" dirty="0"/>
              <a:t>Permits issued (if applicable)</a:t>
            </a:r>
          </a:p>
          <a:p>
            <a:pPr lvl="2"/>
            <a:r>
              <a:rPr lang="en-US" sz="2400" dirty="0"/>
              <a:t>Coordination with DOT contractor?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8223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B19EF-F6F1-4C8A-8950-791ECAC4D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U7 Event | bid attachment (UBA)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6ECEA-920F-4158-890E-8B842FECD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10461021" cy="4037749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ALL Point 25 Projects </a:t>
            </a:r>
            <a:r>
              <a:rPr lang="en-US" sz="2000" i="1" dirty="0"/>
              <a:t>(Recommended for Non-Point 25 projects)</a:t>
            </a:r>
            <a:endParaRPr lang="en-US" sz="2400" i="1" dirty="0"/>
          </a:p>
          <a:p>
            <a:pPr marL="1079500" lvl="3" indent="-342900">
              <a:buFont typeface="Wingdings" panose="05000000000000000000" pitchFamily="2" charset="2"/>
              <a:buChar char="§"/>
            </a:pPr>
            <a:r>
              <a:rPr lang="en-US" sz="2400" dirty="0"/>
              <a:t>Included in bid documents</a:t>
            </a:r>
          </a:p>
          <a:p>
            <a:pPr marL="1079500" lvl="3" indent="-342900">
              <a:buFont typeface="Wingdings" panose="05000000000000000000" pitchFamily="2" charset="2"/>
              <a:buChar char="§"/>
            </a:pPr>
            <a:r>
              <a:rPr lang="en-US" sz="2400" dirty="0"/>
              <a:t>Written details regarding conflict locations and resolutions</a:t>
            </a:r>
          </a:p>
          <a:p>
            <a:pPr marL="1079500" lvl="3" indent="-342900">
              <a:buFont typeface="Wingdings" panose="05000000000000000000" pitchFamily="2" charset="2"/>
              <a:buChar char="§"/>
            </a:pPr>
            <a:r>
              <a:rPr lang="en-US" sz="2400" dirty="0"/>
              <a:t>Anticipated start and completion dates for relocations</a:t>
            </a:r>
          </a:p>
          <a:p>
            <a:pPr marL="1079500" lvl="3" indent="-342900">
              <a:buFont typeface="Wingdings" panose="05000000000000000000" pitchFamily="2" charset="2"/>
              <a:buChar char="§"/>
            </a:pPr>
            <a:r>
              <a:rPr lang="en-US" sz="2400" dirty="0"/>
              <a:t>Utility company contact information</a:t>
            </a:r>
          </a:p>
          <a:p>
            <a:pPr marL="1079500" lvl="3" indent="-342900">
              <a:buFont typeface="Wingdings" panose="05000000000000000000" pitchFamily="2" charset="2"/>
              <a:buChar char="§"/>
            </a:pPr>
            <a:r>
              <a:rPr lang="en-US" sz="2400" dirty="0"/>
              <a:t>For bidding contractors’ use – to make them aware of the status of utility relocations and timeline – so they can bid accordingly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38691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5D4F7D-8364-460C-9249-C39B38B74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484632"/>
            <a:ext cx="3816774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400" dirty="0"/>
              <a:t>Reimbursement Agreements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85BC73-48CD-42C0-93D5-AEDACDD503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1" r="6133"/>
          <a:stretch/>
        </p:blipFill>
        <p:spPr>
          <a:xfrm>
            <a:off x="3343" y="10"/>
            <a:ext cx="7548923" cy="6857990"/>
          </a:xfrm>
          <a:prstGeom prst="rect">
            <a:avLst/>
          </a:prstGeom>
        </p:spPr>
      </p:pic>
      <p:sp>
        <p:nvSpPr>
          <p:cNvPr id="27" name="Content Placeholder 8">
            <a:extLst>
              <a:ext uri="{FF2B5EF4-FFF2-40B4-BE49-F238E27FC236}">
                <a16:creationId xmlns:a16="http://schemas.microsoft.com/office/drawing/2014/main" id="{3F6305CF-D6D1-46E1-8526-7A6850595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3611" y="2121408"/>
            <a:ext cx="3816774" cy="4050792"/>
          </a:xfrm>
        </p:spPr>
        <p:txBody>
          <a:bodyPr>
            <a:normAutofit/>
          </a:bodyPr>
          <a:lstStyle/>
          <a:p>
            <a:r>
              <a:rPr lang="en-US" sz="2400" dirty="0"/>
              <a:t>Existing facility</a:t>
            </a:r>
          </a:p>
          <a:p>
            <a:pPr lvl="2"/>
            <a:r>
              <a:rPr lang="en-US" sz="2000" dirty="0"/>
              <a:t>Private Easement</a:t>
            </a:r>
          </a:p>
          <a:p>
            <a:pPr lvl="2"/>
            <a:r>
              <a:rPr lang="en-US" sz="2000" dirty="0"/>
              <a:t>Public Right of Way</a:t>
            </a:r>
          </a:p>
          <a:p>
            <a:r>
              <a:rPr lang="en-US" sz="2400" dirty="0"/>
              <a:t>Eligibility</a:t>
            </a:r>
          </a:p>
          <a:p>
            <a:pPr lvl="2"/>
            <a:r>
              <a:rPr lang="en-US" sz="2000" dirty="0"/>
              <a:t>State’s authority to reimburse</a:t>
            </a:r>
          </a:p>
          <a:p>
            <a:pPr lvl="2"/>
            <a:r>
              <a:rPr lang="en-US" sz="2000" dirty="0"/>
              <a:t>Evidence of easements</a:t>
            </a:r>
          </a:p>
          <a:p>
            <a:endParaRPr lang="en-US" sz="2400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29379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3AF35CD-DA30-4E34-B0F3-32C27766D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D044FD-9419-441A-B1DF-5EDC04351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350" y="484632"/>
            <a:ext cx="3544035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400" dirty="0"/>
              <a:t>Project inquiry</a:t>
            </a:r>
            <a:br>
              <a:rPr lang="en-US" sz="4400" dirty="0"/>
            </a:br>
            <a:r>
              <a:rPr lang="en-US" sz="4400" dirty="0"/>
              <a:t>data sheet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525BCC9-AAD7-49C1-AE7E-DC883A34C0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" b="16952"/>
          <a:stretch/>
        </p:blipFill>
        <p:spPr>
          <a:xfrm>
            <a:off x="1678037" y="640080"/>
            <a:ext cx="4794193" cy="558810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28A175A-0AC1-4B4E-A61F-50274C5CB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6351" y="2121408"/>
            <a:ext cx="3544034" cy="4050792"/>
          </a:xfrm>
        </p:spPr>
        <p:txBody>
          <a:bodyPr>
            <a:normAutofit/>
          </a:bodyPr>
          <a:lstStyle/>
          <a:p>
            <a:r>
              <a:rPr lang="en-US" sz="2400" dirty="0"/>
              <a:t>Company information</a:t>
            </a:r>
          </a:p>
          <a:p>
            <a:r>
              <a:rPr lang="en-US" sz="2400" dirty="0"/>
              <a:t>Existing facility information</a:t>
            </a:r>
          </a:p>
          <a:p>
            <a:r>
              <a:rPr lang="en-US" sz="2400" dirty="0"/>
              <a:t>Relocation details</a:t>
            </a:r>
          </a:p>
          <a:p>
            <a:endParaRPr lang="en-US" sz="2400" dirty="0"/>
          </a:p>
          <a:p>
            <a:endParaRPr lang="en-US" sz="24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CFC42DC-2C46-47C4-BC61-530557385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4B91A37-AA1F-4966-8ACF-93023547D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7B17AC5-0931-432F-9A4A-DDCFAA010A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4816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3AF35CD-DA30-4E34-B0F3-32C27766D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D044FD-9419-441A-B1DF-5EDC04351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350" y="484632"/>
            <a:ext cx="3544035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400" dirty="0"/>
              <a:t>Project inquiry</a:t>
            </a:r>
            <a:br>
              <a:rPr lang="en-US" sz="4400" dirty="0"/>
            </a:br>
            <a:r>
              <a:rPr lang="en-US" sz="4400" dirty="0"/>
              <a:t>data sheet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4F8F5B-E2A1-4C0C-BCA0-E1AE93ABF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343" y="640080"/>
            <a:ext cx="3953580" cy="558810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28A175A-0AC1-4B4E-A61F-50274C5CB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6351" y="2121408"/>
            <a:ext cx="3702574" cy="4050792"/>
          </a:xfrm>
        </p:spPr>
        <p:txBody>
          <a:bodyPr>
            <a:normAutofit/>
          </a:bodyPr>
          <a:lstStyle/>
          <a:p>
            <a:r>
              <a:rPr lang="en-US" sz="2400" dirty="0"/>
              <a:t>Real estate information</a:t>
            </a:r>
          </a:p>
          <a:p>
            <a:r>
              <a:rPr lang="en-US" sz="2400" dirty="0"/>
              <a:t>Correlate the company easements to the DOT parcels</a:t>
            </a:r>
          </a:p>
          <a:p>
            <a:r>
              <a:rPr lang="en-US" sz="2400" dirty="0"/>
              <a:t>Estimate information</a:t>
            </a:r>
          </a:p>
          <a:p>
            <a:r>
              <a:rPr lang="en-US" sz="2400" dirty="0"/>
              <a:t>Accounting methods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CFC42DC-2C46-47C4-BC61-530557385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4B91A37-AA1F-4966-8ACF-93023547D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7B17AC5-0931-432F-9A4A-DDCFAA010A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84132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46">
            <a:extLst>
              <a:ext uri="{FF2B5EF4-FFF2-40B4-BE49-F238E27FC236}">
                <a16:creationId xmlns:a16="http://schemas.microsoft.com/office/drawing/2014/main" id="{F3AF35CD-DA30-4E34-B0F3-32C27766D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D044FD-9419-441A-B1DF-5EDC04351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350" y="484632"/>
            <a:ext cx="3544035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400" dirty="0"/>
              <a:t>Project inquiry</a:t>
            </a:r>
            <a:br>
              <a:rPr lang="en-US" sz="4400" dirty="0"/>
            </a:br>
            <a:r>
              <a:rPr lang="en-US" sz="4400" dirty="0"/>
              <a:t>data sheet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41D4E2-C455-4F2C-8737-2F6BC1FDBC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999" y="1438273"/>
            <a:ext cx="6882269" cy="3991715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28A175A-0AC1-4B4E-A61F-50274C5CB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6351" y="2121408"/>
            <a:ext cx="3797524" cy="4050792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Certification of information provided</a:t>
            </a:r>
          </a:p>
          <a:p>
            <a:r>
              <a:rPr lang="en-US" sz="2400" dirty="0"/>
              <a:t>Financially capable of performing services provided</a:t>
            </a:r>
          </a:p>
          <a:p>
            <a:r>
              <a:rPr lang="en-US" sz="2400" dirty="0"/>
              <a:t>Personnel available to perform the services within the time prescribed</a:t>
            </a:r>
          </a:p>
          <a:p>
            <a:r>
              <a:rPr lang="en-US" sz="2400" dirty="0"/>
              <a:t>Aware of requirements</a:t>
            </a:r>
          </a:p>
          <a:p>
            <a:r>
              <a:rPr lang="en-US" sz="2400" dirty="0"/>
              <a:t>Utility conflict information</a:t>
            </a:r>
          </a:p>
        </p:txBody>
      </p:sp>
      <p:grpSp>
        <p:nvGrpSpPr>
          <p:cNvPr id="54" name="Group 48">
            <a:extLst>
              <a:ext uri="{FF2B5EF4-FFF2-40B4-BE49-F238E27FC236}">
                <a16:creationId xmlns:a16="http://schemas.microsoft.com/office/drawing/2014/main" id="{BCFC42DC-2C46-47C4-BC61-530557385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4B91A37-AA1F-4966-8ACF-93023547D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7B17AC5-0931-432F-9A4A-DDCFAA010A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43295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F3AF35CD-DA30-4E34-B0F3-32C27766D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D044FD-9419-441A-B1DF-5EDC04351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350" y="484632"/>
            <a:ext cx="3544035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400" dirty="0"/>
              <a:t>Project inquiry</a:t>
            </a:r>
            <a:br>
              <a:rPr lang="en-US" sz="4400" dirty="0"/>
            </a:br>
            <a:r>
              <a:rPr lang="en-US" sz="4400" dirty="0"/>
              <a:t>data sheet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A4A5CA-86F1-4DAF-BFC7-9A52526E76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999" y="1726451"/>
            <a:ext cx="6882269" cy="3415358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28A175A-0AC1-4B4E-A61F-50274C5CB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6351" y="2121408"/>
            <a:ext cx="3854674" cy="4050792"/>
          </a:xfrm>
        </p:spPr>
        <p:txBody>
          <a:bodyPr>
            <a:noAutofit/>
          </a:bodyPr>
          <a:lstStyle/>
          <a:p>
            <a:r>
              <a:rPr lang="en-US" sz="2200" dirty="0"/>
              <a:t>Utility conflict information</a:t>
            </a:r>
          </a:p>
          <a:p>
            <a:r>
              <a:rPr lang="en-US" sz="2200" dirty="0"/>
              <a:t>DOT stationing</a:t>
            </a:r>
          </a:p>
          <a:p>
            <a:r>
              <a:rPr lang="en-US" sz="2200" dirty="0"/>
              <a:t>Corresponding DOT plan sheet#</a:t>
            </a:r>
          </a:p>
          <a:p>
            <a:r>
              <a:rPr lang="en-US" sz="2200" dirty="0"/>
              <a:t>Corresponding DOT parcel#</a:t>
            </a:r>
          </a:p>
          <a:p>
            <a:r>
              <a:rPr lang="en-US" sz="2200" dirty="0"/>
              <a:t>Easement | Public ROW</a:t>
            </a:r>
          </a:p>
          <a:p>
            <a:r>
              <a:rPr lang="en-US" sz="2200" dirty="0"/>
              <a:t>Form includes up to 100 conflict locations</a:t>
            </a:r>
          </a:p>
          <a:p>
            <a:pPr lvl="1"/>
            <a:r>
              <a:rPr lang="en-US" sz="2200" dirty="0"/>
              <a:t>Attach more pages if necessary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CFC42DC-2C46-47C4-BC61-530557385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4B91A37-AA1F-4966-8ACF-93023547D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7B17AC5-0931-432F-9A4A-DDCFAA010A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65584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FB4329C-BF98-421E-8A0D-43A2CF95E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CDC6B8-20F2-4C8D-8599-EC572C0BF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0"/>
            <a:ext cx="12192000" cy="2295831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B2E020-5FD4-4EFD-B416-1C3309E0C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002"/>
            <a:ext cx="10058400" cy="1522993"/>
          </a:xfrm>
        </p:spPr>
        <p:txBody>
          <a:bodyPr>
            <a:normAutofit/>
          </a:bodyPr>
          <a:lstStyle/>
          <a:p>
            <a:r>
              <a:rPr lang="en-US" sz="6000" dirty="0"/>
              <a:t>Easement Documentation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4342043-9755-451A-9341-6461ADE85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52F7E87-CD4F-40F9-978A-356F63B76E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3B1ED61-05D6-47CD-8878-8406A83BD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8748DF4-9E05-4393-B4C6-B0762C8DE2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6567855"/>
              </p:ext>
            </p:extLst>
          </p:nvPr>
        </p:nvGraphicFramePr>
        <p:xfrm>
          <a:off x="643466" y="633637"/>
          <a:ext cx="10905066" cy="3294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251676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  <a:extLst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E8F29087-ACE2-44C3-956E-8BBD2CCF2F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794FE430-BE16-43A5-82D1-EAB0A12FB2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69B6F182-333D-4D86-8BC6-081C5A95F5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367993E2-D470-4A7B-8DDA-62866FCA1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7" y="605396"/>
            <a:ext cx="4111753" cy="23774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Accommodation &amp; Coordination</a:t>
            </a: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438E01D9-B763-427F-BB2E-279167AA58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7" y="199629"/>
            <a:ext cx="2072691" cy="2072691"/>
          </a:xfrm>
          <a:custGeom>
            <a:avLst/>
            <a:gdLst>
              <a:gd name="connsiteX0" fmla="*/ 1036346 w 2072691"/>
              <a:gd name="connsiteY0" fmla="*/ 116589 h 2072691"/>
              <a:gd name="connsiteX1" fmla="*/ 1956103 w 2072691"/>
              <a:gd name="connsiteY1" fmla="*/ 1036346 h 2072691"/>
              <a:gd name="connsiteX2" fmla="*/ 1036346 w 2072691"/>
              <a:gd name="connsiteY2" fmla="*/ 1956103 h 2072691"/>
              <a:gd name="connsiteX3" fmla="*/ 116589 w 2072691"/>
              <a:gd name="connsiteY3" fmla="*/ 1036346 h 2072691"/>
              <a:gd name="connsiteX4" fmla="*/ 1036346 w 2072691"/>
              <a:gd name="connsiteY4" fmla="*/ 116589 h 2072691"/>
              <a:gd name="connsiteX5" fmla="*/ 1036346 w 2072691"/>
              <a:gd name="connsiteY5" fmla="*/ 90680 h 2072691"/>
              <a:gd name="connsiteX6" fmla="*/ 90680 w 2072691"/>
              <a:gd name="connsiteY6" fmla="*/ 1036346 h 2072691"/>
              <a:gd name="connsiteX7" fmla="*/ 1036346 w 2072691"/>
              <a:gd name="connsiteY7" fmla="*/ 1982011 h 2072691"/>
              <a:gd name="connsiteX8" fmla="*/ 1982011 w 2072691"/>
              <a:gd name="connsiteY8" fmla="*/ 1036346 h 2072691"/>
              <a:gd name="connsiteX9" fmla="*/ 1036346 w 2072691"/>
              <a:gd name="connsiteY9" fmla="*/ 90680 h 2072691"/>
              <a:gd name="connsiteX10" fmla="*/ 1036346 w 2072691"/>
              <a:gd name="connsiteY10" fmla="*/ 0 h 2072691"/>
              <a:gd name="connsiteX11" fmla="*/ 2072691 w 2072691"/>
              <a:gd name="connsiteY11" fmla="*/ 1036346 h 2072691"/>
              <a:gd name="connsiteX12" fmla="*/ 1036346 w 2072691"/>
              <a:gd name="connsiteY12" fmla="*/ 2072691 h 2072691"/>
              <a:gd name="connsiteX13" fmla="*/ 0 w 2072691"/>
              <a:gd name="connsiteY13" fmla="*/ 1036346 h 2072691"/>
              <a:gd name="connsiteX14" fmla="*/ 1036346 w 2072691"/>
              <a:gd name="connsiteY14" fmla="*/ 0 h 2072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72691" h="2072691">
                <a:moveTo>
                  <a:pt x="1036346" y="116589"/>
                </a:moveTo>
                <a:cubicBezTo>
                  <a:pt x="1544313" y="116589"/>
                  <a:pt x="1956103" y="528378"/>
                  <a:pt x="1956103" y="1036346"/>
                </a:cubicBezTo>
                <a:cubicBezTo>
                  <a:pt x="1956103" y="1544313"/>
                  <a:pt x="1544313" y="1956103"/>
                  <a:pt x="1036346" y="1956103"/>
                </a:cubicBezTo>
                <a:cubicBezTo>
                  <a:pt x="528378" y="1956103"/>
                  <a:pt x="116589" y="1544313"/>
                  <a:pt x="116589" y="1036346"/>
                </a:cubicBezTo>
                <a:cubicBezTo>
                  <a:pt x="116589" y="528378"/>
                  <a:pt x="528378" y="116589"/>
                  <a:pt x="1036346" y="116589"/>
                </a:cubicBezTo>
                <a:close/>
                <a:moveTo>
                  <a:pt x="1036346" y="90680"/>
                </a:moveTo>
                <a:cubicBezTo>
                  <a:pt x="514070" y="90680"/>
                  <a:pt x="90680" y="514069"/>
                  <a:pt x="90680" y="1036346"/>
                </a:cubicBezTo>
                <a:cubicBezTo>
                  <a:pt x="90680" y="1558622"/>
                  <a:pt x="514070" y="1982011"/>
                  <a:pt x="1036346" y="1982011"/>
                </a:cubicBezTo>
                <a:cubicBezTo>
                  <a:pt x="1558622" y="1982011"/>
                  <a:pt x="1982011" y="1558622"/>
                  <a:pt x="1982011" y="1036346"/>
                </a:cubicBezTo>
                <a:cubicBezTo>
                  <a:pt x="1982011" y="514069"/>
                  <a:pt x="1558622" y="90680"/>
                  <a:pt x="1036346" y="90680"/>
                </a:cubicBezTo>
                <a:close/>
                <a:moveTo>
                  <a:pt x="1036346" y="0"/>
                </a:moveTo>
                <a:cubicBezTo>
                  <a:pt x="1608704" y="0"/>
                  <a:pt x="2072691" y="463987"/>
                  <a:pt x="2072691" y="1036346"/>
                </a:cubicBezTo>
                <a:cubicBezTo>
                  <a:pt x="2072691" y="1608704"/>
                  <a:pt x="1608704" y="2072691"/>
                  <a:pt x="1036346" y="2072691"/>
                </a:cubicBezTo>
                <a:cubicBezTo>
                  <a:pt x="463988" y="2072691"/>
                  <a:pt x="0" y="1608704"/>
                  <a:pt x="0" y="1036346"/>
                </a:cubicBezTo>
                <a:cubicBezTo>
                  <a:pt x="0" y="463987"/>
                  <a:pt x="463988" y="0"/>
                  <a:pt x="1036346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28" name="Picture 4" descr="Image result for image meeting graphic">
            <a:extLst>
              <a:ext uri="{FF2B5EF4-FFF2-40B4-BE49-F238E27FC236}">
                <a16:creationId xmlns:a16="http://schemas.microsoft.com/office/drawing/2014/main" id="{070ACBFD-8DC8-45C2-82D9-964077975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9" t="8837" r="21515" b="8350"/>
          <a:stretch/>
        </p:blipFill>
        <p:spPr bwMode="auto">
          <a:xfrm>
            <a:off x="5982535" y="656528"/>
            <a:ext cx="1088492" cy="109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" name="Content Placeholder 1033">
            <a:extLst>
              <a:ext uri="{FF2B5EF4-FFF2-40B4-BE49-F238E27FC236}">
                <a16:creationId xmlns:a16="http://schemas.microsoft.com/office/drawing/2014/main" id="{DA42D59E-E481-45FB-B4A1-4E34D3BC53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3099816"/>
            <a:ext cx="4077066" cy="307238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Accommodation</a:t>
            </a:r>
          </a:p>
          <a:p>
            <a:r>
              <a:rPr lang="en-US" sz="2400" dirty="0"/>
              <a:t>Permitting</a:t>
            </a:r>
          </a:p>
          <a:p>
            <a:r>
              <a:rPr lang="en-US" sz="2400" dirty="0"/>
              <a:t>Relocations</a:t>
            </a:r>
          </a:p>
          <a:p>
            <a:r>
              <a:rPr lang="en-US" sz="2400" dirty="0"/>
              <a:t>Agreements</a:t>
            </a:r>
          </a:p>
          <a:p>
            <a:r>
              <a:rPr lang="en-US" sz="2400" dirty="0"/>
              <a:t>Management of the ROW</a:t>
            </a: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87817A2C-442E-45AB-8074-E9C0FF840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95676" y="0"/>
            <a:ext cx="4096324" cy="3511487"/>
          </a:xfrm>
          <a:custGeom>
            <a:avLst/>
            <a:gdLst>
              <a:gd name="connsiteX0" fmla="*/ 587798 w 4096324"/>
              <a:gd name="connsiteY0" fmla="*/ 0 h 3511487"/>
              <a:gd name="connsiteX1" fmla="*/ 4096324 w 4096324"/>
              <a:gd name="connsiteY1" fmla="*/ 0 h 3511487"/>
              <a:gd name="connsiteX2" fmla="*/ 4096324 w 4096324"/>
              <a:gd name="connsiteY2" fmla="*/ 2389464 h 3511487"/>
              <a:gd name="connsiteX3" fmla="*/ 4037670 w 4096324"/>
              <a:gd name="connsiteY3" fmla="*/ 2467901 h 3511487"/>
              <a:gd name="connsiteX4" fmla="*/ 2396474 w 4096324"/>
              <a:gd name="connsiteY4" fmla="*/ 3241884 h 3511487"/>
              <a:gd name="connsiteX5" fmla="*/ 269603 w 4096324"/>
              <a:gd name="connsiteY5" fmla="*/ 1115014 h 3511487"/>
              <a:gd name="connsiteX6" fmla="*/ 526305 w 4096324"/>
              <a:gd name="connsiteY6" fmla="*/ 101221 h 3511487"/>
              <a:gd name="connsiteX7" fmla="*/ 276096 w 4096324"/>
              <a:gd name="connsiteY7" fmla="*/ 0 h 3511487"/>
              <a:gd name="connsiteX8" fmla="*/ 517769 w 4096324"/>
              <a:gd name="connsiteY8" fmla="*/ 0 h 3511487"/>
              <a:gd name="connsiteX9" fmla="*/ 473625 w 4096324"/>
              <a:gd name="connsiteY9" fmla="*/ 72664 h 3511487"/>
              <a:gd name="connsiteX10" fmla="*/ 209692 w 4096324"/>
              <a:gd name="connsiteY10" fmla="*/ 1115014 h 3511487"/>
              <a:gd name="connsiteX11" fmla="*/ 2396474 w 4096324"/>
              <a:gd name="connsiteY11" fmla="*/ 3301796 h 3511487"/>
              <a:gd name="connsiteX12" fmla="*/ 4083901 w 4096324"/>
              <a:gd name="connsiteY12" fmla="*/ 2506010 h 3511487"/>
              <a:gd name="connsiteX13" fmla="*/ 4096324 w 4096324"/>
              <a:gd name="connsiteY13" fmla="*/ 2489397 h 3511487"/>
              <a:gd name="connsiteX14" fmla="*/ 4096324 w 4096324"/>
              <a:gd name="connsiteY14" fmla="*/ 2803759 h 3511487"/>
              <a:gd name="connsiteX15" fmla="*/ 4091036 w 4096324"/>
              <a:gd name="connsiteY15" fmla="*/ 2809577 h 3511487"/>
              <a:gd name="connsiteX16" fmla="*/ 2396474 w 4096324"/>
              <a:gd name="connsiteY16" fmla="*/ 3511487 h 3511487"/>
              <a:gd name="connsiteX17" fmla="*/ 0 w 4096324"/>
              <a:gd name="connsiteY17" fmla="*/ 1115014 h 3511487"/>
              <a:gd name="connsiteX18" fmla="*/ 188327 w 4096324"/>
              <a:gd name="connsiteY18" fmla="*/ 182198 h 3511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96324" h="3511487">
                <a:moveTo>
                  <a:pt x="587798" y="0"/>
                </a:moveTo>
                <a:lnTo>
                  <a:pt x="4096324" y="0"/>
                </a:lnTo>
                <a:lnTo>
                  <a:pt x="4096324" y="2389464"/>
                </a:lnTo>
                <a:lnTo>
                  <a:pt x="4037670" y="2467901"/>
                </a:lnTo>
                <a:cubicBezTo>
                  <a:pt x="3647571" y="2940592"/>
                  <a:pt x="3057207" y="3241884"/>
                  <a:pt x="2396474" y="3241884"/>
                </a:cubicBezTo>
                <a:cubicBezTo>
                  <a:pt x="1221836" y="3241884"/>
                  <a:pt x="269603" y="2289651"/>
                  <a:pt x="269603" y="1115014"/>
                </a:cubicBezTo>
                <a:cubicBezTo>
                  <a:pt x="269603" y="747940"/>
                  <a:pt x="362595" y="402585"/>
                  <a:pt x="526305" y="101221"/>
                </a:cubicBezTo>
                <a:close/>
                <a:moveTo>
                  <a:pt x="276096" y="0"/>
                </a:moveTo>
                <a:lnTo>
                  <a:pt x="517769" y="0"/>
                </a:lnTo>
                <a:lnTo>
                  <a:pt x="473625" y="72664"/>
                </a:lnTo>
                <a:cubicBezTo>
                  <a:pt x="305303" y="382516"/>
                  <a:pt x="209692" y="737600"/>
                  <a:pt x="209692" y="1115014"/>
                </a:cubicBezTo>
                <a:cubicBezTo>
                  <a:pt x="209692" y="2322740"/>
                  <a:pt x="1188748" y="3301796"/>
                  <a:pt x="2396474" y="3301796"/>
                </a:cubicBezTo>
                <a:cubicBezTo>
                  <a:pt x="3075820" y="3301796"/>
                  <a:pt x="3682813" y="2992016"/>
                  <a:pt x="4083901" y="2506010"/>
                </a:cubicBezTo>
                <a:lnTo>
                  <a:pt x="4096324" y="2489397"/>
                </a:lnTo>
                <a:lnTo>
                  <a:pt x="4096324" y="2803759"/>
                </a:lnTo>
                <a:lnTo>
                  <a:pt x="4091036" y="2809577"/>
                </a:lnTo>
                <a:cubicBezTo>
                  <a:pt x="3657360" y="3243253"/>
                  <a:pt x="3058242" y="3511487"/>
                  <a:pt x="2396474" y="3511487"/>
                </a:cubicBezTo>
                <a:cubicBezTo>
                  <a:pt x="1072937" y="3511487"/>
                  <a:pt x="0" y="2438550"/>
                  <a:pt x="0" y="1115014"/>
                </a:cubicBezTo>
                <a:cubicBezTo>
                  <a:pt x="0" y="784130"/>
                  <a:pt x="67059" y="468908"/>
                  <a:pt x="188327" y="18219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4E1B20FF-64BA-4D7E-8C8D-3F3F56D12DC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9091749" y="527768"/>
            <a:ext cx="2737456" cy="176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A31847AF-FADA-41FD-8347-0A5AF3106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5725" y="2528773"/>
            <a:ext cx="3118638" cy="3118638"/>
          </a:xfrm>
          <a:custGeom>
            <a:avLst/>
            <a:gdLst>
              <a:gd name="connsiteX0" fmla="*/ 1559319 w 3118638"/>
              <a:gd name="connsiteY0" fmla="*/ 175423 h 3118638"/>
              <a:gd name="connsiteX1" fmla="*/ 2943215 w 3118638"/>
              <a:gd name="connsiteY1" fmla="*/ 1559319 h 3118638"/>
              <a:gd name="connsiteX2" fmla="*/ 1559319 w 3118638"/>
              <a:gd name="connsiteY2" fmla="*/ 2943215 h 3118638"/>
              <a:gd name="connsiteX3" fmla="*/ 175423 w 3118638"/>
              <a:gd name="connsiteY3" fmla="*/ 1559319 h 3118638"/>
              <a:gd name="connsiteX4" fmla="*/ 1559319 w 3118638"/>
              <a:gd name="connsiteY4" fmla="*/ 175423 h 3118638"/>
              <a:gd name="connsiteX5" fmla="*/ 1559319 w 3118638"/>
              <a:gd name="connsiteY5" fmla="*/ 136440 h 3118638"/>
              <a:gd name="connsiteX6" fmla="*/ 136441 w 3118638"/>
              <a:gd name="connsiteY6" fmla="*/ 1559319 h 3118638"/>
              <a:gd name="connsiteX7" fmla="*/ 1559319 w 3118638"/>
              <a:gd name="connsiteY7" fmla="*/ 2982198 h 3118638"/>
              <a:gd name="connsiteX8" fmla="*/ 2982198 w 3118638"/>
              <a:gd name="connsiteY8" fmla="*/ 1559319 h 3118638"/>
              <a:gd name="connsiteX9" fmla="*/ 1559319 w 3118638"/>
              <a:gd name="connsiteY9" fmla="*/ 136440 h 3118638"/>
              <a:gd name="connsiteX10" fmla="*/ 1559319 w 3118638"/>
              <a:gd name="connsiteY10" fmla="*/ 0 h 3118638"/>
              <a:gd name="connsiteX11" fmla="*/ 3118638 w 3118638"/>
              <a:gd name="connsiteY11" fmla="*/ 1559319 h 3118638"/>
              <a:gd name="connsiteX12" fmla="*/ 1559319 w 3118638"/>
              <a:gd name="connsiteY12" fmla="*/ 3118638 h 3118638"/>
              <a:gd name="connsiteX13" fmla="*/ 0 w 3118638"/>
              <a:gd name="connsiteY13" fmla="*/ 1559319 h 3118638"/>
              <a:gd name="connsiteX14" fmla="*/ 1559319 w 3118638"/>
              <a:gd name="connsiteY14" fmla="*/ 0 h 3118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18638" h="3118638">
                <a:moveTo>
                  <a:pt x="1559319" y="175423"/>
                </a:moveTo>
                <a:cubicBezTo>
                  <a:pt x="2323623" y="175423"/>
                  <a:pt x="2943215" y="795015"/>
                  <a:pt x="2943215" y="1559319"/>
                </a:cubicBezTo>
                <a:cubicBezTo>
                  <a:pt x="2943215" y="2323623"/>
                  <a:pt x="2323623" y="2943215"/>
                  <a:pt x="1559319" y="2943215"/>
                </a:cubicBezTo>
                <a:cubicBezTo>
                  <a:pt x="795015" y="2943215"/>
                  <a:pt x="175423" y="2323623"/>
                  <a:pt x="175423" y="1559319"/>
                </a:cubicBezTo>
                <a:cubicBezTo>
                  <a:pt x="175423" y="795015"/>
                  <a:pt x="795015" y="175423"/>
                  <a:pt x="1559319" y="175423"/>
                </a:cubicBezTo>
                <a:close/>
                <a:moveTo>
                  <a:pt x="1559319" y="136440"/>
                </a:moveTo>
                <a:cubicBezTo>
                  <a:pt x="773486" y="136440"/>
                  <a:pt x="136441" y="773486"/>
                  <a:pt x="136441" y="1559319"/>
                </a:cubicBezTo>
                <a:cubicBezTo>
                  <a:pt x="136441" y="2345154"/>
                  <a:pt x="773486" y="2982198"/>
                  <a:pt x="1559319" y="2982198"/>
                </a:cubicBezTo>
                <a:cubicBezTo>
                  <a:pt x="2345154" y="2982198"/>
                  <a:pt x="2982198" y="2345154"/>
                  <a:pt x="2982198" y="1559319"/>
                </a:cubicBezTo>
                <a:cubicBezTo>
                  <a:pt x="2982198" y="773486"/>
                  <a:pt x="2345154" y="136440"/>
                  <a:pt x="1559319" y="136440"/>
                </a:cubicBezTo>
                <a:close/>
                <a:moveTo>
                  <a:pt x="1559319" y="0"/>
                </a:moveTo>
                <a:cubicBezTo>
                  <a:pt x="2420508" y="0"/>
                  <a:pt x="3118638" y="698131"/>
                  <a:pt x="3118638" y="1559319"/>
                </a:cubicBezTo>
                <a:cubicBezTo>
                  <a:pt x="3118638" y="2420508"/>
                  <a:pt x="2420508" y="3118638"/>
                  <a:pt x="1559319" y="3118638"/>
                </a:cubicBezTo>
                <a:cubicBezTo>
                  <a:pt x="698131" y="3118638"/>
                  <a:pt x="0" y="2420508"/>
                  <a:pt x="0" y="1559319"/>
                </a:cubicBezTo>
                <a:cubicBezTo>
                  <a:pt x="0" y="698131"/>
                  <a:pt x="698131" y="0"/>
                  <a:pt x="1559319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30" name="Picture 6" descr="Image result for image permit graphic">
            <a:extLst>
              <a:ext uri="{FF2B5EF4-FFF2-40B4-BE49-F238E27FC236}">
                <a16:creationId xmlns:a16="http://schemas.microsoft.com/office/drawing/2014/main" id="{36624985-0B62-44CB-98D0-91821BDB9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4186" y="3283759"/>
            <a:ext cx="1531729" cy="160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8C3799FC-B9F3-483C-8BB1-B6745402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35493" y="6229681"/>
            <a:ext cx="457200" cy="457200"/>
            <a:chOff x="11361456" y="6195813"/>
            <a:chExt cx="548640" cy="548640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A69AD0B6-DB21-422F-AE46-79137907C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511E7789-3D37-48F1-AED4-B4D26DECE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4FB259F8-8256-44FF-8B52-835A8A3E3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17048" y="3872875"/>
            <a:ext cx="3374952" cy="2985125"/>
          </a:xfrm>
          <a:custGeom>
            <a:avLst/>
            <a:gdLst>
              <a:gd name="connsiteX0" fmla="*/ 2058951 w 3374952"/>
              <a:gd name="connsiteY0" fmla="*/ 231632 h 2985125"/>
              <a:gd name="connsiteX1" fmla="*/ 3351060 w 3374952"/>
              <a:gd name="connsiteY1" fmla="*/ 766842 h 2985125"/>
              <a:gd name="connsiteX2" fmla="*/ 3374952 w 3374952"/>
              <a:gd name="connsiteY2" fmla="*/ 793129 h 2985125"/>
              <a:gd name="connsiteX3" fmla="*/ 3374952 w 3374952"/>
              <a:gd name="connsiteY3" fmla="*/ 2985125 h 2985125"/>
              <a:gd name="connsiteX4" fmla="*/ 485693 w 3374952"/>
              <a:gd name="connsiteY4" fmla="*/ 2985125 h 2985125"/>
              <a:gd name="connsiteX5" fmla="*/ 452180 w 3374952"/>
              <a:gd name="connsiteY5" fmla="*/ 2929960 h 2985125"/>
              <a:gd name="connsiteX6" fmla="*/ 231632 w 3374952"/>
              <a:gd name="connsiteY6" fmla="*/ 2058951 h 2985125"/>
              <a:gd name="connsiteX7" fmla="*/ 2058951 w 3374952"/>
              <a:gd name="connsiteY7" fmla="*/ 231632 h 2985125"/>
              <a:gd name="connsiteX8" fmla="*/ 2058951 w 3374952"/>
              <a:gd name="connsiteY8" fmla="*/ 0 h 2985125"/>
              <a:gd name="connsiteX9" fmla="*/ 3368635 w 3374952"/>
              <a:gd name="connsiteY9" fmla="*/ 470164 h 2985125"/>
              <a:gd name="connsiteX10" fmla="*/ 3374952 w 3374952"/>
              <a:gd name="connsiteY10" fmla="*/ 475905 h 2985125"/>
              <a:gd name="connsiteX11" fmla="*/ 3374952 w 3374952"/>
              <a:gd name="connsiteY11" fmla="*/ 719078 h 2985125"/>
              <a:gd name="connsiteX12" fmla="*/ 3254038 w 3374952"/>
              <a:gd name="connsiteY12" fmla="*/ 609184 h 2985125"/>
              <a:gd name="connsiteX13" fmla="*/ 2058951 w 3374952"/>
              <a:gd name="connsiteY13" fmla="*/ 180158 h 2985125"/>
              <a:gd name="connsiteX14" fmla="*/ 180158 w 3374952"/>
              <a:gd name="connsiteY14" fmla="*/ 2058951 h 2985125"/>
              <a:gd name="connsiteX15" fmla="*/ 406918 w 3374952"/>
              <a:gd name="connsiteY15" fmla="*/ 2954496 h 2985125"/>
              <a:gd name="connsiteX16" fmla="*/ 425526 w 3374952"/>
              <a:gd name="connsiteY16" fmla="*/ 2985125 h 2985125"/>
              <a:gd name="connsiteX17" fmla="*/ 221891 w 3374952"/>
              <a:gd name="connsiteY17" fmla="*/ 2985125 h 2985125"/>
              <a:gd name="connsiteX18" fmla="*/ 161803 w 3374952"/>
              <a:gd name="connsiteY18" fmla="*/ 2860388 h 2985125"/>
              <a:gd name="connsiteX19" fmla="*/ 0 w 3374952"/>
              <a:gd name="connsiteY19" fmla="*/ 2058951 h 2985125"/>
              <a:gd name="connsiteX20" fmla="*/ 2058951 w 3374952"/>
              <a:gd name="connsiteY20" fmla="*/ 0 h 298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74952" h="2985125">
                <a:moveTo>
                  <a:pt x="2058951" y="231632"/>
                </a:moveTo>
                <a:cubicBezTo>
                  <a:pt x="2563551" y="231632"/>
                  <a:pt x="3020381" y="436162"/>
                  <a:pt x="3351060" y="766842"/>
                </a:cubicBezTo>
                <a:lnTo>
                  <a:pt x="3374952" y="793129"/>
                </a:lnTo>
                <a:lnTo>
                  <a:pt x="3374952" y="2985125"/>
                </a:lnTo>
                <a:lnTo>
                  <a:pt x="485693" y="2985125"/>
                </a:lnTo>
                <a:lnTo>
                  <a:pt x="452180" y="2929960"/>
                </a:lnTo>
                <a:cubicBezTo>
                  <a:pt x="311527" y="2671041"/>
                  <a:pt x="231632" y="2374326"/>
                  <a:pt x="231632" y="2058951"/>
                </a:cubicBezTo>
                <a:cubicBezTo>
                  <a:pt x="231632" y="1049751"/>
                  <a:pt x="1049751" y="231632"/>
                  <a:pt x="2058951" y="231632"/>
                </a:cubicBezTo>
                <a:close/>
                <a:moveTo>
                  <a:pt x="2058951" y="0"/>
                </a:moveTo>
                <a:cubicBezTo>
                  <a:pt x="2556445" y="0"/>
                  <a:pt x="3012727" y="176443"/>
                  <a:pt x="3368635" y="470164"/>
                </a:cubicBezTo>
                <a:lnTo>
                  <a:pt x="3374952" y="475905"/>
                </a:lnTo>
                <a:lnTo>
                  <a:pt x="3374952" y="719078"/>
                </a:lnTo>
                <a:lnTo>
                  <a:pt x="3254038" y="609184"/>
                </a:lnTo>
                <a:cubicBezTo>
                  <a:pt x="2929272" y="341163"/>
                  <a:pt x="2512914" y="180158"/>
                  <a:pt x="2058951" y="180158"/>
                </a:cubicBezTo>
                <a:cubicBezTo>
                  <a:pt x="1021323" y="180158"/>
                  <a:pt x="180158" y="1021323"/>
                  <a:pt x="180158" y="2058951"/>
                </a:cubicBezTo>
                <a:cubicBezTo>
                  <a:pt x="180158" y="2383210"/>
                  <a:pt x="262303" y="2688283"/>
                  <a:pt x="406918" y="2954496"/>
                </a:cubicBezTo>
                <a:lnTo>
                  <a:pt x="425526" y="2985125"/>
                </a:lnTo>
                <a:lnTo>
                  <a:pt x="221891" y="2985125"/>
                </a:lnTo>
                <a:lnTo>
                  <a:pt x="161803" y="2860388"/>
                </a:lnTo>
                <a:cubicBezTo>
                  <a:pt x="57614" y="2614059"/>
                  <a:pt x="0" y="2343233"/>
                  <a:pt x="0" y="2058951"/>
                </a:cubicBezTo>
                <a:cubicBezTo>
                  <a:pt x="0" y="921823"/>
                  <a:pt x="921823" y="0"/>
                  <a:pt x="2058951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124CAC9-6F67-468E-B2ED-5097F933AC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393" y="4944385"/>
            <a:ext cx="2056509" cy="13315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5460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45FC3-915D-4378-A93E-3DCCFBA40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Proposed Relocation </a:t>
            </a:r>
            <a:br>
              <a:rPr lang="en-US" dirty="0"/>
            </a:br>
            <a:r>
              <a:rPr lang="en-US" dirty="0"/>
              <a:t>Work Plan – EXHIBIT 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C5046EE-969D-489E-A8BB-5AFE3CBC21EF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733418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26736-50E8-40FF-BC03-634A5E5FB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Detailed Estimate of Relocation Costs – EXHIBIT 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3B3FE08-DB60-44DC-B1DA-A1EEC86A86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7917379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0036312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26736-50E8-40FF-BC03-634A5E5FB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/>
              <a:t>Direct Costs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CCBE68F-5268-4686-A1BC-DC4FD2BE50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8629871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0203525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26736-50E8-40FF-BC03-634A5E5FB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OVERHEAD &amp; </a:t>
            </a:r>
            <a:r>
              <a:rPr lang="en-US" dirty="0" err="1"/>
              <a:t>INDirect</a:t>
            </a:r>
            <a:r>
              <a:rPr lang="en-US" dirty="0"/>
              <a:t> Costs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CCBE68F-5268-4686-A1BC-DC4FD2BE50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8315173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7244182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26736-50E8-40FF-BC03-634A5E5FB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OVERHEAD &amp; </a:t>
            </a:r>
            <a:r>
              <a:rPr lang="en-US" dirty="0" err="1"/>
              <a:t>INDirect</a:t>
            </a:r>
            <a:r>
              <a:rPr lang="en-US" dirty="0"/>
              <a:t> Costs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CCBE68F-5268-4686-A1BC-DC4FD2BE50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2012184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716118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A4DCD-D2B6-4927-B77C-9AE8E8520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Betterments &amp; credits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204E7-F6E5-481C-9037-35ED7B2DF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320412"/>
            <a:ext cx="10058400" cy="3851787"/>
          </a:xfrm>
        </p:spPr>
        <p:txBody>
          <a:bodyPr>
            <a:normAutofit/>
          </a:bodyPr>
          <a:lstStyle/>
          <a:p>
            <a:r>
              <a:rPr lang="en-US" dirty="0"/>
              <a:t>Work done that is NOT attributable to the highway project - NOT reimbursable</a:t>
            </a:r>
          </a:p>
          <a:p>
            <a:r>
              <a:rPr lang="en-US" dirty="0"/>
              <a:t>Work done at the election of the utility – NOT reimbursable</a:t>
            </a:r>
          </a:p>
          <a:p>
            <a:r>
              <a:rPr lang="en-US" dirty="0"/>
              <a:t>Increased capacity - NOT reimbursable</a:t>
            </a:r>
          </a:p>
          <a:p>
            <a:r>
              <a:rPr lang="en-US" dirty="0"/>
              <a:t>Service improvements - NOT reimbursable</a:t>
            </a:r>
          </a:p>
          <a:p>
            <a:r>
              <a:rPr lang="en-US" dirty="0"/>
              <a:t>Salvage value of materials removed</a:t>
            </a:r>
          </a:p>
          <a:p>
            <a:r>
              <a:rPr lang="en-US" dirty="0"/>
              <a:t>Recovered from temporary use</a:t>
            </a:r>
          </a:p>
          <a:p>
            <a:r>
              <a:rPr lang="en-US" dirty="0"/>
              <a:t>Accepted for reuse by the utility</a:t>
            </a:r>
          </a:p>
          <a:p>
            <a:r>
              <a:rPr lang="en-US" dirty="0"/>
              <a:t>Must be shown as a credit in the estimate</a:t>
            </a:r>
          </a:p>
        </p:txBody>
      </p:sp>
    </p:spTree>
    <p:extLst>
      <p:ext uri="{BB962C8B-B14F-4D97-AF65-F5344CB8AC3E}">
        <p14:creationId xmlns:p14="http://schemas.microsoft.com/office/powerpoint/2010/main" val="21392006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38B79-42E9-4C00-A8DA-273E6392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9777" y="639763"/>
            <a:ext cx="3046073" cy="5177377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/>
              <a:t>Putting </a:t>
            </a:r>
            <a:br>
              <a:rPr lang="en-US" dirty="0"/>
            </a:br>
            <a:r>
              <a:rPr lang="en-US" dirty="0"/>
              <a:t>it all together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F024784-EB33-4AF5-B9E5-B0D5D96EE0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3881917"/>
              </p:ext>
            </p:extLst>
          </p:nvPr>
        </p:nvGraphicFramePr>
        <p:xfrm>
          <a:off x="307909" y="763782"/>
          <a:ext cx="7233793" cy="54668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09047">
                  <a:extLst>
                    <a:ext uri="{9D8B030D-6E8A-4147-A177-3AD203B41FA5}">
                      <a16:colId xmlns:a16="http://schemas.microsoft.com/office/drawing/2014/main" val="3724241937"/>
                    </a:ext>
                  </a:extLst>
                </a:gridCol>
                <a:gridCol w="1400021">
                  <a:extLst>
                    <a:ext uri="{9D8B030D-6E8A-4147-A177-3AD203B41FA5}">
                      <a16:colId xmlns:a16="http://schemas.microsoft.com/office/drawing/2014/main" val="432123988"/>
                    </a:ext>
                  </a:extLst>
                </a:gridCol>
                <a:gridCol w="422128">
                  <a:extLst>
                    <a:ext uri="{9D8B030D-6E8A-4147-A177-3AD203B41FA5}">
                      <a16:colId xmlns:a16="http://schemas.microsoft.com/office/drawing/2014/main" val="814239012"/>
                    </a:ext>
                  </a:extLst>
                </a:gridCol>
                <a:gridCol w="1217005">
                  <a:extLst>
                    <a:ext uri="{9D8B030D-6E8A-4147-A177-3AD203B41FA5}">
                      <a16:colId xmlns:a16="http://schemas.microsoft.com/office/drawing/2014/main" val="3574997680"/>
                    </a:ext>
                  </a:extLst>
                </a:gridCol>
                <a:gridCol w="1685592">
                  <a:extLst>
                    <a:ext uri="{9D8B030D-6E8A-4147-A177-3AD203B41FA5}">
                      <a16:colId xmlns:a16="http://schemas.microsoft.com/office/drawing/2014/main" val="1091788901"/>
                    </a:ext>
                  </a:extLst>
                </a:gridCol>
              </a:tblGrid>
              <a:tr h="281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Item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Amount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Eligible Costs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extLst>
                  <a:ext uri="{0D108BD9-81ED-4DB2-BD59-A6C34878D82A}">
                    <a16:rowId xmlns:a16="http://schemas.microsoft.com/office/drawing/2014/main" val="2171179832"/>
                  </a:ext>
                </a:extLst>
              </a:tr>
              <a:tr h="307453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extLst>
                  <a:ext uri="{0D108BD9-81ED-4DB2-BD59-A6C34878D82A}">
                    <a16:rowId xmlns:a16="http://schemas.microsoft.com/office/drawing/2014/main" val="665273790"/>
                  </a:ext>
                </a:extLst>
              </a:tr>
              <a:tr h="281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Design/engineering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$75,000.00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$57,692.31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extLst>
                  <a:ext uri="{0D108BD9-81ED-4DB2-BD59-A6C34878D82A}">
                    <a16:rowId xmlns:a16="http://schemas.microsoft.com/office/drawing/2014/main" val="281815352"/>
                  </a:ext>
                </a:extLst>
              </a:tr>
              <a:tr h="281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Materials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$250,000.00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$192,307.69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extLst>
                  <a:ext uri="{0D108BD9-81ED-4DB2-BD59-A6C34878D82A}">
                    <a16:rowId xmlns:a16="http://schemas.microsoft.com/office/drawing/2014/main" val="2685842150"/>
                  </a:ext>
                </a:extLst>
              </a:tr>
              <a:tr h="281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Labor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$500,000.00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$384,615.38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extLst>
                  <a:ext uri="{0D108BD9-81ED-4DB2-BD59-A6C34878D82A}">
                    <a16:rowId xmlns:a16="http://schemas.microsoft.com/office/drawing/2014/main" val="406946424"/>
                  </a:ext>
                </a:extLst>
              </a:tr>
              <a:tr h="281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Subtotal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$825,000.00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$634,615.38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extLst>
                  <a:ext uri="{0D108BD9-81ED-4DB2-BD59-A6C34878D82A}">
                    <a16:rowId xmlns:a16="http://schemas.microsoft.com/office/drawing/2014/main" val="1021274476"/>
                  </a:ext>
                </a:extLst>
              </a:tr>
              <a:tr h="281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Indirect (allowable)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$165,000.00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$126,923.08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extLst>
                  <a:ext uri="{0D108BD9-81ED-4DB2-BD59-A6C34878D82A}">
                    <a16:rowId xmlns:a16="http://schemas.microsoft.com/office/drawing/2014/main" val="3920886371"/>
                  </a:ext>
                </a:extLst>
              </a:tr>
              <a:tr h="281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Indirect (unallowable)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$82,500.00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$0.00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extLst>
                  <a:ext uri="{0D108BD9-81ED-4DB2-BD59-A6C34878D82A}">
                    <a16:rowId xmlns:a16="http://schemas.microsoft.com/office/drawing/2014/main" val="884492116"/>
                  </a:ext>
                </a:extLst>
              </a:tr>
              <a:tr h="281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Betterment (credit)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$15,000.00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-$15,000.00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extLst>
                  <a:ext uri="{0D108BD9-81ED-4DB2-BD59-A6C34878D82A}">
                    <a16:rowId xmlns:a16="http://schemas.microsoft.com/office/drawing/2014/main" val="3534020011"/>
                  </a:ext>
                </a:extLst>
              </a:tr>
              <a:tr h="281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Salvage (credit)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$5,000.00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-$5,000.00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extLst>
                  <a:ext uri="{0D108BD9-81ED-4DB2-BD59-A6C34878D82A}">
                    <a16:rowId xmlns:a16="http://schemas.microsoft.com/office/drawing/2014/main" val="3242164100"/>
                  </a:ext>
                </a:extLst>
              </a:tr>
              <a:tr h="281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Total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$1,092,500.00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$741,538.46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extLst>
                  <a:ext uri="{0D108BD9-81ED-4DB2-BD59-A6C34878D82A}">
                    <a16:rowId xmlns:a16="http://schemas.microsoft.com/office/drawing/2014/main" val="2778776183"/>
                  </a:ext>
                </a:extLst>
              </a:tr>
              <a:tr h="307453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extLst>
                  <a:ext uri="{0D108BD9-81ED-4DB2-BD59-A6C34878D82A}">
                    <a16:rowId xmlns:a16="http://schemas.microsoft.com/office/drawing/2014/main" val="4035081562"/>
                  </a:ext>
                </a:extLst>
              </a:tr>
              <a:tr h="281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Length on Public ROW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1,500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ft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23%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non-reimbursable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extLst>
                  <a:ext uri="{0D108BD9-81ED-4DB2-BD59-A6C34878D82A}">
                    <a16:rowId xmlns:a16="http://schemas.microsoft.com/office/drawing/2014/main" val="2367944895"/>
                  </a:ext>
                </a:extLst>
              </a:tr>
              <a:tr h="503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Length on Private Easement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5,000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ft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77%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reimbursable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extLst>
                  <a:ext uri="{0D108BD9-81ED-4DB2-BD59-A6C34878D82A}">
                    <a16:rowId xmlns:a16="http://schemas.microsoft.com/office/drawing/2014/main" val="3572130971"/>
                  </a:ext>
                </a:extLst>
              </a:tr>
              <a:tr h="281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Total relocation length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6,500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ft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100%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extLst>
                  <a:ext uri="{0D108BD9-81ED-4DB2-BD59-A6C34878D82A}">
                    <a16:rowId xmlns:a16="http://schemas.microsoft.com/office/drawing/2014/main" val="2298558505"/>
                  </a:ext>
                </a:extLst>
              </a:tr>
              <a:tr h="307453"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extLst>
                  <a:ext uri="{0D108BD9-81ED-4DB2-BD59-A6C34878D82A}">
                    <a16:rowId xmlns:a16="http://schemas.microsoft.com/office/drawing/2014/main" val="239098805"/>
                  </a:ext>
                </a:extLst>
              </a:tr>
              <a:tr h="459698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Contract Amount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$741,538.46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extLst>
                  <a:ext uri="{0D108BD9-81ED-4DB2-BD59-A6C34878D82A}">
                    <a16:rowId xmlns:a16="http://schemas.microsoft.com/office/drawing/2014/main" val="7259727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21944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B2397-0CFA-46EE-A47E-B9B7ABD09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Scope of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EED54-6B9C-47CD-8378-7ACBFB0FA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Clear description of the work required</a:t>
            </a:r>
          </a:p>
          <a:p>
            <a:r>
              <a:rPr lang="en-US" sz="2400" dirty="0"/>
              <a:t>Size(s) of facility</a:t>
            </a:r>
          </a:p>
          <a:p>
            <a:r>
              <a:rPr lang="en-US" sz="2400" dirty="0"/>
              <a:t>Length of relocation</a:t>
            </a:r>
          </a:p>
          <a:p>
            <a:pPr lvl="1"/>
            <a:r>
              <a:rPr lang="en-US" sz="2000" dirty="0"/>
              <a:t>On public ROW (at company expense)</a:t>
            </a:r>
          </a:p>
          <a:p>
            <a:pPr lvl="1"/>
            <a:r>
              <a:rPr lang="en-US" sz="2000" dirty="0"/>
              <a:t>On private easement (eligible for reimbursement)</a:t>
            </a:r>
          </a:p>
          <a:p>
            <a:r>
              <a:rPr lang="en-US" sz="2400" dirty="0"/>
              <a:t>Tabulation of conflict points</a:t>
            </a:r>
          </a:p>
          <a:p>
            <a:pPr lvl="1"/>
            <a:r>
              <a:rPr lang="en-US" sz="2000" dirty="0"/>
              <a:t>Crossings, Poles, Vaults, Ducts</a:t>
            </a:r>
          </a:p>
          <a:p>
            <a:r>
              <a:rPr lang="en-US" sz="2400" dirty="0"/>
              <a:t>Work to be done by Force Account or Competitively Bid?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466282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5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F08CE5-68A8-4621-A170-EA6FE7A51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484632"/>
            <a:ext cx="3816774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Agreement Document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004B428-76C0-466B-BA4A-F0012B4E0F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8" r="20153"/>
          <a:stretch/>
        </p:blipFill>
        <p:spPr>
          <a:xfrm>
            <a:off x="3343" y="10"/>
            <a:ext cx="7548923" cy="685799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459D12-73EF-4457-AC22-D94396C37C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83611" y="2121408"/>
            <a:ext cx="4089314" cy="4050792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Pre-Audit - $50K  </a:t>
            </a: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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Draft review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Send for signature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Internal Staff Action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Fully executed agreement</a:t>
            </a:r>
            <a:endParaRPr lang="en-US" sz="2400" dirty="0">
              <a:solidFill>
                <a:schemeClr val="tx1"/>
              </a:solidFill>
            </a:endParaRP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77439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D387E3A-2865-4CBD-B1F6-27E3CFEAC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orders - 125% of estimate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F03A33-D246-4FF0-871C-F9AEEDA80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050792"/>
          </a:xfrm>
        </p:spPr>
        <p:txBody>
          <a:bodyPr>
            <a:normAutofit/>
          </a:bodyPr>
          <a:lstStyle/>
          <a:p>
            <a:pPr lvl="0"/>
            <a:r>
              <a:rPr lang="en-US" sz="2400" dirty="0"/>
              <a:t>Prior approval needed </a:t>
            </a:r>
          </a:p>
          <a:p>
            <a:pPr lvl="0"/>
            <a:r>
              <a:rPr lang="en-US" sz="2400" dirty="0"/>
              <a:t>Request in writing to Central Office</a:t>
            </a:r>
          </a:p>
          <a:p>
            <a:pPr lvl="0"/>
            <a:r>
              <a:rPr lang="en-US" sz="2400" dirty="0"/>
              <a:t>Updated itemized cost estimate</a:t>
            </a:r>
          </a:p>
          <a:p>
            <a:pPr lvl="0"/>
            <a:r>
              <a:rPr lang="en-US" sz="2400" dirty="0"/>
              <a:t>Explanation of increased costs</a:t>
            </a:r>
          </a:p>
          <a:p>
            <a:pPr lvl="0"/>
            <a:r>
              <a:rPr lang="en-US" sz="2400" dirty="0"/>
              <a:t>Only reimburse additional cost if approved by DOT in writing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09129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FB4329C-BF98-421E-8A0D-43A2CF95E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CDC6B8-20F2-4C8D-8599-EC572C0BF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0"/>
            <a:ext cx="12192000" cy="2295831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4919D0-F177-4BBA-9A0B-DBA69E2E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002"/>
            <a:ext cx="10058400" cy="1522993"/>
          </a:xfrm>
        </p:spPr>
        <p:txBody>
          <a:bodyPr>
            <a:normAutofit/>
          </a:bodyPr>
          <a:lstStyle/>
          <a:p>
            <a:r>
              <a:rPr lang="en-US" sz="6000"/>
              <a:t>Utility program team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4342043-9755-451A-9341-6461ADE85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52F7E87-CD4F-40F9-978A-356F63B76E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3B1ED61-05D6-47CD-8878-8406A83BD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1DB1382-7276-49FA-9632-38D558F457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8310176"/>
              </p:ext>
            </p:extLst>
          </p:nvPr>
        </p:nvGraphicFramePr>
        <p:xfrm>
          <a:off x="643466" y="633637"/>
          <a:ext cx="10905066" cy="3294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832431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C735B-1936-47D7-96E3-53CF11591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Invoices &amp; payments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018B2C8-3F74-44B1-9D8E-EB31E6106CD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956057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F3D5C-F858-4DFA-BA31-EE2F3084A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/>
              <a:t>Final payment</a:t>
            </a:r>
            <a:endParaRPr lang="en-US" dirty="0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76FFFF24-1077-4980-B13E-08A017B94A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8887077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8565534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EE5926-F5FB-4147-ADA7-050FD581F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484632"/>
            <a:ext cx="3816774" cy="1609344"/>
          </a:xfr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Success!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4911A3E-792E-43D6-9685-249C969E90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1" r="28886"/>
          <a:stretch/>
        </p:blipFill>
        <p:spPr>
          <a:xfrm>
            <a:off x="3343" y="10"/>
            <a:ext cx="7548923" cy="685799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C792D11-C106-470C-A202-41CE12366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3611" y="2121408"/>
            <a:ext cx="3816774" cy="4050792"/>
          </a:xfrm>
        </p:spPr>
        <p:txBody>
          <a:bodyPr>
            <a:normAutofit/>
          </a:bodyPr>
          <a:lstStyle/>
          <a:p>
            <a:r>
              <a:rPr lang="en-US" sz="2400" dirty="0"/>
              <a:t>Agreement process is complete</a:t>
            </a:r>
          </a:p>
          <a:p>
            <a:r>
              <a:rPr lang="en-US" sz="2400" dirty="0"/>
              <a:t>Maintain files &amp; records for a period of 3 years from the date of final payment.</a:t>
            </a:r>
          </a:p>
          <a:p>
            <a:endParaRPr lang="en-US" sz="2400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69075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F44FBE5-A800-46CE-9832-F4B14DEC9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>
            <a:normAutofit/>
          </a:bodyPr>
          <a:lstStyle/>
          <a:p>
            <a:r>
              <a:rPr lang="en-US" sz="5400" b="0" dirty="0"/>
              <a:t>BUY AMERICA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BA720804-9067-45D6-A4EC-22CF50919EE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1" b="10321"/>
          <a:stretch>
            <a:fillRect/>
          </a:stretch>
        </p:blipFill>
        <p:spPr>
          <a:xfrm>
            <a:off x="0" y="0"/>
            <a:ext cx="8303740" cy="6858000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4FD2595-5310-44A6-8BB3-6D91CB1079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Autofit/>
          </a:bodyPr>
          <a:lstStyle/>
          <a:p>
            <a:r>
              <a:rPr lang="en-US" sz="2000" dirty="0">
                <a:hlinkClick r:id="rId4"/>
              </a:rPr>
              <a:t>https://iowadot.gov/rightofway/Utility-Accommodation-and-Coordination#50439618-buy-america</a:t>
            </a:r>
            <a:endParaRPr lang="en-US" sz="2000" dirty="0"/>
          </a:p>
          <a:p>
            <a:r>
              <a:rPr lang="en-US" sz="2400" dirty="0"/>
              <a:t>Buy America Guide</a:t>
            </a:r>
          </a:p>
          <a:p>
            <a:r>
              <a:rPr lang="en-US" sz="2400" dirty="0"/>
              <a:t>Bill of Materials</a:t>
            </a:r>
          </a:p>
          <a:p>
            <a:r>
              <a:rPr lang="en-US" sz="2400" dirty="0"/>
              <a:t>Flowcharts</a:t>
            </a:r>
          </a:p>
        </p:txBody>
      </p:sp>
    </p:spTree>
    <p:extLst>
      <p:ext uri="{BB962C8B-B14F-4D97-AF65-F5344CB8AC3E}">
        <p14:creationId xmlns:p14="http://schemas.microsoft.com/office/powerpoint/2010/main" val="21158761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DFE23D-ED9D-406F-B61E-A2C242936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099" y="0"/>
            <a:ext cx="91138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527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>
            <a:normAutofit/>
          </a:bodyPr>
          <a:lstStyle/>
          <a:p>
            <a:r>
              <a:rPr lang="en-US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337895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11A87-4521-4D28-8265-D30BD090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270" y="979056"/>
            <a:ext cx="9759882" cy="103513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Central Office – Right of Way Bureau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C21101-B2F4-460D-82E8-3F83F06F6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7262" y="1869061"/>
            <a:ext cx="6192768" cy="640080"/>
          </a:xfrm>
        </p:spPr>
        <p:txBody>
          <a:bodyPr/>
          <a:lstStyle/>
          <a:p>
            <a:r>
              <a:rPr lang="en-US" b="0" dirty="0">
                <a:solidFill>
                  <a:srgbClr val="4472C4"/>
                </a:solidFill>
              </a:rPr>
              <a:t>BUREAU DIRECTOR – BRAD HOFER</a:t>
            </a:r>
            <a:endParaRPr lang="en-US" b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4FE4A3-B07D-47C9-8B56-F9A2967BC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7262" y="2443167"/>
            <a:ext cx="6192768" cy="1233484"/>
          </a:xfrm>
        </p:spPr>
        <p:txBody>
          <a:bodyPr>
            <a:normAutofit/>
          </a:bodyPr>
          <a:lstStyle/>
          <a:p>
            <a:r>
              <a:rPr lang="en-US" sz="2000" dirty="0"/>
              <a:t>Bureau Leader</a:t>
            </a:r>
          </a:p>
          <a:p>
            <a:r>
              <a:rPr lang="en-US" sz="2000" dirty="0"/>
              <a:t>Approval of budget items including utility relocations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78679E0E-A8E2-4163-8E80-91B48C9EA2D6}"/>
              </a:ext>
            </a:extLst>
          </p:cNvPr>
          <p:cNvSpPr txBox="1">
            <a:spLocks/>
          </p:cNvSpPr>
          <p:nvPr/>
        </p:nvSpPr>
        <p:spPr>
          <a:xfrm>
            <a:off x="4277262" y="3804895"/>
            <a:ext cx="7261703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>
                <a:solidFill>
                  <a:srgbClr val="4472C4"/>
                </a:solidFill>
              </a:rPr>
              <a:t>UTILITIES SECTION SUPERVISOR – ERIC WRIGHT</a:t>
            </a:r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64F13F5D-D645-4E82-BA7A-50C8F4945167}"/>
              </a:ext>
            </a:extLst>
          </p:cNvPr>
          <p:cNvSpPr txBox="1">
            <a:spLocks/>
          </p:cNvSpPr>
          <p:nvPr/>
        </p:nvSpPr>
        <p:spPr>
          <a:xfrm>
            <a:off x="4277262" y="4352945"/>
            <a:ext cx="6192768" cy="1543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Process &amp; Procedure Implementation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Project &amp; Production Champion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Design, Utilities &amp; Fiscal &amp; Title Sections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0154345-29AB-4107-9576-75FE4DACCFF5}"/>
              </a:ext>
            </a:extLst>
          </p:cNvPr>
          <p:cNvSpPr/>
          <p:nvPr/>
        </p:nvSpPr>
        <p:spPr>
          <a:xfrm>
            <a:off x="1361357" y="2014194"/>
            <a:ext cx="1955812" cy="1955812"/>
          </a:xfrm>
          <a:prstGeom prst="ellipse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F0C8B6-FB3F-48D0-B799-1FA120EC7164}"/>
              </a:ext>
            </a:extLst>
          </p:cNvPr>
          <p:cNvSpPr/>
          <p:nvPr/>
        </p:nvSpPr>
        <p:spPr>
          <a:xfrm>
            <a:off x="1778170" y="2431007"/>
            <a:ext cx="1122187" cy="1122187"/>
          </a:xfrm>
          <a:prstGeom prst="rect">
            <a:avLst/>
          </a:prstGeom>
          <a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34927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11A87-4521-4D28-8265-D30BD090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270" y="979056"/>
            <a:ext cx="9759882" cy="103513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Central Office – Right of Way Bureau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C21101-B2F4-460D-82E8-3F83F06F6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9036" y="1872191"/>
            <a:ext cx="7145869" cy="640080"/>
          </a:xfrm>
        </p:spPr>
        <p:txBody>
          <a:bodyPr/>
          <a:lstStyle/>
          <a:p>
            <a:r>
              <a:rPr lang="en-US" b="0" dirty="0">
                <a:solidFill>
                  <a:srgbClr val="4472C4"/>
                </a:solidFill>
              </a:rPr>
              <a:t>PROJECTS &amp; AGREEMENTS COORDINATOR – MATT BUTTZ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4FE4A3-B07D-47C9-8B56-F9A2967BC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9036" y="2450125"/>
            <a:ext cx="6826273" cy="1876381"/>
          </a:xfrm>
        </p:spPr>
        <p:txBody>
          <a:bodyPr>
            <a:normAutofit/>
          </a:bodyPr>
          <a:lstStyle/>
          <a:p>
            <a:r>
              <a:rPr lang="en-US" dirty="0"/>
              <a:t>Project Notifications</a:t>
            </a:r>
          </a:p>
          <a:p>
            <a:r>
              <a:rPr lang="en-US" dirty="0"/>
              <a:t>Plan Submittals</a:t>
            </a:r>
            <a:endParaRPr lang="en-US" sz="2000" dirty="0"/>
          </a:p>
          <a:p>
            <a:r>
              <a:rPr lang="en-US" sz="2000" dirty="0"/>
              <a:t>Utility Reimbursement Agreements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78679E0E-A8E2-4163-8E80-91B48C9EA2D6}"/>
              </a:ext>
            </a:extLst>
          </p:cNvPr>
          <p:cNvSpPr txBox="1">
            <a:spLocks/>
          </p:cNvSpPr>
          <p:nvPr/>
        </p:nvSpPr>
        <p:spPr>
          <a:xfrm>
            <a:off x="4279036" y="3963661"/>
            <a:ext cx="8214803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>
                <a:solidFill>
                  <a:srgbClr val="4472C4"/>
                </a:solidFill>
              </a:rPr>
              <a:t>PRODUCTION &amp; FIELD COORDINATOR – VACANT</a:t>
            </a:r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64F13F5D-D645-4E82-BA7A-50C8F4945167}"/>
              </a:ext>
            </a:extLst>
          </p:cNvPr>
          <p:cNvSpPr txBox="1">
            <a:spLocks/>
          </p:cNvSpPr>
          <p:nvPr/>
        </p:nvSpPr>
        <p:spPr>
          <a:xfrm>
            <a:off x="4296792" y="4519333"/>
            <a:ext cx="6826273" cy="18336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Project Scheduling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Project Status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Accommodation Specialist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Field Assistance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0154345-29AB-4107-9576-75FE4DACCFF5}"/>
              </a:ext>
            </a:extLst>
          </p:cNvPr>
          <p:cNvSpPr/>
          <p:nvPr/>
        </p:nvSpPr>
        <p:spPr>
          <a:xfrm>
            <a:off x="1361357" y="2014194"/>
            <a:ext cx="1955812" cy="1955812"/>
          </a:xfrm>
          <a:prstGeom prst="ellipse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F0C8B6-FB3F-48D0-B799-1FA120EC7164}"/>
              </a:ext>
            </a:extLst>
          </p:cNvPr>
          <p:cNvSpPr/>
          <p:nvPr/>
        </p:nvSpPr>
        <p:spPr>
          <a:xfrm>
            <a:off x="1778170" y="2431007"/>
            <a:ext cx="1122187" cy="1122187"/>
          </a:xfrm>
          <a:prstGeom prst="rect">
            <a:avLst/>
          </a:prstGeom>
          <a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34763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11A87-4521-4D28-8265-D30BD090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270" y="979056"/>
            <a:ext cx="9759882" cy="103513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Central Office – Right of Way Bureau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C21101-B2F4-460D-82E8-3F83F06F6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2230" y="1876012"/>
            <a:ext cx="6192768" cy="640080"/>
          </a:xfrm>
        </p:spPr>
        <p:txBody>
          <a:bodyPr/>
          <a:lstStyle/>
          <a:p>
            <a:r>
              <a:rPr lang="en-US" b="0" dirty="0">
                <a:solidFill>
                  <a:srgbClr val="4472C4"/>
                </a:solidFill>
              </a:rPr>
              <a:t>PROGRAM ADMINISTRATOR – DEANNE POPP</a:t>
            </a:r>
            <a:endParaRPr lang="en-US" b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4FE4A3-B07D-47C9-8B56-F9A2967BC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2230" y="2441239"/>
            <a:ext cx="6192768" cy="1253995"/>
          </a:xfrm>
        </p:spPr>
        <p:txBody>
          <a:bodyPr>
            <a:normAutofit/>
          </a:bodyPr>
          <a:lstStyle/>
          <a:p>
            <a:r>
              <a:rPr lang="en-US" sz="2000" dirty="0"/>
              <a:t>Program Leader - Policy Administrator</a:t>
            </a:r>
          </a:p>
          <a:p>
            <a:r>
              <a:rPr lang="en-US" sz="2000" dirty="0"/>
              <a:t>Initiatives</a:t>
            </a:r>
          </a:p>
          <a:p>
            <a:r>
              <a:rPr lang="en-US" dirty="0"/>
              <a:t>Stakeholder Liaison</a:t>
            </a:r>
            <a:endParaRPr lang="en-US" sz="2000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78679E0E-A8E2-4163-8E80-91B48C9EA2D6}"/>
              </a:ext>
            </a:extLst>
          </p:cNvPr>
          <p:cNvSpPr txBox="1">
            <a:spLocks/>
          </p:cNvSpPr>
          <p:nvPr/>
        </p:nvSpPr>
        <p:spPr>
          <a:xfrm>
            <a:off x="4282230" y="3802968"/>
            <a:ext cx="7261703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>
                <a:solidFill>
                  <a:srgbClr val="4472C4"/>
                </a:solidFill>
              </a:rPr>
              <a:t>TRANSPORTATION PLANNER – ASPEN PFLANZ</a:t>
            </a:r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64F13F5D-D645-4E82-BA7A-50C8F4945167}"/>
              </a:ext>
            </a:extLst>
          </p:cNvPr>
          <p:cNvSpPr txBox="1">
            <a:spLocks/>
          </p:cNvSpPr>
          <p:nvPr/>
        </p:nvSpPr>
        <p:spPr>
          <a:xfrm>
            <a:off x="4282230" y="4351018"/>
            <a:ext cx="6192768" cy="1543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Right of Way Information Management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Parcel Mapping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GIS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0154345-29AB-4107-9576-75FE4DACCFF5}"/>
              </a:ext>
            </a:extLst>
          </p:cNvPr>
          <p:cNvSpPr/>
          <p:nvPr/>
        </p:nvSpPr>
        <p:spPr>
          <a:xfrm>
            <a:off x="1362270" y="2014194"/>
            <a:ext cx="1955812" cy="1955812"/>
          </a:xfrm>
          <a:prstGeom prst="ellipse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F0C8B6-FB3F-48D0-B799-1FA120EC7164}"/>
              </a:ext>
            </a:extLst>
          </p:cNvPr>
          <p:cNvSpPr/>
          <p:nvPr/>
        </p:nvSpPr>
        <p:spPr>
          <a:xfrm>
            <a:off x="1779083" y="2431007"/>
            <a:ext cx="1122187" cy="1122187"/>
          </a:xfrm>
          <a:prstGeom prst="rect">
            <a:avLst/>
          </a:prstGeom>
          <a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44123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11A87-4521-4D28-8265-D30BD090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636" y="1182254"/>
            <a:ext cx="9634468" cy="83193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District Utility Coordinators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C21101-B2F4-460D-82E8-3F83F06F6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62608" y="2144907"/>
            <a:ext cx="4663440" cy="211792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District 1 – Jerry Lavine</a:t>
            </a:r>
          </a:p>
          <a:p>
            <a:r>
              <a:rPr lang="en-US" dirty="0"/>
              <a:t>District 2 – Tracy Meise</a:t>
            </a:r>
          </a:p>
          <a:p>
            <a:r>
              <a:rPr lang="en-US" dirty="0"/>
              <a:t>District 3 – Kelly Mulvihill</a:t>
            </a:r>
          </a:p>
          <a:p>
            <a:r>
              <a:rPr lang="en-US" dirty="0"/>
              <a:t>District 4 – Kurtis Shackelford</a:t>
            </a:r>
          </a:p>
          <a:p>
            <a:r>
              <a:rPr lang="en-US" dirty="0"/>
              <a:t>District 5 – Bonnie Clancy</a:t>
            </a:r>
          </a:p>
          <a:p>
            <a:r>
              <a:rPr lang="en-US" dirty="0"/>
              <a:t>District 6 – Steve Flockhart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4FE4A3-B07D-47C9-8B56-F9A2967BC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62609" y="4358640"/>
            <a:ext cx="5842497" cy="2201959"/>
          </a:xfrm>
        </p:spPr>
        <p:txBody>
          <a:bodyPr>
            <a:normAutofit/>
          </a:bodyPr>
          <a:lstStyle/>
          <a:p>
            <a:r>
              <a:rPr lang="en-US" dirty="0"/>
              <a:t>Project Coordination</a:t>
            </a:r>
          </a:p>
          <a:p>
            <a:r>
              <a:rPr lang="en-US" dirty="0"/>
              <a:t>Utility Work Plan Review</a:t>
            </a:r>
          </a:p>
          <a:p>
            <a:r>
              <a:rPr lang="en-US" dirty="0"/>
              <a:t>Utility Accommodation Permit Review</a:t>
            </a:r>
          </a:p>
          <a:p>
            <a:r>
              <a:rPr lang="en-US" dirty="0"/>
              <a:t>Utility Reimbursement Agreement Review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EFBD0E-BF5C-4DA7-9BB4-3770A96846F0}"/>
              </a:ext>
            </a:extLst>
          </p:cNvPr>
          <p:cNvSpPr/>
          <p:nvPr/>
        </p:nvSpPr>
        <p:spPr>
          <a:xfrm>
            <a:off x="1431636" y="2144907"/>
            <a:ext cx="1955812" cy="1955812"/>
          </a:xfrm>
          <a:prstGeom prst="ellipse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Rectangle 8" descr="City">
            <a:extLst>
              <a:ext uri="{FF2B5EF4-FFF2-40B4-BE49-F238E27FC236}">
                <a16:creationId xmlns:a16="http://schemas.microsoft.com/office/drawing/2014/main" id="{A746BC3D-641F-4FBC-A789-B1028BB0D12B}"/>
              </a:ext>
            </a:extLst>
          </p:cNvPr>
          <p:cNvSpPr/>
          <p:nvPr/>
        </p:nvSpPr>
        <p:spPr>
          <a:xfrm>
            <a:off x="1848449" y="2561720"/>
            <a:ext cx="1122187" cy="1122187"/>
          </a:xfrm>
          <a:prstGeom prst="rect">
            <a:avLst/>
          </a:prstGeom>
          <a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953895"/>
              <a:satOff val="-21764"/>
              <a:lumOff val="8039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0073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4FD8F0C-BE9C-4D3B-86DB-0F3784DEB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493" y="362527"/>
            <a:ext cx="9347200" cy="613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500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5331</Words>
  <Application>Microsoft Office PowerPoint</Application>
  <PresentationFormat>Widescreen</PresentationFormat>
  <Paragraphs>677</Paragraphs>
  <Slides>45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Calibri</vt:lpstr>
      <vt:lpstr>Garamond</vt:lpstr>
      <vt:lpstr>Rockwell</vt:lpstr>
      <vt:lpstr>Rockwell Condensed</vt:lpstr>
      <vt:lpstr>Rockwell Extra Bold</vt:lpstr>
      <vt:lpstr>Wingdings</vt:lpstr>
      <vt:lpstr>Wood Type</vt:lpstr>
      <vt:lpstr>Annual Utility Meeting 2021 | Teams Live event</vt:lpstr>
      <vt:lpstr>Welcome &amp; introductions</vt:lpstr>
      <vt:lpstr>Accommodation &amp; Coordination</vt:lpstr>
      <vt:lpstr>Utility program team</vt:lpstr>
      <vt:lpstr>Central Office – Right of Way Bureau</vt:lpstr>
      <vt:lpstr>Central Office – Right of Way Bureau</vt:lpstr>
      <vt:lpstr>Central Office – Right of Way Bureau</vt:lpstr>
      <vt:lpstr>District Utility Coordinators</vt:lpstr>
      <vt:lpstr>PowerPoint Presentation</vt:lpstr>
      <vt:lpstr>Engineering Operations Technicians</vt:lpstr>
      <vt:lpstr>Utility Accommodation and Coordination</vt:lpstr>
      <vt:lpstr>Iowa Administrative Code 761-115 (306A)</vt:lpstr>
      <vt:lpstr>Point25 Overview IAC  761-115.25  =  Point 25</vt:lpstr>
      <vt:lpstr>U0 Event | investigation</vt:lpstr>
      <vt:lpstr>U1 Event | major impacts</vt:lpstr>
      <vt:lpstr>U2 Event |notification</vt:lpstr>
      <vt:lpstr>U3 Event | 1st plan submittal</vt:lpstr>
      <vt:lpstr>PowerPoint Presentation</vt:lpstr>
      <vt:lpstr>PowerPoint Presentation</vt:lpstr>
      <vt:lpstr>U4 Event | 2nd plan submittal</vt:lpstr>
      <vt:lpstr>U5 Event | agreement</vt:lpstr>
      <vt:lpstr>U6 Event | notice to proceed</vt:lpstr>
      <vt:lpstr>U7 Event | bid attachment (UBA)</vt:lpstr>
      <vt:lpstr>Reimbursement Agreements</vt:lpstr>
      <vt:lpstr>Project inquiry data sheet</vt:lpstr>
      <vt:lpstr>Project inquiry data sheet</vt:lpstr>
      <vt:lpstr>Project inquiry data sheet</vt:lpstr>
      <vt:lpstr>Project inquiry data sheet</vt:lpstr>
      <vt:lpstr>Easement Documentation</vt:lpstr>
      <vt:lpstr>Proposed Relocation  Work Plan – EXHIBIT A</vt:lpstr>
      <vt:lpstr>Detailed Estimate of Relocation Costs – EXHIBIT B</vt:lpstr>
      <vt:lpstr>Direct Costs</vt:lpstr>
      <vt:lpstr>OVERHEAD &amp; INDirect Costs</vt:lpstr>
      <vt:lpstr>OVERHEAD &amp; INDirect Costs</vt:lpstr>
      <vt:lpstr>Betterments &amp; credits</vt:lpstr>
      <vt:lpstr>Putting  it all together</vt:lpstr>
      <vt:lpstr>Scope of Work</vt:lpstr>
      <vt:lpstr>Agreement Document</vt:lpstr>
      <vt:lpstr>Change orders - 125% of estimate</vt:lpstr>
      <vt:lpstr>Invoices &amp; payments</vt:lpstr>
      <vt:lpstr>Final payment</vt:lpstr>
      <vt:lpstr>Success!</vt:lpstr>
      <vt:lpstr>BUY AMERICA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2021-03-24T17:45:15Z</dcterms:created>
  <dcterms:modified xsi:type="dcterms:W3CDTF">2021-03-29T19:15:38Z</dcterms:modified>
</cp:coreProperties>
</file>