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515" r:id="rId2"/>
    <p:sldId id="405" r:id="rId3"/>
    <p:sldId id="890" r:id="rId4"/>
    <p:sldId id="500" r:id="rId5"/>
    <p:sldId id="517" r:id="rId6"/>
    <p:sldId id="513" r:id="rId7"/>
    <p:sldId id="494" r:id="rId8"/>
    <p:sldId id="406" r:id="rId9"/>
    <p:sldId id="415" r:id="rId10"/>
    <p:sldId id="501" r:id="rId11"/>
    <p:sldId id="879" r:id="rId12"/>
    <p:sldId id="883" r:id="rId13"/>
    <p:sldId id="454" r:id="rId14"/>
    <p:sldId id="509" r:id="rId15"/>
    <p:sldId id="382" r:id="rId16"/>
    <p:sldId id="483" r:id="rId17"/>
    <p:sldId id="466" r:id="rId18"/>
    <p:sldId id="421" r:id="rId19"/>
    <p:sldId id="482" r:id="rId20"/>
    <p:sldId id="881" r:id="rId21"/>
    <p:sldId id="257" r:id="rId22"/>
    <p:sldId id="467" r:id="rId23"/>
    <p:sldId id="882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6699"/>
    <a:srgbClr val="800000"/>
    <a:srgbClr val="A50021"/>
    <a:srgbClr val="ED7523"/>
    <a:srgbClr val="72AF2F"/>
    <a:srgbClr val="F98D2A"/>
    <a:srgbClr val="404041"/>
    <a:srgbClr val="990000"/>
    <a:srgbClr val="EC9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2" autoAdjust="0"/>
    <p:restoredTop sz="81575" autoAdjust="0"/>
  </p:normalViewPr>
  <p:slideViewPr>
    <p:cSldViewPr>
      <p:cViewPr varScale="1">
        <p:scale>
          <a:sx n="90" d="100"/>
          <a:sy n="90" d="100"/>
        </p:scale>
        <p:origin x="129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/>
          <a:lstStyle>
            <a:lvl1pPr algn="r">
              <a:defRPr sz="1200"/>
            </a:lvl1pPr>
          </a:lstStyle>
          <a:p>
            <a:fld id="{84DF168D-7E5C-4D68-BCC7-ED739EDD9752}" type="datetimeFigureOut">
              <a:rPr lang="en-US" smtClean="0"/>
              <a:t>3/29/2021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 anchor="b"/>
          <a:lstStyle>
            <a:lvl1pPr algn="r">
              <a:defRPr sz="1200"/>
            </a:lvl1pPr>
          </a:lstStyle>
          <a:p>
            <a:fld id="{BE7E563C-0296-48CF-B577-5449F84A3C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87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/>
          <a:lstStyle>
            <a:lvl1pPr algn="r">
              <a:defRPr sz="1200"/>
            </a:lvl1pPr>
          </a:lstStyle>
          <a:p>
            <a:fld id="{9BA43C6D-E55F-4BE5-8554-C22BB859EDE9}" type="datetimeFigureOut">
              <a:rPr lang="en-US" smtClean="0"/>
              <a:t>3/29/2021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19" tIns="46811" rIns="93619" bIns="4681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619" tIns="46811" rIns="93619" bIns="468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619" tIns="46811" rIns="93619" bIns="46811" rtlCol="0" anchor="b"/>
          <a:lstStyle>
            <a:lvl1pPr algn="r">
              <a:defRPr sz="1200"/>
            </a:lvl1pPr>
          </a:lstStyle>
          <a:p>
            <a:fld id="{50B73208-77F4-453B-8852-C4844F8BB3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6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182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Dual left-turn lanes on all four approaches - Upgraded traffic signals - Raised medians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ICAAP $1.14M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$700,000 STBG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TSIP ($500,000)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DOT $500,000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240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Douglas 2021 $1.8 M resurfacing + restriping to 3-lane (City will provide stripe detail)</a:t>
            </a:r>
          </a:p>
          <a:p>
            <a:r>
              <a:rPr lang="en-US" dirty="0"/>
              <a:t>Merle Hay 2021 $.7M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25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0925" y="1516063"/>
            <a:ext cx="7273925" cy="4092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$65.5M awarded</a:t>
            </a:r>
          </a:p>
          <a:p>
            <a:endParaRPr lang="en-US" dirty="0"/>
          </a:p>
          <a:p>
            <a:r>
              <a:rPr lang="en-US" dirty="0"/>
              <a:t>2018 $35M Grading, culverts, bridges</a:t>
            </a:r>
          </a:p>
          <a:p>
            <a:r>
              <a:rPr lang="en-US" dirty="0"/>
              <a:t>2020-2021 $29.2M Paving</a:t>
            </a:r>
          </a:p>
          <a:p>
            <a:r>
              <a:rPr lang="en-US" dirty="0"/>
              <a:t>2022 $9.5M Grading, culvert extensions</a:t>
            </a:r>
          </a:p>
          <a:p>
            <a:r>
              <a:rPr lang="en-US" dirty="0"/>
              <a:t>2023 $.3M Erosion Control</a:t>
            </a:r>
          </a:p>
        </p:txBody>
      </p:sp>
    </p:spTree>
    <p:extLst>
      <p:ext uri="{BB962C8B-B14F-4D97-AF65-F5344CB8AC3E}">
        <p14:creationId xmlns:p14="http://schemas.microsoft.com/office/powerpoint/2010/main" val="46575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Programmed (state share)</a:t>
            </a:r>
          </a:p>
          <a:p>
            <a:r>
              <a:rPr lang="en-US" baseline="0" dirty="0"/>
              <a:t>2021 $7.8M  bridge, </a:t>
            </a:r>
            <a:r>
              <a:rPr lang="en-US" baseline="0" dirty="0" err="1"/>
              <a:t>grading.ROW</a:t>
            </a:r>
            <a:endParaRPr lang="en-US" baseline="0" dirty="0"/>
          </a:p>
          <a:p>
            <a:r>
              <a:rPr lang="en-US" baseline="0" dirty="0"/>
              <a:t>2022 $6M paving</a:t>
            </a:r>
          </a:p>
          <a:p>
            <a:endParaRPr lang="en-US" baseline="0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06" indent="-28573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2932" indent="-22858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105" indent="-22858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278" indent="-22858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45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624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8796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597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417F534-DE5E-48C8-A8F9-A10FF27086C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814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82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6199">
              <a:defRPr/>
            </a:pPr>
            <a:r>
              <a:rPr lang="en-US" dirty="0"/>
              <a:t>Phase 1 of the I-35/80/235 Systems</a:t>
            </a:r>
            <a:r>
              <a:rPr lang="en-US" baseline="0" dirty="0"/>
              <a:t> Interchange Long Range Plan.</a:t>
            </a:r>
          </a:p>
          <a:p>
            <a:pPr defTabSz="936199">
              <a:defRPr/>
            </a:pPr>
            <a:r>
              <a:rPr lang="en-US" baseline="0" dirty="0"/>
              <a:t>2022 $2.5M ROW, signs</a:t>
            </a:r>
          </a:p>
          <a:p>
            <a:pPr defTabSz="936199">
              <a:defRPr/>
            </a:pPr>
            <a:r>
              <a:rPr lang="en-US" baseline="0" dirty="0"/>
              <a:t>2023 $41.5M – Grading and E to N Flyover Bridge</a:t>
            </a:r>
          </a:p>
          <a:p>
            <a:pPr defTabSz="936199">
              <a:defRPr/>
            </a:pPr>
            <a:r>
              <a:rPr lang="en-US" baseline="0" dirty="0"/>
              <a:t>2024 $17.2M – Paving, lighting, signs</a:t>
            </a:r>
          </a:p>
          <a:p>
            <a:pPr defTabSz="936199">
              <a:defRPr/>
            </a:pPr>
            <a:r>
              <a:rPr lang="en-US" baseline="0" dirty="0"/>
              <a:t>2025 $500K erosion control</a:t>
            </a:r>
          </a:p>
          <a:p>
            <a:pPr defTabSz="936199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33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2024 $19.7M Bridge, Grading</a:t>
            </a:r>
          </a:p>
          <a:p>
            <a:r>
              <a:rPr lang="en-US" dirty="0"/>
              <a:t>2025 $10.4 M Paving, Signs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281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west shift the preferred alternative. Full funding is secured for south of Iowa 210.</a:t>
            </a:r>
          </a:p>
          <a:p>
            <a:endParaRPr lang="en-US" baseline="0" dirty="0"/>
          </a:p>
          <a:p>
            <a:r>
              <a:rPr lang="en-US" baseline="0" dirty="0"/>
              <a:t>2023 $30.6M Bridge, grading, ROW</a:t>
            </a:r>
          </a:p>
          <a:p>
            <a:r>
              <a:rPr lang="en-US" baseline="0" dirty="0"/>
              <a:t>2024 $36M Paving</a:t>
            </a:r>
          </a:p>
          <a:p>
            <a:r>
              <a:rPr lang="en-US" baseline="0" dirty="0"/>
              <a:t>2025 $62.3M Grade and pave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13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2025 $28 M Bridge, grade, pave, ROW , signs</a:t>
            </a:r>
          </a:p>
          <a:p>
            <a:r>
              <a:rPr lang="en-US" dirty="0"/>
              <a:t>2026 anticipate final funding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977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2022 $6.9 M  Includes bike/ped acc.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46">
              <a:defRPr/>
            </a:pPr>
            <a:fld id="{50B73208-77F4-453B-8852-C4844F8BB3D9}" type="slidenum">
              <a:rPr lang="en-US" sz="1800" kern="0">
                <a:solidFill>
                  <a:sysClr val="windowText" lastClr="000000"/>
                </a:solidFill>
              </a:rPr>
              <a:pPr defTabSz="914346">
                <a:defRPr/>
              </a:pPr>
              <a:t>19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70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057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/>
              <a:t>Programmed </a:t>
            </a:r>
          </a:p>
          <a:p>
            <a:r>
              <a:rPr lang="en-US" baseline="0" dirty="0"/>
              <a:t>2023 $14.5M bridge, grading, ROW</a:t>
            </a:r>
          </a:p>
          <a:p>
            <a:r>
              <a:rPr lang="en-US" baseline="0" dirty="0"/>
              <a:t>2024 $10.3M paving</a:t>
            </a:r>
          </a:p>
          <a:p>
            <a:r>
              <a:rPr lang="en-US" baseline="0" dirty="0"/>
              <a:t>2025 $.4M erosion control</a:t>
            </a: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06" indent="-285733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2932" indent="-22858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105" indent="-22858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278" indent="-228587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45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624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8796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597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417F534-DE5E-48C8-A8F9-A10FF27086C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08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10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0925" y="1516063"/>
            <a:ext cx="7273925" cy="4092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800000"/>
                </a:solidFill>
              </a:rPr>
              <a:t>2022 $18.4M bridge, culvert, grad/pave, lighting, traffic signs</a:t>
            </a:r>
          </a:p>
        </p:txBody>
      </p:sp>
    </p:spTree>
    <p:extLst>
      <p:ext uri="{BB962C8B-B14F-4D97-AF65-F5344CB8AC3E}">
        <p14:creationId xmlns:p14="http://schemas.microsoft.com/office/powerpoint/2010/main" val="2447265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6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197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334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945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6199">
              <a:defRPr/>
            </a:pPr>
            <a:r>
              <a:rPr lang="en-US" dirty="0"/>
              <a:t>2019</a:t>
            </a:r>
            <a:r>
              <a:rPr lang="en-US" baseline="0" dirty="0"/>
              <a:t> $17.7M programmed $23.8M awarded</a:t>
            </a:r>
            <a:endParaRPr lang="en-US" dirty="0"/>
          </a:p>
          <a:p>
            <a:pPr defTabSz="93619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33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6199">
              <a:defRPr/>
            </a:pPr>
            <a:r>
              <a:rPr lang="en-US" dirty="0"/>
              <a:t>$47.4M Programmed $65M awarded bid</a:t>
            </a:r>
          </a:p>
          <a:p>
            <a:pPr defTabSz="936199">
              <a:defRPr/>
            </a:pPr>
            <a:endParaRPr lang="en-US" dirty="0"/>
          </a:p>
          <a:p>
            <a:pPr defTabSz="936199">
              <a:defRPr/>
            </a:pPr>
            <a:r>
              <a:rPr lang="en-US" dirty="0"/>
              <a:t>2018 $0.8M</a:t>
            </a:r>
            <a:r>
              <a:rPr lang="en-US" baseline="0" dirty="0"/>
              <a:t> </a:t>
            </a:r>
            <a:r>
              <a:rPr lang="en-US" dirty="0"/>
              <a:t>ROW</a:t>
            </a:r>
          </a:p>
          <a:p>
            <a:pPr defTabSz="936199">
              <a:defRPr/>
            </a:pPr>
            <a:r>
              <a:rPr lang="en-US" dirty="0"/>
              <a:t>2019 $25.2M</a:t>
            </a:r>
            <a:r>
              <a:rPr lang="en-US" baseline="0" dirty="0"/>
              <a:t> Grade, Bridge</a:t>
            </a:r>
          </a:p>
          <a:p>
            <a:pPr defTabSz="936199">
              <a:defRPr/>
            </a:pPr>
            <a:r>
              <a:rPr lang="en-US" baseline="0" dirty="0"/>
              <a:t>2020 $20.8M Grade/Pave, signals/lights</a:t>
            </a:r>
          </a:p>
          <a:p>
            <a:pPr defTabSz="936199">
              <a:defRPr/>
            </a:pPr>
            <a:r>
              <a:rPr lang="en-US" baseline="0" dirty="0"/>
              <a:t>2021 $0.6 Erosion control, signs</a:t>
            </a:r>
            <a:endParaRPr lang="en-US" dirty="0"/>
          </a:p>
          <a:p>
            <a:pPr defTabSz="936199">
              <a:defRPr/>
            </a:pPr>
            <a:endParaRPr lang="en-US" dirty="0"/>
          </a:p>
          <a:p>
            <a:pPr defTabSz="936199">
              <a:defRPr/>
            </a:pPr>
            <a:r>
              <a:rPr lang="en-US" dirty="0"/>
              <a:t>2018 $7.7M Paving</a:t>
            </a:r>
            <a:r>
              <a:rPr lang="en-US" baseline="0" dirty="0"/>
              <a:t> for 100th Street Interchange – State Share (Yellow)</a:t>
            </a:r>
          </a:p>
          <a:p>
            <a:pPr defTabSz="91434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810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083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$21M Programmed $33M awarded</a:t>
            </a:r>
          </a:p>
          <a:p>
            <a:endParaRPr lang="en-US" baseline="0" dirty="0"/>
          </a:p>
          <a:p>
            <a:r>
              <a:rPr lang="en-US" baseline="0" dirty="0"/>
              <a:t>2020 $1.7M ROW</a:t>
            </a:r>
          </a:p>
          <a:p>
            <a:r>
              <a:rPr lang="en-US" baseline="0" dirty="0"/>
              <a:t>2021-2022 $19.8 M Grade, Pave</a:t>
            </a:r>
          </a:p>
          <a:p>
            <a:r>
              <a:rPr lang="en-US" baseline="0" dirty="0"/>
              <a:t>2023 $0.2 Erosion Control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B73208-77F4-453B-8852-C4844F8BB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96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788683" y="332658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504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65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F8AC-90A1-4CA8-ACDD-97CE544718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C84DC-7E1B-4A69-B1C8-2B35A27E2C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26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-1776875" y="332658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EF72394-20AE-4583-8A01-A144B1C77253}" type="slidenum">
              <a:rPr lang="en-US" sz="2400" b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pPr algn="r"/>
              <a:t>‹#›</a:t>
            </a:fld>
            <a:endParaRPr lang="en-US" sz="2400" b="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28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63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3/29/2021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800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3/29/2021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94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3/29/2021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40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3/29/2021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66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3/29/2021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97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80C8A88-9A65-4791-ACC7-C177C0457A98}" type="datetimeFigureOut">
              <a:rPr lang="en-US" smtClean="0"/>
              <a:t>3/29/2021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1788683" y="1046296"/>
            <a:ext cx="2844800" cy="365125"/>
          </a:xfrm>
          <a:prstGeom prst="rect">
            <a:avLst/>
          </a:prstGeom>
        </p:spPr>
        <p:txBody>
          <a:bodyPr/>
          <a:lstStyle/>
          <a:p>
            <a:fld id="{5EF72394-20AE-4583-8A01-A144B1C77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30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4709"/>
            <a:ext cx="105611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836713"/>
            <a:ext cx="1056117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908723"/>
            <a:ext cx="1056117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980728"/>
            <a:ext cx="1056117" cy="45719"/>
          </a:xfrm>
          <a:prstGeom prst="rect">
            <a:avLst/>
          </a:prstGeom>
          <a:solidFill>
            <a:srgbClr val="ED75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272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629F174-EDE7-4D11-8A6D-20AD1940F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 b="9257"/>
          <a:stretch/>
        </p:blipFill>
        <p:spPr bwMode="auto">
          <a:xfrm>
            <a:off x="-20216" y="-21332"/>
            <a:ext cx="12369362" cy="66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A22880-D1D3-4791-AB4F-7A777A1ECBCF}"/>
              </a:ext>
            </a:extLst>
          </p:cNvPr>
          <p:cNvSpPr txBox="1"/>
          <p:nvPr/>
        </p:nvSpPr>
        <p:spPr>
          <a:xfrm>
            <a:off x="0" y="6273225"/>
            <a:ext cx="12228333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District 1 Projects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89C1C5-5A58-472B-809F-72EA1B834B91}"/>
              </a:ext>
            </a:extLst>
          </p:cNvPr>
          <p:cNvSpPr/>
          <p:nvPr/>
        </p:nvSpPr>
        <p:spPr>
          <a:xfrm>
            <a:off x="-20216" y="6170343"/>
            <a:ext cx="12369362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52F80-2C69-42FF-86CA-5F3216B7CC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5F2DFC-EEC0-429D-A8BE-4E8CA15CB9EE}"/>
              </a:ext>
            </a:extLst>
          </p:cNvPr>
          <p:cNvSpPr txBox="1"/>
          <p:nvPr/>
        </p:nvSpPr>
        <p:spPr>
          <a:xfrm>
            <a:off x="2855640" y="6261546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District 1 Projects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628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412476"/>
            <a:ext cx="9552384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U.S. 6 intersection with 128</a:t>
            </a:r>
            <a:r>
              <a:rPr lang="en-US" sz="2400" baseline="300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St 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($5.9M estimated cost) 2021 construction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7EAE01-520E-4319-8807-11245615221A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4E3109-0DC6-4A53-B025-C1B1AAE2A6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1A1ADD-18B3-4A71-BD1B-848E3352B4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849" r="24862" b="3969"/>
          <a:stretch/>
        </p:blipFill>
        <p:spPr>
          <a:xfrm>
            <a:off x="9408368" y="6267898"/>
            <a:ext cx="2664296" cy="4925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9784C3F-D58E-4AE6-858A-0BFD7784B1A0}"/>
              </a:ext>
            </a:extLst>
          </p:cNvPr>
          <p:cNvGrpSpPr/>
          <p:nvPr/>
        </p:nvGrpSpPr>
        <p:grpSpPr>
          <a:xfrm>
            <a:off x="0" y="1412776"/>
            <a:ext cx="12192000" cy="3784639"/>
            <a:chOff x="191344" y="1268760"/>
            <a:chExt cx="11293380" cy="3175716"/>
          </a:xfrm>
        </p:grpSpPr>
        <p:pic>
          <p:nvPicPr>
            <p:cNvPr id="10" name="Content Placeholder 5">
              <a:extLst>
                <a:ext uri="{FF2B5EF4-FFF2-40B4-BE49-F238E27FC236}">
                  <a16:creationId xmlns:a16="http://schemas.microsoft.com/office/drawing/2014/main" id="{72F9ED0C-BCA9-49FA-9502-2712D4108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1704" y="1433790"/>
              <a:ext cx="8053020" cy="2845655"/>
            </a:xfrm>
            <a:prstGeom prst="rect">
              <a:avLst/>
            </a:prstGeom>
          </p:spPr>
        </p:pic>
        <p:pic>
          <p:nvPicPr>
            <p:cNvPr id="11" name="Content Placeholder 5">
              <a:extLst>
                <a:ext uri="{FF2B5EF4-FFF2-40B4-BE49-F238E27FC236}">
                  <a16:creationId xmlns:a16="http://schemas.microsoft.com/office/drawing/2014/main" id="{AC583BD4-F6BC-4A26-B3DC-7B360BB8E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4" y="1268760"/>
              <a:ext cx="4089629" cy="317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89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D09CCB6-69E9-424D-AD5C-10CED7419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99" t="9493" r="2892" b="2601"/>
          <a:stretch/>
        </p:blipFill>
        <p:spPr>
          <a:xfrm>
            <a:off x="0" y="0"/>
            <a:ext cx="11723392" cy="61952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E1A83C-75AD-446B-B711-4A8F9684CDF7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7D6C7-57F9-4DBC-88FE-B2D7E44B5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2571E2-9F4C-4B0A-BEB2-A811DA3CE147}"/>
              </a:ext>
            </a:extLst>
          </p:cNvPr>
          <p:cNvCxnSpPr>
            <a:cxnSpLocks/>
          </p:cNvCxnSpPr>
          <p:nvPr/>
        </p:nvCxnSpPr>
        <p:spPr>
          <a:xfrm>
            <a:off x="2862319" y="3707156"/>
            <a:ext cx="6002159" cy="298986"/>
          </a:xfrm>
          <a:prstGeom prst="curvedConnector3">
            <a:avLst>
              <a:gd name="adj1" fmla="val 83854"/>
            </a:avLst>
          </a:prstGeom>
          <a:ln w="130175">
            <a:solidFill>
              <a:srgbClr val="00B050"/>
            </a:solidFill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E59CB3-8C88-4881-ABBF-E15AA7F0AE7F}"/>
              </a:ext>
            </a:extLst>
          </p:cNvPr>
          <p:cNvCxnSpPr>
            <a:cxnSpLocks/>
          </p:cNvCxnSpPr>
          <p:nvPr/>
        </p:nvCxnSpPr>
        <p:spPr>
          <a:xfrm flipV="1">
            <a:off x="2862319" y="3707156"/>
            <a:ext cx="0" cy="2332094"/>
          </a:xfrm>
          <a:prstGeom prst="line">
            <a:avLst/>
          </a:prstGeom>
          <a:ln w="120650">
            <a:solidFill>
              <a:srgbClr val="00B050"/>
            </a:solidFill>
            <a:prstDash val="sysDot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47928" y="6170343"/>
            <a:ext cx="68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28 and US 6 ($2.5M total)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Pavement Rehab, ADA &amp; Road Diet on Douglas (DSM initiative)</a:t>
            </a:r>
          </a:p>
        </p:txBody>
      </p:sp>
    </p:spTree>
    <p:extLst>
      <p:ext uri="{BB962C8B-B14F-4D97-AF65-F5344CB8AC3E}">
        <p14:creationId xmlns:p14="http://schemas.microsoft.com/office/powerpoint/2010/main" val="3001142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1A16FA4-640A-41FF-B6A2-D74F2568A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 bwMode="auto">
          <a:xfrm>
            <a:off x="0" y="0"/>
            <a:ext cx="12192000" cy="670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E0B3A4-1379-42C0-A2D4-741FCF209A6F}"/>
              </a:ext>
            </a:extLst>
          </p:cNvPr>
          <p:cNvSpPr txBox="1"/>
          <p:nvPr/>
        </p:nvSpPr>
        <p:spPr>
          <a:xfrm>
            <a:off x="8403357" y="19122"/>
            <a:ext cx="3816299" cy="104644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US 30 Tama County</a:t>
            </a:r>
          </a:p>
          <a:p>
            <a:pPr>
              <a:defRPr/>
            </a:pPr>
            <a:r>
              <a:rPr lang="en-US" sz="1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$65.5M Grading, culverts, bridges, Paving</a:t>
            </a:r>
          </a:p>
          <a:p>
            <a:pPr>
              <a:defRPr/>
            </a:pPr>
            <a:r>
              <a:rPr lang="en-US" sz="1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2022 $9.5M Grading, culvert extensions</a:t>
            </a:r>
          </a:p>
          <a:p>
            <a:pPr>
              <a:defRPr/>
            </a:pPr>
            <a:r>
              <a:rPr lang="en-US" sz="1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2024 $.3M Erosion Control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5038E0-9446-4C72-9BE1-FFBD6E20BEE1}"/>
              </a:ext>
            </a:extLst>
          </p:cNvPr>
          <p:cNvSpPr/>
          <p:nvPr/>
        </p:nvSpPr>
        <p:spPr>
          <a:xfrm>
            <a:off x="0" y="6305131"/>
            <a:ext cx="12219656" cy="552869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D9D84A-C6F7-4894-B853-BAD8FF2EF7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61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8512949" y="4356124"/>
            <a:ext cx="3816424" cy="1521148"/>
          </a:xfrm>
        </p:spPr>
        <p:txBody>
          <a:bodyPr/>
          <a:lstStyle/>
          <a:p>
            <a:pPr algn="l"/>
            <a:r>
              <a:rPr lang="en-US" sz="2400" dirty="0">
                <a:solidFill>
                  <a:srgbClr val="800000"/>
                </a:solidFill>
              </a:rPr>
              <a:t>Iowa 17/ Union Pacific RR </a:t>
            </a:r>
            <a:br>
              <a:rPr lang="en-US" sz="2400" dirty="0">
                <a:solidFill>
                  <a:srgbClr val="800000"/>
                </a:solidFill>
              </a:rPr>
            </a:br>
            <a:r>
              <a:rPr lang="en-US" sz="2400" dirty="0">
                <a:solidFill>
                  <a:srgbClr val="800000"/>
                </a:solidFill>
              </a:rPr>
              <a:t>Grade Separation</a:t>
            </a:r>
            <a:br>
              <a:rPr lang="en-US" sz="2400" dirty="0">
                <a:solidFill>
                  <a:srgbClr val="800000"/>
                </a:solidFill>
              </a:rPr>
            </a:br>
            <a:r>
              <a:rPr lang="en-US" sz="1400" dirty="0">
                <a:solidFill>
                  <a:srgbClr val="800000"/>
                </a:solidFill>
              </a:rPr>
              <a:t>2021 $7.8M  bridge, grading, ROW</a:t>
            </a:r>
            <a:br>
              <a:rPr lang="en-US" sz="1400" dirty="0">
                <a:solidFill>
                  <a:srgbClr val="800000"/>
                </a:solidFill>
              </a:rPr>
            </a:br>
            <a:r>
              <a:rPr lang="en-US" sz="1400" dirty="0">
                <a:solidFill>
                  <a:srgbClr val="800000"/>
                </a:solidFill>
              </a:rPr>
              <a:t>2022 $6M paving</a:t>
            </a:r>
            <a:br>
              <a:rPr lang="en-US" sz="1400" dirty="0">
                <a:solidFill>
                  <a:srgbClr val="800000"/>
                </a:solidFill>
              </a:rPr>
            </a:br>
            <a:r>
              <a:rPr lang="en-US" sz="1400" dirty="0">
                <a:solidFill>
                  <a:srgbClr val="800000"/>
                </a:solidFill>
              </a:rPr>
              <a:t>2023 $.2M EC</a:t>
            </a:r>
            <a:br>
              <a:rPr lang="en-US" sz="2400" dirty="0">
                <a:solidFill>
                  <a:srgbClr val="800000"/>
                </a:solidFill>
              </a:rPr>
            </a:br>
            <a:br>
              <a:rPr lang="en-US" sz="2400" dirty="0">
                <a:solidFill>
                  <a:srgbClr val="800000"/>
                </a:solidFill>
              </a:rPr>
            </a:br>
            <a:br>
              <a:rPr lang="en-US" sz="2400" dirty="0">
                <a:solidFill>
                  <a:srgbClr val="800000"/>
                </a:solidFill>
              </a:rPr>
            </a:b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DB745-09BB-4505-A522-6B65E62E7E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680" y="13676"/>
            <a:ext cx="8147304" cy="62956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8CB879-A73F-44AD-95DE-AA44B2A44BB9}"/>
              </a:ext>
            </a:extLst>
          </p:cNvPr>
          <p:cNvSpPr/>
          <p:nvPr/>
        </p:nvSpPr>
        <p:spPr>
          <a:xfrm>
            <a:off x="0" y="6237312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C87C8-D2E1-4585-9309-EC2A79D2A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72100"/>
            <a:ext cx="1839548" cy="4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43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6C2664-08BA-4271-8C77-834B451EB4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78" t="30221" r="21060" b="14480"/>
          <a:stretch/>
        </p:blipFill>
        <p:spPr>
          <a:xfrm>
            <a:off x="-30560" y="-28292"/>
            <a:ext cx="12305086" cy="61897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E34F77-F44B-49E6-B6A7-C26BE5A0274E}"/>
              </a:ext>
            </a:extLst>
          </p:cNvPr>
          <p:cNvGrpSpPr/>
          <p:nvPr/>
        </p:nvGrpSpPr>
        <p:grpSpPr>
          <a:xfrm>
            <a:off x="-30560" y="6170343"/>
            <a:ext cx="12305086" cy="787049"/>
            <a:chOff x="0" y="6170343"/>
            <a:chExt cx="12219656" cy="68765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4003F9B-421D-43C4-A691-CA5A7F6FFA42}"/>
                </a:ext>
              </a:extLst>
            </p:cNvPr>
            <p:cNvSpPr/>
            <p:nvPr/>
          </p:nvSpPr>
          <p:spPr>
            <a:xfrm>
              <a:off x="0" y="6170343"/>
              <a:ext cx="12219656" cy="687657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124F52-92D1-4C6E-ABA4-5E947A9CE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24" y="6305131"/>
              <a:ext cx="1839548" cy="41808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7D37733-C877-45A8-95E7-86F4CDB126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79" t="18439" r="17046" b="71047"/>
          <a:stretch/>
        </p:blipFill>
        <p:spPr>
          <a:xfrm>
            <a:off x="10546334" y="-28292"/>
            <a:ext cx="1728192" cy="687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C5FAD5-11BE-4C8E-9973-EE9350A59E17}"/>
              </a:ext>
            </a:extLst>
          </p:cNvPr>
          <p:cNvSpPr txBox="1"/>
          <p:nvPr/>
        </p:nvSpPr>
        <p:spPr>
          <a:xfrm>
            <a:off x="2423592" y="6341456"/>
            <a:ext cx="67545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FUTURE PROJECTS</a:t>
            </a:r>
          </a:p>
        </p:txBody>
      </p:sp>
    </p:spTree>
    <p:extLst>
      <p:ext uri="{BB962C8B-B14F-4D97-AF65-F5344CB8AC3E}">
        <p14:creationId xmlns:p14="http://schemas.microsoft.com/office/powerpoint/2010/main" val="4097832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395" t="3709" r="2091" b="2513"/>
          <a:stretch/>
        </p:blipFill>
        <p:spPr bwMode="auto">
          <a:xfrm>
            <a:off x="1343473" y="-1"/>
            <a:ext cx="10848528" cy="689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-16981" y="332656"/>
            <a:ext cx="3791744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I-35/80/235 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SYSTEMS INTERCHANGE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($77M total 2017-2025)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39BB3-D2E4-4A22-8371-B984FD7BB7A6}"/>
              </a:ext>
            </a:extLst>
          </p:cNvPr>
          <p:cNvSpPr/>
          <p:nvPr/>
        </p:nvSpPr>
        <p:spPr>
          <a:xfrm>
            <a:off x="-20216" y="6197727"/>
            <a:ext cx="12369362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5487E-F806-42E0-A6C9-FFAFD884B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32515"/>
            <a:ext cx="1839548" cy="4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79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764709"/>
            <a:ext cx="792088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0" y="836717"/>
            <a:ext cx="792088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24000" y="908725"/>
            <a:ext cx="792088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0" y="980733"/>
            <a:ext cx="792088" cy="45719"/>
          </a:xfrm>
          <a:prstGeom prst="rect">
            <a:avLst/>
          </a:prstGeom>
          <a:solidFill>
            <a:srgbClr val="ED75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19C21-603D-4928-9429-4DA055C9B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2536" r="1425" b="2092"/>
          <a:stretch/>
        </p:blipFill>
        <p:spPr>
          <a:xfrm>
            <a:off x="1067780" y="0"/>
            <a:ext cx="10056440" cy="51041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CACFD1-FEA4-4F9D-97AA-870748C9F7A0}"/>
              </a:ext>
            </a:extLst>
          </p:cNvPr>
          <p:cNvSpPr/>
          <p:nvPr/>
        </p:nvSpPr>
        <p:spPr>
          <a:xfrm>
            <a:off x="0" y="6170343"/>
            <a:ext cx="12265517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5E67A0-7B05-4603-B5D4-8A380F018B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226119"/>
            <a:ext cx="5814137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I-80 Capacity Improvement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NEMM to US 65 ($30.1M 2024-2025)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CAC72F-1327-401B-9845-0C1AE403B1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57" t="27981" r="4521" b="35677"/>
          <a:stretch/>
        </p:blipFill>
        <p:spPr>
          <a:xfrm>
            <a:off x="0" y="3892958"/>
            <a:ext cx="12192000" cy="237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1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389F8F4-36F8-4CB2-9F87-8066C83AFCCE}"/>
              </a:ext>
            </a:extLst>
          </p:cNvPr>
          <p:cNvSpPr txBox="1"/>
          <p:nvPr/>
        </p:nvSpPr>
        <p:spPr>
          <a:xfrm>
            <a:off x="335360" y="3933056"/>
            <a:ext cx="4354092" cy="12311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Programmed</a:t>
            </a:r>
          </a:p>
          <a:p>
            <a:r>
              <a:rPr lang="en-US" b="1" dirty="0">
                <a:solidFill>
                  <a:srgbClr val="800000"/>
                </a:solidFill>
              </a:rPr>
              <a:t>2023 $30.6M ROW - bridge – grading - signs</a:t>
            </a:r>
          </a:p>
          <a:p>
            <a:r>
              <a:rPr lang="en-US" b="1" dirty="0">
                <a:solidFill>
                  <a:srgbClr val="800000"/>
                </a:solidFill>
              </a:rPr>
              <a:t>2024 $36M paving</a:t>
            </a:r>
          </a:p>
          <a:p>
            <a:r>
              <a:rPr lang="en-US" b="1" dirty="0">
                <a:solidFill>
                  <a:srgbClr val="800000"/>
                </a:solidFill>
              </a:rPr>
              <a:t>2025 $62.7M grade/pave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60648"/>
            <a:ext cx="3358169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 – Six laning</a:t>
            </a:r>
          </a:p>
          <a:p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36th St. to Ames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52" t="16252" r="39521" b="10122"/>
          <a:stretch/>
        </p:blipFill>
        <p:spPr>
          <a:xfrm>
            <a:off x="5015880" y="260648"/>
            <a:ext cx="5256584" cy="583234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4DE7AD-D87A-4132-88E1-800E3EF6380B}"/>
              </a:ext>
            </a:extLst>
          </p:cNvPr>
          <p:cNvCxnSpPr>
            <a:cxnSpLocks/>
          </p:cNvCxnSpPr>
          <p:nvPr/>
        </p:nvCxnSpPr>
        <p:spPr>
          <a:xfrm>
            <a:off x="7752184" y="954444"/>
            <a:ext cx="0" cy="1538453"/>
          </a:xfrm>
          <a:prstGeom prst="line">
            <a:avLst/>
          </a:prstGeom>
          <a:ln w="146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023D6-3EAB-418A-B9D9-BF0A5583628E}"/>
              </a:ext>
            </a:extLst>
          </p:cNvPr>
          <p:cNvCxnSpPr>
            <a:cxnSpLocks/>
          </p:cNvCxnSpPr>
          <p:nvPr/>
        </p:nvCxnSpPr>
        <p:spPr>
          <a:xfrm flipV="1">
            <a:off x="4689452" y="3053399"/>
            <a:ext cx="2952710" cy="1095681"/>
          </a:xfrm>
          <a:prstGeom prst="straightConnector1">
            <a:avLst/>
          </a:prstGeom>
          <a:ln w="571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A75EE61-3BCC-4D48-88C1-7ADDE7B7C74E}"/>
              </a:ext>
            </a:extLst>
          </p:cNvPr>
          <p:cNvSpPr txBox="1"/>
          <p:nvPr/>
        </p:nvSpPr>
        <p:spPr>
          <a:xfrm>
            <a:off x="2494836" y="1391319"/>
            <a:ext cx="208823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Not Programmed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7249D4-9D73-47C3-B623-C51B8EAEF851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4583068" y="1591374"/>
            <a:ext cx="3025866" cy="91463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10BD2A7-9B6D-4CC1-8501-E80440B2E879}"/>
              </a:ext>
            </a:extLst>
          </p:cNvPr>
          <p:cNvSpPr/>
          <p:nvPr/>
        </p:nvSpPr>
        <p:spPr>
          <a:xfrm>
            <a:off x="27656" y="6170343"/>
            <a:ext cx="12192000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7D2397-5AA0-48DC-9D36-F98DA0D8C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7752184" y="2348880"/>
            <a:ext cx="0" cy="1296144"/>
          </a:xfrm>
          <a:prstGeom prst="line">
            <a:avLst/>
          </a:prstGeom>
          <a:ln w="146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30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272159"/>
            <a:ext cx="72008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I-35/80 – </a:t>
            </a:r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U.S. 6 INTERCHANGE (IJR Approved)</a:t>
            </a:r>
          </a:p>
          <a:p>
            <a:pPr algn="ctr"/>
            <a:r>
              <a:rPr lang="en-US" sz="2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($60M estimated cost $28M 2025 programmed)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7EAE01-520E-4319-8807-11245615221A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4E3109-0DC6-4A53-B025-C1B1AAE2A6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11CAB4-EA23-45B0-BD4D-DC754D8B1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17844" r="5219" b="27556"/>
          <a:stretch/>
        </p:blipFill>
        <p:spPr>
          <a:xfrm>
            <a:off x="-1" y="1323355"/>
            <a:ext cx="12192001" cy="4846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1A1ADD-18B3-4A71-BD1B-848E3352B4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849" r="24862" b="3969"/>
          <a:stretch/>
        </p:blipFill>
        <p:spPr>
          <a:xfrm>
            <a:off x="9408368" y="6267898"/>
            <a:ext cx="2664296" cy="49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72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8CCA05-FF3F-4AE2-A872-FDA126D49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3" t="10747" r="13776" b="7839"/>
          <a:stretch/>
        </p:blipFill>
        <p:spPr>
          <a:xfrm>
            <a:off x="4107970" y="0"/>
            <a:ext cx="8084030" cy="67568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D072A2-CF44-45DC-9E74-611C4E21636D}"/>
              </a:ext>
            </a:extLst>
          </p:cNvPr>
          <p:cNvSpPr/>
          <p:nvPr/>
        </p:nvSpPr>
        <p:spPr>
          <a:xfrm>
            <a:off x="0" y="420148"/>
            <a:ext cx="408031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kern="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Iowa 28 over the Raccoon River</a:t>
            </a:r>
          </a:p>
          <a:p>
            <a:pPr>
              <a:defRPr/>
            </a:pPr>
            <a:r>
              <a:rPr lang="en-US" sz="2000" kern="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	($6.9M 2022)  </a:t>
            </a:r>
          </a:p>
          <a:p>
            <a:pPr>
              <a:defRPr/>
            </a:pPr>
            <a:r>
              <a:rPr lang="en-US" sz="2000" kern="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SB Bridge Replacement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E1DE2E-9DC3-40B7-ABF8-1BFFB69EBB15}"/>
              </a:ext>
            </a:extLst>
          </p:cNvPr>
          <p:cNvCxnSpPr>
            <a:cxnSpLocks/>
          </p:cNvCxnSpPr>
          <p:nvPr/>
        </p:nvCxnSpPr>
        <p:spPr>
          <a:xfrm>
            <a:off x="8256240" y="2348880"/>
            <a:ext cx="0" cy="5760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6FC4F97-3CCE-44D5-8A99-C6157B2FEBA3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D8332-92DF-4A45-BA15-EC0766B3B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30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453983"/>
            <a:ext cx="2937931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  <a:cs typeface="Arial" panose="020B0604020202020204" pitchFamily="34" charset="0"/>
              </a:rPr>
              <a:t>DISTRICT 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9F5CA6-3AF0-4433-A37E-8E6520DF6F1B}"/>
              </a:ext>
            </a:extLst>
          </p:cNvPr>
          <p:cNvGrpSpPr/>
          <p:nvPr/>
        </p:nvGrpSpPr>
        <p:grpSpPr>
          <a:xfrm>
            <a:off x="1327141" y="134790"/>
            <a:ext cx="10241467" cy="5837544"/>
            <a:chOff x="1331644" y="1808824"/>
            <a:chExt cx="6356305" cy="35874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006" y="1808824"/>
              <a:ext cx="5274943" cy="3484595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394646" y="2462691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722749" y="2318332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447889" y="2353927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435316" y="2517089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032492" y="3819665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4145312" y="3579344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325723" y="4586896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963860" y="5032281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798981" y="4527228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4976343" y="4628076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961346" y="4735143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686030" y="4527228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7103807" y="4776974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804823" y="3551118"/>
              <a:ext cx="301102" cy="301102"/>
            </a:xfrm>
            <a:prstGeom prst="ellipse">
              <a:avLst/>
            </a:prstGeom>
            <a:solidFill>
              <a:srgbClr val="ED752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010368" y="3665960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804464" y="3537267"/>
              <a:ext cx="301102" cy="301102"/>
            </a:xfrm>
            <a:prstGeom prst="ellipse">
              <a:avLst/>
            </a:prstGeom>
            <a:solidFill>
              <a:srgbClr val="ED752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018953" y="3687821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436542" y="4641961"/>
              <a:ext cx="301102" cy="301102"/>
            </a:xfrm>
            <a:prstGeom prst="ellipse">
              <a:avLst/>
            </a:prstGeom>
            <a:solidFill>
              <a:srgbClr val="ED7523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785842" y="3438668"/>
              <a:ext cx="380994" cy="380994"/>
            </a:xfrm>
            <a:prstGeom prst="ellipse">
              <a:avLst/>
            </a:prstGeom>
            <a:solidFill>
              <a:srgbClr val="800000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115503" y="3591267"/>
              <a:ext cx="173231" cy="173231"/>
            </a:xfrm>
            <a:prstGeom prst="ellipse">
              <a:avLst/>
            </a:prstGeom>
            <a:solidFill>
              <a:srgbClr val="006699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4289020" y="4745315"/>
              <a:ext cx="272270" cy="272270"/>
            </a:xfrm>
            <a:prstGeom prst="ellipse">
              <a:avLst/>
            </a:prstGeom>
            <a:solidFill>
              <a:srgbClr val="72AF2F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331644" y="4412249"/>
              <a:ext cx="190497" cy="190497"/>
            </a:xfrm>
            <a:prstGeom prst="ellipse">
              <a:avLst/>
            </a:prstGeom>
            <a:solidFill>
              <a:srgbClr val="800000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524449" y="4366017"/>
              <a:ext cx="2206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white">
                      <a:lumMod val="50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Iowa DOT District Office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1331644" y="4650070"/>
              <a:ext cx="190497" cy="190497"/>
            </a:xfrm>
            <a:prstGeom prst="ellipse">
              <a:avLst/>
            </a:prstGeom>
            <a:solidFill>
              <a:srgbClr val="ED7523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524453" y="4603838"/>
              <a:ext cx="2600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white">
                      <a:lumMod val="50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Resident Construction Office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1331644" y="4911213"/>
              <a:ext cx="190497" cy="190497"/>
            </a:xfrm>
            <a:prstGeom prst="ellipse">
              <a:avLst/>
            </a:prstGeom>
            <a:solidFill>
              <a:srgbClr val="006699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24453" y="4864982"/>
              <a:ext cx="2600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white">
                      <a:lumMod val="50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Maintenance Garage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1331644" y="5165537"/>
              <a:ext cx="190497" cy="190497"/>
            </a:xfrm>
            <a:prstGeom prst="ellipse">
              <a:avLst/>
            </a:prstGeom>
            <a:solidFill>
              <a:srgbClr val="72AF2F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524454" y="5119305"/>
              <a:ext cx="29189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white">
                      <a:lumMod val="50000"/>
                    </a:prst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District Operations Manager Office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16218" y="3852223"/>
              <a:ext cx="121450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8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Jefferson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895980" y="3764807"/>
              <a:ext cx="72514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8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Ames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988172" y="3344946"/>
              <a:ext cx="140486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8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Marshalltown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896040" y="4357456"/>
              <a:ext cx="140486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80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Des Moines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777" y="1275161"/>
            <a:ext cx="3356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Tony Gustafson, P.E.</a:t>
            </a:r>
          </a:p>
          <a:p>
            <a:r>
              <a:rPr lang="en-US" sz="2000" b="1" dirty="0">
                <a:latin typeface="Century Gothic" panose="020B0502020202020204" pitchFamily="34" charset="0"/>
              </a:rPr>
              <a:t>District 1 Engineer</a:t>
            </a:r>
          </a:p>
        </p:txBody>
      </p:sp>
    </p:spTree>
    <p:extLst>
      <p:ext uri="{BB962C8B-B14F-4D97-AF65-F5344CB8AC3E}">
        <p14:creationId xmlns:p14="http://schemas.microsoft.com/office/powerpoint/2010/main" val="453523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825625" y="228600"/>
            <a:ext cx="4990455" cy="320080"/>
          </a:xfrm>
        </p:spPr>
        <p:txBody>
          <a:bodyPr>
            <a:noAutofit/>
          </a:bodyPr>
          <a:lstStyle/>
          <a:p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D08A6C-AAC1-4FA6-8B30-2231ADDDE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12192000" cy="78889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6346CC-0906-410A-8936-3A6822F184AA}"/>
              </a:ext>
            </a:extLst>
          </p:cNvPr>
          <p:cNvSpPr/>
          <p:nvPr/>
        </p:nvSpPr>
        <p:spPr>
          <a:xfrm>
            <a:off x="767408" y="692696"/>
            <a:ext cx="3816424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U.S. 30/County Road R-70 Interchange</a:t>
            </a:r>
          </a:p>
          <a:p>
            <a:r>
              <a:rPr lang="en-US" sz="1400" dirty="0">
                <a:solidFill>
                  <a:srgbClr val="800000"/>
                </a:solidFill>
              </a:rPr>
              <a:t>2023 $14.5M bridge, grading, ROW</a:t>
            </a:r>
          </a:p>
          <a:p>
            <a:r>
              <a:rPr lang="en-US" sz="1400" dirty="0">
                <a:solidFill>
                  <a:srgbClr val="800000"/>
                </a:solidFill>
              </a:rPr>
              <a:t>2024 $10.3M paving</a:t>
            </a:r>
          </a:p>
          <a:p>
            <a:r>
              <a:rPr lang="en-US" sz="1400" dirty="0">
                <a:solidFill>
                  <a:srgbClr val="800000"/>
                </a:solidFill>
              </a:rPr>
              <a:t>2025 $.4M erosion control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4729A0-E77E-4D57-9DCD-D877F83D4BD3}"/>
              </a:ext>
            </a:extLst>
          </p:cNvPr>
          <p:cNvSpPr txBox="1"/>
          <p:nvPr/>
        </p:nvSpPr>
        <p:spPr>
          <a:xfrm>
            <a:off x="9840416" y="4725144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Future closures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2A9885-902E-49C6-B143-32665B781FC6}"/>
              </a:ext>
            </a:extLst>
          </p:cNvPr>
          <p:cNvCxnSpPr/>
          <p:nvPr/>
        </p:nvCxnSpPr>
        <p:spPr>
          <a:xfrm flipV="1">
            <a:off x="10668508" y="3933056"/>
            <a:ext cx="0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A57857-0989-465D-B06D-DABF9E25874A}"/>
              </a:ext>
            </a:extLst>
          </p:cNvPr>
          <p:cNvCxnSpPr>
            <a:cxnSpLocks/>
          </p:cNvCxnSpPr>
          <p:nvPr/>
        </p:nvCxnSpPr>
        <p:spPr>
          <a:xfrm flipV="1">
            <a:off x="11362438" y="3933056"/>
            <a:ext cx="422194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8F3A330-701F-4DA1-AA4A-B29C9169B431}"/>
              </a:ext>
            </a:extLst>
          </p:cNvPr>
          <p:cNvSpPr/>
          <p:nvPr/>
        </p:nvSpPr>
        <p:spPr>
          <a:xfrm>
            <a:off x="0" y="6237312"/>
            <a:ext cx="12219656" cy="15522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7381EF-3081-483E-B463-05212EF19D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72100"/>
            <a:ext cx="1839548" cy="4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05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BED7F94-F158-4C66-AF22-C01E22F41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8" t="43895" r="9722" b="17158"/>
          <a:stretch/>
        </p:blipFill>
        <p:spPr bwMode="auto">
          <a:xfrm>
            <a:off x="-82362" y="0"/>
            <a:ext cx="12274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ACDE34-130C-4BD8-8B0B-CB1002C65739}"/>
              </a:ext>
            </a:extLst>
          </p:cNvPr>
          <p:cNvSpPr/>
          <p:nvPr/>
        </p:nvSpPr>
        <p:spPr>
          <a:xfrm>
            <a:off x="9139486" y="5373216"/>
            <a:ext cx="3049016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U.S. 30/S-14 Grade Separation</a:t>
            </a:r>
          </a:p>
          <a:p>
            <a:r>
              <a:rPr lang="en-US" sz="1400" dirty="0">
                <a:solidFill>
                  <a:srgbClr val="800000"/>
                </a:solidFill>
              </a:rPr>
              <a:t>2023 $5.7M bridge, grading, paving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A8B5D-BE02-4E38-A136-8D0BECB16863}"/>
              </a:ext>
            </a:extLst>
          </p:cNvPr>
          <p:cNvSpPr/>
          <p:nvPr/>
        </p:nvSpPr>
        <p:spPr>
          <a:xfrm>
            <a:off x="1055440" y="2924944"/>
            <a:ext cx="324036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00000"/>
                </a:solidFill>
              </a:rPr>
              <a:t>U.S. 30/Airport Rd. Interchange</a:t>
            </a:r>
          </a:p>
          <a:p>
            <a:r>
              <a:rPr lang="en-US" dirty="0">
                <a:solidFill>
                  <a:srgbClr val="800000"/>
                </a:solidFill>
              </a:rPr>
              <a:t>UNFUNDED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0CF5A9-476C-4F52-932B-45C7713477B4}"/>
              </a:ext>
            </a:extLst>
          </p:cNvPr>
          <p:cNvSpPr/>
          <p:nvPr/>
        </p:nvSpPr>
        <p:spPr>
          <a:xfrm>
            <a:off x="-82362" y="6237312"/>
            <a:ext cx="12302018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ACA808-86D8-4A88-AF40-3F29ACABB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5" y="6372100"/>
            <a:ext cx="1851947" cy="4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00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2E0B3A4-1379-42C0-A2D4-741FCF209A6F}"/>
              </a:ext>
            </a:extLst>
          </p:cNvPr>
          <p:cNvSpPr txBox="1"/>
          <p:nvPr/>
        </p:nvSpPr>
        <p:spPr>
          <a:xfrm>
            <a:off x="-17712" y="396592"/>
            <a:ext cx="5400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US 30/ Iowa 21 Interchange</a:t>
            </a:r>
          </a:p>
          <a:p>
            <a:pPr>
              <a:defRPr/>
            </a:pPr>
            <a:r>
              <a:rPr lang="en-US" sz="14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2022 $18.4M bridge, culvert, grad/pave, lighting, traffic signs</a:t>
            </a:r>
            <a:r>
              <a:rPr lang="en-US" sz="2000" b="1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80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C07A2EF6-AC67-4A98-84C4-F03AA28DC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792" y="1539217"/>
            <a:ext cx="13616359" cy="44695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4217C5-ED1A-4FEB-9526-BC8F99FFA095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B2075D-E560-4C44-97BB-FB17DBB48F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31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5FB540-F647-4F9C-98D0-A1B98F1A5FE9}"/>
              </a:ext>
            </a:extLst>
          </p:cNvPr>
          <p:cNvSpPr txBox="1"/>
          <p:nvPr/>
        </p:nvSpPr>
        <p:spPr>
          <a:xfrm>
            <a:off x="3944638" y="6191005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QUESTIONS?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4FF344-D21E-4D6C-B21D-7832B78851CF}"/>
              </a:ext>
            </a:extLst>
          </p:cNvPr>
          <p:cNvSpPr/>
          <p:nvPr/>
        </p:nvSpPr>
        <p:spPr>
          <a:xfrm>
            <a:off x="-6444" y="317732"/>
            <a:ext cx="1965718" cy="1119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8CD005-AE02-457E-9E87-E5E869105E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" b="1569"/>
          <a:stretch/>
        </p:blipFill>
        <p:spPr>
          <a:xfrm>
            <a:off x="1703512" y="188640"/>
            <a:ext cx="900185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99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EE41ED-B917-4C82-A911-BE72A66DDC30}"/>
              </a:ext>
            </a:extLst>
          </p:cNvPr>
          <p:cNvSpPr/>
          <p:nvPr/>
        </p:nvSpPr>
        <p:spPr bwMode="auto">
          <a:xfrm>
            <a:off x="3791743" y="620688"/>
            <a:ext cx="4176465" cy="749367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000" b="1" dirty="0">
                <a:solidFill>
                  <a:srgbClr val="800000"/>
                </a:solidFill>
                <a:latin typeface="Times New Roman" charset="0"/>
              </a:rPr>
              <a:t>TONY GUSTAFSON, P.E.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800000"/>
                </a:solidFill>
                <a:latin typeface="Times New Roman" charset="0"/>
              </a:rPr>
              <a:t>DISTRICT 1 ENGINEER</a:t>
            </a:r>
          </a:p>
          <a:p>
            <a:pPr algn="ctr">
              <a:defRPr/>
            </a:pPr>
            <a:r>
              <a:rPr lang="en-US" sz="1400" b="1" dirty="0">
                <a:latin typeface="Times New Roman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136191-E02B-4F3F-B9DA-CD6DEF7ABD7A}"/>
              </a:ext>
            </a:extLst>
          </p:cNvPr>
          <p:cNvSpPr/>
          <p:nvPr/>
        </p:nvSpPr>
        <p:spPr bwMode="auto">
          <a:xfrm>
            <a:off x="3791743" y="1914921"/>
            <a:ext cx="4176465" cy="698595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800000"/>
                </a:solidFill>
                <a:latin typeface="Times New Roman" charset="0"/>
              </a:rPr>
              <a:t>ALLISON SMYTH, P.E.</a:t>
            </a:r>
          </a:p>
          <a:p>
            <a:pPr algn="ctr">
              <a:defRPr/>
            </a:pPr>
            <a:r>
              <a:rPr lang="en-US" b="1" dirty="0">
                <a:solidFill>
                  <a:srgbClr val="800000"/>
                </a:solidFill>
                <a:latin typeface="Times New Roman" charset="0"/>
              </a:rPr>
              <a:t>ASSISTANT DISTRICT 1 ENGINEER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AAE0CB-12AD-4162-868F-B3E377C34498}"/>
              </a:ext>
            </a:extLst>
          </p:cNvPr>
          <p:cNvSpPr/>
          <p:nvPr/>
        </p:nvSpPr>
        <p:spPr bwMode="auto">
          <a:xfrm>
            <a:off x="976415" y="4693457"/>
            <a:ext cx="2626986" cy="607751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600" b="1" dirty="0">
                <a:solidFill>
                  <a:srgbClr val="800000"/>
                </a:solidFill>
                <a:latin typeface="Times New Roman" charset="0"/>
              </a:rPr>
              <a:t>VACANT, P.E.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800000"/>
                </a:solidFill>
                <a:latin typeface="Times New Roman" charset="0"/>
              </a:rPr>
              <a:t>RCE– GRIMES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A5EC04-6E61-47FD-A927-D34365E84B48}"/>
              </a:ext>
            </a:extLst>
          </p:cNvPr>
          <p:cNvSpPr/>
          <p:nvPr/>
        </p:nvSpPr>
        <p:spPr bwMode="auto">
          <a:xfrm>
            <a:off x="4655840" y="4693457"/>
            <a:ext cx="2281041" cy="607751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600" b="1" dirty="0">
                <a:solidFill>
                  <a:srgbClr val="800000"/>
                </a:solidFill>
                <a:latin typeface="Times New Roman" charset="0"/>
              </a:rPr>
              <a:t>JENNY HOSKINS, P.E.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800000"/>
                </a:solidFill>
                <a:latin typeface="Times New Roman" charset="0"/>
              </a:rPr>
              <a:t>RCE– JEFFERSON</a:t>
            </a:r>
          </a:p>
          <a:p>
            <a:pPr algn="ctr">
              <a:defRPr/>
            </a:pPr>
            <a:r>
              <a:rPr lang="en-US" sz="1200" b="1" dirty="0">
                <a:latin typeface="Times New Roman" charset="0"/>
              </a:rPr>
              <a:t> </a:t>
            </a:r>
          </a:p>
          <a:p>
            <a:pPr algn="ctr">
              <a:defRPr/>
            </a:pPr>
            <a:endParaRPr lang="en-US" sz="1000" dirty="0">
              <a:solidFill>
                <a:schemeClr val="bg2"/>
              </a:solidFill>
              <a:latin typeface="Times New Roman" charset="0"/>
            </a:endParaRPr>
          </a:p>
          <a:p>
            <a:pPr algn="ctr">
              <a:defRPr/>
            </a:pPr>
            <a:r>
              <a:rPr lang="en-US" sz="1000" dirty="0">
                <a:solidFill>
                  <a:schemeClr val="bg2"/>
                </a:solidFill>
                <a:latin typeface="Times New Roman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A8D21-0F96-4E13-8D0A-AA6A0ACABF42}"/>
              </a:ext>
            </a:extLst>
          </p:cNvPr>
          <p:cNvSpPr/>
          <p:nvPr/>
        </p:nvSpPr>
        <p:spPr bwMode="auto">
          <a:xfrm>
            <a:off x="8288940" y="4675859"/>
            <a:ext cx="2787796" cy="625350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600" b="1" dirty="0">
                <a:solidFill>
                  <a:srgbClr val="800000"/>
                </a:solidFill>
                <a:latin typeface="Times New Roman" charset="0"/>
              </a:rPr>
              <a:t>DUSTIN SKOGERBOE, P.E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800000"/>
                </a:solidFill>
                <a:latin typeface="Times New Roman" charset="0"/>
              </a:rPr>
              <a:t>RCE– MARSHALLTOWN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03C6E4-522E-47FF-B426-13EEAAD3DAF9}"/>
              </a:ext>
            </a:extLst>
          </p:cNvPr>
          <p:cNvSpPr/>
          <p:nvPr/>
        </p:nvSpPr>
        <p:spPr bwMode="auto">
          <a:xfrm>
            <a:off x="3503711" y="3295914"/>
            <a:ext cx="4752528" cy="830425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rgbClr val="800000"/>
                </a:solidFill>
                <a:latin typeface="Times New Roman" charset="0"/>
              </a:rPr>
              <a:t>SCOTT NIXON, P.E. </a:t>
            </a:r>
          </a:p>
          <a:p>
            <a:pPr algn="ctr">
              <a:defRPr/>
            </a:pPr>
            <a:r>
              <a:rPr lang="en-US" b="1" dirty="0">
                <a:solidFill>
                  <a:srgbClr val="800000"/>
                </a:solidFill>
                <a:latin typeface="Times New Roman" charset="0"/>
              </a:rPr>
              <a:t>DISTRICT 1 CONSTRUCTION ENGINEER</a:t>
            </a:r>
          </a:p>
          <a:p>
            <a:pPr algn="ctr">
              <a:defRPr/>
            </a:pPr>
            <a:r>
              <a:rPr lang="en-US" sz="1200" b="1" dirty="0">
                <a:latin typeface="Times New Roman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26BF4-4986-4739-AABF-9392FC25CD3A}"/>
              </a:ext>
            </a:extLst>
          </p:cNvPr>
          <p:cNvSpPr/>
          <p:nvPr/>
        </p:nvSpPr>
        <p:spPr>
          <a:xfrm>
            <a:off x="-6444" y="317732"/>
            <a:ext cx="1965718" cy="1119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5A194A-AE51-4C8E-AC60-28D31E9E5186}"/>
              </a:ext>
            </a:extLst>
          </p:cNvPr>
          <p:cNvSpPr/>
          <p:nvPr/>
        </p:nvSpPr>
        <p:spPr>
          <a:xfrm>
            <a:off x="-20216" y="6170343"/>
            <a:ext cx="12369362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5FBDAB-12DC-4689-9746-277DBA5D6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8F6F22-D73D-45EA-B0C6-1697086C1330}"/>
              </a:ext>
            </a:extLst>
          </p:cNvPr>
          <p:cNvSpPr txBox="1"/>
          <p:nvPr/>
        </p:nvSpPr>
        <p:spPr>
          <a:xfrm>
            <a:off x="4439816" y="6261546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District 1 Staff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07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026BF4-4986-4739-AABF-9392FC25CD3A}"/>
              </a:ext>
            </a:extLst>
          </p:cNvPr>
          <p:cNvSpPr/>
          <p:nvPr/>
        </p:nvSpPr>
        <p:spPr>
          <a:xfrm>
            <a:off x="-6444" y="317732"/>
            <a:ext cx="1965718" cy="1119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5A194A-AE51-4C8E-AC60-28D31E9E5186}"/>
              </a:ext>
            </a:extLst>
          </p:cNvPr>
          <p:cNvSpPr/>
          <p:nvPr/>
        </p:nvSpPr>
        <p:spPr>
          <a:xfrm>
            <a:off x="-20216" y="6170343"/>
            <a:ext cx="12369362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5FBDAB-12DC-4689-9746-277DBA5D6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8F6F22-D73D-45EA-B0C6-1697086C1330}"/>
              </a:ext>
            </a:extLst>
          </p:cNvPr>
          <p:cNvSpPr txBox="1"/>
          <p:nvPr/>
        </p:nvSpPr>
        <p:spPr>
          <a:xfrm>
            <a:off x="4439816" y="6261546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District 1 Staff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D73670E-DF39-4210-95D8-FA1A605CED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11992"/>
          <a:stretch/>
        </p:blipFill>
        <p:spPr>
          <a:xfrm>
            <a:off x="1672555" y="548680"/>
            <a:ext cx="8874545" cy="50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1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353A0A2-C91B-4648-9102-4185017A0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8" b="885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55ED10-4FF1-4223-8B0F-F5984FC6974C}"/>
              </a:ext>
            </a:extLst>
          </p:cNvPr>
          <p:cNvSpPr/>
          <p:nvPr/>
        </p:nvSpPr>
        <p:spPr>
          <a:xfrm>
            <a:off x="-20216" y="6170343"/>
            <a:ext cx="12369362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9E58E-AF23-47AB-BE4D-57223D89CB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CDA9DD-9619-4A4C-9C7B-2C2919A847FF}"/>
              </a:ext>
            </a:extLst>
          </p:cNvPr>
          <p:cNvSpPr txBox="1"/>
          <p:nvPr/>
        </p:nvSpPr>
        <p:spPr>
          <a:xfrm>
            <a:off x="4295800" y="6261546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Ongoing Projects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03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0CC18A9C-3972-4AC8-8590-1360B7D18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8" b="9970"/>
          <a:stretch/>
        </p:blipFill>
        <p:spPr bwMode="auto">
          <a:xfrm>
            <a:off x="0" y="404664"/>
            <a:ext cx="12232749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7A99BF-EAD1-4700-9EBB-B51956F6C099}"/>
              </a:ext>
            </a:extLst>
          </p:cNvPr>
          <p:cNvSpPr/>
          <p:nvPr/>
        </p:nvSpPr>
        <p:spPr>
          <a:xfrm>
            <a:off x="-13093" y="6170343"/>
            <a:ext cx="12232749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93A935-EE5C-423F-8377-F72C82911D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46648" y="6261546"/>
            <a:ext cx="907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I-35/80 BRIDGE</a:t>
            </a:r>
            <a:r>
              <a:rPr lang="fr-FR" sz="2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OVER</a:t>
            </a:r>
            <a:r>
              <a:rPr lang="fr-FR" sz="24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DES MOINES RIVER ($23.8M)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752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931ADB-E639-400C-B905-8F7D50B68987}"/>
              </a:ext>
            </a:extLst>
          </p:cNvPr>
          <p:cNvSpPr/>
          <p:nvPr/>
        </p:nvSpPr>
        <p:spPr>
          <a:xfrm>
            <a:off x="27656" y="6170343"/>
            <a:ext cx="12192000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B76F57-2BEB-46EC-A886-F74EC5CB8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2C1A8B-55B1-45E1-93AC-18207C561D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78" b="5176"/>
          <a:stretch/>
        </p:blipFill>
        <p:spPr>
          <a:xfrm>
            <a:off x="5487031" y="2636913"/>
            <a:ext cx="6724617" cy="3518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681481" y="629132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I-35/80 INTERCHANGE AT IOWA 141</a:t>
            </a:r>
            <a:endParaRPr lang="en-US" sz="2400" dirty="0">
              <a:solidFill>
                <a:srgbClr val="FFFFF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F562705-33E2-40C2-8998-66B995682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7"/>
          <a:stretch/>
        </p:blipFill>
        <p:spPr bwMode="auto">
          <a:xfrm>
            <a:off x="27656" y="32008"/>
            <a:ext cx="6534037" cy="4261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88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A4DD55-9877-4415-9CE2-5FC0553F83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44" t="24677" r="16335" b="4243"/>
          <a:stretch/>
        </p:blipFill>
        <p:spPr>
          <a:xfrm>
            <a:off x="-72189" y="1"/>
            <a:ext cx="1226418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E4AA36-53CB-4BD5-A0D0-02B8B0D3A6FA}"/>
              </a:ext>
            </a:extLst>
          </p:cNvPr>
          <p:cNvSpPr/>
          <p:nvPr/>
        </p:nvSpPr>
        <p:spPr>
          <a:xfrm>
            <a:off x="-84439" y="6185736"/>
            <a:ext cx="12288688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F6ABF-8BB1-4BB5-A30B-A86315EA04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0" y="6305131"/>
            <a:ext cx="1849940" cy="4180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6FF96-6115-4687-B347-99B3F4BFCF5D}"/>
              </a:ext>
            </a:extLst>
          </p:cNvPr>
          <p:cNvSpPr/>
          <p:nvPr/>
        </p:nvSpPr>
        <p:spPr>
          <a:xfrm>
            <a:off x="4511824" y="6400045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I-35 / 1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ST. INTERCHANGE</a:t>
            </a:r>
          </a:p>
          <a:p>
            <a:pPr lvl="0">
              <a:defRPr/>
            </a:pPr>
            <a:endParaRPr lang="en-US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30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1" y="410959"/>
            <a:ext cx="5087889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U.S. 69 – </a:t>
            </a:r>
            <a:r>
              <a:rPr lang="en-US" sz="1600" dirty="0">
                <a:solidFill>
                  <a:srgbClr val="8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CAPACITY &amp; RECONSTRUCTION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2021-2022 $33 M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265395" y="127956"/>
            <a:ext cx="4553749" cy="6165304"/>
            <a:chOff x="3635896" y="127956"/>
            <a:chExt cx="4553749" cy="616530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3" t="20572" r="29583"/>
            <a:stretch/>
          </p:blipFill>
          <p:spPr bwMode="auto">
            <a:xfrm>
              <a:off x="3635896" y="127956"/>
              <a:ext cx="4553749" cy="61653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5522984" y="2708920"/>
              <a:ext cx="0" cy="3168352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522984" y="1340768"/>
              <a:ext cx="0" cy="108012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7E1A83C-75AD-446B-B711-4A8F9684CDF7}"/>
              </a:ext>
            </a:extLst>
          </p:cNvPr>
          <p:cNvSpPr/>
          <p:nvPr/>
        </p:nvSpPr>
        <p:spPr>
          <a:xfrm>
            <a:off x="0" y="6170343"/>
            <a:ext cx="12219656" cy="68765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7D6C7-57F9-4DBC-88FE-B2D7E44B5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" y="6305131"/>
            <a:ext cx="1839548" cy="4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68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30342</TotalTime>
  <Words>707</Words>
  <Application>Microsoft Office PowerPoint</Application>
  <PresentationFormat>Widescreen</PresentationFormat>
  <Paragraphs>144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Iowa 17/ Union Pacific RR  Grade Separation 2021 $7.8M  bridge, grading, ROW 2022 $6M paving 2023 $.2M EC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Mihalchev</dc:creator>
  <cp:lastModifiedBy>Smyth, Allison</cp:lastModifiedBy>
  <cp:revision>740</cp:revision>
  <cp:lastPrinted>2020-10-22T18:10:32Z</cp:lastPrinted>
  <dcterms:created xsi:type="dcterms:W3CDTF">2014-05-10T08:44:16Z</dcterms:created>
  <dcterms:modified xsi:type="dcterms:W3CDTF">2021-03-29T14:48:57Z</dcterms:modified>
</cp:coreProperties>
</file>