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6" r:id="rId2"/>
    <p:sldId id="26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7800"/>
    <a:srgbClr val="EAB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8" autoAdjust="0"/>
    <p:restoredTop sz="57599" autoAdjust="0"/>
  </p:normalViewPr>
  <p:slideViewPr>
    <p:cSldViewPr snapToGrid="0">
      <p:cViewPr varScale="1">
        <p:scale>
          <a:sx n="58" d="100"/>
          <a:sy n="58" d="100"/>
        </p:scale>
        <p:origin x="870" y="-13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6A44C9-9C89-4B83-ACB2-91BDC972A2FE}" type="datetimeFigureOut">
              <a:rPr lang="en-US" smtClean="0"/>
              <a:t>3/26/2021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356171-F7B3-40B7-BD95-0635F77E4178}" type="slidenum">
              <a:rPr lang="en-US" smtClean="0"/>
              <a:t>‹#›</a:t>
            </a:fld>
            <a:endParaRPr lang="en-US" dirty="0"/>
          </a:p>
        </p:txBody>
      </p:sp>
    </p:spTree>
    <p:extLst>
      <p:ext uri="{BB962C8B-B14F-4D97-AF65-F5344CB8AC3E}">
        <p14:creationId xmlns:p14="http://schemas.microsoft.com/office/powerpoint/2010/main" val="2006920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356171-F7B3-40B7-BD95-0635F77E4178}" type="slidenum">
              <a:rPr lang="en-US" smtClean="0"/>
              <a:t>1</a:t>
            </a:fld>
            <a:endParaRPr lang="en-US" dirty="0"/>
          </a:p>
        </p:txBody>
      </p:sp>
    </p:spTree>
    <p:extLst>
      <p:ext uri="{BB962C8B-B14F-4D97-AF65-F5344CB8AC3E}">
        <p14:creationId xmlns:p14="http://schemas.microsoft.com/office/powerpoint/2010/main" val="1738607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NIKKI - </a:t>
            </a:r>
            <a:r>
              <a:rPr lang="en-US" sz="1200" b="0" i="0" kern="1200" dirty="0">
                <a:solidFill>
                  <a:schemeClr val="tx1"/>
                </a:solidFill>
                <a:effectLst/>
                <a:latin typeface="+mn-lt"/>
                <a:ea typeface="+mn-ea"/>
                <a:cs typeface="+mn-cs"/>
              </a:rPr>
              <a:t>​</a:t>
            </a:r>
          </a:p>
          <a:p>
            <a:pPr marL="171450" indent="-171450" rtl="0" fontAlgn="base">
              <a:buFont typeface="Arial" panose="020B0604020202020204" pitchFamily="34" charset="0"/>
              <a:buChar char="•"/>
            </a:pPr>
            <a:r>
              <a:rPr lang="en-US" sz="1200" b="0" i="0" u="none" strike="noStrike" kern="1200" dirty="0">
                <a:solidFill>
                  <a:schemeClr val="tx1"/>
                </a:solidFill>
                <a:effectLst/>
                <a:latin typeface="+mn-lt"/>
                <a:ea typeface="+mn-ea"/>
                <a:cs typeface="+mn-cs"/>
              </a:rPr>
              <a:t>Historically, utility impacts have not always been included in the ROW project estimate, which has resulted in the ROW estimate not being a true depiction of potential ROW costs. In an attempt to come up with a better estimate, the Utility section has begun to review all projects in the 5 year program and determine whether there are potential impacts to existing facilities within the project limits, and assign an approximate dollar amount to these impacts to include in the ROW estimate.</a:t>
            </a:r>
            <a:r>
              <a:rPr lang="en-US" sz="1200" b="0" i="0" kern="1200" dirty="0">
                <a:solidFill>
                  <a:schemeClr val="tx1"/>
                </a:solidFill>
                <a:effectLst/>
                <a:latin typeface="+mn-lt"/>
                <a:ea typeface="+mn-ea"/>
                <a:cs typeface="+mn-cs"/>
              </a:rPr>
              <a:t>​</a:t>
            </a:r>
          </a:p>
          <a:p>
            <a:pPr marL="171450" indent="-171450" rtl="0" fontAlgn="base">
              <a:buFont typeface="Arial" panose="020B0604020202020204" pitchFamily="34" charset="0"/>
              <a:buChar char="•"/>
            </a:pPr>
            <a:r>
              <a:rPr lang="en-US" sz="1200" b="0" i="0" u="none" strike="noStrike" kern="1200" dirty="0">
                <a:solidFill>
                  <a:schemeClr val="tx1"/>
                </a:solidFill>
                <a:effectLst/>
                <a:latin typeface="+mn-lt"/>
                <a:ea typeface="+mn-ea"/>
                <a:cs typeface="+mn-cs"/>
              </a:rPr>
              <a:t>In these charts shown, you’ll get a general idea as to the dollar amounts that could be included in the estimate depending on the type of utility that may be impacted. These dollar amounts are based on the typical material costs per unit type in 2020.</a:t>
            </a:r>
            <a:r>
              <a:rPr lang="en-US" sz="1200" b="0" i="0" kern="1200" dirty="0">
                <a:solidFill>
                  <a:schemeClr val="tx1"/>
                </a:solidFill>
                <a:effectLst/>
                <a:latin typeface="+mn-lt"/>
                <a:ea typeface="+mn-ea"/>
                <a:cs typeface="+mn-cs"/>
              </a:rPr>
              <a:t>​</a:t>
            </a:r>
          </a:p>
          <a:p>
            <a:pPr marL="171450" indent="-171450" rtl="0" fontAlgn="base">
              <a:buFont typeface="Arial" panose="020B0604020202020204" pitchFamily="34" charset="0"/>
              <a:buChar char="•"/>
            </a:pPr>
            <a:r>
              <a:rPr lang="en-US" sz="1200" b="0" i="0" u="none" strike="noStrike" kern="1200" dirty="0">
                <a:solidFill>
                  <a:schemeClr val="tx1"/>
                </a:solidFill>
                <a:effectLst/>
                <a:latin typeface="+mn-lt"/>
                <a:ea typeface="+mn-ea"/>
                <a:cs typeface="+mn-cs"/>
              </a:rPr>
              <a:t>Once these impacts have been initially identified, for estimate purposes, our goal would be to go back and pinpoint those projects far enough out, possibly in Years 3, 4, and 5, that could be reviewed for design modifications to minimize, or possibly even eliminate any major, high dollar utility impacts; resulting in less costs to the DOT, and also emphasizing our desire to partner with Utility companies in the project development process.</a:t>
            </a:r>
            <a:r>
              <a:rPr lang="en-US" sz="1200" b="0" i="0" kern="1200" dirty="0">
                <a:solidFill>
                  <a:schemeClr val="tx1"/>
                </a:solidFill>
                <a:effectLst/>
                <a:latin typeface="+mn-lt"/>
                <a:ea typeface="+mn-ea"/>
                <a:cs typeface="+mn-cs"/>
              </a:rPr>
              <a:t>​</a:t>
            </a:r>
          </a:p>
          <a:p>
            <a:pPr rtl="0" fontAlgn="base"/>
            <a:endParaRPr lang="en-US" sz="1200" b="0" i="0" kern="1200" dirty="0">
              <a:solidFill>
                <a:schemeClr val="tx1"/>
              </a:solidFill>
              <a:effectLst/>
              <a:latin typeface="+mn-lt"/>
              <a:ea typeface="+mn-ea"/>
              <a:cs typeface="+mn-cs"/>
            </a:endParaRPr>
          </a:p>
          <a:p>
            <a:pPr rtl="0" fontAlgn="base"/>
            <a:r>
              <a:rPr lang="en-US" sz="1200" b="0" i="0" kern="1200" dirty="0">
                <a:solidFill>
                  <a:schemeClr val="tx1"/>
                </a:solidFill>
                <a:effectLst/>
                <a:latin typeface="+mn-lt"/>
                <a:ea typeface="+mn-ea"/>
                <a:cs typeface="+mn-cs"/>
              </a:rPr>
              <a:t>​</a:t>
            </a:r>
          </a:p>
          <a:p>
            <a:pPr rtl="0" fontAlgn="base"/>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B356171-F7B3-40B7-BD95-0635F77E4178}" type="slidenum">
              <a:rPr lang="en-US" smtClean="0"/>
              <a:t>2</a:t>
            </a:fld>
            <a:endParaRPr lang="en-US" dirty="0"/>
          </a:p>
        </p:txBody>
      </p:sp>
    </p:spTree>
    <p:extLst>
      <p:ext uri="{BB962C8B-B14F-4D97-AF65-F5344CB8AC3E}">
        <p14:creationId xmlns:p14="http://schemas.microsoft.com/office/powerpoint/2010/main" val="1094560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741D6-F2ED-4B91-B8C7-67A47E89DD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42D2DA-B9CE-4255-9B60-FB473D4DBE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786618-D44F-4C95-80AC-84FEF8F1B5C2}"/>
              </a:ext>
            </a:extLst>
          </p:cNvPr>
          <p:cNvSpPr>
            <a:spLocks noGrp="1"/>
          </p:cNvSpPr>
          <p:nvPr>
            <p:ph type="dt" sz="half" idx="10"/>
          </p:nvPr>
        </p:nvSpPr>
        <p:spPr/>
        <p:txBody>
          <a:bodyPr/>
          <a:lstStyle/>
          <a:p>
            <a:fld id="{902988FA-A600-4A6E-B087-DA905279DAE9}" type="datetimeFigureOut">
              <a:rPr lang="en-US" smtClean="0"/>
              <a:t>3/26/2021</a:t>
            </a:fld>
            <a:endParaRPr lang="en-US" dirty="0"/>
          </a:p>
        </p:txBody>
      </p:sp>
      <p:sp>
        <p:nvSpPr>
          <p:cNvPr id="5" name="Footer Placeholder 4">
            <a:extLst>
              <a:ext uri="{FF2B5EF4-FFF2-40B4-BE49-F238E27FC236}">
                <a16:creationId xmlns:a16="http://schemas.microsoft.com/office/drawing/2014/main" id="{6F9B296D-719D-4DD0-A8F6-E7B4034FA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A66ABFA-2830-4B84-8877-DCE664F944D7}"/>
              </a:ext>
            </a:extLst>
          </p:cNvPr>
          <p:cNvSpPr>
            <a:spLocks noGrp="1"/>
          </p:cNvSpPr>
          <p:nvPr>
            <p:ph type="sldNum" sz="quarter" idx="12"/>
          </p:nvPr>
        </p:nvSpPr>
        <p:spPr/>
        <p:txBody>
          <a:bodyPr/>
          <a:lstStyle/>
          <a:p>
            <a:fld id="{2867EB12-0AD6-492C-9569-B4D19F1E9061}" type="slidenum">
              <a:rPr lang="en-US" smtClean="0"/>
              <a:t>‹#›</a:t>
            </a:fld>
            <a:endParaRPr lang="en-US" dirty="0"/>
          </a:p>
        </p:txBody>
      </p:sp>
    </p:spTree>
    <p:extLst>
      <p:ext uri="{BB962C8B-B14F-4D97-AF65-F5344CB8AC3E}">
        <p14:creationId xmlns:p14="http://schemas.microsoft.com/office/powerpoint/2010/main" val="3753741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9D51A-6458-4888-ABE5-7A6FDEDD46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06354A-F616-4D9A-A69D-C063C75318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BD876C-1645-4AEA-882C-908ACEF65FC7}"/>
              </a:ext>
            </a:extLst>
          </p:cNvPr>
          <p:cNvSpPr>
            <a:spLocks noGrp="1"/>
          </p:cNvSpPr>
          <p:nvPr>
            <p:ph type="dt" sz="half" idx="10"/>
          </p:nvPr>
        </p:nvSpPr>
        <p:spPr/>
        <p:txBody>
          <a:bodyPr/>
          <a:lstStyle/>
          <a:p>
            <a:fld id="{902988FA-A600-4A6E-B087-DA905279DAE9}" type="datetimeFigureOut">
              <a:rPr lang="en-US" smtClean="0"/>
              <a:t>3/26/2021</a:t>
            </a:fld>
            <a:endParaRPr lang="en-US" dirty="0"/>
          </a:p>
        </p:txBody>
      </p:sp>
      <p:sp>
        <p:nvSpPr>
          <p:cNvPr id="5" name="Footer Placeholder 4">
            <a:extLst>
              <a:ext uri="{FF2B5EF4-FFF2-40B4-BE49-F238E27FC236}">
                <a16:creationId xmlns:a16="http://schemas.microsoft.com/office/drawing/2014/main" id="{68088DFE-7D72-4F79-9321-CC9BD7199DE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981F1BD-71F7-4B2D-B967-1335D42DC2E5}"/>
              </a:ext>
            </a:extLst>
          </p:cNvPr>
          <p:cNvSpPr>
            <a:spLocks noGrp="1"/>
          </p:cNvSpPr>
          <p:nvPr>
            <p:ph type="sldNum" sz="quarter" idx="12"/>
          </p:nvPr>
        </p:nvSpPr>
        <p:spPr/>
        <p:txBody>
          <a:bodyPr/>
          <a:lstStyle/>
          <a:p>
            <a:fld id="{2867EB12-0AD6-492C-9569-B4D19F1E9061}" type="slidenum">
              <a:rPr lang="en-US" smtClean="0"/>
              <a:t>‹#›</a:t>
            </a:fld>
            <a:endParaRPr lang="en-US" dirty="0"/>
          </a:p>
        </p:txBody>
      </p:sp>
    </p:spTree>
    <p:extLst>
      <p:ext uri="{BB962C8B-B14F-4D97-AF65-F5344CB8AC3E}">
        <p14:creationId xmlns:p14="http://schemas.microsoft.com/office/powerpoint/2010/main" val="26826890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F0554B-2FBA-4B6D-AF9B-8A216E83B1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127BB2-83C0-4305-9F2C-87782E82C2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5FFD5-D724-4BE8-B31E-4576000515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988FA-A600-4A6E-B087-DA905279DAE9}" type="datetimeFigureOut">
              <a:rPr lang="en-US" smtClean="0"/>
              <a:t>3/26/2021</a:t>
            </a:fld>
            <a:endParaRPr lang="en-US" dirty="0"/>
          </a:p>
        </p:txBody>
      </p:sp>
      <p:sp>
        <p:nvSpPr>
          <p:cNvPr id="5" name="Footer Placeholder 4">
            <a:extLst>
              <a:ext uri="{FF2B5EF4-FFF2-40B4-BE49-F238E27FC236}">
                <a16:creationId xmlns:a16="http://schemas.microsoft.com/office/drawing/2014/main" id="{D8C9C8E2-5FB1-44FE-806C-7F7666F759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E7F1CC9-8DAD-4F8C-AB5C-21ED922DAF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67EB12-0AD6-492C-9569-B4D19F1E9061}" type="slidenum">
              <a:rPr lang="en-US" smtClean="0"/>
              <a:t>‹#›</a:t>
            </a:fld>
            <a:endParaRPr lang="en-US" dirty="0"/>
          </a:p>
        </p:txBody>
      </p:sp>
      <p:pic>
        <p:nvPicPr>
          <p:cNvPr id="10" name="Picture 9" descr="A picture containing plane&#10;&#10;Description automatically generated">
            <a:extLst>
              <a:ext uri="{FF2B5EF4-FFF2-40B4-BE49-F238E27FC236}">
                <a16:creationId xmlns:a16="http://schemas.microsoft.com/office/drawing/2014/main" id="{BEBF9DF6-4E3A-44D9-8276-79D55F56918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7884160"/>
          </a:xfrm>
          <a:prstGeom prst="rect">
            <a:avLst/>
          </a:prstGeom>
        </p:spPr>
      </p:pic>
    </p:spTree>
    <p:extLst>
      <p:ext uri="{BB962C8B-B14F-4D97-AF65-F5344CB8AC3E}">
        <p14:creationId xmlns:p14="http://schemas.microsoft.com/office/powerpoint/2010/main" val="3176610602"/>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A69D5-459D-41CE-A533-19F7A162B778}"/>
              </a:ext>
            </a:extLst>
          </p:cNvPr>
          <p:cNvSpPr>
            <a:spLocks noGrp="1"/>
          </p:cNvSpPr>
          <p:nvPr>
            <p:ph type="title"/>
          </p:nvPr>
        </p:nvSpPr>
        <p:spPr/>
        <p:txBody>
          <a:bodyPr>
            <a:normAutofit/>
          </a:bodyPr>
          <a:lstStyle/>
          <a:p>
            <a:r>
              <a:rPr lang="en-US" sz="6000" b="1" dirty="0"/>
              <a:t>Utility Relocation Estimates</a:t>
            </a:r>
          </a:p>
        </p:txBody>
      </p:sp>
      <p:sp>
        <p:nvSpPr>
          <p:cNvPr id="4" name="Title 1">
            <a:extLst>
              <a:ext uri="{FF2B5EF4-FFF2-40B4-BE49-F238E27FC236}">
                <a16:creationId xmlns:a16="http://schemas.microsoft.com/office/drawing/2014/main" id="{86C8BA48-CAD2-487A-9741-3DF38C0B7998}"/>
              </a:ext>
            </a:extLst>
          </p:cNvPr>
          <p:cNvSpPr txBox="1">
            <a:spLocks/>
          </p:cNvSpPr>
          <p:nvPr/>
        </p:nvSpPr>
        <p:spPr>
          <a:xfrm>
            <a:off x="838200" y="4290135"/>
            <a:ext cx="7674033" cy="23581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dirty="0"/>
              <a:t>Nikki Cuva</a:t>
            </a:r>
          </a:p>
          <a:p>
            <a:pPr algn="l"/>
            <a:r>
              <a:rPr lang="en-US" sz="3600" dirty="0"/>
              <a:t>Right of Way Bureau – Design Section</a:t>
            </a:r>
          </a:p>
        </p:txBody>
      </p:sp>
    </p:spTree>
    <p:extLst>
      <p:ext uri="{BB962C8B-B14F-4D97-AF65-F5344CB8AC3E}">
        <p14:creationId xmlns:p14="http://schemas.microsoft.com/office/powerpoint/2010/main" val="854284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D0E90F6-45DF-4F0F-995E-60FBB31D19B0}"/>
              </a:ext>
            </a:extLst>
          </p:cNvPr>
          <p:cNvPicPr>
            <a:picLocks noChangeAspect="1"/>
          </p:cNvPicPr>
          <p:nvPr/>
        </p:nvPicPr>
        <p:blipFill>
          <a:blip r:embed="rId3"/>
          <a:stretch>
            <a:fillRect/>
          </a:stretch>
        </p:blipFill>
        <p:spPr>
          <a:xfrm>
            <a:off x="5963240" y="1589087"/>
            <a:ext cx="6245998" cy="4303712"/>
          </a:xfrm>
          <a:prstGeom prst="rect">
            <a:avLst/>
          </a:prstGeom>
        </p:spPr>
      </p:pic>
      <p:sp>
        <p:nvSpPr>
          <p:cNvPr id="2" name="Title 1">
            <a:extLst>
              <a:ext uri="{FF2B5EF4-FFF2-40B4-BE49-F238E27FC236}">
                <a16:creationId xmlns:a16="http://schemas.microsoft.com/office/drawing/2014/main" id="{A03B141F-3C0D-4E62-B4DD-510DE781C8A6}"/>
              </a:ext>
            </a:extLst>
          </p:cNvPr>
          <p:cNvSpPr>
            <a:spLocks noGrp="1"/>
          </p:cNvSpPr>
          <p:nvPr>
            <p:ph type="title"/>
          </p:nvPr>
        </p:nvSpPr>
        <p:spPr/>
        <p:txBody>
          <a:bodyPr/>
          <a:lstStyle/>
          <a:p>
            <a:r>
              <a:rPr lang="en-US" dirty="0"/>
              <a:t>Utility Estimates Going Forward</a:t>
            </a:r>
          </a:p>
        </p:txBody>
      </p:sp>
      <p:pic>
        <p:nvPicPr>
          <p:cNvPr id="7" name="Picture 6">
            <a:extLst>
              <a:ext uri="{FF2B5EF4-FFF2-40B4-BE49-F238E27FC236}">
                <a16:creationId xmlns:a16="http://schemas.microsoft.com/office/drawing/2014/main" id="{A141B0EC-7555-47F0-8C5C-19FB71C7F3BB}"/>
              </a:ext>
            </a:extLst>
          </p:cNvPr>
          <p:cNvPicPr>
            <a:picLocks noChangeAspect="1"/>
          </p:cNvPicPr>
          <p:nvPr/>
        </p:nvPicPr>
        <p:blipFill>
          <a:blip r:embed="rId4"/>
          <a:stretch>
            <a:fillRect/>
          </a:stretch>
        </p:blipFill>
        <p:spPr>
          <a:xfrm>
            <a:off x="4952" y="1589087"/>
            <a:ext cx="5987316" cy="4303712"/>
          </a:xfrm>
          <a:prstGeom prst="rect">
            <a:avLst/>
          </a:prstGeom>
        </p:spPr>
      </p:pic>
    </p:spTree>
    <p:extLst>
      <p:ext uri="{BB962C8B-B14F-4D97-AF65-F5344CB8AC3E}">
        <p14:creationId xmlns:p14="http://schemas.microsoft.com/office/powerpoint/2010/main" val="3933419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10206</TotalTime>
  <Words>20</Words>
  <Application>Microsoft Office PowerPoint</Application>
  <PresentationFormat>Widescreen</PresentationFormat>
  <Paragraphs>12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Utility Relocation Estimates</vt:lpstr>
      <vt:lpstr>Utility Estimates Going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have we changed?</dc:title>
  <dc:creator>Hofer, Brad</dc:creator>
  <cp:lastModifiedBy>Popp, Deanne</cp:lastModifiedBy>
  <cp:revision>89</cp:revision>
  <dcterms:created xsi:type="dcterms:W3CDTF">2020-06-22T21:17:40Z</dcterms:created>
  <dcterms:modified xsi:type="dcterms:W3CDTF">2021-03-26T14:24:02Z</dcterms:modified>
</cp:coreProperties>
</file>