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15" r:id="rId2"/>
    <p:sldId id="405" r:id="rId3"/>
    <p:sldId id="415" r:id="rId4"/>
    <p:sldId id="900" r:id="rId5"/>
    <p:sldId id="382" r:id="rId6"/>
    <p:sldId id="383" r:id="rId7"/>
    <p:sldId id="482" r:id="rId8"/>
    <p:sldId id="883" r:id="rId9"/>
    <p:sldId id="467" r:id="rId10"/>
    <p:sldId id="911" r:id="rId11"/>
    <p:sldId id="468" r:id="rId12"/>
    <p:sldId id="483" r:id="rId13"/>
    <p:sldId id="421" r:id="rId14"/>
    <p:sldId id="506" r:id="rId15"/>
    <p:sldId id="466" r:id="rId16"/>
    <p:sldId id="881" r:id="rId17"/>
    <p:sldId id="257" r:id="rId18"/>
    <p:sldId id="901" r:id="rId19"/>
    <p:sldId id="904" r:id="rId20"/>
    <p:sldId id="518" r:id="rId21"/>
    <p:sldId id="912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ED33"/>
    <a:srgbClr val="FFFFFF"/>
    <a:srgbClr val="00FFFF"/>
    <a:srgbClr val="006699"/>
    <a:srgbClr val="800000"/>
    <a:srgbClr val="A50021"/>
    <a:srgbClr val="ED7523"/>
    <a:srgbClr val="72AF2F"/>
    <a:srgbClr val="F98D2A"/>
    <a:srgbClr val="404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81575" autoAdjust="0"/>
  </p:normalViewPr>
  <p:slideViewPr>
    <p:cSldViewPr>
      <p:cViewPr varScale="1">
        <p:scale>
          <a:sx n="70" d="100"/>
          <a:sy n="70" d="100"/>
        </p:scale>
        <p:origin x="1157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r">
              <a:defRPr sz="1200"/>
            </a:lvl1pPr>
          </a:lstStyle>
          <a:p>
            <a:fld id="{84DF168D-7E5C-4D68-BCC7-ED739EDD9752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r">
              <a:defRPr sz="1200"/>
            </a:lvl1pPr>
          </a:lstStyle>
          <a:p>
            <a:fld id="{BE7E563C-0296-48CF-B577-5449F84A3C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87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23:38.511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23:43.166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3104,'0'-3078,"0"3052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24:08.43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 1192,'2'-116,"-5"-129,-11 146,8 61,-4-63,11 29,0 32,-1 0,-2 0,-2 1,-9-41,-18-98,21 99,9 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9" tIns="46811" rIns="93619" bIns="468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619" tIns="46811" rIns="93619" bIns="46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8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9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11200"/>
            <a:ext cx="6334125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2023 $5.1M ROW</a:t>
            </a:r>
          </a:p>
          <a:p>
            <a:r>
              <a:rPr lang="en-US" dirty="0"/>
              <a:t>2025 $21M Bridge, Grading</a:t>
            </a:r>
          </a:p>
          <a:p>
            <a:r>
              <a:rPr lang="en-US" dirty="0"/>
              <a:t>2026 $11.4 M Paving, Signs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81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77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68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3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Programmed </a:t>
            </a:r>
          </a:p>
          <a:p>
            <a:r>
              <a:rPr lang="en-US" baseline="0" dirty="0"/>
              <a:t>2023 $16.7M bridge, grading, ROW</a:t>
            </a:r>
          </a:p>
          <a:p>
            <a:r>
              <a:rPr lang="en-US" baseline="0" dirty="0"/>
              <a:t>2024 $11.2M paving, light, signs</a:t>
            </a:r>
          </a:p>
          <a:p>
            <a:r>
              <a:rPr lang="en-US" baseline="0" dirty="0"/>
              <a:t>2025 $.4M erosion control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06" indent="-2857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932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105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278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45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624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8796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97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17F534-DE5E-48C8-A8F9-A10FF27086C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08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1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66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05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73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3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$21M Programmed $33M awarded</a:t>
            </a:r>
          </a:p>
          <a:p>
            <a:endParaRPr lang="en-US" baseline="0" dirty="0"/>
          </a:p>
          <a:p>
            <a:r>
              <a:rPr lang="en-US" baseline="0" dirty="0"/>
              <a:t>2020 $1.7M ROW</a:t>
            </a:r>
          </a:p>
          <a:p>
            <a:r>
              <a:rPr lang="en-US" baseline="0" dirty="0"/>
              <a:t>2021-2022 $19.8 M Grade, Pave</a:t>
            </a:r>
          </a:p>
          <a:p>
            <a:r>
              <a:rPr lang="en-US" baseline="0" dirty="0"/>
              <a:t>2023 $0.2 Erosion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6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$65.5M awarded</a:t>
            </a:r>
          </a:p>
          <a:p>
            <a:endParaRPr lang="en-US" dirty="0"/>
          </a:p>
          <a:p>
            <a:r>
              <a:rPr lang="en-US" dirty="0"/>
              <a:t>2018 $35M Grading, culverts, bridges</a:t>
            </a:r>
          </a:p>
          <a:p>
            <a:r>
              <a:rPr lang="en-US" dirty="0"/>
              <a:t>2020-2021 $29.2M Paving</a:t>
            </a:r>
          </a:p>
          <a:p>
            <a:r>
              <a:rPr lang="en-US" dirty="0"/>
              <a:t>2022 $9.5M Grading, culvert extensions</a:t>
            </a:r>
          </a:p>
          <a:p>
            <a:r>
              <a:rPr lang="en-US" dirty="0"/>
              <a:t>2023 $.3M Erosion Control</a:t>
            </a:r>
          </a:p>
        </p:txBody>
      </p:sp>
    </p:spTree>
    <p:extLst>
      <p:ext uri="{BB962C8B-B14F-4D97-AF65-F5344CB8AC3E}">
        <p14:creationId xmlns:p14="http://schemas.microsoft.com/office/powerpoint/2010/main" val="120322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99">
              <a:defRPr/>
            </a:pPr>
            <a:endParaRPr lang="en-US" baseline="0" dirty="0"/>
          </a:p>
          <a:p>
            <a:pPr defTabSz="93619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3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I-35/80/235 Systems</a:t>
            </a:r>
            <a:r>
              <a:rPr lang="en-US" baseline="0" dirty="0"/>
              <a:t> Interchange Long Range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3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2022 $6.6 M  Includes bike/ped acc.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6">
              <a:defRPr/>
            </a:pPr>
            <a:fld id="{50B73208-77F4-453B-8852-C4844F8BB3D9}" type="slidenum">
              <a:rPr lang="en-US" sz="1800" kern="0">
                <a:solidFill>
                  <a:sysClr val="windowText" lastClr="000000"/>
                </a:solidFill>
              </a:rPr>
              <a:pPr defTabSz="914346">
                <a:defRPr/>
              </a:pPr>
              <a:t>7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$65.5M awarded</a:t>
            </a:r>
          </a:p>
          <a:p>
            <a:endParaRPr lang="en-US" dirty="0"/>
          </a:p>
          <a:p>
            <a:r>
              <a:rPr lang="en-US" dirty="0"/>
              <a:t>2018 $35M Grading, culverts, bridges</a:t>
            </a:r>
          </a:p>
          <a:p>
            <a:r>
              <a:rPr lang="en-US" dirty="0"/>
              <a:t>2020-2021 $29.2M Paving</a:t>
            </a:r>
          </a:p>
          <a:p>
            <a:r>
              <a:rPr lang="en-US" dirty="0"/>
              <a:t>2022 $9.5M Grading, culvert extensions</a:t>
            </a:r>
          </a:p>
          <a:p>
            <a:r>
              <a:rPr lang="en-US" dirty="0"/>
              <a:t>2023 $.3M Erosion Control</a:t>
            </a:r>
          </a:p>
        </p:txBody>
      </p:sp>
    </p:spTree>
    <p:extLst>
      <p:ext uri="{BB962C8B-B14F-4D97-AF65-F5344CB8AC3E}">
        <p14:creationId xmlns:p14="http://schemas.microsoft.com/office/powerpoint/2010/main" val="46575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800000"/>
                </a:solidFill>
              </a:rPr>
              <a:t>2022 $16.3M bridge, culvert, grad/pave, lighting, traffic signs</a:t>
            </a:r>
          </a:p>
        </p:txBody>
      </p:sp>
    </p:spTree>
    <p:extLst>
      <p:ext uri="{BB962C8B-B14F-4D97-AF65-F5344CB8AC3E}">
        <p14:creationId xmlns:p14="http://schemas.microsoft.com/office/powerpoint/2010/main" val="244726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332658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0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5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F8AC-90A1-4CA8-ACDD-97CE54471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84DC-7E1B-4A69-B1C8-2B35A27E2C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2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1776875" y="33265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F72394-20AE-4583-8A01-A144B1C77253}" type="slidenum">
              <a:rPr lang="en-US" sz="2400" b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r"/>
              <a:t>‹#›</a:t>
            </a:fld>
            <a:endParaRPr lang="en-US" sz="2400" b="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0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4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0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4709"/>
            <a:ext cx="10561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836713"/>
            <a:ext cx="1056117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908723"/>
            <a:ext cx="1056117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980728"/>
            <a:ext cx="1056117" cy="45719"/>
          </a:xfrm>
          <a:prstGeom prst="rect">
            <a:avLst/>
          </a:prstGeom>
          <a:solidFill>
            <a:srgbClr val="ED7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1.xml"/><Relationship Id="rId10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629F174-EDE7-4D11-8A6D-20AD1940F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9257"/>
          <a:stretch/>
        </p:blipFill>
        <p:spPr bwMode="auto">
          <a:xfrm>
            <a:off x="-20216" y="-21332"/>
            <a:ext cx="12369362" cy="66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22880-D1D3-4791-AB4F-7A777A1ECBCF}"/>
              </a:ext>
            </a:extLst>
          </p:cNvPr>
          <p:cNvSpPr txBox="1"/>
          <p:nvPr/>
        </p:nvSpPr>
        <p:spPr>
          <a:xfrm>
            <a:off x="0" y="6273225"/>
            <a:ext cx="12228333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DOT District 1 </a:t>
            </a:r>
            <a:r>
              <a:rPr lang="en-US" sz="3200" b="1">
                <a:solidFill>
                  <a:schemeClr val="bg1"/>
                </a:solidFill>
                <a:latin typeface="Century Gothic" panose="020B0502020202020204" pitchFamily="34" charset="0"/>
              </a:rPr>
              <a:t>Projects – </a:t>
            </a:r>
            <a:r>
              <a:rPr lang="en-US" sz="2000" b="1" i="1">
                <a:solidFill>
                  <a:schemeClr val="bg1"/>
                </a:solidFill>
                <a:latin typeface="Century Gothic" panose="020B0502020202020204" pitchFamily="34" charset="0"/>
              </a:rPr>
              <a:t>2022-2027</a:t>
            </a:r>
            <a:endParaRPr lang="en-US" sz="20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2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7C1346-51A8-4ADA-ADD7-0BD078A9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12192000" cy="53634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D65A4-A2C2-4FD8-B1CD-A98518C64221}"/>
              </a:ext>
            </a:extLst>
          </p:cNvPr>
          <p:cNvSpPr txBox="1"/>
          <p:nvPr/>
        </p:nvSpPr>
        <p:spPr>
          <a:xfrm>
            <a:off x="9528899" y="5372905"/>
            <a:ext cx="26631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RCUT for the Travel Center</a:t>
            </a:r>
          </a:p>
          <a:p>
            <a:pPr algn="ctr"/>
            <a:r>
              <a:rPr lang="en-US" dirty="0"/>
              <a:t>US 20 at Poplar Ave.</a:t>
            </a:r>
          </a:p>
        </p:txBody>
      </p:sp>
    </p:spTree>
    <p:extLst>
      <p:ext uri="{BB962C8B-B14F-4D97-AF65-F5344CB8AC3E}">
        <p14:creationId xmlns:p14="http://schemas.microsoft.com/office/powerpoint/2010/main" val="418084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3B14C-DF6A-462D-A31B-DC0A39815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3" t="31998" r="21060" b="4660"/>
          <a:stretch/>
        </p:blipFill>
        <p:spPr>
          <a:xfrm>
            <a:off x="0" y="-134789"/>
            <a:ext cx="12970562" cy="67016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6CAE7D-3DCF-4A7F-8E2C-0467C9F8DA91}"/>
              </a:ext>
            </a:extLst>
          </p:cNvPr>
          <p:cNvSpPr/>
          <p:nvPr/>
        </p:nvSpPr>
        <p:spPr>
          <a:xfrm>
            <a:off x="0" y="6305131"/>
            <a:ext cx="12970562" cy="552869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D1E22-4F48-40CA-B9C6-1D3E5E85E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352" y="164880"/>
            <a:ext cx="4378962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1 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PROGRAMMED PROJECTS </a:t>
            </a:r>
          </a:p>
          <a:p>
            <a:pPr algn="ctr"/>
            <a:r>
              <a:rPr lang="en-US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(2022-2026)</a:t>
            </a:r>
            <a:endParaRPr lang="en-US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1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764709"/>
            <a:ext cx="792088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836717"/>
            <a:ext cx="79208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0" y="908725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0" y="980733"/>
            <a:ext cx="792088" cy="45719"/>
          </a:xfrm>
          <a:prstGeom prst="rect">
            <a:avLst/>
          </a:prstGeom>
          <a:solidFill>
            <a:srgbClr val="ED7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19C21-603D-4928-9429-4DA055C9B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536" r="1425" b="2092"/>
          <a:stretch/>
        </p:blipFill>
        <p:spPr>
          <a:xfrm>
            <a:off x="1067780" y="0"/>
            <a:ext cx="10056440" cy="51041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CACFD1-FEA4-4F9D-97AA-870748C9F7A0}"/>
              </a:ext>
            </a:extLst>
          </p:cNvPr>
          <p:cNvSpPr/>
          <p:nvPr/>
        </p:nvSpPr>
        <p:spPr>
          <a:xfrm>
            <a:off x="0" y="6170343"/>
            <a:ext cx="12265517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E67A0-7B05-4603-B5D4-8A380F018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226119"/>
            <a:ext cx="5814137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Capacity Improvement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NEMM to US 65 ($37.5M 2023-2026)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AC72F-1327-401B-9845-0C1AE403B1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57" t="27981" r="4521" b="35677"/>
          <a:stretch/>
        </p:blipFill>
        <p:spPr>
          <a:xfrm>
            <a:off x="0" y="3892958"/>
            <a:ext cx="12192000" cy="23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72159"/>
            <a:ext cx="760816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 – </a:t>
            </a:r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U.S. 6 INTERCHANGE (IJR Approved)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($52.5M programmed 2024-2026)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EAE01-520E-4319-8807-11245615221A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E3109-0DC6-4A53-B025-C1B1AAE2A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1CAB4-EA23-45B0-BD4D-DC754D8B1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17844" r="5219" b="27556"/>
          <a:stretch/>
        </p:blipFill>
        <p:spPr>
          <a:xfrm>
            <a:off x="-1" y="1323355"/>
            <a:ext cx="12192001" cy="4846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A1ADD-18B3-4A71-BD1B-848E3352B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849" r="24862" b="3969"/>
          <a:stretch/>
        </p:blipFill>
        <p:spPr>
          <a:xfrm>
            <a:off x="9408368" y="6267898"/>
            <a:ext cx="2664296" cy="4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C3387-1136-49E1-B559-39585F9CAFBD}"/>
              </a:ext>
            </a:extLst>
          </p:cNvPr>
          <p:cNvGrpSpPr/>
          <p:nvPr/>
        </p:nvGrpSpPr>
        <p:grpSpPr>
          <a:xfrm>
            <a:off x="4013358" y="0"/>
            <a:ext cx="4242881" cy="6606133"/>
            <a:chOff x="3935760" y="-49136"/>
            <a:chExt cx="3888432" cy="6354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623001-092A-45E1-B2B6-6827801A6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343" t="22740" r="34442" b="4205"/>
            <a:stretch/>
          </p:blipFill>
          <p:spPr>
            <a:xfrm>
              <a:off x="3935760" y="-49136"/>
              <a:ext cx="3888432" cy="635426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989CD83-0623-4303-B644-55BAA58BB777}"/>
                </a:ext>
              </a:extLst>
            </p:cNvPr>
            <p:cNvCxnSpPr>
              <a:cxnSpLocks/>
            </p:cNvCxnSpPr>
            <p:nvPr/>
          </p:nvCxnSpPr>
          <p:spPr>
            <a:xfrm>
              <a:off x="6168008" y="5013176"/>
              <a:ext cx="0" cy="43204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EF815FA1-DCD7-487B-8296-9FE4D853E809}"/>
                </a:ext>
              </a:extLst>
            </p:cNvPr>
            <p:cNvSpPr/>
            <p:nvPr/>
          </p:nvSpPr>
          <p:spPr>
            <a:xfrm>
              <a:off x="6091849" y="3441865"/>
              <a:ext cx="288020" cy="28803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56239" y="5296642"/>
            <a:ext cx="392625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69 over DSM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($21.5M 2025)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404664"/>
            <a:ext cx="4013358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69 Improvements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DBE4A-E73B-4FEC-9D31-E57AC94B6DBA}"/>
              </a:ext>
            </a:extLst>
          </p:cNvPr>
          <p:cNvSpPr txBox="1"/>
          <p:nvPr/>
        </p:nvSpPr>
        <p:spPr>
          <a:xfrm>
            <a:off x="8256238" y="3344885"/>
            <a:ext cx="392625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69 at Maury 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($750K +state share)</a:t>
            </a:r>
          </a:p>
        </p:txBody>
      </p:sp>
    </p:spTree>
    <p:extLst>
      <p:ext uri="{BB962C8B-B14F-4D97-AF65-F5344CB8AC3E}">
        <p14:creationId xmlns:p14="http://schemas.microsoft.com/office/powerpoint/2010/main" val="1022116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89F8F4-36F8-4CB2-9F87-8066C83AFCCE}"/>
              </a:ext>
            </a:extLst>
          </p:cNvPr>
          <p:cNvSpPr txBox="1"/>
          <p:nvPr/>
        </p:nvSpPr>
        <p:spPr>
          <a:xfrm>
            <a:off x="335360" y="3933056"/>
            <a:ext cx="4354092" cy="15081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Programmed</a:t>
            </a:r>
          </a:p>
          <a:p>
            <a:r>
              <a:rPr lang="en-US" b="1" dirty="0">
                <a:solidFill>
                  <a:srgbClr val="800000"/>
                </a:solidFill>
              </a:rPr>
              <a:t>2023 $30.6M ROW - bridge – grading - signs</a:t>
            </a:r>
          </a:p>
          <a:p>
            <a:r>
              <a:rPr lang="en-US" b="1" dirty="0">
                <a:solidFill>
                  <a:srgbClr val="800000"/>
                </a:solidFill>
              </a:rPr>
              <a:t>2024 $36M paving</a:t>
            </a:r>
          </a:p>
          <a:p>
            <a:r>
              <a:rPr lang="en-US" b="1" dirty="0">
                <a:solidFill>
                  <a:srgbClr val="800000"/>
                </a:solidFill>
              </a:rPr>
              <a:t>2025 $62.7M grade/pave</a:t>
            </a:r>
          </a:p>
          <a:p>
            <a:r>
              <a:rPr lang="en-US" b="1" dirty="0">
                <a:solidFill>
                  <a:srgbClr val="800000"/>
                </a:solidFill>
              </a:rPr>
              <a:t>2026 $14.3M bridge/culvert/grading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335816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 – Six laning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36th St. to 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52" t="16252" r="39521" b="10122"/>
          <a:stretch/>
        </p:blipFill>
        <p:spPr>
          <a:xfrm>
            <a:off x="5015880" y="260648"/>
            <a:ext cx="5256584" cy="583234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4DE7AD-D87A-4132-88E1-800E3EF6380B}"/>
              </a:ext>
            </a:extLst>
          </p:cNvPr>
          <p:cNvCxnSpPr>
            <a:cxnSpLocks/>
          </p:cNvCxnSpPr>
          <p:nvPr/>
        </p:nvCxnSpPr>
        <p:spPr>
          <a:xfrm>
            <a:off x="7752184" y="954444"/>
            <a:ext cx="0" cy="1538453"/>
          </a:xfrm>
          <a:prstGeom prst="line">
            <a:avLst/>
          </a:prstGeom>
          <a:ln w="146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023D6-3EAB-418A-B9D9-BF0A5583628E}"/>
              </a:ext>
            </a:extLst>
          </p:cNvPr>
          <p:cNvCxnSpPr>
            <a:cxnSpLocks/>
          </p:cNvCxnSpPr>
          <p:nvPr/>
        </p:nvCxnSpPr>
        <p:spPr>
          <a:xfrm flipV="1">
            <a:off x="4689452" y="3053399"/>
            <a:ext cx="2952710" cy="109568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75EE61-3BCC-4D48-88C1-7ADDE7B7C74E}"/>
              </a:ext>
            </a:extLst>
          </p:cNvPr>
          <p:cNvSpPr txBox="1"/>
          <p:nvPr/>
        </p:nvSpPr>
        <p:spPr>
          <a:xfrm>
            <a:off x="2494836" y="1391319"/>
            <a:ext cx="208823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Not Programmed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7249D4-9D73-47C3-B623-C51B8EAEF851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583068" y="1591374"/>
            <a:ext cx="3025866" cy="91463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10BD2A7-9B6D-4CC1-8501-E80440B2E879}"/>
              </a:ext>
            </a:extLst>
          </p:cNvPr>
          <p:cNvSpPr/>
          <p:nvPr/>
        </p:nvSpPr>
        <p:spPr>
          <a:xfrm>
            <a:off x="27656" y="6170343"/>
            <a:ext cx="12192000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7D2397-5AA0-48DC-9D36-F98DA0D8C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7752184" y="2348880"/>
            <a:ext cx="0" cy="1296144"/>
          </a:xfrm>
          <a:prstGeom prst="line">
            <a:avLst/>
          </a:prstGeom>
          <a:ln w="146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3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825625" y="228600"/>
            <a:ext cx="4990455" cy="320080"/>
          </a:xfrm>
        </p:spPr>
        <p:txBody>
          <a:bodyPr>
            <a:noAutofit/>
          </a:bodyPr>
          <a:lstStyle/>
          <a:p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08A6C-AAC1-4FA6-8B30-2231ADDDE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12192000" cy="7888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6346CC-0906-410A-8936-3A6822F184AA}"/>
              </a:ext>
            </a:extLst>
          </p:cNvPr>
          <p:cNvSpPr/>
          <p:nvPr/>
        </p:nvSpPr>
        <p:spPr>
          <a:xfrm>
            <a:off x="767408" y="692696"/>
            <a:ext cx="3816424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30/County Road R-70 Interchange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2023 $16.7M bridge, grading, ROW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2024 $11.2M paving, light, signs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2025 $.4M erosion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729A0-E77E-4D57-9DCD-D877F83D4BD3}"/>
              </a:ext>
            </a:extLst>
          </p:cNvPr>
          <p:cNvSpPr txBox="1"/>
          <p:nvPr/>
        </p:nvSpPr>
        <p:spPr>
          <a:xfrm>
            <a:off x="9840416" y="4725144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Future closures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2A9885-902E-49C6-B143-32665B781FC6}"/>
              </a:ext>
            </a:extLst>
          </p:cNvPr>
          <p:cNvCxnSpPr/>
          <p:nvPr/>
        </p:nvCxnSpPr>
        <p:spPr>
          <a:xfrm flipV="1">
            <a:off x="10668508" y="3933056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A57857-0989-465D-B06D-DABF9E25874A}"/>
              </a:ext>
            </a:extLst>
          </p:cNvPr>
          <p:cNvCxnSpPr>
            <a:cxnSpLocks/>
          </p:cNvCxnSpPr>
          <p:nvPr/>
        </p:nvCxnSpPr>
        <p:spPr>
          <a:xfrm flipV="1">
            <a:off x="11362438" y="3933056"/>
            <a:ext cx="422194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005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BED7F94-F158-4C66-AF22-C01E22F41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8" t="43895" r="9722" b="17158"/>
          <a:stretch/>
        </p:blipFill>
        <p:spPr bwMode="auto">
          <a:xfrm>
            <a:off x="-82362" y="0"/>
            <a:ext cx="12274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CDE34-130C-4BD8-8B0B-CB1002C65739}"/>
              </a:ext>
            </a:extLst>
          </p:cNvPr>
          <p:cNvSpPr/>
          <p:nvPr/>
        </p:nvSpPr>
        <p:spPr>
          <a:xfrm>
            <a:off x="9139486" y="5373216"/>
            <a:ext cx="304901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30/S-14 Grade Separation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2023 $5.7M bridge, grading, paving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A8B5D-BE02-4E38-A136-8D0BECB16863}"/>
              </a:ext>
            </a:extLst>
          </p:cNvPr>
          <p:cNvSpPr/>
          <p:nvPr/>
        </p:nvSpPr>
        <p:spPr>
          <a:xfrm>
            <a:off x="983432" y="2924944"/>
            <a:ext cx="324036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30/Airport Rd. Interchange</a:t>
            </a:r>
          </a:p>
          <a:p>
            <a:r>
              <a:rPr lang="en-US" dirty="0">
                <a:solidFill>
                  <a:srgbClr val="800000"/>
                </a:solidFill>
              </a:rPr>
              <a:t>UNFUNDED</a:t>
            </a:r>
          </a:p>
        </p:txBody>
      </p:sp>
    </p:spTree>
    <p:extLst>
      <p:ext uri="{BB962C8B-B14F-4D97-AF65-F5344CB8AC3E}">
        <p14:creationId xmlns:p14="http://schemas.microsoft.com/office/powerpoint/2010/main" val="107180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56BF5-D57A-4915-817A-D5EEA8FD2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0" t="9922" r="5403" b="13753"/>
          <a:stretch/>
        </p:blipFill>
        <p:spPr>
          <a:xfrm>
            <a:off x="2927648" y="260648"/>
            <a:ext cx="9145016" cy="57833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260648"/>
            <a:ext cx="37917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 80 / Iowa 21 Interchange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25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1353288" y="464730"/>
            <a:ext cx="2582471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TAMA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63 Super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CDBBAF-79F7-4EAD-9026-29B9172B77D3}"/>
              </a:ext>
            </a:extLst>
          </p:cNvPr>
          <p:cNvGrpSpPr/>
          <p:nvPr/>
        </p:nvGrpSpPr>
        <p:grpSpPr>
          <a:xfrm>
            <a:off x="5375920" y="116632"/>
            <a:ext cx="6264696" cy="5807144"/>
            <a:chOff x="2783632" y="183841"/>
            <a:chExt cx="6264696" cy="5807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CE8E0F-887D-44F3-8DD1-A1F384BF8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26" t="20795" r="31560" b="6449"/>
            <a:stretch/>
          </p:blipFill>
          <p:spPr>
            <a:xfrm>
              <a:off x="2783632" y="183841"/>
              <a:ext cx="6264696" cy="580714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2BB19F7-CFC6-42E0-8CB5-22F297C69813}"/>
                    </a:ext>
                  </a:extLst>
                </p14:cNvPr>
                <p14:cNvContentPartPr/>
                <p14:nvPr/>
              </p14:nvContentPartPr>
              <p14:xfrm>
                <a:off x="6583405" y="5012555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2BB19F7-CFC6-42E0-8CB5-22F297C698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93405" y="4832555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817497-CED2-42FD-949C-10A46EACC506}"/>
                    </a:ext>
                  </a:extLst>
                </p14:cNvPr>
                <p14:cNvContentPartPr/>
                <p14:nvPr/>
              </p14:nvContentPartPr>
              <p14:xfrm>
                <a:off x="6593845" y="3733835"/>
                <a:ext cx="360" cy="1117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817497-CED2-42FD-949C-10A46EACC50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03845" y="3553835"/>
                  <a:ext cx="180000" cy="14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9F067FF-9A39-45D7-AE20-43DDCB4BA6FB}"/>
                    </a:ext>
                  </a:extLst>
                </p14:cNvPr>
                <p14:cNvContentPartPr/>
                <p14:nvPr/>
              </p14:nvContentPartPr>
              <p14:xfrm>
                <a:off x="6561445" y="2744195"/>
                <a:ext cx="33480" cy="429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F067FF-9A39-45D7-AE20-43DDCB4BA6F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71445" y="2564195"/>
                  <a:ext cx="213120" cy="788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3D54A05-3D1B-4A7E-BEFD-586A6EE6963B}"/>
              </a:ext>
            </a:extLst>
          </p:cNvPr>
          <p:cNvSpPr/>
          <p:nvPr/>
        </p:nvSpPr>
        <p:spPr>
          <a:xfrm>
            <a:off x="22081" y="1945366"/>
            <a:ext cx="483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prstClr val="black"/>
                </a:solidFill>
                <a:highlight>
                  <a:srgbClr val="00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$8.5M 2024-2025 </a:t>
            </a:r>
          </a:p>
          <a:p>
            <a:pPr lvl="0" algn="ctr">
              <a:defRPr/>
            </a:pPr>
            <a:r>
              <a:rPr lang="en-US" sz="1400" b="1" dirty="0">
                <a:solidFill>
                  <a:prstClr val="black"/>
                </a:solidFill>
                <a:highlight>
                  <a:srgbClr val="00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grade/pave, signs, ROW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AFD1-CE7F-4013-A6C0-0CD7C2282CCA}"/>
              </a:ext>
            </a:extLst>
          </p:cNvPr>
          <p:cNvSpPr/>
          <p:nvPr/>
        </p:nvSpPr>
        <p:spPr>
          <a:xfrm>
            <a:off x="-528736" y="3670735"/>
            <a:ext cx="576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$11.2M 2024-2025 </a:t>
            </a:r>
          </a:p>
          <a:p>
            <a:pPr lvl="0" algn="ctr">
              <a:defRPr/>
            </a:pPr>
            <a:r>
              <a:rPr lang="en-US" sz="14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grade/pave, pavement rehab, signs, ROW </a:t>
            </a:r>
          </a:p>
        </p:txBody>
      </p:sp>
    </p:spTree>
    <p:extLst>
      <p:ext uri="{BB962C8B-B14F-4D97-AF65-F5344CB8AC3E}">
        <p14:creationId xmlns:p14="http://schemas.microsoft.com/office/powerpoint/2010/main" val="220244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453983"/>
            <a:ext cx="293793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DISTRICT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9F5CA6-3AF0-4433-A37E-8E6520DF6F1B}"/>
              </a:ext>
            </a:extLst>
          </p:cNvPr>
          <p:cNvGrpSpPr/>
          <p:nvPr/>
        </p:nvGrpSpPr>
        <p:grpSpPr>
          <a:xfrm>
            <a:off x="1327141" y="134790"/>
            <a:ext cx="10241467" cy="5837544"/>
            <a:chOff x="1331644" y="1808824"/>
            <a:chExt cx="6356305" cy="35874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6" y="1808824"/>
              <a:ext cx="5274943" cy="3484595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394646" y="246269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722749" y="2318332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47889" y="235392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5316" y="2517089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032492" y="3819665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145312" y="357934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325723" y="458689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963860" y="503228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798981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976343" y="462807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961346" y="4735143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686030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103807" y="477697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804823" y="3551118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10368" y="3665960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804464" y="3537267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018953" y="368782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436542" y="4641961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785842" y="3438668"/>
              <a:ext cx="380994" cy="380994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15503" y="359126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289020" y="4745315"/>
              <a:ext cx="272270" cy="272270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31644" y="4412249"/>
              <a:ext cx="190497" cy="190497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24449" y="4366017"/>
              <a:ext cx="220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Iowa DOT District Office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331644" y="4650070"/>
              <a:ext cx="190497" cy="190497"/>
            </a:xfrm>
            <a:prstGeom prst="ellipse">
              <a:avLst/>
            </a:prstGeom>
            <a:solidFill>
              <a:srgbClr val="ED7523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24453" y="4603838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Resident Construction Office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1331644" y="4911213"/>
              <a:ext cx="190497" cy="190497"/>
            </a:xfrm>
            <a:prstGeom prst="ellipse">
              <a:avLst/>
            </a:prstGeom>
            <a:solidFill>
              <a:srgbClr val="006699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453" y="4864982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Maintenance Garage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1331644" y="5165537"/>
              <a:ext cx="190497" cy="190497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24454" y="5119305"/>
              <a:ext cx="2918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District Operations Manager Office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16218" y="3852223"/>
              <a:ext cx="121450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Jefferson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95980" y="3764807"/>
              <a:ext cx="725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Ames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88172" y="334494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Marshalltown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96040" y="435745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Des Moines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777" y="1275161"/>
            <a:ext cx="3554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Allison Smyth, P.E.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Assistant District 1 Engineer</a:t>
            </a:r>
          </a:p>
        </p:txBody>
      </p:sp>
    </p:spTree>
    <p:extLst>
      <p:ext uri="{BB962C8B-B14F-4D97-AF65-F5344CB8AC3E}">
        <p14:creationId xmlns:p14="http://schemas.microsoft.com/office/powerpoint/2010/main" val="45352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60"/>
            <a:ext cx="6193051" cy="5997027"/>
          </a:xfrm>
          <a:prstGeom prst="rect">
            <a:avLst/>
          </a:prstGeom>
        </p:spPr>
      </p:pic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8D7914DA-6ACF-4687-81BF-F16C44250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4" t="30050" r="29067" b="19550"/>
          <a:stretch/>
        </p:blipFill>
        <p:spPr>
          <a:xfrm>
            <a:off x="5530379" y="-13713"/>
            <a:ext cx="7178882" cy="6206745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  <a:stCxn id="17" idx="4"/>
          </p:cNvCxnSpPr>
          <p:nvPr/>
        </p:nvCxnSpPr>
        <p:spPr>
          <a:xfrm flipV="1">
            <a:off x="2158432" y="931584"/>
            <a:ext cx="5521744" cy="3148666"/>
          </a:xfrm>
          <a:prstGeom prst="line">
            <a:avLst/>
          </a:prstGeom>
          <a:ln w="635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158432" y="4198442"/>
            <a:ext cx="5377728" cy="1850593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1670443" y="3933190"/>
            <a:ext cx="487990" cy="38501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980E94-5A83-4F18-BC2D-D6DF9F737C9C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0A1100-99C1-49EF-953A-F8BE5269F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45789" y="6283338"/>
            <a:ext cx="7200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 – </a:t>
            </a:r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 SYSTEMS INTERCHANGE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5C0DB-9171-468C-A6CB-D8E0011A10FD}"/>
              </a:ext>
            </a:extLst>
          </p:cNvPr>
          <p:cNvSpPr txBox="1"/>
          <p:nvPr/>
        </p:nvSpPr>
        <p:spPr>
          <a:xfrm>
            <a:off x="0" y="-16748"/>
            <a:ext cx="5652628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DRAFT PROGRAM PROJECTS</a:t>
            </a:r>
            <a:endParaRPr lang="en-US" sz="24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77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453983"/>
            <a:ext cx="293793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DISTRICT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9F5CA6-3AF0-4433-A37E-8E6520DF6F1B}"/>
              </a:ext>
            </a:extLst>
          </p:cNvPr>
          <p:cNvGrpSpPr/>
          <p:nvPr/>
        </p:nvGrpSpPr>
        <p:grpSpPr>
          <a:xfrm>
            <a:off x="1327141" y="134790"/>
            <a:ext cx="10241467" cy="5837544"/>
            <a:chOff x="1331644" y="1808824"/>
            <a:chExt cx="6356305" cy="35874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6" y="1808824"/>
              <a:ext cx="5274943" cy="3484595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394646" y="246269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722749" y="2318332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47889" y="235392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5316" y="2517089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032492" y="3819665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145312" y="357934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325723" y="458689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963860" y="503228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798981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976343" y="462807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961346" y="4735143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686030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103807" y="477697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804823" y="3551118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10368" y="3665960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804464" y="3537267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018953" y="368782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436542" y="4641961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785842" y="3438668"/>
              <a:ext cx="380994" cy="380994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15503" y="359126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289020" y="4745315"/>
              <a:ext cx="272270" cy="272270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31644" y="4412249"/>
              <a:ext cx="190497" cy="190497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24449" y="4366017"/>
              <a:ext cx="220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Iowa DOT District Office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331644" y="4650070"/>
              <a:ext cx="190497" cy="190497"/>
            </a:xfrm>
            <a:prstGeom prst="ellipse">
              <a:avLst/>
            </a:prstGeom>
            <a:solidFill>
              <a:srgbClr val="ED7523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24453" y="4603838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Resident Construction Office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1331644" y="4911213"/>
              <a:ext cx="190497" cy="190497"/>
            </a:xfrm>
            <a:prstGeom prst="ellipse">
              <a:avLst/>
            </a:prstGeom>
            <a:solidFill>
              <a:srgbClr val="006699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453" y="4864982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Maintenance Garage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1331644" y="5165537"/>
              <a:ext cx="190497" cy="190497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24454" y="5119305"/>
              <a:ext cx="2918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District Operations Manager Office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16218" y="3852223"/>
              <a:ext cx="121450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Jefferson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95980" y="3764807"/>
              <a:ext cx="725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Ames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88172" y="334494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Marshalltown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96040" y="435745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Des Moines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926" y="2175166"/>
            <a:ext cx="1224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57812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F48C2-ED80-47AD-BA02-3C3CEC8BD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1" b="7163"/>
          <a:stretch/>
        </p:blipFill>
        <p:spPr>
          <a:xfrm>
            <a:off x="-12719" y="0"/>
            <a:ext cx="12261230" cy="6669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89FDD-023A-439F-B249-B0A8107765D2}"/>
              </a:ext>
            </a:extLst>
          </p:cNvPr>
          <p:cNvSpPr txBox="1"/>
          <p:nvPr/>
        </p:nvSpPr>
        <p:spPr>
          <a:xfrm>
            <a:off x="0" y="0"/>
            <a:ext cx="5042033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ON-GOING PROJECTS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9776" y="6261546"/>
            <a:ext cx="82809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U.S. 69 –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CAPACITY &amp; RECONSTRUCTION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2021-2022 $33 M </a:t>
            </a:r>
          </a:p>
        </p:txBody>
      </p:sp>
    </p:spTree>
    <p:extLst>
      <p:ext uri="{BB962C8B-B14F-4D97-AF65-F5344CB8AC3E}">
        <p14:creationId xmlns:p14="http://schemas.microsoft.com/office/powerpoint/2010/main" val="311866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8403357" y="19122"/>
            <a:ext cx="3816299" cy="10464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Tama County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$65.5M Grading, culverts, bridges, Paving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2022 $9.5M Grading, culvert extensions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2024 $.3M Erosion Control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038E0-9446-4C72-9BE1-FFBD6E20BEE1}"/>
              </a:ext>
            </a:extLst>
          </p:cNvPr>
          <p:cNvSpPr/>
          <p:nvPr/>
        </p:nvSpPr>
        <p:spPr>
          <a:xfrm>
            <a:off x="0" y="6305131"/>
            <a:ext cx="12219656" cy="552869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9D84A-C6F7-4894-B853-BAD8FF2EF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43B2DA1-3D9A-44A8-9CDF-1539A95A9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07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8042A-2E5B-4137-9EA1-C33570CCB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4369891"/>
            <a:ext cx="359695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236CF5D-BB41-414D-961B-9D7B30FEF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4988" r="1763" b="5546"/>
          <a:stretch/>
        </p:blipFill>
        <p:spPr>
          <a:xfrm>
            <a:off x="-1" y="5739"/>
            <a:ext cx="12305403" cy="7383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3735" y="0"/>
            <a:ext cx="3791744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 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SYSTEMS INTERCHANGE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($65M total 2022-2025)</a:t>
            </a:r>
          </a:p>
          <a:p>
            <a:endParaRPr lang="en-US" sz="24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7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8295"/>
            <a:ext cx="2783632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SYSTEMS 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INTERCHANGE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(Long Range, not programmed)</a:t>
            </a:r>
          </a:p>
          <a:p>
            <a:endParaRPr lang="en-US" sz="24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849984-537D-4948-BD8D-24C51322ADA9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3E3A70-EDBE-430E-8590-FB5ECA1EB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0B508D1-2867-4671-957D-47B2A5BD7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9" y="250151"/>
            <a:ext cx="897177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CCA05-FF3F-4AE2-A872-FDA126D4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0747" r="13776" b="7839"/>
          <a:stretch/>
        </p:blipFill>
        <p:spPr>
          <a:xfrm>
            <a:off x="4107970" y="0"/>
            <a:ext cx="8084030" cy="6756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072A2-CF44-45DC-9E74-611C4E21636D}"/>
              </a:ext>
            </a:extLst>
          </p:cNvPr>
          <p:cNvSpPr/>
          <p:nvPr/>
        </p:nvSpPr>
        <p:spPr>
          <a:xfrm>
            <a:off x="0" y="420148"/>
            <a:ext cx="408031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28 over the Raccoon River</a:t>
            </a:r>
          </a:p>
          <a:p>
            <a:pPr>
              <a:defRPr/>
            </a:pPr>
            <a:r>
              <a:rPr lang="en-US" sz="2000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	($6.6M 2022)  </a:t>
            </a:r>
          </a:p>
          <a:p>
            <a:pPr>
              <a:defRPr/>
            </a:pPr>
            <a:r>
              <a:rPr lang="en-US" sz="2000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SB Bridge Replacement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E1DE2E-9DC3-40B7-ABF8-1BFFB69EBB15}"/>
              </a:ext>
            </a:extLst>
          </p:cNvPr>
          <p:cNvCxnSpPr>
            <a:cxnSpLocks/>
          </p:cNvCxnSpPr>
          <p:nvPr/>
        </p:nvCxnSpPr>
        <p:spPr>
          <a:xfrm>
            <a:off x="8256240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6FC4F97-3CCE-44D5-8A99-C6157B2FEBA3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8332-92DF-4A45-BA15-EC0766B3B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A16FA4-640A-41FF-B6A2-D74F2568A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 bwMode="auto">
          <a:xfrm>
            <a:off x="0" y="0"/>
            <a:ext cx="12192000" cy="67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8403357" y="19122"/>
            <a:ext cx="3816299" cy="10464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Tama County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$65.5M Grading, culverts, bridges, Paving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2022 $5.1M Grading, culvert extensions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2024 $.3M Erosion Control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038E0-9446-4C72-9BE1-FFBD6E20BEE1}"/>
              </a:ext>
            </a:extLst>
          </p:cNvPr>
          <p:cNvSpPr/>
          <p:nvPr/>
        </p:nvSpPr>
        <p:spPr>
          <a:xfrm>
            <a:off x="0" y="6305131"/>
            <a:ext cx="12219656" cy="552869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9D84A-C6F7-4894-B853-BAD8FF2EF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6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-17712" y="396592"/>
            <a:ext cx="5400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30/ Iowa 21 Interchange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2022 $16.3M bridge, culvert, grad/pave, lighting, traffic signs</a:t>
            </a: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C07A2EF6-AC67-4A98-84C4-F03AA28DC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792" y="1539217"/>
            <a:ext cx="13616359" cy="4469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4217C5-ED1A-4FEB-9526-BC8F99FFA095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B2075D-E560-4C44-97BB-FB17DBB48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1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32024</TotalTime>
  <Words>556</Words>
  <Application>Microsoft Office PowerPoint</Application>
  <PresentationFormat>Widescreen</PresentationFormat>
  <Paragraphs>127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Popp, Deanne</cp:lastModifiedBy>
  <cp:revision>824</cp:revision>
  <cp:lastPrinted>2021-10-14T14:55:57Z</cp:lastPrinted>
  <dcterms:created xsi:type="dcterms:W3CDTF">2014-05-10T08:44:16Z</dcterms:created>
  <dcterms:modified xsi:type="dcterms:W3CDTF">2022-06-13T14:03:00Z</dcterms:modified>
</cp:coreProperties>
</file>