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7" r:id="rId3"/>
    <p:sldId id="331" r:id="rId4"/>
    <p:sldId id="333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>
      <p:cViewPr varScale="1">
        <p:scale>
          <a:sx n="108" d="100"/>
          <a:sy n="108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6FFF-9CD7-40A1-B8D0-1B4CD45C6C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DFE77-DD7A-43F5-B8B9-DC19C6CB33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7A07-4FF0-4DAA-9F00-042FFFA5EFF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AAEBD-C549-4108-B472-80F167C553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60A7B-5A62-45FC-B66F-6B39F82E7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D5E83-8D4E-4A26-8958-4722724BC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72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4 Staff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Annual Utility Meeting – District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Utility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4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850ED-574C-405E-A6F6-396E342A9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15" y="1412776"/>
            <a:ext cx="8884885" cy="3038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C7A6B-89C1-4C02-90A7-22332FCB2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0" y="4038600"/>
            <a:ext cx="8849372" cy="281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D03AA-965F-44A9-BA96-37297255EB17}"/>
              </a:ext>
            </a:extLst>
          </p:cNvPr>
          <p:cNvSpPr txBox="1"/>
          <p:nvPr/>
        </p:nvSpPr>
        <p:spPr>
          <a:xfrm>
            <a:off x="214330" y="3657600"/>
            <a:ext cx="58674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County I-80 – Grand Prairie Parkway to 60</a:t>
            </a:r>
            <a:r>
              <a:rPr lang="en-US" baseline="30000" dirty="0"/>
              <a:t>th</a:t>
            </a:r>
            <a:r>
              <a:rPr lang="en-US" dirty="0"/>
              <a:t> Street</a:t>
            </a:r>
          </a:p>
          <a:p>
            <a:r>
              <a:rPr lang="en-US" dirty="0"/>
              <a:t>FY 2023 Median Paving and New Bridge </a:t>
            </a:r>
          </a:p>
          <a:p>
            <a:r>
              <a:rPr lang="en-US" dirty="0"/>
              <a:t>FY 2024 EB Paving and Bridge Replacement</a:t>
            </a:r>
          </a:p>
          <a:p>
            <a:r>
              <a:rPr lang="en-US" dirty="0"/>
              <a:t>FY 2025 WB Paving and Bridge Replacement</a:t>
            </a:r>
          </a:p>
        </p:txBody>
      </p:sp>
    </p:spTree>
    <p:extLst>
      <p:ext uri="{BB962C8B-B14F-4D97-AF65-F5344CB8AC3E}">
        <p14:creationId xmlns:p14="http://schemas.microsoft.com/office/powerpoint/2010/main" val="132261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44848-33D3-4061-B1FE-8F3F4F94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87393"/>
            <a:ext cx="5943600" cy="267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B2FCC-A77A-4E23-9F7E-8270CB2C1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06858"/>
            <a:ext cx="7162800" cy="281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DAB372-794F-4B87-AA1C-470E78A8E9F6}"/>
              </a:ext>
            </a:extLst>
          </p:cNvPr>
          <p:cNvSpPr txBox="1"/>
          <p:nvPr/>
        </p:nvSpPr>
        <p:spPr>
          <a:xfrm>
            <a:off x="5257799" y="6223505"/>
            <a:ext cx="3886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I-80 US 6 Interchange De Soto</a:t>
            </a:r>
          </a:p>
          <a:p>
            <a:r>
              <a:rPr lang="en-US" dirty="0"/>
              <a:t>FY 2027 Bridge Replacements</a:t>
            </a:r>
          </a:p>
        </p:txBody>
      </p:sp>
    </p:spTree>
    <p:extLst>
      <p:ext uri="{BB962C8B-B14F-4D97-AF65-F5344CB8AC3E}">
        <p14:creationId xmlns:p14="http://schemas.microsoft.com/office/powerpoint/2010/main" val="109301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0503B-367F-47DF-91E6-3743C27C6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95" y="1440889"/>
            <a:ext cx="8882305" cy="4963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D4BED-02E7-4BF3-B4BA-230583972808}"/>
              </a:ext>
            </a:extLst>
          </p:cNvPr>
          <p:cNvSpPr txBox="1"/>
          <p:nvPr/>
        </p:nvSpPr>
        <p:spPr>
          <a:xfrm>
            <a:off x="3428999" y="5928752"/>
            <a:ext cx="5715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Madison Avenue Interchange in Council Bluffs</a:t>
            </a:r>
          </a:p>
          <a:p>
            <a:r>
              <a:rPr lang="en-US" dirty="0"/>
              <a:t>FY 2023 Grade and Pave, Bridge Replacement</a:t>
            </a:r>
          </a:p>
          <a:p>
            <a:r>
              <a:rPr lang="en-US" dirty="0"/>
              <a:t>FY 2024 Grade and Pave, Bridge Replacement</a:t>
            </a:r>
          </a:p>
        </p:txBody>
      </p:sp>
    </p:spTree>
    <p:extLst>
      <p:ext uri="{BB962C8B-B14F-4D97-AF65-F5344CB8AC3E}">
        <p14:creationId xmlns:p14="http://schemas.microsoft.com/office/powerpoint/2010/main" val="251292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850249"/>
            <a:ext cx="3451448" cy="116955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Wes Mayberry, P.E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Assistant District Engineer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4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Cell: 712-250-0496 Wes.Mayberry@iowadot.us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87923" y="1168394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13861" y="1171832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64387" y="1181205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14600" y="4074062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87923" y="1109198"/>
            <a:ext cx="1728192" cy="72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76155" y="1109198"/>
            <a:ext cx="1728192" cy="720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64387" y="1109198"/>
            <a:ext cx="1728192" cy="72007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87923" y="3138233"/>
            <a:ext cx="1728192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14600" y="4002913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55861" y="3498273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engineer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76155" y="3138233"/>
            <a:ext cx="172819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17631" y="3262502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Wes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Mayberry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3659" y="3462274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assistant district engineer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64387" y="3138233"/>
            <a:ext cx="172819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11457" y="3253220"/>
            <a:ext cx="188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Nate Epperson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71891" y="3479116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utility coordinator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14600" y="6031090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42746" y="6151255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Mike Frank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7923" y="326250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Scott Schram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E4641B-BF01-40C9-B69D-DC4516D5B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41A4E27-0574-40CF-8892-4408C3C1D839}"/>
              </a:ext>
            </a:extLst>
          </p:cNvPr>
          <p:cNvSpPr/>
          <p:nvPr/>
        </p:nvSpPr>
        <p:spPr>
          <a:xfrm>
            <a:off x="4627875" y="4086922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4E80DA-00FA-413C-A2BA-CD05DEDF71D1}"/>
              </a:ext>
            </a:extLst>
          </p:cNvPr>
          <p:cNvSpPr/>
          <p:nvPr/>
        </p:nvSpPr>
        <p:spPr>
          <a:xfrm>
            <a:off x="4627875" y="4015773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4D7A70-BAA4-4BFA-9AF4-4092648254D2}"/>
              </a:ext>
            </a:extLst>
          </p:cNvPr>
          <p:cNvSpPr/>
          <p:nvPr/>
        </p:nvSpPr>
        <p:spPr>
          <a:xfrm>
            <a:off x="4627875" y="6043950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19D1F3-0DF9-47EF-A490-E481AB8FC1C6}"/>
              </a:ext>
            </a:extLst>
          </p:cNvPr>
          <p:cNvSpPr txBox="1"/>
          <p:nvPr/>
        </p:nvSpPr>
        <p:spPr>
          <a:xfrm>
            <a:off x="4735379" y="6155361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Nick Mocha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D7AAAB-5BF7-43EF-BDFB-FA8C3DA8D1D3}"/>
              </a:ext>
            </a:extLst>
          </p:cNvPr>
          <p:cNvSpPr/>
          <p:nvPr/>
        </p:nvSpPr>
        <p:spPr>
          <a:xfrm>
            <a:off x="2514600" y="4074062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1C79D-62AB-482C-96B8-DBB28E0D440D}"/>
              </a:ext>
            </a:extLst>
          </p:cNvPr>
          <p:cNvSpPr/>
          <p:nvPr/>
        </p:nvSpPr>
        <p:spPr>
          <a:xfrm>
            <a:off x="2514600" y="4002913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CB3AD3-D81D-4279-B424-FC40D89E20EC}"/>
              </a:ext>
            </a:extLst>
          </p:cNvPr>
          <p:cNvSpPr/>
          <p:nvPr/>
        </p:nvSpPr>
        <p:spPr>
          <a:xfrm>
            <a:off x="2514600" y="6031090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C7BDE9-4FE3-4537-83CB-AC8149C07A88}"/>
              </a:ext>
            </a:extLst>
          </p:cNvPr>
          <p:cNvSpPr txBox="1"/>
          <p:nvPr/>
        </p:nvSpPr>
        <p:spPr>
          <a:xfrm>
            <a:off x="2622104" y="6148304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Dick Moraine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F9458B-2C0B-4A12-ADF3-952EF957E20F}"/>
              </a:ext>
            </a:extLst>
          </p:cNvPr>
          <p:cNvSpPr txBox="1"/>
          <p:nvPr/>
        </p:nvSpPr>
        <p:spPr>
          <a:xfrm>
            <a:off x="4729372" y="6363920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eastside permitting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E733E5-0416-4AE1-9045-1E3FFF650672}"/>
              </a:ext>
            </a:extLst>
          </p:cNvPr>
          <p:cNvSpPr txBox="1"/>
          <p:nvPr/>
        </p:nvSpPr>
        <p:spPr>
          <a:xfrm>
            <a:off x="2622104" y="6372914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westside permitting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A804A-90B3-4957-AE9A-0621C189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78" y="1181205"/>
            <a:ext cx="1267722" cy="1797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1364A-0A6E-48CD-885A-E2298049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502" y="1181205"/>
            <a:ext cx="1328940" cy="1805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F0E7C-804A-4A8D-B827-87AEFBA2B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036" y="4138930"/>
            <a:ext cx="1725613" cy="1717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DB2855-6505-4417-B847-F2F217BCD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013" y="1243970"/>
            <a:ext cx="1714566" cy="1697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EF0709-517C-4036-930F-FD6EC6C58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913" y="4138930"/>
            <a:ext cx="1765713" cy="17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BD42A-6276-47A2-BE0F-34E65C15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94" y="1457803"/>
            <a:ext cx="6347842" cy="5252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7EB3A6-33F7-41AA-8CF9-83B31E5D1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09" y="4988890"/>
            <a:ext cx="1905000" cy="822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F6E80-747B-429A-BBA4-95F8F5E00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918" y="5105400"/>
            <a:ext cx="1929683" cy="8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1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85800" y="2572610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16213" y="1181205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12026" y="4056803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5800" y="2513414"/>
            <a:ext cx="1728192" cy="72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16213" y="1109198"/>
            <a:ext cx="1728192" cy="72007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" y="4542449"/>
            <a:ext cx="1728192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12026" y="3985654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93304" y="4890095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construction engineer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16213" y="3138233"/>
            <a:ext cx="172819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923717" y="3262501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Troy Moraine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3717" y="3479116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construction supervisor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12026" y="6013831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0172" y="613399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Mike Frank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466671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Dan Redmond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E4641B-BF01-40C9-B69D-DC4516D5B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41A4E27-0574-40CF-8892-4408C3C1D839}"/>
              </a:ext>
            </a:extLst>
          </p:cNvPr>
          <p:cNvSpPr/>
          <p:nvPr/>
        </p:nvSpPr>
        <p:spPr>
          <a:xfrm>
            <a:off x="4825301" y="4069663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4E80DA-00FA-413C-A2BA-CD05DEDF71D1}"/>
              </a:ext>
            </a:extLst>
          </p:cNvPr>
          <p:cNvSpPr/>
          <p:nvPr/>
        </p:nvSpPr>
        <p:spPr>
          <a:xfrm>
            <a:off x="4825301" y="3998514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4D7A70-BAA4-4BFA-9AF4-4092648254D2}"/>
              </a:ext>
            </a:extLst>
          </p:cNvPr>
          <p:cNvSpPr/>
          <p:nvPr/>
        </p:nvSpPr>
        <p:spPr>
          <a:xfrm>
            <a:off x="4825301" y="6026691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19D1F3-0DF9-47EF-A490-E481AB8FC1C6}"/>
              </a:ext>
            </a:extLst>
          </p:cNvPr>
          <p:cNvSpPr txBox="1"/>
          <p:nvPr/>
        </p:nvSpPr>
        <p:spPr>
          <a:xfrm>
            <a:off x="4932805" y="6138102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Jeff Huntsman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D7AAAB-5BF7-43EF-BDFB-FA8C3DA8D1D3}"/>
              </a:ext>
            </a:extLst>
          </p:cNvPr>
          <p:cNvSpPr/>
          <p:nvPr/>
        </p:nvSpPr>
        <p:spPr>
          <a:xfrm>
            <a:off x="2712026" y="4056803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1C79D-62AB-482C-96B8-DBB28E0D440D}"/>
              </a:ext>
            </a:extLst>
          </p:cNvPr>
          <p:cNvSpPr/>
          <p:nvPr/>
        </p:nvSpPr>
        <p:spPr>
          <a:xfrm>
            <a:off x="2712026" y="3985654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CB3AD3-D81D-4279-B424-FC40D89E20EC}"/>
              </a:ext>
            </a:extLst>
          </p:cNvPr>
          <p:cNvSpPr/>
          <p:nvPr/>
        </p:nvSpPr>
        <p:spPr>
          <a:xfrm>
            <a:off x="2712026" y="6013831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C7BDE9-4FE3-4537-83CB-AC8149C07A88}"/>
              </a:ext>
            </a:extLst>
          </p:cNvPr>
          <p:cNvSpPr txBox="1"/>
          <p:nvPr/>
        </p:nvSpPr>
        <p:spPr>
          <a:xfrm>
            <a:off x="2819530" y="6131045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Brian Smith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F9458B-2C0B-4A12-ADF3-952EF957E20F}"/>
              </a:ext>
            </a:extLst>
          </p:cNvPr>
          <p:cNvSpPr txBox="1"/>
          <p:nvPr/>
        </p:nvSpPr>
        <p:spPr>
          <a:xfrm>
            <a:off x="4926798" y="6346661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construction supervisor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E733E5-0416-4AE1-9045-1E3FFF650672}"/>
              </a:ext>
            </a:extLst>
          </p:cNvPr>
          <p:cNvSpPr txBox="1"/>
          <p:nvPr/>
        </p:nvSpPr>
        <p:spPr>
          <a:xfrm>
            <a:off x="2819530" y="6355655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resident construction engineer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2B5151-6B14-4DAC-9EEE-CBCEA017B622}"/>
              </a:ext>
            </a:extLst>
          </p:cNvPr>
          <p:cNvSpPr/>
          <p:nvPr/>
        </p:nvSpPr>
        <p:spPr>
          <a:xfrm>
            <a:off x="2727981" y="1181205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E6AB74-BE01-4A3A-88F1-7BF831C3C5E3}"/>
              </a:ext>
            </a:extLst>
          </p:cNvPr>
          <p:cNvSpPr/>
          <p:nvPr/>
        </p:nvSpPr>
        <p:spPr>
          <a:xfrm>
            <a:off x="2727981" y="1109198"/>
            <a:ext cx="1728192" cy="72007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C404C5-383A-4847-8C82-70A86A441DAB}"/>
              </a:ext>
            </a:extLst>
          </p:cNvPr>
          <p:cNvSpPr/>
          <p:nvPr/>
        </p:nvSpPr>
        <p:spPr>
          <a:xfrm>
            <a:off x="2727981" y="3138233"/>
            <a:ext cx="172819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879D35-D6AD-4B85-BCA4-B62C269C2711}"/>
              </a:ext>
            </a:extLst>
          </p:cNvPr>
          <p:cNvSpPr txBox="1"/>
          <p:nvPr/>
        </p:nvSpPr>
        <p:spPr>
          <a:xfrm>
            <a:off x="2835485" y="3262501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Dave Dorsett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B6E847-CF8C-4B14-8D50-CE082D313913}"/>
              </a:ext>
            </a:extLst>
          </p:cNvPr>
          <p:cNvSpPr txBox="1"/>
          <p:nvPr/>
        </p:nvSpPr>
        <p:spPr>
          <a:xfrm>
            <a:off x="2835485" y="3479116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resident construction engineer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069281-BB4C-400A-A320-4D0237BCD1BE}"/>
              </a:ext>
            </a:extLst>
          </p:cNvPr>
          <p:cNvSpPr/>
          <p:nvPr/>
        </p:nvSpPr>
        <p:spPr>
          <a:xfrm>
            <a:off x="6761852" y="1116575"/>
            <a:ext cx="1723268" cy="2741738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B920AD-25BE-47EC-AFC6-28101B1D8C56}"/>
              </a:ext>
            </a:extLst>
          </p:cNvPr>
          <p:cNvSpPr txBox="1"/>
          <p:nvPr/>
        </p:nvSpPr>
        <p:spPr>
          <a:xfrm>
            <a:off x="6756928" y="211956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Council Bluffs Construction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066CF85-9748-489C-B1FD-D56B9E314BC6}"/>
              </a:ext>
            </a:extLst>
          </p:cNvPr>
          <p:cNvSpPr/>
          <p:nvPr/>
        </p:nvSpPr>
        <p:spPr>
          <a:xfrm>
            <a:off x="6756928" y="4005033"/>
            <a:ext cx="1723268" cy="2741738"/>
          </a:xfrm>
          <a:prstGeom prst="rect">
            <a:avLst/>
          </a:prstGeom>
          <a:solidFill>
            <a:srgbClr val="00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C50747-BAFC-4C75-9884-BB1157F02951}"/>
              </a:ext>
            </a:extLst>
          </p:cNvPr>
          <p:cNvSpPr txBox="1"/>
          <p:nvPr/>
        </p:nvSpPr>
        <p:spPr>
          <a:xfrm>
            <a:off x="6752004" y="502859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Creston Construction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1D67E-8789-47CC-BDAC-3C73D7CA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08" y="2614245"/>
            <a:ext cx="1707422" cy="1729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A4DC8-1F43-4C1F-923B-7D6C70180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014" y="1230285"/>
            <a:ext cx="1723319" cy="1723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12330-9230-48BC-B0BC-577955D0A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993" y="1267679"/>
            <a:ext cx="1714500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427E6-27A6-4417-9F9B-5FC7AED6A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981" y="4148464"/>
            <a:ext cx="1728192" cy="1677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DD1AD4-003E-4411-8690-F31052DBE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213" y="4129748"/>
            <a:ext cx="1717469" cy="17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3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81631-20DD-4D1F-92DE-C3C374D3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19" y="1376064"/>
            <a:ext cx="8359080" cy="54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EA528-A724-45A7-8501-982719C6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26" y="1412776"/>
            <a:ext cx="866566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699EE-049E-4664-8A50-79541E6D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19" y="1412776"/>
            <a:ext cx="8282880" cy="5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B5BA2-E457-4BBC-AC59-97709C4C1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31" y="1447800"/>
            <a:ext cx="7580526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75379-5548-4487-B8AD-14B295A5C6AD}"/>
              </a:ext>
            </a:extLst>
          </p:cNvPr>
          <p:cNvSpPr txBox="1"/>
          <p:nvPr/>
        </p:nvSpPr>
        <p:spPr>
          <a:xfrm>
            <a:off x="3678575" y="5380672"/>
            <a:ext cx="545458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Harrison County Hwy 30 Missouri Valley By-Pass</a:t>
            </a:r>
          </a:p>
          <a:p>
            <a:r>
              <a:rPr lang="en-US" dirty="0"/>
              <a:t>FY 2023 Environmental Assessment Complete</a:t>
            </a:r>
          </a:p>
          <a:p>
            <a:r>
              <a:rPr lang="en-US" dirty="0"/>
              <a:t>FY 2025 Right of Way</a:t>
            </a:r>
          </a:p>
          <a:p>
            <a:r>
              <a:rPr lang="en-US" dirty="0"/>
              <a:t>FY 2026 Grading</a:t>
            </a:r>
          </a:p>
          <a:p>
            <a:r>
              <a:rPr lang="en-US" dirty="0"/>
              <a:t>FY 2027 Bridge New</a:t>
            </a:r>
          </a:p>
        </p:txBody>
      </p:sp>
    </p:spTree>
    <p:extLst>
      <p:ext uri="{BB962C8B-B14F-4D97-AF65-F5344CB8AC3E}">
        <p14:creationId xmlns:p14="http://schemas.microsoft.com/office/powerpoint/2010/main" val="103047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0553F-1D90-4D66-877B-1403552A7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55" y="1437190"/>
            <a:ext cx="8187445" cy="2947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0650D8-882C-4992-9C02-CB75AAD27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54" y="4343401"/>
            <a:ext cx="8888341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A5ADF5-6DE2-45E9-AF5E-5B655C4A526F}"/>
              </a:ext>
            </a:extLst>
          </p:cNvPr>
          <p:cNvSpPr txBox="1"/>
          <p:nvPr/>
        </p:nvSpPr>
        <p:spPr>
          <a:xfrm>
            <a:off x="4114800" y="5934670"/>
            <a:ext cx="50635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Dallas County I-80 – Raccoon River Bridges</a:t>
            </a:r>
          </a:p>
          <a:p>
            <a:r>
              <a:rPr lang="en-US" dirty="0"/>
              <a:t>FY 2023 EB Paving</a:t>
            </a:r>
          </a:p>
          <a:p>
            <a:r>
              <a:rPr lang="en-US" dirty="0"/>
              <a:t>FY 2024 WB Grade and Paving</a:t>
            </a:r>
          </a:p>
        </p:txBody>
      </p:sp>
    </p:spTree>
    <p:extLst>
      <p:ext uri="{BB962C8B-B14F-4D97-AF65-F5344CB8AC3E}">
        <p14:creationId xmlns:p14="http://schemas.microsoft.com/office/powerpoint/2010/main" val="307595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6173</TotalTime>
  <Words>191</Words>
  <Application>Microsoft Office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Humpal, Nickolas</dc:creator>
  <cp:lastModifiedBy>Mayberry, Wes</cp:lastModifiedBy>
  <cp:revision>40</cp:revision>
  <dcterms:created xsi:type="dcterms:W3CDTF">2021-03-16T16:09:07Z</dcterms:created>
  <dcterms:modified xsi:type="dcterms:W3CDTF">2022-06-08T13:39:15Z</dcterms:modified>
</cp:coreProperties>
</file>