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329" r:id="rId2"/>
    <p:sldId id="321" r:id="rId3"/>
    <p:sldId id="327" r:id="rId4"/>
    <p:sldId id="323" r:id="rId5"/>
    <p:sldId id="322" r:id="rId6"/>
    <p:sldId id="318" r:id="rId7"/>
    <p:sldId id="320" r:id="rId8"/>
    <p:sldId id="311" r:id="rId9"/>
    <p:sldId id="268" r:id="rId10"/>
    <p:sldId id="333" r:id="rId11"/>
    <p:sldId id="334" r:id="rId12"/>
    <p:sldId id="335" r:id="rId13"/>
    <p:sldId id="332" r:id="rId14"/>
    <p:sldId id="314" r:id="rId15"/>
    <p:sldId id="324" r:id="rId16"/>
    <p:sldId id="325" r:id="rId17"/>
    <p:sldId id="326" r:id="rId18"/>
    <p:sldId id="336"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a:srgbClr val="CC0000"/>
    <a:srgbClr val="F7931E"/>
    <a:srgbClr val="F15A24"/>
    <a:srgbClr val="C53D0D"/>
    <a:srgbClr val="B96807"/>
    <a:srgbClr val="F5801F"/>
    <a:srgbClr val="DA7B08"/>
    <a:srgbClr val="F79545"/>
    <a:srgbClr val="1B5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374" autoAdjust="0"/>
  </p:normalViewPr>
  <p:slideViewPr>
    <p:cSldViewPr>
      <p:cViewPr varScale="1">
        <p:scale>
          <a:sx n="68" d="100"/>
          <a:sy n="68" d="100"/>
        </p:scale>
        <p:origin x="48" y="13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6/15/2022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8767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3794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6831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9170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6613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2785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DC: Minimize Risk and Improve Infrastructure Protection / Damage Prevention Efforts</a:t>
            </a:r>
          </a:p>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1444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Standardized permit process (DOT, Cities, County, etc.)</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Expedited and transparent permit processing</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Proactive 3</a:t>
            </a:r>
            <a:r>
              <a:rPr lang="en-US" sz="1100" baseline="30000" dirty="0">
                <a:effectLst/>
                <a:latin typeface="Calibri" panose="020F0502020204030204" pitchFamily="34" charset="0"/>
                <a:ea typeface="Times New Roman" panose="02020603050405020304" pitchFamily="18" charset="0"/>
              </a:rPr>
              <a:t>rd</a:t>
            </a:r>
            <a:r>
              <a:rPr lang="en-US" sz="1100" dirty="0">
                <a:effectLst/>
                <a:latin typeface="Calibri" panose="020F0502020204030204" pitchFamily="34" charset="0"/>
                <a:ea typeface="Times New Roman" panose="02020603050405020304" pitchFamily="18" charset="0"/>
              </a:rPr>
              <a:t> party coordination (e.g., between gas pipeline owners and HDD driller)</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Enhanced safety and damage prevention</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Joint trench and construction cost sharing opportunities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Traffic control and pavement repair cost sharing opportunities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“utility” project (e.g., HDD, pipelines, duct installations, buried power) design and construction (conflict analytics, cost reductions, expedited construction, damage reduction)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conflict analytics for “roadway improvements”, reducing relocations and better protecting existing infrastructure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usage of limited space within ROW (overhead, surface and underground)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relations with ROW owners, partnering opportunities – evolve ROW usage into one that embraces shared multi-modal, joint usage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proactive communications between ROW owners and utilities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As-built data in nationally recognized standardized format for enhanced exchanging, software use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Enable 811 responders to use augmented reality viewing and GNSS navigation along with pipe and cable locators to eliminate mis-marks and enhance damage prevention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Enable contractors to use augmented reality viewing and machine guidance to avoid strikes</a:t>
            </a:r>
          </a:p>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0116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Standardized permit process (DOT, Cities, County, etc.)</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Expedited and transparent permit processing</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Proactive 3</a:t>
            </a:r>
            <a:r>
              <a:rPr lang="en-US" sz="1100" baseline="30000" dirty="0">
                <a:effectLst/>
                <a:latin typeface="Calibri" panose="020F0502020204030204" pitchFamily="34" charset="0"/>
                <a:ea typeface="Times New Roman" panose="02020603050405020304" pitchFamily="18" charset="0"/>
              </a:rPr>
              <a:t>rd</a:t>
            </a:r>
            <a:r>
              <a:rPr lang="en-US" sz="1100" dirty="0">
                <a:effectLst/>
                <a:latin typeface="Calibri" panose="020F0502020204030204" pitchFamily="34" charset="0"/>
                <a:ea typeface="Times New Roman" panose="02020603050405020304" pitchFamily="18" charset="0"/>
              </a:rPr>
              <a:t> party coordination (e.g., between gas pipeline owners and HDD driller)</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Enhanced safety and damage prevention</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Joint trench and construction cost sharing opportunities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Traffic control and pavement repair cost sharing opportunities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“utility” project (e.g., HDD, pipelines, duct installations, buried power) design and construction (conflict analytics, cost reductions, expedited construction, damage reduction)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conflict analytics for “roadway improvements”, reducing relocations and better protecting existing infrastructure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usage of limited space within ROW (overhead, surface and underground)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relations with ROW owners, partnering opportunities – evolve ROW usage into one that embraces shared multi-modal, joint usage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Better, proactive communications between ROW owners and utilities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As-built data in nationally recognized standardized format for enhanced exchanging, software use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Enable 811 responders to use augmented reality viewing and GNSS navigation along with pipe and cable locators to eliminate mis-marks and enhance damage prevention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Enable contractors to use augmented reality viewing and machine guidance to avoid strikes</a:t>
            </a:r>
          </a:p>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2583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88825"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prstClr val="white"/>
              </a:solidFill>
            </a:endParaRPr>
          </a:p>
        </p:txBody>
      </p:sp>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6/15/2022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ownload Road Image HQ PNG Image | FreePNGImg">
            <a:extLst>
              <a:ext uri="{FF2B5EF4-FFF2-40B4-BE49-F238E27FC236}">
                <a16:creationId xmlns:a16="http://schemas.microsoft.com/office/drawing/2014/main" id="{8346068A-4A75-479D-BAB1-A3BB5BD0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264" y="4647050"/>
            <a:ext cx="5623447" cy="2382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05D548-EAE6-4166-A033-7A579952F952}"/>
              </a:ext>
            </a:extLst>
          </p:cNvPr>
          <p:cNvSpPr>
            <a:spLocks noGrp="1"/>
          </p:cNvSpPr>
          <p:nvPr>
            <p:ph type="ctrTitle"/>
          </p:nvPr>
        </p:nvSpPr>
        <p:spPr>
          <a:xfrm>
            <a:off x="760412" y="423004"/>
            <a:ext cx="3581400" cy="533400"/>
          </a:xfrm>
        </p:spPr>
        <p:txBody>
          <a:bodyPr>
            <a:normAutofit/>
          </a:bodyPr>
          <a:lstStyle/>
          <a:p>
            <a:r>
              <a:rPr lang="en-US" sz="2000" dirty="0"/>
              <a:t>Iowa DOT SPR 3082 Discovery</a:t>
            </a:r>
          </a:p>
        </p:txBody>
      </p:sp>
      <p:pic>
        <p:nvPicPr>
          <p:cNvPr id="4" name="Picture 4" descr="Iowa DOT adopts a new look for our corporate identity - Transportation  Matters for Iowa | Iowa DOT">
            <a:extLst>
              <a:ext uri="{FF2B5EF4-FFF2-40B4-BE49-F238E27FC236}">
                <a16:creationId xmlns:a16="http://schemas.microsoft.com/office/drawing/2014/main" id="{2F080DA7-A29D-47D9-9591-3F817F026C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4666844" y="1298574"/>
            <a:ext cx="2571750" cy="10728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E3BCD0C-41E3-49DD-AEE4-B8CF53504F0A}"/>
              </a:ext>
            </a:extLst>
          </p:cNvPr>
          <p:cNvGrpSpPr/>
          <p:nvPr/>
        </p:nvGrpSpPr>
        <p:grpSpPr>
          <a:xfrm>
            <a:off x="8636072" y="382945"/>
            <a:ext cx="3048000" cy="896994"/>
            <a:chOff x="1092818" y="2707986"/>
            <a:chExt cx="10461648" cy="3078752"/>
          </a:xfrm>
        </p:grpSpPr>
        <p:pic>
          <p:nvPicPr>
            <p:cNvPr id="9" name="Picture 8" descr="See the source image">
              <a:extLst>
                <a:ext uri="{FF2B5EF4-FFF2-40B4-BE49-F238E27FC236}">
                  <a16:creationId xmlns:a16="http://schemas.microsoft.com/office/drawing/2014/main" id="{A6ABAB23-BCD9-485C-8019-DCA0A987D7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818" y="3083282"/>
              <a:ext cx="2056161" cy="2056161"/>
            </a:xfrm>
            <a:prstGeom prst="rect">
              <a:avLst/>
            </a:prstGeom>
            <a:noFill/>
            <a:ln>
              <a:noFill/>
            </a:ln>
            <a:effectLst/>
          </p:spPr>
        </p:pic>
        <p:pic>
          <p:nvPicPr>
            <p:cNvPr id="10" name="Picture 2" descr="See the source image">
              <a:extLst>
                <a:ext uri="{FF2B5EF4-FFF2-40B4-BE49-F238E27FC236}">
                  <a16:creationId xmlns:a16="http://schemas.microsoft.com/office/drawing/2014/main" id="{D761A471-752A-4D84-9EE6-68FF886352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7233" y="3071982"/>
              <a:ext cx="3427759" cy="195871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C47B5FC-D9AD-42A9-9D4B-F7AE266196EC}"/>
                </a:ext>
              </a:extLst>
            </p:cNvPr>
            <p:cNvCxnSpPr/>
            <p:nvPr/>
          </p:nvCxnSpPr>
          <p:spPr>
            <a:xfrm>
              <a:off x="3884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4" descr="See the source image">
              <a:extLst>
                <a:ext uri="{FF2B5EF4-FFF2-40B4-BE49-F238E27FC236}">
                  <a16:creationId xmlns:a16="http://schemas.microsoft.com/office/drawing/2014/main" id="{2DEA8927-33CF-4399-BD96-0B27F173CC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6212" y="2845480"/>
              <a:ext cx="2488254" cy="248825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C4D2BFB-9854-4A87-8937-F18C72584B8F}"/>
                </a:ext>
              </a:extLst>
            </p:cNvPr>
            <p:cNvCxnSpPr/>
            <p:nvPr/>
          </p:nvCxnSpPr>
          <p:spPr>
            <a:xfrm>
              <a:off x="8837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TextBox 13">
            <a:extLst>
              <a:ext uri="{FF2B5EF4-FFF2-40B4-BE49-F238E27FC236}">
                <a16:creationId xmlns:a16="http://schemas.microsoft.com/office/drawing/2014/main" id="{4CC4E33E-F023-C2B9-1090-3494E65F9584}"/>
              </a:ext>
            </a:extLst>
          </p:cNvPr>
          <p:cNvSpPr txBox="1"/>
          <p:nvPr/>
        </p:nvSpPr>
        <p:spPr>
          <a:xfrm>
            <a:off x="1062843" y="861571"/>
            <a:ext cx="2666998" cy="338554"/>
          </a:xfrm>
          <a:prstGeom prst="rect">
            <a:avLst/>
          </a:prstGeom>
          <a:noFill/>
        </p:spPr>
        <p:txBody>
          <a:bodyPr wrap="square" rtlCol="0">
            <a:spAutoFit/>
          </a:bodyPr>
          <a:lstStyle/>
          <a:p>
            <a:pPr algn="ctr"/>
            <a:r>
              <a:rPr lang="en-US" sz="1600" dirty="0"/>
              <a:t>Avoid | Minimize | Mitigate</a:t>
            </a:r>
          </a:p>
        </p:txBody>
      </p:sp>
      <p:sp>
        <p:nvSpPr>
          <p:cNvPr id="7" name="Rectangle 6">
            <a:extLst>
              <a:ext uri="{FF2B5EF4-FFF2-40B4-BE49-F238E27FC236}">
                <a16:creationId xmlns:a16="http://schemas.microsoft.com/office/drawing/2014/main" id="{EFF4A359-8EC3-1D3E-5372-3BC0DCE569ED}"/>
              </a:ext>
            </a:extLst>
          </p:cNvPr>
          <p:cNvSpPr/>
          <p:nvPr/>
        </p:nvSpPr>
        <p:spPr>
          <a:xfrm>
            <a:off x="0" y="0"/>
            <a:ext cx="385247" cy="6869151"/>
          </a:xfrm>
          <a:prstGeom prst="rect">
            <a:avLst/>
          </a:prstGeom>
          <a:gradFill flip="none" rotWithShape="1">
            <a:gsLst>
              <a:gs pos="0">
                <a:srgbClr val="740000">
                  <a:shade val="30000"/>
                  <a:satMod val="115000"/>
                </a:srgbClr>
              </a:gs>
              <a:gs pos="50000">
                <a:srgbClr val="740000">
                  <a:shade val="67500"/>
                  <a:satMod val="115000"/>
                </a:srgbClr>
              </a:gs>
              <a:gs pos="100000">
                <a:srgbClr val="74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C9E02A6E-1E82-DAF4-2072-53797886ABF3}"/>
              </a:ext>
            </a:extLst>
          </p:cNvPr>
          <p:cNvSpPr txBox="1">
            <a:spLocks noGrp="1"/>
          </p:cNvSpPr>
          <p:nvPr>
            <p:ph type="subTitle" idx="1"/>
          </p:nvPr>
        </p:nvSpPr>
        <p:spPr>
          <a:xfrm>
            <a:off x="1705587" y="1883039"/>
            <a:ext cx="9066213" cy="1752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Early Identification and Location of Utility Facilities within Iowa DOT Project Footprints</a:t>
            </a:r>
            <a:endParaRPr lang="en-US" sz="2800" b="1" dirty="0">
              <a:solidFill>
                <a:schemeClr val="tx1"/>
              </a:solidFill>
            </a:endParaRPr>
          </a:p>
        </p:txBody>
      </p:sp>
      <p:sp>
        <p:nvSpPr>
          <p:cNvPr id="17" name="TextBox 16">
            <a:extLst>
              <a:ext uri="{FF2B5EF4-FFF2-40B4-BE49-F238E27FC236}">
                <a16:creationId xmlns:a16="http://schemas.microsoft.com/office/drawing/2014/main" id="{FE7524A7-BE55-DED6-EB31-C36BA5C965C6}"/>
              </a:ext>
            </a:extLst>
          </p:cNvPr>
          <p:cNvSpPr txBox="1"/>
          <p:nvPr/>
        </p:nvSpPr>
        <p:spPr>
          <a:xfrm>
            <a:off x="3427412" y="3757365"/>
            <a:ext cx="6704149" cy="1169551"/>
          </a:xfrm>
          <a:prstGeom prst="rect">
            <a:avLst/>
          </a:prstGeom>
          <a:noFill/>
        </p:spPr>
        <p:txBody>
          <a:bodyPr wrap="square" rtlCol="0">
            <a:spAutoFit/>
          </a:bodyPr>
          <a:lstStyle/>
          <a:p>
            <a:r>
              <a:rPr lang="pt-BR" sz="1400" b="1" dirty="0"/>
              <a:t> </a:t>
            </a:r>
            <a:r>
              <a:rPr lang="en-US" sz="1400" b="1" dirty="0"/>
              <a:t>Philip J. Meis, P.E., M.ASCE</a:t>
            </a:r>
          </a:p>
          <a:p>
            <a:r>
              <a:rPr lang="en-US" sz="1400" dirty="0"/>
              <a:t>Chair ASCE 75 </a:t>
            </a:r>
            <a:r>
              <a:rPr lang="en-US" sz="1400" i="1" u="sng" dirty="0"/>
              <a:t>Standard Guideline for Recording and Exchanging Utility Infrastructure Data</a:t>
            </a:r>
          </a:p>
          <a:p>
            <a:r>
              <a:rPr lang="en-US" sz="1400" dirty="0"/>
              <a:t>2021 Chair ASCE Utility Engineering Surveying Institute’s Utility Risk Management Division</a:t>
            </a:r>
          </a:p>
          <a:p>
            <a:r>
              <a:rPr lang="en-US" sz="1400" dirty="0"/>
              <a:t>ASCE 38-22 Committee Member</a:t>
            </a:r>
          </a:p>
          <a:p>
            <a:r>
              <a:rPr lang="en-US" sz="1400" dirty="0"/>
              <a:t>President of Utility Mapping Services, P.C. </a:t>
            </a:r>
          </a:p>
        </p:txBody>
      </p:sp>
      <p:pic>
        <p:nvPicPr>
          <p:cNvPr id="18" name="Picture 17" descr="A person in a suit and tie&#10;&#10;Description automatically generated with medium confidence">
            <a:extLst>
              <a:ext uri="{FF2B5EF4-FFF2-40B4-BE49-F238E27FC236}">
                <a16:creationId xmlns:a16="http://schemas.microsoft.com/office/drawing/2014/main" id="{9C31DC7E-CE41-42D9-81F3-03A81BDBE6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492" y="3741843"/>
            <a:ext cx="874177" cy="1103417"/>
          </a:xfrm>
          <a:prstGeom prst="rect">
            <a:avLst/>
          </a:prstGeom>
        </p:spPr>
      </p:pic>
      <p:sp>
        <p:nvSpPr>
          <p:cNvPr id="19" name="TextBox 18">
            <a:extLst>
              <a:ext uri="{FF2B5EF4-FFF2-40B4-BE49-F238E27FC236}">
                <a16:creationId xmlns:a16="http://schemas.microsoft.com/office/drawing/2014/main" id="{9C44685B-8501-9A72-4F4E-91F94170CC06}"/>
              </a:ext>
            </a:extLst>
          </p:cNvPr>
          <p:cNvSpPr txBox="1"/>
          <p:nvPr/>
        </p:nvSpPr>
        <p:spPr>
          <a:xfrm>
            <a:off x="3427412" y="5082372"/>
            <a:ext cx="7050270" cy="954107"/>
          </a:xfrm>
          <a:prstGeom prst="rect">
            <a:avLst/>
          </a:prstGeom>
          <a:noFill/>
        </p:spPr>
        <p:txBody>
          <a:bodyPr wrap="square" rtlCol="0">
            <a:spAutoFit/>
          </a:bodyPr>
          <a:lstStyle/>
          <a:p>
            <a:r>
              <a:rPr lang="pt-BR" sz="1400" b="1" dirty="0"/>
              <a:t>Daniel E. Colby</a:t>
            </a:r>
            <a:r>
              <a:rPr lang="en-US" sz="1400" b="1" dirty="0"/>
              <a:t>, M.ASCE</a:t>
            </a:r>
          </a:p>
          <a:p>
            <a:r>
              <a:rPr lang="en-US" sz="1400" dirty="0"/>
              <a:t>Chair ASCE </a:t>
            </a:r>
            <a:r>
              <a:rPr lang="en-US" sz="1400" i="1" u="sng" dirty="0"/>
              <a:t>Utility Risk Management Division’s Utility Asset Management and Data Security </a:t>
            </a:r>
          </a:p>
          <a:p>
            <a:r>
              <a:rPr lang="en-US" sz="1400" dirty="0"/>
              <a:t>Member ASCE 75, Member OGC MUDDI</a:t>
            </a:r>
            <a:endParaRPr lang="en-US" sz="1400" i="1" u="sng" dirty="0"/>
          </a:p>
          <a:p>
            <a:r>
              <a:rPr lang="en-US" sz="1400" dirty="0"/>
              <a:t>Senior Vice President of Technology, Utility Mapping Services, P.C. </a:t>
            </a:r>
          </a:p>
        </p:txBody>
      </p:sp>
      <p:pic>
        <p:nvPicPr>
          <p:cNvPr id="20" name="Picture 19" descr="A person wearing glasses&#10;&#10;Description automatically generated">
            <a:extLst>
              <a:ext uri="{FF2B5EF4-FFF2-40B4-BE49-F238E27FC236}">
                <a16:creationId xmlns:a16="http://schemas.microsoft.com/office/drawing/2014/main" id="{26A7C730-2F54-600D-C34A-B71272B5B7B7}"/>
              </a:ext>
            </a:extLst>
          </p:cNvPr>
          <p:cNvPicPr>
            <a:picLocks noChangeAspect="1"/>
          </p:cNvPicPr>
          <p:nvPr/>
        </p:nvPicPr>
        <p:blipFill rotWithShape="1">
          <a:blip r:embed="rId8">
            <a:extLst>
              <a:ext uri="{28A0092B-C50C-407E-A947-70E740481C1C}">
                <a14:useLocalDpi xmlns:a14="http://schemas.microsoft.com/office/drawing/2010/main" val="0"/>
              </a:ext>
            </a:extLst>
          </a:blip>
          <a:srcRect t="-793"/>
          <a:stretch/>
        </p:blipFill>
        <p:spPr>
          <a:xfrm>
            <a:off x="2400492" y="5048643"/>
            <a:ext cx="874177" cy="1103416"/>
          </a:xfrm>
          <a:prstGeom prst="rect">
            <a:avLst/>
          </a:prstGeom>
        </p:spPr>
      </p:pic>
    </p:spTree>
    <p:extLst>
      <p:ext uri="{BB962C8B-B14F-4D97-AF65-F5344CB8AC3E}">
        <p14:creationId xmlns:p14="http://schemas.microsoft.com/office/powerpoint/2010/main" val="422229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77BD1-720A-3B59-AB9A-5B27EBA6295E}"/>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8FD845-1CEB-480B-8B25-1AFCC83C645E}"/>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B532E02B-9513-4A95-811D-C7EBEB822A2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BBE2B9C6-491C-47ED-A742-ACC8B233B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D710C315-B09B-424B-9D4F-1F3A8933C41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
        <p:nvSpPr>
          <p:cNvPr id="2" name="TextBox 1">
            <a:extLst>
              <a:ext uri="{FF2B5EF4-FFF2-40B4-BE49-F238E27FC236}">
                <a16:creationId xmlns:a16="http://schemas.microsoft.com/office/drawing/2014/main" id="{A791C990-4AC4-4674-5446-4EE7B6F2D72E}"/>
              </a:ext>
            </a:extLst>
          </p:cNvPr>
          <p:cNvSpPr txBox="1"/>
          <p:nvPr/>
        </p:nvSpPr>
        <p:spPr>
          <a:xfrm>
            <a:off x="1219622" y="1646505"/>
            <a:ext cx="5067413" cy="4774384"/>
          </a:xfrm>
          <a:prstGeom prst="rect">
            <a:avLst/>
          </a:prstGeom>
          <a:noFill/>
        </p:spPr>
        <p:txBody>
          <a:bodyPr wrap="none" rtlCol="0">
            <a:spAutoFit/>
          </a:bodyPr>
          <a:lstStyle/>
          <a:p>
            <a:pPr marL="0" marR="0" algn="l">
              <a:lnSpc>
                <a:spcPct val="115000"/>
              </a:lnSpc>
              <a:spcBef>
                <a:spcPts val="60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SWOT Analysis Cont..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indent="-152293">
              <a:lnSpc>
                <a:spcPct val="115000"/>
              </a:lnSpc>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Other ROW Permitting</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Access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Maintenance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Occupation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Events</a:t>
            </a:r>
          </a:p>
          <a:p>
            <a:pPr marL="457200" marR="0" lvl="1" algn="l">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IADOT Utility Accommodation Policy</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Governing Statutes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One-Call Law (collaborate with other 2 IADOT R&amp;D projects – Roy and Jim)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Utility Accommodation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IA Legal Code ( Law) and Administrative Code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New Federal Policy/Code for Utility Accommodation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AASHTO Guides ( Hwy and Freeway)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Federal Mandates</a:t>
            </a:r>
          </a:p>
          <a:p>
            <a:pPr marL="457200" marR="0" lvl="1" algn="l">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Project Development and Delivery Flow Process with Utilities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SUE data collection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SUE data submittals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Survey Control and Topography Surveys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Iowa Real-Time Network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Conflict Matrices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Design Specifications, Construction Specifications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Construction As-Built Surveys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C4FBB14-3179-A43D-9E61-7F7A94182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012" y="3978153"/>
            <a:ext cx="2463957" cy="2463957"/>
          </a:xfrm>
          <a:prstGeom prst="rect">
            <a:avLst/>
          </a:prstGeom>
        </p:spPr>
      </p:pic>
    </p:spTree>
    <p:extLst>
      <p:ext uri="{BB962C8B-B14F-4D97-AF65-F5344CB8AC3E}">
        <p14:creationId xmlns:p14="http://schemas.microsoft.com/office/powerpoint/2010/main" val="287201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77BD1-720A-3B59-AB9A-5B27EBA6295E}"/>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8FD845-1CEB-480B-8B25-1AFCC83C645E}"/>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B532E02B-9513-4A95-811D-C7EBEB822A2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BBE2B9C6-491C-47ED-A742-ACC8B233B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D710C315-B09B-424B-9D4F-1F3A8933C41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
        <p:nvSpPr>
          <p:cNvPr id="2" name="TextBox 1">
            <a:extLst>
              <a:ext uri="{FF2B5EF4-FFF2-40B4-BE49-F238E27FC236}">
                <a16:creationId xmlns:a16="http://schemas.microsoft.com/office/drawing/2014/main" id="{A791C990-4AC4-4674-5446-4EE7B6F2D72E}"/>
              </a:ext>
            </a:extLst>
          </p:cNvPr>
          <p:cNvSpPr txBox="1"/>
          <p:nvPr/>
        </p:nvSpPr>
        <p:spPr>
          <a:xfrm>
            <a:off x="1273266" y="1434452"/>
            <a:ext cx="8821646" cy="5465471"/>
          </a:xfrm>
          <a:prstGeom prst="rect">
            <a:avLst/>
          </a:prstGeom>
          <a:noFill/>
        </p:spPr>
        <p:txBody>
          <a:bodyPr wrap="none" rtlCol="0">
            <a:spAutoFit/>
          </a:bodyPr>
          <a:lstStyle/>
          <a:p>
            <a:pPr>
              <a:lnSpc>
                <a:spcPct val="115000"/>
              </a:lnSpc>
            </a:pPr>
            <a:r>
              <a:rPr lang="en-US" dirty="0">
                <a:effectLst/>
                <a:latin typeface="Calibri" panose="020F0502020204030204" pitchFamily="34" charset="0"/>
                <a:ea typeface="Times New Roman" panose="02020603050405020304" pitchFamily="18" charset="0"/>
                <a:cs typeface="Calibri" panose="020F0502020204030204" pitchFamily="34" charset="0"/>
              </a:rPr>
              <a:t>SWOT Analysis Cont..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l">
              <a:lnSpc>
                <a:spcPct val="115000"/>
              </a:lnSpc>
              <a:spcBef>
                <a:spcPts val="0"/>
              </a:spcBef>
              <a:spcAft>
                <a:spcPts val="0"/>
              </a:spcAft>
            </a:pPr>
            <a:endParaRPr lang="en-US" sz="1100" b="1" dirty="0">
              <a:effectLst/>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Utility Data / As-built Collection through permit, through design, through construction processes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Identify potential utility stakeholders to be engaged with this R&amp;D process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Identify One-Call liaison for evaluating integration with IADOT permit, collection, and data store system and potential areas of collaboration.</a:t>
            </a:r>
          </a:p>
          <a:p>
            <a:pPr marL="457200" marR="0" lvl="1" algn="l">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Current Technology Landscape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Enterprise GIS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CADD, BIM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3D Design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Virtual Design and Construction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Machine Guidance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Augmented Reality Viewing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Data Stores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IT Security (firewall constraints for development and deployment)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Management and Implementation of 3</a:t>
            </a:r>
            <a:r>
              <a:rPr lang="en-US" sz="1100" baseline="30000" dirty="0">
                <a:effectLst/>
                <a:latin typeface="Calibri" panose="020F0502020204030204" pitchFamily="34" charset="0"/>
                <a:ea typeface="Times New Roman" panose="02020603050405020304" pitchFamily="18" charset="0"/>
                <a:cs typeface="Calibri" panose="020F0502020204030204" pitchFamily="34" charset="0"/>
              </a:rPr>
              <a:t>rd</a:t>
            </a:r>
            <a:r>
              <a:rPr lang="en-US" sz="1100" dirty="0">
                <a:effectLst/>
                <a:latin typeface="Calibri" panose="020F0502020204030204" pitchFamily="34" charset="0"/>
                <a:ea typeface="Times New Roman" panose="02020603050405020304" pitchFamily="18" charset="0"/>
                <a:cs typeface="Calibri" panose="020F0502020204030204" pitchFamily="34" charset="0"/>
              </a:rPr>
              <a:t> Party Applications and SaaS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Other IA Government Agency (e.g., Department of Administration) involvement</a:t>
            </a:r>
          </a:p>
          <a:p>
            <a:pPr marL="1085850" marR="0" lvl="2" indent="-171450" algn="l">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Identify data gaps and pain points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utility supplying information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design and coordination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Stakeholder Collaboration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construction (field engineer interviews)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operations and maintenance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planning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damage prevention and emergency response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permit process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With regulations and enforcement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F889097-63C2-0825-95B1-DB7B17442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012" y="3978153"/>
            <a:ext cx="2463957" cy="2463957"/>
          </a:xfrm>
          <a:prstGeom prst="rect">
            <a:avLst/>
          </a:prstGeom>
        </p:spPr>
      </p:pic>
    </p:spTree>
    <p:extLst>
      <p:ext uri="{BB962C8B-B14F-4D97-AF65-F5344CB8AC3E}">
        <p14:creationId xmlns:p14="http://schemas.microsoft.com/office/powerpoint/2010/main" val="321762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77BD1-720A-3B59-AB9A-5B27EBA6295E}"/>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8FD845-1CEB-480B-8B25-1AFCC83C645E}"/>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B532E02B-9513-4A95-811D-C7EBEB822A2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BBE2B9C6-491C-47ED-A742-ACC8B233B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D710C315-B09B-424B-9D4F-1F3A8933C41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
        <p:nvSpPr>
          <p:cNvPr id="2" name="TextBox 1">
            <a:extLst>
              <a:ext uri="{FF2B5EF4-FFF2-40B4-BE49-F238E27FC236}">
                <a16:creationId xmlns:a16="http://schemas.microsoft.com/office/drawing/2014/main" id="{A791C990-4AC4-4674-5446-4EE7B6F2D72E}"/>
              </a:ext>
            </a:extLst>
          </p:cNvPr>
          <p:cNvSpPr txBox="1"/>
          <p:nvPr/>
        </p:nvSpPr>
        <p:spPr>
          <a:xfrm>
            <a:off x="1293812" y="1664516"/>
            <a:ext cx="5232523" cy="4957639"/>
          </a:xfrm>
          <a:prstGeom prst="rect">
            <a:avLst/>
          </a:prstGeom>
          <a:noFill/>
        </p:spPr>
        <p:txBody>
          <a:bodyPr wrap="none" rtlCol="0">
            <a:spAutoFit/>
          </a:bodyPr>
          <a:lstStyle/>
          <a:p>
            <a:pPr>
              <a:lnSpc>
                <a:spcPct val="115000"/>
              </a:lnSpc>
            </a:pPr>
            <a:r>
              <a:rPr lang="en-US" dirty="0">
                <a:effectLst/>
                <a:latin typeface="Calibri" panose="020F0502020204030204" pitchFamily="34" charset="0"/>
                <a:ea typeface="Times New Roman" panose="02020603050405020304" pitchFamily="18" charset="0"/>
                <a:cs typeface="Calibri" panose="020F0502020204030204" pitchFamily="34" charset="0"/>
              </a:rPr>
              <a:t>SWOT Analysis Cont..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l">
              <a:lnSpc>
                <a:spcPct val="115000"/>
              </a:lnSpc>
              <a:spcBef>
                <a:spcPts val="0"/>
              </a:spcBef>
              <a:spcAft>
                <a:spcPts val="0"/>
              </a:spcAft>
            </a:pPr>
            <a:endParaRPr lang="en-US" sz="1100" b="1" dirty="0">
              <a:effectLst/>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Vision and Wish List</a:t>
            </a:r>
          </a:p>
          <a:p>
            <a:pPr marR="0" lvl="0" algn="l">
              <a:spcBef>
                <a:spcPts val="0"/>
              </a:spcBef>
              <a:spcAft>
                <a:spcPts val="0"/>
              </a:spcAft>
            </a:pP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3</a:t>
            </a:r>
            <a:r>
              <a:rPr lang="en-US" sz="1100" baseline="30000" dirty="0">
                <a:effectLst/>
                <a:latin typeface="Calibri" panose="020F0502020204030204" pitchFamily="34" charset="0"/>
                <a:ea typeface="Times New Roman" panose="02020603050405020304" pitchFamily="18" charset="0"/>
                <a:cs typeface="Calibri" panose="020F0502020204030204" pitchFamily="34" charset="0"/>
              </a:rPr>
              <a:t>rd</a:t>
            </a:r>
            <a:r>
              <a:rPr lang="en-US" sz="1100" dirty="0">
                <a:effectLst/>
                <a:latin typeface="Calibri" panose="020F0502020204030204" pitchFamily="34" charset="0"/>
                <a:ea typeface="Times New Roman" panose="02020603050405020304" pitchFamily="18" charset="0"/>
                <a:cs typeface="Calibri" panose="020F0502020204030204" pitchFamily="34" charset="0"/>
              </a:rPr>
              <a:t> Party Coordination between permit applicants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Resiliency analytics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Emergency Response Coordination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Civil Defense Coordination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Redirect traffic for active occupations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OGC MUDDI Implementation – integrating with other subsurface information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Transparency across agencies (state, local, county)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Shared, common platform for permits and utility data</a:t>
            </a:r>
          </a:p>
          <a:p>
            <a:pPr marL="914400" marR="0" lvl="2" algn="l">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Internal Stakeholder Parties</a:t>
            </a:r>
          </a:p>
          <a:p>
            <a:pPr marR="0" lvl="0" algn="l">
              <a:spcBef>
                <a:spcPts val="0"/>
              </a:spcBef>
              <a:spcAft>
                <a:spcPts val="0"/>
              </a:spcAft>
            </a:pP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Right of Way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Systems Planning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Utilities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Project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Design &amp; Survey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Bridges &amp; Structures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Field Operations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Construction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Location &amp; Environmental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Traffic Operations (TSMO &amp; ITS)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Information Technology</a:t>
            </a:r>
            <a:endParaRPr lang="en-US" dirty="0"/>
          </a:p>
          <a:p>
            <a:pPr marL="457200" marR="0" lvl="1" algn="l">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D7A456E-CA01-B3DB-60FA-E99B6FCDC8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012" y="3978153"/>
            <a:ext cx="2463957" cy="2463957"/>
          </a:xfrm>
          <a:prstGeom prst="rect">
            <a:avLst/>
          </a:prstGeom>
        </p:spPr>
      </p:pic>
    </p:spTree>
    <p:extLst>
      <p:ext uri="{BB962C8B-B14F-4D97-AF65-F5344CB8AC3E}">
        <p14:creationId xmlns:p14="http://schemas.microsoft.com/office/powerpoint/2010/main" val="366956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77BD1-720A-3B59-AB9A-5B27EBA6295E}"/>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28D2C6-F1AE-48B8-9E4C-DEF12D19B31D}"/>
              </a:ext>
            </a:extLst>
          </p:cNvPr>
          <p:cNvSpPr txBox="1"/>
          <p:nvPr/>
        </p:nvSpPr>
        <p:spPr>
          <a:xfrm>
            <a:off x="1135404" y="2610642"/>
            <a:ext cx="9067800" cy="3473515"/>
          </a:xfrm>
          <a:prstGeom prst="rect">
            <a:avLst/>
          </a:prstGeom>
          <a:noFill/>
        </p:spPr>
        <p:txBody>
          <a:bodyPr wrap="square" rtlCol="0">
            <a:spAutoFit/>
          </a:bodyPr>
          <a:lstStyle/>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supplying utility data and information</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design and coordination</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stakeholder collaboration</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construction and constructability </a:t>
            </a: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operations, maintenance</a:t>
            </a: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 and</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 service sustainment</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planning</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damage prevention and emergency response</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the permitting process</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regulations and enforcement</a:t>
            </a: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With cost and schedule</a:t>
            </a: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With commu</a:t>
            </a: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nication</a:t>
            </a: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1" algn="l">
              <a:lnSpc>
                <a:spcPct val="115000"/>
              </a:lnSpc>
              <a:spcBef>
                <a:spcPts val="0"/>
              </a:spcBef>
              <a:spcAft>
                <a:spcPts val="0"/>
              </a:spcAft>
              <a:buClr>
                <a:srgbClr val="00B050"/>
              </a:buClr>
            </a:pPr>
            <a:endParaRPr lang="en-US" sz="16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1F2F35C-0C19-4D38-B0DC-C2E07EE7C9C1}"/>
              </a:ext>
            </a:extLst>
          </p:cNvPr>
          <p:cNvSpPr txBox="1">
            <a:spLocks/>
          </p:cNvSpPr>
          <p:nvPr/>
        </p:nvSpPr>
        <p:spPr>
          <a:xfrm>
            <a:off x="1135404" y="1646505"/>
            <a:ext cx="5940901" cy="610820"/>
          </a:xfrm>
          <a:prstGeom prst="rect">
            <a:avLst/>
          </a:prstGeom>
        </p:spPr>
        <p:txBody>
          <a:bodyPr vert="horz" lIns="121899" tIns="60949" rIns="121899" bIns="60949" rtlCol="0" anchor="ctr">
            <a:norm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600" dirty="0">
                <a:solidFill>
                  <a:schemeClr val="tx1"/>
                </a:solidFill>
              </a:rPr>
              <a:t>Identifying Data Gaps &amp; Pain Points</a:t>
            </a:r>
          </a:p>
        </p:txBody>
      </p:sp>
      <p:pic>
        <p:nvPicPr>
          <p:cNvPr id="2050" name="Picture 2" descr="Search icon">
            <a:extLst>
              <a:ext uri="{FF2B5EF4-FFF2-40B4-BE49-F238E27FC236}">
                <a16:creationId xmlns:a16="http://schemas.microsoft.com/office/drawing/2014/main" id="{BD764E42-082D-4425-BBD4-A60FFB8E9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3124200"/>
            <a:ext cx="3276600" cy="32766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08FD845-1CEB-480B-8B25-1AFCC83C645E}"/>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B532E02B-9513-4A95-811D-C7EBEB822A2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BBE2B9C6-491C-47ED-A742-ACC8B233B0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D710C315-B09B-424B-9D4F-1F3A8933C41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Tree>
    <p:extLst>
      <p:ext uri="{BB962C8B-B14F-4D97-AF65-F5344CB8AC3E}">
        <p14:creationId xmlns:p14="http://schemas.microsoft.com/office/powerpoint/2010/main" val="428592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9696E5-8594-355C-6CE9-D17E5C56FDB2}"/>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oal PNG Photo | PNG All">
            <a:extLst>
              <a:ext uri="{FF2B5EF4-FFF2-40B4-BE49-F238E27FC236}">
                <a16:creationId xmlns:a16="http://schemas.microsoft.com/office/drawing/2014/main" id="{8C73B3F1-7F34-4CE1-928E-607943F1D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890" y="3429000"/>
            <a:ext cx="3923821" cy="2495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6D4314-F094-4045-BB74-79A5602B7318}"/>
              </a:ext>
            </a:extLst>
          </p:cNvPr>
          <p:cNvSpPr txBox="1"/>
          <p:nvPr/>
        </p:nvSpPr>
        <p:spPr>
          <a:xfrm>
            <a:off x="1149016" y="2669212"/>
            <a:ext cx="9067800" cy="3473515"/>
          </a:xfrm>
          <a:prstGeom prst="rect">
            <a:avLst/>
          </a:prstGeom>
          <a:noFill/>
        </p:spPr>
        <p:txBody>
          <a:bodyPr wrap="square" rtlCol="0">
            <a:spAutoFit/>
          </a:bodyPr>
          <a:lstStyle/>
          <a:p>
            <a:pPr marL="342900" marR="0" lvl="0" indent="-342900" algn="l">
              <a:lnSpc>
                <a:spcPct val="115000"/>
              </a:lnSpc>
              <a:spcBef>
                <a:spcPts val="0"/>
              </a:spcBef>
              <a:spcAft>
                <a:spcPts val="0"/>
              </a:spcAft>
              <a:buClr>
                <a:srgbClr val="00B050"/>
              </a:buClr>
              <a:buFont typeface="Wingdings" panose="05000000000000000000" pitchFamily="2" charset="2"/>
              <a:buChar char="ü"/>
            </a:pP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Third party coordination between permit applicants</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Resiliency analytics</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Emergency response coordination</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Civil defense coordination</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Redirect traffic for active occupations</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Best practices and industry data standards</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Data transparency across all stakeholders</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Provide a shared, common secure platform for permits &amp; utility data</a:t>
            </a: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Conflict management workflow and processes</a:t>
            </a:r>
          </a:p>
          <a:p>
            <a:pPr marL="190607" indent="-342900">
              <a:lnSpc>
                <a:spcPct val="115000"/>
              </a:lnSpc>
              <a:buClr>
                <a:srgbClr val="00B050"/>
              </a:buClr>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Safety </a:t>
            </a: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lnSpc>
                <a:spcPct val="115000"/>
              </a:lnSpc>
              <a:spcBef>
                <a:spcPts val="0"/>
              </a:spcBef>
              <a:spcAft>
                <a:spcPts val="0"/>
              </a:spcAft>
              <a:buClr>
                <a:srgbClr val="00B050"/>
              </a:buClr>
              <a:buFont typeface="Wingdings" panose="05000000000000000000" pitchFamily="2" charset="2"/>
              <a:buChar char="ü"/>
            </a:pPr>
            <a:endPar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405859F5-E961-45B6-9C65-8A31404995DE}"/>
              </a:ext>
            </a:extLst>
          </p:cNvPr>
          <p:cNvSpPr txBox="1">
            <a:spLocks/>
          </p:cNvSpPr>
          <p:nvPr/>
        </p:nvSpPr>
        <p:spPr>
          <a:xfrm>
            <a:off x="1165844" y="1675790"/>
            <a:ext cx="5940901" cy="610820"/>
          </a:xfrm>
          <a:prstGeom prst="rect">
            <a:avLst/>
          </a:prstGeom>
        </p:spPr>
        <p:txBody>
          <a:bodyPr vert="horz" lIns="121899" tIns="60949" rIns="121899" bIns="60949" rtlCol="0" anchor="ctr">
            <a:normAutofit fontScale="85000" lnSpcReduction="10000"/>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dirty="0">
                <a:solidFill>
                  <a:schemeClr val="tx1"/>
                </a:solidFill>
              </a:rPr>
              <a:t>Identifying Opportunities for Improvement </a:t>
            </a:r>
          </a:p>
        </p:txBody>
      </p:sp>
      <p:grpSp>
        <p:nvGrpSpPr>
          <p:cNvPr id="7" name="Group 6">
            <a:extLst>
              <a:ext uri="{FF2B5EF4-FFF2-40B4-BE49-F238E27FC236}">
                <a16:creationId xmlns:a16="http://schemas.microsoft.com/office/drawing/2014/main" id="{C881A594-6FDF-48A7-9ADA-08FC7721B642}"/>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7C47F257-A707-45AE-A893-753E7FD8EAB3}"/>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5DE35AD2-D53C-41A4-A18E-02E31A38CC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C6A6EA8-6BC1-4BE5-88DE-8B1F13A413BA}"/>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Tree>
    <p:extLst>
      <p:ext uri="{BB962C8B-B14F-4D97-AF65-F5344CB8AC3E}">
        <p14:creationId xmlns:p14="http://schemas.microsoft.com/office/powerpoint/2010/main" val="82176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61FA95-97A4-D8ED-D040-39FD4324F134}"/>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6D4314-F094-4045-BB74-79A5602B7318}"/>
              </a:ext>
            </a:extLst>
          </p:cNvPr>
          <p:cNvSpPr txBox="1"/>
          <p:nvPr/>
        </p:nvSpPr>
        <p:spPr>
          <a:xfrm>
            <a:off x="1061035" y="3429000"/>
            <a:ext cx="9067800" cy="2399247"/>
          </a:xfrm>
          <a:prstGeom prst="rect">
            <a:avLst/>
          </a:prstGeom>
          <a:noFill/>
        </p:spPr>
        <p:txBody>
          <a:bodyPr wrap="square" rtlCol="0">
            <a:spAutoFit/>
          </a:bodyPr>
          <a:lstStyle/>
          <a:p>
            <a:pPr marL="342900" marR="0" lvl="0" indent="-342900" algn="l">
              <a:lnSpc>
                <a:spcPct val="115000"/>
              </a:lnSpc>
              <a:spcBef>
                <a:spcPts val="0"/>
              </a:spcBef>
              <a:spcAft>
                <a:spcPts val="0"/>
              </a:spcAft>
              <a:buFont typeface="Wingdings" panose="05000000000000000000" pitchFamily="2" charset="2"/>
              <a:buChar char="ü"/>
            </a:pPr>
            <a:endParaRPr lang="en-US" sz="20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Reduce project schedule &amp; project costs</a:t>
            </a:r>
            <a:endParaRPr lang="en-US" sz="20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Improve working relations &amp; communication</a:t>
            </a:r>
          </a:p>
          <a:p>
            <a:pPr marL="190607" indent="-342900">
              <a:lnSpc>
                <a:spcPct val="115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Improve and centralize data exchange </a:t>
            </a:r>
            <a:endParaRPr lang="en-US" sz="20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90607" indent="-342900">
              <a:lnSpc>
                <a:spcPct val="115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Minimize strikes</a:t>
            </a:r>
          </a:p>
          <a:p>
            <a:pPr marL="190607" indent="-342900">
              <a:lnSpc>
                <a:spcPct val="115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Influence IADOT best practices</a:t>
            </a:r>
          </a:p>
          <a:p>
            <a:pPr marL="457200" marR="0" lvl="1" algn="l">
              <a:lnSpc>
                <a:spcPct val="115000"/>
              </a:lnSpc>
              <a:spcBef>
                <a:spcPts val="0"/>
              </a:spcBef>
              <a:spcAft>
                <a:spcPts val="0"/>
              </a:spcAft>
            </a:pPr>
            <a:endParaRPr lang="en-US" sz="11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405859F5-E961-45B6-9C65-8A31404995DE}"/>
              </a:ext>
            </a:extLst>
          </p:cNvPr>
          <p:cNvSpPr txBox="1">
            <a:spLocks/>
          </p:cNvSpPr>
          <p:nvPr/>
        </p:nvSpPr>
        <p:spPr>
          <a:xfrm>
            <a:off x="989012" y="1854891"/>
            <a:ext cx="7010400" cy="825770"/>
          </a:xfrm>
          <a:prstGeom prst="rect">
            <a:avLst/>
          </a:prstGeom>
        </p:spPr>
        <p:txBody>
          <a:bodyPr vert="horz" lIns="121899" tIns="60949" rIns="121899" bIns="60949" rtlCol="0" anchor="ctr">
            <a:norm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dirty="0">
                <a:solidFill>
                  <a:schemeClr val="tx1"/>
                </a:solidFill>
              </a:rPr>
              <a:t>Goals of the Research Projects</a:t>
            </a:r>
          </a:p>
        </p:txBody>
      </p:sp>
      <p:sp>
        <p:nvSpPr>
          <p:cNvPr id="7" name="TextBox 6">
            <a:extLst>
              <a:ext uri="{FF2B5EF4-FFF2-40B4-BE49-F238E27FC236}">
                <a16:creationId xmlns:a16="http://schemas.microsoft.com/office/drawing/2014/main" id="{B2AB0C49-F5CD-42C9-9B7B-C6EF24213B79}"/>
              </a:ext>
            </a:extLst>
          </p:cNvPr>
          <p:cNvSpPr txBox="1"/>
          <p:nvPr/>
        </p:nvSpPr>
        <p:spPr>
          <a:xfrm>
            <a:off x="1090610" y="2989314"/>
            <a:ext cx="4800600" cy="461665"/>
          </a:xfrm>
          <a:prstGeom prst="rect">
            <a:avLst/>
          </a:prstGeom>
          <a:noFill/>
        </p:spPr>
        <p:txBody>
          <a:bodyPr wrap="square" rtlCol="0">
            <a:spAutoFit/>
          </a:bodyPr>
          <a:lstStyle/>
          <a:p>
            <a:r>
              <a:rPr lang="en-US" dirty="0"/>
              <a:t>Avoid | Minimize | Mitigate</a:t>
            </a:r>
          </a:p>
        </p:txBody>
      </p:sp>
      <p:grpSp>
        <p:nvGrpSpPr>
          <p:cNvPr id="8" name="Group 7">
            <a:extLst>
              <a:ext uri="{FF2B5EF4-FFF2-40B4-BE49-F238E27FC236}">
                <a16:creationId xmlns:a16="http://schemas.microsoft.com/office/drawing/2014/main" id="{77F2961C-03DD-48D1-BBBD-E1E77429405C}"/>
              </a:ext>
            </a:extLst>
          </p:cNvPr>
          <p:cNvGrpSpPr/>
          <p:nvPr/>
        </p:nvGrpSpPr>
        <p:grpSpPr>
          <a:xfrm>
            <a:off x="-1" y="0"/>
            <a:ext cx="12188825" cy="1293188"/>
            <a:chOff x="-1" y="0"/>
            <a:chExt cx="12188825" cy="1293188"/>
          </a:xfrm>
        </p:grpSpPr>
        <p:sp>
          <p:nvSpPr>
            <p:cNvPr id="11" name="Rectangle 10">
              <a:extLst>
                <a:ext uri="{FF2B5EF4-FFF2-40B4-BE49-F238E27FC236}">
                  <a16:creationId xmlns:a16="http://schemas.microsoft.com/office/drawing/2014/main" id="{2F20A625-9419-4CC1-848C-EA2FA71FB472}"/>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2" name="Picture 4" descr="Iowa DOT adopts a new look for our corporate identity - Transportation  Matters for Iowa | Iowa DOT">
              <a:extLst>
                <a:ext uri="{FF2B5EF4-FFF2-40B4-BE49-F238E27FC236}">
                  <a16:creationId xmlns:a16="http://schemas.microsoft.com/office/drawing/2014/main" id="{DE367CDB-9155-4A88-9873-183A37FE91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BE56D7B2-0D66-4E1B-BB4E-223790F73E69}"/>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pic>
        <p:nvPicPr>
          <p:cNvPr id="2" name="Picture 2" descr="chalk-checkmark-png-3 - Construction Sealants Limited">
            <a:extLst>
              <a:ext uri="{FF2B5EF4-FFF2-40B4-BE49-F238E27FC236}">
                <a16:creationId xmlns:a16="http://schemas.microsoft.com/office/drawing/2014/main" id="{DC5B1E07-2801-499E-BFD1-58C8B2662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3812" y="3905734"/>
            <a:ext cx="2362199" cy="236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6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1B9D55-B843-05CD-A2EE-CE2825E32FB2}"/>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6D4314-F094-4045-BB74-79A5602B7318}"/>
              </a:ext>
            </a:extLst>
          </p:cNvPr>
          <p:cNvSpPr txBox="1"/>
          <p:nvPr/>
        </p:nvSpPr>
        <p:spPr>
          <a:xfrm>
            <a:off x="912812" y="2447732"/>
            <a:ext cx="9334500" cy="3785652"/>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Standardized permit process (DOT, Cities, County, etc.)</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Expedited and transparent permit processing</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Proactive 3</a:t>
            </a:r>
            <a:r>
              <a:rPr lang="en-US" sz="1600" baseline="30000" dirty="0">
                <a:effectLst/>
                <a:latin typeface="Calibri" panose="020F0502020204030204" pitchFamily="34" charset="0"/>
                <a:ea typeface="Times New Roman" panose="02020603050405020304" pitchFamily="18" charset="0"/>
              </a:rPr>
              <a:t>rd</a:t>
            </a:r>
            <a:r>
              <a:rPr lang="en-US" sz="1600" dirty="0">
                <a:effectLst/>
                <a:latin typeface="Calibri" panose="020F0502020204030204" pitchFamily="34" charset="0"/>
                <a:ea typeface="Times New Roman" panose="02020603050405020304" pitchFamily="18" charset="0"/>
              </a:rPr>
              <a:t> party coordination with utility owners</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Enhanced safety and damage prevention</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Joint trench and construction cost sharing opportunities</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Traffic control and pavement repair cost sharing opportunities</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Improved and enhanced “utility” project design and construction (conflict analytics, cost reductions, expedited construction, damage reduction)</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Modernized collaborative conflict analytics for “roadway improvements”, reducing relocations and better protecting existing infrastructure</a:t>
            </a:r>
          </a:p>
          <a:p>
            <a:pPr marL="285750" marR="0" lvl="0" indent="-28575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p:txBody>
      </p:sp>
      <p:sp>
        <p:nvSpPr>
          <p:cNvPr id="6" name="Title 3">
            <a:extLst>
              <a:ext uri="{FF2B5EF4-FFF2-40B4-BE49-F238E27FC236}">
                <a16:creationId xmlns:a16="http://schemas.microsoft.com/office/drawing/2014/main" id="{405859F5-E961-45B6-9C65-8A31404995DE}"/>
              </a:ext>
            </a:extLst>
          </p:cNvPr>
          <p:cNvSpPr txBox="1">
            <a:spLocks/>
          </p:cNvSpPr>
          <p:nvPr/>
        </p:nvSpPr>
        <p:spPr>
          <a:xfrm>
            <a:off x="1165844" y="1675790"/>
            <a:ext cx="5940901" cy="610820"/>
          </a:xfrm>
          <a:prstGeom prst="rect">
            <a:avLst/>
          </a:prstGeom>
        </p:spPr>
        <p:txBody>
          <a:bodyPr vert="horz" lIns="121899" tIns="60949" rIns="121899" bIns="60949" rtlCol="0" anchor="ctr">
            <a:norm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dirty="0">
                <a:solidFill>
                  <a:schemeClr val="tx1"/>
                </a:solidFill>
              </a:rPr>
              <a:t>The Vision</a:t>
            </a:r>
          </a:p>
        </p:txBody>
      </p:sp>
      <p:grpSp>
        <p:nvGrpSpPr>
          <p:cNvPr id="7" name="Group 6">
            <a:extLst>
              <a:ext uri="{FF2B5EF4-FFF2-40B4-BE49-F238E27FC236}">
                <a16:creationId xmlns:a16="http://schemas.microsoft.com/office/drawing/2014/main" id="{C881A594-6FDF-48A7-9ADA-08FC7721B642}"/>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7C47F257-A707-45AE-A893-753E7FD8EAB3}"/>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5DE35AD2-D53C-41A4-A18E-02E31A38C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C6A6EA8-6BC1-4BE5-88DE-8B1F13A413BA}"/>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pic>
        <p:nvPicPr>
          <p:cNvPr id="9" name="Picture 2" descr="Download Vision Free PNG photo images and clipart | FreePNGImg">
            <a:extLst>
              <a:ext uri="{FF2B5EF4-FFF2-40B4-BE49-F238E27FC236}">
                <a16:creationId xmlns:a16="http://schemas.microsoft.com/office/drawing/2014/main" id="{D266D70E-F3DB-4E0F-9958-8EBC6E6EC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092" y="1675790"/>
            <a:ext cx="2271831" cy="227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3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1A711B-918F-9F88-9BF4-54BD709F184D}"/>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6D4314-F094-4045-BB74-79A5602B7318}"/>
              </a:ext>
            </a:extLst>
          </p:cNvPr>
          <p:cNvSpPr txBox="1"/>
          <p:nvPr/>
        </p:nvSpPr>
        <p:spPr>
          <a:xfrm>
            <a:off x="1065212" y="2651795"/>
            <a:ext cx="8686800" cy="3539430"/>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Improved usage of limited space within ROW (overhead, surface and underground)</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Better relations with ROW owners, partnering opportunities – evolve ROW usage into one that embraces shared multi-modal, joint usage </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Improved proactive communications between ROW owners and utilities</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As-built data in nationally recognized standardized format for enhanced data exchange and software use</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Enable 811 responders to use augmented reality viewing and GNSS navigation along with pipe and cable locators to eliminate mis-marks and enhance damage prevention</a:t>
            </a:r>
          </a:p>
          <a:p>
            <a:pPr marL="342900" marR="0" lvl="0" indent="-342900">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Enable contractors to use augmented reality viewing and machine guidance to avoid strikes</a:t>
            </a:r>
          </a:p>
        </p:txBody>
      </p:sp>
      <p:sp>
        <p:nvSpPr>
          <p:cNvPr id="6" name="Title 3">
            <a:extLst>
              <a:ext uri="{FF2B5EF4-FFF2-40B4-BE49-F238E27FC236}">
                <a16:creationId xmlns:a16="http://schemas.microsoft.com/office/drawing/2014/main" id="{405859F5-E961-45B6-9C65-8A31404995DE}"/>
              </a:ext>
            </a:extLst>
          </p:cNvPr>
          <p:cNvSpPr txBox="1">
            <a:spLocks/>
          </p:cNvSpPr>
          <p:nvPr/>
        </p:nvSpPr>
        <p:spPr>
          <a:xfrm>
            <a:off x="1165844" y="1675790"/>
            <a:ext cx="5940901" cy="610820"/>
          </a:xfrm>
          <a:prstGeom prst="rect">
            <a:avLst/>
          </a:prstGeom>
        </p:spPr>
        <p:txBody>
          <a:bodyPr vert="horz" lIns="121899" tIns="60949" rIns="121899" bIns="60949" rtlCol="0" anchor="ctr">
            <a:norm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dirty="0">
                <a:solidFill>
                  <a:schemeClr val="tx1"/>
                </a:solidFill>
              </a:rPr>
              <a:t>The Vision </a:t>
            </a:r>
            <a:r>
              <a:rPr lang="en-US" sz="2400" dirty="0">
                <a:solidFill>
                  <a:schemeClr val="tx1"/>
                </a:solidFill>
              </a:rPr>
              <a:t>(cont..)</a:t>
            </a:r>
          </a:p>
        </p:txBody>
      </p:sp>
      <p:grpSp>
        <p:nvGrpSpPr>
          <p:cNvPr id="7" name="Group 6">
            <a:extLst>
              <a:ext uri="{FF2B5EF4-FFF2-40B4-BE49-F238E27FC236}">
                <a16:creationId xmlns:a16="http://schemas.microsoft.com/office/drawing/2014/main" id="{C881A594-6FDF-48A7-9ADA-08FC7721B642}"/>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7C47F257-A707-45AE-A893-753E7FD8EAB3}"/>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5DE35AD2-D53C-41A4-A18E-02E31A38C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C6A6EA8-6BC1-4BE5-88DE-8B1F13A413BA}"/>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pic>
        <p:nvPicPr>
          <p:cNvPr id="9" name="Picture 2" descr="Download Vision Free PNG photo images and clipart | FreePNGImg">
            <a:extLst>
              <a:ext uri="{FF2B5EF4-FFF2-40B4-BE49-F238E27FC236}">
                <a16:creationId xmlns:a16="http://schemas.microsoft.com/office/drawing/2014/main" id="{0A33C62A-4CD0-474E-B41E-F78764329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092" y="1675790"/>
            <a:ext cx="2271831" cy="227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0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ownload Road Image HQ PNG Image | FreePNGImg">
            <a:extLst>
              <a:ext uri="{FF2B5EF4-FFF2-40B4-BE49-F238E27FC236}">
                <a16:creationId xmlns:a16="http://schemas.microsoft.com/office/drawing/2014/main" id="{8346068A-4A75-479D-BAB1-A3BB5BD0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12188825" cy="2754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05D548-EAE6-4166-A033-7A579952F952}"/>
              </a:ext>
            </a:extLst>
          </p:cNvPr>
          <p:cNvSpPr>
            <a:spLocks noGrp="1"/>
          </p:cNvSpPr>
          <p:nvPr>
            <p:ph type="ctrTitle"/>
          </p:nvPr>
        </p:nvSpPr>
        <p:spPr>
          <a:xfrm>
            <a:off x="760412" y="423004"/>
            <a:ext cx="3581400" cy="533400"/>
          </a:xfrm>
        </p:spPr>
        <p:txBody>
          <a:bodyPr>
            <a:normAutofit/>
          </a:bodyPr>
          <a:lstStyle/>
          <a:p>
            <a:r>
              <a:rPr lang="en-US" sz="2000" dirty="0"/>
              <a:t>Iowa DOT SPR 3082 Discovery</a:t>
            </a:r>
          </a:p>
        </p:txBody>
      </p:sp>
      <p:pic>
        <p:nvPicPr>
          <p:cNvPr id="4" name="Picture 4" descr="Iowa DOT adopts a new look for our corporate identity - Transportation  Matters for Iowa | Iowa DOT">
            <a:extLst>
              <a:ext uri="{FF2B5EF4-FFF2-40B4-BE49-F238E27FC236}">
                <a16:creationId xmlns:a16="http://schemas.microsoft.com/office/drawing/2014/main" id="{2F080DA7-A29D-47D9-9591-3F817F026C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4570412" y="1519905"/>
            <a:ext cx="2571750" cy="10728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E3BCD0C-41E3-49DD-AEE4-B8CF53504F0A}"/>
              </a:ext>
            </a:extLst>
          </p:cNvPr>
          <p:cNvGrpSpPr/>
          <p:nvPr/>
        </p:nvGrpSpPr>
        <p:grpSpPr>
          <a:xfrm>
            <a:off x="8636072" y="382945"/>
            <a:ext cx="3048000" cy="896994"/>
            <a:chOff x="1092818" y="2707986"/>
            <a:chExt cx="10461648" cy="3078752"/>
          </a:xfrm>
        </p:grpSpPr>
        <p:pic>
          <p:nvPicPr>
            <p:cNvPr id="9" name="Picture 8" descr="See the source image">
              <a:extLst>
                <a:ext uri="{FF2B5EF4-FFF2-40B4-BE49-F238E27FC236}">
                  <a16:creationId xmlns:a16="http://schemas.microsoft.com/office/drawing/2014/main" id="{A6ABAB23-BCD9-485C-8019-DCA0A987D7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818" y="3083282"/>
              <a:ext cx="2056161" cy="2056161"/>
            </a:xfrm>
            <a:prstGeom prst="rect">
              <a:avLst/>
            </a:prstGeom>
            <a:noFill/>
            <a:ln>
              <a:noFill/>
            </a:ln>
            <a:effectLst/>
          </p:spPr>
        </p:pic>
        <p:pic>
          <p:nvPicPr>
            <p:cNvPr id="10" name="Picture 2" descr="See the source image">
              <a:extLst>
                <a:ext uri="{FF2B5EF4-FFF2-40B4-BE49-F238E27FC236}">
                  <a16:creationId xmlns:a16="http://schemas.microsoft.com/office/drawing/2014/main" id="{D761A471-752A-4D84-9EE6-68FF886352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7233" y="3071982"/>
              <a:ext cx="3427759" cy="195871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C47B5FC-D9AD-42A9-9D4B-F7AE266196EC}"/>
                </a:ext>
              </a:extLst>
            </p:cNvPr>
            <p:cNvCxnSpPr/>
            <p:nvPr/>
          </p:nvCxnSpPr>
          <p:spPr>
            <a:xfrm>
              <a:off x="3884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4" descr="See the source image">
              <a:extLst>
                <a:ext uri="{FF2B5EF4-FFF2-40B4-BE49-F238E27FC236}">
                  <a16:creationId xmlns:a16="http://schemas.microsoft.com/office/drawing/2014/main" id="{2DEA8927-33CF-4399-BD96-0B27F173CC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6212" y="2845480"/>
              <a:ext cx="2488254" cy="248825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C4D2BFB-9854-4A87-8937-F18C72584B8F}"/>
                </a:ext>
              </a:extLst>
            </p:cNvPr>
            <p:cNvCxnSpPr/>
            <p:nvPr/>
          </p:nvCxnSpPr>
          <p:spPr>
            <a:xfrm>
              <a:off x="8837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TextBox 13">
            <a:extLst>
              <a:ext uri="{FF2B5EF4-FFF2-40B4-BE49-F238E27FC236}">
                <a16:creationId xmlns:a16="http://schemas.microsoft.com/office/drawing/2014/main" id="{4CC4E33E-F023-C2B9-1090-3494E65F9584}"/>
              </a:ext>
            </a:extLst>
          </p:cNvPr>
          <p:cNvSpPr txBox="1"/>
          <p:nvPr/>
        </p:nvSpPr>
        <p:spPr>
          <a:xfrm>
            <a:off x="1062843" y="861571"/>
            <a:ext cx="2666998" cy="338554"/>
          </a:xfrm>
          <a:prstGeom prst="rect">
            <a:avLst/>
          </a:prstGeom>
          <a:noFill/>
        </p:spPr>
        <p:txBody>
          <a:bodyPr wrap="square" rtlCol="0">
            <a:spAutoFit/>
          </a:bodyPr>
          <a:lstStyle/>
          <a:p>
            <a:pPr algn="ctr"/>
            <a:r>
              <a:rPr lang="en-US" sz="1600" dirty="0"/>
              <a:t>Avoid | Minimize | Mitigate</a:t>
            </a:r>
          </a:p>
        </p:txBody>
      </p:sp>
      <p:sp>
        <p:nvSpPr>
          <p:cNvPr id="7" name="Rectangle 6">
            <a:extLst>
              <a:ext uri="{FF2B5EF4-FFF2-40B4-BE49-F238E27FC236}">
                <a16:creationId xmlns:a16="http://schemas.microsoft.com/office/drawing/2014/main" id="{EFF4A359-8EC3-1D3E-5372-3BC0DCE569ED}"/>
              </a:ext>
            </a:extLst>
          </p:cNvPr>
          <p:cNvSpPr/>
          <p:nvPr/>
        </p:nvSpPr>
        <p:spPr>
          <a:xfrm>
            <a:off x="0" y="0"/>
            <a:ext cx="385247" cy="6869151"/>
          </a:xfrm>
          <a:prstGeom prst="rect">
            <a:avLst/>
          </a:prstGeom>
          <a:gradFill flip="none" rotWithShape="1">
            <a:gsLst>
              <a:gs pos="0">
                <a:srgbClr val="740000">
                  <a:shade val="30000"/>
                  <a:satMod val="115000"/>
                </a:srgbClr>
              </a:gs>
              <a:gs pos="50000">
                <a:srgbClr val="740000">
                  <a:shade val="67500"/>
                  <a:satMod val="115000"/>
                </a:srgbClr>
              </a:gs>
              <a:gs pos="100000">
                <a:srgbClr val="74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C9E02A6E-1E82-DAF4-2072-53797886ABF3}"/>
              </a:ext>
            </a:extLst>
          </p:cNvPr>
          <p:cNvSpPr txBox="1">
            <a:spLocks noGrp="1"/>
          </p:cNvSpPr>
          <p:nvPr>
            <p:ph type="subTitle" idx="1"/>
          </p:nvPr>
        </p:nvSpPr>
        <p:spPr>
          <a:xfrm>
            <a:off x="1695884" y="2226621"/>
            <a:ext cx="9066213" cy="1752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Early Identification and Location of Utility Facilities within Iowa DOT Project Footprints</a:t>
            </a:r>
            <a:endParaRPr lang="en-US" sz="2800" b="1" dirty="0">
              <a:solidFill>
                <a:schemeClr val="tx1"/>
              </a:solidFill>
            </a:endParaRPr>
          </a:p>
        </p:txBody>
      </p:sp>
    </p:spTree>
    <p:extLst>
      <p:ext uri="{BB962C8B-B14F-4D97-AF65-F5344CB8AC3E}">
        <p14:creationId xmlns:p14="http://schemas.microsoft.com/office/powerpoint/2010/main" val="251486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1E5380-7386-4A11-991E-31DAFE8DA1A3}"/>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1217611" y="1545618"/>
            <a:ext cx="9705793" cy="990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Research Team</a:t>
            </a:r>
            <a:endParaRPr lang="en-US" sz="2800" b="1" dirty="0">
              <a:solidFill>
                <a:schemeClr val="tx1"/>
              </a:solidFill>
            </a:endParaRPr>
          </a:p>
        </p:txBody>
      </p:sp>
      <p:grpSp>
        <p:nvGrpSpPr>
          <p:cNvPr id="15" name="Group 14">
            <a:extLst>
              <a:ext uri="{FF2B5EF4-FFF2-40B4-BE49-F238E27FC236}">
                <a16:creationId xmlns:a16="http://schemas.microsoft.com/office/drawing/2014/main" id="{67CDC2CE-9439-4BDF-95C8-07A0C5E381D5}"/>
              </a:ext>
            </a:extLst>
          </p:cNvPr>
          <p:cNvGrpSpPr/>
          <p:nvPr/>
        </p:nvGrpSpPr>
        <p:grpSpPr>
          <a:xfrm>
            <a:off x="-1" y="0"/>
            <a:ext cx="12188825" cy="1293188"/>
            <a:chOff x="-1" y="0"/>
            <a:chExt cx="12188825" cy="1293188"/>
          </a:xfrm>
        </p:grpSpPr>
        <p:sp>
          <p:nvSpPr>
            <p:cNvPr id="13" name="Rectangle 12">
              <a:extLst>
                <a:ext uri="{FF2B5EF4-FFF2-40B4-BE49-F238E27FC236}">
                  <a16:creationId xmlns:a16="http://schemas.microsoft.com/office/drawing/2014/main" id="{C7FFF015-C695-4CFA-AC1D-5C8ECACAC18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4" descr="Iowa DOT adopts a new look for our corporate identity - Transportation  Matters for Iowa | Iowa DOT">
              <a:extLst>
                <a:ext uri="{FF2B5EF4-FFF2-40B4-BE49-F238E27FC236}">
                  <a16:creationId xmlns:a16="http://schemas.microsoft.com/office/drawing/2014/main" id="{2F080DA7-A29D-47D9-9591-3F817F026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41F1F348-1E55-48B3-9F3A-88A87419303E}"/>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
        <p:nvSpPr>
          <p:cNvPr id="14" name="TextBox 13">
            <a:extLst>
              <a:ext uri="{FF2B5EF4-FFF2-40B4-BE49-F238E27FC236}">
                <a16:creationId xmlns:a16="http://schemas.microsoft.com/office/drawing/2014/main" id="{73C6D285-30F5-428F-9EA8-B5C8B2B32F04}"/>
              </a:ext>
            </a:extLst>
          </p:cNvPr>
          <p:cNvSpPr txBox="1"/>
          <p:nvPr/>
        </p:nvSpPr>
        <p:spPr>
          <a:xfrm>
            <a:off x="7997823" y="6096000"/>
            <a:ext cx="3735389" cy="461665"/>
          </a:xfrm>
          <a:prstGeom prst="rect">
            <a:avLst/>
          </a:prstGeom>
          <a:noFill/>
        </p:spPr>
        <p:txBody>
          <a:bodyPr wrap="square" rtlCol="0">
            <a:spAutoFit/>
          </a:bodyPr>
          <a:lstStyle/>
          <a:p>
            <a:r>
              <a:rPr lang="en-US" dirty="0"/>
              <a:t>Avoid | Minimize | Mitigate</a:t>
            </a:r>
          </a:p>
        </p:txBody>
      </p:sp>
      <p:sp>
        <p:nvSpPr>
          <p:cNvPr id="16" name="TextBox 15">
            <a:extLst>
              <a:ext uri="{FF2B5EF4-FFF2-40B4-BE49-F238E27FC236}">
                <a16:creationId xmlns:a16="http://schemas.microsoft.com/office/drawing/2014/main" id="{EFD6C62E-3741-4197-8B6D-B683E88E6751}"/>
              </a:ext>
            </a:extLst>
          </p:cNvPr>
          <p:cNvSpPr txBox="1"/>
          <p:nvPr/>
        </p:nvSpPr>
        <p:spPr>
          <a:xfrm>
            <a:off x="1044576" y="4753000"/>
            <a:ext cx="2286000" cy="276999"/>
          </a:xfrm>
          <a:prstGeom prst="rect">
            <a:avLst/>
          </a:prstGeom>
          <a:noFill/>
        </p:spPr>
        <p:txBody>
          <a:bodyPr wrap="square" rtlCol="0">
            <a:spAutoFit/>
          </a:bodyPr>
          <a:lstStyle/>
          <a:p>
            <a:pPr algn="ctr"/>
            <a:r>
              <a:rPr lang="en-US" sz="1200" dirty="0"/>
              <a:t>Utility Mapping Services, Inc.</a:t>
            </a:r>
          </a:p>
        </p:txBody>
      </p:sp>
      <p:grpSp>
        <p:nvGrpSpPr>
          <p:cNvPr id="5" name="Group 4">
            <a:extLst>
              <a:ext uri="{FF2B5EF4-FFF2-40B4-BE49-F238E27FC236}">
                <a16:creationId xmlns:a16="http://schemas.microsoft.com/office/drawing/2014/main" id="{7E8E17B1-A04F-4F78-8E9B-AE2C318DB5AD}"/>
              </a:ext>
            </a:extLst>
          </p:cNvPr>
          <p:cNvGrpSpPr/>
          <p:nvPr/>
        </p:nvGrpSpPr>
        <p:grpSpPr>
          <a:xfrm>
            <a:off x="1044576" y="2698540"/>
            <a:ext cx="10461648" cy="3078752"/>
            <a:chOff x="1092818" y="2707986"/>
            <a:chExt cx="10461648" cy="3078752"/>
          </a:xfrm>
        </p:grpSpPr>
        <p:pic>
          <p:nvPicPr>
            <p:cNvPr id="12" name="Picture 11" descr="See the source image">
              <a:extLst>
                <a:ext uri="{FF2B5EF4-FFF2-40B4-BE49-F238E27FC236}">
                  <a16:creationId xmlns:a16="http://schemas.microsoft.com/office/drawing/2014/main" id="{0B5670B6-DFE3-4C4E-ABB1-D03F85613A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818" y="3083282"/>
              <a:ext cx="2056161" cy="2056161"/>
            </a:xfrm>
            <a:prstGeom prst="rect">
              <a:avLst/>
            </a:prstGeom>
            <a:noFill/>
            <a:ln>
              <a:noFill/>
            </a:ln>
            <a:effectLst/>
          </p:spPr>
        </p:pic>
        <p:pic>
          <p:nvPicPr>
            <p:cNvPr id="2050" name="Picture 2" descr="See the source image">
              <a:extLst>
                <a:ext uri="{FF2B5EF4-FFF2-40B4-BE49-F238E27FC236}">
                  <a16:creationId xmlns:a16="http://schemas.microsoft.com/office/drawing/2014/main" id="{EA17522B-A8CA-43CA-BFF8-2FAB61B8D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233" y="3071982"/>
              <a:ext cx="3427759" cy="195871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86C0280-402B-41AD-A69F-9771F0A9A785}"/>
                </a:ext>
              </a:extLst>
            </p:cNvPr>
            <p:cNvCxnSpPr/>
            <p:nvPr/>
          </p:nvCxnSpPr>
          <p:spPr>
            <a:xfrm>
              <a:off x="3884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52" name="Picture 4" descr="See the source image">
              <a:extLst>
                <a:ext uri="{FF2B5EF4-FFF2-40B4-BE49-F238E27FC236}">
                  <a16:creationId xmlns:a16="http://schemas.microsoft.com/office/drawing/2014/main" id="{E809B47D-8711-40EF-BE86-27E6A71FF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212" y="2845480"/>
              <a:ext cx="2488254" cy="248825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39772494-A376-45D3-BC86-97A313E73DFA}"/>
                </a:ext>
              </a:extLst>
            </p:cNvPr>
            <p:cNvCxnSpPr/>
            <p:nvPr/>
          </p:nvCxnSpPr>
          <p:spPr>
            <a:xfrm>
              <a:off x="8837612" y="2707986"/>
              <a:ext cx="0" cy="30787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7398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4B9781-F7E5-FAEF-1494-00F7927F2C40}"/>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815095" y="1545618"/>
            <a:ext cx="10108310" cy="990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Ongoing Partnership Research Projects</a:t>
            </a:r>
            <a:endParaRPr lang="en-US" sz="2800" b="1" dirty="0">
              <a:solidFill>
                <a:schemeClr val="tx1"/>
              </a:solidFill>
            </a:endParaRPr>
          </a:p>
        </p:txBody>
      </p:sp>
      <p:grpSp>
        <p:nvGrpSpPr>
          <p:cNvPr id="15" name="Group 14">
            <a:extLst>
              <a:ext uri="{FF2B5EF4-FFF2-40B4-BE49-F238E27FC236}">
                <a16:creationId xmlns:a16="http://schemas.microsoft.com/office/drawing/2014/main" id="{67CDC2CE-9439-4BDF-95C8-07A0C5E381D5}"/>
              </a:ext>
            </a:extLst>
          </p:cNvPr>
          <p:cNvGrpSpPr/>
          <p:nvPr/>
        </p:nvGrpSpPr>
        <p:grpSpPr>
          <a:xfrm>
            <a:off x="-1" y="0"/>
            <a:ext cx="12188825" cy="1293188"/>
            <a:chOff x="-1" y="0"/>
            <a:chExt cx="12188825" cy="1293188"/>
          </a:xfrm>
        </p:grpSpPr>
        <p:sp>
          <p:nvSpPr>
            <p:cNvPr id="13" name="Rectangle 12">
              <a:extLst>
                <a:ext uri="{FF2B5EF4-FFF2-40B4-BE49-F238E27FC236}">
                  <a16:creationId xmlns:a16="http://schemas.microsoft.com/office/drawing/2014/main" id="{C7FFF015-C695-4CFA-AC1D-5C8ECACAC18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4" descr="Iowa DOT adopts a new look for our corporate identity - Transportation  Matters for Iowa | Iowa DOT">
              <a:extLst>
                <a:ext uri="{FF2B5EF4-FFF2-40B4-BE49-F238E27FC236}">
                  <a16:creationId xmlns:a16="http://schemas.microsoft.com/office/drawing/2014/main" id="{2F080DA7-A29D-47D9-9591-3F817F026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41F1F348-1E55-48B3-9F3A-88A87419303E}"/>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
        <p:nvSpPr>
          <p:cNvPr id="6" name="TextBox 5">
            <a:extLst>
              <a:ext uri="{FF2B5EF4-FFF2-40B4-BE49-F238E27FC236}">
                <a16:creationId xmlns:a16="http://schemas.microsoft.com/office/drawing/2014/main" id="{7848EFD7-2738-4B64-9CB1-5C9B40F68F60}"/>
              </a:ext>
            </a:extLst>
          </p:cNvPr>
          <p:cNvSpPr txBox="1"/>
          <p:nvPr/>
        </p:nvSpPr>
        <p:spPr>
          <a:xfrm>
            <a:off x="1221855" y="2762890"/>
            <a:ext cx="9745112" cy="2246769"/>
          </a:xfrm>
          <a:prstGeom prst="rect">
            <a:avLst/>
          </a:prstGeom>
          <a:noFill/>
        </p:spPr>
        <p:txBody>
          <a:bodyPr wrap="square" rtlCol="0">
            <a:spAutoFit/>
          </a:bodyPr>
          <a:lstStyle/>
          <a:p>
            <a:pPr marL="457200" indent="-457200" algn="l">
              <a:lnSpc>
                <a:spcPct val="200000"/>
              </a:lnSpc>
              <a:buFont typeface="+mj-lt"/>
              <a:buAutoNum type="arabicPeriod"/>
            </a:pPr>
            <a:r>
              <a:rPr lang="en-US" sz="2000" b="1" i="0" u="none" strike="noStrike" baseline="0" dirty="0">
                <a:solidFill>
                  <a:srgbClr val="000000"/>
                </a:solidFill>
              </a:rPr>
              <a:t>Early Identification and Location of Utility Facilities within Iowa DOT Project Footprints</a:t>
            </a:r>
          </a:p>
          <a:p>
            <a:pPr marL="457200" indent="-457200">
              <a:lnSpc>
                <a:spcPct val="200000"/>
              </a:lnSpc>
              <a:buFont typeface="+mj-lt"/>
              <a:buAutoNum type="arabicPeriod"/>
            </a:pPr>
            <a:r>
              <a:rPr lang="en-US" sz="2000" i="0" u="none" strike="noStrike" baseline="0" dirty="0">
                <a:solidFill>
                  <a:srgbClr val="000000"/>
                </a:solidFill>
              </a:rPr>
              <a:t>Project Development and Utility Coordination as a Partnership</a:t>
            </a:r>
          </a:p>
          <a:p>
            <a:pPr marL="457200" indent="-457200">
              <a:lnSpc>
                <a:spcPct val="200000"/>
              </a:lnSpc>
              <a:buFont typeface="+mj-lt"/>
              <a:buAutoNum type="arabicPeriod"/>
            </a:pPr>
            <a:r>
              <a:rPr lang="en-US" sz="2000" i="0" u="none" strike="noStrike" baseline="0" dirty="0">
                <a:solidFill>
                  <a:srgbClr val="000000"/>
                </a:solidFill>
              </a:rPr>
              <a:t>Best Practices for Utility Management in the Public Right of Way  </a:t>
            </a:r>
            <a:endParaRPr lang="en-US" sz="2000" dirty="0">
              <a:solidFill>
                <a:schemeClr val="tx1"/>
              </a:solidFill>
            </a:endParaRPr>
          </a:p>
          <a:p>
            <a:pPr algn="l"/>
            <a:endParaRPr lang="en-US" sz="2000" b="1" dirty="0">
              <a:solidFill>
                <a:schemeClr val="tx1"/>
              </a:solidFill>
            </a:endParaRPr>
          </a:p>
        </p:txBody>
      </p:sp>
      <p:pic>
        <p:nvPicPr>
          <p:cNvPr id="2054" name="Picture 6" descr="Download TEAM WORK Free PNG transparent image and clipart">
            <a:extLst>
              <a:ext uri="{FF2B5EF4-FFF2-40B4-BE49-F238E27FC236}">
                <a16:creationId xmlns:a16="http://schemas.microsoft.com/office/drawing/2014/main" id="{618D5692-764B-4682-8F0D-56F0E6C3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212" y="3912033"/>
            <a:ext cx="1896512" cy="20000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C6D285-30F5-428F-9EA8-B5C8B2B32F04}"/>
              </a:ext>
            </a:extLst>
          </p:cNvPr>
          <p:cNvSpPr txBox="1"/>
          <p:nvPr/>
        </p:nvSpPr>
        <p:spPr>
          <a:xfrm>
            <a:off x="7999412" y="6069037"/>
            <a:ext cx="4800600" cy="461665"/>
          </a:xfrm>
          <a:prstGeom prst="rect">
            <a:avLst/>
          </a:prstGeom>
          <a:noFill/>
        </p:spPr>
        <p:txBody>
          <a:bodyPr wrap="square" rtlCol="0">
            <a:spAutoFit/>
          </a:bodyPr>
          <a:lstStyle/>
          <a:p>
            <a:r>
              <a:rPr lang="en-US" dirty="0"/>
              <a:t>Avoid | Minimize | Mitigate</a:t>
            </a:r>
          </a:p>
        </p:txBody>
      </p:sp>
      <p:sp>
        <p:nvSpPr>
          <p:cNvPr id="2" name="Arrow: Chevron 1">
            <a:extLst>
              <a:ext uri="{FF2B5EF4-FFF2-40B4-BE49-F238E27FC236}">
                <a16:creationId xmlns:a16="http://schemas.microsoft.com/office/drawing/2014/main" id="{4E7AB38F-90BA-492F-4E81-5C33D89E9305}"/>
              </a:ext>
            </a:extLst>
          </p:cNvPr>
          <p:cNvSpPr/>
          <p:nvPr/>
        </p:nvSpPr>
        <p:spPr>
          <a:xfrm>
            <a:off x="705730" y="2971800"/>
            <a:ext cx="435683" cy="457200"/>
          </a:xfrm>
          <a:prstGeom prst="chevr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4036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BE7156-105C-B776-FDFA-84D4A972256B}"/>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815095" y="1545618"/>
            <a:ext cx="10108310" cy="990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1.) Early Identification and Location of Utility Facilities within Iowa DOT Project Footprints</a:t>
            </a:r>
            <a:endParaRPr lang="en-US" sz="2800" b="1" dirty="0">
              <a:solidFill>
                <a:schemeClr val="tx1"/>
              </a:solidFill>
            </a:endParaRPr>
          </a:p>
        </p:txBody>
      </p:sp>
      <p:sp>
        <p:nvSpPr>
          <p:cNvPr id="6" name="TextBox 5">
            <a:extLst>
              <a:ext uri="{FF2B5EF4-FFF2-40B4-BE49-F238E27FC236}">
                <a16:creationId xmlns:a16="http://schemas.microsoft.com/office/drawing/2014/main" id="{7848EFD7-2738-4B64-9CB1-5C9B40F68F60}"/>
              </a:ext>
            </a:extLst>
          </p:cNvPr>
          <p:cNvSpPr txBox="1"/>
          <p:nvPr/>
        </p:nvSpPr>
        <p:spPr>
          <a:xfrm>
            <a:off x="860815" y="2708663"/>
            <a:ext cx="10210800" cy="3847207"/>
          </a:xfrm>
          <a:prstGeom prst="rect">
            <a:avLst/>
          </a:prstGeom>
          <a:noFill/>
        </p:spPr>
        <p:txBody>
          <a:bodyPr wrap="square" rtlCol="0">
            <a:spAutoFit/>
          </a:bodyPr>
          <a:lstStyle/>
          <a:p>
            <a:r>
              <a:rPr lang="en-US" sz="1800" i="0" u="none" strike="noStrike" baseline="0" dirty="0">
                <a:solidFill>
                  <a:srgbClr val="000000"/>
                </a:solidFill>
                <a:latin typeface="Calibri" panose="020F0502020204030204" pitchFamily="34" charset="0"/>
              </a:rPr>
              <a:t>Identifying Best Practices, Data Standards and Methods for the Early Identification and Location of Utility Facilities</a:t>
            </a:r>
            <a:endParaRPr lang="en-US" sz="1600" i="0" u="none" strike="noStrike" baseline="0" dirty="0">
              <a:solidFill>
                <a:srgbClr val="000000"/>
              </a:solidFill>
              <a:latin typeface="Calibri" panose="020F0502020204030204" pitchFamily="34" charset="0"/>
            </a:endParaRPr>
          </a:p>
          <a:p>
            <a:pPr marL="342900" indent="-342900">
              <a:buFont typeface="+mj-lt"/>
              <a:buAutoNum type="arabicPeriod"/>
            </a:pPr>
            <a:endParaRPr lang="en-US" sz="1600" dirty="0">
              <a:solidFill>
                <a:srgbClr val="000000"/>
              </a:solidFill>
              <a:latin typeface="Calibri" panose="020F0502020204030204" pitchFamily="34" charset="0"/>
            </a:endParaRPr>
          </a:p>
          <a:p>
            <a:pPr marL="342900" indent="-342900">
              <a:buFont typeface="+mj-lt"/>
              <a:buAutoNum type="arabicPeriod"/>
            </a:pPr>
            <a:r>
              <a:rPr lang="en-US" sz="1600" b="0" u="none" strike="noStrike" baseline="0" dirty="0">
                <a:solidFill>
                  <a:srgbClr val="000000"/>
                </a:solidFill>
                <a:latin typeface="Calibri" panose="020F0502020204030204" pitchFamily="34" charset="0"/>
              </a:rPr>
              <a:t>A standard for documenting utility infrastructure, </a:t>
            </a:r>
            <a:r>
              <a:rPr lang="en-US" sz="1600" dirty="0">
                <a:solidFill>
                  <a:srgbClr val="000000"/>
                </a:solidFill>
                <a:latin typeface="Calibri" panose="020F0502020204030204" pitchFamily="34" charset="0"/>
              </a:rPr>
              <a:t>(</a:t>
            </a:r>
            <a:r>
              <a:rPr lang="en-US" sz="1600" b="0" u="none" strike="noStrike" baseline="0" dirty="0">
                <a:solidFill>
                  <a:srgbClr val="000000"/>
                </a:solidFill>
                <a:latin typeface="Calibri" panose="020F0502020204030204" pitchFamily="34" charset="0"/>
              </a:rPr>
              <a:t>ASCE 75) “Standard Guideline for Recording and Exchanging Utility Infrastructure Data”</a:t>
            </a:r>
          </a:p>
          <a:p>
            <a:pPr marL="342900" indent="-342900">
              <a:buFont typeface="+mj-lt"/>
              <a:buAutoNum type="arabicPeriod"/>
            </a:pPr>
            <a:endParaRPr lang="en-US" sz="1600" dirty="0">
              <a:solidFill>
                <a:srgbClr val="000000"/>
              </a:solidFill>
              <a:latin typeface="Calibri" panose="020F0502020204030204" pitchFamily="34" charset="0"/>
            </a:endParaRPr>
          </a:p>
          <a:p>
            <a:pPr marL="342900" indent="-342900">
              <a:buFont typeface="+mj-lt"/>
              <a:buAutoNum type="arabicPeriod"/>
            </a:pPr>
            <a:r>
              <a:rPr lang="en-US" sz="1600" b="0" u="none" strike="noStrike" baseline="0" dirty="0">
                <a:solidFill>
                  <a:srgbClr val="000000"/>
                </a:solidFill>
                <a:latin typeface="Calibri" panose="020F0502020204030204" pitchFamily="34" charset="0"/>
              </a:rPr>
              <a:t>Lifecycle asset management practices that applies for all facilities residing or being installed within IADOT ROW and includes: a systematic permitting to regulate and monitor all changes and construction activities affecting utility infrastructure; and a utility data repository built around ASCE 75 for capture of standardized spatial and feature attributes during the permit process. (Note: proposed alignment coordinates are recorded for permit approval needs, and later actual coordinates are captured by the contractor or utility representative at the time of construction.) </a:t>
            </a:r>
          </a:p>
          <a:p>
            <a:pPr marL="342900" indent="-342900">
              <a:buFont typeface="+mj-lt"/>
              <a:buAutoNum type="arabicPeriod"/>
            </a:pPr>
            <a:endParaRPr lang="en-US" sz="1600" dirty="0">
              <a:solidFill>
                <a:srgbClr val="000000"/>
              </a:solidFill>
              <a:latin typeface="Calibri" panose="020F0502020204030204" pitchFamily="34" charset="0"/>
            </a:endParaRPr>
          </a:p>
          <a:p>
            <a:pPr marL="342900" indent="-342900">
              <a:buFont typeface="+mj-lt"/>
              <a:buAutoNum type="arabicPeriod"/>
            </a:pPr>
            <a:r>
              <a:rPr lang="en-US" sz="1600" b="0" u="none" strike="noStrike" baseline="0" dirty="0">
                <a:solidFill>
                  <a:srgbClr val="000000"/>
                </a:solidFill>
                <a:latin typeface="Calibri" panose="020F0502020204030204" pitchFamily="34" charset="0"/>
              </a:rPr>
              <a:t>Systematic capture and management of standardized data when installations are newly installed, exposed for construction or maintenance purposes, investigated for project development needs (such as by subsurface utility engineering methods in accordance with ASCE 38), or proposed for permitting approval.</a:t>
            </a:r>
            <a:endParaRPr lang="en-US" sz="1600" dirty="0"/>
          </a:p>
        </p:txBody>
      </p:sp>
      <p:grpSp>
        <p:nvGrpSpPr>
          <p:cNvPr id="11" name="Group 10">
            <a:extLst>
              <a:ext uri="{FF2B5EF4-FFF2-40B4-BE49-F238E27FC236}">
                <a16:creationId xmlns:a16="http://schemas.microsoft.com/office/drawing/2014/main" id="{F9271032-9438-4DC8-8116-A5287C005050}"/>
              </a:ext>
            </a:extLst>
          </p:cNvPr>
          <p:cNvGrpSpPr/>
          <p:nvPr/>
        </p:nvGrpSpPr>
        <p:grpSpPr>
          <a:xfrm>
            <a:off x="-1" y="0"/>
            <a:ext cx="12188825" cy="1293188"/>
            <a:chOff x="-1" y="0"/>
            <a:chExt cx="12188825" cy="1293188"/>
          </a:xfrm>
        </p:grpSpPr>
        <p:sp>
          <p:nvSpPr>
            <p:cNvPr id="12" name="Rectangle 11">
              <a:extLst>
                <a:ext uri="{FF2B5EF4-FFF2-40B4-BE49-F238E27FC236}">
                  <a16:creationId xmlns:a16="http://schemas.microsoft.com/office/drawing/2014/main" id="{80F2ECDF-C275-40DB-82CA-C7B21944F91B}"/>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3" name="Picture 4" descr="Iowa DOT adopts a new look for our corporate identity - Transportation  Matters for Iowa | Iowa DOT">
              <a:extLst>
                <a:ext uri="{FF2B5EF4-FFF2-40B4-BE49-F238E27FC236}">
                  <a16:creationId xmlns:a16="http://schemas.microsoft.com/office/drawing/2014/main" id="{73744471-EC55-4EAA-8699-B96FCA3BA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06B7529-EFFF-4E3D-A01F-D7D95A52A24C}"/>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Tree>
    <p:extLst>
      <p:ext uri="{BB962C8B-B14F-4D97-AF65-F5344CB8AC3E}">
        <p14:creationId xmlns:p14="http://schemas.microsoft.com/office/powerpoint/2010/main" val="2288266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907F26-3AB5-45DC-F0CD-12CCFBB72E10}"/>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788569" y="2150041"/>
            <a:ext cx="10108310" cy="99060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endParaRPr lang="en-US" sz="1800" b="0" i="0" u="none" strike="noStrike" baseline="0" dirty="0">
              <a:solidFill>
                <a:srgbClr val="000000"/>
              </a:solidFill>
              <a:latin typeface="Calibri" panose="020F0502020204030204" pitchFamily="34" charset="0"/>
            </a:endParaRPr>
          </a:p>
          <a:p>
            <a:pPr algn="l"/>
            <a:r>
              <a:rPr lang="en-US" sz="2800" b="0" i="0" u="none" strike="noStrike" baseline="0" dirty="0">
                <a:solidFill>
                  <a:srgbClr val="000000"/>
                </a:solidFill>
                <a:latin typeface="Calibri" panose="020F0502020204030204" pitchFamily="34" charset="0"/>
              </a:rPr>
              <a:t>Benefits from Leveraging Industry Standards &amp; Best Practices</a:t>
            </a:r>
            <a:endParaRPr lang="en-US" sz="2800" b="1" dirty="0">
              <a:solidFill>
                <a:schemeClr val="tx1"/>
              </a:solidFill>
            </a:endParaRPr>
          </a:p>
        </p:txBody>
      </p:sp>
      <p:sp>
        <p:nvSpPr>
          <p:cNvPr id="6" name="TextBox 5">
            <a:extLst>
              <a:ext uri="{FF2B5EF4-FFF2-40B4-BE49-F238E27FC236}">
                <a16:creationId xmlns:a16="http://schemas.microsoft.com/office/drawing/2014/main" id="{7848EFD7-2738-4B64-9CB1-5C9B40F68F60}"/>
              </a:ext>
            </a:extLst>
          </p:cNvPr>
          <p:cNvSpPr txBox="1"/>
          <p:nvPr/>
        </p:nvSpPr>
        <p:spPr>
          <a:xfrm>
            <a:off x="788569" y="3146183"/>
            <a:ext cx="10210800" cy="1600438"/>
          </a:xfrm>
          <a:prstGeom prst="rect">
            <a:avLst/>
          </a:prstGeom>
          <a:noFill/>
        </p:spPr>
        <p:txBody>
          <a:bodyPr wrap="square" rtlCol="0">
            <a:spAutoFit/>
          </a:bodyPr>
          <a:lstStyle/>
          <a:p>
            <a:pPr algn="l"/>
            <a:endParaRPr lang="en-US" sz="1400" b="0" i="0" u="none" strike="noStrike" baseline="0" dirty="0">
              <a:solidFill>
                <a:srgbClr val="000000"/>
              </a:solidFill>
              <a:latin typeface="Calibri" panose="020F0502020204030204" pitchFamily="34" charset="0"/>
            </a:endParaRPr>
          </a:p>
          <a:p>
            <a:pPr marL="342900" indent="-342900">
              <a:buAutoNum type="arabicParenR"/>
            </a:pPr>
            <a:r>
              <a:rPr lang="en-US" sz="1400" b="0" i="0" u="none" strike="noStrike" baseline="0" dirty="0">
                <a:solidFill>
                  <a:srgbClr val="000000"/>
                </a:solidFill>
                <a:latin typeface="Calibri" panose="020F0502020204030204" pitchFamily="34" charset="0"/>
              </a:rPr>
              <a:t>ASCE 75 has been designed for capturing sufficient spatial and attribute data on utilities to enable creation of an accurate 3D digital twin; and </a:t>
            </a:r>
          </a:p>
          <a:p>
            <a:pPr marL="342900" indent="-342900">
              <a:buAutoNum type="arabicParenR"/>
            </a:pPr>
            <a:endParaRPr lang="en-US" sz="1400" b="0" i="0" u="none" strike="noStrike" baseline="0" dirty="0">
              <a:solidFill>
                <a:srgbClr val="000000"/>
              </a:solidFill>
              <a:latin typeface="Calibri" panose="020F0502020204030204" pitchFamily="34" charset="0"/>
            </a:endParaRPr>
          </a:p>
          <a:p>
            <a:pPr marL="342900" indent="-342900">
              <a:buAutoNum type="arabicParenR"/>
            </a:pPr>
            <a:r>
              <a:rPr lang="en-US" sz="1400" b="0" i="0" u="none" strike="noStrike" baseline="0" dirty="0">
                <a:solidFill>
                  <a:srgbClr val="000000"/>
                </a:solidFill>
                <a:latin typeface="Calibri" panose="020F0502020204030204" pitchFamily="34" charset="0"/>
              </a:rPr>
              <a:t>The Open Geospatial Consortium has adopted ASCE 75 as key input to their Modeling Underground Data Definition and Integration (MUDDI) standard, which means emerging software applications will be able to accept, visualize, and share digital 3D models of utilities seamlessly. ASCE 75 is designed to accept ASCE 38 data and scalable to accommodate even the most primitive record data.</a:t>
            </a:r>
            <a:endParaRPr lang="en-US" sz="1400" dirty="0"/>
          </a:p>
        </p:txBody>
      </p:sp>
      <p:pic>
        <p:nvPicPr>
          <p:cNvPr id="1030" name="Picture 6" descr="American Society of Civil Engineers (ASCE) – iGroup Australasia">
            <a:extLst>
              <a:ext uri="{FF2B5EF4-FFF2-40B4-BE49-F238E27FC236}">
                <a16:creationId xmlns:a16="http://schemas.microsoft.com/office/drawing/2014/main" id="{F62ABDC3-7FFC-4E00-AC60-A344FE2A7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612" y="5189432"/>
            <a:ext cx="2911671" cy="14558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5934BB9-5819-4337-B540-B3CB6390BE1F}"/>
              </a:ext>
            </a:extLst>
          </p:cNvPr>
          <p:cNvGrpSpPr/>
          <p:nvPr/>
        </p:nvGrpSpPr>
        <p:grpSpPr>
          <a:xfrm>
            <a:off x="-1" y="0"/>
            <a:ext cx="12188825" cy="1293188"/>
            <a:chOff x="-1" y="0"/>
            <a:chExt cx="12188825" cy="1293188"/>
          </a:xfrm>
        </p:grpSpPr>
        <p:sp>
          <p:nvSpPr>
            <p:cNvPr id="12" name="Rectangle 11">
              <a:extLst>
                <a:ext uri="{FF2B5EF4-FFF2-40B4-BE49-F238E27FC236}">
                  <a16:creationId xmlns:a16="http://schemas.microsoft.com/office/drawing/2014/main" id="{FF608C19-C8D9-4783-995C-11EBA7DD56C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3" name="Picture 4" descr="Iowa DOT adopts a new look for our corporate identity - Transportation  Matters for Iowa | Iowa DOT">
              <a:extLst>
                <a:ext uri="{FF2B5EF4-FFF2-40B4-BE49-F238E27FC236}">
                  <a16:creationId xmlns:a16="http://schemas.microsoft.com/office/drawing/2014/main" id="{8018B094-5EED-4E35-9F3F-6C24CD83FA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03D80A1F-1A07-47A0-9F3D-D3A51E1F0180}"/>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Tree>
    <p:extLst>
      <p:ext uri="{BB962C8B-B14F-4D97-AF65-F5344CB8AC3E}">
        <p14:creationId xmlns:p14="http://schemas.microsoft.com/office/powerpoint/2010/main" val="1557372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A8202C-DC9E-F5C7-64C0-08A948C924DD}"/>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5D548-EAE6-4166-A033-7A579952F952}"/>
              </a:ext>
            </a:extLst>
          </p:cNvPr>
          <p:cNvSpPr>
            <a:spLocks noGrp="1"/>
          </p:cNvSpPr>
          <p:nvPr>
            <p:ph type="ctrTitle"/>
          </p:nvPr>
        </p:nvSpPr>
        <p:spPr>
          <a:xfrm>
            <a:off x="760412" y="2594691"/>
            <a:ext cx="10668000" cy="3499392"/>
          </a:xfrm>
        </p:spPr>
        <p:txBody>
          <a:bodyPr>
            <a:normAutofit/>
          </a:bodyPr>
          <a:lstStyle/>
          <a:p>
            <a:r>
              <a:rPr lang="en-US" sz="1600" b="0" i="0" u="none" strike="noStrike" baseline="0" dirty="0">
                <a:solidFill>
                  <a:srgbClr val="000000"/>
                </a:solidFill>
                <a:latin typeface="Calibri" panose="020F0502020204030204" pitchFamily="34" charset="0"/>
              </a:rPr>
              <a:t>This effort will investigate approaches for enhancing the alignment of utility coordination and project development to gain efficiencies in the current processes and minimize utility-related delays and costs for the Iowa DOT. </a:t>
            </a:r>
            <a:br>
              <a:rPr lang="en-US" sz="1600" b="0" i="0" u="none" strike="noStrike" baseline="0" dirty="0">
                <a:solidFill>
                  <a:srgbClr val="000000"/>
                </a:solidFill>
                <a:latin typeface="Calibri" panose="020F0502020204030204" pitchFamily="34" charset="0"/>
              </a:rPr>
            </a:br>
            <a:br>
              <a:rPr lang="en-US" sz="1600" b="0" i="0" u="none" strike="noStrike" baseline="0" dirty="0">
                <a:solidFill>
                  <a:srgbClr val="000000"/>
                </a:solidFill>
                <a:latin typeface="Calibri" panose="020F0502020204030204" pitchFamily="34" charset="0"/>
              </a:rPr>
            </a:br>
            <a:r>
              <a:rPr lang="en-US" sz="1600" b="0" i="0" u="none" strike="noStrike" baseline="0" dirty="0">
                <a:solidFill>
                  <a:srgbClr val="000000"/>
                </a:solidFill>
                <a:latin typeface="Calibri" panose="020F0502020204030204" pitchFamily="34" charset="0"/>
              </a:rPr>
              <a:t>The primary objective of this project is to develop procedures for the incorporation of partnership of utility stakeholders into the project development process at the concept stage. The developed guidance will include suggestions for identifying, managing, and mitigating, utility-related risks using Subsurface Utility Engineering (SUE), Utility Conflict Management (UCM), Value Engineering and early Utility </a:t>
            </a:r>
            <a:r>
              <a:rPr lang="en-US" sz="1600" dirty="0">
                <a:solidFill>
                  <a:srgbClr val="000000"/>
                </a:solidFill>
                <a:latin typeface="Calibri" panose="020F0502020204030204" pitchFamily="34" charset="0"/>
              </a:rPr>
              <a:t>C</a:t>
            </a:r>
            <a:r>
              <a:rPr lang="en-US" sz="1600" b="0" i="0" u="none" strike="noStrike" baseline="0" dirty="0">
                <a:solidFill>
                  <a:srgbClr val="000000"/>
                </a:solidFill>
                <a:latin typeface="Calibri" panose="020F0502020204030204" pitchFamily="34" charset="0"/>
              </a:rPr>
              <a:t>oordination. </a:t>
            </a:r>
            <a:br>
              <a:rPr lang="en-US" sz="1600" b="0" i="0" u="none" strike="noStrike" baseline="0" dirty="0">
                <a:solidFill>
                  <a:srgbClr val="000000"/>
                </a:solidFill>
                <a:latin typeface="Calibri" panose="020F0502020204030204" pitchFamily="34" charset="0"/>
              </a:rPr>
            </a:br>
            <a:br>
              <a:rPr lang="en-US" sz="1600" b="0" i="0" u="none" strike="noStrike" baseline="0" dirty="0">
                <a:solidFill>
                  <a:srgbClr val="000000"/>
                </a:solidFill>
                <a:latin typeface="Calibri" panose="020F0502020204030204" pitchFamily="34" charset="0"/>
              </a:rPr>
            </a:br>
            <a:r>
              <a:rPr lang="en-US" sz="1600" b="0" i="0" u="none" strike="noStrike" baseline="0" dirty="0">
                <a:solidFill>
                  <a:srgbClr val="000000"/>
                </a:solidFill>
                <a:latin typeface="Calibri" panose="020F0502020204030204" pitchFamily="34" charset="0"/>
              </a:rPr>
              <a:t>This study will provide guidance for improved collection and use of utility location data for project development decision making and an improved process to align and integrate project design and utility coordination. These efforts stand to streamline project development and reduce delays and added costs of utility-related issues. </a:t>
            </a:r>
            <a:endParaRPr lang="en-US" sz="1600" dirty="0"/>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760412" y="1905000"/>
            <a:ext cx="10108310" cy="61082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i="0" u="none" strike="noStrike" baseline="0" dirty="0">
                <a:solidFill>
                  <a:srgbClr val="000000"/>
                </a:solidFill>
                <a:latin typeface="Calibri" panose="020F0502020204030204" pitchFamily="34" charset="0"/>
              </a:rPr>
              <a:t>2.) Project Development and Utility Coordination as a Partnership </a:t>
            </a:r>
            <a:endParaRPr lang="en-US" sz="2800" dirty="0">
              <a:solidFill>
                <a:schemeClr val="tx1"/>
              </a:solidFill>
            </a:endParaRPr>
          </a:p>
        </p:txBody>
      </p:sp>
      <p:grpSp>
        <p:nvGrpSpPr>
          <p:cNvPr id="6" name="Group 5">
            <a:extLst>
              <a:ext uri="{FF2B5EF4-FFF2-40B4-BE49-F238E27FC236}">
                <a16:creationId xmlns:a16="http://schemas.microsoft.com/office/drawing/2014/main" id="{8FF7A714-A412-42FB-AEAE-4308B0D58061}"/>
              </a:ext>
            </a:extLst>
          </p:cNvPr>
          <p:cNvGrpSpPr/>
          <p:nvPr/>
        </p:nvGrpSpPr>
        <p:grpSpPr>
          <a:xfrm>
            <a:off x="-1" y="0"/>
            <a:ext cx="12188825" cy="1293188"/>
            <a:chOff x="-1" y="0"/>
            <a:chExt cx="12188825" cy="1293188"/>
          </a:xfrm>
        </p:grpSpPr>
        <p:sp>
          <p:nvSpPr>
            <p:cNvPr id="7" name="Rectangle 6">
              <a:extLst>
                <a:ext uri="{FF2B5EF4-FFF2-40B4-BE49-F238E27FC236}">
                  <a16:creationId xmlns:a16="http://schemas.microsoft.com/office/drawing/2014/main" id="{0F650BD7-5746-4775-B7A9-D4BB3A2540AD}"/>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9" name="Picture 4" descr="Iowa DOT adopts a new look for our corporate identity - Transportation  Matters for Iowa | Iowa DOT">
              <a:extLst>
                <a:ext uri="{FF2B5EF4-FFF2-40B4-BE49-F238E27FC236}">
                  <a16:creationId xmlns:a16="http://schemas.microsoft.com/office/drawing/2014/main" id="{96E7C155-6D1F-401B-A3D7-72C874343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A658F5C-2FA6-4945-B280-DBF9CCCEB38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Tree>
    <p:extLst>
      <p:ext uri="{BB962C8B-B14F-4D97-AF65-F5344CB8AC3E}">
        <p14:creationId xmlns:p14="http://schemas.microsoft.com/office/powerpoint/2010/main" val="71727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1502F8-5B4B-B990-523A-A4BAE68D9EFF}"/>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5D548-EAE6-4166-A033-7A579952F952}"/>
              </a:ext>
            </a:extLst>
          </p:cNvPr>
          <p:cNvSpPr>
            <a:spLocks noGrp="1"/>
          </p:cNvSpPr>
          <p:nvPr>
            <p:ph type="ctrTitle"/>
          </p:nvPr>
        </p:nvSpPr>
        <p:spPr>
          <a:xfrm>
            <a:off x="760412" y="2594691"/>
            <a:ext cx="10668000" cy="3499392"/>
          </a:xfrm>
        </p:spPr>
        <p:txBody>
          <a:bodyPr>
            <a:noAutofit/>
          </a:bodyPr>
          <a:lstStyle/>
          <a:p>
            <a:r>
              <a:rPr lang="en-US" sz="1600" b="0" i="0" u="none" strike="noStrike" baseline="0" dirty="0">
                <a:solidFill>
                  <a:srgbClr val="000000"/>
                </a:solidFill>
                <a:latin typeface="Calibri" panose="020F0502020204030204" pitchFamily="34" charset="0"/>
              </a:rPr>
              <a:t>As utility companies seek to expand and enhance the services they provide, more utility infrastructure is being crowded into public rights of way (ROW). These new facilities are often installed with minimal oversight and without consideration of other future utility space needs. When new utility facilities are installed to replace existing infrastructure, the existing utility facilities are seldom removed and become abandoned, further congesting the public right of way. To complicate this situation, utility permit and documentation requirements for utility installations vary considerably throughout the United States. </a:t>
            </a:r>
            <a:br>
              <a:rPr lang="en-US" sz="1600" b="0" i="0" u="none" strike="noStrike" baseline="0" dirty="0">
                <a:solidFill>
                  <a:srgbClr val="000000"/>
                </a:solidFill>
                <a:latin typeface="Calibri" panose="020F0502020204030204" pitchFamily="34" charset="0"/>
              </a:rPr>
            </a:br>
            <a:br>
              <a:rPr lang="en-US" sz="1600" b="0" i="0" u="none" strike="noStrike" baseline="0" dirty="0">
                <a:solidFill>
                  <a:srgbClr val="000000"/>
                </a:solidFill>
                <a:latin typeface="Calibri" panose="020F0502020204030204" pitchFamily="34" charset="0"/>
              </a:rPr>
            </a:br>
            <a:r>
              <a:rPr lang="en-US" sz="1600" b="0" i="0" u="none" strike="noStrike" baseline="0" dirty="0">
                <a:solidFill>
                  <a:srgbClr val="000000"/>
                </a:solidFill>
                <a:latin typeface="Calibri" panose="020F0502020204030204" pitchFamily="34" charset="0"/>
              </a:rPr>
              <a:t>Within Iowa, ROW management of construction and utility activities varies between cities, counties and the Iowa Department of Transportation (DOT). This variation has led to differing methodologies and unorganized coordination within public agencies on infrastructure projects containing utilities. There is a need for a broader utility management approach to control the planning and installation of utilities within public ROW, require documentation of utility as-built plans and location information, and manage this information so it can be useful to future construction efforts. Without such an approach, the accommodation of utility facilities will continue to be disorganized, inefficient, and cause increased costs and delays in construction projects. This study will provide benefit to public municipalities in managing the right of way. This will be achieved by preparing policies to enforce proper installation and documentation of utilities in the ROW.</a:t>
            </a:r>
            <a:endParaRPr lang="en-US" sz="1600" dirty="0"/>
          </a:p>
        </p:txBody>
      </p:sp>
      <p:sp>
        <p:nvSpPr>
          <p:cNvPr id="8" name="Title 3">
            <a:extLst>
              <a:ext uri="{FF2B5EF4-FFF2-40B4-BE49-F238E27FC236}">
                <a16:creationId xmlns:a16="http://schemas.microsoft.com/office/drawing/2014/main" id="{A1F9166A-5248-465B-8A53-22A88FBC6B1C}"/>
              </a:ext>
            </a:extLst>
          </p:cNvPr>
          <p:cNvSpPr txBox="1">
            <a:spLocks/>
          </p:cNvSpPr>
          <p:nvPr/>
        </p:nvSpPr>
        <p:spPr>
          <a:xfrm>
            <a:off x="760412" y="1905000"/>
            <a:ext cx="10108310" cy="610820"/>
          </a:xfrm>
          <a:prstGeom prst="rect">
            <a:avLst/>
          </a:prstGeom>
        </p:spPr>
        <p:txBody>
          <a:bodyPr vert="horz" lIns="121899" tIns="60949" rIns="121899" bIns="60949" rtlCol="0" anchor="ctr">
            <a:noAutofit/>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lgn="l"/>
            <a:r>
              <a:rPr lang="en-US" sz="2800" b="0" i="0" u="none" strike="noStrike" baseline="0" dirty="0">
                <a:solidFill>
                  <a:srgbClr val="000000"/>
                </a:solidFill>
                <a:latin typeface="Calibri" panose="020F0502020204030204" pitchFamily="34" charset="0"/>
              </a:rPr>
              <a:t>3.) Best Practices for Utility Management in the Public Right of Way </a:t>
            </a:r>
            <a:endParaRPr lang="en-US" sz="2800" b="1" dirty="0">
              <a:solidFill>
                <a:schemeClr val="tx1"/>
              </a:solidFill>
            </a:endParaRPr>
          </a:p>
        </p:txBody>
      </p:sp>
      <p:grpSp>
        <p:nvGrpSpPr>
          <p:cNvPr id="6" name="Group 5">
            <a:extLst>
              <a:ext uri="{FF2B5EF4-FFF2-40B4-BE49-F238E27FC236}">
                <a16:creationId xmlns:a16="http://schemas.microsoft.com/office/drawing/2014/main" id="{54061942-3228-41C9-A4B6-069C961C78B0}"/>
              </a:ext>
            </a:extLst>
          </p:cNvPr>
          <p:cNvGrpSpPr/>
          <p:nvPr/>
        </p:nvGrpSpPr>
        <p:grpSpPr>
          <a:xfrm>
            <a:off x="-1" y="0"/>
            <a:ext cx="12188825" cy="1293188"/>
            <a:chOff x="-1" y="0"/>
            <a:chExt cx="12188825" cy="1293188"/>
          </a:xfrm>
        </p:grpSpPr>
        <p:sp>
          <p:nvSpPr>
            <p:cNvPr id="7" name="Rectangle 6">
              <a:extLst>
                <a:ext uri="{FF2B5EF4-FFF2-40B4-BE49-F238E27FC236}">
                  <a16:creationId xmlns:a16="http://schemas.microsoft.com/office/drawing/2014/main" id="{BEAEDFC7-29F6-4950-BBA3-73707D48B0A4}"/>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9" name="Picture 4" descr="Iowa DOT adopts a new look for our corporate identity - Transportation  Matters for Iowa | Iowa DOT">
              <a:extLst>
                <a:ext uri="{FF2B5EF4-FFF2-40B4-BE49-F238E27FC236}">
                  <a16:creationId xmlns:a16="http://schemas.microsoft.com/office/drawing/2014/main" id="{6AD9EE20-D72E-471C-AE29-0A78F5B8A7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537B295-B337-4746-A00D-9B56B7234D9E}"/>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i="1" dirty="0"/>
                <a:t>Iowa DOT SPR 3082 Discovery</a:t>
              </a:r>
            </a:p>
          </p:txBody>
        </p:sp>
      </p:grpSp>
    </p:spTree>
    <p:extLst>
      <p:ext uri="{BB962C8B-B14F-4D97-AF65-F5344CB8AC3E}">
        <p14:creationId xmlns:p14="http://schemas.microsoft.com/office/powerpoint/2010/main" val="9896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1522412" y="5867400"/>
            <a:ext cx="3149961" cy="345525"/>
          </a:xfrm>
          <a:prstGeom prst="ellipse">
            <a:avLst/>
          </a:prstGeom>
          <a:gradFill flip="none" rotWithShape="1">
            <a:gsLst>
              <a:gs pos="100000">
                <a:schemeClr val="bg1">
                  <a:alpha val="0"/>
                </a:schemeClr>
              </a:gs>
              <a:gs pos="0">
                <a:schemeClr val="tx1">
                  <a:lumMod val="95000"/>
                  <a:lumOff val="5000"/>
                  <a:alpha val="61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247409" y="3017324"/>
            <a:ext cx="5940901" cy="610820"/>
          </a:xfrm>
        </p:spPr>
        <p:txBody>
          <a:bodyPr>
            <a:normAutofit/>
          </a:bodyPr>
          <a:lstStyle/>
          <a:p>
            <a:pPr algn="l"/>
            <a:r>
              <a:rPr lang="en-US" sz="2800" b="1" dirty="0"/>
              <a:t>Iowa DOT SPR 3082 Discovery</a:t>
            </a:r>
          </a:p>
        </p:txBody>
      </p:sp>
      <p:sp>
        <p:nvSpPr>
          <p:cNvPr id="5" name="Text Placeholder 4"/>
          <p:cNvSpPr>
            <a:spLocks noGrp="1"/>
          </p:cNvSpPr>
          <p:nvPr>
            <p:ph type="subTitle" idx="1"/>
          </p:nvPr>
        </p:nvSpPr>
        <p:spPr>
          <a:xfrm>
            <a:off x="6247409" y="2465558"/>
            <a:ext cx="4970505" cy="656636"/>
          </a:xfrm>
        </p:spPr>
        <p:txBody>
          <a:bodyPr>
            <a:normAutofit/>
          </a:bodyPr>
          <a:lstStyle/>
          <a:p>
            <a:pPr algn="l"/>
            <a:r>
              <a:rPr lang="en-US" sz="3200" dirty="0">
                <a:solidFill>
                  <a:schemeClr val="accent1">
                    <a:lumMod val="75000"/>
                  </a:schemeClr>
                </a:solidFill>
              </a:rPr>
              <a:t>SWOT Inquiry</a:t>
            </a:r>
          </a:p>
        </p:txBody>
      </p:sp>
      <p:sp>
        <p:nvSpPr>
          <p:cNvPr id="41" name="TextBox 40">
            <a:extLst>
              <a:ext uri="{FF2B5EF4-FFF2-40B4-BE49-F238E27FC236}">
                <a16:creationId xmlns:a16="http://schemas.microsoft.com/office/drawing/2014/main" id="{D41BC8A0-D208-4039-AE39-4AE860EA925E}"/>
              </a:ext>
            </a:extLst>
          </p:cNvPr>
          <p:cNvSpPr txBox="1"/>
          <p:nvPr/>
        </p:nvSpPr>
        <p:spPr>
          <a:xfrm>
            <a:off x="6207402" y="4217317"/>
            <a:ext cx="5092119" cy="925125"/>
          </a:xfrm>
          <a:prstGeom prst="rect">
            <a:avLst/>
          </a:prstGeom>
          <a:noFill/>
        </p:spPr>
        <p:txBody>
          <a:bodyPr wrap="square" rtlCol="0">
            <a:spAutoFit/>
          </a:bodyPr>
          <a:lstStyle/>
          <a:p>
            <a:pPr marL="0" marR="0" algn="l">
              <a:lnSpc>
                <a:spcPct val="115000"/>
              </a:lnSpc>
              <a:spcBef>
                <a:spcPts val="60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purpose of this SWOT inquiry is to assess current procedures, protocols, methods, constraints, and opportunity to improve IADOT processes.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8" name="Picture 4" descr="Iowa DOT adopts a new look for our corporate identity - Transportation  Matters for Iowa | Iowa DOT">
            <a:extLst>
              <a:ext uri="{FF2B5EF4-FFF2-40B4-BE49-F238E27FC236}">
                <a16:creationId xmlns:a16="http://schemas.microsoft.com/office/drawing/2014/main" id="{03BFD558-8E3C-46DD-854A-6318359D93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82"/>
          <a:stretch/>
        </p:blipFill>
        <p:spPr bwMode="auto">
          <a:xfrm>
            <a:off x="10285412" y="461487"/>
            <a:ext cx="1513119" cy="63121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0F7A3AF-548B-4463-A143-FB1E92689B1A}"/>
              </a:ext>
            </a:extLst>
          </p:cNvPr>
          <p:cNvSpPr txBox="1"/>
          <p:nvPr/>
        </p:nvSpPr>
        <p:spPr>
          <a:xfrm>
            <a:off x="8307921" y="6040162"/>
            <a:ext cx="3810000" cy="461665"/>
          </a:xfrm>
          <a:prstGeom prst="rect">
            <a:avLst/>
          </a:prstGeom>
          <a:noFill/>
        </p:spPr>
        <p:txBody>
          <a:bodyPr wrap="square" rtlCol="0">
            <a:spAutoFit/>
          </a:bodyPr>
          <a:lstStyle/>
          <a:p>
            <a:r>
              <a:rPr lang="en-US" dirty="0"/>
              <a:t>Avoid | Minimize | Mitigate</a:t>
            </a:r>
          </a:p>
        </p:txBody>
      </p:sp>
      <p:pic>
        <p:nvPicPr>
          <p:cNvPr id="3" name="Picture 2">
            <a:extLst>
              <a:ext uri="{FF2B5EF4-FFF2-40B4-BE49-F238E27FC236}">
                <a16:creationId xmlns:a16="http://schemas.microsoft.com/office/drawing/2014/main" id="{C5926502-ABAD-4EEF-AF53-22565A641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55" y="774995"/>
            <a:ext cx="5096698" cy="5096698"/>
          </a:xfrm>
          <a:prstGeom prst="rect">
            <a:avLst/>
          </a:prstGeom>
        </p:spPr>
      </p:pic>
      <p:sp>
        <p:nvSpPr>
          <p:cNvPr id="9" name="Rectangle 8">
            <a:extLst>
              <a:ext uri="{FF2B5EF4-FFF2-40B4-BE49-F238E27FC236}">
                <a16:creationId xmlns:a16="http://schemas.microsoft.com/office/drawing/2014/main" id="{DB58353A-7381-C0EC-2E87-847783DD37C9}"/>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25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77BD1-720A-3B59-AB9A-5B27EBA6295E}"/>
              </a:ext>
            </a:extLst>
          </p:cNvPr>
          <p:cNvSpPr/>
          <p:nvPr/>
        </p:nvSpPr>
        <p:spPr>
          <a:xfrm>
            <a:off x="0" y="0"/>
            <a:ext cx="385247" cy="6869151"/>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8FD845-1CEB-480B-8B25-1AFCC83C645E}"/>
              </a:ext>
            </a:extLst>
          </p:cNvPr>
          <p:cNvGrpSpPr/>
          <p:nvPr/>
        </p:nvGrpSpPr>
        <p:grpSpPr>
          <a:xfrm>
            <a:off x="-1" y="0"/>
            <a:ext cx="12188825" cy="1293188"/>
            <a:chOff x="-1" y="0"/>
            <a:chExt cx="12188825" cy="1293188"/>
          </a:xfrm>
        </p:grpSpPr>
        <p:sp>
          <p:nvSpPr>
            <p:cNvPr id="8" name="Rectangle 7">
              <a:extLst>
                <a:ext uri="{FF2B5EF4-FFF2-40B4-BE49-F238E27FC236}">
                  <a16:creationId xmlns:a16="http://schemas.microsoft.com/office/drawing/2014/main" id="{B532E02B-9513-4A95-811D-C7EBEB822A2A}"/>
                </a:ext>
              </a:extLst>
            </p:cNvPr>
            <p:cNvSpPr/>
            <p:nvPr/>
          </p:nvSpPr>
          <p:spPr>
            <a:xfrm>
              <a:off x="-1" y="0"/>
              <a:ext cx="12188825" cy="129318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1" name="Picture 4" descr="Iowa DOT adopts a new look for our corporate identity - Transportation  Matters for Iowa | Iowa DOT">
              <a:extLst>
                <a:ext uri="{FF2B5EF4-FFF2-40B4-BE49-F238E27FC236}">
                  <a16:creationId xmlns:a16="http://schemas.microsoft.com/office/drawing/2014/main" id="{BBE2B9C6-491C-47ED-A742-ACC8B233B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82"/>
            <a:stretch/>
          </p:blipFill>
          <p:spPr bwMode="auto">
            <a:xfrm>
              <a:off x="596808" y="353317"/>
              <a:ext cx="1513119" cy="63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D710C315-B09B-424B-9D4F-1F3A8933C41F}"/>
                </a:ext>
              </a:extLst>
            </p:cNvPr>
            <p:cNvSpPr txBox="1">
              <a:spLocks/>
            </p:cNvSpPr>
            <p:nvPr/>
          </p:nvSpPr>
          <p:spPr>
            <a:xfrm>
              <a:off x="8304212" y="450526"/>
              <a:ext cx="3581400" cy="533400"/>
            </a:xfrm>
            <a:prstGeom prst="rect">
              <a:avLst/>
            </a:prstGeom>
            <a:ln>
              <a:noFill/>
            </a:ln>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2000" dirty="0"/>
                <a:t>Iowa DOT SPR 3082 Discovery</a:t>
              </a:r>
            </a:p>
          </p:txBody>
        </p:sp>
      </p:grpSp>
      <p:sp>
        <p:nvSpPr>
          <p:cNvPr id="2" name="TextBox 1">
            <a:extLst>
              <a:ext uri="{FF2B5EF4-FFF2-40B4-BE49-F238E27FC236}">
                <a16:creationId xmlns:a16="http://schemas.microsoft.com/office/drawing/2014/main" id="{A791C990-4AC4-4674-5446-4EE7B6F2D72E}"/>
              </a:ext>
            </a:extLst>
          </p:cNvPr>
          <p:cNvSpPr txBox="1"/>
          <p:nvPr/>
        </p:nvSpPr>
        <p:spPr>
          <a:xfrm>
            <a:off x="1293812" y="1882971"/>
            <a:ext cx="10246716" cy="3964162"/>
          </a:xfrm>
          <a:prstGeom prst="rect">
            <a:avLst/>
          </a:prstGeom>
          <a:noFill/>
        </p:spPr>
        <p:txBody>
          <a:bodyPr wrap="none" rtlCol="0">
            <a:spAutoFit/>
          </a:bodyPr>
          <a:lstStyle/>
          <a:p>
            <a:pPr marL="0" marR="0" algn="l">
              <a:lnSpc>
                <a:spcPct val="115000"/>
              </a:lnSpc>
              <a:spcBef>
                <a:spcPts val="60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SWOT Analysis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60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purpose of the SWOT analysis is to assess current procedures, protocols, methods, constraints, and opportunity for utility data collection from utility companies by IADOT.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60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Utility Permitting Processes and Business Practices </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600"/>
              </a:spcBef>
              <a:spcAft>
                <a:spcPts val="0"/>
              </a:spcAft>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P</a:t>
            </a:r>
            <a:r>
              <a:rPr lang="en-US" sz="1100" dirty="0">
                <a:effectLst/>
                <a:latin typeface="Calibri" panose="020F0502020204030204" pitchFamily="34" charset="0"/>
                <a:ea typeface="Times New Roman" panose="02020603050405020304" pitchFamily="18" charset="0"/>
                <a:cs typeface="Calibri" panose="020F0502020204030204" pitchFamily="34" charset="0"/>
              </a:rPr>
              <a:t>aper, on-line, etc.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Utility permit types (e.g., Occupation, encroachment, hybrid, reimbursable, non-reimbursable, acquired easement, emergency maintenance, etc.)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Requirements based on type of installation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Review requirements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5850" marR="0" lvl="2"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Approval authority ( HQ vs districts and design vs RW vs maintenance vs construction)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IA and IADOT recognized utility types and different review processes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Special permits for “clean energy connectivity” (longitudinal for broadband along restricted access highways)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Utility types permitted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Pipeline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Abandonment/out of service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Joint duct, trench, use installations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New permitting application that was developed internally</a:t>
            </a:r>
          </a:p>
          <a:p>
            <a:pPr marL="457200" marR="0" lvl="1" algn="l">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a:spcBef>
                <a:spcPts val="0"/>
              </a:spcBef>
              <a:spcAft>
                <a:spcPts val="0"/>
              </a:spcAft>
              <a:buFont typeface="Arial" panose="020B0604020202020204" pitchFamily="34" charset="0"/>
              <a:buChar char="•"/>
            </a:pPr>
            <a:r>
              <a:rPr lang="en-US" sz="1100" b="1" dirty="0">
                <a:effectLst/>
                <a:latin typeface="Calibri" panose="020F0502020204030204" pitchFamily="34" charset="0"/>
                <a:ea typeface="Times New Roman" panose="02020603050405020304" pitchFamily="18" charset="0"/>
                <a:cs typeface="Calibri" panose="020F0502020204030204" pitchFamily="34" charset="0"/>
              </a:rPr>
              <a:t>Utility Permit Language </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Legal base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Enforcement teeth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Special Provisions and Exceptions to Administrative Code</a:t>
            </a:r>
            <a:endParaRPr lang="en-US" dirty="0"/>
          </a:p>
        </p:txBody>
      </p:sp>
      <p:pic>
        <p:nvPicPr>
          <p:cNvPr id="13" name="Picture 12">
            <a:extLst>
              <a:ext uri="{FF2B5EF4-FFF2-40B4-BE49-F238E27FC236}">
                <a16:creationId xmlns:a16="http://schemas.microsoft.com/office/drawing/2014/main" id="{12DCA0EE-A14B-0C1A-3F23-3A1C388F7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012" y="3978153"/>
            <a:ext cx="2463957" cy="2463957"/>
          </a:xfrm>
          <a:prstGeom prst="rect">
            <a:avLst/>
          </a:prstGeom>
        </p:spPr>
      </p:pic>
    </p:spTree>
    <p:extLst>
      <p:ext uri="{BB962C8B-B14F-4D97-AF65-F5344CB8AC3E}">
        <p14:creationId xmlns:p14="http://schemas.microsoft.com/office/powerpoint/2010/main" val="896161359"/>
      </p:ext>
    </p:extLst>
  </p:cSld>
  <p:clrMapOvr>
    <a:masterClrMapping/>
  </p:clrMapOvr>
</p:sld>
</file>

<file path=ppt/theme/theme1.xml><?xml version="1.0" encoding="utf-8"?>
<a:theme xmlns:a="http://schemas.openxmlformats.org/drawingml/2006/main" name="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2235</Words>
  <Application>Microsoft Office PowerPoint</Application>
  <PresentationFormat>Custom</PresentationFormat>
  <Paragraphs>260</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Symbol</vt:lpstr>
      <vt:lpstr>Wingdings</vt:lpstr>
      <vt:lpstr>Office Theme</vt:lpstr>
      <vt:lpstr>Iowa DOT SPR 3082 Discovery</vt:lpstr>
      <vt:lpstr>PowerPoint Presentation</vt:lpstr>
      <vt:lpstr>PowerPoint Presentation</vt:lpstr>
      <vt:lpstr>PowerPoint Presentation</vt:lpstr>
      <vt:lpstr>PowerPoint Presentation</vt:lpstr>
      <vt:lpstr>This effort will investigate approaches for enhancing the alignment of utility coordination and project development to gain efficiencies in the current processes and minimize utility-related delays and costs for the Iowa DOT.   The primary objective of this project is to develop procedures for the incorporation of partnership of utility stakeholders into the project development process at the concept stage. The developed guidance will include suggestions for identifying, managing, and mitigating, utility-related risks using Subsurface Utility Engineering (SUE), Utility Conflict Management (UCM), Value Engineering and early Utility Coordination.   This study will provide guidance for improved collection and use of utility location data for project development decision making and an improved process to align and integrate project design and utility coordination. These efforts stand to streamline project development and reduce delays and added costs of utility-related issues. </vt:lpstr>
      <vt:lpstr>As utility companies seek to expand and enhance the services they provide, more utility infrastructure is being crowded into public rights of way (ROW). These new facilities are often installed with minimal oversight and without consideration of other future utility space needs. When new utility facilities are installed to replace existing infrastructure, the existing utility facilities are seldom removed and become abandoned, further congesting the public right of way. To complicate this situation, utility permit and documentation requirements for utility installations vary considerably throughout the United States.   Within Iowa, ROW management of construction and utility activities varies between cities, counties and the Iowa Department of Transportation (DOT). This variation has led to differing methodologies and unorganized coordination within public agencies on infrastructure projects containing utilities. There is a need for a broader utility management approach to control the planning and installation of utilities within public ROW, require documentation of utility as-built plans and location information, and manage this information so it can be useful to future construction efforts. Without such an approach, the accommodation of utility facilities will continue to be disorganized, inefficient, and cause increased costs and delays in construction projects. This study will provide benefit to public municipalities in managing the right of way. This will be achieved by preparing policies to enforce proper installation and documentation of utilities in the ROW.</vt:lpstr>
      <vt:lpstr>Iowa DOT SPR 3082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DOT SPR 3082 Discovery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2014-01-23T13:52:15Z</dcterms:created>
  <dcterms:modified xsi:type="dcterms:W3CDTF">2022-06-16T12:55:27Z</dcterms:modified>
</cp:coreProperties>
</file>