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332" r:id="rId3"/>
    <p:sldId id="333" r:id="rId4"/>
    <p:sldId id="338" r:id="rId5"/>
    <p:sldId id="334" r:id="rId6"/>
    <p:sldId id="335" r:id="rId7"/>
    <p:sldId id="340" r:id="rId8"/>
    <p:sldId id="336" r:id="rId9"/>
    <p:sldId id="287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17F"/>
    <a:srgbClr val="B55813"/>
    <a:srgbClr val="B1B3B3"/>
    <a:srgbClr val="53565A"/>
    <a:srgbClr val="871721"/>
    <a:srgbClr val="FF9966"/>
    <a:srgbClr val="FF0066"/>
    <a:srgbClr val="69686D"/>
    <a:srgbClr val="34495E"/>
    <a:srgbClr val="C34B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4371" autoAdjust="0"/>
  </p:normalViewPr>
  <p:slideViewPr>
    <p:cSldViewPr>
      <p:cViewPr varScale="1">
        <p:scale>
          <a:sx n="96" d="100"/>
          <a:sy n="96" d="100"/>
        </p:scale>
        <p:origin x="201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99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A43C6D-E55F-4BE5-8554-C22BB859EDE9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B73208-77F4-453B-8852-C4844F8BB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623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-Intro</a:t>
            </a:r>
          </a:p>
          <a:p>
            <a:r>
              <a:rPr lang="en-US" dirty="0"/>
              <a:t>-7 years at DOT</a:t>
            </a:r>
          </a:p>
          <a:p>
            <a:r>
              <a:rPr lang="en-US" dirty="0"/>
              <a:t>-Recent hire at ROW</a:t>
            </a:r>
          </a:p>
          <a:p>
            <a:r>
              <a:rPr lang="en-US" dirty="0"/>
              <a:t>-A lot of cool initiatives in ROW- electronic systems and applications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73208-77F4-453B-8852-C4844F8BB3D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948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Iowa by the numbers—</a:t>
            </a:r>
          </a:p>
          <a:p>
            <a:r>
              <a:rPr lang="en-US" dirty="0"/>
              <a:t>240,000 acres of right of way</a:t>
            </a:r>
          </a:p>
          <a:p>
            <a:r>
              <a:rPr lang="en-US" dirty="0"/>
              <a:t>Nearly 114,000 miles of highway in Iowa</a:t>
            </a:r>
          </a:p>
          <a:p>
            <a:r>
              <a:rPr lang="en-US" dirty="0"/>
              <a:t>Over 22,000 bridges</a:t>
            </a:r>
          </a:p>
          <a:p>
            <a:r>
              <a:rPr lang="en-US" dirty="0"/>
              <a:t>3,800 miles of rail</a:t>
            </a:r>
          </a:p>
          <a:p>
            <a:endParaRPr lang="en-US" dirty="0"/>
          </a:p>
          <a:p>
            <a:r>
              <a:rPr lang="en-US" dirty="0"/>
              <a:t>-Run through the numbers</a:t>
            </a:r>
          </a:p>
          <a:p>
            <a:r>
              <a:rPr lang="en-US" dirty="0"/>
              <a:t>-Make point that it’s easy to find this information from our GIS portal</a:t>
            </a:r>
          </a:p>
          <a:p>
            <a:r>
              <a:rPr lang="en-US" dirty="0"/>
              <a:t>-Anyone can access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B73208-77F4-453B-8852-C4844F8BB3D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2722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-DOT has robust inventory of everything we own and maintain</a:t>
            </a:r>
          </a:p>
          <a:p>
            <a:r>
              <a:rPr lang="en-US" dirty="0"/>
              <a:t>-GIS inventory</a:t>
            </a:r>
          </a:p>
          <a:p>
            <a:r>
              <a:rPr lang="en-US" dirty="0"/>
              <a:t>-Quick– what is GIS?</a:t>
            </a:r>
          </a:p>
          <a:p>
            <a:r>
              <a:rPr lang="en-US" dirty="0"/>
              <a:t>-Everything in Open Data portal</a:t>
            </a:r>
          </a:p>
          <a:p>
            <a:r>
              <a:rPr lang="en-US" dirty="0"/>
              <a:t>-Allows us to do our jobs more efficiently– information at our fingertips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B73208-77F4-453B-8852-C4844F8BB3D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19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-Example of our bridge inventory in GIS</a:t>
            </a:r>
          </a:p>
          <a:p>
            <a:r>
              <a:rPr lang="en-US" dirty="0"/>
              <a:t>-Only a few clicks to find information on a single bridge</a:t>
            </a:r>
          </a:p>
          <a:p>
            <a:r>
              <a:rPr lang="en-US" dirty="0"/>
              <a:t>-Paper files/cabinets could take hours to track this information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B73208-77F4-453B-8852-C4844F8BB3D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8563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-Area Iowa DOT is missing- Utilities</a:t>
            </a:r>
          </a:p>
          <a:p>
            <a:r>
              <a:rPr lang="en-US" dirty="0"/>
              <a:t>-We have tons of infrastructure, but no information on the utilities </a:t>
            </a:r>
          </a:p>
          <a:p>
            <a:r>
              <a:rPr lang="en-US" dirty="0"/>
              <a:t>-Need this information to make informed decisions</a:t>
            </a:r>
          </a:p>
          <a:p>
            <a:r>
              <a:rPr lang="en-US" dirty="0"/>
              <a:t>	-Early in planning process</a:t>
            </a:r>
          </a:p>
          <a:p>
            <a:r>
              <a:rPr lang="en-US" dirty="0"/>
              <a:t>	-Avoid timely and costly utility impacts/relocations</a:t>
            </a:r>
          </a:p>
          <a:p>
            <a:r>
              <a:rPr lang="en-US" dirty="0"/>
              <a:t>-Affects our customers as well as your customers</a:t>
            </a:r>
          </a:p>
          <a:p>
            <a:r>
              <a:rPr lang="en-US" dirty="0"/>
              <a:t>-Current GIS initiative to collect utilities in GIS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B73208-77F4-453B-8852-C4844F8BB3D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2177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-Currently utility information in GIS</a:t>
            </a:r>
          </a:p>
          <a:p>
            <a:r>
              <a:rPr lang="en-US" dirty="0"/>
              <a:t>-Published layers</a:t>
            </a:r>
          </a:p>
          <a:p>
            <a:r>
              <a:rPr lang="en-US" dirty="0"/>
              <a:t>-Useful but not accurate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B73208-77F4-453B-8852-C4844F8BB3D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5070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-Preliminary surveys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-Great resource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-Lower level quality- C or 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-Not accurate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-Need more accurate information– go straight to the source. Utility companies.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B73208-77F4-453B-8852-C4844F8BB3D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4618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-We need your help</a:t>
            </a:r>
          </a:p>
          <a:p>
            <a:r>
              <a:rPr lang="en-US" dirty="0"/>
              <a:t>-Give you a heads-up we will likely be starting the conversation in coming months</a:t>
            </a:r>
          </a:p>
          <a:p>
            <a:r>
              <a:rPr lang="en-US" dirty="0"/>
              <a:t>-Want to discuss with your appropriate staff any relevant GIS/CAD we could access for our inventory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B73208-77F4-453B-8852-C4844F8BB3D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92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Thank you slide.  We may be reaching out.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B73208-77F4-453B-8852-C4844F8BB3D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358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F3753E7-0F11-4D0E-8960-9E1C8FCC4C52}"/>
              </a:ext>
            </a:extLst>
          </p:cNvPr>
          <p:cNvSpPr/>
          <p:nvPr userDrawn="1"/>
        </p:nvSpPr>
        <p:spPr>
          <a:xfrm>
            <a:off x="0" y="0"/>
            <a:ext cx="9144000" cy="9533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67500"/>
                  <a:satMod val="115000"/>
                </a:schemeClr>
              </a:gs>
              <a:gs pos="52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C18299-3EBF-4651-B028-9D1F61A7FE89}"/>
              </a:ext>
            </a:extLst>
          </p:cNvPr>
          <p:cNvSpPr/>
          <p:nvPr userDrawn="1"/>
        </p:nvSpPr>
        <p:spPr>
          <a:xfrm>
            <a:off x="0" y="953344"/>
            <a:ext cx="9144000" cy="45719"/>
          </a:xfrm>
          <a:prstGeom prst="rect">
            <a:avLst/>
          </a:prstGeom>
          <a:solidFill>
            <a:schemeClr val="tx1">
              <a:lumMod val="95000"/>
              <a:lumOff val="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D07DB7A-A277-47F1-B420-6EB252894A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273" y="4651364"/>
            <a:ext cx="3427833" cy="16579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C9ED19C-16BB-4E11-A2E2-5E3DE3CF1B1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" y="4651364"/>
            <a:ext cx="5758220" cy="1657956"/>
          </a:xfrm>
          <a:prstGeom prst="rect">
            <a:avLst/>
          </a:prstGeom>
        </p:spPr>
      </p:pic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D5DBB62E-C41B-4525-96E9-DCB856141BD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296315"/>
            <a:ext cx="2133605" cy="387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84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1940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E0F805B-ABC8-4A8B-B9D4-5845341EB6C9}"/>
              </a:ext>
            </a:extLst>
          </p:cNvPr>
          <p:cNvSpPr txBox="1"/>
          <p:nvPr userDrawn="1"/>
        </p:nvSpPr>
        <p:spPr>
          <a:xfrm>
            <a:off x="827584" y="667435"/>
            <a:ext cx="3738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Statewide GIS Inventory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5A3183-73DB-40B2-B6C8-E0DE1DE1D6DB}"/>
              </a:ext>
            </a:extLst>
          </p:cNvPr>
          <p:cNvSpPr/>
          <p:nvPr userDrawn="1"/>
        </p:nvSpPr>
        <p:spPr>
          <a:xfrm>
            <a:off x="0" y="764704"/>
            <a:ext cx="792088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6ABBA2-AA3C-4D81-BF82-C5B05E586B69}"/>
              </a:ext>
            </a:extLst>
          </p:cNvPr>
          <p:cNvSpPr/>
          <p:nvPr userDrawn="1"/>
        </p:nvSpPr>
        <p:spPr>
          <a:xfrm>
            <a:off x="0" y="836712"/>
            <a:ext cx="792088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2792F5-6345-4BA3-96B5-3BBA9D667573}"/>
              </a:ext>
            </a:extLst>
          </p:cNvPr>
          <p:cNvSpPr/>
          <p:nvPr userDrawn="1"/>
        </p:nvSpPr>
        <p:spPr>
          <a:xfrm>
            <a:off x="0" y="908720"/>
            <a:ext cx="792088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281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E0F805B-ABC8-4A8B-B9D4-5845341EB6C9}"/>
              </a:ext>
            </a:extLst>
          </p:cNvPr>
          <p:cNvSpPr txBox="1"/>
          <p:nvPr userDrawn="1"/>
        </p:nvSpPr>
        <p:spPr>
          <a:xfrm>
            <a:off x="827584" y="667435"/>
            <a:ext cx="3738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Utility GIS Inventory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5A3183-73DB-40B2-B6C8-E0DE1DE1D6DB}"/>
              </a:ext>
            </a:extLst>
          </p:cNvPr>
          <p:cNvSpPr/>
          <p:nvPr userDrawn="1"/>
        </p:nvSpPr>
        <p:spPr>
          <a:xfrm>
            <a:off x="0" y="764704"/>
            <a:ext cx="792088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6ABBA2-AA3C-4D81-BF82-C5B05E586B69}"/>
              </a:ext>
            </a:extLst>
          </p:cNvPr>
          <p:cNvSpPr/>
          <p:nvPr userDrawn="1"/>
        </p:nvSpPr>
        <p:spPr>
          <a:xfrm>
            <a:off x="0" y="836712"/>
            <a:ext cx="792088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2792F5-6345-4BA3-96B5-3BBA9D667573}"/>
              </a:ext>
            </a:extLst>
          </p:cNvPr>
          <p:cNvSpPr/>
          <p:nvPr userDrawn="1"/>
        </p:nvSpPr>
        <p:spPr>
          <a:xfrm>
            <a:off x="0" y="908720"/>
            <a:ext cx="792088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54EF32B2-C520-493E-859D-A9D077D08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340768"/>
            <a:ext cx="7886700" cy="9655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FB340FD-E5C8-40FB-8FFA-E3B74A3978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2441228"/>
            <a:ext cx="7886700" cy="4228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41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rgbClr val="871721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763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007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bg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667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221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accent2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078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accent5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359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7218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51" r:id="rId4"/>
    <p:sldLayoutId id="2147483654" r:id="rId5"/>
    <p:sldLayoutId id="2147483655" r:id="rId6"/>
    <p:sldLayoutId id="2147483652" r:id="rId7"/>
    <p:sldLayoutId id="2147483653" r:id="rId8"/>
    <p:sldLayoutId id="2147483656" r:id="rId9"/>
    <p:sldLayoutId id="2147483658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.iowadot.gov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iowadot.gov/rightofway/contact-us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hyperlink" Target="mailto:Valerie.Brewer@iowadot.us" TargetMode="External"/><Relationship Id="rId5" Type="http://schemas.openxmlformats.org/officeDocument/2006/relationships/hyperlink" Target="mailto:Deanne.Popp@iowadot.us" TargetMode="Externa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9144000" cy="9533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67500"/>
                  <a:satMod val="115000"/>
                </a:schemeClr>
              </a:gs>
              <a:gs pos="52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023F2D-63D7-4790-8BDE-2DFA6C8EF409}"/>
              </a:ext>
            </a:extLst>
          </p:cNvPr>
          <p:cNvSpPr txBox="1"/>
          <p:nvPr/>
        </p:nvSpPr>
        <p:spPr>
          <a:xfrm>
            <a:off x="76200" y="4648200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Utility GIS Inventory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EEC4D6-EA04-4B21-A205-B47603995269}"/>
              </a:ext>
            </a:extLst>
          </p:cNvPr>
          <p:cNvSpPr txBox="1"/>
          <p:nvPr/>
        </p:nvSpPr>
        <p:spPr>
          <a:xfrm>
            <a:off x="76200" y="5274957"/>
            <a:ext cx="58326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Jon Rees</a:t>
            </a:r>
          </a:p>
          <a:p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Right of Way Bureau</a:t>
            </a:r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7472877B-776B-44C8-86C0-2939DA8DA2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296315"/>
            <a:ext cx="2133605" cy="387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147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46CE8-A25F-4BD3-B227-8E709C510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By the Numbers…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EFB17E1-6237-4C5B-90C1-F0860AAD46AC}"/>
              </a:ext>
            </a:extLst>
          </p:cNvPr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Iowa</a:t>
            </a:r>
          </a:p>
          <a:p>
            <a:pPr lvl="1"/>
            <a:r>
              <a:rPr lang="en-US" dirty="0"/>
              <a:t>240,000 acres of right of way</a:t>
            </a:r>
          </a:p>
          <a:p>
            <a:pPr lvl="1"/>
            <a:r>
              <a:rPr lang="en-US" dirty="0"/>
              <a:t>115,500 miles of public highway</a:t>
            </a:r>
          </a:p>
          <a:p>
            <a:pPr lvl="2"/>
            <a:r>
              <a:rPr lang="en-US" dirty="0"/>
              <a:t>9,600- primary system</a:t>
            </a:r>
          </a:p>
          <a:p>
            <a:pPr lvl="1"/>
            <a:r>
              <a:rPr lang="en-US" dirty="0"/>
              <a:t>24,000 bridges</a:t>
            </a:r>
          </a:p>
          <a:p>
            <a:pPr lvl="2"/>
            <a:r>
              <a:rPr lang="en-US" dirty="0"/>
              <a:t>4,180- primary system</a:t>
            </a:r>
          </a:p>
          <a:p>
            <a:pPr lvl="1"/>
            <a:r>
              <a:rPr lang="en-US" dirty="0"/>
              <a:t>3,800 miles of rail</a:t>
            </a:r>
          </a:p>
          <a:p>
            <a:pPr lvl="1"/>
            <a:r>
              <a:rPr lang="en-US" dirty="0"/>
              <a:t>2,748 DOT employee’s</a:t>
            </a:r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45A23BD9-42E4-4188-BB7C-D976BAE827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197" y="152400"/>
            <a:ext cx="1676405" cy="30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982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B4963-740C-40A9-B620-61A30109C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Iowa DOT GIS Portal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FF9486-F628-4FCE-A643-940670E02A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2441228"/>
            <a:ext cx="8219256" cy="227592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DOT maintains inventory through geographic information systems (GIS)</a:t>
            </a:r>
          </a:p>
          <a:p>
            <a:pPr lvl="1"/>
            <a:r>
              <a:rPr lang="en-US" dirty="0"/>
              <a:t>Bridges, signage, pavement conditions, traffic data etc.</a:t>
            </a:r>
          </a:p>
          <a:p>
            <a:r>
              <a:rPr lang="en-US" dirty="0"/>
              <a:t>Data and custom viewers available to DOT Staff</a:t>
            </a:r>
          </a:p>
          <a:p>
            <a:pPr lvl="1"/>
            <a:r>
              <a:rPr lang="en-US" dirty="0"/>
              <a:t>Open Data Portal: </a:t>
            </a:r>
            <a:r>
              <a:rPr lang="en-US" dirty="0">
                <a:hlinkClick r:id="rId3"/>
              </a:rPr>
              <a:t>https://data.iowadot.gov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E6E94F-C3C7-4447-8074-CB4471E4CB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4671759"/>
            <a:ext cx="6295206" cy="2161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096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EC2EF28-F619-4F07-8E95-30C7FB2C5F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000"/>
          <a:stretch/>
        </p:blipFill>
        <p:spPr>
          <a:xfrm>
            <a:off x="0" y="2400300"/>
            <a:ext cx="9144000" cy="44577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9CEE74D6-F343-42D6-85DD-6E901BA4381E}"/>
              </a:ext>
            </a:extLst>
          </p:cNvPr>
          <p:cNvSpPr txBox="1">
            <a:spLocks/>
          </p:cNvSpPr>
          <p:nvPr/>
        </p:nvSpPr>
        <p:spPr>
          <a:xfrm>
            <a:off x="467544" y="1340768"/>
            <a:ext cx="7886700" cy="96552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Example: Bridge Inventory</a:t>
            </a:r>
          </a:p>
        </p:txBody>
      </p:sp>
    </p:spTree>
    <p:extLst>
      <p:ext uri="{BB962C8B-B14F-4D97-AF65-F5344CB8AC3E}">
        <p14:creationId xmlns:p14="http://schemas.microsoft.com/office/powerpoint/2010/main" val="2248060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D84B2-A90B-4947-80DF-B50F98362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Iowa DOT GIS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D4284-63A9-41BC-A928-3D12E0E2DF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Area of inventory we are currently missing- UTILITIES</a:t>
            </a:r>
          </a:p>
          <a:p>
            <a:r>
              <a:rPr lang="en-US" dirty="0"/>
              <a:t>Help us make informed decisions on current and future projects</a:t>
            </a:r>
          </a:p>
          <a:p>
            <a:r>
              <a:rPr lang="en-US" dirty="0"/>
              <a:t>Utility relocations can be costly and time consuming</a:t>
            </a:r>
          </a:p>
          <a:p>
            <a:r>
              <a:rPr lang="en-US" dirty="0"/>
              <a:t>Identify utilities early in the planning phase of a project to avoid or minimize impacts</a:t>
            </a:r>
          </a:p>
          <a:p>
            <a:r>
              <a:rPr lang="en-US" dirty="0"/>
              <a:t>Avoid costly/time consuming impacts to utilities</a:t>
            </a:r>
          </a:p>
        </p:txBody>
      </p:sp>
    </p:spTree>
    <p:extLst>
      <p:ext uri="{BB962C8B-B14F-4D97-AF65-F5344CB8AC3E}">
        <p14:creationId xmlns:p14="http://schemas.microsoft.com/office/powerpoint/2010/main" val="4182107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6CB8D-9CCE-4108-AEA6-16479DB82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Current Utility Data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ECE8B-0BD4-4F91-A7F9-D91D0461D9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2441228"/>
            <a:ext cx="4028256" cy="4111972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Published layers</a:t>
            </a:r>
          </a:p>
          <a:p>
            <a:pPr lvl="1"/>
            <a:r>
              <a:rPr lang="en-US" dirty="0"/>
              <a:t>U.S. Energy Information Administration (EIA)</a:t>
            </a:r>
          </a:p>
          <a:p>
            <a:pPr lvl="1"/>
            <a:r>
              <a:rPr lang="en-US" dirty="0"/>
              <a:t>U.S. DOT, National Pipeline Mapping System (NPMS) </a:t>
            </a:r>
          </a:p>
          <a:p>
            <a:pPr lvl="1"/>
            <a:r>
              <a:rPr lang="en-US" dirty="0"/>
              <a:t>U.S. DHS, Homeland Infrastructure Foundation- Level Data (HFLA)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31B19CC-2698-4A7A-A23E-1B8CF862FA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5747" y="2743200"/>
            <a:ext cx="4538573" cy="2951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243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4834D-CA00-462A-871C-C50380C8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2400" y="1167063"/>
            <a:ext cx="7886700" cy="965523"/>
          </a:xfrm>
        </p:spPr>
        <p:txBody>
          <a:bodyPr/>
          <a:lstStyle/>
          <a:p>
            <a:r>
              <a:rPr lang="en-US" dirty="0"/>
              <a:t>Current Utility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308BA8-A2B3-4550-A217-8A7A6C3E94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2441228"/>
            <a:ext cx="4866456" cy="388337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Preliminary survey (CAD)</a:t>
            </a:r>
          </a:p>
          <a:p>
            <a:pPr lvl="1"/>
            <a:r>
              <a:rPr lang="en-US" dirty="0"/>
              <a:t>Converting to GIS (under construction)</a:t>
            </a:r>
          </a:p>
          <a:p>
            <a:pPr lvl="1"/>
            <a:r>
              <a:rPr lang="en-US" dirty="0"/>
              <a:t>Statewide layer w/ simple map viewer</a:t>
            </a:r>
          </a:p>
          <a:p>
            <a:r>
              <a:rPr lang="en-US" dirty="0"/>
              <a:t>Lacks detailed information, low quality level</a:t>
            </a:r>
          </a:p>
          <a:p>
            <a:r>
              <a:rPr lang="en-US" dirty="0"/>
              <a:t>Need: accuracy, detailed information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BAF274-6026-473E-B51E-53E43BEC4F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00" y="1143000"/>
            <a:ext cx="2223896" cy="5701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299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F2DF2-A189-48E9-A586-2B131C5E5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Moving Forward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059FBB-8E2B-43C0-BACB-4A1EEC94C0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2441228"/>
            <a:ext cx="7886700" cy="4416772"/>
          </a:xfrm>
        </p:spPr>
        <p:txBody>
          <a:bodyPr>
            <a:normAutofit/>
          </a:bodyPr>
          <a:lstStyle/>
          <a:p>
            <a:r>
              <a:rPr lang="en-US" dirty="0"/>
              <a:t>We need your help!</a:t>
            </a:r>
          </a:p>
          <a:p>
            <a:r>
              <a:rPr lang="en-US" dirty="0"/>
              <a:t>We may reach out to you requesting utility information</a:t>
            </a:r>
          </a:p>
          <a:p>
            <a:pPr lvl="1"/>
            <a:r>
              <a:rPr lang="en-US" dirty="0"/>
              <a:t>Accuracy, detailed information</a:t>
            </a:r>
          </a:p>
          <a:p>
            <a:pPr lvl="1"/>
            <a:r>
              <a:rPr lang="en-US" dirty="0"/>
              <a:t>Existing utilities, as-builts, relocation plans</a:t>
            </a:r>
          </a:p>
          <a:p>
            <a:r>
              <a:rPr lang="en-US" dirty="0"/>
              <a:t>Electronic format- GIS/CAD files</a:t>
            </a:r>
          </a:p>
          <a:p>
            <a:pPr lvl="1"/>
            <a:r>
              <a:rPr lang="en-US" dirty="0"/>
              <a:t>Geospatially located</a:t>
            </a:r>
          </a:p>
        </p:txBody>
      </p:sp>
    </p:spTree>
    <p:extLst>
      <p:ext uri="{BB962C8B-B14F-4D97-AF65-F5344CB8AC3E}">
        <p14:creationId xmlns:p14="http://schemas.microsoft.com/office/powerpoint/2010/main" val="17155469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88EC05E-09D5-4233-9FF3-03428E20BC4E}"/>
              </a:ext>
            </a:extLst>
          </p:cNvPr>
          <p:cNvGrpSpPr/>
          <p:nvPr/>
        </p:nvGrpSpPr>
        <p:grpSpPr>
          <a:xfrm>
            <a:off x="1061864" y="3820344"/>
            <a:ext cx="6858000" cy="370656"/>
            <a:chOff x="1061864" y="4066456"/>
            <a:chExt cx="6858000" cy="370656"/>
          </a:xfrm>
        </p:grpSpPr>
        <p:sp>
          <p:nvSpPr>
            <p:cNvPr id="9" name="Rectangle 8"/>
            <p:cNvSpPr/>
            <p:nvPr/>
          </p:nvSpPr>
          <p:spPr>
            <a:xfrm>
              <a:off x="1061864" y="4066456"/>
              <a:ext cx="2286000" cy="370656"/>
            </a:xfrm>
            <a:prstGeom prst="rect">
              <a:avLst/>
            </a:prstGeom>
            <a:solidFill>
              <a:schemeClr val="tx2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347864" y="4066456"/>
              <a:ext cx="2286000" cy="370656"/>
            </a:xfrm>
            <a:prstGeom prst="rect">
              <a:avLst/>
            </a:prstGeom>
            <a:solidFill>
              <a:schemeClr val="bg2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633864" y="4066456"/>
              <a:ext cx="2286000" cy="370656"/>
            </a:xfrm>
            <a:prstGeom prst="rect">
              <a:avLst/>
            </a:prstGeom>
            <a:solidFill>
              <a:schemeClr val="tx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247900" y="5987335"/>
            <a:ext cx="46482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Iowa DOT, Right of Way Bureau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Utility Accommodations &amp; Coordination</a:t>
            </a:r>
          </a:p>
          <a:p>
            <a:pPr algn="ctr"/>
            <a:r>
              <a:rPr lang="en-US" sz="1400" dirty="0">
                <a:hlinkClick r:id="rId3"/>
              </a:rPr>
              <a:t>https://iowadot.gov/rightofway/contact-us</a:t>
            </a:r>
            <a:endParaRPr lang="en-US" sz="1400" dirty="0"/>
          </a:p>
          <a:p>
            <a:pPr algn="ctr"/>
            <a:endParaRPr lang="en-US" sz="1400" b="1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endParaRPr lang="en-US" sz="1400" b="1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0B11247-CDAF-4DD5-BE81-B56FBF4D67D9}"/>
              </a:ext>
            </a:extLst>
          </p:cNvPr>
          <p:cNvSpPr txBox="1"/>
          <p:nvPr/>
        </p:nvSpPr>
        <p:spPr>
          <a:xfrm>
            <a:off x="107504" y="3135868"/>
            <a:ext cx="9036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entury Gothic" panose="020B0502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A748D6-E5EE-44F0-BED6-59197E46CA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293" y="983876"/>
            <a:ext cx="2471142" cy="2021844"/>
          </a:xfrm>
          <a:prstGeom prst="rect">
            <a:avLst/>
          </a:prstGeom>
        </p:spPr>
      </p:pic>
      <p:sp>
        <p:nvSpPr>
          <p:cNvPr id="12" name="Rectangle 3">
            <a:extLst>
              <a:ext uri="{FF2B5EF4-FFF2-40B4-BE49-F238E27FC236}">
                <a16:creationId xmlns:a16="http://schemas.microsoft.com/office/drawing/2014/main" id="{E218F21E-2B67-4D26-942C-6D0D6BF248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5664" y="4346158"/>
            <a:ext cx="3505200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DEANNE POPP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dirty="0">
                <a:ln>
                  <a:noFill/>
                </a:ln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UTILITY PROGRAM ADMINISTRATOR</a:t>
            </a:r>
            <a:endParaRPr kumimoji="0" lang="en-US" altLang="en-US" sz="1200" b="0" i="0" u="none" strike="noStrike" cap="none" normalizeH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dirty="0">
                <a:ln>
                  <a:noFill/>
                </a:ln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RIGHT OF WAS BUREAU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Deanne.Popp@iowadot.us</a:t>
            </a:r>
            <a:endParaRPr lang="en-US" altLang="en-US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Office: 515-239-1787</a:t>
            </a:r>
            <a:r>
              <a:rPr lang="en-US" sz="1800" dirty="0">
                <a:solidFill>
                  <a:srgbClr val="63242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 </a:t>
            </a:r>
            <a:endParaRPr lang="en-US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46055044-A6D5-49AA-8694-FB975CF9B1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9280" y="4384025"/>
            <a:ext cx="35052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JON REES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TRANSPORTATION PLANNER</a:t>
            </a:r>
            <a:endParaRPr kumimoji="0" lang="en-US" altLang="en-US" sz="1200" b="0" i="0" u="none" strike="noStrike" cap="none" normalizeH="0" dirty="0">
              <a:ln>
                <a:noFill/>
              </a:ln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dirty="0">
                <a:ln>
                  <a:noFill/>
                </a:ln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RIGHT OF WAY BUREAU</a:t>
            </a:r>
          </a:p>
          <a:p>
            <a:r>
              <a:rPr lang="en-US" sz="1400" u="sng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Jon.Rees@iowadot.us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Office: 515-239-1081</a:t>
            </a:r>
            <a:r>
              <a:rPr lang="en-US" sz="1800" dirty="0">
                <a:solidFill>
                  <a:srgbClr val="63242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 </a:t>
            </a:r>
            <a:endParaRPr lang="en-US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2197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5">
      <a:dk1>
        <a:srgbClr val="53565A"/>
      </a:dk1>
      <a:lt1>
        <a:sysClr val="window" lastClr="FFFFFF"/>
      </a:lt1>
      <a:dk2>
        <a:srgbClr val="7C2529"/>
      </a:dk2>
      <a:lt2>
        <a:srgbClr val="B1B3B3"/>
      </a:lt2>
      <a:accent1>
        <a:srgbClr val="0097A9"/>
      </a:accent1>
      <a:accent2>
        <a:srgbClr val="E87722"/>
      </a:accent2>
      <a:accent3>
        <a:srgbClr val="FFC72C"/>
      </a:accent3>
      <a:accent4>
        <a:srgbClr val="5E366E"/>
      </a:accent4>
      <a:accent5>
        <a:srgbClr val="719949"/>
      </a:accent5>
      <a:accent6>
        <a:srgbClr val="4698CB"/>
      </a:accent6>
      <a:hlink>
        <a:srgbClr val="2C739F"/>
      </a:hlink>
      <a:folHlink>
        <a:srgbClr val="53565A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>
            <a:lumMod val="95000"/>
            <a:lumOff val="5000"/>
            <a:alpha val="9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Getting-you-there-PowerPoint-Template" id="{0F673E8D-E71B-4D36-9A44-FD1AA4472C87}" vid="{671D0BB7-0170-4E7D-9070-3DF1C2C6BF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Getting-you-there-PowerPoint-Template</Template>
  <TotalTime>1586</TotalTime>
  <Words>621</Words>
  <Application>Microsoft Office PowerPoint</Application>
  <PresentationFormat>On-screen Show (4:3)</PresentationFormat>
  <Paragraphs>105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Century Gothic</vt:lpstr>
      <vt:lpstr>Office Theme</vt:lpstr>
      <vt:lpstr>PowerPoint Presentation</vt:lpstr>
      <vt:lpstr>By the Numbers…</vt:lpstr>
      <vt:lpstr>Iowa DOT GIS Portal</vt:lpstr>
      <vt:lpstr>PowerPoint Presentation</vt:lpstr>
      <vt:lpstr>Iowa DOT GIS</vt:lpstr>
      <vt:lpstr>Current Utility Data</vt:lpstr>
      <vt:lpstr>Current Utility Data</vt:lpstr>
      <vt:lpstr>Moving Forward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Andersen, Christina</dc:creator>
  <cp:lastModifiedBy>Rees, Jon</cp:lastModifiedBy>
  <cp:revision>123</cp:revision>
  <dcterms:created xsi:type="dcterms:W3CDTF">2021-04-01T15:53:52Z</dcterms:created>
  <dcterms:modified xsi:type="dcterms:W3CDTF">2022-06-09T18:26:10Z</dcterms:modified>
</cp:coreProperties>
</file>