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5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65" r:id="rId1"/>
  </p:sldMasterIdLst>
  <p:notesMasterIdLst>
    <p:notesMasterId r:id="rId64"/>
  </p:notesMasterIdLst>
  <p:sldIdLst>
    <p:sldId id="257" r:id="rId2"/>
    <p:sldId id="298" r:id="rId3"/>
    <p:sldId id="262" r:id="rId4"/>
    <p:sldId id="261" r:id="rId5"/>
    <p:sldId id="299" r:id="rId6"/>
    <p:sldId id="264" r:id="rId7"/>
    <p:sldId id="340" r:id="rId8"/>
    <p:sldId id="300" r:id="rId9"/>
    <p:sldId id="265" r:id="rId10"/>
    <p:sldId id="289" r:id="rId11"/>
    <p:sldId id="266" r:id="rId12"/>
    <p:sldId id="296" r:id="rId13"/>
    <p:sldId id="344" r:id="rId14"/>
    <p:sldId id="263" r:id="rId15"/>
    <p:sldId id="339" r:id="rId16"/>
    <p:sldId id="273" r:id="rId17"/>
    <p:sldId id="343" r:id="rId18"/>
    <p:sldId id="338" r:id="rId19"/>
    <p:sldId id="274" r:id="rId20"/>
    <p:sldId id="275" r:id="rId21"/>
    <p:sldId id="282" r:id="rId22"/>
    <p:sldId id="284" r:id="rId23"/>
    <p:sldId id="276" r:id="rId24"/>
    <p:sldId id="277" r:id="rId25"/>
    <p:sldId id="278" r:id="rId26"/>
    <p:sldId id="279" r:id="rId27"/>
    <p:sldId id="256" r:id="rId28"/>
    <p:sldId id="259" r:id="rId29"/>
    <p:sldId id="260" r:id="rId30"/>
    <p:sldId id="306" r:id="rId31"/>
    <p:sldId id="302" r:id="rId32"/>
    <p:sldId id="303" r:id="rId33"/>
    <p:sldId id="327" r:id="rId34"/>
    <p:sldId id="328" r:id="rId35"/>
    <p:sldId id="270" r:id="rId36"/>
    <p:sldId id="269" r:id="rId37"/>
    <p:sldId id="330" r:id="rId38"/>
    <p:sldId id="331" r:id="rId39"/>
    <p:sldId id="309" r:id="rId40"/>
    <p:sldId id="332" r:id="rId41"/>
    <p:sldId id="313" r:id="rId42"/>
    <p:sldId id="347" r:id="rId43"/>
    <p:sldId id="348" r:id="rId44"/>
    <p:sldId id="258" r:id="rId45"/>
    <p:sldId id="349" r:id="rId46"/>
    <p:sldId id="350" r:id="rId47"/>
    <p:sldId id="351" r:id="rId48"/>
    <p:sldId id="352" r:id="rId49"/>
    <p:sldId id="268" r:id="rId50"/>
    <p:sldId id="356" r:id="rId51"/>
    <p:sldId id="357" r:id="rId52"/>
    <p:sldId id="304" r:id="rId53"/>
    <p:sldId id="358" r:id="rId54"/>
    <p:sldId id="305" r:id="rId55"/>
    <p:sldId id="359" r:id="rId56"/>
    <p:sldId id="346" r:id="rId57"/>
    <p:sldId id="333" r:id="rId58"/>
    <p:sldId id="342" r:id="rId59"/>
    <p:sldId id="341" r:id="rId60"/>
    <p:sldId id="360" r:id="rId61"/>
    <p:sldId id="280" r:id="rId62"/>
    <p:sldId id="361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&amp; Introductions" id="{CFD46D83-9336-4886-B6C8-0B52D5A1A5DC}">
          <p14:sldIdLst>
            <p14:sldId id="257"/>
            <p14:sldId id="298"/>
            <p14:sldId id="262"/>
            <p14:sldId id="261"/>
            <p14:sldId id="299"/>
            <p14:sldId id="264"/>
            <p14:sldId id="340"/>
            <p14:sldId id="300"/>
            <p14:sldId id="265"/>
            <p14:sldId id="289"/>
            <p14:sldId id="266"/>
            <p14:sldId id="296"/>
          </p14:sldIdLst>
        </p14:section>
        <p14:section name="District Presentations" id="{EB26D967-79E4-4A28-B7AC-7EE0BEE7681F}">
          <p14:sldIdLst>
            <p14:sldId id="344"/>
          </p14:sldIdLst>
        </p14:section>
        <p14:section name="Point25 Process" id="{B9FF2045-CC57-4F27-B556-5A385412A15A}">
          <p14:sldIdLst>
            <p14:sldId id="263"/>
            <p14:sldId id="339"/>
            <p14:sldId id="273"/>
            <p14:sldId id="343"/>
            <p14:sldId id="338"/>
            <p14:sldId id="274"/>
            <p14:sldId id="275"/>
            <p14:sldId id="282"/>
            <p14:sldId id="284"/>
            <p14:sldId id="276"/>
            <p14:sldId id="277"/>
            <p14:sldId id="278"/>
            <p14:sldId id="279"/>
          </p14:sldIdLst>
        </p14:section>
        <p14:section name="Agreements" id="{D3A02287-3DA8-4422-8724-DE3403EE99F4}">
          <p14:sldIdLst>
            <p14:sldId id="256"/>
            <p14:sldId id="259"/>
            <p14:sldId id="260"/>
            <p14:sldId id="306"/>
            <p14:sldId id="302"/>
            <p14:sldId id="303"/>
            <p14:sldId id="327"/>
            <p14:sldId id="328"/>
            <p14:sldId id="270"/>
            <p14:sldId id="269"/>
            <p14:sldId id="330"/>
            <p14:sldId id="331"/>
            <p14:sldId id="309"/>
            <p14:sldId id="332"/>
            <p14:sldId id="313"/>
          </p14:sldIdLst>
        </p14:section>
        <p14:section name="Permitting" id="{FC4CEE21-39A9-4BDC-86E8-21486E877EAF}">
          <p14:sldIdLst>
            <p14:sldId id="347"/>
            <p14:sldId id="348"/>
            <p14:sldId id="258"/>
            <p14:sldId id="349"/>
            <p14:sldId id="350"/>
            <p14:sldId id="351"/>
            <p14:sldId id="352"/>
            <p14:sldId id="268"/>
            <p14:sldId id="356"/>
            <p14:sldId id="357"/>
            <p14:sldId id="304"/>
            <p14:sldId id="358"/>
            <p14:sldId id="305"/>
            <p14:sldId id="359"/>
          </p14:sldIdLst>
        </p14:section>
        <p14:section name="Break" id="{185CA91B-3095-465C-9A85-8A4508EFF918}">
          <p14:sldIdLst>
            <p14:sldId id="346"/>
          </p14:sldIdLst>
        </p14:section>
        <p14:section name="Wrap Up" id="{CADC72D9-8D8A-4D74-89CF-D251F3B2AEF5}">
          <p14:sldIdLst>
            <p14:sldId id="333"/>
            <p14:sldId id="342"/>
            <p14:sldId id="341"/>
            <p14:sldId id="360"/>
            <p14:sldId id="280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88A0"/>
    <a:srgbClr val="4472C4"/>
    <a:srgbClr val="F03F2B"/>
    <a:srgbClr val="002060"/>
    <a:srgbClr val="5CC6D6"/>
    <a:srgbClr val="344529"/>
    <a:srgbClr val="FF6600"/>
    <a:srgbClr val="2B3922"/>
    <a:srgbClr val="2E3722"/>
    <a:srgbClr val="FC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79532" autoAdjust="0"/>
  </p:normalViewPr>
  <p:slideViewPr>
    <p:cSldViewPr snapToGrid="0">
      <p:cViewPr varScale="1">
        <p:scale>
          <a:sx n="64" d="100"/>
          <a:sy n="64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Central Office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District offices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Field offices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22F524B9-041B-41CE-B593-6D380FA54288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A2D266CF-35A4-4594-A769-BBFF5CEE4E5B}" type="pres">
      <dgm:prSet presAssocID="{40FC4FFE-8987-4A26-B7F4-8A516F18ADAE}" presName="compNode" presStyleCnt="0"/>
      <dgm:spPr/>
    </dgm:pt>
    <dgm:pt modelId="{7CBB4EBB-4326-4877-AAA5-A4B93D2A5177}" type="pres">
      <dgm:prSet presAssocID="{40FC4FFE-8987-4A26-B7F4-8A516F18ADAE}" presName="iconBgRect" presStyleLbl="bgShp" presStyleIdx="0" presStyleCnt="3"/>
      <dgm:spPr>
        <a:xfrm>
          <a:off x="639687" y="376613"/>
          <a:ext cx="1715625" cy="1715625"/>
        </a:xfrm>
        <a:prstGeom prst="ellipse">
          <a:avLst/>
        </a:prstGeom>
      </dgm:spPr>
    </dgm:pt>
    <dgm:pt modelId="{C92E89AF-0AF9-44D5-BADF-12857ACFE4BF}" type="pres">
      <dgm:prSet presAssocID="{40FC4FFE-8987-4A26-B7F4-8A516F18ADAE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355E48AA-8C0C-4885-8FCE-C36572FB8A8E}" type="pres">
      <dgm:prSet presAssocID="{40FC4FFE-8987-4A26-B7F4-8A516F18ADAE}" presName="spaceRect" presStyleCnt="0"/>
      <dgm:spPr/>
    </dgm:pt>
    <dgm:pt modelId="{0C2B524C-C633-49C7-924C-6127FCCBE64D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8930DFE3-E86E-48CE-B686-025268DEAB2D}" type="pres">
      <dgm:prSet presAssocID="{5B62599A-5C9B-48E7-896E-EA782AC60C8B}" presName="sibTrans" presStyleCnt="0"/>
      <dgm:spPr/>
    </dgm:pt>
    <dgm:pt modelId="{17C30414-F440-47B5-A7B9-2EBA8CCF968A}" type="pres">
      <dgm:prSet presAssocID="{49225C73-1633-42F1-AB3B-7CB183E5F8B8}" presName="compNode" presStyleCnt="0"/>
      <dgm:spPr/>
    </dgm:pt>
    <dgm:pt modelId="{E32DDD5B-D490-4F42-AE0E-F06F04867422}" type="pres">
      <dgm:prSet presAssocID="{49225C73-1633-42F1-AB3B-7CB183E5F8B8}" presName="iconBgRect" presStyleLbl="bgShp" presStyleIdx="1" presStyleCnt="3"/>
      <dgm:spPr>
        <a:xfrm>
          <a:off x="3944375" y="376613"/>
          <a:ext cx="1715625" cy="1715625"/>
        </a:xfrm>
        <a:prstGeom prst="ellipse">
          <a:avLst/>
        </a:prstGeom>
      </dgm:spPr>
    </dgm:pt>
    <dgm:pt modelId="{A53F4E16-B07A-4346-9F70-FC75940C18EF}" type="pres">
      <dgm:prSet presAssocID="{49225C73-1633-42F1-AB3B-7CB183E5F8B8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AAEDEF6E-1E50-466D-A49A-C7CAE04C0E14}" type="pres">
      <dgm:prSet presAssocID="{49225C73-1633-42F1-AB3B-7CB183E5F8B8}" presName="spaceRect" presStyleCnt="0"/>
      <dgm:spPr/>
    </dgm:pt>
    <dgm:pt modelId="{0E20FA7A-8F43-4899-86F0-38C7C03026B7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F8F2F37B-1217-407F-899A-533CBAA8F60D}" type="pres">
      <dgm:prSet presAssocID="{9646853A-8964-4519-A5B1-0B7D18B2983D}" presName="sibTrans" presStyleCnt="0"/>
      <dgm:spPr/>
    </dgm:pt>
    <dgm:pt modelId="{A7F77809-C7FE-406C-996E-6F6801A99FC0}" type="pres">
      <dgm:prSet presAssocID="{1C383F32-22E8-4F62-A3E0-BDC3D5F48992}" presName="compNode" presStyleCnt="0"/>
      <dgm:spPr/>
    </dgm:pt>
    <dgm:pt modelId="{C7C1B332-CF52-4411-8849-ED919975D24A}" type="pres">
      <dgm:prSet presAssocID="{1C383F32-22E8-4F62-A3E0-BDC3D5F48992}" presName="iconBgRect" presStyleLbl="bgShp" presStyleIdx="2" presStyleCnt="3"/>
      <dgm:spPr/>
    </dgm:pt>
    <dgm:pt modelId="{80B52153-9897-4A20-AFBE-65E1F524F1A3}" type="pres">
      <dgm:prSet presAssocID="{1C383F32-22E8-4F62-A3E0-BDC3D5F48992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E3F7714B-9E55-40D5-9204-F3BCEE564B3C}" type="pres">
      <dgm:prSet presAssocID="{1C383F32-22E8-4F62-A3E0-BDC3D5F48992}" presName="spaceRect" presStyleCnt="0"/>
      <dgm:spPr/>
    </dgm:pt>
    <dgm:pt modelId="{9D0E5D34-0139-474D-A95F-59D0E9A10A72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EE69721E-EF91-4C24-8900-28BD73FA1828}" type="presOf" srcId="{49225C73-1633-42F1-AB3B-7CB183E5F8B8}" destId="{0E20FA7A-8F43-4899-86F0-38C7C03026B7}" srcOrd="0" destOrd="0" presId="urn:microsoft.com/office/officeart/2018/5/layout/IconCircleLabelList"/>
    <dgm:cxn modelId="{41F44545-CDA1-4818-AE08-4DD4D6CA0470}" type="presOf" srcId="{01A66772-F185-4D58-B8BB-E9370D7A7A2B}" destId="{22F524B9-041B-41CE-B593-6D380FA5428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272C767B-63A9-4DFD-9F87-D5E928B58F74}" type="presOf" srcId="{1C383F32-22E8-4F62-A3E0-BDC3D5F48992}" destId="{9D0E5D34-0139-474D-A95F-59D0E9A10A72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6FCCEFAF-696C-43C6-9356-F03397F9B7E3}" type="presOf" srcId="{40FC4FFE-8987-4A26-B7F4-8A516F18ADAE}" destId="{0C2B524C-C633-49C7-924C-6127FCCBE64D}" srcOrd="0" destOrd="0" presId="urn:microsoft.com/office/officeart/2018/5/layout/IconCircleLabelList"/>
    <dgm:cxn modelId="{17B27149-660D-45C4-A5A7-28B807ACF87E}" type="presParOf" srcId="{22F524B9-041B-41CE-B593-6D380FA54288}" destId="{A2D266CF-35A4-4594-A769-BBFF5CEE4E5B}" srcOrd="0" destOrd="0" presId="urn:microsoft.com/office/officeart/2018/5/layout/IconCircleLabelList"/>
    <dgm:cxn modelId="{CCB2A200-730B-414E-BBD8-D7113A0D7253}" type="presParOf" srcId="{A2D266CF-35A4-4594-A769-BBFF5CEE4E5B}" destId="{7CBB4EBB-4326-4877-AAA5-A4B93D2A5177}" srcOrd="0" destOrd="0" presId="urn:microsoft.com/office/officeart/2018/5/layout/IconCircleLabelList"/>
    <dgm:cxn modelId="{C158386B-7FEA-424F-AEF5-84E939465779}" type="presParOf" srcId="{A2D266CF-35A4-4594-A769-BBFF5CEE4E5B}" destId="{C92E89AF-0AF9-44D5-BADF-12857ACFE4BF}" srcOrd="1" destOrd="0" presId="urn:microsoft.com/office/officeart/2018/5/layout/IconCircleLabelList"/>
    <dgm:cxn modelId="{14294A29-B5A6-42DF-BF0E-D8F9A6FA8FD3}" type="presParOf" srcId="{A2D266CF-35A4-4594-A769-BBFF5CEE4E5B}" destId="{355E48AA-8C0C-4885-8FCE-C36572FB8A8E}" srcOrd="2" destOrd="0" presId="urn:microsoft.com/office/officeart/2018/5/layout/IconCircleLabelList"/>
    <dgm:cxn modelId="{6F260E31-2627-4B44-8DEF-E087C43CE22C}" type="presParOf" srcId="{A2D266CF-35A4-4594-A769-BBFF5CEE4E5B}" destId="{0C2B524C-C633-49C7-924C-6127FCCBE64D}" srcOrd="3" destOrd="0" presId="urn:microsoft.com/office/officeart/2018/5/layout/IconCircleLabelList"/>
    <dgm:cxn modelId="{37437827-6E05-479C-B550-7CFB5E6FB237}" type="presParOf" srcId="{22F524B9-041B-41CE-B593-6D380FA54288}" destId="{8930DFE3-E86E-48CE-B686-025268DEAB2D}" srcOrd="1" destOrd="0" presId="urn:microsoft.com/office/officeart/2018/5/layout/IconCircleLabelList"/>
    <dgm:cxn modelId="{CA14AD1F-CA6E-4C63-8B56-CF338F19B419}" type="presParOf" srcId="{22F524B9-041B-41CE-B593-6D380FA54288}" destId="{17C30414-F440-47B5-A7B9-2EBA8CCF968A}" srcOrd="2" destOrd="0" presId="urn:microsoft.com/office/officeart/2018/5/layout/IconCircleLabelList"/>
    <dgm:cxn modelId="{2A393D05-8B3F-4A3C-BE81-8D6CE8390C17}" type="presParOf" srcId="{17C30414-F440-47B5-A7B9-2EBA8CCF968A}" destId="{E32DDD5B-D490-4F42-AE0E-F06F04867422}" srcOrd="0" destOrd="0" presId="urn:microsoft.com/office/officeart/2018/5/layout/IconCircleLabelList"/>
    <dgm:cxn modelId="{6932B5F8-1310-4408-8A4F-6F7DA0A80B27}" type="presParOf" srcId="{17C30414-F440-47B5-A7B9-2EBA8CCF968A}" destId="{A53F4E16-B07A-4346-9F70-FC75940C18EF}" srcOrd="1" destOrd="0" presId="urn:microsoft.com/office/officeart/2018/5/layout/IconCircleLabelList"/>
    <dgm:cxn modelId="{B05B266C-81AE-4D13-9E27-91AA091C9ED5}" type="presParOf" srcId="{17C30414-F440-47B5-A7B9-2EBA8CCF968A}" destId="{AAEDEF6E-1E50-466D-A49A-C7CAE04C0E14}" srcOrd="2" destOrd="0" presId="urn:microsoft.com/office/officeart/2018/5/layout/IconCircleLabelList"/>
    <dgm:cxn modelId="{75446C98-7EDA-4F11-9AAC-AF1F117E0896}" type="presParOf" srcId="{17C30414-F440-47B5-A7B9-2EBA8CCF968A}" destId="{0E20FA7A-8F43-4899-86F0-38C7C03026B7}" srcOrd="3" destOrd="0" presId="urn:microsoft.com/office/officeart/2018/5/layout/IconCircleLabelList"/>
    <dgm:cxn modelId="{40C13582-044B-4CB6-9967-3500C91DF611}" type="presParOf" srcId="{22F524B9-041B-41CE-B593-6D380FA54288}" destId="{F8F2F37B-1217-407F-899A-533CBAA8F60D}" srcOrd="3" destOrd="0" presId="urn:microsoft.com/office/officeart/2018/5/layout/IconCircleLabelList"/>
    <dgm:cxn modelId="{B2AA3700-A05E-4C01-8D6C-659F4C392602}" type="presParOf" srcId="{22F524B9-041B-41CE-B593-6D380FA54288}" destId="{A7F77809-C7FE-406C-996E-6F6801A99FC0}" srcOrd="4" destOrd="0" presId="urn:microsoft.com/office/officeart/2018/5/layout/IconCircleLabelList"/>
    <dgm:cxn modelId="{E7D73667-9956-46F4-80F2-B3366293D407}" type="presParOf" srcId="{A7F77809-C7FE-406C-996E-6F6801A99FC0}" destId="{C7C1B332-CF52-4411-8849-ED919975D24A}" srcOrd="0" destOrd="0" presId="urn:microsoft.com/office/officeart/2018/5/layout/IconCircleLabelList"/>
    <dgm:cxn modelId="{E28F9910-4394-4B26-8C09-2263B6CC5AFB}" type="presParOf" srcId="{A7F77809-C7FE-406C-996E-6F6801A99FC0}" destId="{80B52153-9897-4A20-AFBE-65E1F524F1A3}" srcOrd="1" destOrd="0" presId="urn:microsoft.com/office/officeart/2018/5/layout/IconCircleLabelList"/>
    <dgm:cxn modelId="{9F0F91A2-1EF8-4C72-9D64-088CD5E09345}" type="presParOf" srcId="{A7F77809-C7FE-406C-996E-6F6801A99FC0}" destId="{E3F7714B-9E55-40D5-9204-F3BCEE564B3C}" srcOrd="2" destOrd="0" presId="urn:microsoft.com/office/officeart/2018/5/layout/IconCircleLabelList"/>
    <dgm:cxn modelId="{DA6C19E1-75C5-4BFF-85FF-00565A8E5F98}" type="presParOf" srcId="{A7F77809-C7FE-406C-996E-6F6801A99FC0}" destId="{9D0E5D34-0139-474D-A95F-59D0E9A10A7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F68FDB-F8A2-483A-B5C9-306D4E930464}" type="doc">
      <dgm:prSet loTypeId="urn:microsoft.com/office/officeart/2005/8/layout/hChevron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BF77952-F1C5-41F3-A509-D620B5BD00DF}">
      <dgm:prSet/>
      <dgm:spPr/>
      <dgm:t>
        <a:bodyPr/>
        <a:lstStyle/>
        <a:p>
          <a:r>
            <a:rPr lang="en-US" dirty="0"/>
            <a:t>Any time you plan to locate facilities within the highway right of way</a:t>
          </a:r>
        </a:p>
      </dgm:t>
    </dgm:pt>
    <dgm:pt modelId="{806D9152-856A-46B3-AEF5-4EA544ADDEE0}" type="parTrans" cxnId="{FACDCF99-EAE7-44C4-BD48-F2386E216814}">
      <dgm:prSet/>
      <dgm:spPr/>
      <dgm:t>
        <a:bodyPr/>
        <a:lstStyle/>
        <a:p>
          <a:endParaRPr lang="en-US"/>
        </a:p>
      </dgm:t>
    </dgm:pt>
    <dgm:pt modelId="{83EBEE7E-DDD7-467C-A9A5-CB5909C9BE33}" type="sibTrans" cxnId="{FACDCF99-EAE7-44C4-BD48-F2386E216814}">
      <dgm:prSet/>
      <dgm:spPr/>
      <dgm:t>
        <a:bodyPr/>
        <a:lstStyle/>
        <a:p>
          <a:endParaRPr lang="en-US"/>
        </a:p>
      </dgm:t>
    </dgm:pt>
    <dgm:pt modelId="{93DBF28B-A242-471D-88EB-7838B4C3C302}">
      <dgm:prSet/>
      <dgm:spPr/>
      <dgm:t>
        <a:bodyPr/>
        <a:lstStyle/>
        <a:p>
          <a:r>
            <a:rPr lang="en-US" dirty="0"/>
            <a:t>New installations</a:t>
          </a:r>
        </a:p>
      </dgm:t>
    </dgm:pt>
    <dgm:pt modelId="{62AEFC96-E6C9-4285-8F12-AB3AE7A25560}" type="parTrans" cxnId="{A295FD7E-8594-40D9-8993-23A78748D064}">
      <dgm:prSet/>
      <dgm:spPr/>
      <dgm:t>
        <a:bodyPr/>
        <a:lstStyle/>
        <a:p>
          <a:endParaRPr lang="en-US"/>
        </a:p>
      </dgm:t>
    </dgm:pt>
    <dgm:pt modelId="{7ED25BCA-0906-4857-AB38-2AD29A9DEE86}" type="sibTrans" cxnId="{A295FD7E-8594-40D9-8993-23A78748D064}">
      <dgm:prSet/>
      <dgm:spPr/>
      <dgm:t>
        <a:bodyPr/>
        <a:lstStyle/>
        <a:p>
          <a:endParaRPr lang="en-US"/>
        </a:p>
      </dgm:t>
    </dgm:pt>
    <dgm:pt modelId="{2AF6D13C-8376-49A0-AFBF-6867AB385D5C}">
      <dgm:prSet/>
      <dgm:spPr/>
      <dgm:t>
        <a:bodyPr anchor="ctr" anchorCtr="0"/>
        <a:lstStyle/>
        <a:p>
          <a:r>
            <a:rPr lang="en-US" dirty="0"/>
            <a:t>Upgrades</a:t>
          </a:r>
        </a:p>
      </dgm:t>
    </dgm:pt>
    <dgm:pt modelId="{CE6AF0D7-83BE-4DE1-849A-D3909861090A}" type="parTrans" cxnId="{66AADC17-DD3C-413E-8C31-46AF81FAC5AA}">
      <dgm:prSet/>
      <dgm:spPr/>
      <dgm:t>
        <a:bodyPr/>
        <a:lstStyle/>
        <a:p>
          <a:endParaRPr lang="en-US"/>
        </a:p>
      </dgm:t>
    </dgm:pt>
    <dgm:pt modelId="{C82CB0FF-0574-418A-9026-0E1E38FEF032}" type="sibTrans" cxnId="{66AADC17-DD3C-413E-8C31-46AF81FAC5AA}">
      <dgm:prSet/>
      <dgm:spPr/>
      <dgm:t>
        <a:bodyPr/>
        <a:lstStyle/>
        <a:p>
          <a:endParaRPr lang="en-US"/>
        </a:p>
      </dgm:t>
    </dgm:pt>
    <dgm:pt modelId="{6D2E10B7-B11B-4905-845B-CC027ED467BE}">
      <dgm:prSet/>
      <dgm:spPr/>
      <dgm:t>
        <a:bodyPr anchor="ctr" anchorCtr="0"/>
        <a:lstStyle/>
        <a:p>
          <a:r>
            <a:rPr lang="en-US" dirty="0"/>
            <a:t>overhead changed to underground</a:t>
          </a:r>
        </a:p>
      </dgm:t>
    </dgm:pt>
    <dgm:pt modelId="{7F3447E2-464B-4EA3-BB45-AB295529AA18}" type="parTrans" cxnId="{91B32217-53A3-41B8-9827-9FBA88FBBC43}">
      <dgm:prSet/>
      <dgm:spPr/>
      <dgm:t>
        <a:bodyPr/>
        <a:lstStyle/>
        <a:p>
          <a:endParaRPr lang="en-US"/>
        </a:p>
      </dgm:t>
    </dgm:pt>
    <dgm:pt modelId="{BC8FB514-AC60-4BE2-99BF-64FAC202C325}" type="sibTrans" cxnId="{91B32217-53A3-41B8-9827-9FBA88FBBC43}">
      <dgm:prSet/>
      <dgm:spPr/>
      <dgm:t>
        <a:bodyPr/>
        <a:lstStyle/>
        <a:p>
          <a:endParaRPr lang="en-US"/>
        </a:p>
      </dgm:t>
    </dgm:pt>
    <dgm:pt modelId="{9AE22BDB-F7E7-4778-BBF4-2345BB42D26D}" type="pres">
      <dgm:prSet presAssocID="{63F68FDB-F8A2-483A-B5C9-306D4E930464}" presName="Name0" presStyleCnt="0">
        <dgm:presLayoutVars>
          <dgm:dir/>
          <dgm:resizeHandles val="exact"/>
        </dgm:presLayoutVars>
      </dgm:prSet>
      <dgm:spPr/>
    </dgm:pt>
    <dgm:pt modelId="{F2232190-97BE-448C-9B9B-E0802084B112}" type="pres">
      <dgm:prSet presAssocID="{CBF77952-F1C5-41F3-A509-D620B5BD00DF}" presName="parAndChTx" presStyleLbl="node1" presStyleIdx="0" presStyleCnt="3">
        <dgm:presLayoutVars>
          <dgm:bulletEnabled val="1"/>
        </dgm:presLayoutVars>
      </dgm:prSet>
      <dgm:spPr/>
    </dgm:pt>
    <dgm:pt modelId="{EC444C69-99CC-4E72-8CDB-6917EC64473D}" type="pres">
      <dgm:prSet presAssocID="{83EBEE7E-DDD7-467C-A9A5-CB5909C9BE33}" presName="parAndChSpace" presStyleCnt="0"/>
      <dgm:spPr/>
    </dgm:pt>
    <dgm:pt modelId="{38D9C663-06B9-4D00-9CF5-9F7D0F35477A}" type="pres">
      <dgm:prSet presAssocID="{93DBF28B-A242-471D-88EB-7838B4C3C302}" presName="parAndChTx" presStyleLbl="node1" presStyleIdx="1" presStyleCnt="3">
        <dgm:presLayoutVars>
          <dgm:bulletEnabled val="1"/>
        </dgm:presLayoutVars>
      </dgm:prSet>
      <dgm:spPr/>
    </dgm:pt>
    <dgm:pt modelId="{91ADA1DA-1BF9-4F18-AAA8-9142C7CED006}" type="pres">
      <dgm:prSet presAssocID="{7ED25BCA-0906-4857-AB38-2AD29A9DEE86}" presName="parAndChSpace" presStyleCnt="0"/>
      <dgm:spPr/>
    </dgm:pt>
    <dgm:pt modelId="{26BAA4A7-9547-408D-8BC0-D47F0E1F68E3}" type="pres">
      <dgm:prSet presAssocID="{2AF6D13C-8376-49A0-AFBF-6867AB385D5C}" presName="parAndChTx" presStyleLbl="node1" presStyleIdx="2" presStyleCnt="3">
        <dgm:presLayoutVars>
          <dgm:bulletEnabled val="1"/>
        </dgm:presLayoutVars>
      </dgm:prSet>
      <dgm:spPr/>
    </dgm:pt>
  </dgm:ptLst>
  <dgm:cxnLst>
    <dgm:cxn modelId="{91B32217-53A3-41B8-9827-9FBA88FBBC43}" srcId="{2AF6D13C-8376-49A0-AFBF-6867AB385D5C}" destId="{6D2E10B7-B11B-4905-845B-CC027ED467BE}" srcOrd="0" destOrd="0" parTransId="{7F3447E2-464B-4EA3-BB45-AB295529AA18}" sibTransId="{BC8FB514-AC60-4BE2-99BF-64FAC202C325}"/>
    <dgm:cxn modelId="{66AADC17-DD3C-413E-8C31-46AF81FAC5AA}" srcId="{63F68FDB-F8A2-483A-B5C9-306D4E930464}" destId="{2AF6D13C-8376-49A0-AFBF-6867AB385D5C}" srcOrd="2" destOrd="0" parTransId="{CE6AF0D7-83BE-4DE1-849A-D3909861090A}" sibTransId="{C82CB0FF-0574-418A-9026-0E1E38FEF032}"/>
    <dgm:cxn modelId="{B7D10F5C-8BB7-44C3-B3E4-5F849B9B7D73}" type="presOf" srcId="{2AF6D13C-8376-49A0-AFBF-6867AB385D5C}" destId="{26BAA4A7-9547-408D-8BC0-D47F0E1F68E3}" srcOrd="0" destOrd="0" presId="urn:microsoft.com/office/officeart/2005/8/layout/hChevron3"/>
    <dgm:cxn modelId="{B784C760-F0A1-444A-8670-FB1702D57E14}" type="presOf" srcId="{6D2E10B7-B11B-4905-845B-CC027ED467BE}" destId="{26BAA4A7-9547-408D-8BC0-D47F0E1F68E3}" srcOrd="0" destOrd="1" presId="urn:microsoft.com/office/officeart/2005/8/layout/hChevron3"/>
    <dgm:cxn modelId="{A295FD7E-8594-40D9-8993-23A78748D064}" srcId="{63F68FDB-F8A2-483A-B5C9-306D4E930464}" destId="{93DBF28B-A242-471D-88EB-7838B4C3C302}" srcOrd="1" destOrd="0" parTransId="{62AEFC96-E6C9-4285-8F12-AB3AE7A25560}" sibTransId="{7ED25BCA-0906-4857-AB38-2AD29A9DEE86}"/>
    <dgm:cxn modelId="{1A13A699-4DBA-4B91-B4C5-FD591F7AD333}" type="presOf" srcId="{CBF77952-F1C5-41F3-A509-D620B5BD00DF}" destId="{F2232190-97BE-448C-9B9B-E0802084B112}" srcOrd="0" destOrd="0" presId="urn:microsoft.com/office/officeart/2005/8/layout/hChevron3"/>
    <dgm:cxn modelId="{FACDCF99-EAE7-44C4-BD48-F2386E216814}" srcId="{63F68FDB-F8A2-483A-B5C9-306D4E930464}" destId="{CBF77952-F1C5-41F3-A509-D620B5BD00DF}" srcOrd="0" destOrd="0" parTransId="{806D9152-856A-46B3-AEF5-4EA544ADDEE0}" sibTransId="{83EBEE7E-DDD7-467C-A9A5-CB5909C9BE33}"/>
    <dgm:cxn modelId="{092323D1-8003-439F-B5AB-ECD41B3FE75D}" type="presOf" srcId="{93DBF28B-A242-471D-88EB-7838B4C3C302}" destId="{38D9C663-06B9-4D00-9CF5-9F7D0F35477A}" srcOrd="0" destOrd="0" presId="urn:microsoft.com/office/officeart/2005/8/layout/hChevron3"/>
    <dgm:cxn modelId="{943C25F0-1F22-40DA-8324-573FA14330A4}" type="presOf" srcId="{63F68FDB-F8A2-483A-B5C9-306D4E930464}" destId="{9AE22BDB-F7E7-4778-BBF4-2345BB42D26D}" srcOrd="0" destOrd="0" presId="urn:microsoft.com/office/officeart/2005/8/layout/hChevron3"/>
    <dgm:cxn modelId="{8E72E50A-FE13-40B8-AB12-EB6B207BDE32}" type="presParOf" srcId="{9AE22BDB-F7E7-4778-BBF4-2345BB42D26D}" destId="{F2232190-97BE-448C-9B9B-E0802084B112}" srcOrd="0" destOrd="0" presId="urn:microsoft.com/office/officeart/2005/8/layout/hChevron3"/>
    <dgm:cxn modelId="{BEE7ABAB-6FA1-42E0-92E7-56D5F59A28A7}" type="presParOf" srcId="{9AE22BDB-F7E7-4778-BBF4-2345BB42D26D}" destId="{EC444C69-99CC-4E72-8CDB-6917EC64473D}" srcOrd="1" destOrd="0" presId="urn:microsoft.com/office/officeart/2005/8/layout/hChevron3"/>
    <dgm:cxn modelId="{13AA6F85-6186-4ACE-B61D-DD1FBBA7F478}" type="presParOf" srcId="{9AE22BDB-F7E7-4778-BBF4-2345BB42D26D}" destId="{38D9C663-06B9-4D00-9CF5-9F7D0F35477A}" srcOrd="2" destOrd="0" presId="urn:microsoft.com/office/officeart/2005/8/layout/hChevron3"/>
    <dgm:cxn modelId="{2E5F45D1-C07C-45B6-99A4-337B0A477687}" type="presParOf" srcId="{9AE22BDB-F7E7-4778-BBF4-2345BB42D26D}" destId="{91ADA1DA-1BF9-4F18-AAA8-9142C7CED006}" srcOrd="3" destOrd="0" presId="urn:microsoft.com/office/officeart/2005/8/layout/hChevron3"/>
    <dgm:cxn modelId="{431DFD64-28BA-4D4F-BB82-10ADF0E87AF4}" type="presParOf" srcId="{9AE22BDB-F7E7-4778-BBF4-2345BB42D26D}" destId="{26BAA4A7-9547-408D-8BC0-D47F0E1F68E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49D4C3-7BA3-4AE0-935D-5E3D9025ED20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20932FF3-63D0-4786-BF49-B6DDD99E8D01}">
      <dgm:prSet/>
      <dgm:spPr/>
      <dgm:t>
        <a:bodyPr/>
        <a:lstStyle/>
        <a:p>
          <a:r>
            <a:rPr lang="en-US" dirty="0"/>
            <a:t>Covered under original permit</a:t>
          </a:r>
        </a:p>
      </dgm:t>
    </dgm:pt>
    <dgm:pt modelId="{CE79877F-81FA-4D43-B8DC-AFFF6EDA2A1B}" type="parTrans" cxnId="{78F7E818-8D59-4AD1-8A1B-31D9E5F898A0}">
      <dgm:prSet/>
      <dgm:spPr/>
      <dgm:t>
        <a:bodyPr/>
        <a:lstStyle/>
        <a:p>
          <a:endParaRPr lang="en-US"/>
        </a:p>
      </dgm:t>
    </dgm:pt>
    <dgm:pt modelId="{6F3BA8A4-9FE2-4263-96C7-D622FA8B059C}" type="sibTrans" cxnId="{78F7E818-8D59-4AD1-8A1B-31D9E5F898A0}">
      <dgm:prSet phldrT="1"/>
      <dgm:spPr/>
      <dgm:t>
        <a:bodyPr/>
        <a:lstStyle/>
        <a:p>
          <a:endParaRPr lang="en-US"/>
        </a:p>
      </dgm:t>
    </dgm:pt>
    <dgm:pt modelId="{3D099181-B58A-4C16-8B75-E49D55325231}">
      <dgm:prSet/>
      <dgm:spPr/>
      <dgm:t>
        <a:bodyPr/>
        <a:lstStyle/>
        <a:p>
          <a:r>
            <a:rPr lang="en-US" dirty="0"/>
            <a:t>Requires </a:t>
          </a:r>
          <a:br>
            <a:rPr lang="en-US" dirty="0"/>
          </a:br>
          <a:r>
            <a:rPr lang="en-US" dirty="0"/>
            <a:t>48-hour notification</a:t>
          </a:r>
        </a:p>
      </dgm:t>
    </dgm:pt>
    <dgm:pt modelId="{6D019247-B5E2-4DC5-ADA7-5C51C14158DD}" type="parTrans" cxnId="{9E2664C0-659F-4542-BF78-399B1EA6007E}">
      <dgm:prSet/>
      <dgm:spPr/>
      <dgm:t>
        <a:bodyPr/>
        <a:lstStyle/>
        <a:p>
          <a:endParaRPr lang="en-US"/>
        </a:p>
      </dgm:t>
    </dgm:pt>
    <dgm:pt modelId="{F67211E6-5971-4F18-8619-A6D16678E6A3}" type="sibTrans" cxnId="{9E2664C0-659F-4542-BF78-399B1EA6007E}">
      <dgm:prSet phldrT="2"/>
      <dgm:spPr/>
      <dgm:t>
        <a:bodyPr/>
        <a:lstStyle/>
        <a:p>
          <a:endParaRPr lang="en-US"/>
        </a:p>
      </dgm:t>
    </dgm:pt>
    <dgm:pt modelId="{898AB846-D546-4F9D-9D94-4F270D8BB7BF}">
      <dgm:prSet/>
      <dgm:spPr/>
      <dgm:t>
        <a:bodyPr/>
        <a:lstStyle/>
        <a:p>
          <a:r>
            <a:rPr lang="en-US" dirty="0"/>
            <a:t>Exact same size, location, and install methods</a:t>
          </a:r>
        </a:p>
      </dgm:t>
    </dgm:pt>
    <dgm:pt modelId="{06717E13-7F3E-45BF-B3F1-771ECBAC3037}" type="sibTrans" cxnId="{A419C84C-E191-438D-87AF-659CF9A4E598}">
      <dgm:prSet phldrT="3"/>
      <dgm:spPr/>
      <dgm:t>
        <a:bodyPr/>
        <a:lstStyle/>
        <a:p>
          <a:endParaRPr lang="en-US"/>
        </a:p>
      </dgm:t>
    </dgm:pt>
    <dgm:pt modelId="{88593D7B-9008-4D3D-9578-913B54228EA3}" type="parTrans" cxnId="{A419C84C-E191-438D-87AF-659CF9A4E598}">
      <dgm:prSet/>
      <dgm:spPr/>
      <dgm:t>
        <a:bodyPr/>
        <a:lstStyle/>
        <a:p>
          <a:endParaRPr lang="en-US"/>
        </a:p>
      </dgm:t>
    </dgm:pt>
    <dgm:pt modelId="{38A96AB7-9D42-4FA2-8606-4F340ED36D93}" type="pres">
      <dgm:prSet presAssocID="{2249D4C3-7BA3-4AE0-935D-5E3D9025ED20}" presName="diagram" presStyleCnt="0">
        <dgm:presLayoutVars>
          <dgm:dir/>
          <dgm:resizeHandles val="exact"/>
        </dgm:presLayoutVars>
      </dgm:prSet>
      <dgm:spPr/>
    </dgm:pt>
    <dgm:pt modelId="{CC70E2C2-747E-4DAC-B4CB-B2CEF513081C}" type="pres">
      <dgm:prSet presAssocID="{20932FF3-63D0-4786-BF49-B6DDD99E8D01}" presName="node" presStyleLbl="node1" presStyleIdx="0" presStyleCnt="3">
        <dgm:presLayoutVars>
          <dgm:bulletEnabled val="1"/>
        </dgm:presLayoutVars>
      </dgm:prSet>
      <dgm:spPr/>
    </dgm:pt>
    <dgm:pt modelId="{90E22F66-10FE-49F2-A16B-4F89A81504A1}" type="pres">
      <dgm:prSet presAssocID="{6F3BA8A4-9FE2-4263-96C7-D622FA8B059C}" presName="sibTrans" presStyleCnt="0"/>
      <dgm:spPr/>
    </dgm:pt>
    <dgm:pt modelId="{EB5840D8-B8F4-45A5-95BF-BB07F73A5946}" type="pres">
      <dgm:prSet presAssocID="{3D099181-B58A-4C16-8B75-E49D55325231}" presName="node" presStyleLbl="node1" presStyleIdx="1" presStyleCnt="3">
        <dgm:presLayoutVars>
          <dgm:bulletEnabled val="1"/>
        </dgm:presLayoutVars>
      </dgm:prSet>
      <dgm:spPr/>
    </dgm:pt>
    <dgm:pt modelId="{3E30523F-1DA7-4BB2-B43A-848441D7E89D}" type="pres">
      <dgm:prSet presAssocID="{F67211E6-5971-4F18-8619-A6D16678E6A3}" presName="sibTrans" presStyleCnt="0"/>
      <dgm:spPr/>
    </dgm:pt>
    <dgm:pt modelId="{FD7136C2-8FEF-413B-9F95-9FE772CBC508}" type="pres">
      <dgm:prSet presAssocID="{898AB846-D546-4F9D-9D94-4F270D8BB7BF}" presName="node" presStyleLbl="node1" presStyleIdx="2" presStyleCnt="3">
        <dgm:presLayoutVars>
          <dgm:bulletEnabled val="1"/>
        </dgm:presLayoutVars>
      </dgm:prSet>
      <dgm:spPr/>
    </dgm:pt>
  </dgm:ptLst>
  <dgm:cxnLst>
    <dgm:cxn modelId="{95B7D00D-1474-4B18-82A2-D8F2474AF440}" type="presOf" srcId="{3D099181-B58A-4C16-8B75-E49D55325231}" destId="{EB5840D8-B8F4-45A5-95BF-BB07F73A5946}" srcOrd="0" destOrd="0" presId="urn:microsoft.com/office/officeart/2005/8/layout/default"/>
    <dgm:cxn modelId="{78F7E818-8D59-4AD1-8A1B-31D9E5F898A0}" srcId="{2249D4C3-7BA3-4AE0-935D-5E3D9025ED20}" destId="{20932FF3-63D0-4786-BF49-B6DDD99E8D01}" srcOrd="0" destOrd="0" parTransId="{CE79877F-81FA-4D43-B8DC-AFFF6EDA2A1B}" sibTransId="{6F3BA8A4-9FE2-4263-96C7-D622FA8B059C}"/>
    <dgm:cxn modelId="{6DB81D3D-F10A-4D4C-9E3E-D7D2121BBAF4}" type="presOf" srcId="{2249D4C3-7BA3-4AE0-935D-5E3D9025ED20}" destId="{38A96AB7-9D42-4FA2-8606-4F340ED36D93}" srcOrd="0" destOrd="0" presId="urn:microsoft.com/office/officeart/2005/8/layout/default"/>
    <dgm:cxn modelId="{A419C84C-E191-438D-87AF-659CF9A4E598}" srcId="{2249D4C3-7BA3-4AE0-935D-5E3D9025ED20}" destId="{898AB846-D546-4F9D-9D94-4F270D8BB7BF}" srcOrd="2" destOrd="0" parTransId="{88593D7B-9008-4D3D-9578-913B54228EA3}" sibTransId="{06717E13-7F3E-45BF-B3F1-771ECBAC3037}"/>
    <dgm:cxn modelId="{AFE38CBF-AB59-403F-B617-9FB0EE5727E6}" type="presOf" srcId="{898AB846-D546-4F9D-9D94-4F270D8BB7BF}" destId="{FD7136C2-8FEF-413B-9F95-9FE772CBC508}" srcOrd="0" destOrd="0" presId="urn:microsoft.com/office/officeart/2005/8/layout/default"/>
    <dgm:cxn modelId="{9E2664C0-659F-4542-BF78-399B1EA6007E}" srcId="{2249D4C3-7BA3-4AE0-935D-5E3D9025ED20}" destId="{3D099181-B58A-4C16-8B75-E49D55325231}" srcOrd="1" destOrd="0" parTransId="{6D019247-B5E2-4DC5-ADA7-5C51C14158DD}" sibTransId="{F67211E6-5971-4F18-8619-A6D16678E6A3}"/>
    <dgm:cxn modelId="{BFBB8AD6-E058-4F72-9F15-561B374ADBBF}" type="presOf" srcId="{20932FF3-63D0-4786-BF49-B6DDD99E8D01}" destId="{CC70E2C2-747E-4DAC-B4CB-B2CEF513081C}" srcOrd="0" destOrd="0" presId="urn:microsoft.com/office/officeart/2005/8/layout/default"/>
    <dgm:cxn modelId="{AFFDCCB8-2B4D-4ED3-9467-DD6020B5572A}" type="presParOf" srcId="{38A96AB7-9D42-4FA2-8606-4F340ED36D93}" destId="{CC70E2C2-747E-4DAC-B4CB-B2CEF513081C}" srcOrd="0" destOrd="0" presId="urn:microsoft.com/office/officeart/2005/8/layout/default"/>
    <dgm:cxn modelId="{161DD377-BB2B-4ADA-9C3A-8AA792D320EB}" type="presParOf" srcId="{38A96AB7-9D42-4FA2-8606-4F340ED36D93}" destId="{90E22F66-10FE-49F2-A16B-4F89A81504A1}" srcOrd="1" destOrd="0" presId="urn:microsoft.com/office/officeart/2005/8/layout/default"/>
    <dgm:cxn modelId="{785B49C2-B8A2-467D-990F-5C2646C2AA56}" type="presParOf" srcId="{38A96AB7-9D42-4FA2-8606-4F340ED36D93}" destId="{EB5840D8-B8F4-45A5-95BF-BB07F73A5946}" srcOrd="2" destOrd="0" presId="urn:microsoft.com/office/officeart/2005/8/layout/default"/>
    <dgm:cxn modelId="{E730FEFC-AEE7-4E55-A261-0509A748A181}" type="presParOf" srcId="{38A96AB7-9D42-4FA2-8606-4F340ED36D93}" destId="{3E30523F-1DA7-4BB2-B43A-848441D7E89D}" srcOrd="3" destOrd="0" presId="urn:microsoft.com/office/officeart/2005/8/layout/default"/>
    <dgm:cxn modelId="{152A1C49-6172-46E7-A410-A1FECBF8BBAC}" type="presParOf" srcId="{38A96AB7-9D42-4FA2-8606-4F340ED36D93}" destId="{FD7136C2-8FEF-413B-9F95-9FE772CBC50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4A7C12-962E-453C-A552-94539F745803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1F9235-0F0F-4C93-A5F2-4F944B60CA39}">
      <dgm:prSet/>
      <dgm:spPr/>
      <dgm:t>
        <a:bodyPr/>
        <a:lstStyle/>
        <a:p>
          <a:r>
            <a:rPr lang="en-US" dirty="0"/>
            <a:t>Non-continuous installations</a:t>
          </a:r>
        </a:p>
      </dgm:t>
    </dgm:pt>
    <dgm:pt modelId="{7971FF8B-F71A-4CB8-9E2B-A663B4774E69}" type="parTrans" cxnId="{AB5B462D-FAC7-4E16-968C-DD72BE0360A8}">
      <dgm:prSet/>
      <dgm:spPr/>
      <dgm:t>
        <a:bodyPr/>
        <a:lstStyle/>
        <a:p>
          <a:endParaRPr lang="en-US"/>
        </a:p>
      </dgm:t>
    </dgm:pt>
    <dgm:pt modelId="{8C6EA239-EB03-4B81-80FB-FB6EE4762582}" type="sibTrans" cxnId="{AB5B462D-FAC7-4E16-968C-DD72BE0360A8}">
      <dgm:prSet/>
      <dgm:spPr/>
      <dgm:t>
        <a:bodyPr/>
        <a:lstStyle/>
        <a:p>
          <a:endParaRPr lang="en-US"/>
        </a:p>
      </dgm:t>
    </dgm:pt>
    <dgm:pt modelId="{11FD5BC8-63C6-4C5C-BD2A-3DC84413C93B}">
      <dgm:prSet/>
      <dgm:spPr/>
      <dgm:t>
        <a:bodyPr/>
        <a:lstStyle/>
        <a:p>
          <a:r>
            <a:rPr lang="en-US" dirty="0"/>
            <a:t>Multiple highways</a:t>
          </a:r>
        </a:p>
      </dgm:t>
    </dgm:pt>
    <dgm:pt modelId="{5FD42396-C7BD-4C70-A18E-D837A154B758}" type="parTrans" cxnId="{0872EF42-FAD6-4DD1-AA33-E82C5B97784D}">
      <dgm:prSet/>
      <dgm:spPr/>
      <dgm:t>
        <a:bodyPr/>
        <a:lstStyle/>
        <a:p>
          <a:endParaRPr lang="en-US"/>
        </a:p>
      </dgm:t>
    </dgm:pt>
    <dgm:pt modelId="{48767B02-9529-4F28-BB19-5538FA210268}" type="sibTrans" cxnId="{0872EF42-FAD6-4DD1-AA33-E82C5B97784D}">
      <dgm:prSet/>
      <dgm:spPr/>
      <dgm:t>
        <a:bodyPr/>
        <a:lstStyle/>
        <a:p>
          <a:endParaRPr lang="en-US"/>
        </a:p>
      </dgm:t>
    </dgm:pt>
    <dgm:pt modelId="{A9990CCB-20E8-4112-85B1-8171C2346002}">
      <dgm:prSet/>
      <dgm:spPr/>
      <dgm:t>
        <a:bodyPr/>
        <a:lstStyle/>
        <a:p>
          <a:r>
            <a:rPr lang="en-US" dirty="0"/>
            <a:t>Multiple utility types</a:t>
          </a:r>
        </a:p>
      </dgm:t>
    </dgm:pt>
    <dgm:pt modelId="{F3385119-A8E4-42C1-A7D8-5A28EB8D7149}" type="parTrans" cxnId="{D012D170-21CB-4E83-A942-06B9503EE2B2}">
      <dgm:prSet/>
      <dgm:spPr/>
      <dgm:t>
        <a:bodyPr/>
        <a:lstStyle/>
        <a:p>
          <a:endParaRPr lang="en-US"/>
        </a:p>
      </dgm:t>
    </dgm:pt>
    <dgm:pt modelId="{C738B6FA-A7B8-4DFC-9D72-C3F324F450BC}" type="sibTrans" cxnId="{D012D170-21CB-4E83-A942-06B9503EE2B2}">
      <dgm:prSet/>
      <dgm:spPr/>
      <dgm:t>
        <a:bodyPr/>
        <a:lstStyle/>
        <a:p>
          <a:endParaRPr lang="en-US"/>
        </a:p>
      </dgm:t>
    </dgm:pt>
    <dgm:pt modelId="{C73CF8C6-9A18-4FF7-A2D7-43D2E8F9F94D}" type="pres">
      <dgm:prSet presAssocID="{E44A7C12-962E-453C-A552-94539F745803}" presName="outerComposite" presStyleCnt="0">
        <dgm:presLayoutVars>
          <dgm:chMax val="5"/>
          <dgm:dir/>
          <dgm:resizeHandles val="exact"/>
        </dgm:presLayoutVars>
      </dgm:prSet>
      <dgm:spPr/>
    </dgm:pt>
    <dgm:pt modelId="{47497238-B976-4375-967F-2819501B001E}" type="pres">
      <dgm:prSet presAssocID="{E44A7C12-962E-453C-A552-94539F745803}" presName="dummyMaxCanvas" presStyleCnt="0">
        <dgm:presLayoutVars/>
      </dgm:prSet>
      <dgm:spPr/>
    </dgm:pt>
    <dgm:pt modelId="{EC80EBC8-0B7A-4C53-BA7F-5D5975ABE4A8}" type="pres">
      <dgm:prSet presAssocID="{E44A7C12-962E-453C-A552-94539F745803}" presName="ThreeNodes_1" presStyleLbl="node1" presStyleIdx="0" presStyleCnt="3">
        <dgm:presLayoutVars>
          <dgm:bulletEnabled val="1"/>
        </dgm:presLayoutVars>
      </dgm:prSet>
      <dgm:spPr/>
    </dgm:pt>
    <dgm:pt modelId="{EF50C19C-EF7D-4B00-ADC8-8C16ACB248C0}" type="pres">
      <dgm:prSet presAssocID="{E44A7C12-962E-453C-A552-94539F745803}" presName="ThreeNodes_2" presStyleLbl="node1" presStyleIdx="1" presStyleCnt="3">
        <dgm:presLayoutVars>
          <dgm:bulletEnabled val="1"/>
        </dgm:presLayoutVars>
      </dgm:prSet>
      <dgm:spPr/>
    </dgm:pt>
    <dgm:pt modelId="{6EE35C01-305F-4A1A-9DD9-57BD43CDC39C}" type="pres">
      <dgm:prSet presAssocID="{E44A7C12-962E-453C-A552-94539F745803}" presName="ThreeNodes_3" presStyleLbl="node1" presStyleIdx="2" presStyleCnt="3">
        <dgm:presLayoutVars>
          <dgm:bulletEnabled val="1"/>
        </dgm:presLayoutVars>
      </dgm:prSet>
      <dgm:spPr/>
    </dgm:pt>
    <dgm:pt modelId="{33137DFB-F4BF-4F08-9798-21170A1AD35D}" type="pres">
      <dgm:prSet presAssocID="{E44A7C12-962E-453C-A552-94539F745803}" presName="ThreeConn_1-2" presStyleLbl="fgAccFollowNode1" presStyleIdx="0" presStyleCnt="2">
        <dgm:presLayoutVars>
          <dgm:bulletEnabled val="1"/>
        </dgm:presLayoutVars>
      </dgm:prSet>
      <dgm:spPr/>
    </dgm:pt>
    <dgm:pt modelId="{206B3115-E7AF-4915-978C-468CBEAD9401}" type="pres">
      <dgm:prSet presAssocID="{E44A7C12-962E-453C-A552-94539F745803}" presName="ThreeConn_2-3" presStyleLbl="fgAccFollowNode1" presStyleIdx="1" presStyleCnt="2">
        <dgm:presLayoutVars>
          <dgm:bulletEnabled val="1"/>
        </dgm:presLayoutVars>
      </dgm:prSet>
      <dgm:spPr/>
    </dgm:pt>
    <dgm:pt modelId="{816601D3-CFB9-4C49-B87C-589A12F267A5}" type="pres">
      <dgm:prSet presAssocID="{E44A7C12-962E-453C-A552-94539F745803}" presName="ThreeNodes_1_text" presStyleLbl="node1" presStyleIdx="2" presStyleCnt="3">
        <dgm:presLayoutVars>
          <dgm:bulletEnabled val="1"/>
        </dgm:presLayoutVars>
      </dgm:prSet>
      <dgm:spPr/>
    </dgm:pt>
    <dgm:pt modelId="{94709B1D-3D67-4633-926E-289683583AEA}" type="pres">
      <dgm:prSet presAssocID="{E44A7C12-962E-453C-A552-94539F745803}" presName="ThreeNodes_2_text" presStyleLbl="node1" presStyleIdx="2" presStyleCnt="3">
        <dgm:presLayoutVars>
          <dgm:bulletEnabled val="1"/>
        </dgm:presLayoutVars>
      </dgm:prSet>
      <dgm:spPr/>
    </dgm:pt>
    <dgm:pt modelId="{EA62E7B3-9615-4F7E-A278-DA621A76EE46}" type="pres">
      <dgm:prSet presAssocID="{E44A7C12-962E-453C-A552-94539F74580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C933106-7A4E-474E-B0D4-96300828C042}" type="presOf" srcId="{48767B02-9529-4F28-BB19-5538FA210268}" destId="{206B3115-E7AF-4915-978C-468CBEAD9401}" srcOrd="0" destOrd="0" presId="urn:microsoft.com/office/officeart/2005/8/layout/vProcess5"/>
    <dgm:cxn modelId="{2BCBC710-229F-4FB5-90EC-C85F48B5E58D}" type="presOf" srcId="{11FD5BC8-63C6-4C5C-BD2A-3DC84413C93B}" destId="{94709B1D-3D67-4633-926E-289683583AEA}" srcOrd="1" destOrd="0" presId="urn:microsoft.com/office/officeart/2005/8/layout/vProcess5"/>
    <dgm:cxn modelId="{04F46925-4A7B-43B3-82A5-406111388EC6}" type="presOf" srcId="{E44A7C12-962E-453C-A552-94539F745803}" destId="{C73CF8C6-9A18-4FF7-A2D7-43D2E8F9F94D}" srcOrd="0" destOrd="0" presId="urn:microsoft.com/office/officeart/2005/8/layout/vProcess5"/>
    <dgm:cxn modelId="{AB5B462D-FAC7-4E16-968C-DD72BE0360A8}" srcId="{E44A7C12-962E-453C-A552-94539F745803}" destId="{BC1F9235-0F0F-4C93-A5F2-4F944B60CA39}" srcOrd="0" destOrd="0" parTransId="{7971FF8B-F71A-4CB8-9E2B-A663B4774E69}" sibTransId="{8C6EA239-EB03-4B81-80FB-FB6EE4762582}"/>
    <dgm:cxn modelId="{0872EF42-FAD6-4DD1-AA33-E82C5B97784D}" srcId="{E44A7C12-962E-453C-A552-94539F745803}" destId="{11FD5BC8-63C6-4C5C-BD2A-3DC84413C93B}" srcOrd="1" destOrd="0" parTransId="{5FD42396-C7BD-4C70-A18E-D837A154B758}" sibTransId="{48767B02-9529-4F28-BB19-5538FA210268}"/>
    <dgm:cxn modelId="{6F609143-73E4-41D3-9D8E-1970C4A44DB0}" type="presOf" srcId="{BC1F9235-0F0F-4C93-A5F2-4F944B60CA39}" destId="{816601D3-CFB9-4C49-B87C-589A12F267A5}" srcOrd="1" destOrd="0" presId="urn:microsoft.com/office/officeart/2005/8/layout/vProcess5"/>
    <dgm:cxn modelId="{D012D170-21CB-4E83-A942-06B9503EE2B2}" srcId="{E44A7C12-962E-453C-A552-94539F745803}" destId="{A9990CCB-20E8-4112-85B1-8171C2346002}" srcOrd="2" destOrd="0" parTransId="{F3385119-A8E4-42C1-A7D8-5A28EB8D7149}" sibTransId="{C738B6FA-A7B8-4DFC-9D72-C3F324F450BC}"/>
    <dgm:cxn modelId="{561FCBB7-C770-4E5B-84EA-C079AA655684}" type="presOf" srcId="{A9990CCB-20E8-4112-85B1-8171C2346002}" destId="{6EE35C01-305F-4A1A-9DD9-57BD43CDC39C}" srcOrd="0" destOrd="0" presId="urn:microsoft.com/office/officeart/2005/8/layout/vProcess5"/>
    <dgm:cxn modelId="{DE6A6BD0-1DD8-47E9-9DD1-1DA2CD5D5D41}" type="presOf" srcId="{A9990CCB-20E8-4112-85B1-8171C2346002}" destId="{EA62E7B3-9615-4F7E-A278-DA621A76EE46}" srcOrd="1" destOrd="0" presId="urn:microsoft.com/office/officeart/2005/8/layout/vProcess5"/>
    <dgm:cxn modelId="{30631ED5-3816-4F48-AF3D-5BFCC7E9E76D}" type="presOf" srcId="{11FD5BC8-63C6-4C5C-BD2A-3DC84413C93B}" destId="{EF50C19C-EF7D-4B00-ADC8-8C16ACB248C0}" srcOrd="0" destOrd="0" presId="urn:microsoft.com/office/officeart/2005/8/layout/vProcess5"/>
    <dgm:cxn modelId="{EEEDD6DD-CA64-48D4-9CA6-BD61C1473966}" type="presOf" srcId="{BC1F9235-0F0F-4C93-A5F2-4F944B60CA39}" destId="{EC80EBC8-0B7A-4C53-BA7F-5D5975ABE4A8}" srcOrd="0" destOrd="0" presId="urn:microsoft.com/office/officeart/2005/8/layout/vProcess5"/>
    <dgm:cxn modelId="{D1A5A5F9-4DF3-4FB6-8A42-32DA18361B69}" type="presOf" srcId="{8C6EA239-EB03-4B81-80FB-FB6EE4762582}" destId="{33137DFB-F4BF-4F08-9798-21170A1AD35D}" srcOrd="0" destOrd="0" presId="urn:microsoft.com/office/officeart/2005/8/layout/vProcess5"/>
    <dgm:cxn modelId="{7ACC2533-FF9A-4DA8-B8F8-A1C5A6874420}" type="presParOf" srcId="{C73CF8C6-9A18-4FF7-A2D7-43D2E8F9F94D}" destId="{47497238-B976-4375-967F-2819501B001E}" srcOrd="0" destOrd="0" presId="urn:microsoft.com/office/officeart/2005/8/layout/vProcess5"/>
    <dgm:cxn modelId="{B881437D-9816-437F-8EA1-12F9661E1117}" type="presParOf" srcId="{C73CF8C6-9A18-4FF7-A2D7-43D2E8F9F94D}" destId="{EC80EBC8-0B7A-4C53-BA7F-5D5975ABE4A8}" srcOrd="1" destOrd="0" presId="urn:microsoft.com/office/officeart/2005/8/layout/vProcess5"/>
    <dgm:cxn modelId="{2370C780-D431-48C4-9EBD-8F41C6FDA852}" type="presParOf" srcId="{C73CF8C6-9A18-4FF7-A2D7-43D2E8F9F94D}" destId="{EF50C19C-EF7D-4B00-ADC8-8C16ACB248C0}" srcOrd="2" destOrd="0" presId="urn:microsoft.com/office/officeart/2005/8/layout/vProcess5"/>
    <dgm:cxn modelId="{505BC8DC-AAEF-4C58-BCB4-03435BE4F4C4}" type="presParOf" srcId="{C73CF8C6-9A18-4FF7-A2D7-43D2E8F9F94D}" destId="{6EE35C01-305F-4A1A-9DD9-57BD43CDC39C}" srcOrd="3" destOrd="0" presId="urn:microsoft.com/office/officeart/2005/8/layout/vProcess5"/>
    <dgm:cxn modelId="{C325DFB3-D80A-43AD-831F-C60C00342E4F}" type="presParOf" srcId="{C73CF8C6-9A18-4FF7-A2D7-43D2E8F9F94D}" destId="{33137DFB-F4BF-4F08-9798-21170A1AD35D}" srcOrd="4" destOrd="0" presId="urn:microsoft.com/office/officeart/2005/8/layout/vProcess5"/>
    <dgm:cxn modelId="{7738DD24-48CD-4018-8386-8696EE58A533}" type="presParOf" srcId="{C73CF8C6-9A18-4FF7-A2D7-43D2E8F9F94D}" destId="{206B3115-E7AF-4915-978C-468CBEAD9401}" srcOrd="5" destOrd="0" presId="urn:microsoft.com/office/officeart/2005/8/layout/vProcess5"/>
    <dgm:cxn modelId="{D14791C5-0B42-4417-B5A2-C35B6159ECE4}" type="presParOf" srcId="{C73CF8C6-9A18-4FF7-A2D7-43D2E8F9F94D}" destId="{816601D3-CFB9-4C49-B87C-589A12F267A5}" srcOrd="6" destOrd="0" presId="urn:microsoft.com/office/officeart/2005/8/layout/vProcess5"/>
    <dgm:cxn modelId="{52864259-9B3B-417E-A26F-B1361FCA8592}" type="presParOf" srcId="{C73CF8C6-9A18-4FF7-A2D7-43D2E8F9F94D}" destId="{94709B1D-3D67-4633-926E-289683583AEA}" srcOrd="7" destOrd="0" presId="urn:microsoft.com/office/officeart/2005/8/layout/vProcess5"/>
    <dgm:cxn modelId="{92AA94D8-C575-4382-8100-B0FFBA30FFCF}" type="presParOf" srcId="{C73CF8C6-9A18-4FF7-A2D7-43D2E8F9F94D}" destId="{EA62E7B3-9615-4F7E-A278-DA621A76EE4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EFEAE83-CA88-495D-8CF7-89494AF4F3E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2DD7D53A-08FE-4F1B-BEC0-96AF2B67B805}">
      <dgm:prSet/>
      <dgm:spPr/>
      <dgm:t>
        <a:bodyPr/>
        <a:lstStyle/>
        <a:p>
          <a:r>
            <a:rPr lang="en-US"/>
            <a:t>More lead time may be needed</a:t>
          </a:r>
        </a:p>
      </dgm:t>
    </dgm:pt>
    <dgm:pt modelId="{8F6D9748-D43E-4884-8E7F-07C030388E34}" type="parTrans" cxnId="{D65CB78E-B4E8-4C91-9932-1E5AF4FF3DA5}">
      <dgm:prSet/>
      <dgm:spPr/>
      <dgm:t>
        <a:bodyPr/>
        <a:lstStyle/>
        <a:p>
          <a:endParaRPr lang="en-US"/>
        </a:p>
      </dgm:t>
    </dgm:pt>
    <dgm:pt modelId="{1B047B32-297C-426E-AABB-E5971B0081E9}" type="sibTrans" cxnId="{D65CB78E-B4E8-4C91-9932-1E5AF4FF3DA5}">
      <dgm:prSet/>
      <dgm:spPr/>
      <dgm:t>
        <a:bodyPr/>
        <a:lstStyle/>
        <a:p>
          <a:endParaRPr lang="en-US"/>
        </a:p>
      </dgm:t>
    </dgm:pt>
    <dgm:pt modelId="{14274473-AC65-4A21-81BB-4AC3FCEB58C0}">
      <dgm:prSet/>
      <dgm:spPr/>
      <dgm:t>
        <a:bodyPr/>
        <a:lstStyle/>
        <a:p>
          <a:r>
            <a:rPr lang="en-US"/>
            <a:t>30-days review period</a:t>
          </a:r>
        </a:p>
      </dgm:t>
    </dgm:pt>
    <dgm:pt modelId="{68E368ED-BC8F-45F4-9DF2-4B4F113D1B7A}" type="sibTrans" cxnId="{8C71DF13-4320-4A6E-8DE4-1FC1C82EB9A9}">
      <dgm:prSet/>
      <dgm:spPr/>
      <dgm:t>
        <a:bodyPr/>
        <a:lstStyle/>
        <a:p>
          <a:endParaRPr lang="en-US"/>
        </a:p>
      </dgm:t>
    </dgm:pt>
    <dgm:pt modelId="{F8C2F1D3-65F2-49FD-A309-D6B381EAEB79}" type="parTrans" cxnId="{8C71DF13-4320-4A6E-8DE4-1FC1C82EB9A9}">
      <dgm:prSet/>
      <dgm:spPr/>
      <dgm:t>
        <a:bodyPr/>
        <a:lstStyle/>
        <a:p>
          <a:endParaRPr lang="en-US"/>
        </a:p>
      </dgm:t>
    </dgm:pt>
    <dgm:pt modelId="{459AED1F-493C-45B8-A3E0-D563D683F28E}" type="pres">
      <dgm:prSet presAssocID="{FEFEAE83-CA88-495D-8CF7-89494AF4F3EA}" presName="root" presStyleCnt="0">
        <dgm:presLayoutVars>
          <dgm:dir/>
          <dgm:resizeHandles val="exact"/>
        </dgm:presLayoutVars>
      </dgm:prSet>
      <dgm:spPr/>
    </dgm:pt>
    <dgm:pt modelId="{87F2A095-2A63-4FBB-A247-D6501BDBC35B}" type="pres">
      <dgm:prSet presAssocID="{14274473-AC65-4A21-81BB-4AC3FCEB58C0}" presName="compNode" presStyleCnt="0"/>
      <dgm:spPr/>
    </dgm:pt>
    <dgm:pt modelId="{D3F681BD-E0E6-4C16-B9C8-EC42C0041324}" type="pres">
      <dgm:prSet presAssocID="{14274473-AC65-4A21-81BB-4AC3FCEB58C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78FC5CA3-1E91-4018-A292-80878D20055A}" type="pres">
      <dgm:prSet presAssocID="{14274473-AC65-4A21-81BB-4AC3FCEB58C0}" presName="spaceRect" presStyleCnt="0"/>
      <dgm:spPr/>
    </dgm:pt>
    <dgm:pt modelId="{8603AE9C-43E0-4BD9-9CB6-E925DD637FC7}" type="pres">
      <dgm:prSet presAssocID="{14274473-AC65-4A21-81BB-4AC3FCEB58C0}" presName="textRect" presStyleLbl="revTx" presStyleIdx="0" presStyleCnt="2">
        <dgm:presLayoutVars>
          <dgm:chMax val="1"/>
          <dgm:chPref val="1"/>
        </dgm:presLayoutVars>
      </dgm:prSet>
      <dgm:spPr/>
    </dgm:pt>
    <dgm:pt modelId="{0D0B2ED9-01DC-4C65-A5D9-6C579385AC6F}" type="pres">
      <dgm:prSet presAssocID="{68E368ED-BC8F-45F4-9DF2-4B4F113D1B7A}" presName="sibTrans" presStyleCnt="0"/>
      <dgm:spPr/>
    </dgm:pt>
    <dgm:pt modelId="{AFAC565F-BACD-4BC8-B8F5-C40ACE2CFA75}" type="pres">
      <dgm:prSet presAssocID="{2DD7D53A-08FE-4F1B-BEC0-96AF2B67B805}" presName="compNode" presStyleCnt="0"/>
      <dgm:spPr/>
    </dgm:pt>
    <dgm:pt modelId="{F531ED7F-0D71-4C0A-9161-DC901727BD33}" type="pres">
      <dgm:prSet presAssocID="{2DD7D53A-08FE-4F1B-BEC0-96AF2B67B80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ACCEB804-889B-44E0-A42E-11E7B0FBE02D}" type="pres">
      <dgm:prSet presAssocID="{2DD7D53A-08FE-4F1B-BEC0-96AF2B67B805}" presName="spaceRect" presStyleCnt="0"/>
      <dgm:spPr/>
    </dgm:pt>
    <dgm:pt modelId="{11D3093C-7E4B-401E-81FC-21B00F22B64A}" type="pres">
      <dgm:prSet presAssocID="{2DD7D53A-08FE-4F1B-BEC0-96AF2B67B80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C71DF13-4320-4A6E-8DE4-1FC1C82EB9A9}" srcId="{FEFEAE83-CA88-495D-8CF7-89494AF4F3EA}" destId="{14274473-AC65-4A21-81BB-4AC3FCEB58C0}" srcOrd="0" destOrd="0" parTransId="{F8C2F1D3-65F2-49FD-A309-D6B381EAEB79}" sibTransId="{68E368ED-BC8F-45F4-9DF2-4B4F113D1B7A}"/>
    <dgm:cxn modelId="{C74E245D-A566-421B-9B75-F48217070A8C}" type="presOf" srcId="{FEFEAE83-CA88-495D-8CF7-89494AF4F3EA}" destId="{459AED1F-493C-45B8-A3E0-D563D683F28E}" srcOrd="0" destOrd="0" presId="urn:microsoft.com/office/officeart/2018/2/layout/IconLabelList"/>
    <dgm:cxn modelId="{EDCF7150-E66B-4CB0-BD4D-7D33ED6CF90E}" type="presOf" srcId="{14274473-AC65-4A21-81BB-4AC3FCEB58C0}" destId="{8603AE9C-43E0-4BD9-9CB6-E925DD637FC7}" srcOrd="0" destOrd="0" presId="urn:microsoft.com/office/officeart/2018/2/layout/IconLabelList"/>
    <dgm:cxn modelId="{D65CB78E-B4E8-4C91-9932-1E5AF4FF3DA5}" srcId="{FEFEAE83-CA88-495D-8CF7-89494AF4F3EA}" destId="{2DD7D53A-08FE-4F1B-BEC0-96AF2B67B805}" srcOrd="1" destOrd="0" parTransId="{8F6D9748-D43E-4884-8E7F-07C030388E34}" sibTransId="{1B047B32-297C-426E-AABB-E5971B0081E9}"/>
    <dgm:cxn modelId="{9D5AFBCE-3D6A-4355-B396-545260AF697F}" type="presOf" srcId="{2DD7D53A-08FE-4F1B-BEC0-96AF2B67B805}" destId="{11D3093C-7E4B-401E-81FC-21B00F22B64A}" srcOrd="0" destOrd="0" presId="urn:microsoft.com/office/officeart/2018/2/layout/IconLabelList"/>
    <dgm:cxn modelId="{55A9CDD5-5B33-43E1-9B51-E17FE1232A49}" type="presParOf" srcId="{459AED1F-493C-45B8-A3E0-D563D683F28E}" destId="{87F2A095-2A63-4FBB-A247-D6501BDBC35B}" srcOrd="0" destOrd="0" presId="urn:microsoft.com/office/officeart/2018/2/layout/IconLabelList"/>
    <dgm:cxn modelId="{DDF51971-2969-41DB-A04E-F19539DE987F}" type="presParOf" srcId="{87F2A095-2A63-4FBB-A247-D6501BDBC35B}" destId="{D3F681BD-E0E6-4C16-B9C8-EC42C0041324}" srcOrd="0" destOrd="0" presId="urn:microsoft.com/office/officeart/2018/2/layout/IconLabelList"/>
    <dgm:cxn modelId="{5E817E34-F669-4ED3-8D87-0A3E83B2BEDA}" type="presParOf" srcId="{87F2A095-2A63-4FBB-A247-D6501BDBC35B}" destId="{78FC5CA3-1E91-4018-A292-80878D20055A}" srcOrd="1" destOrd="0" presId="urn:microsoft.com/office/officeart/2018/2/layout/IconLabelList"/>
    <dgm:cxn modelId="{619984BA-1ACA-4745-AC5D-35200B6D2347}" type="presParOf" srcId="{87F2A095-2A63-4FBB-A247-D6501BDBC35B}" destId="{8603AE9C-43E0-4BD9-9CB6-E925DD637FC7}" srcOrd="2" destOrd="0" presId="urn:microsoft.com/office/officeart/2018/2/layout/IconLabelList"/>
    <dgm:cxn modelId="{02BBFCE2-28AE-40EB-8781-8F2A4B566623}" type="presParOf" srcId="{459AED1F-493C-45B8-A3E0-D563D683F28E}" destId="{0D0B2ED9-01DC-4C65-A5D9-6C579385AC6F}" srcOrd="1" destOrd="0" presId="urn:microsoft.com/office/officeart/2018/2/layout/IconLabelList"/>
    <dgm:cxn modelId="{F191463A-74A4-4F9A-AF71-11044031F35B}" type="presParOf" srcId="{459AED1F-493C-45B8-A3E0-D563D683F28E}" destId="{AFAC565F-BACD-4BC8-B8F5-C40ACE2CFA75}" srcOrd="2" destOrd="0" presId="urn:microsoft.com/office/officeart/2018/2/layout/IconLabelList"/>
    <dgm:cxn modelId="{C100EB51-A142-4A3F-9C3D-137D290C5612}" type="presParOf" srcId="{AFAC565F-BACD-4BC8-B8F5-C40ACE2CFA75}" destId="{F531ED7F-0D71-4C0A-9161-DC901727BD33}" srcOrd="0" destOrd="0" presId="urn:microsoft.com/office/officeart/2018/2/layout/IconLabelList"/>
    <dgm:cxn modelId="{798834D0-C078-4709-88B8-C2AAB25E0179}" type="presParOf" srcId="{AFAC565F-BACD-4BC8-B8F5-C40ACE2CFA75}" destId="{ACCEB804-889B-44E0-A42E-11E7B0FBE02D}" srcOrd="1" destOrd="0" presId="urn:microsoft.com/office/officeart/2018/2/layout/IconLabelList"/>
    <dgm:cxn modelId="{382A868E-A766-4251-896C-9D762B334D86}" type="presParOf" srcId="{AFAC565F-BACD-4BC8-B8F5-C40ACE2CFA75}" destId="{11D3093C-7E4B-401E-81FC-21B00F22B6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E6468FC-2B40-46DE-85DA-A16C0F9CE001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D9AB2BB-4252-4622-B9EA-A4AF83A5E814}">
      <dgm:prSet/>
      <dgm:spPr/>
      <dgm:t>
        <a:bodyPr/>
        <a:lstStyle/>
        <a:p>
          <a:r>
            <a:rPr lang="en-US" dirty="0"/>
            <a:t>Sent to the wrong DOT office</a:t>
          </a:r>
        </a:p>
      </dgm:t>
    </dgm:pt>
    <dgm:pt modelId="{85D85DB0-2270-49FC-B6A5-EB136D0F654C}" type="parTrans" cxnId="{59EE088B-514A-4592-BA00-EABF1086F62A}">
      <dgm:prSet/>
      <dgm:spPr/>
      <dgm:t>
        <a:bodyPr/>
        <a:lstStyle/>
        <a:p>
          <a:endParaRPr lang="en-US"/>
        </a:p>
      </dgm:t>
    </dgm:pt>
    <dgm:pt modelId="{83E9CAA8-39C3-4864-B843-B8965B2E70F1}" type="sibTrans" cxnId="{59EE088B-514A-4592-BA00-EABF1086F62A}">
      <dgm:prSet/>
      <dgm:spPr/>
      <dgm:t>
        <a:bodyPr/>
        <a:lstStyle/>
        <a:p>
          <a:endParaRPr lang="en-US"/>
        </a:p>
      </dgm:t>
    </dgm:pt>
    <dgm:pt modelId="{CC11158F-39F1-40D8-9596-FBD020DCC51D}">
      <dgm:prSet/>
      <dgm:spPr/>
      <dgm:t>
        <a:bodyPr/>
        <a:lstStyle/>
        <a:p>
          <a:r>
            <a:rPr lang="en-US" dirty="0"/>
            <a:t>Incorrect format</a:t>
          </a:r>
        </a:p>
      </dgm:t>
    </dgm:pt>
    <dgm:pt modelId="{13128E93-2B2A-4970-B39E-7108C350E85B}" type="parTrans" cxnId="{73429FF7-4B13-4486-BB59-A09CBA4AF573}">
      <dgm:prSet/>
      <dgm:spPr/>
      <dgm:t>
        <a:bodyPr/>
        <a:lstStyle/>
        <a:p>
          <a:endParaRPr lang="en-US"/>
        </a:p>
      </dgm:t>
    </dgm:pt>
    <dgm:pt modelId="{F6C38C02-BBE9-42A4-A92F-3C50C6875158}" type="sibTrans" cxnId="{73429FF7-4B13-4486-BB59-A09CBA4AF573}">
      <dgm:prSet/>
      <dgm:spPr/>
      <dgm:t>
        <a:bodyPr/>
        <a:lstStyle/>
        <a:p>
          <a:endParaRPr lang="en-US"/>
        </a:p>
      </dgm:t>
    </dgm:pt>
    <dgm:pt modelId="{5FF8EF61-2C24-4BE1-BBCF-CEA12132A9FC}">
      <dgm:prSet/>
      <dgm:spPr/>
      <dgm:t>
        <a:bodyPr/>
        <a:lstStyle/>
        <a:p>
          <a:r>
            <a:rPr lang="en-US" dirty="0"/>
            <a:t>Inaccurate or missing information</a:t>
          </a:r>
        </a:p>
      </dgm:t>
    </dgm:pt>
    <dgm:pt modelId="{62DB9072-B5CD-4809-90D1-EAB1BD701750}" type="parTrans" cxnId="{9C25D87A-9F27-4A04-8788-2EB4779C94FD}">
      <dgm:prSet/>
      <dgm:spPr/>
      <dgm:t>
        <a:bodyPr/>
        <a:lstStyle/>
        <a:p>
          <a:endParaRPr lang="en-US"/>
        </a:p>
      </dgm:t>
    </dgm:pt>
    <dgm:pt modelId="{1E9603B4-F629-45F4-8F88-20D0D538AAE8}" type="sibTrans" cxnId="{9C25D87A-9F27-4A04-8788-2EB4779C94FD}">
      <dgm:prSet/>
      <dgm:spPr/>
      <dgm:t>
        <a:bodyPr/>
        <a:lstStyle/>
        <a:p>
          <a:endParaRPr lang="en-US"/>
        </a:p>
      </dgm:t>
    </dgm:pt>
    <dgm:pt modelId="{A63FC406-0015-433D-8D96-E50D62B8B41A}" type="pres">
      <dgm:prSet presAssocID="{2E6468FC-2B40-46DE-85DA-A16C0F9CE001}" presName="outerComposite" presStyleCnt="0">
        <dgm:presLayoutVars>
          <dgm:chMax val="5"/>
          <dgm:dir/>
          <dgm:resizeHandles val="exact"/>
        </dgm:presLayoutVars>
      </dgm:prSet>
      <dgm:spPr/>
    </dgm:pt>
    <dgm:pt modelId="{797E3862-399A-400B-80E1-C945EF1F45D6}" type="pres">
      <dgm:prSet presAssocID="{2E6468FC-2B40-46DE-85DA-A16C0F9CE001}" presName="dummyMaxCanvas" presStyleCnt="0">
        <dgm:presLayoutVars/>
      </dgm:prSet>
      <dgm:spPr/>
    </dgm:pt>
    <dgm:pt modelId="{003D3ACC-341C-4B92-9A5A-5F850B765A1C}" type="pres">
      <dgm:prSet presAssocID="{2E6468FC-2B40-46DE-85DA-A16C0F9CE001}" presName="ThreeNodes_1" presStyleLbl="node1" presStyleIdx="0" presStyleCnt="3">
        <dgm:presLayoutVars>
          <dgm:bulletEnabled val="1"/>
        </dgm:presLayoutVars>
      </dgm:prSet>
      <dgm:spPr/>
    </dgm:pt>
    <dgm:pt modelId="{7A3CE990-E31B-43EC-B783-52DCD73B7B8D}" type="pres">
      <dgm:prSet presAssocID="{2E6468FC-2B40-46DE-85DA-A16C0F9CE001}" presName="ThreeNodes_2" presStyleLbl="node1" presStyleIdx="1" presStyleCnt="3">
        <dgm:presLayoutVars>
          <dgm:bulletEnabled val="1"/>
        </dgm:presLayoutVars>
      </dgm:prSet>
      <dgm:spPr/>
    </dgm:pt>
    <dgm:pt modelId="{56384499-AA1B-4FF4-8F86-25ED19E146B2}" type="pres">
      <dgm:prSet presAssocID="{2E6468FC-2B40-46DE-85DA-A16C0F9CE001}" presName="ThreeNodes_3" presStyleLbl="node1" presStyleIdx="2" presStyleCnt="3">
        <dgm:presLayoutVars>
          <dgm:bulletEnabled val="1"/>
        </dgm:presLayoutVars>
      </dgm:prSet>
      <dgm:spPr/>
    </dgm:pt>
    <dgm:pt modelId="{4A8A69BA-231D-4976-B7FD-0B3727DE3EA7}" type="pres">
      <dgm:prSet presAssocID="{2E6468FC-2B40-46DE-85DA-A16C0F9CE001}" presName="ThreeConn_1-2" presStyleLbl="fgAccFollowNode1" presStyleIdx="0" presStyleCnt="2">
        <dgm:presLayoutVars>
          <dgm:bulletEnabled val="1"/>
        </dgm:presLayoutVars>
      </dgm:prSet>
      <dgm:spPr/>
    </dgm:pt>
    <dgm:pt modelId="{DBF18B43-7B1F-493B-8CDA-3B0B9A58592A}" type="pres">
      <dgm:prSet presAssocID="{2E6468FC-2B40-46DE-85DA-A16C0F9CE001}" presName="ThreeConn_2-3" presStyleLbl="fgAccFollowNode1" presStyleIdx="1" presStyleCnt="2">
        <dgm:presLayoutVars>
          <dgm:bulletEnabled val="1"/>
        </dgm:presLayoutVars>
      </dgm:prSet>
      <dgm:spPr/>
    </dgm:pt>
    <dgm:pt modelId="{31703F93-27A9-4F2B-A318-2445D7AAF32C}" type="pres">
      <dgm:prSet presAssocID="{2E6468FC-2B40-46DE-85DA-A16C0F9CE001}" presName="ThreeNodes_1_text" presStyleLbl="node1" presStyleIdx="2" presStyleCnt="3">
        <dgm:presLayoutVars>
          <dgm:bulletEnabled val="1"/>
        </dgm:presLayoutVars>
      </dgm:prSet>
      <dgm:spPr/>
    </dgm:pt>
    <dgm:pt modelId="{1755FC9F-F172-4617-A5A5-BFDDB64BF881}" type="pres">
      <dgm:prSet presAssocID="{2E6468FC-2B40-46DE-85DA-A16C0F9CE001}" presName="ThreeNodes_2_text" presStyleLbl="node1" presStyleIdx="2" presStyleCnt="3">
        <dgm:presLayoutVars>
          <dgm:bulletEnabled val="1"/>
        </dgm:presLayoutVars>
      </dgm:prSet>
      <dgm:spPr/>
    </dgm:pt>
    <dgm:pt modelId="{865A38B3-03FB-4514-BB46-0DA06D789B49}" type="pres">
      <dgm:prSet presAssocID="{2E6468FC-2B40-46DE-85DA-A16C0F9CE00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829E818-B4B9-46D5-B9F0-68BAD380C4CE}" type="presOf" srcId="{83E9CAA8-39C3-4864-B843-B8965B2E70F1}" destId="{4A8A69BA-231D-4976-B7FD-0B3727DE3EA7}" srcOrd="0" destOrd="0" presId="urn:microsoft.com/office/officeart/2005/8/layout/vProcess5"/>
    <dgm:cxn modelId="{01F1962C-0AFA-43E8-958D-A1C4C9CDC309}" type="presOf" srcId="{2E6468FC-2B40-46DE-85DA-A16C0F9CE001}" destId="{A63FC406-0015-433D-8D96-E50D62B8B41A}" srcOrd="0" destOrd="0" presId="urn:microsoft.com/office/officeart/2005/8/layout/vProcess5"/>
    <dgm:cxn modelId="{DF390263-F0FF-4F4F-B281-424A899DA6E7}" type="presOf" srcId="{F6C38C02-BBE9-42A4-A92F-3C50C6875158}" destId="{DBF18B43-7B1F-493B-8CDA-3B0B9A58592A}" srcOrd="0" destOrd="0" presId="urn:microsoft.com/office/officeart/2005/8/layout/vProcess5"/>
    <dgm:cxn modelId="{324E1763-B593-46F1-B871-0F5617C3D963}" type="presOf" srcId="{CC11158F-39F1-40D8-9596-FBD020DCC51D}" destId="{7A3CE990-E31B-43EC-B783-52DCD73B7B8D}" srcOrd="0" destOrd="0" presId="urn:microsoft.com/office/officeart/2005/8/layout/vProcess5"/>
    <dgm:cxn modelId="{0D64A872-3FC3-40B7-991A-82CCA46124D7}" type="presOf" srcId="{5D9AB2BB-4252-4622-B9EA-A4AF83A5E814}" destId="{31703F93-27A9-4F2B-A318-2445D7AAF32C}" srcOrd="1" destOrd="0" presId="urn:microsoft.com/office/officeart/2005/8/layout/vProcess5"/>
    <dgm:cxn modelId="{F6642153-3EA3-47AE-8DC6-7C8AD14FC770}" type="presOf" srcId="{5D9AB2BB-4252-4622-B9EA-A4AF83A5E814}" destId="{003D3ACC-341C-4B92-9A5A-5F850B765A1C}" srcOrd="0" destOrd="0" presId="urn:microsoft.com/office/officeart/2005/8/layout/vProcess5"/>
    <dgm:cxn modelId="{9C25D87A-9F27-4A04-8788-2EB4779C94FD}" srcId="{2E6468FC-2B40-46DE-85DA-A16C0F9CE001}" destId="{5FF8EF61-2C24-4BE1-BBCF-CEA12132A9FC}" srcOrd="2" destOrd="0" parTransId="{62DB9072-B5CD-4809-90D1-EAB1BD701750}" sibTransId="{1E9603B4-F629-45F4-8F88-20D0D538AAE8}"/>
    <dgm:cxn modelId="{59EE088B-514A-4592-BA00-EABF1086F62A}" srcId="{2E6468FC-2B40-46DE-85DA-A16C0F9CE001}" destId="{5D9AB2BB-4252-4622-B9EA-A4AF83A5E814}" srcOrd="0" destOrd="0" parTransId="{85D85DB0-2270-49FC-B6A5-EB136D0F654C}" sibTransId="{83E9CAA8-39C3-4864-B843-B8965B2E70F1}"/>
    <dgm:cxn modelId="{143316C9-274B-4808-BCC6-17CB43C5C365}" type="presOf" srcId="{5FF8EF61-2C24-4BE1-BBCF-CEA12132A9FC}" destId="{56384499-AA1B-4FF4-8F86-25ED19E146B2}" srcOrd="0" destOrd="0" presId="urn:microsoft.com/office/officeart/2005/8/layout/vProcess5"/>
    <dgm:cxn modelId="{012DD1CF-5430-4D44-B0B5-007484DCACBF}" type="presOf" srcId="{5FF8EF61-2C24-4BE1-BBCF-CEA12132A9FC}" destId="{865A38B3-03FB-4514-BB46-0DA06D789B49}" srcOrd="1" destOrd="0" presId="urn:microsoft.com/office/officeart/2005/8/layout/vProcess5"/>
    <dgm:cxn modelId="{7A217AE1-9C3E-4E2E-B87B-3BAB0960414D}" type="presOf" srcId="{CC11158F-39F1-40D8-9596-FBD020DCC51D}" destId="{1755FC9F-F172-4617-A5A5-BFDDB64BF881}" srcOrd="1" destOrd="0" presId="urn:microsoft.com/office/officeart/2005/8/layout/vProcess5"/>
    <dgm:cxn modelId="{73429FF7-4B13-4486-BB59-A09CBA4AF573}" srcId="{2E6468FC-2B40-46DE-85DA-A16C0F9CE001}" destId="{CC11158F-39F1-40D8-9596-FBD020DCC51D}" srcOrd="1" destOrd="0" parTransId="{13128E93-2B2A-4970-B39E-7108C350E85B}" sibTransId="{F6C38C02-BBE9-42A4-A92F-3C50C6875158}"/>
    <dgm:cxn modelId="{E7A79EA8-20AA-4BD5-A62D-33ED0C51335E}" type="presParOf" srcId="{A63FC406-0015-433D-8D96-E50D62B8B41A}" destId="{797E3862-399A-400B-80E1-C945EF1F45D6}" srcOrd="0" destOrd="0" presId="urn:microsoft.com/office/officeart/2005/8/layout/vProcess5"/>
    <dgm:cxn modelId="{859CA436-C56B-4C10-B5A4-8EADB8405F16}" type="presParOf" srcId="{A63FC406-0015-433D-8D96-E50D62B8B41A}" destId="{003D3ACC-341C-4B92-9A5A-5F850B765A1C}" srcOrd="1" destOrd="0" presId="urn:microsoft.com/office/officeart/2005/8/layout/vProcess5"/>
    <dgm:cxn modelId="{B904A8C1-38FE-4C44-AB3C-6738764BC14B}" type="presParOf" srcId="{A63FC406-0015-433D-8D96-E50D62B8B41A}" destId="{7A3CE990-E31B-43EC-B783-52DCD73B7B8D}" srcOrd="2" destOrd="0" presId="urn:microsoft.com/office/officeart/2005/8/layout/vProcess5"/>
    <dgm:cxn modelId="{578D7D4C-A8BC-4910-9E3C-1E607FD18EF8}" type="presParOf" srcId="{A63FC406-0015-433D-8D96-E50D62B8B41A}" destId="{56384499-AA1B-4FF4-8F86-25ED19E146B2}" srcOrd="3" destOrd="0" presId="urn:microsoft.com/office/officeart/2005/8/layout/vProcess5"/>
    <dgm:cxn modelId="{54855DAE-5F1F-46C4-B3F6-F6CEA7AAE2ED}" type="presParOf" srcId="{A63FC406-0015-433D-8D96-E50D62B8B41A}" destId="{4A8A69BA-231D-4976-B7FD-0B3727DE3EA7}" srcOrd="4" destOrd="0" presId="urn:microsoft.com/office/officeart/2005/8/layout/vProcess5"/>
    <dgm:cxn modelId="{33833037-0F91-4A23-8423-0C898F3FCFA2}" type="presParOf" srcId="{A63FC406-0015-433D-8D96-E50D62B8B41A}" destId="{DBF18B43-7B1F-493B-8CDA-3B0B9A58592A}" srcOrd="5" destOrd="0" presId="urn:microsoft.com/office/officeart/2005/8/layout/vProcess5"/>
    <dgm:cxn modelId="{EB1DAF81-7D3D-4A6A-9810-B08C819549E9}" type="presParOf" srcId="{A63FC406-0015-433D-8D96-E50D62B8B41A}" destId="{31703F93-27A9-4F2B-A318-2445D7AAF32C}" srcOrd="6" destOrd="0" presId="urn:microsoft.com/office/officeart/2005/8/layout/vProcess5"/>
    <dgm:cxn modelId="{99947F66-5D6A-4BC9-A477-C30C47F7587A}" type="presParOf" srcId="{A63FC406-0015-433D-8D96-E50D62B8B41A}" destId="{1755FC9F-F172-4617-A5A5-BFDDB64BF881}" srcOrd="7" destOrd="0" presId="urn:microsoft.com/office/officeart/2005/8/layout/vProcess5"/>
    <dgm:cxn modelId="{CD6491E7-97FE-463A-92E2-CCA76A3C8363}" type="presParOf" srcId="{A63FC406-0015-433D-8D96-E50D62B8B41A}" destId="{865A38B3-03FB-4514-BB46-0DA06D789B4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3E7A782-809F-4E26-9EFC-0D19406C8B54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4E4F18E-E4A5-4FB0-80F4-0C7E28CEDC83}">
      <dgm:prSet/>
      <dgm:spPr/>
      <dgm:t>
        <a:bodyPr/>
        <a:lstStyle/>
        <a:p>
          <a:r>
            <a:rPr lang="en-US" dirty="0"/>
            <a:t>Utility Company</a:t>
          </a:r>
        </a:p>
      </dgm:t>
    </dgm:pt>
    <dgm:pt modelId="{D84228AB-7DE8-4895-897E-711F4668B9D3}" type="parTrans" cxnId="{78E72188-FD2F-4235-B647-0C2D59B90A1F}">
      <dgm:prSet/>
      <dgm:spPr/>
      <dgm:t>
        <a:bodyPr/>
        <a:lstStyle/>
        <a:p>
          <a:endParaRPr lang="en-US"/>
        </a:p>
      </dgm:t>
    </dgm:pt>
    <dgm:pt modelId="{6D491D41-A0B6-4AEF-9190-53B5ADA494E2}" type="sibTrans" cxnId="{78E72188-FD2F-4235-B647-0C2D59B90A1F}">
      <dgm:prSet/>
      <dgm:spPr/>
      <dgm:t>
        <a:bodyPr/>
        <a:lstStyle/>
        <a:p>
          <a:endParaRPr lang="en-US"/>
        </a:p>
      </dgm:t>
    </dgm:pt>
    <dgm:pt modelId="{1845940C-D2C4-4AC1-BB71-0A0A043BC92F}">
      <dgm:prSet/>
      <dgm:spPr/>
      <dgm:t>
        <a:bodyPr/>
        <a:lstStyle/>
        <a:p>
          <a:r>
            <a:rPr lang="en-US" dirty="0"/>
            <a:t>Company permanently responsible for the facilities once installed</a:t>
          </a:r>
        </a:p>
      </dgm:t>
    </dgm:pt>
    <dgm:pt modelId="{D7DD9CA4-DBD6-46FC-AAF4-0348014F93E5}" type="parTrans" cxnId="{25884D50-4A45-4DA7-8791-7E2087699D74}">
      <dgm:prSet/>
      <dgm:spPr/>
      <dgm:t>
        <a:bodyPr/>
        <a:lstStyle/>
        <a:p>
          <a:endParaRPr lang="en-US"/>
        </a:p>
      </dgm:t>
    </dgm:pt>
    <dgm:pt modelId="{0136CACC-84DE-4957-BB92-4BFCC9DDB190}" type="sibTrans" cxnId="{25884D50-4A45-4DA7-8791-7E2087699D74}">
      <dgm:prSet/>
      <dgm:spPr/>
      <dgm:t>
        <a:bodyPr/>
        <a:lstStyle/>
        <a:p>
          <a:endParaRPr lang="en-US"/>
        </a:p>
      </dgm:t>
    </dgm:pt>
    <dgm:pt modelId="{20CD2B01-9571-4FCA-9071-6646DF264A15}">
      <dgm:prSet/>
      <dgm:spPr/>
      <dgm:t>
        <a:bodyPr/>
        <a:lstStyle/>
        <a:p>
          <a:r>
            <a:rPr lang="en-US" dirty="0"/>
            <a:t>Authorized Representative</a:t>
          </a:r>
        </a:p>
      </dgm:t>
    </dgm:pt>
    <dgm:pt modelId="{1F4E07D6-225B-49D5-8350-D63C6AF35071}" type="parTrans" cxnId="{56A5C629-7300-4421-8217-A433CF3D3E8E}">
      <dgm:prSet/>
      <dgm:spPr/>
      <dgm:t>
        <a:bodyPr/>
        <a:lstStyle/>
        <a:p>
          <a:endParaRPr lang="en-US"/>
        </a:p>
      </dgm:t>
    </dgm:pt>
    <dgm:pt modelId="{7F35CCB1-9822-43FE-95AA-B73AF9F8BB9B}" type="sibTrans" cxnId="{56A5C629-7300-4421-8217-A433CF3D3E8E}">
      <dgm:prSet/>
      <dgm:spPr/>
      <dgm:t>
        <a:bodyPr/>
        <a:lstStyle/>
        <a:p>
          <a:endParaRPr lang="en-US"/>
        </a:p>
      </dgm:t>
    </dgm:pt>
    <dgm:pt modelId="{D19205F4-E3E0-4C5B-96A1-A496084DDB20}">
      <dgm:prSet/>
      <dgm:spPr/>
      <dgm:t>
        <a:bodyPr/>
        <a:lstStyle/>
        <a:p>
          <a:r>
            <a:rPr lang="en-US" dirty="0"/>
            <a:t>Permission to sign requests – is NOT the applicant</a:t>
          </a:r>
        </a:p>
      </dgm:t>
    </dgm:pt>
    <dgm:pt modelId="{50A890D1-3B6C-44A9-A90A-F7C64E98685E}" type="parTrans" cxnId="{B8575ED2-C552-4028-935D-FFE2CAF3EB2E}">
      <dgm:prSet/>
      <dgm:spPr/>
      <dgm:t>
        <a:bodyPr/>
        <a:lstStyle/>
        <a:p>
          <a:endParaRPr lang="en-US"/>
        </a:p>
      </dgm:t>
    </dgm:pt>
    <dgm:pt modelId="{B4FA6E4F-2BB2-4503-8021-AD904DE36D23}" type="sibTrans" cxnId="{B8575ED2-C552-4028-935D-FFE2CAF3EB2E}">
      <dgm:prSet/>
      <dgm:spPr/>
      <dgm:t>
        <a:bodyPr/>
        <a:lstStyle/>
        <a:p>
          <a:endParaRPr lang="en-US"/>
        </a:p>
      </dgm:t>
    </dgm:pt>
    <dgm:pt modelId="{BC1EC943-FFFB-4951-9399-90D14D313921}" type="pres">
      <dgm:prSet presAssocID="{73E7A782-809F-4E26-9EFC-0D19406C8B54}" presName="Name0" presStyleCnt="0">
        <dgm:presLayoutVars>
          <dgm:dir/>
          <dgm:animLvl val="lvl"/>
          <dgm:resizeHandles val="exact"/>
        </dgm:presLayoutVars>
      </dgm:prSet>
      <dgm:spPr/>
    </dgm:pt>
    <dgm:pt modelId="{4DD3184D-B409-430E-B00E-B68FFF768DE9}" type="pres">
      <dgm:prSet presAssocID="{A4E4F18E-E4A5-4FB0-80F4-0C7E28CEDC83}" presName="composite" presStyleCnt="0"/>
      <dgm:spPr/>
    </dgm:pt>
    <dgm:pt modelId="{7A489D8B-33A4-4882-8447-2848A1CD74ED}" type="pres">
      <dgm:prSet presAssocID="{A4E4F18E-E4A5-4FB0-80F4-0C7E28CEDC8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961BAA5-4112-47A6-9AF3-1D3A8A50F7D7}" type="pres">
      <dgm:prSet presAssocID="{A4E4F18E-E4A5-4FB0-80F4-0C7E28CEDC83}" presName="desTx" presStyleLbl="alignAccFollowNode1" presStyleIdx="0" presStyleCnt="2">
        <dgm:presLayoutVars>
          <dgm:bulletEnabled val="1"/>
        </dgm:presLayoutVars>
      </dgm:prSet>
      <dgm:spPr/>
    </dgm:pt>
    <dgm:pt modelId="{F7CADD54-4014-4461-A780-00B7B0C92937}" type="pres">
      <dgm:prSet presAssocID="{6D491D41-A0B6-4AEF-9190-53B5ADA494E2}" presName="space" presStyleCnt="0"/>
      <dgm:spPr/>
    </dgm:pt>
    <dgm:pt modelId="{F6B12359-ACA9-4407-901D-01EADD60BB08}" type="pres">
      <dgm:prSet presAssocID="{20CD2B01-9571-4FCA-9071-6646DF264A15}" presName="composite" presStyleCnt="0"/>
      <dgm:spPr/>
    </dgm:pt>
    <dgm:pt modelId="{8FE296AA-730D-4FB1-978F-E3F88BD1CB48}" type="pres">
      <dgm:prSet presAssocID="{20CD2B01-9571-4FCA-9071-6646DF264A1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4645BC1-F36D-4EB0-886B-0A49A4DCA066}" type="pres">
      <dgm:prSet presAssocID="{20CD2B01-9571-4FCA-9071-6646DF264A1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F850F1B-4578-45DD-B15D-2F88B6C4B46D}" type="presOf" srcId="{D19205F4-E3E0-4C5B-96A1-A496084DDB20}" destId="{A4645BC1-F36D-4EB0-886B-0A49A4DCA066}" srcOrd="0" destOrd="0" presId="urn:microsoft.com/office/officeart/2005/8/layout/hList1"/>
    <dgm:cxn modelId="{56A5C629-7300-4421-8217-A433CF3D3E8E}" srcId="{73E7A782-809F-4E26-9EFC-0D19406C8B54}" destId="{20CD2B01-9571-4FCA-9071-6646DF264A15}" srcOrd="1" destOrd="0" parTransId="{1F4E07D6-225B-49D5-8350-D63C6AF35071}" sibTransId="{7F35CCB1-9822-43FE-95AA-B73AF9F8BB9B}"/>
    <dgm:cxn modelId="{52D5772B-03F4-484F-85FC-B4255D56E99E}" type="presOf" srcId="{73E7A782-809F-4E26-9EFC-0D19406C8B54}" destId="{BC1EC943-FFFB-4951-9399-90D14D313921}" srcOrd="0" destOrd="0" presId="urn:microsoft.com/office/officeart/2005/8/layout/hList1"/>
    <dgm:cxn modelId="{D8E2A862-FF34-4141-A199-B879AF5C550F}" type="presOf" srcId="{1845940C-D2C4-4AC1-BB71-0A0A043BC92F}" destId="{8961BAA5-4112-47A6-9AF3-1D3A8A50F7D7}" srcOrd="0" destOrd="0" presId="urn:microsoft.com/office/officeart/2005/8/layout/hList1"/>
    <dgm:cxn modelId="{25884D50-4A45-4DA7-8791-7E2087699D74}" srcId="{A4E4F18E-E4A5-4FB0-80F4-0C7E28CEDC83}" destId="{1845940C-D2C4-4AC1-BB71-0A0A043BC92F}" srcOrd="0" destOrd="0" parTransId="{D7DD9CA4-DBD6-46FC-AAF4-0348014F93E5}" sibTransId="{0136CACC-84DE-4957-BB92-4BFCC9DDB190}"/>
    <dgm:cxn modelId="{78E72188-FD2F-4235-B647-0C2D59B90A1F}" srcId="{73E7A782-809F-4E26-9EFC-0D19406C8B54}" destId="{A4E4F18E-E4A5-4FB0-80F4-0C7E28CEDC83}" srcOrd="0" destOrd="0" parTransId="{D84228AB-7DE8-4895-897E-711F4668B9D3}" sibTransId="{6D491D41-A0B6-4AEF-9190-53B5ADA494E2}"/>
    <dgm:cxn modelId="{B8575ED2-C552-4028-935D-FFE2CAF3EB2E}" srcId="{20CD2B01-9571-4FCA-9071-6646DF264A15}" destId="{D19205F4-E3E0-4C5B-96A1-A496084DDB20}" srcOrd="0" destOrd="0" parTransId="{50A890D1-3B6C-44A9-A90A-F7C64E98685E}" sibTransId="{B4FA6E4F-2BB2-4503-8021-AD904DE36D23}"/>
    <dgm:cxn modelId="{CCBA29DA-0C16-45FA-94B5-1DDC60F5BDD7}" type="presOf" srcId="{20CD2B01-9571-4FCA-9071-6646DF264A15}" destId="{8FE296AA-730D-4FB1-978F-E3F88BD1CB48}" srcOrd="0" destOrd="0" presId="urn:microsoft.com/office/officeart/2005/8/layout/hList1"/>
    <dgm:cxn modelId="{D415EEE3-B69F-4A01-86F3-0AA1F6FEEC2C}" type="presOf" srcId="{A4E4F18E-E4A5-4FB0-80F4-0C7E28CEDC83}" destId="{7A489D8B-33A4-4882-8447-2848A1CD74ED}" srcOrd="0" destOrd="0" presId="urn:microsoft.com/office/officeart/2005/8/layout/hList1"/>
    <dgm:cxn modelId="{35BCE298-0CB8-4896-B005-9E0C1CB8EE10}" type="presParOf" srcId="{BC1EC943-FFFB-4951-9399-90D14D313921}" destId="{4DD3184D-B409-430E-B00E-B68FFF768DE9}" srcOrd="0" destOrd="0" presId="urn:microsoft.com/office/officeart/2005/8/layout/hList1"/>
    <dgm:cxn modelId="{73C85498-1E23-4115-9A9A-1074CA320781}" type="presParOf" srcId="{4DD3184D-B409-430E-B00E-B68FFF768DE9}" destId="{7A489D8B-33A4-4882-8447-2848A1CD74ED}" srcOrd="0" destOrd="0" presId="urn:microsoft.com/office/officeart/2005/8/layout/hList1"/>
    <dgm:cxn modelId="{DF4669AB-77B5-4B93-9CC9-3DCF8E81B97F}" type="presParOf" srcId="{4DD3184D-B409-430E-B00E-B68FFF768DE9}" destId="{8961BAA5-4112-47A6-9AF3-1D3A8A50F7D7}" srcOrd="1" destOrd="0" presId="urn:microsoft.com/office/officeart/2005/8/layout/hList1"/>
    <dgm:cxn modelId="{A12495A0-B564-4C0A-B586-16584F848A02}" type="presParOf" srcId="{BC1EC943-FFFB-4951-9399-90D14D313921}" destId="{F7CADD54-4014-4461-A780-00B7B0C92937}" srcOrd="1" destOrd="0" presId="urn:microsoft.com/office/officeart/2005/8/layout/hList1"/>
    <dgm:cxn modelId="{5EDC81E3-08BE-46D8-9D4C-341472FF1828}" type="presParOf" srcId="{BC1EC943-FFFB-4951-9399-90D14D313921}" destId="{F6B12359-ACA9-4407-901D-01EADD60BB08}" srcOrd="2" destOrd="0" presId="urn:microsoft.com/office/officeart/2005/8/layout/hList1"/>
    <dgm:cxn modelId="{238DC7DB-911F-4DD9-83F7-F710D5558153}" type="presParOf" srcId="{F6B12359-ACA9-4407-901D-01EADD60BB08}" destId="{8FE296AA-730D-4FB1-978F-E3F88BD1CB48}" srcOrd="0" destOrd="0" presId="urn:microsoft.com/office/officeart/2005/8/layout/hList1"/>
    <dgm:cxn modelId="{6057DF53-A0F4-4602-9EF2-EFBDDE8ACD4F}" type="presParOf" srcId="{F6B12359-ACA9-4407-901D-01EADD60BB08}" destId="{A4645BC1-F36D-4EB0-886B-0A49A4DCA06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87AD44D-4CBA-4EF9-9C35-D626170BD1F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EC054F-90DF-4332-91D3-C2C7241D3618}">
      <dgm:prSet/>
      <dgm:spPr/>
      <dgm:t>
        <a:bodyPr/>
        <a:lstStyle/>
        <a:p>
          <a:r>
            <a:rPr lang="en-US" dirty="0"/>
            <a:t>Method of installation</a:t>
          </a:r>
        </a:p>
      </dgm:t>
    </dgm:pt>
    <dgm:pt modelId="{05E2DB6B-B53E-4DD2-8FDE-F6BD233ED01F}" type="parTrans" cxnId="{93838EFB-81B0-4C63-9C40-6D295B88334E}">
      <dgm:prSet/>
      <dgm:spPr/>
      <dgm:t>
        <a:bodyPr/>
        <a:lstStyle/>
        <a:p>
          <a:endParaRPr lang="en-US"/>
        </a:p>
      </dgm:t>
    </dgm:pt>
    <dgm:pt modelId="{E93E3B70-97AA-43D2-881B-12C897B97D64}" type="sibTrans" cxnId="{93838EFB-81B0-4C63-9C40-6D295B88334E}">
      <dgm:prSet/>
      <dgm:spPr/>
      <dgm:t>
        <a:bodyPr/>
        <a:lstStyle/>
        <a:p>
          <a:endParaRPr lang="en-US"/>
        </a:p>
      </dgm:t>
    </dgm:pt>
    <dgm:pt modelId="{CAA9C4FD-A065-4C9F-BB94-611BDC12C52E}">
      <dgm:prSet/>
      <dgm:spPr/>
      <dgm:t>
        <a:bodyPr/>
        <a:lstStyle/>
        <a:p>
          <a:r>
            <a:rPr lang="en-US" dirty="0"/>
            <a:t>Materials to be used &amp; encasement details</a:t>
          </a:r>
        </a:p>
      </dgm:t>
    </dgm:pt>
    <dgm:pt modelId="{AA207715-E23E-46FD-B6FE-67A469C5A644}" type="parTrans" cxnId="{58E8A8F6-36BF-4B3D-9AB5-6A06905F7FBE}">
      <dgm:prSet/>
      <dgm:spPr/>
      <dgm:t>
        <a:bodyPr/>
        <a:lstStyle/>
        <a:p>
          <a:endParaRPr lang="en-US"/>
        </a:p>
      </dgm:t>
    </dgm:pt>
    <dgm:pt modelId="{D30D0D3F-C91A-4CF9-9058-BB40FE772363}" type="sibTrans" cxnId="{58E8A8F6-36BF-4B3D-9AB5-6A06905F7FBE}">
      <dgm:prSet/>
      <dgm:spPr/>
      <dgm:t>
        <a:bodyPr/>
        <a:lstStyle/>
        <a:p>
          <a:endParaRPr lang="en-US"/>
        </a:p>
      </dgm:t>
    </dgm:pt>
    <dgm:pt modelId="{1521CC43-E9E1-4B13-9548-E6C9D2842AE4}">
      <dgm:prSet/>
      <dgm:spPr/>
      <dgm:t>
        <a:bodyPr/>
        <a:lstStyle/>
        <a:p>
          <a:r>
            <a:rPr lang="en-US" dirty="0"/>
            <a:t>Section, Township &amp; Range</a:t>
          </a:r>
        </a:p>
      </dgm:t>
    </dgm:pt>
    <dgm:pt modelId="{50040D8F-F3FA-4B3F-B22E-89C24033DCD2}" type="parTrans" cxnId="{B6FC5706-400B-43A2-B9A1-98E4F091BAEB}">
      <dgm:prSet/>
      <dgm:spPr/>
      <dgm:t>
        <a:bodyPr/>
        <a:lstStyle/>
        <a:p>
          <a:endParaRPr lang="en-US"/>
        </a:p>
      </dgm:t>
    </dgm:pt>
    <dgm:pt modelId="{009FF0E9-A589-4D77-AFAD-F2EA4CDFE39C}" type="sibTrans" cxnId="{B6FC5706-400B-43A2-B9A1-98E4F091BAEB}">
      <dgm:prSet/>
      <dgm:spPr/>
      <dgm:t>
        <a:bodyPr/>
        <a:lstStyle/>
        <a:p>
          <a:endParaRPr lang="en-US"/>
        </a:p>
      </dgm:t>
    </dgm:pt>
    <dgm:pt modelId="{52CC4C86-E972-4875-ABCB-D30046926588}">
      <dgm:prSet/>
      <dgm:spPr/>
      <dgm:t>
        <a:bodyPr/>
        <a:lstStyle/>
        <a:p>
          <a:r>
            <a:rPr lang="en-US" dirty="0"/>
            <a:t>Highway involved – Reference points &amp; side of road</a:t>
          </a:r>
        </a:p>
      </dgm:t>
    </dgm:pt>
    <dgm:pt modelId="{4F6C9528-7CE9-4CF8-B470-842365F93295}" type="parTrans" cxnId="{73F523F9-E564-4B73-9FB9-E0DCB912EB4B}">
      <dgm:prSet/>
      <dgm:spPr/>
      <dgm:t>
        <a:bodyPr/>
        <a:lstStyle/>
        <a:p>
          <a:endParaRPr lang="en-US"/>
        </a:p>
      </dgm:t>
    </dgm:pt>
    <dgm:pt modelId="{DAB6A3D7-FE10-4271-9FAA-35A837A3ED2C}" type="sibTrans" cxnId="{73F523F9-E564-4B73-9FB9-E0DCB912EB4B}">
      <dgm:prSet/>
      <dgm:spPr/>
      <dgm:t>
        <a:bodyPr/>
        <a:lstStyle/>
        <a:p>
          <a:endParaRPr lang="en-US"/>
        </a:p>
      </dgm:t>
    </dgm:pt>
    <dgm:pt modelId="{9B348B88-A54C-424F-AE0F-9091E82550AB}">
      <dgm:prSet/>
      <dgm:spPr/>
      <dgm:t>
        <a:bodyPr/>
        <a:lstStyle/>
        <a:p>
          <a:r>
            <a:rPr lang="en-US" dirty="0"/>
            <a:t>Show this on your site plan</a:t>
          </a:r>
        </a:p>
      </dgm:t>
    </dgm:pt>
    <dgm:pt modelId="{73797651-4980-4F3F-9E78-63E26A0BC5D4}" type="parTrans" cxnId="{FF96F456-F3C4-4CCC-910C-CB67E7B52D51}">
      <dgm:prSet/>
      <dgm:spPr/>
      <dgm:t>
        <a:bodyPr/>
        <a:lstStyle/>
        <a:p>
          <a:endParaRPr lang="en-US"/>
        </a:p>
      </dgm:t>
    </dgm:pt>
    <dgm:pt modelId="{F574C0B5-4381-4CEA-A838-E47112A95FDF}" type="sibTrans" cxnId="{FF96F456-F3C4-4CCC-910C-CB67E7B52D51}">
      <dgm:prSet/>
      <dgm:spPr/>
      <dgm:t>
        <a:bodyPr/>
        <a:lstStyle/>
        <a:p>
          <a:endParaRPr lang="en-US"/>
        </a:p>
      </dgm:t>
    </dgm:pt>
    <dgm:pt modelId="{B3C5DA25-4AAD-473A-88C5-269C05CB75D8}" type="pres">
      <dgm:prSet presAssocID="{A87AD44D-4CBA-4EF9-9C35-D626170BD1F7}" presName="linear" presStyleCnt="0">
        <dgm:presLayoutVars>
          <dgm:animLvl val="lvl"/>
          <dgm:resizeHandles val="exact"/>
        </dgm:presLayoutVars>
      </dgm:prSet>
      <dgm:spPr/>
    </dgm:pt>
    <dgm:pt modelId="{C73B1817-D636-4AEA-B4D5-D7DAD77E418A}" type="pres">
      <dgm:prSet presAssocID="{11EC054F-90DF-4332-91D3-C2C7241D361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57FE069-76B8-4D1D-ADAA-7516F9487DC9}" type="pres">
      <dgm:prSet presAssocID="{E93E3B70-97AA-43D2-881B-12C897B97D64}" presName="spacer" presStyleCnt="0"/>
      <dgm:spPr/>
    </dgm:pt>
    <dgm:pt modelId="{86912A57-8E8B-49AD-8CA3-3330A921B8B8}" type="pres">
      <dgm:prSet presAssocID="{CAA9C4FD-A065-4C9F-BB94-611BDC12C52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B8BD0E2-DED4-40AE-85DE-D5B758187AAD}" type="pres">
      <dgm:prSet presAssocID="{D30D0D3F-C91A-4CF9-9058-BB40FE772363}" presName="spacer" presStyleCnt="0"/>
      <dgm:spPr/>
    </dgm:pt>
    <dgm:pt modelId="{4A0F55CB-8F51-487B-B6E4-5BC9AAAEFA66}" type="pres">
      <dgm:prSet presAssocID="{1521CC43-E9E1-4B13-9548-E6C9D2842A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C8604E8-AE59-4B88-B430-1E679D53FCE3}" type="pres">
      <dgm:prSet presAssocID="{009FF0E9-A589-4D77-AFAD-F2EA4CDFE39C}" presName="spacer" presStyleCnt="0"/>
      <dgm:spPr/>
    </dgm:pt>
    <dgm:pt modelId="{424299D6-F717-4EE5-97CA-7A0955035BE1}" type="pres">
      <dgm:prSet presAssocID="{52CC4C86-E972-4875-ABCB-D3004692658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02B41D7-9461-4065-9131-EFD15B721C7D}" type="pres">
      <dgm:prSet presAssocID="{DAB6A3D7-FE10-4271-9FAA-35A837A3ED2C}" presName="spacer" presStyleCnt="0"/>
      <dgm:spPr/>
    </dgm:pt>
    <dgm:pt modelId="{0BCBB23D-042F-4B6C-9CC8-90F8AFD6759F}" type="pres">
      <dgm:prSet presAssocID="{9B348B88-A54C-424F-AE0F-9091E82550A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6FC5706-400B-43A2-B9A1-98E4F091BAEB}" srcId="{A87AD44D-4CBA-4EF9-9C35-D626170BD1F7}" destId="{1521CC43-E9E1-4B13-9548-E6C9D2842AE4}" srcOrd="2" destOrd="0" parTransId="{50040D8F-F3FA-4B3F-B22E-89C24033DCD2}" sibTransId="{009FF0E9-A589-4D77-AFAD-F2EA4CDFE39C}"/>
    <dgm:cxn modelId="{372C4D26-2857-4EA9-A438-9A08F617F5F7}" type="presOf" srcId="{52CC4C86-E972-4875-ABCB-D30046926588}" destId="{424299D6-F717-4EE5-97CA-7A0955035BE1}" srcOrd="0" destOrd="0" presId="urn:microsoft.com/office/officeart/2005/8/layout/vList2"/>
    <dgm:cxn modelId="{FF96F456-F3C4-4CCC-910C-CB67E7B52D51}" srcId="{A87AD44D-4CBA-4EF9-9C35-D626170BD1F7}" destId="{9B348B88-A54C-424F-AE0F-9091E82550AB}" srcOrd="4" destOrd="0" parTransId="{73797651-4980-4F3F-9E78-63E26A0BC5D4}" sibTransId="{F574C0B5-4381-4CEA-A838-E47112A95FDF}"/>
    <dgm:cxn modelId="{B3B6E99E-9D93-453E-B9BC-14C5FBEB0EAF}" type="presOf" srcId="{11EC054F-90DF-4332-91D3-C2C7241D3618}" destId="{C73B1817-D636-4AEA-B4D5-D7DAD77E418A}" srcOrd="0" destOrd="0" presId="urn:microsoft.com/office/officeart/2005/8/layout/vList2"/>
    <dgm:cxn modelId="{54E782A5-4B47-4DDE-B884-58804D84DCDA}" type="presOf" srcId="{1521CC43-E9E1-4B13-9548-E6C9D2842AE4}" destId="{4A0F55CB-8F51-487B-B6E4-5BC9AAAEFA66}" srcOrd="0" destOrd="0" presId="urn:microsoft.com/office/officeart/2005/8/layout/vList2"/>
    <dgm:cxn modelId="{E19A30B7-4E50-4B3E-B37E-C21E90202AC1}" type="presOf" srcId="{A87AD44D-4CBA-4EF9-9C35-D626170BD1F7}" destId="{B3C5DA25-4AAD-473A-88C5-269C05CB75D8}" srcOrd="0" destOrd="0" presId="urn:microsoft.com/office/officeart/2005/8/layout/vList2"/>
    <dgm:cxn modelId="{C8E1DDEB-0B5B-4B78-93AC-736FE946EA6A}" type="presOf" srcId="{9B348B88-A54C-424F-AE0F-9091E82550AB}" destId="{0BCBB23D-042F-4B6C-9CC8-90F8AFD6759F}" srcOrd="0" destOrd="0" presId="urn:microsoft.com/office/officeart/2005/8/layout/vList2"/>
    <dgm:cxn modelId="{416114EC-3190-4987-8BA9-D4758D04757D}" type="presOf" srcId="{CAA9C4FD-A065-4C9F-BB94-611BDC12C52E}" destId="{86912A57-8E8B-49AD-8CA3-3330A921B8B8}" srcOrd="0" destOrd="0" presId="urn:microsoft.com/office/officeart/2005/8/layout/vList2"/>
    <dgm:cxn modelId="{58E8A8F6-36BF-4B3D-9AB5-6A06905F7FBE}" srcId="{A87AD44D-4CBA-4EF9-9C35-D626170BD1F7}" destId="{CAA9C4FD-A065-4C9F-BB94-611BDC12C52E}" srcOrd="1" destOrd="0" parTransId="{AA207715-E23E-46FD-B6FE-67A469C5A644}" sibTransId="{D30D0D3F-C91A-4CF9-9058-BB40FE772363}"/>
    <dgm:cxn modelId="{73F523F9-E564-4B73-9FB9-E0DCB912EB4B}" srcId="{A87AD44D-4CBA-4EF9-9C35-D626170BD1F7}" destId="{52CC4C86-E972-4875-ABCB-D30046926588}" srcOrd="3" destOrd="0" parTransId="{4F6C9528-7CE9-4CF8-B470-842365F93295}" sibTransId="{DAB6A3D7-FE10-4271-9FAA-35A837A3ED2C}"/>
    <dgm:cxn modelId="{93838EFB-81B0-4C63-9C40-6D295B88334E}" srcId="{A87AD44D-4CBA-4EF9-9C35-D626170BD1F7}" destId="{11EC054F-90DF-4332-91D3-C2C7241D3618}" srcOrd="0" destOrd="0" parTransId="{05E2DB6B-B53E-4DD2-8FDE-F6BD233ED01F}" sibTransId="{E93E3B70-97AA-43D2-881B-12C897B97D64}"/>
    <dgm:cxn modelId="{EABF7D1E-2871-472B-9AA6-2F74A85B6940}" type="presParOf" srcId="{B3C5DA25-4AAD-473A-88C5-269C05CB75D8}" destId="{C73B1817-D636-4AEA-B4D5-D7DAD77E418A}" srcOrd="0" destOrd="0" presId="urn:microsoft.com/office/officeart/2005/8/layout/vList2"/>
    <dgm:cxn modelId="{67F3B5EF-80AE-4E4A-9E10-6D84D92874CF}" type="presParOf" srcId="{B3C5DA25-4AAD-473A-88C5-269C05CB75D8}" destId="{257FE069-76B8-4D1D-ADAA-7516F9487DC9}" srcOrd="1" destOrd="0" presId="urn:microsoft.com/office/officeart/2005/8/layout/vList2"/>
    <dgm:cxn modelId="{DCEE7579-1440-4BF1-865F-5B58EC3F524D}" type="presParOf" srcId="{B3C5DA25-4AAD-473A-88C5-269C05CB75D8}" destId="{86912A57-8E8B-49AD-8CA3-3330A921B8B8}" srcOrd="2" destOrd="0" presId="urn:microsoft.com/office/officeart/2005/8/layout/vList2"/>
    <dgm:cxn modelId="{C65098CB-C6D5-49E3-9AF2-73D7578F75C6}" type="presParOf" srcId="{B3C5DA25-4AAD-473A-88C5-269C05CB75D8}" destId="{2B8BD0E2-DED4-40AE-85DE-D5B758187AAD}" srcOrd="3" destOrd="0" presId="urn:microsoft.com/office/officeart/2005/8/layout/vList2"/>
    <dgm:cxn modelId="{DD83B008-4EA2-4BC4-BF9F-5FE5ED039209}" type="presParOf" srcId="{B3C5DA25-4AAD-473A-88C5-269C05CB75D8}" destId="{4A0F55CB-8F51-487B-B6E4-5BC9AAAEFA66}" srcOrd="4" destOrd="0" presId="urn:microsoft.com/office/officeart/2005/8/layout/vList2"/>
    <dgm:cxn modelId="{A4FC2C7B-E62E-4CE8-A141-45FE2F10A97E}" type="presParOf" srcId="{B3C5DA25-4AAD-473A-88C5-269C05CB75D8}" destId="{EC8604E8-AE59-4B88-B430-1E679D53FCE3}" srcOrd="5" destOrd="0" presId="urn:microsoft.com/office/officeart/2005/8/layout/vList2"/>
    <dgm:cxn modelId="{D357FF0D-FEC5-4B9F-9295-530C777ADB10}" type="presParOf" srcId="{B3C5DA25-4AAD-473A-88C5-269C05CB75D8}" destId="{424299D6-F717-4EE5-97CA-7A0955035BE1}" srcOrd="6" destOrd="0" presId="urn:microsoft.com/office/officeart/2005/8/layout/vList2"/>
    <dgm:cxn modelId="{B081FB18-A7E2-4726-A0A5-CDA5E464871D}" type="presParOf" srcId="{B3C5DA25-4AAD-473A-88C5-269C05CB75D8}" destId="{602B41D7-9461-4065-9131-EFD15B721C7D}" srcOrd="7" destOrd="0" presId="urn:microsoft.com/office/officeart/2005/8/layout/vList2"/>
    <dgm:cxn modelId="{3295EAA6-1379-4C84-92A5-40373EA65DC2}" type="presParOf" srcId="{B3C5DA25-4AAD-473A-88C5-269C05CB75D8}" destId="{0BCBB23D-042F-4B6C-9CC8-90F8AFD6759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97FF3BF-B25E-4C4A-A51D-D1D308D868F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01CD008-7BC0-40BE-BA97-3738F3FB3C36}">
      <dgm:prSet/>
      <dgm:spPr/>
      <dgm:t>
        <a:bodyPr/>
        <a:lstStyle/>
        <a:p>
          <a:r>
            <a:rPr lang="en-US" dirty="0"/>
            <a:t>ALWAYS field evaluate the location for anomalies</a:t>
          </a:r>
        </a:p>
      </dgm:t>
    </dgm:pt>
    <dgm:pt modelId="{2D88FFC5-DA52-4924-88B5-F2B84FE40357}" type="parTrans" cxnId="{E0B1F6A7-51E5-4C72-B2F9-F1331538B9A4}">
      <dgm:prSet/>
      <dgm:spPr/>
      <dgm:t>
        <a:bodyPr/>
        <a:lstStyle/>
        <a:p>
          <a:endParaRPr lang="en-US"/>
        </a:p>
      </dgm:t>
    </dgm:pt>
    <dgm:pt modelId="{57011A4A-C37F-4FA3-AF77-43EEFCFFF928}" type="sibTrans" cxnId="{E0B1F6A7-51E5-4C72-B2F9-F1331538B9A4}">
      <dgm:prSet/>
      <dgm:spPr/>
      <dgm:t>
        <a:bodyPr/>
        <a:lstStyle/>
        <a:p>
          <a:endParaRPr lang="en-US"/>
        </a:p>
      </dgm:t>
    </dgm:pt>
    <dgm:pt modelId="{439CB59A-4791-4A9A-9A92-221B3B79D39B}">
      <dgm:prSet/>
      <dgm:spPr/>
      <dgm:t>
        <a:bodyPr/>
        <a:lstStyle/>
        <a:p>
          <a:r>
            <a:rPr lang="en-US" dirty="0"/>
            <a:t>Measure from a known and identified point to the beginning and ending location(s)</a:t>
          </a:r>
        </a:p>
      </dgm:t>
    </dgm:pt>
    <dgm:pt modelId="{332726C0-CD05-4E91-B5E7-29E1E1408BDE}" type="parTrans" cxnId="{6BCC0F72-A5A2-45FC-8CB1-7A61F6F8FB25}">
      <dgm:prSet/>
      <dgm:spPr/>
      <dgm:t>
        <a:bodyPr/>
        <a:lstStyle/>
        <a:p>
          <a:endParaRPr lang="en-US"/>
        </a:p>
      </dgm:t>
    </dgm:pt>
    <dgm:pt modelId="{96A31354-74B2-4CA6-90A4-EA0010285735}" type="sibTrans" cxnId="{6BCC0F72-A5A2-45FC-8CB1-7A61F6F8FB25}">
      <dgm:prSet/>
      <dgm:spPr/>
      <dgm:t>
        <a:bodyPr/>
        <a:lstStyle/>
        <a:p>
          <a:endParaRPr lang="en-US"/>
        </a:p>
      </dgm:t>
    </dgm:pt>
    <dgm:pt modelId="{66834998-D102-4A73-BB32-E70B33BC0E59}" type="pres">
      <dgm:prSet presAssocID="{E97FF3BF-B25E-4C4A-A51D-D1D308D868FC}" presName="diagram" presStyleCnt="0">
        <dgm:presLayoutVars>
          <dgm:dir/>
          <dgm:resizeHandles val="exact"/>
        </dgm:presLayoutVars>
      </dgm:prSet>
      <dgm:spPr/>
    </dgm:pt>
    <dgm:pt modelId="{5C27611D-B519-4319-A777-D0A7E3674592}" type="pres">
      <dgm:prSet presAssocID="{F01CD008-7BC0-40BE-BA97-3738F3FB3C36}" presName="node" presStyleLbl="node1" presStyleIdx="0" presStyleCnt="2">
        <dgm:presLayoutVars>
          <dgm:bulletEnabled val="1"/>
        </dgm:presLayoutVars>
      </dgm:prSet>
      <dgm:spPr/>
    </dgm:pt>
    <dgm:pt modelId="{AA349A85-ACEB-4F56-B5EB-EDC3B8E874A1}" type="pres">
      <dgm:prSet presAssocID="{57011A4A-C37F-4FA3-AF77-43EEFCFFF928}" presName="sibTrans" presStyleCnt="0"/>
      <dgm:spPr/>
    </dgm:pt>
    <dgm:pt modelId="{511E9B14-1AA7-4E33-835F-D5F7CB23189F}" type="pres">
      <dgm:prSet presAssocID="{439CB59A-4791-4A9A-9A92-221B3B79D39B}" presName="node" presStyleLbl="node1" presStyleIdx="1" presStyleCnt="2">
        <dgm:presLayoutVars>
          <dgm:bulletEnabled val="1"/>
        </dgm:presLayoutVars>
      </dgm:prSet>
      <dgm:spPr/>
    </dgm:pt>
  </dgm:ptLst>
  <dgm:cxnLst>
    <dgm:cxn modelId="{E4023F5D-164F-44D1-9D88-F77B2C21D9BD}" type="presOf" srcId="{F01CD008-7BC0-40BE-BA97-3738F3FB3C36}" destId="{5C27611D-B519-4319-A777-D0A7E3674592}" srcOrd="0" destOrd="0" presId="urn:microsoft.com/office/officeart/2005/8/layout/default"/>
    <dgm:cxn modelId="{F77E7465-8A42-463C-891E-91067F79C665}" type="presOf" srcId="{E97FF3BF-B25E-4C4A-A51D-D1D308D868FC}" destId="{66834998-D102-4A73-BB32-E70B33BC0E59}" srcOrd="0" destOrd="0" presId="urn:microsoft.com/office/officeart/2005/8/layout/default"/>
    <dgm:cxn modelId="{6BCC0F72-A5A2-45FC-8CB1-7A61F6F8FB25}" srcId="{E97FF3BF-B25E-4C4A-A51D-D1D308D868FC}" destId="{439CB59A-4791-4A9A-9A92-221B3B79D39B}" srcOrd="1" destOrd="0" parTransId="{332726C0-CD05-4E91-B5E7-29E1E1408BDE}" sibTransId="{96A31354-74B2-4CA6-90A4-EA0010285735}"/>
    <dgm:cxn modelId="{73DC1576-A253-454C-8AD6-ACA03638B7AB}" type="presOf" srcId="{439CB59A-4791-4A9A-9A92-221B3B79D39B}" destId="{511E9B14-1AA7-4E33-835F-D5F7CB23189F}" srcOrd="0" destOrd="0" presId="urn:microsoft.com/office/officeart/2005/8/layout/default"/>
    <dgm:cxn modelId="{E0B1F6A7-51E5-4C72-B2F9-F1331538B9A4}" srcId="{E97FF3BF-B25E-4C4A-A51D-D1D308D868FC}" destId="{F01CD008-7BC0-40BE-BA97-3738F3FB3C36}" srcOrd="0" destOrd="0" parTransId="{2D88FFC5-DA52-4924-88B5-F2B84FE40357}" sibTransId="{57011A4A-C37F-4FA3-AF77-43EEFCFFF928}"/>
    <dgm:cxn modelId="{1C147C8D-5177-4978-A448-42A723EA0EB6}" type="presParOf" srcId="{66834998-D102-4A73-BB32-E70B33BC0E59}" destId="{5C27611D-B519-4319-A777-D0A7E3674592}" srcOrd="0" destOrd="0" presId="urn:microsoft.com/office/officeart/2005/8/layout/default"/>
    <dgm:cxn modelId="{F060BEAF-A335-479F-8E17-6DDA0EACC6B7}" type="presParOf" srcId="{66834998-D102-4A73-BB32-E70B33BC0E59}" destId="{AA349A85-ACEB-4F56-B5EB-EDC3B8E874A1}" srcOrd="1" destOrd="0" presId="urn:microsoft.com/office/officeart/2005/8/layout/default"/>
    <dgm:cxn modelId="{506C41EF-3247-4996-A893-A9B7ED4A06B1}" type="presParOf" srcId="{66834998-D102-4A73-BB32-E70B33BC0E59}" destId="{511E9B14-1AA7-4E33-835F-D5F7CB23189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7D55767-E4AF-433B-B09A-0A9A9BD7B7A8}" type="doc">
      <dgm:prSet loTypeId="urn:microsoft.com/office/officeart/2005/8/layout/vProcess5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516E9ACA-2B79-4D7F-8CFC-30881C0D5447}">
      <dgm:prSet/>
      <dgm:spPr/>
      <dgm:t>
        <a:bodyPr/>
        <a:lstStyle/>
        <a:p>
          <a:pPr>
            <a:defRPr cap="all"/>
          </a:pPr>
          <a:r>
            <a:rPr lang="en-US"/>
            <a:t>Cities – joint jurisdiction</a:t>
          </a:r>
        </a:p>
      </dgm:t>
    </dgm:pt>
    <dgm:pt modelId="{D5DA8FB4-251C-4D9B-A280-3BAFF6159CAA}" type="parTrans" cxnId="{CCDA0580-B440-4CC6-B678-893CAEEF1DF7}">
      <dgm:prSet/>
      <dgm:spPr/>
      <dgm:t>
        <a:bodyPr/>
        <a:lstStyle/>
        <a:p>
          <a:endParaRPr lang="en-US"/>
        </a:p>
      </dgm:t>
    </dgm:pt>
    <dgm:pt modelId="{B684319D-062B-46E9-BCDB-0E547CB85EC8}" type="sibTrans" cxnId="{CCDA0580-B440-4CC6-B678-893CAEEF1DF7}">
      <dgm:prSet/>
      <dgm:spPr/>
      <dgm:t>
        <a:bodyPr/>
        <a:lstStyle/>
        <a:p>
          <a:endParaRPr lang="en-US"/>
        </a:p>
      </dgm:t>
    </dgm:pt>
    <dgm:pt modelId="{983F269F-BE27-4649-9384-F379CAD20CCE}">
      <dgm:prSet/>
      <dgm:spPr/>
      <dgm:t>
        <a:bodyPr/>
        <a:lstStyle/>
        <a:p>
          <a:pPr>
            <a:defRPr cap="all"/>
          </a:pPr>
          <a:r>
            <a:rPr lang="en-US"/>
            <a:t>Counties</a:t>
          </a:r>
        </a:p>
      </dgm:t>
    </dgm:pt>
    <dgm:pt modelId="{378E1012-C0F2-4B6C-8BA0-77F98B81407A}" type="parTrans" cxnId="{1F8DB99A-10C1-4012-A598-61782CEFE121}">
      <dgm:prSet/>
      <dgm:spPr/>
      <dgm:t>
        <a:bodyPr/>
        <a:lstStyle/>
        <a:p>
          <a:endParaRPr lang="en-US"/>
        </a:p>
      </dgm:t>
    </dgm:pt>
    <dgm:pt modelId="{FA7D85F2-4DC4-44C7-AAC9-217CF8E6C0F7}" type="sibTrans" cxnId="{1F8DB99A-10C1-4012-A598-61782CEFE121}">
      <dgm:prSet/>
      <dgm:spPr/>
      <dgm:t>
        <a:bodyPr/>
        <a:lstStyle/>
        <a:p>
          <a:endParaRPr lang="en-US"/>
        </a:p>
      </dgm:t>
    </dgm:pt>
    <dgm:pt modelId="{688A509F-6DF1-4009-A982-E6EFB2209363}">
      <dgm:prSet/>
      <dgm:spPr/>
      <dgm:t>
        <a:bodyPr/>
        <a:lstStyle/>
        <a:p>
          <a:pPr>
            <a:defRPr cap="all"/>
          </a:pPr>
          <a:r>
            <a:rPr lang="en-US"/>
            <a:t>Corps of Engineers – major waterways</a:t>
          </a:r>
        </a:p>
      </dgm:t>
    </dgm:pt>
    <dgm:pt modelId="{2D2B170F-C737-4059-8EC0-F8E862C56885}" type="parTrans" cxnId="{F5B430A0-4804-4EE3-B973-0FC864A6E869}">
      <dgm:prSet/>
      <dgm:spPr/>
      <dgm:t>
        <a:bodyPr/>
        <a:lstStyle/>
        <a:p>
          <a:endParaRPr lang="en-US"/>
        </a:p>
      </dgm:t>
    </dgm:pt>
    <dgm:pt modelId="{B11CDDD2-F16D-43D2-9671-99C95876E939}" type="sibTrans" cxnId="{F5B430A0-4804-4EE3-B973-0FC864A6E869}">
      <dgm:prSet/>
      <dgm:spPr/>
      <dgm:t>
        <a:bodyPr/>
        <a:lstStyle/>
        <a:p>
          <a:endParaRPr lang="en-US"/>
        </a:p>
      </dgm:t>
    </dgm:pt>
    <dgm:pt modelId="{8A93BD2B-C9CB-428B-BC5E-11508EC91216}">
      <dgm:prSet/>
      <dgm:spPr/>
      <dgm:t>
        <a:bodyPr/>
        <a:lstStyle/>
        <a:p>
          <a:pPr>
            <a:defRPr cap="all"/>
          </a:pPr>
          <a:r>
            <a:rPr lang="en-US"/>
            <a:t>Protected areas – DNR</a:t>
          </a:r>
        </a:p>
      </dgm:t>
    </dgm:pt>
    <dgm:pt modelId="{5289B747-3473-4E1D-9A77-3AF8F0D94F10}" type="parTrans" cxnId="{FD3E2C93-8E67-41C9-A959-6E1792DB7AC7}">
      <dgm:prSet/>
      <dgm:spPr/>
      <dgm:t>
        <a:bodyPr/>
        <a:lstStyle/>
        <a:p>
          <a:endParaRPr lang="en-US"/>
        </a:p>
      </dgm:t>
    </dgm:pt>
    <dgm:pt modelId="{5360BA5E-76D3-488A-BF35-4637F877B575}" type="sibTrans" cxnId="{FD3E2C93-8E67-41C9-A959-6E1792DB7AC7}">
      <dgm:prSet/>
      <dgm:spPr/>
      <dgm:t>
        <a:bodyPr/>
        <a:lstStyle/>
        <a:p>
          <a:endParaRPr lang="en-US"/>
        </a:p>
      </dgm:t>
    </dgm:pt>
    <dgm:pt modelId="{9D9DE148-BD90-480F-9797-4B086BFB53EA}" type="pres">
      <dgm:prSet presAssocID="{C7D55767-E4AF-433B-B09A-0A9A9BD7B7A8}" presName="outerComposite" presStyleCnt="0">
        <dgm:presLayoutVars>
          <dgm:chMax val="5"/>
          <dgm:dir/>
          <dgm:resizeHandles val="exact"/>
        </dgm:presLayoutVars>
      </dgm:prSet>
      <dgm:spPr/>
    </dgm:pt>
    <dgm:pt modelId="{4343A47A-A980-4208-8F48-F2F39D60D6BC}" type="pres">
      <dgm:prSet presAssocID="{C7D55767-E4AF-433B-B09A-0A9A9BD7B7A8}" presName="dummyMaxCanvas" presStyleCnt="0">
        <dgm:presLayoutVars/>
      </dgm:prSet>
      <dgm:spPr/>
    </dgm:pt>
    <dgm:pt modelId="{3EB03F76-9EFC-4865-AC7D-1FF9C4AB7B81}" type="pres">
      <dgm:prSet presAssocID="{C7D55767-E4AF-433B-B09A-0A9A9BD7B7A8}" presName="FourNodes_1" presStyleLbl="node1" presStyleIdx="0" presStyleCnt="4">
        <dgm:presLayoutVars>
          <dgm:bulletEnabled val="1"/>
        </dgm:presLayoutVars>
      </dgm:prSet>
      <dgm:spPr/>
    </dgm:pt>
    <dgm:pt modelId="{5916AC24-7C47-4958-A8F8-4E72DBED3DCD}" type="pres">
      <dgm:prSet presAssocID="{C7D55767-E4AF-433B-B09A-0A9A9BD7B7A8}" presName="FourNodes_2" presStyleLbl="node1" presStyleIdx="1" presStyleCnt="4">
        <dgm:presLayoutVars>
          <dgm:bulletEnabled val="1"/>
        </dgm:presLayoutVars>
      </dgm:prSet>
      <dgm:spPr/>
    </dgm:pt>
    <dgm:pt modelId="{B9A01324-1451-45CF-A450-1F7ED1D062FF}" type="pres">
      <dgm:prSet presAssocID="{C7D55767-E4AF-433B-B09A-0A9A9BD7B7A8}" presName="FourNodes_3" presStyleLbl="node1" presStyleIdx="2" presStyleCnt="4">
        <dgm:presLayoutVars>
          <dgm:bulletEnabled val="1"/>
        </dgm:presLayoutVars>
      </dgm:prSet>
      <dgm:spPr/>
    </dgm:pt>
    <dgm:pt modelId="{3E1AD27D-5FA8-4273-B78B-9AA9243BB060}" type="pres">
      <dgm:prSet presAssocID="{C7D55767-E4AF-433B-B09A-0A9A9BD7B7A8}" presName="FourNodes_4" presStyleLbl="node1" presStyleIdx="3" presStyleCnt="4">
        <dgm:presLayoutVars>
          <dgm:bulletEnabled val="1"/>
        </dgm:presLayoutVars>
      </dgm:prSet>
      <dgm:spPr/>
    </dgm:pt>
    <dgm:pt modelId="{0339426A-E09D-48FA-8ACE-10B640F2C7AA}" type="pres">
      <dgm:prSet presAssocID="{C7D55767-E4AF-433B-B09A-0A9A9BD7B7A8}" presName="FourConn_1-2" presStyleLbl="fgAccFollowNode1" presStyleIdx="0" presStyleCnt="3">
        <dgm:presLayoutVars>
          <dgm:bulletEnabled val="1"/>
        </dgm:presLayoutVars>
      </dgm:prSet>
      <dgm:spPr/>
    </dgm:pt>
    <dgm:pt modelId="{57FE6C89-86FD-42E1-8C54-DC59D7E499DA}" type="pres">
      <dgm:prSet presAssocID="{C7D55767-E4AF-433B-B09A-0A9A9BD7B7A8}" presName="FourConn_2-3" presStyleLbl="fgAccFollowNode1" presStyleIdx="1" presStyleCnt="3">
        <dgm:presLayoutVars>
          <dgm:bulletEnabled val="1"/>
        </dgm:presLayoutVars>
      </dgm:prSet>
      <dgm:spPr/>
    </dgm:pt>
    <dgm:pt modelId="{314B6A6D-1EEE-4583-BD2C-DA6A980938DB}" type="pres">
      <dgm:prSet presAssocID="{C7D55767-E4AF-433B-B09A-0A9A9BD7B7A8}" presName="FourConn_3-4" presStyleLbl="fgAccFollowNode1" presStyleIdx="2" presStyleCnt="3">
        <dgm:presLayoutVars>
          <dgm:bulletEnabled val="1"/>
        </dgm:presLayoutVars>
      </dgm:prSet>
      <dgm:spPr/>
    </dgm:pt>
    <dgm:pt modelId="{02C95335-F269-4C69-91D8-9A82E57895C3}" type="pres">
      <dgm:prSet presAssocID="{C7D55767-E4AF-433B-B09A-0A9A9BD7B7A8}" presName="FourNodes_1_text" presStyleLbl="node1" presStyleIdx="3" presStyleCnt="4">
        <dgm:presLayoutVars>
          <dgm:bulletEnabled val="1"/>
        </dgm:presLayoutVars>
      </dgm:prSet>
      <dgm:spPr/>
    </dgm:pt>
    <dgm:pt modelId="{ED0FC7C8-6910-4F6B-A149-4B472AC92ED7}" type="pres">
      <dgm:prSet presAssocID="{C7D55767-E4AF-433B-B09A-0A9A9BD7B7A8}" presName="FourNodes_2_text" presStyleLbl="node1" presStyleIdx="3" presStyleCnt="4">
        <dgm:presLayoutVars>
          <dgm:bulletEnabled val="1"/>
        </dgm:presLayoutVars>
      </dgm:prSet>
      <dgm:spPr/>
    </dgm:pt>
    <dgm:pt modelId="{6F9B90BC-82DF-4AFA-B7FC-462F98085EA9}" type="pres">
      <dgm:prSet presAssocID="{C7D55767-E4AF-433B-B09A-0A9A9BD7B7A8}" presName="FourNodes_3_text" presStyleLbl="node1" presStyleIdx="3" presStyleCnt="4">
        <dgm:presLayoutVars>
          <dgm:bulletEnabled val="1"/>
        </dgm:presLayoutVars>
      </dgm:prSet>
      <dgm:spPr/>
    </dgm:pt>
    <dgm:pt modelId="{3CD8CFEB-6113-4602-A776-A0D40D9B440A}" type="pres">
      <dgm:prSet presAssocID="{C7D55767-E4AF-433B-B09A-0A9A9BD7B7A8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E368E0D-A85F-4292-94FC-FCBD23A6AE3E}" type="presOf" srcId="{8A93BD2B-C9CB-428B-BC5E-11508EC91216}" destId="{3E1AD27D-5FA8-4273-B78B-9AA9243BB060}" srcOrd="0" destOrd="0" presId="urn:microsoft.com/office/officeart/2005/8/layout/vProcess5"/>
    <dgm:cxn modelId="{B0DF7938-3276-4D27-846A-92D9605E5A00}" type="presOf" srcId="{983F269F-BE27-4649-9384-F379CAD20CCE}" destId="{5916AC24-7C47-4958-A8F8-4E72DBED3DCD}" srcOrd="0" destOrd="0" presId="urn:microsoft.com/office/officeart/2005/8/layout/vProcess5"/>
    <dgm:cxn modelId="{EB17B86E-FC4C-4365-8F0E-89FF6F122042}" type="presOf" srcId="{516E9ACA-2B79-4D7F-8CFC-30881C0D5447}" destId="{3EB03F76-9EFC-4865-AC7D-1FF9C4AB7B81}" srcOrd="0" destOrd="0" presId="urn:microsoft.com/office/officeart/2005/8/layout/vProcess5"/>
    <dgm:cxn modelId="{CCDA0580-B440-4CC6-B678-893CAEEF1DF7}" srcId="{C7D55767-E4AF-433B-B09A-0A9A9BD7B7A8}" destId="{516E9ACA-2B79-4D7F-8CFC-30881C0D5447}" srcOrd="0" destOrd="0" parTransId="{D5DA8FB4-251C-4D9B-A280-3BAFF6159CAA}" sibTransId="{B684319D-062B-46E9-BCDB-0E547CB85EC8}"/>
    <dgm:cxn modelId="{FD3E2C93-8E67-41C9-A959-6E1792DB7AC7}" srcId="{C7D55767-E4AF-433B-B09A-0A9A9BD7B7A8}" destId="{8A93BD2B-C9CB-428B-BC5E-11508EC91216}" srcOrd="3" destOrd="0" parTransId="{5289B747-3473-4E1D-9A77-3AF8F0D94F10}" sibTransId="{5360BA5E-76D3-488A-BF35-4637F877B575}"/>
    <dgm:cxn modelId="{B9DE2696-9D5D-4BEB-A996-BA88CA53BFFD}" type="presOf" srcId="{8A93BD2B-C9CB-428B-BC5E-11508EC91216}" destId="{3CD8CFEB-6113-4602-A776-A0D40D9B440A}" srcOrd="1" destOrd="0" presId="urn:microsoft.com/office/officeart/2005/8/layout/vProcess5"/>
    <dgm:cxn modelId="{1F8DB99A-10C1-4012-A598-61782CEFE121}" srcId="{C7D55767-E4AF-433B-B09A-0A9A9BD7B7A8}" destId="{983F269F-BE27-4649-9384-F379CAD20CCE}" srcOrd="1" destOrd="0" parTransId="{378E1012-C0F2-4B6C-8BA0-77F98B81407A}" sibTransId="{FA7D85F2-4DC4-44C7-AAC9-217CF8E6C0F7}"/>
    <dgm:cxn modelId="{991A8C9B-3D72-4465-B188-67DA0B703A62}" type="presOf" srcId="{516E9ACA-2B79-4D7F-8CFC-30881C0D5447}" destId="{02C95335-F269-4C69-91D8-9A82E57895C3}" srcOrd="1" destOrd="0" presId="urn:microsoft.com/office/officeart/2005/8/layout/vProcess5"/>
    <dgm:cxn modelId="{F5B430A0-4804-4EE3-B973-0FC864A6E869}" srcId="{C7D55767-E4AF-433B-B09A-0A9A9BD7B7A8}" destId="{688A509F-6DF1-4009-A982-E6EFB2209363}" srcOrd="2" destOrd="0" parTransId="{2D2B170F-C737-4059-8EC0-F8E862C56885}" sibTransId="{B11CDDD2-F16D-43D2-9671-99C95876E939}"/>
    <dgm:cxn modelId="{8B922FB1-B110-415C-AB33-3CB6354250F5}" type="presOf" srcId="{983F269F-BE27-4649-9384-F379CAD20CCE}" destId="{ED0FC7C8-6910-4F6B-A149-4B472AC92ED7}" srcOrd="1" destOrd="0" presId="urn:microsoft.com/office/officeart/2005/8/layout/vProcess5"/>
    <dgm:cxn modelId="{214494D8-7E0F-465A-B6E5-69C4B64B2B5E}" type="presOf" srcId="{FA7D85F2-4DC4-44C7-AAC9-217CF8E6C0F7}" destId="{57FE6C89-86FD-42E1-8C54-DC59D7E499DA}" srcOrd="0" destOrd="0" presId="urn:microsoft.com/office/officeart/2005/8/layout/vProcess5"/>
    <dgm:cxn modelId="{50B5F0DB-C6DB-43EA-BE5D-CAB69E152262}" type="presOf" srcId="{688A509F-6DF1-4009-A982-E6EFB2209363}" destId="{B9A01324-1451-45CF-A450-1F7ED1D062FF}" srcOrd="0" destOrd="0" presId="urn:microsoft.com/office/officeart/2005/8/layout/vProcess5"/>
    <dgm:cxn modelId="{DBBD42DF-16E3-4624-BEF1-806A7447B9D1}" type="presOf" srcId="{688A509F-6DF1-4009-A982-E6EFB2209363}" destId="{6F9B90BC-82DF-4AFA-B7FC-462F98085EA9}" srcOrd="1" destOrd="0" presId="urn:microsoft.com/office/officeart/2005/8/layout/vProcess5"/>
    <dgm:cxn modelId="{E67982FA-A75A-4B45-B1F7-3CA09DA44346}" type="presOf" srcId="{B684319D-062B-46E9-BCDB-0E547CB85EC8}" destId="{0339426A-E09D-48FA-8ACE-10B640F2C7AA}" srcOrd="0" destOrd="0" presId="urn:microsoft.com/office/officeart/2005/8/layout/vProcess5"/>
    <dgm:cxn modelId="{39FEAFFD-C0F7-4062-A07E-EB8DA82820BD}" type="presOf" srcId="{B11CDDD2-F16D-43D2-9671-99C95876E939}" destId="{314B6A6D-1EEE-4583-BD2C-DA6A980938DB}" srcOrd="0" destOrd="0" presId="urn:microsoft.com/office/officeart/2005/8/layout/vProcess5"/>
    <dgm:cxn modelId="{80D1B6FD-E833-4A3E-BD9C-7834B5ABCA25}" type="presOf" srcId="{C7D55767-E4AF-433B-B09A-0A9A9BD7B7A8}" destId="{9D9DE148-BD90-480F-9797-4B086BFB53EA}" srcOrd="0" destOrd="0" presId="urn:microsoft.com/office/officeart/2005/8/layout/vProcess5"/>
    <dgm:cxn modelId="{B1B6907C-8590-4089-980F-CB26B6F63C07}" type="presParOf" srcId="{9D9DE148-BD90-480F-9797-4B086BFB53EA}" destId="{4343A47A-A980-4208-8F48-F2F39D60D6BC}" srcOrd="0" destOrd="0" presId="urn:microsoft.com/office/officeart/2005/8/layout/vProcess5"/>
    <dgm:cxn modelId="{93057D19-5439-4112-A3D7-601B28D14FFB}" type="presParOf" srcId="{9D9DE148-BD90-480F-9797-4B086BFB53EA}" destId="{3EB03F76-9EFC-4865-AC7D-1FF9C4AB7B81}" srcOrd="1" destOrd="0" presId="urn:microsoft.com/office/officeart/2005/8/layout/vProcess5"/>
    <dgm:cxn modelId="{A2697912-4C27-41B4-9362-8F89B7606A03}" type="presParOf" srcId="{9D9DE148-BD90-480F-9797-4B086BFB53EA}" destId="{5916AC24-7C47-4958-A8F8-4E72DBED3DCD}" srcOrd="2" destOrd="0" presId="urn:microsoft.com/office/officeart/2005/8/layout/vProcess5"/>
    <dgm:cxn modelId="{272C0BE2-F74C-4C14-9107-0AEE34B9F2C9}" type="presParOf" srcId="{9D9DE148-BD90-480F-9797-4B086BFB53EA}" destId="{B9A01324-1451-45CF-A450-1F7ED1D062FF}" srcOrd="3" destOrd="0" presId="urn:microsoft.com/office/officeart/2005/8/layout/vProcess5"/>
    <dgm:cxn modelId="{41F484B5-89B0-451A-89BB-E09D21799CBF}" type="presParOf" srcId="{9D9DE148-BD90-480F-9797-4B086BFB53EA}" destId="{3E1AD27D-5FA8-4273-B78B-9AA9243BB060}" srcOrd="4" destOrd="0" presId="urn:microsoft.com/office/officeart/2005/8/layout/vProcess5"/>
    <dgm:cxn modelId="{C39DD5BC-0650-45C8-B890-BD8779A7B283}" type="presParOf" srcId="{9D9DE148-BD90-480F-9797-4B086BFB53EA}" destId="{0339426A-E09D-48FA-8ACE-10B640F2C7AA}" srcOrd="5" destOrd="0" presId="urn:microsoft.com/office/officeart/2005/8/layout/vProcess5"/>
    <dgm:cxn modelId="{7B8FAA6D-A9F9-44B9-B927-E309A46B6390}" type="presParOf" srcId="{9D9DE148-BD90-480F-9797-4B086BFB53EA}" destId="{57FE6C89-86FD-42E1-8C54-DC59D7E499DA}" srcOrd="6" destOrd="0" presId="urn:microsoft.com/office/officeart/2005/8/layout/vProcess5"/>
    <dgm:cxn modelId="{29CC0A5B-ACB2-49C5-949B-545F210DDC84}" type="presParOf" srcId="{9D9DE148-BD90-480F-9797-4B086BFB53EA}" destId="{314B6A6D-1EEE-4583-BD2C-DA6A980938DB}" srcOrd="7" destOrd="0" presId="urn:microsoft.com/office/officeart/2005/8/layout/vProcess5"/>
    <dgm:cxn modelId="{3564F87C-F760-4615-B70D-1BC722BE4974}" type="presParOf" srcId="{9D9DE148-BD90-480F-9797-4B086BFB53EA}" destId="{02C95335-F269-4C69-91D8-9A82E57895C3}" srcOrd="8" destOrd="0" presId="urn:microsoft.com/office/officeart/2005/8/layout/vProcess5"/>
    <dgm:cxn modelId="{43D3391B-8355-4CED-AF48-F5A365832800}" type="presParOf" srcId="{9D9DE148-BD90-480F-9797-4B086BFB53EA}" destId="{ED0FC7C8-6910-4F6B-A149-4B472AC92ED7}" srcOrd="9" destOrd="0" presId="urn:microsoft.com/office/officeart/2005/8/layout/vProcess5"/>
    <dgm:cxn modelId="{0EBCD43C-C038-4388-9E5B-218ECC7890FE}" type="presParOf" srcId="{9D9DE148-BD90-480F-9797-4B086BFB53EA}" destId="{6F9B90BC-82DF-4AFA-B7FC-462F98085EA9}" srcOrd="10" destOrd="0" presId="urn:microsoft.com/office/officeart/2005/8/layout/vProcess5"/>
    <dgm:cxn modelId="{1A1DF673-8AB3-4D90-9F16-F673CC7FB093}" type="presParOf" srcId="{9D9DE148-BD90-480F-9797-4B086BFB53EA}" destId="{3CD8CFEB-6113-4602-A776-A0D40D9B440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9E20FBC-DDA8-42BF-AA62-DE3BFB24ED8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E38C81-D682-4646-9E9F-197D6F53B851}">
      <dgm:prSet/>
      <dgm:spPr/>
      <dgm:t>
        <a:bodyPr/>
        <a:lstStyle/>
        <a:p>
          <a:r>
            <a:rPr lang="en-US" dirty="0"/>
            <a:t>Special requirements – added by DOT</a:t>
          </a:r>
        </a:p>
      </dgm:t>
    </dgm:pt>
    <dgm:pt modelId="{E81208C1-6866-4C11-B881-929548A43277}" type="parTrans" cxnId="{207FCB9B-C358-41C1-9716-48CE070C8696}">
      <dgm:prSet/>
      <dgm:spPr/>
      <dgm:t>
        <a:bodyPr/>
        <a:lstStyle/>
        <a:p>
          <a:endParaRPr lang="en-US"/>
        </a:p>
      </dgm:t>
    </dgm:pt>
    <dgm:pt modelId="{CE1B2DC0-934A-4B70-8C8E-CD7CFEB5FF7D}" type="sibTrans" cxnId="{207FCB9B-C358-41C1-9716-48CE070C8696}">
      <dgm:prSet/>
      <dgm:spPr/>
      <dgm:t>
        <a:bodyPr/>
        <a:lstStyle/>
        <a:p>
          <a:endParaRPr lang="en-US"/>
        </a:p>
      </dgm:t>
    </dgm:pt>
    <dgm:pt modelId="{5FACD7F3-B21A-48E9-96AD-714626A87236}">
      <dgm:prSet/>
      <dgm:spPr/>
      <dgm:t>
        <a:bodyPr/>
        <a:lstStyle/>
        <a:p>
          <a:r>
            <a:rPr lang="en-US"/>
            <a:t>Restrictions or additional stipulations not outlined in the standard permit</a:t>
          </a:r>
        </a:p>
      </dgm:t>
    </dgm:pt>
    <dgm:pt modelId="{DB9E35C4-DBF4-493F-BB90-F4891E5830DF}" type="parTrans" cxnId="{E07C857D-E6B9-483F-9238-B0C96F00CCCE}">
      <dgm:prSet/>
      <dgm:spPr/>
      <dgm:t>
        <a:bodyPr/>
        <a:lstStyle/>
        <a:p>
          <a:endParaRPr lang="en-US"/>
        </a:p>
      </dgm:t>
    </dgm:pt>
    <dgm:pt modelId="{E024F31E-7292-4A3B-80DD-81F23A94B2DE}" type="sibTrans" cxnId="{E07C857D-E6B9-483F-9238-B0C96F00CCCE}">
      <dgm:prSet/>
      <dgm:spPr/>
      <dgm:t>
        <a:bodyPr/>
        <a:lstStyle/>
        <a:p>
          <a:endParaRPr lang="en-US"/>
        </a:p>
      </dgm:t>
    </dgm:pt>
    <dgm:pt modelId="{0AF2219D-3F60-44A3-A2E8-516D39775F8A}">
      <dgm:prSet/>
      <dgm:spPr/>
      <dgm:t>
        <a:bodyPr/>
        <a:lstStyle/>
        <a:p>
          <a:r>
            <a:rPr lang="en-US" dirty="0"/>
            <a:t>Your issued permit includes ALL pages to be valid</a:t>
          </a:r>
        </a:p>
      </dgm:t>
    </dgm:pt>
    <dgm:pt modelId="{EB53AF6F-7937-467A-A768-0163A25D20CF}" type="parTrans" cxnId="{DE58AE91-0A60-43D8-BC11-AE77BE764AF8}">
      <dgm:prSet/>
      <dgm:spPr/>
      <dgm:t>
        <a:bodyPr/>
        <a:lstStyle/>
        <a:p>
          <a:endParaRPr lang="en-US"/>
        </a:p>
      </dgm:t>
    </dgm:pt>
    <dgm:pt modelId="{BE0CDCB0-B676-4796-914F-AB24225920EE}" type="sibTrans" cxnId="{DE58AE91-0A60-43D8-BC11-AE77BE764AF8}">
      <dgm:prSet/>
      <dgm:spPr/>
      <dgm:t>
        <a:bodyPr/>
        <a:lstStyle/>
        <a:p>
          <a:endParaRPr lang="en-US"/>
        </a:p>
      </dgm:t>
    </dgm:pt>
    <dgm:pt modelId="{EE87C95C-2795-4AA9-8650-ED1E9A2529D3}" type="pres">
      <dgm:prSet presAssocID="{19E20FBC-DDA8-42BF-AA62-DE3BFB24ED8E}" presName="linear" presStyleCnt="0">
        <dgm:presLayoutVars>
          <dgm:animLvl val="lvl"/>
          <dgm:resizeHandles val="exact"/>
        </dgm:presLayoutVars>
      </dgm:prSet>
      <dgm:spPr/>
    </dgm:pt>
    <dgm:pt modelId="{8DA50DE2-CC1D-46D8-9229-5384B754F3BB}" type="pres">
      <dgm:prSet presAssocID="{2AE38C81-D682-4646-9E9F-197D6F53B85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0B3A308-2C33-4341-A7E2-F2B7095466B5}" type="pres">
      <dgm:prSet presAssocID="{CE1B2DC0-934A-4B70-8C8E-CD7CFEB5FF7D}" presName="spacer" presStyleCnt="0"/>
      <dgm:spPr/>
    </dgm:pt>
    <dgm:pt modelId="{5B2D130D-23F1-4E84-8D09-5E4DB64A4C08}" type="pres">
      <dgm:prSet presAssocID="{5FACD7F3-B21A-48E9-96AD-714626A8723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94AD49D-A8EF-4D2D-87EE-4E20B2660E8D}" type="pres">
      <dgm:prSet presAssocID="{E024F31E-7292-4A3B-80DD-81F23A94B2DE}" presName="spacer" presStyleCnt="0"/>
      <dgm:spPr/>
    </dgm:pt>
    <dgm:pt modelId="{A6E0FF07-5D63-41EF-8B89-CC0883B9B1AE}" type="pres">
      <dgm:prSet presAssocID="{0AF2219D-3F60-44A3-A2E8-516D39775F8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B082802-25FE-4242-9E92-7007F7516630}" type="presOf" srcId="{5FACD7F3-B21A-48E9-96AD-714626A87236}" destId="{5B2D130D-23F1-4E84-8D09-5E4DB64A4C08}" srcOrd="0" destOrd="0" presId="urn:microsoft.com/office/officeart/2005/8/layout/vList2"/>
    <dgm:cxn modelId="{5D5DDE36-CA75-43B5-A0F1-BCFF33AD4370}" type="presOf" srcId="{0AF2219D-3F60-44A3-A2E8-516D39775F8A}" destId="{A6E0FF07-5D63-41EF-8B89-CC0883B9B1AE}" srcOrd="0" destOrd="0" presId="urn:microsoft.com/office/officeart/2005/8/layout/vList2"/>
    <dgm:cxn modelId="{E07C857D-E6B9-483F-9238-B0C96F00CCCE}" srcId="{19E20FBC-DDA8-42BF-AA62-DE3BFB24ED8E}" destId="{5FACD7F3-B21A-48E9-96AD-714626A87236}" srcOrd="1" destOrd="0" parTransId="{DB9E35C4-DBF4-493F-BB90-F4891E5830DF}" sibTransId="{E024F31E-7292-4A3B-80DD-81F23A94B2DE}"/>
    <dgm:cxn modelId="{38010989-EABB-474C-8533-13DC85DB6978}" type="presOf" srcId="{2AE38C81-D682-4646-9E9F-197D6F53B851}" destId="{8DA50DE2-CC1D-46D8-9229-5384B754F3BB}" srcOrd="0" destOrd="0" presId="urn:microsoft.com/office/officeart/2005/8/layout/vList2"/>
    <dgm:cxn modelId="{DE58AE91-0A60-43D8-BC11-AE77BE764AF8}" srcId="{19E20FBC-DDA8-42BF-AA62-DE3BFB24ED8E}" destId="{0AF2219D-3F60-44A3-A2E8-516D39775F8A}" srcOrd="2" destOrd="0" parTransId="{EB53AF6F-7937-467A-A768-0163A25D20CF}" sibTransId="{BE0CDCB0-B676-4796-914F-AB24225920EE}"/>
    <dgm:cxn modelId="{207FCB9B-C358-41C1-9716-48CE070C8696}" srcId="{19E20FBC-DDA8-42BF-AA62-DE3BFB24ED8E}" destId="{2AE38C81-D682-4646-9E9F-197D6F53B851}" srcOrd="0" destOrd="0" parTransId="{E81208C1-6866-4C11-B881-929548A43277}" sibTransId="{CE1B2DC0-934A-4B70-8C8E-CD7CFEB5FF7D}"/>
    <dgm:cxn modelId="{C52249FF-D9BB-4800-BEE3-128D30A8AE6A}" type="presOf" srcId="{19E20FBC-DDA8-42BF-AA62-DE3BFB24ED8E}" destId="{EE87C95C-2795-4AA9-8650-ED1E9A2529D3}" srcOrd="0" destOrd="0" presId="urn:microsoft.com/office/officeart/2005/8/layout/vList2"/>
    <dgm:cxn modelId="{DA013D3D-B2FB-4D0E-87E7-99D17D769CF4}" type="presParOf" srcId="{EE87C95C-2795-4AA9-8650-ED1E9A2529D3}" destId="{8DA50DE2-CC1D-46D8-9229-5384B754F3BB}" srcOrd="0" destOrd="0" presId="urn:microsoft.com/office/officeart/2005/8/layout/vList2"/>
    <dgm:cxn modelId="{88A242A7-04AD-4EF2-97AA-82CF716093C4}" type="presParOf" srcId="{EE87C95C-2795-4AA9-8650-ED1E9A2529D3}" destId="{B0B3A308-2C33-4341-A7E2-F2B7095466B5}" srcOrd="1" destOrd="0" presId="urn:microsoft.com/office/officeart/2005/8/layout/vList2"/>
    <dgm:cxn modelId="{A28F4C0F-62E2-404E-84AF-F073A54238B7}" type="presParOf" srcId="{EE87C95C-2795-4AA9-8650-ED1E9A2529D3}" destId="{5B2D130D-23F1-4E84-8D09-5E4DB64A4C08}" srcOrd="2" destOrd="0" presId="urn:microsoft.com/office/officeart/2005/8/layout/vList2"/>
    <dgm:cxn modelId="{4A6B6D01-C879-4252-A09A-C7687F723872}" type="presParOf" srcId="{EE87C95C-2795-4AA9-8650-ED1E9A2529D3}" destId="{A94AD49D-A8EF-4D2D-87EE-4E20B2660E8D}" srcOrd="3" destOrd="0" presId="urn:microsoft.com/office/officeart/2005/8/layout/vList2"/>
    <dgm:cxn modelId="{38955A36-4640-43C8-8B8C-C9C6E0C66A6B}" type="presParOf" srcId="{EE87C95C-2795-4AA9-8650-ED1E9A2529D3}" destId="{A6E0FF07-5D63-41EF-8B89-CC0883B9B1A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B075EE-CAFD-4D15-959A-9A98D585029D}" type="doc">
      <dgm:prSet loTypeId="urn:microsoft.com/office/officeart/2005/8/layout/bProcess2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F53E4ABB-8804-4B02-B6F2-A569657B9754}">
      <dgm:prSet/>
      <dgm:spPr/>
      <dgm:t>
        <a:bodyPr/>
        <a:lstStyle/>
        <a:p>
          <a:r>
            <a:rPr lang="en-US" dirty="0"/>
            <a:t>Correct area</a:t>
          </a:r>
        </a:p>
      </dgm:t>
    </dgm:pt>
    <dgm:pt modelId="{9FC2DB9C-7B64-4390-BD5F-423DA1B0B311}" type="parTrans" cxnId="{734BE9C2-1E38-480C-952C-0EFD8CE2F459}">
      <dgm:prSet/>
      <dgm:spPr/>
      <dgm:t>
        <a:bodyPr/>
        <a:lstStyle/>
        <a:p>
          <a:endParaRPr lang="en-US"/>
        </a:p>
      </dgm:t>
    </dgm:pt>
    <dgm:pt modelId="{1BC617BD-6070-486E-A5BB-77CFE346AF64}" type="sibTrans" cxnId="{734BE9C2-1E38-480C-952C-0EFD8CE2F459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E7196FEE-83D9-41B8-9742-34E88B1A5878}">
      <dgm:prSet/>
      <dgm:spPr/>
      <dgm:t>
        <a:bodyPr/>
        <a:lstStyle/>
        <a:p>
          <a:r>
            <a:rPr lang="en-US" dirty="0"/>
            <a:t>Correlate to DOT parcels</a:t>
          </a:r>
        </a:p>
      </dgm:t>
    </dgm:pt>
    <dgm:pt modelId="{7902BA9A-AEFC-46C3-92B8-55335B36862E}" type="parTrans" cxnId="{AD53EC9A-D7C8-407A-8DC7-5F89D0BA9E32}">
      <dgm:prSet/>
      <dgm:spPr/>
      <dgm:t>
        <a:bodyPr/>
        <a:lstStyle/>
        <a:p>
          <a:endParaRPr lang="en-US"/>
        </a:p>
      </dgm:t>
    </dgm:pt>
    <dgm:pt modelId="{25EB5212-433B-4207-9757-F69B63D81A63}" type="sibTrans" cxnId="{AD53EC9A-D7C8-407A-8DC7-5F89D0BA9E32}">
      <dgm:prSet/>
      <dgm:spPr/>
      <dgm:t>
        <a:bodyPr/>
        <a:lstStyle/>
        <a:p>
          <a:endParaRPr lang="en-US" dirty="0"/>
        </a:p>
      </dgm:t>
    </dgm:pt>
    <dgm:pt modelId="{B1EB315E-D1F0-4B87-8AE6-2734776FA93F}" type="pres">
      <dgm:prSet presAssocID="{69B075EE-CAFD-4D15-959A-9A98D585029D}" presName="diagram" presStyleCnt="0">
        <dgm:presLayoutVars>
          <dgm:dir/>
          <dgm:resizeHandles/>
        </dgm:presLayoutVars>
      </dgm:prSet>
      <dgm:spPr/>
    </dgm:pt>
    <dgm:pt modelId="{D60CE119-27D8-403C-8843-1E2CFCE06696}" type="pres">
      <dgm:prSet presAssocID="{F53E4ABB-8804-4B02-B6F2-A569657B9754}" presName="firstNode" presStyleLbl="node1" presStyleIdx="0" presStyleCnt="2">
        <dgm:presLayoutVars>
          <dgm:bulletEnabled val="1"/>
        </dgm:presLayoutVars>
      </dgm:prSet>
      <dgm:spPr/>
    </dgm:pt>
    <dgm:pt modelId="{89C6BD9F-5E03-4854-A9A4-A39B4DE57C80}" type="pres">
      <dgm:prSet presAssocID="{1BC617BD-6070-486E-A5BB-77CFE346AF64}" presName="sibTrans" presStyleLbl="sibTrans2D1" presStyleIdx="0" presStyleCnt="1"/>
      <dgm:spPr/>
    </dgm:pt>
    <dgm:pt modelId="{4FA891FB-3CE1-4E50-9402-C9AE025B1F60}" type="pres">
      <dgm:prSet presAssocID="{E7196FEE-83D9-41B8-9742-34E88B1A5878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B8E6E63A-1069-47B3-9ACE-49F70614EF6E}" type="presOf" srcId="{E7196FEE-83D9-41B8-9742-34E88B1A5878}" destId="{4FA891FB-3CE1-4E50-9402-C9AE025B1F60}" srcOrd="0" destOrd="0" presId="urn:microsoft.com/office/officeart/2005/8/layout/bProcess2"/>
    <dgm:cxn modelId="{E3821E48-23E7-40E6-9BDB-53B29A799F6F}" type="presOf" srcId="{69B075EE-CAFD-4D15-959A-9A98D585029D}" destId="{B1EB315E-D1F0-4B87-8AE6-2734776FA93F}" srcOrd="0" destOrd="0" presId="urn:microsoft.com/office/officeart/2005/8/layout/bProcess2"/>
    <dgm:cxn modelId="{F992AF55-3661-4CCA-8509-499DC2F24027}" type="presOf" srcId="{1BC617BD-6070-486E-A5BB-77CFE346AF64}" destId="{89C6BD9F-5E03-4854-A9A4-A39B4DE57C80}" srcOrd="0" destOrd="0" presId="urn:microsoft.com/office/officeart/2005/8/layout/bProcess2"/>
    <dgm:cxn modelId="{8A935D56-436B-4A61-AEF9-57331AEF504E}" type="presOf" srcId="{F53E4ABB-8804-4B02-B6F2-A569657B9754}" destId="{D60CE119-27D8-403C-8843-1E2CFCE06696}" srcOrd="0" destOrd="0" presId="urn:microsoft.com/office/officeart/2005/8/layout/bProcess2"/>
    <dgm:cxn modelId="{AD53EC9A-D7C8-407A-8DC7-5F89D0BA9E32}" srcId="{69B075EE-CAFD-4D15-959A-9A98D585029D}" destId="{E7196FEE-83D9-41B8-9742-34E88B1A5878}" srcOrd="1" destOrd="0" parTransId="{7902BA9A-AEFC-46C3-92B8-55335B36862E}" sibTransId="{25EB5212-433B-4207-9757-F69B63D81A63}"/>
    <dgm:cxn modelId="{734BE9C2-1E38-480C-952C-0EFD8CE2F459}" srcId="{69B075EE-CAFD-4D15-959A-9A98D585029D}" destId="{F53E4ABB-8804-4B02-B6F2-A569657B9754}" srcOrd="0" destOrd="0" parTransId="{9FC2DB9C-7B64-4390-BD5F-423DA1B0B311}" sibTransId="{1BC617BD-6070-486E-A5BB-77CFE346AF64}"/>
    <dgm:cxn modelId="{F275983D-A7AE-4E4F-B380-9CC750655CF8}" type="presParOf" srcId="{B1EB315E-D1F0-4B87-8AE6-2734776FA93F}" destId="{D60CE119-27D8-403C-8843-1E2CFCE06696}" srcOrd="0" destOrd="0" presId="urn:microsoft.com/office/officeart/2005/8/layout/bProcess2"/>
    <dgm:cxn modelId="{84C85579-D7EA-4C93-A773-41F45C82A451}" type="presParOf" srcId="{B1EB315E-D1F0-4B87-8AE6-2734776FA93F}" destId="{89C6BD9F-5E03-4854-A9A4-A39B4DE57C80}" srcOrd="1" destOrd="0" presId="urn:microsoft.com/office/officeart/2005/8/layout/bProcess2"/>
    <dgm:cxn modelId="{4C35F510-46D0-4AE6-829F-A91CE2C40D5B}" type="presParOf" srcId="{B1EB315E-D1F0-4B87-8AE6-2734776FA93F}" destId="{4FA891FB-3CE1-4E50-9402-C9AE025B1F60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D20E3B-BA0B-45BF-9A42-0B4748E5155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DA40533-19DB-4738-97F4-79B9DACAE28A}">
      <dgm:prSet/>
      <dgm:spPr/>
      <dgm:t>
        <a:bodyPr/>
        <a:lstStyle/>
        <a:p>
          <a:r>
            <a:rPr lang="en-US" dirty="0"/>
            <a:t>Show existing location of facilities</a:t>
          </a:r>
        </a:p>
      </dgm:t>
    </dgm:pt>
    <dgm:pt modelId="{82C3B3B0-D72C-4D94-80A6-AA0E8C450F9D}" type="parTrans" cxnId="{E1B8310B-748A-4D46-BD94-0EE7301819D4}">
      <dgm:prSet/>
      <dgm:spPr/>
      <dgm:t>
        <a:bodyPr/>
        <a:lstStyle/>
        <a:p>
          <a:endParaRPr lang="en-US"/>
        </a:p>
      </dgm:t>
    </dgm:pt>
    <dgm:pt modelId="{DC699441-84F0-4195-A4E0-02FBA7436AC2}" type="sibTrans" cxnId="{E1B8310B-748A-4D46-BD94-0EE7301819D4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C1685A83-468B-4E1A-9C4C-90EB919BECEF}">
      <dgm:prSet/>
      <dgm:spPr/>
      <dgm:t>
        <a:bodyPr/>
        <a:lstStyle/>
        <a:p>
          <a:r>
            <a:rPr lang="en-US" dirty="0"/>
            <a:t>Show proposed location of facilities</a:t>
          </a:r>
        </a:p>
      </dgm:t>
    </dgm:pt>
    <dgm:pt modelId="{0DADEA00-089E-4907-BC32-B3104C39411C}" type="parTrans" cxnId="{004E91B3-C639-498D-8737-FEDDE4EEA15F}">
      <dgm:prSet/>
      <dgm:spPr/>
      <dgm:t>
        <a:bodyPr/>
        <a:lstStyle/>
        <a:p>
          <a:endParaRPr lang="en-US"/>
        </a:p>
      </dgm:t>
    </dgm:pt>
    <dgm:pt modelId="{5CC69251-B769-49EE-8219-0765A16E7AED}" type="sibTrans" cxnId="{004E91B3-C639-498D-8737-FEDDE4EEA15F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F6BF0E4F-A26A-4C34-9DA5-04B0B4757009}">
      <dgm:prSet/>
      <dgm:spPr/>
      <dgm:t>
        <a:bodyPr/>
        <a:lstStyle/>
        <a:p>
          <a:r>
            <a:rPr lang="en-US" dirty="0"/>
            <a:t>Overlay on DOT plans and cross sections</a:t>
          </a:r>
        </a:p>
      </dgm:t>
    </dgm:pt>
    <dgm:pt modelId="{CAAB1EBC-0B03-4DA7-BDE5-087BB798D0F7}" type="parTrans" cxnId="{0314A39B-9A72-4D92-A03E-2474B308EA53}">
      <dgm:prSet/>
      <dgm:spPr/>
      <dgm:t>
        <a:bodyPr/>
        <a:lstStyle/>
        <a:p>
          <a:endParaRPr lang="en-US"/>
        </a:p>
      </dgm:t>
    </dgm:pt>
    <dgm:pt modelId="{2EDEABF6-4FB1-4704-826B-D096D8E2D1A8}" type="sibTrans" cxnId="{0314A39B-9A72-4D92-A03E-2474B308EA53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11E2EB1B-DBD2-4DBD-B33D-079E587B9C23}" type="pres">
      <dgm:prSet presAssocID="{E6D20E3B-BA0B-45BF-9A42-0B4748E51555}" presName="Name0" presStyleCnt="0">
        <dgm:presLayoutVars>
          <dgm:animLvl val="lvl"/>
          <dgm:resizeHandles val="exact"/>
        </dgm:presLayoutVars>
      </dgm:prSet>
      <dgm:spPr/>
    </dgm:pt>
    <dgm:pt modelId="{2856955B-9DE9-41CE-8B28-7EBB8A88FF2B}" type="pres">
      <dgm:prSet presAssocID="{EDA40533-19DB-4738-97F4-79B9DACAE28A}" presName="compositeNode" presStyleCnt="0">
        <dgm:presLayoutVars>
          <dgm:bulletEnabled val="1"/>
        </dgm:presLayoutVars>
      </dgm:prSet>
      <dgm:spPr/>
    </dgm:pt>
    <dgm:pt modelId="{9624ACD5-B489-410D-91D5-3F5F9E0C19E9}" type="pres">
      <dgm:prSet presAssocID="{EDA40533-19DB-4738-97F4-79B9DACAE28A}" presName="bgRect" presStyleLbl="bgAccFollowNode1" presStyleIdx="0" presStyleCnt="3"/>
      <dgm:spPr/>
    </dgm:pt>
    <dgm:pt modelId="{788F63B9-C154-41DE-B489-7BA40E3CF9D6}" type="pres">
      <dgm:prSet presAssocID="{DC699441-84F0-4195-A4E0-02FBA7436AC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1FE63CC-BB82-4380-89CD-8E63B8C5CEC9}" type="pres">
      <dgm:prSet presAssocID="{EDA40533-19DB-4738-97F4-79B9DACAE28A}" presName="bottomLine" presStyleLbl="alignNode1" presStyleIdx="1" presStyleCnt="6">
        <dgm:presLayoutVars/>
      </dgm:prSet>
      <dgm:spPr/>
    </dgm:pt>
    <dgm:pt modelId="{174E27DE-2488-421E-9AAA-1E6A4A51F078}" type="pres">
      <dgm:prSet presAssocID="{EDA40533-19DB-4738-97F4-79B9DACAE28A}" presName="nodeText" presStyleLbl="bgAccFollowNode1" presStyleIdx="0" presStyleCnt="3">
        <dgm:presLayoutVars>
          <dgm:bulletEnabled val="1"/>
        </dgm:presLayoutVars>
      </dgm:prSet>
      <dgm:spPr/>
    </dgm:pt>
    <dgm:pt modelId="{47F254D9-DF98-4582-B4C1-C57C9801759A}" type="pres">
      <dgm:prSet presAssocID="{DC699441-84F0-4195-A4E0-02FBA7436AC2}" presName="sibTrans" presStyleCnt="0"/>
      <dgm:spPr/>
    </dgm:pt>
    <dgm:pt modelId="{1F66F913-A77D-47F2-9A93-848CB4F27416}" type="pres">
      <dgm:prSet presAssocID="{C1685A83-468B-4E1A-9C4C-90EB919BECEF}" presName="compositeNode" presStyleCnt="0">
        <dgm:presLayoutVars>
          <dgm:bulletEnabled val="1"/>
        </dgm:presLayoutVars>
      </dgm:prSet>
      <dgm:spPr/>
    </dgm:pt>
    <dgm:pt modelId="{1C232A58-1C02-45FD-8087-6A8F1F21976E}" type="pres">
      <dgm:prSet presAssocID="{C1685A83-468B-4E1A-9C4C-90EB919BECEF}" presName="bgRect" presStyleLbl="bgAccFollowNode1" presStyleIdx="1" presStyleCnt="3"/>
      <dgm:spPr/>
    </dgm:pt>
    <dgm:pt modelId="{9FDEE2BB-8B7F-4313-9E3F-94AA0A3D2A47}" type="pres">
      <dgm:prSet presAssocID="{5CC69251-B769-49EE-8219-0765A16E7AED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75AD7F6C-DCB4-40E5-BBDC-A3B9C5177938}" type="pres">
      <dgm:prSet presAssocID="{C1685A83-468B-4E1A-9C4C-90EB919BECEF}" presName="bottomLine" presStyleLbl="alignNode1" presStyleIdx="3" presStyleCnt="6">
        <dgm:presLayoutVars/>
      </dgm:prSet>
      <dgm:spPr/>
    </dgm:pt>
    <dgm:pt modelId="{05A169B0-F476-4C93-9A72-0D59759F3159}" type="pres">
      <dgm:prSet presAssocID="{C1685A83-468B-4E1A-9C4C-90EB919BECEF}" presName="nodeText" presStyleLbl="bgAccFollowNode1" presStyleIdx="1" presStyleCnt="3">
        <dgm:presLayoutVars>
          <dgm:bulletEnabled val="1"/>
        </dgm:presLayoutVars>
      </dgm:prSet>
      <dgm:spPr/>
    </dgm:pt>
    <dgm:pt modelId="{03B56B5A-F856-4B94-9BB5-3DE4DA0375C2}" type="pres">
      <dgm:prSet presAssocID="{5CC69251-B769-49EE-8219-0765A16E7AED}" presName="sibTrans" presStyleCnt="0"/>
      <dgm:spPr/>
    </dgm:pt>
    <dgm:pt modelId="{135A3B5D-2F30-425B-BC09-0FA7638E2332}" type="pres">
      <dgm:prSet presAssocID="{F6BF0E4F-A26A-4C34-9DA5-04B0B4757009}" presName="compositeNode" presStyleCnt="0">
        <dgm:presLayoutVars>
          <dgm:bulletEnabled val="1"/>
        </dgm:presLayoutVars>
      </dgm:prSet>
      <dgm:spPr/>
    </dgm:pt>
    <dgm:pt modelId="{3437F287-B2CE-4C5D-A82B-DA64E1961D21}" type="pres">
      <dgm:prSet presAssocID="{F6BF0E4F-A26A-4C34-9DA5-04B0B4757009}" presName="bgRect" presStyleLbl="bgAccFollowNode1" presStyleIdx="2" presStyleCnt="3"/>
      <dgm:spPr/>
    </dgm:pt>
    <dgm:pt modelId="{E00D9E8D-7451-4D43-98E9-C47A19281C40}" type="pres">
      <dgm:prSet presAssocID="{2EDEABF6-4FB1-4704-826B-D096D8E2D1A8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ADDF4E84-694F-4229-96C6-73725425B4A3}" type="pres">
      <dgm:prSet presAssocID="{F6BF0E4F-A26A-4C34-9DA5-04B0B4757009}" presName="bottomLine" presStyleLbl="alignNode1" presStyleIdx="5" presStyleCnt="6">
        <dgm:presLayoutVars/>
      </dgm:prSet>
      <dgm:spPr/>
    </dgm:pt>
    <dgm:pt modelId="{D761EA05-3AE8-4BBF-B360-3CD08611EF12}" type="pres">
      <dgm:prSet presAssocID="{F6BF0E4F-A26A-4C34-9DA5-04B0B4757009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E1B8310B-748A-4D46-BD94-0EE7301819D4}" srcId="{E6D20E3B-BA0B-45BF-9A42-0B4748E51555}" destId="{EDA40533-19DB-4738-97F4-79B9DACAE28A}" srcOrd="0" destOrd="0" parTransId="{82C3B3B0-D72C-4D94-80A6-AA0E8C450F9D}" sibTransId="{DC699441-84F0-4195-A4E0-02FBA7436AC2}"/>
    <dgm:cxn modelId="{AFD3AB0C-A273-457B-9E4A-2D95AA871C2F}" type="presOf" srcId="{F6BF0E4F-A26A-4C34-9DA5-04B0B4757009}" destId="{D761EA05-3AE8-4BBF-B360-3CD08611EF12}" srcOrd="1" destOrd="0" presId="urn:microsoft.com/office/officeart/2016/7/layout/BasicLinearProcessNumbered"/>
    <dgm:cxn modelId="{E259F528-9334-4788-840E-40DA7C352172}" type="presOf" srcId="{5CC69251-B769-49EE-8219-0765A16E7AED}" destId="{9FDEE2BB-8B7F-4313-9E3F-94AA0A3D2A47}" srcOrd="0" destOrd="0" presId="urn:microsoft.com/office/officeart/2016/7/layout/BasicLinearProcessNumbered"/>
    <dgm:cxn modelId="{78A4AE43-E742-4197-8BE4-0165620135BE}" type="presOf" srcId="{2EDEABF6-4FB1-4704-826B-D096D8E2D1A8}" destId="{E00D9E8D-7451-4D43-98E9-C47A19281C40}" srcOrd="0" destOrd="0" presId="urn:microsoft.com/office/officeart/2016/7/layout/BasicLinearProcessNumbered"/>
    <dgm:cxn modelId="{54EC9E66-A0E4-4EC6-9B2A-A1943D77163A}" type="presOf" srcId="{C1685A83-468B-4E1A-9C4C-90EB919BECEF}" destId="{05A169B0-F476-4C93-9A72-0D59759F3159}" srcOrd="1" destOrd="0" presId="urn:microsoft.com/office/officeart/2016/7/layout/BasicLinearProcessNumbered"/>
    <dgm:cxn modelId="{F669F867-5C8B-4329-8424-99219B8E2033}" type="presOf" srcId="{EDA40533-19DB-4738-97F4-79B9DACAE28A}" destId="{9624ACD5-B489-410D-91D5-3F5F9E0C19E9}" srcOrd="0" destOrd="0" presId="urn:microsoft.com/office/officeart/2016/7/layout/BasicLinearProcessNumbered"/>
    <dgm:cxn modelId="{CF47834F-37A0-47FE-8B18-13E0BE834C16}" type="presOf" srcId="{EDA40533-19DB-4738-97F4-79B9DACAE28A}" destId="{174E27DE-2488-421E-9AAA-1E6A4A51F078}" srcOrd="1" destOrd="0" presId="urn:microsoft.com/office/officeart/2016/7/layout/BasicLinearProcessNumbered"/>
    <dgm:cxn modelId="{BC093658-93E8-4971-94F2-34812F5F3F1D}" type="presOf" srcId="{E6D20E3B-BA0B-45BF-9A42-0B4748E51555}" destId="{11E2EB1B-DBD2-4DBD-B33D-079E587B9C23}" srcOrd="0" destOrd="0" presId="urn:microsoft.com/office/officeart/2016/7/layout/BasicLinearProcessNumbered"/>
    <dgm:cxn modelId="{0314A39B-9A72-4D92-A03E-2474B308EA53}" srcId="{E6D20E3B-BA0B-45BF-9A42-0B4748E51555}" destId="{F6BF0E4F-A26A-4C34-9DA5-04B0B4757009}" srcOrd="2" destOrd="0" parTransId="{CAAB1EBC-0B03-4DA7-BDE5-087BB798D0F7}" sibTransId="{2EDEABF6-4FB1-4704-826B-D096D8E2D1A8}"/>
    <dgm:cxn modelId="{004E91B3-C639-498D-8737-FEDDE4EEA15F}" srcId="{E6D20E3B-BA0B-45BF-9A42-0B4748E51555}" destId="{C1685A83-468B-4E1A-9C4C-90EB919BECEF}" srcOrd="1" destOrd="0" parTransId="{0DADEA00-089E-4907-BC32-B3104C39411C}" sibTransId="{5CC69251-B769-49EE-8219-0765A16E7AED}"/>
    <dgm:cxn modelId="{0F86C3D8-2930-4BFD-88B8-FAEE2616D8FF}" type="presOf" srcId="{F6BF0E4F-A26A-4C34-9DA5-04B0B4757009}" destId="{3437F287-B2CE-4C5D-A82B-DA64E1961D21}" srcOrd="0" destOrd="0" presId="urn:microsoft.com/office/officeart/2016/7/layout/BasicLinearProcessNumbered"/>
    <dgm:cxn modelId="{D0EFA6E4-7490-44EB-976B-2B9E8C88D4C0}" type="presOf" srcId="{C1685A83-468B-4E1A-9C4C-90EB919BECEF}" destId="{1C232A58-1C02-45FD-8087-6A8F1F21976E}" srcOrd="0" destOrd="0" presId="urn:microsoft.com/office/officeart/2016/7/layout/BasicLinearProcessNumbered"/>
    <dgm:cxn modelId="{819567F7-6173-45FF-B965-7DD5C4CF9A5A}" type="presOf" srcId="{DC699441-84F0-4195-A4E0-02FBA7436AC2}" destId="{788F63B9-C154-41DE-B489-7BA40E3CF9D6}" srcOrd="0" destOrd="0" presId="urn:microsoft.com/office/officeart/2016/7/layout/BasicLinearProcessNumbered"/>
    <dgm:cxn modelId="{D3B6DD44-72A8-4D10-951B-62DC31F9A4CA}" type="presParOf" srcId="{11E2EB1B-DBD2-4DBD-B33D-079E587B9C23}" destId="{2856955B-9DE9-41CE-8B28-7EBB8A88FF2B}" srcOrd="0" destOrd="0" presId="urn:microsoft.com/office/officeart/2016/7/layout/BasicLinearProcessNumbered"/>
    <dgm:cxn modelId="{3E7AF8A1-18DB-4223-BBD8-3A62A996E812}" type="presParOf" srcId="{2856955B-9DE9-41CE-8B28-7EBB8A88FF2B}" destId="{9624ACD5-B489-410D-91D5-3F5F9E0C19E9}" srcOrd="0" destOrd="0" presId="urn:microsoft.com/office/officeart/2016/7/layout/BasicLinearProcessNumbered"/>
    <dgm:cxn modelId="{D3EB6A31-3FA8-4575-BF5D-A12597AAA8E6}" type="presParOf" srcId="{2856955B-9DE9-41CE-8B28-7EBB8A88FF2B}" destId="{788F63B9-C154-41DE-B489-7BA40E3CF9D6}" srcOrd="1" destOrd="0" presId="urn:microsoft.com/office/officeart/2016/7/layout/BasicLinearProcessNumbered"/>
    <dgm:cxn modelId="{03C9BD92-218A-42BA-8685-7F1205A4AAE4}" type="presParOf" srcId="{2856955B-9DE9-41CE-8B28-7EBB8A88FF2B}" destId="{51FE63CC-BB82-4380-89CD-8E63B8C5CEC9}" srcOrd="2" destOrd="0" presId="urn:microsoft.com/office/officeart/2016/7/layout/BasicLinearProcessNumbered"/>
    <dgm:cxn modelId="{78178D22-2475-402F-A6CC-FBCB2BC44633}" type="presParOf" srcId="{2856955B-9DE9-41CE-8B28-7EBB8A88FF2B}" destId="{174E27DE-2488-421E-9AAA-1E6A4A51F078}" srcOrd="3" destOrd="0" presId="urn:microsoft.com/office/officeart/2016/7/layout/BasicLinearProcessNumbered"/>
    <dgm:cxn modelId="{E0389729-4340-4ECD-961A-3B2FE5E706BD}" type="presParOf" srcId="{11E2EB1B-DBD2-4DBD-B33D-079E587B9C23}" destId="{47F254D9-DF98-4582-B4C1-C57C9801759A}" srcOrd="1" destOrd="0" presId="urn:microsoft.com/office/officeart/2016/7/layout/BasicLinearProcessNumbered"/>
    <dgm:cxn modelId="{F3E09C70-296B-416A-A1AC-B6096A406F08}" type="presParOf" srcId="{11E2EB1B-DBD2-4DBD-B33D-079E587B9C23}" destId="{1F66F913-A77D-47F2-9A93-848CB4F27416}" srcOrd="2" destOrd="0" presId="urn:microsoft.com/office/officeart/2016/7/layout/BasicLinearProcessNumbered"/>
    <dgm:cxn modelId="{A5E5CA07-BC9D-4C36-8321-520BB73FC193}" type="presParOf" srcId="{1F66F913-A77D-47F2-9A93-848CB4F27416}" destId="{1C232A58-1C02-45FD-8087-6A8F1F21976E}" srcOrd="0" destOrd="0" presId="urn:microsoft.com/office/officeart/2016/7/layout/BasicLinearProcessNumbered"/>
    <dgm:cxn modelId="{505A1C9F-1078-490A-B6D2-8DC5E31D578C}" type="presParOf" srcId="{1F66F913-A77D-47F2-9A93-848CB4F27416}" destId="{9FDEE2BB-8B7F-4313-9E3F-94AA0A3D2A47}" srcOrd="1" destOrd="0" presId="urn:microsoft.com/office/officeart/2016/7/layout/BasicLinearProcessNumbered"/>
    <dgm:cxn modelId="{2DD7A2E8-73C8-4D75-9B5D-F5BA102B2D37}" type="presParOf" srcId="{1F66F913-A77D-47F2-9A93-848CB4F27416}" destId="{75AD7F6C-DCB4-40E5-BBDC-A3B9C5177938}" srcOrd="2" destOrd="0" presId="urn:microsoft.com/office/officeart/2016/7/layout/BasicLinearProcessNumbered"/>
    <dgm:cxn modelId="{5ABC6F69-EF90-4F6D-AF06-857A40841518}" type="presParOf" srcId="{1F66F913-A77D-47F2-9A93-848CB4F27416}" destId="{05A169B0-F476-4C93-9A72-0D59759F3159}" srcOrd="3" destOrd="0" presId="urn:microsoft.com/office/officeart/2016/7/layout/BasicLinearProcessNumbered"/>
    <dgm:cxn modelId="{D6E5AFD5-7204-437D-AEB8-D2E8E1373EBC}" type="presParOf" srcId="{11E2EB1B-DBD2-4DBD-B33D-079E587B9C23}" destId="{03B56B5A-F856-4B94-9BB5-3DE4DA0375C2}" srcOrd="3" destOrd="0" presId="urn:microsoft.com/office/officeart/2016/7/layout/BasicLinearProcessNumbered"/>
    <dgm:cxn modelId="{2CD3936B-E267-4E02-9387-6C64FC316DF9}" type="presParOf" srcId="{11E2EB1B-DBD2-4DBD-B33D-079E587B9C23}" destId="{135A3B5D-2F30-425B-BC09-0FA7638E2332}" srcOrd="4" destOrd="0" presId="urn:microsoft.com/office/officeart/2016/7/layout/BasicLinearProcessNumbered"/>
    <dgm:cxn modelId="{674D2397-2694-46DA-B5C5-95A9B82A6F23}" type="presParOf" srcId="{135A3B5D-2F30-425B-BC09-0FA7638E2332}" destId="{3437F287-B2CE-4C5D-A82B-DA64E1961D21}" srcOrd="0" destOrd="0" presId="urn:microsoft.com/office/officeart/2016/7/layout/BasicLinearProcessNumbered"/>
    <dgm:cxn modelId="{23D931E4-7ACF-4917-BC6E-38216497A7B6}" type="presParOf" srcId="{135A3B5D-2F30-425B-BC09-0FA7638E2332}" destId="{E00D9E8D-7451-4D43-98E9-C47A19281C40}" srcOrd="1" destOrd="0" presId="urn:microsoft.com/office/officeart/2016/7/layout/BasicLinearProcessNumbered"/>
    <dgm:cxn modelId="{A24F1FBD-13DC-4658-9477-2C90A8F2367C}" type="presParOf" srcId="{135A3B5D-2F30-425B-BC09-0FA7638E2332}" destId="{ADDF4E84-694F-4229-96C6-73725425B4A3}" srcOrd="2" destOrd="0" presId="urn:microsoft.com/office/officeart/2016/7/layout/BasicLinearProcessNumbered"/>
    <dgm:cxn modelId="{647D4E43-0A2A-4E6E-BDA1-46E30C50852C}" type="presParOf" srcId="{135A3B5D-2F30-425B-BC09-0FA7638E2332}" destId="{D761EA05-3AE8-4BBF-B360-3CD08611EF1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0AC424-2E36-4013-B0A2-A5AEBD1DC55B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2C6DCD9-78AE-4397-A0DC-0F9F95F9A6AC}">
      <dgm:prSet/>
      <dgm:spPr/>
      <dgm:t>
        <a:bodyPr/>
        <a:lstStyle/>
        <a:p>
          <a:r>
            <a:rPr lang="en-US" dirty="0"/>
            <a:t>Segregate direct, indirect &amp; “unallowable” costs</a:t>
          </a:r>
        </a:p>
      </dgm:t>
    </dgm:pt>
    <dgm:pt modelId="{46128C8D-B08B-4EF5-9300-AD100DD6E502}" type="parTrans" cxnId="{63E262C3-C283-4444-BE07-005B0C7E6BF5}">
      <dgm:prSet/>
      <dgm:spPr/>
      <dgm:t>
        <a:bodyPr/>
        <a:lstStyle/>
        <a:p>
          <a:endParaRPr lang="en-US"/>
        </a:p>
      </dgm:t>
    </dgm:pt>
    <dgm:pt modelId="{333108B7-A5D0-4E12-96C2-104DF06B5357}" type="sibTrans" cxnId="{63E262C3-C283-4444-BE07-005B0C7E6BF5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F00CDC97-034D-47E3-9EE9-E8BEEEFCEA0D}">
      <dgm:prSet/>
      <dgm:spPr/>
      <dgm:t>
        <a:bodyPr/>
        <a:lstStyle/>
        <a:p>
          <a:r>
            <a:rPr lang="en-US" dirty="0"/>
            <a:t>Cost Accounting Standards</a:t>
          </a:r>
        </a:p>
        <a:p>
          <a:r>
            <a:rPr lang="en-US" dirty="0"/>
            <a:t>Work Order System</a:t>
          </a:r>
        </a:p>
      </dgm:t>
    </dgm:pt>
    <dgm:pt modelId="{4F41CAC7-3671-430D-A6C0-B1D8FC9C9FE5}" type="parTrans" cxnId="{CADFF92D-49AF-4866-A121-B7B16945A723}">
      <dgm:prSet/>
      <dgm:spPr/>
      <dgm:t>
        <a:bodyPr/>
        <a:lstStyle/>
        <a:p>
          <a:endParaRPr lang="en-US"/>
        </a:p>
      </dgm:t>
    </dgm:pt>
    <dgm:pt modelId="{3476CB49-74B8-4FA9-88B9-362EA1FBACC3}" type="sibTrans" cxnId="{CADFF92D-49AF-4866-A121-B7B16945A723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94A96E9A-620E-408D-9D34-C1BEA2AADE1F}">
      <dgm:prSet/>
      <dgm:spPr/>
      <dgm:t>
        <a:bodyPr/>
        <a:lstStyle/>
        <a:p>
          <a:r>
            <a:rPr lang="en-US" dirty="0"/>
            <a:t>Ability to accumulate costs to a project</a:t>
          </a:r>
        </a:p>
      </dgm:t>
    </dgm:pt>
    <dgm:pt modelId="{7AB3D9DC-1731-44B4-A6C1-FB236CAB6296}" type="parTrans" cxnId="{A5B6157E-7BE1-46F4-93D8-6BE26B0973E9}">
      <dgm:prSet/>
      <dgm:spPr/>
      <dgm:t>
        <a:bodyPr/>
        <a:lstStyle/>
        <a:p>
          <a:endParaRPr lang="en-US"/>
        </a:p>
      </dgm:t>
    </dgm:pt>
    <dgm:pt modelId="{DDB100E4-B328-4ECC-B849-7149E19AAB3F}" type="sibTrans" cxnId="{A5B6157E-7BE1-46F4-93D8-6BE26B0973E9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E5851346-03F0-4B5B-8A59-DF8C20ACD3FE}" type="pres">
      <dgm:prSet presAssocID="{C60AC424-2E36-4013-B0A2-A5AEBD1DC55B}" presName="Name0" presStyleCnt="0">
        <dgm:presLayoutVars>
          <dgm:animLvl val="lvl"/>
          <dgm:resizeHandles val="exact"/>
        </dgm:presLayoutVars>
      </dgm:prSet>
      <dgm:spPr/>
    </dgm:pt>
    <dgm:pt modelId="{24C58741-8ACE-4F2E-BB0F-9B7DE298597E}" type="pres">
      <dgm:prSet presAssocID="{D2C6DCD9-78AE-4397-A0DC-0F9F95F9A6AC}" presName="compositeNode" presStyleCnt="0">
        <dgm:presLayoutVars>
          <dgm:bulletEnabled val="1"/>
        </dgm:presLayoutVars>
      </dgm:prSet>
      <dgm:spPr/>
    </dgm:pt>
    <dgm:pt modelId="{152FAAD7-21D6-484B-A126-DBB089989BE6}" type="pres">
      <dgm:prSet presAssocID="{D2C6DCD9-78AE-4397-A0DC-0F9F95F9A6AC}" presName="bgRect" presStyleLbl="bgAccFollowNode1" presStyleIdx="0" presStyleCnt="3"/>
      <dgm:spPr/>
    </dgm:pt>
    <dgm:pt modelId="{1DAAE6FA-501B-4317-8030-C2F0E0E857B6}" type="pres">
      <dgm:prSet presAssocID="{333108B7-A5D0-4E12-96C2-104DF06B5357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D193701C-EE5B-4435-94BF-02B9F365D360}" type="pres">
      <dgm:prSet presAssocID="{D2C6DCD9-78AE-4397-A0DC-0F9F95F9A6AC}" presName="bottomLine" presStyleLbl="alignNode1" presStyleIdx="1" presStyleCnt="6">
        <dgm:presLayoutVars/>
      </dgm:prSet>
      <dgm:spPr/>
    </dgm:pt>
    <dgm:pt modelId="{625CE57F-A5DD-43A7-85BD-69C6DC384264}" type="pres">
      <dgm:prSet presAssocID="{D2C6DCD9-78AE-4397-A0DC-0F9F95F9A6AC}" presName="nodeText" presStyleLbl="bgAccFollowNode1" presStyleIdx="0" presStyleCnt="3">
        <dgm:presLayoutVars>
          <dgm:bulletEnabled val="1"/>
        </dgm:presLayoutVars>
      </dgm:prSet>
      <dgm:spPr/>
    </dgm:pt>
    <dgm:pt modelId="{FCFF4AE6-9410-4322-BF85-E38FA8AC4BC3}" type="pres">
      <dgm:prSet presAssocID="{333108B7-A5D0-4E12-96C2-104DF06B5357}" presName="sibTrans" presStyleCnt="0"/>
      <dgm:spPr/>
    </dgm:pt>
    <dgm:pt modelId="{C9DE4EA4-6A1C-44C1-8293-375810111466}" type="pres">
      <dgm:prSet presAssocID="{F00CDC97-034D-47E3-9EE9-E8BEEEFCEA0D}" presName="compositeNode" presStyleCnt="0">
        <dgm:presLayoutVars>
          <dgm:bulletEnabled val="1"/>
        </dgm:presLayoutVars>
      </dgm:prSet>
      <dgm:spPr/>
    </dgm:pt>
    <dgm:pt modelId="{B2E01AAC-CE99-4B04-8F49-AA90B46135C5}" type="pres">
      <dgm:prSet presAssocID="{F00CDC97-034D-47E3-9EE9-E8BEEEFCEA0D}" presName="bgRect" presStyleLbl="bgAccFollowNode1" presStyleIdx="1" presStyleCnt="3"/>
      <dgm:spPr/>
    </dgm:pt>
    <dgm:pt modelId="{AF0CBEB8-2EFC-43E1-B2E3-8AE15FF30F05}" type="pres">
      <dgm:prSet presAssocID="{3476CB49-74B8-4FA9-88B9-362EA1FBACC3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BD8E942D-F997-4A82-AC8C-85C3C67F6EFA}" type="pres">
      <dgm:prSet presAssocID="{F00CDC97-034D-47E3-9EE9-E8BEEEFCEA0D}" presName="bottomLine" presStyleLbl="alignNode1" presStyleIdx="3" presStyleCnt="6">
        <dgm:presLayoutVars/>
      </dgm:prSet>
      <dgm:spPr/>
    </dgm:pt>
    <dgm:pt modelId="{80914B69-F93B-4F69-9704-AA30ED614466}" type="pres">
      <dgm:prSet presAssocID="{F00CDC97-034D-47E3-9EE9-E8BEEEFCEA0D}" presName="nodeText" presStyleLbl="bgAccFollowNode1" presStyleIdx="1" presStyleCnt="3">
        <dgm:presLayoutVars>
          <dgm:bulletEnabled val="1"/>
        </dgm:presLayoutVars>
      </dgm:prSet>
      <dgm:spPr/>
    </dgm:pt>
    <dgm:pt modelId="{DC8FA2E6-3608-496E-9BE6-00CFEBB6C1D9}" type="pres">
      <dgm:prSet presAssocID="{3476CB49-74B8-4FA9-88B9-362EA1FBACC3}" presName="sibTrans" presStyleCnt="0"/>
      <dgm:spPr/>
    </dgm:pt>
    <dgm:pt modelId="{145B1482-0CB0-4B10-B268-A1C8D69FBFBD}" type="pres">
      <dgm:prSet presAssocID="{94A96E9A-620E-408D-9D34-C1BEA2AADE1F}" presName="compositeNode" presStyleCnt="0">
        <dgm:presLayoutVars>
          <dgm:bulletEnabled val="1"/>
        </dgm:presLayoutVars>
      </dgm:prSet>
      <dgm:spPr/>
    </dgm:pt>
    <dgm:pt modelId="{DF7DA064-3344-4457-9389-083E9ACF02D5}" type="pres">
      <dgm:prSet presAssocID="{94A96E9A-620E-408D-9D34-C1BEA2AADE1F}" presName="bgRect" presStyleLbl="bgAccFollowNode1" presStyleIdx="2" presStyleCnt="3"/>
      <dgm:spPr/>
    </dgm:pt>
    <dgm:pt modelId="{9F531C3D-198A-486B-B949-E337747A530B}" type="pres">
      <dgm:prSet presAssocID="{DDB100E4-B328-4ECC-B849-7149E19AAB3F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3FCF9FBB-0ABF-4F8B-90CF-68AA121AE1AF}" type="pres">
      <dgm:prSet presAssocID="{94A96E9A-620E-408D-9D34-C1BEA2AADE1F}" presName="bottomLine" presStyleLbl="alignNode1" presStyleIdx="5" presStyleCnt="6">
        <dgm:presLayoutVars/>
      </dgm:prSet>
      <dgm:spPr/>
    </dgm:pt>
    <dgm:pt modelId="{9BBA6302-D65B-4B40-991A-3F0CACCE52B5}" type="pres">
      <dgm:prSet presAssocID="{94A96E9A-620E-408D-9D34-C1BEA2AADE1F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26CEB40F-2850-48DD-B3B4-32409F382818}" type="presOf" srcId="{F00CDC97-034D-47E3-9EE9-E8BEEEFCEA0D}" destId="{80914B69-F93B-4F69-9704-AA30ED614466}" srcOrd="1" destOrd="0" presId="urn:microsoft.com/office/officeart/2016/7/layout/BasicLinearProcessNumbered"/>
    <dgm:cxn modelId="{CADFF92D-49AF-4866-A121-B7B16945A723}" srcId="{C60AC424-2E36-4013-B0A2-A5AEBD1DC55B}" destId="{F00CDC97-034D-47E3-9EE9-E8BEEEFCEA0D}" srcOrd="1" destOrd="0" parTransId="{4F41CAC7-3671-430D-A6C0-B1D8FC9C9FE5}" sibTransId="{3476CB49-74B8-4FA9-88B9-362EA1FBACC3}"/>
    <dgm:cxn modelId="{5A01AF33-E34B-4293-A09A-E6408B9D8B0E}" type="presOf" srcId="{DDB100E4-B328-4ECC-B849-7149E19AAB3F}" destId="{9F531C3D-198A-486B-B949-E337747A530B}" srcOrd="0" destOrd="0" presId="urn:microsoft.com/office/officeart/2016/7/layout/BasicLinearProcessNumbered"/>
    <dgm:cxn modelId="{F7E7A545-8904-4A16-B1F9-130E0A50AAD4}" type="presOf" srcId="{94A96E9A-620E-408D-9D34-C1BEA2AADE1F}" destId="{9BBA6302-D65B-4B40-991A-3F0CACCE52B5}" srcOrd="1" destOrd="0" presId="urn:microsoft.com/office/officeart/2016/7/layout/BasicLinearProcessNumbered"/>
    <dgm:cxn modelId="{9D39D846-EDE2-4BCB-B96B-EEB790EDB9AE}" type="presOf" srcId="{333108B7-A5D0-4E12-96C2-104DF06B5357}" destId="{1DAAE6FA-501B-4317-8030-C2F0E0E857B6}" srcOrd="0" destOrd="0" presId="urn:microsoft.com/office/officeart/2016/7/layout/BasicLinearProcessNumbered"/>
    <dgm:cxn modelId="{A5B6157E-7BE1-46F4-93D8-6BE26B0973E9}" srcId="{C60AC424-2E36-4013-B0A2-A5AEBD1DC55B}" destId="{94A96E9A-620E-408D-9D34-C1BEA2AADE1F}" srcOrd="2" destOrd="0" parTransId="{7AB3D9DC-1731-44B4-A6C1-FB236CAB6296}" sibTransId="{DDB100E4-B328-4ECC-B849-7149E19AAB3F}"/>
    <dgm:cxn modelId="{772A5F84-4850-4178-BE03-B3F5BA891FBF}" type="presOf" srcId="{3476CB49-74B8-4FA9-88B9-362EA1FBACC3}" destId="{AF0CBEB8-2EFC-43E1-B2E3-8AE15FF30F05}" srcOrd="0" destOrd="0" presId="urn:microsoft.com/office/officeart/2016/7/layout/BasicLinearProcessNumbered"/>
    <dgm:cxn modelId="{1F5F3199-3830-49FA-BD80-F50B34137343}" type="presOf" srcId="{C60AC424-2E36-4013-B0A2-A5AEBD1DC55B}" destId="{E5851346-03F0-4B5B-8A59-DF8C20ACD3FE}" srcOrd="0" destOrd="0" presId="urn:microsoft.com/office/officeart/2016/7/layout/BasicLinearProcessNumbered"/>
    <dgm:cxn modelId="{F2961AA1-C14D-478C-904A-CE4316BDA785}" type="presOf" srcId="{94A96E9A-620E-408D-9D34-C1BEA2AADE1F}" destId="{DF7DA064-3344-4457-9389-083E9ACF02D5}" srcOrd="0" destOrd="0" presId="urn:microsoft.com/office/officeart/2016/7/layout/BasicLinearProcessNumbered"/>
    <dgm:cxn modelId="{63E262C3-C283-4444-BE07-005B0C7E6BF5}" srcId="{C60AC424-2E36-4013-B0A2-A5AEBD1DC55B}" destId="{D2C6DCD9-78AE-4397-A0DC-0F9F95F9A6AC}" srcOrd="0" destOrd="0" parTransId="{46128C8D-B08B-4EF5-9300-AD100DD6E502}" sibTransId="{333108B7-A5D0-4E12-96C2-104DF06B5357}"/>
    <dgm:cxn modelId="{C1FC82CF-3666-4684-9E02-FA0C8F661C43}" type="presOf" srcId="{D2C6DCD9-78AE-4397-A0DC-0F9F95F9A6AC}" destId="{152FAAD7-21D6-484B-A126-DBB089989BE6}" srcOrd="0" destOrd="0" presId="urn:microsoft.com/office/officeart/2016/7/layout/BasicLinearProcessNumbered"/>
    <dgm:cxn modelId="{3FCE3CEA-5543-4C68-9489-E3AC576795B0}" type="presOf" srcId="{D2C6DCD9-78AE-4397-A0DC-0F9F95F9A6AC}" destId="{625CE57F-A5DD-43A7-85BD-69C6DC384264}" srcOrd="1" destOrd="0" presId="urn:microsoft.com/office/officeart/2016/7/layout/BasicLinearProcessNumbered"/>
    <dgm:cxn modelId="{DC31E1F2-ABCE-4DD7-9FDA-C704828E0ECE}" type="presOf" srcId="{F00CDC97-034D-47E3-9EE9-E8BEEEFCEA0D}" destId="{B2E01AAC-CE99-4B04-8F49-AA90B46135C5}" srcOrd="0" destOrd="0" presId="urn:microsoft.com/office/officeart/2016/7/layout/BasicLinearProcessNumbered"/>
    <dgm:cxn modelId="{AAA4C08C-E3FA-4FE8-B901-962C41912D82}" type="presParOf" srcId="{E5851346-03F0-4B5B-8A59-DF8C20ACD3FE}" destId="{24C58741-8ACE-4F2E-BB0F-9B7DE298597E}" srcOrd="0" destOrd="0" presId="urn:microsoft.com/office/officeart/2016/7/layout/BasicLinearProcessNumbered"/>
    <dgm:cxn modelId="{6C8B088D-7B2C-4EF0-9246-855753C4A55E}" type="presParOf" srcId="{24C58741-8ACE-4F2E-BB0F-9B7DE298597E}" destId="{152FAAD7-21D6-484B-A126-DBB089989BE6}" srcOrd="0" destOrd="0" presId="urn:microsoft.com/office/officeart/2016/7/layout/BasicLinearProcessNumbered"/>
    <dgm:cxn modelId="{0DC17943-5128-4271-943E-5FD112E31631}" type="presParOf" srcId="{24C58741-8ACE-4F2E-BB0F-9B7DE298597E}" destId="{1DAAE6FA-501B-4317-8030-C2F0E0E857B6}" srcOrd="1" destOrd="0" presId="urn:microsoft.com/office/officeart/2016/7/layout/BasicLinearProcessNumbered"/>
    <dgm:cxn modelId="{AB80F31D-55C5-420E-837C-24F2063F17BA}" type="presParOf" srcId="{24C58741-8ACE-4F2E-BB0F-9B7DE298597E}" destId="{D193701C-EE5B-4435-94BF-02B9F365D360}" srcOrd="2" destOrd="0" presId="urn:microsoft.com/office/officeart/2016/7/layout/BasicLinearProcessNumbered"/>
    <dgm:cxn modelId="{F69DB3F1-1F19-4DF9-8C02-7FFE0A000E13}" type="presParOf" srcId="{24C58741-8ACE-4F2E-BB0F-9B7DE298597E}" destId="{625CE57F-A5DD-43A7-85BD-69C6DC384264}" srcOrd="3" destOrd="0" presId="urn:microsoft.com/office/officeart/2016/7/layout/BasicLinearProcessNumbered"/>
    <dgm:cxn modelId="{D73CD299-5AC4-4BF7-88B2-B01136F6DEA0}" type="presParOf" srcId="{E5851346-03F0-4B5B-8A59-DF8C20ACD3FE}" destId="{FCFF4AE6-9410-4322-BF85-E38FA8AC4BC3}" srcOrd="1" destOrd="0" presId="urn:microsoft.com/office/officeart/2016/7/layout/BasicLinearProcessNumbered"/>
    <dgm:cxn modelId="{22A44190-695D-485A-A8D5-A08CE3901840}" type="presParOf" srcId="{E5851346-03F0-4B5B-8A59-DF8C20ACD3FE}" destId="{C9DE4EA4-6A1C-44C1-8293-375810111466}" srcOrd="2" destOrd="0" presId="urn:microsoft.com/office/officeart/2016/7/layout/BasicLinearProcessNumbered"/>
    <dgm:cxn modelId="{486C8B49-6B2E-4B2E-A794-D8F17C190553}" type="presParOf" srcId="{C9DE4EA4-6A1C-44C1-8293-375810111466}" destId="{B2E01AAC-CE99-4B04-8F49-AA90B46135C5}" srcOrd="0" destOrd="0" presId="urn:microsoft.com/office/officeart/2016/7/layout/BasicLinearProcessNumbered"/>
    <dgm:cxn modelId="{1FB1FF8C-2770-434B-BFDB-B311E51A9A76}" type="presParOf" srcId="{C9DE4EA4-6A1C-44C1-8293-375810111466}" destId="{AF0CBEB8-2EFC-43E1-B2E3-8AE15FF30F05}" srcOrd="1" destOrd="0" presId="urn:microsoft.com/office/officeart/2016/7/layout/BasicLinearProcessNumbered"/>
    <dgm:cxn modelId="{2EF6A9FC-E14F-44A0-B6A6-1704D6E21B6E}" type="presParOf" srcId="{C9DE4EA4-6A1C-44C1-8293-375810111466}" destId="{BD8E942D-F997-4A82-AC8C-85C3C67F6EFA}" srcOrd="2" destOrd="0" presId="urn:microsoft.com/office/officeart/2016/7/layout/BasicLinearProcessNumbered"/>
    <dgm:cxn modelId="{E5687BA9-1BAA-4507-BFA3-3312A4286FB2}" type="presParOf" srcId="{C9DE4EA4-6A1C-44C1-8293-375810111466}" destId="{80914B69-F93B-4F69-9704-AA30ED614466}" srcOrd="3" destOrd="0" presId="urn:microsoft.com/office/officeart/2016/7/layout/BasicLinearProcessNumbered"/>
    <dgm:cxn modelId="{5D383787-CB2B-4D36-9E15-0EC465CA06F2}" type="presParOf" srcId="{E5851346-03F0-4B5B-8A59-DF8C20ACD3FE}" destId="{DC8FA2E6-3608-496E-9BE6-00CFEBB6C1D9}" srcOrd="3" destOrd="0" presId="urn:microsoft.com/office/officeart/2016/7/layout/BasicLinearProcessNumbered"/>
    <dgm:cxn modelId="{B1CA2A85-5B3A-4B54-9F1A-1912DC0CE4BB}" type="presParOf" srcId="{E5851346-03F0-4B5B-8A59-DF8C20ACD3FE}" destId="{145B1482-0CB0-4B10-B268-A1C8D69FBFBD}" srcOrd="4" destOrd="0" presId="urn:microsoft.com/office/officeart/2016/7/layout/BasicLinearProcessNumbered"/>
    <dgm:cxn modelId="{C2EA978B-2AF9-4C16-94A0-14E9EC489CDB}" type="presParOf" srcId="{145B1482-0CB0-4B10-B268-A1C8D69FBFBD}" destId="{DF7DA064-3344-4457-9389-083E9ACF02D5}" srcOrd="0" destOrd="0" presId="urn:microsoft.com/office/officeart/2016/7/layout/BasicLinearProcessNumbered"/>
    <dgm:cxn modelId="{9720987F-B764-4B2B-95A6-A9E836AE8BC4}" type="presParOf" srcId="{145B1482-0CB0-4B10-B268-A1C8D69FBFBD}" destId="{9F531C3D-198A-486B-B949-E337747A530B}" srcOrd="1" destOrd="0" presId="urn:microsoft.com/office/officeart/2016/7/layout/BasicLinearProcessNumbered"/>
    <dgm:cxn modelId="{F8F9BA05-015B-419C-9E53-318039DEB5A5}" type="presParOf" srcId="{145B1482-0CB0-4B10-B268-A1C8D69FBFBD}" destId="{3FCF9FBB-0ABF-4F8B-90CF-68AA121AE1AF}" srcOrd="2" destOrd="0" presId="urn:microsoft.com/office/officeart/2016/7/layout/BasicLinearProcessNumbered"/>
    <dgm:cxn modelId="{CC6B119D-8924-4924-9002-D46114E542D4}" type="presParOf" srcId="{145B1482-0CB0-4B10-B268-A1C8D69FBFBD}" destId="{9BBA6302-D65B-4B40-991A-3F0CACCE52B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Benefit one project and only one project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Materials &amp; equipment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Labor &amp; wages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Engineering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Directly related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Eligible costs - must be actually incurred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Administration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Accounting fees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Legal fees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Insurance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ED389F-A59B-4325-8BC6-895936EF3BEF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4347B76-CAD9-4784-9E30-6475E872306A}">
      <dgm:prSet/>
      <dgm:spPr/>
      <dgm:t>
        <a:bodyPr/>
        <a:lstStyle/>
        <a:p>
          <a:r>
            <a:rPr lang="en-US" i="0" u="none" dirty="0"/>
            <a:t>Ineligible costs</a:t>
          </a:r>
        </a:p>
      </dgm:t>
    </dgm:pt>
    <dgm:pt modelId="{E3C275CA-CAEF-4D5C-B3A0-6F464BD40440}" type="parTrans" cxnId="{667778E3-423A-4481-A5A6-25EA34B8652D}">
      <dgm:prSet/>
      <dgm:spPr/>
      <dgm:t>
        <a:bodyPr/>
        <a:lstStyle/>
        <a:p>
          <a:endParaRPr lang="en-US"/>
        </a:p>
      </dgm:t>
    </dgm:pt>
    <dgm:pt modelId="{A65E8852-6DCE-47E1-B9FA-750D351A706D}" type="sibTrans" cxnId="{667778E3-423A-4481-A5A6-25EA34B8652D}">
      <dgm:prSet/>
      <dgm:spPr/>
      <dgm:t>
        <a:bodyPr/>
        <a:lstStyle/>
        <a:p>
          <a:endParaRPr lang="en-US"/>
        </a:p>
      </dgm:t>
    </dgm:pt>
    <dgm:pt modelId="{6AA89D3F-6DB6-4C81-8A32-7E28F2A2C501}">
      <dgm:prSet/>
      <dgm:spPr/>
      <dgm:t>
        <a:bodyPr/>
        <a:lstStyle/>
        <a:p>
          <a:r>
            <a:rPr lang="en-US" dirty="0"/>
            <a:t>Include:</a:t>
          </a:r>
        </a:p>
      </dgm:t>
    </dgm:pt>
    <dgm:pt modelId="{1C31518B-153F-4A3B-82D8-A8D8406BB5A1}" type="parTrans" cxnId="{D5186F03-962F-4443-A5AD-9881C7A4AA65}">
      <dgm:prSet/>
      <dgm:spPr/>
      <dgm:t>
        <a:bodyPr/>
        <a:lstStyle/>
        <a:p>
          <a:endParaRPr lang="en-US"/>
        </a:p>
      </dgm:t>
    </dgm:pt>
    <dgm:pt modelId="{0551925E-C5D7-4704-A7F0-436E28EF33F9}" type="sibTrans" cxnId="{D5186F03-962F-4443-A5AD-9881C7A4AA65}">
      <dgm:prSet/>
      <dgm:spPr/>
      <dgm:t>
        <a:bodyPr/>
        <a:lstStyle/>
        <a:p>
          <a:endParaRPr lang="en-US"/>
        </a:p>
      </dgm:t>
    </dgm:pt>
    <dgm:pt modelId="{A81D315D-C5C3-41AD-8FD4-B037A271A5D8}">
      <dgm:prSet/>
      <dgm:spPr/>
      <dgm:t>
        <a:bodyPr/>
        <a:lstStyle/>
        <a:p>
          <a:r>
            <a:rPr lang="en-US" dirty="0"/>
            <a:t>Advertising</a:t>
          </a:r>
        </a:p>
      </dgm:t>
    </dgm:pt>
    <dgm:pt modelId="{5C69DA80-D4B6-41F8-BA0D-A51A4CB1C13C}" type="parTrans" cxnId="{0563704A-5547-4F4E-BE52-4FEA96EA2AAD}">
      <dgm:prSet/>
      <dgm:spPr/>
      <dgm:t>
        <a:bodyPr/>
        <a:lstStyle/>
        <a:p>
          <a:endParaRPr lang="en-US"/>
        </a:p>
      </dgm:t>
    </dgm:pt>
    <dgm:pt modelId="{FB742444-108D-4ADA-B518-D3DBF62EFBCE}" type="sibTrans" cxnId="{0563704A-5547-4F4E-BE52-4FEA96EA2AAD}">
      <dgm:prSet/>
      <dgm:spPr/>
      <dgm:t>
        <a:bodyPr/>
        <a:lstStyle/>
        <a:p>
          <a:endParaRPr lang="en-US"/>
        </a:p>
      </dgm:t>
    </dgm:pt>
    <dgm:pt modelId="{6ACDC9BB-30C1-4B63-82F7-6A0F9AE0C654}">
      <dgm:prSet/>
      <dgm:spPr/>
      <dgm:t>
        <a:bodyPr/>
        <a:lstStyle/>
        <a:p>
          <a:r>
            <a:rPr lang="en-US" dirty="0"/>
            <a:t>Interest on borrowings</a:t>
          </a:r>
        </a:p>
      </dgm:t>
    </dgm:pt>
    <dgm:pt modelId="{BC81CC3B-37D6-4A6E-9BE0-6CB73FDE785D}" type="parTrans" cxnId="{42F8633C-2C94-4202-889E-2842355227A5}">
      <dgm:prSet/>
      <dgm:spPr/>
      <dgm:t>
        <a:bodyPr/>
        <a:lstStyle/>
        <a:p>
          <a:endParaRPr lang="en-US"/>
        </a:p>
      </dgm:t>
    </dgm:pt>
    <dgm:pt modelId="{701DCDCD-42DA-4B33-A1AA-0D7BABE61F2B}" type="sibTrans" cxnId="{42F8633C-2C94-4202-889E-2842355227A5}">
      <dgm:prSet/>
      <dgm:spPr/>
      <dgm:t>
        <a:bodyPr/>
        <a:lstStyle/>
        <a:p>
          <a:endParaRPr lang="en-US"/>
        </a:p>
      </dgm:t>
    </dgm:pt>
    <dgm:pt modelId="{E3240189-C702-4CEB-A409-8BE6E0F9E2A2}">
      <dgm:prSet/>
      <dgm:spPr/>
      <dgm:t>
        <a:bodyPr/>
        <a:lstStyle/>
        <a:p>
          <a:r>
            <a:rPr lang="en-US" dirty="0"/>
            <a:t>Fines &amp; penalties</a:t>
          </a:r>
        </a:p>
      </dgm:t>
    </dgm:pt>
    <dgm:pt modelId="{6073D1EA-1695-49F5-B197-D75986E9C66F}" type="parTrans" cxnId="{347DB37B-47F9-4AAE-B108-7B1E1C2EF7BB}">
      <dgm:prSet/>
      <dgm:spPr/>
      <dgm:t>
        <a:bodyPr/>
        <a:lstStyle/>
        <a:p>
          <a:endParaRPr lang="en-US"/>
        </a:p>
      </dgm:t>
    </dgm:pt>
    <dgm:pt modelId="{3A586F80-D829-46D6-BD5F-422A466A6232}" type="sibTrans" cxnId="{347DB37B-47F9-4AAE-B108-7B1E1C2EF7BB}">
      <dgm:prSet/>
      <dgm:spPr/>
      <dgm:t>
        <a:bodyPr/>
        <a:lstStyle/>
        <a:p>
          <a:endParaRPr lang="en-US"/>
        </a:p>
      </dgm:t>
    </dgm:pt>
    <dgm:pt modelId="{F1ADFC07-EC86-4DE6-BD72-56A33834A188}">
      <dgm:prSet/>
      <dgm:spPr/>
      <dgm:t>
        <a:bodyPr/>
        <a:lstStyle/>
        <a:p>
          <a:r>
            <a:rPr lang="en-US" dirty="0"/>
            <a:t>First-class travel</a:t>
          </a:r>
        </a:p>
      </dgm:t>
    </dgm:pt>
    <dgm:pt modelId="{C8D633EE-9977-4B24-8EF9-79665D648417}" type="parTrans" cxnId="{668B4096-6BC3-4FB7-96D5-AAD8A250B549}">
      <dgm:prSet/>
      <dgm:spPr/>
      <dgm:t>
        <a:bodyPr/>
        <a:lstStyle/>
        <a:p>
          <a:endParaRPr lang="en-US"/>
        </a:p>
      </dgm:t>
    </dgm:pt>
    <dgm:pt modelId="{731FACDD-BC67-490B-AAD2-CA2BB9345859}" type="sibTrans" cxnId="{668B4096-6BC3-4FB7-96D5-AAD8A250B549}">
      <dgm:prSet/>
      <dgm:spPr/>
      <dgm:t>
        <a:bodyPr/>
        <a:lstStyle/>
        <a:p>
          <a:endParaRPr lang="en-US"/>
        </a:p>
      </dgm:t>
    </dgm:pt>
    <dgm:pt modelId="{489B6A4B-6748-4210-8B3F-C57A701E2D5C}" type="pres">
      <dgm:prSet presAssocID="{59ED389F-A59B-4325-8BC6-895936EF3BEF}" presName="Name0" presStyleCnt="0">
        <dgm:presLayoutVars>
          <dgm:dir/>
          <dgm:animLvl val="lvl"/>
          <dgm:resizeHandles val="exact"/>
        </dgm:presLayoutVars>
      </dgm:prSet>
      <dgm:spPr/>
    </dgm:pt>
    <dgm:pt modelId="{80116EBE-EEAF-4643-BCCB-22B654252B21}" type="pres">
      <dgm:prSet presAssocID="{6AA89D3F-6DB6-4C81-8A32-7E28F2A2C501}" presName="boxAndChildren" presStyleCnt="0"/>
      <dgm:spPr/>
    </dgm:pt>
    <dgm:pt modelId="{EBA9C9FE-3913-48A6-AA18-5F1077C36499}" type="pres">
      <dgm:prSet presAssocID="{6AA89D3F-6DB6-4C81-8A32-7E28F2A2C501}" presName="parentTextBox" presStyleLbl="node1" presStyleIdx="0" presStyleCnt="2"/>
      <dgm:spPr/>
    </dgm:pt>
    <dgm:pt modelId="{4906CBA8-64D5-47F9-BCA4-1EC2C350F675}" type="pres">
      <dgm:prSet presAssocID="{6AA89D3F-6DB6-4C81-8A32-7E28F2A2C501}" presName="entireBox" presStyleLbl="node1" presStyleIdx="0" presStyleCnt="2"/>
      <dgm:spPr/>
    </dgm:pt>
    <dgm:pt modelId="{E03442AE-B80E-4BBD-87E7-EB2ED86A53AB}" type="pres">
      <dgm:prSet presAssocID="{6AA89D3F-6DB6-4C81-8A32-7E28F2A2C501}" presName="descendantBox" presStyleCnt="0"/>
      <dgm:spPr/>
    </dgm:pt>
    <dgm:pt modelId="{2F870A7E-3C2B-4D01-83D5-C55C9727B4EC}" type="pres">
      <dgm:prSet presAssocID="{A81D315D-C5C3-41AD-8FD4-B037A271A5D8}" presName="childTextBox" presStyleLbl="fgAccFollowNode1" presStyleIdx="0" presStyleCnt="4">
        <dgm:presLayoutVars>
          <dgm:bulletEnabled val="1"/>
        </dgm:presLayoutVars>
      </dgm:prSet>
      <dgm:spPr/>
    </dgm:pt>
    <dgm:pt modelId="{B53A081B-56B4-45A9-B33C-6412F106B7B8}" type="pres">
      <dgm:prSet presAssocID="{6ACDC9BB-30C1-4B63-82F7-6A0F9AE0C654}" presName="childTextBox" presStyleLbl="fgAccFollowNode1" presStyleIdx="1" presStyleCnt="4">
        <dgm:presLayoutVars>
          <dgm:bulletEnabled val="1"/>
        </dgm:presLayoutVars>
      </dgm:prSet>
      <dgm:spPr/>
    </dgm:pt>
    <dgm:pt modelId="{9F60E64C-4282-4EEE-BA48-1F8A31AD9DF1}" type="pres">
      <dgm:prSet presAssocID="{E3240189-C702-4CEB-A409-8BE6E0F9E2A2}" presName="childTextBox" presStyleLbl="fgAccFollowNode1" presStyleIdx="2" presStyleCnt="4">
        <dgm:presLayoutVars>
          <dgm:bulletEnabled val="1"/>
        </dgm:presLayoutVars>
      </dgm:prSet>
      <dgm:spPr/>
    </dgm:pt>
    <dgm:pt modelId="{DC819EA3-A7B7-4DF9-B4C4-D5385E9F3F5E}" type="pres">
      <dgm:prSet presAssocID="{F1ADFC07-EC86-4DE6-BD72-56A33834A188}" presName="childTextBox" presStyleLbl="fgAccFollowNode1" presStyleIdx="3" presStyleCnt="4">
        <dgm:presLayoutVars>
          <dgm:bulletEnabled val="1"/>
        </dgm:presLayoutVars>
      </dgm:prSet>
      <dgm:spPr/>
    </dgm:pt>
    <dgm:pt modelId="{68B8FB88-CED7-4150-AD96-7AA086C08186}" type="pres">
      <dgm:prSet presAssocID="{A65E8852-6DCE-47E1-B9FA-750D351A706D}" presName="sp" presStyleCnt="0"/>
      <dgm:spPr/>
    </dgm:pt>
    <dgm:pt modelId="{779A86D4-330F-4D15-A7D2-DC9ACC9A2C60}" type="pres">
      <dgm:prSet presAssocID="{F4347B76-CAD9-4784-9E30-6475E872306A}" presName="arrowAndChildren" presStyleCnt="0"/>
      <dgm:spPr/>
    </dgm:pt>
    <dgm:pt modelId="{855FB9A8-4651-442F-B9BD-BC11A740B0CA}" type="pres">
      <dgm:prSet presAssocID="{F4347B76-CAD9-4784-9E30-6475E872306A}" presName="parentTextArrow" presStyleLbl="node1" presStyleIdx="1" presStyleCnt="2"/>
      <dgm:spPr/>
    </dgm:pt>
  </dgm:ptLst>
  <dgm:cxnLst>
    <dgm:cxn modelId="{D5186F03-962F-4443-A5AD-9881C7A4AA65}" srcId="{59ED389F-A59B-4325-8BC6-895936EF3BEF}" destId="{6AA89D3F-6DB6-4C81-8A32-7E28F2A2C501}" srcOrd="1" destOrd="0" parTransId="{1C31518B-153F-4A3B-82D8-A8D8406BB5A1}" sibTransId="{0551925E-C5D7-4704-A7F0-436E28EF33F9}"/>
    <dgm:cxn modelId="{6CE6E429-4807-411D-8410-CBBA8CF869AB}" type="presOf" srcId="{6ACDC9BB-30C1-4B63-82F7-6A0F9AE0C654}" destId="{B53A081B-56B4-45A9-B33C-6412F106B7B8}" srcOrd="0" destOrd="0" presId="urn:microsoft.com/office/officeart/2005/8/layout/process4"/>
    <dgm:cxn modelId="{BD79653B-6539-4908-9234-6D119DE41799}" type="presOf" srcId="{A81D315D-C5C3-41AD-8FD4-B037A271A5D8}" destId="{2F870A7E-3C2B-4D01-83D5-C55C9727B4EC}" srcOrd="0" destOrd="0" presId="urn:microsoft.com/office/officeart/2005/8/layout/process4"/>
    <dgm:cxn modelId="{42F8633C-2C94-4202-889E-2842355227A5}" srcId="{6AA89D3F-6DB6-4C81-8A32-7E28F2A2C501}" destId="{6ACDC9BB-30C1-4B63-82F7-6A0F9AE0C654}" srcOrd="1" destOrd="0" parTransId="{BC81CC3B-37D6-4A6E-9BE0-6CB73FDE785D}" sibTransId="{701DCDCD-42DA-4B33-A1AA-0D7BABE61F2B}"/>
    <dgm:cxn modelId="{8153AE44-482F-43B1-A0C9-379CCD0BA3FA}" type="presOf" srcId="{6AA89D3F-6DB6-4C81-8A32-7E28F2A2C501}" destId="{EBA9C9FE-3913-48A6-AA18-5F1077C36499}" srcOrd="0" destOrd="0" presId="urn:microsoft.com/office/officeart/2005/8/layout/process4"/>
    <dgm:cxn modelId="{0563704A-5547-4F4E-BE52-4FEA96EA2AAD}" srcId="{6AA89D3F-6DB6-4C81-8A32-7E28F2A2C501}" destId="{A81D315D-C5C3-41AD-8FD4-B037A271A5D8}" srcOrd="0" destOrd="0" parTransId="{5C69DA80-D4B6-41F8-BA0D-A51A4CB1C13C}" sibTransId="{FB742444-108D-4ADA-B518-D3DBF62EFBCE}"/>
    <dgm:cxn modelId="{445EEA58-4DC3-41BA-B203-4F5F9E24C6FE}" type="presOf" srcId="{F1ADFC07-EC86-4DE6-BD72-56A33834A188}" destId="{DC819EA3-A7B7-4DF9-B4C4-D5385E9F3F5E}" srcOrd="0" destOrd="0" presId="urn:microsoft.com/office/officeart/2005/8/layout/process4"/>
    <dgm:cxn modelId="{347DB37B-47F9-4AAE-B108-7B1E1C2EF7BB}" srcId="{6AA89D3F-6DB6-4C81-8A32-7E28F2A2C501}" destId="{E3240189-C702-4CEB-A409-8BE6E0F9E2A2}" srcOrd="2" destOrd="0" parTransId="{6073D1EA-1695-49F5-B197-D75986E9C66F}" sibTransId="{3A586F80-D829-46D6-BD5F-422A466A6232}"/>
    <dgm:cxn modelId="{7742DE86-7DDF-454A-93DB-7CA9DC8DFBB5}" type="presOf" srcId="{F4347B76-CAD9-4784-9E30-6475E872306A}" destId="{855FB9A8-4651-442F-B9BD-BC11A740B0CA}" srcOrd="0" destOrd="0" presId="urn:microsoft.com/office/officeart/2005/8/layout/process4"/>
    <dgm:cxn modelId="{F930718F-93C7-4BF5-862E-8F2EB5298545}" type="presOf" srcId="{6AA89D3F-6DB6-4C81-8A32-7E28F2A2C501}" destId="{4906CBA8-64D5-47F9-BCA4-1EC2C350F675}" srcOrd="1" destOrd="0" presId="urn:microsoft.com/office/officeart/2005/8/layout/process4"/>
    <dgm:cxn modelId="{668B4096-6BC3-4FB7-96D5-AAD8A250B549}" srcId="{6AA89D3F-6DB6-4C81-8A32-7E28F2A2C501}" destId="{F1ADFC07-EC86-4DE6-BD72-56A33834A188}" srcOrd="3" destOrd="0" parTransId="{C8D633EE-9977-4B24-8EF9-79665D648417}" sibTransId="{731FACDD-BC67-490B-AAD2-CA2BB9345859}"/>
    <dgm:cxn modelId="{542E9DC0-4D94-482C-8DBB-2C8468919B38}" type="presOf" srcId="{59ED389F-A59B-4325-8BC6-895936EF3BEF}" destId="{489B6A4B-6748-4210-8B3F-C57A701E2D5C}" srcOrd="0" destOrd="0" presId="urn:microsoft.com/office/officeart/2005/8/layout/process4"/>
    <dgm:cxn modelId="{667778E3-423A-4481-A5A6-25EA34B8652D}" srcId="{59ED389F-A59B-4325-8BC6-895936EF3BEF}" destId="{F4347B76-CAD9-4784-9E30-6475E872306A}" srcOrd="0" destOrd="0" parTransId="{E3C275CA-CAEF-4D5C-B3A0-6F464BD40440}" sibTransId="{A65E8852-6DCE-47E1-B9FA-750D351A706D}"/>
    <dgm:cxn modelId="{1A6122F5-8960-41E9-9CC4-CC0C141EA722}" type="presOf" srcId="{E3240189-C702-4CEB-A409-8BE6E0F9E2A2}" destId="{9F60E64C-4282-4EEE-BA48-1F8A31AD9DF1}" srcOrd="0" destOrd="0" presId="urn:microsoft.com/office/officeart/2005/8/layout/process4"/>
    <dgm:cxn modelId="{E087FA6C-C1C6-4EC5-8AD8-D2504A6CB5C2}" type="presParOf" srcId="{489B6A4B-6748-4210-8B3F-C57A701E2D5C}" destId="{80116EBE-EEAF-4643-BCCB-22B654252B21}" srcOrd="0" destOrd="0" presId="urn:microsoft.com/office/officeart/2005/8/layout/process4"/>
    <dgm:cxn modelId="{28B89F99-9537-495F-B4C4-9BAE3FDA2907}" type="presParOf" srcId="{80116EBE-EEAF-4643-BCCB-22B654252B21}" destId="{EBA9C9FE-3913-48A6-AA18-5F1077C36499}" srcOrd="0" destOrd="0" presId="urn:microsoft.com/office/officeart/2005/8/layout/process4"/>
    <dgm:cxn modelId="{F7667C8A-05B1-4809-B089-67519061C475}" type="presParOf" srcId="{80116EBE-EEAF-4643-BCCB-22B654252B21}" destId="{4906CBA8-64D5-47F9-BCA4-1EC2C350F675}" srcOrd="1" destOrd="0" presId="urn:microsoft.com/office/officeart/2005/8/layout/process4"/>
    <dgm:cxn modelId="{4932B292-9C26-4208-AE8D-ACF70C45E37A}" type="presParOf" srcId="{80116EBE-EEAF-4643-BCCB-22B654252B21}" destId="{E03442AE-B80E-4BBD-87E7-EB2ED86A53AB}" srcOrd="2" destOrd="0" presId="urn:microsoft.com/office/officeart/2005/8/layout/process4"/>
    <dgm:cxn modelId="{5F631BEF-7C79-47EF-8780-F69F835E8A46}" type="presParOf" srcId="{E03442AE-B80E-4BBD-87E7-EB2ED86A53AB}" destId="{2F870A7E-3C2B-4D01-83D5-C55C9727B4EC}" srcOrd="0" destOrd="0" presId="urn:microsoft.com/office/officeart/2005/8/layout/process4"/>
    <dgm:cxn modelId="{B87AE7BA-DFE0-4DAB-BF0B-E607B7A8E54C}" type="presParOf" srcId="{E03442AE-B80E-4BBD-87E7-EB2ED86A53AB}" destId="{B53A081B-56B4-45A9-B33C-6412F106B7B8}" srcOrd="1" destOrd="0" presId="urn:microsoft.com/office/officeart/2005/8/layout/process4"/>
    <dgm:cxn modelId="{D309B342-6389-4789-8DAF-BB9432510027}" type="presParOf" srcId="{E03442AE-B80E-4BBD-87E7-EB2ED86A53AB}" destId="{9F60E64C-4282-4EEE-BA48-1F8A31AD9DF1}" srcOrd="2" destOrd="0" presId="urn:microsoft.com/office/officeart/2005/8/layout/process4"/>
    <dgm:cxn modelId="{523DD6B3-58E9-4D49-90C4-D94C8DB5834F}" type="presParOf" srcId="{E03442AE-B80E-4BBD-87E7-EB2ED86A53AB}" destId="{DC819EA3-A7B7-4DF9-B4C4-D5385E9F3F5E}" srcOrd="3" destOrd="0" presId="urn:microsoft.com/office/officeart/2005/8/layout/process4"/>
    <dgm:cxn modelId="{414A1F0C-D91A-4E28-A7C9-0A4D13D06486}" type="presParOf" srcId="{489B6A4B-6748-4210-8B3F-C57A701E2D5C}" destId="{68B8FB88-CED7-4150-AD96-7AA086C08186}" srcOrd="1" destOrd="0" presId="urn:microsoft.com/office/officeart/2005/8/layout/process4"/>
    <dgm:cxn modelId="{D8E4A50E-8323-467A-943A-4AEA0130E699}" type="presParOf" srcId="{489B6A4B-6748-4210-8B3F-C57A701E2D5C}" destId="{779A86D4-330F-4D15-A7D2-DC9ACC9A2C60}" srcOrd="2" destOrd="0" presId="urn:microsoft.com/office/officeart/2005/8/layout/process4"/>
    <dgm:cxn modelId="{65862982-2396-433D-B007-79C97B44E87D}" type="presParOf" srcId="{779A86D4-330F-4D15-A7D2-DC9ACC9A2C60}" destId="{855FB9A8-4651-442F-B9BD-BC11A740B0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15C55C2-C021-4D38-B54A-5D83AB62FD6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B9B0F02-A7BA-4247-A8D3-FD1C95EDD868}">
      <dgm:prSet/>
      <dgm:spPr/>
      <dgm:t>
        <a:bodyPr/>
        <a:lstStyle/>
        <a:p>
          <a:r>
            <a:rPr lang="en-US" dirty="0"/>
            <a:t>Expenses must be incurred prior to the date of the invoice</a:t>
          </a:r>
        </a:p>
      </dgm:t>
    </dgm:pt>
    <dgm:pt modelId="{648B0F08-55FD-480D-8EBA-373C95362C65}" type="parTrans" cxnId="{8BDED786-F0CB-4825-BC97-4A270A1477F2}">
      <dgm:prSet/>
      <dgm:spPr/>
      <dgm:t>
        <a:bodyPr/>
        <a:lstStyle/>
        <a:p>
          <a:endParaRPr lang="en-US"/>
        </a:p>
      </dgm:t>
    </dgm:pt>
    <dgm:pt modelId="{78A2FE21-7022-4C5F-AA3F-3D5B935E7AFA}" type="sibTrans" cxnId="{8BDED786-F0CB-4825-BC97-4A270A1477F2}">
      <dgm:prSet/>
      <dgm:spPr/>
      <dgm:t>
        <a:bodyPr/>
        <a:lstStyle/>
        <a:p>
          <a:endParaRPr lang="en-US"/>
        </a:p>
      </dgm:t>
    </dgm:pt>
    <dgm:pt modelId="{007EDD70-3AA8-480F-B4B2-60F64F3FEEBF}">
      <dgm:prSet/>
      <dgm:spPr/>
      <dgm:t>
        <a:bodyPr/>
        <a:lstStyle/>
        <a:p>
          <a:r>
            <a:rPr lang="en-US" dirty="0"/>
            <a:t>Progress payments allowed</a:t>
          </a:r>
        </a:p>
      </dgm:t>
    </dgm:pt>
    <dgm:pt modelId="{744532D6-D0BD-4153-9CD7-20F1699DA136}" type="parTrans" cxnId="{4AD3E92A-3D82-44C4-AD0F-C187ACE86C1F}">
      <dgm:prSet/>
      <dgm:spPr/>
      <dgm:t>
        <a:bodyPr/>
        <a:lstStyle/>
        <a:p>
          <a:endParaRPr lang="en-US"/>
        </a:p>
      </dgm:t>
    </dgm:pt>
    <dgm:pt modelId="{A527A777-8ACD-4461-9185-7023971B8B49}" type="sibTrans" cxnId="{4AD3E92A-3D82-44C4-AD0F-C187ACE86C1F}">
      <dgm:prSet/>
      <dgm:spPr/>
      <dgm:t>
        <a:bodyPr/>
        <a:lstStyle/>
        <a:p>
          <a:endParaRPr lang="en-US"/>
        </a:p>
      </dgm:t>
    </dgm:pt>
    <dgm:pt modelId="{F5C1314D-5A8F-47DF-8B88-245DA04D7609}">
      <dgm:prSet/>
      <dgm:spPr/>
      <dgm:t>
        <a:bodyPr/>
        <a:lstStyle/>
        <a:p>
          <a:r>
            <a:rPr lang="en-US" dirty="0"/>
            <a:t>Indicate Progress or Final on the Invoice</a:t>
          </a:r>
        </a:p>
      </dgm:t>
    </dgm:pt>
    <dgm:pt modelId="{6E5AB6A2-DDEE-4534-8BAF-2E61029FC706}" type="parTrans" cxnId="{45BDBB6C-9726-4DCE-9C52-294B768882C2}">
      <dgm:prSet/>
      <dgm:spPr/>
      <dgm:t>
        <a:bodyPr/>
        <a:lstStyle/>
        <a:p>
          <a:endParaRPr lang="en-US"/>
        </a:p>
      </dgm:t>
    </dgm:pt>
    <dgm:pt modelId="{EFCB0721-C17E-44FB-9BF6-09B932C33582}" type="sibTrans" cxnId="{45BDBB6C-9726-4DCE-9C52-294B768882C2}">
      <dgm:prSet/>
      <dgm:spPr/>
      <dgm:t>
        <a:bodyPr/>
        <a:lstStyle/>
        <a:p>
          <a:endParaRPr lang="en-US"/>
        </a:p>
      </dgm:t>
    </dgm:pt>
    <dgm:pt modelId="{E77E42AF-949C-4A88-A3F5-101B161F9673}" type="pres">
      <dgm:prSet presAssocID="{015C55C2-C021-4D38-B54A-5D83AB62FD6C}" presName="root" presStyleCnt="0">
        <dgm:presLayoutVars>
          <dgm:dir/>
          <dgm:resizeHandles val="exact"/>
        </dgm:presLayoutVars>
      </dgm:prSet>
      <dgm:spPr/>
    </dgm:pt>
    <dgm:pt modelId="{DF4831DA-A157-4CD7-B6EE-AA4889C0C34C}" type="pres">
      <dgm:prSet presAssocID="{CB9B0F02-A7BA-4247-A8D3-FD1C95EDD868}" presName="compNode" presStyleCnt="0"/>
      <dgm:spPr/>
    </dgm:pt>
    <dgm:pt modelId="{D5F5D5B9-20E4-443C-9D9A-4207D67C3D55}" type="pres">
      <dgm:prSet presAssocID="{CB9B0F02-A7BA-4247-A8D3-FD1C95EDD868}" presName="iconRect" presStyleLbl="node1" presStyleIdx="0" presStyleCnt="3"/>
      <dgm:spPr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B1D763E0-15AA-4C6E-9978-D816178A1790}" type="pres">
      <dgm:prSet presAssocID="{CB9B0F02-A7BA-4247-A8D3-FD1C95EDD868}" presName="spaceRect" presStyleCnt="0"/>
      <dgm:spPr/>
    </dgm:pt>
    <dgm:pt modelId="{AC625004-FC77-4EA5-B2CF-276D57B7670D}" type="pres">
      <dgm:prSet presAssocID="{CB9B0F02-A7BA-4247-A8D3-FD1C95EDD868}" presName="textRect" presStyleLbl="revTx" presStyleIdx="0" presStyleCnt="3">
        <dgm:presLayoutVars>
          <dgm:chMax val="1"/>
          <dgm:chPref val="1"/>
        </dgm:presLayoutVars>
      </dgm:prSet>
      <dgm:spPr/>
    </dgm:pt>
    <dgm:pt modelId="{26C73349-1BA3-4DB8-AF6F-D2B6029B2C6F}" type="pres">
      <dgm:prSet presAssocID="{78A2FE21-7022-4C5F-AA3F-3D5B935E7AFA}" presName="sibTrans" presStyleCnt="0"/>
      <dgm:spPr/>
    </dgm:pt>
    <dgm:pt modelId="{7DE28CD7-82CA-47AD-8B4A-D33ED3B4EB70}" type="pres">
      <dgm:prSet presAssocID="{007EDD70-3AA8-480F-B4B2-60F64F3FEEBF}" presName="compNode" presStyleCnt="0"/>
      <dgm:spPr/>
    </dgm:pt>
    <dgm:pt modelId="{BE2C63F1-7968-4E52-81C6-FFA0D0CEDE02}" type="pres">
      <dgm:prSet presAssocID="{007EDD70-3AA8-480F-B4B2-60F64F3FEEBF}" presName="iconRect" presStyleLbl="node1" presStyleIdx="1" presStyleCnt="3"/>
      <dgm:spPr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3FCE3350-7547-481C-805A-6A70AD3A17DF}" type="pres">
      <dgm:prSet presAssocID="{007EDD70-3AA8-480F-B4B2-60F64F3FEEBF}" presName="spaceRect" presStyleCnt="0"/>
      <dgm:spPr/>
    </dgm:pt>
    <dgm:pt modelId="{F9F4E62E-7113-43EA-947E-D7D4577768DA}" type="pres">
      <dgm:prSet presAssocID="{007EDD70-3AA8-480F-B4B2-60F64F3FEEBF}" presName="textRect" presStyleLbl="revTx" presStyleIdx="1" presStyleCnt="3">
        <dgm:presLayoutVars>
          <dgm:chMax val="1"/>
          <dgm:chPref val="1"/>
        </dgm:presLayoutVars>
      </dgm:prSet>
      <dgm:spPr/>
    </dgm:pt>
    <dgm:pt modelId="{0A970C63-A8C4-45AF-BE8F-35A80DFF8B46}" type="pres">
      <dgm:prSet presAssocID="{A527A777-8ACD-4461-9185-7023971B8B49}" presName="sibTrans" presStyleCnt="0"/>
      <dgm:spPr/>
    </dgm:pt>
    <dgm:pt modelId="{6DAEE41E-0904-4910-927F-6F14EAD6EA2E}" type="pres">
      <dgm:prSet presAssocID="{F5C1314D-5A8F-47DF-8B88-245DA04D7609}" presName="compNode" presStyleCnt="0"/>
      <dgm:spPr/>
    </dgm:pt>
    <dgm:pt modelId="{A09D1267-E2F4-4B42-83B5-AD26BA84776B}" type="pres">
      <dgm:prSet presAssocID="{F5C1314D-5A8F-47DF-8B88-245DA04D7609}" presName="iconRect" presStyleLbl="node1" presStyleIdx="2" presStyleCnt="3"/>
      <dgm:spPr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A5DF8DBA-8799-4735-A197-CAC97A3F5925}" type="pres">
      <dgm:prSet presAssocID="{F5C1314D-5A8F-47DF-8B88-245DA04D7609}" presName="spaceRect" presStyleCnt="0"/>
      <dgm:spPr/>
    </dgm:pt>
    <dgm:pt modelId="{B26EAB6C-EEEB-4830-B7D1-226CF04C8D33}" type="pres">
      <dgm:prSet presAssocID="{F5C1314D-5A8F-47DF-8B88-245DA04D760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A0D360D-19C1-469D-897D-20F261BD958C}" type="presOf" srcId="{007EDD70-3AA8-480F-B4B2-60F64F3FEEBF}" destId="{F9F4E62E-7113-43EA-947E-D7D4577768DA}" srcOrd="0" destOrd="0" presId="urn:microsoft.com/office/officeart/2018/2/layout/IconLabelList"/>
    <dgm:cxn modelId="{4AD3E92A-3D82-44C4-AD0F-C187ACE86C1F}" srcId="{015C55C2-C021-4D38-B54A-5D83AB62FD6C}" destId="{007EDD70-3AA8-480F-B4B2-60F64F3FEEBF}" srcOrd="1" destOrd="0" parTransId="{744532D6-D0BD-4153-9CD7-20F1699DA136}" sibTransId="{A527A777-8ACD-4461-9185-7023971B8B49}"/>
    <dgm:cxn modelId="{45BDBB6C-9726-4DCE-9C52-294B768882C2}" srcId="{015C55C2-C021-4D38-B54A-5D83AB62FD6C}" destId="{F5C1314D-5A8F-47DF-8B88-245DA04D7609}" srcOrd="2" destOrd="0" parTransId="{6E5AB6A2-DDEE-4534-8BAF-2E61029FC706}" sibTransId="{EFCB0721-C17E-44FB-9BF6-09B932C33582}"/>
    <dgm:cxn modelId="{8BDED786-F0CB-4825-BC97-4A270A1477F2}" srcId="{015C55C2-C021-4D38-B54A-5D83AB62FD6C}" destId="{CB9B0F02-A7BA-4247-A8D3-FD1C95EDD868}" srcOrd="0" destOrd="0" parTransId="{648B0F08-55FD-480D-8EBA-373C95362C65}" sibTransId="{78A2FE21-7022-4C5F-AA3F-3D5B935E7AFA}"/>
    <dgm:cxn modelId="{4346F1BB-3168-4BF7-A6C8-17F6CFA79CE8}" type="presOf" srcId="{CB9B0F02-A7BA-4247-A8D3-FD1C95EDD868}" destId="{AC625004-FC77-4EA5-B2CF-276D57B7670D}" srcOrd="0" destOrd="0" presId="urn:microsoft.com/office/officeart/2018/2/layout/IconLabelList"/>
    <dgm:cxn modelId="{69B1E4E3-9E3F-480D-BCFD-1474A8A59DB5}" type="presOf" srcId="{F5C1314D-5A8F-47DF-8B88-245DA04D7609}" destId="{B26EAB6C-EEEB-4830-B7D1-226CF04C8D33}" srcOrd="0" destOrd="0" presId="urn:microsoft.com/office/officeart/2018/2/layout/IconLabelList"/>
    <dgm:cxn modelId="{0A3DDFE5-E8D8-4AA2-9580-E69A47FC2CEE}" type="presOf" srcId="{015C55C2-C021-4D38-B54A-5D83AB62FD6C}" destId="{E77E42AF-949C-4A88-A3F5-101B161F9673}" srcOrd="0" destOrd="0" presId="urn:microsoft.com/office/officeart/2018/2/layout/IconLabelList"/>
    <dgm:cxn modelId="{F68986EE-6DD3-4057-821D-3FBF79220839}" type="presParOf" srcId="{E77E42AF-949C-4A88-A3F5-101B161F9673}" destId="{DF4831DA-A157-4CD7-B6EE-AA4889C0C34C}" srcOrd="0" destOrd="0" presId="urn:microsoft.com/office/officeart/2018/2/layout/IconLabelList"/>
    <dgm:cxn modelId="{D6ECA1A0-571D-4477-B799-DBA3140C0134}" type="presParOf" srcId="{DF4831DA-A157-4CD7-B6EE-AA4889C0C34C}" destId="{D5F5D5B9-20E4-443C-9D9A-4207D67C3D55}" srcOrd="0" destOrd="0" presId="urn:microsoft.com/office/officeart/2018/2/layout/IconLabelList"/>
    <dgm:cxn modelId="{8A6E99AE-5C50-4986-A281-E3216A36CA53}" type="presParOf" srcId="{DF4831DA-A157-4CD7-B6EE-AA4889C0C34C}" destId="{B1D763E0-15AA-4C6E-9978-D816178A1790}" srcOrd="1" destOrd="0" presId="urn:microsoft.com/office/officeart/2018/2/layout/IconLabelList"/>
    <dgm:cxn modelId="{B01685B3-647E-44CD-8B83-07F6397C142E}" type="presParOf" srcId="{DF4831DA-A157-4CD7-B6EE-AA4889C0C34C}" destId="{AC625004-FC77-4EA5-B2CF-276D57B7670D}" srcOrd="2" destOrd="0" presId="urn:microsoft.com/office/officeart/2018/2/layout/IconLabelList"/>
    <dgm:cxn modelId="{DD0766DF-39D0-4C07-80C1-0DFEA90D07A2}" type="presParOf" srcId="{E77E42AF-949C-4A88-A3F5-101B161F9673}" destId="{26C73349-1BA3-4DB8-AF6F-D2B6029B2C6F}" srcOrd="1" destOrd="0" presId="urn:microsoft.com/office/officeart/2018/2/layout/IconLabelList"/>
    <dgm:cxn modelId="{00277C16-27AB-4B53-BCAD-2F91AB494FC2}" type="presParOf" srcId="{E77E42AF-949C-4A88-A3F5-101B161F9673}" destId="{7DE28CD7-82CA-47AD-8B4A-D33ED3B4EB70}" srcOrd="2" destOrd="0" presId="urn:microsoft.com/office/officeart/2018/2/layout/IconLabelList"/>
    <dgm:cxn modelId="{DC58BE5D-36A4-44D2-A9FF-047BE225F835}" type="presParOf" srcId="{7DE28CD7-82CA-47AD-8B4A-D33ED3B4EB70}" destId="{BE2C63F1-7968-4E52-81C6-FFA0D0CEDE02}" srcOrd="0" destOrd="0" presId="urn:microsoft.com/office/officeart/2018/2/layout/IconLabelList"/>
    <dgm:cxn modelId="{43792E3C-721D-49C6-8BA0-E152F904D2CA}" type="presParOf" srcId="{7DE28CD7-82CA-47AD-8B4A-D33ED3B4EB70}" destId="{3FCE3350-7547-481C-805A-6A70AD3A17DF}" srcOrd="1" destOrd="0" presId="urn:microsoft.com/office/officeart/2018/2/layout/IconLabelList"/>
    <dgm:cxn modelId="{54B46C0C-2EC0-4297-9B36-C58798482AF3}" type="presParOf" srcId="{7DE28CD7-82CA-47AD-8B4A-D33ED3B4EB70}" destId="{F9F4E62E-7113-43EA-947E-D7D4577768DA}" srcOrd="2" destOrd="0" presId="urn:microsoft.com/office/officeart/2018/2/layout/IconLabelList"/>
    <dgm:cxn modelId="{FE9874CD-90D8-4F76-9176-0A499904E9BC}" type="presParOf" srcId="{E77E42AF-949C-4A88-A3F5-101B161F9673}" destId="{0A970C63-A8C4-45AF-BE8F-35A80DFF8B46}" srcOrd="3" destOrd="0" presId="urn:microsoft.com/office/officeart/2018/2/layout/IconLabelList"/>
    <dgm:cxn modelId="{FB36C4D2-91C8-44E4-A6F6-4A48E74ADAC2}" type="presParOf" srcId="{E77E42AF-949C-4A88-A3F5-101B161F9673}" destId="{6DAEE41E-0904-4910-927F-6F14EAD6EA2E}" srcOrd="4" destOrd="0" presId="urn:microsoft.com/office/officeart/2018/2/layout/IconLabelList"/>
    <dgm:cxn modelId="{80C745D7-5FAD-46B0-94A7-52397F3A54CC}" type="presParOf" srcId="{6DAEE41E-0904-4910-927F-6F14EAD6EA2E}" destId="{A09D1267-E2F4-4B42-83B5-AD26BA84776B}" srcOrd="0" destOrd="0" presId="urn:microsoft.com/office/officeart/2018/2/layout/IconLabelList"/>
    <dgm:cxn modelId="{DAB73AB3-1DBD-4F53-8F7C-2BF2942F99B6}" type="presParOf" srcId="{6DAEE41E-0904-4910-927F-6F14EAD6EA2E}" destId="{A5DF8DBA-8799-4735-A197-CAC97A3F5925}" srcOrd="1" destOrd="0" presId="urn:microsoft.com/office/officeart/2018/2/layout/IconLabelList"/>
    <dgm:cxn modelId="{4CE40541-9EF1-47E5-A6BA-B6BCFB533585}" type="presParOf" srcId="{6DAEE41E-0904-4910-927F-6F14EAD6EA2E}" destId="{B26EAB6C-EEEB-4830-B7D1-226CF04C8D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D04A9D4-7670-4DA0-8F34-452DEAAD85BA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117277-D3D1-4C0B-BAA8-BCAD3AE91C48}">
      <dgm:prSet/>
      <dgm:spPr/>
      <dgm:t>
        <a:bodyPr/>
        <a:lstStyle/>
        <a:p>
          <a:r>
            <a:rPr lang="en-US" dirty="0"/>
            <a:t>Certificate of Completion</a:t>
          </a:r>
        </a:p>
      </dgm:t>
    </dgm:pt>
    <dgm:pt modelId="{8BAE28D8-CE82-472E-A914-41870E9847E0}" type="parTrans" cxnId="{7181AECB-439F-4D35-BC2F-6A647319BAFD}">
      <dgm:prSet/>
      <dgm:spPr/>
      <dgm:t>
        <a:bodyPr/>
        <a:lstStyle/>
        <a:p>
          <a:endParaRPr lang="en-US"/>
        </a:p>
      </dgm:t>
    </dgm:pt>
    <dgm:pt modelId="{E98B9CFA-93CA-4C00-9DC9-5B9C01D8B857}" type="sibTrans" cxnId="{7181AECB-439F-4D35-BC2F-6A647319BAFD}">
      <dgm:prSet/>
      <dgm:spPr/>
      <dgm:t>
        <a:bodyPr/>
        <a:lstStyle/>
        <a:p>
          <a:endParaRPr lang="en-US"/>
        </a:p>
      </dgm:t>
    </dgm:pt>
    <dgm:pt modelId="{5C4C8145-E87D-4C64-BF8E-93320DEE3DE3}">
      <dgm:prSet/>
      <dgm:spPr/>
      <dgm:t>
        <a:bodyPr/>
        <a:lstStyle/>
        <a:p>
          <a:r>
            <a:rPr lang="en-US" dirty="0"/>
            <a:t>Final Audit</a:t>
          </a:r>
        </a:p>
      </dgm:t>
    </dgm:pt>
    <dgm:pt modelId="{97CD793B-3304-4B5D-819D-23B15C59A57A}" type="parTrans" cxnId="{0C09096C-412E-4DD3-9D7C-AC243E08ED59}">
      <dgm:prSet/>
      <dgm:spPr/>
      <dgm:t>
        <a:bodyPr/>
        <a:lstStyle/>
        <a:p>
          <a:endParaRPr lang="en-US"/>
        </a:p>
      </dgm:t>
    </dgm:pt>
    <dgm:pt modelId="{D5E266FD-DBFB-4E96-86F9-30352FBA2781}" type="sibTrans" cxnId="{0C09096C-412E-4DD3-9D7C-AC243E08ED59}">
      <dgm:prSet/>
      <dgm:spPr/>
      <dgm:t>
        <a:bodyPr/>
        <a:lstStyle/>
        <a:p>
          <a:endParaRPr lang="en-US"/>
        </a:p>
      </dgm:t>
    </dgm:pt>
    <dgm:pt modelId="{BB5A71F3-55A8-4B87-BD09-8F0A1224F0A5}">
      <dgm:prSet/>
      <dgm:spPr/>
      <dgm:t>
        <a:bodyPr/>
        <a:lstStyle/>
        <a:p>
          <a:r>
            <a:rPr lang="en-US"/>
            <a:t>Disclaimer of Interest in Realty</a:t>
          </a:r>
        </a:p>
      </dgm:t>
    </dgm:pt>
    <dgm:pt modelId="{B9A59924-B9B6-4768-841B-B194B32A8637}" type="parTrans" cxnId="{B2ED7D51-854D-43C0-AB95-97F608645F4E}">
      <dgm:prSet/>
      <dgm:spPr/>
      <dgm:t>
        <a:bodyPr/>
        <a:lstStyle/>
        <a:p>
          <a:endParaRPr lang="en-US"/>
        </a:p>
      </dgm:t>
    </dgm:pt>
    <dgm:pt modelId="{D2648AF2-DC95-49B7-AE20-E4C8DACB98C1}" type="sibTrans" cxnId="{B2ED7D51-854D-43C0-AB95-97F608645F4E}">
      <dgm:prSet/>
      <dgm:spPr/>
      <dgm:t>
        <a:bodyPr/>
        <a:lstStyle/>
        <a:p>
          <a:endParaRPr lang="en-US"/>
        </a:p>
      </dgm:t>
    </dgm:pt>
    <dgm:pt modelId="{0E4B794D-B3D5-47BA-8EEE-BCEA8E223E6C}">
      <dgm:prSet/>
      <dgm:spPr/>
      <dgm:t>
        <a:bodyPr/>
        <a:lstStyle/>
        <a:p>
          <a:r>
            <a:rPr lang="en-US"/>
            <a:t>Retainage</a:t>
          </a:r>
        </a:p>
      </dgm:t>
    </dgm:pt>
    <dgm:pt modelId="{608CCF6B-24AE-4704-A41C-FC70A0907324}" type="parTrans" cxnId="{E5AFCD15-3B80-4EBD-8373-69EC38D46098}">
      <dgm:prSet/>
      <dgm:spPr/>
      <dgm:t>
        <a:bodyPr/>
        <a:lstStyle/>
        <a:p>
          <a:endParaRPr lang="en-US"/>
        </a:p>
      </dgm:t>
    </dgm:pt>
    <dgm:pt modelId="{BFC1827C-5F34-4207-84BB-AA1E2FFD43AD}" type="sibTrans" cxnId="{E5AFCD15-3B80-4EBD-8373-69EC38D46098}">
      <dgm:prSet/>
      <dgm:spPr/>
      <dgm:t>
        <a:bodyPr/>
        <a:lstStyle/>
        <a:p>
          <a:endParaRPr lang="en-US"/>
        </a:p>
      </dgm:t>
    </dgm:pt>
    <dgm:pt modelId="{B31B72C6-06BE-44AE-8C12-58673F050AF4}" type="pres">
      <dgm:prSet presAssocID="{FD04A9D4-7670-4DA0-8F34-452DEAAD85BA}" presName="outerComposite" presStyleCnt="0">
        <dgm:presLayoutVars>
          <dgm:chMax val="5"/>
          <dgm:dir/>
          <dgm:resizeHandles val="exact"/>
        </dgm:presLayoutVars>
      </dgm:prSet>
      <dgm:spPr/>
    </dgm:pt>
    <dgm:pt modelId="{104A6C24-19E3-4DD9-95B6-9F0739E06AEA}" type="pres">
      <dgm:prSet presAssocID="{FD04A9D4-7670-4DA0-8F34-452DEAAD85BA}" presName="dummyMaxCanvas" presStyleCnt="0">
        <dgm:presLayoutVars/>
      </dgm:prSet>
      <dgm:spPr/>
    </dgm:pt>
    <dgm:pt modelId="{CD3BE552-8507-4417-9192-46189F7114EA}" type="pres">
      <dgm:prSet presAssocID="{FD04A9D4-7670-4DA0-8F34-452DEAAD85BA}" presName="FourNodes_1" presStyleLbl="node1" presStyleIdx="0" presStyleCnt="4">
        <dgm:presLayoutVars>
          <dgm:bulletEnabled val="1"/>
        </dgm:presLayoutVars>
      </dgm:prSet>
      <dgm:spPr/>
    </dgm:pt>
    <dgm:pt modelId="{51EF9341-BC89-4A8E-A29B-6813B626F8C4}" type="pres">
      <dgm:prSet presAssocID="{FD04A9D4-7670-4DA0-8F34-452DEAAD85BA}" presName="FourNodes_2" presStyleLbl="node1" presStyleIdx="1" presStyleCnt="4">
        <dgm:presLayoutVars>
          <dgm:bulletEnabled val="1"/>
        </dgm:presLayoutVars>
      </dgm:prSet>
      <dgm:spPr/>
    </dgm:pt>
    <dgm:pt modelId="{AE5B2CA2-3669-47E4-A969-2B3EBA628BB1}" type="pres">
      <dgm:prSet presAssocID="{FD04A9D4-7670-4DA0-8F34-452DEAAD85BA}" presName="FourNodes_3" presStyleLbl="node1" presStyleIdx="2" presStyleCnt="4">
        <dgm:presLayoutVars>
          <dgm:bulletEnabled val="1"/>
        </dgm:presLayoutVars>
      </dgm:prSet>
      <dgm:spPr/>
    </dgm:pt>
    <dgm:pt modelId="{6237B74E-FF62-4FD8-8D95-D52E2D5881BB}" type="pres">
      <dgm:prSet presAssocID="{FD04A9D4-7670-4DA0-8F34-452DEAAD85BA}" presName="FourNodes_4" presStyleLbl="node1" presStyleIdx="3" presStyleCnt="4">
        <dgm:presLayoutVars>
          <dgm:bulletEnabled val="1"/>
        </dgm:presLayoutVars>
      </dgm:prSet>
      <dgm:spPr/>
    </dgm:pt>
    <dgm:pt modelId="{468377D2-2989-4C29-A4C9-D4FF227BE0FB}" type="pres">
      <dgm:prSet presAssocID="{FD04A9D4-7670-4DA0-8F34-452DEAAD85BA}" presName="FourConn_1-2" presStyleLbl="fgAccFollowNode1" presStyleIdx="0" presStyleCnt="3">
        <dgm:presLayoutVars>
          <dgm:bulletEnabled val="1"/>
        </dgm:presLayoutVars>
      </dgm:prSet>
      <dgm:spPr/>
    </dgm:pt>
    <dgm:pt modelId="{14B3335B-6422-4A96-9D4C-29430D0E410F}" type="pres">
      <dgm:prSet presAssocID="{FD04A9D4-7670-4DA0-8F34-452DEAAD85BA}" presName="FourConn_2-3" presStyleLbl="fgAccFollowNode1" presStyleIdx="1" presStyleCnt="3">
        <dgm:presLayoutVars>
          <dgm:bulletEnabled val="1"/>
        </dgm:presLayoutVars>
      </dgm:prSet>
      <dgm:spPr/>
    </dgm:pt>
    <dgm:pt modelId="{0350D43F-069C-4DD1-9C9F-F74B11174844}" type="pres">
      <dgm:prSet presAssocID="{FD04A9D4-7670-4DA0-8F34-452DEAAD85BA}" presName="FourConn_3-4" presStyleLbl="fgAccFollowNode1" presStyleIdx="2" presStyleCnt="3">
        <dgm:presLayoutVars>
          <dgm:bulletEnabled val="1"/>
        </dgm:presLayoutVars>
      </dgm:prSet>
      <dgm:spPr/>
    </dgm:pt>
    <dgm:pt modelId="{5113915C-8C0E-49E0-90CA-B2F1742A535F}" type="pres">
      <dgm:prSet presAssocID="{FD04A9D4-7670-4DA0-8F34-452DEAAD85BA}" presName="FourNodes_1_text" presStyleLbl="node1" presStyleIdx="3" presStyleCnt="4">
        <dgm:presLayoutVars>
          <dgm:bulletEnabled val="1"/>
        </dgm:presLayoutVars>
      </dgm:prSet>
      <dgm:spPr/>
    </dgm:pt>
    <dgm:pt modelId="{28DBB693-0AA7-4853-B373-5B59D9C8CF3C}" type="pres">
      <dgm:prSet presAssocID="{FD04A9D4-7670-4DA0-8F34-452DEAAD85BA}" presName="FourNodes_2_text" presStyleLbl="node1" presStyleIdx="3" presStyleCnt="4">
        <dgm:presLayoutVars>
          <dgm:bulletEnabled val="1"/>
        </dgm:presLayoutVars>
      </dgm:prSet>
      <dgm:spPr/>
    </dgm:pt>
    <dgm:pt modelId="{AF8E2552-8586-44FA-A00E-33BB029B9BAD}" type="pres">
      <dgm:prSet presAssocID="{FD04A9D4-7670-4DA0-8F34-452DEAAD85BA}" presName="FourNodes_3_text" presStyleLbl="node1" presStyleIdx="3" presStyleCnt="4">
        <dgm:presLayoutVars>
          <dgm:bulletEnabled val="1"/>
        </dgm:presLayoutVars>
      </dgm:prSet>
      <dgm:spPr/>
    </dgm:pt>
    <dgm:pt modelId="{6B719FB2-C2E5-4753-9A1C-292B0E435CCF}" type="pres">
      <dgm:prSet presAssocID="{FD04A9D4-7670-4DA0-8F34-452DEAAD85B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C5D99311-4204-4243-8E96-9152513EE1A9}" type="presOf" srcId="{0E4B794D-B3D5-47BA-8EEE-BCEA8E223E6C}" destId="{6B719FB2-C2E5-4753-9A1C-292B0E435CCF}" srcOrd="1" destOrd="0" presId="urn:microsoft.com/office/officeart/2005/8/layout/vProcess5"/>
    <dgm:cxn modelId="{91FD6814-36FC-4062-8593-3B1D8E23316F}" type="presOf" srcId="{E98B9CFA-93CA-4C00-9DC9-5B9C01D8B857}" destId="{468377D2-2989-4C29-A4C9-D4FF227BE0FB}" srcOrd="0" destOrd="0" presId="urn:microsoft.com/office/officeart/2005/8/layout/vProcess5"/>
    <dgm:cxn modelId="{E5AFCD15-3B80-4EBD-8373-69EC38D46098}" srcId="{FD04A9D4-7670-4DA0-8F34-452DEAAD85BA}" destId="{0E4B794D-B3D5-47BA-8EEE-BCEA8E223E6C}" srcOrd="3" destOrd="0" parTransId="{608CCF6B-24AE-4704-A41C-FC70A0907324}" sibTransId="{BFC1827C-5F34-4207-84BB-AA1E2FFD43AD}"/>
    <dgm:cxn modelId="{B0EF9F1A-86ED-4883-B506-A9BB56454DB9}" type="presOf" srcId="{D6117277-D3D1-4C0B-BAA8-BCAD3AE91C48}" destId="{CD3BE552-8507-4417-9192-46189F7114EA}" srcOrd="0" destOrd="0" presId="urn:microsoft.com/office/officeart/2005/8/layout/vProcess5"/>
    <dgm:cxn modelId="{B8D4553A-40B8-48F0-BE3D-FE035E5FDBEB}" type="presOf" srcId="{D2648AF2-DC95-49B7-AE20-E4C8DACB98C1}" destId="{0350D43F-069C-4DD1-9C9F-F74B11174844}" srcOrd="0" destOrd="0" presId="urn:microsoft.com/office/officeart/2005/8/layout/vProcess5"/>
    <dgm:cxn modelId="{0C09096C-412E-4DD3-9D7C-AC243E08ED59}" srcId="{FD04A9D4-7670-4DA0-8F34-452DEAAD85BA}" destId="{5C4C8145-E87D-4C64-BF8E-93320DEE3DE3}" srcOrd="1" destOrd="0" parTransId="{97CD793B-3304-4B5D-819D-23B15C59A57A}" sibTransId="{D5E266FD-DBFB-4E96-86F9-30352FBA2781}"/>
    <dgm:cxn modelId="{2137816E-A293-4CDE-A1BB-53161EFB723C}" type="presOf" srcId="{D6117277-D3D1-4C0B-BAA8-BCAD3AE91C48}" destId="{5113915C-8C0E-49E0-90CA-B2F1742A535F}" srcOrd="1" destOrd="0" presId="urn:microsoft.com/office/officeart/2005/8/layout/vProcess5"/>
    <dgm:cxn modelId="{BBA4A06F-AC5C-4758-B3ED-3EEBFFE98978}" type="presOf" srcId="{5C4C8145-E87D-4C64-BF8E-93320DEE3DE3}" destId="{28DBB693-0AA7-4853-B373-5B59D9C8CF3C}" srcOrd="1" destOrd="0" presId="urn:microsoft.com/office/officeart/2005/8/layout/vProcess5"/>
    <dgm:cxn modelId="{B2ED7D51-854D-43C0-AB95-97F608645F4E}" srcId="{FD04A9D4-7670-4DA0-8F34-452DEAAD85BA}" destId="{BB5A71F3-55A8-4B87-BD09-8F0A1224F0A5}" srcOrd="2" destOrd="0" parTransId="{B9A59924-B9B6-4768-841B-B194B32A8637}" sibTransId="{D2648AF2-DC95-49B7-AE20-E4C8DACB98C1}"/>
    <dgm:cxn modelId="{D5C21F7C-D3D4-40EF-96D2-0DCB07AD5FC2}" type="presOf" srcId="{FD04A9D4-7670-4DA0-8F34-452DEAAD85BA}" destId="{B31B72C6-06BE-44AE-8C12-58673F050AF4}" srcOrd="0" destOrd="0" presId="urn:microsoft.com/office/officeart/2005/8/layout/vProcess5"/>
    <dgm:cxn modelId="{D3008196-2D9B-412F-B16F-CC98FD9EC0D8}" type="presOf" srcId="{BB5A71F3-55A8-4B87-BD09-8F0A1224F0A5}" destId="{AE5B2CA2-3669-47E4-A969-2B3EBA628BB1}" srcOrd="0" destOrd="0" presId="urn:microsoft.com/office/officeart/2005/8/layout/vProcess5"/>
    <dgm:cxn modelId="{C03993B2-1582-43B6-BB2F-11ADAF4DF8AB}" type="presOf" srcId="{D5E266FD-DBFB-4E96-86F9-30352FBA2781}" destId="{14B3335B-6422-4A96-9D4C-29430D0E410F}" srcOrd="0" destOrd="0" presId="urn:microsoft.com/office/officeart/2005/8/layout/vProcess5"/>
    <dgm:cxn modelId="{32A5D8CA-A40B-4355-A595-55127DE2BBCB}" type="presOf" srcId="{0E4B794D-B3D5-47BA-8EEE-BCEA8E223E6C}" destId="{6237B74E-FF62-4FD8-8D95-D52E2D5881BB}" srcOrd="0" destOrd="0" presId="urn:microsoft.com/office/officeart/2005/8/layout/vProcess5"/>
    <dgm:cxn modelId="{7181AECB-439F-4D35-BC2F-6A647319BAFD}" srcId="{FD04A9D4-7670-4DA0-8F34-452DEAAD85BA}" destId="{D6117277-D3D1-4C0B-BAA8-BCAD3AE91C48}" srcOrd="0" destOrd="0" parTransId="{8BAE28D8-CE82-472E-A914-41870E9847E0}" sibTransId="{E98B9CFA-93CA-4C00-9DC9-5B9C01D8B857}"/>
    <dgm:cxn modelId="{38BCFDE4-1A1E-4FE5-A180-3F3F5E11289D}" type="presOf" srcId="{5C4C8145-E87D-4C64-BF8E-93320DEE3DE3}" destId="{51EF9341-BC89-4A8E-A29B-6813B626F8C4}" srcOrd="0" destOrd="0" presId="urn:microsoft.com/office/officeart/2005/8/layout/vProcess5"/>
    <dgm:cxn modelId="{D1A875ED-CC78-4B39-BD4B-5F8AB2DAFB49}" type="presOf" srcId="{BB5A71F3-55A8-4B87-BD09-8F0A1224F0A5}" destId="{AF8E2552-8586-44FA-A00E-33BB029B9BAD}" srcOrd="1" destOrd="0" presId="urn:microsoft.com/office/officeart/2005/8/layout/vProcess5"/>
    <dgm:cxn modelId="{FCF2272D-1E2E-460C-8F55-D92BFC4835A1}" type="presParOf" srcId="{B31B72C6-06BE-44AE-8C12-58673F050AF4}" destId="{104A6C24-19E3-4DD9-95B6-9F0739E06AEA}" srcOrd="0" destOrd="0" presId="urn:microsoft.com/office/officeart/2005/8/layout/vProcess5"/>
    <dgm:cxn modelId="{8BE101E1-6D31-4624-9BAC-BE27092B02D2}" type="presParOf" srcId="{B31B72C6-06BE-44AE-8C12-58673F050AF4}" destId="{CD3BE552-8507-4417-9192-46189F7114EA}" srcOrd="1" destOrd="0" presId="urn:microsoft.com/office/officeart/2005/8/layout/vProcess5"/>
    <dgm:cxn modelId="{490A5298-2B00-4E7B-9D52-F81139F33246}" type="presParOf" srcId="{B31B72C6-06BE-44AE-8C12-58673F050AF4}" destId="{51EF9341-BC89-4A8E-A29B-6813B626F8C4}" srcOrd="2" destOrd="0" presId="urn:microsoft.com/office/officeart/2005/8/layout/vProcess5"/>
    <dgm:cxn modelId="{CD0568D0-96AE-40E8-98C4-C68264D34760}" type="presParOf" srcId="{B31B72C6-06BE-44AE-8C12-58673F050AF4}" destId="{AE5B2CA2-3669-47E4-A969-2B3EBA628BB1}" srcOrd="3" destOrd="0" presId="urn:microsoft.com/office/officeart/2005/8/layout/vProcess5"/>
    <dgm:cxn modelId="{C0947030-B153-4865-91DB-DC0794E54E94}" type="presParOf" srcId="{B31B72C6-06BE-44AE-8C12-58673F050AF4}" destId="{6237B74E-FF62-4FD8-8D95-D52E2D5881BB}" srcOrd="4" destOrd="0" presId="urn:microsoft.com/office/officeart/2005/8/layout/vProcess5"/>
    <dgm:cxn modelId="{FD0BE8E9-F9AE-4100-9306-886C2DB95DCC}" type="presParOf" srcId="{B31B72C6-06BE-44AE-8C12-58673F050AF4}" destId="{468377D2-2989-4C29-A4C9-D4FF227BE0FB}" srcOrd="5" destOrd="0" presId="urn:microsoft.com/office/officeart/2005/8/layout/vProcess5"/>
    <dgm:cxn modelId="{A9BAD3DA-F661-47F0-9C17-9DD7209160B8}" type="presParOf" srcId="{B31B72C6-06BE-44AE-8C12-58673F050AF4}" destId="{14B3335B-6422-4A96-9D4C-29430D0E410F}" srcOrd="6" destOrd="0" presId="urn:microsoft.com/office/officeart/2005/8/layout/vProcess5"/>
    <dgm:cxn modelId="{3C3E7447-57E2-44B3-940E-B60B5C44AE95}" type="presParOf" srcId="{B31B72C6-06BE-44AE-8C12-58673F050AF4}" destId="{0350D43F-069C-4DD1-9C9F-F74B11174844}" srcOrd="7" destOrd="0" presId="urn:microsoft.com/office/officeart/2005/8/layout/vProcess5"/>
    <dgm:cxn modelId="{482FDAEC-28D4-4B3A-AE68-FCEEAEA5428A}" type="presParOf" srcId="{B31B72C6-06BE-44AE-8C12-58673F050AF4}" destId="{5113915C-8C0E-49E0-90CA-B2F1742A535F}" srcOrd="8" destOrd="0" presId="urn:microsoft.com/office/officeart/2005/8/layout/vProcess5"/>
    <dgm:cxn modelId="{662712EE-2D47-4F6D-9941-8EDC25E0F2F4}" type="presParOf" srcId="{B31B72C6-06BE-44AE-8C12-58673F050AF4}" destId="{28DBB693-0AA7-4853-B373-5B59D9C8CF3C}" srcOrd="9" destOrd="0" presId="urn:microsoft.com/office/officeart/2005/8/layout/vProcess5"/>
    <dgm:cxn modelId="{045DA887-C1A5-452F-AAEB-66DE96712820}" type="presParOf" srcId="{B31B72C6-06BE-44AE-8C12-58673F050AF4}" destId="{AF8E2552-8586-44FA-A00E-33BB029B9BAD}" srcOrd="10" destOrd="0" presId="urn:microsoft.com/office/officeart/2005/8/layout/vProcess5"/>
    <dgm:cxn modelId="{B1606E8A-6F0B-4714-849E-E6877B7ED3E7}" type="presParOf" srcId="{B31B72C6-06BE-44AE-8C12-58673F050AF4}" destId="{6B719FB2-C2E5-4753-9A1C-292B0E435CC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B4EBB-4326-4877-AAA5-A4B93D2A5177}">
      <dsp:nvSpPr>
        <dsp:cNvPr id="0" name=""/>
        <dsp:cNvSpPr/>
      </dsp:nvSpPr>
      <dsp:spPr>
        <a:xfrm>
          <a:off x="707282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E89AF-0AF9-44D5-BADF-12857ACFE4BF}">
      <dsp:nvSpPr>
        <dsp:cNvPr id="0" name=""/>
        <dsp:cNvSpPr/>
      </dsp:nvSpPr>
      <dsp:spPr>
        <a:xfrm>
          <a:off x="1124095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B524C-C633-49C7-924C-6127FCCBE64D}">
      <dsp:nvSpPr>
        <dsp:cNvPr id="0" name=""/>
        <dsp:cNvSpPr/>
      </dsp:nvSpPr>
      <dsp:spPr>
        <a:xfrm>
          <a:off x="82064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Central Office</a:t>
          </a:r>
        </a:p>
      </dsp:txBody>
      <dsp:txXfrm>
        <a:off x="82064" y="2569949"/>
        <a:ext cx="3206250" cy="720000"/>
      </dsp:txXfrm>
    </dsp:sp>
    <dsp:sp modelId="{E32DDD5B-D490-4F42-AE0E-F06F04867422}">
      <dsp:nvSpPr>
        <dsp:cNvPr id="0" name=""/>
        <dsp:cNvSpPr/>
      </dsp:nvSpPr>
      <dsp:spPr>
        <a:xfrm>
          <a:off x="4474626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F4E16-B07A-4346-9F70-FC75940C18EF}">
      <dsp:nvSpPr>
        <dsp:cNvPr id="0" name=""/>
        <dsp:cNvSpPr/>
      </dsp:nvSpPr>
      <dsp:spPr>
        <a:xfrm>
          <a:off x="4891439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0FA7A-8F43-4899-86F0-38C7C03026B7}">
      <dsp:nvSpPr>
        <dsp:cNvPr id="0" name=""/>
        <dsp:cNvSpPr/>
      </dsp:nvSpPr>
      <dsp:spPr>
        <a:xfrm>
          <a:off x="3849408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District offices</a:t>
          </a:r>
        </a:p>
      </dsp:txBody>
      <dsp:txXfrm>
        <a:off x="3849408" y="2569949"/>
        <a:ext cx="3206250" cy="720000"/>
      </dsp:txXfrm>
    </dsp:sp>
    <dsp:sp modelId="{C7C1B332-CF52-4411-8849-ED919975D24A}">
      <dsp:nvSpPr>
        <dsp:cNvPr id="0" name=""/>
        <dsp:cNvSpPr/>
      </dsp:nvSpPr>
      <dsp:spPr>
        <a:xfrm>
          <a:off x="8241970" y="4948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52153-9897-4A20-AFBE-65E1F524F1A3}">
      <dsp:nvSpPr>
        <dsp:cNvPr id="0" name=""/>
        <dsp:cNvSpPr/>
      </dsp:nvSpPr>
      <dsp:spPr>
        <a:xfrm>
          <a:off x="8658783" y="421761"/>
          <a:ext cx="1122187" cy="112218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E5D34-0139-474D-A95F-59D0E9A10A72}">
      <dsp:nvSpPr>
        <dsp:cNvPr id="0" name=""/>
        <dsp:cNvSpPr/>
      </dsp:nvSpPr>
      <dsp:spPr>
        <a:xfrm>
          <a:off x="7616751" y="2569949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/>
            <a:t>Field offices</a:t>
          </a:r>
        </a:p>
      </dsp:txBody>
      <dsp:txXfrm>
        <a:off x="7616751" y="2569949"/>
        <a:ext cx="3206250" cy="720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32190-97BE-448C-9B9B-E0802084B112}">
      <dsp:nvSpPr>
        <dsp:cNvPr id="0" name=""/>
        <dsp:cNvSpPr/>
      </dsp:nvSpPr>
      <dsp:spPr>
        <a:xfrm>
          <a:off x="4420" y="262836"/>
          <a:ext cx="3865215" cy="3092172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545425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Any time you plan to locate facilities within the highway right of way</a:t>
          </a:r>
        </a:p>
      </dsp:txBody>
      <dsp:txXfrm>
        <a:off x="4420" y="262836"/>
        <a:ext cx="3478694" cy="3092172"/>
      </dsp:txXfrm>
    </dsp:sp>
    <dsp:sp modelId="{38D9C663-06B9-4D00-9CF5-9F7D0F35477A}">
      <dsp:nvSpPr>
        <dsp:cNvPr id="0" name=""/>
        <dsp:cNvSpPr/>
      </dsp:nvSpPr>
      <dsp:spPr>
        <a:xfrm>
          <a:off x="3096592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136356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New installations</a:t>
          </a:r>
        </a:p>
      </dsp:txBody>
      <dsp:txXfrm>
        <a:off x="3869635" y="262836"/>
        <a:ext cx="2319129" cy="3092172"/>
      </dsp:txXfrm>
    </dsp:sp>
    <dsp:sp modelId="{26BAA4A7-9547-408D-8BC0-D47F0E1F68E3}">
      <dsp:nvSpPr>
        <dsp:cNvPr id="0" name=""/>
        <dsp:cNvSpPr/>
      </dsp:nvSpPr>
      <dsp:spPr>
        <a:xfrm>
          <a:off x="6188764" y="262836"/>
          <a:ext cx="3865215" cy="3092172"/>
        </a:xfrm>
        <a:prstGeom prst="chevron">
          <a:avLst>
            <a:gd name="adj" fmla="val 25000"/>
          </a:avLst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356" tIns="73660" rIns="136356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Upgrades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overhead changed to underground</a:t>
          </a:r>
        </a:p>
      </dsp:txBody>
      <dsp:txXfrm>
        <a:off x="6961807" y="262836"/>
        <a:ext cx="2319129" cy="30921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0E2C2-747E-4DAC-B4CB-B2CEF513081C}">
      <dsp:nvSpPr>
        <dsp:cNvPr id="0" name=""/>
        <dsp:cNvSpPr/>
      </dsp:nvSpPr>
      <dsp:spPr>
        <a:xfrm>
          <a:off x="0" y="865947"/>
          <a:ext cx="3143249" cy="18859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Covered under original permit</a:t>
          </a:r>
        </a:p>
      </dsp:txBody>
      <dsp:txXfrm>
        <a:off x="0" y="865947"/>
        <a:ext cx="3143249" cy="1885950"/>
      </dsp:txXfrm>
    </dsp:sp>
    <dsp:sp modelId="{EB5840D8-B8F4-45A5-95BF-BB07F73A5946}">
      <dsp:nvSpPr>
        <dsp:cNvPr id="0" name=""/>
        <dsp:cNvSpPr/>
      </dsp:nvSpPr>
      <dsp:spPr>
        <a:xfrm>
          <a:off x="3457575" y="865947"/>
          <a:ext cx="3143249" cy="18859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Requires </a:t>
          </a:r>
          <a:br>
            <a:rPr lang="en-US" sz="3000" kern="1200" dirty="0"/>
          </a:br>
          <a:r>
            <a:rPr lang="en-US" sz="3000" kern="1200" dirty="0"/>
            <a:t>48-hour notification</a:t>
          </a:r>
        </a:p>
      </dsp:txBody>
      <dsp:txXfrm>
        <a:off x="3457575" y="865947"/>
        <a:ext cx="3143249" cy="1885950"/>
      </dsp:txXfrm>
    </dsp:sp>
    <dsp:sp modelId="{FD7136C2-8FEF-413B-9F95-9FE772CBC508}">
      <dsp:nvSpPr>
        <dsp:cNvPr id="0" name=""/>
        <dsp:cNvSpPr/>
      </dsp:nvSpPr>
      <dsp:spPr>
        <a:xfrm>
          <a:off x="6915149" y="865947"/>
          <a:ext cx="3143249" cy="18859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Exact same size, location, and install methods</a:t>
          </a:r>
        </a:p>
      </dsp:txBody>
      <dsp:txXfrm>
        <a:off x="6915149" y="865947"/>
        <a:ext cx="3143249" cy="18859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80EBC8-0B7A-4C53-BA7F-5D5975ABE4A8}">
      <dsp:nvSpPr>
        <dsp:cNvPr id="0" name=""/>
        <dsp:cNvSpPr/>
      </dsp:nvSpPr>
      <dsp:spPr>
        <a:xfrm>
          <a:off x="0" y="0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Non-continuous installations</a:t>
          </a:r>
        </a:p>
      </dsp:txBody>
      <dsp:txXfrm>
        <a:off x="28951" y="28951"/>
        <a:ext cx="8202671" cy="930567"/>
      </dsp:txXfrm>
    </dsp:sp>
    <dsp:sp modelId="{EF50C19C-EF7D-4B00-ADC8-8C16ACB248C0}">
      <dsp:nvSpPr>
        <dsp:cNvPr id="0" name=""/>
        <dsp:cNvSpPr/>
      </dsp:nvSpPr>
      <dsp:spPr>
        <a:xfrm>
          <a:off x="817879" y="1153214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Multiple highways</a:t>
          </a:r>
        </a:p>
      </dsp:txBody>
      <dsp:txXfrm>
        <a:off x="846830" y="1182165"/>
        <a:ext cx="7751019" cy="930567"/>
      </dsp:txXfrm>
    </dsp:sp>
    <dsp:sp modelId="{6EE35C01-305F-4A1A-9DD9-57BD43CDC39C}">
      <dsp:nvSpPr>
        <dsp:cNvPr id="0" name=""/>
        <dsp:cNvSpPr/>
      </dsp:nvSpPr>
      <dsp:spPr>
        <a:xfrm>
          <a:off x="1635759" y="2306428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Multiple utility types</a:t>
          </a:r>
        </a:p>
      </dsp:txBody>
      <dsp:txXfrm>
        <a:off x="1664710" y="2335379"/>
        <a:ext cx="7751019" cy="930567"/>
      </dsp:txXfrm>
    </dsp:sp>
    <dsp:sp modelId="{33137DFB-F4BF-4F08-9798-21170A1AD35D}">
      <dsp:nvSpPr>
        <dsp:cNvPr id="0" name=""/>
        <dsp:cNvSpPr/>
      </dsp:nvSpPr>
      <dsp:spPr>
        <a:xfrm>
          <a:off x="8626800" y="749589"/>
          <a:ext cx="642505" cy="642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771364" y="749589"/>
        <a:ext cx="353377" cy="483485"/>
      </dsp:txXfrm>
    </dsp:sp>
    <dsp:sp modelId="{206B3115-E7AF-4915-978C-468CBEAD9401}">
      <dsp:nvSpPr>
        <dsp:cNvPr id="0" name=""/>
        <dsp:cNvSpPr/>
      </dsp:nvSpPr>
      <dsp:spPr>
        <a:xfrm>
          <a:off x="9444680" y="1896213"/>
          <a:ext cx="642505" cy="642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589244" y="1896213"/>
        <a:ext cx="353377" cy="48348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F681BD-E0E6-4C16-B9C8-EC42C0041324}">
      <dsp:nvSpPr>
        <dsp:cNvPr id="0" name=""/>
        <dsp:cNvSpPr/>
      </dsp:nvSpPr>
      <dsp:spPr>
        <a:xfrm>
          <a:off x="1942533" y="80301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3AE9C-43E0-4BD9-9CB6-E925DD637FC7}">
      <dsp:nvSpPr>
        <dsp:cNvPr id="0" name=""/>
        <dsp:cNvSpPr/>
      </dsp:nvSpPr>
      <dsp:spPr>
        <a:xfrm>
          <a:off x="754532" y="249459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30-days review period</a:t>
          </a:r>
        </a:p>
      </dsp:txBody>
      <dsp:txXfrm>
        <a:off x="754532" y="2494596"/>
        <a:ext cx="4320000" cy="720000"/>
      </dsp:txXfrm>
    </dsp:sp>
    <dsp:sp modelId="{F531ED7F-0D71-4C0A-9161-DC901727BD33}">
      <dsp:nvSpPr>
        <dsp:cNvPr id="0" name=""/>
        <dsp:cNvSpPr/>
      </dsp:nvSpPr>
      <dsp:spPr>
        <a:xfrm>
          <a:off x="7018533" y="80301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3093C-7E4B-401E-81FC-21B00F22B64A}">
      <dsp:nvSpPr>
        <dsp:cNvPr id="0" name=""/>
        <dsp:cNvSpPr/>
      </dsp:nvSpPr>
      <dsp:spPr>
        <a:xfrm>
          <a:off x="5830533" y="249459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More lead time may be needed</a:t>
          </a:r>
        </a:p>
      </dsp:txBody>
      <dsp:txXfrm>
        <a:off x="5830533" y="2494596"/>
        <a:ext cx="432000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D3ACC-341C-4B92-9A5A-5F850B765A1C}">
      <dsp:nvSpPr>
        <dsp:cNvPr id="0" name=""/>
        <dsp:cNvSpPr/>
      </dsp:nvSpPr>
      <dsp:spPr>
        <a:xfrm>
          <a:off x="0" y="0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Sent to the wrong DOT office</a:t>
          </a:r>
        </a:p>
      </dsp:txBody>
      <dsp:txXfrm>
        <a:off x="28951" y="28951"/>
        <a:ext cx="8202671" cy="930567"/>
      </dsp:txXfrm>
    </dsp:sp>
    <dsp:sp modelId="{7A3CE990-E31B-43EC-B783-52DCD73B7B8D}">
      <dsp:nvSpPr>
        <dsp:cNvPr id="0" name=""/>
        <dsp:cNvSpPr/>
      </dsp:nvSpPr>
      <dsp:spPr>
        <a:xfrm>
          <a:off x="817879" y="1153214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Incorrect format</a:t>
          </a:r>
        </a:p>
      </dsp:txBody>
      <dsp:txXfrm>
        <a:off x="846830" y="1182165"/>
        <a:ext cx="7751019" cy="930567"/>
      </dsp:txXfrm>
    </dsp:sp>
    <dsp:sp modelId="{56384499-AA1B-4FF4-8F86-25ED19E146B2}">
      <dsp:nvSpPr>
        <dsp:cNvPr id="0" name=""/>
        <dsp:cNvSpPr/>
      </dsp:nvSpPr>
      <dsp:spPr>
        <a:xfrm>
          <a:off x="1635759" y="2306428"/>
          <a:ext cx="9269306" cy="988469"/>
        </a:xfrm>
        <a:prstGeom prst="roundRect">
          <a:avLst>
            <a:gd name="adj" fmla="val 10000"/>
          </a:avLst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Inaccurate or missing information</a:t>
          </a:r>
        </a:p>
      </dsp:txBody>
      <dsp:txXfrm>
        <a:off x="1664710" y="2335379"/>
        <a:ext cx="7751019" cy="930567"/>
      </dsp:txXfrm>
    </dsp:sp>
    <dsp:sp modelId="{4A8A69BA-231D-4976-B7FD-0B3727DE3EA7}">
      <dsp:nvSpPr>
        <dsp:cNvPr id="0" name=""/>
        <dsp:cNvSpPr/>
      </dsp:nvSpPr>
      <dsp:spPr>
        <a:xfrm>
          <a:off x="8626800" y="749589"/>
          <a:ext cx="642505" cy="642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771364" y="749589"/>
        <a:ext cx="353377" cy="483485"/>
      </dsp:txXfrm>
    </dsp:sp>
    <dsp:sp modelId="{DBF18B43-7B1F-493B-8CDA-3B0B9A58592A}">
      <dsp:nvSpPr>
        <dsp:cNvPr id="0" name=""/>
        <dsp:cNvSpPr/>
      </dsp:nvSpPr>
      <dsp:spPr>
        <a:xfrm>
          <a:off x="9444680" y="1896213"/>
          <a:ext cx="642505" cy="6425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589244" y="1896213"/>
        <a:ext cx="353377" cy="4834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489D8B-33A4-4882-8447-2848A1CD74ED}">
      <dsp:nvSpPr>
        <dsp:cNvPr id="0" name=""/>
        <dsp:cNvSpPr/>
      </dsp:nvSpPr>
      <dsp:spPr>
        <a:xfrm>
          <a:off x="49" y="458167"/>
          <a:ext cx="4700141" cy="10545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Utility Company</a:t>
          </a:r>
        </a:p>
      </dsp:txBody>
      <dsp:txXfrm>
        <a:off x="49" y="458167"/>
        <a:ext cx="4700141" cy="1054510"/>
      </dsp:txXfrm>
    </dsp:sp>
    <dsp:sp modelId="{8961BAA5-4112-47A6-9AF3-1D3A8A50F7D7}">
      <dsp:nvSpPr>
        <dsp:cNvPr id="0" name=""/>
        <dsp:cNvSpPr/>
      </dsp:nvSpPr>
      <dsp:spPr>
        <a:xfrm>
          <a:off x="49" y="1512677"/>
          <a:ext cx="4700141" cy="16470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Company permanently responsible for the facilities once installed</a:t>
          </a:r>
        </a:p>
      </dsp:txBody>
      <dsp:txXfrm>
        <a:off x="49" y="1512677"/>
        <a:ext cx="4700141" cy="1647000"/>
      </dsp:txXfrm>
    </dsp:sp>
    <dsp:sp modelId="{8FE296AA-730D-4FB1-978F-E3F88BD1CB48}">
      <dsp:nvSpPr>
        <dsp:cNvPr id="0" name=""/>
        <dsp:cNvSpPr/>
      </dsp:nvSpPr>
      <dsp:spPr>
        <a:xfrm>
          <a:off x="5358209" y="458167"/>
          <a:ext cx="4700141" cy="1054510"/>
        </a:xfrm>
        <a:prstGeom prst="rec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accent5">
              <a:hueOff val="-21323121"/>
              <a:satOff val="12119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Authorized Representative</a:t>
          </a:r>
        </a:p>
      </dsp:txBody>
      <dsp:txXfrm>
        <a:off x="5358209" y="458167"/>
        <a:ext cx="4700141" cy="1054510"/>
      </dsp:txXfrm>
    </dsp:sp>
    <dsp:sp modelId="{A4645BC1-F36D-4EB0-886B-0A49A4DCA066}">
      <dsp:nvSpPr>
        <dsp:cNvPr id="0" name=""/>
        <dsp:cNvSpPr/>
      </dsp:nvSpPr>
      <dsp:spPr>
        <a:xfrm>
          <a:off x="5358209" y="1512677"/>
          <a:ext cx="4700141" cy="164700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1336812"/>
              <a:satOff val="4612"/>
              <a:lumOff val="-18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Permission to sign requests – is NOT the applicant</a:t>
          </a:r>
        </a:p>
      </dsp:txBody>
      <dsp:txXfrm>
        <a:off x="5358209" y="1512677"/>
        <a:ext cx="4700141" cy="16470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B1817-D636-4AEA-B4D5-D7DAD77E418A}">
      <dsp:nvSpPr>
        <dsp:cNvPr id="0" name=""/>
        <dsp:cNvSpPr/>
      </dsp:nvSpPr>
      <dsp:spPr>
        <a:xfrm>
          <a:off x="0" y="9642"/>
          <a:ext cx="10058399" cy="655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Method of installation</a:t>
          </a:r>
        </a:p>
      </dsp:txBody>
      <dsp:txXfrm>
        <a:off x="31984" y="41626"/>
        <a:ext cx="9994431" cy="591232"/>
      </dsp:txXfrm>
    </dsp:sp>
    <dsp:sp modelId="{86912A57-8E8B-49AD-8CA3-3330A921B8B8}">
      <dsp:nvSpPr>
        <dsp:cNvPr id="0" name=""/>
        <dsp:cNvSpPr/>
      </dsp:nvSpPr>
      <dsp:spPr>
        <a:xfrm>
          <a:off x="0" y="745482"/>
          <a:ext cx="10058399" cy="655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Materials to be used &amp; encasement details</a:t>
          </a:r>
        </a:p>
      </dsp:txBody>
      <dsp:txXfrm>
        <a:off x="31984" y="777466"/>
        <a:ext cx="9994431" cy="591232"/>
      </dsp:txXfrm>
    </dsp:sp>
    <dsp:sp modelId="{4A0F55CB-8F51-487B-B6E4-5BC9AAAEFA66}">
      <dsp:nvSpPr>
        <dsp:cNvPr id="0" name=""/>
        <dsp:cNvSpPr/>
      </dsp:nvSpPr>
      <dsp:spPr>
        <a:xfrm>
          <a:off x="0" y="1481322"/>
          <a:ext cx="10058399" cy="655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Section, Township &amp; Range</a:t>
          </a:r>
        </a:p>
      </dsp:txBody>
      <dsp:txXfrm>
        <a:off x="31984" y="1513306"/>
        <a:ext cx="9994431" cy="591232"/>
      </dsp:txXfrm>
    </dsp:sp>
    <dsp:sp modelId="{424299D6-F717-4EE5-97CA-7A0955035BE1}">
      <dsp:nvSpPr>
        <dsp:cNvPr id="0" name=""/>
        <dsp:cNvSpPr/>
      </dsp:nvSpPr>
      <dsp:spPr>
        <a:xfrm>
          <a:off x="0" y="2217162"/>
          <a:ext cx="10058399" cy="655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Highway involved – Reference points &amp; side of road</a:t>
          </a:r>
        </a:p>
      </dsp:txBody>
      <dsp:txXfrm>
        <a:off x="31984" y="2249146"/>
        <a:ext cx="9994431" cy="591232"/>
      </dsp:txXfrm>
    </dsp:sp>
    <dsp:sp modelId="{0BCBB23D-042F-4B6C-9CC8-90F8AFD6759F}">
      <dsp:nvSpPr>
        <dsp:cNvPr id="0" name=""/>
        <dsp:cNvSpPr/>
      </dsp:nvSpPr>
      <dsp:spPr>
        <a:xfrm>
          <a:off x="0" y="2953002"/>
          <a:ext cx="10058399" cy="655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Show this on your site plan</a:t>
          </a:r>
        </a:p>
      </dsp:txBody>
      <dsp:txXfrm>
        <a:off x="31984" y="2984986"/>
        <a:ext cx="9994431" cy="5912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7611D-B519-4319-A777-D0A7E3674592}">
      <dsp:nvSpPr>
        <dsp:cNvPr id="0" name=""/>
        <dsp:cNvSpPr/>
      </dsp:nvSpPr>
      <dsp:spPr>
        <a:xfrm>
          <a:off x="1227" y="372359"/>
          <a:ext cx="4788544" cy="28731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ALWAYS field evaluate the location for anomalies</a:t>
          </a:r>
        </a:p>
      </dsp:txBody>
      <dsp:txXfrm>
        <a:off x="1227" y="372359"/>
        <a:ext cx="4788544" cy="2873126"/>
      </dsp:txXfrm>
    </dsp:sp>
    <dsp:sp modelId="{511E9B14-1AA7-4E33-835F-D5F7CB23189F}">
      <dsp:nvSpPr>
        <dsp:cNvPr id="0" name=""/>
        <dsp:cNvSpPr/>
      </dsp:nvSpPr>
      <dsp:spPr>
        <a:xfrm>
          <a:off x="5268627" y="372359"/>
          <a:ext cx="4788544" cy="2873126"/>
        </a:xfrm>
        <a:prstGeom prst="rec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Measure from a known and identified point to the beginning and ending location(s)</a:t>
          </a:r>
        </a:p>
      </dsp:txBody>
      <dsp:txXfrm>
        <a:off x="5268627" y="372359"/>
        <a:ext cx="4788544" cy="287312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03F76-9EFC-4865-AC7D-1FF9C4AB7B81}">
      <dsp:nvSpPr>
        <dsp:cNvPr id="0" name=""/>
        <dsp:cNvSpPr/>
      </dsp:nvSpPr>
      <dsp:spPr>
        <a:xfrm>
          <a:off x="0" y="0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Cities – joint jurisdiction</a:t>
          </a:r>
        </a:p>
      </dsp:txBody>
      <dsp:txXfrm>
        <a:off x="23312" y="23312"/>
        <a:ext cx="7120597" cy="749301"/>
      </dsp:txXfrm>
    </dsp:sp>
    <dsp:sp modelId="{5916AC24-7C47-4958-A8F8-4E72DBED3DCD}">
      <dsp:nvSpPr>
        <dsp:cNvPr id="0" name=""/>
        <dsp:cNvSpPr/>
      </dsp:nvSpPr>
      <dsp:spPr>
        <a:xfrm>
          <a:off x="673912" y="940639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Counties</a:t>
          </a:r>
        </a:p>
      </dsp:txBody>
      <dsp:txXfrm>
        <a:off x="697224" y="963951"/>
        <a:ext cx="6808831" cy="749301"/>
      </dsp:txXfrm>
    </dsp:sp>
    <dsp:sp modelId="{B9A01324-1451-45CF-A450-1F7ED1D062FF}">
      <dsp:nvSpPr>
        <dsp:cNvPr id="0" name=""/>
        <dsp:cNvSpPr/>
      </dsp:nvSpPr>
      <dsp:spPr>
        <a:xfrm>
          <a:off x="1337767" y="1881279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Corps of Engineers – major waterways</a:t>
          </a:r>
        </a:p>
      </dsp:txBody>
      <dsp:txXfrm>
        <a:off x="1361079" y="1904591"/>
        <a:ext cx="6818889" cy="749301"/>
      </dsp:txXfrm>
    </dsp:sp>
    <dsp:sp modelId="{3E1AD27D-5FA8-4273-B78B-9AA9243BB060}">
      <dsp:nvSpPr>
        <dsp:cNvPr id="0" name=""/>
        <dsp:cNvSpPr/>
      </dsp:nvSpPr>
      <dsp:spPr>
        <a:xfrm>
          <a:off x="2011680" y="2821919"/>
          <a:ext cx="8046720" cy="7959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Protected areas – DNR</a:t>
          </a:r>
        </a:p>
      </dsp:txBody>
      <dsp:txXfrm>
        <a:off x="2034992" y="2845231"/>
        <a:ext cx="6808831" cy="749301"/>
      </dsp:txXfrm>
    </dsp:sp>
    <dsp:sp modelId="{0339426A-E09D-48FA-8ACE-10B640F2C7AA}">
      <dsp:nvSpPr>
        <dsp:cNvPr id="0" name=""/>
        <dsp:cNvSpPr/>
      </dsp:nvSpPr>
      <dsp:spPr>
        <a:xfrm>
          <a:off x="7529368" y="60960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645772" y="609606"/>
        <a:ext cx="284543" cy="389307"/>
      </dsp:txXfrm>
    </dsp:sp>
    <dsp:sp modelId="{57FE6C89-86FD-42E1-8C54-DC59D7E499DA}">
      <dsp:nvSpPr>
        <dsp:cNvPr id="0" name=""/>
        <dsp:cNvSpPr/>
      </dsp:nvSpPr>
      <dsp:spPr>
        <a:xfrm>
          <a:off x="8203280" y="155024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19684" y="1550246"/>
        <a:ext cx="284543" cy="389307"/>
      </dsp:txXfrm>
    </dsp:sp>
    <dsp:sp modelId="{314B6A6D-1EEE-4583-BD2C-DA6A980938DB}">
      <dsp:nvSpPr>
        <dsp:cNvPr id="0" name=""/>
        <dsp:cNvSpPr/>
      </dsp:nvSpPr>
      <dsp:spPr>
        <a:xfrm>
          <a:off x="8867135" y="249088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83539" y="2490886"/>
        <a:ext cx="284543" cy="38930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50DE2-CC1D-46D8-9229-5384B754F3BB}">
      <dsp:nvSpPr>
        <dsp:cNvPr id="0" name=""/>
        <dsp:cNvSpPr/>
      </dsp:nvSpPr>
      <dsp:spPr>
        <a:xfrm>
          <a:off x="0" y="39505"/>
          <a:ext cx="10058399" cy="11239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Special requirements – added by DOT</a:t>
          </a:r>
        </a:p>
      </dsp:txBody>
      <dsp:txXfrm>
        <a:off x="54866" y="94371"/>
        <a:ext cx="9948667" cy="1014199"/>
      </dsp:txXfrm>
    </dsp:sp>
    <dsp:sp modelId="{5B2D130D-23F1-4E84-8D09-5E4DB64A4C08}">
      <dsp:nvSpPr>
        <dsp:cNvPr id="0" name=""/>
        <dsp:cNvSpPr/>
      </dsp:nvSpPr>
      <dsp:spPr>
        <a:xfrm>
          <a:off x="0" y="1246956"/>
          <a:ext cx="10058399" cy="1123931"/>
        </a:xfrm>
        <a:prstGeom prst="roundRect">
          <a:avLst/>
        </a:prstGeom>
        <a:solidFill>
          <a:schemeClr val="accent5">
            <a:hueOff val="-10661560"/>
            <a:satOff val="6060"/>
            <a:lumOff val="-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Restrictions or additional stipulations not outlined in the standard permit</a:t>
          </a:r>
        </a:p>
      </dsp:txBody>
      <dsp:txXfrm>
        <a:off x="54866" y="1301822"/>
        <a:ext cx="9948667" cy="1014199"/>
      </dsp:txXfrm>
    </dsp:sp>
    <dsp:sp modelId="{A6E0FF07-5D63-41EF-8B89-CC0883B9B1AE}">
      <dsp:nvSpPr>
        <dsp:cNvPr id="0" name=""/>
        <dsp:cNvSpPr/>
      </dsp:nvSpPr>
      <dsp:spPr>
        <a:xfrm>
          <a:off x="0" y="2454408"/>
          <a:ext cx="10058399" cy="1123931"/>
        </a:xfrm>
        <a:prstGeom prst="roundRec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Your issued permit includes ALL pages to be valid</a:t>
          </a:r>
        </a:p>
      </dsp:txBody>
      <dsp:txXfrm>
        <a:off x="54866" y="2509274"/>
        <a:ext cx="9948667" cy="1014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CE119-27D8-403C-8843-1E2CFCE06696}">
      <dsp:nvSpPr>
        <dsp:cNvPr id="0" name=""/>
        <dsp:cNvSpPr/>
      </dsp:nvSpPr>
      <dsp:spPr>
        <a:xfrm>
          <a:off x="1339171" y="2104"/>
          <a:ext cx="3290688" cy="3290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Correct area</a:t>
          </a:r>
        </a:p>
      </dsp:txBody>
      <dsp:txXfrm>
        <a:off x="1821081" y="484014"/>
        <a:ext cx="2326868" cy="2326868"/>
      </dsp:txXfrm>
    </dsp:sp>
    <dsp:sp modelId="{89C6BD9F-5E03-4854-A9A4-A39B4DE57C80}">
      <dsp:nvSpPr>
        <dsp:cNvPr id="0" name=""/>
        <dsp:cNvSpPr/>
      </dsp:nvSpPr>
      <dsp:spPr>
        <a:xfrm rot="5400000">
          <a:off x="4901342" y="1211432"/>
          <a:ext cx="1151741" cy="872032"/>
        </a:xfrm>
        <a:prstGeom prst="triangl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891FB-3CE1-4E50-9402-C9AE025B1F60}">
      <dsp:nvSpPr>
        <dsp:cNvPr id="0" name=""/>
        <dsp:cNvSpPr/>
      </dsp:nvSpPr>
      <dsp:spPr>
        <a:xfrm>
          <a:off x="6275205" y="2104"/>
          <a:ext cx="3290688" cy="3290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Correlate to DOT parcels</a:t>
          </a:r>
        </a:p>
      </dsp:txBody>
      <dsp:txXfrm>
        <a:off x="6757115" y="484014"/>
        <a:ext cx="2326868" cy="23268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24ACD5-B489-410D-91D5-3F5F9E0C19E9}">
      <dsp:nvSpPr>
        <dsp:cNvPr id="0" name=""/>
        <dsp:cNvSpPr/>
      </dsp:nvSpPr>
      <dsp:spPr>
        <a:xfrm>
          <a:off x="0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Show existing location of facilities</a:t>
          </a:r>
        </a:p>
      </dsp:txBody>
      <dsp:txXfrm>
        <a:off x="0" y="1374781"/>
        <a:ext cx="3143249" cy="2170707"/>
      </dsp:txXfrm>
    </dsp:sp>
    <dsp:sp modelId="{788F63B9-C154-41DE-B489-7BA40E3CF9D6}">
      <dsp:nvSpPr>
        <dsp:cNvPr id="0" name=""/>
        <dsp:cNvSpPr/>
      </dsp:nvSpPr>
      <dsp:spPr>
        <a:xfrm>
          <a:off x="1028948" y="361784"/>
          <a:ext cx="1085353" cy="10853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1187894" y="520730"/>
        <a:ext cx="767461" cy="767461"/>
      </dsp:txXfrm>
    </dsp:sp>
    <dsp:sp modelId="{51FE63CC-BB82-4380-89CD-8E63B8C5CEC9}">
      <dsp:nvSpPr>
        <dsp:cNvPr id="0" name=""/>
        <dsp:cNvSpPr/>
      </dsp:nvSpPr>
      <dsp:spPr>
        <a:xfrm>
          <a:off x="0" y="3617773"/>
          <a:ext cx="3143249" cy="72"/>
        </a:xfrm>
        <a:prstGeom prst="rect">
          <a:avLst/>
        </a:prstGeom>
        <a:solidFill>
          <a:schemeClr val="accent2">
            <a:hueOff val="381558"/>
            <a:satOff val="-8706"/>
            <a:lumOff val="3216"/>
            <a:alphaOff val="0"/>
          </a:schemeClr>
        </a:solidFill>
        <a:ln w="12700" cap="flat" cmpd="sng" algn="ctr">
          <a:solidFill>
            <a:schemeClr val="accent2">
              <a:hueOff val="381558"/>
              <a:satOff val="-8706"/>
              <a:lumOff val="3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232A58-1C02-45FD-8087-6A8F1F21976E}">
      <dsp:nvSpPr>
        <dsp:cNvPr id="0" name=""/>
        <dsp:cNvSpPr/>
      </dsp:nvSpPr>
      <dsp:spPr>
        <a:xfrm>
          <a:off x="3457574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Show proposed location of facilities</a:t>
          </a:r>
        </a:p>
      </dsp:txBody>
      <dsp:txXfrm>
        <a:off x="3457574" y="1374781"/>
        <a:ext cx="3143249" cy="2170707"/>
      </dsp:txXfrm>
    </dsp:sp>
    <dsp:sp modelId="{9FDEE2BB-8B7F-4313-9E3F-94AA0A3D2A47}">
      <dsp:nvSpPr>
        <dsp:cNvPr id="0" name=""/>
        <dsp:cNvSpPr/>
      </dsp:nvSpPr>
      <dsp:spPr>
        <a:xfrm>
          <a:off x="4486523" y="361784"/>
          <a:ext cx="1085353" cy="1085353"/>
        </a:xfrm>
        <a:prstGeom prst="ellipse">
          <a:avLst/>
        </a:prstGeom>
        <a:solidFill>
          <a:schemeClr val="accent2">
            <a:hueOff val="763116"/>
            <a:satOff val="-17411"/>
            <a:lumOff val="6432"/>
            <a:alphaOff val="0"/>
          </a:schemeClr>
        </a:solidFill>
        <a:ln w="12700" cap="flat" cmpd="sng" algn="ctr">
          <a:solidFill>
            <a:schemeClr val="accent2">
              <a:hueOff val="763116"/>
              <a:satOff val="-17411"/>
              <a:lumOff val="6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4645469" y="520730"/>
        <a:ext cx="767461" cy="767461"/>
      </dsp:txXfrm>
    </dsp:sp>
    <dsp:sp modelId="{75AD7F6C-DCB4-40E5-BBDC-A3B9C5177938}">
      <dsp:nvSpPr>
        <dsp:cNvPr id="0" name=""/>
        <dsp:cNvSpPr/>
      </dsp:nvSpPr>
      <dsp:spPr>
        <a:xfrm>
          <a:off x="3457574" y="3617773"/>
          <a:ext cx="3143249" cy="72"/>
        </a:xfrm>
        <a:prstGeom prst="rect">
          <a:avLst/>
        </a:prstGeom>
        <a:solidFill>
          <a:schemeClr val="accent2">
            <a:hueOff val="1144674"/>
            <a:satOff val="-26117"/>
            <a:lumOff val="9647"/>
            <a:alphaOff val="0"/>
          </a:schemeClr>
        </a:solidFill>
        <a:ln w="12700" cap="flat" cmpd="sng" algn="ctr">
          <a:solidFill>
            <a:schemeClr val="accent2">
              <a:hueOff val="1144674"/>
              <a:satOff val="-26117"/>
              <a:lumOff val="9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37F287-B2CE-4C5D-A82B-DA64E1961D21}">
      <dsp:nvSpPr>
        <dsp:cNvPr id="0" name=""/>
        <dsp:cNvSpPr/>
      </dsp:nvSpPr>
      <dsp:spPr>
        <a:xfrm>
          <a:off x="6915149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Overlay on DOT plans and cross sections</a:t>
          </a:r>
        </a:p>
      </dsp:txBody>
      <dsp:txXfrm>
        <a:off x="6915149" y="1374781"/>
        <a:ext cx="3143249" cy="2170707"/>
      </dsp:txXfrm>
    </dsp:sp>
    <dsp:sp modelId="{E00D9E8D-7451-4D43-98E9-C47A19281C40}">
      <dsp:nvSpPr>
        <dsp:cNvPr id="0" name=""/>
        <dsp:cNvSpPr/>
      </dsp:nvSpPr>
      <dsp:spPr>
        <a:xfrm>
          <a:off x="7944098" y="361784"/>
          <a:ext cx="1085353" cy="1085353"/>
        </a:xfrm>
        <a:prstGeom prst="ellipse">
          <a:avLst/>
        </a:prstGeom>
        <a:solidFill>
          <a:schemeClr val="accent2">
            <a:hueOff val="1526231"/>
            <a:satOff val="-34822"/>
            <a:lumOff val="12863"/>
            <a:alphaOff val="0"/>
          </a:schemeClr>
        </a:solidFill>
        <a:ln w="12700" cap="flat" cmpd="sng" algn="ctr">
          <a:solidFill>
            <a:schemeClr val="accent2">
              <a:hueOff val="1526231"/>
              <a:satOff val="-34822"/>
              <a:lumOff val="12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3</a:t>
          </a:r>
        </a:p>
      </dsp:txBody>
      <dsp:txXfrm>
        <a:off x="8103044" y="520730"/>
        <a:ext cx="767461" cy="767461"/>
      </dsp:txXfrm>
    </dsp:sp>
    <dsp:sp modelId="{ADDF4E84-694F-4229-96C6-73725425B4A3}">
      <dsp:nvSpPr>
        <dsp:cNvPr id="0" name=""/>
        <dsp:cNvSpPr/>
      </dsp:nvSpPr>
      <dsp:spPr>
        <a:xfrm>
          <a:off x="6915149" y="3617773"/>
          <a:ext cx="3143249" cy="72"/>
        </a:xfrm>
        <a:prstGeom prst="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accent2">
              <a:hueOff val="1907789"/>
              <a:satOff val="-43528"/>
              <a:lumOff val="16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FAAD7-21D6-484B-A126-DBB089989BE6}">
      <dsp:nvSpPr>
        <dsp:cNvPr id="0" name=""/>
        <dsp:cNvSpPr/>
      </dsp:nvSpPr>
      <dsp:spPr>
        <a:xfrm>
          <a:off x="0" y="0"/>
          <a:ext cx="3143249" cy="36178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Segregate direct, indirect &amp; “unallowable” costs</a:t>
          </a:r>
        </a:p>
      </dsp:txBody>
      <dsp:txXfrm>
        <a:off x="0" y="1374781"/>
        <a:ext cx="3143249" cy="2170707"/>
      </dsp:txXfrm>
    </dsp:sp>
    <dsp:sp modelId="{1DAAE6FA-501B-4317-8030-C2F0E0E857B6}">
      <dsp:nvSpPr>
        <dsp:cNvPr id="0" name=""/>
        <dsp:cNvSpPr/>
      </dsp:nvSpPr>
      <dsp:spPr>
        <a:xfrm>
          <a:off x="1028948" y="361784"/>
          <a:ext cx="1085353" cy="10853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187894" y="520730"/>
        <a:ext cx="767461" cy="767461"/>
      </dsp:txXfrm>
    </dsp:sp>
    <dsp:sp modelId="{D193701C-EE5B-4435-94BF-02B9F365D360}">
      <dsp:nvSpPr>
        <dsp:cNvPr id="0" name=""/>
        <dsp:cNvSpPr/>
      </dsp:nvSpPr>
      <dsp:spPr>
        <a:xfrm>
          <a:off x="0" y="3617773"/>
          <a:ext cx="314324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01AAC-CE99-4B04-8F49-AA90B46135C5}">
      <dsp:nvSpPr>
        <dsp:cNvPr id="0" name=""/>
        <dsp:cNvSpPr/>
      </dsp:nvSpPr>
      <dsp:spPr>
        <a:xfrm>
          <a:off x="3457574" y="0"/>
          <a:ext cx="3143249" cy="361784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Cost Accounting Standards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Work Order System</a:t>
          </a:r>
        </a:p>
      </dsp:txBody>
      <dsp:txXfrm>
        <a:off x="3457574" y="1374781"/>
        <a:ext cx="3143249" cy="2170707"/>
      </dsp:txXfrm>
    </dsp:sp>
    <dsp:sp modelId="{AF0CBEB8-2EFC-43E1-B2E3-8AE15FF30F05}">
      <dsp:nvSpPr>
        <dsp:cNvPr id="0" name=""/>
        <dsp:cNvSpPr/>
      </dsp:nvSpPr>
      <dsp:spPr>
        <a:xfrm>
          <a:off x="4486523" y="361784"/>
          <a:ext cx="1085353" cy="10853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4645469" y="520730"/>
        <a:ext cx="767461" cy="767461"/>
      </dsp:txXfrm>
    </dsp:sp>
    <dsp:sp modelId="{BD8E942D-F997-4A82-AC8C-85C3C67F6EFA}">
      <dsp:nvSpPr>
        <dsp:cNvPr id="0" name=""/>
        <dsp:cNvSpPr/>
      </dsp:nvSpPr>
      <dsp:spPr>
        <a:xfrm>
          <a:off x="3457574" y="3617773"/>
          <a:ext cx="3143249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DA064-3344-4457-9389-083E9ACF02D5}">
      <dsp:nvSpPr>
        <dsp:cNvPr id="0" name=""/>
        <dsp:cNvSpPr/>
      </dsp:nvSpPr>
      <dsp:spPr>
        <a:xfrm>
          <a:off x="6915149" y="0"/>
          <a:ext cx="3143249" cy="361784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060" tIns="330200" rIns="245060" bIns="33020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Ability to accumulate costs to a project</a:t>
          </a:r>
        </a:p>
      </dsp:txBody>
      <dsp:txXfrm>
        <a:off x="6915149" y="1374781"/>
        <a:ext cx="3143249" cy="2170707"/>
      </dsp:txXfrm>
    </dsp:sp>
    <dsp:sp modelId="{9F531C3D-198A-486B-B949-E337747A530B}">
      <dsp:nvSpPr>
        <dsp:cNvPr id="0" name=""/>
        <dsp:cNvSpPr/>
      </dsp:nvSpPr>
      <dsp:spPr>
        <a:xfrm>
          <a:off x="7944098" y="361784"/>
          <a:ext cx="1085353" cy="10853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618" tIns="12700" rIns="84618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8103044" y="520730"/>
        <a:ext cx="767461" cy="767461"/>
      </dsp:txXfrm>
    </dsp:sp>
    <dsp:sp modelId="{3FCF9FBB-0ABF-4F8B-90CF-68AA121AE1AF}">
      <dsp:nvSpPr>
        <dsp:cNvPr id="0" name=""/>
        <dsp:cNvSpPr/>
      </dsp:nvSpPr>
      <dsp:spPr>
        <a:xfrm>
          <a:off x="6915149" y="3617773"/>
          <a:ext cx="3143249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Materials &amp; equipment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Labor &amp; wages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Engineering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Directly related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Benefit one project and only one project</a:t>
          </a:r>
        </a:p>
      </dsp:txBody>
      <dsp:txXfrm rot="10800000">
        <a:off x="0" y="1631"/>
        <a:ext cx="10058399" cy="14317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Administration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Accounting fees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Legal fees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Insurance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Eligible costs - must be actually incurred</a:t>
          </a:r>
        </a:p>
      </dsp:txBody>
      <dsp:txXfrm rot="10800000">
        <a:off x="0" y="1631"/>
        <a:ext cx="10058399" cy="143171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6CBA8-64D5-47F9-BCA4-1EC2C350F675}">
      <dsp:nvSpPr>
        <dsp:cNvPr id="0" name=""/>
        <dsp:cNvSpPr/>
      </dsp:nvSpPr>
      <dsp:spPr>
        <a:xfrm>
          <a:off x="0" y="2183561"/>
          <a:ext cx="10058399" cy="14326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Include:</a:t>
          </a:r>
        </a:p>
      </dsp:txBody>
      <dsp:txXfrm>
        <a:off x="0" y="2183561"/>
        <a:ext cx="10058399" cy="773632"/>
      </dsp:txXfrm>
    </dsp:sp>
    <dsp:sp modelId="{2F870A7E-3C2B-4D01-83D5-C55C9727B4EC}">
      <dsp:nvSpPr>
        <dsp:cNvPr id="0" name=""/>
        <dsp:cNvSpPr/>
      </dsp:nvSpPr>
      <dsp:spPr>
        <a:xfrm>
          <a:off x="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Advertising</a:t>
          </a:r>
        </a:p>
      </dsp:txBody>
      <dsp:txXfrm>
        <a:off x="0" y="2928540"/>
        <a:ext cx="2514600" cy="659020"/>
      </dsp:txXfrm>
    </dsp:sp>
    <dsp:sp modelId="{B53A081B-56B4-45A9-B33C-6412F106B7B8}">
      <dsp:nvSpPr>
        <dsp:cNvPr id="0" name=""/>
        <dsp:cNvSpPr/>
      </dsp:nvSpPr>
      <dsp:spPr>
        <a:xfrm>
          <a:off x="25145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7112271"/>
            <a:satOff val="1537"/>
            <a:lumOff val="-62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Interest on borrowings</a:t>
          </a:r>
        </a:p>
      </dsp:txBody>
      <dsp:txXfrm>
        <a:off x="2514599" y="2928540"/>
        <a:ext cx="2514600" cy="659020"/>
      </dsp:txXfrm>
    </dsp:sp>
    <dsp:sp modelId="{9F60E64C-4282-4EEE-BA48-1F8A31AD9DF1}">
      <dsp:nvSpPr>
        <dsp:cNvPr id="0" name=""/>
        <dsp:cNvSpPr/>
      </dsp:nvSpPr>
      <dsp:spPr>
        <a:xfrm>
          <a:off x="5029199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14224541"/>
            <a:satOff val="3075"/>
            <a:lumOff val="-124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Fines &amp; penalties</a:t>
          </a:r>
        </a:p>
      </dsp:txBody>
      <dsp:txXfrm>
        <a:off x="5029199" y="2928540"/>
        <a:ext cx="2514600" cy="659020"/>
      </dsp:txXfrm>
    </dsp:sp>
    <dsp:sp modelId="{DC819EA3-A7B7-4DF9-B4C4-D5385E9F3F5E}">
      <dsp:nvSpPr>
        <dsp:cNvPr id="0" name=""/>
        <dsp:cNvSpPr/>
      </dsp:nvSpPr>
      <dsp:spPr>
        <a:xfrm>
          <a:off x="7543800" y="2928540"/>
          <a:ext cx="2514600" cy="659020"/>
        </a:xfrm>
        <a:prstGeom prst="rect">
          <a:avLst/>
        </a:prstGeom>
        <a:solidFill>
          <a:schemeClr val="accent5">
            <a:tint val="40000"/>
            <a:alpha val="90000"/>
            <a:hueOff val="-21336812"/>
            <a:satOff val="4612"/>
            <a:lumOff val="-18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First-class travel</a:t>
          </a:r>
        </a:p>
      </dsp:txBody>
      <dsp:txXfrm>
        <a:off x="7543800" y="2928540"/>
        <a:ext cx="2514600" cy="659020"/>
      </dsp:txXfrm>
    </dsp:sp>
    <dsp:sp modelId="{855FB9A8-4651-442F-B9BD-BC11A740B0CA}">
      <dsp:nvSpPr>
        <dsp:cNvPr id="0" name=""/>
        <dsp:cNvSpPr/>
      </dsp:nvSpPr>
      <dsp:spPr>
        <a:xfrm rot="10800000">
          <a:off x="0" y="1631"/>
          <a:ext cx="10058399" cy="2203419"/>
        </a:xfrm>
        <a:prstGeom prst="upArrowCallout">
          <a:avLst/>
        </a:prstGeom>
        <a:solidFill>
          <a:schemeClr val="accent5">
            <a:hueOff val="-21323121"/>
            <a:satOff val="12119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i="0" u="none" kern="1200" dirty="0"/>
            <a:t>Ineligible costs</a:t>
          </a:r>
        </a:p>
      </dsp:txBody>
      <dsp:txXfrm rot="10800000">
        <a:off x="0" y="1631"/>
        <a:ext cx="10058399" cy="14317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F5D5B9-20E4-443C-9D9A-4207D67C3D55}">
      <dsp:nvSpPr>
        <dsp:cNvPr id="0" name=""/>
        <dsp:cNvSpPr/>
      </dsp:nvSpPr>
      <dsp:spPr>
        <a:xfrm>
          <a:off x="1063980" y="635603"/>
          <a:ext cx="1274535" cy="1274535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625004-FC77-4EA5-B2CF-276D57B7670D}">
      <dsp:nvSpPr>
        <dsp:cNvPr id="0" name=""/>
        <dsp:cNvSpPr/>
      </dsp:nvSpPr>
      <dsp:spPr>
        <a:xfrm>
          <a:off x="285097" y="2262241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Expenses must be incurred prior to the date of the invoice</a:t>
          </a:r>
        </a:p>
      </dsp:txBody>
      <dsp:txXfrm>
        <a:off x="285097" y="2262241"/>
        <a:ext cx="2832300" cy="720000"/>
      </dsp:txXfrm>
    </dsp:sp>
    <dsp:sp modelId="{BE2C63F1-7968-4E52-81C6-FFA0D0CEDE02}">
      <dsp:nvSpPr>
        <dsp:cNvPr id="0" name=""/>
        <dsp:cNvSpPr/>
      </dsp:nvSpPr>
      <dsp:spPr>
        <a:xfrm>
          <a:off x="4391932" y="635603"/>
          <a:ext cx="1274535" cy="1274535"/>
        </a:xfrm>
        <a:prstGeom prst="rect">
          <a:avLst/>
        </a:prstGeom>
        <a:blipFill>
          <a:blip xmlns:r="http://schemas.openxmlformats.org/officeDocument/2006/relationships"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4E62E-7113-43EA-947E-D7D4577768DA}">
      <dsp:nvSpPr>
        <dsp:cNvPr id="0" name=""/>
        <dsp:cNvSpPr/>
      </dsp:nvSpPr>
      <dsp:spPr>
        <a:xfrm>
          <a:off x="3613050" y="2262241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Progress payments allowed</a:t>
          </a:r>
        </a:p>
      </dsp:txBody>
      <dsp:txXfrm>
        <a:off x="3613050" y="2262241"/>
        <a:ext cx="2832300" cy="720000"/>
      </dsp:txXfrm>
    </dsp:sp>
    <dsp:sp modelId="{A09D1267-E2F4-4B42-83B5-AD26BA84776B}">
      <dsp:nvSpPr>
        <dsp:cNvPr id="0" name=""/>
        <dsp:cNvSpPr/>
      </dsp:nvSpPr>
      <dsp:spPr>
        <a:xfrm>
          <a:off x="7719885" y="635603"/>
          <a:ext cx="1274535" cy="1274535"/>
        </a:xfrm>
        <a:prstGeom prst="rect">
          <a:avLst/>
        </a:prstGeom>
        <a:blipFill>
          <a:blip xmlns:r="http://schemas.openxmlformats.org/officeDocument/2006/relationships"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EAB6C-EEEB-4830-B7D1-226CF04C8D33}">
      <dsp:nvSpPr>
        <dsp:cNvPr id="0" name=""/>
        <dsp:cNvSpPr/>
      </dsp:nvSpPr>
      <dsp:spPr>
        <a:xfrm>
          <a:off x="6941002" y="2262241"/>
          <a:ext cx="28323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Indicate Progress or Final on the Invoice</a:t>
          </a:r>
        </a:p>
      </dsp:txBody>
      <dsp:txXfrm>
        <a:off x="6941002" y="2262241"/>
        <a:ext cx="28323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BE552-8507-4417-9192-46189F7114EA}">
      <dsp:nvSpPr>
        <dsp:cNvPr id="0" name=""/>
        <dsp:cNvSpPr/>
      </dsp:nvSpPr>
      <dsp:spPr>
        <a:xfrm>
          <a:off x="0" y="0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Certificate of Completion</a:t>
          </a:r>
        </a:p>
      </dsp:txBody>
      <dsp:txXfrm>
        <a:off x="23312" y="23312"/>
        <a:ext cx="7120597" cy="749301"/>
      </dsp:txXfrm>
    </dsp:sp>
    <dsp:sp modelId="{51EF9341-BC89-4A8E-A29B-6813B626F8C4}">
      <dsp:nvSpPr>
        <dsp:cNvPr id="0" name=""/>
        <dsp:cNvSpPr/>
      </dsp:nvSpPr>
      <dsp:spPr>
        <a:xfrm>
          <a:off x="673912" y="94063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Final Audit</a:t>
          </a:r>
        </a:p>
      </dsp:txBody>
      <dsp:txXfrm>
        <a:off x="697224" y="963951"/>
        <a:ext cx="6808831" cy="749301"/>
      </dsp:txXfrm>
    </dsp:sp>
    <dsp:sp modelId="{AE5B2CA2-3669-47E4-A969-2B3EBA628BB1}">
      <dsp:nvSpPr>
        <dsp:cNvPr id="0" name=""/>
        <dsp:cNvSpPr/>
      </dsp:nvSpPr>
      <dsp:spPr>
        <a:xfrm>
          <a:off x="1337767" y="188127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Disclaimer of Interest in Realty</a:t>
          </a:r>
        </a:p>
      </dsp:txBody>
      <dsp:txXfrm>
        <a:off x="1361079" y="1904591"/>
        <a:ext cx="6818889" cy="749301"/>
      </dsp:txXfrm>
    </dsp:sp>
    <dsp:sp modelId="{6237B74E-FF62-4FD8-8D95-D52E2D5881BB}">
      <dsp:nvSpPr>
        <dsp:cNvPr id="0" name=""/>
        <dsp:cNvSpPr/>
      </dsp:nvSpPr>
      <dsp:spPr>
        <a:xfrm>
          <a:off x="2011680" y="2821919"/>
          <a:ext cx="8046720" cy="795925"/>
        </a:xfrm>
        <a:prstGeom prst="roundRect">
          <a:avLst>
            <a:gd name="adj" fmla="val 10000"/>
          </a:avLst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Retainage</a:t>
          </a:r>
        </a:p>
      </dsp:txBody>
      <dsp:txXfrm>
        <a:off x="2034992" y="2845231"/>
        <a:ext cx="6808831" cy="749301"/>
      </dsp:txXfrm>
    </dsp:sp>
    <dsp:sp modelId="{468377D2-2989-4C29-A4C9-D4FF227BE0FB}">
      <dsp:nvSpPr>
        <dsp:cNvPr id="0" name=""/>
        <dsp:cNvSpPr/>
      </dsp:nvSpPr>
      <dsp:spPr>
        <a:xfrm>
          <a:off x="7529368" y="60960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7645772" y="609606"/>
        <a:ext cx="284543" cy="389307"/>
      </dsp:txXfrm>
    </dsp:sp>
    <dsp:sp modelId="{14B3335B-6422-4A96-9D4C-29430D0E410F}">
      <dsp:nvSpPr>
        <dsp:cNvPr id="0" name=""/>
        <dsp:cNvSpPr/>
      </dsp:nvSpPr>
      <dsp:spPr>
        <a:xfrm>
          <a:off x="8203280" y="155024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319684" y="1550246"/>
        <a:ext cx="284543" cy="389307"/>
      </dsp:txXfrm>
    </dsp:sp>
    <dsp:sp modelId="{0350D43F-069C-4DD1-9C9F-F74B11174844}">
      <dsp:nvSpPr>
        <dsp:cNvPr id="0" name=""/>
        <dsp:cNvSpPr/>
      </dsp:nvSpPr>
      <dsp:spPr>
        <a:xfrm>
          <a:off x="8867135" y="2490886"/>
          <a:ext cx="517351" cy="51735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983539" y="2490886"/>
        <a:ext cx="284543" cy="389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B853F-860E-4E1D-A2AA-897400C080C4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69596-82B3-4D0A-B8A3-2C59E988E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24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DOT District Utility Coordinator map has been updated with the new staffing assignments.</a:t>
            </a:r>
          </a:p>
          <a:p>
            <a:r>
              <a:rPr lang="en-US" dirty="0"/>
              <a:t>It shows the 6 different District areas covered by each DUC – you’ll likely be seeing this map again today in the district led presentations.</a:t>
            </a:r>
          </a:p>
          <a:p>
            <a:r>
              <a:rPr lang="en-US" dirty="0"/>
              <a:t>The map is also available on the FTP site for the meeting.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3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16 additional field staff across the state that handle permitting.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are the Engineering Operations Technicians or EOTs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receive and process various types of permits including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Utility Accommodation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Work on ROW and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Access (or entrance) permits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frequently get involved in project coordination and relocation work plan reviews.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8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We all know that good communication is vital to the success of any program.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 b="1"/>
            </a:pPr>
            <a:r>
              <a:rPr lang="en-US" sz="2400" b="0" i="1" dirty="0">
                <a:solidFill>
                  <a:schemeClr val="tx1"/>
                </a:solidFill>
                <a:latin typeface="+mn-lt"/>
              </a:rPr>
              <a:t>Its about sharing…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2400" b="1" u="sng" dirty="0">
                <a:solidFill>
                  <a:schemeClr val="tx1"/>
                </a:solidFill>
                <a:latin typeface="+mn-lt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information - at the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time – with the </a:t>
            </a:r>
            <a:r>
              <a:rPr lang="en-US" sz="2400" b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 people</a:t>
            </a:r>
          </a:p>
          <a:p>
            <a:pPr marL="0" lvl="0" indent="0">
              <a:lnSpc>
                <a:spcPct val="90000"/>
              </a:lnSpc>
              <a:spcBef>
                <a:spcPct val="0"/>
              </a:spcBef>
              <a:buFontTx/>
              <a:buNone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The Annual Utility Meetings are one of the ways we share information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Today we’ll be sharing information about various aspects of the utility program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latin typeface="+mn-lt"/>
              </a:rPr>
              <a:t>including processes and related policy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Reimbursement agreements</a:t>
            </a:r>
          </a:p>
          <a:p>
            <a:pPr marL="800100" lvl="1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Permitting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Each district will also share information about current and upcoming projects including the 5-year Program</a:t>
            </a:r>
          </a:p>
          <a:p>
            <a:pPr marL="342900" lvl="0" indent="-342900">
              <a:lnSpc>
                <a:spcPct val="90000"/>
              </a:lnSpc>
              <a:spcBef>
                <a:spcPct val="0"/>
              </a:spcBef>
              <a:buFontTx/>
              <a:buChar char="-"/>
              <a:defRPr b="1"/>
            </a:pPr>
            <a:r>
              <a:rPr lang="en-US" sz="2400" b="0" dirty="0">
                <a:solidFill>
                  <a:schemeClr val="tx1"/>
                </a:solidFill>
                <a:latin typeface="+mn-lt"/>
              </a:rPr>
              <a:t>We’ll also be sharing some information about current initiatives underway including three utility coordination research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8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Ok, now that we’ve covered introductions</a:t>
            </a:r>
          </a:p>
          <a:p>
            <a:r>
              <a:rPr lang="en-US" dirty="0"/>
              <a:t>- let’s take a closer look at what work going on in our districts.</a:t>
            </a:r>
          </a:p>
          <a:p>
            <a:r>
              <a:rPr lang="en-US" dirty="0"/>
              <a:t>We’re going to switch things up a bit and start with District 6 and then we’ll hear from Districts 5, 4 and 3.</a:t>
            </a:r>
          </a:p>
          <a:p>
            <a:r>
              <a:rPr lang="en-US" dirty="0"/>
              <a:t>Following that I’ll be going over the </a:t>
            </a:r>
          </a:p>
          <a:p>
            <a:pPr marL="171450" indent="-171450">
              <a:buFontTx/>
              <a:buChar char="-"/>
            </a:pPr>
            <a:r>
              <a:rPr lang="en-US" dirty="0"/>
              <a:t>Point25 process and </a:t>
            </a:r>
          </a:p>
          <a:p>
            <a:pPr marL="171450" indent="-171450">
              <a:buFontTx/>
              <a:buChar char="-"/>
            </a:pPr>
            <a:r>
              <a:rPr lang="en-US" dirty="0"/>
              <a:t>hit the highlights related to permitting.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then, we’ll take a little break and hear from Districts 2 and 1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790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work we do within the Utility Program is done under Iowa Code Section 306A 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specifically under Iowa Administrative Code – 761 Chapter 115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of you know this rule as our </a:t>
            </a:r>
            <a:r>
              <a:rPr lang="en-US" u="sng" dirty="0"/>
              <a:t>Policy for Accommodating and Adjustment of Utilities on the Primary Road System</a:t>
            </a:r>
          </a:p>
          <a:p>
            <a:pPr marL="171450" indent="-171450">
              <a:buFontTx/>
              <a:buChar char="-"/>
            </a:pPr>
            <a:r>
              <a:rPr lang="en-US" dirty="0"/>
              <a:t>Section 115.25 covers the </a:t>
            </a:r>
            <a:r>
              <a:rPr lang="en-US" u="sng" dirty="0"/>
              <a:t>adjustment</a:t>
            </a:r>
            <a:r>
              <a:rPr lang="en-US" dirty="0"/>
              <a:t> and </a:t>
            </a:r>
            <a:r>
              <a:rPr lang="en-US" u="sng" dirty="0"/>
              <a:t>coordination</a:t>
            </a:r>
            <a:r>
              <a:rPr lang="en-US" dirty="0"/>
              <a:t> on highway projects – we reference this as simply </a:t>
            </a:r>
            <a:r>
              <a:rPr lang="en-US" u="sng" dirty="0"/>
              <a:t>Point25</a:t>
            </a:r>
            <a:r>
              <a:rPr lang="en-US" u="none" dirty="0"/>
              <a:t> – </a:t>
            </a:r>
            <a:r>
              <a:rPr lang="en-US" i="1" u="none" dirty="0"/>
              <a:t>so you’ll hear that reference frequently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Applies to all DOT projects – except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Those developed on an </a:t>
            </a:r>
            <a:r>
              <a:rPr lang="en-US" u="sng" dirty="0"/>
              <a:t>accelerated</a:t>
            </a:r>
            <a:r>
              <a:rPr lang="en-US" dirty="0"/>
              <a:t> schedules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And those with </a:t>
            </a:r>
            <a:r>
              <a:rPr lang="en-US" u="sng" dirty="0"/>
              <a:t>no anticipated utility involvement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3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Point25 is specifically for state highway improvement projects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sets forth the timing of notifications and plan submittals that DOT provides to utility companies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 well as the required responses from utility companies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all the notifications and submittals are met,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Non-responsive utility owners can be held liable for project delay damages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Any claims will be settled directly between the DOT contractor and the utility owner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 those instances, the State will only be a provider of evidence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We CANNOT take on liability of either party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6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coordination and the Point25 process for state projects is broken down into project development milestones.</a:t>
            </a:r>
          </a:p>
          <a:p>
            <a:r>
              <a:rPr lang="en-US" dirty="0"/>
              <a:t>We refer to these milestones as “U” events</a:t>
            </a:r>
          </a:p>
          <a:p>
            <a:r>
              <a:rPr lang="en-US" dirty="0"/>
              <a:t>The events are tracked in our internal Project Scheduling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30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u="sng" dirty="0"/>
              <a:t>U0 event </a:t>
            </a:r>
            <a:r>
              <a:rPr lang="en-US" dirty="0"/>
              <a:t>– is the </a:t>
            </a:r>
            <a:r>
              <a:rPr lang="en-US" u="sng" dirty="0"/>
              <a:t>investigation</a:t>
            </a:r>
            <a:r>
              <a:rPr lang="en-US" dirty="0"/>
              <a:t> step for utility facilities within the project area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seek to identify utility facility ownership in the project area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gather information from various sources, such as: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Iowa One Call (design request)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Field examinations (concept review)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Utility maps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Existing permit records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34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</a:t>
            </a:r>
            <a:r>
              <a:rPr lang="en-US" u="sng" dirty="0"/>
              <a:t>U0 investigation</a:t>
            </a:r>
            <a:r>
              <a:rPr lang="en-US" dirty="0"/>
              <a:t> we look for the potential for impacts to major or large capacity facilities</a:t>
            </a:r>
          </a:p>
          <a:p>
            <a:r>
              <a:rPr lang="en-US" dirty="0"/>
              <a:t>If we see something that we need to look into a little further, we’ll contact that company</a:t>
            </a:r>
          </a:p>
          <a:p>
            <a:pPr marL="171450" indent="-171450">
              <a:buFontTx/>
              <a:buChar char="-"/>
            </a:pPr>
            <a:r>
              <a:rPr lang="en-US" dirty="0"/>
              <a:t>For more precise location and capacity information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might also ask for a high-level estimate for relocation or adjustments should they become necessary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These help us to make better design and development decisions.</a:t>
            </a:r>
          </a:p>
          <a:p>
            <a:pPr marL="0" indent="0">
              <a:buFontTx/>
              <a:buNone/>
            </a:pPr>
            <a:r>
              <a:rPr lang="en-US" dirty="0"/>
              <a:t>The information we receive is provided to the project designer with the intent to design around or at the very least minimize the impact to that facility.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The goal for the event is to </a:t>
            </a:r>
            <a:r>
              <a:rPr lang="en-US" sz="1200" b="1" i="1" dirty="0"/>
              <a:t>be early enough in the project development process to allow for modifications </a:t>
            </a:r>
            <a:r>
              <a:rPr lang="en-US" sz="1200" i="1" dirty="0"/>
              <a:t>to the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21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When the field exam plans have been completed, we are ready for the U2 event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These plans include a general project layout (approximately 30% design)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At this point the new ROW lines have not been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With the U2 we submit a notification to the </a:t>
            </a:r>
            <a:r>
              <a:rPr lang="en-US" sz="1200" u="sng" dirty="0"/>
              <a:t>known</a:t>
            </a:r>
            <a:r>
              <a:rPr lang="en-US" sz="1200" dirty="0"/>
              <a:t> utility companies in the project area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We request verification of existing facility locations from utility companies (90 days to reply)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We also want to know if your facilities are </a:t>
            </a:r>
            <a:r>
              <a:rPr lang="en-US" sz="1200" u="sng" dirty="0"/>
              <a:t>on the public ROW </a:t>
            </a:r>
            <a:r>
              <a:rPr lang="en-US" sz="1200" dirty="0"/>
              <a:t>or </a:t>
            </a:r>
            <a:r>
              <a:rPr lang="en-US" sz="1200" u="sng" dirty="0"/>
              <a:t>in private easement </a:t>
            </a:r>
            <a:r>
              <a:rPr lang="en-US" sz="1200" dirty="0"/>
              <a:t>in the vicinity of the project.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If the facilities </a:t>
            </a:r>
            <a:r>
              <a:rPr lang="en-US" sz="1200" u="sng" dirty="0"/>
              <a:t>ARE</a:t>
            </a:r>
            <a:r>
              <a:rPr lang="en-US" sz="1200" dirty="0"/>
              <a:t> on private easement – would </a:t>
            </a:r>
            <a:r>
              <a:rPr lang="en-US" sz="1200" u="sng" dirty="0"/>
              <a:t>your company </a:t>
            </a:r>
            <a:r>
              <a:rPr lang="en-US" sz="1200" dirty="0"/>
              <a:t>purchase their own replacement easement?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Or, would they request the </a:t>
            </a:r>
            <a:r>
              <a:rPr lang="en-US" sz="1200" u="sng" dirty="0"/>
              <a:t>DOT to purchase </a:t>
            </a:r>
            <a:r>
              <a:rPr lang="en-US" sz="1200" dirty="0"/>
              <a:t>replacement easement for them if it’s needed?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/>
              <a:t>Again, our goal is to </a:t>
            </a:r>
            <a:r>
              <a:rPr lang="en-US" sz="1200" b="1" i="1" dirty="0"/>
              <a:t>be early enough in the design development to allow for modifications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And for our ROW Design staff to include any utility easement needs in the ROW design.</a:t>
            </a:r>
            <a:endParaRPr lang="en-US" sz="1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4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and welcome to the Iowa DOT’s 2022 Annual Utility Meeting. We appreciate everyone taking time out of their schedules to join us today. </a:t>
            </a:r>
          </a:p>
          <a:p>
            <a:r>
              <a:rPr lang="en-US" dirty="0"/>
              <a:t>This meeting as many of you know usually takes place during late winter or early spring. </a:t>
            </a:r>
          </a:p>
          <a:p>
            <a:r>
              <a:rPr lang="en-US" dirty="0"/>
              <a:t>Over the last year we’ve had a lot of staffing changes and related training for new staff going on – which affected the scheduling of this meeting.</a:t>
            </a:r>
          </a:p>
          <a:p>
            <a:r>
              <a:rPr lang="en-US" u="sng" dirty="0"/>
              <a:t>My name is Deanne Popp and I’ll be leading today’s event.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meeting is being recorded and will be made available on an FTP site for future access.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>
                <a:highlight>
                  <a:srgbClr val="FFFF00"/>
                </a:highlight>
              </a:rPr>
              <a:t>Today you’ll be hearing from several different presenters including the DOT districts who will discuss upcoming projects.</a:t>
            </a:r>
          </a:p>
          <a:p>
            <a:r>
              <a:rPr lang="en-US" u="sng" dirty="0">
                <a:highlight>
                  <a:srgbClr val="FFFF00"/>
                </a:highlight>
              </a:rPr>
              <a:t>If you’ve not attended a Teams Live event before </a:t>
            </a:r>
            <a:r>
              <a:rPr lang="en-US" dirty="0">
                <a:highlight>
                  <a:srgbClr val="FFFF00"/>
                </a:highlight>
              </a:rPr>
              <a:t>you’ll notice that it might be a bit different from other virtual meetings you’ve attended. </a:t>
            </a:r>
          </a:p>
          <a:p>
            <a:pPr marL="171450" indent="-171450">
              <a:buFontTx/>
              <a:buChar char="-"/>
            </a:pPr>
            <a:r>
              <a:rPr lang="en-US" dirty="0">
                <a:highlight>
                  <a:srgbClr val="FFFF00"/>
                </a:highlight>
              </a:rPr>
              <a:t>The biggest difference is that only the presenters can share their screen, camera and microphones.</a:t>
            </a:r>
          </a:p>
          <a:p>
            <a:pPr marL="171450" indent="-171450">
              <a:buFontTx/>
              <a:buChar char="-"/>
            </a:pPr>
            <a:r>
              <a:rPr lang="en-US" dirty="0">
                <a:highlight>
                  <a:srgbClr val="FFFF00"/>
                </a:highlight>
              </a:rPr>
              <a:t>You can, however, still interact with us.</a:t>
            </a:r>
          </a:p>
          <a:p>
            <a:pPr marL="171450" indent="-171450">
              <a:buFontTx/>
              <a:buChar char="-"/>
            </a:pPr>
            <a:r>
              <a:rPr lang="en-US" dirty="0">
                <a:highlight>
                  <a:srgbClr val="FFFF00"/>
                </a:highlight>
              </a:rPr>
              <a:t>Comments and questions can be posted in the </a:t>
            </a:r>
            <a:r>
              <a:rPr lang="en-US" u="sng" dirty="0">
                <a:highlight>
                  <a:srgbClr val="FFFF00"/>
                </a:highlight>
              </a:rPr>
              <a:t>Q&amp;A </a:t>
            </a:r>
            <a:r>
              <a:rPr lang="en-US" dirty="0">
                <a:highlight>
                  <a:srgbClr val="FFFF00"/>
                </a:highlight>
              </a:rPr>
              <a:t>portion. </a:t>
            </a:r>
          </a:p>
          <a:p>
            <a:pPr marL="0" indent="0">
              <a:buFontTx/>
              <a:buNone/>
            </a:pPr>
            <a:r>
              <a:rPr lang="en-US" dirty="0">
                <a:highlight>
                  <a:srgbClr val="FFFF00"/>
                </a:highlight>
              </a:rPr>
              <a:t>We will be monitoring the Q/A and publishing posts that are relevant to the topics. Some questions might be answered directly by the moderator.</a:t>
            </a:r>
          </a:p>
          <a:p>
            <a:r>
              <a:rPr lang="en-US" dirty="0">
                <a:highlight>
                  <a:srgbClr val="FFFF00"/>
                </a:highlight>
              </a:rPr>
              <a:t>We expect to conclude the event by Noon.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4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is the U3 event – this is the 1</a:t>
            </a:r>
            <a:r>
              <a:rPr lang="en-US" baseline="30000" dirty="0"/>
              <a:t>st</a:t>
            </a:r>
            <a:r>
              <a:rPr lang="en-US" dirty="0"/>
              <a:t> plan submittal</a:t>
            </a:r>
          </a:p>
          <a:p>
            <a:r>
              <a:rPr lang="en-US" dirty="0"/>
              <a:t>These plans include the proposed road design AND the new proposed ROW layout (approximately 60% design)</a:t>
            </a:r>
          </a:p>
          <a:p>
            <a:r>
              <a:rPr lang="en-US" dirty="0"/>
              <a:t>This submittal is sent to all </a:t>
            </a:r>
            <a:r>
              <a:rPr lang="en-US" u="sng" dirty="0"/>
              <a:t>known</a:t>
            </a:r>
            <a:r>
              <a:rPr lang="en-US" dirty="0"/>
              <a:t> utility companies with facilities in the project area.</a:t>
            </a:r>
          </a:p>
          <a:p>
            <a:r>
              <a:rPr lang="en-US" dirty="0"/>
              <a:t>Each company has 90 days to reply as to whether or not their facilities will be impacted.</a:t>
            </a:r>
          </a:p>
          <a:p>
            <a:r>
              <a:rPr lang="en-US" u="sng" dirty="0"/>
              <a:t>Every company</a:t>
            </a:r>
            <a:r>
              <a:rPr lang="en-US" dirty="0"/>
              <a:t> </a:t>
            </a:r>
            <a:r>
              <a:rPr lang="en-US" u="sng" dirty="0"/>
              <a:t>must</a:t>
            </a:r>
            <a:r>
              <a:rPr lang="en-US" dirty="0"/>
              <a:t> reply regardless if they’re impacted or not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you do expect to be impacted by the road project you MUST provide us with a </a:t>
            </a:r>
            <a:r>
              <a:rPr lang="en-US" u="sng" dirty="0"/>
              <a:t>relocation work plan within the </a:t>
            </a:r>
            <a:r>
              <a:rPr lang="en-US" b="1" u="sng" dirty="0"/>
              <a:t>same 90-day time period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relocation plan is to be shown on DOT project plans and cross section sheets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 me give you an idea of what we’re looking for in the relocation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94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one example of basic information we would like to see in your relocation plan.</a:t>
            </a:r>
          </a:p>
          <a:p>
            <a:r>
              <a:rPr lang="en-US" dirty="0"/>
              <a:t>Here the utility company shows their design in an overlay on the D sheets (plan and profile sheets)</a:t>
            </a:r>
          </a:p>
          <a:p>
            <a:r>
              <a:rPr lang="en-US" dirty="0"/>
              <a:t>They included a legend…</a:t>
            </a:r>
          </a:p>
          <a:p>
            <a:pPr marL="171450" indent="-171450">
              <a:buFontTx/>
              <a:buChar char="-"/>
            </a:pPr>
            <a:r>
              <a:rPr lang="en-US" dirty="0"/>
              <a:t>Green represents their existing facilities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Red represents what they plan to remove or abandon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blue shows their new proposed route</a:t>
            </a:r>
          </a:p>
          <a:p>
            <a:pPr marL="171450" indent="-171450">
              <a:buFontTx/>
              <a:buChar char="-"/>
            </a:pPr>
            <a:r>
              <a:rPr lang="en-US" dirty="0"/>
              <a:t>Notice they have call-outs with specific details about various locations</a:t>
            </a:r>
          </a:p>
          <a:p>
            <a:pPr marL="0" indent="0">
              <a:buFontTx/>
              <a:buNone/>
            </a:pPr>
            <a:r>
              <a:rPr lang="en-US" dirty="0"/>
              <a:t>This is one example of the basic information we’d like to receive.</a:t>
            </a:r>
          </a:p>
          <a:p>
            <a:pPr marL="0" indent="0">
              <a:buFontTx/>
              <a:buNone/>
            </a:pPr>
            <a:r>
              <a:rPr lang="en-US" dirty="0"/>
              <a:t>One thing to note is that if you’re planning to request reimbursement, we’ll need to see this information on the H sheets as well (that’s the ROW sheets).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60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an example of utility information on a cross section sheet.</a:t>
            </a:r>
          </a:p>
          <a:p>
            <a:r>
              <a:rPr lang="en-US" dirty="0"/>
              <a:t>It shows the approximate depth and location of the underground facility – and details about what the plan is for the facility at that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67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plan submittal or U4 is done following the Public Hearing or Public Information Meeting</a:t>
            </a:r>
          </a:p>
          <a:p>
            <a:r>
              <a:rPr lang="en-US" dirty="0"/>
              <a:t>Any changes requested as a result of the public’s input are incorporated into the final ROW layout (approximately 90% design)</a:t>
            </a:r>
          </a:p>
          <a:p>
            <a:r>
              <a:rPr lang="en-US" dirty="0"/>
              <a:t>Again, this submittal is sent to all </a:t>
            </a:r>
            <a:r>
              <a:rPr lang="en-US" u="sng" dirty="0"/>
              <a:t>known</a:t>
            </a:r>
            <a:r>
              <a:rPr lang="en-US" dirty="0"/>
              <a:t> utility companies with facilities in the project area.</a:t>
            </a:r>
          </a:p>
          <a:p>
            <a:r>
              <a:rPr lang="en-US" dirty="0"/>
              <a:t>Each company has 60 days to review the information and reply as to whether or not their facilities will be impacted.</a:t>
            </a:r>
          </a:p>
          <a:p>
            <a:r>
              <a:rPr lang="en-US" dirty="0"/>
              <a:t>Again, everyone </a:t>
            </a:r>
            <a:r>
              <a:rPr lang="en-US" u="sng" dirty="0"/>
              <a:t>must</a:t>
            </a:r>
            <a:r>
              <a:rPr lang="en-US" dirty="0"/>
              <a:t> reply regardless if they’re impacted or not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they </a:t>
            </a:r>
            <a:r>
              <a:rPr lang="en-US" u="sng" dirty="0"/>
              <a:t>are</a:t>
            </a:r>
            <a:r>
              <a:rPr lang="en-US" dirty="0"/>
              <a:t> going to be impacted by the road project they </a:t>
            </a:r>
            <a:r>
              <a:rPr lang="en-US" u="sng" dirty="0"/>
              <a:t>MUST</a:t>
            </a:r>
            <a:r>
              <a:rPr lang="en-US" dirty="0"/>
              <a:t> provide us with a FINAL relocation plan within the </a:t>
            </a:r>
            <a:r>
              <a:rPr lang="en-US" b="1" dirty="0"/>
              <a:t>same 60-day time period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again, the relocation is to be shown on DOT project plans and cross sections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U4 submittal is only provided on Point25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19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utility relocations or adjustments may be eligible for reimbursement</a:t>
            </a:r>
          </a:p>
          <a:p>
            <a:r>
              <a:rPr lang="en-US" dirty="0"/>
              <a:t>If it’s determined that a reimbursement agreement is needed, then we track that as a U5 event</a:t>
            </a:r>
          </a:p>
          <a:p>
            <a:r>
              <a:rPr lang="en-US" dirty="0"/>
              <a:t>So, how do we establish who pays? – State or the utility company?</a:t>
            </a:r>
          </a:p>
          <a:p>
            <a:pPr marL="228600" indent="-228600">
              <a:buAutoNum type="arabicParenR"/>
            </a:pPr>
            <a:r>
              <a:rPr lang="en-US" dirty="0"/>
              <a:t>First off, the relocation must be </a:t>
            </a:r>
            <a:r>
              <a:rPr lang="en-US" u="sng" dirty="0"/>
              <a:t>necessitated </a:t>
            </a:r>
            <a:r>
              <a:rPr lang="en-US" dirty="0"/>
              <a:t>by the highway project</a:t>
            </a:r>
          </a:p>
          <a:p>
            <a:pPr marL="228600" indent="-228600">
              <a:buAutoNum type="arabicParenR"/>
            </a:pPr>
            <a:r>
              <a:rPr lang="en-US" dirty="0"/>
              <a:t>Then it depends on the location of the existing facility</a:t>
            </a:r>
          </a:p>
          <a:p>
            <a:pPr marL="685800" lvl="1" indent="-228600">
              <a:buAutoNum type="arabicParenR"/>
            </a:pPr>
            <a:r>
              <a:rPr lang="en-US" dirty="0"/>
              <a:t>If it’s on private easement – it would be eligible for reimbursement</a:t>
            </a:r>
          </a:p>
          <a:p>
            <a:pPr marL="685800" lvl="1" indent="-228600">
              <a:buAutoNum type="arabicParenR"/>
            </a:pPr>
            <a:r>
              <a:rPr lang="en-US" dirty="0"/>
              <a:t>If it’s on the public right of way by permit – then the company must relocate at their own expense</a:t>
            </a:r>
          </a:p>
          <a:p>
            <a:r>
              <a:rPr lang="en-US" dirty="0"/>
              <a:t>There are a few things we need to begin the agreement process – we 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company’s existing easements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Their approved relocation plan (shown on the H sheets)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a detailed estimate of relocation costs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We’ll discuss this further a few slides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94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Notice to Proceed is the next step – that’s the U6 event</a:t>
            </a:r>
          </a:p>
          <a:p>
            <a:r>
              <a:rPr lang="en-US" dirty="0"/>
              <a:t>There are several things that must fall into place before the notice can be given.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company’s relocation plan must be approved</a:t>
            </a:r>
          </a:p>
          <a:p>
            <a:pPr marL="171450" indent="-171450">
              <a:buFontTx/>
              <a:buChar char="-"/>
            </a:pPr>
            <a:r>
              <a:rPr lang="en-US" dirty="0"/>
              <a:t>Any necessary new ROW in the vicinity of the relocation must be acquired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reimbursement agreement must be executed (if there is one)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the utility permits must be issued (if there are any)</a:t>
            </a:r>
          </a:p>
          <a:p>
            <a:pPr marL="0" indent="0">
              <a:buFontTx/>
              <a:buNone/>
            </a:pPr>
            <a:r>
              <a:rPr lang="en-US" dirty="0"/>
              <a:t>In addition, if there is any coordination required with the DOT’s contractor or other utility companies, then the notice may be conditional to the other party’s schedule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893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U7 is the Utility Bid Attachment (or UBA)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 document the DUC provides to our Contracts Bureau to be included in the final bidding documents</a:t>
            </a:r>
          </a:p>
          <a:p>
            <a:r>
              <a:rPr lang="en-US" dirty="0"/>
              <a:t>It is required on ALL Point25 projects (and is sometimes included on Non-Point25 projects)</a:t>
            </a:r>
          </a:p>
          <a:p>
            <a:r>
              <a:rPr lang="en-US" dirty="0"/>
              <a:t>It is a </a:t>
            </a:r>
            <a:r>
              <a:rPr lang="en-US" u="sng" dirty="0"/>
              <a:t>formal report of the status of utility relocations at the time of plan-turn-in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includes written details about any remaining conflict locations and their intended resolution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also states anticipated start and completion dates for utility relocations that still needs to be done</a:t>
            </a:r>
          </a:p>
          <a:p>
            <a:pPr marL="0" indent="0">
              <a:buFontTx/>
              <a:buNone/>
            </a:pPr>
            <a:r>
              <a:rPr lang="en-US" dirty="0"/>
              <a:t>The UBA is intended for the bidding contractor’s use – to make them aware of the status of utility relocations – and allows them to bid accordingly.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16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mentioned before, some utility relocations or adjustments may be eligible for reimbursement.</a:t>
            </a:r>
          </a:p>
          <a:p>
            <a:r>
              <a:rPr lang="en-US" dirty="0"/>
              <a:t>To get started on the agreement we need to establish eligibility and determine how much is reimbursable.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do this we need to review the company’s easements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40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might seem obvious, but the easements should be for the area where the relocation is to be done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When providing easements, it helps us if you reference the corresponding DOT parcel numbers from our plans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We need to correlate the area to make sure it’s for the correct area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This helps us to establish the state’s authority to reimburse and enter into the agreement.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73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mentioned before the relocation plan should be shown as an overlay on the DOT plan sheets </a:t>
            </a:r>
          </a:p>
          <a:p>
            <a:r>
              <a:rPr lang="en-US" dirty="0"/>
              <a:t>(for the agreement, preferably on the H sheets showing the ROW and parcel information)</a:t>
            </a:r>
          </a:p>
          <a:p>
            <a:r>
              <a:rPr lang="en-US" dirty="0"/>
              <a:t>This will become the EXHIBIT A of the agreement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pertinent to show where your existing facilities are located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proposed location of your facilities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any areas where you plan to remove or abandon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Utility Program covers all aspects of utility coordination from permitting to project relocations.</a:t>
            </a:r>
          </a:p>
          <a:p>
            <a:r>
              <a:rPr lang="en-US" dirty="0"/>
              <a:t>We are part of the Transportation Development Division and the Right of Way Bureau and play a major role in managing the assets in the public rights of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9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a clear description of the work to be accomplished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Including the size or sizes of the facilities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location and length of the relocation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much is within the public ROW (this would be at company expense)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 much is on private easement (this is the portion that would be eligible for reimbursement)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 tabulation of conflict points, crossings, poles, etc.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We also need to know who will be performing the physical relocation work?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Will it be done by company forces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Or, will you be soliciting bids for the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66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detailed and itemized estimate of the relocation costs is also needed</a:t>
            </a:r>
          </a:p>
          <a:p>
            <a:r>
              <a:rPr lang="en-US" dirty="0"/>
              <a:t>The detail is necessary to determine if your company can segregate the costs for the project;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be able to show costs that are allowed vs costs that are not allowed;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Whether you are using a cost accounting system or a work order system; 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your company can accumulate costs toward a specific project </a:t>
            </a:r>
          </a:p>
          <a:p>
            <a:r>
              <a:rPr lang="en-US" dirty="0"/>
              <a:t>This will become the EXHIBIT B of the agreement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81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detail we are looking for in the estimate should show direct costs - that benefit one project and one project only.</a:t>
            </a:r>
          </a:p>
          <a:p>
            <a:pPr marL="171450" indent="-171450">
              <a:buFontTx/>
              <a:buChar char="-"/>
            </a:pPr>
            <a:r>
              <a:rPr lang="en-US" i="1" dirty="0"/>
              <a:t>It should include a breakdown of</a:t>
            </a:r>
          </a:p>
          <a:p>
            <a:pPr marL="171450" indent="-171450">
              <a:buFontTx/>
              <a:buChar char="-"/>
            </a:pPr>
            <a:r>
              <a:rPr lang="en-US" dirty="0"/>
              <a:t>Materials &amp; equipment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Labor &amp; wages, 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Engineering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Again, these must be directly related to this specific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5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u="none" dirty="0"/>
              <a:t>Some overhead and indirect costs </a:t>
            </a:r>
            <a:r>
              <a:rPr lang="en-US" i="0" u="sng" dirty="0"/>
              <a:t>may</a:t>
            </a:r>
            <a:r>
              <a:rPr lang="en-US" i="0" u="none" dirty="0"/>
              <a:t> be allowed – these are costs incurred to run a business – in order to include them they must be actual costs that your company incurs such as: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Administration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Accounting fees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Legal fees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Insurance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95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Ineligible costs would be things like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Advertising &amp; sales promotion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Interest on borrowings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Contributions &amp; donations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Fines &amp; penalties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First-class travel &amp; entertainment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90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relocation work necessitated by the requirements of the highway construction are reimbursable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If you cannot attribute the work to the highway project, then it would not be reimbursable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same goes for work done at the election of the utility, such 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Increased capacity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Service improvements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There are also items that should be shown as a credit on the estimate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Salvage value of materials removed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Items recovered from temporary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items accepted for reuse by the utility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of these are </a:t>
            </a:r>
            <a:r>
              <a:rPr lang="en-US" u="sng" dirty="0"/>
              <a:t>NOT</a:t>
            </a:r>
            <a:r>
              <a:rPr lang="en-US" dirty="0"/>
              <a:t> reimbursable and MUST be shown as a </a:t>
            </a:r>
            <a:r>
              <a:rPr lang="en-US" u="sng" dirty="0"/>
              <a:t>credit</a:t>
            </a:r>
            <a:r>
              <a:rPr lang="en-US" dirty="0"/>
              <a:t> in the estimate</a:t>
            </a:r>
          </a:p>
          <a:p>
            <a:r>
              <a:rPr lang="en-US" dirty="0"/>
              <a:t>In some instances, a </a:t>
            </a:r>
            <a:r>
              <a:rPr lang="en-US" u="sng" dirty="0"/>
              <a:t>non-equivalent replacement </a:t>
            </a:r>
            <a:r>
              <a:rPr lang="en-US" b="1" u="sng" dirty="0"/>
              <a:t>might</a:t>
            </a:r>
            <a:r>
              <a:rPr lang="en-US" u="sng" dirty="0"/>
              <a:t> be necessary for the relocation.</a:t>
            </a:r>
            <a:r>
              <a:rPr lang="en-US" dirty="0"/>
              <a:t> This may appear on the surface as a betterment, but other issues may support the need for the alternate choice.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84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shows an estimate summary which should be included along with the supporting cost detail.</a:t>
            </a:r>
          </a:p>
          <a:p>
            <a:r>
              <a:rPr lang="en-US" dirty="0"/>
              <a:t>It shows a line item for the major components of the estimate.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 breakdown of each of these would be in the supporting details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 Excel spreadsheet is available for use in preparing and submitting your estimates.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You’ll likely see us providing this to you when we request supporting information for the agreement.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88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We review all the information provided for compliance with the project and state and federal regulations.</a:t>
            </a:r>
          </a:p>
          <a:p>
            <a:pPr lvl="0"/>
            <a:r>
              <a:rPr lang="en-US" dirty="0"/>
              <a:t>When the estimated work is $50,000 or greater, we’re required to have an internal pre-audit conducted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This is done by our DOT Auditors in our Finance Bureau</a:t>
            </a:r>
          </a:p>
          <a:p>
            <a:pPr lvl="0"/>
            <a:r>
              <a:rPr lang="en-US" dirty="0"/>
              <a:t>After the pre-audit is complete and we’ve fully reviewed the draft agreement internally we send it out to the company for review &amp; signature</a:t>
            </a:r>
          </a:p>
          <a:p>
            <a:pPr lvl="0"/>
            <a:r>
              <a:rPr lang="en-US" dirty="0"/>
              <a:t>Following the company’s execution, we complete the internal DOT approvals (this is our Staff Action process)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It’s the departmental approval to enter into an agreement with an external party</a:t>
            </a:r>
          </a:p>
          <a:p>
            <a:pPr marL="171450" lvl="0" indent="-171450">
              <a:buFontTx/>
              <a:buChar char="-"/>
            </a:pPr>
            <a:r>
              <a:rPr lang="en-US" u="sng" dirty="0"/>
              <a:t>Then</a:t>
            </a:r>
            <a:r>
              <a:rPr lang="en-US" dirty="0"/>
              <a:t> the DOT may then sign agreement</a:t>
            </a:r>
          </a:p>
          <a:p>
            <a:pPr lvl="0"/>
            <a:r>
              <a:rPr lang="en-US" dirty="0"/>
              <a:t>And the </a:t>
            </a:r>
            <a:r>
              <a:rPr lang="en-US" u="sng" dirty="0"/>
              <a:t>fully executed agreement</a:t>
            </a:r>
            <a:r>
              <a:rPr lang="en-US" u="none" dirty="0"/>
              <a:t> is returned to the company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46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2400" dirty="0"/>
              <a:t>We all know that in reality things don’t always turn out the way they appear on paper</a:t>
            </a:r>
          </a:p>
          <a:p>
            <a:pPr lvl="0"/>
            <a:r>
              <a:rPr lang="en-US" sz="2400" dirty="0"/>
              <a:t>Significant changes to the scope of work </a:t>
            </a:r>
            <a:r>
              <a:rPr lang="en-US" sz="2400" b="1" u="sng" dirty="0"/>
              <a:t>must</a:t>
            </a:r>
            <a:r>
              <a:rPr lang="en-US" sz="2400" dirty="0"/>
              <a:t> be requested in writing for approval from the DOT</a:t>
            </a:r>
          </a:p>
          <a:p>
            <a:pPr marL="342900" lvl="0" indent="-342900">
              <a:buFontTx/>
              <a:buChar char="-"/>
            </a:pPr>
            <a:r>
              <a:rPr lang="en-US" sz="2000" dirty="0"/>
              <a:t>An addendum to the agreement may be needed 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If the costs will exceed 125% of the estimate ~ unless the increase is $10K or under</a:t>
            </a:r>
          </a:p>
          <a:p>
            <a:pPr marL="342900" lvl="0" indent="-342900">
              <a:buFontTx/>
              <a:buChar char="-"/>
            </a:pPr>
            <a:r>
              <a:rPr lang="en-US" sz="2000" dirty="0"/>
              <a:t>You should provide us with an u</a:t>
            </a:r>
            <a:r>
              <a:rPr lang="en-US" sz="2400" dirty="0"/>
              <a:t>pdated cost estimate</a:t>
            </a:r>
          </a:p>
          <a:p>
            <a:pPr marL="342900" lvl="0" indent="-342900">
              <a:buFontTx/>
              <a:buChar char="-"/>
            </a:pPr>
            <a:r>
              <a:rPr lang="en-US" sz="2400" dirty="0"/>
              <a:t>Along with an explanation of increased costs</a:t>
            </a:r>
          </a:p>
          <a:p>
            <a:pPr lvl="0"/>
            <a:r>
              <a:rPr lang="en-US" sz="2400" dirty="0"/>
              <a:t>We can only reimburse for the additional costs if they were approved by DOT in writing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84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far as invoicing and payments – </a:t>
            </a:r>
          </a:p>
          <a:p>
            <a:r>
              <a:rPr lang="en-US" dirty="0"/>
              <a:t>Expenses must be incurred prior to the date of the invoice</a:t>
            </a:r>
          </a:p>
          <a:p>
            <a:r>
              <a:rPr lang="en-US" dirty="0"/>
              <a:t>Progress payments are allowed as the work is being done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Invoices need to show the % complete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Whether it’s a progress billing or a final invoice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Other things to note on the invoice 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agreement number and the DOT project number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company project or activity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beginning and ending date of work for the period being billed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support for the costs incurred - itemized statement – copies of receipts, time cards – that sort of thing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total claimed to date should also be included.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will retain 10% of the invoiced amount until the project is complete</a:t>
            </a:r>
          </a:p>
          <a:p>
            <a:r>
              <a:rPr lang="en-US" b="1" u="none" dirty="0"/>
              <a:t>When making payments we can only pay up to 90% of agreement amount</a:t>
            </a:r>
          </a:p>
          <a:p>
            <a:r>
              <a:rPr lang="en-US" b="1" u="none" dirty="0"/>
              <a:t>Any costs that exceed that will be included in the final audit which will determine if the additional costs were justified.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8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team is spread out among various locations including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central office in the Right of Way Bureau in Ames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Six district offices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16 field offices throughout the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782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Regarding the final payment - a few things are needed prior to the release of the retainage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One being the Certificate of Completion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That needs to be filled out including the completion date and submitted to DUC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DUC will review and sign it if the relocation is complete and acceptable</a:t>
            </a: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US" dirty="0"/>
              <a:t>We also perform a Final Audit of the entire cost of the relocation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submit all invoices &amp; supporting documents for review by our internal Auditors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This can take some time to go through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They will make a determination on whether charges are in line with estimates and the work performed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may request repayment of some of the funds if our auditors determine that the company has been overpaid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will release the retainage if all is in compliance</a:t>
            </a:r>
          </a:p>
          <a:p>
            <a:pPr lvl="0"/>
            <a:r>
              <a:rPr lang="en-US" dirty="0"/>
              <a:t>The release of easement rights also needs to be completed – this is the Disclaimer of Interest in Realty (or sometimes an Instrument of Subordination)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This releases the company’s interest in all real estate acquired for the project where the utility was originally located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company will retain any easement rights outside of the ROW</a:t>
            </a:r>
          </a:p>
          <a:p>
            <a:pPr lvl="0"/>
            <a:r>
              <a:rPr lang="en-US" dirty="0"/>
              <a:t>After all of this is complete, we can then release (or pay) the retainage (if any)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658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- with all of that - the agreement process is then complete!</a:t>
            </a:r>
          </a:p>
          <a:p>
            <a:r>
              <a:rPr lang="en-US" dirty="0"/>
              <a:t>By regulation the utility company is required to keep their files and records for a period of 3 years from the date of final payment.</a:t>
            </a:r>
          </a:p>
          <a:p>
            <a:r>
              <a:rPr lang="en-US" dirty="0"/>
              <a:t>- in case we need to revisit for audit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29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Utility permitting is a big portion of what we do in the utility program.</a:t>
            </a:r>
          </a:p>
          <a:p>
            <a:pPr marL="0" indent="0">
              <a:buFontTx/>
              <a:buNone/>
            </a:pPr>
            <a:r>
              <a:rPr lang="en-US" dirty="0"/>
              <a:t>Iowa Administrative Code – 761 Chapter 115 includes the regulations that govern where and how utility facilities can occupy primary highway rights of way in Iowa.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175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permit is required any time you plan to locate facilities in the public rights of way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includes new installations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upgrades to an existing facility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Such as changing overhead to underground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51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Maintenance of an existing facility is covered under the original permit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requires a 48-hour notification to the DOT before beginning any 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Unless it’s an emergency</a:t>
            </a:r>
          </a:p>
          <a:p>
            <a:pPr marL="0" indent="0">
              <a:buFontTx/>
              <a:buNone/>
            </a:pPr>
            <a:r>
              <a:rPr lang="en-US" dirty="0"/>
              <a:t>Maintenance includes any work on the facility that is for the exact same size, location and install methods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would include pole replacement as long as the facility is NOT being upgraded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new pole must be placed within 1 foot of the original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494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more than one permit is required for an installation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Each non-continuous installation requires a separate permit</a:t>
            </a:r>
          </a:p>
          <a:p>
            <a:pPr marL="171450" indent="-171450">
              <a:buFontTx/>
              <a:buChar char="-"/>
            </a:pPr>
            <a:r>
              <a:rPr lang="en-US" dirty="0"/>
              <a:t>Installs that begin on one highway and continue onto another highway must be split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 permit involves more than one utility type such as fiber optic and telephone – it must be split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Even if they’re installed in the same location at the same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773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 lead time?</a:t>
            </a:r>
          </a:p>
          <a:p>
            <a:r>
              <a:rPr lang="en-US" dirty="0"/>
              <a:t>Allow for AT LEAST 30 days prior to the expected installation time</a:t>
            </a:r>
          </a:p>
          <a:p>
            <a:r>
              <a:rPr lang="en-US" dirty="0"/>
              <a:t>This is because it may take DOT some time to review the request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30 days to review and return the permit – provided that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All of the pertinent and required information is included in the submittal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That everything is in the correct and accurate format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That all of the required attachments are included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And, that all of the prior approvals have been received and are included with the submittal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There may also be some federal highway administration approvals that are needed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These are allowed to exceed the 30-day timeframe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Large and complicated installs may need more lead time – since their may be more involved in the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31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it may seem as if there is a delay in getting permits issued.</a:t>
            </a:r>
          </a:p>
          <a:p>
            <a:r>
              <a:rPr lang="en-US" dirty="0"/>
              <a:t>Multiple factors can play into why permits take longer than 30 days.</a:t>
            </a:r>
          </a:p>
          <a:p>
            <a:pPr marL="171450" indent="-171450">
              <a:buFontTx/>
              <a:buChar char="-"/>
            </a:pPr>
            <a:r>
              <a:rPr lang="en-US" dirty="0"/>
              <a:t>Sending the request to the wrong DOT office</a:t>
            </a:r>
          </a:p>
          <a:p>
            <a:pPr marL="171450" indent="-171450">
              <a:buFontTx/>
              <a:buChar char="-"/>
            </a:pPr>
            <a:r>
              <a:rPr lang="en-US" dirty="0"/>
              <a:t>Sending the request in the wrong format</a:t>
            </a:r>
          </a:p>
          <a:p>
            <a:pPr marL="171450" indent="-171450">
              <a:buFontTx/>
              <a:buChar char="-"/>
            </a:pPr>
            <a:r>
              <a:rPr lang="en-US" dirty="0"/>
              <a:t>Inaccurate or missing information – such as traffic control plans</a:t>
            </a:r>
          </a:p>
          <a:p>
            <a:pPr marL="0" indent="0">
              <a:buFontTx/>
              <a:buNone/>
            </a:pPr>
            <a:r>
              <a:rPr lang="en-US" dirty="0"/>
              <a:t>How do you know which EOT to work with? </a:t>
            </a:r>
          </a:p>
          <a:p>
            <a:pPr marL="0" indent="0">
              <a:buFontTx/>
              <a:buNone/>
            </a:pPr>
            <a:r>
              <a:rPr lang="en-US" dirty="0"/>
              <a:t>EOT territory maps are available on our website and the ftp site for this meeting </a:t>
            </a:r>
          </a:p>
          <a:p>
            <a:pPr marL="0" indent="0">
              <a:buFontTx/>
              <a:buNone/>
            </a:pPr>
            <a:r>
              <a:rPr lang="en-US" dirty="0"/>
              <a:t>- And you can always call and ask for assistance if you’re not sure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939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things to remember when completing the request for a permit.</a:t>
            </a:r>
          </a:p>
          <a:p>
            <a:r>
              <a:rPr lang="en-US" dirty="0"/>
              <a:t>The APPLICANT named should be – the company permanently responsible for the facilities that are being installed</a:t>
            </a:r>
          </a:p>
          <a:p>
            <a:pPr marL="171450" indent="-171450">
              <a:buFontTx/>
              <a:buChar char="-"/>
            </a:pPr>
            <a:r>
              <a:rPr lang="en-US" dirty="0"/>
              <a:t>Installers or the utility company’s contractor are NOT the applicant</a:t>
            </a:r>
          </a:p>
          <a:p>
            <a:pPr marL="0" indent="0">
              <a:buFontTx/>
              <a:buNone/>
            </a:pPr>
            <a:r>
              <a:rPr lang="en-US" dirty="0"/>
              <a:t>The applicant’s signature MUST be someone that is an authorized representative of the utility company</a:t>
            </a:r>
          </a:p>
          <a:p>
            <a:pPr marL="171450" indent="-171450">
              <a:buFontTx/>
              <a:buChar char="-"/>
            </a:pPr>
            <a:r>
              <a:rPr lang="en-US" dirty="0"/>
              <a:t>Private contractors are NOT to be signing as the Utility Company’s representative</a:t>
            </a:r>
          </a:p>
          <a:p>
            <a:pPr marL="171450" indent="-171450">
              <a:buFontTx/>
              <a:buChar char="-"/>
            </a:pPr>
            <a:r>
              <a:rPr lang="en-US" dirty="0"/>
              <a:t>Unless they are under a contract specifically giving them authorization to officially represent the company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This might be the case if the utility company has contracted with a consultant for their engineering and permit applications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However, the utility company should still be listed as the applicant – the consultant’s contract only gives them the authorization to sign the requests on behalf of the company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The applicant contact information is also very important – and should be filled out completely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It should list someone who can answer questions that may arise from the permit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184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need to properly describe the installation and the method for installing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boring, digging, open trench – and what materials will be used – and encasement materials if any</a:t>
            </a:r>
          </a:p>
          <a:p>
            <a:pPr marL="0" indent="0">
              <a:buFontTx/>
              <a:buNone/>
            </a:pPr>
            <a:r>
              <a:rPr lang="en-US" dirty="0"/>
              <a:t>The work site location should also be very specific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Including the Section, Township and Range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highway is involved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Reference points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 which side of the road you’re going to be working on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All this information should also be reflected on the site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60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Right of Way Bureau is lead by Director, Brad Hofer</a:t>
            </a:r>
          </a:p>
          <a:p>
            <a:pPr marL="171450" indent="-171450">
              <a:buFontTx/>
              <a:buChar char="-"/>
            </a:pPr>
            <a:r>
              <a:rPr lang="en-US" dirty="0"/>
              <a:t>Brad is a great supporter of the Utility Program and various initiatives underway</a:t>
            </a:r>
          </a:p>
          <a:p>
            <a:pPr marL="171450" indent="-171450">
              <a:buFontTx/>
              <a:buChar char="-"/>
            </a:pPr>
            <a:r>
              <a:rPr lang="en-US" dirty="0"/>
              <a:t>Utility related budget items must be approved by Brad, such as reimbursement agreements and subsurface engineering contracts</a:t>
            </a:r>
          </a:p>
          <a:p>
            <a:r>
              <a:rPr lang="en-US" dirty="0"/>
              <a:t>Eric Wright is the Utilities Section Supervisor</a:t>
            </a:r>
          </a:p>
          <a:p>
            <a:pPr marL="171450" indent="-171450">
              <a:buFontTx/>
              <a:buChar char="-"/>
            </a:pPr>
            <a:r>
              <a:rPr lang="en-US" dirty="0"/>
              <a:t>Leads the section staff in implementation of our processes and procedures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 reporting on project and production status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He is also the supervisor for the Design and Appraisal sections in the ROW bureau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088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ALWAYS a good idea to field evaluate the work area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Some things aren’t always apparent on aerial photos or a set of plans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We don’t recommend designing your installation from behind a 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should make your measurements from a </a:t>
            </a:r>
            <a:r>
              <a:rPr lang="en-US" u="sng" dirty="0"/>
              <a:t>known </a:t>
            </a:r>
            <a:r>
              <a:rPr lang="en-US" dirty="0"/>
              <a:t>and </a:t>
            </a:r>
            <a:r>
              <a:rPr lang="en-US" u="sng" dirty="0"/>
              <a:t>identified</a:t>
            </a:r>
            <a:r>
              <a:rPr lang="en-US" dirty="0"/>
              <a:t> point to the beginning and ending location(s)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might find a milepost marker and you can use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203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Approvals on permits often involve multiple parties</a:t>
            </a:r>
          </a:p>
          <a:p>
            <a:r>
              <a:rPr lang="en-US" dirty="0"/>
              <a:t>In addition to the applicant – </a:t>
            </a:r>
          </a:p>
          <a:p>
            <a:pPr lvl="0"/>
            <a:r>
              <a:rPr lang="en-US" dirty="0"/>
              <a:t>For installations where any portion is within the corporation limits of a city, you’ll need that city’s approval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Whenever the installation originates from, exits into or crosses a county road or county-owned property you’ll need county approval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City and county approvals should be acquired BEFORE you submit your request to the DOT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Other approvals might be needed for things like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Impacts to major waterways or “protected” areas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You may need approval from the Army Corps of Engineers or the DNR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approvals can be in the form of a signed letter that you submit with the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657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requirements, restrictions or additional stipulations may be added by the DOT </a:t>
            </a:r>
            <a:r>
              <a:rPr lang="en-US" dirty="0" err="1"/>
              <a:t>repthat</a:t>
            </a:r>
            <a:r>
              <a:rPr lang="en-US" dirty="0"/>
              <a:t> might not be outlined in a standard permit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might include special construction methods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Special traffic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 restrictions (for certain hours or days)</a:t>
            </a:r>
          </a:p>
          <a:p>
            <a:r>
              <a:rPr lang="en-US" dirty="0"/>
              <a:t>Please remember that you need to have your issued permit with you on the job site!</a:t>
            </a:r>
          </a:p>
          <a:p>
            <a:r>
              <a:rPr lang="en-US" dirty="0"/>
              <a:t>This should be the entire permit including all pages and attachments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pages include general construction and maintenance requirements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Liability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provisions apply to ALL installations unless specifically modified by the DOT in the “Special Requirements”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254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development of the long awaited Electronic Permitting System (EPS as you may have heard it referenced) is VERY close to completion</a:t>
            </a:r>
          </a:p>
          <a:p>
            <a:r>
              <a:rPr lang="en-US" dirty="0"/>
              <a:t>A consultant working for a utility company has successfully requested several permits through the system</a:t>
            </a:r>
          </a:p>
          <a:p>
            <a:r>
              <a:rPr lang="en-US" dirty="0"/>
              <a:t>We gave them access to the system and they submitted 8 permit requests</a:t>
            </a:r>
          </a:p>
          <a:p>
            <a:r>
              <a:rPr lang="en-US" dirty="0"/>
              <a:t>Our staff was able to complete the review and issue the approved permits</a:t>
            </a:r>
          </a:p>
          <a:p>
            <a:r>
              <a:rPr lang="en-US" dirty="0"/>
              <a:t>– We are still working through some refinements dealing with attachments, notifications and the final issuance.</a:t>
            </a:r>
          </a:p>
          <a:p>
            <a:pPr marL="0" indent="0">
              <a:buFontTx/>
              <a:buNone/>
            </a:pPr>
            <a:r>
              <a:rPr lang="en-US" dirty="0"/>
              <a:t>– If your company is interested in trying the new system, I suggest you first work through our training module</a:t>
            </a:r>
          </a:p>
          <a:p>
            <a:pPr marL="0" indent="0">
              <a:buFontTx/>
              <a:buNone/>
            </a:pPr>
            <a:r>
              <a:rPr lang="en-US" dirty="0"/>
              <a:t>– And then, contact me to get you set up to access the system and get you going.</a:t>
            </a:r>
          </a:p>
          <a:p>
            <a:pPr marL="0" indent="0">
              <a:buFontTx/>
              <a:buNone/>
            </a:pPr>
            <a:r>
              <a:rPr lang="en-US" dirty="0"/>
              <a:t>Once we’ve had a few more companies try it out we’ll get it opened to everyone.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93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training module we’ll have you go through prior to using EPS.</a:t>
            </a:r>
          </a:p>
          <a:p>
            <a:r>
              <a:rPr lang="en-US" dirty="0"/>
              <a:t>A link to the module can be found on our website on the Permit Process tab.</a:t>
            </a:r>
          </a:p>
          <a:p>
            <a:r>
              <a:rPr lang="en-US" dirty="0"/>
              <a:t>– This is a self-lead training course that will help acquaint you with the system</a:t>
            </a:r>
          </a:p>
          <a:p>
            <a:r>
              <a:rPr lang="en-US" dirty="0"/>
              <a:t>– It will walk you through the process from creating an account to final submittal.</a:t>
            </a:r>
          </a:p>
          <a:p>
            <a:r>
              <a:rPr lang="en-US" dirty="0"/>
              <a:t>And there’s a knowledge check at the end to check what you learned.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26052-C8B3-4720-AFC3-2DDFD50EDDE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3697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you get set up with access to EPS this is the main Utility Permit Request page.</a:t>
            </a:r>
          </a:p>
          <a:p>
            <a:r>
              <a:rPr lang="en-US" dirty="0"/>
              <a:t>– There’s a link to the training module here as well.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03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we’ve covered a lot this morning.</a:t>
            </a:r>
          </a:p>
          <a:p>
            <a:r>
              <a:rPr lang="en-US" dirty="0"/>
              <a:t>Let’s take a few minutes for a break and be back here at (10:15).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864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mentioned our website earlier.</a:t>
            </a:r>
          </a:p>
          <a:p>
            <a:r>
              <a:rPr lang="en-US" dirty="0"/>
              <a:t>The site has undergone some updating over the past year – to help give you better information.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text was revised and refreshed on several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section was also added that covers the Point25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Updated contact information is included on the various pages for central office and field staff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Including many of the maps you’ve seen today showing who you should be working with for the various areas of the 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368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mentioned the training module earlier too.</a:t>
            </a:r>
          </a:p>
          <a:p>
            <a:r>
              <a:rPr lang="en-US" dirty="0"/>
              <a:t>You’ll find that on the Permit Process tab.</a:t>
            </a:r>
          </a:p>
          <a:p>
            <a:r>
              <a:rPr lang="en-US" dirty="0"/>
              <a:t>If you are involved with requesting permits, I highly recommend you take a look at the training to get a head start on what’s coming.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You’ll need to scroll all the way to the bottom to find that link – it’s the blue button here at the bottom of this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60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updated our FAQ page with more questions and answers </a:t>
            </a:r>
          </a:p>
          <a:p>
            <a:r>
              <a:rPr lang="en-US" dirty="0"/>
              <a:t>These help answer the most common questions we receive regarding permitting.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6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mentioned, we’ve seen a lot of staffing changes in the program – including the central office in Ames.</a:t>
            </a:r>
          </a:p>
          <a:p>
            <a:r>
              <a:rPr lang="en-US" dirty="0"/>
              <a:t>Greg Cagle joined our office and has been performing plan submittals and handling production &amp; project status reporting.</a:t>
            </a:r>
          </a:p>
          <a:p>
            <a:r>
              <a:rPr lang="en-US" dirty="0"/>
              <a:t>Matt Buttz who had previously joined our team has taken a job in the ROW Property Management Section – he is continuing to work on our Polk/Story I-35 project.</a:t>
            </a:r>
          </a:p>
          <a:p>
            <a:r>
              <a:rPr lang="en-US" dirty="0"/>
              <a:t>As a result of Matt’s move, we have a new team member in the central office, her name is Dana Blue.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– Dana came to us from the ROW Acquisition &amp; Relocation Section.</a:t>
            </a:r>
          </a:p>
          <a:p>
            <a:endParaRPr lang="en-US" dirty="0"/>
          </a:p>
          <a:p>
            <a:r>
              <a:rPr lang="en-US" dirty="0"/>
              <a:t>With the change in staffing, we decided it would be a good time to consider some other changes </a:t>
            </a:r>
          </a:p>
          <a:p>
            <a:r>
              <a:rPr lang="en-US" dirty="0"/>
              <a:t>– including the distribution of work within the central office.</a:t>
            </a:r>
          </a:p>
          <a:p>
            <a:r>
              <a:rPr lang="en-US" dirty="0"/>
              <a:t>– in the past we’ve had one person responsible for project &amp; production coordination and one person responsible for the reimbursement agreement function</a:t>
            </a:r>
          </a:p>
          <a:p>
            <a:r>
              <a:rPr lang="en-US" dirty="0"/>
              <a:t>– Now, all tasks are distributed evenly among the staff.</a:t>
            </a:r>
          </a:p>
          <a:p>
            <a:r>
              <a:rPr lang="en-US" dirty="0"/>
              <a:t>Each person will function as a </a:t>
            </a:r>
            <a:r>
              <a:rPr lang="en-US" u="sng" dirty="0"/>
              <a:t>Regional Utility Program Coordinator </a:t>
            </a:r>
            <a:r>
              <a:rPr lang="en-US" dirty="0"/>
              <a:t>with certain districts assigned to them.</a:t>
            </a:r>
          </a:p>
          <a:p>
            <a:r>
              <a:rPr lang="en-US" dirty="0"/>
              <a:t>- So, they’ll be covering everything from project scheduling and monitoring to plan submittals and relocation reimbursements and giving some field assistance when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7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contact information can be found on our main Accommodation &amp; Coordination page.</a:t>
            </a:r>
          </a:p>
          <a:p>
            <a:r>
              <a:rPr lang="en-US" dirty="0"/>
              <a:t>Along with contact info for the Regional Utility Program Coordinators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Dana Blue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Greg Cagle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 soon to be filled vacant 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7458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about does it for our program today. </a:t>
            </a:r>
          </a:p>
          <a:p>
            <a:r>
              <a:rPr lang="en-US" dirty="0"/>
              <a:t>We’ve covered utility coordination, reimbursement agreements, permitting, research projects, GIS and our highway program.</a:t>
            </a:r>
          </a:p>
          <a:p>
            <a:r>
              <a:rPr lang="en-US" dirty="0"/>
              <a:t>Do we have any questions we need to cover in the Q&amp;A?</a:t>
            </a:r>
          </a:p>
          <a:p>
            <a:endParaRPr lang="en-US" dirty="0"/>
          </a:p>
          <a:p>
            <a:r>
              <a:rPr lang="en-US" dirty="0"/>
              <a:t>Thank you to our presenters today and to everyone for joining our annual meeting this morning.</a:t>
            </a:r>
          </a:p>
          <a:p>
            <a:r>
              <a:rPr lang="en-US" dirty="0"/>
              <a:t>If there are any questions remaining, we’ll take a look at those following the meeting and get a response to you.</a:t>
            </a:r>
          </a:p>
          <a:p>
            <a:r>
              <a:rPr lang="en-US" dirty="0"/>
              <a:t>As a reminder – the meeting materials are available on the FTP site for the meeting.</a:t>
            </a:r>
          </a:p>
          <a:p>
            <a:r>
              <a:rPr lang="en-US" dirty="0"/>
              <a:t>Please remember that you can always email any one of the utility program staff if you have questions or need additional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965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75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regions that each regional coordinator will be handling.</a:t>
            </a:r>
          </a:p>
          <a:p>
            <a:r>
              <a:rPr lang="en-US" dirty="0"/>
              <a:t>Districts 1 and 5 – the central and southeast regions will be handled by our newest staff member, Dana Blue.</a:t>
            </a:r>
          </a:p>
          <a:p>
            <a:r>
              <a:rPr lang="en-US" dirty="0"/>
              <a:t>Districts 3 and 4 – the west region will be handled by Greg Cagle.</a:t>
            </a:r>
          </a:p>
          <a:p>
            <a:r>
              <a:rPr lang="en-US" dirty="0"/>
              <a:t>We will soon have another person handling Districts 2 and 6 – the northeast region.</a:t>
            </a:r>
          </a:p>
          <a:p>
            <a:endParaRPr lang="en-US" dirty="0"/>
          </a:p>
          <a:p>
            <a:r>
              <a:rPr lang="en-US" dirty="0"/>
              <a:t>I am still the statewide administrator of the Utility Program</a:t>
            </a:r>
          </a:p>
          <a:p>
            <a:pPr marL="171450" indent="-171450">
              <a:buFontTx/>
              <a:buChar char="-"/>
            </a:pPr>
            <a:r>
              <a:rPr lang="en-US" dirty="0"/>
              <a:t>Taking the lead on administering policy 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Providing guidance to all team members statewide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Leading initiatives and process improvements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And, acting as a liaison to our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3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addition to the regional coordinators and myself we have our new Transportation Planner, Jon Rees. </a:t>
            </a:r>
          </a:p>
          <a:p>
            <a:endParaRPr lang="en-US" dirty="0"/>
          </a:p>
          <a:p>
            <a:r>
              <a:rPr lang="en-US" dirty="0"/>
              <a:t>If you were here last year you met, Aspen Pflanz. She promoted outside the department and Jon, was hired as her replacement.</a:t>
            </a:r>
          </a:p>
          <a:p>
            <a:endParaRPr lang="en-US" dirty="0"/>
          </a:p>
          <a:p>
            <a:r>
              <a:rPr lang="en-US" dirty="0"/>
              <a:t>He is continuing the work on developing a ROW management GIS that includes right of way parcel information and utility mapping layers. Jon will be speaking about this later this morning.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44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6 District Utility Coordinators across the state – and there have been some staffing changes there as well.</a:t>
            </a:r>
          </a:p>
          <a:p>
            <a:r>
              <a:rPr lang="en-US" dirty="0"/>
              <a:t>The DUCs (as we refer the them) handle</a:t>
            </a:r>
          </a:p>
          <a:p>
            <a:pPr marL="171450" indent="-171450">
              <a:buFontTx/>
              <a:buChar char="-"/>
            </a:pPr>
            <a:r>
              <a:rPr lang="en-US" dirty="0"/>
              <a:t>Project coordination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Work plan reviews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 utility permit reviews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they also get involved in the development and review of reimbursement agreements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District 1 we now have Sean Passick who filled the vacancy left when Jerry Lavine retired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District 2 DUC is Daryl Erickson replacing Tracy Meise. Daryl has previous experience as an EOT approving permits.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District 3 is Kelly Mulvihill</a:t>
            </a:r>
          </a:p>
          <a:p>
            <a:pPr marL="171450" indent="-171450">
              <a:buFontTx/>
              <a:buChar char="-"/>
            </a:pPr>
            <a:r>
              <a:rPr lang="en-US" dirty="0"/>
              <a:t>District 4 is Nate Epperson – who filled a vacancy left by the retirement of Kurtis Shackelford</a:t>
            </a:r>
          </a:p>
          <a:p>
            <a:pPr marL="171450" indent="-171450">
              <a:buFontTx/>
              <a:buChar char="-"/>
            </a:pPr>
            <a:r>
              <a:rPr lang="en-US" dirty="0"/>
              <a:t>District 5 is Bonnie Clancy</a:t>
            </a:r>
          </a:p>
          <a:p>
            <a:pPr marL="171450" indent="-171450">
              <a:buFontTx/>
              <a:buChar char="-"/>
            </a:pPr>
            <a:r>
              <a:rPr lang="en-US" dirty="0"/>
              <a:t>And District 6 is Steve Flockhart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69596-82B3-4D0A-B8A3-2C59E988E3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6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0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6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7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9C646AA-F36E-4540-911D-FFFC0A0EF24A}" type="datetime1">
              <a:rPr lang="en-US" smtClean="0"/>
              <a:t>6/14/2022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61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8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9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7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1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5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6/14/2022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0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F6FA2B21-3FCD-4721-B95C-427943F61125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27.jpeg"/><Relationship Id="rId7" Type="http://schemas.microsoft.com/office/2007/relationships/hdphoto" Target="../media/hdphoto1.wdp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diagramColors" Target="../diagrams/colors2.xml"/><Relationship Id="rId5" Type="http://schemas.microsoft.com/office/2007/relationships/hdphoto" Target="../media/hdphoto2.wdp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4.png"/><Relationship Id="rId9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microsoft.com/office/2007/relationships/hdphoto" Target="../media/hdphoto2.wdp"/><Relationship Id="rId9" Type="http://schemas.microsoft.com/office/2007/relationships/diagramDrawing" Target="../diagrams/drawing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microsoft.com/office/2007/relationships/hdphoto" Target="../media/hdphoto2.wdp"/><Relationship Id="rId9" Type="http://schemas.microsoft.com/office/2007/relationships/diagramDrawing" Target="../diagrams/drawing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microsoft.com/office/2007/relationships/hdphoto" Target="../media/hdphoto2.wdp"/><Relationship Id="rId9" Type="http://schemas.microsoft.com/office/2007/relationships/diagramDrawing" Target="../diagrams/drawing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microsoft.com/office/2007/relationships/hdphoto" Target="../media/hdphoto2.wdp"/><Relationship Id="rId9" Type="http://schemas.microsoft.com/office/2007/relationships/diagramDrawing" Target="../diagrams/drawing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microsoft.com/office/2007/relationships/hdphoto" Target="../media/hdphoto2.wdp"/><Relationship Id="rId9" Type="http://schemas.microsoft.com/office/2007/relationships/diagramDrawing" Target="../diagrams/drawing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4" Type="http://schemas.microsoft.com/office/2007/relationships/hdphoto" Target="../media/hdphoto2.wdp"/><Relationship Id="rId9" Type="http://schemas.microsoft.com/office/2007/relationships/diagramDrawing" Target="../diagrams/drawing10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1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microsoft.com/office/2007/relationships/hdphoto" Target="../media/hdphoto2.wdp"/><Relationship Id="rId9" Type="http://schemas.microsoft.com/office/2007/relationships/diagramDrawing" Target="../diagrams/drawing1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4.png"/><Relationship Id="rId7" Type="http://schemas.openxmlformats.org/officeDocument/2006/relationships/diagramData" Target="../diagrams/data1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2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2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4.pn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3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3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image" Target="../media/image4.png"/><Relationship Id="rId7" Type="http://schemas.openxmlformats.org/officeDocument/2006/relationships/diagramData" Target="../diagrams/data1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diagramDrawing" Target="../diagrams/drawing14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4.xml"/><Relationship Id="rId4" Type="http://schemas.microsoft.com/office/2007/relationships/hdphoto" Target="../media/hdphoto2.wdp"/><Relationship Id="rId9" Type="http://schemas.openxmlformats.org/officeDocument/2006/relationships/diagramQuickStyle" Target="../diagrams/quickStyle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5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microsoft.com/office/2007/relationships/hdphoto" Target="../media/hdphoto2.wdp"/><Relationship Id="rId9" Type="http://schemas.microsoft.com/office/2007/relationships/diagramDrawing" Target="../diagrams/drawing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6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microsoft.com/office/2007/relationships/hdphoto" Target="../media/hdphoto2.wdp"/><Relationship Id="rId9" Type="http://schemas.microsoft.com/office/2007/relationships/diagramDrawing" Target="../diagrams/drawin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7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4" Type="http://schemas.microsoft.com/office/2007/relationships/hdphoto" Target="../media/hdphoto2.wdp"/><Relationship Id="rId9" Type="http://schemas.microsoft.com/office/2007/relationships/diagramDrawing" Target="../diagrams/drawing1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8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4" Type="http://schemas.microsoft.com/office/2007/relationships/hdphoto" Target="../media/hdphoto2.wdp"/><Relationship Id="rId9" Type="http://schemas.microsoft.com/office/2007/relationships/diagramDrawing" Target="../diagrams/drawing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9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9.xml"/><Relationship Id="rId5" Type="http://schemas.openxmlformats.org/officeDocument/2006/relationships/diagramData" Target="../diagrams/data19.xml"/><Relationship Id="rId4" Type="http://schemas.microsoft.com/office/2007/relationships/hdphoto" Target="../media/hdphoto2.wdp"/><Relationship Id="rId9" Type="http://schemas.microsoft.com/office/2007/relationships/diagramDrawing" Target="../diagrams/drawing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iowadot.gov/rightofway/Utility-Accommodation-and-Coordination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iowadot.gov/rightofway/Utility-Accommodation-and-Coordination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tilities.iowadot.gov/Annual%20Util%20Mtg%202022/" TargetMode="Externa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1081"/>
            <a:ext cx="12191695" cy="6095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252601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E"/>
                </a:solidFill>
              </a:rPr>
              <a:t>Annual Utility Meeting</a:t>
            </a:r>
            <a:br>
              <a:rPr lang="en-US" sz="4100" dirty="0">
                <a:solidFill>
                  <a:srgbClr val="FFFFFE"/>
                </a:solidFill>
              </a:rPr>
            </a:br>
            <a:r>
              <a:rPr lang="en-US" sz="4100" dirty="0">
                <a:solidFill>
                  <a:srgbClr val="FFFFFE"/>
                </a:solidFill>
              </a:rPr>
              <a:t>2022 | Teams Live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FFFFFE"/>
                </a:solidFill>
              </a:rPr>
              <a:t>Iowa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FD8F0C-BE9C-4D3B-86DB-0F3784DEB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4564" y="362527"/>
            <a:ext cx="8119058" cy="613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5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73" y="1136072"/>
            <a:ext cx="9625231" cy="8781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Engineering Operations Technicians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2505" y="2219467"/>
            <a:ext cx="6893602" cy="3875355"/>
          </a:xfrm>
        </p:spPr>
        <p:txBody>
          <a:bodyPr>
            <a:normAutofit/>
          </a:bodyPr>
          <a:lstStyle/>
          <a:p>
            <a:r>
              <a:rPr lang="en-US" sz="2400" dirty="0"/>
              <a:t>Utility Accommodation Permit Review</a:t>
            </a:r>
          </a:p>
          <a:p>
            <a:r>
              <a:rPr lang="en-US" sz="2400" dirty="0"/>
              <a:t>Project Coordination Assistance</a:t>
            </a:r>
          </a:p>
          <a:p>
            <a:r>
              <a:rPr lang="en-US" sz="2400" dirty="0"/>
              <a:t>Utility Work Plan Review</a:t>
            </a:r>
          </a:p>
          <a:p>
            <a:r>
              <a:rPr lang="en-US" sz="2400" dirty="0"/>
              <a:t>Other permits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299458-EABE-4129-B776-E468CB1A6B59}"/>
              </a:ext>
            </a:extLst>
          </p:cNvPr>
          <p:cNvSpPr/>
          <p:nvPr/>
        </p:nvSpPr>
        <p:spPr>
          <a:xfrm>
            <a:off x="1440873" y="2219467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 descr="Marker">
            <a:extLst>
              <a:ext uri="{FF2B5EF4-FFF2-40B4-BE49-F238E27FC236}">
                <a16:creationId xmlns:a16="http://schemas.microsoft.com/office/drawing/2014/main" id="{CDB21097-8633-4166-9759-1B01475362DC}"/>
              </a:ext>
            </a:extLst>
          </p:cNvPr>
          <p:cNvSpPr/>
          <p:nvPr/>
        </p:nvSpPr>
        <p:spPr>
          <a:xfrm>
            <a:off x="1857686" y="2636280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1907789"/>
              <a:satOff val="-43528"/>
              <a:lumOff val="1607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791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BC1F3D-FB93-463D-9DD9-FC007E39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Utility Accommodation and Coordination</a:t>
            </a:r>
            <a:endParaRPr lang="en-US" dirty="0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F8ACDAF2-3807-4689-81D6-D8F99C1A2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r="18367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9" name="Content Placeholder 10">
            <a:extLst>
              <a:ext uri="{FF2B5EF4-FFF2-40B4-BE49-F238E27FC236}">
                <a16:creationId xmlns:a16="http://schemas.microsoft.com/office/drawing/2014/main" id="{1DFA617A-B038-4010-A01E-426B0EF7DBC3}"/>
              </a:ext>
            </a:extLst>
          </p:cNvPr>
          <p:cNvSpPr txBox="1">
            <a:spLocks/>
          </p:cNvSpPr>
          <p:nvPr/>
        </p:nvSpPr>
        <p:spPr>
          <a:xfrm>
            <a:off x="7883611" y="2121408"/>
            <a:ext cx="3816774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Communication is KEY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Information Sharing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>
                <a:solidFill>
                  <a:schemeClr val="tx1"/>
                </a:solidFill>
              </a:rPr>
              <a:t>Annual Utility Meetings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/>
              <a:t>Program Updates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/>
              <a:t>Policy &amp; Procedures</a:t>
            </a:r>
          </a:p>
          <a:p>
            <a:pPr lvl="1" indent="-182880">
              <a:buFont typeface="Wingdings" pitchFamily="2" charset="2"/>
              <a:buChar char="§"/>
            </a:pPr>
            <a:r>
              <a:rPr lang="en-US" sz="2000"/>
              <a:t>5-year program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726296B-82AC-4093-950C-7113438996FB}"/>
              </a:ext>
            </a:extLst>
          </p:cNvPr>
          <p:cNvSpPr/>
          <p:nvPr/>
        </p:nvSpPr>
        <p:spPr>
          <a:xfrm>
            <a:off x="1112539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474E15-9E18-40F8-B256-479693376CF5}"/>
              </a:ext>
            </a:extLst>
          </p:cNvPr>
          <p:cNvSpPr/>
          <p:nvPr/>
        </p:nvSpPr>
        <p:spPr>
          <a:xfrm>
            <a:off x="6261815" y="2965199"/>
            <a:ext cx="3002258" cy="315850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091CD-6B1F-455C-98E1-0D9A3FD8B0B1}"/>
              </a:ext>
            </a:extLst>
          </p:cNvPr>
          <p:cNvSpPr/>
          <p:nvPr/>
        </p:nvSpPr>
        <p:spPr>
          <a:xfrm>
            <a:off x="9272868" y="2965200"/>
            <a:ext cx="2402339" cy="254264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964657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ED36FF-46ED-422B-89E5-4DF23C98E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1787" y="1095245"/>
            <a:ext cx="2942706" cy="272853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A closer look at current and upcoming projects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4CFDD4A-4FA1-4CD9-90D5-E253C2040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14818" y="720071"/>
            <a:ext cx="5417868" cy="5417858"/>
            <a:chOff x="1311770" y="720071"/>
            <a:chExt cx="5417868" cy="541785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AB5B6FA-7B4F-437A-9C78-144C7DCD1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1770" y="720071"/>
              <a:ext cx="5417868" cy="5417858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4199C21-6AE0-4F6F-AA96-6FFF97BB9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8390" y="1006688"/>
              <a:ext cx="4844628" cy="4844620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711F78F-1CDC-45A2-95C2-5D761C503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District presentations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6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8294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Iowa Administrative Code 761-115 (306A)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453326-092C-4AB3-9D55-77E8100D3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7186"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A14EEB-682B-4F9D-8D16-413718C4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z="2400" dirty="0"/>
              <a:t>Utility Accommodation Permits</a:t>
            </a:r>
          </a:p>
          <a:p>
            <a:pPr lvl="0"/>
            <a:r>
              <a:rPr lang="en-US" sz="2400" dirty="0"/>
              <a:t>Section 115.25 – Point25</a:t>
            </a:r>
          </a:p>
          <a:p>
            <a:endParaRPr lang="en-US" sz="2400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147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/>
              <a:t>Point25 Overview</a:t>
            </a:r>
            <a:br>
              <a:rPr lang="en-US" sz="3200" dirty="0"/>
            </a:br>
            <a:r>
              <a:rPr lang="en-US" sz="3200" dirty="0"/>
              <a:t>IAC  761-115.25  =  Point 25</a:t>
            </a:r>
            <a:endParaRPr lang="en-US" sz="32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D453326-092C-4AB3-9D55-77E8100D3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r="736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FA14EEB-682B-4F9D-8D16-413718C4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3611" y="2121408"/>
            <a:ext cx="3946120" cy="405079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400" dirty="0"/>
              <a:t>State highway projects</a:t>
            </a:r>
          </a:p>
          <a:p>
            <a:r>
              <a:rPr lang="en-US" sz="2400" dirty="0"/>
              <a:t>Requirements that must be met</a:t>
            </a:r>
          </a:p>
          <a:p>
            <a:r>
              <a:rPr lang="en-US" sz="2400" dirty="0"/>
              <a:t>Non-responsive utility can be held liable delay costs</a:t>
            </a:r>
          </a:p>
          <a:p>
            <a:r>
              <a:rPr lang="en-US" sz="2400" dirty="0"/>
              <a:t>Utility and contractor settle directly</a:t>
            </a:r>
          </a:p>
          <a:p>
            <a:r>
              <a:rPr lang="en-US" sz="2400" dirty="0"/>
              <a:t>State is provider of evidence</a:t>
            </a:r>
          </a:p>
          <a:p>
            <a:r>
              <a:rPr lang="en-US" sz="2400" dirty="0"/>
              <a:t>State cannot take on liability of either party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975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Utility coordination | “U”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770461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tabLst>
                <a:tab pos="1195388" algn="l"/>
                <a:tab pos="4173538" algn="l"/>
              </a:tabLst>
            </a:pPr>
            <a:r>
              <a:rPr lang="en-US" sz="2400" dirty="0"/>
              <a:t>Utility milestone events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U0	Investigation 	(0-10%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U1	Major impacts 	(10%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U2	Notification 	(30%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U3	1</a:t>
            </a:r>
            <a:r>
              <a:rPr lang="en-US" sz="2200" baseline="30000" dirty="0"/>
              <a:t>st</a:t>
            </a:r>
            <a:r>
              <a:rPr lang="en-US" sz="2200" dirty="0"/>
              <a:t> plan submittal	(60%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U4	2</a:t>
            </a:r>
            <a:r>
              <a:rPr lang="en-US" sz="2200" baseline="30000" dirty="0"/>
              <a:t>nd</a:t>
            </a:r>
            <a:r>
              <a:rPr lang="en-US" sz="2200" dirty="0"/>
              <a:t> plan submittal 	(90% design completion) (P25 projects only)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U5	Reimbursement agt.	(60-90% design completion)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U6	Notice to proceed 	(following all approvals)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U7	Utility bid attachment	(relocation status in contract letting docs)</a:t>
            </a:r>
          </a:p>
          <a:p>
            <a:pPr lvl="1">
              <a:tabLst>
                <a:tab pos="1195388" algn="l"/>
                <a:tab pos="4173538" algn="l"/>
              </a:tabLst>
            </a:pPr>
            <a:r>
              <a:rPr lang="en-US" sz="2200" dirty="0"/>
              <a:t>U10	Utility clearance	(relocation status [clear/not clear/conditional])</a:t>
            </a:r>
          </a:p>
        </p:txBody>
      </p:sp>
    </p:spTree>
    <p:extLst>
      <p:ext uri="{BB962C8B-B14F-4D97-AF65-F5344CB8AC3E}">
        <p14:creationId xmlns:p14="http://schemas.microsoft.com/office/powerpoint/2010/main" val="3511586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U0 Event |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150603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Investigate – look for utility facilities within the project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Identify – utility facility ownership in the project area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Prerequisites: Final Concept Completion</a:t>
            </a:r>
          </a:p>
          <a:p>
            <a:pPr lvl="2"/>
            <a:r>
              <a:rPr lang="en-US" sz="2200" dirty="0"/>
              <a:t>Iowa One Call (Design Request)</a:t>
            </a:r>
          </a:p>
          <a:p>
            <a:pPr lvl="2"/>
            <a:r>
              <a:rPr lang="en-US" sz="2200" dirty="0"/>
              <a:t>Field examinations (Concept Reviews)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Utility permit records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Utility maps</a:t>
            </a:r>
          </a:p>
        </p:txBody>
      </p:sp>
    </p:spTree>
    <p:extLst>
      <p:ext uri="{BB962C8B-B14F-4D97-AF65-F5344CB8AC3E}">
        <p14:creationId xmlns:p14="http://schemas.microsoft.com/office/powerpoint/2010/main" val="64026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BB8E-3D09-4EEE-BBBF-06DB6D26C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U1 Event | major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95C20-F5B2-40A9-AB0B-6507FC2F6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150603" cy="40507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Look for the potential for impacts to large capacity facilities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Request more precise location information from utility owner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Provide the information to designers to lessen impacts</a:t>
            </a:r>
          </a:p>
          <a:p>
            <a:pPr lvl="1"/>
            <a:r>
              <a:rPr lang="en-US" sz="2200" dirty="0"/>
              <a:t>Avoid </a:t>
            </a:r>
          </a:p>
          <a:p>
            <a:pPr lvl="1"/>
            <a:r>
              <a:rPr lang="en-US" sz="2200" dirty="0"/>
              <a:t>Minimize </a:t>
            </a:r>
          </a:p>
          <a:p>
            <a:pPr lvl="1"/>
            <a:r>
              <a:rPr lang="en-US" sz="2200" dirty="0"/>
              <a:t>Accommodate</a:t>
            </a:r>
          </a:p>
        </p:txBody>
      </p:sp>
    </p:spTree>
    <p:extLst>
      <p:ext uri="{BB962C8B-B14F-4D97-AF65-F5344CB8AC3E}">
        <p14:creationId xmlns:p14="http://schemas.microsoft.com/office/powerpoint/2010/main" val="1036839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3C9D-0CE6-402C-9A7E-069C0882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U2 Event |notification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D8FEE-4D46-488E-B9DA-384F993CC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2015732"/>
            <a:ext cx="11353800" cy="4270768"/>
          </a:xfrm>
        </p:spPr>
        <p:txBody>
          <a:bodyPr>
            <a:normAutofit/>
          </a:bodyPr>
          <a:lstStyle/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Prerequisites: </a:t>
            </a:r>
          </a:p>
          <a:p>
            <a:pPr lvl="3"/>
            <a:r>
              <a:rPr lang="en-US" sz="2200" dirty="0"/>
              <a:t>Completed D02 (Field Exam Plans)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Request verification of facility locations (90 days to reply)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Public ROW or private easement?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If facilities ARE on private easement and relocation is necessary…</a:t>
            </a:r>
          </a:p>
          <a:p>
            <a:pPr lvl="3"/>
            <a:r>
              <a:rPr lang="en-US" sz="2200" dirty="0"/>
              <a:t>Will company purchase their own replacement easement?</a:t>
            </a:r>
          </a:p>
          <a:p>
            <a:pPr lvl="3"/>
            <a:r>
              <a:rPr lang="en-US" sz="2200" dirty="0"/>
              <a:t>Will company request DOT to purchase their replacement easement?</a:t>
            </a:r>
          </a:p>
        </p:txBody>
      </p:sp>
    </p:spTree>
    <p:extLst>
      <p:ext uri="{BB962C8B-B14F-4D97-AF65-F5344CB8AC3E}">
        <p14:creationId xmlns:p14="http://schemas.microsoft.com/office/powerpoint/2010/main" val="373881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0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12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6" name="Group 16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Rectangle 2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4225845"/>
            <a:ext cx="12192000" cy="2610465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EDA0D-1500-4CFE-B058-2770F354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59" y="4355692"/>
            <a:ext cx="10509069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600">
                <a:solidFill>
                  <a:schemeClr val="tx1"/>
                </a:solidFill>
              </a:rPr>
              <a:t>Welcome &amp; 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A4F8-43E6-4B00-B918-23C3AC7A8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9848" y="5908301"/>
            <a:ext cx="10509068" cy="4489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rgbClr val="FFFFFF"/>
                </a:solidFill>
              </a:rPr>
              <a:t>Iowa DOT Utility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8D23F-98B4-4203-BC9E-BD147B0CE9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91"/>
          <a:stretch/>
        </p:blipFill>
        <p:spPr>
          <a:xfrm>
            <a:off x="20" y="10"/>
            <a:ext cx="12191980" cy="42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14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C4CC-7BDF-45A0-8C23-69128556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U3 Event | 1st plan submittal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1AC9-E552-4609-94DF-B3264C56C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379" y="2015732"/>
            <a:ext cx="10685713" cy="4131068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Prerequisites: </a:t>
            </a:r>
          </a:p>
          <a:p>
            <a:pPr lvl="2"/>
            <a:r>
              <a:rPr lang="en-US" sz="2200" dirty="0"/>
              <a:t>Completed road design (D05) </a:t>
            </a:r>
          </a:p>
          <a:p>
            <a:pPr lvl="2"/>
            <a:r>
              <a:rPr lang="en-US" sz="2200" dirty="0"/>
              <a:t>Proposed new ROW layout (R01)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MUST reply whether impacted or not (90 days to reply)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</a:t>
            </a:r>
            <a:r>
              <a:rPr lang="en-US" sz="2400" b="1" u="sng" dirty="0"/>
              <a:t>impacted</a:t>
            </a:r>
            <a:r>
              <a:rPr lang="en-US" sz="2400" dirty="0"/>
              <a:t> companies must provide a relocation plan (same 90 days)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Show relocation on DOT plan &amp; cross section sheets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What is an acceptable relocation plan?</a:t>
            </a:r>
          </a:p>
        </p:txBody>
      </p:sp>
    </p:spTree>
    <p:extLst>
      <p:ext uri="{BB962C8B-B14F-4D97-AF65-F5344CB8AC3E}">
        <p14:creationId xmlns:p14="http://schemas.microsoft.com/office/powerpoint/2010/main" val="61805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486A7-E012-4C0A-A0B1-436484E8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90"/>
            <a:ext cx="12191999" cy="59482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E8B93DA-F431-48BF-A00B-6EF7161A0FEB}"/>
              </a:ext>
            </a:extLst>
          </p:cNvPr>
          <p:cNvSpPr/>
          <p:nvPr/>
        </p:nvSpPr>
        <p:spPr>
          <a:xfrm>
            <a:off x="10664042" y="5617029"/>
            <a:ext cx="688768" cy="68876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BE2D9-416B-46B5-B17E-507EDEFE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569" y="1557336"/>
            <a:ext cx="4686300" cy="2981325"/>
          </a:xfrm>
          <a:prstGeom prst="rect">
            <a:avLst/>
          </a:prstGeom>
          <a:noFill/>
          <a:ln w="165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40170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DDEC9-9C52-4E05-9A2A-31672658E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1237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F57CB82-5F1B-45A9-9BD3-C47D4D3D8CC8}"/>
              </a:ext>
            </a:extLst>
          </p:cNvPr>
          <p:cNvSpPr/>
          <p:nvPr/>
        </p:nvSpPr>
        <p:spPr>
          <a:xfrm>
            <a:off x="10597367" y="5712279"/>
            <a:ext cx="688768" cy="68876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54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B3047-EA13-47F5-89DB-EC1E5F03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U4 Event | 2</a:t>
            </a:r>
            <a:r>
              <a:rPr lang="en-US" baseline="30000" dirty="0"/>
              <a:t>nd</a:t>
            </a:r>
            <a:r>
              <a:rPr lang="en-US" dirty="0"/>
              <a:t> plan submittal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4DF2-6347-4A56-8F01-D4FDA015C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24" y="2121408"/>
            <a:ext cx="11265876" cy="4050792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Prerequisites: </a:t>
            </a:r>
          </a:p>
          <a:p>
            <a:pPr lvl="2"/>
            <a:r>
              <a:rPr lang="en-US" sz="2200" dirty="0"/>
              <a:t>Public hearing or information meeting completed </a:t>
            </a:r>
          </a:p>
          <a:p>
            <a:pPr lvl="2"/>
            <a:r>
              <a:rPr lang="en-US" sz="2200" dirty="0"/>
              <a:t>Changes incorporated into proposed ROW layout</a:t>
            </a:r>
          </a:p>
          <a:p>
            <a:pPr lvl="1"/>
            <a:r>
              <a:rPr lang="en-US" sz="2400" dirty="0"/>
              <a:t>All MUST reply whether impacted or not (60 days to reply)</a:t>
            </a:r>
          </a:p>
          <a:p>
            <a:pPr lvl="1"/>
            <a:r>
              <a:rPr lang="en-US" sz="2400" dirty="0"/>
              <a:t>All </a:t>
            </a:r>
            <a:r>
              <a:rPr lang="en-US" sz="2400" b="1" u="sng" dirty="0"/>
              <a:t>impacted</a:t>
            </a:r>
            <a:r>
              <a:rPr lang="en-US" sz="2400" dirty="0"/>
              <a:t> utilities must provide a FINAL relocation plan (same 60 days)</a:t>
            </a:r>
          </a:p>
          <a:p>
            <a:pPr lvl="1"/>
            <a:r>
              <a:rPr lang="en-US" sz="2400" dirty="0"/>
              <a:t>Show relocation on DOT plan &amp; cross section sheets</a:t>
            </a:r>
          </a:p>
        </p:txBody>
      </p:sp>
    </p:spTree>
    <p:extLst>
      <p:ext uri="{BB962C8B-B14F-4D97-AF65-F5344CB8AC3E}">
        <p14:creationId xmlns:p14="http://schemas.microsoft.com/office/powerpoint/2010/main" val="3880413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EA8B-F79A-459D-96C4-17BBCA60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U5 Event | 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9265F-9C94-4B02-A892-49F5DADA4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575321" cy="4037749"/>
          </a:xfrm>
        </p:spPr>
        <p:txBody>
          <a:bodyPr>
            <a:normAutofit lnSpcReduction="10000"/>
          </a:bodyPr>
          <a:lstStyle/>
          <a:p>
            <a:r>
              <a:rPr lang="en-US" sz="2800" b="1" u="sng" dirty="0"/>
              <a:t>Reimbursement Agreement</a:t>
            </a:r>
          </a:p>
          <a:p>
            <a:r>
              <a:rPr lang="en-US" sz="2400" dirty="0"/>
              <a:t>Who pays? </a:t>
            </a:r>
          </a:p>
          <a:p>
            <a:pPr lvl="1"/>
            <a:r>
              <a:rPr lang="en-US" sz="2200" dirty="0"/>
              <a:t>Relocation necessary to accommodate construction</a:t>
            </a:r>
          </a:p>
          <a:p>
            <a:r>
              <a:rPr lang="en-US" sz="2400" dirty="0"/>
              <a:t>Existing facility</a:t>
            </a:r>
          </a:p>
          <a:p>
            <a:pPr lvl="1"/>
            <a:r>
              <a:rPr lang="en-US" sz="2200" dirty="0"/>
              <a:t>Private Easement</a:t>
            </a:r>
          </a:p>
          <a:p>
            <a:pPr lvl="1"/>
            <a:r>
              <a:rPr lang="en-US" sz="2200" dirty="0"/>
              <a:t>Public Right of Way</a:t>
            </a:r>
          </a:p>
          <a:p>
            <a:r>
              <a:rPr lang="en-US" sz="2400" dirty="0"/>
              <a:t>Prerequisites</a:t>
            </a:r>
          </a:p>
          <a:p>
            <a:pPr lvl="1"/>
            <a:r>
              <a:rPr lang="en-US" sz="2200" dirty="0"/>
              <a:t>Easement documentation</a:t>
            </a:r>
          </a:p>
          <a:p>
            <a:pPr lvl="1"/>
            <a:r>
              <a:rPr lang="en-US" sz="2200" dirty="0"/>
              <a:t>Relocation work plan</a:t>
            </a:r>
          </a:p>
          <a:p>
            <a:pPr lvl="1"/>
            <a:r>
              <a:rPr lang="en-US" sz="2200" dirty="0"/>
              <a:t>Estimate of relocation costs</a:t>
            </a:r>
          </a:p>
        </p:txBody>
      </p:sp>
    </p:spTree>
    <p:extLst>
      <p:ext uri="{BB962C8B-B14F-4D97-AF65-F5344CB8AC3E}">
        <p14:creationId xmlns:p14="http://schemas.microsoft.com/office/powerpoint/2010/main" val="3408235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EF20-33F7-4C93-9422-6621654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U6 Event | notice to proceed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56628-A4DD-4AAC-8C02-CC88BD61A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588021" cy="4037749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Prerequisites: </a:t>
            </a:r>
          </a:p>
          <a:p>
            <a:pPr lvl="2"/>
            <a:r>
              <a:rPr lang="en-US" sz="2400" dirty="0"/>
              <a:t>Final utility relocation work plan approved</a:t>
            </a:r>
          </a:p>
          <a:p>
            <a:pPr lvl="2"/>
            <a:r>
              <a:rPr lang="en-US" sz="2400" dirty="0"/>
              <a:t>New right of way acquired</a:t>
            </a:r>
          </a:p>
          <a:p>
            <a:pPr lvl="2"/>
            <a:r>
              <a:rPr lang="en-US" sz="2400" dirty="0"/>
              <a:t>Reimbursement agreement executed (if applicable)</a:t>
            </a:r>
          </a:p>
          <a:p>
            <a:pPr lvl="2"/>
            <a:r>
              <a:rPr lang="en-US" sz="2400" dirty="0"/>
              <a:t>Permits issued (if applicable)</a:t>
            </a:r>
          </a:p>
          <a:p>
            <a:pPr lvl="2"/>
            <a:r>
              <a:rPr lang="en-US" sz="2400" dirty="0"/>
              <a:t>Coordination with DOT contractor or other utility companies?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223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B19EF-F6F1-4C8A-8950-791ECAC4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U7 Event | bid attachment (UBA)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6ECEA-920F-4158-890E-8B842FECD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10461021" cy="4037749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ALL Point 25 Projects </a:t>
            </a:r>
            <a:r>
              <a:rPr lang="en-US" sz="2000" i="1" dirty="0"/>
              <a:t>(Recommended for Non-Point 25 projects)</a:t>
            </a:r>
            <a:endParaRPr lang="en-US" sz="2400" i="1" dirty="0"/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Included in bid documents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Written details regarding conflict locations and resolutions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Anticipated start and completion dates for relocations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Utility company contact information</a:t>
            </a:r>
          </a:p>
          <a:p>
            <a:pPr marL="1079500" lvl="3" indent="-342900">
              <a:buFont typeface="Wingdings" panose="05000000000000000000" pitchFamily="2" charset="2"/>
              <a:buChar char="§"/>
            </a:pPr>
            <a:r>
              <a:rPr lang="en-US" sz="2400" dirty="0"/>
              <a:t>For bidding contractors’ use – to make them aware of the status of utility relocations and timeline – so they can bid accordingly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8691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D4F7D-8364-460C-9249-C39B38B7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Reimbursement Agreements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85BC73-48CD-42C0-93D5-AEDACDD5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r="613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3F6305CF-D6D1-46E1-8526-7A6850595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Existing facility</a:t>
            </a:r>
          </a:p>
          <a:p>
            <a:pPr lvl="2"/>
            <a:r>
              <a:rPr lang="en-US" sz="2000" dirty="0"/>
              <a:t>Private Easement</a:t>
            </a:r>
          </a:p>
          <a:p>
            <a:pPr lvl="2"/>
            <a:r>
              <a:rPr lang="en-US" sz="2000" dirty="0"/>
              <a:t>Public Right of Way</a:t>
            </a:r>
          </a:p>
          <a:p>
            <a:r>
              <a:rPr lang="en-US" sz="2400" dirty="0"/>
              <a:t>Eligibility</a:t>
            </a:r>
          </a:p>
          <a:p>
            <a:pPr lvl="2"/>
            <a:r>
              <a:rPr lang="en-US" sz="2000" dirty="0"/>
              <a:t>State’s authority to reimburse</a:t>
            </a:r>
          </a:p>
          <a:p>
            <a:pPr lvl="2"/>
            <a:r>
              <a:rPr lang="en-US" sz="2000" dirty="0"/>
              <a:t>Evidence of easements</a:t>
            </a:r>
          </a:p>
          <a:p>
            <a:endParaRPr lang="en-US" sz="24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937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2E020-5FD4-4EFD-B416-1C3309E0C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 dirty="0"/>
              <a:t>Easement Documentation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748DF4-9E05-4393-B4C6-B0762C8DE2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567855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51676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5FC3-915D-4378-A93E-3DCCFBA4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Proposed Relocation </a:t>
            </a:r>
            <a:br>
              <a:rPr lang="en-US" dirty="0"/>
            </a:br>
            <a:r>
              <a:rPr lang="en-US" dirty="0"/>
              <a:t>Work Plan – EXHIBIT 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5046EE-969D-489E-A8BB-5AFE3CBC21E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334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E8F29087-ACE2-44C3-956E-8BBD2CCF2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94FE430-BE16-43A5-82D1-EAB0A12FB2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9B6F182-333D-4D86-8BC6-081C5A95F5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67993E2-D470-4A7B-8DDA-62866FCA1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605396"/>
            <a:ext cx="4111753" cy="23774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Accommodation &amp; Coordination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38E01D9-B763-427F-BB2E-279167AA5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7" y="199629"/>
            <a:ext cx="2072691" cy="2072691"/>
          </a:xfrm>
          <a:custGeom>
            <a:avLst/>
            <a:gdLst>
              <a:gd name="connsiteX0" fmla="*/ 1036346 w 2072691"/>
              <a:gd name="connsiteY0" fmla="*/ 116589 h 2072691"/>
              <a:gd name="connsiteX1" fmla="*/ 1956103 w 2072691"/>
              <a:gd name="connsiteY1" fmla="*/ 1036346 h 2072691"/>
              <a:gd name="connsiteX2" fmla="*/ 1036346 w 2072691"/>
              <a:gd name="connsiteY2" fmla="*/ 1956103 h 2072691"/>
              <a:gd name="connsiteX3" fmla="*/ 116589 w 2072691"/>
              <a:gd name="connsiteY3" fmla="*/ 1036346 h 2072691"/>
              <a:gd name="connsiteX4" fmla="*/ 1036346 w 2072691"/>
              <a:gd name="connsiteY4" fmla="*/ 116589 h 2072691"/>
              <a:gd name="connsiteX5" fmla="*/ 1036346 w 2072691"/>
              <a:gd name="connsiteY5" fmla="*/ 90680 h 2072691"/>
              <a:gd name="connsiteX6" fmla="*/ 90680 w 2072691"/>
              <a:gd name="connsiteY6" fmla="*/ 1036346 h 2072691"/>
              <a:gd name="connsiteX7" fmla="*/ 1036346 w 2072691"/>
              <a:gd name="connsiteY7" fmla="*/ 1982011 h 2072691"/>
              <a:gd name="connsiteX8" fmla="*/ 1982011 w 2072691"/>
              <a:gd name="connsiteY8" fmla="*/ 1036346 h 2072691"/>
              <a:gd name="connsiteX9" fmla="*/ 1036346 w 2072691"/>
              <a:gd name="connsiteY9" fmla="*/ 90680 h 2072691"/>
              <a:gd name="connsiteX10" fmla="*/ 1036346 w 2072691"/>
              <a:gd name="connsiteY10" fmla="*/ 0 h 2072691"/>
              <a:gd name="connsiteX11" fmla="*/ 2072691 w 2072691"/>
              <a:gd name="connsiteY11" fmla="*/ 1036346 h 2072691"/>
              <a:gd name="connsiteX12" fmla="*/ 1036346 w 2072691"/>
              <a:gd name="connsiteY12" fmla="*/ 2072691 h 2072691"/>
              <a:gd name="connsiteX13" fmla="*/ 0 w 2072691"/>
              <a:gd name="connsiteY13" fmla="*/ 1036346 h 2072691"/>
              <a:gd name="connsiteX14" fmla="*/ 1036346 w 2072691"/>
              <a:gd name="connsiteY14" fmla="*/ 0 h 207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72691" h="2072691">
                <a:moveTo>
                  <a:pt x="1036346" y="116589"/>
                </a:moveTo>
                <a:cubicBezTo>
                  <a:pt x="1544313" y="116589"/>
                  <a:pt x="1956103" y="528378"/>
                  <a:pt x="1956103" y="1036346"/>
                </a:cubicBezTo>
                <a:cubicBezTo>
                  <a:pt x="1956103" y="1544313"/>
                  <a:pt x="1544313" y="1956103"/>
                  <a:pt x="1036346" y="1956103"/>
                </a:cubicBezTo>
                <a:cubicBezTo>
                  <a:pt x="528378" y="1956103"/>
                  <a:pt x="116589" y="1544313"/>
                  <a:pt x="116589" y="1036346"/>
                </a:cubicBezTo>
                <a:cubicBezTo>
                  <a:pt x="116589" y="528378"/>
                  <a:pt x="528378" y="116589"/>
                  <a:pt x="1036346" y="116589"/>
                </a:cubicBezTo>
                <a:close/>
                <a:moveTo>
                  <a:pt x="1036346" y="90680"/>
                </a:moveTo>
                <a:cubicBezTo>
                  <a:pt x="514070" y="90680"/>
                  <a:pt x="90680" y="514069"/>
                  <a:pt x="90680" y="1036346"/>
                </a:cubicBezTo>
                <a:cubicBezTo>
                  <a:pt x="90680" y="1558622"/>
                  <a:pt x="514070" y="1982011"/>
                  <a:pt x="1036346" y="1982011"/>
                </a:cubicBezTo>
                <a:cubicBezTo>
                  <a:pt x="1558622" y="1982011"/>
                  <a:pt x="1982011" y="1558622"/>
                  <a:pt x="1982011" y="1036346"/>
                </a:cubicBezTo>
                <a:cubicBezTo>
                  <a:pt x="1982011" y="514069"/>
                  <a:pt x="1558622" y="90680"/>
                  <a:pt x="1036346" y="90680"/>
                </a:cubicBezTo>
                <a:close/>
                <a:moveTo>
                  <a:pt x="1036346" y="0"/>
                </a:moveTo>
                <a:cubicBezTo>
                  <a:pt x="1608704" y="0"/>
                  <a:pt x="2072691" y="463987"/>
                  <a:pt x="2072691" y="1036346"/>
                </a:cubicBezTo>
                <a:cubicBezTo>
                  <a:pt x="2072691" y="1608704"/>
                  <a:pt x="1608704" y="2072691"/>
                  <a:pt x="1036346" y="2072691"/>
                </a:cubicBezTo>
                <a:cubicBezTo>
                  <a:pt x="463988" y="2072691"/>
                  <a:pt x="0" y="1608704"/>
                  <a:pt x="0" y="1036346"/>
                </a:cubicBezTo>
                <a:cubicBezTo>
                  <a:pt x="0" y="463987"/>
                  <a:pt x="463988" y="0"/>
                  <a:pt x="103634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8" name="Picture 4" descr="Image result for image meeting graphic">
            <a:extLst>
              <a:ext uri="{FF2B5EF4-FFF2-40B4-BE49-F238E27FC236}">
                <a16:creationId xmlns:a16="http://schemas.microsoft.com/office/drawing/2014/main" id="{070ACBFD-8DC8-45C2-82D9-96407797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t="8837" r="21515" b="8350"/>
          <a:stretch/>
        </p:blipFill>
        <p:spPr bwMode="auto">
          <a:xfrm>
            <a:off x="5982535" y="656528"/>
            <a:ext cx="1088492" cy="10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" name="Content Placeholder 1033">
            <a:extLst>
              <a:ext uri="{FF2B5EF4-FFF2-40B4-BE49-F238E27FC236}">
                <a16:creationId xmlns:a16="http://schemas.microsoft.com/office/drawing/2014/main" id="{DA42D59E-E481-45FB-B4A1-4E34D3BC53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3099816"/>
            <a:ext cx="4077066" cy="30723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Accommodation</a:t>
            </a:r>
          </a:p>
          <a:p>
            <a:r>
              <a:rPr lang="en-US" sz="2400" dirty="0"/>
              <a:t>Permitting</a:t>
            </a:r>
          </a:p>
          <a:p>
            <a:r>
              <a:rPr lang="en-US" sz="2400" dirty="0"/>
              <a:t>Relocations</a:t>
            </a:r>
          </a:p>
          <a:p>
            <a:r>
              <a:rPr lang="en-US" sz="2400" dirty="0"/>
              <a:t>Agreements</a:t>
            </a:r>
          </a:p>
          <a:p>
            <a:r>
              <a:rPr lang="en-US" sz="2400" dirty="0"/>
              <a:t>Management of the ROW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7817A2C-442E-45AB-8074-E9C0FF840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676" y="0"/>
            <a:ext cx="4096324" cy="3511487"/>
          </a:xfrm>
          <a:custGeom>
            <a:avLst/>
            <a:gdLst>
              <a:gd name="connsiteX0" fmla="*/ 587798 w 4096324"/>
              <a:gd name="connsiteY0" fmla="*/ 0 h 3511487"/>
              <a:gd name="connsiteX1" fmla="*/ 4096324 w 4096324"/>
              <a:gd name="connsiteY1" fmla="*/ 0 h 3511487"/>
              <a:gd name="connsiteX2" fmla="*/ 4096324 w 4096324"/>
              <a:gd name="connsiteY2" fmla="*/ 2389464 h 3511487"/>
              <a:gd name="connsiteX3" fmla="*/ 4037670 w 4096324"/>
              <a:gd name="connsiteY3" fmla="*/ 2467901 h 3511487"/>
              <a:gd name="connsiteX4" fmla="*/ 2396474 w 4096324"/>
              <a:gd name="connsiteY4" fmla="*/ 3241884 h 3511487"/>
              <a:gd name="connsiteX5" fmla="*/ 269603 w 4096324"/>
              <a:gd name="connsiteY5" fmla="*/ 1115014 h 3511487"/>
              <a:gd name="connsiteX6" fmla="*/ 526305 w 4096324"/>
              <a:gd name="connsiteY6" fmla="*/ 101221 h 3511487"/>
              <a:gd name="connsiteX7" fmla="*/ 276096 w 4096324"/>
              <a:gd name="connsiteY7" fmla="*/ 0 h 3511487"/>
              <a:gd name="connsiteX8" fmla="*/ 517769 w 4096324"/>
              <a:gd name="connsiteY8" fmla="*/ 0 h 3511487"/>
              <a:gd name="connsiteX9" fmla="*/ 473625 w 4096324"/>
              <a:gd name="connsiteY9" fmla="*/ 72664 h 3511487"/>
              <a:gd name="connsiteX10" fmla="*/ 209692 w 4096324"/>
              <a:gd name="connsiteY10" fmla="*/ 1115014 h 3511487"/>
              <a:gd name="connsiteX11" fmla="*/ 2396474 w 4096324"/>
              <a:gd name="connsiteY11" fmla="*/ 3301796 h 3511487"/>
              <a:gd name="connsiteX12" fmla="*/ 4083901 w 4096324"/>
              <a:gd name="connsiteY12" fmla="*/ 2506010 h 3511487"/>
              <a:gd name="connsiteX13" fmla="*/ 4096324 w 4096324"/>
              <a:gd name="connsiteY13" fmla="*/ 2489397 h 3511487"/>
              <a:gd name="connsiteX14" fmla="*/ 4096324 w 4096324"/>
              <a:gd name="connsiteY14" fmla="*/ 2803759 h 3511487"/>
              <a:gd name="connsiteX15" fmla="*/ 4091036 w 4096324"/>
              <a:gd name="connsiteY15" fmla="*/ 2809577 h 3511487"/>
              <a:gd name="connsiteX16" fmla="*/ 2396474 w 4096324"/>
              <a:gd name="connsiteY16" fmla="*/ 3511487 h 3511487"/>
              <a:gd name="connsiteX17" fmla="*/ 0 w 4096324"/>
              <a:gd name="connsiteY17" fmla="*/ 1115014 h 3511487"/>
              <a:gd name="connsiteX18" fmla="*/ 188327 w 4096324"/>
              <a:gd name="connsiteY18" fmla="*/ 182198 h 351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96324" h="3511487">
                <a:moveTo>
                  <a:pt x="587798" y="0"/>
                </a:moveTo>
                <a:lnTo>
                  <a:pt x="4096324" y="0"/>
                </a:lnTo>
                <a:lnTo>
                  <a:pt x="4096324" y="2389464"/>
                </a:lnTo>
                <a:lnTo>
                  <a:pt x="4037670" y="2467901"/>
                </a:lnTo>
                <a:cubicBezTo>
                  <a:pt x="3647571" y="2940592"/>
                  <a:pt x="3057207" y="3241884"/>
                  <a:pt x="2396474" y="3241884"/>
                </a:cubicBezTo>
                <a:cubicBezTo>
                  <a:pt x="1221836" y="3241884"/>
                  <a:pt x="269603" y="2289651"/>
                  <a:pt x="269603" y="1115014"/>
                </a:cubicBezTo>
                <a:cubicBezTo>
                  <a:pt x="269603" y="747940"/>
                  <a:pt x="362595" y="402585"/>
                  <a:pt x="526305" y="101221"/>
                </a:cubicBezTo>
                <a:close/>
                <a:moveTo>
                  <a:pt x="276096" y="0"/>
                </a:moveTo>
                <a:lnTo>
                  <a:pt x="517769" y="0"/>
                </a:lnTo>
                <a:lnTo>
                  <a:pt x="473625" y="72664"/>
                </a:lnTo>
                <a:cubicBezTo>
                  <a:pt x="305303" y="382516"/>
                  <a:pt x="209692" y="737600"/>
                  <a:pt x="209692" y="1115014"/>
                </a:cubicBezTo>
                <a:cubicBezTo>
                  <a:pt x="209692" y="2322740"/>
                  <a:pt x="1188748" y="3301796"/>
                  <a:pt x="2396474" y="3301796"/>
                </a:cubicBezTo>
                <a:cubicBezTo>
                  <a:pt x="3075820" y="3301796"/>
                  <a:pt x="3682813" y="2992016"/>
                  <a:pt x="4083901" y="2506010"/>
                </a:cubicBezTo>
                <a:lnTo>
                  <a:pt x="4096324" y="2489397"/>
                </a:lnTo>
                <a:lnTo>
                  <a:pt x="4096324" y="2803759"/>
                </a:lnTo>
                <a:lnTo>
                  <a:pt x="4091036" y="2809577"/>
                </a:lnTo>
                <a:cubicBezTo>
                  <a:pt x="3657360" y="3243253"/>
                  <a:pt x="3058242" y="3511487"/>
                  <a:pt x="2396474" y="3511487"/>
                </a:cubicBezTo>
                <a:cubicBezTo>
                  <a:pt x="1072937" y="3511487"/>
                  <a:pt x="0" y="2438550"/>
                  <a:pt x="0" y="1115014"/>
                </a:cubicBezTo>
                <a:cubicBezTo>
                  <a:pt x="0" y="784130"/>
                  <a:pt x="67059" y="468908"/>
                  <a:pt x="188327" y="18219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E1B20FF-64BA-4D7E-8C8D-3F3F56D12D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091749" y="527768"/>
            <a:ext cx="2737456" cy="17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31847AF-FADA-41FD-8347-0A5AF3106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5725" y="2528773"/>
            <a:ext cx="3118638" cy="3118638"/>
          </a:xfrm>
          <a:custGeom>
            <a:avLst/>
            <a:gdLst>
              <a:gd name="connsiteX0" fmla="*/ 1559319 w 3118638"/>
              <a:gd name="connsiteY0" fmla="*/ 175423 h 3118638"/>
              <a:gd name="connsiteX1" fmla="*/ 2943215 w 3118638"/>
              <a:gd name="connsiteY1" fmla="*/ 1559319 h 3118638"/>
              <a:gd name="connsiteX2" fmla="*/ 1559319 w 3118638"/>
              <a:gd name="connsiteY2" fmla="*/ 2943215 h 3118638"/>
              <a:gd name="connsiteX3" fmla="*/ 175423 w 3118638"/>
              <a:gd name="connsiteY3" fmla="*/ 1559319 h 3118638"/>
              <a:gd name="connsiteX4" fmla="*/ 1559319 w 3118638"/>
              <a:gd name="connsiteY4" fmla="*/ 175423 h 3118638"/>
              <a:gd name="connsiteX5" fmla="*/ 1559319 w 3118638"/>
              <a:gd name="connsiteY5" fmla="*/ 136440 h 3118638"/>
              <a:gd name="connsiteX6" fmla="*/ 136441 w 3118638"/>
              <a:gd name="connsiteY6" fmla="*/ 1559319 h 3118638"/>
              <a:gd name="connsiteX7" fmla="*/ 1559319 w 3118638"/>
              <a:gd name="connsiteY7" fmla="*/ 2982198 h 3118638"/>
              <a:gd name="connsiteX8" fmla="*/ 2982198 w 3118638"/>
              <a:gd name="connsiteY8" fmla="*/ 1559319 h 3118638"/>
              <a:gd name="connsiteX9" fmla="*/ 1559319 w 3118638"/>
              <a:gd name="connsiteY9" fmla="*/ 136440 h 3118638"/>
              <a:gd name="connsiteX10" fmla="*/ 1559319 w 3118638"/>
              <a:gd name="connsiteY10" fmla="*/ 0 h 3118638"/>
              <a:gd name="connsiteX11" fmla="*/ 3118638 w 3118638"/>
              <a:gd name="connsiteY11" fmla="*/ 1559319 h 3118638"/>
              <a:gd name="connsiteX12" fmla="*/ 1559319 w 3118638"/>
              <a:gd name="connsiteY12" fmla="*/ 3118638 h 3118638"/>
              <a:gd name="connsiteX13" fmla="*/ 0 w 3118638"/>
              <a:gd name="connsiteY13" fmla="*/ 1559319 h 3118638"/>
              <a:gd name="connsiteX14" fmla="*/ 1559319 w 3118638"/>
              <a:gd name="connsiteY14" fmla="*/ 0 h 311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18638" h="3118638">
                <a:moveTo>
                  <a:pt x="1559319" y="175423"/>
                </a:moveTo>
                <a:cubicBezTo>
                  <a:pt x="2323623" y="175423"/>
                  <a:pt x="2943215" y="795015"/>
                  <a:pt x="2943215" y="1559319"/>
                </a:cubicBezTo>
                <a:cubicBezTo>
                  <a:pt x="2943215" y="2323623"/>
                  <a:pt x="2323623" y="2943215"/>
                  <a:pt x="1559319" y="2943215"/>
                </a:cubicBezTo>
                <a:cubicBezTo>
                  <a:pt x="795015" y="2943215"/>
                  <a:pt x="175423" y="2323623"/>
                  <a:pt x="175423" y="1559319"/>
                </a:cubicBezTo>
                <a:cubicBezTo>
                  <a:pt x="175423" y="795015"/>
                  <a:pt x="795015" y="175423"/>
                  <a:pt x="1559319" y="175423"/>
                </a:cubicBezTo>
                <a:close/>
                <a:moveTo>
                  <a:pt x="1559319" y="136440"/>
                </a:moveTo>
                <a:cubicBezTo>
                  <a:pt x="773486" y="136440"/>
                  <a:pt x="136441" y="773486"/>
                  <a:pt x="136441" y="1559319"/>
                </a:cubicBezTo>
                <a:cubicBezTo>
                  <a:pt x="136441" y="2345154"/>
                  <a:pt x="773486" y="2982198"/>
                  <a:pt x="1559319" y="2982198"/>
                </a:cubicBezTo>
                <a:cubicBezTo>
                  <a:pt x="2345154" y="2982198"/>
                  <a:pt x="2982198" y="2345154"/>
                  <a:pt x="2982198" y="1559319"/>
                </a:cubicBezTo>
                <a:cubicBezTo>
                  <a:pt x="2982198" y="773486"/>
                  <a:pt x="2345154" y="136440"/>
                  <a:pt x="1559319" y="136440"/>
                </a:cubicBezTo>
                <a:close/>
                <a:moveTo>
                  <a:pt x="1559319" y="0"/>
                </a:moveTo>
                <a:cubicBezTo>
                  <a:pt x="2420508" y="0"/>
                  <a:pt x="3118638" y="698131"/>
                  <a:pt x="3118638" y="1559319"/>
                </a:cubicBezTo>
                <a:cubicBezTo>
                  <a:pt x="3118638" y="2420508"/>
                  <a:pt x="2420508" y="3118638"/>
                  <a:pt x="1559319" y="3118638"/>
                </a:cubicBezTo>
                <a:cubicBezTo>
                  <a:pt x="698131" y="3118638"/>
                  <a:pt x="0" y="2420508"/>
                  <a:pt x="0" y="1559319"/>
                </a:cubicBezTo>
                <a:cubicBezTo>
                  <a:pt x="0" y="698131"/>
                  <a:pt x="698131" y="0"/>
                  <a:pt x="155931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Image result for image permit graphic">
            <a:extLst>
              <a:ext uri="{FF2B5EF4-FFF2-40B4-BE49-F238E27FC236}">
                <a16:creationId xmlns:a16="http://schemas.microsoft.com/office/drawing/2014/main" id="{36624985-0B62-44CB-98D0-91821BDB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4186" y="3283759"/>
            <a:ext cx="1531729" cy="16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8C3799FC-B9F3-483C-8BB1-B6745402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35493" y="6229681"/>
            <a:ext cx="457200" cy="457200"/>
            <a:chOff x="11361456" y="6195813"/>
            <a:chExt cx="548640" cy="54864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A69AD0B6-DB21-422F-AE46-79137907C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11E7789-3D37-48F1-AED4-B4D26DECE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4FB259F8-8256-44FF-8B52-835A8A3E3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7048" y="3872875"/>
            <a:ext cx="3374952" cy="2985125"/>
          </a:xfrm>
          <a:custGeom>
            <a:avLst/>
            <a:gdLst>
              <a:gd name="connsiteX0" fmla="*/ 2058951 w 3374952"/>
              <a:gd name="connsiteY0" fmla="*/ 231632 h 2985125"/>
              <a:gd name="connsiteX1" fmla="*/ 3351060 w 3374952"/>
              <a:gd name="connsiteY1" fmla="*/ 766842 h 2985125"/>
              <a:gd name="connsiteX2" fmla="*/ 3374952 w 3374952"/>
              <a:gd name="connsiteY2" fmla="*/ 793129 h 2985125"/>
              <a:gd name="connsiteX3" fmla="*/ 3374952 w 3374952"/>
              <a:gd name="connsiteY3" fmla="*/ 2985125 h 2985125"/>
              <a:gd name="connsiteX4" fmla="*/ 485693 w 3374952"/>
              <a:gd name="connsiteY4" fmla="*/ 2985125 h 2985125"/>
              <a:gd name="connsiteX5" fmla="*/ 452180 w 3374952"/>
              <a:gd name="connsiteY5" fmla="*/ 2929960 h 2985125"/>
              <a:gd name="connsiteX6" fmla="*/ 231632 w 3374952"/>
              <a:gd name="connsiteY6" fmla="*/ 2058951 h 2985125"/>
              <a:gd name="connsiteX7" fmla="*/ 2058951 w 3374952"/>
              <a:gd name="connsiteY7" fmla="*/ 231632 h 2985125"/>
              <a:gd name="connsiteX8" fmla="*/ 2058951 w 3374952"/>
              <a:gd name="connsiteY8" fmla="*/ 0 h 2985125"/>
              <a:gd name="connsiteX9" fmla="*/ 3368635 w 3374952"/>
              <a:gd name="connsiteY9" fmla="*/ 470164 h 2985125"/>
              <a:gd name="connsiteX10" fmla="*/ 3374952 w 3374952"/>
              <a:gd name="connsiteY10" fmla="*/ 475905 h 2985125"/>
              <a:gd name="connsiteX11" fmla="*/ 3374952 w 3374952"/>
              <a:gd name="connsiteY11" fmla="*/ 719078 h 2985125"/>
              <a:gd name="connsiteX12" fmla="*/ 3254038 w 3374952"/>
              <a:gd name="connsiteY12" fmla="*/ 609184 h 2985125"/>
              <a:gd name="connsiteX13" fmla="*/ 2058951 w 3374952"/>
              <a:gd name="connsiteY13" fmla="*/ 180158 h 2985125"/>
              <a:gd name="connsiteX14" fmla="*/ 180158 w 3374952"/>
              <a:gd name="connsiteY14" fmla="*/ 2058951 h 2985125"/>
              <a:gd name="connsiteX15" fmla="*/ 406918 w 3374952"/>
              <a:gd name="connsiteY15" fmla="*/ 2954496 h 2985125"/>
              <a:gd name="connsiteX16" fmla="*/ 425526 w 3374952"/>
              <a:gd name="connsiteY16" fmla="*/ 2985125 h 2985125"/>
              <a:gd name="connsiteX17" fmla="*/ 221891 w 3374952"/>
              <a:gd name="connsiteY17" fmla="*/ 2985125 h 2985125"/>
              <a:gd name="connsiteX18" fmla="*/ 161803 w 3374952"/>
              <a:gd name="connsiteY18" fmla="*/ 2860388 h 2985125"/>
              <a:gd name="connsiteX19" fmla="*/ 0 w 3374952"/>
              <a:gd name="connsiteY19" fmla="*/ 2058951 h 2985125"/>
              <a:gd name="connsiteX20" fmla="*/ 2058951 w 3374952"/>
              <a:gd name="connsiteY20" fmla="*/ 0 h 298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74952" h="2985125">
                <a:moveTo>
                  <a:pt x="2058951" y="231632"/>
                </a:moveTo>
                <a:cubicBezTo>
                  <a:pt x="2563551" y="231632"/>
                  <a:pt x="3020381" y="436162"/>
                  <a:pt x="3351060" y="766842"/>
                </a:cubicBezTo>
                <a:lnTo>
                  <a:pt x="3374952" y="793129"/>
                </a:lnTo>
                <a:lnTo>
                  <a:pt x="3374952" y="2985125"/>
                </a:lnTo>
                <a:lnTo>
                  <a:pt x="485693" y="2985125"/>
                </a:lnTo>
                <a:lnTo>
                  <a:pt x="452180" y="2929960"/>
                </a:lnTo>
                <a:cubicBezTo>
                  <a:pt x="311527" y="2671041"/>
                  <a:pt x="231632" y="2374326"/>
                  <a:pt x="231632" y="2058951"/>
                </a:cubicBezTo>
                <a:cubicBezTo>
                  <a:pt x="231632" y="1049751"/>
                  <a:pt x="1049751" y="231632"/>
                  <a:pt x="2058951" y="231632"/>
                </a:cubicBezTo>
                <a:close/>
                <a:moveTo>
                  <a:pt x="2058951" y="0"/>
                </a:moveTo>
                <a:cubicBezTo>
                  <a:pt x="2556445" y="0"/>
                  <a:pt x="3012727" y="176443"/>
                  <a:pt x="3368635" y="470164"/>
                </a:cubicBezTo>
                <a:lnTo>
                  <a:pt x="3374952" y="475905"/>
                </a:lnTo>
                <a:lnTo>
                  <a:pt x="3374952" y="719078"/>
                </a:lnTo>
                <a:lnTo>
                  <a:pt x="3254038" y="609184"/>
                </a:lnTo>
                <a:cubicBezTo>
                  <a:pt x="2929272" y="341163"/>
                  <a:pt x="2512914" y="180158"/>
                  <a:pt x="2058951" y="180158"/>
                </a:cubicBezTo>
                <a:cubicBezTo>
                  <a:pt x="1021323" y="180158"/>
                  <a:pt x="180158" y="1021323"/>
                  <a:pt x="180158" y="2058951"/>
                </a:cubicBezTo>
                <a:cubicBezTo>
                  <a:pt x="180158" y="2383210"/>
                  <a:pt x="262303" y="2688283"/>
                  <a:pt x="406918" y="2954496"/>
                </a:cubicBezTo>
                <a:lnTo>
                  <a:pt x="425526" y="2985125"/>
                </a:lnTo>
                <a:lnTo>
                  <a:pt x="221891" y="2985125"/>
                </a:lnTo>
                <a:lnTo>
                  <a:pt x="161803" y="2860388"/>
                </a:lnTo>
                <a:cubicBezTo>
                  <a:pt x="57614" y="2614059"/>
                  <a:pt x="0" y="2343233"/>
                  <a:pt x="0" y="2058951"/>
                </a:cubicBezTo>
                <a:cubicBezTo>
                  <a:pt x="0" y="921823"/>
                  <a:pt x="921823" y="0"/>
                  <a:pt x="205895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24CAC9-6F67-468E-B2ED-5097F933AC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93" y="4944385"/>
            <a:ext cx="2056509" cy="1331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460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2397-0CFA-46EE-A47E-B9B7ABD0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EED54-6B9C-47CD-8378-7ACBFB0FA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Clear description of the work required</a:t>
            </a:r>
          </a:p>
          <a:p>
            <a:r>
              <a:rPr lang="en-US" sz="2400" dirty="0"/>
              <a:t>Size(s) of facility</a:t>
            </a:r>
          </a:p>
          <a:p>
            <a:r>
              <a:rPr lang="en-US" sz="2400" dirty="0"/>
              <a:t>Length of relocation</a:t>
            </a:r>
          </a:p>
          <a:p>
            <a:pPr lvl="1"/>
            <a:r>
              <a:rPr lang="en-US" sz="2000" dirty="0"/>
              <a:t>On public ROW (at company expense)</a:t>
            </a:r>
          </a:p>
          <a:p>
            <a:pPr lvl="1"/>
            <a:r>
              <a:rPr lang="en-US" sz="2000" dirty="0"/>
              <a:t>On private easement (eligible for reimbursement)</a:t>
            </a:r>
          </a:p>
          <a:p>
            <a:r>
              <a:rPr lang="en-US" sz="2400" dirty="0"/>
              <a:t>Tabulation of conflict points</a:t>
            </a:r>
          </a:p>
          <a:p>
            <a:pPr lvl="1"/>
            <a:r>
              <a:rPr lang="en-US" sz="2000" dirty="0"/>
              <a:t>Crossings, Poles, Vaults, Ducts</a:t>
            </a:r>
          </a:p>
          <a:p>
            <a:r>
              <a:rPr lang="en-US" sz="2400" dirty="0"/>
              <a:t>Work to be done by Force Account or Competitively Bid?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6628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Detailed Estimate of Relocation Costs – EXHIBIT 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B3FE08-DB60-44DC-B1DA-A1EEC86A8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917379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03631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Direct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862987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20352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OVERHEAD &amp; </a:t>
            </a:r>
            <a:r>
              <a:rPr lang="en-US" dirty="0" err="1"/>
              <a:t>INDirect</a:t>
            </a:r>
            <a:r>
              <a:rPr lang="en-US" dirty="0"/>
              <a:t>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31517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24418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26736-50E8-40FF-BC03-634A5E5F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OVERHEAD &amp; </a:t>
            </a:r>
            <a:r>
              <a:rPr lang="en-US" dirty="0" err="1"/>
              <a:t>INDirect</a:t>
            </a:r>
            <a:r>
              <a:rPr lang="en-US" dirty="0"/>
              <a:t> Costs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CBE68F-5268-4686-A1BC-DC4FD2BE5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012184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71611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4DCD-D2B6-4927-B77C-9AE8E852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Betterments &amp;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204E7-F6E5-481C-9037-35ED7B2DF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r>
              <a:rPr lang="en-US" dirty="0"/>
              <a:t>Work done that is NOT attributable to the highway project - NOT reimbursable</a:t>
            </a:r>
          </a:p>
          <a:p>
            <a:r>
              <a:rPr lang="en-US" dirty="0"/>
              <a:t>Work done at the election of the utility – NOT reimbursable</a:t>
            </a:r>
          </a:p>
          <a:p>
            <a:r>
              <a:rPr lang="en-US" dirty="0"/>
              <a:t>Increased capacity - NOT reimbursable</a:t>
            </a:r>
          </a:p>
          <a:p>
            <a:r>
              <a:rPr lang="en-US" dirty="0"/>
              <a:t>Service improvements - NOT reimbursable</a:t>
            </a:r>
          </a:p>
          <a:p>
            <a:r>
              <a:rPr lang="en-US" dirty="0"/>
              <a:t>Salvage value of materials removed</a:t>
            </a:r>
          </a:p>
          <a:p>
            <a:r>
              <a:rPr lang="en-US" dirty="0"/>
              <a:t>Recovered from temporary use</a:t>
            </a:r>
          </a:p>
          <a:p>
            <a:r>
              <a:rPr lang="en-US" dirty="0"/>
              <a:t>Accepted for reuse by the utility</a:t>
            </a:r>
          </a:p>
          <a:p>
            <a:r>
              <a:rPr lang="en-US" dirty="0"/>
              <a:t>Must be shown as a credit in the estimate</a:t>
            </a:r>
          </a:p>
        </p:txBody>
      </p:sp>
    </p:spTree>
    <p:extLst>
      <p:ext uri="{BB962C8B-B14F-4D97-AF65-F5344CB8AC3E}">
        <p14:creationId xmlns:p14="http://schemas.microsoft.com/office/powerpoint/2010/main" val="2139200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8B79-42E9-4C00-A8DA-273E6392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Putting </a:t>
            </a:r>
            <a:br>
              <a:rPr lang="en-US" dirty="0"/>
            </a:br>
            <a:r>
              <a:rPr lang="en-US" dirty="0"/>
              <a:t>it all together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024784-EB33-4AF5-B9E5-B0D5D96EE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881917"/>
              </p:ext>
            </p:extLst>
          </p:nvPr>
        </p:nvGraphicFramePr>
        <p:xfrm>
          <a:off x="307909" y="763782"/>
          <a:ext cx="7233793" cy="5466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9047">
                  <a:extLst>
                    <a:ext uri="{9D8B030D-6E8A-4147-A177-3AD203B41FA5}">
                      <a16:colId xmlns:a16="http://schemas.microsoft.com/office/drawing/2014/main" val="3724241937"/>
                    </a:ext>
                  </a:extLst>
                </a:gridCol>
                <a:gridCol w="1400021">
                  <a:extLst>
                    <a:ext uri="{9D8B030D-6E8A-4147-A177-3AD203B41FA5}">
                      <a16:colId xmlns:a16="http://schemas.microsoft.com/office/drawing/2014/main" val="432123988"/>
                    </a:ext>
                  </a:extLst>
                </a:gridCol>
                <a:gridCol w="422128">
                  <a:extLst>
                    <a:ext uri="{9D8B030D-6E8A-4147-A177-3AD203B41FA5}">
                      <a16:colId xmlns:a16="http://schemas.microsoft.com/office/drawing/2014/main" val="814239012"/>
                    </a:ext>
                  </a:extLst>
                </a:gridCol>
                <a:gridCol w="1217005">
                  <a:extLst>
                    <a:ext uri="{9D8B030D-6E8A-4147-A177-3AD203B41FA5}">
                      <a16:colId xmlns:a16="http://schemas.microsoft.com/office/drawing/2014/main" val="3574997680"/>
                    </a:ext>
                  </a:extLst>
                </a:gridCol>
                <a:gridCol w="1685592">
                  <a:extLst>
                    <a:ext uri="{9D8B030D-6E8A-4147-A177-3AD203B41FA5}">
                      <a16:colId xmlns:a16="http://schemas.microsoft.com/office/drawing/2014/main" val="1091788901"/>
                    </a:ext>
                  </a:extLst>
                </a:gridCol>
              </a:tblGrid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Item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Amount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Eligible Costs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171179832"/>
                  </a:ext>
                </a:extLst>
              </a:tr>
              <a:tr h="30745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665273790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Design/engineering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$75,000.00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$57,692.31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81815352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Materials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$250,000.00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$192,307.69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685842150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Labor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$500,000.00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$384,615.38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406946424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Subtotal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$825,000.00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$634,615.38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1021274476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Indirect (allowable)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$165,000.00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$126,923.08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920886371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Indirect (unallowable)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$82,500.00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884492116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Betterment (credit)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-$15,000.00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534020011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Salvage (credit)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-$5,000.00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242164100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Total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$1,092,500.00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$741,538.46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778776183"/>
                  </a:ext>
                </a:extLst>
              </a:tr>
              <a:tr h="307453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4035081562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Length on Public ROW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1,500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23%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non-reimbursable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367944895"/>
                  </a:ext>
                </a:extLst>
              </a:tr>
              <a:tr h="50315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Length on Private Easement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5,000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77%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reimbursable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3572130971"/>
                  </a:ext>
                </a:extLst>
              </a:tr>
              <a:tr h="281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Total relocation length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6,500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</a:rPr>
                        <a:t>ft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100%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298558505"/>
                  </a:ext>
                </a:extLst>
              </a:tr>
              <a:tr h="30745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239098805"/>
                  </a:ext>
                </a:extLst>
              </a:tr>
              <a:tr h="459698"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Contract Amount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</a:rPr>
                        <a:t>$741,538.46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66" marR="12566" marT="12566" marB="0" anchor="b"/>
                </a:tc>
                <a:extLst>
                  <a:ext uri="{0D108BD9-81ED-4DB2-BD59-A6C34878D82A}">
                    <a16:rowId xmlns:a16="http://schemas.microsoft.com/office/drawing/2014/main" val="725972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194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F08CE5-68A8-4621-A170-EA6FE7A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Agreement Document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004B428-76C0-466B-BA4A-F0012B4E0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2015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459D12-73EF-4457-AC22-D94396C37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408931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Pre-Audit - $50K  </a:t>
            </a: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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Draft review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Send for signature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Internal Staff Action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Fully executed agreement</a:t>
            </a: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743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387E3A-2865-4CBD-B1F6-27E3CFE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orders - 125% of estimate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03A33-D246-4FF0-871C-F9AEEDA80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Prior approval needed </a:t>
            </a:r>
          </a:p>
          <a:p>
            <a:pPr lvl="0"/>
            <a:r>
              <a:rPr lang="en-US" sz="2400" dirty="0"/>
              <a:t>Request in writing to Central Office</a:t>
            </a:r>
          </a:p>
          <a:p>
            <a:pPr lvl="0"/>
            <a:r>
              <a:rPr lang="en-US" sz="2400" dirty="0"/>
              <a:t>Updated itemized cost estimate</a:t>
            </a:r>
          </a:p>
          <a:p>
            <a:pPr lvl="0"/>
            <a:r>
              <a:rPr lang="en-US" sz="2400" dirty="0"/>
              <a:t>Explanation of increased costs</a:t>
            </a:r>
          </a:p>
          <a:p>
            <a:pPr lvl="0"/>
            <a:r>
              <a:rPr lang="en-US" sz="2400" dirty="0"/>
              <a:t>Only reimburse additional cost if approved by DOT in writing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9129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735B-1936-47D7-96E3-53CF1159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Invoices &amp; payments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18B2C8-3F74-44B1-9D8E-EB31E6106C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7062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5605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/>
              <a:t>Utility program team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310176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3D5C-F858-4DFA-BA31-EE2F3084A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Final payment</a:t>
            </a:r>
            <a:endParaRPr lang="en-US" dirty="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76FFFF24-1077-4980-B13E-08A017B94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8887077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56553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3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EE5926-F5FB-4147-ADA7-050FD581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Success!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4911A3E-792E-43D6-9685-249C969E90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1" r="28886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792D11-C106-470C-A202-41CE12366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>
            <a:normAutofit/>
          </a:bodyPr>
          <a:lstStyle/>
          <a:p>
            <a:r>
              <a:rPr lang="en-US" sz="2400" dirty="0"/>
              <a:t>Agreement process is complete</a:t>
            </a:r>
          </a:p>
          <a:p>
            <a:r>
              <a:rPr lang="en-US" sz="2400" dirty="0"/>
              <a:t>Maintain files &amp; records for a period of 3 years from the date of final payment.</a:t>
            </a:r>
          </a:p>
          <a:p>
            <a:endParaRPr lang="en-US" sz="2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907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B2F5DA-B664-45A9-BC92-DA658F5AC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110054"/>
            <a:ext cx="6558608" cy="4580300"/>
          </a:xfrm>
        </p:spPr>
        <p:txBody>
          <a:bodyPr>
            <a:normAutofit/>
          </a:bodyPr>
          <a:lstStyle/>
          <a:p>
            <a:pPr algn="r"/>
            <a:r>
              <a:rPr lang="en-US" sz="8800"/>
              <a:t>UTILITY PERMITS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BEC39-FFBB-492E-BE8D-65B0F8263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1947" y="1678210"/>
            <a:ext cx="2989007" cy="3443988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IOWA DEPARTMENT OF TRANSPORTATION</a:t>
            </a:r>
          </a:p>
          <a:p>
            <a:r>
              <a:rPr lang="en-US" sz="2000">
                <a:solidFill>
                  <a:srgbClr val="000000"/>
                </a:solidFill>
              </a:rPr>
              <a:t>UTILITY ACCOMMODATION PERMIT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2DF20BDF-18D7-4E94-9BA1-9CEB40470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21" name="Oval 16">
              <a:extLst>
                <a:ext uri="{FF2B5EF4-FFF2-40B4-BE49-F238E27FC236}">
                  <a16:creationId xmlns:a16="http://schemas.microsoft.com/office/drawing/2014/main" id="{98F42242-4089-4E5D-95C3-C113C73DA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17">
              <a:extLst>
                <a:ext uri="{FF2B5EF4-FFF2-40B4-BE49-F238E27FC236}">
                  <a16:creationId xmlns:a16="http://schemas.microsoft.com/office/drawing/2014/main" id="{796F87F1-ABB5-42FB-86BD-EED111CD3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51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WHEN ARE PERMITS REQUIRED?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EC0A7B-E2FF-43CF-81C2-AE925E446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90525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73657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5ACC-DFCA-48D4-A018-017837D1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MAINTENANCE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2" name="Content Placeholder 2">
            <a:extLst>
              <a:ext uri="{FF2B5EF4-FFF2-40B4-BE49-F238E27FC236}">
                <a16:creationId xmlns:a16="http://schemas.microsoft.com/office/drawing/2014/main" id="{ED2901F2-2902-471C-B26E-85DBFFD6C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52836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470668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6B1C4-E344-43ED-94B9-C05FD2F2D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5100"/>
              <a:t>When more than </a:t>
            </a:r>
            <a:r>
              <a:rPr lang="en-US" sz="5100" u="sng"/>
              <a:t>one</a:t>
            </a:r>
            <a:r>
              <a:rPr lang="en-US" sz="5100"/>
              <a:t> permit is needed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230464-FF33-472F-8981-141E2DA576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195319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88899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" name="Rectangle 101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DF02E-A206-4F36-9F02-224BB92D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/>
              <a:t>When to submit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79" name="Content Placeholder 2">
            <a:extLst>
              <a:ext uri="{FF2B5EF4-FFF2-40B4-BE49-F238E27FC236}">
                <a16:creationId xmlns:a16="http://schemas.microsoft.com/office/drawing/2014/main" id="{1725D558-7813-47B9-ABA2-C82263544F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242583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799205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80BF9-BAB0-4326-9559-CA3F57976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/>
              <a:t>Where’s my permit?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3F7184-48C0-4653-A92F-5AEAA7DBC6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109857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05129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E374-277E-410D-AD93-342C7929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Who is the Applicant?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DBC5DD-C24D-4A70-9117-5371A12C5A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9055821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061239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0B16-F1ED-4A3A-A4C3-0ABE7885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Describe the installation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8E080F7-69A6-4D6B-A1F4-D45EC3CC65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1107815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7242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7262" y="1869061"/>
            <a:ext cx="6192768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BUREAU DIRECTOR – BRAD HOFER</a:t>
            </a:r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7262" y="2443167"/>
            <a:ext cx="6192768" cy="1233484"/>
          </a:xfrm>
        </p:spPr>
        <p:txBody>
          <a:bodyPr>
            <a:normAutofit/>
          </a:bodyPr>
          <a:lstStyle/>
          <a:p>
            <a:r>
              <a:rPr lang="en-US" sz="2000" dirty="0"/>
              <a:t>Bureau Leader</a:t>
            </a:r>
          </a:p>
          <a:p>
            <a:r>
              <a:rPr lang="en-US" sz="2000" dirty="0"/>
              <a:t>Approval of budget items including utility relocations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8679E0E-A8E2-4163-8E80-91B48C9EA2D6}"/>
              </a:ext>
            </a:extLst>
          </p:cNvPr>
          <p:cNvSpPr txBox="1">
            <a:spLocks/>
          </p:cNvSpPr>
          <p:nvPr/>
        </p:nvSpPr>
        <p:spPr>
          <a:xfrm>
            <a:off x="4277262" y="3804895"/>
            <a:ext cx="72617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4472C4"/>
                </a:solidFill>
              </a:rPr>
              <a:t>UTILITIES SECTION SUPERVISOR – ERIC WRIGHT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4F13F5D-D645-4E82-BA7A-50C8F4945167}"/>
              </a:ext>
            </a:extLst>
          </p:cNvPr>
          <p:cNvSpPr txBox="1">
            <a:spLocks/>
          </p:cNvSpPr>
          <p:nvPr/>
        </p:nvSpPr>
        <p:spPr>
          <a:xfrm>
            <a:off x="4277262" y="4352945"/>
            <a:ext cx="6192768" cy="154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Process &amp; Procedure Implementation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&amp; Production Champion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Design, Utilities &amp; Appraisal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1357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8170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49278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0895-1244-4269-A08D-EA3FA51F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Field reviews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9669B4-4959-439B-A5AE-841761FEC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211043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78607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2809-8E3B-486E-8A3C-4AF4567E1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Permit approvals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EA2D391-40D6-4758-AE63-4A0B0DDEBB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69493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831104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9412-08C5-4D18-A67A-F574AC0A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Other things to note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F8F208-5BFA-44DF-ACBF-DCF245A205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342517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54762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74B03-ACAC-4FBB-ABBA-44241E2FC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Electronic permitting</a:t>
            </a:r>
            <a:br>
              <a:rPr lang="en-US" dirty="0"/>
            </a:br>
            <a:r>
              <a:rPr lang="en-US" dirty="0"/>
              <a:t>system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339FE2-23FF-4580-971B-0B56A1503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2584" b="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08CE96-D883-47C5-839B-378ADBAEA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VERY close to completion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Successfully tested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More testers needed!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920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1" name="Oval 1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2" name="Oval 1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3" name="Rectangle 2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6D0AF4-17F4-4C46-9BA5-3BB5D452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Online</a:t>
            </a:r>
            <a:br>
              <a:rPr lang="en-US" dirty="0"/>
            </a:br>
            <a:r>
              <a:rPr lang="en-US" dirty="0"/>
              <a:t>training</a:t>
            </a:r>
            <a:br>
              <a:rPr lang="en-US" dirty="0"/>
            </a:br>
            <a:r>
              <a:rPr lang="en-US" dirty="0"/>
              <a:t>module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0B79923-1314-49B7-9D63-EF89ADE3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2147" r="14196"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EE8E79-2FDD-4D25-A4E2-6274B5C59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Self-lead training module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34" name="Group 2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5" name="Oval 2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513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E916B-132C-4B3C-ACA3-F87209043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Utility</a:t>
            </a:r>
            <a:br>
              <a:rPr lang="en-US" dirty="0"/>
            </a:br>
            <a:r>
              <a:rPr lang="en-US" dirty="0"/>
              <a:t>permit </a:t>
            </a:r>
            <a:br>
              <a:rPr lang="en-US" dirty="0"/>
            </a:br>
            <a:r>
              <a:rPr lang="en-US" dirty="0"/>
              <a:t>request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2BC28D-B8FB-4B21-8758-0939216FE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r="3683"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790B0-C19D-4BFB-9C91-F409071A1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Link to training module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Recommend completing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4729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1087B-9251-487F-9215-F3E4D22A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Modern Love Grunge" panose="020B0604020202020204" pitchFamily="82" charset="0"/>
              </a:rPr>
              <a:t>Let’s take a brief break…</a:t>
            </a:r>
          </a:p>
        </p:txBody>
      </p:sp>
    </p:spTree>
    <p:extLst>
      <p:ext uri="{BB962C8B-B14F-4D97-AF65-F5344CB8AC3E}">
        <p14:creationId xmlns:p14="http://schemas.microsoft.com/office/powerpoint/2010/main" val="628513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EACC8C-BC86-4ED7-BCE6-94D552E8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Right of Way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39E3CF-BB14-4126-84F0-5DDCC087AC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48" r="792" b="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93E76-259B-4511-8B12-938D36B8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UTILITY ACCOMMODATION AND COORDINATION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60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  <a:hlinkClick r:id="rId8"/>
              </a:rPr>
              <a:t>https://iowadot.gov/rightofway/Utility-Accommodation-and-Coordination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8761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93E76-259B-4511-8B12-938D36B8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15210" y="2423160"/>
            <a:ext cx="2871990" cy="3291840"/>
          </a:xfrm>
        </p:spPr>
        <p:txBody>
          <a:bodyPr/>
          <a:lstStyle/>
          <a:p>
            <a:r>
              <a:rPr lang="en-US" dirty="0"/>
              <a:t>PERMIT PROCESS</a:t>
            </a:r>
          </a:p>
          <a:p>
            <a:r>
              <a:rPr lang="en-US" dirty="0"/>
              <a:t>Link to a training module for the Electronic Permitting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Step by step instructions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Walks you through how the system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From setting up an account to initiating and submitting a permit request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EACC8C-BC86-4ED7-BCE6-94D552E8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5210" y="685800"/>
            <a:ext cx="2734830" cy="1737360"/>
          </a:xfrm>
        </p:spPr>
        <p:txBody>
          <a:bodyPr/>
          <a:lstStyle/>
          <a:p>
            <a:r>
              <a:rPr lang="en-US" dirty="0"/>
              <a:t>Eps training module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4E024-3835-43AE-A6A8-4B6BB06D0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77" y="124281"/>
            <a:ext cx="7710065" cy="452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1A32B-C0BE-40D8-9BDA-108B2D268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85" y="3691504"/>
            <a:ext cx="7881873" cy="28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295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44FBE5-A800-46CE-9832-F4B14DEC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>
            <a:normAutofit/>
          </a:bodyPr>
          <a:lstStyle/>
          <a:p>
            <a:r>
              <a:rPr lang="en-US" sz="5400" b="0" dirty="0"/>
              <a:t>FAQ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4FD2595-5310-44A6-8BB3-6D91CB107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Autofit/>
          </a:bodyPr>
          <a:lstStyle/>
          <a:p>
            <a:r>
              <a:rPr lang="en-US" sz="2400" dirty="0"/>
              <a:t>Updated questions and answers for frequent questions we receive regarding permitting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6FF90EB-3CB8-46EB-8D3D-813C0FD6FB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763" r="763"/>
          <a:stretch/>
        </p:blipFill>
        <p:spPr/>
      </p:pic>
    </p:spTree>
    <p:extLst>
      <p:ext uri="{BB962C8B-B14F-4D97-AF65-F5344CB8AC3E}">
        <p14:creationId xmlns:p14="http://schemas.microsoft.com/office/powerpoint/2010/main" val="121601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9036" y="1872191"/>
            <a:ext cx="7145869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REGIONAL UTILITY PROGRAM COORDINATORS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9036" y="2450125"/>
            <a:ext cx="6826273" cy="2855300"/>
          </a:xfrm>
        </p:spPr>
        <p:txBody>
          <a:bodyPr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scheduling &amp; monitoring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Project plan submittals</a:t>
            </a:r>
          </a:p>
          <a:p>
            <a:r>
              <a:rPr lang="en-US" sz="2000" dirty="0"/>
              <a:t>Utility Reimbursement Agreements</a:t>
            </a:r>
          </a:p>
          <a:p>
            <a:r>
              <a:rPr lang="en-US" dirty="0"/>
              <a:t>Invoices, audits &amp; payments</a:t>
            </a:r>
          </a:p>
          <a:p>
            <a:r>
              <a:rPr lang="en-US" dirty="0"/>
              <a:t>Disclaimers of Interest in Realty</a:t>
            </a:r>
          </a:p>
          <a:p>
            <a:r>
              <a:rPr lang="en-US" sz="2000" dirty="0"/>
              <a:t>Field assistance when needed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1357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8170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4763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5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2EACC8C-BC86-4ED7-BCE6-94D552E86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Contact</a:t>
            </a:r>
            <a:br>
              <a:rPr lang="en-US" dirty="0"/>
            </a:br>
            <a:r>
              <a:rPr lang="en-US" dirty="0"/>
              <a:t>our staff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EC223-6DA5-4004-98F2-A0408DD029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13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C93E76-259B-4511-8B12-938D36B8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</a:rPr>
              <a:t>UTILITY ACCOMMODATION AND COORDINATION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600">
              <a:solidFill>
                <a:schemeClr val="tx1"/>
              </a:solidFill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>
                <a:solidFill>
                  <a:schemeClr val="tx1"/>
                </a:solidFill>
                <a:hlinkClick r:id="rId8"/>
              </a:rPr>
              <a:t>https://iowadot.gov/rightofway/Utility-Accommodation-and-Coordination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050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9091" r="545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4322624"/>
            <a:ext cx="9085940" cy="1267791"/>
          </a:xfrm>
        </p:spPr>
        <p:txBody>
          <a:bodyPr anchor="b">
            <a:normAutofit/>
          </a:bodyPr>
          <a:lstStyle/>
          <a:p>
            <a:r>
              <a:rPr lang="en-US" sz="7400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723" y="5590415"/>
            <a:ext cx="9052560" cy="11428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Thank you for attending today!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 marL="0" marR="0"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effectLst/>
                <a:ea typeface="Calibri" panose="020F0502020204030204" pitchFamily="34" charset="0"/>
              </a:rPr>
              <a:t>Ftp site: </a:t>
            </a:r>
            <a:r>
              <a:rPr lang="en-US" sz="2000" u="sng" dirty="0">
                <a:solidFill>
                  <a:srgbClr val="0070C0"/>
                </a:solidFill>
                <a:effectLst/>
                <a:ea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https://utilities.iowadot.gov/Annual%20Util%20Mtg%202022/</a:t>
            </a:r>
            <a:endParaRPr lang="en-US" sz="2000" dirty="0">
              <a:solidFill>
                <a:srgbClr val="0070C0"/>
              </a:solidFill>
              <a:effectLst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1900" dirty="0"/>
          </a:p>
          <a:p>
            <a:pPr>
              <a:spcAft>
                <a:spcPts val="600"/>
              </a:spcAft>
            </a:pPr>
            <a:endParaRPr lang="en-US" sz="19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895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C3D25154-9EF7-4C33-9AAC-7B3BE089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C2487-99BC-46AC-A4F4-C325DCF6D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643468"/>
            <a:ext cx="9966960" cy="3592432"/>
          </a:xfrm>
        </p:spPr>
        <p:txBody>
          <a:bodyPr>
            <a:normAutofit/>
          </a:bodyPr>
          <a:lstStyle/>
          <a:p>
            <a:r>
              <a:rPr lang="en-US" sz="11500"/>
              <a:t>Menti.com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04E8C0-C927-4C06-A96A-BF3323BA7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ACF4F-C0BF-4668-A067-FFBEA7B65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913336"/>
            <a:ext cx="7891272" cy="17069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Go to menti.com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Enter the code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MentiText"/>
              </a:rPr>
              <a:t>3222 4074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Follow the prompts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CECFD5-4C30-4892-9FF0-540E17955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5C67F70-EAFE-425C-8422-591620A96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47FA16B-C217-4D91-84EA-5B0846BD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023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DA4992-9646-44F7-88E3-CD972ECC0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89" y="0"/>
            <a:ext cx="853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55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70" y="979056"/>
            <a:ext cx="9759882" cy="10351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Central Office – Right of Way Bureau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2230" y="1876012"/>
            <a:ext cx="6192768" cy="640080"/>
          </a:xfrm>
        </p:spPr>
        <p:txBody>
          <a:bodyPr/>
          <a:lstStyle/>
          <a:p>
            <a:r>
              <a:rPr lang="en-US" b="0" dirty="0">
                <a:solidFill>
                  <a:srgbClr val="4472C4"/>
                </a:solidFill>
              </a:rPr>
              <a:t>PROGRAM ADMINISTRATOR – DEANNE POPP</a:t>
            </a:r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230" y="2441239"/>
            <a:ext cx="6192768" cy="1253995"/>
          </a:xfrm>
        </p:spPr>
        <p:txBody>
          <a:bodyPr>
            <a:normAutofit/>
          </a:bodyPr>
          <a:lstStyle/>
          <a:p>
            <a:r>
              <a:rPr lang="en-US" sz="2000" dirty="0"/>
              <a:t>Program Leader - Policy Administrator</a:t>
            </a:r>
          </a:p>
          <a:p>
            <a:r>
              <a:rPr lang="en-US" sz="2000" dirty="0"/>
              <a:t>Initiatives</a:t>
            </a:r>
          </a:p>
          <a:p>
            <a:r>
              <a:rPr lang="en-US" dirty="0"/>
              <a:t>Stakeholder Liaison</a:t>
            </a:r>
            <a:endParaRPr lang="en-US" sz="2000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8679E0E-A8E2-4163-8E80-91B48C9EA2D6}"/>
              </a:ext>
            </a:extLst>
          </p:cNvPr>
          <p:cNvSpPr txBox="1">
            <a:spLocks/>
          </p:cNvSpPr>
          <p:nvPr/>
        </p:nvSpPr>
        <p:spPr>
          <a:xfrm>
            <a:off x="4282230" y="3802968"/>
            <a:ext cx="7261703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>
                <a:solidFill>
                  <a:srgbClr val="4472C4"/>
                </a:solidFill>
              </a:rPr>
              <a:t>TRANSPORTATION PLANNER – JON REES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64F13F5D-D645-4E82-BA7A-50C8F4945167}"/>
              </a:ext>
            </a:extLst>
          </p:cNvPr>
          <p:cNvSpPr txBox="1">
            <a:spLocks/>
          </p:cNvSpPr>
          <p:nvPr/>
        </p:nvSpPr>
        <p:spPr>
          <a:xfrm>
            <a:off x="4282230" y="4351018"/>
            <a:ext cx="6192768" cy="154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Right of Way Information Management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Parcel Mapping</a:t>
            </a:r>
          </a:p>
          <a:p>
            <a:pPr marL="228600" indent="-2286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GIS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154345-29AB-4107-9576-75FE4DACCFF5}"/>
              </a:ext>
            </a:extLst>
          </p:cNvPr>
          <p:cNvSpPr/>
          <p:nvPr/>
        </p:nvSpPr>
        <p:spPr>
          <a:xfrm>
            <a:off x="1362270" y="2014194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F0C8B6-FB3F-48D0-B799-1FA120EC7164}"/>
              </a:ext>
            </a:extLst>
          </p:cNvPr>
          <p:cNvSpPr/>
          <p:nvPr/>
        </p:nvSpPr>
        <p:spPr>
          <a:xfrm>
            <a:off x="1779083" y="2431007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412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11A87-4521-4D28-8265-D30BD090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636" y="1182254"/>
            <a:ext cx="9634468" cy="8319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District Utility Coordinators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21101-B2F4-460D-82E8-3F83F06F6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2608" y="2144907"/>
            <a:ext cx="4663440" cy="21179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District 1 – Sean Passick</a:t>
            </a:r>
          </a:p>
          <a:p>
            <a:r>
              <a:rPr lang="en-US" dirty="0"/>
              <a:t>District 2 – Daryl Erickson</a:t>
            </a:r>
          </a:p>
          <a:p>
            <a:r>
              <a:rPr lang="en-US" dirty="0"/>
              <a:t>District 3 – Kelly Mulvihill</a:t>
            </a:r>
          </a:p>
          <a:p>
            <a:r>
              <a:rPr lang="en-US" dirty="0"/>
              <a:t>District 4 – Nate Epperson</a:t>
            </a:r>
          </a:p>
          <a:p>
            <a:r>
              <a:rPr lang="en-US" dirty="0"/>
              <a:t>District 5 – Bonnie Clancy</a:t>
            </a:r>
          </a:p>
          <a:p>
            <a:r>
              <a:rPr lang="en-US" dirty="0"/>
              <a:t>District 6 – Steve Flockhart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FE4A3-B07D-47C9-8B56-F9A2967BC5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2609" y="4358640"/>
            <a:ext cx="5842497" cy="2201959"/>
          </a:xfrm>
        </p:spPr>
        <p:txBody>
          <a:bodyPr>
            <a:normAutofit/>
          </a:bodyPr>
          <a:lstStyle/>
          <a:p>
            <a:r>
              <a:rPr lang="en-US" dirty="0"/>
              <a:t>Project Coordination</a:t>
            </a:r>
          </a:p>
          <a:p>
            <a:r>
              <a:rPr lang="en-US" dirty="0"/>
              <a:t>Utility Work Plan Review</a:t>
            </a:r>
          </a:p>
          <a:p>
            <a:r>
              <a:rPr lang="en-US" dirty="0"/>
              <a:t>Utility Accommodation Permit Review</a:t>
            </a:r>
          </a:p>
          <a:p>
            <a:r>
              <a:rPr lang="en-US" dirty="0"/>
              <a:t>Utility Reimbursement Agreement Review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EFBD0E-BF5C-4DA7-9BB4-3770A96846F0}"/>
              </a:ext>
            </a:extLst>
          </p:cNvPr>
          <p:cNvSpPr/>
          <p:nvPr/>
        </p:nvSpPr>
        <p:spPr>
          <a:xfrm>
            <a:off x="1431636" y="2144907"/>
            <a:ext cx="1955812" cy="1955812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 descr="City">
            <a:extLst>
              <a:ext uri="{FF2B5EF4-FFF2-40B4-BE49-F238E27FC236}">
                <a16:creationId xmlns:a16="http://schemas.microsoft.com/office/drawing/2014/main" id="{A746BC3D-641F-4FBC-A789-B1028BB0D12B}"/>
              </a:ext>
            </a:extLst>
          </p:cNvPr>
          <p:cNvSpPr/>
          <p:nvPr/>
        </p:nvSpPr>
        <p:spPr>
          <a:xfrm>
            <a:off x="1848449" y="2561720"/>
            <a:ext cx="1122187" cy="1122187"/>
          </a:xfrm>
          <a:prstGeom prst="rect">
            <a:avLst/>
          </a:prstGeom>
          <a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953895"/>
              <a:satOff val="-21764"/>
              <a:lumOff val="8039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0073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7133</Words>
  <Application>Microsoft Office PowerPoint</Application>
  <PresentationFormat>Widescreen</PresentationFormat>
  <Paragraphs>837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Calibri</vt:lpstr>
      <vt:lpstr>Garamond</vt:lpstr>
      <vt:lpstr>MentiText</vt:lpstr>
      <vt:lpstr>Modern Love Grunge</vt:lpstr>
      <vt:lpstr>Rockwell</vt:lpstr>
      <vt:lpstr>Rockwell Condensed</vt:lpstr>
      <vt:lpstr>Rockwell Extra Bold</vt:lpstr>
      <vt:lpstr>Wingdings</vt:lpstr>
      <vt:lpstr>Wood Type</vt:lpstr>
      <vt:lpstr>Annual Utility Meeting 2022 | Teams Live event</vt:lpstr>
      <vt:lpstr>Welcome &amp; introductions</vt:lpstr>
      <vt:lpstr>Accommodation &amp; Coordination</vt:lpstr>
      <vt:lpstr>Utility program team</vt:lpstr>
      <vt:lpstr>Central Office – Right of Way Bureau</vt:lpstr>
      <vt:lpstr>Central Office – Right of Way Bureau</vt:lpstr>
      <vt:lpstr>PowerPoint Presentation</vt:lpstr>
      <vt:lpstr>Central Office – Right of Way Bureau</vt:lpstr>
      <vt:lpstr>District Utility Coordinators</vt:lpstr>
      <vt:lpstr>PowerPoint Presentation</vt:lpstr>
      <vt:lpstr>Engineering Operations Technicians</vt:lpstr>
      <vt:lpstr>Utility Accommodation and Coordination</vt:lpstr>
      <vt:lpstr>District presentations</vt:lpstr>
      <vt:lpstr>Iowa Administrative Code 761-115 (306A)</vt:lpstr>
      <vt:lpstr>Point25 Overview IAC  761-115.25  =  Point 25</vt:lpstr>
      <vt:lpstr>Utility coordination | “U” events</vt:lpstr>
      <vt:lpstr>U0 Event | investigation</vt:lpstr>
      <vt:lpstr>U1 Event | major impacts</vt:lpstr>
      <vt:lpstr>U2 Event |notification</vt:lpstr>
      <vt:lpstr>U3 Event | 1st plan submittal</vt:lpstr>
      <vt:lpstr>PowerPoint Presentation</vt:lpstr>
      <vt:lpstr>PowerPoint Presentation</vt:lpstr>
      <vt:lpstr>U4 Event | 2nd plan submittal</vt:lpstr>
      <vt:lpstr>U5 Event | agreement</vt:lpstr>
      <vt:lpstr>U6 Event | notice to proceed</vt:lpstr>
      <vt:lpstr>U7 Event | bid attachment (UBA)</vt:lpstr>
      <vt:lpstr>Reimbursement Agreements</vt:lpstr>
      <vt:lpstr>Easement Documentation</vt:lpstr>
      <vt:lpstr>Proposed Relocation  Work Plan – EXHIBIT A</vt:lpstr>
      <vt:lpstr>Scope of Work</vt:lpstr>
      <vt:lpstr>Detailed Estimate of Relocation Costs – EXHIBIT B</vt:lpstr>
      <vt:lpstr>Direct Costs</vt:lpstr>
      <vt:lpstr>OVERHEAD &amp; INDirect Costs</vt:lpstr>
      <vt:lpstr>OVERHEAD &amp; INDirect Costs</vt:lpstr>
      <vt:lpstr>Betterments &amp; credits</vt:lpstr>
      <vt:lpstr>Putting  it all together</vt:lpstr>
      <vt:lpstr>Agreement Document</vt:lpstr>
      <vt:lpstr>Change orders - 125% of estimate</vt:lpstr>
      <vt:lpstr>Invoices &amp; payments</vt:lpstr>
      <vt:lpstr>Final payment</vt:lpstr>
      <vt:lpstr>Success!</vt:lpstr>
      <vt:lpstr>UTILITY PERMITS</vt:lpstr>
      <vt:lpstr>WHEN ARE PERMITS REQUIRED?</vt:lpstr>
      <vt:lpstr>MAINTENANCE</vt:lpstr>
      <vt:lpstr>When more than one permit is needed</vt:lpstr>
      <vt:lpstr>When to submit</vt:lpstr>
      <vt:lpstr>Where’s my permit?</vt:lpstr>
      <vt:lpstr>Who is the Applicant?</vt:lpstr>
      <vt:lpstr>Describe the installation</vt:lpstr>
      <vt:lpstr>Field reviews</vt:lpstr>
      <vt:lpstr>Permit approvals</vt:lpstr>
      <vt:lpstr>Other things to note</vt:lpstr>
      <vt:lpstr>Electronic permitting system</vt:lpstr>
      <vt:lpstr>Online training module</vt:lpstr>
      <vt:lpstr>Utility permit  request</vt:lpstr>
      <vt:lpstr>Let’s take a brief break…</vt:lpstr>
      <vt:lpstr>Right of Way</vt:lpstr>
      <vt:lpstr>Eps training module</vt:lpstr>
      <vt:lpstr>FAQ</vt:lpstr>
      <vt:lpstr>Contact our staff</vt:lpstr>
      <vt:lpstr>Questions?</vt:lpstr>
      <vt:lpstr>Menti.com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2021-03-24T17:45:15Z</dcterms:created>
  <dcterms:modified xsi:type="dcterms:W3CDTF">2022-06-16T11:57:52Z</dcterms:modified>
</cp:coreProperties>
</file>