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884" r:id="rId2"/>
    <p:sldId id="328" r:id="rId3"/>
    <p:sldId id="329" r:id="rId4"/>
    <p:sldId id="949" r:id="rId5"/>
    <p:sldId id="886" r:id="rId6"/>
    <p:sldId id="258" r:id="rId7"/>
    <p:sldId id="894" r:id="rId8"/>
    <p:sldId id="938" r:id="rId9"/>
    <p:sldId id="909" r:id="rId10"/>
    <p:sldId id="910" r:id="rId11"/>
    <p:sldId id="945" r:id="rId12"/>
    <p:sldId id="946" r:id="rId13"/>
    <p:sldId id="947" r:id="rId14"/>
    <p:sldId id="948" r:id="rId15"/>
    <p:sldId id="8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DC-47CC-8499-91D31C2AC5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5DC-47CC-8499-91D31C2AC5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DC-47CC-8499-91D31C2AC5C9}"/>
              </c:ext>
            </c:extLst>
          </c:dPt>
          <c:dLbls>
            <c:dLbl>
              <c:idx val="0"/>
              <c:layout>
                <c:manualLayout>
                  <c:x val="8.3732057416267949E-2"/>
                  <c:y val="-0.1945779208251148"/>
                </c:manualLayout>
              </c:layout>
              <c:tx>
                <c:rich>
                  <a:bodyPr/>
                  <a:lstStyle/>
                  <a:p>
                    <a:fld id="{804F2515-1CDB-4C93-BAAB-09E5CBC02481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DC-47CC-8499-91D31C2AC5C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DC-47CC-8499-91D31C2AC5C9}"/>
                </c:ext>
              </c:extLst>
            </c:dLbl>
            <c:dLbl>
              <c:idx val="2"/>
              <c:layout>
                <c:manualLayout>
                  <c:x val="-0.13456937799043062"/>
                  <c:y val="7.2065896601894372E-2"/>
                </c:manualLayout>
              </c:layout>
              <c:tx>
                <c:rich>
                  <a:bodyPr/>
                  <a:lstStyle/>
                  <a:p>
                    <a:fld id="{9E691A03-8CB5-423D-B3CE-F55AAD2C36C8}" type="CELLREF">
                      <a:rPr lang="en-US" smtClean="0"/>
                      <a:pPr/>
                      <a:t>[CELLREF]</a:t>
                    </a:fld>
                    <a:r>
                      <a:rPr lang="en-US" baseline="0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{9E691A03-8CB5-423D-B3CE-F55AAD2C36C8}</c15:txfldGUID>
                      <c15:f>Sheet1!$C$2</c15:f>
                      <c15:dlblFieldTableCache>
                        <c:ptCount val="1"/>
                        <c:pt idx="0">
                          <c:v>21.3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85DC-47CC-8499-91D31C2AC5C9}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Other Districts</c:v>
                </c:pt>
                <c:pt idx="1">
                  <c:v>D4 Highways</c:v>
                </c:pt>
                <c:pt idx="2">
                  <c:v>D4 Structures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556971000</c:v>
                </c:pt>
                <c:pt idx="1">
                  <c:v>95838000</c:v>
                </c:pt>
                <c:pt idx="2">
                  <c:v>55175000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DC-47CC-8499-91D31C2AC5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55-4B5B-ACF0-80F00E2C7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55-4B5B-ACF0-80F00E2C7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55-4B5B-ACF0-80F00E2C716F}"/>
              </c:ext>
            </c:extLst>
          </c:dPt>
          <c:cat>
            <c:strRef>
              <c:f>Sheet1!$A$2:$A$4</c:f>
              <c:strCache>
                <c:ptCount val="3"/>
                <c:pt idx="0">
                  <c:v>Other Districts</c:v>
                </c:pt>
                <c:pt idx="1">
                  <c:v>D4 Highways</c:v>
                </c:pt>
                <c:pt idx="2">
                  <c:v>D4 Structures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21.3</c:v>
                </c:pt>
                <c:pt idx="1">
                  <c:v>36.5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DC-47CC-8499-91D31C2AC5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5BAF5-422E-4247-847D-16C24D8DBDF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B2BDF-8CC8-42E0-AB5E-D4E7D1E3D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AGC of Iowa 2014 Regional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E1AEA-9963-4A05-9765-960480FEEFE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3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073D-F73E-4378-BADE-D211864E9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AB42C-537D-4332-B655-2864EE503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BB49E-8F9A-4B90-8E19-256CFCC1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C42CA-61C2-4153-B926-88E840C35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92FF-384C-4357-B1B5-9EB99BC7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6614-8B3A-4807-9449-48A66A5B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F1AC0-7BF1-43DE-BFBA-94BBB187D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C2C37-B58C-4D82-9748-B1CC38A6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9C8CE-BBAD-4663-A77C-5500123C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E09CE-9B0A-415B-B164-19ACBA05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DD4C3-4E47-46C9-AAED-D888BDCD0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FECE6-9933-4A8A-A9F1-4DC8BDEAA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C373F-05EB-4A09-80FF-5AB4EA2E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9049C-22D0-43D5-BFCC-1001F041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80A92-F55A-493E-A6CD-539D71FB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1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1103455" y="667435"/>
            <a:ext cx="4984751" cy="33850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r>
              <a:rPr lang="en-US" sz="1600" b="0" dirty="0"/>
              <a:t>2023 </a:t>
            </a:r>
            <a:r>
              <a:rPr lang="en-US" sz="1600" b="0" dirty="0" err="1"/>
              <a:t>IowaDOT</a:t>
            </a:r>
            <a:r>
              <a:rPr lang="en-US" sz="1600" b="0" dirty="0"/>
              <a:t> Annual Utility Meeting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2" y="764711"/>
            <a:ext cx="1056117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2" y="836718"/>
            <a:ext cx="1056117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2" y="908727"/>
            <a:ext cx="105611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0CFD2-C20D-4420-BF8D-D52E4B9B9695}"/>
              </a:ext>
            </a:extLst>
          </p:cNvPr>
          <p:cNvSpPr txBox="1"/>
          <p:nvPr userDrawn="1"/>
        </p:nvSpPr>
        <p:spPr>
          <a:xfrm>
            <a:off x="11280576" y="6457893"/>
            <a:ext cx="1056117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5EF72394-20AE-4583-8A01-A144B1C77253}" type="slidenum">
              <a:rPr kumimoji="0" lang="en-US" sz="1800">
                <a:solidFill>
                  <a:srgbClr val="B1B3B3"/>
                </a:solidFill>
                <a:latin typeface="PT Sans" panose="020B0503020203020204" pitchFamily="34" charset="0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sz="2000" dirty="0">
              <a:solidFill>
                <a:srgbClr val="B1B3B3"/>
              </a:solidFill>
              <a:latin typeface="PT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995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3"/>
            <a:ext cx="12192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51"/>
            <a:ext cx="12192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23" y="147588"/>
            <a:ext cx="3318328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34" y="4651367"/>
            <a:ext cx="4570444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" y="4651367"/>
            <a:ext cx="7677627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1141946" y="260682"/>
            <a:ext cx="7488832" cy="33850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r>
              <a:rPr lang="en-US" sz="1600" b="0" dirty="0"/>
              <a:t>2023 </a:t>
            </a:r>
            <a:r>
              <a:rPr lang="en-US" sz="1600" b="0" dirty="0" err="1"/>
              <a:t>IowaDOT</a:t>
            </a:r>
            <a:r>
              <a:rPr lang="en-US" sz="1600" b="0" dirty="0"/>
              <a:t> Annual Utility Meeting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2" y="357924"/>
            <a:ext cx="1056117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2" y="429932"/>
            <a:ext cx="1056117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2" y="501940"/>
            <a:ext cx="105611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11280576" y="6457893"/>
            <a:ext cx="1056117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5EF72394-20AE-4583-8A01-A144B1C77253}" type="slidenum">
              <a:rPr kumimoji="0" lang="en-US" sz="1800">
                <a:solidFill>
                  <a:srgbClr val="B1B3B3"/>
                </a:solidFill>
                <a:latin typeface="PT Sans" panose="020B0503020203020204" pitchFamily="34" charset="0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sz="2000" dirty="0">
              <a:solidFill>
                <a:srgbClr val="B1B3B3"/>
              </a:solidFill>
              <a:latin typeface="PT Sans" panose="020B0503020203020204" pitchFamily="34" charset="0"/>
              <a:ea typeface="+mn-ea"/>
              <a:cs typeface="+mn-cs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124744"/>
            <a:ext cx="10515600" cy="36004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>
              <a:defRPr sz="3400" b="1">
                <a:solidFill>
                  <a:schemeClr val="tx2"/>
                </a:solidFill>
                <a:latin typeface="PT Sans" panose="020B05030202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844829"/>
            <a:ext cx="10515600" cy="4228132"/>
          </a:xfrm>
          <a:prstGeom prst="rect">
            <a:avLst/>
          </a:prstGeom>
        </p:spPr>
        <p:txBody>
          <a:bodyPr vert="horz" lIns="91387" tIns="45693" rIns="91387" bIns="45693" rtlCol="0">
            <a:normAutofit/>
          </a:bodyPr>
          <a:lstStyle>
            <a:lvl1pPr>
              <a:spcAft>
                <a:spcPts val="1200"/>
              </a:spcAft>
              <a:defRPr sz="2600" b="1">
                <a:latin typeface="PT Sans" panose="020B0503020203020204" pitchFamily="34" charset="0"/>
              </a:defRPr>
            </a:lvl1pPr>
            <a:lvl2pPr>
              <a:spcAft>
                <a:spcPts val="1200"/>
              </a:spcAft>
              <a:defRPr sz="2400">
                <a:latin typeface="PT Sans" panose="020B0503020203020204" pitchFamily="34" charset="0"/>
              </a:defRPr>
            </a:lvl2pPr>
            <a:lvl3pPr>
              <a:spcAft>
                <a:spcPts val="1200"/>
              </a:spcAft>
              <a:defRPr sz="2000">
                <a:latin typeface="PT Sans" panose="020B0503020203020204" pitchFamily="34" charset="0"/>
              </a:defRPr>
            </a:lvl3pPr>
            <a:lvl4pPr>
              <a:spcAft>
                <a:spcPts val="1200"/>
              </a:spcAft>
              <a:defRPr sz="1800">
                <a:latin typeface="PT Sans" panose="020B0503020203020204" pitchFamily="34" charset="0"/>
              </a:defRPr>
            </a:lvl4pPr>
            <a:lvl5pPr>
              <a:spcAft>
                <a:spcPts val="1200"/>
              </a:spcAft>
              <a:defRPr sz="1800">
                <a:latin typeface="PT Sans" panose="020B05030202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83609-66A0-4009-A03F-5C39919565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2437" y="255422"/>
            <a:ext cx="1888851" cy="3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0B15-3136-4975-AF46-BE4198FA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45860-F648-4A3B-841D-ECE1D2A8F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A4935-8EE8-438B-9FA9-C6D0EC61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C8593-AC18-49A1-95A4-1CDBE167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E94D3-5B07-45E3-B16E-EA10479F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2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1178-2E91-4490-BF78-D37528B76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2A469-766C-4240-9730-B32A4184B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9188-D8A6-46AD-AFA8-872238B6E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6A6C-BDCC-4CBC-98F5-19277A41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0BE78-9961-479A-8A0E-03ABE9FD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8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6C80-6BD1-4AD4-A0A0-FE87571F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BFC21-5D83-4A73-A6DA-1BDCD238A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44B43-AD59-4F37-86A2-715EC32F0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6A571-50F1-479D-B3CF-5A478BF1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689EF-D582-49DB-B8C8-676B586F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1176F-3F55-48E2-BB19-9D496E97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4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0D561-8156-45E3-BDAB-F6801415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A9268-B6D7-4299-A311-884C88562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C294C-AD6E-431C-A6A1-A40ACD077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BC30F-C1D8-4CB6-BB46-34EC41F9E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D844A-4F48-4D85-AEAF-4A2FDB476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9447A-7906-43F7-9185-E4D0F9E0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665E85-5375-4ABC-86D1-E1C75DA26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31064F-FAC9-4960-85FA-4EA9FDBF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CDDAE-869A-4FCC-BFC5-9903E638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AE1BCA-19B5-49A4-8BD9-6672428F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8EF9-3BBE-4A9D-BCF1-4C450216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AEEA5-39A6-4A60-8409-F608067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3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F1E81-D690-4785-BDEA-05042A217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D20BF-0967-42F9-ABFC-CC9E631E4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2EB78-AD18-42AD-9BAD-B13CD3F0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3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1709-1F64-4EB0-A388-9CE5F902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36E0-3316-4AD9-8B73-C38011F1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B9927-838B-457B-87D6-84EC9B690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F0EAF-C30C-4798-8F9F-0F6B7AC9B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F76DA-DCEB-4DB0-9101-DD85E021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80BF1-B812-456A-BA5E-2111FABA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1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1CE97-9576-4014-BE5D-74063CAF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3F7D58-71BC-48E5-9704-207DAF7A3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31C31-AB3B-4FBC-A1A2-97C47CB3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8470F-6302-4EBA-B338-4EABFF341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32CFA-206E-4958-AF1C-295FCD86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FE0DD-0080-4296-9EB2-5FDA8AFC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5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11DB05-C845-4A04-BD86-BFE8B0A1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101D9-7FAB-4C60-B34D-D97513AA4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465FD-BE1B-46CA-B0A6-99645C87E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86B4D-5C1A-416E-A94C-02AEB6237A9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4A167-4BC5-4A39-B48C-B7EAB46D1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0EF9D-94E6-4A06-BFC4-42F0DCEDC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09E82-7FA9-4DFB-A176-491195E5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1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637161-6EEA-4477-B466-407B8C6E3FC5}"/>
              </a:ext>
            </a:extLst>
          </p:cNvPr>
          <p:cNvSpPr txBox="1">
            <a:spLocks/>
          </p:cNvSpPr>
          <p:nvPr/>
        </p:nvSpPr>
        <p:spPr>
          <a:xfrm>
            <a:off x="301083" y="1124744"/>
            <a:ext cx="11206976" cy="268525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38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2023 </a:t>
            </a:r>
            <a:r>
              <a:rPr lang="en-US" sz="5400" b="1" dirty="0" err="1"/>
              <a:t>IowaDOT</a:t>
            </a:r>
            <a:r>
              <a:rPr lang="en-US" sz="5400" b="1" dirty="0"/>
              <a:t> Annual Utility Meeting</a:t>
            </a:r>
          </a:p>
          <a:p>
            <a:r>
              <a:rPr lang="en-US" sz="5400" b="1" dirty="0"/>
              <a:t>District 4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83495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778BB-EE2D-4AEF-9A00-0970ECCF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3" name="Content Placeholder 12" descr="A picture containing text&#10;&#10;Description automatically generated">
            <a:extLst>
              <a:ext uri="{FF2B5EF4-FFF2-40B4-BE49-F238E27FC236}">
                <a16:creationId xmlns:a16="http://schemas.microsoft.com/office/drawing/2014/main" id="{9232383D-3A14-4869-8223-24E35C2AD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14"/>
            <a:ext cx="9709050" cy="6011286"/>
          </a:xfr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B298C3D-094E-4E9C-A8CB-1E1FDEFEC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84033"/>
              </p:ext>
            </p:extLst>
          </p:nvPr>
        </p:nvGraphicFramePr>
        <p:xfrm>
          <a:off x="9709050" y="846714"/>
          <a:ext cx="2482950" cy="5207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613">
                  <a:extLst>
                    <a:ext uri="{9D8B030D-6E8A-4147-A177-3AD203B41FA5}">
                      <a16:colId xmlns:a16="http://schemas.microsoft.com/office/drawing/2014/main" val="3480209526"/>
                    </a:ext>
                  </a:extLst>
                </a:gridCol>
                <a:gridCol w="1652337">
                  <a:extLst>
                    <a:ext uri="{9D8B030D-6E8A-4147-A177-3AD203B41FA5}">
                      <a16:colId xmlns:a16="http://schemas.microsoft.com/office/drawing/2014/main" val="997490722"/>
                    </a:ext>
                  </a:extLst>
                </a:gridCol>
              </a:tblGrid>
              <a:tr h="111915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Nebraska Ave Completion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Madison Ave Letting #1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911714"/>
                  </a:ext>
                </a:extLst>
              </a:tr>
              <a:tr h="9432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Madison Ave Letting #2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740826"/>
                  </a:ext>
                </a:extLst>
              </a:tr>
              <a:tr h="9432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I-29/I-480 Completion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Madison Completion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86389"/>
                  </a:ext>
                </a:extLst>
              </a:tr>
              <a:tr h="9432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362844"/>
                  </a:ext>
                </a:extLst>
              </a:tr>
              <a:tr h="9432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Paint/Landscaping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544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67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68E2-F54D-410D-B5B2-AB9E8DD4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3" y="632178"/>
            <a:ext cx="9719733" cy="8692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Dallas County</a:t>
            </a:r>
            <a:br>
              <a:rPr lang="en-US" dirty="0"/>
            </a:br>
            <a:r>
              <a:rPr lang="en-US" dirty="0"/>
              <a:t>I-80 Racoon River</a:t>
            </a:r>
          </a:p>
        </p:txBody>
      </p:sp>
      <p:pic>
        <p:nvPicPr>
          <p:cNvPr id="6" name="Content Placeholder 5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26520EC-ADC8-442C-A61C-FCAA3D01A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" y="2325511"/>
            <a:ext cx="12191394" cy="37987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B77ADC-4ADC-47BD-BEA2-1EEA0B9625C4}"/>
              </a:ext>
            </a:extLst>
          </p:cNvPr>
          <p:cNvSpPr txBox="1"/>
          <p:nvPr/>
        </p:nvSpPr>
        <p:spPr>
          <a:xfrm>
            <a:off x="625641" y="2435193"/>
            <a:ext cx="523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FY 23 $15 million for paving and bridges</a:t>
            </a:r>
          </a:p>
          <a:p>
            <a:r>
              <a:rPr lang="en-US" dirty="0">
                <a:highlight>
                  <a:srgbClr val="FFFF00"/>
                </a:highlight>
              </a:rPr>
              <a:t>FY 24 $28.5 million for grading, paving, and bridges</a:t>
            </a:r>
          </a:p>
          <a:p>
            <a:r>
              <a:rPr lang="en-US" dirty="0">
                <a:highlight>
                  <a:srgbClr val="FFFF00"/>
                </a:highlight>
              </a:rPr>
              <a:t>FY 25 $86 thousand for erosion control </a:t>
            </a:r>
          </a:p>
        </p:txBody>
      </p:sp>
    </p:spTree>
    <p:extLst>
      <p:ext uri="{BB962C8B-B14F-4D97-AF65-F5344CB8AC3E}">
        <p14:creationId xmlns:p14="http://schemas.microsoft.com/office/powerpoint/2010/main" val="4058456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68E2-F54D-410D-B5B2-AB9E8DD4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410472"/>
            <a:ext cx="9053689" cy="8692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Dallas County</a:t>
            </a:r>
            <a:br>
              <a:rPr lang="en-US" dirty="0"/>
            </a:br>
            <a:r>
              <a:rPr lang="en-US" dirty="0"/>
              <a:t>I-80 Widening to 6 lanes Phase I (Phase II in FY24)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5D0ABDD4-65C3-47AB-86DA-40CC187A3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3" y="1279716"/>
            <a:ext cx="9414933" cy="557828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271B4-CE7A-4CF4-A03E-A8CACD8AAAE3}"/>
              </a:ext>
            </a:extLst>
          </p:cNvPr>
          <p:cNvSpPr txBox="1"/>
          <p:nvPr/>
        </p:nvSpPr>
        <p:spPr>
          <a:xfrm>
            <a:off x="5091763" y="4581627"/>
            <a:ext cx="523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FY 23 $11.3 million for grading, paving and bridges</a:t>
            </a:r>
          </a:p>
          <a:p>
            <a:r>
              <a:rPr lang="en-US" dirty="0">
                <a:highlight>
                  <a:srgbClr val="FFFF00"/>
                </a:highlight>
              </a:rPr>
              <a:t>FY 24 $19.3 million for grading, paving, and bridges</a:t>
            </a:r>
          </a:p>
          <a:p>
            <a:r>
              <a:rPr lang="en-US" dirty="0">
                <a:highlight>
                  <a:srgbClr val="FFFF00"/>
                </a:highlight>
              </a:rPr>
              <a:t>FY 25 $22.7 million for grading, paving and bridges </a:t>
            </a:r>
          </a:p>
        </p:txBody>
      </p:sp>
    </p:spTree>
    <p:extLst>
      <p:ext uri="{BB962C8B-B14F-4D97-AF65-F5344CB8AC3E}">
        <p14:creationId xmlns:p14="http://schemas.microsoft.com/office/powerpoint/2010/main" val="271928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68E2-F54D-410D-B5B2-AB9E8DD4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410472"/>
            <a:ext cx="9053689" cy="8692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Montgomery County</a:t>
            </a:r>
            <a:br>
              <a:rPr lang="en-US" dirty="0"/>
            </a:br>
            <a:r>
              <a:rPr lang="en-US" dirty="0"/>
              <a:t>FY24 Grade and Pave in Red Oak</a:t>
            </a:r>
          </a:p>
        </p:txBody>
      </p:sp>
      <p:pic>
        <p:nvPicPr>
          <p:cNvPr id="6" name="Content Placeholder 5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D5871B54-A8B5-4A18-A446-D98A409C1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9" y="2709334"/>
            <a:ext cx="12232538" cy="327942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BC271-16ED-41E3-A943-D89478AB5102}"/>
              </a:ext>
            </a:extLst>
          </p:cNvPr>
          <p:cNvSpPr txBox="1"/>
          <p:nvPr/>
        </p:nvSpPr>
        <p:spPr>
          <a:xfrm>
            <a:off x="7055318" y="5070939"/>
            <a:ext cx="523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FY 24 $11.5 million for paving</a:t>
            </a:r>
          </a:p>
        </p:txBody>
      </p:sp>
    </p:spTree>
    <p:extLst>
      <p:ext uri="{BB962C8B-B14F-4D97-AF65-F5344CB8AC3E}">
        <p14:creationId xmlns:p14="http://schemas.microsoft.com/office/powerpoint/2010/main" val="1706041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68E2-F54D-410D-B5B2-AB9E8DD4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410472"/>
            <a:ext cx="9053689" cy="8692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Highway 30</a:t>
            </a:r>
            <a:br>
              <a:rPr lang="en-US" dirty="0"/>
            </a:br>
            <a:r>
              <a:rPr lang="en-US" dirty="0"/>
              <a:t>Missouri Valley by-pass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E3B79C3-256D-41DD-AFF5-EA8CF570D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568" y="1216637"/>
            <a:ext cx="10097729" cy="556263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4FD402-E939-447D-B484-F0D4DA66B208}"/>
              </a:ext>
            </a:extLst>
          </p:cNvPr>
          <p:cNvSpPr txBox="1"/>
          <p:nvPr/>
        </p:nvSpPr>
        <p:spPr>
          <a:xfrm>
            <a:off x="1326008" y="1533627"/>
            <a:ext cx="523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FY 25 Right of way programmed</a:t>
            </a:r>
          </a:p>
          <a:p>
            <a:r>
              <a:rPr lang="en-US" dirty="0">
                <a:highlight>
                  <a:srgbClr val="FFFF00"/>
                </a:highlight>
              </a:rPr>
              <a:t>FY 26 $58.9 million for grading and culverts</a:t>
            </a:r>
          </a:p>
          <a:p>
            <a:r>
              <a:rPr lang="en-US" dirty="0">
                <a:highlight>
                  <a:srgbClr val="FFFF00"/>
                </a:highlight>
              </a:rPr>
              <a:t>FY 27 $17.9 million for bridges</a:t>
            </a:r>
          </a:p>
          <a:p>
            <a:r>
              <a:rPr lang="en-US" dirty="0">
                <a:highlight>
                  <a:srgbClr val="FFFF00"/>
                </a:highlight>
              </a:rPr>
              <a:t>FY 28 Paving to be programmed </a:t>
            </a:r>
          </a:p>
        </p:txBody>
      </p:sp>
    </p:spTree>
    <p:extLst>
      <p:ext uri="{BB962C8B-B14F-4D97-AF65-F5344CB8AC3E}">
        <p14:creationId xmlns:p14="http://schemas.microsoft.com/office/powerpoint/2010/main" val="258619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EB1EC1-D11E-491B-A1B1-C0FC9B547B4D}"/>
              </a:ext>
            </a:extLst>
          </p:cNvPr>
          <p:cNvSpPr txBox="1"/>
          <p:nvPr/>
        </p:nvSpPr>
        <p:spPr>
          <a:xfrm>
            <a:off x="618309" y="2151017"/>
            <a:ext cx="10467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QUESTIONS?</a:t>
            </a:r>
          </a:p>
          <a:p>
            <a:pPr algn="ctr"/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322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936747" y="246727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24979" y="2480084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006873" y="2480084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36747" y="2408078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24979" y="2408078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70691" y="4437112"/>
            <a:ext cx="2204556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06863" y="2408936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54613" y="486546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District Engineer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024979" y="4437112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40389" y="4584358"/>
            <a:ext cx="169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Wes Mayberry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82769" y="4845968"/>
            <a:ext cx="1838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Assistant Engineer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99147" y="4604814"/>
            <a:ext cx="1796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Orest Lechnowsky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78187" y="4843263"/>
            <a:ext cx="1509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West Staff Engineer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006873" y="4437112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106319" y="4561383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Scott Suhr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63501" y="4825023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Planner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06187" y="4561383"/>
            <a:ext cx="2204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Scott Schram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FB323C-DE13-4723-B93F-1746A7FDDA79}"/>
              </a:ext>
            </a:extLst>
          </p:cNvPr>
          <p:cNvSpPr txBox="1"/>
          <p:nvPr/>
        </p:nvSpPr>
        <p:spPr>
          <a:xfrm>
            <a:off x="2438400" y="990600"/>
            <a:ext cx="4968552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4-Southwest Iowa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31B30DB7-9120-4472-9CE8-56B94EAF7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98" y="152401"/>
            <a:ext cx="1676405" cy="304801"/>
          </a:xfrm>
          <a:prstGeom prst="rect">
            <a:avLst/>
          </a:prstGeom>
        </p:spPr>
      </p:pic>
      <p:pic>
        <p:nvPicPr>
          <p:cNvPr id="43" name="Picture 4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59A28EA-DDC4-4C86-AE46-C40331D25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9" y="2532157"/>
            <a:ext cx="1721918" cy="1741193"/>
          </a:xfrm>
          <a:prstGeom prst="rect">
            <a:avLst/>
          </a:prstGeom>
        </p:spPr>
      </p:pic>
      <p:pic>
        <p:nvPicPr>
          <p:cNvPr id="45" name="Picture 4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15A8F64-311A-45DD-BAA2-B92A8F52E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37" y="2552091"/>
            <a:ext cx="1738932" cy="1728703"/>
          </a:xfrm>
          <a:prstGeom prst="rect">
            <a:avLst/>
          </a:prstGeom>
        </p:spPr>
      </p:pic>
      <p:pic>
        <p:nvPicPr>
          <p:cNvPr id="49" name="Picture 4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34A64F7-8B14-44D4-B5F9-1E559AF13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05" y="2599442"/>
            <a:ext cx="1714060" cy="16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8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35560" y="246727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23792" y="2480084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35560" y="2408078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23792" y="2408078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35560" y="4437112"/>
            <a:ext cx="1728192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09800" y="4800600"/>
            <a:ext cx="1656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Construction Engineer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3792" y="4437112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425175" y="456138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Dave Dorsett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52437" y="4801710"/>
            <a:ext cx="1833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RCE-Council Bluffs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19528" y="456138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Vacant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1008" y="4774417"/>
            <a:ext cx="1729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3 RCE-Cherokee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35560" y="458975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Dan Redmond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FB323C-DE13-4723-B93F-1746A7FDDA79}"/>
              </a:ext>
            </a:extLst>
          </p:cNvPr>
          <p:cNvSpPr txBox="1"/>
          <p:nvPr/>
        </p:nvSpPr>
        <p:spPr>
          <a:xfrm>
            <a:off x="2438400" y="990600"/>
            <a:ext cx="4968552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4-Southwest Iowa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31B30DB7-9120-4472-9CE8-56B94EAF7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98" y="152401"/>
            <a:ext cx="1676405" cy="304801"/>
          </a:xfrm>
          <a:prstGeom prst="rect">
            <a:avLst/>
          </a:prstGeom>
        </p:spPr>
      </p:pic>
      <p:pic>
        <p:nvPicPr>
          <p:cNvPr id="3" name="Picture 2" descr="A picture containing person, person, smiling, red&#10;&#10;Description automatically generated">
            <a:extLst>
              <a:ext uri="{FF2B5EF4-FFF2-40B4-BE49-F238E27FC236}">
                <a16:creationId xmlns:a16="http://schemas.microsoft.com/office/drawing/2014/main" id="{FBE2EDCA-7AA2-4EE8-9A3F-4C9D8D886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1" y="2539280"/>
            <a:ext cx="1609950" cy="1571844"/>
          </a:xfrm>
          <a:prstGeom prst="rect">
            <a:avLst/>
          </a:prstGeom>
        </p:spPr>
      </p:pic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C7E6419-0A6D-4480-9C40-602FA7C35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587551"/>
            <a:ext cx="1714567" cy="17069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6C5468-C296-483C-883D-95BB449BFF24}"/>
              </a:ext>
            </a:extLst>
          </p:cNvPr>
          <p:cNvSpPr/>
          <p:nvPr/>
        </p:nvSpPr>
        <p:spPr>
          <a:xfrm>
            <a:off x="6353041" y="250185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BA5187-FAA7-4508-8312-2590D51EDE15}"/>
              </a:ext>
            </a:extLst>
          </p:cNvPr>
          <p:cNvSpPr/>
          <p:nvPr/>
        </p:nvSpPr>
        <p:spPr>
          <a:xfrm>
            <a:off x="6353041" y="2429847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8A31D6-13ED-4DFE-9FAA-2C79A0994D42}"/>
              </a:ext>
            </a:extLst>
          </p:cNvPr>
          <p:cNvSpPr/>
          <p:nvPr/>
        </p:nvSpPr>
        <p:spPr>
          <a:xfrm>
            <a:off x="6353041" y="4458881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6F64E9-54E0-4F03-8144-2AFDB6D09F69}"/>
              </a:ext>
            </a:extLst>
          </p:cNvPr>
          <p:cNvSpPr txBox="1"/>
          <p:nvPr/>
        </p:nvSpPr>
        <p:spPr>
          <a:xfrm>
            <a:off x="6554424" y="4583150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Brian Smith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DB7F9D-04B1-4CA4-B911-155AA1369DD1}"/>
              </a:ext>
            </a:extLst>
          </p:cNvPr>
          <p:cNvSpPr txBox="1"/>
          <p:nvPr/>
        </p:nvSpPr>
        <p:spPr>
          <a:xfrm>
            <a:off x="6240018" y="4788722"/>
            <a:ext cx="1833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RCE-Creston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65EC8E2-A3A2-4F7C-9C5F-CC50E543157C}"/>
              </a:ext>
            </a:extLst>
          </p:cNvPr>
          <p:cNvSpPr/>
          <p:nvPr/>
        </p:nvSpPr>
        <p:spPr>
          <a:xfrm>
            <a:off x="8499705" y="251491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FFCDF3-743C-4F6A-B639-4C1BCC184488}"/>
              </a:ext>
            </a:extLst>
          </p:cNvPr>
          <p:cNvSpPr/>
          <p:nvPr/>
        </p:nvSpPr>
        <p:spPr>
          <a:xfrm>
            <a:off x="8499705" y="2442909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F46A69-50E2-4963-8F7F-FEFC046BAFFD}"/>
              </a:ext>
            </a:extLst>
          </p:cNvPr>
          <p:cNvSpPr/>
          <p:nvPr/>
        </p:nvSpPr>
        <p:spPr>
          <a:xfrm>
            <a:off x="8499705" y="4471943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0D10A5-97F3-421A-9675-7E3279C5A63A}"/>
              </a:ext>
            </a:extLst>
          </p:cNvPr>
          <p:cNvSpPr txBox="1"/>
          <p:nvPr/>
        </p:nvSpPr>
        <p:spPr>
          <a:xfrm>
            <a:off x="8701088" y="459621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Tim Hensley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0AB4A5-5AFD-4AEC-88C4-82C9AE6E9AA1}"/>
              </a:ext>
            </a:extLst>
          </p:cNvPr>
          <p:cNvSpPr txBox="1"/>
          <p:nvPr/>
        </p:nvSpPr>
        <p:spPr>
          <a:xfrm>
            <a:off x="8399240" y="4805101"/>
            <a:ext cx="1833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Materials Engineer</a:t>
            </a:r>
          </a:p>
        </p:txBody>
      </p:sp>
      <p:pic>
        <p:nvPicPr>
          <p:cNvPr id="4" name="Picture 3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8F5DB62A-343C-4801-84C0-AE20C14E6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05" y="2568838"/>
            <a:ext cx="1714567" cy="1746027"/>
          </a:xfrm>
          <a:prstGeom prst="rect">
            <a:avLst/>
          </a:prstGeom>
        </p:spPr>
      </p:pic>
      <p:pic>
        <p:nvPicPr>
          <p:cNvPr id="8" name="Picture 7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540DDC7C-D319-41E0-8C68-22DF59A70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41" y="2584608"/>
            <a:ext cx="1714567" cy="17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8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5121" y="3189157"/>
            <a:ext cx="1728192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5121" y="3545731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District Utility Coordinator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13992" y="3180856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04300" y="3275110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Dick Moraine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33197" y="3545730"/>
            <a:ext cx="1833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Western Half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19528" y="456138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Vacant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1008" y="4774417"/>
            <a:ext cx="1729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3 RCE-Cherokee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3275111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Nate Epperson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FB323C-DE13-4723-B93F-1746A7FDDA79}"/>
              </a:ext>
            </a:extLst>
          </p:cNvPr>
          <p:cNvSpPr txBox="1"/>
          <p:nvPr/>
        </p:nvSpPr>
        <p:spPr>
          <a:xfrm>
            <a:off x="2438400" y="990600"/>
            <a:ext cx="4968552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4-Southwest Iowa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31B30DB7-9120-4472-9CE8-56B94EAF7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98" y="152401"/>
            <a:ext cx="1676405" cy="3048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28A31D6-13ED-4DFE-9FAA-2C79A0994D42}"/>
              </a:ext>
            </a:extLst>
          </p:cNvPr>
          <p:cNvSpPr/>
          <p:nvPr/>
        </p:nvSpPr>
        <p:spPr>
          <a:xfrm>
            <a:off x="3781005" y="3189157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6F64E9-54E0-4F03-8144-2AFDB6D09F69}"/>
              </a:ext>
            </a:extLst>
          </p:cNvPr>
          <p:cNvSpPr txBox="1"/>
          <p:nvPr/>
        </p:nvSpPr>
        <p:spPr>
          <a:xfrm>
            <a:off x="4025907" y="3274555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Nick Mocha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DB7F9D-04B1-4CA4-B911-155AA1369DD1}"/>
              </a:ext>
            </a:extLst>
          </p:cNvPr>
          <p:cNvSpPr txBox="1"/>
          <p:nvPr/>
        </p:nvSpPr>
        <p:spPr>
          <a:xfrm>
            <a:off x="3690988" y="3540896"/>
            <a:ext cx="1833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Eastern Half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0D10A5-97F3-421A-9675-7E3279C5A63A}"/>
              </a:ext>
            </a:extLst>
          </p:cNvPr>
          <p:cNvSpPr txBox="1"/>
          <p:nvPr/>
        </p:nvSpPr>
        <p:spPr>
          <a:xfrm>
            <a:off x="8701088" y="459621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Tim Henley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0AB4A5-5AFD-4AEC-88C4-82C9AE6E9AA1}"/>
              </a:ext>
            </a:extLst>
          </p:cNvPr>
          <p:cNvSpPr txBox="1"/>
          <p:nvPr/>
        </p:nvSpPr>
        <p:spPr>
          <a:xfrm>
            <a:off x="8399240" y="4805101"/>
            <a:ext cx="1833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Materials Engineer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52045-8669-4083-A2DC-0AFF4F27F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1" y="1477744"/>
            <a:ext cx="1728192" cy="1711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EDE920-BF09-4317-8886-F57FC9A37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992" y="1477744"/>
            <a:ext cx="1717165" cy="1725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6AB39-1641-4E73-B4DD-7B7D8BA2C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836" y="1459666"/>
            <a:ext cx="1746530" cy="17294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084D4-7B4A-4B14-943E-D844864CD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49" y="1554389"/>
            <a:ext cx="6308994" cy="47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D8B71C2F-DD85-4343-BD67-DCC229F5CA2D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35" y="1752600"/>
            <a:ext cx="5374217" cy="4452390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6BB6B841-153D-4DA6-BB44-C806631A9126}"/>
              </a:ext>
            </a:extLst>
          </p:cNvPr>
          <p:cNvSpPr>
            <a:spLocks noGrp="1"/>
          </p:cNvSpPr>
          <p:nvPr/>
        </p:nvSpPr>
        <p:spPr>
          <a:xfrm>
            <a:off x="7162800" y="1638300"/>
            <a:ext cx="4945062" cy="468099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800" dirty="0"/>
              <a:t>17 Counties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703 Bridges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3,792 Lane Miles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17 Maintenance Garages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2 Construction Residencies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54 Projects scheduled for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48BD2F-A391-419C-AB43-DA2454CDCA4F}"/>
              </a:ext>
            </a:extLst>
          </p:cNvPr>
          <p:cNvSpPr txBox="1">
            <a:spLocks/>
          </p:cNvSpPr>
          <p:nvPr/>
        </p:nvSpPr>
        <p:spPr>
          <a:xfrm>
            <a:off x="1991544" y="1124744"/>
            <a:ext cx="7886700" cy="36004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9138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District 4</a:t>
            </a:r>
          </a:p>
        </p:txBody>
      </p:sp>
    </p:spTree>
    <p:extLst>
      <p:ext uri="{BB962C8B-B14F-4D97-AF65-F5344CB8AC3E}">
        <p14:creationId xmlns:p14="http://schemas.microsoft.com/office/powerpoint/2010/main" val="2821447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chart&#10;&#10;Description automatically generated">
            <a:extLst>
              <a:ext uri="{FF2B5EF4-FFF2-40B4-BE49-F238E27FC236}">
                <a16:creationId xmlns:a16="http://schemas.microsoft.com/office/drawing/2014/main" id="{2F84F238-DDB6-4B2D-B864-50351CFD3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93" y="365125"/>
            <a:ext cx="9329907" cy="592454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882FEF-5A83-4A07-A5CF-954151DD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58FE8-DF25-4CA9-9D3C-2B7DE55D02E6}"/>
              </a:ext>
            </a:extLst>
          </p:cNvPr>
          <p:cNvSpPr txBox="1"/>
          <p:nvPr/>
        </p:nvSpPr>
        <p:spPr>
          <a:xfrm>
            <a:off x="0" y="-4208"/>
            <a:ext cx="2862092" cy="452431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2023 Programmed Projects</a:t>
            </a:r>
          </a:p>
          <a:p>
            <a:endParaRPr lang="en-US" dirty="0"/>
          </a:p>
          <a:p>
            <a:r>
              <a:rPr lang="en-US" u="sng" dirty="0"/>
              <a:t>Structures</a:t>
            </a:r>
          </a:p>
          <a:p>
            <a:r>
              <a:rPr lang="en-US" dirty="0"/>
              <a:t>$55,175,000</a:t>
            </a:r>
          </a:p>
          <a:p>
            <a:endParaRPr lang="en-US" dirty="0"/>
          </a:p>
          <a:p>
            <a:r>
              <a:rPr lang="en-US" u="sng" dirty="0"/>
              <a:t>Highways</a:t>
            </a:r>
          </a:p>
          <a:p>
            <a:r>
              <a:rPr lang="en-US" dirty="0"/>
              <a:t>$95,838,000</a:t>
            </a:r>
          </a:p>
          <a:p>
            <a:endParaRPr lang="en-US" dirty="0"/>
          </a:p>
          <a:p>
            <a:r>
              <a:rPr lang="en-US" u="sng" dirty="0"/>
              <a:t>Total</a:t>
            </a:r>
          </a:p>
          <a:p>
            <a:r>
              <a:rPr lang="en-US" dirty="0"/>
              <a:t>$151,013,000</a:t>
            </a:r>
          </a:p>
          <a:p>
            <a:endParaRPr lang="en-US" dirty="0"/>
          </a:p>
          <a:p>
            <a:r>
              <a:rPr lang="en-US" dirty="0"/>
              <a:t>(21.3% of Highway Program)</a:t>
            </a:r>
          </a:p>
          <a:p>
            <a:endParaRPr lang="en-US" dirty="0"/>
          </a:p>
          <a:p>
            <a:r>
              <a:rPr lang="en-US" dirty="0"/>
              <a:t>*For work types</a:t>
            </a:r>
          </a:p>
          <a:p>
            <a:r>
              <a:rPr lang="en-US" dirty="0"/>
              <a:t>Pavement New/Rehab</a:t>
            </a:r>
          </a:p>
          <a:p>
            <a:r>
              <a:rPr lang="en-US" dirty="0"/>
              <a:t>Bridge New/Rehab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C475EB1-17D3-44B5-A23C-CDE5670235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144425"/>
              </p:ext>
            </p:extLst>
          </p:nvPr>
        </p:nvGraphicFramePr>
        <p:xfrm>
          <a:off x="-1" y="4520107"/>
          <a:ext cx="2862093" cy="233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328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7ED9F4-10B1-4B98-96C9-AA06B74B65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DE70F9A5-0BFD-4B3A-8E25-CC1004F9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1" y="4869902"/>
            <a:ext cx="6432715" cy="1607099"/>
          </a:xfrm>
        </p:spPr>
        <p:txBody>
          <a:bodyPr/>
          <a:lstStyle/>
          <a:p>
            <a:r>
              <a:rPr lang="en-US" sz="1350" b="0" dirty="0">
                <a:solidFill>
                  <a:schemeClr val="bg1"/>
                </a:solidFill>
              </a:rPr>
              <a:t>PROGRAM OVERVIEW</a:t>
            </a:r>
            <a:br>
              <a:rPr lang="en-US" sz="1350" b="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Current Funding/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2656881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E2E28048-305B-478B-A32E-9AC38DA4A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7EF5363-5A30-4FC2-9E6B-068CD864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578" y="1362269"/>
            <a:ext cx="1316156" cy="794658"/>
          </a:xfrm>
        </p:spPr>
        <p:txBody>
          <a:bodyPr>
            <a:normAutofit/>
          </a:bodyPr>
          <a:lstStyle/>
          <a:p>
            <a:r>
              <a:rPr lang="en-US" sz="3200" dirty="0"/>
              <a:t>Open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E5089BB-F828-4B31-BBE0-C135DB7AD7BA}"/>
              </a:ext>
            </a:extLst>
          </p:cNvPr>
          <p:cNvSpPr txBox="1">
            <a:spLocks/>
          </p:cNvSpPr>
          <p:nvPr/>
        </p:nvSpPr>
        <p:spPr>
          <a:xfrm>
            <a:off x="3818791" y="567611"/>
            <a:ext cx="1316156" cy="794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Dec 2022</a:t>
            </a:r>
          </a:p>
        </p:txBody>
      </p:sp>
    </p:spTree>
    <p:extLst>
      <p:ext uri="{BB962C8B-B14F-4D97-AF65-F5344CB8AC3E}">
        <p14:creationId xmlns:p14="http://schemas.microsoft.com/office/powerpoint/2010/main" val="336673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1">
            <a:extLst>
              <a:ext uri="{FF2B5EF4-FFF2-40B4-BE49-F238E27FC236}">
                <a16:creationId xmlns:a16="http://schemas.microsoft.com/office/drawing/2014/main" id="{945A4432-DA9B-4954-9D92-EF44DBECF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1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0CB7E-54A6-4797-8942-B75344C5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Madison Ave Interchange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2B7B6A-F272-4586-91CA-31B03EBBD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5030755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Programmed Amount =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FY 23 = $66M ($60.4 Awarded)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FY 24 = $55M (November 2023 Letting)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C6E10B9-5B19-4D93-B0BA-F3DB70F06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r="15769" b="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2738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341</Words>
  <Application>Microsoft Office PowerPoint</Application>
  <PresentationFormat>Widescreen</PresentationFormat>
  <Paragraphs>96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PT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PROGRAM OVERVIEW Current Funding/ Construction Progress</vt:lpstr>
      <vt:lpstr>Open</vt:lpstr>
      <vt:lpstr>Madison Ave Interchange</vt:lpstr>
      <vt:lpstr>PowerPoint Presentation</vt:lpstr>
      <vt:lpstr>Dallas County I-80 Racoon River</vt:lpstr>
      <vt:lpstr>Dallas County I-80 Widening to 6 lanes Phase I (Phase II in FY24)</vt:lpstr>
      <vt:lpstr>Montgomery County FY24 Grade and Pave in Red Oak</vt:lpstr>
      <vt:lpstr>Highway 30 Missouri Valley by-pass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DOT 2022 DISTRICT 4 PROJECTS</dc:title>
  <dc:creator>Suhr, Scott</dc:creator>
  <cp:lastModifiedBy>Mayberry, Wes</cp:lastModifiedBy>
  <cp:revision>75</cp:revision>
  <dcterms:created xsi:type="dcterms:W3CDTF">2021-10-12T19:30:24Z</dcterms:created>
  <dcterms:modified xsi:type="dcterms:W3CDTF">2023-02-20T15:37:30Z</dcterms:modified>
</cp:coreProperties>
</file>