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15" r:id="rId2"/>
    <p:sldId id="405" r:id="rId3"/>
    <p:sldId id="884" r:id="rId4"/>
    <p:sldId id="919" r:id="rId5"/>
    <p:sldId id="885" r:id="rId6"/>
    <p:sldId id="892" r:id="rId7"/>
    <p:sldId id="889" r:id="rId8"/>
    <p:sldId id="890" r:id="rId9"/>
    <p:sldId id="415" r:id="rId10"/>
    <p:sldId id="382" r:id="rId11"/>
    <p:sldId id="383" r:id="rId12"/>
    <p:sldId id="467" r:id="rId13"/>
    <p:sldId id="465" r:id="rId14"/>
    <p:sldId id="900" r:id="rId15"/>
    <p:sldId id="482" r:id="rId16"/>
    <p:sldId id="905" r:id="rId17"/>
    <p:sldId id="902" r:id="rId18"/>
    <p:sldId id="468" r:id="rId19"/>
    <p:sldId id="915" r:id="rId20"/>
    <p:sldId id="906" r:id="rId21"/>
    <p:sldId id="466" r:id="rId22"/>
    <p:sldId id="898" r:id="rId23"/>
    <p:sldId id="914" r:id="rId24"/>
    <p:sldId id="421" r:id="rId25"/>
    <p:sldId id="507" r:id="rId26"/>
    <p:sldId id="506" r:id="rId27"/>
    <p:sldId id="912" r:id="rId28"/>
    <p:sldId id="911" r:id="rId29"/>
    <p:sldId id="518" r:id="rId30"/>
    <p:sldId id="907" r:id="rId31"/>
    <p:sldId id="881" r:id="rId32"/>
    <p:sldId id="901" r:id="rId33"/>
    <p:sldId id="916" r:id="rId34"/>
    <p:sldId id="904" r:id="rId35"/>
    <p:sldId id="913" r:id="rId36"/>
    <p:sldId id="920" r:id="rId37"/>
    <p:sldId id="917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65A"/>
    <a:srgbClr val="B1B3B3"/>
    <a:srgbClr val="007681"/>
    <a:srgbClr val="00FF00"/>
    <a:srgbClr val="800000"/>
    <a:srgbClr val="FFFFFF"/>
    <a:srgbClr val="F98D2A"/>
    <a:srgbClr val="00FFFF"/>
    <a:srgbClr val="006699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008C68-5655-71F6-C386-AD08FDE84307}" v="47" dt="2023-01-09T15:48:55.0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2" autoAdjust="0"/>
    <p:restoredTop sz="87654" autoAdjust="0"/>
  </p:normalViewPr>
  <p:slideViewPr>
    <p:cSldViewPr>
      <p:cViewPr varScale="1">
        <p:scale>
          <a:sx n="72" d="100"/>
          <a:sy n="72" d="100"/>
        </p:scale>
        <p:origin x="600" y="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/>
          <a:lstStyle>
            <a:lvl1pPr algn="r">
              <a:defRPr sz="1200"/>
            </a:lvl1pPr>
          </a:lstStyle>
          <a:p>
            <a:fld id="{84DF168D-7E5C-4D68-BCC7-ED739EDD9752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 anchor="b"/>
          <a:lstStyle>
            <a:lvl1pPr algn="r">
              <a:defRPr sz="1200"/>
            </a:lvl1pPr>
          </a:lstStyle>
          <a:p>
            <a:fld id="{BE7E563C-0296-48CF-B577-5449F84A3C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87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4T11:40:08.697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365 1,'-2'23,"0"0,-2 0,-1 0,-11 35,7-30,2-1,-6 42,8 297,8-197,-3 2402,2-2549,1-1,2 1,0-1,1 0,1 0,17 37,-3-7,35 67,-43-97,-2 0,0 2,-1-1,-2 1,0 1,-1-1,-2 1,5 37,-9-37,0 9,-4 57,2-82,0 1,-1 0,0 0,0 0,-1-1,0 0,-1 1,0-1,0 0,-1-1,-7 10,-20 19,-2-2,-1-2,-50 36,59-47,0 1,1 2,1 0,2 2,0 0,-32 54,46-63,1-1,1 2,1-1,-7 31,8-27,-25 129,22-100,1 1,3-1,6 94,0-31,-6 33,7 155,-3-293,1 0,0 0,0 0,1-1,0 1,1-1,-1 0,1 0,1 0,-1 0,9 8,-5-5,-1 1,0-1,8 18,57 143,-61-145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4T12:11:55.524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48 834,'0'-25,"1"-10,-1 0,-2 0,-1 0,-2 0,-1 1,-12-38,18 70,-3-5,0 0,1 0,0 0,1-1,-1 1,1-13,1 18,0 0,0 0,1 1,-1-1,1 0,0 0,0 0,-1 0,1 0,0 1,0-1,1 0,-1 1,0-1,1 1,-1-1,1 1,-1 0,1 0,-1-1,1 1,0 0,0 0,-1 1,1-1,0 0,0 1,0-1,3 0,24-4,-1 0,1 2,0 2,42 2,-32-1,71-6,23-7,254 7,-205 9,1107-3,-1239 2,63 12,-75-8,0-1,0-2,58-3,-89-1,0 0,-1-1,1 0,-1 0,0 0,0 0,0-1,0 0,0-1,0 1,-1-1,1 0,-1 0,0-1,-1 0,1 0,4-6,-4 4,0-1,0 1,-1-1,0-1,-1 1,1 0,-1-1,-1 0,0 0,0 0,0-17,-5-184,3 184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4T12:23:38.511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4T12:23:43.166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3104,'0'-3078,"0"3052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4T12:24:08.433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175 2302,'4'-224,"-10"-249,-21 282,15 117,-7-121,21 56,0 62,-2-1,-4 1,-4 2,-17-80,-35-189,41 191,17 107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12:11:49.274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1,'1092'0,"-1062"1,56 11,-55-6,55 2,284-9,-347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12:12:46.777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2854,'0'-637,"1"622,1 0,1 1,1-1,0 0,1 1,13-26,-1-2,-9 21,-7 14,1 0,1 0,-1 0,1 1,1-1,-1 1,1-1,0 1,0 1,1-1,0 0,9-7,-8 8,0-1,0 1,-1-1,1 0,-1-1,-1 1,0-1,0 0,0 0,0 0,-1 0,-1-1,1 1,-1-1,0 0,1-14,0-13,-1-1,-5-55,1 29,2-1129,-1 1182,-1 0,1 0,-1 0,0 0,-1 1,0-1,-1 1,-6-13,4 10,1-1,0 1,-5-22,1-8,2 0,2 0,-1-47,7 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9" tIns="46811" rIns="93619" bIns="468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619" tIns="46811" rIns="93619" bIns="468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82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199">
              <a:defRPr/>
            </a:pPr>
            <a:r>
              <a:rPr lang="en-US" dirty="0"/>
              <a:t>Phase 1 of the I-35/80/235 Systems</a:t>
            </a:r>
            <a:r>
              <a:rPr lang="en-US" baseline="0" dirty="0"/>
              <a:t> Interchange Long Range Plan.</a:t>
            </a:r>
          </a:p>
          <a:p>
            <a:pPr defTabSz="936199">
              <a:defRPr/>
            </a:pPr>
            <a:r>
              <a:rPr lang="en-US" baseline="0" dirty="0"/>
              <a:t>2023 $51.1M – ROW, Grading and E to N Flyover Bridge</a:t>
            </a:r>
          </a:p>
          <a:p>
            <a:pPr defTabSz="936199">
              <a:defRPr/>
            </a:pPr>
            <a:r>
              <a:rPr lang="en-US" baseline="0" dirty="0"/>
              <a:t>2024 $17.9M – Grading, Paving, lighting, signs</a:t>
            </a:r>
          </a:p>
          <a:p>
            <a:pPr defTabSz="936199">
              <a:defRPr/>
            </a:pPr>
            <a:r>
              <a:rPr lang="en-US" baseline="0" dirty="0"/>
              <a:t>2025 $465K erosion control</a:t>
            </a:r>
          </a:p>
          <a:p>
            <a:pPr defTabSz="936199">
              <a:defRPr/>
            </a:pPr>
            <a:endParaRPr lang="en-US" baseline="0" dirty="0"/>
          </a:p>
          <a:p>
            <a:pPr defTabSz="936199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33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I-35/80/235 Systems</a:t>
            </a:r>
            <a:r>
              <a:rPr lang="en-US" baseline="0" dirty="0"/>
              <a:t> Interchange Long Range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33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65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$33M awarded </a:t>
            </a:r>
          </a:p>
          <a:p>
            <a:endParaRPr lang="en-US" baseline="0" dirty="0"/>
          </a:p>
          <a:p>
            <a:r>
              <a:rPr lang="en-US" baseline="0" dirty="0"/>
              <a:t>2020 $1.7M ROW</a:t>
            </a:r>
          </a:p>
          <a:p>
            <a:r>
              <a:rPr lang="en-US" baseline="0" dirty="0"/>
              <a:t>2021-2022 $19.8 M Grade, Pave</a:t>
            </a:r>
          </a:p>
          <a:p>
            <a:r>
              <a:rPr lang="en-US" baseline="0" dirty="0"/>
              <a:t>2023 $0.2 Erosion Control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194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$65.5M awarded</a:t>
            </a:r>
          </a:p>
          <a:p>
            <a:endParaRPr lang="en-US" dirty="0"/>
          </a:p>
          <a:p>
            <a:r>
              <a:rPr lang="en-US" dirty="0"/>
              <a:t>2018 $35M Grading, culverts, bridges</a:t>
            </a:r>
          </a:p>
          <a:p>
            <a:r>
              <a:rPr lang="en-US" dirty="0"/>
              <a:t>2020-2021 $29.2M Paving</a:t>
            </a:r>
          </a:p>
          <a:p>
            <a:r>
              <a:rPr lang="en-US" dirty="0"/>
              <a:t>2022 $9.5M Grading, culvert extensions</a:t>
            </a:r>
          </a:p>
          <a:p>
            <a:r>
              <a:rPr lang="en-US" dirty="0"/>
              <a:t>2023 $.3M Erosion Control</a:t>
            </a:r>
          </a:p>
        </p:txBody>
      </p:sp>
    </p:spTree>
    <p:extLst>
      <p:ext uri="{BB962C8B-B14F-4D97-AF65-F5344CB8AC3E}">
        <p14:creationId xmlns:p14="http://schemas.microsoft.com/office/powerpoint/2010/main" val="1203221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2022 $6.6 M  Includes bike/ped acc.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6">
              <a:defRPr/>
            </a:pPr>
            <a:fld id="{50B73208-77F4-453B-8852-C4844F8BB3D9}" type="slidenum">
              <a:rPr lang="en-US" sz="1800" kern="0">
                <a:solidFill>
                  <a:sysClr val="windowText" lastClr="000000"/>
                </a:solidFill>
              </a:rPr>
              <a:pPr defTabSz="914346">
                <a:defRPr/>
              </a:pPr>
              <a:t>15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0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$65.5M awarded</a:t>
            </a:r>
          </a:p>
          <a:p>
            <a:endParaRPr lang="en-US" dirty="0"/>
          </a:p>
          <a:p>
            <a:r>
              <a:rPr lang="en-US" dirty="0"/>
              <a:t>2018 $35M Grading, culverts, bridges</a:t>
            </a:r>
          </a:p>
          <a:p>
            <a:r>
              <a:rPr lang="en-US" dirty="0"/>
              <a:t>2020-2021 $29.2M Paving</a:t>
            </a:r>
          </a:p>
          <a:p>
            <a:r>
              <a:rPr lang="en-US" dirty="0"/>
              <a:t>2022 $9.5M Grading, culvert extensions</a:t>
            </a:r>
          </a:p>
          <a:p>
            <a:r>
              <a:rPr lang="en-US" dirty="0"/>
              <a:t>2023 $.3M Erosion Control</a:t>
            </a:r>
          </a:p>
        </p:txBody>
      </p:sp>
    </p:spTree>
    <p:extLst>
      <p:ext uri="{BB962C8B-B14F-4D97-AF65-F5344CB8AC3E}">
        <p14:creationId xmlns:p14="http://schemas.microsoft.com/office/powerpoint/2010/main" val="2726385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Traer to Hudson 2022 $7.5M awarded</a:t>
            </a:r>
          </a:p>
          <a:p>
            <a:r>
              <a:rPr lang="en-US" baseline="0" dirty="0"/>
              <a:t>Iowa 96 to Traer $4.3M awarded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930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711200"/>
            <a:ext cx="6334125" cy="356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1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711200"/>
            <a:ext cx="6334125" cy="356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05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05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2025 $23.7M Bridge, Grading, ROW</a:t>
            </a:r>
          </a:p>
          <a:p>
            <a:r>
              <a:rPr lang="en-US" dirty="0"/>
              <a:t>2026 $40.5 M Pavement Rehab, Paving, bridge widening, grad/pave, new bridge, traffic signs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81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800000"/>
                </a:solidFill>
              </a:rPr>
              <a:t>2023 $67.3M ROW - bridge – grading - signs</a:t>
            </a:r>
          </a:p>
          <a:p>
            <a:r>
              <a:rPr lang="en-US" sz="1200" b="1" dirty="0">
                <a:solidFill>
                  <a:srgbClr val="800000"/>
                </a:solidFill>
              </a:rPr>
              <a:t>2024 $38.2M paving</a:t>
            </a:r>
          </a:p>
          <a:p>
            <a:r>
              <a:rPr lang="en-US" sz="1200" b="1" dirty="0">
                <a:solidFill>
                  <a:srgbClr val="800000"/>
                </a:solidFill>
              </a:rPr>
              <a:t>2026 $67.2M grade/pave</a:t>
            </a:r>
          </a:p>
          <a:p>
            <a:r>
              <a:rPr lang="en-US" sz="1200" b="1" dirty="0">
                <a:solidFill>
                  <a:srgbClr val="800000"/>
                </a:solidFill>
              </a:rPr>
              <a:t>2027 $1.1M erosion control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3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sz="1200" b="1" dirty="0">
                <a:solidFill>
                  <a:srgbClr val="800000"/>
                </a:solidFill>
              </a:rPr>
              <a:t>2023 $67.3M ROW - bridge – grading - signs</a:t>
            </a:r>
          </a:p>
          <a:p>
            <a:r>
              <a:rPr lang="en-US" sz="1200" b="1" dirty="0">
                <a:solidFill>
                  <a:srgbClr val="800000"/>
                </a:solidFill>
              </a:rPr>
              <a:t>2024 $38.2M paving</a:t>
            </a:r>
          </a:p>
          <a:p>
            <a:r>
              <a:rPr lang="en-US" sz="1200" b="1" dirty="0">
                <a:solidFill>
                  <a:srgbClr val="800000"/>
                </a:solidFill>
              </a:rPr>
              <a:t>2026 $67.2M grade/pave</a:t>
            </a:r>
          </a:p>
          <a:p>
            <a:r>
              <a:rPr lang="en-US" sz="1200" b="1" dirty="0">
                <a:solidFill>
                  <a:srgbClr val="800000"/>
                </a:solidFill>
              </a:rPr>
              <a:t>2027 $1.1M erosion control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96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800000"/>
                </a:solidFill>
              </a:rPr>
              <a:t>2023 $67.3M ROW - bridge – grading - signs</a:t>
            </a:r>
          </a:p>
          <a:p>
            <a:r>
              <a:rPr lang="en-US" sz="1200" b="1" dirty="0">
                <a:solidFill>
                  <a:srgbClr val="800000"/>
                </a:solidFill>
              </a:rPr>
              <a:t>2024 $38.2M paving</a:t>
            </a:r>
          </a:p>
          <a:p>
            <a:r>
              <a:rPr lang="en-US" sz="1200" b="1" dirty="0">
                <a:solidFill>
                  <a:srgbClr val="800000"/>
                </a:solidFill>
              </a:rPr>
              <a:t>2026 $67.2M grade/pave</a:t>
            </a:r>
          </a:p>
          <a:p>
            <a:r>
              <a:rPr lang="en-US" sz="1200" b="1" dirty="0">
                <a:solidFill>
                  <a:srgbClr val="800000"/>
                </a:solidFill>
              </a:rPr>
              <a:t>2027 $1.1M erosion control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55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2024 $5.2M ROW </a:t>
            </a:r>
          </a:p>
          <a:p>
            <a:r>
              <a:rPr lang="en-US" dirty="0"/>
              <a:t>2025 $34.1M Bridge, culvert, grade and pave, signs</a:t>
            </a:r>
          </a:p>
          <a:p>
            <a:r>
              <a:rPr lang="en-US" dirty="0"/>
              <a:t>2026 $32.7M Bridge, culvert, grade and pave, signs</a:t>
            </a:r>
          </a:p>
          <a:p>
            <a:r>
              <a:rPr lang="en-US" dirty="0"/>
              <a:t>2027 $17.9M Grade and pave, signals, signs, lighting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77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2023 $15.2M bridge, grade, pave</a:t>
            </a:r>
          </a:p>
          <a:p>
            <a:r>
              <a:rPr lang="en-US" dirty="0"/>
              <a:t>2024 $19.2M bridge, grade, pave</a:t>
            </a:r>
          </a:p>
          <a:p>
            <a:r>
              <a:rPr lang="en-US" dirty="0"/>
              <a:t>2025 $ 22.6M bridge, grade, pave</a:t>
            </a:r>
          </a:p>
          <a:p>
            <a:r>
              <a:rPr lang="en-US" dirty="0"/>
              <a:t>2027$.3M erosion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81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2025 $900,000 (State share) Maury intersection</a:t>
            </a:r>
          </a:p>
          <a:p>
            <a:r>
              <a:rPr lang="en-US" baseline="0" dirty="0"/>
              <a:t>2026 River Bridge ($23M)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068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2025 $900,000 (State share) Maury intersection</a:t>
            </a:r>
          </a:p>
          <a:p>
            <a:r>
              <a:rPr lang="en-US" baseline="0" dirty="0"/>
              <a:t>2026 River Bridge ($23M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948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2025 $900,000 (State share) Maury intersection</a:t>
            </a:r>
          </a:p>
          <a:p>
            <a:r>
              <a:rPr lang="en-US" baseline="0" dirty="0"/>
              <a:t>2026 River Bridge ($23M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239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73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348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2024 $1.9 M – ROW, lighting, signs</a:t>
            </a:r>
          </a:p>
          <a:p>
            <a:r>
              <a:rPr lang="en-US" baseline="0" dirty="0"/>
              <a:t>2025 $8.1M – grade and pave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7635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Programmed </a:t>
            </a:r>
          </a:p>
          <a:p>
            <a:r>
              <a:rPr lang="en-US" baseline="0" dirty="0"/>
              <a:t>2023 $16.2M bridge, grading, ROW</a:t>
            </a:r>
          </a:p>
          <a:p>
            <a:r>
              <a:rPr lang="en-US" baseline="0" dirty="0"/>
              <a:t>2024 $11.2M paving, light, signs</a:t>
            </a:r>
          </a:p>
          <a:p>
            <a:r>
              <a:rPr lang="en-US" baseline="0" dirty="0"/>
              <a:t>2025 $.4M erosion control</a:t>
            </a: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06" indent="-28573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2932" indent="-22858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105" indent="-22858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278" indent="-22858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45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624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8796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597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17F534-DE5E-48C8-A8F9-A10FF27086C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089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  <a:p>
            <a:r>
              <a:rPr lang="en-US" baseline="0"/>
              <a:t>West of Iowa 21 to East of Iowa 21 ($35.8M estimated)</a:t>
            </a:r>
          </a:p>
          <a:p>
            <a:r>
              <a:rPr lang="en-US" baseline="0"/>
              <a:t>2026 Bridge $4.2 M, Grading $6.0M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66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West of Iowa 21 to East of Iowa 21 ($35.8M estimated)</a:t>
            </a:r>
          </a:p>
          <a:p>
            <a:r>
              <a:rPr lang="en-US" baseline="0" dirty="0"/>
              <a:t>2026 Bridge $4.2 M, Grading $6.0M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6784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6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5726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90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978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466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945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6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33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73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$21M Programmed $33M awarded</a:t>
            </a:r>
          </a:p>
          <a:p>
            <a:endParaRPr lang="en-US" baseline="0" dirty="0"/>
          </a:p>
          <a:p>
            <a:r>
              <a:rPr lang="en-US" baseline="0" dirty="0"/>
              <a:t>2020 $1.7M ROW</a:t>
            </a:r>
          </a:p>
          <a:p>
            <a:r>
              <a:rPr lang="en-US" baseline="0" dirty="0"/>
              <a:t>2021-2022 $19.8 M Grade, Pave</a:t>
            </a:r>
          </a:p>
          <a:p>
            <a:r>
              <a:rPr lang="en-US" baseline="0" dirty="0"/>
              <a:t>2023 $0.2 Erosion Control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96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88683" y="332658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50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65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F8AC-90A1-4CA8-ACDD-97CE54471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84DC-7E1B-4A69-B1C8-2B35A27E2C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2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1776875" y="332658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EF72394-20AE-4583-8A01-A144B1C77253}" type="slidenum">
              <a:rPr lang="en-US" sz="2400" b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r"/>
              <a:t>‹#›</a:t>
            </a:fld>
            <a:endParaRPr lang="en-US" sz="2400" b="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0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4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0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66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0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4709"/>
            <a:ext cx="10561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836713"/>
            <a:ext cx="1056117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908723"/>
            <a:ext cx="1056117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980728"/>
            <a:ext cx="1056117" cy="45719"/>
          </a:xfrm>
          <a:prstGeom prst="rect">
            <a:avLst/>
          </a:prstGeom>
          <a:solidFill>
            <a:srgbClr val="ED7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customXml" Target="../ink/ink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customXml" Target="../ink/ink7.xml"/><Relationship Id="rId3" Type="http://schemas.openxmlformats.org/officeDocument/2006/relationships/image" Target="../media/image3.png"/><Relationship Id="rId7" Type="http://schemas.openxmlformats.org/officeDocument/2006/relationships/customXml" Target="../ink/ink4.xml"/><Relationship Id="rId12" Type="http://schemas.openxmlformats.org/officeDocument/2006/relationships/image" Target="../media/image5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0" Type="http://schemas.openxmlformats.org/officeDocument/2006/relationships/image" Target="../media/image570.png"/><Relationship Id="rId4" Type="http://schemas.openxmlformats.org/officeDocument/2006/relationships/image" Target="../media/image59.png"/><Relationship Id="rId9" Type="http://schemas.openxmlformats.org/officeDocument/2006/relationships/customXml" Target="../ink/ink5.xml"/><Relationship Id="rId14" Type="http://schemas.openxmlformats.org/officeDocument/2006/relationships/image" Target="../media/image5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A22880-D1D3-4791-AB4F-7A777A1ECBCF}"/>
              </a:ext>
            </a:extLst>
          </p:cNvPr>
          <p:cNvSpPr txBox="1"/>
          <p:nvPr/>
        </p:nvSpPr>
        <p:spPr>
          <a:xfrm>
            <a:off x="0" y="6273225"/>
            <a:ext cx="12228333" cy="584775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District 1 Projects – 2023 DOT Annual Utility Meeting</a:t>
            </a:r>
            <a:endParaRPr lang="en-US" sz="2000" b="1" i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1A0BD-9301-4238-9B13-C0CF5C116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7"/>
          <a:stretch/>
        </p:blipFill>
        <p:spPr>
          <a:xfrm>
            <a:off x="0" y="-1"/>
            <a:ext cx="12192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28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236CF5D-BB41-414D-961B-9D7B30FEF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t="4988" r="1763" b="5546"/>
          <a:stretch/>
        </p:blipFill>
        <p:spPr>
          <a:xfrm>
            <a:off x="-1" y="5739"/>
            <a:ext cx="12305403" cy="73837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3736" y="0"/>
            <a:ext cx="4093512" cy="18158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I-35/80/235 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SYSTEMS INTERCHANGE</a:t>
            </a:r>
          </a:p>
          <a:p>
            <a:r>
              <a:rPr lang="en-US" sz="20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Awarded $56.7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Future letting 7/18/23    </a:t>
            </a:r>
            <a:r>
              <a:rPr lang="en-US" sz="20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grade/pave/signals/lighting</a:t>
            </a:r>
          </a:p>
        </p:txBody>
      </p:sp>
    </p:spTree>
    <p:extLst>
      <p:ext uri="{BB962C8B-B14F-4D97-AF65-F5344CB8AC3E}">
        <p14:creationId xmlns:p14="http://schemas.microsoft.com/office/powerpoint/2010/main" val="2474979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88295"/>
            <a:ext cx="2639616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I-35/80/235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SYSTEMS 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INTERCHANGE</a:t>
            </a:r>
          </a:p>
          <a:p>
            <a:endParaRPr lang="en-US" sz="2400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849984-537D-4948-BD8D-24C51322ADA9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3E3A70-EDBE-430E-8590-FB5ECA1EB3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0B508D1-2867-4671-957D-47B2A5BD7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250151"/>
            <a:ext cx="8971771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70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E0B3A4-1379-42C0-A2D4-741FCF209A6F}"/>
              </a:ext>
            </a:extLst>
          </p:cNvPr>
          <p:cNvSpPr txBox="1"/>
          <p:nvPr/>
        </p:nvSpPr>
        <p:spPr>
          <a:xfrm>
            <a:off x="0" y="396592"/>
            <a:ext cx="54006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30/ Iowa 21 Interchange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Awarded $18.5M </a:t>
            </a: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C07A2EF6-AC67-4A98-84C4-F03AA28DC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792" y="1539217"/>
            <a:ext cx="13616359" cy="44695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4217C5-ED1A-4FEB-9526-BC8F99FFA095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B2075D-E560-4C44-97BB-FB17DBB48F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31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F35CB-66CB-495B-AFB5-3C6CBE819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5627" r="4326" b="5415"/>
          <a:stretch/>
        </p:blipFill>
        <p:spPr>
          <a:xfrm>
            <a:off x="1271464" y="-1"/>
            <a:ext cx="10896997" cy="68665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3854" y="404664"/>
            <a:ext cx="2283429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U.S. 69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CAPACITY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RECONSTR</a:t>
            </a:r>
            <a:r>
              <a:rPr lang="en-US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UCTION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64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E0B3A4-1379-42C0-A2D4-741FCF209A6F}"/>
              </a:ext>
            </a:extLst>
          </p:cNvPr>
          <p:cNvSpPr txBox="1"/>
          <p:nvPr/>
        </p:nvSpPr>
        <p:spPr>
          <a:xfrm>
            <a:off x="8403357" y="19122"/>
            <a:ext cx="3816299" cy="104644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30 Tama County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$65.5M Grading, culverts, bridges, Paving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2022 $9.5M Grading, culvert extensions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2024 $.3M Erosion Control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5038E0-9446-4C72-9BE1-FFBD6E20BEE1}"/>
              </a:ext>
            </a:extLst>
          </p:cNvPr>
          <p:cNvSpPr/>
          <p:nvPr/>
        </p:nvSpPr>
        <p:spPr>
          <a:xfrm>
            <a:off x="0" y="6305131"/>
            <a:ext cx="12219656" cy="552869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D9D84A-C6F7-4894-B853-BAD8FF2EF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43B2DA1-3D9A-44A8-9CDF-1539A95A9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07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68042A-2E5B-4137-9EA1-C33570CCBE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493"/>
          <a:stretch/>
        </p:blipFill>
        <p:spPr>
          <a:xfrm>
            <a:off x="7464152" y="4299844"/>
            <a:ext cx="3596952" cy="857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FD9EB2-6329-4C1D-8E08-18C4ADB56CBF}"/>
              </a:ext>
            </a:extLst>
          </p:cNvPr>
          <p:cNvSpPr txBox="1"/>
          <p:nvPr/>
        </p:nvSpPr>
        <p:spPr>
          <a:xfrm>
            <a:off x="7608168" y="5130996"/>
            <a:ext cx="2283429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$19.7 awarded</a:t>
            </a:r>
          </a:p>
        </p:txBody>
      </p:sp>
    </p:spTree>
    <p:extLst>
      <p:ext uri="{BB962C8B-B14F-4D97-AF65-F5344CB8AC3E}">
        <p14:creationId xmlns:p14="http://schemas.microsoft.com/office/powerpoint/2010/main" val="415342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8CCA05-FF3F-4AE2-A872-FDA126D49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10747" r="13776" b="7839"/>
          <a:stretch/>
        </p:blipFill>
        <p:spPr>
          <a:xfrm>
            <a:off x="4107970" y="0"/>
            <a:ext cx="8084030" cy="6756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D072A2-CF44-45DC-9E74-611C4E21636D}"/>
              </a:ext>
            </a:extLst>
          </p:cNvPr>
          <p:cNvSpPr/>
          <p:nvPr/>
        </p:nvSpPr>
        <p:spPr>
          <a:xfrm>
            <a:off x="0" y="420148"/>
            <a:ext cx="408031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28 over the Raccoon River</a:t>
            </a:r>
          </a:p>
          <a:p>
            <a:pPr>
              <a:defRPr/>
            </a:pPr>
            <a:r>
              <a:rPr lang="en-US" sz="2000" kern="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	($6.1M awarded)  </a:t>
            </a:r>
          </a:p>
          <a:p>
            <a:pPr>
              <a:defRPr/>
            </a:pPr>
            <a:r>
              <a:rPr lang="en-US" sz="2000" kern="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SB Bridge Replacement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E1DE2E-9DC3-40B7-ABF8-1BFFB69EBB15}"/>
              </a:ext>
            </a:extLst>
          </p:cNvPr>
          <p:cNvCxnSpPr>
            <a:cxnSpLocks/>
          </p:cNvCxnSpPr>
          <p:nvPr/>
        </p:nvCxnSpPr>
        <p:spPr>
          <a:xfrm>
            <a:off x="8256240" y="2348880"/>
            <a:ext cx="0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6FC4F97-3CCE-44D5-8A99-C6157B2FEBA3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D8332-92DF-4A45-BA15-EC0766B3B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F24F97-A9DF-4A78-A2BE-E886034741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1" t="89899" r="35053" b="4851"/>
          <a:stretch/>
        </p:blipFill>
        <p:spPr>
          <a:xfrm rot="16200000">
            <a:off x="4151786" y="5637094"/>
            <a:ext cx="504056" cy="36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0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A16FA4-640A-41FF-B6A2-D74F2568A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 bwMode="auto">
          <a:xfrm>
            <a:off x="0" y="0"/>
            <a:ext cx="12192000" cy="67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0B3A4-1379-42C0-A2D4-741FCF209A6F}"/>
              </a:ext>
            </a:extLst>
          </p:cNvPr>
          <p:cNvSpPr txBox="1"/>
          <p:nvPr/>
        </p:nvSpPr>
        <p:spPr>
          <a:xfrm>
            <a:off x="8403357" y="19122"/>
            <a:ext cx="3816299" cy="104644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US 30 Tama County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$65.5M Grading, culverts, bridges, Paving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2022 $20M Grading, culvert extensions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2024 $.3M Erosion Control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5038E0-9446-4C72-9BE1-FFBD6E20BEE1}"/>
              </a:ext>
            </a:extLst>
          </p:cNvPr>
          <p:cNvSpPr/>
          <p:nvPr/>
        </p:nvSpPr>
        <p:spPr>
          <a:xfrm>
            <a:off x="0" y="6305131"/>
            <a:ext cx="12219656" cy="552869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D9D84A-C6F7-4894-B853-BAD8FF2EF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7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4D8A6-DDB3-4CDB-815C-22A6510D2620}"/>
              </a:ext>
            </a:extLst>
          </p:cNvPr>
          <p:cNvSpPr txBox="1"/>
          <p:nvPr/>
        </p:nvSpPr>
        <p:spPr>
          <a:xfrm>
            <a:off x="0" y="365395"/>
            <a:ext cx="4223792" cy="41549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PAVEMENT REHABILITATION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U.S 63 - PCC Overl</a:t>
            </a:r>
            <a:r>
              <a:rPr lang="en-US" sz="2200" b="1" dirty="0">
                <a:solidFill>
                  <a:prstClr val="black"/>
                </a:solidFill>
                <a:highlight>
                  <a:srgbClr val="00FF00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ay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Traer to south of Hudson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US 63 – HMA Rubblization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0.5 Miles south of Iowa 96 to SCL Traer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90948B-2239-4A40-B476-69506D6927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19" t="18379" r="21650" b="21651"/>
          <a:stretch/>
        </p:blipFill>
        <p:spPr>
          <a:xfrm>
            <a:off x="4367808" y="71265"/>
            <a:ext cx="5544616" cy="60990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E347D3-9C4F-4B2F-A411-E122D9421CB0}"/>
                  </a:ext>
                </a:extLst>
              </p14:cNvPr>
              <p14:cNvContentPartPr/>
              <p14:nvPr/>
            </p14:nvContentPartPr>
            <p14:xfrm>
              <a:off x="6817765" y="2505875"/>
              <a:ext cx="186840" cy="2203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E347D3-9C4F-4B2F-A411-E122D9421C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28125" y="2326235"/>
                <a:ext cx="366480" cy="256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2BF8DD6-FC1C-4A4C-B3C6-FF3AF631B106}"/>
                  </a:ext>
                </a:extLst>
              </p14:cNvPr>
              <p14:cNvContentPartPr/>
              <p14:nvPr/>
            </p14:nvContentPartPr>
            <p14:xfrm>
              <a:off x="5813365" y="5003195"/>
              <a:ext cx="1040400" cy="300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2BF8DD6-FC1C-4A4C-B3C6-FF3AF631B1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23725" y="4823195"/>
                <a:ext cx="1220040" cy="66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7955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6D1E22-4F48-40CA-B9C6-1D3E5E85E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43789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2A546-6534-4CEF-9A95-F01915A8D8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4851" r="2441" b="5900"/>
          <a:stretch/>
        </p:blipFill>
        <p:spPr>
          <a:xfrm>
            <a:off x="470756" y="0"/>
            <a:ext cx="10992544" cy="68201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F7AA31-7329-4CD8-BFBD-23DD369C9592}"/>
              </a:ext>
            </a:extLst>
          </p:cNvPr>
          <p:cNvSpPr/>
          <p:nvPr/>
        </p:nvSpPr>
        <p:spPr>
          <a:xfrm>
            <a:off x="-384720" y="476672"/>
            <a:ext cx="165618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4937F-F953-44D4-9C9E-A3689869E7CC}"/>
              </a:ext>
            </a:extLst>
          </p:cNvPr>
          <p:cNvSpPr txBox="1"/>
          <p:nvPr/>
        </p:nvSpPr>
        <p:spPr>
          <a:xfrm>
            <a:off x="1" y="0"/>
            <a:ext cx="2783632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Upcoming</a:t>
            </a:r>
          </a:p>
        </p:txBody>
      </p:sp>
    </p:spTree>
    <p:extLst>
      <p:ext uri="{BB962C8B-B14F-4D97-AF65-F5344CB8AC3E}">
        <p14:creationId xmlns:p14="http://schemas.microsoft.com/office/powerpoint/2010/main" val="3046711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6D1E22-4F48-40CA-B9C6-1D3E5E85E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43789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F7AA31-7329-4CD8-BFBD-23DD369C9592}"/>
              </a:ext>
            </a:extLst>
          </p:cNvPr>
          <p:cNvSpPr/>
          <p:nvPr/>
        </p:nvSpPr>
        <p:spPr>
          <a:xfrm>
            <a:off x="-384720" y="476672"/>
            <a:ext cx="1656184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D7799-B154-4C80-8368-7A79430C26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9" t="50874" r="40281" b="9029"/>
          <a:stretch/>
        </p:blipFill>
        <p:spPr>
          <a:xfrm>
            <a:off x="420260" y="113068"/>
            <a:ext cx="7691963" cy="66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71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453983"/>
            <a:ext cx="293793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  <a:cs typeface="Arial" panose="020B0604020202020204" pitchFamily="34" charset="0"/>
              </a:rPr>
              <a:t>DISTRICT 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9F5CA6-3AF0-4433-A37E-8E6520DF6F1B}"/>
              </a:ext>
            </a:extLst>
          </p:cNvPr>
          <p:cNvGrpSpPr/>
          <p:nvPr/>
        </p:nvGrpSpPr>
        <p:grpSpPr>
          <a:xfrm>
            <a:off x="1327141" y="134790"/>
            <a:ext cx="10241467" cy="5837544"/>
            <a:chOff x="1331644" y="1808824"/>
            <a:chExt cx="6356305" cy="35874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006" y="1808824"/>
              <a:ext cx="5274943" cy="3484595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394646" y="2462691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722749" y="2318332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447889" y="2353927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5316" y="2517089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032492" y="3819665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145312" y="3579344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325723" y="4586896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963860" y="5032281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798981" y="4527228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976343" y="4628076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961346" y="4735143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686030" y="4527228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7103807" y="4776974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804823" y="3551118"/>
              <a:ext cx="301102" cy="301102"/>
            </a:xfrm>
            <a:prstGeom prst="ellipse">
              <a:avLst/>
            </a:prstGeom>
            <a:solidFill>
              <a:srgbClr val="ED752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010368" y="3665960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804464" y="3537267"/>
              <a:ext cx="301102" cy="301102"/>
            </a:xfrm>
            <a:prstGeom prst="ellipse">
              <a:avLst/>
            </a:prstGeom>
            <a:solidFill>
              <a:srgbClr val="ED752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018953" y="3687821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436542" y="4641961"/>
              <a:ext cx="301102" cy="301102"/>
            </a:xfrm>
            <a:prstGeom prst="ellipse">
              <a:avLst/>
            </a:prstGeom>
            <a:solidFill>
              <a:srgbClr val="ED752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785842" y="3438668"/>
              <a:ext cx="380994" cy="380994"/>
            </a:xfrm>
            <a:prstGeom prst="ellipse">
              <a:avLst/>
            </a:prstGeom>
            <a:solidFill>
              <a:srgbClr val="800000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115503" y="3591267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289020" y="4745315"/>
              <a:ext cx="272270" cy="272270"/>
            </a:xfrm>
            <a:prstGeom prst="ellipse">
              <a:avLst/>
            </a:prstGeom>
            <a:solidFill>
              <a:srgbClr val="72AF2F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31644" y="4412249"/>
              <a:ext cx="190497" cy="190497"/>
            </a:xfrm>
            <a:prstGeom prst="ellipse">
              <a:avLst/>
            </a:prstGeom>
            <a:solidFill>
              <a:srgbClr val="800000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24449" y="4366017"/>
              <a:ext cx="2206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Iowa DOT District Office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1331644" y="4650070"/>
              <a:ext cx="190497" cy="190497"/>
            </a:xfrm>
            <a:prstGeom prst="ellipse">
              <a:avLst/>
            </a:prstGeom>
            <a:solidFill>
              <a:srgbClr val="ED7523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24453" y="4603838"/>
              <a:ext cx="2600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Resident Construction Office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1331644" y="4911213"/>
              <a:ext cx="190497" cy="190497"/>
            </a:xfrm>
            <a:prstGeom prst="ellipse">
              <a:avLst/>
            </a:prstGeom>
            <a:solidFill>
              <a:srgbClr val="006699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24453" y="4864982"/>
              <a:ext cx="2600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Maintenance Garage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1331644" y="5165537"/>
              <a:ext cx="190497" cy="190497"/>
            </a:xfrm>
            <a:prstGeom prst="ellipse">
              <a:avLst/>
            </a:prstGeom>
            <a:solidFill>
              <a:srgbClr val="72AF2F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24454" y="5119305"/>
              <a:ext cx="29189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District Operations Manager Office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16218" y="3852223"/>
              <a:ext cx="121450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Jefferson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895980" y="3764807"/>
              <a:ext cx="7251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Ames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988172" y="3344946"/>
              <a:ext cx="14048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Marshalltown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96040" y="4357456"/>
              <a:ext cx="14048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Des Moines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777" y="1275161"/>
            <a:ext cx="3356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Tony Gustafson, P.E.</a:t>
            </a:r>
          </a:p>
          <a:p>
            <a:r>
              <a:rPr lang="en-US" sz="2000" b="1" dirty="0">
                <a:latin typeface="Century Gothic" panose="020B0502020202020204" pitchFamily="34" charset="0"/>
              </a:rPr>
              <a:t>District 1 Engineer</a:t>
            </a:r>
          </a:p>
        </p:txBody>
      </p:sp>
    </p:spTree>
    <p:extLst>
      <p:ext uri="{BB962C8B-B14F-4D97-AF65-F5344CB8AC3E}">
        <p14:creationId xmlns:p14="http://schemas.microsoft.com/office/powerpoint/2010/main" val="453523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764709"/>
            <a:ext cx="792088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836717"/>
            <a:ext cx="792088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908725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980733"/>
            <a:ext cx="792088" cy="45719"/>
          </a:xfrm>
          <a:prstGeom prst="rect">
            <a:avLst/>
          </a:prstGeom>
          <a:solidFill>
            <a:srgbClr val="ED7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CACFD1-FEA4-4F9D-97AA-870748C9F7A0}"/>
              </a:ext>
            </a:extLst>
          </p:cNvPr>
          <p:cNvSpPr/>
          <p:nvPr/>
        </p:nvSpPr>
        <p:spPr>
          <a:xfrm>
            <a:off x="0" y="6170343"/>
            <a:ext cx="12265517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5E67A0-7B05-4603-B5D4-8A380F018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226119"/>
            <a:ext cx="1128057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I-80 Capacity Improvement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NEMM to US 65 ($64.2M 2025-2026)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AC72F-1327-401B-9845-0C1AE403B1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57" t="27981" r="4521" b="35677"/>
          <a:stretch/>
        </p:blipFill>
        <p:spPr>
          <a:xfrm>
            <a:off x="0" y="3892958"/>
            <a:ext cx="12192000" cy="2376965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BC148C2-D649-4A7A-BD98-70B94A0CAE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" y="706797"/>
            <a:ext cx="12192000" cy="2743200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B23A8DF9-4964-4B5E-A3E0-4DB4E7E71E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" y="3526723"/>
            <a:ext cx="1219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15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389F8F4-36F8-4CB2-9F87-8066C83AFCCE}"/>
              </a:ext>
            </a:extLst>
          </p:cNvPr>
          <p:cNvSpPr txBox="1"/>
          <p:nvPr/>
        </p:nvSpPr>
        <p:spPr>
          <a:xfrm>
            <a:off x="27656" y="3933056"/>
            <a:ext cx="4878202" cy="1692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Programmed</a:t>
            </a:r>
          </a:p>
          <a:p>
            <a:r>
              <a:rPr lang="en-US" sz="2000" b="1" dirty="0">
                <a:solidFill>
                  <a:srgbClr val="800000"/>
                </a:solidFill>
              </a:rPr>
              <a:t>2023 $67.3M ROW - bridge – grading - signs</a:t>
            </a:r>
          </a:p>
          <a:p>
            <a:r>
              <a:rPr lang="en-US" sz="2000" b="1" dirty="0">
                <a:solidFill>
                  <a:srgbClr val="800000"/>
                </a:solidFill>
              </a:rPr>
              <a:t>2024 $38.2M paving</a:t>
            </a:r>
          </a:p>
          <a:p>
            <a:r>
              <a:rPr lang="en-US" sz="2000" b="1" dirty="0">
                <a:solidFill>
                  <a:srgbClr val="800000"/>
                </a:solidFill>
              </a:rPr>
              <a:t>2026 $67.2M grade/pave</a:t>
            </a:r>
          </a:p>
          <a:p>
            <a:r>
              <a:rPr lang="en-US" sz="2000" b="1" dirty="0">
                <a:solidFill>
                  <a:srgbClr val="800000"/>
                </a:solidFill>
              </a:rPr>
              <a:t>2027 $1.1M erosion control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90762"/>
            <a:ext cx="335816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 – Six laning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36th St. to Ames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52" t="16252" r="39521" b="10122"/>
          <a:stretch/>
        </p:blipFill>
        <p:spPr>
          <a:xfrm>
            <a:off x="5015880" y="260648"/>
            <a:ext cx="5256584" cy="583234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4DE7AD-D87A-4132-88E1-800E3EF6380B}"/>
              </a:ext>
            </a:extLst>
          </p:cNvPr>
          <p:cNvCxnSpPr>
            <a:cxnSpLocks/>
          </p:cNvCxnSpPr>
          <p:nvPr/>
        </p:nvCxnSpPr>
        <p:spPr>
          <a:xfrm>
            <a:off x="7752184" y="1636161"/>
            <a:ext cx="0" cy="856736"/>
          </a:xfrm>
          <a:prstGeom prst="line">
            <a:avLst/>
          </a:prstGeom>
          <a:ln w="146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023D6-3EAB-418A-B9D9-BF0A5583628E}"/>
              </a:ext>
            </a:extLst>
          </p:cNvPr>
          <p:cNvCxnSpPr>
            <a:cxnSpLocks/>
          </p:cNvCxnSpPr>
          <p:nvPr/>
        </p:nvCxnSpPr>
        <p:spPr>
          <a:xfrm flipV="1">
            <a:off x="4689452" y="3053399"/>
            <a:ext cx="2952710" cy="1095681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A75EE61-3BCC-4D48-88C1-7ADDE7B7C74E}"/>
              </a:ext>
            </a:extLst>
          </p:cNvPr>
          <p:cNvSpPr txBox="1"/>
          <p:nvPr/>
        </p:nvSpPr>
        <p:spPr>
          <a:xfrm>
            <a:off x="1185017" y="2626955"/>
            <a:ext cx="302357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Not Programmed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7249D4-9D73-47C3-B623-C51B8EAEF851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4208589" y="2082439"/>
            <a:ext cx="3433573" cy="744571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10BD2A7-9B6D-4CC1-8501-E80440B2E879}"/>
              </a:ext>
            </a:extLst>
          </p:cNvPr>
          <p:cNvSpPr/>
          <p:nvPr/>
        </p:nvSpPr>
        <p:spPr>
          <a:xfrm>
            <a:off x="27656" y="6170343"/>
            <a:ext cx="12192000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7D2397-5AA0-48DC-9D36-F98DA0D8C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7752184" y="2348880"/>
            <a:ext cx="0" cy="1296144"/>
          </a:xfrm>
          <a:prstGeom prst="line">
            <a:avLst/>
          </a:prstGeom>
          <a:ln w="146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FC26BF2-8439-4B50-A84E-8EFF1BDB04EB}"/>
              </a:ext>
            </a:extLst>
          </p:cNvPr>
          <p:cNvSpPr txBox="1"/>
          <p:nvPr/>
        </p:nvSpPr>
        <p:spPr>
          <a:xfrm>
            <a:off x="1257180" y="1213122"/>
            <a:ext cx="302357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Programmed</a:t>
            </a:r>
          </a:p>
          <a:p>
            <a:r>
              <a:rPr lang="en-US" sz="2000" b="1" dirty="0">
                <a:solidFill>
                  <a:srgbClr val="800000"/>
                </a:solidFill>
              </a:rPr>
              <a:t>2027 $4.9M ROW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CF4825-B917-4D51-99B1-065795D46CE5}"/>
              </a:ext>
            </a:extLst>
          </p:cNvPr>
          <p:cNvCxnSpPr>
            <a:cxnSpLocks/>
          </p:cNvCxnSpPr>
          <p:nvPr/>
        </p:nvCxnSpPr>
        <p:spPr>
          <a:xfrm>
            <a:off x="4181509" y="1385353"/>
            <a:ext cx="3460653" cy="90197"/>
          </a:xfrm>
          <a:prstGeom prst="straightConnector1">
            <a:avLst/>
          </a:prstGeom>
          <a:ln w="57150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18AB88-979C-4027-B0F3-889A06A27273}"/>
              </a:ext>
            </a:extLst>
          </p:cNvPr>
          <p:cNvCxnSpPr>
            <a:cxnSpLocks/>
          </p:cNvCxnSpPr>
          <p:nvPr/>
        </p:nvCxnSpPr>
        <p:spPr>
          <a:xfrm>
            <a:off x="7752184" y="1213122"/>
            <a:ext cx="0" cy="423039"/>
          </a:xfrm>
          <a:prstGeom prst="line">
            <a:avLst/>
          </a:prstGeom>
          <a:ln w="146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30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10BD2A7-9B6D-4CC1-8501-E80440B2E879}"/>
              </a:ext>
            </a:extLst>
          </p:cNvPr>
          <p:cNvSpPr/>
          <p:nvPr/>
        </p:nvSpPr>
        <p:spPr>
          <a:xfrm>
            <a:off x="0" y="6170343"/>
            <a:ext cx="12192000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7D2397-5AA0-48DC-9D36-F98DA0D8C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439920"/>
            <a:ext cx="1839548" cy="418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250D1F-2F19-4797-9E8A-CC8CAB23F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8" t="20542" r="1569" b="11478"/>
          <a:stretch/>
        </p:blipFill>
        <p:spPr>
          <a:xfrm>
            <a:off x="551384" y="2105435"/>
            <a:ext cx="11640616" cy="2116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105424" y="6418127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 – Six laning </a:t>
            </a: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36th St. to 3 miles north of Iowa 210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1D4BB5-0B0F-4E59-B0FB-D7EE78ABD6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8" t="20495" r="1569" b="11417"/>
          <a:stretch/>
        </p:blipFill>
        <p:spPr>
          <a:xfrm>
            <a:off x="0" y="-11041"/>
            <a:ext cx="11640616" cy="2116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B968EB-76CD-4CB3-B399-0B6B065CF9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8" t="22593" r="978" b="11994"/>
          <a:stretch/>
        </p:blipFill>
        <p:spPr>
          <a:xfrm>
            <a:off x="0" y="4206884"/>
            <a:ext cx="11795726" cy="2035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029E6-DFA8-4643-B988-924E4BE18F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1" t="89657" r="35053" b="5317"/>
          <a:stretch/>
        </p:blipFill>
        <p:spPr>
          <a:xfrm>
            <a:off x="11136560" y="271277"/>
            <a:ext cx="504056" cy="34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06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10BD2A7-9B6D-4CC1-8501-E80440B2E879}"/>
              </a:ext>
            </a:extLst>
          </p:cNvPr>
          <p:cNvSpPr/>
          <p:nvPr/>
        </p:nvSpPr>
        <p:spPr>
          <a:xfrm>
            <a:off x="27656" y="6170343"/>
            <a:ext cx="12192000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7D2397-5AA0-48DC-9D36-F98DA0D8C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212CDF-5EE7-486F-8280-5B35103A7E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08" t="20560" r="6886" b="3114"/>
          <a:stretch/>
        </p:blipFill>
        <p:spPr>
          <a:xfrm>
            <a:off x="2492633" y="-118375"/>
            <a:ext cx="9727023" cy="64235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30623" y="332656"/>
            <a:ext cx="404220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 </a:t>
            </a:r>
          </a:p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U.S. 30 to Skunk River</a:t>
            </a:r>
            <a:endParaRPr lang="en-US" sz="2400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84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272159"/>
            <a:ext cx="7608168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I-35/80 – </a:t>
            </a:r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U.S. 6 INTERCHANGE (IJR Approved)</a:t>
            </a:r>
          </a:p>
          <a:p>
            <a:pPr algn="ctr"/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($90M programmed 2024-2027)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7EAE01-520E-4319-8807-11245615221A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4E3109-0DC6-4A53-B025-C1B1AAE2A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A1ADD-18B3-4A71-BD1B-848E3352B4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849" r="24862" b="3969"/>
          <a:stretch/>
        </p:blipFill>
        <p:spPr>
          <a:xfrm>
            <a:off x="9408368" y="6267898"/>
            <a:ext cx="2664296" cy="492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71EBE-A402-4486-A126-AD3833283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82" t="16971" r="13381" b="3760"/>
          <a:stretch/>
        </p:blipFill>
        <p:spPr>
          <a:xfrm>
            <a:off x="0" y="1868905"/>
            <a:ext cx="12178480" cy="3535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2F41B-0D01-43A5-928B-59A6ADA5D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6" y="1103156"/>
            <a:ext cx="12022228" cy="49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72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014DC-9C4F-4CC0-A035-B230F6F8D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4" t="18966" r="21204" b="9969"/>
          <a:stretch/>
        </p:blipFill>
        <p:spPr>
          <a:xfrm>
            <a:off x="-48126" y="0"/>
            <a:ext cx="12240126" cy="63214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CACFD1-FEA4-4F9D-97AA-870748C9F7A0}"/>
              </a:ext>
            </a:extLst>
          </p:cNvPr>
          <p:cNvSpPr/>
          <p:nvPr/>
        </p:nvSpPr>
        <p:spPr>
          <a:xfrm>
            <a:off x="0" y="6321438"/>
            <a:ext cx="12265517" cy="53656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5E67A0-7B05-4603-B5D4-8A380F018B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134789"/>
            <a:ext cx="5814137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I-80 Capacity Improvement</a:t>
            </a:r>
          </a:p>
          <a:p>
            <a:r>
              <a:rPr lang="en-US" sz="28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GPP to JCP ($57M 2023-2026)</a:t>
            </a:r>
          </a:p>
        </p:txBody>
      </p:sp>
      <p:pic>
        <p:nvPicPr>
          <p:cNvPr id="6" name="Graphic 5" descr="Map compass with solid fill">
            <a:extLst>
              <a:ext uri="{FF2B5EF4-FFF2-40B4-BE49-F238E27FC236}">
                <a16:creationId xmlns:a16="http://schemas.microsoft.com/office/drawing/2014/main" id="{9FF7960B-B1A9-423A-8EBD-9732FFB26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82986" y="5639152"/>
            <a:ext cx="531190" cy="5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52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66C3387-1136-49E1-B559-39585F9CAFBD}"/>
              </a:ext>
            </a:extLst>
          </p:cNvPr>
          <p:cNvGrpSpPr/>
          <p:nvPr/>
        </p:nvGrpSpPr>
        <p:grpSpPr>
          <a:xfrm>
            <a:off x="4013358" y="0"/>
            <a:ext cx="4242881" cy="6606133"/>
            <a:chOff x="3935760" y="-49136"/>
            <a:chExt cx="3888432" cy="63542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623001-092A-45E1-B2B6-6827801A6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343" t="22740" r="34442" b="4205"/>
            <a:stretch/>
          </p:blipFill>
          <p:spPr>
            <a:xfrm>
              <a:off x="3935760" y="-49136"/>
              <a:ext cx="3888432" cy="6354267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989CD83-0623-4303-B644-55BAA58BB777}"/>
                </a:ext>
              </a:extLst>
            </p:cNvPr>
            <p:cNvCxnSpPr>
              <a:cxnSpLocks/>
            </p:cNvCxnSpPr>
            <p:nvPr/>
          </p:nvCxnSpPr>
          <p:spPr>
            <a:xfrm>
              <a:off x="6168008" y="5013176"/>
              <a:ext cx="0" cy="432048"/>
            </a:xfrm>
            <a:prstGeom prst="line">
              <a:avLst/>
            </a:prstGeom>
            <a:ln w="1174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EF815FA1-DCD7-487B-8296-9FE4D853E809}"/>
                </a:ext>
              </a:extLst>
            </p:cNvPr>
            <p:cNvSpPr/>
            <p:nvPr/>
          </p:nvSpPr>
          <p:spPr>
            <a:xfrm>
              <a:off x="6091849" y="3441865"/>
              <a:ext cx="288020" cy="28803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56239" y="5296642"/>
            <a:ext cx="392625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US 69 over DSM River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($23 M 2026)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4D8A6-DDB3-4CDB-815C-22A6510D2620}"/>
              </a:ext>
            </a:extLst>
          </p:cNvPr>
          <p:cNvSpPr txBox="1"/>
          <p:nvPr/>
        </p:nvSpPr>
        <p:spPr>
          <a:xfrm>
            <a:off x="0" y="404664"/>
            <a:ext cx="4013358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US 69 Improvements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3DBE4A-E73B-4FEC-9D31-E57AC94B6DBA}"/>
              </a:ext>
            </a:extLst>
          </p:cNvPr>
          <p:cNvSpPr txBox="1"/>
          <p:nvPr/>
        </p:nvSpPr>
        <p:spPr>
          <a:xfrm>
            <a:off x="8256238" y="3344885"/>
            <a:ext cx="392625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US 69 at Maury St.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($900K +state share)</a:t>
            </a:r>
          </a:p>
        </p:txBody>
      </p:sp>
      <p:pic>
        <p:nvPicPr>
          <p:cNvPr id="11" name="Graphic 10" descr="Map compass with solid fill">
            <a:extLst>
              <a:ext uri="{FF2B5EF4-FFF2-40B4-BE49-F238E27FC236}">
                <a16:creationId xmlns:a16="http://schemas.microsoft.com/office/drawing/2014/main" id="{E23DC641-BBD6-459A-BAA6-3C50548BE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8283" y="5665145"/>
            <a:ext cx="531190" cy="5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16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0515908-CC61-43F6-A9B6-4166E721A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00" t="20669" b="4130"/>
          <a:stretch/>
        </p:blipFill>
        <p:spPr>
          <a:xfrm>
            <a:off x="-38450" y="-746557"/>
            <a:ext cx="12327138" cy="69168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231" y="5651040"/>
            <a:ext cx="235336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($</a:t>
            </a:r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13.4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 2025)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4D8A6-DDB3-4CDB-815C-22A6510D2620}"/>
              </a:ext>
            </a:extLst>
          </p:cNvPr>
          <p:cNvSpPr txBox="1"/>
          <p:nvPr/>
        </p:nvSpPr>
        <p:spPr>
          <a:xfrm>
            <a:off x="0" y="412914"/>
            <a:ext cx="8832304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US 30 (EB &amp; WB) Bridge Replacement over the South Skunk River </a:t>
            </a:r>
          </a:p>
        </p:txBody>
      </p:sp>
      <p:pic>
        <p:nvPicPr>
          <p:cNvPr id="24" name="Graphic 23" descr="Map compass with solid fill">
            <a:extLst>
              <a:ext uri="{FF2B5EF4-FFF2-40B4-BE49-F238E27FC236}">
                <a16:creationId xmlns:a16="http://schemas.microsoft.com/office/drawing/2014/main" id="{78D75FF4-816F-400F-98A5-20E012C6D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6518" y="5482684"/>
            <a:ext cx="687657" cy="68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97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4CD6A-2E94-4F1C-8B5A-17D068380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85" t="23831" r="3568" b="4205"/>
          <a:stretch/>
        </p:blipFill>
        <p:spPr>
          <a:xfrm>
            <a:off x="0" y="-384122"/>
            <a:ext cx="12192000" cy="67109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1445" y="4942943"/>
            <a:ext cx="392625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Iowa 175 over DSM River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($</a:t>
            </a:r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8.4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M 2026)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4D8A6-DDB3-4CDB-815C-22A6510D2620}"/>
              </a:ext>
            </a:extLst>
          </p:cNvPr>
          <p:cNvSpPr txBox="1"/>
          <p:nvPr/>
        </p:nvSpPr>
        <p:spPr>
          <a:xfrm>
            <a:off x="0" y="412914"/>
            <a:ext cx="8112224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Iowa 175 Bridge Replacement over the Des Moines River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B83D61-3826-4EBA-8AF1-BCC7C12B25D9}"/>
              </a:ext>
            </a:extLst>
          </p:cNvPr>
          <p:cNvSpPr/>
          <p:nvPr/>
        </p:nvSpPr>
        <p:spPr>
          <a:xfrm>
            <a:off x="5879976" y="36450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368C3B-1A23-4C2C-8E62-5E36D8767054}"/>
              </a:ext>
            </a:extLst>
          </p:cNvPr>
          <p:cNvGrpSpPr/>
          <p:nvPr/>
        </p:nvGrpSpPr>
        <p:grpSpPr>
          <a:xfrm>
            <a:off x="2423592" y="4085841"/>
            <a:ext cx="576064" cy="325911"/>
            <a:chOff x="-576064" y="3914922"/>
            <a:chExt cx="576064" cy="32591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655639-6D1B-424B-A37A-ED2A706658BF}"/>
                </a:ext>
              </a:extLst>
            </p:cNvPr>
            <p:cNvSpPr/>
            <p:nvPr/>
          </p:nvSpPr>
          <p:spPr>
            <a:xfrm>
              <a:off x="-528736" y="3933056"/>
              <a:ext cx="384720" cy="30777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56AB6D5-19A1-45AC-80C1-648AF5AE8333}"/>
                </a:ext>
              </a:extLst>
            </p:cNvPr>
            <p:cNvSpPr txBox="1"/>
            <p:nvPr/>
          </p:nvSpPr>
          <p:spPr>
            <a:xfrm>
              <a:off x="-576064" y="3914922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175</a:t>
              </a:r>
            </a:p>
          </p:txBody>
        </p:sp>
      </p:grpSp>
      <p:pic>
        <p:nvPicPr>
          <p:cNvPr id="11" name="Graphic 10" descr="Map compass with solid fill">
            <a:extLst>
              <a:ext uri="{FF2B5EF4-FFF2-40B4-BE49-F238E27FC236}">
                <a16:creationId xmlns:a16="http://schemas.microsoft.com/office/drawing/2014/main" id="{D111A06B-5807-4EBA-9852-B8C8DD5D7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82986" y="5639152"/>
            <a:ext cx="531190" cy="5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6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980E94-5A83-4F18-BC2D-D6DF9F737C9C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0A1100-99C1-49EF-953A-F8BE5269F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156" y="41891"/>
            <a:ext cx="2261416" cy="17827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I-35/80/235                </a:t>
            </a:r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SWMM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$36M 2027</a:t>
            </a:r>
          </a:p>
          <a:p>
            <a:r>
              <a:rPr lang="en-US" sz="13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Grading, paving, bridge</a:t>
            </a:r>
          </a:p>
          <a:p>
            <a:endParaRPr lang="en-US" sz="2400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AC868-D114-4F22-9F69-FBAB2BBDEA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10853" r="4923" b="2975"/>
          <a:stretch/>
        </p:blipFill>
        <p:spPr>
          <a:xfrm>
            <a:off x="2131215" y="-36567"/>
            <a:ext cx="10056440" cy="62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77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538426" y="167487"/>
            <a:ext cx="668309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DISTRICT 1 ENGINEERING STAFF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EE41ED-B917-4C82-A911-BE72A66DDC30}"/>
              </a:ext>
            </a:extLst>
          </p:cNvPr>
          <p:cNvSpPr/>
          <p:nvPr/>
        </p:nvSpPr>
        <p:spPr bwMode="auto">
          <a:xfrm>
            <a:off x="4141676" y="1013402"/>
            <a:ext cx="3476600" cy="69859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TONY GUSTAFSON, P.E.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DISTRICT 1 ENGINEER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136191-E02B-4F3F-B9DA-CD6DEF7ABD7A}"/>
              </a:ext>
            </a:extLst>
          </p:cNvPr>
          <p:cNvSpPr/>
          <p:nvPr/>
        </p:nvSpPr>
        <p:spPr bwMode="auto">
          <a:xfrm>
            <a:off x="3791743" y="2154090"/>
            <a:ext cx="4176465" cy="69859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ALLISON SMYTH, P.E.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ASSISTANT DISTRICT 1 ENGINEER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AAE0CB-12AD-4162-868F-B3E377C34498}"/>
              </a:ext>
            </a:extLst>
          </p:cNvPr>
          <p:cNvSpPr/>
          <p:nvPr/>
        </p:nvSpPr>
        <p:spPr bwMode="auto">
          <a:xfrm>
            <a:off x="97834" y="4682928"/>
            <a:ext cx="2626986" cy="794489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FRANK LEONG, P.E.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RCE– GRIMES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A5EC04-6E61-47FD-A927-D34365E84B48}"/>
              </a:ext>
            </a:extLst>
          </p:cNvPr>
          <p:cNvSpPr/>
          <p:nvPr/>
        </p:nvSpPr>
        <p:spPr bwMode="auto">
          <a:xfrm>
            <a:off x="2877701" y="4682928"/>
            <a:ext cx="2281041" cy="794488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JENNY HOSKINS, P.E.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RCE– JEFFERSON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A8D21-0F96-4E13-8D0A-AA6A0ACABF42}"/>
              </a:ext>
            </a:extLst>
          </p:cNvPr>
          <p:cNvSpPr/>
          <p:nvPr/>
        </p:nvSpPr>
        <p:spPr bwMode="auto">
          <a:xfrm>
            <a:off x="5277589" y="4682928"/>
            <a:ext cx="2787796" cy="801329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DUSTIN SKOGERBOE, P.E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RCE– MARSHALLTOWN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3A1919-2B86-4B6B-A209-84F23D0CB6E2}"/>
              </a:ext>
            </a:extLst>
          </p:cNvPr>
          <p:cNvSpPr/>
          <p:nvPr/>
        </p:nvSpPr>
        <p:spPr bwMode="auto">
          <a:xfrm>
            <a:off x="8184232" y="4682928"/>
            <a:ext cx="3765758" cy="794488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MIKE LAURITSEN, P.E.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DISTRICT 1 MATERIALS ENGINEER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03C6E4-522E-47FF-B426-13EEAAD3DAF9}"/>
              </a:ext>
            </a:extLst>
          </p:cNvPr>
          <p:cNvSpPr/>
          <p:nvPr/>
        </p:nvSpPr>
        <p:spPr bwMode="auto">
          <a:xfrm>
            <a:off x="767408" y="3318655"/>
            <a:ext cx="4752528" cy="83042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SCOTT NIXON, P.E.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DISTRICT 1 CONSTRUCTION ENGINEER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09CF56-894D-4E18-92B3-F9D65455CF2A}"/>
              </a:ext>
            </a:extLst>
          </p:cNvPr>
          <p:cNvSpPr/>
          <p:nvPr/>
        </p:nvSpPr>
        <p:spPr bwMode="auto">
          <a:xfrm>
            <a:off x="6168008" y="3296157"/>
            <a:ext cx="5040560" cy="852924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800000"/>
                </a:solidFill>
                <a:latin typeface="Times New Roman" charset="0"/>
              </a:rPr>
              <a:t>VACANT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TRANSPORTATION SYSTEMS MANAGEMENT &amp; OPERATIONS ENGINEER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26BF4-4986-4739-AABF-9392FC25CD3A}"/>
              </a:ext>
            </a:extLst>
          </p:cNvPr>
          <p:cNvSpPr/>
          <p:nvPr/>
        </p:nvSpPr>
        <p:spPr>
          <a:xfrm>
            <a:off x="-6444" y="317732"/>
            <a:ext cx="1965718" cy="111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677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43F36-4E0D-4697-AC48-583EC676B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4164" r="4741" b="10011"/>
          <a:stretch/>
        </p:blipFill>
        <p:spPr>
          <a:xfrm>
            <a:off x="1055440" y="260648"/>
            <a:ext cx="10501251" cy="64744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D072A2-CF44-45DC-9E74-611C4E21636D}"/>
              </a:ext>
            </a:extLst>
          </p:cNvPr>
          <p:cNvSpPr/>
          <p:nvPr/>
        </p:nvSpPr>
        <p:spPr>
          <a:xfrm>
            <a:off x="7908032" y="29911"/>
            <a:ext cx="428396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Iowa 141 and NW 121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2024-2025 $10M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ROW, grade and pave</a:t>
            </a:r>
          </a:p>
        </p:txBody>
      </p:sp>
    </p:spTree>
    <p:extLst>
      <p:ext uri="{BB962C8B-B14F-4D97-AF65-F5344CB8AC3E}">
        <p14:creationId xmlns:p14="http://schemas.microsoft.com/office/powerpoint/2010/main" val="522053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825625" y="228600"/>
            <a:ext cx="4990455" cy="320080"/>
          </a:xfrm>
        </p:spPr>
        <p:txBody>
          <a:bodyPr>
            <a:noAutofit/>
          </a:bodyPr>
          <a:lstStyle/>
          <a:p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D08A6C-AAC1-4FA6-8B30-2231ADDDE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12192000" cy="78889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6346CC-0906-410A-8936-3A6822F184AA}"/>
              </a:ext>
            </a:extLst>
          </p:cNvPr>
          <p:cNvSpPr/>
          <p:nvPr/>
        </p:nvSpPr>
        <p:spPr>
          <a:xfrm>
            <a:off x="767408" y="692696"/>
            <a:ext cx="3816424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U.S. 30/County Road R-70 Interchange</a:t>
            </a:r>
          </a:p>
          <a:p>
            <a:r>
              <a:rPr lang="en-US" sz="1400" dirty="0">
                <a:solidFill>
                  <a:srgbClr val="800000"/>
                </a:solidFill>
              </a:rPr>
              <a:t>2023 $16.2M bridge, grading, ROW</a:t>
            </a:r>
          </a:p>
          <a:p>
            <a:r>
              <a:rPr lang="en-US" sz="1400" dirty="0">
                <a:solidFill>
                  <a:srgbClr val="800000"/>
                </a:solidFill>
              </a:rPr>
              <a:t>2024 $11.2M paving, light, signs</a:t>
            </a:r>
          </a:p>
          <a:p>
            <a:r>
              <a:rPr lang="en-US" sz="1400" dirty="0">
                <a:solidFill>
                  <a:srgbClr val="800000"/>
                </a:solidFill>
              </a:rPr>
              <a:t>2025 $.4M erosion 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729A0-E77E-4D57-9DCD-D877F83D4BD3}"/>
              </a:ext>
            </a:extLst>
          </p:cNvPr>
          <p:cNvSpPr txBox="1"/>
          <p:nvPr/>
        </p:nvSpPr>
        <p:spPr>
          <a:xfrm>
            <a:off x="9840416" y="4725144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Future closures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2A9885-902E-49C6-B143-32665B781FC6}"/>
              </a:ext>
            </a:extLst>
          </p:cNvPr>
          <p:cNvCxnSpPr/>
          <p:nvPr/>
        </p:nvCxnSpPr>
        <p:spPr>
          <a:xfrm flipV="1">
            <a:off x="10668508" y="3933056"/>
            <a:ext cx="0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A57857-0989-465D-B06D-DABF9E25874A}"/>
              </a:ext>
            </a:extLst>
          </p:cNvPr>
          <p:cNvCxnSpPr>
            <a:cxnSpLocks/>
          </p:cNvCxnSpPr>
          <p:nvPr/>
        </p:nvCxnSpPr>
        <p:spPr>
          <a:xfrm flipV="1">
            <a:off x="11362438" y="3933056"/>
            <a:ext cx="422194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Graphic 7" descr="Map compass with solid fill">
            <a:extLst>
              <a:ext uri="{FF2B5EF4-FFF2-40B4-BE49-F238E27FC236}">
                <a16:creationId xmlns:a16="http://schemas.microsoft.com/office/drawing/2014/main" id="{4069F1E3-282A-45E4-BD3F-B57A9A1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24130" y="6453336"/>
            <a:ext cx="531190" cy="5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05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4D8A6-DDB3-4CDB-815C-22A6510D2620}"/>
              </a:ext>
            </a:extLst>
          </p:cNvPr>
          <p:cNvSpPr txBox="1"/>
          <p:nvPr/>
        </p:nvSpPr>
        <p:spPr>
          <a:xfrm>
            <a:off x="0" y="260648"/>
            <a:ext cx="3791744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U.S. 30 Nevada, Iowa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281FEB-7061-4CDA-BA32-DA8BD84E3B60}"/>
              </a:ext>
            </a:extLst>
          </p:cNvPr>
          <p:cNvGrpSpPr/>
          <p:nvPr/>
        </p:nvGrpSpPr>
        <p:grpSpPr>
          <a:xfrm>
            <a:off x="0" y="836712"/>
            <a:ext cx="12504711" cy="4824536"/>
            <a:chOff x="0" y="836712"/>
            <a:chExt cx="12504711" cy="482453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4FD814-BD90-437A-876A-98DD267258DC}"/>
                </a:ext>
              </a:extLst>
            </p:cNvPr>
            <p:cNvGrpSpPr/>
            <p:nvPr/>
          </p:nvGrpSpPr>
          <p:grpSpPr>
            <a:xfrm>
              <a:off x="0" y="836712"/>
              <a:ext cx="12504711" cy="4824536"/>
              <a:chOff x="-884202" y="620688"/>
              <a:chExt cx="12506548" cy="463819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731132F-BCA1-4764-B102-0B41F2FDEB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953" t="23722" r="7863" b="15216"/>
              <a:stretch/>
            </p:blipFill>
            <p:spPr>
              <a:xfrm>
                <a:off x="-884202" y="620688"/>
                <a:ext cx="12506548" cy="4638191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19CD625-29BE-4B6E-9D1C-DFC2BA71FF88}"/>
                  </a:ext>
                </a:extLst>
              </p:cNvPr>
              <p:cNvSpPr/>
              <p:nvPr/>
            </p:nvSpPr>
            <p:spPr>
              <a:xfrm>
                <a:off x="7464152" y="2060848"/>
                <a:ext cx="3312368" cy="76944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800000"/>
                    </a:solidFill>
                  </a:rPr>
                  <a:t>U.S. 30/S-14 Grade Separation</a:t>
                </a:r>
              </a:p>
              <a:p>
                <a:r>
                  <a:rPr lang="en-US" sz="1200" dirty="0">
                    <a:solidFill>
                      <a:srgbClr val="800000"/>
                    </a:solidFill>
                  </a:rPr>
                  <a:t>2023 $6.6M bridge, grading, paving</a:t>
                </a:r>
              </a:p>
              <a:p>
                <a:endParaRPr lang="en-US" sz="1200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E56D1AA-6A96-4264-81CB-E680B9D9D662}"/>
                  </a:ext>
                </a:extLst>
              </p:cNvPr>
              <p:cNvSpPr/>
              <p:nvPr/>
            </p:nvSpPr>
            <p:spPr>
              <a:xfrm>
                <a:off x="983432" y="3013501"/>
                <a:ext cx="2763438" cy="70788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800000"/>
                    </a:solidFill>
                  </a:rPr>
                  <a:t>U.S. 30/Airport Rd. Interchange</a:t>
                </a:r>
              </a:p>
              <a:p>
                <a:r>
                  <a:rPr lang="en-US" sz="1200" dirty="0">
                    <a:solidFill>
                      <a:srgbClr val="800000"/>
                    </a:solidFill>
                  </a:rPr>
                  <a:t>2025 $1.7M ROW </a:t>
                </a:r>
              </a:p>
              <a:p>
                <a:r>
                  <a:rPr lang="en-US" sz="1200" dirty="0">
                    <a:solidFill>
                      <a:srgbClr val="800000"/>
                    </a:solidFill>
                  </a:rPr>
                  <a:t>2027 $11M grading, bridge 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1F59F13-BBFF-4808-81E9-153A6B05B583}"/>
                </a:ext>
              </a:extLst>
            </p:cNvPr>
            <p:cNvSpPr/>
            <p:nvPr/>
          </p:nvSpPr>
          <p:spPr>
            <a:xfrm rot="2537285">
              <a:off x="10451825" y="3662383"/>
              <a:ext cx="72008" cy="56097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0825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4D8A6-DDB3-4CDB-815C-22A6510D2620}"/>
              </a:ext>
            </a:extLst>
          </p:cNvPr>
          <p:cNvSpPr txBox="1"/>
          <p:nvPr/>
        </p:nvSpPr>
        <p:spPr>
          <a:xfrm>
            <a:off x="0" y="260648"/>
            <a:ext cx="37917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 80 / Iowa 21 Interchange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7A540E-9C8F-4D97-9358-1A1C65450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3" t="30695" r="15907" b="8827"/>
          <a:stretch/>
        </p:blipFill>
        <p:spPr>
          <a:xfrm>
            <a:off x="-1" y="834740"/>
            <a:ext cx="12253915" cy="4898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CAF2F6-3435-4699-9426-C1A7A9359ADB}"/>
              </a:ext>
            </a:extLst>
          </p:cNvPr>
          <p:cNvSpPr txBox="1"/>
          <p:nvPr/>
        </p:nvSpPr>
        <p:spPr>
          <a:xfrm>
            <a:off x="8328248" y="161313"/>
            <a:ext cx="3647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0" dirty="0">
                <a:solidFill>
                  <a:srgbClr val="800000"/>
                </a:solidFill>
              </a:rPr>
              <a:t>2026 Bridge $4.2 M, Grading $6.0M</a:t>
            </a:r>
          </a:p>
          <a:p>
            <a:r>
              <a:rPr lang="en-US" dirty="0">
                <a:solidFill>
                  <a:srgbClr val="800000"/>
                </a:solidFill>
              </a:rPr>
              <a:t>($35.8M total project estimate)</a:t>
            </a:r>
            <a:endParaRPr lang="en-US" baseline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91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4D8A6-DDB3-4CDB-815C-22A6510D2620}"/>
              </a:ext>
            </a:extLst>
          </p:cNvPr>
          <p:cNvSpPr txBox="1"/>
          <p:nvPr/>
        </p:nvSpPr>
        <p:spPr>
          <a:xfrm>
            <a:off x="-6040" y="404664"/>
            <a:ext cx="1631504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U.S. 63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Super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CDBBAF-79F7-4EAD-9026-29B9172B77D3}"/>
              </a:ext>
            </a:extLst>
          </p:cNvPr>
          <p:cNvGrpSpPr/>
          <p:nvPr/>
        </p:nvGrpSpPr>
        <p:grpSpPr>
          <a:xfrm>
            <a:off x="5375920" y="116632"/>
            <a:ext cx="6264696" cy="5807144"/>
            <a:chOff x="2783632" y="183841"/>
            <a:chExt cx="6264696" cy="58071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CE8E0F-887D-44F3-8DD1-A1F384BF8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926" t="20795" r="31560" b="6449"/>
            <a:stretch/>
          </p:blipFill>
          <p:spPr>
            <a:xfrm>
              <a:off x="2783632" y="183841"/>
              <a:ext cx="6264696" cy="580714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2BB19F7-CFC6-42E0-8CB5-22F297C69813}"/>
                    </a:ext>
                  </a:extLst>
                </p14:cNvPr>
                <p14:cNvContentPartPr/>
                <p14:nvPr/>
              </p14:nvContentPartPr>
              <p14:xfrm>
                <a:off x="6583405" y="5012555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2BB19F7-CFC6-42E0-8CB5-22F297C6981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93405" y="4832555"/>
                  <a:ext cx="1800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D817497-CED2-42FD-949C-10A46EACC506}"/>
                    </a:ext>
                  </a:extLst>
                </p14:cNvPr>
                <p14:cNvContentPartPr/>
                <p14:nvPr/>
              </p14:nvContentPartPr>
              <p14:xfrm>
                <a:off x="6593845" y="3733835"/>
                <a:ext cx="360" cy="1117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D817497-CED2-42FD-949C-10A46EACC50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03845" y="3553835"/>
                  <a:ext cx="180000" cy="147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9F067FF-9A39-45D7-AE20-43DDCB4BA6FB}"/>
                    </a:ext>
                  </a:extLst>
                </p14:cNvPr>
                <p14:cNvContentPartPr/>
                <p14:nvPr/>
              </p14:nvContentPartPr>
              <p14:xfrm>
                <a:off x="6530228" y="2344081"/>
                <a:ext cx="64697" cy="829234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9F067FF-9A39-45D7-AE20-43DDCB4BA6F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39869" y="2163969"/>
                  <a:ext cx="245053" cy="118909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3D54A05-3D1B-4A7E-BEFD-586A6EE6963B}"/>
              </a:ext>
            </a:extLst>
          </p:cNvPr>
          <p:cNvSpPr/>
          <p:nvPr/>
        </p:nvSpPr>
        <p:spPr>
          <a:xfrm>
            <a:off x="864121" y="2710656"/>
            <a:ext cx="4830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prstClr val="black"/>
                </a:solidFill>
                <a:highlight>
                  <a:srgbClr val="00FF00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$8.5M 2024-2025 </a:t>
            </a:r>
          </a:p>
          <a:p>
            <a:pPr lvl="0" algn="ctr">
              <a:defRPr/>
            </a:pPr>
            <a:r>
              <a:rPr lang="en-US" sz="1400" b="1" dirty="0">
                <a:solidFill>
                  <a:prstClr val="black"/>
                </a:solidFill>
                <a:highlight>
                  <a:srgbClr val="00FF00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grade/pave, signs, ROW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7AAFD1-CE7F-4013-A6C0-0CD7C2282CCA}"/>
              </a:ext>
            </a:extLst>
          </p:cNvPr>
          <p:cNvSpPr/>
          <p:nvPr/>
        </p:nvSpPr>
        <p:spPr>
          <a:xfrm>
            <a:off x="396070" y="4424046"/>
            <a:ext cx="5766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prstClr val="black"/>
                </a:solidFill>
                <a:highlight>
                  <a:srgbClr val="00FFFF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$11.8M 2024-2025 </a:t>
            </a:r>
          </a:p>
          <a:p>
            <a:pPr lvl="0" algn="ctr">
              <a:defRPr/>
            </a:pPr>
            <a:r>
              <a:rPr lang="en-US" sz="1400" b="1" dirty="0">
                <a:solidFill>
                  <a:prstClr val="black"/>
                </a:solidFill>
                <a:highlight>
                  <a:srgbClr val="00FFFF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grade/pave, pavement rehab, signs, ROW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65183F4-9EBF-453D-8033-6B7970C663E6}"/>
                  </a:ext>
                </a:extLst>
              </p14:cNvPr>
              <p14:cNvContentPartPr/>
              <p14:nvPr/>
            </p14:nvContentPartPr>
            <p14:xfrm>
              <a:off x="9124485" y="2104665"/>
              <a:ext cx="618480" cy="10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65183F4-9EBF-453D-8033-6B7970C663E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70485" y="1997025"/>
                <a:ext cx="72612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50ACE62-1399-468F-BC9B-347430E3EFC7}"/>
                  </a:ext>
                </a:extLst>
              </p14:cNvPr>
              <p14:cNvContentPartPr/>
              <p14:nvPr/>
            </p14:nvContentPartPr>
            <p14:xfrm>
              <a:off x="9743685" y="753585"/>
              <a:ext cx="68760" cy="10278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50ACE62-1399-468F-BC9B-347430E3EFC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54045" y="573585"/>
                <a:ext cx="248400" cy="138744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354B2802-8631-4827-962D-7045B15A8453}"/>
              </a:ext>
            </a:extLst>
          </p:cNvPr>
          <p:cNvSpPr/>
          <p:nvPr/>
        </p:nvSpPr>
        <p:spPr>
          <a:xfrm>
            <a:off x="889298" y="923383"/>
            <a:ext cx="4830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prstClr val="black"/>
                </a:solidFill>
                <a:highlight>
                  <a:srgbClr val="F98D2A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$7.5M 2024-2025 </a:t>
            </a:r>
          </a:p>
          <a:p>
            <a:pPr lvl="0" algn="ctr">
              <a:defRPr/>
            </a:pPr>
            <a:r>
              <a:rPr lang="en-US" sz="1400" b="1" dirty="0">
                <a:solidFill>
                  <a:prstClr val="black"/>
                </a:solidFill>
                <a:highlight>
                  <a:srgbClr val="F98D2A"/>
                </a:highlight>
                <a:latin typeface="Century Gothic" panose="020B0502020202020204" pitchFamily="34" charset="0"/>
                <a:cs typeface="Arial" panose="020B0604020202020204" pitchFamily="34" charset="0"/>
              </a:rPr>
              <a:t>grade/pave, signs, ROW </a:t>
            </a:r>
          </a:p>
        </p:txBody>
      </p:sp>
    </p:spTree>
    <p:extLst>
      <p:ext uri="{BB962C8B-B14F-4D97-AF65-F5344CB8AC3E}">
        <p14:creationId xmlns:p14="http://schemas.microsoft.com/office/powerpoint/2010/main" val="2202445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EF3CD65-25C9-4AE8-AABF-0A3C987F5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004474"/>
              </p:ext>
            </p:extLst>
          </p:nvPr>
        </p:nvGraphicFramePr>
        <p:xfrm>
          <a:off x="1127448" y="1628800"/>
          <a:ext cx="972108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4090652036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540142591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1661377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Route</a:t>
                      </a:r>
                    </a:p>
                  </a:txBody>
                  <a:tcPr>
                    <a:solidFill>
                      <a:srgbClr val="0076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>
                    <a:solidFill>
                      <a:srgbClr val="0076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</a:t>
                      </a:r>
                    </a:p>
                  </a:txBody>
                  <a:tcPr>
                    <a:solidFill>
                      <a:srgbClr val="007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531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Polk IA 141</a:t>
                      </a:r>
                    </a:p>
                  </a:txBody>
                  <a:tcPr>
                    <a:solidFill>
                      <a:srgbClr val="B1B3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IA 44 to I-35/80</a:t>
                      </a:r>
                    </a:p>
                  </a:txBody>
                  <a:tcPr>
                    <a:solidFill>
                      <a:srgbClr val="B1B3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HMA Resurfacing w/ Scarification</a:t>
                      </a:r>
                    </a:p>
                  </a:txBody>
                  <a:tcPr>
                    <a:solidFill>
                      <a:srgbClr val="B1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62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Dallas/Boone IA 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IA 141 to 0.2 mi. N. of Woodward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HMA Resurfacing w/ Scarification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15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Greene US 30</a:t>
                      </a:r>
                    </a:p>
                  </a:txBody>
                  <a:tcPr>
                    <a:solidFill>
                      <a:srgbClr val="B1B3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W. Of IA 25 to E. of IA 4</a:t>
                      </a:r>
                    </a:p>
                  </a:txBody>
                  <a:tcPr>
                    <a:solidFill>
                      <a:srgbClr val="B1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CIP Recycling &amp; HMA Resurfacing</a:t>
                      </a:r>
                    </a:p>
                  </a:txBody>
                  <a:tcPr>
                    <a:solidFill>
                      <a:srgbClr val="B1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02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Hamilton US 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Jct. IA 175 in Jewell N. to US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CIP Recycling &amp; HMA Resurfacing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156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Boone US 30</a:t>
                      </a:r>
                    </a:p>
                  </a:txBody>
                  <a:tcPr>
                    <a:solidFill>
                      <a:srgbClr val="B1B3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W. Of R18 to E. of IA 17</a:t>
                      </a:r>
                    </a:p>
                  </a:txBody>
                  <a:tcPr>
                    <a:solidFill>
                      <a:srgbClr val="B1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Microsurfacing</a:t>
                      </a:r>
                    </a:p>
                  </a:txBody>
                  <a:tcPr>
                    <a:solidFill>
                      <a:srgbClr val="B1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339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Polk US 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Autumn Crest Drive to 118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HMA Resurfacing w/ Scarification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86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Boone IA 930</a:t>
                      </a:r>
                    </a:p>
                  </a:txBody>
                  <a:tcPr>
                    <a:solidFill>
                      <a:srgbClr val="B1B3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 30 to Story County Line</a:t>
                      </a:r>
                    </a:p>
                  </a:txBody>
                  <a:tcPr>
                    <a:solidFill>
                      <a:srgbClr val="B1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CIP Recycling &amp; HMA Resurfacing</a:t>
                      </a:r>
                    </a:p>
                  </a:txBody>
                  <a:tcPr>
                    <a:solidFill>
                      <a:srgbClr val="B1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954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Hardin US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South Fork Iowa River to US 65 (WB)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HMA Resurfacing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4282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63F0782-706E-4066-8952-C227D0D541D3}"/>
              </a:ext>
            </a:extLst>
          </p:cNvPr>
          <p:cNvSpPr txBox="1"/>
          <p:nvPr/>
        </p:nvSpPr>
        <p:spPr>
          <a:xfrm>
            <a:off x="4852965" y="692696"/>
            <a:ext cx="227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3565A"/>
                </a:solidFill>
              </a:rPr>
              <a:t>2023 3R Projects</a:t>
            </a:r>
          </a:p>
        </p:txBody>
      </p:sp>
    </p:spTree>
    <p:extLst>
      <p:ext uri="{BB962C8B-B14F-4D97-AF65-F5344CB8AC3E}">
        <p14:creationId xmlns:p14="http://schemas.microsoft.com/office/powerpoint/2010/main" val="301403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3F0782-706E-4066-8952-C227D0D541D3}"/>
              </a:ext>
            </a:extLst>
          </p:cNvPr>
          <p:cNvSpPr txBox="1"/>
          <p:nvPr/>
        </p:nvSpPr>
        <p:spPr>
          <a:xfrm>
            <a:off x="4852965" y="692696"/>
            <a:ext cx="227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3R Projects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EB130F0E-2EFF-4C0D-BAE4-AB64AFC78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7909"/>
            <a:ext cx="932688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26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920707-1FAA-42F7-A654-AE81C7229F3D}"/>
              </a:ext>
            </a:extLst>
          </p:cNvPr>
          <p:cNvSpPr txBox="1"/>
          <p:nvPr/>
        </p:nvSpPr>
        <p:spPr>
          <a:xfrm>
            <a:off x="4223792" y="1935157"/>
            <a:ext cx="3408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53565A"/>
                </a:solidFill>
              </a:rPr>
              <a:t>Thank you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8E1CF-EBE6-432A-A178-91D28677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60" y="3675721"/>
            <a:ext cx="5139455" cy="17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58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5F6E045-DE74-4BFB-931A-DCA748325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44624"/>
            <a:ext cx="9848850" cy="659892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026BF4-4986-4739-AABF-9392FC25CD3A}"/>
              </a:ext>
            </a:extLst>
          </p:cNvPr>
          <p:cNvSpPr/>
          <p:nvPr/>
        </p:nvSpPr>
        <p:spPr>
          <a:xfrm>
            <a:off x="-6444" y="317732"/>
            <a:ext cx="1965718" cy="111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82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579982-7E93-4853-8128-021ECD447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16117" b="33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22455-1D2D-4C93-BD6A-A9F4C34B9315}"/>
              </a:ext>
            </a:extLst>
          </p:cNvPr>
          <p:cNvSpPr txBox="1"/>
          <p:nvPr/>
        </p:nvSpPr>
        <p:spPr>
          <a:xfrm>
            <a:off x="2279576" y="0"/>
            <a:ext cx="5184576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1 GOALS</a:t>
            </a:r>
            <a:endParaRPr lang="en-US" sz="3600" b="1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9B0F52-5F7C-4970-816F-95556D163BAA}"/>
              </a:ext>
            </a:extLst>
          </p:cNvPr>
          <p:cNvSpPr txBox="1"/>
          <p:nvPr/>
        </p:nvSpPr>
        <p:spPr>
          <a:xfrm>
            <a:off x="8303568" y="0"/>
            <a:ext cx="3888432" cy="17543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SAFETY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STEWARDSHIP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OPERATIONS</a:t>
            </a:r>
            <a:endParaRPr lang="en-US" sz="3600" b="1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5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B22455-1D2D-4C93-BD6A-A9F4C34B9315}"/>
              </a:ext>
            </a:extLst>
          </p:cNvPr>
          <p:cNvSpPr txBox="1"/>
          <p:nvPr/>
        </p:nvSpPr>
        <p:spPr>
          <a:xfrm>
            <a:off x="58420" y="43029"/>
            <a:ext cx="5042033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SAFETY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2DF84-6CA7-42E4-8512-CC16176D4C69}"/>
              </a:ext>
            </a:extLst>
          </p:cNvPr>
          <p:cNvSpPr txBox="1"/>
          <p:nvPr/>
        </p:nvSpPr>
        <p:spPr>
          <a:xfrm>
            <a:off x="-20187" y="612220"/>
            <a:ext cx="6466178" cy="13849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DOT Employees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Traveling Public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Distracted Drivers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99E11-0ABF-4D75-9ECE-79D043A57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8" r="84403" b="84105"/>
          <a:stretch/>
        </p:blipFill>
        <p:spPr>
          <a:xfrm>
            <a:off x="737570" y="2437278"/>
            <a:ext cx="3892877" cy="916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DAD1C9-C2DE-43D2-8EAE-977015A35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7" t="5882" r="377" b="10858"/>
          <a:stretch/>
        </p:blipFill>
        <p:spPr>
          <a:xfrm>
            <a:off x="110372" y="3783538"/>
            <a:ext cx="7724462" cy="2948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35858-3DC0-41F8-80F5-325C9D78F7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45" t="38816" r="46932" b="38689"/>
          <a:stretch/>
        </p:blipFill>
        <p:spPr>
          <a:xfrm>
            <a:off x="5022282" y="126145"/>
            <a:ext cx="2847417" cy="2685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F3D52D-BD11-4901-8D95-C02FF6DDA8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53318" y="54165"/>
            <a:ext cx="4006243" cy="3515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61BCB7-15CC-4FA1-BBB4-6A2699BF0E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091" y="3783538"/>
            <a:ext cx="4006242" cy="26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27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B4838F-7E3C-420A-B3C2-62104567A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8" t="16172" r="21650" b="8566"/>
          <a:stretch/>
        </p:blipFill>
        <p:spPr>
          <a:xfrm>
            <a:off x="6927385" y="153240"/>
            <a:ext cx="2897500" cy="1980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B5A9F-75A5-4AE3-AEEC-FB732EBA35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16" t="18657" r="21060" b="36584"/>
          <a:stretch/>
        </p:blipFill>
        <p:spPr>
          <a:xfrm>
            <a:off x="4391612" y="2179428"/>
            <a:ext cx="3862968" cy="1872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22455-1D2D-4C93-BD6A-A9F4C34B9315}"/>
              </a:ext>
            </a:extLst>
          </p:cNvPr>
          <p:cNvSpPr txBox="1"/>
          <p:nvPr/>
        </p:nvSpPr>
        <p:spPr>
          <a:xfrm>
            <a:off x="58420" y="43029"/>
            <a:ext cx="5042033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STEWARDSHIP</a:t>
            </a:r>
            <a:endParaRPr lang="en-US" sz="3600" b="1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2DF84-6CA7-42E4-8512-CC16176D4C69}"/>
              </a:ext>
            </a:extLst>
          </p:cNvPr>
          <p:cNvSpPr txBox="1"/>
          <p:nvPr/>
        </p:nvSpPr>
        <p:spPr>
          <a:xfrm>
            <a:off x="-20187" y="612220"/>
            <a:ext cx="6466178" cy="13849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Interstate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CIN/NHS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Other primary highways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A1C1F-03D9-428B-8E7C-5B32CE1715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48" t="12927" r="38188"/>
          <a:stretch/>
        </p:blipFill>
        <p:spPr>
          <a:xfrm>
            <a:off x="10054324" y="1304717"/>
            <a:ext cx="2165985" cy="5221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E959ED-4AF9-46E0-AF1B-AC6CEB7EE2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22" t="18302" r="21060" b="8516"/>
          <a:stretch/>
        </p:blipFill>
        <p:spPr>
          <a:xfrm>
            <a:off x="263352" y="1986091"/>
            <a:ext cx="3106793" cy="2218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778E93-E773-435C-9B7E-975D7E4249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56" t="32729" r="16133" b="20560"/>
          <a:stretch/>
        </p:blipFill>
        <p:spPr>
          <a:xfrm>
            <a:off x="2480248" y="4245660"/>
            <a:ext cx="6957029" cy="256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6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4CD0D0-C2F2-47B5-BC60-24CB0554C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9" t="20663" r="23431" b="20663"/>
          <a:stretch/>
        </p:blipFill>
        <p:spPr>
          <a:xfrm>
            <a:off x="9500342" y="2467409"/>
            <a:ext cx="2714180" cy="2041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22455-1D2D-4C93-BD6A-A9F4C34B9315}"/>
              </a:ext>
            </a:extLst>
          </p:cNvPr>
          <p:cNvSpPr txBox="1"/>
          <p:nvPr/>
        </p:nvSpPr>
        <p:spPr>
          <a:xfrm>
            <a:off x="45569" y="36897"/>
            <a:ext cx="3215680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OPERATIONS</a:t>
            </a:r>
            <a:endParaRPr lang="en-US" sz="3600" b="1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056EB-1EF7-4929-BF28-7EFC919F4F15}"/>
              </a:ext>
            </a:extLst>
          </p:cNvPr>
          <p:cNvSpPr txBox="1"/>
          <p:nvPr/>
        </p:nvSpPr>
        <p:spPr>
          <a:xfrm>
            <a:off x="-1" y="886388"/>
            <a:ext cx="3406423" cy="341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Intersections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Interchanges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Bottle necks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Resiliency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ICM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Highway Helper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Towing Program (TRIPS)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CFE7D-3680-4EC0-8EC5-C4F924E6DD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54" r="17556"/>
          <a:stretch/>
        </p:blipFill>
        <p:spPr>
          <a:xfrm>
            <a:off x="6509236" y="3039961"/>
            <a:ext cx="2858395" cy="1825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F0B30A-CC16-46D6-918A-52D4655E01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00" r="15744" b="8422"/>
          <a:stretch/>
        </p:blipFill>
        <p:spPr>
          <a:xfrm>
            <a:off x="6417448" y="5023260"/>
            <a:ext cx="3041973" cy="1739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80C634-733B-4FA0-8A35-920B595C8E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1" t="21621" r="37887" b="31203"/>
          <a:stretch/>
        </p:blipFill>
        <p:spPr>
          <a:xfrm rot="16200000">
            <a:off x="9550324" y="-84593"/>
            <a:ext cx="2591694" cy="2691658"/>
          </a:xfrm>
          <a:prstGeom prst="rect">
            <a:avLst/>
          </a:prstGeom>
        </p:spPr>
      </p:pic>
      <p:pic>
        <p:nvPicPr>
          <p:cNvPr id="1028" name="Picture 4" descr="Heroes of the highway: What Iowa's Highway Helpers want you to know heading  into winter | weareiowa.com">
            <a:extLst>
              <a:ext uri="{FF2B5EF4-FFF2-40B4-BE49-F238E27FC236}">
                <a16:creationId xmlns:a16="http://schemas.microsoft.com/office/drawing/2014/main" id="{44CB2587-50DF-4F35-ADF9-6338EF848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58" y="21291"/>
            <a:ext cx="4984684" cy="280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D9A51-B140-454A-A667-D1E6EA777B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644" t="18490" r="11610" b="14144"/>
          <a:stretch/>
        </p:blipFill>
        <p:spPr>
          <a:xfrm>
            <a:off x="1735702" y="3663900"/>
            <a:ext cx="4549035" cy="3099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B11519-A500-4D88-B0C1-7D6790E61D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0" t="20480" r="32808" b="9920"/>
          <a:stretch/>
        </p:blipFill>
        <p:spPr>
          <a:xfrm rot="16200000">
            <a:off x="9609726" y="4183939"/>
            <a:ext cx="2564677" cy="27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F48C2-ED80-47AD-BA02-3C3CEC8BD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51" b="7163"/>
          <a:stretch/>
        </p:blipFill>
        <p:spPr>
          <a:xfrm>
            <a:off x="-12719" y="0"/>
            <a:ext cx="12261230" cy="6669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89FDD-023A-439F-B249-B0A8107765D2}"/>
              </a:ext>
            </a:extLst>
          </p:cNvPr>
          <p:cNvSpPr txBox="1"/>
          <p:nvPr/>
        </p:nvSpPr>
        <p:spPr>
          <a:xfrm>
            <a:off x="1" y="0"/>
            <a:ext cx="2783632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ON-GOING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79776" y="6261546"/>
            <a:ext cx="82809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U.S. 69 –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CAPACITY &amp; RECONSTRUCTION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2021-2023 $39 M </a:t>
            </a:r>
          </a:p>
        </p:txBody>
      </p:sp>
    </p:spTree>
    <p:extLst>
      <p:ext uri="{BB962C8B-B14F-4D97-AF65-F5344CB8AC3E}">
        <p14:creationId xmlns:p14="http://schemas.microsoft.com/office/powerpoint/2010/main" val="3118668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35027</TotalTime>
  <Words>1273</Words>
  <Application>Microsoft Office PowerPoint</Application>
  <PresentationFormat>Widescreen</PresentationFormat>
  <Paragraphs>279</Paragraphs>
  <Slides>37</Slides>
  <Notes>37</Notes>
  <HiddenSlides>8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Smyth, Allison</cp:lastModifiedBy>
  <cp:revision>865</cp:revision>
  <cp:lastPrinted>2022-10-18T11:12:49Z</cp:lastPrinted>
  <dcterms:created xsi:type="dcterms:W3CDTF">2014-05-10T08:44:16Z</dcterms:created>
  <dcterms:modified xsi:type="dcterms:W3CDTF">2023-02-17T14:59:03Z</dcterms:modified>
</cp:coreProperties>
</file>