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media/image7.JPG" ContentType="image/png"/>
  <Override PartName="/ppt/media/image15.JPG" ContentType="image/png"/>
  <Override PartName="/ppt/media/image17.JPG" ContentType="image/png"/>
  <Override PartName="/ppt/media/image18.JPG" ContentType="image/png"/>
  <Override PartName="/ppt/media/image19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327" r:id="rId3"/>
    <p:sldId id="340" r:id="rId4"/>
    <p:sldId id="331" r:id="rId5"/>
    <p:sldId id="333" r:id="rId6"/>
    <p:sldId id="334" r:id="rId7"/>
    <p:sldId id="335" r:id="rId8"/>
    <p:sldId id="344" r:id="rId9"/>
    <p:sldId id="338" r:id="rId10"/>
    <p:sldId id="337" r:id="rId11"/>
    <p:sldId id="341" r:id="rId12"/>
    <p:sldId id="342" r:id="rId13"/>
    <p:sldId id="356" r:id="rId14"/>
    <p:sldId id="343" r:id="rId15"/>
    <p:sldId id="355" r:id="rId16"/>
    <p:sldId id="339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3B3"/>
    <a:srgbClr val="871721"/>
    <a:srgbClr val="00717F"/>
    <a:srgbClr val="B55813"/>
    <a:srgbClr val="53565A"/>
    <a:srgbClr val="FF9966"/>
    <a:srgbClr val="FF0066"/>
    <a:srgbClr val="69686D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2479" autoAdjust="0"/>
  </p:normalViewPr>
  <p:slideViewPr>
    <p:cSldViewPr>
      <p:cViewPr varScale="1">
        <p:scale>
          <a:sx n="102" d="100"/>
          <a:sy n="102" d="100"/>
        </p:scale>
        <p:origin x="172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notesViewPr>
    <p:cSldViewPr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F37105-BF1E-4976-819F-0FB53CD245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F9078-ECA4-42CB-8D80-D67A4BD57F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AE540-B9EF-4323-963A-6DD5168BDF04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B1CCE-0712-4E41-8E8F-EEB34A874B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60CB6-A00A-4FAF-994C-F0FCB5F0E6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3658F-DE61-43C9-9B44-D88EE01D0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56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Lansing July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Janesville to Waverly July 2023</a:t>
            </a:r>
          </a:p>
          <a:p>
            <a:r>
              <a:rPr lang="en-US" dirty="0"/>
              <a:t>Mason City December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3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2 Upcoming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 OF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323528" y="5301208"/>
            <a:ext cx="511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Upcoming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323528" y="494116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2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D442E-CC01-49FA-B05E-714887F49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52600"/>
            <a:ext cx="8892479" cy="343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11BB9-8934-4BE9-AD30-A17987F4E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887" b="1090"/>
          <a:stretch/>
        </p:blipFill>
        <p:spPr>
          <a:xfrm>
            <a:off x="914400" y="4003520"/>
            <a:ext cx="7835647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1632AA-DE4B-472F-81A5-43E44A078121}"/>
              </a:ext>
            </a:extLst>
          </p:cNvPr>
          <p:cNvSpPr txBox="1"/>
          <p:nvPr/>
        </p:nvSpPr>
        <p:spPr>
          <a:xfrm>
            <a:off x="767913" y="1005311"/>
            <a:ext cx="760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IA 9/WI 82 Mississippi River Bridge in Lansing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ADE30-8746-44B0-8729-0371DA41227E}"/>
              </a:ext>
            </a:extLst>
          </p:cNvPr>
          <p:cNvSpPr txBox="1"/>
          <p:nvPr/>
        </p:nvSpPr>
        <p:spPr>
          <a:xfrm>
            <a:off x="2782086" y="1412776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fall 2023</a:t>
            </a:r>
          </a:p>
        </p:txBody>
      </p:sp>
      <p:pic>
        <p:nvPicPr>
          <p:cNvPr id="12" name="Graphic 11" descr="Map compass with solid fill">
            <a:extLst>
              <a:ext uri="{FF2B5EF4-FFF2-40B4-BE49-F238E27FC236}">
                <a16:creationId xmlns:a16="http://schemas.microsoft.com/office/drawing/2014/main" id="{FB6CB0DD-C50C-4683-87BF-03C664CA8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593007">
            <a:off x="6999829" y="216152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392CCF-E92D-402B-A6DA-77CAAFE51B5D}"/>
              </a:ext>
            </a:extLst>
          </p:cNvPr>
          <p:cNvSpPr txBox="1"/>
          <p:nvPr/>
        </p:nvSpPr>
        <p:spPr>
          <a:xfrm rot="2208140">
            <a:off x="7530084" y="201033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4252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49A31-B8AB-4402-8FE0-2B8035FE9044}"/>
              </a:ext>
            </a:extLst>
          </p:cNvPr>
          <p:cNvSpPr txBox="1"/>
          <p:nvPr/>
        </p:nvSpPr>
        <p:spPr>
          <a:xfrm>
            <a:off x="2068750" y="990600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 218 Janesville to Waverly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62B15-6FA3-49E1-B7CD-1630DB7E4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0" b="4651"/>
          <a:stretch/>
        </p:blipFill>
        <p:spPr>
          <a:xfrm>
            <a:off x="251520" y="2438401"/>
            <a:ext cx="8892480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498A5-99DA-4B0C-9C36-BB3500C29FAF}"/>
              </a:ext>
            </a:extLst>
          </p:cNvPr>
          <p:cNvSpPr txBox="1"/>
          <p:nvPr/>
        </p:nvSpPr>
        <p:spPr>
          <a:xfrm>
            <a:off x="2782086" y="1412776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fall 2023</a:t>
            </a:r>
          </a:p>
        </p:txBody>
      </p:sp>
      <p:pic>
        <p:nvPicPr>
          <p:cNvPr id="7" name="Graphic 6" descr="Map compass with solid fill">
            <a:extLst>
              <a:ext uri="{FF2B5EF4-FFF2-40B4-BE49-F238E27FC236}">
                <a16:creationId xmlns:a16="http://schemas.microsoft.com/office/drawing/2014/main" id="{6CCDA5A5-EA9A-495E-AEC7-EDCCAD12A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198120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8D9E07-8C9E-4B6A-90BE-2B08D306ACC1}"/>
              </a:ext>
            </a:extLst>
          </p:cNvPr>
          <p:cNvSpPr txBox="1"/>
          <p:nvPr/>
        </p:nvSpPr>
        <p:spPr>
          <a:xfrm rot="5400000">
            <a:off x="1331295" y="225373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0827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E6FF0-52D3-4932-9D7D-66965C14CD89}"/>
              </a:ext>
            </a:extLst>
          </p:cNvPr>
          <p:cNvSpPr txBox="1"/>
          <p:nvPr/>
        </p:nvSpPr>
        <p:spPr>
          <a:xfrm>
            <a:off x="2750027" y="990600"/>
            <a:ext cx="364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 65 In Mason City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6FCEE-8919-45F0-AB5D-C7E4AFB3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43241"/>
            <a:ext cx="8964488" cy="130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E174B-14A3-46C7-A901-C21996337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722698"/>
            <a:ext cx="8964488" cy="15475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60D396-0F57-4C71-ACFD-0AE4F7AAE74E}"/>
              </a:ext>
            </a:extLst>
          </p:cNvPr>
          <p:cNvSpPr txBox="1"/>
          <p:nvPr/>
        </p:nvSpPr>
        <p:spPr>
          <a:xfrm>
            <a:off x="2613771" y="1412776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spring 2024</a:t>
            </a:r>
          </a:p>
        </p:txBody>
      </p:sp>
      <p:pic>
        <p:nvPicPr>
          <p:cNvPr id="11" name="Graphic 10" descr="Map compass with solid fill">
            <a:extLst>
              <a:ext uri="{FF2B5EF4-FFF2-40B4-BE49-F238E27FC236}">
                <a16:creationId xmlns:a16="http://schemas.microsoft.com/office/drawing/2014/main" id="{7876A063-3F70-4F0C-B111-EADA1B6B1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51519" y="13716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6FCF07-6499-42AF-BA17-209444E0AFAB}"/>
              </a:ext>
            </a:extLst>
          </p:cNvPr>
          <p:cNvSpPr txBox="1"/>
          <p:nvPr/>
        </p:nvSpPr>
        <p:spPr>
          <a:xfrm rot="5400000">
            <a:off x="977684" y="163867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236651-93D7-46CA-9E40-1EFACA1D4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66" y="2239139"/>
            <a:ext cx="8964488" cy="13077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926DFC-C3B4-463F-BC5E-F4A59E5595C6}"/>
              </a:ext>
            </a:extLst>
          </p:cNvPr>
          <p:cNvSpPr/>
          <p:nvPr/>
        </p:nvSpPr>
        <p:spPr>
          <a:xfrm rot="5400000">
            <a:off x="4575242" y="-846048"/>
            <a:ext cx="173010" cy="8964481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344FE9-836C-4C1C-AD34-F0E298B7A76C}"/>
              </a:ext>
            </a:extLst>
          </p:cNvPr>
          <p:cNvSpPr/>
          <p:nvPr/>
        </p:nvSpPr>
        <p:spPr>
          <a:xfrm rot="5400000">
            <a:off x="4544774" y="874496"/>
            <a:ext cx="173010" cy="8964481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52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E6FF0-52D3-4932-9D7D-66965C14CD89}"/>
              </a:ext>
            </a:extLst>
          </p:cNvPr>
          <p:cNvSpPr txBox="1"/>
          <p:nvPr/>
        </p:nvSpPr>
        <p:spPr>
          <a:xfrm>
            <a:off x="1590741" y="947944"/>
            <a:ext cx="6191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IA 58/Greenhill Road in Cedar Falls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0D396-0F57-4C71-ACFD-0AE4F7AAE74E}"/>
              </a:ext>
            </a:extLst>
          </p:cNvPr>
          <p:cNvSpPr txBox="1"/>
          <p:nvPr/>
        </p:nvSpPr>
        <p:spPr>
          <a:xfrm>
            <a:off x="2613771" y="1412776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Construction to begin spring 2027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B48B21-2FB4-4BDF-BEA8-6F47831A4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30396" y="72996"/>
            <a:ext cx="5111808" cy="8458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6FCF07-6499-42AF-BA17-209444E0AFAB}"/>
              </a:ext>
            </a:extLst>
          </p:cNvPr>
          <p:cNvSpPr txBox="1"/>
          <p:nvPr/>
        </p:nvSpPr>
        <p:spPr>
          <a:xfrm rot="5400000">
            <a:off x="977684" y="163867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  <p:pic>
        <p:nvPicPr>
          <p:cNvPr id="11" name="Graphic 10" descr="Map compass with solid fill">
            <a:extLst>
              <a:ext uri="{FF2B5EF4-FFF2-40B4-BE49-F238E27FC236}">
                <a16:creationId xmlns:a16="http://schemas.microsoft.com/office/drawing/2014/main" id="{7876A063-3F70-4F0C-B111-EADA1B6B1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51519" y="1371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6DC2D-CA90-4A2F-BE84-D8F04DCADC0C}"/>
              </a:ext>
            </a:extLst>
          </p:cNvPr>
          <p:cNvSpPr txBox="1"/>
          <p:nvPr/>
        </p:nvSpPr>
        <p:spPr>
          <a:xfrm>
            <a:off x="1340185" y="990600"/>
            <a:ext cx="646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IA 122 Feasibility Study in Mason 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DE9E8-47A1-471E-9929-F4E17B27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74822"/>
            <a:ext cx="8892480" cy="3836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D825A-1811-459F-8124-DF57ABFA74DB}"/>
              </a:ext>
            </a:extLst>
          </p:cNvPr>
          <p:cNvSpPr txBox="1"/>
          <p:nvPr/>
        </p:nvSpPr>
        <p:spPr>
          <a:xfrm rot="16200000">
            <a:off x="9211" y="515211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Lark 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B5CA0-6101-4B68-8020-C62CF86363BC}"/>
              </a:ext>
            </a:extLst>
          </p:cNvPr>
          <p:cNvSpPr txBox="1"/>
          <p:nvPr/>
        </p:nvSpPr>
        <p:spPr>
          <a:xfrm rot="16200000">
            <a:off x="2636476" y="498579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Eisenhower 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74274B-5FAA-40B6-A17A-67B766D166FC}"/>
              </a:ext>
            </a:extLst>
          </p:cNvPr>
          <p:cNvSpPr txBox="1"/>
          <p:nvPr/>
        </p:nvSpPr>
        <p:spPr>
          <a:xfrm rot="16200000">
            <a:off x="6238752" y="519539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Taft 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0F59D-4918-41F9-8CE4-A1552DC67353}"/>
              </a:ext>
            </a:extLst>
          </p:cNvPr>
          <p:cNvSpPr txBox="1"/>
          <p:nvPr/>
        </p:nvSpPr>
        <p:spPr>
          <a:xfrm>
            <a:off x="488135" y="1524000"/>
            <a:ext cx="3935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Partnering with Mason City.</a:t>
            </a:r>
          </a:p>
          <a:p>
            <a:r>
              <a:rPr lang="en-US" sz="1600" dirty="0"/>
              <a:t>Currently not funded.</a:t>
            </a:r>
          </a:p>
        </p:txBody>
      </p:sp>
    </p:spTree>
    <p:extLst>
      <p:ext uri="{BB962C8B-B14F-4D97-AF65-F5344CB8AC3E}">
        <p14:creationId xmlns:p14="http://schemas.microsoft.com/office/powerpoint/2010/main" val="211521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6DC2D-CA90-4A2F-BE84-D8F04DCADC0C}"/>
              </a:ext>
            </a:extLst>
          </p:cNvPr>
          <p:cNvSpPr txBox="1"/>
          <p:nvPr/>
        </p:nvSpPr>
        <p:spPr>
          <a:xfrm>
            <a:off x="1340185" y="914400"/>
            <a:ext cx="637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IA 122 Reconstruction in Mason 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0754C4-81A7-4397-918E-EE561A7B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412776"/>
            <a:ext cx="8892479" cy="5445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070E12-DB02-45E3-95AF-CA989D57CEF7}"/>
              </a:ext>
            </a:extLst>
          </p:cNvPr>
          <p:cNvSpPr txBox="1"/>
          <p:nvPr/>
        </p:nvSpPr>
        <p:spPr>
          <a:xfrm>
            <a:off x="488135" y="1524000"/>
            <a:ext cx="39356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Partnering with Mason City.</a:t>
            </a:r>
          </a:p>
          <a:p>
            <a:r>
              <a:rPr lang="en-US" sz="1600" dirty="0"/>
              <a:t>Currently not funded.</a:t>
            </a:r>
          </a:p>
        </p:txBody>
      </p:sp>
    </p:spTree>
    <p:extLst>
      <p:ext uri="{BB962C8B-B14F-4D97-AF65-F5344CB8AC3E}">
        <p14:creationId xmlns:p14="http://schemas.microsoft.com/office/powerpoint/2010/main" val="182112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5EA3D-9C71-413B-96F5-A25D19611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11" y="1295400"/>
            <a:ext cx="898018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43200" y="4850249"/>
            <a:ext cx="3451448" cy="1169551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Nick Humpal, P.E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assistant district engineer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2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641-423-7584 or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Nickolas.Humpal@iowadot.us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 FOR YOUR TIME AND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487923" y="116839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76155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64387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14600" y="407406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87923" y="1109198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76155" y="1109198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64387" y="1109198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87923" y="3138233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14600" y="4002913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55861" y="3498273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76155" y="3138233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17631" y="326250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Nick Humpal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83659" y="3462274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district engineer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64387" y="3138233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771891" y="326250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Daryl Erickson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71891" y="3479116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utility coordinator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14600" y="603109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42746" y="615125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87923" y="326250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Jon Ranney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1A4E27-0574-40CF-8892-4408C3C1D839}"/>
              </a:ext>
            </a:extLst>
          </p:cNvPr>
          <p:cNvSpPr/>
          <p:nvPr/>
        </p:nvSpPr>
        <p:spPr>
          <a:xfrm>
            <a:off x="4627875" y="408692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4E80DA-00FA-413C-A2BA-CD05DEDF71D1}"/>
              </a:ext>
            </a:extLst>
          </p:cNvPr>
          <p:cNvSpPr/>
          <p:nvPr/>
        </p:nvSpPr>
        <p:spPr>
          <a:xfrm>
            <a:off x="4627875" y="4015773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D7A70-BAA4-4BFA-9AF4-4092648254D2}"/>
              </a:ext>
            </a:extLst>
          </p:cNvPr>
          <p:cNvSpPr/>
          <p:nvPr/>
        </p:nvSpPr>
        <p:spPr>
          <a:xfrm>
            <a:off x="4627875" y="604395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19D1F3-0DF9-47EF-A490-E481AB8FC1C6}"/>
              </a:ext>
            </a:extLst>
          </p:cNvPr>
          <p:cNvSpPr txBox="1"/>
          <p:nvPr/>
        </p:nvSpPr>
        <p:spPr>
          <a:xfrm>
            <a:off x="4735379" y="615536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Nick Sorenson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D7AAAB-5BF7-43EF-BDFB-FA8C3DA8D1D3}"/>
              </a:ext>
            </a:extLst>
          </p:cNvPr>
          <p:cNvSpPr/>
          <p:nvPr/>
        </p:nvSpPr>
        <p:spPr>
          <a:xfrm>
            <a:off x="2514600" y="407406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1C79D-62AB-482C-96B8-DBB28E0D440D}"/>
              </a:ext>
            </a:extLst>
          </p:cNvPr>
          <p:cNvSpPr/>
          <p:nvPr/>
        </p:nvSpPr>
        <p:spPr>
          <a:xfrm>
            <a:off x="2514600" y="4002913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CB3AD3-D81D-4279-B424-FC40D89E20EC}"/>
              </a:ext>
            </a:extLst>
          </p:cNvPr>
          <p:cNvSpPr/>
          <p:nvPr/>
        </p:nvSpPr>
        <p:spPr>
          <a:xfrm>
            <a:off x="2514600" y="603109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C7BDE9-4FE3-4537-83CB-AC8149C07A88}"/>
              </a:ext>
            </a:extLst>
          </p:cNvPr>
          <p:cNvSpPr txBox="1"/>
          <p:nvPr/>
        </p:nvSpPr>
        <p:spPr>
          <a:xfrm>
            <a:off x="2622104" y="6148304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F9458B-2C0B-4A12-ADF3-952EF957E20F}"/>
              </a:ext>
            </a:extLst>
          </p:cNvPr>
          <p:cNvSpPr txBox="1"/>
          <p:nvPr/>
        </p:nvSpPr>
        <p:spPr>
          <a:xfrm>
            <a:off x="4729372" y="6363920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eastside permitting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E733E5-0416-4AE1-9045-1E3FFF650672}"/>
              </a:ext>
            </a:extLst>
          </p:cNvPr>
          <p:cNvSpPr txBox="1"/>
          <p:nvPr/>
        </p:nvSpPr>
        <p:spPr>
          <a:xfrm>
            <a:off x="2622104" y="637291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westside permitting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3A094-90FD-4F64-AB32-ECE8B183FB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23" y="1177217"/>
            <a:ext cx="1728192" cy="181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27D8A-C3C9-4DB2-A432-619C860F0E3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36" y="4071111"/>
            <a:ext cx="1728216" cy="1810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545719-A874-4F19-A581-C918650D7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375" y="1167558"/>
            <a:ext cx="1728216" cy="1813012"/>
          </a:xfrm>
          <a:prstGeom prst="rect">
            <a:avLst/>
          </a:prstGeom>
        </p:spPr>
      </p:pic>
      <p:pic>
        <p:nvPicPr>
          <p:cNvPr id="10" name="Picture 9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C7073542-B6D8-4699-8191-F170F0DD7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>
          <a:xfrm>
            <a:off x="3576143" y="1167558"/>
            <a:ext cx="1728192" cy="1822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FCEC0-7821-42BF-9BF0-1B64DDB77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335" y="4095841"/>
            <a:ext cx="1728192" cy="17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9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57200" y="1223393"/>
            <a:ext cx="5122290" cy="6372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674548" y="5029200"/>
            <a:ext cx="2936052" cy="144780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74548" y="5098454"/>
            <a:ext cx="29360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Nick Sorenson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 Operations Tech.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641-394-3161 office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563-380-0106 mobile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Nicholas.sorenson@iowadot.us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D0CC0C3-D865-45BC-9FF4-A824A017D6A4}"/>
              </a:ext>
            </a:extLst>
          </p:cNvPr>
          <p:cNvSpPr/>
          <p:nvPr/>
        </p:nvSpPr>
        <p:spPr>
          <a:xfrm>
            <a:off x="457200" y="6404994"/>
            <a:ext cx="8153400" cy="6925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C0D9AF3-A5BF-4EC6-9DC1-294566000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r="9760"/>
          <a:stretch/>
        </p:blipFill>
        <p:spPr>
          <a:xfrm>
            <a:off x="457199" y="1292648"/>
            <a:ext cx="5122291" cy="5109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E661E-DC7F-4370-A134-954BEA43F6A0}"/>
              </a:ext>
            </a:extLst>
          </p:cNvPr>
          <p:cNvSpPr/>
          <p:nvPr/>
        </p:nvSpPr>
        <p:spPr>
          <a:xfrm>
            <a:off x="62964" y="1298624"/>
            <a:ext cx="8941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rgbClr val="B1B3B3"/>
                  </a:solidFill>
                  <a:prstDash val="solid"/>
                </a:ln>
                <a:solidFill>
                  <a:srgbClr val="87172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NEW EMPLOYEE SPOTLIGHT</a:t>
            </a:r>
          </a:p>
        </p:txBody>
      </p:sp>
    </p:spTree>
    <p:extLst>
      <p:ext uri="{BB962C8B-B14F-4D97-AF65-F5344CB8AC3E}">
        <p14:creationId xmlns:p14="http://schemas.microsoft.com/office/powerpoint/2010/main" val="302614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04C44-3DAB-4EFC-B46D-AAD87E87E69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08582"/>
            <a:ext cx="8969120" cy="544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8A5EE-CB5D-441E-9FB8-C5990DC4E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797" y="5445224"/>
            <a:ext cx="2247900" cy="1181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1E68AF-8264-4483-B60D-F8ABC9041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452294"/>
            <a:ext cx="21621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85800" y="2572610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16213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12026" y="405680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5800" y="2513414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16213" y="1109198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5800" y="4542449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12026" y="3985654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3304" y="4890095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construction engineer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6213" y="3138233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923717" y="326250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Tyler Kubik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23717" y="3479116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supervisor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12026" y="6013831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840172" y="6133996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800" y="466671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Roy Gelhaus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1A4E27-0574-40CF-8892-4408C3C1D839}"/>
              </a:ext>
            </a:extLst>
          </p:cNvPr>
          <p:cNvSpPr/>
          <p:nvPr/>
        </p:nvSpPr>
        <p:spPr>
          <a:xfrm>
            <a:off x="4825301" y="406966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4E80DA-00FA-413C-A2BA-CD05DEDF71D1}"/>
              </a:ext>
            </a:extLst>
          </p:cNvPr>
          <p:cNvSpPr/>
          <p:nvPr/>
        </p:nvSpPr>
        <p:spPr>
          <a:xfrm>
            <a:off x="4825301" y="3998514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D7A70-BAA4-4BFA-9AF4-4092648254D2}"/>
              </a:ext>
            </a:extLst>
          </p:cNvPr>
          <p:cNvSpPr/>
          <p:nvPr/>
        </p:nvSpPr>
        <p:spPr>
          <a:xfrm>
            <a:off x="4825301" y="6026691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19D1F3-0DF9-47EF-A490-E481AB8FC1C6}"/>
              </a:ext>
            </a:extLst>
          </p:cNvPr>
          <p:cNvSpPr txBox="1"/>
          <p:nvPr/>
        </p:nvSpPr>
        <p:spPr>
          <a:xfrm>
            <a:off x="4932805" y="613810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Jason Ruter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D7AAAB-5BF7-43EF-BDFB-FA8C3DA8D1D3}"/>
              </a:ext>
            </a:extLst>
          </p:cNvPr>
          <p:cNvSpPr/>
          <p:nvPr/>
        </p:nvSpPr>
        <p:spPr>
          <a:xfrm>
            <a:off x="2712026" y="405680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1C79D-62AB-482C-96B8-DBB28E0D440D}"/>
              </a:ext>
            </a:extLst>
          </p:cNvPr>
          <p:cNvSpPr/>
          <p:nvPr/>
        </p:nvSpPr>
        <p:spPr>
          <a:xfrm>
            <a:off x="2712026" y="3985654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CB3AD3-D81D-4279-B424-FC40D89E20EC}"/>
              </a:ext>
            </a:extLst>
          </p:cNvPr>
          <p:cNvSpPr/>
          <p:nvPr/>
        </p:nvSpPr>
        <p:spPr>
          <a:xfrm>
            <a:off x="2712026" y="6013831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C7BDE9-4FE3-4537-83CB-AC8149C07A88}"/>
              </a:ext>
            </a:extLst>
          </p:cNvPr>
          <p:cNvSpPr txBox="1"/>
          <p:nvPr/>
        </p:nvSpPr>
        <p:spPr>
          <a:xfrm>
            <a:off x="2819530" y="613104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Ken Howe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F9458B-2C0B-4A12-ADF3-952EF957E20F}"/>
              </a:ext>
            </a:extLst>
          </p:cNvPr>
          <p:cNvSpPr txBox="1"/>
          <p:nvPr/>
        </p:nvSpPr>
        <p:spPr>
          <a:xfrm>
            <a:off x="4926798" y="6346661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supervisor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E733E5-0416-4AE1-9045-1E3FFF650672}"/>
              </a:ext>
            </a:extLst>
          </p:cNvPr>
          <p:cNvSpPr txBox="1"/>
          <p:nvPr/>
        </p:nvSpPr>
        <p:spPr>
          <a:xfrm>
            <a:off x="2819530" y="6355655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</a:rPr>
              <a:t>resident </a:t>
            </a: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engineer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2B5151-6B14-4DAC-9EEE-CBCEA017B622}"/>
              </a:ext>
            </a:extLst>
          </p:cNvPr>
          <p:cNvSpPr/>
          <p:nvPr/>
        </p:nvSpPr>
        <p:spPr>
          <a:xfrm>
            <a:off x="2727981" y="1181205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E6AB74-BE01-4A3A-88F1-7BF831C3C5E3}"/>
              </a:ext>
            </a:extLst>
          </p:cNvPr>
          <p:cNvSpPr/>
          <p:nvPr/>
        </p:nvSpPr>
        <p:spPr>
          <a:xfrm>
            <a:off x="2727981" y="1109198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C404C5-383A-4847-8C82-70A86A441DAB}"/>
              </a:ext>
            </a:extLst>
          </p:cNvPr>
          <p:cNvSpPr/>
          <p:nvPr/>
        </p:nvSpPr>
        <p:spPr>
          <a:xfrm>
            <a:off x="2727981" y="3138233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79D35-D6AD-4B85-BCA4-B62C269C2711}"/>
              </a:ext>
            </a:extLst>
          </p:cNvPr>
          <p:cNvSpPr txBox="1"/>
          <p:nvPr/>
        </p:nvSpPr>
        <p:spPr>
          <a:xfrm>
            <a:off x="2835485" y="326250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Ron Loecher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B6E847-CF8C-4B14-8D50-CE082D313913}"/>
              </a:ext>
            </a:extLst>
          </p:cNvPr>
          <p:cNvSpPr txBox="1"/>
          <p:nvPr/>
        </p:nvSpPr>
        <p:spPr>
          <a:xfrm>
            <a:off x="2835485" y="3479116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resident construction engineer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1069281-BB4C-400A-A320-4D0237BCD1BE}"/>
              </a:ext>
            </a:extLst>
          </p:cNvPr>
          <p:cNvSpPr/>
          <p:nvPr/>
        </p:nvSpPr>
        <p:spPr>
          <a:xfrm>
            <a:off x="6761852" y="1116575"/>
            <a:ext cx="1723268" cy="2741738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B920AD-25BE-47EC-AFC6-28101B1D8C56}"/>
              </a:ext>
            </a:extLst>
          </p:cNvPr>
          <p:cNvSpPr txBox="1"/>
          <p:nvPr/>
        </p:nvSpPr>
        <p:spPr>
          <a:xfrm>
            <a:off x="6756928" y="211956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New Hampton Construction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66CF85-9748-489C-B1FD-D56B9E314BC6}"/>
              </a:ext>
            </a:extLst>
          </p:cNvPr>
          <p:cNvSpPr/>
          <p:nvPr/>
        </p:nvSpPr>
        <p:spPr>
          <a:xfrm>
            <a:off x="6756928" y="4005033"/>
            <a:ext cx="1723268" cy="2741738"/>
          </a:xfrm>
          <a:prstGeom prst="rect">
            <a:avLst/>
          </a:prstGeom>
          <a:solidFill>
            <a:srgbClr val="007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C50747-BAFC-4C75-9884-BB1157F02951}"/>
              </a:ext>
            </a:extLst>
          </p:cNvPr>
          <p:cNvSpPr txBox="1"/>
          <p:nvPr/>
        </p:nvSpPr>
        <p:spPr>
          <a:xfrm>
            <a:off x="6752004" y="502859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Mason City Construction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person, person, posing, male&#10;&#10;Description automatically generated">
            <a:extLst>
              <a:ext uri="{FF2B5EF4-FFF2-40B4-BE49-F238E27FC236}">
                <a16:creationId xmlns:a16="http://schemas.microsoft.com/office/drawing/2014/main" id="{020F668E-576D-4329-8CAC-E23547961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81" y="1176129"/>
            <a:ext cx="1728192" cy="181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B3024-EB21-48AA-8B12-95D819843567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7"/>
          <a:stretch/>
        </p:blipFill>
        <p:spPr>
          <a:xfrm>
            <a:off x="2712014" y="4051492"/>
            <a:ext cx="1728216" cy="181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5D013-6704-4DA6-AFE4-64B225E81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/>
          <a:stretch/>
        </p:blipFill>
        <p:spPr>
          <a:xfrm>
            <a:off x="4816213" y="1176129"/>
            <a:ext cx="1728192" cy="1813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B35D6B-B4C7-4577-9158-4CEC4F065FC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5" y="2580266"/>
            <a:ext cx="1728216" cy="1810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69BB0-9B5C-4F14-BC84-612090CE7BC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01" y="4066872"/>
            <a:ext cx="1728216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3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D38B2-09CA-41C1-8110-B3AD6BFD64D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2447"/>
          <a:stretch/>
        </p:blipFill>
        <p:spPr>
          <a:xfrm>
            <a:off x="179512" y="1412776"/>
            <a:ext cx="8964488" cy="5445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1C6094-5B34-42EB-91A7-B4A86EC98033}"/>
              </a:ext>
            </a:extLst>
          </p:cNvPr>
          <p:cNvSpPr txBox="1"/>
          <p:nvPr/>
        </p:nvSpPr>
        <p:spPr>
          <a:xfrm>
            <a:off x="2343150" y="1066800"/>
            <a:ext cx="44577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2023 Iowa Highway Program</a:t>
            </a:r>
          </a:p>
        </p:txBody>
      </p:sp>
    </p:spTree>
    <p:extLst>
      <p:ext uri="{BB962C8B-B14F-4D97-AF65-F5344CB8AC3E}">
        <p14:creationId xmlns:p14="http://schemas.microsoft.com/office/powerpoint/2010/main" val="152999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5F726-E237-4F8E-8FF6-33717E8B9BF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7" y="1412776"/>
            <a:ext cx="8892479" cy="5445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3F3DE-AFED-4A7D-94E3-D032A7AFB2A8}"/>
              </a:ext>
            </a:extLst>
          </p:cNvPr>
          <p:cNvSpPr txBox="1"/>
          <p:nvPr/>
        </p:nvSpPr>
        <p:spPr>
          <a:xfrm>
            <a:off x="2343150" y="990600"/>
            <a:ext cx="44577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Floyd Interchange</a:t>
            </a:r>
          </a:p>
        </p:txBody>
      </p:sp>
    </p:spTree>
    <p:extLst>
      <p:ext uri="{BB962C8B-B14F-4D97-AF65-F5344CB8AC3E}">
        <p14:creationId xmlns:p14="http://schemas.microsoft.com/office/powerpoint/2010/main" val="141576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cene, way, road&#10;&#10;Description automatically generated">
            <a:extLst>
              <a:ext uri="{FF2B5EF4-FFF2-40B4-BE49-F238E27FC236}">
                <a16:creationId xmlns:a16="http://schemas.microsoft.com/office/drawing/2014/main" id="{655B5519-BE83-49B5-BC3D-F67C70E256D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2776"/>
            <a:ext cx="8839200" cy="5445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8E17E1-53C7-420F-AAB3-4099C41A98F5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58BE4-EE8F-4F7F-921F-49BA273D65DA}"/>
              </a:ext>
            </a:extLst>
          </p:cNvPr>
          <p:cNvSpPr txBox="1"/>
          <p:nvPr/>
        </p:nvSpPr>
        <p:spPr>
          <a:xfrm>
            <a:off x="2343150" y="990600"/>
            <a:ext cx="44577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Floyd Interchange</a:t>
            </a:r>
          </a:p>
        </p:txBody>
      </p:sp>
    </p:spTree>
    <p:extLst>
      <p:ext uri="{BB962C8B-B14F-4D97-AF65-F5344CB8AC3E}">
        <p14:creationId xmlns:p14="http://schemas.microsoft.com/office/powerpoint/2010/main" val="7790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570FCA-B3AC-42E3-8B35-B07884060E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12776"/>
            <a:ext cx="8906619" cy="54515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3091F0-C1EA-489D-A30E-199078CEC47B}"/>
              </a:ext>
            </a:extLst>
          </p:cNvPr>
          <p:cNvSpPr txBox="1"/>
          <p:nvPr/>
        </p:nvSpPr>
        <p:spPr>
          <a:xfrm>
            <a:off x="1295400" y="9906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2023-2027 Iowa Highway Program</a:t>
            </a:r>
          </a:p>
        </p:txBody>
      </p:sp>
    </p:spTree>
    <p:extLst>
      <p:ext uri="{BB962C8B-B14F-4D97-AF65-F5344CB8AC3E}">
        <p14:creationId xmlns:p14="http://schemas.microsoft.com/office/powerpoint/2010/main" val="843060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ting-you-there-PowerPoint-Template.potm [Read-Only]" id="{EF08A2F2-4E95-47A6-870B-27180581EC73}" vid="{9218BD09-7C4D-4EC1-B417-5EBD8DF7DE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Getting-you-there-PowerPoint-Template</Template>
  <TotalTime>4631</TotalTime>
  <Words>222</Words>
  <Application>Microsoft Office PowerPoint</Application>
  <PresentationFormat>On-screen Show (4:3)</PresentationFormat>
  <Paragraphs>69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Humpal, Nickolas</dc:creator>
  <cp:lastModifiedBy>Humpal, Nickolas</cp:lastModifiedBy>
  <cp:revision>40</cp:revision>
  <dcterms:created xsi:type="dcterms:W3CDTF">2021-03-16T16:09:07Z</dcterms:created>
  <dcterms:modified xsi:type="dcterms:W3CDTF">2023-02-17T21:31:26Z</dcterms:modified>
</cp:coreProperties>
</file>