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327" r:id="rId4"/>
    <p:sldId id="274" r:id="rId5"/>
    <p:sldId id="331" r:id="rId6"/>
    <p:sldId id="333" r:id="rId7"/>
    <p:sldId id="335" r:id="rId8"/>
    <p:sldId id="336" r:id="rId9"/>
    <p:sldId id="337" r:id="rId10"/>
    <p:sldId id="339" r:id="rId11"/>
    <p:sldId id="338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51" r:id="rId21"/>
    <p:sldId id="348" r:id="rId22"/>
    <p:sldId id="334" r:id="rId23"/>
    <p:sldId id="349" r:id="rId24"/>
    <p:sldId id="350" r:id="rId25"/>
    <p:sldId id="287" r:id="rId26"/>
    <p:sldId id="31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721"/>
    <a:srgbClr val="B55813"/>
    <a:srgbClr val="B1B3B3"/>
    <a:srgbClr val="00717F"/>
    <a:srgbClr val="53565A"/>
    <a:srgbClr val="FF9966"/>
    <a:srgbClr val="FF0066"/>
    <a:srgbClr val="69686D"/>
    <a:srgbClr val="34495E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984" autoAdjust="0"/>
  </p:normalViewPr>
  <p:slideViewPr>
    <p:cSldViewPr>
      <p:cViewPr>
        <p:scale>
          <a:sx n="100" d="100"/>
          <a:sy n="100" d="100"/>
        </p:scale>
        <p:origin x="18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notesViewPr>
    <p:cSldViewPr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85FC8F-F9EF-4891-8DC7-729CFA5DA2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18A33-7F82-4690-AF72-9A59BD7BE2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7B707-8D16-4C04-B4D9-47A564FD115B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6A9C5-4A4F-4DA9-A518-74536A9DA4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E2CEC-9B03-400B-AD66-ED7E3B45DB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B79B2-6EE0-4A24-85A8-C9AA8A4C7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9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22:19:11.044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6664.40625"/>
      <inkml:brushProperty name="anchorY" value="-4281.50049"/>
      <inkml:brushProperty name="scaleFactor" value="0.5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22:15:55.205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-3910.86304"/>
      <inkml:brushProperty name="anchorY" value="-3274.00146"/>
      <inkml:brushProperty name="scaleFactor" value="0.5"/>
    </inkml:brush>
  </inkml:definitions>
  <inkml:trace contextRef="#ctx0" brushRef="#br0">1 1 24575,'0'0'0,"9"3"0,-3-1 0,-1 0 0,-1-1 0,0 1 0,-2-2 0,1 1 0,-1-1 0,0 1 0,0-1 0,0 1 0,0-1 0,-1 0 0,1 1 0,-1-1 0,1 1 0,-1-1 0,0 1 0,1-1 0,0 1 0,0-1 0,0 1 0,0 0 0,0-1 0,1 1 0,-1 0 0,0-1 0,1 1 0,-2 0 0,1 0 0,0-1 0,-1 1 0,1 0 0,-1-1 0,0 1 0,1 0 0,-1 0 0,1-1 0,-1 1 0,0 0 0,1-1 0,-1 1 0,1 0 0,-1 0 0,0-1 0,1 1 0,0 1 0,-1-1 0,1 0 0,0 1 0,0-1 0,0 0 0,0 1 0,0-1 0,0 1 0,1-1 0,-1 1 0,0-1 0,0 1 0,1-1 0,-1 1 0,1 0 0,0 0 0,-1 0 0,1 0 0,0 0 0,0 1 0,0-1 0,0 0 0,-1 0 0,1 0 0,0 0 0,0 0 0,0 0 0,0 0 0,-1 0 0,1-1 0,0 1 0,1 0 0,-1 0 0,1 0 0,-1 0 0,0-1 0,0 1 0,0-1 0,0 1 0,0 0 0,0-1 0,0 1 0,-1-1 0,0 1 0,1-1 0,-1 1 0,0-1 0,0 0 0,0 1 0,0-1 0,0 1 0,0-1 0,0 0 0,0 0 0,-1 0 0,1 0 0,-1-1 0,1 1 0,-1 0 0,0-1 0,1 1 0,-1 0 0,1-1 0,-1 1 0,1 0 0,0 0 0,0 0 0,0 0 0,-1 0 0,1 0 0,0 1 0,-1-1 0,1 0 0,-1 0 0,1 0 0,0 1 0,0-1 0,0 0 0,0 0 0,-1 0 0,1 1 0,0-1 0,0 0 0,0 1 0,0-1 0,0 0 0,0 1 0,1-1 0,-1 1 0,0-1 0,0 0 0,0 1 0,1-1 0,-1 1 0,1-1 0,0 0 0,-1 1 0,1-1 0,0 1 0,0 0 0,1-1 0,-1 1 0,0 0 0,1 0 0,-1 0 0,0 0 0,0 0 0,1 0 0,-1 0 0,0 0 0,1 0 0,-1 0 0,1 0 0,-1 0 0,0 0 0,0-1 0,0 1 0,0-1 0,0 1 0,-1-1 0,1 1 0,0-1 0,0 1 0,0-1 0,-1 0 0,1 1 0,0-1 0,-1 1 0,1-1 0,-1 1 0,1-1 0,-1 0 0,1 1 0,-1-1 0,1 1 0,0-1 0,-1 0 0,1 1 0,0-1 0,0 1 0,0 0 0,-1-1 0,1 1 0,-1-1 0,0 1 0,0-1 0,1 0 0,-1 1 0,1-1 0,-1 1 0,1-1 0,0 1 0,-1-1 0,1 1 0,0-1 0,0 1 0,0 0 0,0-1 0,0 1 0,0 0 0,0 0 0,0 0 0,1 0 0,-1 0 0,1-1 0,-1 1 0,1 0 0,-1-1 0,0 1 0,0 0 0,0-1 0,1 1 0,-1 0 0,1 0 0,-1 0 0,1 0 0,-1 0 0,1 0 0,-1-1 0,1 1 0,-1-1 0,1 1 0,-1-1 0,0 1 0,0-1 0,0 0 0,0 1 0,1-1 0,-1 1 0,0-1 0,1 0 0,-1 1 0,0-1 0,1 1 0,-1-1 0,1 1 0,-1 0 0,1 0 0,-1 0 0,1 0 0,0 0 0,0 0 0,0 0 0,0 0 0,0 1 0,0-1 0,0 0 0,0 0 0,0 0 0,1 0 0,-1 0 0,0 0 0,0 1 0,1-1 0,-1 0 0,0 0 0,-1 0 0,1 0 0,0 0 0,0 0 0,-1 0 0,1 1 0,0-1 0,1 1 0,-1-1 0,0 0 0,1 0 0,-1 1 0,0-1 0,0 0 0,0 0 0,0 0 0,0 0 0,0-1 0,-1 1 0,1-1 0,0 1 0,0 0 0,0 0 0,1 0 0,-1 0 0,1 0 0,0 1 0,0-1 0,0 0 0,0 0 0,0-1 0,0 1 0,-1 0 0,1 0 0,0-1 0,-1 1 0,1 0 0,0 0 0,0 0 0,-1 0 0,1 0 0,0 0 0,-1 0 0,1 0 0,-1 0 0,0 0 0,0-1 0,0 1 0,0-1 0,0 0 0,-1 1 0,1-1 0,0 1 0,0-1 0,0 1 0,0-1 0,0 1 0,0-1 0,0 1 0,0-1 0,-1 0 0,1 1 0,-1-1 0,1 1 0,-1-1 0,1 1 0,0 0 0,0 0 0,1-1 0,-1 1 0,0 0 0,1 0 0,-1 0 0,0 0 0,0-1 0,0 1 0,0 0 0,-1-1 0,1 1 0,-1-1 0,1 1 0,-1-1 0,1 1 0,-1-1 0,1 0 0,-1 1 0,1-1 0,-1 1 0,1-1 0,-1 0 0,1 0 0,-1 0 0,0 0 0,-1-1 0,1 1 0,-1 0 0,1-1 0,-1 1 0,0 0 0,0-1 0,-1 1 0,1 0 0,-1 0 0,1-1 0,0 1 0,-1 0 0,1-1 0,0 1 0,0 0 0,0 0 0,0 0 0,0 0 0,0-1 0,0 1 0,0 0 0,1 1 0,-1-1 0,0 0 0,1 0 0,-1 1 0,1-1 0,0 1 0,1-1 0,-1 1 0,1-1 0,-1 0 0,1 1 0,-1-1 0,1 1 0,0 0 0,0 0 0,1 0 0,-1 0 0,1 0 0,0 1 0,-1 0 0,1-1 0,0 1 0,-1-1 0,0 0 0,1 0 0,-1 0 0,0 0 0,0 1 0,1-1 0,-1 0 0,0 0 0,0 0 0,0 1 0,1-1 0,-2 0 0,1 1 0,0-1 0,0 0 0,0 0 0,0 1 0,0-1 0,0 0 0,-1 0 0,1 0 0,-1 1 0,1-1 0,-1 0 0,1 0 0,-1 0 0,1 0 0,0 1 0,-1-1 0,1 1 0,-1-1 0,0 0 0,0 0 0,0 1 0,0-1 0,0 0 0,0 0 0,0 0 0,0 0 0,-1 0 0,1-1 0,0 1 0,0 0 0,0-1 0,-1 1 0,1-1 0,0 1 0,1 0 0,-1 0 0,0 0 0,1 0 0,0 0 0,0 1 0,0-1 0,0 1 0,1 0 0,0 0 0,1 0 0,-1 0 0,1 0 0,0 0 0,-1 0 0,1 0 0,0 1 0,-1-1 0,1-1 0,-1 1 0,1 0 0,-1 0 0,1 0 0,-1 0 0,0-1 0,0 1 0,0 0 0,-1-1 0,0 0 0,1 0 0,-1 1 0,0-1 0,0 0 0,1 0 0,-1 0 0,0 0 0,0 0 0,0 0 0,1 0 0,-1 1 0,0-1 0,0 0 0,0 0 0,-1 0 0,1 0 0,-1 0 0,1 0 0,-1 0 0,0-1 0,-1 1 0,1-1 0,-1 0 0,0 0 0,0 0 0,-1 0 0,1 0 0,-1 0 0,0-1 0,0 0 0,-1 0 0,1 0 0,0 0 0,-1 0 0,1 0 0,0 0 0,-1 0 0,0 0 0,0 0 0,0 0 0,1 0 0,-1 0 0,-1 0 0,1 0 0,0 0 0,0 0 0,0 0 0,0 0 0,0 0 0,0 0 0,0 0 0,0 0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22:16:07.786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-6370.97461"/>
      <inkml:brushProperty name="anchorY" value="-4945.50293"/>
      <inkml:brushProperty name="scaleFactor" value="0.5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22:16:27.117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-7217.6416"/>
      <inkml:brushProperty name="anchorY" value="-5792.16992"/>
      <inkml:brushProperty name="scaleFactor" value="0.5"/>
    </inkml:brush>
  </inkml:definitions>
  <inkml:trace contextRef="#ctx0" brushRef="#br0">2813 169 24575,'0'0'0,"-9"1"0,3-1 0,0 0 0,0 0 0,0 0 0,0-1 0,0 0 0,0 0 0,-1 0 0,0-1 0,0 1 0,0-1 0,-1 0 0,1 0 0,-1 0 0,1-1 0,0 1 0,1 0 0,0 0 0,0 1 0,1-1 0,0 0 0,0 1 0,1-1 0,-1 1 0,1 0 0,-1-1 0,1 1 0,-1-1 0,-1 1 0,1 0 0,0-1 0,0 1 0,0 0 0,1 0 0,0 0 0,0 0 0,1 1 0,0-1 0,0 1 0,0 0 0,1 0 0,-1 0 0,-1 0 0,1 0 0,-1 0 0,0 0 0,-1 0 0,0 0 0,-1 0 0,-1 1 0,0-1 0,0 1 0,-1 0 0,1-1 0,-1 1 0,1 0 0,-1-1 0,1 1 0,0-1 0,1 0 0,-1 0 0,1 0 0,0 0 0,-1 1 0,1-1 0,-1 1 0,0-1 0,1 1 0,-1-1 0,1 1 0,1-1 0,0 0 0,1 1 0,1-1 0,0 0 0,0 0 0,-1 1 0,1-1 0,-1 0 0,0 1 0,0-1 0,0 0 0,-1 0 0,1 0 0,-1 0 0,0 0 0,0-1 0,0 1 0,-1-1 0,1 0 0,-1 1 0,0-1 0,0 0 0,1 0 0,-1 1 0,1-1 0,0 0 0,1 1 0,0-1 0,-1 0 0,1 1 0,-1-1 0,0 0 0,-1 0 0,1 1 0,-1-1 0,0 0 0,0 0 0,0 0 0,0 1 0,0-1 0,0 0 0,0 1 0,0-1 0,0 0 0,0 1 0,-1-1 0,1 0 0,-1 1 0,1-1 0,-1 1 0,0-1 0,0 1 0,0-1 0,-1 1 0,1 0 0,-1-1 0,0 1 0,0-1 0,0 0 0,-1 1 0,1-1 0,0 0 0,0 0 0,0 1 0,1-1 0,-1 1 0,1-1 0,0 1 0,0-1 0,0 1 0,0-1 0,0 1 0,1 0 0,-1 0 0,1 0 0,-1 0 0,1 0 0,0 0 0,0 0 0,0 0 0,0 0 0,-1 0 0,1-1 0,0 1 0,-1 0 0,0 0 0,0 0 0,0 0 0,-1 0 0,1 0 0,-1 0 0,1 0 0,0 0 0,0 0 0,0 0 0,0 0 0,0 0 0,1 0 0,-1 0 0,0 0 0,0 0 0,1 0 0,-1 0 0,1-1 0,-1 1 0,1 0 0,-1 0 0,1 0 0,-1 0 0,0-1 0,0 1 0,0-1 0,1 1 0,-1 0 0,0 0 0,0-1 0,0 1 0,0 0 0,0 0 0,0 0 0,0 0 0,0-1 0,-1 1 0,0-1 0,0 1 0,0-1 0,0 1 0,0-1 0,0 0 0,0 1 0,0-1 0,1 1 0,-1-1 0,1 1 0,1-1 0,-1 1 0,1-1 0,0 1 0,0-1 0,1 1 0,-1 0 0,1 0 0,0-1 0,0 1 0,0 0 0,0 0 0,0 1 0,0-1 0,0 0 0,1 0 0,-1 0 0,1 0 0,-1-1 0,1 1 0,-1 0 0,0 0 0,0-1 0,0 1 0,-1-1 0,1 1 0,-1-1 0,1 1 0,-1-1 0,1 1 0,-1-1 0,1 0 0,-1 1 0,0-1 0,0 0 0,0 1 0,0-1 0,0 0 0,-1 1 0,1-1 0,0 0 0,0 1 0,0-1 0,1 0 0,-1 1 0,0-1 0,1 0 0,-1 0 0,0 1 0,0-1 0,0 0 0,0 0 0,0 1 0,0-1 0,0 0 0,0 0 0,0 0 0,0 1 0,1-1 0,-1 0 0,1 0 0,1 1 0,-1-1 0,1 0 0,0 0 0,1 1 0,0-1 0,0 1 0,2 0 0,-1-1 0,1 1 0,-1 0 0,1 0 0,-1 0 0,0 0 0,-1 0 0,0-1 0,-2 0 0,0 1 0,-1-1 0,-1 0 0,-1 1 0,1-1 0,0 1 0,0-1 0,1 0 0,0 1 0,0-1 0,0 1 0,0-1 0,-1 0 0,0 1 0,0-1 0,-1 0 0,-1 0 0,1 1 0,-1-1 0,0 0 0,0 1 0,1-1 0,-1 0 0,1 1 0,0-1 0,0 0 0,0 1 0,0-1 0,0 0 0,0 1 0,0-1 0,1 1 0,-1-1 0,1 1 0,0 0 0,0-1 0,0 1 0,1 0 0,-1 0 0,1 0 0,-1 0 0,0-1 0,0 1 0,0 0 0,0 0 0,0-1 0,0 1 0,0-1 0,0 0 0,-1 1 0,1-1 0,0 0 0,0 1 0,0-1 0,1 1 0,0-1 0,0 1 0,1 0 0,-1-1 0,1 1 0,0 0 0,0-1 0,-1 1 0,0-1 0,0 0 0,0 1 0,-1-1 0,0 0 0,-1 0 0,0 1 0,0-1 0,0 0 0,-1 1 0,1-1 0,0 1 0,0-1 0,-1 1 0,1-1 0,0 1 0,-1-1 0,0 1 0,0-1 0,-1 1 0,1-1 0,-1 1 0,0-1 0,1 1 0,0 0 0,0 0 0,1-1 0,-1 1 0,1 0 0,-1 0 0,1 0 0,0-1 0,0 1 0,0 0 0,1 0 0,-1 0 0,1 0 0,-1 0 0,1 0 0,-1 0 0,1 0 0,-1 0 0,1 0 0,-1 0 0,0 0 0,1 0 0,-1 0 0,1 0 0,-1 0 0,1 0 0,-1 0 0,1 0 0,-1 0 0,0 0 0,0 0 0,0 0 0,0 0 0,0 0 0,0 0 0,0 0 0,-1 0 0,1 0 0,0 0 0,0 0 0,0 0 0,0 0 0,1 0 0,0 0 0,0 0 0,0 0 0,0 0 0,0 0 0,0 0 0,1 0 0,-1 0 0,-1 0 0,1 0 0,0 0 0,-1 0 0,1 0 0,-1 0 0,1 0 0,-1 0 0,1 0 0,0 0 0,0 0 0,1 0 0,0 0 0,0 0 0,1 0 0,1 0 0,0 0 0,1 0 0,0 0 0,1 0 0,0 0 0,1 0 0,0 0 0,0 0 0,1 0 0,-1 0 0,0 0 0,1 0 0,-1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22:17:07.611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-3558.05469"/>
      <inkml:brushProperty name="anchorY" value="-4777.18262"/>
      <inkml:brushProperty name="scaleFactor" value="0.5"/>
    </inkml:brush>
  </inkml:definitions>
  <inkml:trace contextRef="#ctx0" brushRef="#br0">796 24 24575,'0'0'0,"9"0"0,-4-1 0,0 1 0,0 0 0,-2 1 0,-1-1 0,0 1 0,-1 0 0,0-1 0,-1 0 0,0 1 0,0-1 0,0 0 0,0 0 0,0 0 0,-1 0 0,1 0 0,0 0 0,0 0 0,0 0 0,0 0 0,0 0 0,0 0 0,0 0 0,0 0 0,-10-1 0,-5 0 0,-3 1 0,-3-1 0,-1 0 0,0 0 0,0 0 0,0 0 0,1 0 0,0-1 0,0 1 0,1-1 0,1 0 0,0 1 0,1-1 0,0 1 0,0-1 0,0 1 0,1-1 0,0 1 0,0 0 0,0 1 0,0 0 0,0 0 0,0 0 0,-1 1 0,1-1 0,-1 1 0,0 0 0,0-1 0,0 1 0,1-1 0,-1 0 0,0 0 0,0 0 0,0 0 0,1 0 0,0 0 0,2 0 0,1 0 0,1 0 0,0 0 0,2 0 0,0 0 0,1 0 0,2 0 0,0 0 0,1 0 0,2 0 0,0 0 0,2 0 0,1 0 0,0 0 0,0 0 0,1 0 0,1 0 0,-1 0 0,0 0 0,1 0 0,-1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22:17:26.971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-259.66467"/>
      <inkml:brushProperty name="anchorY" value="-2775.46167"/>
      <inkml:brushProperty name="scaleFactor" value="0.5"/>
    </inkml:brush>
  </inkml:definitions>
  <inkml:trace contextRef="#ctx0" brushRef="#br0">1 0 24575,'0'0'0,"10"9"0,-3-4 0,0 0 0,0-2 0,1 0 0,-1 0 0,1-1 0,1 1 0,0-1 0,0 0 0,2 1 0,0-1 0,0 1 0,0 0 0,0-1 0,0 1 0,-1 0 0,1 0 0,0-1 0,-1 1 0,0-1 0,1 1 0,-1-1 0,-1 0 0,0 0 0,0 0 0,-1 0 0,0-1 0,-1 0 0,1 1 0,0-1 0,0 0 0,0 1 0,0-1 0,0 1 0,0-1 0,1 1 0,-1 0 0,0 0 0,0 0 0,1 0 0,-1 0 0,1 0 0,-1 0 0,1 0 0,0 0 0,0 0 0,0 0 0,0 1 0,-1-1 0,0 0 0,-1 1 0,1-1 0,0 1 0,0 0 0,1 1 0,1-1 0,0 2 0,0-1 0,0 0 0,0 1 0,0-1 0,0 1 0,-1-1 0,0 0 0,-1 0 0,1 0 0,-1 0 0,0 0 0,0 0 0,0 1 0,0 0 0,1-1 0,-1 1 0,-1 0 0,0-1 0,0 1 0,-1-1 0,0-1 0,-1 1 0,-1-1 0,0-1 0,1 1 0,-1 0 0,1 0 0,-1 1 0,1-1 0,1 0 0,-1 0 0,1 0 0,-1 0 0,-1-1 0,0 0 0,0 0 0,-2-1 0,0 0 0,0 0 0,0-1 0,-1 1 0,2 0 0,0 0 0,0 1 0,1-1 0,0 1 0,1 0 0,-1-1 0,0 1 0,-1-1 0,0 0 0,-1 0 0,0 0 0,-1 0 0,1-1 0,-2 0 0,1 1 0,0-1 0,-1 0 0,1-1 0,-1 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7T22:17:36.609"/>
    </inkml:context>
    <inkml:brush xml:id="br0">
      <inkml:brushProperty name="width" value="0.1" units="cm"/>
      <inkml:brushProperty name="height" value="0.1" units="cm"/>
      <inkml:brushProperty name="color" value="#B4C3DA"/>
      <inkml:brushProperty name="inkEffects" value="silver"/>
      <inkml:brushProperty name="anchorX" value="1730.57446"/>
      <inkml:brushProperty name="anchorY" value="-2978.96167"/>
      <inkml:brushProperty name="scaleFactor" value="0.5"/>
    </inkml:brush>
  </inkml:definitions>
  <inkml:trace contextRef="#ctx0" brushRef="#br0">2713 126 24575,'0'0'0,"-10"-4"0,2 2 0,-1 1 0,0 0 0,-2 0 0,0 0 0,-1 1 0,0 0 0,-1 1 0,0-1 0,-1 1 0,1-1 0,-1 1 0,0-1 0,0 0 0,0 0 0,1 0 0,-1 0 0,0 0 0,1 0 0,-1 0 0,2 0 0,0 0 0,0 0 0,1-1 0,-1 1 0,1-1 0,-1 1 0,1-1 0,-1 0 0,-1 0 0,1 0 0,0-1 0,-1 1 0,0-1 0,0 1 0,0 0 0,0-1 0,-1 1 0,1-1 0,0 0 0,0 1 0,0 0 0,0-1 0,0 1 0,1 0 0,-1 0 0,0 0 0,0 0 0,-1 1 0,0-1 0,0 0 0,0 0 0,0 0 0,0 1 0,0-1 0,1 0 0,-1 1 0,0-1 0,1 0 0,-1 1 0,0-1 0,1 1 0,-1-1 0,0 1 0,0 0 0,0 0 0,0 0 0,-1 0 0,2 0 0,-1 0 0,0 0 0,0 0 0,0 0 0,0 0 0,1-1 0,0 1 0,0-1 0,2 1 0,-1-1 0,1 0 0,1 1 0,-1-1 0,-1 0 0,0 0 0,0 1 0,-2-1 0,1 0 0,-2 0 0,1 0 0,0 1 0,-1-1 0,0 0 0,1 1 0,-1-1 0,0 1 0,0 0 0,0-1 0,0 1 0,0-1 0,0 1 0,-1-1 0,1 1 0,0-1 0,1 0 0,0 0 0,1 1 0,0-1 0,0 0 0,0 1 0,-1-1 0,1 0 0,-1 1 0,1-1 0,0 0 0,1 1 0,0-1 0,1 0 0,-1 0 0,0 0 0,0 0 0,-1 1 0,0-1 0,0 0 0,-1 0 0,0 0 0,0 0 0,0 1 0,-1-1 0,1 0 0,0 0 0,0 1 0,0-1 0,0 1 0,0-1 0,-1 1 0,1-1 0,-1 1 0,0 0 0,0 0 0,0-1 0,0 1 0,0-1 0,0 1 0,0-1 0,0 1 0,-1 0 0,1 0 0,-1-1 0,0 1 0,-1 0 0,0 0 0,0 1 0,0-1 0,0 0 0,0 0 0,0 1 0,1-1 0,0 0 0,0 0 0,0 0 0,0 0 0,1 0 0,0-1 0,-1 1 0,0-1 0,0 0 0,-1 0 0,0 0 0,0 1 0,0-1 0,1 0 0,-1-1 0,1 1 0,1 0 0,-1 0 0,2-1 0,-1 0 0,1 1 0,0-1 0,0 0 0,1 0 0,0 1 0,1-1 0,-1 1 0,1 0 0,1 0 0,0 0 0,0 1 0,1-1 0,1 0 0,0 1 0,2-1 0,0 0 0,0 1 0,2-1 0,-1 1 0,1 0 0,0 0 0,0 0 0,0 0 0,0 0 0,1 0 0,0 0 0,1 0 0,0 0 0,1 0 0,0 0 0,1 0 0,-1 0 0,1 0 0,0 0 0,1 0 0,-1 0 0,0 0 0,0 0 0,1 0 0,-1 0 0,0 0 0,1 0 0,-1 0 0,0 0 0,1 0 0,-1 0 0,1 0 0,0 0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80/380 Interchange</a:t>
            </a:r>
          </a:p>
          <a:p>
            <a:r>
              <a:rPr lang="en-US" dirty="0"/>
              <a:t>Substantially complete later this year (2023)!</a:t>
            </a:r>
          </a:p>
          <a:p>
            <a:r>
              <a:rPr lang="en-US" dirty="0"/>
              <a:t>Thank you for your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year project. letting in summer 2024</a:t>
            </a:r>
          </a:p>
          <a:p>
            <a:r>
              <a:rPr lang="en-US" dirty="0"/>
              <a:t>Widen from 4 to 6 lanes. Replace pavement.</a:t>
            </a:r>
          </a:p>
          <a:p>
            <a:r>
              <a:rPr lang="en-US" dirty="0"/>
              <a:t>Rebuild WBB interchange as DDI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30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Widen from 4 to 6 lanes. Replace pavement.</a:t>
            </a:r>
          </a:p>
          <a:p>
            <a:r>
              <a:rPr lang="en-US" dirty="0"/>
              <a:t>Evaluating 120</a:t>
            </a:r>
            <a:r>
              <a:rPr lang="en-US" baseline="30000" dirty="0"/>
              <a:t>th</a:t>
            </a:r>
            <a:r>
              <a:rPr lang="en-US" dirty="0"/>
              <a:t> Interchange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98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lane. Replace pavement. Widen &amp; replace bridges.</a:t>
            </a:r>
          </a:p>
          <a:p>
            <a:r>
              <a:rPr lang="en-US" dirty="0"/>
              <a:t>West – HHH Interchange</a:t>
            </a:r>
          </a:p>
          <a:p>
            <a:r>
              <a:rPr lang="en-US" dirty="0"/>
              <a:t>East – Grading letting March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Pavement rehab., paved shoulders</a:t>
            </a:r>
          </a:p>
          <a:p>
            <a:r>
              <a:rPr lang="en-US" dirty="0"/>
              <a:t>Passing lanes, turn lanes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71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Pavement rehab., paved shoulders</a:t>
            </a:r>
          </a:p>
          <a:p>
            <a:r>
              <a:rPr lang="en-US" dirty="0"/>
              <a:t>Passing lanes, turn lanes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4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 25 – Replace 3 bridges (including </a:t>
            </a:r>
            <a:r>
              <a:rPr lang="en-US" dirty="0" err="1"/>
              <a:t>Wapsi</a:t>
            </a:r>
            <a:r>
              <a:rPr lang="en-US" dirty="0"/>
              <a:t>)</a:t>
            </a:r>
          </a:p>
          <a:p>
            <a:r>
              <a:rPr lang="en-US" dirty="0"/>
              <a:t>FY 27 – Replace 2 bridges (including RR)</a:t>
            </a:r>
          </a:p>
          <a:p>
            <a:r>
              <a:rPr lang="en-US" dirty="0"/>
              <a:t>RR bridge on new alignment due to skew &amp; RR </a:t>
            </a:r>
            <a:r>
              <a:rPr lang="en-US" dirty="0" err="1"/>
              <a:t>req’ts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96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bridges &amp; pavement</a:t>
            </a:r>
          </a:p>
          <a:p>
            <a:r>
              <a:rPr lang="en-US" dirty="0"/>
              <a:t>Increase capacity and improve traffic safety &amp; operations</a:t>
            </a:r>
          </a:p>
          <a:p>
            <a:r>
              <a:rPr lang="en-US" dirty="0"/>
              <a:t>Convert to diamond interchange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76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Staged. Maintain 2 lanes.</a:t>
            </a:r>
          </a:p>
          <a:p>
            <a:r>
              <a:rPr lang="en-US" dirty="0"/>
              <a:t>0.3 miles S of US 6.</a:t>
            </a:r>
          </a:p>
          <a:p>
            <a:r>
              <a:rPr lang="en-US" dirty="0"/>
              <a:t>NB is 2023.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8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under 2 miles.</a:t>
            </a:r>
          </a:p>
          <a:p>
            <a:r>
              <a:rPr lang="en-US" dirty="0"/>
              <a:t>Rebuild causeway and armor with rip rap.</a:t>
            </a:r>
          </a:p>
          <a:p>
            <a:r>
              <a:rPr lang="en-US" dirty="0"/>
              <a:t>Causeway eroding -was built with river bottom muck.</a:t>
            </a:r>
          </a:p>
          <a:p>
            <a:r>
              <a:rPr lang="en-US" dirty="0"/>
              <a:t>Bridge shown is bridge washing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38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&amp; final segment. 1</a:t>
            </a:r>
            <a:r>
              <a:rPr lang="en-US" baseline="30000" dirty="0"/>
              <a:t>st</a:t>
            </a:r>
            <a:r>
              <a:rPr lang="en-US" dirty="0"/>
              <a:t> 2 complete. 3</a:t>
            </a:r>
            <a:r>
              <a:rPr lang="en-US" baseline="30000" dirty="0"/>
              <a:t>rd</a:t>
            </a:r>
            <a:r>
              <a:rPr lang="en-US" dirty="0"/>
              <a:t> under construction.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pavement 1927! Widening &amp; resurfaced many times.</a:t>
            </a:r>
          </a:p>
          <a:p>
            <a:r>
              <a:rPr lang="en-US" dirty="0"/>
              <a:t>Narrow, curvy, hilly.</a:t>
            </a:r>
          </a:p>
          <a:p>
            <a:r>
              <a:rPr lang="en-US" dirty="0"/>
              <a:t>f/k/a US 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6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counties</a:t>
            </a:r>
          </a:p>
          <a:p>
            <a:r>
              <a:rPr lang="en-US" dirty="0"/>
              <a:t>15</a:t>
            </a:r>
            <a:r>
              <a:rPr lang="en-US" baseline="0" dirty="0"/>
              <a:t> garages – Indy, Urbana, Newhall, </a:t>
            </a:r>
            <a:r>
              <a:rPr lang="en-US" baseline="0" dirty="0" err="1"/>
              <a:t>W’burg</a:t>
            </a:r>
            <a:r>
              <a:rPr lang="en-US" baseline="0" dirty="0"/>
              <a:t>, Coralville, C.R. Marion, Anamosa, Manchester, Tipton, Dyersville, DBQ, Maquoketa, DeWitt, Davenport</a:t>
            </a:r>
          </a:p>
          <a:p>
            <a:r>
              <a:rPr lang="en-US" baseline="0" dirty="0"/>
              <a:t>3 RCE offices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49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9.7 miles.</a:t>
            </a:r>
          </a:p>
          <a:p>
            <a:r>
              <a:rPr lang="en-US" dirty="0"/>
              <a:t>Original pavement 1931. Thin PCC overly 2002.</a:t>
            </a:r>
          </a:p>
          <a:p>
            <a:r>
              <a:rPr lang="en-US" dirty="0"/>
              <a:t>Narrow shoulder, ditches. Drifting in winter.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35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handout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5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Presentation focuses on 16 major projects (</a:t>
            </a:r>
            <a:r>
              <a:rPr lang="en-US" dirty="0" err="1"/>
              <a:t>ie</a:t>
            </a:r>
            <a:r>
              <a:rPr lang="en-US" dirty="0"/>
              <a:t> - over $20M)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8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Project Development Soon</a:t>
            </a:r>
          </a:p>
          <a:p>
            <a:r>
              <a:rPr lang="en-US" dirty="0"/>
              <a:t>Likely 3 Year Project Similar to Grinnell I-80/IA 146 Interchange</a:t>
            </a:r>
          </a:p>
          <a:p>
            <a:r>
              <a:rPr lang="en-US" dirty="0"/>
              <a:t>Survey Limits Shown Above - Plan to Do Some 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6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 traffic operations &amp; increase capacity</a:t>
            </a:r>
          </a:p>
          <a:p>
            <a:r>
              <a:rPr lang="en-US" dirty="0"/>
              <a:t>44,000 </a:t>
            </a:r>
            <a:r>
              <a:rPr lang="en-US" dirty="0" err="1"/>
              <a:t>vpd</a:t>
            </a:r>
            <a:r>
              <a:rPr lang="en-US" dirty="0"/>
              <a:t> S of </a:t>
            </a:r>
            <a:r>
              <a:rPr lang="en-US" dirty="0" err="1"/>
              <a:t>Boyson</a:t>
            </a:r>
            <a:endParaRPr lang="en-US" dirty="0"/>
          </a:p>
          <a:p>
            <a:r>
              <a:rPr lang="en-US" dirty="0"/>
              <a:t>City project to west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1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Improve safety &amp; traffic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1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year project. 1</a:t>
            </a:r>
            <a:r>
              <a:rPr lang="en-US" baseline="30000" dirty="0"/>
              <a:t>st</a:t>
            </a:r>
            <a:r>
              <a:rPr lang="en-US" dirty="0"/>
              <a:t> letting in late 2023. 3 lettings.</a:t>
            </a:r>
          </a:p>
          <a:p>
            <a:r>
              <a:rPr lang="en-US" dirty="0"/>
              <a:t>Widen from 4 to 6 lanes. Replace pavement.</a:t>
            </a:r>
          </a:p>
          <a:p>
            <a:r>
              <a:rPr lang="en-US" dirty="0"/>
              <a:t>Penn Street remains diamond interchange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0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5DBB62E-C41B-4525-96E9-DCB856141B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6315"/>
            <a:ext cx="2133605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973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2023 Annual Utility Partner Meeting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 OF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6.xml"/><Relationship Id="rId3" Type="http://schemas.openxmlformats.org/officeDocument/2006/relationships/image" Target="../media/image21.png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esse.Tibodeau@iowadot.us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owadot.gov/program_management/interactivemap" TargetMode="External"/><Relationship Id="rId2" Type="http://schemas.openxmlformats.org/officeDocument/2006/relationships/hyperlink" Target="https://iowadot.gov/districts/district-contact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iowadot.gov/rightofway/Utility-Accommodation-and-Coordination" TargetMode="External"/><Relationship Id="rId4" Type="http://schemas.openxmlformats.org/officeDocument/2006/relationships/hyperlink" Target="https://iowadot.gov/maintenance/pdf/winter_quick_facts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23F2D-63D7-4790-8BDE-2DFA6C8EF409}"/>
              </a:ext>
            </a:extLst>
          </p:cNvPr>
          <p:cNvSpPr txBox="1"/>
          <p:nvPr/>
        </p:nvSpPr>
        <p:spPr>
          <a:xfrm>
            <a:off x="323528" y="5301208"/>
            <a:ext cx="511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Iowa DOT District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323528" y="494116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People &amp; Projects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472877B-776B-44C8-86C0-2939DA8DA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6315"/>
            <a:ext cx="2133605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E0F29-9F62-4D0B-9E6F-392070C1C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6182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4968552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151 Springville Interchange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$31M 	FY 27</a:t>
            </a:r>
          </a:p>
        </p:txBody>
      </p:sp>
    </p:spTree>
    <p:extLst>
      <p:ext uri="{BB962C8B-B14F-4D97-AF65-F5344CB8AC3E}">
        <p14:creationId xmlns:p14="http://schemas.microsoft.com/office/powerpoint/2010/main" val="262373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29C75-4D2E-408A-B2F3-EA6D6820F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6" y="1828800"/>
            <a:ext cx="9054244" cy="47812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I-380 Widening &amp; Penn Street Interchange – Johnson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South Segment</a:t>
            </a:r>
          </a:p>
        </p:txBody>
      </p:sp>
    </p:spTree>
    <p:extLst>
      <p:ext uri="{BB962C8B-B14F-4D97-AF65-F5344CB8AC3E}">
        <p14:creationId xmlns:p14="http://schemas.microsoft.com/office/powerpoint/2010/main" val="3812294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AE3DE-F452-4C32-9EE4-A499369B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384" y="1377950"/>
            <a:ext cx="6735232" cy="5460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I-380 Widening &amp; WBB Interchange – Linn/Johnson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North Segment</a:t>
            </a:r>
          </a:p>
        </p:txBody>
      </p:sp>
    </p:spTree>
    <p:extLst>
      <p:ext uri="{BB962C8B-B14F-4D97-AF65-F5344CB8AC3E}">
        <p14:creationId xmlns:p14="http://schemas.microsoft.com/office/powerpoint/2010/main" val="3605594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262D5-3FA9-4B92-8342-580BF3D6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25" y="1660190"/>
            <a:ext cx="7491813" cy="51366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I-380 Widening &amp; 120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Street Interchange – Johnson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Middle Segment – Not Programmed</a:t>
            </a:r>
          </a:p>
        </p:txBody>
      </p:sp>
    </p:spTree>
    <p:extLst>
      <p:ext uri="{BB962C8B-B14F-4D97-AF65-F5344CB8AC3E}">
        <p14:creationId xmlns:p14="http://schemas.microsoft.com/office/powerpoint/2010/main" val="3328976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28330F-6940-479A-A4D5-B015ADE8D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76"/>
            <a:ext cx="8962063" cy="4038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I-80 Widening – Johnson County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E2590-D73D-432C-8134-230EBC1B7E8C}"/>
              </a:ext>
            </a:extLst>
          </p:cNvPr>
          <p:cNvSpPr txBox="1"/>
          <p:nvPr/>
        </p:nvSpPr>
        <p:spPr>
          <a:xfrm>
            <a:off x="381000" y="5649950"/>
            <a:ext cx="2971800" cy="92333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West Segment – 3.1 miles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Open in late 2023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49142-E6D2-4028-AEF6-484A581BB36D}"/>
              </a:ext>
            </a:extLst>
          </p:cNvPr>
          <p:cNvSpPr txBox="1"/>
          <p:nvPr/>
        </p:nvSpPr>
        <p:spPr>
          <a:xfrm>
            <a:off x="5029200" y="5649950"/>
            <a:ext cx="2971800" cy="92333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East Segment – 4.5 miles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Open in late 2026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$67M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3B84F7-2051-4E57-9B35-A90F6636B674}"/>
                  </a:ext>
                </a:extLst>
              </p14:cNvPr>
              <p14:cNvContentPartPr/>
              <p14:nvPr/>
            </p14:nvContentPartPr>
            <p14:xfrm>
              <a:off x="1650312" y="2753705"/>
              <a:ext cx="581400" cy="297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3B84F7-2051-4E57-9B35-A90F6636B6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2672" y="2736065"/>
                <a:ext cx="617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5FAB38-76B6-42C1-AA74-F519959A53AB}"/>
                  </a:ext>
                </a:extLst>
              </p14:cNvPr>
              <p14:cNvContentPartPr/>
              <p14:nvPr/>
            </p14:nvContentPartPr>
            <p14:xfrm>
              <a:off x="8679928" y="3899107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5FAB38-76B6-42C1-AA74-F519959A53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61928" y="388146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0EAD245-11BF-4487-B953-FBF75ECE0F53}"/>
                  </a:ext>
                </a:extLst>
              </p14:cNvPr>
              <p14:cNvContentPartPr/>
              <p14:nvPr/>
            </p14:nvContentPartPr>
            <p14:xfrm>
              <a:off x="7610790" y="3847690"/>
              <a:ext cx="1013040" cy="61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0EAD245-11BF-4487-B953-FBF75ECE0F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92790" y="3829690"/>
                <a:ext cx="104868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8D44207-D96C-4555-BE8B-4521257F401A}"/>
                  </a:ext>
                </a:extLst>
              </p14:cNvPr>
              <p14:cNvContentPartPr/>
              <p14:nvPr/>
            </p14:nvContentPartPr>
            <p14:xfrm>
              <a:off x="8592468" y="3897065"/>
              <a:ext cx="298440" cy="9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8D44207-D96C-4555-BE8B-4521257F40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74828" y="3879425"/>
                <a:ext cx="3340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946EB86-3242-4C81-B077-207D7221DD7C}"/>
                  </a:ext>
                </a:extLst>
              </p14:cNvPr>
              <p14:cNvContentPartPr/>
              <p14:nvPr/>
            </p14:nvContentPartPr>
            <p14:xfrm>
              <a:off x="1377120" y="2661563"/>
              <a:ext cx="293760" cy="108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946EB86-3242-4C81-B077-207D7221DD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59480" y="2643563"/>
                <a:ext cx="3294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F69D179-AB3B-412D-9E5E-D79E7AF9B22B}"/>
                  </a:ext>
                </a:extLst>
              </p14:cNvPr>
              <p14:cNvContentPartPr/>
              <p14:nvPr/>
            </p14:nvContentPartPr>
            <p14:xfrm>
              <a:off x="210000" y="2617283"/>
              <a:ext cx="976680" cy="45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F69D179-AB3B-412D-9E5E-D79E7AF9B22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2000" y="2599643"/>
                <a:ext cx="1012320" cy="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157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18E290-E8BF-4863-AC4F-7595EF6F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87" y="5048647"/>
            <a:ext cx="2918985" cy="1734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D39BDE-5BEC-4ECF-B8D0-EB7A9E6A3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277" y="5048646"/>
            <a:ext cx="2981325" cy="1734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Pavement Rehab/ Super 2 – Cedar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$22.3M		FY 25 &amp; 26</a:t>
            </a:r>
          </a:p>
        </p:txBody>
      </p:sp>
      <p:pic>
        <p:nvPicPr>
          <p:cNvPr id="8" name="image2.png">
            <a:extLst>
              <a:ext uri="{FF2B5EF4-FFF2-40B4-BE49-F238E27FC236}">
                <a16:creationId xmlns:a16="http://schemas.microsoft.com/office/drawing/2014/main" id="{A55C1A58-38B7-4B9F-BB6B-321C87BFE8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" b="30327"/>
          <a:stretch/>
        </p:blipFill>
        <p:spPr bwMode="auto">
          <a:xfrm>
            <a:off x="1374267" y="1669715"/>
            <a:ext cx="6395466" cy="3378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4459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F686DD-CA6E-42AA-9D6D-B1D610EBD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81"/>
          <a:stretch/>
        </p:blipFill>
        <p:spPr>
          <a:xfrm>
            <a:off x="228600" y="4571404"/>
            <a:ext cx="4953000" cy="2210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DE31C-F9DC-4ED2-87F0-A96AA5576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9" t="29488" r="9416" b="17349"/>
          <a:stretch/>
        </p:blipFill>
        <p:spPr>
          <a:xfrm>
            <a:off x="2732302" y="1747619"/>
            <a:ext cx="6149051" cy="33627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Pavement Rehab/ Super 2 – Cedar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Not Programmed</a:t>
            </a:r>
          </a:p>
        </p:txBody>
      </p:sp>
    </p:spTree>
    <p:extLst>
      <p:ext uri="{BB962C8B-B14F-4D97-AF65-F5344CB8AC3E}">
        <p14:creationId xmlns:p14="http://schemas.microsoft.com/office/powerpoint/2010/main" val="3597965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2FC2C-90BC-49BD-A5B3-C81851397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8550"/>
            <a:ext cx="9144000" cy="4999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Bridge Replacements – Clinton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West $19.1M (FY 26 &amp; 27)		East $14M (FY 25)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9BD53A-B059-41E1-AEB1-B2C69CA44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3886200"/>
            <a:ext cx="371322" cy="3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B7A67-D432-4DF2-B0A6-19F46804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" y="2286000"/>
            <a:ext cx="9132752" cy="457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7085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I-80 / Middle Road Interchange – Scott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$46M (FY 25)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519DF-69A7-4464-B031-6E0208FF8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87" y="4876800"/>
            <a:ext cx="304800" cy="305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85FAD-A378-41C3-8FEA-3F00611EC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802" y="4135388"/>
            <a:ext cx="304800" cy="3052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F177C8-3997-43E3-A472-38686C4BD832}"/>
              </a:ext>
            </a:extLst>
          </p:cNvPr>
          <p:cNvSpPr txBox="1"/>
          <p:nvPr/>
        </p:nvSpPr>
        <p:spPr>
          <a:xfrm rot="16200000">
            <a:off x="4097713" y="3019664"/>
            <a:ext cx="1622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Middle Road</a:t>
            </a:r>
          </a:p>
        </p:txBody>
      </p:sp>
    </p:spTree>
    <p:extLst>
      <p:ext uri="{BB962C8B-B14F-4D97-AF65-F5344CB8AC3E}">
        <p14:creationId xmlns:p14="http://schemas.microsoft.com/office/powerpoint/2010/main" val="1075278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1654D-A3F3-4A1D-B895-7AD41ED74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190" y="1487710"/>
            <a:ext cx="4615412" cy="52953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6552538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I-80 Mississippi River Bridge Replacement – Scott County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4D540-AF08-4CBB-81F4-B72EA39483EC}"/>
              </a:ext>
            </a:extLst>
          </p:cNvPr>
          <p:cNvSpPr txBox="1"/>
          <p:nvPr/>
        </p:nvSpPr>
        <p:spPr>
          <a:xfrm>
            <a:off x="609600" y="3810000"/>
            <a:ext cx="3110644" cy="2308324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PEL Study Completed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Programmed FY 26-28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Illinois DOT Recommends Moving to FY 28-30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Illinois DOT - lead Agency</a:t>
            </a:r>
          </a:p>
        </p:txBody>
      </p:sp>
    </p:spTree>
    <p:extLst>
      <p:ext uri="{BB962C8B-B14F-4D97-AF65-F5344CB8AC3E}">
        <p14:creationId xmlns:p14="http://schemas.microsoft.com/office/powerpoint/2010/main" val="119228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01230B5-79CD-4AD5-BD02-CDF3A31AB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59CED3-BE55-4C36-827B-5AF7565ACF39}"/>
              </a:ext>
            </a:extLst>
          </p:cNvPr>
          <p:cNvSpPr txBox="1"/>
          <p:nvPr/>
        </p:nvSpPr>
        <p:spPr>
          <a:xfrm>
            <a:off x="915062" y="1023384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6 People &amp; Places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AC01D2-F73F-4714-8B67-3713BD4BD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060848"/>
            <a:ext cx="4859836" cy="380106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C5CC34-3435-4E8D-9A6C-F8E5C46B26DE}"/>
              </a:ext>
            </a:extLst>
          </p:cNvPr>
          <p:cNvSpPr/>
          <p:nvPr/>
        </p:nvSpPr>
        <p:spPr>
          <a:xfrm>
            <a:off x="4683844" y="3893725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081E04-DE59-4776-A5CF-A36975EC61CE}"/>
              </a:ext>
            </a:extLst>
          </p:cNvPr>
          <p:cNvSpPr/>
          <p:nvPr/>
        </p:nvSpPr>
        <p:spPr>
          <a:xfrm>
            <a:off x="3743936" y="4100662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6213FD-828F-47C3-A0D4-6385D81915B5}"/>
              </a:ext>
            </a:extLst>
          </p:cNvPr>
          <p:cNvSpPr/>
          <p:nvPr/>
        </p:nvSpPr>
        <p:spPr>
          <a:xfrm>
            <a:off x="3930545" y="2829896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AFCEAA-5FA4-4D81-A4BF-518B5150A5CB}"/>
              </a:ext>
            </a:extLst>
          </p:cNvPr>
          <p:cNvSpPr/>
          <p:nvPr/>
        </p:nvSpPr>
        <p:spPr>
          <a:xfrm>
            <a:off x="6630002" y="3739126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BE3DAD-BF9E-42B4-AB4C-1FC587DAC96D}"/>
              </a:ext>
            </a:extLst>
          </p:cNvPr>
          <p:cNvSpPr/>
          <p:nvPr/>
        </p:nvSpPr>
        <p:spPr>
          <a:xfrm>
            <a:off x="5311674" y="3662863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8DDEB6-54B7-4B1B-A3B5-36112C93587E}"/>
              </a:ext>
            </a:extLst>
          </p:cNvPr>
          <p:cNvSpPr/>
          <p:nvPr/>
        </p:nvSpPr>
        <p:spPr>
          <a:xfrm>
            <a:off x="5140286" y="2775593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63BBDF-137E-4AF7-AA69-E727A955C586}"/>
              </a:ext>
            </a:extLst>
          </p:cNvPr>
          <p:cNvSpPr/>
          <p:nvPr/>
        </p:nvSpPr>
        <p:spPr>
          <a:xfrm>
            <a:off x="3930546" y="3399800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44C41B-47B5-4B48-B56F-F5616B97A306}"/>
              </a:ext>
            </a:extLst>
          </p:cNvPr>
          <p:cNvSpPr/>
          <p:nvPr/>
        </p:nvSpPr>
        <p:spPr>
          <a:xfrm>
            <a:off x="4499451" y="4908819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2C68A2-71CB-4BEA-90E0-5458C30397FC}"/>
              </a:ext>
            </a:extLst>
          </p:cNvPr>
          <p:cNvSpPr/>
          <p:nvPr/>
        </p:nvSpPr>
        <p:spPr>
          <a:xfrm>
            <a:off x="4562376" y="4307598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06A2E2C-7183-4C52-AB63-E9A4FDB8C3A6}"/>
              </a:ext>
            </a:extLst>
          </p:cNvPr>
          <p:cNvSpPr/>
          <p:nvPr/>
        </p:nvSpPr>
        <p:spPr>
          <a:xfrm>
            <a:off x="5726009" y="2743280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3C69E0-ACAD-4868-8D7E-EB4C3A74E7C0}"/>
              </a:ext>
            </a:extLst>
          </p:cNvPr>
          <p:cNvSpPr/>
          <p:nvPr/>
        </p:nvSpPr>
        <p:spPr>
          <a:xfrm>
            <a:off x="5770737" y="4709138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44ECC19-BE8F-41EA-ADE5-DA8E7503CF2B}"/>
              </a:ext>
            </a:extLst>
          </p:cNvPr>
          <p:cNvSpPr/>
          <p:nvPr/>
        </p:nvSpPr>
        <p:spPr>
          <a:xfrm>
            <a:off x="6824307" y="5101953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8E970D3-B312-4576-AC97-7B6A45121CDC}"/>
              </a:ext>
            </a:extLst>
          </p:cNvPr>
          <p:cNvSpPr/>
          <p:nvPr/>
        </p:nvSpPr>
        <p:spPr>
          <a:xfrm>
            <a:off x="6867551" y="4453794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B390091-329B-44FB-B6BB-C7C930B8B1FF}"/>
              </a:ext>
            </a:extLst>
          </p:cNvPr>
          <p:cNvSpPr/>
          <p:nvPr/>
        </p:nvSpPr>
        <p:spPr>
          <a:xfrm>
            <a:off x="6743030" y="5283216"/>
            <a:ext cx="301102" cy="301102"/>
          </a:xfrm>
          <a:prstGeom prst="ellipse">
            <a:avLst/>
          </a:prstGeom>
          <a:solidFill>
            <a:srgbClr val="ED752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2F325D-7DBC-4A29-9C18-569FD0702B2A}"/>
              </a:ext>
            </a:extLst>
          </p:cNvPr>
          <p:cNvSpPr/>
          <p:nvPr/>
        </p:nvSpPr>
        <p:spPr>
          <a:xfrm>
            <a:off x="6569799" y="2550276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A9931F5-6586-4694-998B-522CF688E780}"/>
              </a:ext>
            </a:extLst>
          </p:cNvPr>
          <p:cNvSpPr/>
          <p:nvPr/>
        </p:nvSpPr>
        <p:spPr>
          <a:xfrm>
            <a:off x="4310845" y="4022296"/>
            <a:ext cx="380994" cy="380994"/>
          </a:xfrm>
          <a:prstGeom prst="ellipse">
            <a:avLst/>
          </a:prstGeom>
          <a:solidFill>
            <a:srgbClr val="800000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02CEC2-E17C-47CB-A131-378F87108FA4}"/>
              </a:ext>
            </a:extLst>
          </p:cNvPr>
          <p:cNvSpPr/>
          <p:nvPr/>
        </p:nvSpPr>
        <p:spPr>
          <a:xfrm>
            <a:off x="3757314" y="4981286"/>
            <a:ext cx="173231" cy="173231"/>
          </a:xfrm>
          <a:prstGeom prst="ellipse">
            <a:avLst/>
          </a:prstGeom>
          <a:solidFill>
            <a:srgbClr val="0066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67AEB7-5079-482C-8148-785BD7905A31}"/>
              </a:ext>
            </a:extLst>
          </p:cNvPr>
          <p:cNvSpPr txBox="1"/>
          <p:nvPr/>
        </p:nvSpPr>
        <p:spPr>
          <a:xfrm>
            <a:off x="782582" y="4631820"/>
            <a:ext cx="2206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Office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45455B-B144-4B81-BC23-4F294CD22D01}"/>
              </a:ext>
            </a:extLst>
          </p:cNvPr>
          <p:cNvSpPr txBox="1"/>
          <p:nvPr/>
        </p:nvSpPr>
        <p:spPr>
          <a:xfrm>
            <a:off x="782582" y="4869641"/>
            <a:ext cx="260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Resident Construction Office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EC7E5D-059D-44C7-A42D-CE08CA186F40}"/>
              </a:ext>
            </a:extLst>
          </p:cNvPr>
          <p:cNvSpPr txBox="1"/>
          <p:nvPr/>
        </p:nvSpPr>
        <p:spPr>
          <a:xfrm>
            <a:off x="782582" y="5130785"/>
            <a:ext cx="260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Maintenance Garage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ECFDFD-CE8D-4171-A594-FB295E7E71E2}"/>
              </a:ext>
            </a:extLst>
          </p:cNvPr>
          <p:cNvSpPr txBox="1"/>
          <p:nvPr/>
        </p:nvSpPr>
        <p:spPr>
          <a:xfrm>
            <a:off x="4978520" y="2455905"/>
            <a:ext cx="14949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Manchester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DF2A98-CD03-400A-99B4-6D01A3670E69}"/>
              </a:ext>
            </a:extLst>
          </p:cNvPr>
          <p:cNvSpPr txBox="1"/>
          <p:nvPr/>
        </p:nvSpPr>
        <p:spPr>
          <a:xfrm>
            <a:off x="4754924" y="3825742"/>
            <a:ext cx="15021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Cedar Rapids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7C4872-64C8-434D-8DDA-3A9E1F8EB13B}"/>
              </a:ext>
            </a:extLst>
          </p:cNvPr>
          <p:cNvSpPr txBox="1"/>
          <p:nvPr/>
        </p:nvSpPr>
        <p:spPr>
          <a:xfrm>
            <a:off x="6954167" y="5495775"/>
            <a:ext cx="1404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Davenport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ED00431-D70C-432E-9524-4BC900290C3B}"/>
              </a:ext>
            </a:extLst>
          </p:cNvPr>
          <p:cNvSpPr/>
          <p:nvPr/>
        </p:nvSpPr>
        <p:spPr>
          <a:xfrm>
            <a:off x="595057" y="4673635"/>
            <a:ext cx="190497" cy="190497"/>
          </a:xfrm>
          <a:prstGeom prst="ellipse">
            <a:avLst/>
          </a:prstGeom>
          <a:solidFill>
            <a:srgbClr val="800000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C4A02EA-2189-4FAA-B2D5-C69FCDDE684C}"/>
              </a:ext>
            </a:extLst>
          </p:cNvPr>
          <p:cNvSpPr/>
          <p:nvPr/>
        </p:nvSpPr>
        <p:spPr>
          <a:xfrm>
            <a:off x="595057" y="4911456"/>
            <a:ext cx="190497" cy="190497"/>
          </a:xfrm>
          <a:prstGeom prst="ellipse">
            <a:avLst/>
          </a:prstGeom>
          <a:solidFill>
            <a:srgbClr val="ED752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AC4F625-5F99-47A8-BE16-158C655D7EB2}"/>
              </a:ext>
            </a:extLst>
          </p:cNvPr>
          <p:cNvSpPr/>
          <p:nvPr/>
        </p:nvSpPr>
        <p:spPr>
          <a:xfrm>
            <a:off x="595057" y="5172599"/>
            <a:ext cx="190497" cy="190497"/>
          </a:xfrm>
          <a:prstGeom prst="ellipse">
            <a:avLst/>
          </a:prstGeom>
          <a:solidFill>
            <a:srgbClr val="006699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C601212-42AC-4DC4-BBF3-7E2239021B2D}"/>
              </a:ext>
            </a:extLst>
          </p:cNvPr>
          <p:cNvSpPr/>
          <p:nvPr/>
        </p:nvSpPr>
        <p:spPr>
          <a:xfrm>
            <a:off x="4604373" y="4036726"/>
            <a:ext cx="301102" cy="301102"/>
          </a:xfrm>
          <a:prstGeom prst="ellipse">
            <a:avLst/>
          </a:prstGeom>
          <a:solidFill>
            <a:srgbClr val="ED752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8F8565F-0851-40D6-8549-C1E65860CB5F}"/>
              </a:ext>
            </a:extLst>
          </p:cNvPr>
          <p:cNvSpPr/>
          <p:nvPr/>
        </p:nvSpPr>
        <p:spPr>
          <a:xfrm>
            <a:off x="4890150" y="2726899"/>
            <a:ext cx="301102" cy="301102"/>
          </a:xfrm>
          <a:prstGeom prst="ellipse">
            <a:avLst/>
          </a:prstGeom>
          <a:solidFill>
            <a:srgbClr val="ED752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0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4876138" cy="92333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IA 461 SB Over Duck Creek – Scott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Bridge Replacement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$3.8M 	FY 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12149-F105-45B3-B359-77A7A4688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142"/>
          <a:stretch/>
        </p:blipFill>
        <p:spPr>
          <a:xfrm>
            <a:off x="380999" y="2438400"/>
            <a:ext cx="8629603" cy="33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8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2D9CA-7020-4E5E-990B-AE1BCB1F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168321"/>
            <a:ext cx="6007632" cy="2826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3CD528-40CC-459B-84C5-90A28404E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44" y="2186322"/>
            <a:ext cx="2647950" cy="1981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6FCE0-4413-49F7-87D0-AA354AB9A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647" y="1821316"/>
            <a:ext cx="2647950" cy="1984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6019DE-0272-442F-ADFF-C051C8185B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30" r="21007"/>
          <a:stretch/>
        </p:blipFill>
        <p:spPr>
          <a:xfrm>
            <a:off x="5589712" y="608802"/>
            <a:ext cx="3429000" cy="50438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48761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52 Sabula Causeway – Jackson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$33M 	FY 25</a:t>
            </a:r>
          </a:p>
        </p:txBody>
      </p:sp>
    </p:spTree>
    <p:extLst>
      <p:ext uri="{BB962C8B-B14F-4D97-AF65-F5344CB8AC3E}">
        <p14:creationId xmlns:p14="http://schemas.microsoft.com/office/powerpoint/2010/main" val="2085160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ACFAA7-9319-4125-A912-8362C54EA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02" y="3429000"/>
            <a:ext cx="6934200" cy="33276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57963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IA 3 Pavement Replacement – Dubuque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$20M 	FY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0EEC0-8215-42A1-B8A4-AD96E01E3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" b="29301"/>
          <a:stretch/>
        </p:blipFill>
        <p:spPr>
          <a:xfrm>
            <a:off x="267263" y="1739695"/>
            <a:ext cx="6415562" cy="327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B05003-A4B4-4620-B895-B014C1A2F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900" y="4660650"/>
            <a:ext cx="1304925" cy="343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9554EE-F030-4665-A6F3-4A74198D6BAD}"/>
              </a:ext>
            </a:extLst>
          </p:cNvPr>
          <p:cNvSpPr txBox="1"/>
          <p:nvPr/>
        </p:nvSpPr>
        <p:spPr>
          <a:xfrm>
            <a:off x="3505200" y="3766056"/>
            <a:ext cx="129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6.3 miles</a:t>
            </a:r>
          </a:p>
        </p:txBody>
      </p:sp>
    </p:spTree>
    <p:extLst>
      <p:ext uri="{BB962C8B-B14F-4D97-AF65-F5344CB8AC3E}">
        <p14:creationId xmlns:p14="http://schemas.microsoft.com/office/powerpoint/2010/main" val="3986784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E2992-F64A-4BE6-B68F-BC299C90E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39"/>
          <a:stretch/>
        </p:blipFill>
        <p:spPr>
          <a:xfrm>
            <a:off x="357493" y="2747414"/>
            <a:ext cx="6195707" cy="3391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011CD-47C7-44D2-8DA6-472FC9C4D4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5" t="1629" r="32956" b="5993"/>
          <a:stretch/>
        </p:blipFill>
        <p:spPr>
          <a:xfrm>
            <a:off x="6403953" y="727476"/>
            <a:ext cx="2606649" cy="6019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59429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IA 13 Pavement Replacement – Delaware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$22.9M 	FY 24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7FB2105-85A3-400B-9DED-09DCAEC1D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881" y="1023384"/>
            <a:ext cx="176818" cy="1768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3386B-DB62-4D65-A61F-921C12A01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2585540"/>
            <a:ext cx="228600" cy="2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8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5942938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6 NOT Funded Projects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AE3386B-DB62-4D65-A61F-921C12A01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585540"/>
            <a:ext cx="228600" cy="222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FA268-E69D-48B1-BC3B-7E9A70086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17" y="1676400"/>
            <a:ext cx="8806328" cy="453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44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THANK YOU FOR YOUR TIME AND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231BAE-43AE-47BF-B20A-645734AA69D0}"/>
              </a:ext>
            </a:extLst>
          </p:cNvPr>
          <p:cNvSpPr txBox="1"/>
          <p:nvPr/>
        </p:nvSpPr>
        <p:spPr>
          <a:xfrm>
            <a:off x="2309639" y="4648200"/>
            <a:ext cx="4495800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Jesse Tibodeau, PE, CPM</a:t>
            </a:r>
            <a:endParaRPr lang="en-US" altLang="en-US" sz="11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DISTRICT 6</a:t>
            </a:r>
            <a:endParaRPr lang="en-US" altLang="en-US" sz="11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IOWA DEPARTMENT OF TRANSPORTATION</a:t>
            </a:r>
          </a:p>
          <a:p>
            <a:pPr algn="ctr"/>
            <a:r>
              <a:rPr lang="en-US" sz="11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Jesse.Tibodeau@iowadot.us</a:t>
            </a:r>
            <a:endParaRPr lang="en-US" sz="1100" u="sng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319-364-0235</a:t>
            </a: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576" y="2060848"/>
            <a:ext cx="79208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DOT District Contacts: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2"/>
              </a:rPr>
              <a:t>https://iowadot.gov/districts/district-contacts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DOT FY 2023-27 Highway Program Interactive Map: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3"/>
              </a:rPr>
              <a:t>https://iowadot.gov/program_management/interactivemap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DOT Winter Quick Facts: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4"/>
              </a:rPr>
              <a:t>https://iowadot.gov/maintenance/pdf/winter_quick_facts.pdf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DOT Utility Accommodation Info: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https://iowadot.gov/rightofway/Utility-Accommodation-and-Coordination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F97DF-5C05-4A7E-A1A3-1A9690633C7D}"/>
              </a:ext>
            </a:extLst>
          </p:cNvPr>
          <p:cNvSpPr txBox="1"/>
          <p:nvPr/>
        </p:nvSpPr>
        <p:spPr>
          <a:xfrm>
            <a:off x="834283" y="908720"/>
            <a:ext cx="408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References/notes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A32716C-10C8-4125-9BB2-4786C95C3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7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4A53FCD-09A5-4D8F-A2D9-2B272D2F4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14743" r="18333"/>
          <a:stretch/>
        </p:blipFill>
        <p:spPr>
          <a:xfrm>
            <a:off x="1752600" y="1572547"/>
            <a:ext cx="6031160" cy="504442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FF01EA6-3A31-444D-BFAB-DDD2BFAD0940}"/>
              </a:ext>
            </a:extLst>
          </p:cNvPr>
          <p:cNvSpPr/>
          <p:nvPr/>
        </p:nvSpPr>
        <p:spPr>
          <a:xfrm>
            <a:off x="283717" y="2540186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8017" y="2904341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D6 Utility Coordinator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59267" y="5872070"/>
            <a:ext cx="1728192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518291" y="5948147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Sheila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18291" y="6232110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D6 Permits - 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77169" y="1343872"/>
            <a:ext cx="1728192" cy="7200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673834" y="1703842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D6 Permits - 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6541" y="5872070"/>
            <a:ext cx="1728192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9541" y="5948149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Arielle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Muench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0471" y="620889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D6 Permits - SW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6541" y="259656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Steve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Flockhart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FB323C-DE13-4723-B93F-1746A7FDDA79}"/>
              </a:ext>
            </a:extLst>
          </p:cNvPr>
          <p:cNvSpPr txBox="1"/>
          <p:nvPr/>
        </p:nvSpPr>
        <p:spPr>
          <a:xfrm>
            <a:off x="915062" y="1023384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6 Utility Partners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31B30DB7-9120-4472-9CE8-56B94EAF7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ECE737C-F3EB-4CDE-9B80-FDFC3FC3E766}"/>
              </a:ext>
            </a:extLst>
          </p:cNvPr>
          <p:cNvSpPr/>
          <p:nvPr/>
        </p:nvSpPr>
        <p:spPr>
          <a:xfrm>
            <a:off x="294641" y="1632926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D83FD2-9E97-4214-B74F-37736A7F0321}"/>
              </a:ext>
            </a:extLst>
          </p:cNvPr>
          <p:cNvSpPr txBox="1"/>
          <p:nvPr/>
        </p:nvSpPr>
        <p:spPr>
          <a:xfrm>
            <a:off x="437325" y="1692648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Jesse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Tibodeau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16D8A5-5573-47A5-8B0D-BF4200FA5924}"/>
              </a:ext>
            </a:extLst>
          </p:cNvPr>
          <p:cNvSpPr txBox="1"/>
          <p:nvPr/>
        </p:nvSpPr>
        <p:spPr>
          <a:xfrm>
            <a:off x="450958" y="197839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D6 Engineer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A157C7-B1C8-4214-AF37-E50E489D3083}"/>
              </a:ext>
            </a:extLst>
          </p:cNvPr>
          <p:cNvSpPr txBox="1"/>
          <p:nvPr/>
        </p:nvSpPr>
        <p:spPr>
          <a:xfrm>
            <a:off x="7518291" y="5946858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Sheila Lee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5E65D0-339C-4DCA-AA12-069507B497B0}"/>
              </a:ext>
            </a:extLst>
          </p:cNvPr>
          <p:cNvSpPr txBox="1"/>
          <p:nvPr/>
        </p:nvSpPr>
        <p:spPr>
          <a:xfrm>
            <a:off x="6510179" y="1418659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Terry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Kluesner</a:t>
            </a:r>
          </a:p>
        </p:txBody>
      </p:sp>
    </p:spTree>
    <p:extLst>
      <p:ext uri="{BB962C8B-B14F-4D97-AF65-F5344CB8AC3E}">
        <p14:creationId xmlns:p14="http://schemas.microsoft.com/office/powerpoint/2010/main" val="296009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098" y="2899792"/>
            <a:ext cx="2088232" cy="432048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1364" y="295205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2023-27 Program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487" y="3547864"/>
            <a:ext cx="190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71721"/>
                </a:solidFill>
                <a:latin typeface="Century Gothic" panose="020B0502020202020204" pitchFamily="34" charset="0"/>
              </a:rPr>
              <a:t>$900 M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77130" y="4195936"/>
            <a:ext cx="150924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04345" y="2899792"/>
            <a:ext cx="2088232" cy="4320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89596" y="295801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Roadway Lane Miles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7742" y="3547864"/>
            <a:ext cx="190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4,291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792377" y="4195936"/>
            <a:ext cx="150924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637570" y="2904012"/>
            <a:ext cx="2088232" cy="4320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813917" y="297180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Bridges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38959" y="3552084"/>
            <a:ext cx="190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876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4925602" y="4200156"/>
            <a:ext cx="150924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758133" y="2899792"/>
            <a:ext cx="2088232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974157" y="295205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2023-27 Projects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87514" y="3547864"/>
            <a:ext cx="190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435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7046165" y="4195936"/>
            <a:ext cx="150924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D62B81E-89B3-4071-8E02-DC43C7C3800F}"/>
              </a:ext>
            </a:extLst>
          </p:cNvPr>
          <p:cNvSpPr txBox="1"/>
          <p:nvPr/>
        </p:nvSpPr>
        <p:spPr>
          <a:xfrm>
            <a:off x="915062" y="1023384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D6 by the numbers</a:t>
            </a: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3125FC3-E98A-41C4-9C25-E904D562E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60901-4443-4E39-926E-2A1E7C6C58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3200" r="19800" b="3971"/>
          <a:stretch/>
        </p:blipFill>
        <p:spPr>
          <a:xfrm>
            <a:off x="251520" y="1241360"/>
            <a:ext cx="7200800" cy="5465669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CF73E86F-C23D-4ED8-A391-C3B31EB95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19" y="1241360"/>
            <a:ext cx="2284725" cy="2187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FY 2023-27 Program (D6)</a:t>
            </a:r>
          </a:p>
        </p:txBody>
      </p:sp>
    </p:spTree>
    <p:extLst>
      <p:ext uri="{BB962C8B-B14F-4D97-AF65-F5344CB8AC3E}">
        <p14:creationId xmlns:p14="http://schemas.microsoft.com/office/powerpoint/2010/main" val="316161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BAEED2-4265-44B4-8D1C-9CB6B33B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716"/>
            <a:ext cx="7239000" cy="52940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4968552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FY 2023 Projects (D6)</a:t>
            </a:r>
          </a:p>
        </p:txBody>
      </p:sp>
    </p:spTree>
    <p:extLst>
      <p:ext uri="{BB962C8B-B14F-4D97-AF65-F5344CB8AC3E}">
        <p14:creationId xmlns:p14="http://schemas.microsoft.com/office/powerpoint/2010/main" val="273014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0D353-6DDC-46D4-B63C-F33973071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8279791" cy="50798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3656938" cy="36933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4 Lane – Benton County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384B24-057A-4480-8105-3DC494A7B0E1}"/>
              </a:ext>
            </a:extLst>
          </p:cNvPr>
          <p:cNvSpPr txBox="1"/>
          <p:nvPr/>
        </p:nvSpPr>
        <p:spPr>
          <a:xfrm>
            <a:off x="5883614" y="4585899"/>
            <a:ext cx="799107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$45M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FY 22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05285F-4C1B-4685-9119-16533A2946AF}"/>
              </a:ext>
            </a:extLst>
          </p:cNvPr>
          <p:cNvSpPr txBox="1"/>
          <p:nvPr/>
        </p:nvSpPr>
        <p:spPr>
          <a:xfrm>
            <a:off x="2096990" y="4585900"/>
            <a:ext cx="799107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$36M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FY 23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B6F336C-269C-49C0-8A68-B6C07D6AF8C4}"/>
                  </a:ext>
                </a:extLst>
              </p14:cNvPr>
              <p14:cNvContentPartPr/>
              <p14:nvPr/>
            </p14:nvContentPartPr>
            <p14:xfrm>
              <a:off x="9648780" y="200952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B6F336C-269C-49C0-8A68-B6C07D6AF8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0780" y="199152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075323-CB00-48BC-82FF-46A1CA502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3505200"/>
            <a:ext cx="371322" cy="3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9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4075F-9053-4071-9396-7EA238AA5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"/>
          <a:stretch/>
        </p:blipFill>
        <p:spPr>
          <a:xfrm>
            <a:off x="179512" y="1898196"/>
            <a:ext cx="8961120" cy="49598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5790538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I-80 / IA 149 Bridge Replacements – Iowa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$21.4M Programmed in FY 27</a:t>
            </a:r>
          </a:p>
        </p:txBody>
      </p:sp>
    </p:spTree>
    <p:extLst>
      <p:ext uri="{BB962C8B-B14F-4D97-AF65-F5344CB8AC3E}">
        <p14:creationId xmlns:p14="http://schemas.microsoft.com/office/powerpoint/2010/main" val="304140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6C8B8-8A9B-4A05-960D-3381EA83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407"/>
            <a:ext cx="9144000" cy="57585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9D3B43-4E9F-45A3-9D14-955F85077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97" y="152400"/>
            <a:ext cx="1676405" cy="3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ED350-4B29-42C8-BAAD-807E22614B3D}"/>
              </a:ext>
            </a:extLst>
          </p:cNvPr>
          <p:cNvSpPr txBox="1"/>
          <p:nvPr/>
        </p:nvSpPr>
        <p:spPr>
          <a:xfrm>
            <a:off x="915062" y="1023384"/>
            <a:ext cx="4968552" cy="646331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I-380/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Boyson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Rd Interchange – Linn County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$24M	FY 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9BDAB-4DE1-40AE-85ED-82BB08B4C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24" y="1752600"/>
            <a:ext cx="4286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76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ting-you-there-PowerPoint-Template" id="{0F673E8D-E71B-4D36-9A44-FD1AA4472C87}" vid="{671D0BB7-0170-4E7D-9070-3DF1C2C6BF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Getting-you-there-PowerPoint-Template</Template>
  <TotalTime>11621</TotalTime>
  <Words>857</Words>
  <Application>Microsoft Office PowerPoint</Application>
  <PresentationFormat>On-screen Show (4:3)</PresentationFormat>
  <Paragraphs>171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Andersen, Christina</dc:creator>
  <cp:lastModifiedBy>Tibodeau, Jesse</cp:lastModifiedBy>
  <cp:revision>74</cp:revision>
  <dcterms:created xsi:type="dcterms:W3CDTF">2021-04-01T15:53:52Z</dcterms:created>
  <dcterms:modified xsi:type="dcterms:W3CDTF">2023-02-17T22:58:05Z</dcterms:modified>
</cp:coreProperties>
</file>