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341" r:id="rId3"/>
    <p:sldId id="333" r:id="rId4"/>
    <p:sldId id="334" r:id="rId5"/>
    <p:sldId id="335" r:id="rId6"/>
    <p:sldId id="340" r:id="rId7"/>
    <p:sldId id="336" r:id="rId8"/>
    <p:sldId id="287" r:id="rId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8342" autoAdjust="0"/>
  </p:normalViewPr>
  <p:slideViewPr>
    <p:cSldViewPr>
      <p:cViewPr varScale="1">
        <p:scale>
          <a:sx n="74" d="100"/>
          <a:sy n="74" d="100"/>
        </p:scale>
        <p:origin x="25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Management – allows us to manage data to achieve our goals</a:t>
            </a:r>
          </a:p>
          <a:p>
            <a:endParaRPr lang="en-US" dirty="0"/>
          </a:p>
          <a:p>
            <a:r>
              <a:rPr lang="en-US" dirty="0"/>
              <a:t>View data as an asset to support business decisions</a:t>
            </a:r>
          </a:p>
          <a:p>
            <a:endParaRPr lang="en-US" dirty="0"/>
          </a:p>
          <a:p>
            <a:r>
              <a:rPr lang="en-US" dirty="0"/>
              <a:t>Early stages of this journey, ultimately working to better govern and manage our data for use by internal and external customers of the department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******************************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Data Management - The development, execution, and supervision of plans, policies, programs, and practices that control, protect, deliver, and enhance the value of data and information assets.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62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-Iowa DOT has a very robust GIS portal</a:t>
            </a:r>
          </a:p>
          <a:p>
            <a:r>
              <a:rPr lang="en-US" dirty="0"/>
              <a:t>-Information at your fingertips</a:t>
            </a:r>
          </a:p>
          <a:p>
            <a:r>
              <a:rPr lang="en-US" dirty="0"/>
              <a:t>-Over 2,700 employees at DOT.  This is a great tool to convey data and allow consistent messaging of information from one Bureau to another.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1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-While we have a very robust GIS inventory, we are lacking in the area of utilities</a:t>
            </a:r>
          </a:p>
          <a:p>
            <a:r>
              <a:rPr lang="en-US" dirty="0"/>
              <a:t>-Utility relocations can be very costly and time consuming on projects</a:t>
            </a:r>
          </a:p>
          <a:p>
            <a:r>
              <a:rPr lang="en-US" dirty="0"/>
              <a:t>-It affects our projects, as well as your customers.</a:t>
            </a:r>
          </a:p>
          <a:p>
            <a:r>
              <a:rPr lang="en-US" dirty="0"/>
              <a:t>-Working on improving our GIS inventory of utilities so that we can better avoid or minimize impacts to utilities, through early identification.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1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-Currently we have access to published layers</a:t>
            </a:r>
          </a:p>
          <a:p>
            <a:r>
              <a:rPr lang="en-US" dirty="0"/>
              <a:t>-These are great, they give us a good idea of major utilities that may be within a project area</a:t>
            </a:r>
          </a:p>
          <a:p>
            <a:r>
              <a:rPr lang="en-US" dirty="0"/>
              <a:t>-These layers lack accuracy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07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/>
              <a:t>-Prior to the planning phase of a project, DOT surveys the project limits (D01- prelim survey)</a:t>
            </a:r>
          </a:p>
          <a:p>
            <a:pPr defTabSz="942289">
              <a:defRPr/>
            </a:pPr>
            <a:r>
              <a:rPr lang="en-US" dirty="0"/>
              <a:t>-Following standards from ASCE 75 report.</a:t>
            </a:r>
          </a:p>
          <a:p>
            <a:pPr defTabSz="942289">
              <a:defRPr/>
            </a:pPr>
            <a:r>
              <a:rPr lang="en-US" dirty="0"/>
              <a:t>-They shoot points locating any utilities visible aboveground.</a:t>
            </a:r>
          </a:p>
          <a:p>
            <a:pPr defTabSz="942289">
              <a:defRPr/>
            </a:pPr>
            <a:r>
              <a:rPr lang="en-US" dirty="0"/>
              <a:t>-Underground, they shoot the locations of utilities marked by Iowa </a:t>
            </a:r>
            <a:r>
              <a:rPr lang="en-US" dirty="0" err="1"/>
              <a:t>OneCall</a:t>
            </a:r>
            <a:r>
              <a:rPr lang="en-US" dirty="0"/>
              <a:t> (flags and </a:t>
            </a:r>
            <a:r>
              <a:rPr lang="en-US" dirty="0" err="1"/>
              <a:t>spraypaint</a:t>
            </a:r>
            <a:r>
              <a:rPr lang="en-US" dirty="0"/>
              <a:t> markings)</a:t>
            </a:r>
          </a:p>
          <a:p>
            <a:pPr defTabSz="942289">
              <a:defRPr/>
            </a:pPr>
            <a:r>
              <a:rPr lang="en-US" dirty="0"/>
              <a:t>-Lacks accuracy and not very detailed.  We don’t always necessarily know who owns which 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61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-Would like to partner with utility companies</a:t>
            </a:r>
          </a:p>
          <a:p>
            <a:r>
              <a:rPr lang="en-US" dirty="0"/>
              <a:t>-Gain access to their geospatial data</a:t>
            </a:r>
          </a:p>
          <a:p>
            <a:r>
              <a:rPr lang="en-US" dirty="0"/>
              <a:t>-DOT is an ESRI shop</a:t>
            </a:r>
          </a:p>
          <a:p>
            <a:r>
              <a:rPr lang="en-US" dirty="0"/>
              <a:t>-Prefer service connections, where utility companies can control what we have access to.  Prefer this over static data that would need updated.</a:t>
            </a:r>
          </a:p>
          <a:p>
            <a:r>
              <a:rPr lang="en-US" dirty="0"/>
              <a:t>-Otherwise GIS shapes/CAD files for us to push to GIS.  (This can get messy and time consuming though)</a:t>
            </a:r>
          </a:p>
          <a:p>
            <a:r>
              <a:rPr lang="en-US" dirty="0"/>
              <a:t>-This would be a win-win situation for both the DOT and utility companies</a:t>
            </a:r>
          </a:p>
          <a:p>
            <a:r>
              <a:rPr lang="en-US" dirty="0"/>
              <a:t>	-Avoid hitting utilities	</a:t>
            </a:r>
          </a:p>
          <a:p>
            <a:r>
              <a:rPr lang="en-US" dirty="0"/>
              <a:t>	-Less down time for customers</a:t>
            </a:r>
          </a:p>
          <a:p>
            <a:r>
              <a:rPr lang="en-US" dirty="0"/>
              <a:t>	-Keep our projects on budget and on time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State Agency Alignment Opportunities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Other state agencies like the OCIO are working to inventory infrastructure assets related broadband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Given the work the DOT is doing, an opportunity to partner and align with other state agencies and potentially others to support utility data coordination </a:t>
            </a:r>
            <a:r>
              <a:rPr lang="en-US"/>
              <a:t>going forward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info slide.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5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5DBB62E-C41B-4525-96E9-DCB856141B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Statewide GIS Inventory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Utility GIS Inventory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iowadot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dot.gov/rightofway/contact-u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Deanne.Popp@iowadot.us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0" y="4648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Utility GIS Inventory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0" y="5294531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Adam Shell</a:t>
            </a:r>
          </a:p>
          <a:p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Iowa DOT GIS Program Manager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472877B-776B-44C8-86C0-2939DA8DA2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69C54-0246-4FD4-99E8-D92A3533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98" y="1295400"/>
            <a:ext cx="7886700" cy="965523"/>
          </a:xfrm>
        </p:spPr>
        <p:txBody>
          <a:bodyPr/>
          <a:lstStyle/>
          <a:p>
            <a:r>
              <a:rPr lang="en-US" dirty="0"/>
              <a:t>Data Management Strategy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8C6159-E2C9-4EF2-9828-418D4559183D}"/>
              </a:ext>
            </a:extLst>
          </p:cNvPr>
          <p:cNvGrpSpPr/>
          <p:nvPr/>
        </p:nvGrpSpPr>
        <p:grpSpPr>
          <a:xfrm>
            <a:off x="161705" y="2743200"/>
            <a:ext cx="8820590" cy="3101609"/>
            <a:chOff x="233771" y="3048000"/>
            <a:chExt cx="8820590" cy="31016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23EC0B-ACAB-4BDA-80EF-F91A6BEB4B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715"/>
            <a:stretch/>
          </p:blipFill>
          <p:spPr>
            <a:xfrm>
              <a:off x="6142432" y="3048000"/>
              <a:ext cx="2911929" cy="310160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801E22-4144-4933-A7E3-CAF9ACF6BC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87" r="66466"/>
            <a:stretch/>
          </p:blipFill>
          <p:spPr>
            <a:xfrm>
              <a:off x="3183800" y="3048000"/>
              <a:ext cx="2950029" cy="310160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946BCD-84E8-4BDE-B569-041E7726E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451" r="32829"/>
            <a:stretch/>
          </p:blipFill>
          <p:spPr>
            <a:xfrm>
              <a:off x="233771" y="3048000"/>
              <a:ext cx="2950029" cy="3101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321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4963-740C-40A9-B620-61A30109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DOT GIS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F9486-F628-4FCE-A643-940670E0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8219256" cy="22759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DOT maintains inventory through geographic information systems (GIS)</a:t>
            </a:r>
          </a:p>
          <a:p>
            <a:pPr lvl="1"/>
            <a:r>
              <a:rPr lang="en-US" dirty="0"/>
              <a:t>Bridges, signage, pavement conditions, traffic data etc.</a:t>
            </a:r>
          </a:p>
          <a:p>
            <a:r>
              <a:rPr lang="en-US" dirty="0"/>
              <a:t>Data and custom viewers available to DOT Staff</a:t>
            </a:r>
          </a:p>
          <a:p>
            <a:pPr lvl="1"/>
            <a:r>
              <a:rPr lang="en-US" dirty="0"/>
              <a:t>Open Data Portal: </a:t>
            </a:r>
            <a:r>
              <a:rPr lang="en-US" dirty="0">
                <a:hlinkClick r:id="rId3"/>
              </a:rPr>
              <a:t>https://data.iowadot.gov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6E94F-C3C7-4447-8074-CB4471E4C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671759"/>
            <a:ext cx="6295206" cy="216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9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84B2-A90B-4947-80DF-B50F9836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DOT 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D4284-63A9-41BC-A928-3D12E0E2D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Area of inventory we are currently missing- UTILITIES</a:t>
            </a:r>
          </a:p>
          <a:p>
            <a:r>
              <a:rPr lang="en-US" dirty="0"/>
              <a:t>Help us make informed decisions on current and future projects</a:t>
            </a:r>
          </a:p>
          <a:p>
            <a:r>
              <a:rPr lang="en-US" dirty="0"/>
              <a:t>Utility relocations can be costly and time consuming</a:t>
            </a:r>
          </a:p>
          <a:p>
            <a:r>
              <a:rPr lang="en-US" dirty="0"/>
              <a:t>Identify utilities early in the planning phase of a project to avoid or minimize impacts</a:t>
            </a:r>
          </a:p>
          <a:p>
            <a:r>
              <a:rPr lang="en-US" dirty="0"/>
              <a:t>Avoid costly/time consuming impacts to utilities</a:t>
            </a:r>
          </a:p>
        </p:txBody>
      </p:sp>
    </p:spTree>
    <p:extLst>
      <p:ext uri="{BB962C8B-B14F-4D97-AF65-F5344CB8AC3E}">
        <p14:creationId xmlns:p14="http://schemas.microsoft.com/office/powerpoint/2010/main" val="4182107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6CB8D-9CCE-4108-AEA6-16479DB8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Utility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ECE8B-0BD4-4F91-A7F9-D91D0461D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4028256" cy="411197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Published layers</a:t>
            </a:r>
          </a:p>
          <a:p>
            <a:pPr lvl="1"/>
            <a:r>
              <a:rPr lang="en-US" dirty="0"/>
              <a:t>U.S. Energy Information Administration (EIA)</a:t>
            </a:r>
          </a:p>
          <a:p>
            <a:pPr lvl="1"/>
            <a:r>
              <a:rPr lang="en-US" dirty="0"/>
              <a:t>U.S. DOT, National Pipeline Mapping System (NPMS) </a:t>
            </a:r>
          </a:p>
          <a:p>
            <a:pPr lvl="1"/>
            <a:r>
              <a:rPr lang="en-US" dirty="0"/>
              <a:t>U.S. DHS, Homeland Infrastructure Foundation- Level Data (HFLA)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1B19CC-2698-4A7A-A23E-1B8CF862F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747" y="2743200"/>
            <a:ext cx="4538573" cy="295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4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834D-CA00-462A-871C-C50380C8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1167063"/>
            <a:ext cx="7886700" cy="965523"/>
          </a:xfrm>
        </p:spPr>
        <p:txBody>
          <a:bodyPr/>
          <a:lstStyle/>
          <a:p>
            <a:r>
              <a:rPr lang="en-US" dirty="0"/>
              <a:t>Current Utility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08BA8-A2B3-4550-A217-8A7A6C3E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4866456" cy="44167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DOT surveyors- Preliminary survey (CAD)</a:t>
            </a:r>
          </a:p>
          <a:p>
            <a:pPr lvl="1"/>
            <a:r>
              <a:rPr lang="en-US" dirty="0"/>
              <a:t>Converting to GIS (on-going)</a:t>
            </a:r>
          </a:p>
          <a:p>
            <a:pPr lvl="1"/>
            <a:r>
              <a:rPr lang="en-US" dirty="0"/>
              <a:t>Gives us a good idea of what is out there for utilities</a:t>
            </a:r>
          </a:p>
          <a:p>
            <a:pPr lvl="1"/>
            <a:r>
              <a:rPr lang="en-US" dirty="0"/>
              <a:t>ASCE 75 standards</a:t>
            </a:r>
          </a:p>
          <a:p>
            <a:r>
              <a:rPr lang="en-US" dirty="0"/>
              <a:t>Lacks detailed information, low quality level (Typically Level D)</a:t>
            </a:r>
          </a:p>
          <a:p>
            <a:r>
              <a:rPr lang="en-US" dirty="0"/>
              <a:t>Need: accuracy, detailed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AF274-6026-473E-B51E-53E43BEC4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143000"/>
            <a:ext cx="2223896" cy="570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9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2DF2-A189-48E9-A586-2B131C5E5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90600"/>
            <a:ext cx="7886700" cy="965523"/>
          </a:xfrm>
        </p:spPr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9FBB-8E2B-43C0-BACB-4A1EEC94C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35341"/>
            <a:ext cx="8208912" cy="4569172"/>
          </a:xfrm>
        </p:spPr>
        <p:txBody>
          <a:bodyPr>
            <a:normAutofit/>
          </a:bodyPr>
          <a:lstStyle/>
          <a:p>
            <a:r>
              <a:rPr lang="en-US" dirty="0"/>
              <a:t>We need your help!</a:t>
            </a:r>
          </a:p>
          <a:p>
            <a:r>
              <a:rPr lang="en-US" dirty="0"/>
              <a:t>GIS data (for internal use only)</a:t>
            </a:r>
          </a:p>
          <a:p>
            <a:r>
              <a:rPr lang="en-US" dirty="0"/>
              <a:t>Feature service connections preferred</a:t>
            </a:r>
          </a:p>
          <a:p>
            <a:pPr lvl="1"/>
            <a:r>
              <a:rPr lang="en-US" dirty="0"/>
              <a:t>Iowa DOT is an ESRI shop</a:t>
            </a:r>
          </a:p>
          <a:p>
            <a:pPr lvl="1"/>
            <a:r>
              <a:rPr lang="en-US" dirty="0"/>
              <a:t>Allows you to control what information we have access to</a:t>
            </a:r>
          </a:p>
          <a:p>
            <a:r>
              <a:rPr lang="en-US" dirty="0"/>
              <a:t>Win-win situation</a:t>
            </a:r>
          </a:p>
          <a:p>
            <a:r>
              <a:rPr lang="en-US" dirty="0"/>
              <a:t>State Agency Alignment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4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8EC05E-09D5-4233-9FF3-03428E20BC4E}"/>
              </a:ext>
            </a:extLst>
          </p:cNvPr>
          <p:cNvGrpSpPr/>
          <p:nvPr/>
        </p:nvGrpSpPr>
        <p:grpSpPr>
          <a:xfrm>
            <a:off x="1061864" y="3820344"/>
            <a:ext cx="6858000" cy="370656"/>
            <a:chOff x="1061864" y="4066456"/>
            <a:chExt cx="6858000" cy="370656"/>
          </a:xfrm>
        </p:grpSpPr>
        <p:sp>
          <p:nvSpPr>
            <p:cNvPr id="9" name="Rectangle 8"/>
            <p:cNvSpPr/>
            <p:nvPr/>
          </p:nvSpPr>
          <p:spPr>
            <a:xfrm>
              <a:off x="1061864" y="4066456"/>
              <a:ext cx="2286000" cy="370656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47864" y="4066456"/>
              <a:ext cx="2286000" cy="370656"/>
            </a:xfrm>
            <a:prstGeom prst="rect">
              <a:avLst/>
            </a:pr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33864" y="4066456"/>
              <a:ext cx="2286000" cy="370656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47900" y="5987335"/>
            <a:ext cx="4648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Iowa DOT, Right of Way Bureau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Utility Accommodations &amp; Coordination</a:t>
            </a:r>
          </a:p>
          <a:p>
            <a:pPr algn="ctr"/>
            <a:r>
              <a:rPr lang="en-US" sz="1400" dirty="0">
                <a:hlinkClick r:id="rId3"/>
              </a:rPr>
              <a:t>https://iowadot.gov/rightofway/contact-us</a:t>
            </a:r>
            <a:endParaRPr lang="en-US" sz="1400" dirty="0"/>
          </a:p>
          <a:p>
            <a:pPr algn="ctr"/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13586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E218F21E-2B67-4D26-942C-6D0D6BF24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664" y="4346158"/>
            <a:ext cx="3505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DEANNE POPP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UTILITY PROGRAM ADMINISTRATOR</a:t>
            </a:r>
            <a:endParaRPr kumimoji="0" lang="en-US" altLang="en-US" sz="1200" b="0" i="0" u="none" strike="noStrike" cap="none" normalizeH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TRANSPORTATION DEVELOPMENT DIVISION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Deanne.Popp@iowadot.us</a:t>
            </a:r>
            <a:endParaRPr lang="en-US" alt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515-239-1014</a:t>
            </a:r>
            <a:r>
              <a:rPr lang="en-US" sz="1800">
                <a:solidFill>
                  <a:srgbClr val="63242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6055044-A6D5-49AA-8694-FB975CF9B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346158"/>
            <a:ext cx="3505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ADAM SHELL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0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GIS PROGRAM MANAGER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TRANSPORTATION DEVELOPMENT DIVSION</a:t>
            </a:r>
            <a:endParaRPr kumimoji="0" lang="en-US" altLang="en-US" sz="1200" b="0" i="0" u="none" strike="noStrike" cap="none" normalizeH="0" dirty="0">
              <a:ln>
                <a:noFill/>
              </a:ln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Adam.Shell@iowadot.us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Office: 515-239-1650</a:t>
            </a:r>
            <a:r>
              <a:rPr lang="en-US" sz="1800" dirty="0">
                <a:solidFill>
                  <a:srgbClr val="63242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tting-you-there-PowerPoint-Template" id="{0F673E8D-E71B-4D36-9A44-FD1AA4472C87}" vid="{671D0BB7-0170-4E7D-9070-3DF1C2C6BF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Getting-you-there-PowerPoint-Template</Template>
  <TotalTime>3303</TotalTime>
  <Words>767</Words>
  <Application>Microsoft Office PowerPoint</Application>
  <PresentationFormat>On-screen Show (4:3)</PresentationFormat>
  <Paragraphs>97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PowerPoint Presentation</vt:lpstr>
      <vt:lpstr>Data Management Strategy</vt:lpstr>
      <vt:lpstr>Iowa DOT GIS Portal</vt:lpstr>
      <vt:lpstr>Iowa DOT GIS</vt:lpstr>
      <vt:lpstr>Current Utility Data</vt:lpstr>
      <vt:lpstr>Current Utility Data</vt:lpstr>
      <vt:lpstr>Moving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Shell, Adam</cp:lastModifiedBy>
  <cp:revision>149</cp:revision>
  <cp:lastPrinted>2022-06-14T14:31:59Z</cp:lastPrinted>
  <dcterms:created xsi:type="dcterms:W3CDTF">2021-04-01T15:53:52Z</dcterms:created>
  <dcterms:modified xsi:type="dcterms:W3CDTF">2023-02-15T14:16:31Z</dcterms:modified>
</cp:coreProperties>
</file>