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1"/>
  </p:notesMasterIdLst>
  <p:handoutMasterIdLst>
    <p:handoutMasterId r:id="rId72"/>
  </p:handoutMasterIdLst>
  <p:sldIdLst>
    <p:sldId id="256" r:id="rId5"/>
    <p:sldId id="374" r:id="rId6"/>
    <p:sldId id="284" r:id="rId7"/>
    <p:sldId id="300" r:id="rId8"/>
    <p:sldId id="301" r:id="rId9"/>
    <p:sldId id="302" r:id="rId10"/>
    <p:sldId id="303" r:id="rId11"/>
    <p:sldId id="304" r:id="rId12"/>
    <p:sldId id="305" r:id="rId13"/>
    <p:sldId id="299" r:id="rId14"/>
    <p:sldId id="307" r:id="rId15"/>
    <p:sldId id="308" r:id="rId16"/>
    <p:sldId id="309" r:id="rId17"/>
    <p:sldId id="310" r:id="rId18"/>
    <p:sldId id="311" r:id="rId19"/>
    <p:sldId id="312" r:id="rId20"/>
    <p:sldId id="313" r:id="rId21"/>
    <p:sldId id="314" r:id="rId22"/>
    <p:sldId id="342" r:id="rId23"/>
    <p:sldId id="343" r:id="rId24"/>
    <p:sldId id="344" r:id="rId25"/>
    <p:sldId id="345" r:id="rId26"/>
    <p:sldId id="346" r:id="rId27"/>
    <p:sldId id="306" r:id="rId28"/>
    <p:sldId id="321" r:id="rId29"/>
    <p:sldId id="322" r:id="rId30"/>
    <p:sldId id="323" r:id="rId31"/>
    <p:sldId id="324" r:id="rId32"/>
    <p:sldId id="326" r:id="rId33"/>
    <p:sldId id="325" r:id="rId34"/>
    <p:sldId id="327" r:id="rId35"/>
    <p:sldId id="328" r:id="rId36"/>
    <p:sldId id="347" r:id="rId37"/>
    <p:sldId id="348" r:id="rId38"/>
    <p:sldId id="331" r:id="rId39"/>
    <p:sldId id="332" r:id="rId40"/>
    <p:sldId id="333" r:id="rId41"/>
    <p:sldId id="334" r:id="rId42"/>
    <p:sldId id="335" r:id="rId43"/>
    <p:sldId id="336" r:id="rId44"/>
    <p:sldId id="337" r:id="rId45"/>
    <p:sldId id="338" r:id="rId46"/>
    <p:sldId id="339" r:id="rId47"/>
    <p:sldId id="340" r:id="rId48"/>
    <p:sldId id="341" r:id="rId49"/>
    <p:sldId id="320" r:id="rId50"/>
    <p:sldId id="298" r:id="rId51"/>
    <p:sldId id="375" r:id="rId52"/>
    <p:sldId id="355" r:id="rId53"/>
    <p:sldId id="356" r:id="rId54"/>
    <p:sldId id="357" r:id="rId55"/>
    <p:sldId id="358" r:id="rId56"/>
    <p:sldId id="359" r:id="rId57"/>
    <p:sldId id="360" r:id="rId58"/>
    <p:sldId id="361" r:id="rId59"/>
    <p:sldId id="376" r:id="rId60"/>
    <p:sldId id="362" r:id="rId61"/>
    <p:sldId id="364" r:id="rId62"/>
    <p:sldId id="353" r:id="rId63"/>
    <p:sldId id="365" r:id="rId64"/>
    <p:sldId id="366" r:id="rId65"/>
    <p:sldId id="367" r:id="rId66"/>
    <p:sldId id="368" r:id="rId67"/>
    <p:sldId id="369" r:id="rId68"/>
    <p:sldId id="371" r:id="rId69"/>
    <p:sldId id="373" r:id="rId70"/>
  </p:sldIdLst>
  <p:sldSz cx="9144000" cy="6858000" type="screen4x3"/>
  <p:notesSz cx="6858000" cy="9144000"/>
  <p:embeddedFontLst>
    <p:embeddedFont>
      <p:font typeface="Arial Black" panose="020B0A04020102020204" pitchFamily="34" charset="0"/>
      <p:bold r:id="rId73"/>
    </p:embeddedFont>
    <p:embeddedFont>
      <p:font typeface="Calibri" panose="020F0502020204030204" pitchFamily="34" charset="0"/>
      <p:regular r:id="rId74"/>
      <p:bold r:id="rId75"/>
      <p:italic r:id="rId76"/>
      <p:boldItalic r:id="rId77"/>
    </p:embeddedFont>
    <p:embeddedFont>
      <p:font typeface="Neue Haas Grotesk Text Pro" panose="020B0504020202020204" pitchFamily="34" charset="0"/>
      <p:regular r:id="rId78"/>
      <p:bold r:id="rId79"/>
      <p:italic r:id="rId80"/>
      <p:boldItalic r:id="rId81"/>
    </p:embeddedFont>
    <p:embeddedFont>
      <p:font typeface="PT Sans" panose="020B0503020203020204" pitchFamily="34" charset="0"/>
      <p:regular r:id="rId82"/>
      <p:bold r:id="rId83"/>
      <p:italic r:id="rId84"/>
      <p:boldItalic r:id="rId85"/>
    </p:embeddedFont>
    <p:embeddedFont>
      <p:font typeface="Roboto Slab" pitchFamily="50" charset="0"/>
      <p:regular r:id="rId86"/>
      <p:bold r:id="rId87"/>
    </p:embeddedFont>
  </p:embeddedFontLst>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A3221-BCDD-4B3A-9513-6B5DC2993BB5}" v="80" dt="2024-02-28T15:06:36.470"/>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90836" autoAdjust="0"/>
  </p:normalViewPr>
  <p:slideViewPr>
    <p:cSldViewPr snapToGrid="0">
      <p:cViewPr>
        <p:scale>
          <a:sx n="112" d="100"/>
          <a:sy n="112" d="100"/>
        </p:scale>
        <p:origin x="1842" y="78"/>
      </p:cViewPr>
      <p:guideLst/>
    </p:cSldViewPr>
  </p:slideViewPr>
  <p:outlineViewPr>
    <p:cViewPr>
      <p:scale>
        <a:sx n="33" d="100"/>
        <a:sy n="33" d="100"/>
      </p:scale>
      <p:origin x="0" y="0"/>
    </p:cViewPr>
  </p:outlineViewPr>
  <p:notesTextViewPr>
    <p:cViewPr>
      <p:scale>
        <a:sx n="1" d="1"/>
        <a:sy n="1" d="1"/>
      </p:scale>
      <p:origin x="0" y="-42"/>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notesMaster" Target="notesMasters/notesMaster1.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0.fntdata"/><Relationship Id="rId90" Type="http://schemas.openxmlformats.org/officeDocument/2006/relationships/viewProps" Target="viewProps.xml"/><Relationship Id="rId95"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font" Target="fonts/font13.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sick, Sean" userId="28c015ad-b25d-4b7d-90d3-4e5cf13878c1" providerId="ADAL" clId="{027A3221-BCDD-4B3A-9513-6B5DC2993BB5}"/>
    <pc:docChg chg="undo custSel addSld modSld sldOrd">
      <pc:chgData name="Passick, Sean" userId="28c015ad-b25d-4b7d-90d3-4e5cf13878c1" providerId="ADAL" clId="{027A3221-BCDD-4B3A-9513-6B5DC2993BB5}" dt="2024-02-28T18:02:09.529" v="7273" actId="20577"/>
      <pc:docMkLst>
        <pc:docMk/>
      </pc:docMkLst>
      <pc:sldChg chg="modNotesTx">
        <pc:chgData name="Passick, Sean" userId="28c015ad-b25d-4b7d-90d3-4e5cf13878c1" providerId="ADAL" clId="{027A3221-BCDD-4B3A-9513-6B5DC2993BB5}" dt="2024-02-28T15:03:09.327" v="2389" actId="20577"/>
        <pc:sldMkLst>
          <pc:docMk/>
          <pc:sldMk cId="293719787" sldId="353"/>
        </pc:sldMkLst>
      </pc:sldChg>
      <pc:sldChg chg="modNotesTx">
        <pc:chgData name="Passick, Sean" userId="28c015ad-b25d-4b7d-90d3-4e5cf13878c1" providerId="ADAL" clId="{027A3221-BCDD-4B3A-9513-6B5DC2993BB5}" dt="2024-02-28T14:35:26.158" v="1877" actId="6549"/>
        <pc:sldMkLst>
          <pc:docMk/>
          <pc:sldMk cId="4243194782" sldId="355"/>
        </pc:sldMkLst>
      </pc:sldChg>
      <pc:sldChg chg="delSp modSp mod delAnim modAnim">
        <pc:chgData name="Passick, Sean" userId="28c015ad-b25d-4b7d-90d3-4e5cf13878c1" providerId="ADAL" clId="{027A3221-BCDD-4B3A-9513-6B5DC2993BB5}" dt="2024-02-28T13:46:22.515" v="471"/>
        <pc:sldMkLst>
          <pc:docMk/>
          <pc:sldMk cId="1130636213" sldId="356"/>
        </pc:sldMkLst>
        <pc:spChg chg="del">
          <ac:chgData name="Passick, Sean" userId="28c015ad-b25d-4b7d-90d3-4e5cf13878c1" providerId="ADAL" clId="{027A3221-BCDD-4B3A-9513-6B5DC2993BB5}" dt="2024-02-28T13:46:22.513" v="469" actId="478"/>
          <ac:spMkLst>
            <pc:docMk/>
            <pc:sldMk cId="1130636213" sldId="356"/>
            <ac:spMk id="11" creationId="{9A3E9617-622D-5AC4-8DF9-F6D83868824B}"/>
          </ac:spMkLst>
        </pc:spChg>
        <pc:spChg chg="del mod">
          <ac:chgData name="Passick, Sean" userId="28c015ad-b25d-4b7d-90d3-4e5cf13878c1" providerId="ADAL" clId="{027A3221-BCDD-4B3A-9513-6B5DC2993BB5}" dt="2024-02-28T13:46:22.515" v="471"/>
          <ac:spMkLst>
            <pc:docMk/>
            <pc:sldMk cId="1130636213" sldId="356"/>
            <ac:spMk id="12" creationId="{F19BD40A-ACF0-90A8-3782-F9C8DFBD72DD}"/>
          </ac:spMkLst>
        </pc:spChg>
        <pc:cxnChg chg="del">
          <ac:chgData name="Passick, Sean" userId="28c015ad-b25d-4b7d-90d3-4e5cf13878c1" providerId="ADAL" clId="{027A3221-BCDD-4B3A-9513-6B5DC2993BB5}" dt="2024-02-28T13:45:43.620" v="407" actId="478"/>
          <ac:cxnSpMkLst>
            <pc:docMk/>
            <pc:sldMk cId="1130636213" sldId="356"/>
            <ac:cxnSpMk id="13" creationId="{47CEECFA-15C3-FFDD-F000-5414F90D0A36}"/>
          </ac:cxnSpMkLst>
        </pc:cxnChg>
        <pc:cxnChg chg="del mod">
          <ac:chgData name="Passick, Sean" userId="28c015ad-b25d-4b7d-90d3-4e5cf13878c1" providerId="ADAL" clId="{027A3221-BCDD-4B3A-9513-6B5DC2993BB5}" dt="2024-02-28T13:45:46.841" v="408" actId="478"/>
          <ac:cxnSpMkLst>
            <pc:docMk/>
            <pc:sldMk cId="1130636213" sldId="356"/>
            <ac:cxnSpMk id="15" creationId="{94C871CF-0BD4-CAE5-91DE-C791D7894157}"/>
          </ac:cxnSpMkLst>
        </pc:cxnChg>
      </pc:sldChg>
      <pc:sldChg chg="modSp mod modNotesTx">
        <pc:chgData name="Passick, Sean" userId="28c015ad-b25d-4b7d-90d3-4e5cf13878c1" providerId="ADAL" clId="{027A3221-BCDD-4B3A-9513-6B5DC2993BB5}" dt="2024-02-28T14:36:12.398" v="1884" actId="20577"/>
        <pc:sldMkLst>
          <pc:docMk/>
          <pc:sldMk cId="566782831" sldId="357"/>
        </pc:sldMkLst>
        <pc:picChg chg="mod">
          <ac:chgData name="Passick, Sean" userId="28c015ad-b25d-4b7d-90d3-4e5cf13878c1" providerId="ADAL" clId="{027A3221-BCDD-4B3A-9513-6B5DC2993BB5}" dt="2024-02-27T20:18:14.117" v="378" actId="1076"/>
          <ac:picMkLst>
            <pc:docMk/>
            <pc:sldMk cId="566782831" sldId="357"/>
            <ac:picMk id="5" creationId="{05FCF2EC-DE69-5883-C546-02B36B57A316}"/>
          </ac:picMkLst>
        </pc:picChg>
      </pc:sldChg>
      <pc:sldChg chg="addSp modSp mod modAnim modNotesTx">
        <pc:chgData name="Passick, Sean" userId="28c015ad-b25d-4b7d-90d3-4e5cf13878c1" providerId="ADAL" clId="{027A3221-BCDD-4B3A-9513-6B5DC2993BB5}" dt="2024-02-28T14:39:53.317" v="2073" actId="20577"/>
        <pc:sldMkLst>
          <pc:docMk/>
          <pc:sldMk cId="2516533211" sldId="358"/>
        </pc:sldMkLst>
        <pc:cxnChg chg="add mod">
          <ac:chgData name="Passick, Sean" userId="28c015ad-b25d-4b7d-90d3-4e5cf13878c1" providerId="ADAL" clId="{027A3221-BCDD-4B3A-9513-6B5DC2993BB5}" dt="2024-02-28T13:42:38.370" v="401" actId="14100"/>
          <ac:cxnSpMkLst>
            <pc:docMk/>
            <pc:sldMk cId="2516533211" sldId="358"/>
            <ac:cxnSpMk id="2" creationId="{54036FB4-0A01-97FC-168E-DDF921F226FE}"/>
          </ac:cxnSpMkLst>
        </pc:cxnChg>
        <pc:cxnChg chg="add mod">
          <ac:chgData name="Passick, Sean" userId="28c015ad-b25d-4b7d-90d3-4e5cf13878c1" providerId="ADAL" clId="{027A3221-BCDD-4B3A-9513-6B5DC2993BB5}" dt="2024-02-28T13:42:31.441" v="400" actId="1076"/>
          <ac:cxnSpMkLst>
            <pc:docMk/>
            <pc:sldMk cId="2516533211" sldId="358"/>
            <ac:cxnSpMk id="6" creationId="{ABA25CAB-5EE8-99E0-6697-9485FDB9A415}"/>
          </ac:cxnSpMkLst>
        </pc:cxnChg>
        <pc:cxnChg chg="add mod">
          <ac:chgData name="Passick, Sean" userId="28c015ad-b25d-4b7d-90d3-4e5cf13878c1" providerId="ADAL" clId="{027A3221-BCDD-4B3A-9513-6B5DC2993BB5}" dt="2024-02-28T13:42:55.299" v="402" actId="1076"/>
          <ac:cxnSpMkLst>
            <pc:docMk/>
            <pc:sldMk cId="2516533211" sldId="358"/>
            <ac:cxnSpMk id="10" creationId="{8510FFB1-FEF3-BBBA-1369-2A8AAE334FD2}"/>
          </ac:cxnSpMkLst>
        </pc:cxnChg>
      </pc:sldChg>
      <pc:sldChg chg="addSp modSp mod modAnim modNotesTx">
        <pc:chgData name="Passick, Sean" userId="28c015ad-b25d-4b7d-90d3-4e5cf13878c1" providerId="ADAL" clId="{027A3221-BCDD-4B3A-9513-6B5DC2993BB5}" dt="2024-02-28T17:58:09.073" v="7211" actId="20577"/>
        <pc:sldMkLst>
          <pc:docMk/>
          <pc:sldMk cId="165789722" sldId="359"/>
        </pc:sldMkLst>
        <pc:cxnChg chg="add mod">
          <ac:chgData name="Passick, Sean" userId="28c015ad-b25d-4b7d-90d3-4e5cf13878c1" providerId="ADAL" clId="{027A3221-BCDD-4B3A-9513-6B5DC2993BB5}" dt="2024-02-28T13:45:12.407" v="406" actId="14100"/>
          <ac:cxnSpMkLst>
            <pc:docMk/>
            <pc:sldMk cId="165789722" sldId="359"/>
            <ac:cxnSpMk id="2" creationId="{54A9E872-E707-5A3C-B584-941C08098D9F}"/>
          </ac:cxnSpMkLst>
        </pc:cxnChg>
      </pc:sldChg>
      <pc:sldChg chg="addSp delSp modSp mod delAnim modAnim modNotesTx">
        <pc:chgData name="Passick, Sean" userId="28c015ad-b25d-4b7d-90d3-4e5cf13878c1" providerId="ADAL" clId="{027A3221-BCDD-4B3A-9513-6B5DC2993BB5}" dt="2024-02-28T14:43:11.286" v="2134" actId="20577"/>
        <pc:sldMkLst>
          <pc:docMk/>
          <pc:sldMk cId="3469876267" sldId="360"/>
        </pc:sldMkLst>
        <pc:cxnChg chg="add del mod">
          <ac:chgData name="Passick, Sean" userId="28c015ad-b25d-4b7d-90d3-4e5cf13878c1" providerId="ADAL" clId="{027A3221-BCDD-4B3A-9513-6B5DC2993BB5}" dt="2024-02-28T14:30:26.279" v="1276" actId="478"/>
          <ac:cxnSpMkLst>
            <pc:docMk/>
            <pc:sldMk cId="3469876267" sldId="360"/>
            <ac:cxnSpMk id="2" creationId="{C0B9C821-85FE-5ABE-22B3-9ABC4306365B}"/>
          </ac:cxnSpMkLst>
        </pc:cxnChg>
      </pc:sldChg>
      <pc:sldChg chg="modNotesTx">
        <pc:chgData name="Passick, Sean" userId="28c015ad-b25d-4b7d-90d3-4e5cf13878c1" providerId="ADAL" clId="{027A3221-BCDD-4B3A-9513-6B5DC2993BB5}" dt="2024-02-28T17:54:18.628" v="7182" actId="20577"/>
        <pc:sldMkLst>
          <pc:docMk/>
          <pc:sldMk cId="504704610" sldId="361"/>
        </pc:sldMkLst>
      </pc:sldChg>
      <pc:sldChg chg="addSp modSp mod modAnim modNotesTx">
        <pc:chgData name="Passick, Sean" userId="28c015ad-b25d-4b7d-90d3-4e5cf13878c1" providerId="ADAL" clId="{027A3221-BCDD-4B3A-9513-6B5DC2993BB5}" dt="2024-02-28T15:00:56.581" v="2318" actId="20577"/>
        <pc:sldMkLst>
          <pc:docMk/>
          <pc:sldMk cId="1055243541" sldId="362"/>
        </pc:sldMkLst>
        <pc:cxnChg chg="add mod">
          <ac:chgData name="Passick, Sean" userId="28c015ad-b25d-4b7d-90d3-4e5cf13878c1" providerId="ADAL" clId="{027A3221-BCDD-4B3A-9513-6B5DC2993BB5}" dt="2024-02-28T14:57:02.062" v="2294" actId="1076"/>
          <ac:cxnSpMkLst>
            <pc:docMk/>
            <pc:sldMk cId="1055243541" sldId="362"/>
            <ac:cxnSpMk id="2" creationId="{EE927C7E-E32A-5838-6C64-59D13CFCB309}"/>
          </ac:cxnSpMkLst>
        </pc:cxnChg>
        <pc:cxnChg chg="add mod">
          <ac:chgData name="Passick, Sean" userId="28c015ad-b25d-4b7d-90d3-4e5cf13878c1" providerId="ADAL" clId="{027A3221-BCDD-4B3A-9513-6B5DC2993BB5}" dt="2024-02-28T14:57:44.449" v="2299" actId="1076"/>
          <ac:cxnSpMkLst>
            <pc:docMk/>
            <pc:sldMk cId="1055243541" sldId="362"/>
            <ac:cxnSpMk id="4" creationId="{374F1063-928A-7ABA-2309-643C0CFB716E}"/>
          </ac:cxnSpMkLst>
        </pc:cxnChg>
      </pc:sldChg>
      <pc:sldChg chg="modNotesTx">
        <pc:chgData name="Passick, Sean" userId="28c015ad-b25d-4b7d-90d3-4e5cf13878c1" providerId="ADAL" clId="{027A3221-BCDD-4B3A-9513-6B5DC2993BB5}" dt="2024-02-28T17:55:36.273" v="7198" actId="20577"/>
        <pc:sldMkLst>
          <pc:docMk/>
          <pc:sldMk cId="3913487365" sldId="364"/>
        </pc:sldMkLst>
      </pc:sldChg>
      <pc:sldChg chg="modNotesTx">
        <pc:chgData name="Passick, Sean" userId="28c015ad-b25d-4b7d-90d3-4e5cf13878c1" providerId="ADAL" clId="{027A3221-BCDD-4B3A-9513-6B5DC2993BB5}" dt="2024-02-28T17:56:45.202" v="7207" actId="5793"/>
        <pc:sldMkLst>
          <pc:docMk/>
          <pc:sldMk cId="3394863889" sldId="365"/>
        </pc:sldMkLst>
      </pc:sldChg>
      <pc:sldChg chg="addSp delSp modSp mod modNotesTx">
        <pc:chgData name="Passick, Sean" userId="28c015ad-b25d-4b7d-90d3-4e5cf13878c1" providerId="ADAL" clId="{027A3221-BCDD-4B3A-9513-6B5DC2993BB5}" dt="2024-02-28T16:00:29.360" v="7151" actId="20577"/>
        <pc:sldMkLst>
          <pc:docMk/>
          <pc:sldMk cId="292773404" sldId="366"/>
        </pc:sldMkLst>
        <pc:spChg chg="add del mod">
          <ac:chgData name="Passick, Sean" userId="28c015ad-b25d-4b7d-90d3-4e5cf13878c1" providerId="ADAL" clId="{027A3221-BCDD-4B3A-9513-6B5DC2993BB5}" dt="2024-02-28T15:12:54.532" v="3120"/>
          <ac:spMkLst>
            <pc:docMk/>
            <pc:sldMk cId="292773404" sldId="366"/>
            <ac:spMk id="4" creationId="{033C801D-C10A-7A1C-4DBE-5E965DE97CD7}"/>
          </ac:spMkLst>
        </pc:spChg>
        <pc:picChg chg="mod">
          <ac:chgData name="Passick, Sean" userId="28c015ad-b25d-4b7d-90d3-4e5cf13878c1" providerId="ADAL" clId="{027A3221-BCDD-4B3A-9513-6B5DC2993BB5}" dt="2024-02-28T15:13:34.740" v="3122" actId="14100"/>
          <ac:picMkLst>
            <pc:docMk/>
            <pc:sldMk cId="292773404" sldId="366"/>
            <ac:picMk id="5" creationId="{B3ECCC87-B390-7652-C8B0-4985F7B81C9A}"/>
          </ac:picMkLst>
        </pc:picChg>
      </pc:sldChg>
      <pc:sldChg chg="modNotesTx">
        <pc:chgData name="Passick, Sean" userId="28c015ad-b25d-4b7d-90d3-4e5cf13878c1" providerId="ADAL" clId="{027A3221-BCDD-4B3A-9513-6B5DC2993BB5}" dt="2024-02-28T17:59:35.114" v="7214" actId="20577"/>
        <pc:sldMkLst>
          <pc:docMk/>
          <pc:sldMk cId="3059178421" sldId="368"/>
        </pc:sldMkLst>
      </pc:sldChg>
      <pc:sldChg chg="modNotesTx">
        <pc:chgData name="Passick, Sean" userId="28c015ad-b25d-4b7d-90d3-4e5cf13878c1" providerId="ADAL" clId="{027A3221-BCDD-4B3A-9513-6B5DC2993BB5}" dt="2024-02-28T18:02:09.529" v="7273" actId="20577"/>
        <pc:sldMkLst>
          <pc:docMk/>
          <pc:sldMk cId="405409129" sldId="369"/>
        </pc:sldMkLst>
      </pc:sldChg>
      <pc:sldChg chg="modSp mod">
        <pc:chgData name="Passick, Sean" userId="28c015ad-b25d-4b7d-90d3-4e5cf13878c1" providerId="ADAL" clId="{027A3221-BCDD-4B3A-9513-6B5DC2993BB5}" dt="2024-02-28T15:59:19.994" v="7137" actId="20577"/>
        <pc:sldMkLst>
          <pc:docMk/>
          <pc:sldMk cId="3990219541" sldId="371"/>
        </pc:sldMkLst>
        <pc:spChg chg="mod">
          <ac:chgData name="Passick, Sean" userId="28c015ad-b25d-4b7d-90d3-4e5cf13878c1" providerId="ADAL" clId="{027A3221-BCDD-4B3A-9513-6B5DC2993BB5}" dt="2024-02-28T15:59:19.994" v="7137" actId="20577"/>
          <ac:spMkLst>
            <pc:docMk/>
            <pc:sldMk cId="3990219541" sldId="371"/>
            <ac:spMk id="13" creationId="{206FACBD-B244-4420-BE24-AD9110F31EC4}"/>
          </ac:spMkLst>
        </pc:spChg>
      </pc:sldChg>
      <pc:sldChg chg="modNotesTx">
        <pc:chgData name="Passick, Sean" userId="28c015ad-b25d-4b7d-90d3-4e5cf13878c1" providerId="ADAL" clId="{027A3221-BCDD-4B3A-9513-6B5DC2993BB5}" dt="2024-02-28T14:34:21.071" v="1695" actId="20577"/>
        <pc:sldMkLst>
          <pc:docMk/>
          <pc:sldMk cId="3916065134" sldId="375"/>
        </pc:sldMkLst>
      </pc:sldChg>
      <pc:sldChg chg="addSp delSp modSp new mod ord modClrScheme modAnim chgLayout modNotesTx">
        <pc:chgData name="Passick, Sean" userId="28c015ad-b25d-4b7d-90d3-4e5cf13878c1" providerId="ADAL" clId="{027A3221-BCDD-4B3A-9513-6B5DC2993BB5}" dt="2024-02-28T14:56:01.311" v="2292" actId="20577"/>
        <pc:sldMkLst>
          <pc:docMk/>
          <pc:sldMk cId="1827929370" sldId="376"/>
        </pc:sldMkLst>
        <pc:spChg chg="add del mod">
          <ac:chgData name="Passick, Sean" userId="28c015ad-b25d-4b7d-90d3-4e5cf13878c1" providerId="ADAL" clId="{027A3221-BCDD-4B3A-9513-6B5DC2993BB5}" dt="2024-02-28T13:51:10.432" v="474" actId="22"/>
          <ac:spMkLst>
            <pc:docMk/>
            <pc:sldMk cId="1827929370" sldId="376"/>
            <ac:spMk id="2" creationId="{9DE695C8-8E02-40A9-289C-0E81DF9C5832}"/>
          </ac:spMkLst>
        </pc:spChg>
        <pc:spChg chg="add mod">
          <ac:chgData name="Passick, Sean" userId="28c015ad-b25d-4b7d-90d3-4e5cf13878c1" providerId="ADAL" clId="{027A3221-BCDD-4B3A-9513-6B5DC2993BB5}" dt="2024-02-28T13:51:07.593" v="473" actId="700"/>
          <ac:spMkLst>
            <pc:docMk/>
            <pc:sldMk cId="1827929370" sldId="376"/>
            <ac:spMk id="3" creationId="{73885226-C661-217F-68A8-DDFBAA154BBF}"/>
          </ac:spMkLst>
        </pc:spChg>
        <pc:picChg chg="add mod ord">
          <ac:chgData name="Passick, Sean" userId="28c015ad-b25d-4b7d-90d3-4e5cf13878c1" providerId="ADAL" clId="{027A3221-BCDD-4B3A-9513-6B5DC2993BB5}" dt="2024-02-28T13:53:02.450" v="482" actId="1076"/>
          <ac:picMkLst>
            <pc:docMk/>
            <pc:sldMk cId="1827929370" sldId="376"/>
            <ac:picMk id="5" creationId="{A195158B-03AF-5F02-2699-F2135CE19A42}"/>
          </ac:picMkLst>
        </pc:picChg>
        <pc:cxnChg chg="add mod">
          <ac:chgData name="Passick, Sean" userId="28c015ad-b25d-4b7d-90d3-4e5cf13878c1" providerId="ADAL" clId="{027A3221-BCDD-4B3A-9513-6B5DC2993BB5}" dt="2024-02-28T13:53:01.784" v="481" actId="14100"/>
          <ac:cxnSpMkLst>
            <pc:docMk/>
            <pc:sldMk cId="1827929370" sldId="376"/>
            <ac:cxnSpMk id="6" creationId="{F91C3124-D0E3-87F8-83E0-DAEE4B73B6A2}"/>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2/27/2024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2/27/2024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Iowa DOT’s Highway Plan</a:t>
            </a:r>
            <a:r>
              <a:rPr lang="en-US" baseline="0" dirty="0"/>
              <a:t> Reading short course.  This course has been designed specifically for utility owners, designers, and contractors as an aid to understanding the pertinent information contained in DOT highway project plans and where it is located.</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427310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a:t>
            </a:r>
            <a:r>
              <a:rPr lang="en-US" baseline="0" dirty="0"/>
              <a:t> hundreds of sheets are pared down significantly.</a:t>
            </a:r>
          </a:p>
          <a:p>
            <a:pPr marL="171450" indent="-171450">
              <a:buFont typeface="Arial" panose="020B0604020202020204" pitchFamily="34" charset="0"/>
              <a:buChar char="•"/>
            </a:pPr>
            <a:r>
              <a:rPr lang="en-US" dirty="0"/>
              <a:t>A:</a:t>
            </a:r>
          </a:p>
          <a:p>
            <a:pPr marL="171450" indent="-171450">
              <a:buFont typeface="Arial" panose="020B0604020202020204" pitchFamily="34" charset="0"/>
              <a:buChar char="•"/>
            </a:pPr>
            <a:r>
              <a:rPr lang="en-US" dirty="0"/>
              <a:t>D &amp; E:</a:t>
            </a:r>
          </a:p>
          <a:p>
            <a:pPr marL="171450" indent="-171450">
              <a:buFont typeface="Arial" panose="020B0604020202020204" pitchFamily="34" charset="0"/>
              <a:buChar char="•"/>
            </a:pPr>
            <a:r>
              <a:rPr lang="en-US" dirty="0"/>
              <a:t>H &amp; HE:</a:t>
            </a:r>
          </a:p>
          <a:p>
            <a:pPr marL="171450" indent="-171450">
              <a:buFont typeface="Arial" panose="020B0604020202020204" pitchFamily="34" charset="0"/>
              <a:buChar char="•"/>
            </a:pPr>
            <a:r>
              <a:rPr lang="en-US" dirty="0"/>
              <a:t>W, X, &amp; Y:</a:t>
            </a:r>
          </a:p>
          <a:p>
            <a:pPr marL="171450" indent="-171450">
              <a:buFont typeface="Arial" panose="020B0604020202020204" pitchFamily="34" charset="0"/>
              <a:buChar char="•"/>
            </a:pPr>
            <a:r>
              <a:rPr lang="en-US" dirty="0"/>
              <a:t>B:</a:t>
            </a:r>
          </a:p>
          <a:p>
            <a:pPr marL="171450" indent="-171450">
              <a:buFont typeface="Arial" panose="020B0604020202020204" pitchFamily="34" charset="0"/>
              <a:buChar char="•"/>
            </a:pPr>
            <a:r>
              <a:rPr lang="en-US" dirty="0"/>
              <a:t>M:</a:t>
            </a:r>
          </a:p>
          <a:p>
            <a:pPr marL="171450" indent="-171450">
              <a:buFont typeface="Arial" panose="020B0604020202020204" pitchFamily="34" charset="0"/>
              <a:buChar char="•"/>
            </a:pPr>
            <a:r>
              <a:rPr lang="en-US" dirty="0"/>
              <a:t>V:</a:t>
            </a:r>
          </a:p>
          <a:p>
            <a:pPr marL="171450" indent="-171450">
              <a:buFont typeface="Arial" panose="020B0604020202020204" pitchFamily="34" charset="0"/>
              <a:buChar char="•"/>
            </a:pPr>
            <a:r>
              <a:rPr lang="en-US" dirty="0"/>
              <a:t>K:</a:t>
            </a:r>
          </a:p>
          <a:p>
            <a:pPr marL="171450" indent="-171450">
              <a:buFont typeface="Arial" panose="020B0604020202020204" pitchFamily="34" charset="0"/>
              <a:buChar char="•"/>
            </a:pPr>
            <a:r>
              <a:rPr lang="en-US" dirty="0"/>
              <a:t>So, lets get back to the A sheets</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59274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A-sheet,</a:t>
            </a:r>
            <a:r>
              <a:rPr lang="en-US" baseline="0" dirty="0"/>
              <a:t> which happens to be named A.2, shows the location of the project with beginning and ending stations and mileposts.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21389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don’t know what size</a:t>
            </a:r>
            <a:r>
              <a:rPr lang="en-US" baseline="0" dirty="0"/>
              <a:t> of paper the plans will be printed on, we include a scale bar on every drawing sheet so that you can convert distances on the sheet to real-world dimensions.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66296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341116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Plan view:</a:t>
            </a:r>
            <a:r>
              <a:rPr lang="en-US" baseline="0" dirty="0"/>
              <a:t> overhead view from airplane</a:t>
            </a:r>
          </a:p>
          <a:p>
            <a:pPr marL="171450" indent="-171450">
              <a:buFont typeface="Arial" panose="020B0604020202020204" pitchFamily="34" charset="0"/>
              <a:buChar char="•"/>
            </a:pPr>
            <a:r>
              <a:rPr lang="en-US" baseline="0" dirty="0"/>
              <a:t>Profile view: side view</a:t>
            </a:r>
          </a:p>
          <a:p>
            <a:pPr marL="171450" indent="-171450">
              <a:buFont typeface="Arial" panose="020B0604020202020204" pitchFamily="34" charset="0"/>
              <a:buChar char="•"/>
            </a:pPr>
            <a:r>
              <a:rPr lang="en-US" baseline="0" dirty="0"/>
              <a:t>Section view: cut through perpendicular (90 degrees) to roadway</a:t>
            </a:r>
          </a:p>
          <a:p>
            <a:pPr marL="171450" indent="-171450">
              <a:buFont typeface="Arial" panose="020B0604020202020204" pitchFamily="34" charset="0"/>
              <a:buChar char="•"/>
            </a:pPr>
            <a:r>
              <a:rPr lang="en-US" baseline="0" dirty="0"/>
              <a:t>Two utilities are shown:</a:t>
            </a:r>
          </a:p>
          <a:p>
            <a:pPr marL="628650" lvl="1" indent="-171450">
              <a:buFont typeface="Arial" panose="020B0604020202020204" pitchFamily="34" charset="0"/>
              <a:buChar char="•"/>
            </a:pPr>
            <a:r>
              <a:rPr lang="en-US" baseline="0" dirty="0"/>
              <a:t>FO1 is mostly parallel to the road – we call this a longitudinal installation</a:t>
            </a:r>
          </a:p>
          <a:p>
            <a:pPr marL="628650" lvl="1" indent="-171450">
              <a:buFont typeface="Arial" panose="020B0604020202020204" pitchFamily="34" charset="0"/>
              <a:buChar char="•"/>
            </a:pPr>
            <a:r>
              <a:rPr lang="en-US" baseline="0" dirty="0"/>
              <a:t>F02 is mostly perpendicular or crossing the roadway – we call this a transverse installation</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3404791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 – Mainline plan sheets</a:t>
            </a:r>
          </a:p>
          <a:p>
            <a:pPr marL="171450" indent="-171450">
              <a:buFont typeface="Arial" panose="020B0604020202020204" pitchFamily="34" charset="0"/>
              <a:buChar char="•"/>
            </a:pPr>
            <a:r>
              <a:rPr lang="en-US" dirty="0"/>
              <a:t>E – Side Roads plan sheets</a:t>
            </a:r>
          </a:p>
          <a:p>
            <a:pPr marL="171450" indent="-171450">
              <a:buFont typeface="Arial" panose="020B0604020202020204" pitchFamily="34" charset="0"/>
              <a:buChar char="•"/>
            </a:pPr>
            <a:r>
              <a:rPr lang="en-US" dirty="0"/>
              <a:t>K – Interchange plan sheets</a:t>
            </a: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383777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a:t>
            </a:r>
            <a:r>
              <a:rPr lang="en-US" baseline="0" dirty="0"/>
              <a:t> many Fiber Optic lines are shown in the utility legend (in pink)?</a:t>
            </a:r>
          </a:p>
          <a:p>
            <a:pPr marL="171450" indent="-171450">
              <a:buFont typeface="Arial" panose="020B0604020202020204" pitchFamily="34" charset="0"/>
              <a:buChar char="•"/>
            </a:pPr>
            <a:r>
              <a:rPr lang="en-US" baseline="0" dirty="0"/>
              <a:t>The symbols legend is always on sheet D.1</a:t>
            </a:r>
          </a:p>
          <a:p>
            <a:pPr marL="628650" lvl="1" indent="-171450">
              <a:buFont typeface="Arial" panose="020B0604020202020204" pitchFamily="34" charset="0"/>
              <a:buChar char="•"/>
            </a:pPr>
            <a:r>
              <a:rPr lang="en-US" baseline="0" dirty="0"/>
              <a:t>These apply for all the D, E, F, &amp; K sheets.</a:t>
            </a:r>
          </a:p>
          <a:p>
            <a:pPr marL="171450" lvl="0" indent="-171450">
              <a:buFont typeface="Arial" panose="020B0604020202020204" pitchFamily="34" charset="0"/>
              <a:buChar char="•"/>
            </a:pPr>
            <a:r>
              <a:rPr lang="en-US" baseline="0" dirty="0"/>
              <a:t>Before we move on to the plan sheets, look at the Right of Way legend – it will make perfect sense very soon.</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423639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Look at sheet D.26</a:t>
            </a:r>
          </a:p>
          <a:p>
            <a:pPr marL="171450" indent="-171450">
              <a:buFont typeface="Arial" panose="020B0604020202020204" pitchFamily="34" charset="0"/>
              <a:buChar char="•"/>
            </a:pPr>
            <a:r>
              <a:rPr lang="en-US" dirty="0"/>
              <a:t>This is a transition for this particular road, from a 3-lane rural section with ditches on the left to an urban section with curb and gutter on the right.</a:t>
            </a:r>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1091784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sheet D.26</a:t>
            </a:r>
          </a:p>
          <a:p>
            <a:endParaRPr lang="en-US" dirty="0"/>
          </a:p>
          <a:p>
            <a:r>
              <a:rPr lang="en-US" u="sng" dirty="0"/>
              <a:t>Go over R.O.W.</a:t>
            </a:r>
            <a:r>
              <a:rPr lang="en-US" u="sng" baseline="0" dirty="0"/>
              <a:t> – easements</a:t>
            </a:r>
          </a:p>
          <a:p>
            <a:pPr marL="171450" indent="-171450">
              <a:buFont typeface="Arial" panose="020B0604020202020204" pitchFamily="34" charset="0"/>
              <a:buChar char="•"/>
            </a:pPr>
            <a:r>
              <a:rPr lang="en-US" baseline="0" dirty="0"/>
              <a:t>Temporary easements – driveway construction</a:t>
            </a:r>
          </a:p>
          <a:p>
            <a:pPr marL="171450" indent="-171450">
              <a:buFont typeface="Arial" panose="020B0604020202020204" pitchFamily="34" charset="0"/>
              <a:buChar char="•"/>
            </a:pPr>
            <a:r>
              <a:rPr lang="en-US" baseline="0" dirty="0"/>
              <a:t>Permanent easements – for drainage</a:t>
            </a:r>
          </a:p>
          <a:p>
            <a:r>
              <a:rPr lang="en-US" baseline="0" dirty="0"/>
              <a:t>-Utilities use of easements – not shown on this sheet but we did have some for electric transmission west of here.</a:t>
            </a:r>
          </a:p>
          <a:p>
            <a:endParaRPr lang="en-US" baseline="0" dirty="0"/>
          </a:p>
          <a:p>
            <a:pPr marL="171450" indent="-171450">
              <a:buFont typeface="Arial" panose="020B0604020202020204" pitchFamily="34" charset="0"/>
              <a:buChar char="•"/>
            </a:pPr>
            <a:r>
              <a:rPr lang="en-US" baseline="0" dirty="0"/>
              <a:t>Discuss need line – edge of construction (either fill or cut to this limit)</a:t>
            </a:r>
          </a:p>
          <a:p>
            <a:pPr marL="628650" lvl="1" indent="-171450">
              <a:buFont typeface="Arial" panose="020B0604020202020204" pitchFamily="34" charset="0"/>
              <a:buChar char="•"/>
            </a:pPr>
            <a:r>
              <a:rPr lang="en-US" baseline="0" dirty="0"/>
              <a:t>Outside is considered safe zone.</a:t>
            </a:r>
          </a:p>
          <a:p>
            <a:pPr marL="628650" lvl="1" indent="-171450">
              <a:buFont typeface="Arial" panose="020B0604020202020204" pitchFamily="34" charset="0"/>
              <a:buChar char="•"/>
            </a:pPr>
            <a:r>
              <a:rPr lang="en-US" baseline="0" dirty="0"/>
              <a:t>In side it may be safe if it is fill or minor cut – we will have to wait until the cross sections to see what is going on here.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1654301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a:t>
            </a:r>
            <a:r>
              <a:rPr lang="en-US" baseline="0" dirty="0"/>
              <a:t> to sheet H.13</a:t>
            </a:r>
          </a:p>
          <a:p>
            <a:endParaRPr lang="en-US" baseline="0" dirty="0"/>
          </a:p>
          <a:p>
            <a:pPr marL="171450" indent="-171450">
              <a:buFont typeface="Arial" panose="020B0604020202020204" pitchFamily="34" charset="0"/>
              <a:buChar char="•"/>
            </a:pPr>
            <a:r>
              <a:rPr lang="en-US" baseline="0" dirty="0"/>
              <a:t>New ROW is much clearer on the H-sheets with the shading.</a:t>
            </a:r>
          </a:p>
          <a:p>
            <a:pPr marL="171450" indent="-171450">
              <a:buFont typeface="Arial" panose="020B0604020202020204" pitchFamily="34" charset="0"/>
              <a:buChar char="•"/>
            </a:pPr>
            <a:r>
              <a:rPr lang="en-US" dirty="0"/>
              <a:t>Try to make ROW lines straight</a:t>
            </a:r>
            <a:r>
              <a:rPr lang="en-US" baseline="0" dirty="0"/>
              <a:t> outside of need lines</a:t>
            </a:r>
          </a:p>
          <a:p>
            <a:pPr marL="171450" indent="-171450">
              <a:buFont typeface="Arial" panose="020B0604020202020204" pitchFamily="34" charset="0"/>
              <a:buChar char="•"/>
            </a:pPr>
            <a:r>
              <a:rPr lang="en-US" baseline="0" dirty="0"/>
              <a:t>Sometimes odd shapes happen – such as permanent easement for storm sewer</a:t>
            </a:r>
          </a:p>
          <a:p>
            <a:pPr marL="171450" indent="-171450">
              <a:buFont typeface="Arial" panose="020B0604020202020204" pitchFamily="34" charset="0"/>
              <a:buChar char="•"/>
            </a:pPr>
            <a:r>
              <a:rPr lang="en-US" baseline="0" dirty="0"/>
              <a:t>It would seem like all the temporary easements in tan would be fairly small, but sometimes we shape for snow borrows that can be quite large.</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286680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are to identify a conflict.  Basic conflict resolution and drafting a relocation plan.</a:t>
            </a: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2047495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Pipes:</a:t>
            </a:r>
            <a:endParaRPr lang="en-US" u="none" dirty="0"/>
          </a:p>
          <a:p>
            <a:pPr marL="171450" indent="-171450">
              <a:buFont typeface="Arial" panose="020B0604020202020204" pitchFamily="34" charset="0"/>
              <a:buChar char="•"/>
            </a:pPr>
            <a:r>
              <a:rPr lang="en-US" u="none" dirty="0"/>
              <a:t>Information</a:t>
            </a:r>
            <a:r>
              <a:rPr lang="en-US" u="none" baseline="0" dirty="0"/>
              <a:t> as close to pipe as possible without cluttering plan sheets</a:t>
            </a:r>
          </a:p>
          <a:p>
            <a:pPr marL="171450" indent="-171450">
              <a:buFont typeface="Arial" panose="020B0604020202020204" pitchFamily="34" charset="0"/>
              <a:buChar char="•"/>
            </a:pPr>
            <a:r>
              <a:rPr lang="en-US" u="none" baseline="0" dirty="0"/>
              <a:t>Point out green drainage arrows</a:t>
            </a:r>
          </a:p>
          <a:p>
            <a:pPr marL="171450" indent="-171450">
              <a:buFont typeface="Arial" panose="020B0604020202020204" pitchFamily="34" charset="0"/>
              <a:buChar char="•"/>
            </a:pPr>
            <a:r>
              <a:rPr lang="en-US" u="none" baseline="0" dirty="0"/>
              <a:t>3 primary pipe culvert classifications</a:t>
            </a:r>
          </a:p>
          <a:p>
            <a:endParaRPr lang="en-US" u="none" baseline="0" dirty="0"/>
          </a:p>
          <a:p>
            <a:r>
              <a:rPr lang="en-US" u="sng" baseline="0" dirty="0"/>
              <a:t>Utilities:</a:t>
            </a:r>
          </a:p>
          <a:p>
            <a:r>
              <a:rPr lang="en-US" u="none" baseline="0" dirty="0"/>
              <a:t>-Ask how many utilities they can find: T1, E2, G1, FO, FO2, W, San, St. Sewer – Answer: 8</a:t>
            </a:r>
          </a:p>
          <a:p>
            <a:r>
              <a:rPr lang="en-US" u="none" baseline="0" dirty="0"/>
              <a:t>-Utilities shown picked up by </a:t>
            </a:r>
            <a:r>
              <a:rPr lang="en-US" u="none" baseline="0" dirty="0" err="1"/>
              <a:t>IaDOT</a:t>
            </a:r>
            <a:r>
              <a:rPr lang="en-US" u="none" baseline="0" dirty="0"/>
              <a:t> </a:t>
            </a:r>
            <a:r>
              <a:rPr lang="en-US" u="none" baseline="0" dirty="0" err="1"/>
              <a:t>preliminiary</a:t>
            </a:r>
            <a:r>
              <a:rPr lang="en-US" u="none" baseline="0" dirty="0"/>
              <a:t> survey based on above ground and </a:t>
            </a:r>
            <a:r>
              <a:rPr lang="en-US" u="none" baseline="0" dirty="0" err="1"/>
              <a:t>OneCall</a:t>
            </a:r>
            <a:r>
              <a:rPr lang="en-US" u="none" baseline="0" dirty="0"/>
              <a:t> flagging</a:t>
            </a:r>
            <a:endParaRPr lang="en-US" u="none" dirty="0"/>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313780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123192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Time to get to a subject</a:t>
            </a:r>
            <a:r>
              <a:rPr lang="en-US" baseline="0" dirty="0"/>
              <a:t> everyone loves – STATIONING</a:t>
            </a:r>
          </a:p>
          <a:p>
            <a:pPr marL="171450" indent="-171450">
              <a:buFont typeface="Arial" panose="020B0604020202020204" pitchFamily="34" charset="0"/>
              <a:buChar char="•"/>
            </a:pPr>
            <a:r>
              <a:rPr lang="en-US" baseline="0" dirty="0"/>
              <a:t>DOT projects are measured in stationing (we’ll learn why on the next slide)</a:t>
            </a:r>
            <a:endParaRPr lang="en-US" dirty="0"/>
          </a:p>
          <a:p>
            <a:pPr marL="171450" indent="-171450">
              <a:buFont typeface="Arial" panose="020B0604020202020204" pitchFamily="34" charset="0"/>
              <a:buChar char="•"/>
            </a:pPr>
            <a:r>
              <a:rPr lang="en-US" dirty="0"/>
              <a:t>How does stationing show on the plans?</a:t>
            </a:r>
          </a:p>
          <a:p>
            <a:pPr marL="171450" indent="-171450">
              <a:buFont typeface="Arial" panose="020B0604020202020204" pitchFamily="34" charset="0"/>
              <a:buChar char="•"/>
            </a:pPr>
            <a:r>
              <a:rPr lang="en-US" dirty="0"/>
              <a:t>500 ft. numbers</a:t>
            </a:r>
          </a:p>
          <a:p>
            <a:pPr marL="171450" indent="-171450">
              <a:buFont typeface="Arial" panose="020B0604020202020204" pitchFamily="34" charset="0"/>
              <a:buChar char="•"/>
            </a:pPr>
            <a:r>
              <a:rPr lang="en-US" dirty="0"/>
              <a:t>Green and blue</a:t>
            </a:r>
            <a:r>
              <a:rPr lang="en-US" baseline="0" dirty="0"/>
              <a:t> tick marks do not line up the same due to slight changes in road length between projects.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NOTE: this project utilized a “Baseline” that was not located in the center of the roadway rather than a “Centerline,” which </a:t>
            </a:r>
            <a:r>
              <a:rPr lang="en-US" i="1" baseline="0" dirty="0"/>
              <a:t>is</a:t>
            </a:r>
            <a:r>
              <a:rPr lang="en-US" i="0" baseline="0" dirty="0"/>
              <a:t> located in the center of the roadway.  Most projects use a centerline, but as in this job, sometimes a baseline is used in certain sections to ease in constructability for the contractor.  You can determine if the blue line shown is a centerline or baseline by looking at the Typical Sections (B-sheets) and finding the typical that applies to the area you are looking at.  We’ll get into the </a:t>
            </a:r>
            <a:r>
              <a:rPr lang="en-US" i="0" baseline="0" dirty="0" err="1"/>
              <a:t>Typicals</a:t>
            </a:r>
            <a:r>
              <a:rPr lang="en-US" i="0" baseline="0" dirty="0"/>
              <a:t> in a few more slides…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580864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Longitudinal location – typically used on longitudinal-type projects (highways, railroads, pipelines, etc.)</a:t>
            </a:r>
          </a:p>
          <a:p>
            <a:pPr marL="171450" indent="-171450">
              <a:buFont typeface="Arial" panose="020B0604020202020204" pitchFamily="34" charset="0"/>
              <a:buChar char="•"/>
            </a:pPr>
            <a:r>
              <a:rPr lang="en-US" baseline="0" dirty="0"/>
              <a:t>One station is 100’ long</a:t>
            </a:r>
          </a:p>
          <a:p>
            <a:pPr marL="171450" indent="-171450">
              <a:buFont typeface="Arial" panose="020B0604020202020204" pitchFamily="34" charset="0"/>
              <a:buChar char="•"/>
            </a:pPr>
            <a:r>
              <a:rPr lang="en-US" baseline="0" dirty="0"/>
              <a:t>Stations are measured horizontally – they do not follow the contour (ups and downs) of the roadway</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377979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 uses stationing?  The DOT’s do!</a:t>
            </a:r>
          </a:p>
          <a:p>
            <a:pPr marL="171450" indent="-171450">
              <a:buFont typeface="Arial" panose="020B0604020202020204" pitchFamily="34" charset="0"/>
              <a:buChar char="•"/>
            </a:pPr>
            <a:r>
              <a:rPr lang="en-US" dirty="0"/>
              <a:t>Sinc</a:t>
            </a:r>
            <a:r>
              <a:rPr lang="en-US" baseline="0" dirty="0"/>
              <a:t>e the DOT’s do, Utilities needs to also to be able.</a:t>
            </a:r>
          </a:p>
          <a:p>
            <a:pPr marL="171450" indent="-171450">
              <a:buFont typeface="Arial" panose="020B0604020202020204" pitchFamily="34" charset="0"/>
              <a:buChar char="•"/>
            </a:pPr>
            <a:r>
              <a:rPr lang="en-US" baseline="0" dirty="0"/>
              <a:t>To be able to communicate with DOT we need to know where things are in relation to the stationing and the offset from centerline.</a:t>
            </a:r>
          </a:p>
          <a:p>
            <a:pPr marL="171450" indent="-171450">
              <a:buFont typeface="Arial" panose="020B0604020202020204" pitchFamily="34" charset="0"/>
              <a:buChar char="•"/>
            </a:pPr>
            <a:r>
              <a:rPr lang="en-US" baseline="0" dirty="0"/>
              <a:t>How do you know if it is a left offset or right offset?  Look in the direction of increasing station…Right on right.</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228744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230574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PCC = Portland Cement Concrete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955277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markers</a:t>
            </a:r>
            <a:r>
              <a:rPr lang="en-US" baseline="0" dirty="0"/>
              <a:t> always be found?  NO!</a:t>
            </a:r>
          </a:p>
          <a:p>
            <a:pPr marL="171450" indent="-171450">
              <a:buFont typeface="Arial" panose="020B0604020202020204" pitchFamily="34" charset="0"/>
              <a:buChar char="•"/>
            </a:pPr>
            <a:r>
              <a:rPr lang="en-US" baseline="0" dirty="0"/>
              <a:t>Sometimes farmers remove them</a:t>
            </a:r>
          </a:p>
          <a:p>
            <a:pPr marL="171450" indent="-171450">
              <a:buFont typeface="Arial" panose="020B0604020202020204" pitchFamily="34" charset="0"/>
              <a:buChar char="•"/>
            </a:pPr>
            <a:r>
              <a:rPr lang="en-US" baseline="0" dirty="0"/>
              <a:t>Not a priority for replacement</a:t>
            </a:r>
          </a:p>
          <a:p>
            <a:pPr marL="171450" indent="-171450">
              <a:buFont typeface="Arial" panose="020B0604020202020204" pitchFamily="34" charset="0"/>
              <a:buChar char="•"/>
            </a:pPr>
            <a:r>
              <a:rPr lang="en-US" baseline="0" dirty="0"/>
              <a:t>If you can’t find stationing, check with the EOT.</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1288211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down for the sign on the left.</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2251587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Mileposts follow the contour,</a:t>
            </a:r>
            <a:r>
              <a:rPr lang="en-US" baseline="0" dirty="0"/>
              <a:t> so a mile on anything other than a flat road will be less than 52+80 stations.</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111757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out to participants:</a:t>
            </a:r>
          </a:p>
          <a:p>
            <a:pPr marL="628650" lvl="1" indent="-171450">
              <a:buFont typeface="Arial" panose="020B0604020202020204" pitchFamily="34" charset="0"/>
              <a:buChar char="•"/>
            </a:pPr>
            <a:r>
              <a:rPr lang="en-US" dirty="0"/>
              <a:t>Copies</a:t>
            </a:r>
            <a:r>
              <a:rPr lang="en-US" baseline="0" dirty="0"/>
              <a:t> of plan sheets used in presentation are provided</a:t>
            </a:r>
          </a:p>
          <a:p>
            <a:pPr marL="628650" lvl="1" indent="-171450">
              <a:buFont typeface="Arial" panose="020B0604020202020204" pitchFamily="34" charset="0"/>
              <a:buChar char="•"/>
            </a:pPr>
            <a:r>
              <a:rPr lang="en-US" baseline="0" dirty="0"/>
              <a:t>Sheet number in lower left corner of slide corresponds to plan sheet being used</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404523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profile sheet aligns with a plan sheet</a:t>
            </a:r>
          </a:p>
          <a:p>
            <a:pPr marL="171450" indent="-171450">
              <a:buFont typeface="Arial" panose="020B0604020202020204" pitchFamily="34" charset="0"/>
              <a:buChar char="•"/>
            </a:pPr>
            <a:r>
              <a:rPr lang="en-US" dirty="0"/>
              <a:t>Sometimes both plan and profile are on the same sheet (like E.2)</a:t>
            </a:r>
          </a:p>
          <a:p>
            <a:pPr marL="171450" indent="-171450">
              <a:buFont typeface="Arial" panose="020B0604020202020204" pitchFamily="34" charset="0"/>
              <a:buChar char="•"/>
            </a:pPr>
            <a:r>
              <a:rPr lang="en-US" dirty="0"/>
              <a:t>And sometimes</a:t>
            </a:r>
            <a:r>
              <a:rPr lang="en-US" baseline="0" dirty="0"/>
              <a:t> they are on separate matching sheets (like D.26 and D.27) and lay out together (same stations)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2547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32</a:t>
            </a:fld>
            <a:endParaRPr lang="en-US" dirty="0"/>
          </a:p>
        </p:txBody>
      </p:sp>
    </p:spTree>
    <p:extLst>
      <p:ext uri="{BB962C8B-B14F-4D97-AF65-F5344CB8AC3E}">
        <p14:creationId xmlns:p14="http://schemas.microsoft.com/office/powerpoint/2010/main" val="48530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3518703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 sheets are typically</a:t>
            </a:r>
            <a:r>
              <a:rPr lang="en-US" baseline="0" dirty="0"/>
              <a:t> side roads or other roads receiving improvements as part of the project that are not the main highway route.</a:t>
            </a:r>
          </a:p>
          <a:p>
            <a:pPr marL="171450" indent="-171450">
              <a:buFont typeface="Arial" panose="020B0604020202020204" pitchFamily="34" charset="0"/>
              <a:buChar char="•"/>
            </a:pPr>
            <a:r>
              <a:rPr lang="en-US" baseline="0" dirty="0"/>
              <a:t>This one has plan and profile on the same page.</a:t>
            </a:r>
          </a:p>
          <a:p>
            <a:pPr marL="171450" indent="-171450">
              <a:buFont typeface="Arial" panose="020B0604020202020204" pitchFamily="34" charset="0"/>
              <a:buChar char="•"/>
            </a:pPr>
            <a:r>
              <a:rPr lang="en-US" baseline="0" dirty="0"/>
              <a:t>Ditch grades (slopes) and elevations are shown in light blue/tan if the ditch grade is different than the profile grade of the roadway.</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34</a:t>
            </a:fld>
            <a:endParaRPr lang="en-US" dirty="0"/>
          </a:p>
        </p:txBody>
      </p:sp>
    </p:spTree>
    <p:extLst>
      <p:ext uri="{BB962C8B-B14F-4D97-AF65-F5344CB8AC3E}">
        <p14:creationId xmlns:p14="http://schemas.microsoft.com/office/powerpoint/2010/main" val="2089197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35</a:t>
            </a:fld>
            <a:endParaRPr lang="en-US" dirty="0"/>
          </a:p>
        </p:txBody>
      </p:sp>
    </p:spTree>
    <p:extLst>
      <p:ext uri="{BB962C8B-B14F-4D97-AF65-F5344CB8AC3E}">
        <p14:creationId xmlns:p14="http://schemas.microsoft.com/office/powerpoint/2010/main" val="3832864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36</a:t>
            </a:fld>
            <a:endParaRPr lang="en-US" dirty="0"/>
          </a:p>
        </p:txBody>
      </p:sp>
    </p:spTree>
    <p:extLst>
      <p:ext uri="{BB962C8B-B14F-4D97-AF65-F5344CB8AC3E}">
        <p14:creationId xmlns:p14="http://schemas.microsoft.com/office/powerpoint/2010/main" val="409456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Typical</a:t>
            </a:r>
            <a:r>
              <a:rPr lang="en-US" baseline="0" dirty="0"/>
              <a:t> Sections</a:t>
            </a:r>
            <a:r>
              <a:rPr lang="en-US" dirty="0"/>
              <a:t> are not as helpful for</a:t>
            </a:r>
            <a:r>
              <a:rPr lang="en-US" baseline="0" dirty="0"/>
              <a:t> investigating potential conflicts at specific locations, but are useful for gaining a general idea of what type of grading and paving improvements will be occurring on a specific section of the project.</a:t>
            </a:r>
          </a:p>
          <a:p>
            <a:pPr marL="171450" indent="-171450">
              <a:buFont typeface="Arial" panose="020B0604020202020204" pitchFamily="34" charset="0"/>
              <a:buChar char="•"/>
            </a:pPr>
            <a:r>
              <a:rPr lang="en-US" baseline="0" dirty="0"/>
              <a:t>The top typical is a </a:t>
            </a:r>
            <a:r>
              <a:rPr lang="en-US" baseline="0" dirty="0" err="1"/>
              <a:t>barnroof</a:t>
            </a:r>
            <a:r>
              <a:rPr lang="en-US" baseline="0" dirty="0"/>
              <a:t>-type section that has a variable foreslope whereas the bottom typical has a standard section with uniform </a:t>
            </a:r>
            <a:r>
              <a:rPr lang="en-US" baseline="0" dirty="0" err="1"/>
              <a:t>foreslopes</a:t>
            </a:r>
            <a:r>
              <a:rPr lang="en-US" baseline="0" dirty="0"/>
              <a: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37</a:t>
            </a:fld>
            <a:endParaRPr lang="en-US" dirty="0"/>
          </a:p>
        </p:txBody>
      </p:sp>
    </p:spTree>
    <p:extLst>
      <p:ext uri="{BB962C8B-B14F-4D97-AF65-F5344CB8AC3E}">
        <p14:creationId xmlns:p14="http://schemas.microsoft.com/office/powerpoint/2010/main" val="2755925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38</a:t>
            </a:fld>
            <a:endParaRPr lang="en-US" dirty="0"/>
          </a:p>
        </p:txBody>
      </p:sp>
    </p:spTree>
    <p:extLst>
      <p:ext uri="{BB962C8B-B14F-4D97-AF65-F5344CB8AC3E}">
        <p14:creationId xmlns:p14="http://schemas.microsoft.com/office/powerpoint/2010/main" val="1274949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paving typical and shows the paving or resurfacing to be completed.</a:t>
            </a:r>
          </a:p>
          <a:p>
            <a:pPr marL="171450" indent="-171450">
              <a:buFont typeface="Arial" panose="020B0604020202020204" pitchFamily="34" charset="0"/>
              <a:buChar char="•"/>
            </a:pPr>
            <a:r>
              <a:rPr lang="en-US" dirty="0"/>
              <a:t>Utilities may not think this is important, but</a:t>
            </a:r>
            <a:r>
              <a:rPr lang="en-US" baseline="0" dirty="0"/>
              <a:t> if you notice, this typical shows if subdrains will be constructed with the project or lanes will be added in certain locations (based upon the tables).</a:t>
            </a:r>
          </a:p>
          <a:p>
            <a:pPr marL="171450" indent="-171450">
              <a:buFont typeface="Arial" panose="020B0604020202020204" pitchFamily="34" charset="0"/>
              <a:buChar char="•"/>
            </a:pPr>
            <a:r>
              <a:rPr lang="en-US" baseline="0" dirty="0"/>
              <a:t>Theoretically, subdrains and utilities should not conflict, but this problem has occurred many times.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39</a:t>
            </a:fld>
            <a:endParaRPr lang="en-US" dirty="0"/>
          </a:p>
        </p:txBody>
      </p:sp>
    </p:spTree>
    <p:extLst>
      <p:ext uri="{BB962C8B-B14F-4D97-AF65-F5344CB8AC3E}">
        <p14:creationId xmlns:p14="http://schemas.microsoft.com/office/powerpoint/2010/main" val="1136659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Most of the world thinks of slope as “rise over run,” but</a:t>
            </a:r>
            <a:r>
              <a:rPr lang="en-US" baseline="0" dirty="0"/>
              <a:t> in roadway plans, we typically show slope as “run over rise.”</a:t>
            </a:r>
          </a:p>
          <a:p>
            <a:pPr marL="171450" indent="-171450">
              <a:buFont typeface="Arial" panose="020B0604020202020204" pitchFamily="34" charset="0"/>
              <a:buChar char="•"/>
            </a:pPr>
            <a:r>
              <a:rPr lang="en-US" baseline="0" dirty="0"/>
              <a:t>Typical </a:t>
            </a:r>
            <a:r>
              <a:rPr lang="en-US" baseline="0" dirty="0" err="1"/>
              <a:t>foreslopes</a:t>
            </a:r>
            <a:r>
              <a:rPr lang="en-US" baseline="0" dirty="0"/>
              <a:t>:</a:t>
            </a:r>
          </a:p>
          <a:p>
            <a:pPr marL="628650" lvl="1" indent="-171450">
              <a:buFont typeface="Arial" panose="020B0604020202020204" pitchFamily="34" charset="0"/>
              <a:buChar char="•"/>
            </a:pPr>
            <a:r>
              <a:rPr lang="en-US" baseline="0" dirty="0"/>
              <a:t>Recoverable 6:1 or greater</a:t>
            </a:r>
          </a:p>
          <a:p>
            <a:pPr marL="628650" lvl="1" indent="-171450">
              <a:buFont typeface="Arial" panose="020B0604020202020204" pitchFamily="34" charset="0"/>
              <a:buChar char="•"/>
            </a:pPr>
            <a:r>
              <a:rPr lang="en-US" baseline="0" dirty="0" err="1"/>
              <a:t>Transversable</a:t>
            </a:r>
            <a:r>
              <a:rPr lang="en-US" baseline="0" dirty="0"/>
              <a:t> (but not recoverable) 3:1 to 6:1</a:t>
            </a:r>
          </a:p>
          <a:p>
            <a:pPr marL="628650" lvl="1" indent="-171450">
              <a:buFont typeface="Arial" panose="020B0604020202020204" pitchFamily="34" charset="0"/>
              <a:buChar char="•"/>
            </a:pPr>
            <a:r>
              <a:rPr lang="en-US" baseline="0" dirty="0"/>
              <a:t>Both count as clear zone as long as there are no fixed objects within the clear zone distance</a:t>
            </a:r>
          </a:p>
          <a:p>
            <a:pPr marL="171450" lvl="0" indent="-171450">
              <a:buFont typeface="Arial" panose="020B0604020202020204" pitchFamily="34" charset="0"/>
              <a:buChar char="•"/>
            </a:pPr>
            <a:r>
              <a:rPr lang="en-US" baseline="0" dirty="0"/>
              <a:t>Typical backslopes: typically 3:1 for ease/safety of maintenance operations.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40</a:t>
            </a:fld>
            <a:endParaRPr lang="en-US" dirty="0"/>
          </a:p>
        </p:txBody>
      </p:sp>
    </p:spTree>
    <p:extLst>
      <p:ext uri="{BB962C8B-B14F-4D97-AF65-F5344CB8AC3E}">
        <p14:creationId xmlns:p14="http://schemas.microsoft.com/office/powerpoint/2010/main" val="97280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a:t>
            </a:r>
            <a:r>
              <a:rPr lang="en-US" sz="1200" baseline="0" dirty="0"/>
              <a:t> project number is so important that it is shown in 3 places on the title sheet.</a:t>
            </a:r>
          </a:p>
          <a:p>
            <a:pPr marL="171450" indent="-171450">
              <a:buFont typeface="Arial" panose="020B0604020202020204" pitchFamily="34" charset="0"/>
              <a:buChar char="•"/>
            </a:pPr>
            <a:r>
              <a:rPr lang="en-US" sz="1200" baseline="0" dirty="0"/>
              <a:t>The location at the bottom right of the sheet is where it is shown on every other sheet in the plan set.</a:t>
            </a:r>
          </a:p>
          <a:p>
            <a:pPr marL="171450" indent="-171450">
              <a:buFont typeface="Arial" panose="020B0604020202020204" pitchFamily="34" charset="0"/>
              <a:buChar char="•"/>
            </a:pPr>
            <a:r>
              <a:rPr lang="en-US" sz="1200" baseline="0" dirty="0"/>
              <a:t>For easy project location, the county is listed three times as well.  Can you find all three?</a:t>
            </a:r>
          </a:p>
          <a:p>
            <a:pPr marL="171450" indent="-171450">
              <a:buFont typeface="Arial" panose="020B0604020202020204" pitchFamily="34" charset="0"/>
              <a:buChar char="•"/>
            </a:pPr>
            <a:r>
              <a:rPr lang="en-US" sz="1200" baseline="0" dirty="0"/>
              <a:t>In a way, the county is listed 3 more times as it is the last 2 digits in the project number.</a:t>
            </a:r>
          </a:p>
          <a:p>
            <a:pPr marL="171450" indent="-171450">
              <a:buFont typeface="Arial" panose="020B0604020202020204" pitchFamily="34" charset="0"/>
              <a:buChar char="•"/>
            </a:pPr>
            <a:r>
              <a:rPr lang="en-US" sz="1200" baseline="0" dirty="0"/>
              <a:t>Also prominently displayed is the type of project: in this case, twice and it is PCC Pavement – Grade and Replace.</a:t>
            </a:r>
            <a:endParaRPr lang="en-US" sz="1200"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326110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 sections are one of the most important sheets in the plans, along with the D/E/K and H/HE sheets. </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41</a:t>
            </a:fld>
            <a:endParaRPr lang="en-US" dirty="0"/>
          </a:p>
        </p:txBody>
      </p:sp>
    </p:spTree>
    <p:extLst>
      <p:ext uri="{BB962C8B-B14F-4D97-AF65-F5344CB8AC3E}">
        <p14:creationId xmlns:p14="http://schemas.microsoft.com/office/powerpoint/2010/main" val="770550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Elevations appear along the left</a:t>
            </a:r>
            <a:r>
              <a:rPr lang="en-US" baseline="0" dirty="0"/>
              <a:t> and right sides for each section.</a:t>
            </a:r>
          </a:p>
          <a:p>
            <a:pPr marL="171450" indent="-171450">
              <a:buFont typeface="Arial" panose="020B0604020202020204" pitchFamily="34" charset="0"/>
              <a:buChar char="•"/>
            </a:pPr>
            <a:r>
              <a:rPr lang="en-US" baseline="0" dirty="0"/>
              <a:t>Cross sections are typically cut every 50’ on rural projects and every 25’ on urban projects.</a:t>
            </a:r>
          </a:p>
          <a:p>
            <a:pPr marL="171450" indent="-171450">
              <a:buFont typeface="Arial" panose="020B0604020202020204" pitchFamily="34" charset="0"/>
              <a:buChar char="•"/>
            </a:pPr>
            <a:r>
              <a:rPr lang="en-US" baseline="0" dirty="0"/>
              <a:t>Now, let’s zoom in on one cross section and explore what is shown!</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42</a:t>
            </a:fld>
            <a:endParaRPr lang="en-US" dirty="0"/>
          </a:p>
        </p:txBody>
      </p:sp>
    </p:spTree>
    <p:extLst>
      <p:ext uri="{BB962C8B-B14F-4D97-AF65-F5344CB8AC3E}">
        <p14:creationId xmlns:p14="http://schemas.microsoft.com/office/powerpoint/2010/main" val="966163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a:t>
            </a:r>
            <a:r>
              <a:rPr lang="en-US" baseline="0" dirty="0"/>
              <a:t> look at the cross section at STA. 388+00.00</a:t>
            </a:r>
          </a:p>
          <a:p>
            <a:pPr marL="171450" indent="-171450">
              <a:buFont typeface="Arial" panose="020B0604020202020204" pitchFamily="34" charset="0"/>
              <a:buChar char="•"/>
            </a:pPr>
            <a:r>
              <a:rPr lang="en-US" baseline="0" dirty="0"/>
              <a:t>This is a grade and pave project, so the numbers above the lines are the final pavement/topsoil elevations.  The numbers below the lines refer to the top of the subgrade grading.</a:t>
            </a:r>
          </a:p>
          <a:p>
            <a:pPr marL="171450" indent="-171450">
              <a:buFont typeface="Arial" panose="020B0604020202020204" pitchFamily="34" charset="0"/>
              <a:buChar char="•"/>
            </a:pPr>
            <a:r>
              <a:rPr lang="en-US" baseline="0" dirty="0"/>
              <a:t>Topsoil replacement: take note that in the foreslope, backslope, and ditch bottom areas, we excavate an additional six inches below the finished grade in order to be able to place 6 inches of topsoil back in its place.  Therefore, in those areas, the lower line and lower elevations are most critical for calculating utility cover.</a:t>
            </a:r>
          </a:p>
          <a:p>
            <a:pPr marL="171450" indent="-171450">
              <a:buFont typeface="Arial" panose="020B0604020202020204" pitchFamily="34" charset="0"/>
              <a:buChar char="•"/>
            </a:pPr>
            <a:r>
              <a:rPr lang="en-US" baseline="0" dirty="0"/>
              <a:t>Large scrapers and bulldozers are often used to remove the soil initially and replace the topsoil when grading is complete.  Due to their size and weight, they exert a significant amount of pressure on the soil and can affect underground facilities several feet deeper than the elevation shown.  Take this into consideration when reviewing plans!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43</a:t>
            </a:fld>
            <a:endParaRPr lang="en-US" dirty="0"/>
          </a:p>
        </p:txBody>
      </p:sp>
    </p:spTree>
    <p:extLst>
      <p:ext uri="{BB962C8B-B14F-4D97-AF65-F5344CB8AC3E}">
        <p14:creationId xmlns:p14="http://schemas.microsoft.com/office/powerpoint/2010/main" val="3899953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look at sheet W.52, which is the last sheet in your packet.</a:t>
            </a:r>
          </a:p>
          <a:p>
            <a:pPr marL="171450" indent="-171450">
              <a:buFont typeface="Arial" panose="020B0604020202020204" pitchFamily="34" charset="0"/>
              <a:buChar char="•"/>
            </a:pPr>
            <a:r>
              <a:rPr lang="en-US" dirty="0"/>
              <a:t>You may notice that this sheet is from a US 20 plan set,</a:t>
            </a:r>
            <a:r>
              <a:rPr lang="en-US" baseline="0" dirty="0"/>
              <a:t> as the Indianola project we have been using did not have any examples of cross sections cut at skewed culverts.</a:t>
            </a:r>
          </a:p>
          <a:p>
            <a:pPr marL="171450" indent="-171450">
              <a:buFont typeface="Arial" panose="020B0604020202020204" pitchFamily="34" charset="0"/>
              <a:buChar char="•"/>
            </a:pPr>
            <a:r>
              <a:rPr lang="en-US" baseline="0" dirty="0"/>
              <a:t>A skewed culvert means the culvert is not perpendicular (or square) with the centerline of the road.</a:t>
            </a:r>
          </a:p>
          <a:p>
            <a:pPr marL="171450" indent="-171450">
              <a:buFont typeface="Arial" panose="020B0604020202020204" pitchFamily="34" charset="0"/>
              <a:buChar char="•"/>
            </a:pPr>
            <a:r>
              <a:rPr lang="en-US" baseline="0" dirty="0"/>
              <a:t>This culvert is skewed 33 degrees Right Ahead.  Let’s dive into what that means…</a:t>
            </a:r>
          </a:p>
          <a:p>
            <a:pPr marL="628650" lvl="1" indent="-171450">
              <a:buFont typeface="Arial" panose="020B0604020202020204" pitchFamily="34" charset="0"/>
              <a:buChar char="•"/>
            </a:pPr>
            <a:r>
              <a:rPr lang="en-US" baseline="0" dirty="0"/>
              <a:t>“Right Ahead” means that when looking in the direction if increasing station, the end of the culvert on the right side is forward of the centerline location.</a:t>
            </a:r>
          </a:p>
          <a:p>
            <a:pPr marL="628650" lvl="1" indent="-171450">
              <a:buFont typeface="Arial" panose="020B0604020202020204" pitchFamily="34" charset="0"/>
              <a:buChar char="•"/>
            </a:pPr>
            <a:r>
              <a:rPr lang="en-US" baseline="0" dirty="0"/>
              <a:t>The angle between the culvert and the centerline is 33 degrees.</a:t>
            </a:r>
          </a:p>
          <a:p>
            <a:pPr marL="628650" lvl="1" indent="-171450">
              <a:buFont typeface="Arial" panose="020B0604020202020204" pitchFamily="34" charset="0"/>
              <a:buChar char="•"/>
            </a:pPr>
            <a:r>
              <a:rPr lang="en-US" baseline="0" dirty="0"/>
              <a:t>That is where the notation of “Skew 33 degrees Right Ahead” comes from.</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44</a:t>
            </a:fld>
            <a:endParaRPr lang="en-US" dirty="0"/>
          </a:p>
        </p:txBody>
      </p:sp>
    </p:spTree>
    <p:extLst>
      <p:ext uri="{BB962C8B-B14F-4D97-AF65-F5344CB8AC3E}">
        <p14:creationId xmlns:p14="http://schemas.microsoft.com/office/powerpoint/2010/main" val="4250760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this applies to longitudinal utility installations.</a:t>
            </a:r>
          </a:p>
          <a:p>
            <a:pPr marL="171450" indent="-171450">
              <a:buFont typeface="Arial" panose="020B0604020202020204" pitchFamily="34" charset="0"/>
              <a:buChar char="•"/>
            </a:pPr>
            <a:r>
              <a:rPr lang="en-US" dirty="0"/>
              <a:t>What if you have</a:t>
            </a:r>
            <a:r>
              <a:rPr lang="en-US" baseline="0" dirty="0"/>
              <a:t> a transverse installation in this area?</a:t>
            </a:r>
          </a:p>
          <a:p>
            <a:pPr marL="171450" indent="-171450">
              <a:buFont typeface="Arial" panose="020B0604020202020204" pitchFamily="34" charset="0"/>
              <a:buChar char="•"/>
            </a:pPr>
            <a:r>
              <a:rPr lang="en-US" baseline="0" dirty="0"/>
              <a:t>Can you tell where the old ditch was?  Answer: about 15’ LT of new CL.</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45</a:t>
            </a:fld>
            <a:endParaRPr lang="en-US" dirty="0"/>
          </a:p>
        </p:txBody>
      </p:sp>
    </p:spTree>
    <p:extLst>
      <p:ext uri="{BB962C8B-B14F-4D97-AF65-F5344CB8AC3E}">
        <p14:creationId xmlns:p14="http://schemas.microsoft.com/office/powerpoint/2010/main" val="4215019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PDF files are typically</a:t>
            </a:r>
            <a:r>
              <a:rPr lang="en-US" baseline="0" dirty="0"/>
              <a:t> sent via a link to an FTP site.  If plans are very small, sometimes they can be an attachment to an email.</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46</a:t>
            </a:fld>
            <a:endParaRPr lang="en-US" dirty="0"/>
          </a:p>
        </p:txBody>
      </p:sp>
    </p:spTree>
    <p:extLst>
      <p:ext uri="{BB962C8B-B14F-4D97-AF65-F5344CB8AC3E}">
        <p14:creationId xmlns:p14="http://schemas.microsoft.com/office/powerpoint/2010/main" val="1592411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Ben.  My name is Sean Passick and I am the District 1 Utility Coordinator.  Let’s take the information Ben just shared with us and identify a conflict, decided how best to resolve this conflict and crate a relocation plan. </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48</a:t>
            </a:fld>
            <a:endParaRPr lang="en-US" dirty="0"/>
          </a:p>
        </p:txBody>
      </p:sp>
    </p:spTree>
    <p:extLst>
      <p:ext uri="{BB962C8B-B14F-4D97-AF65-F5344CB8AC3E}">
        <p14:creationId xmlns:p14="http://schemas.microsoft.com/office/powerpoint/2010/main" val="1336337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using the same Highway 92 project in Warren County that was used in Ben’s presentation.</a:t>
            </a:r>
          </a:p>
        </p:txBody>
      </p:sp>
      <p:sp>
        <p:nvSpPr>
          <p:cNvPr id="4" name="Slide Number Placeholder 3"/>
          <p:cNvSpPr>
            <a:spLocks noGrp="1"/>
          </p:cNvSpPr>
          <p:nvPr>
            <p:ph type="sldNum" sz="quarter" idx="5"/>
          </p:nvPr>
        </p:nvSpPr>
        <p:spPr/>
        <p:txBody>
          <a:bodyPr/>
          <a:lstStyle/>
          <a:p>
            <a:fld id="{C37D7554-D10C-4E29-B8E6-BB7111FA614F}" type="slidenum">
              <a:rPr lang="en-US" smtClean="0"/>
              <a:t>49</a:t>
            </a:fld>
            <a:endParaRPr lang="en-US" dirty="0"/>
          </a:p>
        </p:txBody>
      </p:sp>
    </p:spTree>
    <p:extLst>
      <p:ext uri="{BB962C8B-B14F-4D97-AF65-F5344CB8AC3E}">
        <p14:creationId xmlns:p14="http://schemas.microsoft.com/office/powerpoint/2010/main" val="3470674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sheet A.2 we have identified the project is in Warren County on Hwy 92 between mile post 125.94 and 129.95.</a:t>
            </a:r>
          </a:p>
        </p:txBody>
      </p:sp>
      <p:sp>
        <p:nvSpPr>
          <p:cNvPr id="4" name="Slide Number Placeholder 3"/>
          <p:cNvSpPr>
            <a:spLocks noGrp="1"/>
          </p:cNvSpPr>
          <p:nvPr>
            <p:ph type="sldNum" sz="quarter" idx="5"/>
          </p:nvPr>
        </p:nvSpPr>
        <p:spPr/>
        <p:txBody>
          <a:bodyPr/>
          <a:lstStyle/>
          <a:p>
            <a:fld id="{C37D7554-D10C-4E29-B8E6-BB7111FA614F}" type="slidenum">
              <a:rPr lang="en-US" smtClean="0"/>
              <a:t>50</a:t>
            </a:fld>
            <a:endParaRPr lang="en-US" dirty="0"/>
          </a:p>
        </p:txBody>
      </p:sp>
    </p:spTree>
    <p:extLst>
      <p:ext uri="{BB962C8B-B14F-4D97-AF65-F5344CB8AC3E}">
        <p14:creationId xmlns:p14="http://schemas.microsoft.com/office/powerpoint/2010/main" val="3203081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thing we need to do is identify our utility label.  For this presentation, we are going to be Iowa Network Services and they are labeled as F03.</a:t>
            </a:r>
          </a:p>
        </p:txBody>
      </p:sp>
      <p:sp>
        <p:nvSpPr>
          <p:cNvPr id="4" name="Slide Number Placeholder 3"/>
          <p:cNvSpPr>
            <a:spLocks noGrp="1"/>
          </p:cNvSpPr>
          <p:nvPr>
            <p:ph type="sldNum" sz="quarter" idx="5"/>
          </p:nvPr>
        </p:nvSpPr>
        <p:spPr/>
        <p:txBody>
          <a:bodyPr/>
          <a:lstStyle/>
          <a:p>
            <a:fld id="{C37D7554-D10C-4E29-B8E6-BB7111FA614F}" type="slidenum">
              <a:rPr lang="en-US" smtClean="0"/>
              <a:t>51</a:t>
            </a:fld>
            <a:endParaRPr lang="en-US" dirty="0"/>
          </a:p>
        </p:txBody>
      </p:sp>
    </p:spTree>
    <p:extLst>
      <p:ext uri="{BB962C8B-B14F-4D97-AF65-F5344CB8AC3E}">
        <p14:creationId xmlns:p14="http://schemas.microsoft.com/office/powerpoint/2010/main" val="379732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3042353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identify our line and follow its route on the plan and profile sheets.  The read clouds are identifying the location of our fiber line that was picked up in preliminary survey.  At the beginning of this project, we see that our fiber is near the new paving and within the grading limits.  We see that our fiber may conflict with the rebuilding of the Kennedy Street intersection @ Hwy 96 station 258+87.  We see that a new culvert is going to be installed under the rebuilt intersection.  We also see that our existing fiber will be underneath the new roadway at approximately station 265+00.</a:t>
            </a:r>
          </a:p>
        </p:txBody>
      </p:sp>
      <p:sp>
        <p:nvSpPr>
          <p:cNvPr id="4" name="Slide Number Placeholder 3"/>
          <p:cNvSpPr>
            <a:spLocks noGrp="1"/>
          </p:cNvSpPr>
          <p:nvPr>
            <p:ph type="sldNum" sz="quarter" idx="5"/>
          </p:nvPr>
        </p:nvSpPr>
        <p:spPr/>
        <p:txBody>
          <a:bodyPr/>
          <a:lstStyle/>
          <a:p>
            <a:fld id="{C37D7554-D10C-4E29-B8E6-BB7111FA614F}" type="slidenum">
              <a:rPr lang="en-US" smtClean="0"/>
              <a:t>52</a:t>
            </a:fld>
            <a:endParaRPr lang="en-US" dirty="0"/>
          </a:p>
        </p:txBody>
      </p:sp>
    </p:spTree>
    <p:extLst>
      <p:ext uri="{BB962C8B-B14F-4D97-AF65-F5344CB8AC3E}">
        <p14:creationId xmlns:p14="http://schemas.microsoft.com/office/powerpoint/2010/main" val="820606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sheet D.4, our fiber continues to be located under the new pavement.  For the purposes of this presentation, we are going to stop our conflict analysis and relocation at station 282+41.   </a:t>
            </a:r>
          </a:p>
        </p:txBody>
      </p:sp>
      <p:sp>
        <p:nvSpPr>
          <p:cNvPr id="4" name="Slide Number Placeholder 3"/>
          <p:cNvSpPr>
            <a:spLocks noGrp="1"/>
          </p:cNvSpPr>
          <p:nvPr>
            <p:ph type="sldNum" sz="quarter" idx="5"/>
          </p:nvPr>
        </p:nvSpPr>
        <p:spPr/>
        <p:txBody>
          <a:bodyPr/>
          <a:lstStyle/>
          <a:p>
            <a:fld id="{C37D7554-D10C-4E29-B8E6-BB7111FA614F}" type="slidenum">
              <a:rPr lang="en-US" smtClean="0"/>
              <a:t>53</a:t>
            </a:fld>
            <a:endParaRPr lang="en-US" dirty="0"/>
          </a:p>
        </p:txBody>
      </p:sp>
    </p:spTree>
    <p:extLst>
      <p:ext uri="{BB962C8B-B14F-4D97-AF65-F5344CB8AC3E}">
        <p14:creationId xmlns:p14="http://schemas.microsoft.com/office/powerpoint/2010/main" val="1916804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paving typical for this project  We have identified our station range is between 256+50 and 282+50.  This typical provides us with a lot of information.  Between our station range, the total width of main line pavement will be 28’.  The mainline pavement footprint will be comprised of 6” of special backfill, 6” of granular subbase and 10” of concrete.  We will need to remember the total depth of the new paving is 22”.  The shoulders will be 8’ wide and consist of 6” of granular subbase and either 8” or 9” of special back fill depending on our contractor's choice of pavement type.  The DOT contractor can choose between 8” of asphalt or 7” of concrete for the shoulder pavement.  We should note the total depth for the paved shoulders will be 21”.  Note that there will also be subdrain installed adjacent the joint line between mainline and the shoulders.  Let’s find some more information about that subdrain. </a:t>
            </a:r>
          </a:p>
        </p:txBody>
      </p:sp>
      <p:sp>
        <p:nvSpPr>
          <p:cNvPr id="4" name="Slide Number Placeholder 3"/>
          <p:cNvSpPr>
            <a:spLocks noGrp="1"/>
          </p:cNvSpPr>
          <p:nvPr>
            <p:ph type="sldNum" sz="quarter" idx="5"/>
          </p:nvPr>
        </p:nvSpPr>
        <p:spPr/>
        <p:txBody>
          <a:bodyPr/>
          <a:lstStyle/>
          <a:p>
            <a:fld id="{C37D7554-D10C-4E29-B8E6-BB7111FA614F}" type="slidenum">
              <a:rPr lang="en-US" smtClean="0"/>
              <a:t>54</a:t>
            </a:fld>
            <a:endParaRPr lang="en-US" dirty="0"/>
          </a:p>
        </p:txBody>
      </p:sp>
    </p:spTree>
    <p:extLst>
      <p:ext uri="{BB962C8B-B14F-4D97-AF65-F5344CB8AC3E}">
        <p14:creationId xmlns:p14="http://schemas.microsoft.com/office/powerpoint/2010/main" val="1342258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tab, we can see that the depth of subdrain is 42” and outlets are typically spaced every 500 feet and on both sides of and pipe culverts. </a:t>
            </a:r>
          </a:p>
        </p:txBody>
      </p:sp>
      <p:sp>
        <p:nvSpPr>
          <p:cNvPr id="4" name="Slide Number Placeholder 3"/>
          <p:cNvSpPr>
            <a:spLocks noGrp="1"/>
          </p:cNvSpPr>
          <p:nvPr>
            <p:ph type="sldNum" sz="quarter" idx="5"/>
          </p:nvPr>
        </p:nvSpPr>
        <p:spPr/>
        <p:txBody>
          <a:bodyPr/>
          <a:lstStyle/>
          <a:p>
            <a:fld id="{C37D7554-D10C-4E29-B8E6-BB7111FA614F}" type="slidenum">
              <a:rPr lang="en-US" smtClean="0"/>
              <a:t>55</a:t>
            </a:fld>
            <a:endParaRPr lang="en-US" dirty="0"/>
          </a:p>
        </p:txBody>
      </p:sp>
    </p:spTree>
    <p:extLst>
      <p:ext uri="{BB962C8B-B14F-4D97-AF65-F5344CB8AC3E}">
        <p14:creationId xmlns:p14="http://schemas.microsoft.com/office/powerpoint/2010/main" val="1694640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we measure subdrain starting from the bottom of the pavement.  Now that we know the depth of subdrain is 42” and we have 10” of pavement, the bottom of subdrain would be 52” the top of pavement. </a:t>
            </a:r>
          </a:p>
        </p:txBody>
      </p:sp>
      <p:sp>
        <p:nvSpPr>
          <p:cNvPr id="4" name="Slide Number Placeholder 3"/>
          <p:cNvSpPr>
            <a:spLocks noGrp="1"/>
          </p:cNvSpPr>
          <p:nvPr>
            <p:ph type="sldNum" sz="quarter" idx="5"/>
          </p:nvPr>
        </p:nvSpPr>
        <p:spPr/>
        <p:txBody>
          <a:bodyPr/>
          <a:lstStyle/>
          <a:p>
            <a:fld id="{C37D7554-D10C-4E29-B8E6-BB7111FA614F}" type="slidenum">
              <a:rPr lang="en-US" smtClean="0"/>
              <a:t>56</a:t>
            </a:fld>
            <a:endParaRPr lang="en-US" dirty="0"/>
          </a:p>
        </p:txBody>
      </p:sp>
    </p:spTree>
    <p:extLst>
      <p:ext uri="{BB962C8B-B14F-4D97-AF65-F5344CB8AC3E}">
        <p14:creationId xmlns:p14="http://schemas.microsoft.com/office/powerpoint/2010/main" val="3769548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at station 256+50 there is a cut of approximately 5’ just off the edge of the shoulder.   Looking ahead 25’ there is an approximate cut of 3’ off the edge of the shoulder.  Our fiber as-builts show an installation depth of 30”.  This means we have identified a conflict.  Let’s review the plan and profile sheets again and see if we can identify more conflicts.</a:t>
            </a:r>
          </a:p>
        </p:txBody>
      </p:sp>
      <p:sp>
        <p:nvSpPr>
          <p:cNvPr id="4" name="Slide Number Placeholder 3"/>
          <p:cNvSpPr>
            <a:spLocks noGrp="1"/>
          </p:cNvSpPr>
          <p:nvPr>
            <p:ph type="sldNum" sz="quarter" idx="5"/>
          </p:nvPr>
        </p:nvSpPr>
        <p:spPr/>
        <p:txBody>
          <a:bodyPr/>
          <a:lstStyle/>
          <a:p>
            <a:fld id="{C37D7554-D10C-4E29-B8E6-BB7111FA614F}" type="slidenum">
              <a:rPr lang="en-US" smtClean="0"/>
              <a:t>57</a:t>
            </a:fld>
            <a:endParaRPr lang="en-US" dirty="0"/>
          </a:p>
        </p:txBody>
      </p:sp>
    </p:spTree>
    <p:extLst>
      <p:ext uri="{BB962C8B-B14F-4D97-AF65-F5344CB8AC3E}">
        <p14:creationId xmlns:p14="http://schemas.microsoft.com/office/powerpoint/2010/main" val="790021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conflict is the fact that the existing fiber is within the No-Go zone once construction has been completed.  Let’s take another look at a section view that was shared with us in the earlier presentation.</a:t>
            </a:r>
          </a:p>
        </p:txBody>
      </p:sp>
      <p:sp>
        <p:nvSpPr>
          <p:cNvPr id="4" name="Slide Number Placeholder 3"/>
          <p:cNvSpPr>
            <a:spLocks noGrp="1"/>
          </p:cNvSpPr>
          <p:nvPr>
            <p:ph type="sldNum" sz="quarter" idx="5"/>
          </p:nvPr>
        </p:nvSpPr>
        <p:spPr/>
        <p:txBody>
          <a:bodyPr/>
          <a:lstStyle/>
          <a:p>
            <a:fld id="{C37D7554-D10C-4E29-B8E6-BB7111FA614F}" type="slidenum">
              <a:rPr lang="en-US" smtClean="0"/>
              <a:t>58</a:t>
            </a:fld>
            <a:endParaRPr lang="en-US" dirty="0"/>
          </a:p>
        </p:txBody>
      </p:sp>
    </p:spTree>
    <p:extLst>
      <p:ext uri="{BB962C8B-B14F-4D97-AF65-F5344CB8AC3E}">
        <p14:creationId xmlns:p14="http://schemas.microsoft.com/office/powerpoint/2010/main" val="1731767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times, our existing fiber is in the new shoulder, new foreslope and even under the new roadway.  This would put us in the NO-GO Zone.  Before we start drafting our relocation plan, lets review some basic policy requirements.</a:t>
            </a:r>
          </a:p>
        </p:txBody>
      </p:sp>
      <p:sp>
        <p:nvSpPr>
          <p:cNvPr id="4" name="Slide Number Placeholder 3"/>
          <p:cNvSpPr>
            <a:spLocks noGrp="1"/>
          </p:cNvSpPr>
          <p:nvPr>
            <p:ph type="sldNum" sz="quarter" idx="5"/>
          </p:nvPr>
        </p:nvSpPr>
        <p:spPr/>
        <p:txBody>
          <a:bodyPr/>
          <a:lstStyle/>
          <a:p>
            <a:fld id="{C37D7554-D10C-4E29-B8E6-BB7111FA614F}" type="slidenum">
              <a:rPr lang="en-US" smtClean="0"/>
              <a:t>59</a:t>
            </a:fld>
            <a:endParaRPr lang="en-US" dirty="0"/>
          </a:p>
        </p:txBody>
      </p:sp>
    </p:spTree>
    <p:extLst>
      <p:ext uri="{BB962C8B-B14F-4D97-AF65-F5344CB8AC3E}">
        <p14:creationId xmlns:p14="http://schemas.microsoft.com/office/powerpoint/2010/main" val="3235964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crossing the ROW transversely, all utilities are required to be 48” under the pavement, shoulder and foreslope.   Utilities should be located as near to the highway ROW as practical</a:t>
            </a:r>
          </a:p>
          <a:p>
            <a:pPr marL="171450" indent="-171450">
              <a:buFont typeface="Arial" panose="020B0604020202020204" pitchFamily="34" charset="0"/>
              <a:buChar char="•"/>
            </a:pPr>
            <a:r>
              <a:rPr lang="en-US" dirty="0"/>
              <a:t>There is a 20’ minimum overhead requirement.  Pay special attention to this if you plan to under-build on an existing facility.</a:t>
            </a:r>
          </a:p>
          <a:p>
            <a:pPr marL="0" indent="0">
              <a:buFont typeface="Arial" panose="020B0604020202020204" pitchFamily="34" charset="0"/>
              <a:buNone/>
            </a:pPr>
            <a:r>
              <a:rPr lang="en-US" dirty="0"/>
              <a:t>The following requirements are for longitudinal installations. 		</a:t>
            </a:r>
          </a:p>
          <a:p>
            <a:pPr marL="171450" indent="-171450">
              <a:buFont typeface="Arial" panose="020B0604020202020204" pitchFamily="34" charset="0"/>
              <a:buChar char="•"/>
            </a:pPr>
            <a:r>
              <a:rPr lang="en-US" dirty="0"/>
              <a:t>A 30” min. depth for communication lines		</a:t>
            </a:r>
          </a:p>
          <a:p>
            <a:pPr marL="171450" indent="-171450">
              <a:buFont typeface="Arial" panose="020B0604020202020204" pitchFamily="34" charset="0"/>
              <a:buChar char="•"/>
            </a:pPr>
            <a:r>
              <a:rPr lang="en-US" dirty="0"/>
              <a:t>A 48” min. depth for electrical cable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36” min. depth for all other Utilities</a:t>
            </a:r>
          </a:p>
          <a:p>
            <a:pPr marL="171450" indent="-171450">
              <a:buFont typeface="Arial" panose="020B0604020202020204" pitchFamily="34" charset="0"/>
              <a:buChar char="•"/>
            </a:pPr>
            <a:r>
              <a:rPr lang="en-US" dirty="0"/>
              <a:t>There is a separate minimum requirement sheet for Urban Sections located in our policy manual.  If you have trouble finding it, feel free to ask an EOT for a copy.</a:t>
            </a:r>
          </a:p>
        </p:txBody>
      </p:sp>
      <p:sp>
        <p:nvSpPr>
          <p:cNvPr id="4" name="Slide Number Placeholder 3"/>
          <p:cNvSpPr>
            <a:spLocks noGrp="1"/>
          </p:cNvSpPr>
          <p:nvPr>
            <p:ph type="sldNum" sz="quarter" idx="5"/>
          </p:nvPr>
        </p:nvSpPr>
        <p:spPr/>
        <p:txBody>
          <a:bodyPr/>
          <a:lstStyle/>
          <a:p>
            <a:fld id="{C37D7554-D10C-4E29-B8E6-BB7111FA614F}" type="slidenum">
              <a:rPr lang="en-US" smtClean="0"/>
              <a:t>60</a:t>
            </a:fld>
            <a:endParaRPr lang="en-US" dirty="0"/>
          </a:p>
        </p:txBody>
      </p:sp>
    </p:spTree>
    <p:extLst>
      <p:ext uri="{BB962C8B-B14F-4D97-AF65-F5344CB8AC3E}">
        <p14:creationId xmlns:p14="http://schemas.microsoft.com/office/powerpoint/2010/main" val="3043748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chosen to relocate our fiber as a resolution to the identified conflicts.  Since this project has acquired ROW, the DOT requires the relocation plan to be drawn on the corresponding H or HE sheets.  We used the information provided in the plan sheets as well as the utility policy manual to draft this relocation plan.  Notice that our fiber is located within 5’ of the new ROW line.  We called out our bore pits and new handhole locations by station and offset from centerline.  We called out the depths and method of installation for each run of fiber.  </a:t>
            </a:r>
          </a:p>
        </p:txBody>
      </p:sp>
      <p:sp>
        <p:nvSpPr>
          <p:cNvPr id="4" name="Slide Number Placeholder 3"/>
          <p:cNvSpPr>
            <a:spLocks noGrp="1"/>
          </p:cNvSpPr>
          <p:nvPr>
            <p:ph type="sldNum" sz="quarter" idx="5"/>
          </p:nvPr>
        </p:nvSpPr>
        <p:spPr/>
        <p:txBody>
          <a:bodyPr/>
          <a:lstStyle/>
          <a:p>
            <a:fld id="{C37D7554-D10C-4E29-B8E6-BB7111FA614F}" type="slidenum">
              <a:rPr lang="en-US" smtClean="0"/>
              <a:t>61</a:t>
            </a:fld>
            <a:endParaRPr lang="en-US" dirty="0"/>
          </a:p>
        </p:txBody>
      </p:sp>
    </p:spTree>
    <p:extLst>
      <p:ext uri="{BB962C8B-B14F-4D97-AF65-F5344CB8AC3E}">
        <p14:creationId xmlns:p14="http://schemas.microsoft.com/office/powerpoint/2010/main" val="224418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and center – where the project is located.</a:t>
            </a:r>
          </a:p>
          <a:p>
            <a:r>
              <a:rPr lang="en-US" dirty="0"/>
              <a:t>Big letters 	-</a:t>
            </a:r>
            <a:r>
              <a:rPr lang="en-US" baseline="0" dirty="0"/>
              <a:t> </a:t>
            </a:r>
            <a:r>
              <a:rPr lang="en-US" dirty="0"/>
              <a:t>COUNTY</a:t>
            </a:r>
          </a:p>
          <a:p>
            <a:r>
              <a:rPr lang="en-US" dirty="0"/>
              <a:t>	- TYPE OF PROJECT</a:t>
            </a:r>
          </a:p>
          <a:p>
            <a:r>
              <a:rPr lang="en-US" dirty="0"/>
              <a:t>	- Description of</a:t>
            </a:r>
            <a:r>
              <a:rPr lang="en-US" baseline="0" dirty="0"/>
              <a:t> the project limits</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2530376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mentioned, for this presentation we stopped our relocation plan at station 282+41.  Now we need to identify our installation on the cross sections.</a:t>
            </a:r>
          </a:p>
        </p:txBody>
      </p:sp>
      <p:sp>
        <p:nvSpPr>
          <p:cNvPr id="4" name="Slide Number Placeholder 3"/>
          <p:cNvSpPr>
            <a:spLocks noGrp="1"/>
          </p:cNvSpPr>
          <p:nvPr>
            <p:ph type="sldNum" sz="quarter" idx="5"/>
          </p:nvPr>
        </p:nvSpPr>
        <p:spPr/>
        <p:txBody>
          <a:bodyPr/>
          <a:lstStyle/>
          <a:p>
            <a:fld id="{C37D7554-D10C-4E29-B8E6-BB7111FA614F}" type="slidenum">
              <a:rPr lang="en-US" smtClean="0"/>
              <a:t>62</a:t>
            </a:fld>
            <a:endParaRPr lang="en-US" dirty="0"/>
          </a:p>
        </p:txBody>
      </p:sp>
    </p:spTree>
    <p:extLst>
      <p:ext uri="{BB962C8B-B14F-4D97-AF65-F5344CB8AC3E}">
        <p14:creationId xmlns:p14="http://schemas.microsoft.com/office/powerpoint/2010/main" val="209486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square on the is cross section represents 5’ horizontally and 5’ vertically.  Elevations are shown vertically and distance from centerline is shown horizontally.  We now can show our relocated line as a dot in the correct square.  Our relocation plan shows we spliced our existing line at station 256+00.  Since that station is not within the grading limits there is no cross section.  The grading begins close to station 256+25 so our cross sections begin at station 256+25.  In this example, we identify our new line moving farther away from the new pavement as the stations move upwards.  At station 256+25, our line is shown at an elevation of 945’ above sea level and 20’ from centerline.  At station 256+50 our line is shown at an elevation of 944’ above sea level and 32’ from centerline.  And finally at station 256+75 our line is shown at an elevation of 944’ above sea level and 39’ from centerline.</a:t>
            </a:r>
          </a:p>
        </p:txBody>
      </p:sp>
      <p:sp>
        <p:nvSpPr>
          <p:cNvPr id="4" name="Slide Number Placeholder 3"/>
          <p:cNvSpPr>
            <a:spLocks noGrp="1"/>
          </p:cNvSpPr>
          <p:nvPr>
            <p:ph type="sldNum" sz="quarter" idx="5"/>
          </p:nvPr>
        </p:nvSpPr>
        <p:spPr/>
        <p:txBody>
          <a:bodyPr/>
          <a:lstStyle/>
          <a:p>
            <a:fld id="{C37D7554-D10C-4E29-B8E6-BB7111FA614F}" type="slidenum">
              <a:rPr lang="en-US" smtClean="0"/>
              <a:t>63</a:t>
            </a:fld>
            <a:endParaRPr lang="en-US" dirty="0"/>
          </a:p>
        </p:txBody>
      </p:sp>
    </p:spTree>
    <p:extLst>
      <p:ext uri="{BB962C8B-B14F-4D97-AF65-F5344CB8AC3E}">
        <p14:creationId xmlns:p14="http://schemas.microsoft.com/office/powerpoint/2010/main" val="1007873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 do not want you to fall asleep listening to me, we are not going to continue marking up any more cross sections after this one.  I would however like to show you how I determined where to put my red dot vertically.  At station 257+50, our line is shown at an elevation of 947’ above sea level and the existing ground is shown at and elevation of 950’ above sea level.  This tells anyone reading this sheet that the depth of the new installation is 36”.  DOT engineers and designers use elevations to identify items on a plan set.  Most utility construction companies like to see depths shown as number of inches from the existing ground.  Unfortunately, this can create some issues.  Cross Sections are a good tool for showing the designers and the utility construction companies where a new line is intended to be placed.  That is why the DOT requires cross </a:t>
            </a:r>
            <a:r>
              <a:rPr lang="en-US"/>
              <a:t>sections be included </a:t>
            </a:r>
            <a:r>
              <a:rPr lang="en-US" dirty="0"/>
              <a:t>in your relocation plans.   </a:t>
            </a:r>
          </a:p>
        </p:txBody>
      </p:sp>
      <p:sp>
        <p:nvSpPr>
          <p:cNvPr id="4" name="Slide Number Placeholder 3"/>
          <p:cNvSpPr>
            <a:spLocks noGrp="1"/>
          </p:cNvSpPr>
          <p:nvPr>
            <p:ph type="sldNum" sz="quarter" idx="5"/>
          </p:nvPr>
        </p:nvSpPr>
        <p:spPr/>
        <p:txBody>
          <a:bodyPr/>
          <a:lstStyle/>
          <a:p>
            <a:fld id="{C37D7554-D10C-4E29-B8E6-BB7111FA614F}" type="slidenum">
              <a:rPr lang="en-US" smtClean="0"/>
              <a:t>64</a:t>
            </a:fld>
            <a:endParaRPr lang="en-US" dirty="0"/>
          </a:p>
        </p:txBody>
      </p:sp>
    </p:spTree>
    <p:extLst>
      <p:ext uri="{BB962C8B-B14F-4D97-AF65-F5344CB8AC3E}">
        <p14:creationId xmlns:p14="http://schemas.microsoft.com/office/powerpoint/2010/main" val="84993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Letting</a:t>
            </a:r>
            <a:r>
              <a:rPr lang="en-US" baseline="0" dirty="0"/>
              <a:t> date reflects our best laid plans.</a:t>
            </a:r>
          </a:p>
          <a:p>
            <a:pPr marL="171450" indent="-171450">
              <a:buFont typeface="Arial" panose="020B0604020202020204" pitchFamily="34" charset="0"/>
              <a:buChar char="•"/>
            </a:pPr>
            <a:r>
              <a:rPr lang="en-US" baseline="0" dirty="0"/>
              <a:t>The letting dates may move but we try to keep them in the same fiscal year.</a:t>
            </a:r>
          </a:p>
          <a:p>
            <a:pPr marL="171450" indent="-171450">
              <a:buFont typeface="Arial" panose="020B0604020202020204" pitchFamily="34" charset="0"/>
              <a:buChar char="•"/>
            </a:pPr>
            <a:r>
              <a:rPr lang="en-US" baseline="0" dirty="0"/>
              <a:t>These may easily be out there several years with our early plan submittals.</a:t>
            </a:r>
          </a:p>
          <a:p>
            <a:pPr marL="171450" indent="-171450">
              <a:buFont typeface="Arial" panose="020B0604020202020204" pitchFamily="34" charset="0"/>
              <a:buChar char="•"/>
            </a:pPr>
            <a:r>
              <a:rPr lang="en-US" baseline="0" dirty="0"/>
              <a:t>The letting date is when the DOT accepts the _________.</a:t>
            </a:r>
          </a:p>
          <a:p>
            <a:pPr marL="171450" indent="-171450">
              <a:buFont typeface="Arial" panose="020B0604020202020204" pitchFamily="34" charset="0"/>
              <a:buChar char="•"/>
            </a:pPr>
            <a:r>
              <a:rPr lang="en-US" baseline="0" dirty="0"/>
              <a:t>Factoid:</a:t>
            </a:r>
          </a:p>
          <a:p>
            <a:pPr marL="628650" lvl="1" indent="-171450">
              <a:buFont typeface="Arial" panose="020B0604020202020204" pitchFamily="34" charset="0"/>
              <a:buChar char="•"/>
            </a:pPr>
            <a:r>
              <a:rPr lang="en-US" baseline="0" dirty="0"/>
              <a:t>The DOT operates on a fiscal year that runs July 1 to June 30 so we are in fiscal year 2024 and have been for over 8 months.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906697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Index makes it look like there are hundreds of sheets.</a:t>
            </a:r>
          </a:p>
          <a:p>
            <a:pPr marL="171450" indent="-171450">
              <a:buFont typeface="Arial" panose="020B0604020202020204" pitchFamily="34" charset="0"/>
              <a:buChar char="•"/>
            </a:pPr>
            <a:r>
              <a:rPr lang="en-US" dirty="0"/>
              <a:t>There are 656 sheets in this</a:t>
            </a:r>
            <a:r>
              <a:rPr lang="en-US" baseline="0" dirty="0"/>
              <a:t> set of plans!</a:t>
            </a:r>
          </a:p>
          <a:p>
            <a:pPr marL="171450" indent="-171450">
              <a:buFont typeface="Arial" panose="020B0604020202020204" pitchFamily="34" charset="0"/>
              <a:buChar char="•"/>
            </a:pPr>
            <a:r>
              <a:rPr lang="en-US" baseline="0" dirty="0"/>
              <a:t>Only a fraction of the 656 pages are utility critical.</a:t>
            </a:r>
          </a:p>
          <a:p>
            <a:pPr marL="171450" indent="-171450">
              <a:buFont typeface="Arial" panose="020B0604020202020204" pitchFamily="34" charset="0"/>
              <a:buChar char="•"/>
            </a:pPr>
            <a:r>
              <a:rPr lang="en-US" baseline="0" dirty="0"/>
              <a:t>So as you are flipping through the pages, lets start to limit the sheets we want to look at.</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121699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During review, emphasis should</a:t>
            </a:r>
            <a:r>
              <a:rPr lang="en-US" baseline="0" dirty="0"/>
              <a:t> be placed on those sections which are in bold as the others hold less utility-important information.</a:t>
            </a:r>
          </a:p>
          <a:p>
            <a:pPr marL="171450" indent="-171450">
              <a:buFont typeface="Arial" panose="020B0604020202020204" pitchFamily="34" charset="0"/>
              <a:buChar char="•"/>
            </a:pPr>
            <a:r>
              <a:rPr lang="en-US" baseline="0" dirty="0"/>
              <a:t>By the end of this presentation, you will see a specific order to examine the sheets you need.</a:t>
            </a:r>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26054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243744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spc="113" baseline="0" dirty="0">
                <a:latin typeface="Calibri" panose="020F0502020204030204" pitchFamily="34" charset="0"/>
                <a:cs typeface="Calibri" panose="020F0502020204030204" pitchFamily="34" charset="0"/>
              </a:rPr>
              <a:t>HIGHWAY PLAN READING</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600" spc="113" baseline="0" smtClean="0">
                <a:latin typeface="Calibri" panose="020F0502020204030204" pitchFamily="34" charset="0"/>
                <a:cs typeface="Calibri" panose="020F0502020204030204" pitchFamily="34" charset="0"/>
              </a:rPr>
              <a:pPr/>
              <a:t>‹#›</a:t>
            </a:fld>
            <a:endParaRPr lang="en-US" sz="6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0.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0.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0.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0.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0.w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iowadot.gov/rightofway/pdfs/UtilityPolicy.pdf"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0"/>
            <a:ext cx="9167626" cy="6709612"/>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17512" y="4673126"/>
            <a:ext cx="9161511" cy="75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2800" b="1" dirty="0">
                <a:solidFill>
                  <a:schemeClr val="bg1"/>
                </a:solidFill>
                <a:latin typeface="+mj-lt"/>
                <a:ea typeface="Roboto Slab" pitchFamily="2" charset="0"/>
                <a:cs typeface="Roboto Slab" pitchFamily="2" charset="0"/>
              </a:rPr>
              <a:t>DOT PLAN READING AND RELOCATION PLANS</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1396" y="5490431"/>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dirty="0">
                <a:solidFill>
                  <a:schemeClr val="bg1"/>
                </a:solidFill>
                <a:latin typeface="Roboto Slab" pitchFamily="2" charset="0"/>
                <a:ea typeface="Roboto Slab" pitchFamily="2" charset="0"/>
                <a:cs typeface="PT Sans" panose="020B0503020203020204" pitchFamily="34" charset="0"/>
              </a:rPr>
              <a:t>For Utility Owners, Designers and Contractors</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58958" y="596441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374796" y="6329576"/>
            <a:ext cx="1982323" cy="4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Benjamin Adey, P.E.</a:t>
            </a:r>
          </a:p>
          <a:p>
            <a:pPr>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District 1 – South Area Engineer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79612" y="6099552"/>
            <a:ext cx="1764509" cy="441128"/>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7606649" y="6405797"/>
            <a:ext cx="1162554" cy="30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February 29, 2024</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46725D-2BB8-D597-D046-03F34CA6BB96}"/>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66E947C7-43F5-EB20-D417-C8CAD0A248A0}"/>
              </a:ext>
            </a:extLst>
          </p:cNvPr>
          <p:cNvSpPr>
            <a:spLocks noGrp="1"/>
          </p:cNvSpPr>
          <p:nvPr>
            <p:ph type="body" sz="quarter" idx="18"/>
          </p:nvPr>
        </p:nvSpPr>
        <p:spPr>
          <a:xfrm>
            <a:off x="188392" y="103037"/>
            <a:ext cx="6898208" cy="430667"/>
          </a:xfrm>
        </p:spPr>
        <p:txBody>
          <a:bodyPr/>
          <a:lstStyle/>
          <a:p>
            <a:r>
              <a:rPr lang="en-US" sz="2000" dirty="0"/>
              <a:t>Title Sheet: Index of Sheets</a:t>
            </a:r>
          </a:p>
        </p:txBody>
      </p:sp>
      <p:sp>
        <p:nvSpPr>
          <p:cNvPr id="6" name="Content Placeholder 2">
            <a:extLst>
              <a:ext uri="{FF2B5EF4-FFF2-40B4-BE49-F238E27FC236}">
                <a16:creationId xmlns:a16="http://schemas.microsoft.com/office/drawing/2014/main" id="{E6937D11-1799-03CA-1647-D8771D35BACA}"/>
              </a:ext>
            </a:extLst>
          </p:cNvPr>
          <p:cNvSpPr txBox="1">
            <a:spLocks/>
          </p:cNvSpPr>
          <p:nvPr/>
        </p:nvSpPr>
        <p:spPr>
          <a:xfrm>
            <a:off x="506533" y="746917"/>
            <a:ext cx="4572000" cy="5364163"/>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500" b="1" dirty="0">
                <a:latin typeface="Calibri" panose="020F0502020204030204" pitchFamily="34" charset="0"/>
                <a:cs typeface="Calibri" panose="020F0502020204030204" pitchFamily="34" charset="0"/>
              </a:rPr>
              <a:t>A sheets: Title/Map sheets</a:t>
            </a:r>
          </a:p>
          <a:p>
            <a:r>
              <a:rPr lang="en-US" sz="1500" b="1" dirty="0">
                <a:latin typeface="Calibri" panose="020F0502020204030204" pitchFamily="34" charset="0"/>
                <a:cs typeface="Calibri" panose="020F0502020204030204" pitchFamily="34" charset="0"/>
              </a:rPr>
              <a:t>B sheets: Typical Cross Sections and Details</a:t>
            </a:r>
          </a:p>
          <a:p>
            <a:r>
              <a:rPr lang="en-US" sz="1500" dirty="0">
                <a:latin typeface="Calibri" panose="020F0502020204030204" pitchFamily="34" charset="0"/>
                <a:cs typeface="Calibri" panose="020F0502020204030204" pitchFamily="34" charset="0"/>
              </a:rPr>
              <a:t>C sheets: Quantities and General Information</a:t>
            </a:r>
          </a:p>
          <a:p>
            <a:r>
              <a:rPr lang="en-US" sz="1500" dirty="0">
                <a:latin typeface="Calibri" panose="020F0502020204030204" pitchFamily="34" charset="0"/>
                <a:cs typeface="Calibri" panose="020F0502020204030204" pitchFamily="34" charset="0"/>
              </a:rPr>
              <a:t>CH sheets: Hydraulics Information</a:t>
            </a:r>
          </a:p>
          <a:p>
            <a:r>
              <a:rPr lang="en-US" sz="1500" dirty="0">
                <a:latin typeface="Calibri" panose="020F0502020204030204" pitchFamily="34" charset="0"/>
                <a:cs typeface="Calibri" panose="020F0502020204030204" pitchFamily="34" charset="0"/>
              </a:rPr>
              <a:t>CS sheets: Soils Information</a:t>
            </a:r>
          </a:p>
          <a:p>
            <a:r>
              <a:rPr lang="en-US" sz="1500" b="1" dirty="0">
                <a:latin typeface="Calibri" panose="020F0502020204030204" pitchFamily="34" charset="0"/>
                <a:cs typeface="Calibri" panose="020F0502020204030204" pitchFamily="34" charset="0"/>
              </a:rPr>
              <a:t>D sheets: Mainline Plan and Profile sheets</a:t>
            </a:r>
          </a:p>
          <a:p>
            <a:r>
              <a:rPr lang="en-US" sz="1500" b="1" dirty="0">
                <a:latin typeface="Calibri" panose="020F0502020204030204" pitchFamily="34" charset="0"/>
                <a:cs typeface="Calibri" panose="020F0502020204030204" pitchFamily="34" charset="0"/>
              </a:rPr>
              <a:t>E sheets: Side Road Plan and Profile sheets</a:t>
            </a:r>
          </a:p>
          <a:p>
            <a:r>
              <a:rPr lang="en-US" sz="1500" dirty="0">
                <a:latin typeface="Calibri" panose="020F0502020204030204" pitchFamily="34" charset="0"/>
                <a:cs typeface="Calibri" panose="020F0502020204030204" pitchFamily="34" charset="0"/>
              </a:rPr>
              <a:t>F sheets: Detour or Temporary Pavement sheets</a:t>
            </a:r>
          </a:p>
          <a:p>
            <a:r>
              <a:rPr lang="en-US" sz="1500" dirty="0">
                <a:latin typeface="Calibri" panose="020F0502020204030204" pitchFamily="34" charset="0"/>
                <a:cs typeface="Calibri" panose="020F0502020204030204" pitchFamily="34" charset="0"/>
              </a:rPr>
              <a:t>G sheets: Survey sheets</a:t>
            </a:r>
          </a:p>
          <a:p>
            <a:r>
              <a:rPr lang="en-US" sz="1500" b="1" dirty="0">
                <a:latin typeface="Calibri" panose="020F0502020204030204" pitchFamily="34" charset="0"/>
                <a:cs typeface="Calibri" panose="020F0502020204030204" pitchFamily="34" charset="0"/>
              </a:rPr>
              <a:t>H sheets: Right-of-Way Mainline sheets</a:t>
            </a:r>
          </a:p>
          <a:p>
            <a:r>
              <a:rPr lang="en-US" sz="1500" b="1" dirty="0">
                <a:latin typeface="Calibri" panose="020F0502020204030204" pitchFamily="34" charset="0"/>
                <a:cs typeface="Calibri" panose="020F0502020204030204" pitchFamily="34" charset="0"/>
              </a:rPr>
              <a:t>HE sheets: Right-of-Way Side Roads sheets</a:t>
            </a:r>
          </a:p>
          <a:p>
            <a:r>
              <a:rPr lang="en-US" sz="1500" dirty="0">
                <a:latin typeface="Calibri" panose="020F0502020204030204" pitchFamily="34" charset="0"/>
                <a:cs typeface="Calibri" panose="020F0502020204030204" pitchFamily="34" charset="0"/>
              </a:rPr>
              <a:t>J sheets: Traffic Control and Staging sheets</a:t>
            </a:r>
          </a:p>
          <a:p>
            <a:r>
              <a:rPr lang="en-US" sz="1500" b="1" dirty="0">
                <a:latin typeface="Calibri" panose="020F0502020204030204" pitchFamily="34" charset="0"/>
                <a:cs typeface="Calibri" panose="020F0502020204030204" pitchFamily="34" charset="0"/>
              </a:rPr>
              <a:t>K sheets: Interchange sheets</a:t>
            </a:r>
          </a:p>
          <a:p>
            <a:endParaRPr lang="en-US" sz="2000" dirty="0"/>
          </a:p>
        </p:txBody>
      </p:sp>
      <p:sp>
        <p:nvSpPr>
          <p:cNvPr id="7" name="Content Placeholder 2">
            <a:extLst>
              <a:ext uri="{FF2B5EF4-FFF2-40B4-BE49-F238E27FC236}">
                <a16:creationId xmlns:a16="http://schemas.microsoft.com/office/drawing/2014/main" id="{05D260C4-8A15-2079-4F4F-356692E0F730}"/>
              </a:ext>
            </a:extLst>
          </p:cNvPr>
          <p:cNvSpPr txBox="1">
            <a:spLocks/>
          </p:cNvSpPr>
          <p:nvPr/>
        </p:nvSpPr>
        <p:spPr>
          <a:xfrm>
            <a:off x="4667249" y="746916"/>
            <a:ext cx="4191000" cy="5364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L sheets: Geometric, Staking &amp; Jointing sheets</a:t>
            </a:r>
          </a:p>
          <a:p>
            <a:r>
              <a:rPr lang="en-US" sz="1500" b="1" dirty="0">
                <a:latin typeface="Calibri" panose="020F0502020204030204" pitchFamily="34" charset="0"/>
                <a:cs typeface="Calibri" panose="020F0502020204030204" pitchFamily="34" charset="0"/>
              </a:rPr>
              <a:t>M sheets: Storm Sewer sheets</a:t>
            </a:r>
          </a:p>
          <a:p>
            <a:r>
              <a:rPr lang="en-US" sz="1500" dirty="0">
                <a:latin typeface="Calibri" panose="020F0502020204030204" pitchFamily="34" charset="0"/>
                <a:cs typeface="Calibri" panose="020F0502020204030204" pitchFamily="34" charset="0"/>
              </a:rPr>
              <a:t>N sheets: Traffic Signal sheets</a:t>
            </a:r>
          </a:p>
          <a:p>
            <a:r>
              <a:rPr lang="en-US" sz="1500" dirty="0">
                <a:latin typeface="Calibri" panose="020F0502020204030204" pitchFamily="34" charset="0"/>
                <a:cs typeface="Calibri" panose="020F0502020204030204" pitchFamily="34" charset="0"/>
              </a:rPr>
              <a:t>P sheets: Lighting Layout sheets</a:t>
            </a:r>
          </a:p>
          <a:p>
            <a:r>
              <a:rPr lang="en-US" sz="1500" dirty="0">
                <a:latin typeface="Calibri" panose="020F0502020204030204" pitchFamily="34" charset="0"/>
                <a:cs typeface="Calibri" panose="020F0502020204030204" pitchFamily="34" charset="0"/>
              </a:rPr>
              <a:t>Q sheets: Soils sheets</a:t>
            </a:r>
          </a:p>
          <a:p>
            <a:r>
              <a:rPr lang="en-US" sz="1500" dirty="0">
                <a:latin typeface="Calibri" panose="020F0502020204030204" pitchFamily="34" charset="0"/>
                <a:cs typeface="Calibri" panose="020F0502020204030204" pitchFamily="34" charset="0"/>
              </a:rPr>
              <a:t>S sheets: Sidewalk sheets</a:t>
            </a:r>
          </a:p>
          <a:p>
            <a:r>
              <a:rPr lang="en-US" sz="1500" dirty="0">
                <a:latin typeface="Calibri" panose="020F0502020204030204" pitchFamily="34" charset="0"/>
                <a:cs typeface="Calibri" panose="020F0502020204030204" pitchFamily="34" charset="0"/>
              </a:rPr>
              <a:t>T sheets: Earthwork Quantity sheets</a:t>
            </a:r>
          </a:p>
          <a:p>
            <a:r>
              <a:rPr lang="en-US" sz="1500" dirty="0">
                <a:latin typeface="Calibri" panose="020F0502020204030204" pitchFamily="34" charset="0"/>
                <a:cs typeface="Calibri" panose="020F0502020204030204" pitchFamily="34" charset="0"/>
              </a:rPr>
              <a:t>U sheets: 500 Series, Mod. </a:t>
            </a:r>
            <a:r>
              <a:rPr lang="en-US" sz="1500" dirty="0" err="1">
                <a:latin typeface="Calibri" panose="020F0502020204030204" pitchFamily="34" charset="0"/>
                <a:cs typeface="Calibri" panose="020F0502020204030204" pitchFamily="34" charset="0"/>
              </a:rPr>
              <a:t>Stds</a:t>
            </a:r>
            <a:r>
              <a:rPr lang="en-US" sz="1500" dirty="0">
                <a:latin typeface="Calibri" panose="020F0502020204030204" pitchFamily="34" charset="0"/>
                <a:cs typeface="Calibri" panose="020F0502020204030204" pitchFamily="34" charset="0"/>
              </a:rPr>
              <a:t>. &amp; Detail sheets</a:t>
            </a:r>
          </a:p>
          <a:p>
            <a:r>
              <a:rPr lang="en-US" sz="1500" b="1" dirty="0">
                <a:latin typeface="Calibri" panose="020F0502020204030204" pitchFamily="34" charset="0"/>
                <a:cs typeface="Calibri" panose="020F0502020204030204" pitchFamily="34" charset="0"/>
              </a:rPr>
              <a:t>V sheets: Bridge, Culvert &amp; Retaining Walls</a:t>
            </a:r>
          </a:p>
          <a:p>
            <a:r>
              <a:rPr lang="en-US" sz="1500" b="1" dirty="0">
                <a:latin typeface="Calibri" panose="020F0502020204030204" pitchFamily="34" charset="0"/>
                <a:cs typeface="Calibri" panose="020F0502020204030204" pitchFamily="34" charset="0"/>
              </a:rPr>
              <a:t>W sheets: Mainline Cross Sections</a:t>
            </a:r>
          </a:p>
          <a:p>
            <a:r>
              <a:rPr lang="en-US" sz="1500" b="1" dirty="0">
                <a:latin typeface="Calibri" panose="020F0502020204030204" pitchFamily="34" charset="0"/>
                <a:cs typeface="Calibri" panose="020F0502020204030204" pitchFamily="34" charset="0"/>
              </a:rPr>
              <a:t>X sheets: Side Road Cross Sections</a:t>
            </a:r>
          </a:p>
          <a:p>
            <a:r>
              <a:rPr lang="en-US" sz="1500" b="1" dirty="0">
                <a:latin typeface="Calibri" panose="020F0502020204030204" pitchFamily="34" charset="0"/>
                <a:cs typeface="Calibri" panose="020F0502020204030204" pitchFamily="34" charset="0"/>
              </a:rPr>
              <a:t>Y sheets: Ramp Cross Sections</a:t>
            </a:r>
            <a:endParaRPr lang="en-US" sz="1500" dirty="0">
              <a:latin typeface="Calibri" panose="020F0502020204030204" pitchFamily="34" charset="0"/>
              <a:cs typeface="Calibri" panose="020F0502020204030204" pitchFamily="34" charset="0"/>
            </a:endParaRPr>
          </a:p>
          <a:p>
            <a:endParaRPr lang="en-US" sz="2000" dirty="0"/>
          </a:p>
        </p:txBody>
      </p:sp>
    </p:spTree>
    <p:extLst>
      <p:ext uri="{BB962C8B-B14F-4D97-AF65-F5344CB8AC3E}">
        <p14:creationId xmlns:p14="http://schemas.microsoft.com/office/powerpoint/2010/main" val="357186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46725D-2BB8-D597-D046-03F34CA6BB96}"/>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66E947C7-43F5-EB20-D417-C8CAD0A248A0}"/>
              </a:ext>
            </a:extLst>
          </p:cNvPr>
          <p:cNvSpPr>
            <a:spLocks noGrp="1"/>
          </p:cNvSpPr>
          <p:nvPr>
            <p:ph type="body" sz="quarter" idx="18"/>
          </p:nvPr>
        </p:nvSpPr>
        <p:spPr>
          <a:xfrm>
            <a:off x="188392" y="103037"/>
            <a:ext cx="6898208" cy="430667"/>
          </a:xfrm>
        </p:spPr>
        <p:txBody>
          <a:bodyPr/>
          <a:lstStyle/>
          <a:p>
            <a:r>
              <a:rPr lang="en-US" sz="2000" dirty="0"/>
              <a:t>Title Sheet: Index of Sheets</a:t>
            </a:r>
          </a:p>
        </p:txBody>
      </p:sp>
      <p:sp>
        <p:nvSpPr>
          <p:cNvPr id="4" name="Content Placeholder 2">
            <a:extLst>
              <a:ext uri="{FF2B5EF4-FFF2-40B4-BE49-F238E27FC236}">
                <a16:creationId xmlns:a16="http://schemas.microsoft.com/office/drawing/2014/main" id="{C9380B7B-1863-67AE-14BD-5EE9D6262872}"/>
              </a:ext>
            </a:extLst>
          </p:cNvPr>
          <p:cNvSpPr txBox="1">
            <a:spLocks/>
          </p:cNvSpPr>
          <p:nvPr/>
        </p:nvSpPr>
        <p:spPr>
          <a:xfrm>
            <a:off x="457200" y="647700"/>
            <a:ext cx="8229600" cy="5364163"/>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b="1" i="1" u="sng" dirty="0">
                <a:latin typeface="Calibri" panose="020F0502020204030204" pitchFamily="34" charset="0"/>
                <a:cs typeface="Calibri" panose="020F0502020204030204" pitchFamily="34" charset="0"/>
              </a:rPr>
              <a:t>Utilities should focus their review on:</a:t>
            </a:r>
          </a:p>
          <a:p>
            <a:pPr>
              <a:lnSpc>
                <a:spcPct val="150000"/>
              </a:lnSpc>
            </a:pPr>
            <a:r>
              <a:rPr lang="en-US" sz="2000" dirty="0">
                <a:latin typeface="Calibri" panose="020F0502020204030204" pitchFamily="34" charset="0"/>
                <a:cs typeface="Calibri" panose="020F0502020204030204" pitchFamily="34" charset="0"/>
              </a:rPr>
              <a:t>“A” sheets: Title/Map</a:t>
            </a:r>
          </a:p>
          <a:p>
            <a:pPr>
              <a:lnSpc>
                <a:spcPct val="150000"/>
              </a:lnSpc>
            </a:pPr>
            <a:r>
              <a:rPr lang="en-US" sz="2000" dirty="0">
                <a:latin typeface="Calibri" panose="020F0502020204030204" pitchFamily="34" charset="0"/>
                <a:cs typeface="Calibri" panose="020F0502020204030204" pitchFamily="34" charset="0"/>
              </a:rPr>
              <a:t>“D” </a:t>
            </a:r>
            <a:r>
              <a:rPr lang="en-US" sz="1400" dirty="0">
                <a:latin typeface="Calibri" panose="020F0502020204030204" pitchFamily="34" charset="0"/>
                <a:cs typeface="Calibri" panose="020F0502020204030204" pitchFamily="34" charset="0"/>
              </a:rPr>
              <a:t>(mainline)</a:t>
            </a:r>
            <a:r>
              <a:rPr lang="en-US" sz="2000" dirty="0">
                <a:latin typeface="Calibri" panose="020F0502020204030204" pitchFamily="34" charset="0"/>
                <a:cs typeface="Calibri" panose="020F0502020204030204" pitchFamily="34" charset="0"/>
              </a:rPr>
              <a:t> &amp; “E” </a:t>
            </a:r>
            <a:r>
              <a:rPr lang="en-US" sz="1400" dirty="0">
                <a:latin typeface="Calibri" panose="020F0502020204030204" pitchFamily="34" charset="0"/>
                <a:cs typeface="Calibri" panose="020F0502020204030204" pitchFamily="34" charset="0"/>
              </a:rPr>
              <a:t>(side roads)</a:t>
            </a:r>
            <a:r>
              <a:rPr lang="en-US" sz="2000" dirty="0">
                <a:latin typeface="Calibri" panose="020F0502020204030204" pitchFamily="34" charset="0"/>
                <a:cs typeface="Calibri" panose="020F0502020204030204" pitchFamily="34" charset="0"/>
              </a:rPr>
              <a:t> sheets: Plan and Profile</a:t>
            </a:r>
          </a:p>
          <a:p>
            <a:pPr>
              <a:lnSpc>
                <a:spcPct val="150000"/>
              </a:lnSpc>
            </a:pPr>
            <a:r>
              <a:rPr lang="en-US" sz="2000" dirty="0">
                <a:latin typeface="Calibri" panose="020F0502020204030204" pitchFamily="34" charset="0"/>
                <a:cs typeface="Calibri" panose="020F0502020204030204" pitchFamily="34" charset="0"/>
              </a:rPr>
              <a:t>“H” </a:t>
            </a:r>
            <a:r>
              <a:rPr lang="en-US" sz="1400" dirty="0">
                <a:latin typeface="Calibri" panose="020F0502020204030204" pitchFamily="34" charset="0"/>
                <a:cs typeface="Calibri" panose="020F0502020204030204" pitchFamily="34" charset="0"/>
              </a:rPr>
              <a:t>(mainline)</a:t>
            </a:r>
            <a:r>
              <a:rPr lang="en-US" sz="2000" dirty="0">
                <a:latin typeface="Calibri" panose="020F0502020204030204" pitchFamily="34" charset="0"/>
                <a:cs typeface="Calibri" panose="020F0502020204030204" pitchFamily="34" charset="0"/>
              </a:rPr>
              <a:t> &amp; “HE” </a:t>
            </a:r>
            <a:r>
              <a:rPr lang="en-US" sz="1400" dirty="0">
                <a:latin typeface="Calibri" panose="020F0502020204030204" pitchFamily="34" charset="0"/>
                <a:cs typeface="Calibri" panose="020F0502020204030204" pitchFamily="34" charset="0"/>
              </a:rPr>
              <a:t>(side road)</a:t>
            </a:r>
            <a:r>
              <a:rPr lang="en-US" sz="2000" dirty="0">
                <a:latin typeface="Calibri" panose="020F0502020204030204" pitchFamily="34" charset="0"/>
                <a:cs typeface="Calibri" panose="020F0502020204030204" pitchFamily="34" charset="0"/>
              </a:rPr>
              <a:t> sheets: Right-of-Way</a:t>
            </a:r>
          </a:p>
          <a:p>
            <a:pPr>
              <a:lnSpc>
                <a:spcPct val="150000"/>
              </a:lnSpc>
            </a:pPr>
            <a:r>
              <a:rPr lang="en-US" sz="2000" dirty="0">
                <a:latin typeface="Calibri" panose="020F0502020204030204" pitchFamily="34" charset="0"/>
                <a:cs typeface="Calibri" panose="020F0502020204030204" pitchFamily="34" charset="0"/>
              </a:rPr>
              <a:t>“W,” “X,” &amp; “Y” sheets: Cross Sections</a:t>
            </a:r>
          </a:p>
          <a:p>
            <a:pPr>
              <a:lnSpc>
                <a:spcPct val="150000"/>
              </a:lnSpc>
            </a:pPr>
            <a:r>
              <a:rPr lang="en-US" sz="2000" dirty="0">
                <a:latin typeface="Calibri" panose="020F0502020204030204" pitchFamily="34" charset="0"/>
                <a:cs typeface="Calibri" panose="020F0502020204030204" pitchFamily="34" charset="0"/>
              </a:rPr>
              <a:t>“B” sheets: Typical Sections</a:t>
            </a:r>
          </a:p>
          <a:p>
            <a:pPr>
              <a:lnSpc>
                <a:spcPct val="150000"/>
              </a:lnSpc>
            </a:pPr>
            <a:r>
              <a:rPr lang="en-US" sz="2000" dirty="0">
                <a:latin typeface="Calibri" panose="020F0502020204030204" pitchFamily="34" charset="0"/>
                <a:cs typeface="Calibri" panose="020F0502020204030204" pitchFamily="34" charset="0"/>
              </a:rPr>
              <a:t>“M” sheets: Storm Sewer</a:t>
            </a:r>
          </a:p>
          <a:p>
            <a:pPr>
              <a:lnSpc>
                <a:spcPct val="150000"/>
              </a:lnSpc>
            </a:pPr>
            <a:r>
              <a:rPr lang="en-US" sz="2000" dirty="0">
                <a:latin typeface="Calibri" panose="020F0502020204030204" pitchFamily="34" charset="0"/>
                <a:cs typeface="Calibri" panose="020F0502020204030204" pitchFamily="34" charset="0"/>
              </a:rPr>
              <a:t>“V” sheets: Bridge, Culvert &amp; Retaining Walls</a:t>
            </a:r>
          </a:p>
          <a:p>
            <a:pPr>
              <a:lnSpc>
                <a:spcPct val="150000"/>
              </a:lnSpc>
            </a:pPr>
            <a:r>
              <a:rPr lang="en-US" sz="2000" dirty="0">
                <a:latin typeface="Calibri" panose="020F0502020204030204" pitchFamily="34" charset="0"/>
                <a:cs typeface="Calibri" panose="020F0502020204030204" pitchFamily="34" charset="0"/>
              </a:rPr>
              <a:t>“K” sheets: Interchange sheets (if applicable)</a:t>
            </a:r>
          </a:p>
          <a:p>
            <a:pPr>
              <a:lnSpc>
                <a:spcPct val="150000"/>
              </a:lnSpc>
            </a:pPr>
            <a:endParaRPr lang="en-US" sz="2400" dirty="0"/>
          </a:p>
        </p:txBody>
      </p:sp>
    </p:spTree>
    <p:extLst>
      <p:ext uri="{BB962C8B-B14F-4D97-AF65-F5344CB8AC3E}">
        <p14:creationId xmlns:p14="http://schemas.microsoft.com/office/powerpoint/2010/main" val="23432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t="81" b="81"/>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A.2</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Location Map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FB6FFAD-A63B-0ADD-672F-0CDB5E4564E4}"/>
              </a:ext>
            </a:extLst>
          </p:cNvPr>
          <p:cNvSpPr txBox="1"/>
          <p:nvPr/>
        </p:nvSpPr>
        <p:spPr>
          <a:xfrm>
            <a:off x="1858496" y="1038255"/>
            <a:ext cx="5443837" cy="400110"/>
          </a:xfrm>
          <a:prstGeom prst="rect">
            <a:avLst/>
          </a:prstGeom>
          <a:noFill/>
        </p:spPr>
        <p:txBody>
          <a:bodyPr wrap="square" rtlCol="0">
            <a:spAutoFit/>
          </a:bodyPr>
          <a:lstStyle/>
          <a:p>
            <a:pPr algn="ctr"/>
            <a:r>
              <a:rPr lang="en-US" sz="2000" b="1" dirty="0">
                <a:solidFill>
                  <a:schemeClr val="accent1"/>
                </a:solidFill>
              </a:rPr>
              <a:t>Project location always noted on location map</a:t>
            </a:r>
          </a:p>
        </p:txBody>
      </p:sp>
      <p:sp>
        <p:nvSpPr>
          <p:cNvPr id="11" name="Oval 10">
            <a:extLst>
              <a:ext uri="{FF2B5EF4-FFF2-40B4-BE49-F238E27FC236}">
                <a16:creationId xmlns:a16="http://schemas.microsoft.com/office/drawing/2014/main" id="{9A3E9617-622D-5AC4-8DF9-F6D83868824B}"/>
              </a:ext>
            </a:extLst>
          </p:cNvPr>
          <p:cNvSpPr/>
          <p:nvPr/>
        </p:nvSpPr>
        <p:spPr>
          <a:xfrm rot="16200000">
            <a:off x="3530290" y="2373003"/>
            <a:ext cx="685801" cy="1616694"/>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extBox 11">
            <a:extLst>
              <a:ext uri="{FF2B5EF4-FFF2-40B4-BE49-F238E27FC236}">
                <a16:creationId xmlns:a16="http://schemas.microsoft.com/office/drawing/2014/main" id="{F19BD40A-ACF0-90A8-3782-F9C8DFBD72DD}"/>
              </a:ext>
            </a:extLst>
          </p:cNvPr>
          <p:cNvSpPr txBox="1"/>
          <p:nvPr/>
        </p:nvSpPr>
        <p:spPr>
          <a:xfrm>
            <a:off x="6400800" y="4724400"/>
            <a:ext cx="2376488" cy="923330"/>
          </a:xfrm>
          <a:prstGeom prst="rect">
            <a:avLst/>
          </a:prstGeom>
          <a:noFill/>
        </p:spPr>
        <p:txBody>
          <a:bodyPr wrap="square" rtlCol="0">
            <a:spAutoFit/>
          </a:bodyPr>
          <a:lstStyle/>
          <a:p>
            <a:r>
              <a:rPr lang="en-US" dirty="0">
                <a:solidFill>
                  <a:schemeClr val="accent1"/>
                </a:solidFill>
              </a:rPr>
              <a:t>Project begin &amp; end noted with station and milepost.</a:t>
            </a:r>
          </a:p>
        </p:txBody>
      </p:sp>
      <p:cxnSp>
        <p:nvCxnSpPr>
          <p:cNvPr id="13" name="Straight Arrow Connector 12">
            <a:extLst>
              <a:ext uri="{FF2B5EF4-FFF2-40B4-BE49-F238E27FC236}">
                <a16:creationId xmlns:a16="http://schemas.microsoft.com/office/drawing/2014/main" id="{47CEECFA-15C3-FFDD-F000-5414F90D0A36}"/>
              </a:ext>
            </a:extLst>
          </p:cNvPr>
          <p:cNvCxnSpPr>
            <a:cxnSpLocks/>
          </p:cNvCxnSpPr>
          <p:nvPr/>
        </p:nvCxnSpPr>
        <p:spPr>
          <a:xfrm flipH="1" flipV="1">
            <a:off x="3243263" y="4724400"/>
            <a:ext cx="3157537" cy="46166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C871CF-0BD4-CAE5-91DE-C791D7894157}"/>
              </a:ext>
            </a:extLst>
          </p:cNvPr>
          <p:cNvCxnSpPr>
            <a:cxnSpLocks/>
            <a:stCxn id="12" idx="1"/>
          </p:cNvCxnSpPr>
          <p:nvPr/>
        </p:nvCxnSpPr>
        <p:spPr>
          <a:xfrm flipH="1" flipV="1">
            <a:off x="5881688" y="4724400"/>
            <a:ext cx="519112" cy="46166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3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 fill="hold"/>
                                        <p:tgtEl>
                                          <p:spTgt spid="12"/>
                                        </p:tgtEl>
                                        <p:attrNameLst>
                                          <p:attrName>ppt_x</p:attrName>
                                        </p:attrNameLst>
                                      </p:cBhvr>
                                      <p:tavLst>
                                        <p:tav tm="0">
                                          <p:val>
                                            <p:strVal val="1+#ppt_w/2"/>
                                          </p:val>
                                        </p:tav>
                                        <p:tav tm="100000">
                                          <p:val>
                                            <p:strVal val="#ppt_x"/>
                                          </p:val>
                                        </p:tav>
                                      </p:tavLst>
                                    </p:anim>
                                    <p:anim calcmode="lin" valueType="num">
                                      <p:cBhvr additive="base">
                                        <p:cTn id="18" dur="20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2000" fill="hold"/>
                                        <p:tgtEl>
                                          <p:spTgt spid="13"/>
                                        </p:tgtEl>
                                        <p:attrNameLst>
                                          <p:attrName>ppt_x</p:attrName>
                                        </p:attrNameLst>
                                      </p:cBhvr>
                                      <p:tavLst>
                                        <p:tav tm="0">
                                          <p:val>
                                            <p:strVal val="1+#ppt_w/2"/>
                                          </p:val>
                                        </p:tav>
                                        <p:tav tm="100000">
                                          <p:val>
                                            <p:strVal val="#ppt_x"/>
                                          </p:val>
                                        </p:tav>
                                      </p:tavLst>
                                    </p:anim>
                                    <p:anim calcmode="lin" valueType="num">
                                      <p:cBhvr additive="base">
                                        <p:cTn id="22" dur="20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2000" fill="hold"/>
                                        <p:tgtEl>
                                          <p:spTgt spid="15"/>
                                        </p:tgtEl>
                                        <p:attrNameLst>
                                          <p:attrName>ppt_x</p:attrName>
                                        </p:attrNameLst>
                                      </p:cBhvr>
                                      <p:tavLst>
                                        <p:tav tm="0">
                                          <p:val>
                                            <p:strVal val="1+#ppt_w/2"/>
                                          </p:val>
                                        </p:tav>
                                        <p:tav tm="100000">
                                          <p:val>
                                            <p:strVal val="#ppt_x"/>
                                          </p:val>
                                        </p:tav>
                                      </p:tavLst>
                                    </p:anim>
                                    <p:anim calcmode="lin" valueType="num">
                                      <p:cBhvr additive="base">
                                        <p:cTn id="26"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val="0"/>
              </a:ext>
            </a:extLst>
          </a:blip>
          <a:srcRect/>
          <a:stretch/>
        </p:blipFill>
        <p:spPr>
          <a:xfrm>
            <a:off x="319088" y="576263"/>
            <a:ext cx="8524876" cy="5619978"/>
          </a:xfrm>
          <a:ln>
            <a:noFill/>
          </a:ln>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D.26</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Scales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7EAD52-1BE3-14DF-1547-D3497B502761}"/>
              </a:ext>
            </a:extLst>
          </p:cNvPr>
          <p:cNvSpPr txBox="1"/>
          <p:nvPr/>
        </p:nvSpPr>
        <p:spPr>
          <a:xfrm>
            <a:off x="1524000" y="1295400"/>
            <a:ext cx="5791200" cy="1200329"/>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ctr">
              <a:buFont typeface="Arial" panose="020B0604020202020204" pitchFamily="34" charset="0"/>
              <a:buChar char="•"/>
            </a:pPr>
            <a:r>
              <a:rPr lang="en-US" sz="2400" b="1" i="1" dirty="0">
                <a:solidFill>
                  <a:schemeClr val="tx1"/>
                </a:solidFill>
              </a:rPr>
              <a:t>Scale bar allows accurate scaling independent of print size.</a:t>
            </a:r>
          </a:p>
          <a:p>
            <a:pPr marL="342900" indent="-342900" algn="ctr">
              <a:buFont typeface="Arial" panose="020B0604020202020204" pitchFamily="34" charset="0"/>
              <a:buChar char="•"/>
            </a:pPr>
            <a:r>
              <a:rPr lang="en-US" sz="2400" b="1" i="1" dirty="0">
                <a:solidFill>
                  <a:schemeClr val="tx1"/>
                </a:solidFill>
              </a:rPr>
              <a:t>Included on all plan sheets</a:t>
            </a:r>
          </a:p>
        </p:txBody>
      </p:sp>
      <p:sp>
        <p:nvSpPr>
          <p:cNvPr id="5" name="Right Arrow 6">
            <a:extLst>
              <a:ext uri="{FF2B5EF4-FFF2-40B4-BE49-F238E27FC236}">
                <a16:creationId xmlns:a16="http://schemas.microsoft.com/office/drawing/2014/main" id="{74CE4DD4-6A5F-988C-22DB-56ED5A111699}"/>
              </a:ext>
            </a:extLst>
          </p:cNvPr>
          <p:cNvSpPr/>
          <p:nvPr/>
        </p:nvSpPr>
        <p:spPr>
          <a:xfrm rot="1796044">
            <a:off x="2674186" y="5072827"/>
            <a:ext cx="1600200" cy="762000"/>
          </a:xfrm>
          <a:prstGeom prst="rightArrow">
            <a:avLst>
              <a:gd name="adj1" fmla="val 5505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0069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4" presetID="2" presetClass="entr" presetSubtype="9"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0-#ppt_w/2"/>
                                          </p:val>
                                        </p:tav>
                                        <p:tav tm="100000">
                                          <p:val>
                                            <p:strVal val="#ppt_x"/>
                                          </p:val>
                                        </p:tav>
                                      </p:tavLst>
                                    </p:anim>
                                    <p:anim calcmode="lin" valueType="num">
                                      <p:cBhvr additive="base">
                                        <p:cTn id="27"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val="0"/>
              </a:ext>
            </a:extLst>
          </a:blip>
          <a:srcRect/>
          <a:stretch/>
        </p:blipFill>
        <p:spPr>
          <a:xfrm>
            <a:off x="492246" y="787113"/>
            <a:ext cx="8001002" cy="3841158"/>
          </a:xfrm>
          <a:ln>
            <a:noFill/>
          </a:ln>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D.26</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Scales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E82808-596B-C90E-5A48-D5A06293FF03}"/>
              </a:ext>
            </a:extLst>
          </p:cNvPr>
          <p:cNvSpPr txBox="1"/>
          <p:nvPr/>
        </p:nvSpPr>
        <p:spPr>
          <a:xfrm>
            <a:off x="2376488" y="5554713"/>
            <a:ext cx="4710112" cy="369332"/>
          </a:xfrm>
          <a:prstGeom prst="rect">
            <a:avLst/>
          </a:prstGeom>
          <a:noFill/>
        </p:spPr>
        <p:txBody>
          <a:bodyPr wrap="square" lIns="0" tIns="0" rIns="0" bIns="0" rtlCol="0">
            <a:spAutoFit/>
          </a:bodyPr>
          <a:lstStyle/>
          <a:p>
            <a:pPr algn="ctr"/>
            <a:r>
              <a:rPr lang="en-US" sz="2400" dirty="0">
                <a:solidFill>
                  <a:schemeClr val="accent1"/>
                </a:solidFill>
              </a:rPr>
              <a:t>1” </a:t>
            </a:r>
            <a:r>
              <a:rPr lang="en-US" dirty="0">
                <a:solidFill>
                  <a:schemeClr val="accent1"/>
                </a:solidFill>
              </a:rPr>
              <a:t>(Ruler Measure)</a:t>
            </a:r>
            <a:r>
              <a:rPr lang="en-US" sz="2400" dirty="0">
                <a:solidFill>
                  <a:schemeClr val="accent1"/>
                </a:solidFill>
              </a:rPr>
              <a:t> = ~28’ </a:t>
            </a:r>
            <a:r>
              <a:rPr lang="en-US" dirty="0">
                <a:solidFill>
                  <a:schemeClr val="accent1"/>
                </a:solidFill>
              </a:rPr>
              <a:t>(Plan Dimension)</a:t>
            </a:r>
            <a:endParaRPr lang="en-US" sz="2400" dirty="0">
              <a:solidFill>
                <a:schemeClr val="accent1"/>
              </a:solidFill>
            </a:endParaRPr>
          </a:p>
        </p:txBody>
      </p:sp>
      <p:pic>
        <p:nvPicPr>
          <p:cNvPr id="10" name="Picture 2" descr="http://etc.usf.edu/clipart/41600/41625/ruler_quarter_41625_lg.gif">
            <a:extLst>
              <a:ext uri="{FF2B5EF4-FFF2-40B4-BE49-F238E27FC236}">
                <a16:creationId xmlns:a16="http://schemas.microsoft.com/office/drawing/2014/main" id="{17FDE35E-BCB5-FE4D-F17E-522C86D4A57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76650" y="4547304"/>
            <a:ext cx="2950642" cy="326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etc.usf.edu/clipart/41600/41625/ruler_quarter_41625_lg.gif">
            <a:extLst>
              <a:ext uri="{FF2B5EF4-FFF2-40B4-BE49-F238E27FC236}">
                <a16:creationId xmlns:a16="http://schemas.microsoft.com/office/drawing/2014/main" id="{DA84F6EA-1A57-1C10-7BED-E866E52176A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81575" y="2075567"/>
            <a:ext cx="2950642" cy="326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9E3E8A-2221-3DD6-E05F-56182AD7C8D3}"/>
              </a:ext>
            </a:extLst>
          </p:cNvPr>
          <p:cNvSpPr txBox="1"/>
          <p:nvPr/>
        </p:nvSpPr>
        <p:spPr>
          <a:xfrm>
            <a:off x="5708093" y="1239144"/>
            <a:ext cx="2259570" cy="369332"/>
          </a:xfrm>
          <a:prstGeom prst="rect">
            <a:avLst/>
          </a:prstGeom>
          <a:solidFill>
            <a:schemeClr val="bg1"/>
          </a:solidFill>
          <a:ln>
            <a:solidFill>
              <a:schemeClr val="tx1"/>
            </a:solidFill>
          </a:ln>
        </p:spPr>
        <p:txBody>
          <a:bodyPr wrap="square" rtlCol="0">
            <a:spAutoFit/>
          </a:bodyPr>
          <a:lstStyle/>
          <a:p>
            <a:r>
              <a:rPr lang="en-US" b="1" i="1" dirty="0"/>
              <a:t>How wide is ‘R’ Street?</a:t>
            </a:r>
          </a:p>
        </p:txBody>
      </p:sp>
      <p:cxnSp>
        <p:nvCxnSpPr>
          <p:cNvPr id="13" name="Straight Arrow Connector 12">
            <a:extLst>
              <a:ext uri="{FF2B5EF4-FFF2-40B4-BE49-F238E27FC236}">
                <a16:creationId xmlns:a16="http://schemas.microsoft.com/office/drawing/2014/main" id="{326AF6BA-20EB-7DA9-33A1-A8D366250D6C}"/>
              </a:ext>
            </a:extLst>
          </p:cNvPr>
          <p:cNvCxnSpPr>
            <a:cxnSpLocks/>
          </p:cNvCxnSpPr>
          <p:nvPr/>
        </p:nvCxnSpPr>
        <p:spPr>
          <a:xfrm flipH="1">
            <a:off x="5182508" y="1423810"/>
            <a:ext cx="525585" cy="3924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CC30E4-D10C-7AE3-7B37-1C59B96A2810}"/>
              </a:ext>
            </a:extLst>
          </p:cNvPr>
          <p:cNvSpPr txBox="1"/>
          <p:nvPr/>
        </p:nvSpPr>
        <p:spPr>
          <a:xfrm>
            <a:off x="4981575" y="2401581"/>
            <a:ext cx="1981200" cy="369332"/>
          </a:xfrm>
          <a:prstGeom prst="rect">
            <a:avLst/>
          </a:prstGeom>
          <a:solidFill>
            <a:schemeClr val="bg1"/>
          </a:solidFill>
          <a:ln>
            <a:solidFill>
              <a:schemeClr val="tx1"/>
            </a:solidFill>
          </a:ln>
        </p:spPr>
        <p:txBody>
          <a:bodyPr wrap="square" lIns="0" tIns="0" rIns="0" bIns="0" rtlCol="0">
            <a:spAutoFit/>
          </a:bodyPr>
          <a:lstStyle/>
          <a:p>
            <a:pPr algn="ctr"/>
            <a:r>
              <a:rPr lang="en-US" sz="2400" dirty="0"/>
              <a:t>1” </a:t>
            </a:r>
            <a:r>
              <a:rPr lang="en-US" dirty="0"/>
              <a:t>(Ruler Measure)</a:t>
            </a:r>
            <a:endParaRPr lang="en-US" sz="2400" dirty="0"/>
          </a:p>
        </p:txBody>
      </p:sp>
    </p:spTree>
    <p:extLst>
      <p:ext uri="{BB962C8B-B14F-4D97-AF65-F5344CB8AC3E}">
        <p14:creationId xmlns:p14="http://schemas.microsoft.com/office/powerpoint/2010/main" val="23543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Three Views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4" name="Line 204">
            <a:extLst>
              <a:ext uri="{FF2B5EF4-FFF2-40B4-BE49-F238E27FC236}">
                <a16:creationId xmlns:a16="http://schemas.microsoft.com/office/drawing/2014/main" id="{BB462615-B912-EB83-A57A-D3DDB9C65EE7}"/>
              </a:ext>
            </a:extLst>
          </p:cNvPr>
          <p:cNvSpPr>
            <a:spLocks noChangeShapeType="1"/>
          </p:cNvSpPr>
          <p:nvPr/>
        </p:nvSpPr>
        <p:spPr bwMode="auto">
          <a:xfrm>
            <a:off x="3071812" y="2235257"/>
            <a:ext cx="561419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5" name="Rectangle 4">
            <a:extLst>
              <a:ext uri="{FF2B5EF4-FFF2-40B4-BE49-F238E27FC236}">
                <a16:creationId xmlns:a16="http://schemas.microsoft.com/office/drawing/2014/main" id="{4762D09D-63A8-F376-DC92-649140E7A731}"/>
              </a:ext>
            </a:extLst>
          </p:cNvPr>
          <p:cNvSpPr txBox="1">
            <a:spLocks noChangeArrowheads="1"/>
          </p:cNvSpPr>
          <p:nvPr/>
        </p:nvSpPr>
        <p:spPr>
          <a:xfrm>
            <a:off x="381000" y="1277176"/>
            <a:ext cx="8166100" cy="698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r>
              <a:rPr lang="en-US" altLang="en-US" sz="3600" b="1" dirty="0">
                <a:latin typeface="Arial" charset="0"/>
              </a:rPr>
              <a:t>Plan</a:t>
            </a:r>
          </a:p>
        </p:txBody>
      </p:sp>
      <p:grpSp>
        <p:nvGrpSpPr>
          <p:cNvPr id="736" name="Group 213">
            <a:extLst>
              <a:ext uri="{FF2B5EF4-FFF2-40B4-BE49-F238E27FC236}">
                <a16:creationId xmlns:a16="http://schemas.microsoft.com/office/drawing/2014/main" id="{39FA7EA2-4612-532C-2ACC-BB21C3D302A8}"/>
              </a:ext>
            </a:extLst>
          </p:cNvPr>
          <p:cNvGrpSpPr>
            <a:grpSpLocks/>
          </p:cNvGrpSpPr>
          <p:nvPr/>
        </p:nvGrpSpPr>
        <p:grpSpPr bwMode="auto">
          <a:xfrm>
            <a:off x="3162300" y="969201"/>
            <a:ext cx="5384800" cy="1400175"/>
            <a:chOff x="1992" y="782"/>
            <a:chExt cx="3392" cy="882"/>
          </a:xfrm>
        </p:grpSpPr>
        <p:grpSp>
          <p:nvGrpSpPr>
            <p:cNvPr id="737" name="Group 193">
              <a:extLst>
                <a:ext uri="{FF2B5EF4-FFF2-40B4-BE49-F238E27FC236}">
                  <a16:creationId xmlns:a16="http://schemas.microsoft.com/office/drawing/2014/main" id="{DA3FB51E-6CDE-3E6D-01D7-5B6AAA164275}"/>
                </a:ext>
              </a:extLst>
            </p:cNvPr>
            <p:cNvGrpSpPr>
              <a:grpSpLocks/>
            </p:cNvGrpSpPr>
            <p:nvPr/>
          </p:nvGrpSpPr>
          <p:grpSpPr bwMode="auto">
            <a:xfrm>
              <a:off x="2597" y="920"/>
              <a:ext cx="2343" cy="606"/>
              <a:chOff x="2325" y="1112"/>
              <a:chExt cx="2343" cy="606"/>
            </a:xfrm>
          </p:grpSpPr>
          <p:sp>
            <p:nvSpPr>
              <p:cNvPr id="744" name="Rectangle 134">
                <a:extLst>
                  <a:ext uri="{FF2B5EF4-FFF2-40B4-BE49-F238E27FC236}">
                    <a16:creationId xmlns:a16="http://schemas.microsoft.com/office/drawing/2014/main" id="{FAF4F569-E406-B19D-2107-45280B8B63B6}"/>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45" name="Line 137">
                <a:extLst>
                  <a:ext uri="{FF2B5EF4-FFF2-40B4-BE49-F238E27FC236}">
                    <a16:creationId xmlns:a16="http://schemas.microsoft.com/office/drawing/2014/main" id="{84AED59B-A6BC-B10E-6B36-2C4D4AD02F13}"/>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 name="Line 138">
                <a:extLst>
                  <a:ext uri="{FF2B5EF4-FFF2-40B4-BE49-F238E27FC236}">
                    <a16:creationId xmlns:a16="http://schemas.microsoft.com/office/drawing/2014/main" id="{02EDE9A5-945A-B679-2359-057900BBAD54}"/>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 name="Line 139">
                <a:extLst>
                  <a:ext uri="{FF2B5EF4-FFF2-40B4-BE49-F238E27FC236}">
                    <a16:creationId xmlns:a16="http://schemas.microsoft.com/office/drawing/2014/main" id="{FA9453B0-2724-148E-A935-25CBA864E0CA}"/>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 name="Line 143">
                <a:extLst>
                  <a:ext uri="{FF2B5EF4-FFF2-40B4-BE49-F238E27FC236}">
                    <a16:creationId xmlns:a16="http://schemas.microsoft.com/office/drawing/2014/main" id="{C2E61BCD-64EA-3FD2-8E5A-B164A5ABF13C}"/>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 name="Line 145">
                <a:extLst>
                  <a:ext uri="{FF2B5EF4-FFF2-40B4-BE49-F238E27FC236}">
                    <a16:creationId xmlns:a16="http://schemas.microsoft.com/office/drawing/2014/main" id="{0170929F-36AE-F85A-7BCF-8E01A9416348}"/>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 name="Line 146">
                <a:extLst>
                  <a:ext uri="{FF2B5EF4-FFF2-40B4-BE49-F238E27FC236}">
                    <a16:creationId xmlns:a16="http://schemas.microsoft.com/office/drawing/2014/main" id="{0EC77714-2A7A-37AA-4F73-3C6EA1247F88}"/>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1" name="Line 147">
                <a:extLst>
                  <a:ext uri="{FF2B5EF4-FFF2-40B4-BE49-F238E27FC236}">
                    <a16:creationId xmlns:a16="http://schemas.microsoft.com/office/drawing/2014/main" id="{01972B9E-1F12-618C-CD02-801217DFF8E6}"/>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 name="Line 148">
                <a:extLst>
                  <a:ext uri="{FF2B5EF4-FFF2-40B4-BE49-F238E27FC236}">
                    <a16:creationId xmlns:a16="http://schemas.microsoft.com/office/drawing/2014/main" id="{F6510EA1-7D39-F8AA-CC14-F988582C4DC0}"/>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 name="Line 151">
                <a:extLst>
                  <a:ext uri="{FF2B5EF4-FFF2-40B4-BE49-F238E27FC236}">
                    <a16:creationId xmlns:a16="http://schemas.microsoft.com/office/drawing/2014/main" id="{2A54613C-FE6D-8FC7-1A1A-DE7ABD782C2C}"/>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 name="Line 152">
                <a:extLst>
                  <a:ext uri="{FF2B5EF4-FFF2-40B4-BE49-F238E27FC236}">
                    <a16:creationId xmlns:a16="http://schemas.microsoft.com/office/drawing/2014/main" id="{5E081C93-A8D1-1B89-D2E3-982A7BA4E7FE}"/>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 name="Line 153">
                <a:extLst>
                  <a:ext uri="{FF2B5EF4-FFF2-40B4-BE49-F238E27FC236}">
                    <a16:creationId xmlns:a16="http://schemas.microsoft.com/office/drawing/2014/main" id="{7C38086D-BFB9-AD60-B463-D9D05C3A4911}"/>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 name="Line 154">
                <a:extLst>
                  <a:ext uri="{FF2B5EF4-FFF2-40B4-BE49-F238E27FC236}">
                    <a16:creationId xmlns:a16="http://schemas.microsoft.com/office/drawing/2014/main" id="{AC3E41A7-F1CC-0744-5F35-858ED8E5DFB6}"/>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 name="Line 155">
                <a:extLst>
                  <a:ext uri="{FF2B5EF4-FFF2-40B4-BE49-F238E27FC236}">
                    <a16:creationId xmlns:a16="http://schemas.microsoft.com/office/drawing/2014/main" id="{4C285932-00F9-50B8-DDAE-AB6EF8FC80A0}"/>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 name="Line 156">
                <a:extLst>
                  <a:ext uri="{FF2B5EF4-FFF2-40B4-BE49-F238E27FC236}">
                    <a16:creationId xmlns:a16="http://schemas.microsoft.com/office/drawing/2014/main" id="{54F78A0E-859B-3A93-4C91-6F71B232DC80}"/>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 name="Oval 159">
                <a:extLst>
                  <a:ext uri="{FF2B5EF4-FFF2-40B4-BE49-F238E27FC236}">
                    <a16:creationId xmlns:a16="http://schemas.microsoft.com/office/drawing/2014/main" id="{70BD1928-E683-4A74-AD62-532DC0B46AE4}"/>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60" name="Oval 160">
                <a:extLst>
                  <a:ext uri="{FF2B5EF4-FFF2-40B4-BE49-F238E27FC236}">
                    <a16:creationId xmlns:a16="http://schemas.microsoft.com/office/drawing/2014/main" id="{F0176017-C4E1-4DBC-9CFC-9F5A17B63C5C}"/>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61" name="Line 163">
                <a:extLst>
                  <a:ext uri="{FF2B5EF4-FFF2-40B4-BE49-F238E27FC236}">
                    <a16:creationId xmlns:a16="http://schemas.microsoft.com/office/drawing/2014/main" id="{D1B38948-C8EE-73BC-8F04-DC1CE4E80304}"/>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2" name="Group 168">
                <a:extLst>
                  <a:ext uri="{FF2B5EF4-FFF2-40B4-BE49-F238E27FC236}">
                    <a16:creationId xmlns:a16="http://schemas.microsoft.com/office/drawing/2014/main" id="{182B928D-1ED1-9684-FF4F-FDC849BF4975}"/>
                  </a:ext>
                </a:extLst>
              </p:cNvPr>
              <p:cNvGrpSpPr>
                <a:grpSpLocks/>
              </p:cNvGrpSpPr>
              <p:nvPr/>
            </p:nvGrpSpPr>
            <p:grpSpPr bwMode="auto">
              <a:xfrm>
                <a:off x="4364" y="1274"/>
                <a:ext cx="30" cy="93"/>
                <a:chOff x="4364" y="858"/>
                <a:chExt cx="30" cy="93"/>
              </a:xfrm>
            </p:grpSpPr>
            <p:sp>
              <p:nvSpPr>
                <p:cNvPr id="778" name="Line 161">
                  <a:extLst>
                    <a:ext uri="{FF2B5EF4-FFF2-40B4-BE49-F238E27FC236}">
                      <a16:creationId xmlns:a16="http://schemas.microsoft.com/office/drawing/2014/main" id="{9863E611-C61D-4627-99F0-6D87F0BF8627}"/>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 name="Line 164">
                  <a:extLst>
                    <a:ext uri="{FF2B5EF4-FFF2-40B4-BE49-F238E27FC236}">
                      <a16:creationId xmlns:a16="http://schemas.microsoft.com/office/drawing/2014/main" id="{CE8CF036-1B77-BC29-D1A1-F2AE2FE914CA}"/>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0" name="Line 165">
                  <a:extLst>
                    <a:ext uri="{FF2B5EF4-FFF2-40B4-BE49-F238E27FC236}">
                      <a16:creationId xmlns:a16="http://schemas.microsoft.com/office/drawing/2014/main" id="{530B195F-9F02-7F9C-54C8-73255EA67CC5}"/>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3" name="Rectangle 166">
                <a:extLst>
                  <a:ext uri="{FF2B5EF4-FFF2-40B4-BE49-F238E27FC236}">
                    <a16:creationId xmlns:a16="http://schemas.microsoft.com/office/drawing/2014/main" id="{31618C49-0F3E-5FD8-27D3-1CD5291A2EA2}"/>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764" name="Group 169">
                <a:extLst>
                  <a:ext uri="{FF2B5EF4-FFF2-40B4-BE49-F238E27FC236}">
                    <a16:creationId xmlns:a16="http://schemas.microsoft.com/office/drawing/2014/main" id="{DB87F1D3-60F2-07E2-7AE7-8266ACF97917}"/>
                  </a:ext>
                </a:extLst>
              </p:cNvPr>
              <p:cNvGrpSpPr>
                <a:grpSpLocks/>
              </p:cNvGrpSpPr>
              <p:nvPr/>
            </p:nvGrpSpPr>
            <p:grpSpPr bwMode="auto">
              <a:xfrm>
                <a:off x="4364" y="1466"/>
                <a:ext cx="30" cy="93"/>
                <a:chOff x="4364" y="858"/>
                <a:chExt cx="30" cy="93"/>
              </a:xfrm>
            </p:grpSpPr>
            <p:sp>
              <p:nvSpPr>
                <p:cNvPr id="775" name="Line 170">
                  <a:extLst>
                    <a:ext uri="{FF2B5EF4-FFF2-40B4-BE49-F238E27FC236}">
                      <a16:creationId xmlns:a16="http://schemas.microsoft.com/office/drawing/2014/main" id="{4792D707-457B-1574-D740-D91278AE0197}"/>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6" name="Line 171">
                  <a:extLst>
                    <a:ext uri="{FF2B5EF4-FFF2-40B4-BE49-F238E27FC236}">
                      <a16:creationId xmlns:a16="http://schemas.microsoft.com/office/drawing/2014/main" id="{C4535B9A-FBF7-C594-2E0E-595A86AB6ADE}"/>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7" name="Line 172">
                  <a:extLst>
                    <a:ext uri="{FF2B5EF4-FFF2-40B4-BE49-F238E27FC236}">
                      <a16:creationId xmlns:a16="http://schemas.microsoft.com/office/drawing/2014/main" id="{74B0A62B-EBF4-4D18-8AEF-39BCFDB7A6EE}"/>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5" name="Line 175">
                <a:extLst>
                  <a:ext uri="{FF2B5EF4-FFF2-40B4-BE49-F238E27FC236}">
                    <a16:creationId xmlns:a16="http://schemas.microsoft.com/office/drawing/2014/main" id="{09C31094-C91E-8E50-8758-BBFBDE3EB8B3}"/>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6" name="Line 176">
                <a:extLst>
                  <a:ext uri="{FF2B5EF4-FFF2-40B4-BE49-F238E27FC236}">
                    <a16:creationId xmlns:a16="http://schemas.microsoft.com/office/drawing/2014/main" id="{4CF61CF6-21A5-9136-9420-72D649AC53BF}"/>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7" name="Line 177">
                <a:extLst>
                  <a:ext uri="{FF2B5EF4-FFF2-40B4-BE49-F238E27FC236}">
                    <a16:creationId xmlns:a16="http://schemas.microsoft.com/office/drawing/2014/main" id="{21CA1E99-B44C-1470-1AD6-AD6B3725C64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 name="Line 178">
                <a:extLst>
                  <a:ext uri="{FF2B5EF4-FFF2-40B4-BE49-F238E27FC236}">
                    <a16:creationId xmlns:a16="http://schemas.microsoft.com/office/drawing/2014/main" id="{5860ACCA-C94E-C1AA-5A85-19361A22DA5B}"/>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 name="Line 179">
                <a:extLst>
                  <a:ext uri="{FF2B5EF4-FFF2-40B4-BE49-F238E27FC236}">
                    <a16:creationId xmlns:a16="http://schemas.microsoft.com/office/drawing/2014/main" id="{F4F7CCA9-2949-3A6B-95C3-F88E3618CCDE}"/>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 name="Line 180">
                <a:extLst>
                  <a:ext uri="{FF2B5EF4-FFF2-40B4-BE49-F238E27FC236}">
                    <a16:creationId xmlns:a16="http://schemas.microsoft.com/office/drawing/2014/main" id="{730C6107-2C63-61D4-349D-17FFEF09561F}"/>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 name="Line 181">
                <a:extLst>
                  <a:ext uri="{FF2B5EF4-FFF2-40B4-BE49-F238E27FC236}">
                    <a16:creationId xmlns:a16="http://schemas.microsoft.com/office/drawing/2014/main" id="{8A7AB93C-7487-9CA8-E546-BF22D7737861}"/>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2" name="Line 182">
                <a:extLst>
                  <a:ext uri="{FF2B5EF4-FFF2-40B4-BE49-F238E27FC236}">
                    <a16:creationId xmlns:a16="http://schemas.microsoft.com/office/drawing/2014/main" id="{C4A4B59C-6F13-476B-5E6E-D2DF8325E571}"/>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 name="Line 183">
                <a:extLst>
                  <a:ext uri="{FF2B5EF4-FFF2-40B4-BE49-F238E27FC236}">
                    <a16:creationId xmlns:a16="http://schemas.microsoft.com/office/drawing/2014/main" id="{5D6BACFD-7F0E-476A-AF3E-F493DF07CAA0}"/>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4" name="Line 184">
                <a:extLst>
                  <a:ext uri="{FF2B5EF4-FFF2-40B4-BE49-F238E27FC236}">
                    <a16:creationId xmlns:a16="http://schemas.microsoft.com/office/drawing/2014/main" id="{DF9914F6-172A-5386-4D04-E2CDE678F289}"/>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8" name="Line 204">
              <a:extLst>
                <a:ext uri="{FF2B5EF4-FFF2-40B4-BE49-F238E27FC236}">
                  <a16:creationId xmlns:a16="http://schemas.microsoft.com/office/drawing/2014/main" id="{4E22EBD8-1EB0-5520-E42B-8DFC29578E59}"/>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 name="Line 206">
              <a:extLst>
                <a:ext uri="{FF2B5EF4-FFF2-40B4-BE49-F238E27FC236}">
                  <a16:creationId xmlns:a16="http://schemas.microsoft.com/office/drawing/2014/main" id="{6F581FD3-2C00-9421-F78E-CF1693E63D83}"/>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 name="Line 207">
              <a:extLst>
                <a:ext uri="{FF2B5EF4-FFF2-40B4-BE49-F238E27FC236}">
                  <a16:creationId xmlns:a16="http://schemas.microsoft.com/office/drawing/2014/main" id="{45E1F080-2F68-E33E-0867-76B516C9C857}"/>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 name="Line 208">
              <a:extLst>
                <a:ext uri="{FF2B5EF4-FFF2-40B4-BE49-F238E27FC236}">
                  <a16:creationId xmlns:a16="http://schemas.microsoft.com/office/drawing/2014/main" id="{1CACA4ED-D48B-5D9F-030E-BC8C42A22712}"/>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 name="Line 209">
              <a:extLst>
                <a:ext uri="{FF2B5EF4-FFF2-40B4-BE49-F238E27FC236}">
                  <a16:creationId xmlns:a16="http://schemas.microsoft.com/office/drawing/2014/main" id="{618FD8D5-50D0-3332-14EE-7449D5C18B63}"/>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 name="Line 210">
              <a:extLst>
                <a:ext uri="{FF2B5EF4-FFF2-40B4-BE49-F238E27FC236}">
                  <a16:creationId xmlns:a16="http://schemas.microsoft.com/office/drawing/2014/main" id="{9724CBDA-7286-5968-B958-80A7787192BF}"/>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81" name="Line 218">
            <a:extLst>
              <a:ext uri="{FF2B5EF4-FFF2-40B4-BE49-F238E27FC236}">
                <a16:creationId xmlns:a16="http://schemas.microsoft.com/office/drawing/2014/main" id="{57D8AD7A-102C-C0FC-51D3-F7008A737D01}"/>
              </a:ext>
            </a:extLst>
          </p:cNvPr>
          <p:cNvSpPr>
            <a:spLocks noChangeShapeType="1"/>
          </p:cNvSpPr>
          <p:nvPr/>
        </p:nvSpPr>
        <p:spPr bwMode="auto">
          <a:xfrm flipV="1">
            <a:off x="8201025" y="220427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2" name="Oval 219">
            <a:extLst>
              <a:ext uri="{FF2B5EF4-FFF2-40B4-BE49-F238E27FC236}">
                <a16:creationId xmlns:a16="http://schemas.microsoft.com/office/drawing/2014/main" id="{DAF572E1-8C29-606B-1E2C-459BDD43D3B4}"/>
              </a:ext>
            </a:extLst>
          </p:cNvPr>
          <p:cNvSpPr>
            <a:spLocks noChangeArrowheads="1"/>
          </p:cNvSpPr>
          <p:nvPr/>
        </p:nvSpPr>
        <p:spPr bwMode="auto">
          <a:xfrm>
            <a:off x="8207375" y="229476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cxnSp>
        <p:nvCxnSpPr>
          <p:cNvPr id="783" name="Straight Connector 782">
            <a:extLst>
              <a:ext uri="{FF2B5EF4-FFF2-40B4-BE49-F238E27FC236}">
                <a16:creationId xmlns:a16="http://schemas.microsoft.com/office/drawing/2014/main" id="{9D0E4965-F1FA-C37C-BFDA-28DB49C63842}"/>
              </a:ext>
            </a:extLst>
          </p:cNvPr>
          <p:cNvCxnSpPr/>
          <p:nvPr/>
        </p:nvCxnSpPr>
        <p:spPr>
          <a:xfrm flipV="1">
            <a:off x="3547146" y="2514600"/>
            <a:ext cx="5215854" cy="13671"/>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4AA6DDEB-AE55-C7DE-8ACC-F39DF7BE7271}"/>
              </a:ext>
            </a:extLst>
          </p:cNvPr>
          <p:cNvCxnSpPr/>
          <p:nvPr/>
        </p:nvCxnSpPr>
        <p:spPr>
          <a:xfrm flipV="1">
            <a:off x="3295650" y="749713"/>
            <a:ext cx="0" cy="2331276"/>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sp useBgFill="1">
        <p:nvSpPr>
          <p:cNvPr id="785" name="TextBox 784">
            <a:extLst>
              <a:ext uri="{FF2B5EF4-FFF2-40B4-BE49-F238E27FC236}">
                <a16:creationId xmlns:a16="http://schemas.microsoft.com/office/drawing/2014/main" id="{A7728366-257A-7210-3345-45604B197F6F}"/>
              </a:ext>
            </a:extLst>
          </p:cNvPr>
          <p:cNvSpPr txBox="1"/>
          <p:nvPr/>
        </p:nvSpPr>
        <p:spPr>
          <a:xfrm rot="5400000">
            <a:off x="3105150" y="1146362"/>
            <a:ext cx="381000" cy="184666"/>
          </a:xfrm>
          <a:prstGeom prst="rect">
            <a:avLst/>
          </a:prstGeom>
        </p:spPr>
        <p:txBody>
          <a:bodyPr wrap="square" lIns="0" tIns="0" rIns="0" bIns="0" rtlCol="0">
            <a:spAutoFit/>
          </a:bodyPr>
          <a:lstStyle/>
          <a:p>
            <a:pPr algn="ctr"/>
            <a:r>
              <a:rPr lang="en-US" sz="1200" dirty="0">
                <a:solidFill>
                  <a:srgbClr val="FF33CC"/>
                </a:solidFill>
              </a:rPr>
              <a:t>F02</a:t>
            </a:r>
          </a:p>
        </p:txBody>
      </p:sp>
      <p:sp useBgFill="1">
        <p:nvSpPr>
          <p:cNvPr id="786" name="TextBox 785">
            <a:extLst>
              <a:ext uri="{FF2B5EF4-FFF2-40B4-BE49-F238E27FC236}">
                <a16:creationId xmlns:a16="http://schemas.microsoft.com/office/drawing/2014/main" id="{0561455A-D463-08BB-A8C9-63CFD3BD7FD5}"/>
              </a:ext>
            </a:extLst>
          </p:cNvPr>
          <p:cNvSpPr txBox="1"/>
          <p:nvPr/>
        </p:nvSpPr>
        <p:spPr>
          <a:xfrm rot="5400000">
            <a:off x="3106563" y="2520434"/>
            <a:ext cx="381000" cy="184666"/>
          </a:xfrm>
          <a:prstGeom prst="rect">
            <a:avLst/>
          </a:prstGeom>
        </p:spPr>
        <p:txBody>
          <a:bodyPr wrap="square" lIns="0" tIns="0" rIns="0" bIns="0" rtlCol="0">
            <a:spAutoFit/>
          </a:bodyPr>
          <a:lstStyle/>
          <a:p>
            <a:pPr algn="ctr"/>
            <a:r>
              <a:rPr lang="en-US" sz="1200" dirty="0">
                <a:solidFill>
                  <a:srgbClr val="FF33CC"/>
                </a:solidFill>
              </a:rPr>
              <a:t>F02</a:t>
            </a:r>
          </a:p>
        </p:txBody>
      </p:sp>
      <p:sp useBgFill="1">
        <p:nvSpPr>
          <p:cNvPr id="787" name="TextBox 786">
            <a:extLst>
              <a:ext uri="{FF2B5EF4-FFF2-40B4-BE49-F238E27FC236}">
                <a16:creationId xmlns:a16="http://schemas.microsoft.com/office/drawing/2014/main" id="{50561119-278D-7DE8-F1AB-3158247F6E69}"/>
              </a:ext>
            </a:extLst>
          </p:cNvPr>
          <p:cNvSpPr txBox="1"/>
          <p:nvPr/>
        </p:nvSpPr>
        <p:spPr>
          <a:xfrm>
            <a:off x="7693059" y="2435938"/>
            <a:ext cx="381000" cy="184666"/>
          </a:xfrm>
          <a:prstGeom prst="rect">
            <a:avLst/>
          </a:prstGeom>
        </p:spPr>
        <p:txBody>
          <a:bodyPr wrap="square" lIns="0" tIns="0" rIns="0" bIns="0" rtlCol="0">
            <a:spAutoFit/>
          </a:bodyPr>
          <a:lstStyle/>
          <a:p>
            <a:pPr algn="ctr"/>
            <a:r>
              <a:rPr lang="en-US" sz="1200" dirty="0">
                <a:solidFill>
                  <a:srgbClr val="FF33CC"/>
                </a:solidFill>
              </a:rPr>
              <a:t>F01</a:t>
            </a:r>
          </a:p>
        </p:txBody>
      </p:sp>
      <p:sp useBgFill="1">
        <p:nvSpPr>
          <p:cNvPr id="788" name="TextBox 787">
            <a:extLst>
              <a:ext uri="{FF2B5EF4-FFF2-40B4-BE49-F238E27FC236}">
                <a16:creationId xmlns:a16="http://schemas.microsoft.com/office/drawing/2014/main" id="{08F0B0FF-D770-375A-7573-9F380B04F583}"/>
              </a:ext>
            </a:extLst>
          </p:cNvPr>
          <p:cNvSpPr txBox="1"/>
          <p:nvPr/>
        </p:nvSpPr>
        <p:spPr>
          <a:xfrm>
            <a:off x="5416658" y="2425547"/>
            <a:ext cx="381000" cy="184666"/>
          </a:xfrm>
          <a:prstGeom prst="rect">
            <a:avLst/>
          </a:prstGeom>
        </p:spPr>
        <p:txBody>
          <a:bodyPr wrap="square" lIns="0" tIns="0" rIns="0" bIns="0" rtlCol="0">
            <a:spAutoFit/>
          </a:bodyPr>
          <a:lstStyle/>
          <a:p>
            <a:pPr algn="ctr"/>
            <a:r>
              <a:rPr lang="en-US" sz="1200" dirty="0">
                <a:solidFill>
                  <a:srgbClr val="FF33CC"/>
                </a:solidFill>
              </a:rPr>
              <a:t>F01</a:t>
            </a:r>
          </a:p>
        </p:txBody>
      </p:sp>
      <p:sp useBgFill="1">
        <p:nvSpPr>
          <p:cNvPr id="789" name="TextBox 788">
            <a:extLst>
              <a:ext uri="{FF2B5EF4-FFF2-40B4-BE49-F238E27FC236}">
                <a16:creationId xmlns:a16="http://schemas.microsoft.com/office/drawing/2014/main" id="{ED683667-431A-D5EC-1663-8626D018EBD4}"/>
              </a:ext>
            </a:extLst>
          </p:cNvPr>
          <p:cNvSpPr txBox="1"/>
          <p:nvPr/>
        </p:nvSpPr>
        <p:spPr>
          <a:xfrm>
            <a:off x="3676795" y="2422267"/>
            <a:ext cx="381000" cy="184666"/>
          </a:xfrm>
          <a:prstGeom prst="rect">
            <a:avLst/>
          </a:prstGeom>
        </p:spPr>
        <p:txBody>
          <a:bodyPr wrap="square" lIns="0" tIns="0" rIns="0" bIns="0" rtlCol="0">
            <a:spAutoFit/>
          </a:bodyPr>
          <a:lstStyle/>
          <a:p>
            <a:pPr algn="ctr"/>
            <a:r>
              <a:rPr lang="en-US" sz="1200" dirty="0">
                <a:solidFill>
                  <a:srgbClr val="FF33CC"/>
                </a:solidFill>
              </a:rPr>
              <a:t>F01</a:t>
            </a:r>
          </a:p>
        </p:txBody>
      </p:sp>
      <p:cxnSp>
        <p:nvCxnSpPr>
          <p:cNvPr id="790" name="Straight Connector 789">
            <a:extLst>
              <a:ext uri="{FF2B5EF4-FFF2-40B4-BE49-F238E27FC236}">
                <a16:creationId xmlns:a16="http://schemas.microsoft.com/office/drawing/2014/main" id="{7575C169-E05A-CA1D-A343-3FE5D249DAFF}"/>
              </a:ext>
            </a:extLst>
          </p:cNvPr>
          <p:cNvCxnSpPr/>
          <p:nvPr/>
        </p:nvCxnSpPr>
        <p:spPr>
          <a:xfrm>
            <a:off x="3543300" y="2528271"/>
            <a:ext cx="0" cy="443529"/>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204FAE50-0C24-23F5-9EF4-42065073B99C}"/>
              </a:ext>
            </a:extLst>
          </p:cNvPr>
          <p:cNvCxnSpPr/>
          <p:nvPr/>
        </p:nvCxnSpPr>
        <p:spPr>
          <a:xfrm>
            <a:off x="2895601" y="2971800"/>
            <a:ext cx="651546" cy="0"/>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sp>
        <p:nvSpPr>
          <p:cNvPr id="792" name="TextBox 791">
            <a:extLst>
              <a:ext uri="{FF2B5EF4-FFF2-40B4-BE49-F238E27FC236}">
                <a16:creationId xmlns:a16="http://schemas.microsoft.com/office/drawing/2014/main" id="{22EB106C-9CFC-CD9F-812F-A61D011123BD}"/>
              </a:ext>
            </a:extLst>
          </p:cNvPr>
          <p:cNvSpPr txBox="1"/>
          <p:nvPr/>
        </p:nvSpPr>
        <p:spPr>
          <a:xfrm>
            <a:off x="381000" y="3187798"/>
            <a:ext cx="8077200" cy="646331"/>
          </a:xfrm>
          <a:prstGeom prst="rect">
            <a:avLst/>
          </a:prstGeom>
          <a:noFill/>
        </p:spPr>
        <p:txBody>
          <a:bodyPr wrap="square" rtlCol="0">
            <a:spAutoFit/>
          </a:bodyPr>
          <a:lstStyle/>
          <a:p>
            <a:pPr marL="457200" indent="-457200">
              <a:buFont typeface="Arial" panose="020B0604020202020204" pitchFamily="34" charset="0"/>
              <a:buChar char="•"/>
            </a:pPr>
            <a:r>
              <a:rPr lang="en-US" altLang="en-US" sz="3600" b="1" dirty="0">
                <a:latin typeface="Arial" charset="0"/>
              </a:rPr>
              <a:t>Profile</a:t>
            </a:r>
          </a:p>
        </p:txBody>
      </p:sp>
      <p:sp>
        <p:nvSpPr>
          <p:cNvPr id="793" name="Line 590">
            <a:extLst>
              <a:ext uri="{FF2B5EF4-FFF2-40B4-BE49-F238E27FC236}">
                <a16:creationId xmlns:a16="http://schemas.microsoft.com/office/drawing/2014/main" id="{ECB9EF30-45FA-C53D-EBFB-923B64B35346}"/>
              </a:ext>
            </a:extLst>
          </p:cNvPr>
          <p:cNvSpPr>
            <a:spLocks noChangeShapeType="1"/>
          </p:cNvSpPr>
          <p:nvPr/>
        </p:nvSpPr>
        <p:spPr bwMode="auto">
          <a:xfrm>
            <a:off x="3286125" y="4241039"/>
            <a:ext cx="5219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4" name="Line 215">
            <a:extLst>
              <a:ext uri="{FF2B5EF4-FFF2-40B4-BE49-F238E27FC236}">
                <a16:creationId xmlns:a16="http://schemas.microsoft.com/office/drawing/2014/main" id="{D2E167A2-6803-EE39-5EDD-A91E9500CBDD}"/>
              </a:ext>
            </a:extLst>
          </p:cNvPr>
          <p:cNvSpPr>
            <a:spLocks noChangeShapeType="1"/>
          </p:cNvSpPr>
          <p:nvPr/>
        </p:nvSpPr>
        <p:spPr bwMode="auto">
          <a:xfrm flipV="1">
            <a:off x="8239125" y="3594926"/>
            <a:ext cx="0" cy="628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5" name="Line 217">
            <a:extLst>
              <a:ext uri="{FF2B5EF4-FFF2-40B4-BE49-F238E27FC236}">
                <a16:creationId xmlns:a16="http://schemas.microsoft.com/office/drawing/2014/main" id="{2386C661-BFD5-594D-9180-DCC429ACA424}"/>
              </a:ext>
            </a:extLst>
          </p:cNvPr>
          <p:cNvSpPr>
            <a:spLocks noChangeShapeType="1"/>
          </p:cNvSpPr>
          <p:nvPr/>
        </p:nvSpPr>
        <p:spPr bwMode="auto">
          <a:xfrm flipV="1">
            <a:off x="8220075" y="348062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6" name="Group 7">
            <a:extLst>
              <a:ext uri="{FF2B5EF4-FFF2-40B4-BE49-F238E27FC236}">
                <a16:creationId xmlns:a16="http://schemas.microsoft.com/office/drawing/2014/main" id="{721DA03B-6568-7B1B-C06D-E91ADF0D69FD}"/>
              </a:ext>
            </a:extLst>
          </p:cNvPr>
          <p:cNvGrpSpPr>
            <a:grpSpLocks/>
          </p:cNvGrpSpPr>
          <p:nvPr/>
        </p:nvGrpSpPr>
        <p:grpSpPr bwMode="auto">
          <a:xfrm>
            <a:off x="4154488" y="3093276"/>
            <a:ext cx="3735387" cy="1154113"/>
            <a:chOff x="1835" y="924"/>
            <a:chExt cx="2070" cy="583"/>
          </a:xfrm>
        </p:grpSpPr>
        <p:grpSp>
          <p:nvGrpSpPr>
            <p:cNvPr id="797" name="Group 8">
              <a:extLst>
                <a:ext uri="{FF2B5EF4-FFF2-40B4-BE49-F238E27FC236}">
                  <a16:creationId xmlns:a16="http://schemas.microsoft.com/office/drawing/2014/main" id="{C3FD10A6-D103-4C20-4F86-8C3EB7FFCB5C}"/>
                </a:ext>
              </a:extLst>
            </p:cNvPr>
            <p:cNvGrpSpPr>
              <a:grpSpLocks/>
            </p:cNvGrpSpPr>
            <p:nvPr/>
          </p:nvGrpSpPr>
          <p:grpSpPr bwMode="auto">
            <a:xfrm>
              <a:off x="1835" y="931"/>
              <a:ext cx="1856" cy="569"/>
              <a:chOff x="1835" y="931"/>
              <a:chExt cx="1856" cy="569"/>
            </a:xfrm>
          </p:grpSpPr>
          <p:sp>
            <p:nvSpPr>
              <p:cNvPr id="1150" name="Freeform 9">
                <a:extLst>
                  <a:ext uri="{FF2B5EF4-FFF2-40B4-BE49-F238E27FC236}">
                    <a16:creationId xmlns:a16="http://schemas.microsoft.com/office/drawing/2014/main" id="{054D7CCA-6F69-1255-A079-B884B6B1D50C}"/>
                  </a:ext>
                </a:extLst>
              </p:cNvPr>
              <p:cNvSpPr>
                <a:spLocks/>
              </p:cNvSpPr>
              <p:nvPr/>
            </p:nvSpPr>
            <p:spPr bwMode="auto">
              <a:xfrm>
                <a:off x="1838" y="1316"/>
                <a:ext cx="1534" cy="7"/>
              </a:xfrm>
              <a:custGeom>
                <a:avLst/>
                <a:gdLst>
                  <a:gd name="T0" fmla="*/ 1534 w 1534"/>
                  <a:gd name="T1" fmla="*/ 0 h 7"/>
                  <a:gd name="T2" fmla="*/ 0 w 1534"/>
                  <a:gd name="T3" fmla="*/ 0 h 7"/>
                  <a:gd name="T4" fmla="*/ 0 w 1534"/>
                  <a:gd name="T5" fmla="*/ 3 h 7"/>
                  <a:gd name="T6" fmla="*/ 1534 w 1534"/>
                  <a:gd name="T7" fmla="*/ 3 h 7"/>
                  <a:gd name="T8" fmla="*/ 1534 w 1534"/>
                  <a:gd name="T9" fmla="*/ 7 h 7"/>
                  <a:gd name="T10" fmla="*/ 0 w 1534"/>
                  <a:gd name="T11" fmla="*/ 7 h 7"/>
                  <a:gd name="T12" fmla="*/ 0 w 153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7">
                    <a:moveTo>
                      <a:pt x="1534" y="0"/>
                    </a:moveTo>
                    <a:lnTo>
                      <a:pt x="0" y="0"/>
                    </a:lnTo>
                    <a:lnTo>
                      <a:pt x="0" y="3"/>
                    </a:lnTo>
                    <a:lnTo>
                      <a:pt x="1534" y="3"/>
                    </a:lnTo>
                    <a:lnTo>
                      <a:pt x="153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1" name="Freeform 10">
                <a:extLst>
                  <a:ext uri="{FF2B5EF4-FFF2-40B4-BE49-F238E27FC236}">
                    <a16:creationId xmlns:a16="http://schemas.microsoft.com/office/drawing/2014/main" id="{E863802E-3390-4387-937B-8E85274D2BE6}"/>
                  </a:ext>
                </a:extLst>
              </p:cNvPr>
              <p:cNvSpPr>
                <a:spLocks/>
              </p:cNvSpPr>
              <p:nvPr/>
            </p:nvSpPr>
            <p:spPr bwMode="auto">
              <a:xfrm>
                <a:off x="1835" y="934"/>
                <a:ext cx="7" cy="385"/>
              </a:xfrm>
              <a:custGeom>
                <a:avLst/>
                <a:gdLst>
                  <a:gd name="T0" fmla="*/ 0 w 7"/>
                  <a:gd name="T1" fmla="*/ 385 h 385"/>
                  <a:gd name="T2" fmla="*/ 0 w 7"/>
                  <a:gd name="T3" fmla="*/ 0 h 385"/>
                  <a:gd name="T4" fmla="*/ 3 w 7"/>
                  <a:gd name="T5" fmla="*/ 0 h 385"/>
                  <a:gd name="T6" fmla="*/ 3 w 7"/>
                  <a:gd name="T7" fmla="*/ 385 h 385"/>
                  <a:gd name="T8" fmla="*/ 7 w 7"/>
                  <a:gd name="T9" fmla="*/ 385 h 385"/>
                  <a:gd name="T10" fmla="*/ 7 w 7"/>
                  <a:gd name="T11" fmla="*/ 0 h 385"/>
                  <a:gd name="T12" fmla="*/ 3 w 7"/>
                  <a:gd name="T13" fmla="*/ 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85">
                    <a:moveTo>
                      <a:pt x="0" y="385"/>
                    </a:moveTo>
                    <a:lnTo>
                      <a:pt x="0" y="0"/>
                    </a:lnTo>
                    <a:lnTo>
                      <a:pt x="3" y="0"/>
                    </a:lnTo>
                    <a:lnTo>
                      <a:pt x="3" y="385"/>
                    </a:lnTo>
                    <a:lnTo>
                      <a:pt x="7" y="385"/>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 name="Freeform 11">
                <a:extLst>
                  <a:ext uri="{FF2B5EF4-FFF2-40B4-BE49-F238E27FC236}">
                    <a16:creationId xmlns:a16="http://schemas.microsoft.com/office/drawing/2014/main" id="{6AB55D9E-45F4-3079-8F81-C62844D62788}"/>
                  </a:ext>
                </a:extLst>
              </p:cNvPr>
              <p:cNvSpPr>
                <a:spLocks/>
              </p:cNvSpPr>
              <p:nvPr/>
            </p:nvSpPr>
            <p:spPr bwMode="auto">
              <a:xfrm>
                <a:off x="1838" y="931"/>
                <a:ext cx="1534" cy="6"/>
              </a:xfrm>
              <a:custGeom>
                <a:avLst/>
                <a:gdLst>
                  <a:gd name="T0" fmla="*/ 0 w 1534"/>
                  <a:gd name="T1" fmla="*/ 0 h 6"/>
                  <a:gd name="T2" fmla="*/ 1534 w 1534"/>
                  <a:gd name="T3" fmla="*/ 0 h 6"/>
                  <a:gd name="T4" fmla="*/ 1534 w 1534"/>
                  <a:gd name="T5" fmla="*/ 3 h 6"/>
                  <a:gd name="T6" fmla="*/ 0 w 1534"/>
                  <a:gd name="T7" fmla="*/ 3 h 6"/>
                  <a:gd name="T8" fmla="*/ 0 w 1534"/>
                  <a:gd name="T9" fmla="*/ 6 h 6"/>
                  <a:gd name="T10" fmla="*/ 1534 w 1534"/>
                  <a:gd name="T11" fmla="*/ 6 h 6"/>
                  <a:gd name="T12" fmla="*/ 1534 w 153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6">
                    <a:moveTo>
                      <a:pt x="0" y="0"/>
                    </a:moveTo>
                    <a:lnTo>
                      <a:pt x="1534" y="0"/>
                    </a:lnTo>
                    <a:lnTo>
                      <a:pt x="1534" y="3"/>
                    </a:lnTo>
                    <a:lnTo>
                      <a:pt x="0" y="3"/>
                    </a:lnTo>
                    <a:lnTo>
                      <a:pt x="0" y="6"/>
                    </a:lnTo>
                    <a:lnTo>
                      <a:pt x="1534" y="6"/>
                    </a:lnTo>
                    <a:lnTo>
                      <a:pt x="153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 name="Freeform 12">
                <a:extLst>
                  <a:ext uri="{FF2B5EF4-FFF2-40B4-BE49-F238E27FC236}">
                    <a16:creationId xmlns:a16="http://schemas.microsoft.com/office/drawing/2014/main" id="{414860E0-8675-FD62-5CE2-CF20B08460C3}"/>
                  </a:ext>
                </a:extLst>
              </p:cNvPr>
              <p:cNvSpPr>
                <a:spLocks/>
              </p:cNvSpPr>
              <p:nvPr/>
            </p:nvSpPr>
            <p:spPr bwMode="auto">
              <a:xfrm>
                <a:off x="3369" y="934"/>
                <a:ext cx="6" cy="385"/>
              </a:xfrm>
              <a:custGeom>
                <a:avLst/>
                <a:gdLst>
                  <a:gd name="T0" fmla="*/ 0 w 6"/>
                  <a:gd name="T1" fmla="*/ 0 h 385"/>
                  <a:gd name="T2" fmla="*/ 0 w 6"/>
                  <a:gd name="T3" fmla="*/ 385 h 385"/>
                  <a:gd name="T4" fmla="*/ 3 w 6"/>
                  <a:gd name="T5" fmla="*/ 385 h 385"/>
                  <a:gd name="T6" fmla="*/ 3 w 6"/>
                  <a:gd name="T7" fmla="*/ 0 h 385"/>
                  <a:gd name="T8" fmla="*/ 6 w 6"/>
                  <a:gd name="T9" fmla="*/ 0 h 385"/>
                  <a:gd name="T10" fmla="*/ 6 w 6"/>
                  <a:gd name="T11" fmla="*/ 385 h 385"/>
                  <a:gd name="T12" fmla="*/ 3 w 6"/>
                  <a:gd name="T13" fmla="*/ 385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85">
                    <a:moveTo>
                      <a:pt x="0" y="0"/>
                    </a:moveTo>
                    <a:lnTo>
                      <a:pt x="0" y="385"/>
                    </a:lnTo>
                    <a:lnTo>
                      <a:pt x="3" y="385"/>
                    </a:lnTo>
                    <a:lnTo>
                      <a:pt x="3" y="0"/>
                    </a:lnTo>
                    <a:lnTo>
                      <a:pt x="6" y="0"/>
                    </a:lnTo>
                    <a:lnTo>
                      <a:pt x="6" y="385"/>
                    </a:lnTo>
                    <a:lnTo>
                      <a:pt x="3" y="38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4" name="Freeform 13">
                <a:extLst>
                  <a:ext uri="{FF2B5EF4-FFF2-40B4-BE49-F238E27FC236}">
                    <a16:creationId xmlns:a16="http://schemas.microsoft.com/office/drawing/2014/main" id="{1151A942-AC55-3BA5-6701-AB7FC875D518}"/>
                  </a:ext>
                </a:extLst>
              </p:cNvPr>
              <p:cNvSpPr>
                <a:spLocks/>
              </p:cNvSpPr>
              <p:nvPr/>
            </p:nvSpPr>
            <p:spPr bwMode="auto">
              <a:xfrm>
                <a:off x="1838" y="947"/>
                <a:ext cx="1534" cy="10"/>
              </a:xfrm>
              <a:custGeom>
                <a:avLst/>
                <a:gdLst>
                  <a:gd name="T0" fmla="*/ 0 w 1534"/>
                  <a:gd name="T1" fmla="*/ 0 h 10"/>
                  <a:gd name="T2" fmla="*/ 1534 w 1534"/>
                  <a:gd name="T3" fmla="*/ 3 h 10"/>
                  <a:gd name="T4" fmla="*/ 1534 w 1534"/>
                  <a:gd name="T5" fmla="*/ 7 h 10"/>
                  <a:gd name="T6" fmla="*/ 0 w 1534"/>
                  <a:gd name="T7" fmla="*/ 3 h 10"/>
                  <a:gd name="T8" fmla="*/ 0 w 1534"/>
                  <a:gd name="T9" fmla="*/ 7 h 10"/>
                  <a:gd name="T10" fmla="*/ 1534 w 1534"/>
                  <a:gd name="T11" fmla="*/ 10 h 10"/>
                  <a:gd name="T12" fmla="*/ 1534 w 153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10">
                    <a:moveTo>
                      <a:pt x="0" y="0"/>
                    </a:moveTo>
                    <a:lnTo>
                      <a:pt x="1534" y="3"/>
                    </a:lnTo>
                    <a:lnTo>
                      <a:pt x="1534" y="7"/>
                    </a:lnTo>
                    <a:lnTo>
                      <a:pt x="0" y="3"/>
                    </a:lnTo>
                    <a:lnTo>
                      <a:pt x="0" y="7"/>
                    </a:lnTo>
                    <a:lnTo>
                      <a:pt x="1534" y="10"/>
                    </a:lnTo>
                    <a:lnTo>
                      <a:pt x="153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5" name="Freeform 14">
                <a:extLst>
                  <a:ext uri="{FF2B5EF4-FFF2-40B4-BE49-F238E27FC236}">
                    <a16:creationId xmlns:a16="http://schemas.microsoft.com/office/drawing/2014/main" id="{43227694-26FE-BAAB-6EAB-9D7BF80CD59E}"/>
                  </a:ext>
                </a:extLst>
              </p:cNvPr>
              <p:cNvSpPr>
                <a:spLocks/>
              </p:cNvSpPr>
              <p:nvPr/>
            </p:nvSpPr>
            <p:spPr bwMode="auto">
              <a:xfrm>
                <a:off x="2987" y="1329"/>
                <a:ext cx="171" cy="30"/>
              </a:xfrm>
              <a:custGeom>
                <a:avLst/>
                <a:gdLst>
                  <a:gd name="T0" fmla="*/ 171 w 171"/>
                  <a:gd name="T1" fmla="*/ 0 h 30"/>
                  <a:gd name="T2" fmla="*/ 0 w 171"/>
                  <a:gd name="T3" fmla="*/ 23 h 30"/>
                  <a:gd name="T4" fmla="*/ 0 w 171"/>
                  <a:gd name="T5" fmla="*/ 26 h 30"/>
                  <a:gd name="T6" fmla="*/ 171 w 171"/>
                  <a:gd name="T7" fmla="*/ 3 h 30"/>
                  <a:gd name="T8" fmla="*/ 171 w 171"/>
                  <a:gd name="T9" fmla="*/ 7 h 30"/>
                  <a:gd name="T10" fmla="*/ 0 w 171"/>
                  <a:gd name="T11" fmla="*/ 30 h 30"/>
                  <a:gd name="T12" fmla="*/ 0 w 171"/>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30">
                    <a:moveTo>
                      <a:pt x="171" y="0"/>
                    </a:moveTo>
                    <a:lnTo>
                      <a:pt x="0" y="23"/>
                    </a:lnTo>
                    <a:lnTo>
                      <a:pt x="0" y="26"/>
                    </a:lnTo>
                    <a:lnTo>
                      <a:pt x="171" y="3"/>
                    </a:lnTo>
                    <a:lnTo>
                      <a:pt x="171" y="7"/>
                    </a:lnTo>
                    <a:lnTo>
                      <a:pt x="0" y="30"/>
                    </a:lnTo>
                    <a:lnTo>
                      <a:pt x="0" y="2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6" name="Freeform 15">
                <a:extLst>
                  <a:ext uri="{FF2B5EF4-FFF2-40B4-BE49-F238E27FC236}">
                    <a16:creationId xmlns:a16="http://schemas.microsoft.com/office/drawing/2014/main" id="{4B88CBA9-F08D-7868-EB89-18F4A42CF087}"/>
                  </a:ext>
                </a:extLst>
              </p:cNvPr>
              <p:cNvSpPr>
                <a:spLocks/>
              </p:cNvSpPr>
              <p:nvPr/>
            </p:nvSpPr>
            <p:spPr bwMode="auto">
              <a:xfrm>
                <a:off x="2151" y="1349"/>
                <a:ext cx="836" cy="10"/>
              </a:xfrm>
              <a:custGeom>
                <a:avLst/>
                <a:gdLst>
                  <a:gd name="T0" fmla="*/ 836 w 836"/>
                  <a:gd name="T1" fmla="*/ 3 h 10"/>
                  <a:gd name="T2" fmla="*/ 0 w 836"/>
                  <a:gd name="T3" fmla="*/ 0 h 10"/>
                  <a:gd name="T4" fmla="*/ 0 w 836"/>
                  <a:gd name="T5" fmla="*/ 3 h 10"/>
                  <a:gd name="T6" fmla="*/ 836 w 836"/>
                  <a:gd name="T7" fmla="*/ 6 h 10"/>
                  <a:gd name="T8" fmla="*/ 836 w 836"/>
                  <a:gd name="T9" fmla="*/ 10 h 10"/>
                  <a:gd name="T10" fmla="*/ 0 w 836"/>
                  <a:gd name="T11" fmla="*/ 6 h 10"/>
                  <a:gd name="T12" fmla="*/ 0 w 83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6" h="10">
                    <a:moveTo>
                      <a:pt x="836" y="3"/>
                    </a:moveTo>
                    <a:lnTo>
                      <a:pt x="0" y="0"/>
                    </a:lnTo>
                    <a:lnTo>
                      <a:pt x="0" y="3"/>
                    </a:lnTo>
                    <a:lnTo>
                      <a:pt x="836" y="6"/>
                    </a:lnTo>
                    <a:lnTo>
                      <a:pt x="836"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 name="Freeform 16">
                <a:extLst>
                  <a:ext uri="{FF2B5EF4-FFF2-40B4-BE49-F238E27FC236}">
                    <a16:creationId xmlns:a16="http://schemas.microsoft.com/office/drawing/2014/main" id="{E3AE0530-67AF-77A8-0B6E-655A973171E5}"/>
                  </a:ext>
                </a:extLst>
              </p:cNvPr>
              <p:cNvSpPr>
                <a:spLocks/>
              </p:cNvSpPr>
              <p:nvPr/>
            </p:nvSpPr>
            <p:spPr bwMode="auto">
              <a:xfrm>
                <a:off x="2072" y="1332"/>
                <a:ext cx="79" cy="23"/>
              </a:xfrm>
              <a:custGeom>
                <a:avLst/>
                <a:gdLst>
                  <a:gd name="T0" fmla="*/ 79 w 79"/>
                  <a:gd name="T1" fmla="*/ 17 h 23"/>
                  <a:gd name="T2" fmla="*/ 0 w 79"/>
                  <a:gd name="T3" fmla="*/ 0 h 23"/>
                  <a:gd name="T4" fmla="*/ 0 w 79"/>
                  <a:gd name="T5" fmla="*/ 4 h 23"/>
                  <a:gd name="T6" fmla="*/ 79 w 79"/>
                  <a:gd name="T7" fmla="*/ 20 h 23"/>
                  <a:gd name="T8" fmla="*/ 79 w 79"/>
                  <a:gd name="T9" fmla="*/ 23 h 23"/>
                  <a:gd name="T10" fmla="*/ 0 w 79"/>
                  <a:gd name="T11" fmla="*/ 7 h 23"/>
                  <a:gd name="T12" fmla="*/ 0 w 79"/>
                  <a:gd name="T13" fmla="*/ 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3">
                    <a:moveTo>
                      <a:pt x="79" y="17"/>
                    </a:moveTo>
                    <a:lnTo>
                      <a:pt x="0" y="0"/>
                    </a:lnTo>
                    <a:lnTo>
                      <a:pt x="0" y="4"/>
                    </a:lnTo>
                    <a:lnTo>
                      <a:pt x="79" y="20"/>
                    </a:lnTo>
                    <a:lnTo>
                      <a:pt x="79" y="23"/>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 name="Freeform 17">
                <a:extLst>
                  <a:ext uri="{FF2B5EF4-FFF2-40B4-BE49-F238E27FC236}">
                    <a16:creationId xmlns:a16="http://schemas.microsoft.com/office/drawing/2014/main" id="{2ED83807-568B-5624-D086-56BF3275C13E}"/>
                  </a:ext>
                </a:extLst>
              </p:cNvPr>
              <p:cNvSpPr>
                <a:spLocks/>
              </p:cNvSpPr>
              <p:nvPr/>
            </p:nvSpPr>
            <p:spPr bwMode="auto">
              <a:xfrm>
                <a:off x="1838" y="1332"/>
                <a:ext cx="234" cy="7"/>
              </a:xfrm>
              <a:custGeom>
                <a:avLst/>
                <a:gdLst>
                  <a:gd name="T0" fmla="*/ 234 w 234"/>
                  <a:gd name="T1" fmla="*/ 0 h 7"/>
                  <a:gd name="T2" fmla="*/ 0 w 234"/>
                  <a:gd name="T3" fmla="*/ 0 h 7"/>
                  <a:gd name="T4" fmla="*/ 0 w 234"/>
                  <a:gd name="T5" fmla="*/ 4 h 7"/>
                  <a:gd name="T6" fmla="*/ 234 w 234"/>
                  <a:gd name="T7" fmla="*/ 4 h 7"/>
                  <a:gd name="T8" fmla="*/ 234 w 234"/>
                  <a:gd name="T9" fmla="*/ 7 h 7"/>
                  <a:gd name="T10" fmla="*/ 0 w 234"/>
                  <a:gd name="T11" fmla="*/ 7 h 7"/>
                  <a:gd name="T12" fmla="*/ 0 w 23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7">
                    <a:moveTo>
                      <a:pt x="234" y="0"/>
                    </a:moveTo>
                    <a:lnTo>
                      <a:pt x="0" y="0"/>
                    </a:lnTo>
                    <a:lnTo>
                      <a:pt x="0" y="4"/>
                    </a:lnTo>
                    <a:lnTo>
                      <a:pt x="234" y="4"/>
                    </a:lnTo>
                    <a:lnTo>
                      <a:pt x="23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9" name="Freeform 18">
                <a:extLst>
                  <a:ext uri="{FF2B5EF4-FFF2-40B4-BE49-F238E27FC236}">
                    <a16:creationId xmlns:a16="http://schemas.microsoft.com/office/drawing/2014/main" id="{11D29850-63ED-2972-7CA4-887A98EC71E1}"/>
                  </a:ext>
                </a:extLst>
              </p:cNvPr>
              <p:cNvSpPr>
                <a:spLocks/>
              </p:cNvSpPr>
              <p:nvPr/>
            </p:nvSpPr>
            <p:spPr bwMode="auto">
              <a:xfrm>
                <a:off x="2164" y="1352"/>
                <a:ext cx="7" cy="13"/>
              </a:xfrm>
              <a:custGeom>
                <a:avLst/>
                <a:gdLst>
                  <a:gd name="T0" fmla="*/ 0 w 7"/>
                  <a:gd name="T1" fmla="*/ 13 h 13"/>
                  <a:gd name="T2" fmla="*/ 0 w 7"/>
                  <a:gd name="T3" fmla="*/ 0 h 13"/>
                  <a:gd name="T4" fmla="*/ 3 w 7"/>
                  <a:gd name="T5" fmla="*/ 0 h 13"/>
                  <a:gd name="T6" fmla="*/ 3 w 7"/>
                  <a:gd name="T7" fmla="*/ 13 h 13"/>
                  <a:gd name="T8" fmla="*/ 7 w 7"/>
                  <a:gd name="T9" fmla="*/ 13 h 13"/>
                  <a:gd name="T10" fmla="*/ 7 w 7"/>
                  <a:gd name="T11" fmla="*/ 0 h 13"/>
                  <a:gd name="T12" fmla="*/ 3 w 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13"/>
                    </a:moveTo>
                    <a:lnTo>
                      <a:pt x="0" y="0"/>
                    </a:lnTo>
                    <a:lnTo>
                      <a:pt x="3" y="0"/>
                    </a:lnTo>
                    <a:lnTo>
                      <a:pt x="3" y="13"/>
                    </a:lnTo>
                    <a:lnTo>
                      <a:pt x="7"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0" name="Freeform 19">
                <a:extLst>
                  <a:ext uri="{FF2B5EF4-FFF2-40B4-BE49-F238E27FC236}">
                    <a16:creationId xmlns:a16="http://schemas.microsoft.com/office/drawing/2014/main" id="{F80CFCC3-E646-C121-2231-57A9FCB2212A}"/>
                  </a:ext>
                </a:extLst>
              </p:cNvPr>
              <p:cNvSpPr>
                <a:spLocks/>
              </p:cNvSpPr>
              <p:nvPr/>
            </p:nvSpPr>
            <p:spPr bwMode="auto">
              <a:xfrm>
                <a:off x="3283" y="1332"/>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1" name="Freeform 20">
                <a:extLst>
                  <a:ext uri="{FF2B5EF4-FFF2-40B4-BE49-F238E27FC236}">
                    <a16:creationId xmlns:a16="http://schemas.microsoft.com/office/drawing/2014/main" id="{BDA909EB-60B9-5821-8ED3-A32427B4B269}"/>
                  </a:ext>
                </a:extLst>
              </p:cNvPr>
              <p:cNvSpPr>
                <a:spLocks/>
              </p:cNvSpPr>
              <p:nvPr/>
            </p:nvSpPr>
            <p:spPr bwMode="auto">
              <a:xfrm>
                <a:off x="3165" y="1339"/>
                <a:ext cx="121" cy="20"/>
              </a:xfrm>
              <a:custGeom>
                <a:avLst/>
                <a:gdLst>
                  <a:gd name="T0" fmla="*/ 121 w 121"/>
                  <a:gd name="T1" fmla="*/ 0 h 20"/>
                  <a:gd name="T2" fmla="*/ 0 w 121"/>
                  <a:gd name="T3" fmla="*/ 13 h 20"/>
                  <a:gd name="T4" fmla="*/ 0 w 121"/>
                  <a:gd name="T5" fmla="*/ 16 h 20"/>
                  <a:gd name="T6" fmla="*/ 121 w 121"/>
                  <a:gd name="T7" fmla="*/ 3 h 20"/>
                  <a:gd name="T8" fmla="*/ 121 w 121"/>
                  <a:gd name="T9" fmla="*/ 7 h 20"/>
                  <a:gd name="T10" fmla="*/ 0 w 121"/>
                  <a:gd name="T11" fmla="*/ 20 h 20"/>
                  <a:gd name="T12" fmla="*/ 0 w 121"/>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20">
                    <a:moveTo>
                      <a:pt x="121" y="0"/>
                    </a:moveTo>
                    <a:lnTo>
                      <a:pt x="0" y="13"/>
                    </a:lnTo>
                    <a:lnTo>
                      <a:pt x="0" y="16"/>
                    </a:lnTo>
                    <a:lnTo>
                      <a:pt x="121" y="3"/>
                    </a:lnTo>
                    <a:lnTo>
                      <a:pt x="121" y="7"/>
                    </a:lnTo>
                    <a:lnTo>
                      <a:pt x="0" y="20"/>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2" name="Freeform 21">
                <a:extLst>
                  <a:ext uri="{FF2B5EF4-FFF2-40B4-BE49-F238E27FC236}">
                    <a16:creationId xmlns:a16="http://schemas.microsoft.com/office/drawing/2014/main" id="{3E0B81EE-1B46-5FC4-E1EA-EE05DA53237B}"/>
                  </a:ext>
                </a:extLst>
              </p:cNvPr>
              <p:cNvSpPr>
                <a:spLocks/>
              </p:cNvSpPr>
              <p:nvPr/>
            </p:nvSpPr>
            <p:spPr bwMode="auto">
              <a:xfrm>
                <a:off x="3484" y="1230"/>
                <a:ext cx="6" cy="139"/>
              </a:xfrm>
              <a:custGeom>
                <a:avLst/>
                <a:gdLst>
                  <a:gd name="T0" fmla="*/ 0 w 6"/>
                  <a:gd name="T1" fmla="*/ 139 h 139"/>
                  <a:gd name="T2" fmla="*/ 0 w 6"/>
                  <a:gd name="T3" fmla="*/ 0 h 139"/>
                  <a:gd name="T4" fmla="*/ 3 w 6"/>
                  <a:gd name="T5" fmla="*/ 0 h 139"/>
                  <a:gd name="T6" fmla="*/ 3 w 6"/>
                  <a:gd name="T7" fmla="*/ 139 h 139"/>
                  <a:gd name="T8" fmla="*/ 6 w 6"/>
                  <a:gd name="T9" fmla="*/ 139 h 139"/>
                  <a:gd name="T10" fmla="*/ 6 w 6"/>
                  <a:gd name="T11" fmla="*/ 0 h 139"/>
                  <a:gd name="T12" fmla="*/ 3 w 6"/>
                  <a:gd name="T13" fmla="*/ 0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9">
                    <a:moveTo>
                      <a:pt x="0" y="139"/>
                    </a:moveTo>
                    <a:lnTo>
                      <a:pt x="0" y="0"/>
                    </a:lnTo>
                    <a:lnTo>
                      <a:pt x="3" y="0"/>
                    </a:lnTo>
                    <a:lnTo>
                      <a:pt x="3" y="139"/>
                    </a:lnTo>
                    <a:lnTo>
                      <a:pt x="6" y="13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3" name="Freeform 22">
                <a:extLst>
                  <a:ext uri="{FF2B5EF4-FFF2-40B4-BE49-F238E27FC236}">
                    <a16:creationId xmlns:a16="http://schemas.microsoft.com/office/drawing/2014/main" id="{87477E62-B32A-70A0-8E29-1907C31CA35C}"/>
                  </a:ext>
                </a:extLst>
              </p:cNvPr>
              <p:cNvSpPr>
                <a:spLocks/>
              </p:cNvSpPr>
              <p:nvPr/>
            </p:nvSpPr>
            <p:spPr bwMode="auto">
              <a:xfrm>
                <a:off x="3665" y="1112"/>
                <a:ext cx="26" cy="89"/>
              </a:xfrm>
              <a:custGeom>
                <a:avLst/>
                <a:gdLst>
                  <a:gd name="T0" fmla="*/ 20 w 26"/>
                  <a:gd name="T1" fmla="*/ 89 h 89"/>
                  <a:gd name="T2" fmla="*/ 0 w 26"/>
                  <a:gd name="T3" fmla="*/ 0 h 89"/>
                  <a:gd name="T4" fmla="*/ 3 w 26"/>
                  <a:gd name="T5" fmla="*/ 0 h 89"/>
                  <a:gd name="T6" fmla="*/ 23 w 26"/>
                  <a:gd name="T7" fmla="*/ 89 h 89"/>
                  <a:gd name="T8" fmla="*/ 26 w 26"/>
                  <a:gd name="T9" fmla="*/ 89 h 89"/>
                  <a:gd name="T10" fmla="*/ 6 w 26"/>
                  <a:gd name="T11" fmla="*/ 0 h 89"/>
                  <a:gd name="T12" fmla="*/ 3 w 2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9">
                    <a:moveTo>
                      <a:pt x="20" y="89"/>
                    </a:moveTo>
                    <a:lnTo>
                      <a:pt x="0" y="0"/>
                    </a:lnTo>
                    <a:lnTo>
                      <a:pt x="3" y="0"/>
                    </a:lnTo>
                    <a:lnTo>
                      <a:pt x="23" y="89"/>
                    </a:lnTo>
                    <a:lnTo>
                      <a:pt x="2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4" name="Freeform 23">
                <a:extLst>
                  <a:ext uri="{FF2B5EF4-FFF2-40B4-BE49-F238E27FC236}">
                    <a16:creationId xmlns:a16="http://schemas.microsoft.com/office/drawing/2014/main" id="{4B37BBEA-EB96-529A-E079-032C9D1A4CC3}"/>
                  </a:ext>
                </a:extLst>
              </p:cNvPr>
              <p:cNvSpPr>
                <a:spLocks/>
              </p:cNvSpPr>
              <p:nvPr/>
            </p:nvSpPr>
            <p:spPr bwMode="auto">
              <a:xfrm>
                <a:off x="3668" y="1108"/>
                <a:ext cx="17" cy="7"/>
              </a:xfrm>
              <a:custGeom>
                <a:avLst/>
                <a:gdLst>
                  <a:gd name="T0" fmla="*/ 0 w 17"/>
                  <a:gd name="T1" fmla="*/ 0 h 7"/>
                  <a:gd name="T2" fmla="*/ 17 w 17"/>
                  <a:gd name="T3" fmla="*/ 0 h 7"/>
                  <a:gd name="T4" fmla="*/ 17 w 17"/>
                  <a:gd name="T5" fmla="*/ 4 h 7"/>
                  <a:gd name="T6" fmla="*/ 0 w 17"/>
                  <a:gd name="T7" fmla="*/ 4 h 7"/>
                  <a:gd name="T8" fmla="*/ 0 w 17"/>
                  <a:gd name="T9" fmla="*/ 7 h 7"/>
                  <a:gd name="T10" fmla="*/ 17 w 17"/>
                  <a:gd name="T11" fmla="*/ 7 h 7"/>
                  <a:gd name="T12" fmla="*/ 17 w 1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0"/>
                    </a:moveTo>
                    <a:lnTo>
                      <a:pt x="17" y="0"/>
                    </a:lnTo>
                    <a:lnTo>
                      <a:pt x="17" y="4"/>
                    </a:lnTo>
                    <a:lnTo>
                      <a:pt x="0" y="4"/>
                    </a:lnTo>
                    <a:lnTo>
                      <a:pt x="0" y="7"/>
                    </a:lnTo>
                    <a:lnTo>
                      <a:pt x="17" y="7"/>
                    </a:lnTo>
                    <a:lnTo>
                      <a:pt x="1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5" name="Freeform 24">
                <a:extLst>
                  <a:ext uri="{FF2B5EF4-FFF2-40B4-BE49-F238E27FC236}">
                    <a16:creationId xmlns:a16="http://schemas.microsoft.com/office/drawing/2014/main" id="{5DBA57ED-B286-5CFF-D57D-41B63796863F}"/>
                  </a:ext>
                </a:extLst>
              </p:cNvPr>
              <p:cNvSpPr>
                <a:spLocks/>
              </p:cNvSpPr>
              <p:nvPr/>
            </p:nvSpPr>
            <p:spPr bwMode="auto">
              <a:xfrm>
                <a:off x="3536" y="1089"/>
                <a:ext cx="125" cy="6"/>
              </a:xfrm>
              <a:custGeom>
                <a:avLst/>
                <a:gdLst>
                  <a:gd name="T0" fmla="*/ 125 w 125"/>
                  <a:gd name="T1" fmla="*/ 0 h 6"/>
                  <a:gd name="T2" fmla="*/ 0 w 125"/>
                  <a:gd name="T3" fmla="*/ 0 h 6"/>
                  <a:gd name="T4" fmla="*/ 0 w 125"/>
                  <a:gd name="T5" fmla="*/ 3 h 6"/>
                  <a:gd name="T6" fmla="*/ 125 w 125"/>
                  <a:gd name="T7" fmla="*/ 3 h 6"/>
                  <a:gd name="T8" fmla="*/ 125 w 125"/>
                  <a:gd name="T9" fmla="*/ 6 h 6"/>
                  <a:gd name="T10" fmla="*/ 0 w 125"/>
                  <a:gd name="T11" fmla="*/ 6 h 6"/>
                  <a:gd name="T12" fmla="*/ 0 w 125"/>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
                    <a:moveTo>
                      <a:pt x="125" y="0"/>
                    </a:moveTo>
                    <a:lnTo>
                      <a:pt x="0" y="0"/>
                    </a:lnTo>
                    <a:lnTo>
                      <a:pt x="0" y="3"/>
                    </a:lnTo>
                    <a:lnTo>
                      <a:pt x="125" y="3"/>
                    </a:lnTo>
                    <a:lnTo>
                      <a:pt x="125"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6" name="Freeform 25">
                <a:extLst>
                  <a:ext uri="{FF2B5EF4-FFF2-40B4-BE49-F238E27FC236}">
                    <a16:creationId xmlns:a16="http://schemas.microsoft.com/office/drawing/2014/main" id="{E483D503-18AB-B1C2-219E-2D161A933756}"/>
                  </a:ext>
                </a:extLst>
              </p:cNvPr>
              <p:cNvSpPr>
                <a:spLocks/>
              </p:cNvSpPr>
              <p:nvPr/>
            </p:nvSpPr>
            <p:spPr bwMode="auto">
              <a:xfrm>
                <a:off x="3510" y="1118"/>
                <a:ext cx="7" cy="251"/>
              </a:xfrm>
              <a:custGeom>
                <a:avLst/>
                <a:gdLst>
                  <a:gd name="T0" fmla="*/ 0 w 7"/>
                  <a:gd name="T1" fmla="*/ 0 h 251"/>
                  <a:gd name="T2" fmla="*/ 0 w 7"/>
                  <a:gd name="T3" fmla="*/ 251 h 251"/>
                  <a:gd name="T4" fmla="*/ 3 w 7"/>
                  <a:gd name="T5" fmla="*/ 251 h 251"/>
                  <a:gd name="T6" fmla="*/ 3 w 7"/>
                  <a:gd name="T7" fmla="*/ 0 h 251"/>
                  <a:gd name="T8" fmla="*/ 7 w 7"/>
                  <a:gd name="T9" fmla="*/ 0 h 251"/>
                  <a:gd name="T10" fmla="*/ 7 w 7"/>
                  <a:gd name="T11" fmla="*/ 251 h 251"/>
                  <a:gd name="T12" fmla="*/ 3 w 7"/>
                  <a:gd name="T13" fmla="*/ 251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51">
                    <a:moveTo>
                      <a:pt x="0" y="0"/>
                    </a:moveTo>
                    <a:lnTo>
                      <a:pt x="0" y="251"/>
                    </a:lnTo>
                    <a:lnTo>
                      <a:pt x="3" y="251"/>
                    </a:lnTo>
                    <a:lnTo>
                      <a:pt x="3" y="0"/>
                    </a:lnTo>
                    <a:lnTo>
                      <a:pt x="7" y="0"/>
                    </a:lnTo>
                    <a:lnTo>
                      <a:pt x="7" y="251"/>
                    </a:lnTo>
                    <a:lnTo>
                      <a:pt x="3" y="25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 name="Freeform 26">
                <a:extLst>
                  <a:ext uri="{FF2B5EF4-FFF2-40B4-BE49-F238E27FC236}">
                    <a16:creationId xmlns:a16="http://schemas.microsoft.com/office/drawing/2014/main" id="{770E2695-ECD2-CB23-2D0E-4C6DE9B7ACF1}"/>
                  </a:ext>
                </a:extLst>
              </p:cNvPr>
              <p:cNvSpPr>
                <a:spLocks/>
              </p:cNvSpPr>
              <p:nvPr/>
            </p:nvSpPr>
            <p:spPr bwMode="auto">
              <a:xfrm>
                <a:off x="3556" y="1197"/>
                <a:ext cx="76" cy="7"/>
              </a:xfrm>
              <a:custGeom>
                <a:avLst/>
                <a:gdLst>
                  <a:gd name="T0" fmla="*/ 76 w 76"/>
                  <a:gd name="T1" fmla="*/ 0 h 7"/>
                  <a:gd name="T2" fmla="*/ 0 w 76"/>
                  <a:gd name="T3" fmla="*/ 0 h 7"/>
                  <a:gd name="T4" fmla="*/ 0 w 76"/>
                  <a:gd name="T5" fmla="*/ 4 h 7"/>
                  <a:gd name="T6" fmla="*/ 76 w 76"/>
                  <a:gd name="T7" fmla="*/ 4 h 7"/>
                  <a:gd name="T8" fmla="*/ 76 w 76"/>
                  <a:gd name="T9" fmla="*/ 7 h 7"/>
                  <a:gd name="T10" fmla="*/ 0 w 76"/>
                  <a:gd name="T11" fmla="*/ 7 h 7"/>
                  <a:gd name="T12" fmla="*/ 0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76" y="0"/>
                    </a:moveTo>
                    <a:lnTo>
                      <a:pt x="0" y="0"/>
                    </a:lnTo>
                    <a:lnTo>
                      <a:pt x="0" y="4"/>
                    </a:lnTo>
                    <a:lnTo>
                      <a:pt x="76" y="4"/>
                    </a:lnTo>
                    <a:lnTo>
                      <a:pt x="76"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8" name="Freeform 27">
                <a:extLst>
                  <a:ext uri="{FF2B5EF4-FFF2-40B4-BE49-F238E27FC236}">
                    <a16:creationId xmlns:a16="http://schemas.microsoft.com/office/drawing/2014/main" id="{4C4558A6-E480-771F-967E-A26980D172E4}"/>
                  </a:ext>
                </a:extLst>
              </p:cNvPr>
              <p:cNvSpPr>
                <a:spLocks/>
              </p:cNvSpPr>
              <p:nvPr/>
            </p:nvSpPr>
            <p:spPr bwMode="auto">
              <a:xfrm>
                <a:off x="3553"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9" name="Freeform 28">
                <a:extLst>
                  <a:ext uri="{FF2B5EF4-FFF2-40B4-BE49-F238E27FC236}">
                    <a16:creationId xmlns:a16="http://schemas.microsoft.com/office/drawing/2014/main" id="{3100A3EC-AB79-CAA6-0CB0-51D55AADCDD4}"/>
                  </a:ext>
                </a:extLst>
              </p:cNvPr>
              <p:cNvSpPr>
                <a:spLocks/>
              </p:cNvSpPr>
              <p:nvPr/>
            </p:nvSpPr>
            <p:spPr bwMode="auto">
              <a:xfrm>
                <a:off x="3556" y="1108"/>
                <a:ext cx="76" cy="7"/>
              </a:xfrm>
              <a:custGeom>
                <a:avLst/>
                <a:gdLst>
                  <a:gd name="T0" fmla="*/ 0 w 76"/>
                  <a:gd name="T1" fmla="*/ 0 h 7"/>
                  <a:gd name="T2" fmla="*/ 76 w 76"/>
                  <a:gd name="T3" fmla="*/ 0 h 7"/>
                  <a:gd name="T4" fmla="*/ 76 w 76"/>
                  <a:gd name="T5" fmla="*/ 4 h 7"/>
                  <a:gd name="T6" fmla="*/ 0 w 76"/>
                  <a:gd name="T7" fmla="*/ 4 h 7"/>
                  <a:gd name="T8" fmla="*/ 0 w 76"/>
                  <a:gd name="T9" fmla="*/ 7 h 7"/>
                  <a:gd name="T10" fmla="*/ 76 w 76"/>
                  <a:gd name="T11" fmla="*/ 7 h 7"/>
                  <a:gd name="T12" fmla="*/ 76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0" y="0"/>
                    </a:moveTo>
                    <a:lnTo>
                      <a:pt x="76" y="0"/>
                    </a:lnTo>
                    <a:lnTo>
                      <a:pt x="76" y="4"/>
                    </a:lnTo>
                    <a:lnTo>
                      <a:pt x="0" y="4"/>
                    </a:lnTo>
                    <a:lnTo>
                      <a:pt x="0" y="7"/>
                    </a:lnTo>
                    <a:lnTo>
                      <a:pt x="76" y="7"/>
                    </a:lnTo>
                    <a:lnTo>
                      <a:pt x="7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0" name="Freeform 29">
                <a:extLst>
                  <a:ext uri="{FF2B5EF4-FFF2-40B4-BE49-F238E27FC236}">
                    <a16:creationId xmlns:a16="http://schemas.microsoft.com/office/drawing/2014/main" id="{F9D4EF18-04DF-CAB7-F7F1-A6CFD10AAD1D}"/>
                  </a:ext>
                </a:extLst>
              </p:cNvPr>
              <p:cNvSpPr>
                <a:spLocks/>
              </p:cNvSpPr>
              <p:nvPr/>
            </p:nvSpPr>
            <p:spPr bwMode="auto">
              <a:xfrm>
                <a:off x="3629" y="1112"/>
                <a:ext cx="6" cy="89"/>
              </a:xfrm>
              <a:custGeom>
                <a:avLst/>
                <a:gdLst>
                  <a:gd name="T0" fmla="*/ 0 w 6"/>
                  <a:gd name="T1" fmla="*/ 0 h 89"/>
                  <a:gd name="T2" fmla="*/ 0 w 6"/>
                  <a:gd name="T3" fmla="*/ 89 h 89"/>
                  <a:gd name="T4" fmla="*/ 3 w 6"/>
                  <a:gd name="T5" fmla="*/ 89 h 89"/>
                  <a:gd name="T6" fmla="*/ 3 w 6"/>
                  <a:gd name="T7" fmla="*/ 0 h 89"/>
                  <a:gd name="T8" fmla="*/ 6 w 6"/>
                  <a:gd name="T9" fmla="*/ 0 h 89"/>
                  <a:gd name="T10" fmla="*/ 6 w 6"/>
                  <a:gd name="T11" fmla="*/ 89 h 89"/>
                  <a:gd name="T12" fmla="*/ 3 w 6"/>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0"/>
                    </a:moveTo>
                    <a:lnTo>
                      <a:pt x="0" y="89"/>
                    </a:lnTo>
                    <a:lnTo>
                      <a:pt x="3" y="89"/>
                    </a:lnTo>
                    <a:lnTo>
                      <a:pt x="3" y="0"/>
                    </a:lnTo>
                    <a:lnTo>
                      <a:pt x="6" y="0"/>
                    </a:lnTo>
                    <a:lnTo>
                      <a:pt x="6" y="89"/>
                    </a:lnTo>
                    <a:lnTo>
                      <a:pt x="3"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1" name="Freeform 30">
                <a:extLst>
                  <a:ext uri="{FF2B5EF4-FFF2-40B4-BE49-F238E27FC236}">
                    <a16:creationId xmlns:a16="http://schemas.microsoft.com/office/drawing/2014/main" id="{B70BF10A-043C-7609-496D-65256807711B}"/>
                  </a:ext>
                </a:extLst>
              </p:cNvPr>
              <p:cNvSpPr>
                <a:spLocks/>
              </p:cNvSpPr>
              <p:nvPr/>
            </p:nvSpPr>
            <p:spPr bwMode="auto">
              <a:xfrm>
                <a:off x="1835" y="1319"/>
                <a:ext cx="7" cy="46"/>
              </a:xfrm>
              <a:custGeom>
                <a:avLst/>
                <a:gdLst>
                  <a:gd name="T0" fmla="*/ 0 w 7"/>
                  <a:gd name="T1" fmla="*/ 0 h 46"/>
                  <a:gd name="T2" fmla="*/ 0 w 7"/>
                  <a:gd name="T3" fmla="*/ 46 h 46"/>
                  <a:gd name="T4" fmla="*/ 3 w 7"/>
                  <a:gd name="T5" fmla="*/ 46 h 46"/>
                  <a:gd name="T6" fmla="*/ 3 w 7"/>
                  <a:gd name="T7" fmla="*/ 0 h 46"/>
                  <a:gd name="T8" fmla="*/ 7 w 7"/>
                  <a:gd name="T9" fmla="*/ 0 h 46"/>
                  <a:gd name="T10" fmla="*/ 7 w 7"/>
                  <a:gd name="T11" fmla="*/ 46 h 46"/>
                  <a:gd name="T12" fmla="*/ 3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3" y="46"/>
                    </a:lnTo>
                    <a:lnTo>
                      <a:pt x="3" y="0"/>
                    </a:lnTo>
                    <a:lnTo>
                      <a:pt x="7" y="0"/>
                    </a:lnTo>
                    <a:lnTo>
                      <a:pt x="7"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31">
                <a:extLst>
                  <a:ext uri="{FF2B5EF4-FFF2-40B4-BE49-F238E27FC236}">
                    <a16:creationId xmlns:a16="http://schemas.microsoft.com/office/drawing/2014/main" id="{310908CE-2F17-5A82-9B88-50AA0E0AC3EC}"/>
                  </a:ext>
                </a:extLst>
              </p:cNvPr>
              <p:cNvSpPr>
                <a:spLocks/>
              </p:cNvSpPr>
              <p:nvPr/>
            </p:nvSpPr>
            <p:spPr bwMode="auto">
              <a:xfrm>
                <a:off x="1838" y="1362"/>
                <a:ext cx="46" cy="7"/>
              </a:xfrm>
              <a:custGeom>
                <a:avLst/>
                <a:gdLst>
                  <a:gd name="T0" fmla="*/ 0 w 46"/>
                  <a:gd name="T1" fmla="*/ 0 h 7"/>
                  <a:gd name="T2" fmla="*/ 46 w 46"/>
                  <a:gd name="T3" fmla="*/ 0 h 7"/>
                  <a:gd name="T4" fmla="*/ 46 w 46"/>
                  <a:gd name="T5" fmla="*/ 3 h 7"/>
                  <a:gd name="T6" fmla="*/ 0 w 46"/>
                  <a:gd name="T7" fmla="*/ 3 h 7"/>
                  <a:gd name="T8" fmla="*/ 0 w 46"/>
                  <a:gd name="T9" fmla="*/ 7 h 7"/>
                  <a:gd name="T10" fmla="*/ 46 w 46"/>
                  <a:gd name="T11" fmla="*/ 7 h 7"/>
                  <a:gd name="T12" fmla="*/ 46 w 4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7">
                    <a:moveTo>
                      <a:pt x="0" y="0"/>
                    </a:moveTo>
                    <a:lnTo>
                      <a:pt x="46" y="0"/>
                    </a:lnTo>
                    <a:lnTo>
                      <a:pt x="46" y="3"/>
                    </a:lnTo>
                    <a:lnTo>
                      <a:pt x="0" y="3"/>
                    </a:lnTo>
                    <a:lnTo>
                      <a:pt x="0" y="7"/>
                    </a:lnTo>
                    <a:lnTo>
                      <a:pt x="46" y="7"/>
                    </a:lnTo>
                    <a:lnTo>
                      <a:pt x="4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3" name="Freeform 32">
                <a:extLst>
                  <a:ext uri="{FF2B5EF4-FFF2-40B4-BE49-F238E27FC236}">
                    <a16:creationId xmlns:a16="http://schemas.microsoft.com/office/drawing/2014/main" id="{3F22675E-A26E-F652-CBA2-D84594490BB2}"/>
                  </a:ext>
                </a:extLst>
              </p:cNvPr>
              <p:cNvSpPr>
                <a:spLocks/>
              </p:cNvSpPr>
              <p:nvPr/>
            </p:nvSpPr>
            <p:spPr bwMode="auto">
              <a:xfrm>
                <a:off x="3023"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 name="Freeform 33">
                <a:extLst>
                  <a:ext uri="{FF2B5EF4-FFF2-40B4-BE49-F238E27FC236}">
                    <a16:creationId xmlns:a16="http://schemas.microsoft.com/office/drawing/2014/main" id="{6626897B-A1B6-DD79-4719-A87B2018EA0D}"/>
                  </a:ext>
                </a:extLst>
              </p:cNvPr>
              <p:cNvSpPr>
                <a:spLocks/>
              </p:cNvSpPr>
              <p:nvPr/>
            </p:nvSpPr>
            <p:spPr bwMode="auto">
              <a:xfrm>
                <a:off x="3369" y="1319"/>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5" name="Freeform 34">
                <a:extLst>
                  <a:ext uri="{FF2B5EF4-FFF2-40B4-BE49-F238E27FC236}">
                    <a16:creationId xmlns:a16="http://schemas.microsoft.com/office/drawing/2014/main" id="{F779EA3B-2660-FF4A-5904-08FB26C52390}"/>
                  </a:ext>
                </a:extLst>
              </p:cNvPr>
              <p:cNvSpPr>
                <a:spLocks/>
              </p:cNvSpPr>
              <p:nvPr/>
            </p:nvSpPr>
            <p:spPr bwMode="auto">
              <a:xfrm>
                <a:off x="3158" y="1329"/>
                <a:ext cx="214" cy="7"/>
              </a:xfrm>
              <a:custGeom>
                <a:avLst/>
                <a:gdLst>
                  <a:gd name="T0" fmla="*/ 214 w 214"/>
                  <a:gd name="T1" fmla="*/ 0 h 7"/>
                  <a:gd name="T2" fmla="*/ 0 w 214"/>
                  <a:gd name="T3" fmla="*/ 0 h 7"/>
                  <a:gd name="T4" fmla="*/ 0 w 214"/>
                  <a:gd name="T5" fmla="*/ 3 h 7"/>
                  <a:gd name="T6" fmla="*/ 214 w 214"/>
                  <a:gd name="T7" fmla="*/ 3 h 7"/>
                  <a:gd name="T8" fmla="*/ 214 w 214"/>
                  <a:gd name="T9" fmla="*/ 7 h 7"/>
                  <a:gd name="T10" fmla="*/ 0 w 214"/>
                  <a:gd name="T11" fmla="*/ 7 h 7"/>
                  <a:gd name="T12" fmla="*/ 0 w 21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7">
                    <a:moveTo>
                      <a:pt x="214" y="0"/>
                    </a:moveTo>
                    <a:lnTo>
                      <a:pt x="0" y="0"/>
                    </a:lnTo>
                    <a:lnTo>
                      <a:pt x="0" y="3"/>
                    </a:lnTo>
                    <a:lnTo>
                      <a:pt x="214" y="3"/>
                    </a:lnTo>
                    <a:lnTo>
                      <a:pt x="21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35">
                <a:extLst>
                  <a:ext uri="{FF2B5EF4-FFF2-40B4-BE49-F238E27FC236}">
                    <a16:creationId xmlns:a16="http://schemas.microsoft.com/office/drawing/2014/main" id="{D6F02F62-198E-7EC4-AF0B-E6FF1867C8E2}"/>
                  </a:ext>
                </a:extLst>
              </p:cNvPr>
              <p:cNvSpPr>
                <a:spLocks/>
              </p:cNvSpPr>
              <p:nvPr/>
            </p:nvSpPr>
            <p:spPr bwMode="auto">
              <a:xfrm>
                <a:off x="2016" y="1421"/>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 name="Freeform 36">
                <a:extLst>
                  <a:ext uri="{FF2B5EF4-FFF2-40B4-BE49-F238E27FC236}">
                    <a16:creationId xmlns:a16="http://schemas.microsoft.com/office/drawing/2014/main" id="{3D3AB620-6667-90C3-49CB-F55F2F3CA138}"/>
                  </a:ext>
                </a:extLst>
              </p:cNvPr>
              <p:cNvSpPr>
                <a:spLocks/>
              </p:cNvSpPr>
              <p:nvPr/>
            </p:nvSpPr>
            <p:spPr bwMode="auto">
              <a:xfrm>
                <a:off x="2019" y="1444"/>
                <a:ext cx="17" cy="20"/>
              </a:xfrm>
              <a:custGeom>
                <a:avLst/>
                <a:gdLst>
                  <a:gd name="T0" fmla="*/ 0 w 17"/>
                  <a:gd name="T1" fmla="*/ 0 h 20"/>
                  <a:gd name="T2" fmla="*/ 10 w 17"/>
                  <a:gd name="T3" fmla="*/ 20 h 20"/>
                  <a:gd name="T4" fmla="*/ 13 w 17"/>
                  <a:gd name="T5" fmla="*/ 20 h 20"/>
                  <a:gd name="T6" fmla="*/ 4 w 17"/>
                  <a:gd name="T7" fmla="*/ 0 h 20"/>
                  <a:gd name="T8" fmla="*/ 7 w 17"/>
                  <a:gd name="T9" fmla="*/ 0 h 20"/>
                  <a:gd name="T10" fmla="*/ 17 w 17"/>
                  <a:gd name="T11" fmla="*/ 20 h 20"/>
                  <a:gd name="T12" fmla="*/ 13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3" y="20"/>
                    </a:lnTo>
                    <a:lnTo>
                      <a:pt x="4" y="0"/>
                    </a:lnTo>
                    <a:lnTo>
                      <a:pt x="7" y="0"/>
                    </a:lnTo>
                    <a:lnTo>
                      <a:pt x="17"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 name="Freeform 37">
                <a:extLst>
                  <a:ext uri="{FF2B5EF4-FFF2-40B4-BE49-F238E27FC236}">
                    <a16:creationId xmlns:a16="http://schemas.microsoft.com/office/drawing/2014/main" id="{DC9B6080-F69C-3B17-E799-414DE39E7F84}"/>
                  </a:ext>
                </a:extLst>
              </p:cNvPr>
              <p:cNvSpPr>
                <a:spLocks/>
              </p:cNvSpPr>
              <p:nvPr/>
            </p:nvSpPr>
            <p:spPr bwMode="auto">
              <a:xfrm>
                <a:off x="2032" y="1461"/>
                <a:ext cx="14" cy="20"/>
              </a:xfrm>
              <a:custGeom>
                <a:avLst/>
                <a:gdLst>
                  <a:gd name="T0" fmla="*/ 0 w 14"/>
                  <a:gd name="T1" fmla="*/ 0 h 20"/>
                  <a:gd name="T2" fmla="*/ 14 w 14"/>
                  <a:gd name="T3" fmla="*/ 13 h 20"/>
                  <a:gd name="T4" fmla="*/ 14 w 14"/>
                  <a:gd name="T5" fmla="*/ 16 h 20"/>
                  <a:gd name="T6" fmla="*/ 0 w 14"/>
                  <a:gd name="T7" fmla="*/ 3 h 20"/>
                  <a:gd name="T8" fmla="*/ 0 w 14"/>
                  <a:gd name="T9" fmla="*/ 6 h 20"/>
                  <a:gd name="T10" fmla="*/ 14 w 14"/>
                  <a:gd name="T11" fmla="*/ 20 h 20"/>
                  <a:gd name="T12" fmla="*/ 14 w 14"/>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14" y="13"/>
                    </a:lnTo>
                    <a:lnTo>
                      <a:pt x="14" y="16"/>
                    </a:lnTo>
                    <a:lnTo>
                      <a:pt x="0" y="3"/>
                    </a:lnTo>
                    <a:lnTo>
                      <a:pt x="0" y="6"/>
                    </a:lnTo>
                    <a:lnTo>
                      <a:pt x="14" y="20"/>
                    </a:lnTo>
                    <a:lnTo>
                      <a:pt x="1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38">
                <a:extLst>
                  <a:ext uri="{FF2B5EF4-FFF2-40B4-BE49-F238E27FC236}">
                    <a16:creationId xmlns:a16="http://schemas.microsoft.com/office/drawing/2014/main" id="{AAB0A517-43B8-AEBE-4506-ADBA04807755}"/>
                  </a:ext>
                </a:extLst>
              </p:cNvPr>
              <p:cNvSpPr>
                <a:spLocks/>
              </p:cNvSpPr>
              <p:nvPr/>
            </p:nvSpPr>
            <p:spPr bwMode="auto">
              <a:xfrm>
                <a:off x="2046"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0" name="Freeform 39">
                <a:extLst>
                  <a:ext uri="{FF2B5EF4-FFF2-40B4-BE49-F238E27FC236}">
                    <a16:creationId xmlns:a16="http://schemas.microsoft.com/office/drawing/2014/main" id="{89CB31A2-5DF7-8BD5-9935-7F9827888468}"/>
                  </a:ext>
                </a:extLst>
              </p:cNvPr>
              <p:cNvSpPr>
                <a:spLocks/>
              </p:cNvSpPr>
              <p:nvPr/>
            </p:nvSpPr>
            <p:spPr bwMode="auto">
              <a:xfrm>
                <a:off x="2065" y="1484"/>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40">
                <a:extLst>
                  <a:ext uri="{FF2B5EF4-FFF2-40B4-BE49-F238E27FC236}">
                    <a16:creationId xmlns:a16="http://schemas.microsoft.com/office/drawing/2014/main" id="{66906E2B-BC3B-8155-C535-1F19CD29DAD2}"/>
                  </a:ext>
                </a:extLst>
              </p:cNvPr>
              <p:cNvSpPr>
                <a:spLocks/>
              </p:cNvSpPr>
              <p:nvPr/>
            </p:nvSpPr>
            <p:spPr bwMode="auto">
              <a:xfrm>
                <a:off x="2088" y="1484"/>
                <a:ext cx="20" cy="10"/>
              </a:xfrm>
              <a:custGeom>
                <a:avLst/>
                <a:gdLst>
                  <a:gd name="T0" fmla="*/ 0 w 20"/>
                  <a:gd name="T1" fmla="*/ 3 h 10"/>
                  <a:gd name="T2" fmla="*/ 20 w 20"/>
                  <a:gd name="T3" fmla="*/ 0 h 10"/>
                  <a:gd name="T4" fmla="*/ 20 w 20"/>
                  <a:gd name="T5" fmla="*/ 3 h 10"/>
                  <a:gd name="T6" fmla="*/ 0 w 20"/>
                  <a:gd name="T7" fmla="*/ 7 h 10"/>
                  <a:gd name="T8" fmla="*/ 0 w 20"/>
                  <a:gd name="T9" fmla="*/ 10 h 10"/>
                  <a:gd name="T10" fmla="*/ 20 w 20"/>
                  <a:gd name="T11" fmla="*/ 7 h 10"/>
                  <a:gd name="T12" fmla="*/ 2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3"/>
                    </a:moveTo>
                    <a:lnTo>
                      <a:pt x="20" y="0"/>
                    </a:lnTo>
                    <a:lnTo>
                      <a:pt x="20" y="3"/>
                    </a:lnTo>
                    <a:lnTo>
                      <a:pt x="0" y="7"/>
                    </a:lnTo>
                    <a:lnTo>
                      <a:pt x="0" y="10"/>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2" name="Freeform 41">
                <a:extLst>
                  <a:ext uri="{FF2B5EF4-FFF2-40B4-BE49-F238E27FC236}">
                    <a16:creationId xmlns:a16="http://schemas.microsoft.com/office/drawing/2014/main" id="{3FC561AB-5ECD-F82E-3ACB-388EAC04B74A}"/>
                  </a:ext>
                </a:extLst>
              </p:cNvPr>
              <p:cNvSpPr>
                <a:spLocks/>
              </p:cNvSpPr>
              <p:nvPr/>
            </p:nvSpPr>
            <p:spPr bwMode="auto">
              <a:xfrm>
                <a:off x="2108"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3" name="Freeform 42">
                <a:extLst>
                  <a:ext uri="{FF2B5EF4-FFF2-40B4-BE49-F238E27FC236}">
                    <a16:creationId xmlns:a16="http://schemas.microsoft.com/office/drawing/2014/main" id="{563C8FE2-1440-6B03-16C1-0486E31B27B7}"/>
                  </a:ext>
                </a:extLst>
              </p:cNvPr>
              <p:cNvSpPr>
                <a:spLocks/>
              </p:cNvSpPr>
              <p:nvPr/>
            </p:nvSpPr>
            <p:spPr bwMode="auto">
              <a:xfrm>
                <a:off x="2128" y="1461"/>
                <a:ext cx="16" cy="20"/>
              </a:xfrm>
              <a:custGeom>
                <a:avLst/>
                <a:gdLst>
                  <a:gd name="T0" fmla="*/ 0 w 16"/>
                  <a:gd name="T1" fmla="*/ 13 h 20"/>
                  <a:gd name="T2" fmla="*/ 16 w 16"/>
                  <a:gd name="T3" fmla="*/ 0 h 20"/>
                  <a:gd name="T4" fmla="*/ 16 w 16"/>
                  <a:gd name="T5" fmla="*/ 3 h 20"/>
                  <a:gd name="T6" fmla="*/ 0 w 16"/>
                  <a:gd name="T7" fmla="*/ 16 h 20"/>
                  <a:gd name="T8" fmla="*/ 0 w 16"/>
                  <a:gd name="T9" fmla="*/ 20 h 20"/>
                  <a:gd name="T10" fmla="*/ 16 w 16"/>
                  <a:gd name="T11" fmla="*/ 6 h 20"/>
                  <a:gd name="T12" fmla="*/ 16 w 16"/>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13"/>
                    </a:moveTo>
                    <a:lnTo>
                      <a:pt x="16" y="0"/>
                    </a:lnTo>
                    <a:lnTo>
                      <a:pt x="16" y="3"/>
                    </a:lnTo>
                    <a:lnTo>
                      <a:pt x="0" y="16"/>
                    </a:lnTo>
                    <a:lnTo>
                      <a:pt x="0" y="20"/>
                    </a:lnTo>
                    <a:lnTo>
                      <a:pt x="16" y="6"/>
                    </a:lnTo>
                    <a:lnTo>
                      <a:pt x="1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4" name="Freeform 43">
                <a:extLst>
                  <a:ext uri="{FF2B5EF4-FFF2-40B4-BE49-F238E27FC236}">
                    <a16:creationId xmlns:a16="http://schemas.microsoft.com/office/drawing/2014/main" id="{EA543AFD-6400-6A8A-1918-C2FC46B07932}"/>
                  </a:ext>
                </a:extLst>
              </p:cNvPr>
              <p:cNvSpPr>
                <a:spLocks/>
              </p:cNvSpPr>
              <p:nvPr/>
            </p:nvSpPr>
            <p:spPr bwMode="auto">
              <a:xfrm>
                <a:off x="2141" y="1444"/>
                <a:ext cx="17" cy="20"/>
              </a:xfrm>
              <a:custGeom>
                <a:avLst/>
                <a:gdLst>
                  <a:gd name="T0" fmla="*/ 0 w 17"/>
                  <a:gd name="T1" fmla="*/ 20 h 20"/>
                  <a:gd name="T2" fmla="*/ 10 w 17"/>
                  <a:gd name="T3" fmla="*/ 0 h 20"/>
                  <a:gd name="T4" fmla="*/ 13 w 17"/>
                  <a:gd name="T5" fmla="*/ 0 h 20"/>
                  <a:gd name="T6" fmla="*/ 3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3"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5" name="Freeform 44">
                <a:extLst>
                  <a:ext uri="{FF2B5EF4-FFF2-40B4-BE49-F238E27FC236}">
                    <a16:creationId xmlns:a16="http://schemas.microsoft.com/office/drawing/2014/main" id="{B5E2BD5C-1AAF-24C5-1868-36C2663903D1}"/>
                  </a:ext>
                </a:extLst>
              </p:cNvPr>
              <p:cNvSpPr>
                <a:spLocks/>
              </p:cNvSpPr>
              <p:nvPr/>
            </p:nvSpPr>
            <p:spPr bwMode="auto">
              <a:xfrm>
                <a:off x="2151" y="1421"/>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6" name="Freeform 45">
                <a:extLst>
                  <a:ext uri="{FF2B5EF4-FFF2-40B4-BE49-F238E27FC236}">
                    <a16:creationId xmlns:a16="http://schemas.microsoft.com/office/drawing/2014/main" id="{8F0730D2-DB80-D625-3138-57054D2C42E9}"/>
                  </a:ext>
                </a:extLst>
              </p:cNvPr>
              <p:cNvSpPr>
                <a:spLocks/>
              </p:cNvSpPr>
              <p:nvPr/>
            </p:nvSpPr>
            <p:spPr bwMode="auto">
              <a:xfrm>
                <a:off x="2151" y="1402"/>
                <a:ext cx="10" cy="19"/>
              </a:xfrm>
              <a:custGeom>
                <a:avLst/>
                <a:gdLst>
                  <a:gd name="T0" fmla="*/ 3 w 10"/>
                  <a:gd name="T1" fmla="*/ 19 h 19"/>
                  <a:gd name="T2" fmla="*/ 0 w 10"/>
                  <a:gd name="T3" fmla="*/ 0 h 19"/>
                  <a:gd name="T4" fmla="*/ 3 w 10"/>
                  <a:gd name="T5" fmla="*/ 0 h 19"/>
                  <a:gd name="T6" fmla="*/ 7 w 10"/>
                  <a:gd name="T7" fmla="*/ 19 h 19"/>
                  <a:gd name="T8" fmla="*/ 10 w 10"/>
                  <a:gd name="T9" fmla="*/ 19 h 19"/>
                  <a:gd name="T10" fmla="*/ 7 w 10"/>
                  <a:gd name="T11" fmla="*/ 0 h 19"/>
                  <a:gd name="T12" fmla="*/ 3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19"/>
                    </a:moveTo>
                    <a:lnTo>
                      <a:pt x="0" y="0"/>
                    </a:lnTo>
                    <a:lnTo>
                      <a:pt x="3" y="0"/>
                    </a:lnTo>
                    <a:lnTo>
                      <a:pt x="7" y="19"/>
                    </a:lnTo>
                    <a:lnTo>
                      <a:pt x="10" y="19"/>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7" name="Freeform 46">
                <a:extLst>
                  <a:ext uri="{FF2B5EF4-FFF2-40B4-BE49-F238E27FC236}">
                    <a16:creationId xmlns:a16="http://schemas.microsoft.com/office/drawing/2014/main" id="{AA70F469-A619-A1DC-653D-8B4812BCCF8F}"/>
                  </a:ext>
                </a:extLst>
              </p:cNvPr>
              <p:cNvSpPr>
                <a:spLocks/>
              </p:cNvSpPr>
              <p:nvPr/>
            </p:nvSpPr>
            <p:spPr bwMode="auto">
              <a:xfrm>
                <a:off x="2141" y="1382"/>
                <a:ext cx="17" cy="20"/>
              </a:xfrm>
              <a:custGeom>
                <a:avLst/>
                <a:gdLst>
                  <a:gd name="T0" fmla="*/ 10 w 17"/>
                  <a:gd name="T1" fmla="*/ 20 h 20"/>
                  <a:gd name="T2" fmla="*/ 0 w 17"/>
                  <a:gd name="T3" fmla="*/ 0 h 20"/>
                  <a:gd name="T4" fmla="*/ 3 w 17"/>
                  <a:gd name="T5" fmla="*/ 0 h 20"/>
                  <a:gd name="T6" fmla="*/ 13 w 17"/>
                  <a:gd name="T7" fmla="*/ 20 h 20"/>
                  <a:gd name="T8" fmla="*/ 17 w 17"/>
                  <a:gd name="T9" fmla="*/ 20 h 20"/>
                  <a:gd name="T10" fmla="*/ 7 w 17"/>
                  <a:gd name="T11" fmla="*/ 0 h 20"/>
                  <a:gd name="T12" fmla="*/ 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3" y="0"/>
                    </a:lnTo>
                    <a:lnTo>
                      <a:pt x="13" y="20"/>
                    </a:lnTo>
                    <a:lnTo>
                      <a:pt x="17"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8" name="Freeform 47">
                <a:extLst>
                  <a:ext uri="{FF2B5EF4-FFF2-40B4-BE49-F238E27FC236}">
                    <a16:creationId xmlns:a16="http://schemas.microsoft.com/office/drawing/2014/main" id="{C93B38CC-6333-637F-6415-5BFBF14FA6E0}"/>
                  </a:ext>
                </a:extLst>
              </p:cNvPr>
              <p:cNvSpPr>
                <a:spLocks/>
              </p:cNvSpPr>
              <p:nvPr/>
            </p:nvSpPr>
            <p:spPr bwMode="auto">
              <a:xfrm>
                <a:off x="2128" y="1362"/>
                <a:ext cx="16" cy="23"/>
              </a:xfrm>
              <a:custGeom>
                <a:avLst/>
                <a:gdLst>
                  <a:gd name="T0" fmla="*/ 16 w 16"/>
                  <a:gd name="T1" fmla="*/ 17 h 23"/>
                  <a:gd name="T2" fmla="*/ 0 w 16"/>
                  <a:gd name="T3" fmla="*/ 0 h 23"/>
                  <a:gd name="T4" fmla="*/ 0 w 16"/>
                  <a:gd name="T5" fmla="*/ 3 h 23"/>
                  <a:gd name="T6" fmla="*/ 16 w 16"/>
                  <a:gd name="T7" fmla="*/ 20 h 23"/>
                  <a:gd name="T8" fmla="*/ 16 w 16"/>
                  <a:gd name="T9" fmla="*/ 23 h 23"/>
                  <a:gd name="T10" fmla="*/ 0 w 16"/>
                  <a:gd name="T11" fmla="*/ 7 h 23"/>
                  <a:gd name="T12" fmla="*/ 0 w 16"/>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17"/>
                    </a:moveTo>
                    <a:lnTo>
                      <a:pt x="0" y="0"/>
                    </a:lnTo>
                    <a:lnTo>
                      <a:pt x="0" y="3"/>
                    </a:lnTo>
                    <a:lnTo>
                      <a:pt x="16" y="20"/>
                    </a:lnTo>
                    <a:lnTo>
                      <a:pt x="16"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9" name="Freeform 48">
                <a:extLst>
                  <a:ext uri="{FF2B5EF4-FFF2-40B4-BE49-F238E27FC236}">
                    <a16:creationId xmlns:a16="http://schemas.microsoft.com/office/drawing/2014/main" id="{22F3A72F-4CC3-ED7B-B3E5-18BCE3B134BF}"/>
                  </a:ext>
                </a:extLst>
              </p:cNvPr>
              <p:cNvSpPr>
                <a:spLocks/>
              </p:cNvSpPr>
              <p:nvPr/>
            </p:nvSpPr>
            <p:spPr bwMode="auto">
              <a:xfrm>
                <a:off x="2108"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0" name="Freeform 49">
                <a:extLst>
                  <a:ext uri="{FF2B5EF4-FFF2-40B4-BE49-F238E27FC236}">
                    <a16:creationId xmlns:a16="http://schemas.microsoft.com/office/drawing/2014/main" id="{F1FFD26D-CBF4-9EF1-588E-0343115C2AA2}"/>
                  </a:ext>
                </a:extLst>
              </p:cNvPr>
              <p:cNvSpPr>
                <a:spLocks/>
              </p:cNvSpPr>
              <p:nvPr/>
            </p:nvSpPr>
            <p:spPr bwMode="auto">
              <a:xfrm>
                <a:off x="2088" y="1349"/>
                <a:ext cx="20" cy="10"/>
              </a:xfrm>
              <a:custGeom>
                <a:avLst/>
                <a:gdLst>
                  <a:gd name="T0" fmla="*/ 20 w 20"/>
                  <a:gd name="T1" fmla="*/ 3 h 10"/>
                  <a:gd name="T2" fmla="*/ 0 w 20"/>
                  <a:gd name="T3" fmla="*/ 0 h 10"/>
                  <a:gd name="T4" fmla="*/ 0 w 20"/>
                  <a:gd name="T5" fmla="*/ 3 h 10"/>
                  <a:gd name="T6" fmla="*/ 20 w 20"/>
                  <a:gd name="T7" fmla="*/ 6 h 10"/>
                  <a:gd name="T8" fmla="*/ 20 w 20"/>
                  <a:gd name="T9" fmla="*/ 10 h 10"/>
                  <a:gd name="T10" fmla="*/ 0 w 20"/>
                  <a:gd name="T11" fmla="*/ 6 h 10"/>
                  <a:gd name="T12" fmla="*/ 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3"/>
                    </a:moveTo>
                    <a:lnTo>
                      <a:pt x="0" y="0"/>
                    </a:lnTo>
                    <a:lnTo>
                      <a:pt x="0" y="3"/>
                    </a:lnTo>
                    <a:lnTo>
                      <a:pt x="20" y="6"/>
                    </a:lnTo>
                    <a:lnTo>
                      <a:pt x="20"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1" name="Freeform 50">
                <a:extLst>
                  <a:ext uri="{FF2B5EF4-FFF2-40B4-BE49-F238E27FC236}">
                    <a16:creationId xmlns:a16="http://schemas.microsoft.com/office/drawing/2014/main" id="{14B0CECC-CCF5-3C2D-9827-CEF828265089}"/>
                  </a:ext>
                </a:extLst>
              </p:cNvPr>
              <p:cNvSpPr>
                <a:spLocks/>
              </p:cNvSpPr>
              <p:nvPr/>
            </p:nvSpPr>
            <p:spPr bwMode="auto">
              <a:xfrm>
                <a:off x="2065"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2" name="Freeform 51">
                <a:extLst>
                  <a:ext uri="{FF2B5EF4-FFF2-40B4-BE49-F238E27FC236}">
                    <a16:creationId xmlns:a16="http://schemas.microsoft.com/office/drawing/2014/main" id="{255E424A-44F9-7F8D-2B4F-1CE841A16190}"/>
                  </a:ext>
                </a:extLst>
              </p:cNvPr>
              <p:cNvSpPr>
                <a:spLocks/>
              </p:cNvSpPr>
              <p:nvPr/>
            </p:nvSpPr>
            <p:spPr bwMode="auto">
              <a:xfrm>
                <a:off x="2046"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3" name="Freeform 52">
                <a:extLst>
                  <a:ext uri="{FF2B5EF4-FFF2-40B4-BE49-F238E27FC236}">
                    <a16:creationId xmlns:a16="http://schemas.microsoft.com/office/drawing/2014/main" id="{8ED12FCD-D11B-526A-D78A-59E7F9FB5830}"/>
                  </a:ext>
                </a:extLst>
              </p:cNvPr>
              <p:cNvSpPr>
                <a:spLocks/>
              </p:cNvSpPr>
              <p:nvPr/>
            </p:nvSpPr>
            <p:spPr bwMode="auto">
              <a:xfrm>
                <a:off x="2029" y="1365"/>
                <a:ext cx="20" cy="17"/>
              </a:xfrm>
              <a:custGeom>
                <a:avLst/>
                <a:gdLst>
                  <a:gd name="T0" fmla="*/ 13 w 20"/>
                  <a:gd name="T1" fmla="*/ 0 h 17"/>
                  <a:gd name="T2" fmla="*/ 0 w 20"/>
                  <a:gd name="T3" fmla="*/ 17 h 17"/>
                  <a:gd name="T4" fmla="*/ 3 w 20"/>
                  <a:gd name="T5" fmla="*/ 17 h 17"/>
                  <a:gd name="T6" fmla="*/ 17 w 20"/>
                  <a:gd name="T7" fmla="*/ 0 h 17"/>
                  <a:gd name="T8" fmla="*/ 20 w 20"/>
                  <a:gd name="T9" fmla="*/ 0 h 17"/>
                  <a:gd name="T10" fmla="*/ 7 w 20"/>
                  <a:gd name="T11" fmla="*/ 17 h 17"/>
                  <a:gd name="T12" fmla="*/ 3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3" y="17"/>
                    </a:lnTo>
                    <a:lnTo>
                      <a:pt x="17" y="0"/>
                    </a:lnTo>
                    <a:lnTo>
                      <a:pt x="20" y="0"/>
                    </a:lnTo>
                    <a:lnTo>
                      <a:pt x="7" y="17"/>
                    </a:lnTo>
                    <a:lnTo>
                      <a:pt x="3"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4" name="Freeform 53">
                <a:extLst>
                  <a:ext uri="{FF2B5EF4-FFF2-40B4-BE49-F238E27FC236}">
                    <a16:creationId xmlns:a16="http://schemas.microsoft.com/office/drawing/2014/main" id="{ABA6F54F-2300-626D-22D1-2CEFFA449B71}"/>
                  </a:ext>
                </a:extLst>
              </p:cNvPr>
              <p:cNvSpPr>
                <a:spLocks/>
              </p:cNvSpPr>
              <p:nvPr/>
            </p:nvSpPr>
            <p:spPr bwMode="auto">
              <a:xfrm>
                <a:off x="2019" y="1382"/>
                <a:ext cx="17" cy="20"/>
              </a:xfrm>
              <a:custGeom>
                <a:avLst/>
                <a:gdLst>
                  <a:gd name="T0" fmla="*/ 10 w 17"/>
                  <a:gd name="T1" fmla="*/ 0 h 20"/>
                  <a:gd name="T2" fmla="*/ 0 w 17"/>
                  <a:gd name="T3" fmla="*/ 20 h 20"/>
                  <a:gd name="T4" fmla="*/ 4 w 17"/>
                  <a:gd name="T5" fmla="*/ 20 h 20"/>
                  <a:gd name="T6" fmla="*/ 13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3"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5" name="Freeform 54">
                <a:extLst>
                  <a:ext uri="{FF2B5EF4-FFF2-40B4-BE49-F238E27FC236}">
                    <a16:creationId xmlns:a16="http://schemas.microsoft.com/office/drawing/2014/main" id="{BD9D12EA-5E23-53B0-5F75-A0E203A11113}"/>
                  </a:ext>
                </a:extLst>
              </p:cNvPr>
              <p:cNvSpPr>
                <a:spLocks/>
              </p:cNvSpPr>
              <p:nvPr/>
            </p:nvSpPr>
            <p:spPr bwMode="auto">
              <a:xfrm>
                <a:off x="2016" y="1402"/>
                <a:ext cx="10" cy="19"/>
              </a:xfrm>
              <a:custGeom>
                <a:avLst/>
                <a:gdLst>
                  <a:gd name="T0" fmla="*/ 3 w 10"/>
                  <a:gd name="T1" fmla="*/ 0 h 19"/>
                  <a:gd name="T2" fmla="*/ 0 w 10"/>
                  <a:gd name="T3" fmla="*/ 19 h 19"/>
                  <a:gd name="T4" fmla="*/ 3 w 10"/>
                  <a:gd name="T5" fmla="*/ 19 h 19"/>
                  <a:gd name="T6" fmla="*/ 7 w 10"/>
                  <a:gd name="T7" fmla="*/ 0 h 19"/>
                  <a:gd name="T8" fmla="*/ 10 w 10"/>
                  <a:gd name="T9" fmla="*/ 0 h 19"/>
                  <a:gd name="T10" fmla="*/ 7 w 10"/>
                  <a:gd name="T11" fmla="*/ 19 h 19"/>
                  <a:gd name="T12" fmla="*/ 3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0"/>
                    </a:moveTo>
                    <a:lnTo>
                      <a:pt x="0" y="19"/>
                    </a:lnTo>
                    <a:lnTo>
                      <a:pt x="3" y="19"/>
                    </a:lnTo>
                    <a:lnTo>
                      <a:pt x="7" y="0"/>
                    </a:lnTo>
                    <a:lnTo>
                      <a:pt x="10"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6" name="Freeform 55">
                <a:extLst>
                  <a:ext uri="{FF2B5EF4-FFF2-40B4-BE49-F238E27FC236}">
                    <a16:creationId xmlns:a16="http://schemas.microsoft.com/office/drawing/2014/main" id="{70147647-A44A-5C00-D2C3-72589ECF9FB6}"/>
                  </a:ext>
                </a:extLst>
              </p:cNvPr>
              <p:cNvSpPr>
                <a:spLocks/>
              </p:cNvSpPr>
              <p:nvPr/>
            </p:nvSpPr>
            <p:spPr bwMode="auto">
              <a:xfrm>
                <a:off x="2046"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7" name="Freeform 56">
                <a:extLst>
                  <a:ext uri="{FF2B5EF4-FFF2-40B4-BE49-F238E27FC236}">
                    <a16:creationId xmlns:a16="http://schemas.microsoft.com/office/drawing/2014/main" id="{A3F16AEB-0C2E-385D-C31E-688B71BDD391}"/>
                  </a:ext>
                </a:extLst>
              </p:cNvPr>
              <p:cNvSpPr>
                <a:spLocks/>
              </p:cNvSpPr>
              <p:nvPr/>
            </p:nvSpPr>
            <p:spPr bwMode="auto">
              <a:xfrm>
                <a:off x="2046" y="1435"/>
                <a:ext cx="13" cy="9"/>
              </a:xfrm>
              <a:custGeom>
                <a:avLst/>
                <a:gdLst>
                  <a:gd name="T0" fmla="*/ 0 w 13"/>
                  <a:gd name="T1" fmla="*/ 0 h 9"/>
                  <a:gd name="T2" fmla="*/ 6 w 13"/>
                  <a:gd name="T3" fmla="*/ 9 h 9"/>
                  <a:gd name="T4" fmla="*/ 9 w 13"/>
                  <a:gd name="T5" fmla="*/ 9 h 9"/>
                  <a:gd name="T6" fmla="*/ 3 w 13"/>
                  <a:gd name="T7" fmla="*/ 0 h 9"/>
                  <a:gd name="T8" fmla="*/ 6 w 13"/>
                  <a:gd name="T9" fmla="*/ 0 h 9"/>
                  <a:gd name="T10" fmla="*/ 13 w 13"/>
                  <a:gd name="T11" fmla="*/ 9 h 9"/>
                  <a:gd name="T12" fmla="*/ 9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9" y="9"/>
                    </a:lnTo>
                    <a:lnTo>
                      <a:pt x="3" y="0"/>
                    </a:lnTo>
                    <a:lnTo>
                      <a:pt x="6" y="0"/>
                    </a:lnTo>
                    <a:lnTo>
                      <a:pt x="13" y="9"/>
                    </a:lnTo>
                    <a:lnTo>
                      <a:pt x="9"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 name="Freeform 57">
                <a:extLst>
                  <a:ext uri="{FF2B5EF4-FFF2-40B4-BE49-F238E27FC236}">
                    <a16:creationId xmlns:a16="http://schemas.microsoft.com/office/drawing/2014/main" id="{3D1B2D33-5307-8797-70A5-86B742526436}"/>
                  </a:ext>
                </a:extLst>
              </p:cNvPr>
              <p:cNvSpPr>
                <a:spLocks/>
              </p:cNvSpPr>
              <p:nvPr/>
            </p:nvSpPr>
            <p:spPr bwMode="auto">
              <a:xfrm>
                <a:off x="2055"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9" name="Freeform 58">
                <a:extLst>
                  <a:ext uri="{FF2B5EF4-FFF2-40B4-BE49-F238E27FC236}">
                    <a16:creationId xmlns:a16="http://schemas.microsoft.com/office/drawing/2014/main" id="{E1076027-6858-2147-812D-8825FC347522}"/>
                  </a:ext>
                </a:extLst>
              </p:cNvPr>
              <p:cNvSpPr>
                <a:spLocks/>
              </p:cNvSpPr>
              <p:nvPr/>
            </p:nvSpPr>
            <p:spPr bwMode="auto">
              <a:xfrm>
                <a:off x="2065" y="1451"/>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0" name="Freeform 59">
                <a:extLst>
                  <a:ext uri="{FF2B5EF4-FFF2-40B4-BE49-F238E27FC236}">
                    <a16:creationId xmlns:a16="http://schemas.microsoft.com/office/drawing/2014/main" id="{710F9227-EEBA-0758-293F-FF9B42119C9E}"/>
                  </a:ext>
                </a:extLst>
              </p:cNvPr>
              <p:cNvSpPr>
                <a:spLocks/>
              </p:cNvSpPr>
              <p:nvPr/>
            </p:nvSpPr>
            <p:spPr bwMode="auto">
              <a:xfrm>
                <a:off x="2075"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1" name="Freeform 60">
                <a:extLst>
                  <a:ext uri="{FF2B5EF4-FFF2-40B4-BE49-F238E27FC236}">
                    <a16:creationId xmlns:a16="http://schemas.microsoft.com/office/drawing/2014/main" id="{38FC0269-8639-0066-1BBD-CA152BF80B4B}"/>
                  </a:ext>
                </a:extLst>
              </p:cNvPr>
              <p:cNvSpPr>
                <a:spLocks/>
              </p:cNvSpPr>
              <p:nvPr/>
            </p:nvSpPr>
            <p:spPr bwMode="auto">
              <a:xfrm>
                <a:off x="2088" y="1458"/>
                <a:ext cx="14" cy="9"/>
              </a:xfrm>
              <a:custGeom>
                <a:avLst/>
                <a:gdLst>
                  <a:gd name="T0" fmla="*/ 0 w 14"/>
                  <a:gd name="T1" fmla="*/ 3 h 9"/>
                  <a:gd name="T2" fmla="*/ 14 w 14"/>
                  <a:gd name="T3" fmla="*/ 0 h 9"/>
                  <a:gd name="T4" fmla="*/ 14 w 14"/>
                  <a:gd name="T5" fmla="*/ 3 h 9"/>
                  <a:gd name="T6" fmla="*/ 0 w 14"/>
                  <a:gd name="T7" fmla="*/ 6 h 9"/>
                  <a:gd name="T8" fmla="*/ 0 w 14"/>
                  <a:gd name="T9" fmla="*/ 9 h 9"/>
                  <a:gd name="T10" fmla="*/ 14 w 14"/>
                  <a:gd name="T11" fmla="*/ 6 h 9"/>
                  <a:gd name="T12" fmla="*/ 14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0" y="3"/>
                    </a:moveTo>
                    <a:lnTo>
                      <a:pt x="14" y="0"/>
                    </a:lnTo>
                    <a:lnTo>
                      <a:pt x="14" y="3"/>
                    </a:lnTo>
                    <a:lnTo>
                      <a:pt x="0" y="6"/>
                    </a:lnTo>
                    <a:lnTo>
                      <a:pt x="0" y="9"/>
                    </a:lnTo>
                    <a:lnTo>
                      <a:pt x="14" y="6"/>
                    </a:lnTo>
                    <a:lnTo>
                      <a:pt x="1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2" name="Freeform 61">
                <a:extLst>
                  <a:ext uri="{FF2B5EF4-FFF2-40B4-BE49-F238E27FC236}">
                    <a16:creationId xmlns:a16="http://schemas.microsoft.com/office/drawing/2014/main" id="{74E9F3DE-081F-017F-DE82-7A0260B3560F}"/>
                  </a:ext>
                </a:extLst>
              </p:cNvPr>
              <p:cNvSpPr>
                <a:spLocks/>
              </p:cNvSpPr>
              <p:nvPr/>
            </p:nvSpPr>
            <p:spPr bwMode="auto">
              <a:xfrm>
                <a:off x="2102" y="1451"/>
                <a:ext cx="9" cy="13"/>
              </a:xfrm>
              <a:custGeom>
                <a:avLst/>
                <a:gdLst>
                  <a:gd name="T0" fmla="*/ 0 w 9"/>
                  <a:gd name="T1" fmla="*/ 7 h 13"/>
                  <a:gd name="T2" fmla="*/ 9 w 9"/>
                  <a:gd name="T3" fmla="*/ 0 h 13"/>
                  <a:gd name="T4" fmla="*/ 9 w 9"/>
                  <a:gd name="T5" fmla="*/ 3 h 13"/>
                  <a:gd name="T6" fmla="*/ 0 w 9"/>
                  <a:gd name="T7" fmla="*/ 10 h 13"/>
                  <a:gd name="T8" fmla="*/ 0 w 9"/>
                  <a:gd name="T9" fmla="*/ 13 h 13"/>
                  <a:gd name="T10" fmla="*/ 9 w 9"/>
                  <a:gd name="T11" fmla="*/ 7 h 13"/>
                  <a:gd name="T12" fmla="*/ 9 w 9"/>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0" y="7"/>
                    </a:moveTo>
                    <a:lnTo>
                      <a:pt x="9" y="0"/>
                    </a:lnTo>
                    <a:lnTo>
                      <a:pt x="9" y="3"/>
                    </a:lnTo>
                    <a:lnTo>
                      <a:pt x="0" y="10"/>
                    </a:lnTo>
                    <a:lnTo>
                      <a:pt x="0" y="13"/>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3" name="Freeform 62">
                <a:extLst>
                  <a:ext uri="{FF2B5EF4-FFF2-40B4-BE49-F238E27FC236}">
                    <a16:creationId xmlns:a16="http://schemas.microsoft.com/office/drawing/2014/main" id="{F3371129-D42E-1B74-8F91-641F4A59ECD7}"/>
                  </a:ext>
                </a:extLst>
              </p:cNvPr>
              <p:cNvSpPr>
                <a:spLocks/>
              </p:cNvSpPr>
              <p:nvPr/>
            </p:nvSpPr>
            <p:spPr bwMode="auto">
              <a:xfrm>
                <a:off x="2111"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4" name="Freeform 63">
                <a:extLst>
                  <a:ext uri="{FF2B5EF4-FFF2-40B4-BE49-F238E27FC236}">
                    <a16:creationId xmlns:a16="http://schemas.microsoft.com/office/drawing/2014/main" id="{C0507EBE-BE71-61CC-5C4C-CB60079F0676}"/>
                  </a:ext>
                </a:extLst>
              </p:cNvPr>
              <p:cNvSpPr>
                <a:spLocks/>
              </p:cNvSpPr>
              <p:nvPr/>
            </p:nvSpPr>
            <p:spPr bwMode="auto">
              <a:xfrm>
                <a:off x="2118" y="1435"/>
                <a:ext cx="10" cy="9"/>
              </a:xfrm>
              <a:custGeom>
                <a:avLst/>
                <a:gdLst>
                  <a:gd name="T0" fmla="*/ 0 w 10"/>
                  <a:gd name="T1" fmla="*/ 9 h 9"/>
                  <a:gd name="T2" fmla="*/ 3 w 10"/>
                  <a:gd name="T3" fmla="*/ 0 h 9"/>
                  <a:gd name="T4" fmla="*/ 7 w 10"/>
                  <a:gd name="T5" fmla="*/ 0 h 9"/>
                  <a:gd name="T6" fmla="*/ 3 w 10"/>
                  <a:gd name="T7" fmla="*/ 9 h 9"/>
                  <a:gd name="T8" fmla="*/ 7 w 10"/>
                  <a:gd name="T9" fmla="*/ 9 h 9"/>
                  <a:gd name="T10" fmla="*/ 10 w 10"/>
                  <a:gd name="T11" fmla="*/ 0 h 9"/>
                  <a:gd name="T12" fmla="*/ 7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9"/>
                    </a:moveTo>
                    <a:lnTo>
                      <a:pt x="3" y="0"/>
                    </a:lnTo>
                    <a:lnTo>
                      <a:pt x="7" y="0"/>
                    </a:lnTo>
                    <a:lnTo>
                      <a:pt x="3" y="9"/>
                    </a:lnTo>
                    <a:lnTo>
                      <a:pt x="7" y="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5" name="Freeform 64">
                <a:extLst>
                  <a:ext uri="{FF2B5EF4-FFF2-40B4-BE49-F238E27FC236}">
                    <a16:creationId xmlns:a16="http://schemas.microsoft.com/office/drawing/2014/main" id="{FE0E84F2-BAE5-F8C8-05ED-A2197EA3E80E}"/>
                  </a:ext>
                </a:extLst>
              </p:cNvPr>
              <p:cNvSpPr>
                <a:spLocks/>
              </p:cNvSpPr>
              <p:nvPr/>
            </p:nvSpPr>
            <p:spPr bwMode="auto">
              <a:xfrm>
                <a:off x="2121" y="1421"/>
                <a:ext cx="10" cy="14"/>
              </a:xfrm>
              <a:custGeom>
                <a:avLst/>
                <a:gdLst>
                  <a:gd name="T0" fmla="*/ 0 w 10"/>
                  <a:gd name="T1" fmla="*/ 14 h 14"/>
                  <a:gd name="T2" fmla="*/ 4 w 10"/>
                  <a:gd name="T3" fmla="*/ 0 h 14"/>
                  <a:gd name="T4" fmla="*/ 7 w 10"/>
                  <a:gd name="T5" fmla="*/ 0 h 14"/>
                  <a:gd name="T6" fmla="*/ 4 w 10"/>
                  <a:gd name="T7" fmla="*/ 14 h 14"/>
                  <a:gd name="T8" fmla="*/ 7 w 10"/>
                  <a:gd name="T9" fmla="*/ 14 h 14"/>
                  <a:gd name="T10" fmla="*/ 10 w 10"/>
                  <a:gd name="T11" fmla="*/ 0 h 14"/>
                  <a:gd name="T12" fmla="*/ 7 w 1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0" y="14"/>
                    </a:moveTo>
                    <a:lnTo>
                      <a:pt x="4" y="0"/>
                    </a:lnTo>
                    <a:lnTo>
                      <a:pt x="7" y="0"/>
                    </a:lnTo>
                    <a:lnTo>
                      <a:pt x="4" y="14"/>
                    </a:lnTo>
                    <a:lnTo>
                      <a:pt x="7" y="1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6" name="Freeform 65">
                <a:extLst>
                  <a:ext uri="{FF2B5EF4-FFF2-40B4-BE49-F238E27FC236}">
                    <a16:creationId xmlns:a16="http://schemas.microsoft.com/office/drawing/2014/main" id="{BEC3C49A-548C-F98F-51EC-2F587EA113AF}"/>
                  </a:ext>
                </a:extLst>
              </p:cNvPr>
              <p:cNvSpPr>
                <a:spLocks/>
              </p:cNvSpPr>
              <p:nvPr/>
            </p:nvSpPr>
            <p:spPr bwMode="auto">
              <a:xfrm>
                <a:off x="2121" y="1411"/>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7" name="Freeform 66">
                <a:extLst>
                  <a:ext uri="{FF2B5EF4-FFF2-40B4-BE49-F238E27FC236}">
                    <a16:creationId xmlns:a16="http://schemas.microsoft.com/office/drawing/2014/main" id="{5CFA9158-D4DF-0CE2-0577-6E4C3EBFB61E}"/>
                  </a:ext>
                </a:extLst>
              </p:cNvPr>
              <p:cNvSpPr>
                <a:spLocks/>
              </p:cNvSpPr>
              <p:nvPr/>
            </p:nvSpPr>
            <p:spPr bwMode="auto">
              <a:xfrm>
                <a:off x="2118" y="1398"/>
                <a:ext cx="10" cy="13"/>
              </a:xfrm>
              <a:custGeom>
                <a:avLst/>
                <a:gdLst>
                  <a:gd name="T0" fmla="*/ 3 w 10"/>
                  <a:gd name="T1" fmla="*/ 13 h 13"/>
                  <a:gd name="T2" fmla="*/ 0 w 10"/>
                  <a:gd name="T3" fmla="*/ 0 h 13"/>
                  <a:gd name="T4" fmla="*/ 3 w 10"/>
                  <a:gd name="T5" fmla="*/ 0 h 13"/>
                  <a:gd name="T6" fmla="*/ 7 w 10"/>
                  <a:gd name="T7" fmla="*/ 13 h 13"/>
                  <a:gd name="T8" fmla="*/ 10 w 10"/>
                  <a:gd name="T9" fmla="*/ 13 h 13"/>
                  <a:gd name="T10" fmla="*/ 7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7" y="13"/>
                    </a:lnTo>
                    <a:lnTo>
                      <a:pt x="10"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 name="Freeform 67">
                <a:extLst>
                  <a:ext uri="{FF2B5EF4-FFF2-40B4-BE49-F238E27FC236}">
                    <a16:creationId xmlns:a16="http://schemas.microsoft.com/office/drawing/2014/main" id="{A9DDB11F-D2E6-9583-1800-0B3450852581}"/>
                  </a:ext>
                </a:extLst>
              </p:cNvPr>
              <p:cNvSpPr>
                <a:spLocks/>
              </p:cNvSpPr>
              <p:nvPr/>
            </p:nvSpPr>
            <p:spPr bwMode="auto">
              <a:xfrm>
                <a:off x="2111"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9" name="Freeform 68">
                <a:extLst>
                  <a:ext uri="{FF2B5EF4-FFF2-40B4-BE49-F238E27FC236}">
                    <a16:creationId xmlns:a16="http://schemas.microsoft.com/office/drawing/2014/main" id="{BD3975CE-B490-680C-9238-562C8F7A9A3B}"/>
                  </a:ext>
                </a:extLst>
              </p:cNvPr>
              <p:cNvSpPr>
                <a:spLocks/>
              </p:cNvSpPr>
              <p:nvPr/>
            </p:nvSpPr>
            <p:spPr bwMode="auto">
              <a:xfrm>
                <a:off x="2102" y="1382"/>
                <a:ext cx="9" cy="10"/>
              </a:xfrm>
              <a:custGeom>
                <a:avLst/>
                <a:gdLst>
                  <a:gd name="T0" fmla="*/ 9 w 9"/>
                  <a:gd name="T1" fmla="*/ 3 h 10"/>
                  <a:gd name="T2" fmla="*/ 0 w 9"/>
                  <a:gd name="T3" fmla="*/ 0 h 10"/>
                  <a:gd name="T4" fmla="*/ 0 w 9"/>
                  <a:gd name="T5" fmla="*/ 3 h 10"/>
                  <a:gd name="T6" fmla="*/ 9 w 9"/>
                  <a:gd name="T7" fmla="*/ 6 h 10"/>
                  <a:gd name="T8" fmla="*/ 9 w 9"/>
                  <a:gd name="T9" fmla="*/ 10 h 10"/>
                  <a:gd name="T10" fmla="*/ 0 w 9"/>
                  <a:gd name="T11" fmla="*/ 6 h 10"/>
                  <a:gd name="T12" fmla="*/ 0 w 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9" y="3"/>
                    </a:moveTo>
                    <a:lnTo>
                      <a:pt x="0" y="0"/>
                    </a:lnTo>
                    <a:lnTo>
                      <a:pt x="0" y="3"/>
                    </a:lnTo>
                    <a:lnTo>
                      <a:pt x="9" y="6"/>
                    </a:lnTo>
                    <a:lnTo>
                      <a:pt x="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0" name="Freeform 69">
                <a:extLst>
                  <a:ext uri="{FF2B5EF4-FFF2-40B4-BE49-F238E27FC236}">
                    <a16:creationId xmlns:a16="http://schemas.microsoft.com/office/drawing/2014/main" id="{CF9DDEAE-8A43-A873-2D6A-71DB246D04D3}"/>
                  </a:ext>
                </a:extLst>
              </p:cNvPr>
              <p:cNvSpPr>
                <a:spLocks/>
              </p:cNvSpPr>
              <p:nvPr/>
            </p:nvSpPr>
            <p:spPr bwMode="auto">
              <a:xfrm>
                <a:off x="2088" y="1379"/>
                <a:ext cx="14" cy="9"/>
              </a:xfrm>
              <a:custGeom>
                <a:avLst/>
                <a:gdLst>
                  <a:gd name="T0" fmla="*/ 14 w 14"/>
                  <a:gd name="T1" fmla="*/ 3 h 9"/>
                  <a:gd name="T2" fmla="*/ 0 w 14"/>
                  <a:gd name="T3" fmla="*/ 0 h 9"/>
                  <a:gd name="T4" fmla="*/ 0 w 14"/>
                  <a:gd name="T5" fmla="*/ 3 h 9"/>
                  <a:gd name="T6" fmla="*/ 14 w 14"/>
                  <a:gd name="T7" fmla="*/ 6 h 9"/>
                  <a:gd name="T8" fmla="*/ 14 w 14"/>
                  <a:gd name="T9" fmla="*/ 9 h 9"/>
                  <a:gd name="T10" fmla="*/ 0 w 14"/>
                  <a:gd name="T11" fmla="*/ 6 h 9"/>
                  <a:gd name="T12" fmla="*/ 0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14" y="3"/>
                    </a:moveTo>
                    <a:lnTo>
                      <a:pt x="0" y="0"/>
                    </a:lnTo>
                    <a:lnTo>
                      <a:pt x="0" y="3"/>
                    </a:lnTo>
                    <a:lnTo>
                      <a:pt x="14" y="6"/>
                    </a:lnTo>
                    <a:lnTo>
                      <a:pt x="14"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1" name="Freeform 70">
                <a:extLst>
                  <a:ext uri="{FF2B5EF4-FFF2-40B4-BE49-F238E27FC236}">
                    <a16:creationId xmlns:a16="http://schemas.microsoft.com/office/drawing/2014/main" id="{1DE8B5D2-AC2F-A0FD-3105-EF97A3E43547}"/>
                  </a:ext>
                </a:extLst>
              </p:cNvPr>
              <p:cNvSpPr>
                <a:spLocks/>
              </p:cNvSpPr>
              <p:nvPr/>
            </p:nvSpPr>
            <p:spPr bwMode="auto">
              <a:xfrm>
                <a:off x="2075" y="1379"/>
                <a:ext cx="13" cy="9"/>
              </a:xfrm>
              <a:custGeom>
                <a:avLst/>
                <a:gdLst>
                  <a:gd name="T0" fmla="*/ 13 w 13"/>
                  <a:gd name="T1" fmla="*/ 0 h 9"/>
                  <a:gd name="T2" fmla="*/ 0 w 13"/>
                  <a:gd name="T3" fmla="*/ 3 h 9"/>
                  <a:gd name="T4" fmla="*/ 0 w 13"/>
                  <a:gd name="T5" fmla="*/ 6 h 9"/>
                  <a:gd name="T6" fmla="*/ 13 w 13"/>
                  <a:gd name="T7" fmla="*/ 3 h 9"/>
                  <a:gd name="T8" fmla="*/ 13 w 13"/>
                  <a:gd name="T9" fmla="*/ 6 h 9"/>
                  <a:gd name="T10" fmla="*/ 0 w 13"/>
                  <a:gd name="T11" fmla="*/ 9 h 9"/>
                  <a:gd name="T12" fmla="*/ 0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0"/>
                    </a:moveTo>
                    <a:lnTo>
                      <a:pt x="0" y="3"/>
                    </a:lnTo>
                    <a:lnTo>
                      <a:pt x="0" y="6"/>
                    </a:lnTo>
                    <a:lnTo>
                      <a:pt x="13" y="3"/>
                    </a:lnTo>
                    <a:lnTo>
                      <a:pt x="1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2" name="Freeform 71">
                <a:extLst>
                  <a:ext uri="{FF2B5EF4-FFF2-40B4-BE49-F238E27FC236}">
                    <a16:creationId xmlns:a16="http://schemas.microsoft.com/office/drawing/2014/main" id="{B9BA5CD2-B4F3-43BD-0F9F-9B10131634A5}"/>
                  </a:ext>
                </a:extLst>
              </p:cNvPr>
              <p:cNvSpPr>
                <a:spLocks/>
              </p:cNvSpPr>
              <p:nvPr/>
            </p:nvSpPr>
            <p:spPr bwMode="auto">
              <a:xfrm>
                <a:off x="2065" y="1382"/>
                <a:ext cx="10" cy="10"/>
              </a:xfrm>
              <a:custGeom>
                <a:avLst/>
                <a:gdLst>
                  <a:gd name="T0" fmla="*/ 10 w 10"/>
                  <a:gd name="T1" fmla="*/ 0 h 10"/>
                  <a:gd name="T2" fmla="*/ 0 w 10"/>
                  <a:gd name="T3" fmla="*/ 3 h 10"/>
                  <a:gd name="T4" fmla="*/ 0 w 10"/>
                  <a:gd name="T5" fmla="*/ 6 h 10"/>
                  <a:gd name="T6" fmla="*/ 10 w 10"/>
                  <a:gd name="T7" fmla="*/ 3 h 10"/>
                  <a:gd name="T8" fmla="*/ 10 w 10"/>
                  <a:gd name="T9" fmla="*/ 6 h 10"/>
                  <a:gd name="T10" fmla="*/ 0 w 10"/>
                  <a:gd name="T11" fmla="*/ 10 h 10"/>
                  <a:gd name="T12" fmla="*/ 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3"/>
                    </a:lnTo>
                    <a:lnTo>
                      <a:pt x="0" y="6"/>
                    </a:lnTo>
                    <a:lnTo>
                      <a:pt x="10" y="3"/>
                    </a:lnTo>
                    <a:lnTo>
                      <a:pt x="1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3" name="Freeform 72">
                <a:extLst>
                  <a:ext uri="{FF2B5EF4-FFF2-40B4-BE49-F238E27FC236}">
                    <a16:creationId xmlns:a16="http://schemas.microsoft.com/office/drawing/2014/main" id="{94D55E39-3CB2-6A07-B162-64FB8239C072}"/>
                  </a:ext>
                </a:extLst>
              </p:cNvPr>
              <p:cNvSpPr>
                <a:spLocks/>
              </p:cNvSpPr>
              <p:nvPr/>
            </p:nvSpPr>
            <p:spPr bwMode="auto">
              <a:xfrm>
                <a:off x="2055"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4" name="Freeform 73">
                <a:extLst>
                  <a:ext uri="{FF2B5EF4-FFF2-40B4-BE49-F238E27FC236}">
                    <a16:creationId xmlns:a16="http://schemas.microsoft.com/office/drawing/2014/main" id="{5F4F133E-7946-05BC-86F3-A927AE3AA036}"/>
                  </a:ext>
                </a:extLst>
              </p:cNvPr>
              <p:cNvSpPr>
                <a:spLocks/>
              </p:cNvSpPr>
              <p:nvPr/>
            </p:nvSpPr>
            <p:spPr bwMode="auto">
              <a:xfrm>
                <a:off x="2046" y="1398"/>
                <a:ext cx="13" cy="13"/>
              </a:xfrm>
              <a:custGeom>
                <a:avLst/>
                <a:gdLst>
                  <a:gd name="T0" fmla="*/ 6 w 13"/>
                  <a:gd name="T1" fmla="*/ 0 h 13"/>
                  <a:gd name="T2" fmla="*/ 0 w 13"/>
                  <a:gd name="T3" fmla="*/ 13 h 13"/>
                  <a:gd name="T4" fmla="*/ 3 w 13"/>
                  <a:gd name="T5" fmla="*/ 13 h 13"/>
                  <a:gd name="T6" fmla="*/ 9 w 13"/>
                  <a:gd name="T7" fmla="*/ 0 h 13"/>
                  <a:gd name="T8" fmla="*/ 13 w 13"/>
                  <a:gd name="T9" fmla="*/ 0 h 13"/>
                  <a:gd name="T10" fmla="*/ 6 w 13"/>
                  <a:gd name="T11" fmla="*/ 13 h 13"/>
                  <a:gd name="T12" fmla="*/ 3 w 13"/>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6" y="0"/>
                    </a:moveTo>
                    <a:lnTo>
                      <a:pt x="0" y="13"/>
                    </a:lnTo>
                    <a:lnTo>
                      <a:pt x="3" y="13"/>
                    </a:lnTo>
                    <a:lnTo>
                      <a:pt x="9" y="0"/>
                    </a:lnTo>
                    <a:lnTo>
                      <a:pt x="13"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5" name="Freeform 74">
                <a:extLst>
                  <a:ext uri="{FF2B5EF4-FFF2-40B4-BE49-F238E27FC236}">
                    <a16:creationId xmlns:a16="http://schemas.microsoft.com/office/drawing/2014/main" id="{34CFB6DC-C26D-DE96-E872-6E6E1542B0C8}"/>
                  </a:ext>
                </a:extLst>
              </p:cNvPr>
              <p:cNvSpPr>
                <a:spLocks/>
              </p:cNvSpPr>
              <p:nvPr/>
            </p:nvSpPr>
            <p:spPr bwMode="auto">
              <a:xfrm>
                <a:off x="2046" y="1411"/>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6" name="Freeform 75">
                <a:extLst>
                  <a:ext uri="{FF2B5EF4-FFF2-40B4-BE49-F238E27FC236}">
                    <a16:creationId xmlns:a16="http://schemas.microsoft.com/office/drawing/2014/main" id="{720E1E2C-E0FB-C03A-8907-D0CE53074A6B}"/>
                  </a:ext>
                </a:extLst>
              </p:cNvPr>
              <p:cNvSpPr>
                <a:spLocks/>
              </p:cNvSpPr>
              <p:nvPr/>
            </p:nvSpPr>
            <p:spPr bwMode="auto">
              <a:xfrm>
                <a:off x="1884" y="1421"/>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7" name="Freeform 76">
                <a:extLst>
                  <a:ext uri="{FF2B5EF4-FFF2-40B4-BE49-F238E27FC236}">
                    <a16:creationId xmlns:a16="http://schemas.microsoft.com/office/drawing/2014/main" id="{9262925B-BC18-D84D-4B05-496882579900}"/>
                  </a:ext>
                </a:extLst>
              </p:cNvPr>
              <p:cNvSpPr>
                <a:spLocks/>
              </p:cNvSpPr>
              <p:nvPr/>
            </p:nvSpPr>
            <p:spPr bwMode="auto">
              <a:xfrm>
                <a:off x="1888" y="1431"/>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 name="Freeform 77">
                <a:extLst>
                  <a:ext uri="{FF2B5EF4-FFF2-40B4-BE49-F238E27FC236}">
                    <a16:creationId xmlns:a16="http://schemas.microsoft.com/office/drawing/2014/main" id="{DDF20285-3790-73B1-7126-381651E9AC8B}"/>
                  </a:ext>
                </a:extLst>
              </p:cNvPr>
              <p:cNvSpPr>
                <a:spLocks/>
              </p:cNvSpPr>
              <p:nvPr/>
            </p:nvSpPr>
            <p:spPr bwMode="auto">
              <a:xfrm>
                <a:off x="1894"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9" name="Freeform 78">
                <a:extLst>
                  <a:ext uri="{FF2B5EF4-FFF2-40B4-BE49-F238E27FC236}">
                    <a16:creationId xmlns:a16="http://schemas.microsoft.com/office/drawing/2014/main" id="{7C95A497-1807-AC3A-3711-9CA6E48F5CFE}"/>
                  </a:ext>
                </a:extLst>
              </p:cNvPr>
              <p:cNvSpPr>
                <a:spLocks/>
              </p:cNvSpPr>
              <p:nvPr/>
            </p:nvSpPr>
            <p:spPr bwMode="auto">
              <a:xfrm>
                <a:off x="1904" y="1451"/>
                <a:ext cx="13" cy="10"/>
              </a:xfrm>
              <a:custGeom>
                <a:avLst/>
                <a:gdLst>
                  <a:gd name="T0" fmla="*/ 0 w 13"/>
                  <a:gd name="T1" fmla="*/ 0 h 10"/>
                  <a:gd name="T2" fmla="*/ 13 w 13"/>
                  <a:gd name="T3" fmla="*/ 3 h 10"/>
                  <a:gd name="T4" fmla="*/ 13 w 13"/>
                  <a:gd name="T5" fmla="*/ 7 h 10"/>
                  <a:gd name="T6" fmla="*/ 0 w 13"/>
                  <a:gd name="T7" fmla="*/ 3 h 10"/>
                  <a:gd name="T8" fmla="*/ 0 w 13"/>
                  <a:gd name="T9" fmla="*/ 7 h 10"/>
                  <a:gd name="T10" fmla="*/ 13 w 13"/>
                  <a:gd name="T11" fmla="*/ 10 h 10"/>
                  <a:gd name="T12" fmla="*/ 13 w 1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7"/>
                    </a:lnTo>
                    <a:lnTo>
                      <a:pt x="0" y="3"/>
                    </a:lnTo>
                    <a:lnTo>
                      <a:pt x="0" y="7"/>
                    </a:lnTo>
                    <a:lnTo>
                      <a:pt x="13" y="10"/>
                    </a:lnTo>
                    <a:lnTo>
                      <a:pt x="1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0" name="Freeform 79">
                <a:extLst>
                  <a:ext uri="{FF2B5EF4-FFF2-40B4-BE49-F238E27FC236}">
                    <a16:creationId xmlns:a16="http://schemas.microsoft.com/office/drawing/2014/main" id="{1B3A048C-4A99-E575-F169-7C65C41C1EB2}"/>
                  </a:ext>
                </a:extLst>
              </p:cNvPr>
              <p:cNvSpPr>
                <a:spLocks/>
              </p:cNvSpPr>
              <p:nvPr/>
            </p:nvSpPr>
            <p:spPr bwMode="auto">
              <a:xfrm>
                <a:off x="1917" y="1454"/>
                <a:ext cx="10" cy="10"/>
              </a:xfrm>
              <a:custGeom>
                <a:avLst/>
                <a:gdLst>
                  <a:gd name="T0" fmla="*/ 0 w 10"/>
                  <a:gd name="T1" fmla="*/ 0 h 10"/>
                  <a:gd name="T2" fmla="*/ 10 w 10"/>
                  <a:gd name="T3" fmla="*/ 4 h 10"/>
                  <a:gd name="T4" fmla="*/ 10 w 10"/>
                  <a:gd name="T5" fmla="*/ 7 h 10"/>
                  <a:gd name="T6" fmla="*/ 0 w 10"/>
                  <a:gd name="T7" fmla="*/ 4 h 10"/>
                  <a:gd name="T8" fmla="*/ 0 w 10"/>
                  <a:gd name="T9" fmla="*/ 7 h 10"/>
                  <a:gd name="T10" fmla="*/ 10 w 10"/>
                  <a:gd name="T11" fmla="*/ 10 h 10"/>
                  <a:gd name="T12" fmla="*/ 1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4"/>
                    </a:lnTo>
                    <a:lnTo>
                      <a:pt x="10" y="7"/>
                    </a:lnTo>
                    <a:lnTo>
                      <a:pt x="0" y="4"/>
                    </a:lnTo>
                    <a:lnTo>
                      <a:pt x="0" y="7"/>
                    </a:lnTo>
                    <a:lnTo>
                      <a:pt x="10" y="10"/>
                    </a:lnTo>
                    <a:lnTo>
                      <a:pt x="1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1" name="Freeform 80">
                <a:extLst>
                  <a:ext uri="{FF2B5EF4-FFF2-40B4-BE49-F238E27FC236}">
                    <a16:creationId xmlns:a16="http://schemas.microsoft.com/office/drawing/2014/main" id="{77AD127B-7EBF-9E47-8F28-D4AD68BA5F1E}"/>
                  </a:ext>
                </a:extLst>
              </p:cNvPr>
              <p:cNvSpPr>
                <a:spLocks/>
              </p:cNvSpPr>
              <p:nvPr/>
            </p:nvSpPr>
            <p:spPr bwMode="auto">
              <a:xfrm>
                <a:off x="1927" y="1454"/>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2" name="Freeform 81">
                <a:extLst>
                  <a:ext uri="{FF2B5EF4-FFF2-40B4-BE49-F238E27FC236}">
                    <a16:creationId xmlns:a16="http://schemas.microsoft.com/office/drawing/2014/main" id="{AE4A1CC8-D7E0-92F9-1A5F-8493368DD4A6}"/>
                  </a:ext>
                </a:extLst>
              </p:cNvPr>
              <p:cNvSpPr>
                <a:spLocks/>
              </p:cNvSpPr>
              <p:nvPr/>
            </p:nvSpPr>
            <p:spPr bwMode="auto">
              <a:xfrm>
                <a:off x="1940" y="1451"/>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3" name="Freeform 82">
                <a:extLst>
                  <a:ext uri="{FF2B5EF4-FFF2-40B4-BE49-F238E27FC236}">
                    <a16:creationId xmlns:a16="http://schemas.microsoft.com/office/drawing/2014/main" id="{13E0E5E0-E560-E240-7F99-0038F3848BE6}"/>
                  </a:ext>
                </a:extLst>
              </p:cNvPr>
              <p:cNvSpPr>
                <a:spLocks/>
              </p:cNvSpPr>
              <p:nvPr/>
            </p:nvSpPr>
            <p:spPr bwMode="auto">
              <a:xfrm>
                <a:off x="1950"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4" name="Freeform 83">
                <a:extLst>
                  <a:ext uri="{FF2B5EF4-FFF2-40B4-BE49-F238E27FC236}">
                    <a16:creationId xmlns:a16="http://schemas.microsoft.com/office/drawing/2014/main" id="{31812218-10BE-038A-6CB2-B11F2CB73326}"/>
                  </a:ext>
                </a:extLst>
              </p:cNvPr>
              <p:cNvSpPr>
                <a:spLocks/>
              </p:cNvSpPr>
              <p:nvPr/>
            </p:nvSpPr>
            <p:spPr bwMode="auto">
              <a:xfrm>
                <a:off x="1957" y="1431"/>
                <a:ext cx="13" cy="13"/>
              </a:xfrm>
              <a:custGeom>
                <a:avLst/>
                <a:gdLst>
                  <a:gd name="T0" fmla="*/ 0 w 13"/>
                  <a:gd name="T1" fmla="*/ 13 h 13"/>
                  <a:gd name="T2" fmla="*/ 6 w 13"/>
                  <a:gd name="T3" fmla="*/ 0 h 13"/>
                  <a:gd name="T4" fmla="*/ 10 w 13"/>
                  <a:gd name="T5" fmla="*/ 0 h 13"/>
                  <a:gd name="T6" fmla="*/ 3 w 13"/>
                  <a:gd name="T7" fmla="*/ 13 h 13"/>
                  <a:gd name="T8" fmla="*/ 6 w 13"/>
                  <a:gd name="T9" fmla="*/ 13 h 13"/>
                  <a:gd name="T10" fmla="*/ 13 w 13"/>
                  <a:gd name="T11" fmla="*/ 0 h 13"/>
                  <a:gd name="T12" fmla="*/ 10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13"/>
                    </a:moveTo>
                    <a:lnTo>
                      <a:pt x="6" y="0"/>
                    </a:lnTo>
                    <a:lnTo>
                      <a:pt x="10" y="0"/>
                    </a:lnTo>
                    <a:lnTo>
                      <a:pt x="3" y="13"/>
                    </a:lnTo>
                    <a:lnTo>
                      <a:pt x="6" y="13"/>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5" name="Freeform 84">
                <a:extLst>
                  <a:ext uri="{FF2B5EF4-FFF2-40B4-BE49-F238E27FC236}">
                    <a16:creationId xmlns:a16="http://schemas.microsoft.com/office/drawing/2014/main" id="{782DF184-D6BA-DC83-80E6-5B8468375764}"/>
                  </a:ext>
                </a:extLst>
              </p:cNvPr>
              <p:cNvSpPr>
                <a:spLocks/>
              </p:cNvSpPr>
              <p:nvPr/>
            </p:nvSpPr>
            <p:spPr bwMode="auto">
              <a:xfrm>
                <a:off x="1963" y="142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6" name="Freeform 85">
                <a:extLst>
                  <a:ext uri="{FF2B5EF4-FFF2-40B4-BE49-F238E27FC236}">
                    <a16:creationId xmlns:a16="http://schemas.microsoft.com/office/drawing/2014/main" id="{4EB7319E-7820-692F-F9F3-5850ED2D58D7}"/>
                  </a:ext>
                </a:extLst>
              </p:cNvPr>
              <p:cNvSpPr>
                <a:spLocks/>
              </p:cNvSpPr>
              <p:nvPr/>
            </p:nvSpPr>
            <p:spPr bwMode="auto">
              <a:xfrm>
                <a:off x="1963" y="1408"/>
                <a:ext cx="10" cy="13"/>
              </a:xfrm>
              <a:custGeom>
                <a:avLst/>
                <a:gdLst>
                  <a:gd name="T0" fmla="*/ 4 w 10"/>
                  <a:gd name="T1" fmla="*/ 13 h 13"/>
                  <a:gd name="T2" fmla="*/ 0 w 10"/>
                  <a:gd name="T3" fmla="*/ 0 h 13"/>
                  <a:gd name="T4" fmla="*/ 4 w 10"/>
                  <a:gd name="T5" fmla="*/ 0 h 13"/>
                  <a:gd name="T6" fmla="*/ 7 w 10"/>
                  <a:gd name="T7" fmla="*/ 13 h 13"/>
                  <a:gd name="T8" fmla="*/ 10 w 10"/>
                  <a:gd name="T9" fmla="*/ 13 h 13"/>
                  <a:gd name="T10" fmla="*/ 7 w 10"/>
                  <a:gd name="T11" fmla="*/ 0 h 13"/>
                  <a:gd name="T12" fmla="*/ 4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13"/>
                    </a:moveTo>
                    <a:lnTo>
                      <a:pt x="0" y="0"/>
                    </a:lnTo>
                    <a:lnTo>
                      <a:pt x="4" y="0"/>
                    </a:lnTo>
                    <a:lnTo>
                      <a:pt x="7" y="13"/>
                    </a:lnTo>
                    <a:lnTo>
                      <a:pt x="10" y="1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7" name="Freeform 86">
                <a:extLst>
                  <a:ext uri="{FF2B5EF4-FFF2-40B4-BE49-F238E27FC236}">
                    <a16:creationId xmlns:a16="http://schemas.microsoft.com/office/drawing/2014/main" id="{3A993110-9CFC-B52A-8470-6504DFCB8D83}"/>
                  </a:ext>
                </a:extLst>
              </p:cNvPr>
              <p:cNvSpPr>
                <a:spLocks/>
              </p:cNvSpPr>
              <p:nvPr/>
            </p:nvSpPr>
            <p:spPr bwMode="auto">
              <a:xfrm>
                <a:off x="1957" y="1398"/>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8" name="Freeform 87">
                <a:extLst>
                  <a:ext uri="{FF2B5EF4-FFF2-40B4-BE49-F238E27FC236}">
                    <a16:creationId xmlns:a16="http://schemas.microsoft.com/office/drawing/2014/main" id="{A125E465-CFD5-5572-67A8-801011EC87BE}"/>
                  </a:ext>
                </a:extLst>
              </p:cNvPr>
              <p:cNvSpPr>
                <a:spLocks/>
              </p:cNvSpPr>
              <p:nvPr/>
            </p:nvSpPr>
            <p:spPr bwMode="auto">
              <a:xfrm>
                <a:off x="1950"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 name="Freeform 88">
                <a:extLst>
                  <a:ext uri="{FF2B5EF4-FFF2-40B4-BE49-F238E27FC236}">
                    <a16:creationId xmlns:a16="http://schemas.microsoft.com/office/drawing/2014/main" id="{3B30A2FA-A00D-EF14-DAE0-C625E4E237B7}"/>
                  </a:ext>
                </a:extLst>
              </p:cNvPr>
              <p:cNvSpPr>
                <a:spLocks/>
              </p:cNvSpPr>
              <p:nvPr/>
            </p:nvSpPr>
            <p:spPr bwMode="auto">
              <a:xfrm>
                <a:off x="1940" y="1379"/>
                <a:ext cx="10" cy="13"/>
              </a:xfrm>
              <a:custGeom>
                <a:avLst/>
                <a:gdLst>
                  <a:gd name="T0" fmla="*/ 10 w 10"/>
                  <a:gd name="T1" fmla="*/ 6 h 13"/>
                  <a:gd name="T2" fmla="*/ 0 w 10"/>
                  <a:gd name="T3" fmla="*/ 0 h 13"/>
                  <a:gd name="T4" fmla="*/ 0 w 10"/>
                  <a:gd name="T5" fmla="*/ 3 h 13"/>
                  <a:gd name="T6" fmla="*/ 10 w 10"/>
                  <a:gd name="T7" fmla="*/ 9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9"/>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 name="Freeform 89">
                <a:extLst>
                  <a:ext uri="{FF2B5EF4-FFF2-40B4-BE49-F238E27FC236}">
                    <a16:creationId xmlns:a16="http://schemas.microsoft.com/office/drawing/2014/main" id="{06F3D7A6-534D-9786-1D0D-FB5E8C47A557}"/>
                  </a:ext>
                </a:extLst>
              </p:cNvPr>
              <p:cNvSpPr>
                <a:spLocks/>
              </p:cNvSpPr>
              <p:nvPr/>
            </p:nvSpPr>
            <p:spPr bwMode="auto">
              <a:xfrm>
                <a:off x="1927" y="1375"/>
                <a:ext cx="13" cy="10"/>
              </a:xfrm>
              <a:custGeom>
                <a:avLst/>
                <a:gdLst>
                  <a:gd name="T0" fmla="*/ 13 w 13"/>
                  <a:gd name="T1" fmla="*/ 4 h 10"/>
                  <a:gd name="T2" fmla="*/ 0 w 13"/>
                  <a:gd name="T3" fmla="*/ 0 h 10"/>
                  <a:gd name="T4" fmla="*/ 0 w 13"/>
                  <a:gd name="T5" fmla="*/ 4 h 10"/>
                  <a:gd name="T6" fmla="*/ 13 w 13"/>
                  <a:gd name="T7" fmla="*/ 7 h 10"/>
                  <a:gd name="T8" fmla="*/ 13 w 13"/>
                  <a:gd name="T9" fmla="*/ 10 h 10"/>
                  <a:gd name="T10" fmla="*/ 0 w 13"/>
                  <a:gd name="T11" fmla="*/ 7 h 10"/>
                  <a:gd name="T12" fmla="*/ 0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3" y="4"/>
                    </a:moveTo>
                    <a:lnTo>
                      <a:pt x="0" y="0"/>
                    </a:lnTo>
                    <a:lnTo>
                      <a:pt x="0" y="4"/>
                    </a:lnTo>
                    <a:lnTo>
                      <a:pt x="13" y="7"/>
                    </a:lnTo>
                    <a:lnTo>
                      <a:pt x="1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 name="Freeform 90">
                <a:extLst>
                  <a:ext uri="{FF2B5EF4-FFF2-40B4-BE49-F238E27FC236}">
                    <a16:creationId xmlns:a16="http://schemas.microsoft.com/office/drawing/2014/main" id="{806FABF6-6A4E-330A-BBFE-D4DB2B3F76F1}"/>
                  </a:ext>
                </a:extLst>
              </p:cNvPr>
              <p:cNvSpPr>
                <a:spLocks/>
              </p:cNvSpPr>
              <p:nvPr/>
            </p:nvSpPr>
            <p:spPr bwMode="auto">
              <a:xfrm>
                <a:off x="1917" y="1375"/>
                <a:ext cx="10" cy="10"/>
              </a:xfrm>
              <a:custGeom>
                <a:avLst/>
                <a:gdLst>
                  <a:gd name="T0" fmla="*/ 10 w 10"/>
                  <a:gd name="T1" fmla="*/ 0 h 10"/>
                  <a:gd name="T2" fmla="*/ 0 w 10"/>
                  <a:gd name="T3" fmla="*/ 4 h 10"/>
                  <a:gd name="T4" fmla="*/ 0 w 10"/>
                  <a:gd name="T5" fmla="*/ 7 h 10"/>
                  <a:gd name="T6" fmla="*/ 10 w 10"/>
                  <a:gd name="T7" fmla="*/ 4 h 10"/>
                  <a:gd name="T8" fmla="*/ 10 w 10"/>
                  <a:gd name="T9" fmla="*/ 7 h 10"/>
                  <a:gd name="T10" fmla="*/ 0 w 10"/>
                  <a:gd name="T11" fmla="*/ 10 h 10"/>
                  <a:gd name="T12" fmla="*/ 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4"/>
                    </a:lnTo>
                    <a:lnTo>
                      <a:pt x="0" y="7"/>
                    </a:lnTo>
                    <a:lnTo>
                      <a:pt x="10" y="4"/>
                    </a:lnTo>
                    <a:lnTo>
                      <a:pt x="1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 name="Freeform 91">
                <a:extLst>
                  <a:ext uri="{FF2B5EF4-FFF2-40B4-BE49-F238E27FC236}">
                    <a16:creationId xmlns:a16="http://schemas.microsoft.com/office/drawing/2014/main" id="{6AF0FD52-2828-4DA1-0926-69A34A67667E}"/>
                  </a:ext>
                </a:extLst>
              </p:cNvPr>
              <p:cNvSpPr>
                <a:spLocks/>
              </p:cNvSpPr>
              <p:nvPr/>
            </p:nvSpPr>
            <p:spPr bwMode="auto">
              <a:xfrm>
                <a:off x="1904" y="1379"/>
                <a:ext cx="13" cy="13"/>
              </a:xfrm>
              <a:custGeom>
                <a:avLst/>
                <a:gdLst>
                  <a:gd name="T0" fmla="*/ 13 w 13"/>
                  <a:gd name="T1" fmla="*/ 0 h 13"/>
                  <a:gd name="T2" fmla="*/ 0 w 13"/>
                  <a:gd name="T3" fmla="*/ 6 h 13"/>
                  <a:gd name="T4" fmla="*/ 0 w 13"/>
                  <a:gd name="T5" fmla="*/ 9 h 13"/>
                  <a:gd name="T6" fmla="*/ 13 w 13"/>
                  <a:gd name="T7" fmla="*/ 3 h 13"/>
                  <a:gd name="T8" fmla="*/ 13 w 13"/>
                  <a:gd name="T9" fmla="*/ 6 h 13"/>
                  <a:gd name="T10" fmla="*/ 0 w 13"/>
                  <a:gd name="T11" fmla="*/ 13 h 13"/>
                  <a:gd name="T12" fmla="*/ 0 w 13"/>
                  <a:gd name="T13" fmla="*/ 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6"/>
                    </a:lnTo>
                    <a:lnTo>
                      <a:pt x="0" y="9"/>
                    </a:lnTo>
                    <a:lnTo>
                      <a:pt x="13" y="3"/>
                    </a:lnTo>
                    <a:lnTo>
                      <a:pt x="13" y="6"/>
                    </a:lnTo>
                    <a:lnTo>
                      <a:pt x="0" y="13"/>
                    </a:lnTo>
                    <a:lnTo>
                      <a:pt x="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 name="Freeform 92">
                <a:extLst>
                  <a:ext uri="{FF2B5EF4-FFF2-40B4-BE49-F238E27FC236}">
                    <a16:creationId xmlns:a16="http://schemas.microsoft.com/office/drawing/2014/main" id="{94A71ABF-3D04-8BDA-4207-A360B6D15B2F}"/>
                  </a:ext>
                </a:extLst>
              </p:cNvPr>
              <p:cNvSpPr>
                <a:spLocks/>
              </p:cNvSpPr>
              <p:nvPr/>
            </p:nvSpPr>
            <p:spPr bwMode="auto">
              <a:xfrm>
                <a:off x="1894"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4" name="Freeform 93">
                <a:extLst>
                  <a:ext uri="{FF2B5EF4-FFF2-40B4-BE49-F238E27FC236}">
                    <a16:creationId xmlns:a16="http://schemas.microsoft.com/office/drawing/2014/main" id="{553432FD-641B-24CC-4163-90935D9104D3}"/>
                  </a:ext>
                </a:extLst>
              </p:cNvPr>
              <p:cNvSpPr>
                <a:spLocks/>
              </p:cNvSpPr>
              <p:nvPr/>
            </p:nvSpPr>
            <p:spPr bwMode="auto">
              <a:xfrm>
                <a:off x="1888" y="1398"/>
                <a:ext cx="10" cy="10"/>
              </a:xfrm>
              <a:custGeom>
                <a:avLst/>
                <a:gdLst>
                  <a:gd name="T0" fmla="*/ 3 w 10"/>
                  <a:gd name="T1" fmla="*/ 0 h 10"/>
                  <a:gd name="T2" fmla="*/ 0 w 10"/>
                  <a:gd name="T3" fmla="*/ 10 h 10"/>
                  <a:gd name="T4" fmla="*/ 3 w 10"/>
                  <a:gd name="T5" fmla="*/ 10 h 10"/>
                  <a:gd name="T6" fmla="*/ 6 w 10"/>
                  <a:gd name="T7" fmla="*/ 0 h 10"/>
                  <a:gd name="T8" fmla="*/ 10 w 10"/>
                  <a:gd name="T9" fmla="*/ 0 h 10"/>
                  <a:gd name="T10" fmla="*/ 6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6" y="0"/>
                    </a:lnTo>
                    <a:lnTo>
                      <a:pt x="10"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5" name="Freeform 94">
                <a:extLst>
                  <a:ext uri="{FF2B5EF4-FFF2-40B4-BE49-F238E27FC236}">
                    <a16:creationId xmlns:a16="http://schemas.microsoft.com/office/drawing/2014/main" id="{271C7203-D6A2-DCD2-0727-F4C18BC90657}"/>
                  </a:ext>
                </a:extLst>
              </p:cNvPr>
              <p:cNvSpPr>
                <a:spLocks/>
              </p:cNvSpPr>
              <p:nvPr/>
            </p:nvSpPr>
            <p:spPr bwMode="auto">
              <a:xfrm>
                <a:off x="1884" y="1408"/>
                <a:ext cx="10" cy="13"/>
              </a:xfrm>
              <a:custGeom>
                <a:avLst/>
                <a:gdLst>
                  <a:gd name="T0" fmla="*/ 4 w 10"/>
                  <a:gd name="T1" fmla="*/ 0 h 13"/>
                  <a:gd name="T2" fmla="*/ 0 w 10"/>
                  <a:gd name="T3" fmla="*/ 13 h 13"/>
                  <a:gd name="T4" fmla="*/ 4 w 10"/>
                  <a:gd name="T5" fmla="*/ 13 h 13"/>
                  <a:gd name="T6" fmla="*/ 7 w 10"/>
                  <a:gd name="T7" fmla="*/ 0 h 13"/>
                  <a:gd name="T8" fmla="*/ 10 w 10"/>
                  <a:gd name="T9" fmla="*/ 0 h 13"/>
                  <a:gd name="T10" fmla="*/ 7 w 10"/>
                  <a:gd name="T11" fmla="*/ 13 h 13"/>
                  <a:gd name="T12" fmla="*/ 4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0"/>
                    </a:moveTo>
                    <a:lnTo>
                      <a:pt x="0" y="13"/>
                    </a:lnTo>
                    <a:lnTo>
                      <a:pt x="4" y="13"/>
                    </a:lnTo>
                    <a:lnTo>
                      <a:pt x="7" y="0"/>
                    </a:lnTo>
                    <a:lnTo>
                      <a:pt x="10" y="0"/>
                    </a:lnTo>
                    <a:lnTo>
                      <a:pt x="7" y="13"/>
                    </a:lnTo>
                    <a:lnTo>
                      <a:pt x="4"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6" name="Freeform 95">
                <a:extLst>
                  <a:ext uri="{FF2B5EF4-FFF2-40B4-BE49-F238E27FC236}">
                    <a16:creationId xmlns:a16="http://schemas.microsoft.com/office/drawing/2014/main" id="{35397631-65E3-1A2F-5DFA-A1348C053354}"/>
                  </a:ext>
                </a:extLst>
              </p:cNvPr>
              <p:cNvSpPr>
                <a:spLocks/>
              </p:cNvSpPr>
              <p:nvPr/>
            </p:nvSpPr>
            <p:spPr bwMode="auto">
              <a:xfrm>
                <a:off x="2075"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7" name="Freeform 96">
                <a:extLst>
                  <a:ext uri="{FF2B5EF4-FFF2-40B4-BE49-F238E27FC236}">
                    <a16:creationId xmlns:a16="http://schemas.microsoft.com/office/drawing/2014/main" id="{AAC88EF8-2246-5EE3-3B77-3EFB8B0EDE37}"/>
                  </a:ext>
                </a:extLst>
              </p:cNvPr>
              <p:cNvSpPr>
                <a:spLocks/>
              </p:cNvSpPr>
              <p:nvPr/>
            </p:nvSpPr>
            <p:spPr bwMode="auto">
              <a:xfrm>
                <a:off x="2079"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8" name="Freeform 97">
                <a:extLst>
                  <a:ext uri="{FF2B5EF4-FFF2-40B4-BE49-F238E27FC236}">
                    <a16:creationId xmlns:a16="http://schemas.microsoft.com/office/drawing/2014/main" id="{3DECBA58-E367-3F3B-2167-0BD3C58D718A}"/>
                  </a:ext>
                </a:extLst>
              </p:cNvPr>
              <p:cNvSpPr>
                <a:spLocks/>
              </p:cNvSpPr>
              <p:nvPr/>
            </p:nvSpPr>
            <p:spPr bwMode="auto">
              <a:xfrm>
                <a:off x="2082"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 name="Freeform 98">
                <a:extLst>
                  <a:ext uri="{FF2B5EF4-FFF2-40B4-BE49-F238E27FC236}">
                    <a16:creationId xmlns:a16="http://schemas.microsoft.com/office/drawing/2014/main" id="{8AB74B49-5289-8649-C89A-0A846B9D167B}"/>
                  </a:ext>
                </a:extLst>
              </p:cNvPr>
              <p:cNvSpPr>
                <a:spLocks/>
              </p:cNvSpPr>
              <p:nvPr/>
            </p:nvSpPr>
            <p:spPr bwMode="auto">
              <a:xfrm>
                <a:off x="2085" y="1428"/>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0" name="Freeform 99">
                <a:extLst>
                  <a:ext uri="{FF2B5EF4-FFF2-40B4-BE49-F238E27FC236}">
                    <a16:creationId xmlns:a16="http://schemas.microsoft.com/office/drawing/2014/main" id="{D48C8628-4739-08A9-0DB1-2257B0FF8F04}"/>
                  </a:ext>
                </a:extLst>
              </p:cNvPr>
              <p:cNvSpPr>
                <a:spLocks/>
              </p:cNvSpPr>
              <p:nvPr/>
            </p:nvSpPr>
            <p:spPr bwMode="auto">
              <a:xfrm>
                <a:off x="2088" y="1428"/>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 name="Freeform 100">
                <a:extLst>
                  <a:ext uri="{FF2B5EF4-FFF2-40B4-BE49-F238E27FC236}">
                    <a16:creationId xmlns:a16="http://schemas.microsoft.com/office/drawing/2014/main" id="{7765679E-2E5A-0805-BE03-B76082AE7A90}"/>
                  </a:ext>
                </a:extLst>
              </p:cNvPr>
              <p:cNvSpPr>
                <a:spLocks/>
              </p:cNvSpPr>
              <p:nvPr/>
            </p:nvSpPr>
            <p:spPr bwMode="auto">
              <a:xfrm>
                <a:off x="2092" y="1425"/>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 name="Freeform 101">
                <a:extLst>
                  <a:ext uri="{FF2B5EF4-FFF2-40B4-BE49-F238E27FC236}">
                    <a16:creationId xmlns:a16="http://schemas.microsoft.com/office/drawing/2014/main" id="{EC0C9823-05F7-5F28-3D28-795703BFB0FD}"/>
                  </a:ext>
                </a:extLst>
              </p:cNvPr>
              <p:cNvSpPr>
                <a:spLocks/>
              </p:cNvSpPr>
              <p:nvPr/>
            </p:nvSpPr>
            <p:spPr bwMode="auto">
              <a:xfrm>
                <a:off x="2092"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3" name="Freeform 102">
                <a:extLst>
                  <a:ext uri="{FF2B5EF4-FFF2-40B4-BE49-F238E27FC236}">
                    <a16:creationId xmlns:a16="http://schemas.microsoft.com/office/drawing/2014/main" id="{4A802E7E-46A8-6AC7-05D6-7F3F0B987941}"/>
                  </a:ext>
                </a:extLst>
              </p:cNvPr>
              <p:cNvSpPr>
                <a:spLocks/>
              </p:cNvSpPr>
              <p:nvPr/>
            </p:nvSpPr>
            <p:spPr bwMode="auto">
              <a:xfrm>
                <a:off x="2095"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4" name="Freeform 103">
                <a:extLst>
                  <a:ext uri="{FF2B5EF4-FFF2-40B4-BE49-F238E27FC236}">
                    <a16:creationId xmlns:a16="http://schemas.microsoft.com/office/drawing/2014/main" id="{F3C28A97-396C-4E2A-6833-E0962396619D}"/>
                  </a:ext>
                </a:extLst>
              </p:cNvPr>
              <p:cNvSpPr>
                <a:spLocks/>
              </p:cNvSpPr>
              <p:nvPr/>
            </p:nvSpPr>
            <p:spPr bwMode="auto">
              <a:xfrm>
                <a:off x="209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5" name="Freeform 104">
                <a:extLst>
                  <a:ext uri="{FF2B5EF4-FFF2-40B4-BE49-F238E27FC236}">
                    <a16:creationId xmlns:a16="http://schemas.microsoft.com/office/drawing/2014/main" id="{9627F522-1D52-4B96-0235-AC42BB4771C9}"/>
                  </a:ext>
                </a:extLst>
              </p:cNvPr>
              <p:cNvSpPr>
                <a:spLocks/>
              </p:cNvSpPr>
              <p:nvPr/>
            </p:nvSpPr>
            <p:spPr bwMode="auto">
              <a:xfrm>
                <a:off x="2092"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6" name="Freeform 105">
                <a:extLst>
                  <a:ext uri="{FF2B5EF4-FFF2-40B4-BE49-F238E27FC236}">
                    <a16:creationId xmlns:a16="http://schemas.microsoft.com/office/drawing/2014/main" id="{0A98311A-72F5-0CC8-214A-77CA151251D3}"/>
                  </a:ext>
                </a:extLst>
              </p:cNvPr>
              <p:cNvSpPr>
                <a:spLocks/>
              </p:cNvSpPr>
              <p:nvPr/>
            </p:nvSpPr>
            <p:spPr bwMode="auto">
              <a:xfrm>
                <a:off x="209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7" name="Freeform 106">
                <a:extLst>
                  <a:ext uri="{FF2B5EF4-FFF2-40B4-BE49-F238E27FC236}">
                    <a16:creationId xmlns:a16="http://schemas.microsoft.com/office/drawing/2014/main" id="{DBB79423-67F0-FCE8-5862-DD700B7DC909}"/>
                  </a:ext>
                </a:extLst>
              </p:cNvPr>
              <p:cNvSpPr>
                <a:spLocks/>
              </p:cNvSpPr>
              <p:nvPr/>
            </p:nvSpPr>
            <p:spPr bwMode="auto">
              <a:xfrm>
                <a:off x="2088" y="1408"/>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8" name="Freeform 107">
                <a:extLst>
                  <a:ext uri="{FF2B5EF4-FFF2-40B4-BE49-F238E27FC236}">
                    <a16:creationId xmlns:a16="http://schemas.microsoft.com/office/drawing/2014/main" id="{B82F64D7-C889-DB6C-7CB0-164E577FCC4A}"/>
                  </a:ext>
                </a:extLst>
              </p:cNvPr>
              <p:cNvSpPr>
                <a:spLocks/>
              </p:cNvSpPr>
              <p:nvPr/>
            </p:nvSpPr>
            <p:spPr bwMode="auto">
              <a:xfrm>
                <a:off x="2085"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9" name="Freeform 108">
                <a:extLst>
                  <a:ext uri="{FF2B5EF4-FFF2-40B4-BE49-F238E27FC236}">
                    <a16:creationId xmlns:a16="http://schemas.microsoft.com/office/drawing/2014/main" id="{19AE4577-26CA-E5D0-6B9F-9E347522D407}"/>
                  </a:ext>
                </a:extLst>
              </p:cNvPr>
              <p:cNvSpPr>
                <a:spLocks/>
              </p:cNvSpPr>
              <p:nvPr/>
            </p:nvSpPr>
            <p:spPr bwMode="auto">
              <a:xfrm>
                <a:off x="208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0" name="Freeform 109">
                <a:extLst>
                  <a:ext uri="{FF2B5EF4-FFF2-40B4-BE49-F238E27FC236}">
                    <a16:creationId xmlns:a16="http://schemas.microsoft.com/office/drawing/2014/main" id="{40FA1CAF-4F9A-41F2-8211-0522ABCF1931}"/>
                  </a:ext>
                </a:extLst>
              </p:cNvPr>
              <p:cNvSpPr>
                <a:spLocks/>
              </p:cNvSpPr>
              <p:nvPr/>
            </p:nvSpPr>
            <p:spPr bwMode="auto">
              <a:xfrm>
                <a:off x="2079"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1" name="Freeform 110">
                <a:extLst>
                  <a:ext uri="{FF2B5EF4-FFF2-40B4-BE49-F238E27FC236}">
                    <a16:creationId xmlns:a16="http://schemas.microsoft.com/office/drawing/2014/main" id="{67FA4773-4503-6AAB-3D74-17916D477A8F}"/>
                  </a:ext>
                </a:extLst>
              </p:cNvPr>
              <p:cNvSpPr>
                <a:spLocks/>
              </p:cNvSpPr>
              <p:nvPr/>
            </p:nvSpPr>
            <p:spPr bwMode="auto">
              <a:xfrm>
                <a:off x="2075"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2" name="Freeform 111">
                <a:extLst>
                  <a:ext uri="{FF2B5EF4-FFF2-40B4-BE49-F238E27FC236}">
                    <a16:creationId xmlns:a16="http://schemas.microsoft.com/office/drawing/2014/main" id="{7DE8FAA3-D0B6-EFD2-C2B3-320756EF34CD}"/>
                  </a:ext>
                </a:extLst>
              </p:cNvPr>
              <p:cNvSpPr>
                <a:spLocks/>
              </p:cNvSpPr>
              <p:nvPr/>
            </p:nvSpPr>
            <p:spPr bwMode="auto">
              <a:xfrm>
                <a:off x="1917"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3" name="Freeform 112">
                <a:extLst>
                  <a:ext uri="{FF2B5EF4-FFF2-40B4-BE49-F238E27FC236}">
                    <a16:creationId xmlns:a16="http://schemas.microsoft.com/office/drawing/2014/main" id="{6FA88974-0932-B366-4D10-F57FFB43EE34}"/>
                  </a:ext>
                </a:extLst>
              </p:cNvPr>
              <p:cNvSpPr>
                <a:spLocks/>
              </p:cNvSpPr>
              <p:nvPr/>
            </p:nvSpPr>
            <p:spPr bwMode="auto">
              <a:xfrm>
                <a:off x="1921"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4" name="Freeform 113">
                <a:extLst>
                  <a:ext uri="{FF2B5EF4-FFF2-40B4-BE49-F238E27FC236}">
                    <a16:creationId xmlns:a16="http://schemas.microsoft.com/office/drawing/2014/main" id="{1B51F7F4-4BF2-9B0F-467A-B44A798B5311}"/>
                  </a:ext>
                </a:extLst>
              </p:cNvPr>
              <p:cNvSpPr>
                <a:spLocks/>
              </p:cNvSpPr>
              <p:nvPr/>
            </p:nvSpPr>
            <p:spPr bwMode="auto">
              <a:xfrm>
                <a:off x="192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5" name="Freeform 114">
                <a:extLst>
                  <a:ext uri="{FF2B5EF4-FFF2-40B4-BE49-F238E27FC236}">
                    <a16:creationId xmlns:a16="http://schemas.microsoft.com/office/drawing/2014/main" id="{738251B2-41B9-016D-DA0D-DA42C5BED592}"/>
                  </a:ext>
                </a:extLst>
              </p:cNvPr>
              <p:cNvSpPr>
                <a:spLocks/>
              </p:cNvSpPr>
              <p:nvPr/>
            </p:nvSpPr>
            <p:spPr bwMode="auto">
              <a:xfrm>
                <a:off x="1927"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6" name="Freeform 115">
                <a:extLst>
                  <a:ext uri="{FF2B5EF4-FFF2-40B4-BE49-F238E27FC236}">
                    <a16:creationId xmlns:a16="http://schemas.microsoft.com/office/drawing/2014/main" id="{D36071AF-F483-247E-E8E4-F1D5B198D376}"/>
                  </a:ext>
                </a:extLst>
              </p:cNvPr>
              <p:cNvSpPr>
                <a:spLocks/>
              </p:cNvSpPr>
              <p:nvPr/>
            </p:nvSpPr>
            <p:spPr bwMode="auto">
              <a:xfrm>
                <a:off x="1930" y="1425"/>
                <a:ext cx="4" cy="10"/>
              </a:xfrm>
              <a:custGeom>
                <a:avLst/>
                <a:gdLst>
                  <a:gd name="T0" fmla="*/ 0 w 4"/>
                  <a:gd name="T1" fmla="*/ 3 h 10"/>
                  <a:gd name="T2" fmla="*/ 4 w 4"/>
                  <a:gd name="T3" fmla="*/ 0 h 10"/>
                  <a:gd name="T4" fmla="*/ 4 w 4"/>
                  <a:gd name="T5" fmla="*/ 3 h 10"/>
                  <a:gd name="T6" fmla="*/ 0 w 4"/>
                  <a:gd name="T7" fmla="*/ 6 h 10"/>
                  <a:gd name="T8" fmla="*/ 0 w 4"/>
                  <a:gd name="T9" fmla="*/ 10 h 10"/>
                  <a:gd name="T10" fmla="*/ 4 w 4"/>
                  <a:gd name="T11" fmla="*/ 6 h 10"/>
                  <a:gd name="T12" fmla="*/ 4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3"/>
                    </a:moveTo>
                    <a:lnTo>
                      <a:pt x="4" y="0"/>
                    </a:lnTo>
                    <a:lnTo>
                      <a:pt x="4" y="3"/>
                    </a:lnTo>
                    <a:lnTo>
                      <a:pt x="0" y="6"/>
                    </a:lnTo>
                    <a:lnTo>
                      <a:pt x="0" y="10"/>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7" name="Freeform 116">
                <a:extLst>
                  <a:ext uri="{FF2B5EF4-FFF2-40B4-BE49-F238E27FC236}">
                    <a16:creationId xmlns:a16="http://schemas.microsoft.com/office/drawing/2014/main" id="{ECAD910C-3383-81D3-4913-E64B28C99545}"/>
                  </a:ext>
                </a:extLst>
              </p:cNvPr>
              <p:cNvSpPr>
                <a:spLocks/>
              </p:cNvSpPr>
              <p:nvPr/>
            </p:nvSpPr>
            <p:spPr bwMode="auto">
              <a:xfrm>
                <a:off x="193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8" name="Freeform 117">
                <a:extLst>
                  <a:ext uri="{FF2B5EF4-FFF2-40B4-BE49-F238E27FC236}">
                    <a16:creationId xmlns:a16="http://schemas.microsoft.com/office/drawing/2014/main" id="{9BAB806C-2E36-CB3D-CA91-D431AFAA97BF}"/>
                  </a:ext>
                </a:extLst>
              </p:cNvPr>
              <p:cNvSpPr>
                <a:spLocks/>
              </p:cNvSpPr>
              <p:nvPr/>
            </p:nvSpPr>
            <p:spPr bwMode="auto">
              <a:xfrm>
                <a:off x="1934"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 name="Freeform 118">
                <a:extLst>
                  <a:ext uri="{FF2B5EF4-FFF2-40B4-BE49-F238E27FC236}">
                    <a16:creationId xmlns:a16="http://schemas.microsoft.com/office/drawing/2014/main" id="{269A1CE7-4AEE-40E1-64AB-923236B79A60}"/>
                  </a:ext>
                </a:extLst>
              </p:cNvPr>
              <p:cNvSpPr>
                <a:spLocks/>
              </p:cNvSpPr>
              <p:nvPr/>
            </p:nvSpPr>
            <p:spPr bwMode="auto">
              <a:xfrm>
                <a:off x="1937"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0" name="Freeform 119">
                <a:extLst>
                  <a:ext uri="{FF2B5EF4-FFF2-40B4-BE49-F238E27FC236}">
                    <a16:creationId xmlns:a16="http://schemas.microsoft.com/office/drawing/2014/main" id="{0D2DBFA1-84E8-5EA0-96C0-0519861F6672}"/>
                  </a:ext>
                </a:extLst>
              </p:cNvPr>
              <p:cNvSpPr>
                <a:spLocks/>
              </p:cNvSpPr>
              <p:nvPr/>
            </p:nvSpPr>
            <p:spPr bwMode="auto">
              <a:xfrm>
                <a:off x="1937"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1" name="Freeform 120">
                <a:extLst>
                  <a:ext uri="{FF2B5EF4-FFF2-40B4-BE49-F238E27FC236}">
                    <a16:creationId xmlns:a16="http://schemas.microsoft.com/office/drawing/2014/main" id="{23A94720-F524-B9D9-4B53-EC6AE68DC779}"/>
                  </a:ext>
                </a:extLst>
              </p:cNvPr>
              <p:cNvSpPr>
                <a:spLocks/>
              </p:cNvSpPr>
              <p:nvPr/>
            </p:nvSpPr>
            <p:spPr bwMode="auto">
              <a:xfrm>
                <a:off x="1934"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2" name="Freeform 121">
                <a:extLst>
                  <a:ext uri="{FF2B5EF4-FFF2-40B4-BE49-F238E27FC236}">
                    <a16:creationId xmlns:a16="http://schemas.microsoft.com/office/drawing/2014/main" id="{ABDD1D0E-E1FA-7441-41E6-1C67E261BDA3}"/>
                  </a:ext>
                </a:extLst>
              </p:cNvPr>
              <p:cNvSpPr>
                <a:spLocks/>
              </p:cNvSpPr>
              <p:nvPr/>
            </p:nvSpPr>
            <p:spPr bwMode="auto">
              <a:xfrm>
                <a:off x="1934" y="1408"/>
                <a:ext cx="3" cy="10"/>
              </a:xfrm>
              <a:custGeom>
                <a:avLst/>
                <a:gdLst>
                  <a:gd name="T0" fmla="*/ 3 w 3"/>
                  <a:gd name="T1" fmla="*/ 3 h 10"/>
                  <a:gd name="T2" fmla="*/ 0 w 3"/>
                  <a:gd name="T3" fmla="*/ 0 h 10"/>
                  <a:gd name="T4" fmla="*/ 0 w 3"/>
                  <a:gd name="T5" fmla="*/ 3 h 10"/>
                  <a:gd name="T6" fmla="*/ 3 w 3"/>
                  <a:gd name="T7" fmla="*/ 7 h 10"/>
                  <a:gd name="T8" fmla="*/ 3 w 3"/>
                  <a:gd name="T9" fmla="*/ 10 h 10"/>
                  <a:gd name="T10" fmla="*/ 0 w 3"/>
                  <a:gd name="T11" fmla="*/ 7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7"/>
                    </a:lnTo>
                    <a:lnTo>
                      <a:pt x="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 name="Freeform 122">
                <a:extLst>
                  <a:ext uri="{FF2B5EF4-FFF2-40B4-BE49-F238E27FC236}">
                    <a16:creationId xmlns:a16="http://schemas.microsoft.com/office/drawing/2014/main" id="{8A106AEF-E753-C6B7-50B1-CF62A7EB2FCD}"/>
                  </a:ext>
                </a:extLst>
              </p:cNvPr>
              <p:cNvSpPr>
                <a:spLocks/>
              </p:cNvSpPr>
              <p:nvPr/>
            </p:nvSpPr>
            <p:spPr bwMode="auto">
              <a:xfrm>
                <a:off x="1930" y="1408"/>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4" name="Freeform 123">
                <a:extLst>
                  <a:ext uri="{FF2B5EF4-FFF2-40B4-BE49-F238E27FC236}">
                    <a16:creationId xmlns:a16="http://schemas.microsoft.com/office/drawing/2014/main" id="{DD108702-1C8A-2A08-ECE9-2A0CB8A1CF49}"/>
                  </a:ext>
                </a:extLst>
              </p:cNvPr>
              <p:cNvSpPr>
                <a:spLocks/>
              </p:cNvSpPr>
              <p:nvPr/>
            </p:nvSpPr>
            <p:spPr bwMode="auto">
              <a:xfrm>
                <a:off x="1927" y="1408"/>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5" name="Freeform 124">
                <a:extLst>
                  <a:ext uri="{FF2B5EF4-FFF2-40B4-BE49-F238E27FC236}">
                    <a16:creationId xmlns:a16="http://schemas.microsoft.com/office/drawing/2014/main" id="{F18997BF-5FCB-2A6B-683E-505D9F7979F5}"/>
                  </a:ext>
                </a:extLst>
              </p:cNvPr>
              <p:cNvSpPr>
                <a:spLocks/>
              </p:cNvSpPr>
              <p:nvPr/>
            </p:nvSpPr>
            <p:spPr bwMode="auto">
              <a:xfrm>
                <a:off x="1924"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6" name="Freeform 125">
                <a:extLst>
                  <a:ext uri="{FF2B5EF4-FFF2-40B4-BE49-F238E27FC236}">
                    <a16:creationId xmlns:a16="http://schemas.microsoft.com/office/drawing/2014/main" id="{99B4FBB9-0659-B95D-EFEB-5087A40C1E3C}"/>
                  </a:ext>
                </a:extLst>
              </p:cNvPr>
              <p:cNvSpPr>
                <a:spLocks/>
              </p:cNvSpPr>
              <p:nvPr/>
            </p:nvSpPr>
            <p:spPr bwMode="auto">
              <a:xfrm>
                <a:off x="1921"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7" name="Freeform 126">
                <a:extLst>
                  <a:ext uri="{FF2B5EF4-FFF2-40B4-BE49-F238E27FC236}">
                    <a16:creationId xmlns:a16="http://schemas.microsoft.com/office/drawing/2014/main" id="{883DB44A-2F13-B41A-FADD-255F2D02CD4B}"/>
                  </a:ext>
                </a:extLst>
              </p:cNvPr>
              <p:cNvSpPr>
                <a:spLocks/>
              </p:cNvSpPr>
              <p:nvPr/>
            </p:nvSpPr>
            <p:spPr bwMode="auto">
              <a:xfrm>
                <a:off x="1917"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8" name="Freeform 127">
                <a:extLst>
                  <a:ext uri="{FF2B5EF4-FFF2-40B4-BE49-F238E27FC236}">
                    <a16:creationId xmlns:a16="http://schemas.microsoft.com/office/drawing/2014/main" id="{40DDAB61-DA5A-C867-1297-4CAAE45A19BE}"/>
                  </a:ext>
                </a:extLst>
              </p:cNvPr>
              <p:cNvSpPr>
                <a:spLocks/>
              </p:cNvSpPr>
              <p:nvPr/>
            </p:nvSpPr>
            <p:spPr bwMode="auto">
              <a:xfrm>
                <a:off x="2128" y="1362"/>
                <a:ext cx="39" cy="7"/>
              </a:xfrm>
              <a:custGeom>
                <a:avLst/>
                <a:gdLst>
                  <a:gd name="T0" fmla="*/ 39 w 39"/>
                  <a:gd name="T1" fmla="*/ 0 h 7"/>
                  <a:gd name="T2" fmla="*/ 0 w 39"/>
                  <a:gd name="T3" fmla="*/ 0 h 7"/>
                  <a:gd name="T4" fmla="*/ 0 w 39"/>
                  <a:gd name="T5" fmla="*/ 3 h 7"/>
                  <a:gd name="T6" fmla="*/ 39 w 39"/>
                  <a:gd name="T7" fmla="*/ 3 h 7"/>
                  <a:gd name="T8" fmla="*/ 39 w 39"/>
                  <a:gd name="T9" fmla="*/ 7 h 7"/>
                  <a:gd name="T10" fmla="*/ 0 w 39"/>
                  <a:gd name="T11" fmla="*/ 7 h 7"/>
                  <a:gd name="T12" fmla="*/ 0 w 3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
                    <a:moveTo>
                      <a:pt x="39" y="0"/>
                    </a:moveTo>
                    <a:lnTo>
                      <a:pt x="0" y="0"/>
                    </a:lnTo>
                    <a:lnTo>
                      <a:pt x="0" y="3"/>
                    </a:lnTo>
                    <a:lnTo>
                      <a:pt x="39" y="3"/>
                    </a:lnTo>
                    <a:lnTo>
                      <a:pt x="39"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 name="Freeform 128">
                <a:extLst>
                  <a:ext uri="{FF2B5EF4-FFF2-40B4-BE49-F238E27FC236}">
                    <a16:creationId xmlns:a16="http://schemas.microsoft.com/office/drawing/2014/main" id="{438C2475-8845-6C11-6F77-6B583A681043}"/>
                  </a:ext>
                </a:extLst>
              </p:cNvPr>
              <p:cNvSpPr>
                <a:spLocks/>
              </p:cNvSpPr>
              <p:nvPr/>
            </p:nvSpPr>
            <p:spPr bwMode="auto">
              <a:xfrm>
                <a:off x="1973" y="1362"/>
                <a:ext cx="73" cy="7"/>
              </a:xfrm>
              <a:custGeom>
                <a:avLst/>
                <a:gdLst>
                  <a:gd name="T0" fmla="*/ 73 w 73"/>
                  <a:gd name="T1" fmla="*/ 0 h 7"/>
                  <a:gd name="T2" fmla="*/ 0 w 73"/>
                  <a:gd name="T3" fmla="*/ 0 h 7"/>
                  <a:gd name="T4" fmla="*/ 0 w 73"/>
                  <a:gd name="T5" fmla="*/ 3 h 7"/>
                  <a:gd name="T6" fmla="*/ 73 w 73"/>
                  <a:gd name="T7" fmla="*/ 3 h 7"/>
                  <a:gd name="T8" fmla="*/ 73 w 73"/>
                  <a:gd name="T9" fmla="*/ 7 h 7"/>
                  <a:gd name="T10" fmla="*/ 0 w 73"/>
                  <a:gd name="T11" fmla="*/ 7 h 7"/>
                  <a:gd name="T12" fmla="*/ 0 w 7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7">
                    <a:moveTo>
                      <a:pt x="73" y="0"/>
                    </a:moveTo>
                    <a:lnTo>
                      <a:pt x="0" y="0"/>
                    </a:lnTo>
                    <a:lnTo>
                      <a:pt x="0" y="3"/>
                    </a:lnTo>
                    <a:lnTo>
                      <a:pt x="73" y="3"/>
                    </a:lnTo>
                    <a:lnTo>
                      <a:pt x="7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0" name="Freeform 129">
                <a:extLst>
                  <a:ext uri="{FF2B5EF4-FFF2-40B4-BE49-F238E27FC236}">
                    <a16:creationId xmlns:a16="http://schemas.microsoft.com/office/drawing/2014/main" id="{90214CC2-34A1-9CD4-4684-7FCFAC474069}"/>
                  </a:ext>
                </a:extLst>
              </p:cNvPr>
              <p:cNvSpPr>
                <a:spLocks/>
              </p:cNvSpPr>
              <p:nvPr/>
            </p:nvSpPr>
            <p:spPr bwMode="auto">
              <a:xfrm>
                <a:off x="3066" y="1428"/>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1" name="Freeform 130">
                <a:extLst>
                  <a:ext uri="{FF2B5EF4-FFF2-40B4-BE49-F238E27FC236}">
                    <a16:creationId xmlns:a16="http://schemas.microsoft.com/office/drawing/2014/main" id="{5A07548E-D941-24BA-5E75-A0A6A115ACFE}"/>
                  </a:ext>
                </a:extLst>
              </p:cNvPr>
              <p:cNvSpPr>
                <a:spLocks/>
              </p:cNvSpPr>
              <p:nvPr/>
            </p:nvSpPr>
            <p:spPr bwMode="auto">
              <a:xfrm>
                <a:off x="3069" y="1441"/>
                <a:ext cx="10" cy="10"/>
              </a:xfrm>
              <a:custGeom>
                <a:avLst/>
                <a:gdLst>
                  <a:gd name="T0" fmla="*/ 0 w 10"/>
                  <a:gd name="T1" fmla="*/ 0 h 10"/>
                  <a:gd name="T2" fmla="*/ 3 w 10"/>
                  <a:gd name="T3" fmla="*/ 10 h 10"/>
                  <a:gd name="T4" fmla="*/ 7 w 10"/>
                  <a:gd name="T5" fmla="*/ 10 h 10"/>
                  <a:gd name="T6" fmla="*/ 3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3" y="10"/>
                    </a:lnTo>
                    <a:lnTo>
                      <a:pt x="7" y="10"/>
                    </a:lnTo>
                    <a:lnTo>
                      <a:pt x="3"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2" name="Freeform 131">
                <a:extLst>
                  <a:ext uri="{FF2B5EF4-FFF2-40B4-BE49-F238E27FC236}">
                    <a16:creationId xmlns:a16="http://schemas.microsoft.com/office/drawing/2014/main" id="{77FFEFF8-BDA7-D1C8-4D15-68D333F3456E}"/>
                  </a:ext>
                </a:extLst>
              </p:cNvPr>
              <p:cNvSpPr>
                <a:spLocks/>
              </p:cNvSpPr>
              <p:nvPr/>
            </p:nvSpPr>
            <p:spPr bwMode="auto">
              <a:xfrm>
                <a:off x="3076"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3" name="Freeform 132">
                <a:extLst>
                  <a:ext uri="{FF2B5EF4-FFF2-40B4-BE49-F238E27FC236}">
                    <a16:creationId xmlns:a16="http://schemas.microsoft.com/office/drawing/2014/main" id="{5B744EC1-395F-2BA8-841A-5CEC6FE0E9D9}"/>
                  </a:ext>
                </a:extLst>
              </p:cNvPr>
              <p:cNvSpPr>
                <a:spLocks/>
              </p:cNvSpPr>
              <p:nvPr/>
            </p:nvSpPr>
            <p:spPr bwMode="auto">
              <a:xfrm>
                <a:off x="3086"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4" name="Freeform 133">
                <a:extLst>
                  <a:ext uri="{FF2B5EF4-FFF2-40B4-BE49-F238E27FC236}">
                    <a16:creationId xmlns:a16="http://schemas.microsoft.com/office/drawing/2014/main" id="{A4C83322-8E3B-6003-9EDC-B6B126613E1F}"/>
                  </a:ext>
                </a:extLst>
              </p:cNvPr>
              <p:cNvSpPr>
                <a:spLocks/>
              </p:cNvSpPr>
              <p:nvPr/>
            </p:nvSpPr>
            <p:spPr bwMode="auto">
              <a:xfrm>
                <a:off x="3099" y="1461"/>
                <a:ext cx="10" cy="10"/>
              </a:xfrm>
              <a:custGeom>
                <a:avLst/>
                <a:gdLst>
                  <a:gd name="T0" fmla="*/ 0 w 10"/>
                  <a:gd name="T1" fmla="*/ 0 h 10"/>
                  <a:gd name="T2" fmla="*/ 10 w 10"/>
                  <a:gd name="T3" fmla="*/ 3 h 10"/>
                  <a:gd name="T4" fmla="*/ 10 w 10"/>
                  <a:gd name="T5" fmla="*/ 6 h 10"/>
                  <a:gd name="T6" fmla="*/ 0 w 10"/>
                  <a:gd name="T7" fmla="*/ 3 h 10"/>
                  <a:gd name="T8" fmla="*/ 0 w 10"/>
                  <a:gd name="T9" fmla="*/ 6 h 10"/>
                  <a:gd name="T10" fmla="*/ 10 w 10"/>
                  <a:gd name="T11" fmla="*/ 10 h 10"/>
                  <a:gd name="T12" fmla="*/ 1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3"/>
                    </a:lnTo>
                    <a:lnTo>
                      <a:pt x="10" y="6"/>
                    </a:lnTo>
                    <a:lnTo>
                      <a:pt x="0" y="3"/>
                    </a:lnTo>
                    <a:lnTo>
                      <a:pt x="0" y="6"/>
                    </a:lnTo>
                    <a:lnTo>
                      <a:pt x="10" y="10"/>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5" name="Freeform 134">
                <a:extLst>
                  <a:ext uri="{FF2B5EF4-FFF2-40B4-BE49-F238E27FC236}">
                    <a16:creationId xmlns:a16="http://schemas.microsoft.com/office/drawing/2014/main" id="{CF35A6E6-DCB0-071E-C6A4-20FF50A8BC8C}"/>
                  </a:ext>
                </a:extLst>
              </p:cNvPr>
              <p:cNvSpPr>
                <a:spLocks/>
              </p:cNvSpPr>
              <p:nvPr/>
            </p:nvSpPr>
            <p:spPr bwMode="auto">
              <a:xfrm>
                <a:off x="3109"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6" name="Freeform 135">
                <a:extLst>
                  <a:ext uri="{FF2B5EF4-FFF2-40B4-BE49-F238E27FC236}">
                    <a16:creationId xmlns:a16="http://schemas.microsoft.com/office/drawing/2014/main" id="{EB7B125F-DE3C-758C-4382-366FBB09B606}"/>
                  </a:ext>
                </a:extLst>
              </p:cNvPr>
              <p:cNvSpPr>
                <a:spLocks/>
              </p:cNvSpPr>
              <p:nvPr/>
            </p:nvSpPr>
            <p:spPr bwMode="auto">
              <a:xfrm>
                <a:off x="3122" y="1458"/>
                <a:ext cx="13" cy="9"/>
              </a:xfrm>
              <a:custGeom>
                <a:avLst/>
                <a:gdLst>
                  <a:gd name="T0" fmla="*/ 0 w 13"/>
                  <a:gd name="T1" fmla="*/ 3 h 9"/>
                  <a:gd name="T2" fmla="*/ 13 w 13"/>
                  <a:gd name="T3" fmla="*/ 0 h 9"/>
                  <a:gd name="T4" fmla="*/ 13 w 13"/>
                  <a:gd name="T5" fmla="*/ 3 h 9"/>
                  <a:gd name="T6" fmla="*/ 0 w 13"/>
                  <a:gd name="T7" fmla="*/ 6 h 9"/>
                  <a:gd name="T8" fmla="*/ 0 w 13"/>
                  <a:gd name="T9" fmla="*/ 9 h 9"/>
                  <a:gd name="T10" fmla="*/ 13 w 13"/>
                  <a:gd name="T11" fmla="*/ 6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3"/>
                    </a:moveTo>
                    <a:lnTo>
                      <a:pt x="13" y="0"/>
                    </a:lnTo>
                    <a:lnTo>
                      <a:pt x="13" y="3"/>
                    </a:lnTo>
                    <a:lnTo>
                      <a:pt x="0" y="6"/>
                    </a:lnTo>
                    <a:lnTo>
                      <a:pt x="0" y="9"/>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7" name="Freeform 136">
                <a:extLst>
                  <a:ext uri="{FF2B5EF4-FFF2-40B4-BE49-F238E27FC236}">
                    <a16:creationId xmlns:a16="http://schemas.microsoft.com/office/drawing/2014/main" id="{50B1EB3B-DCF1-A4DD-FA1A-255EF2783A01}"/>
                  </a:ext>
                </a:extLst>
              </p:cNvPr>
              <p:cNvSpPr>
                <a:spLocks/>
              </p:cNvSpPr>
              <p:nvPr/>
            </p:nvSpPr>
            <p:spPr bwMode="auto">
              <a:xfrm>
                <a:off x="3132" y="1451"/>
                <a:ext cx="13" cy="10"/>
              </a:xfrm>
              <a:custGeom>
                <a:avLst/>
                <a:gdLst>
                  <a:gd name="T0" fmla="*/ 0 w 13"/>
                  <a:gd name="T1" fmla="*/ 10 h 10"/>
                  <a:gd name="T2" fmla="*/ 6 w 13"/>
                  <a:gd name="T3" fmla="*/ 0 h 10"/>
                  <a:gd name="T4" fmla="*/ 10 w 13"/>
                  <a:gd name="T5" fmla="*/ 0 h 10"/>
                  <a:gd name="T6" fmla="*/ 3 w 13"/>
                  <a:gd name="T7" fmla="*/ 10 h 10"/>
                  <a:gd name="T8" fmla="*/ 6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6" y="0"/>
                    </a:lnTo>
                    <a:lnTo>
                      <a:pt x="10" y="0"/>
                    </a:lnTo>
                    <a:lnTo>
                      <a:pt x="3" y="10"/>
                    </a:lnTo>
                    <a:lnTo>
                      <a:pt x="6"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8" name="Freeform 137">
                <a:extLst>
                  <a:ext uri="{FF2B5EF4-FFF2-40B4-BE49-F238E27FC236}">
                    <a16:creationId xmlns:a16="http://schemas.microsoft.com/office/drawing/2014/main" id="{858642AD-4A79-2399-047E-A4EDAD20C6B2}"/>
                  </a:ext>
                </a:extLst>
              </p:cNvPr>
              <p:cNvSpPr>
                <a:spLocks/>
              </p:cNvSpPr>
              <p:nvPr/>
            </p:nvSpPr>
            <p:spPr bwMode="auto">
              <a:xfrm>
                <a:off x="3138" y="1441"/>
                <a:ext cx="13" cy="10"/>
              </a:xfrm>
              <a:custGeom>
                <a:avLst/>
                <a:gdLst>
                  <a:gd name="T0" fmla="*/ 0 w 13"/>
                  <a:gd name="T1" fmla="*/ 10 h 10"/>
                  <a:gd name="T2" fmla="*/ 7 w 13"/>
                  <a:gd name="T3" fmla="*/ 0 h 10"/>
                  <a:gd name="T4" fmla="*/ 10 w 13"/>
                  <a:gd name="T5" fmla="*/ 0 h 10"/>
                  <a:gd name="T6" fmla="*/ 4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4"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9" name="Freeform 138">
                <a:extLst>
                  <a:ext uri="{FF2B5EF4-FFF2-40B4-BE49-F238E27FC236}">
                    <a16:creationId xmlns:a16="http://schemas.microsoft.com/office/drawing/2014/main" id="{A109A73E-D9B8-A8A9-C9D0-8428352FDFFC}"/>
                  </a:ext>
                </a:extLst>
              </p:cNvPr>
              <p:cNvSpPr>
                <a:spLocks/>
              </p:cNvSpPr>
              <p:nvPr/>
            </p:nvSpPr>
            <p:spPr bwMode="auto">
              <a:xfrm>
                <a:off x="3145"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 name="Freeform 139">
                <a:extLst>
                  <a:ext uri="{FF2B5EF4-FFF2-40B4-BE49-F238E27FC236}">
                    <a16:creationId xmlns:a16="http://schemas.microsoft.com/office/drawing/2014/main" id="{89FC0C6E-87BE-DCE6-3B40-19160AE980B4}"/>
                  </a:ext>
                </a:extLst>
              </p:cNvPr>
              <p:cNvSpPr>
                <a:spLocks/>
              </p:cNvSpPr>
              <p:nvPr/>
            </p:nvSpPr>
            <p:spPr bwMode="auto">
              <a:xfrm>
                <a:off x="3145"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1" name="Freeform 140">
                <a:extLst>
                  <a:ext uri="{FF2B5EF4-FFF2-40B4-BE49-F238E27FC236}">
                    <a16:creationId xmlns:a16="http://schemas.microsoft.com/office/drawing/2014/main" id="{093956DF-907F-9F51-6303-B4D21C60E00B}"/>
                  </a:ext>
                </a:extLst>
              </p:cNvPr>
              <p:cNvSpPr>
                <a:spLocks/>
              </p:cNvSpPr>
              <p:nvPr/>
            </p:nvSpPr>
            <p:spPr bwMode="auto">
              <a:xfrm>
                <a:off x="3138" y="1405"/>
                <a:ext cx="13" cy="10"/>
              </a:xfrm>
              <a:custGeom>
                <a:avLst/>
                <a:gdLst>
                  <a:gd name="T0" fmla="*/ 7 w 13"/>
                  <a:gd name="T1" fmla="*/ 10 h 10"/>
                  <a:gd name="T2" fmla="*/ 0 w 13"/>
                  <a:gd name="T3" fmla="*/ 0 h 10"/>
                  <a:gd name="T4" fmla="*/ 4 w 13"/>
                  <a:gd name="T5" fmla="*/ 0 h 10"/>
                  <a:gd name="T6" fmla="*/ 10 w 13"/>
                  <a:gd name="T7" fmla="*/ 10 h 10"/>
                  <a:gd name="T8" fmla="*/ 13 w 13"/>
                  <a:gd name="T9" fmla="*/ 10 h 10"/>
                  <a:gd name="T10" fmla="*/ 7 w 13"/>
                  <a:gd name="T11" fmla="*/ 0 h 10"/>
                  <a:gd name="T12" fmla="*/ 4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4" y="0"/>
                    </a:lnTo>
                    <a:lnTo>
                      <a:pt x="10" y="10"/>
                    </a:lnTo>
                    <a:lnTo>
                      <a:pt x="13"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2" name="Freeform 141">
                <a:extLst>
                  <a:ext uri="{FF2B5EF4-FFF2-40B4-BE49-F238E27FC236}">
                    <a16:creationId xmlns:a16="http://schemas.microsoft.com/office/drawing/2014/main" id="{360FA07E-10E3-925B-E4CB-D0818AF5E6CF}"/>
                  </a:ext>
                </a:extLst>
              </p:cNvPr>
              <p:cNvSpPr>
                <a:spLocks/>
              </p:cNvSpPr>
              <p:nvPr/>
            </p:nvSpPr>
            <p:spPr bwMode="auto">
              <a:xfrm>
                <a:off x="3132" y="1395"/>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3" name="Freeform 142">
                <a:extLst>
                  <a:ext uri="{FF2B5EF4-FFF2-40B4-BE49-F238E27FC236}">
                    <a16:creationId xmlns:a16="http://schemas.microsoft.com/office/drawing/2014/main" id="{33EC22D5-C3D8-6220-8BD0-4B187115DB4F}"/>
                  </a:ext>
                </a:extLst>
              </p:cNvPr>
              <p:cNvSpPr>
                <a:spLocks/>
              </p:cNvSpPr>
              <p:nvPr/>
            </p:nvSpPr>
            <p:spPr bwMode="auto">
              <a:xfrm>
                <a:off x="3122" y="1385"/>
                <a:ext cx="13" cy="13"/>
              </a:xfrm>
              <a:custGeom>
                <a:avLst/>
                <a:gdLst>
                  <a:gd name="T0" fmla="*/ 13 w 13"/>
                  <a:gd name="T1" fmla="*/ 7 h 13"/>
                  <a:gd name="T2" fmla="*/ 0 w 13"/>
                  <a:gd name="T3" fmla="*/ 0 h 13"/>
                  <a:gd name="T4" fmla="*/ 0 w 13"/>
                  <a:gd name="T5" fmla="*/ 3 h 13"/>
                  <a:gd name="T6" fmla="*/ 13 w 13"/>
                  <a:gd name="T7" fmla="*/ 10 h 13"/>
                  <a:gd name="T8" fmla="*/ 13 w 13"/>
                  <a:gd name="T9" fmla="*/ 13 h 13"/>
                  <a:gd name="T10" fmla="*/ 0 w 13"/>
                  <a:gd name="T11" fmla="*/ 7 h 13"/>
                  <a:gd name="T12" fmla="*/ 0 w 13"/>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7"/>
                    </a:moveTo>
                    <a:lnTo>
                      <a:pt x="0" y="0"/>
                    </a:lnTo>
                    <a:lnTo>
                      <a:pt x="0" y="3"/>
                    </a:lnTo>
                    <a:lnTo>
                      <a:pt x="13" y="10"/>
                    </a:lnTo>
                    <a:lnTo>
                      <a:pt x="13"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4" name="Freeform 143">
                <a:extLst>
                  <a:ext uri="{FF2B5EF4-FFF2-40B4-BE49-F238E27FC236}">
                    <a16:creationId xmlns:a16="http://schemas.microsoft.com/office/drawing/2014/main" id="{7BA2A833-213C-D613-C68E-5166DA09076D}"/>
                  </a:ext>
                </a:extLst>
              </p:cNvPr>
              <p:cNvSpPr>
                <a:spLocks/>
              </p:cNvSpPr>
              <p:nvPr/>
            </p:nvSpPr>
            <p:spPr bwMode="auto">
              <a:xfrm>
                <a:off x="3109"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5" name="Freeform 144">
                <a:extLst>
                  <a:ext uri="{FF2B5EF4-FFF2-40B4-BE49-F238E27FC236}">
                    <a16:creationId xmlns:a16="http://schemas.microsoft.com/office/drawing/2014/main" id="{43DB67A1-0825-1DF0-6D01-0210DF2BA989}"/>
                  </a:ext>
                </a:extLst>
              </p:cNvPr>
              <p:cNvSpPr>
                <a:spLocks/>
              </p:cNvSpPr>
              <p:nvPr/>
            </p:nvSpPr>
            <p:spPr bwMode="auto">
              <a:xfrm>
                <a:off x="3099" y="1385"/>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6" name="Freeform 145">
                <a:extLst>
                  <a:ext uri="{FF2B5EF4-FFF2-40B4-BE49-F238E27FC236}">
                    <a16:creationId xmlns:a16="http://schemas.microsoft.com/office/drawing/2014/main" id="{6194AE55-D9E8-F626-CFE3-1EE7ED0D73E4}"/>
                  </a:ext>
                </a:extLst>
              </p:cNvPr>
              <p:cNvSpPr>
                <a:spLocks/>
              </p:cNvSpPr>
              <p:nvPr/>
            </p:nvSpPr>
            <p:spPr bwMode="auto">
              <a:xfrm>
                <a:off x="3086" y="1385"/>
                <a:ext cx="13" cy="13"/>
              </a:xfrm>
              <a:custGeom>
                <a:avLst/>
                <a:gdLst>
                  <a:gd name="T0" fmla="*/ 13 w 13"/>
                  <a:gd name="T1" fmla="*/ 0 h 13"/>
                  <a:gd name="T2" fmla="*/ 0 w 13"/>
                  <a:gd name="T3" fmla="*/ 7 h 13"/>
                  <a:gd name="T4" fmla="*/ 0 w 13"/>
                  <a:gd name="T5" fmla="*/ 10 h 13"/>
                  <a:gd name="T6" fmla="*/ 13 w 13"/>
                  <a:gd name="T7" fmla="*/ 3 h 13"/>
                  <a:gd name="T8" fmla="*/ 13 w 13"/>
                  <a:gd name="T9" fmla="*/ 7 h 13"/>
                  <a:gd name="T10" fmla="*/ 0 w 13"/>
                  <a:gd name="T11" fmla="*/ 13 h 13"/>
                  <a:gd name="T12" fmla="*/ 0 w 13"/>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7"/>
                    </a:lnTo>
                    <a:lnTo>
                      <a:pt x="0" y="10"/>
                    </a:lnTo>
                    <a:lnTo>
                      <a:pt x="13" y="3"/>
                    </a:lnTo>
                    <a:lnTo>
                      <a:pt x="13"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7" name="Freeform 146">
                <a:extLst>
                  <a:ext uri="{FF2B5EF4-FFF2-40B4-BE49-F238E27FC236}">
                    <a16:creationId xmlns:a16="http://schemas.microsoft.com/office/drawing/2014/main" id="{F6274C18-A039-1597-46D0-1CD1B5D332E6}"/>
                  </a:ext>
                </a:extLst>
              </p:cNvPr>
              <p:cNvSpPr>
                <a:spLocks/>
              </p:cNvSpPr>
              <p:nvPr/>
            </p:nvSpPr>
            <p:spPr bwMode="auto">
              <a:xfrm>
                <a:off x="3076"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8" name="Freeform 147">
                <a:extLst>
                  <a:ext uri="{FF2B5EF4-FFF2-40B4-BE49-F238E27FC236}">
                    <a16:creationId xmlns:a16="http://schemas.microsoft.com/office/drawing/2014/main" id="{C93A93B1-8035-25E5-736D-8F1C9C74E779}"/>
                  </a:ext>
                </a:extLst>
              </p:cNvPr>
              <p:cNvSpPr>
                <a:spLocks/>
              </p:cNvSpPr>
              <p:nvPr/>
            </p:nvSpPr>
            <p:spPr bwMode="auto">
              <a:xfrm>
                <a:off x="3069" y="1405"/>
                <a:ext cx="10" cy="10"/>
              </a:xfrm>
              <a:custGeom>
                <a:avLst/>
                <a:gdLst>
                  <a:gd name="T0" fmla="*/ 3 w 10"/>
                  <a:gd name="T1" fmla="*/ 0 h 10"/>
                  <a:gd name="T2" fmla="*/ 0 w 10"/>
                  <a:gd name="T3" fmla="*/ 10 h 10"/>
                  <a:gd name="T4" fmla="*/ 3 w 10"/>
                  <a:gd name="T5" fmla="*/ 10 h 10"/>
                  <a:gd name="T6" fmla="*/ 7 w 10"/>
                  <a:gd name="T7" fmla="*/ 0 h 10"/>
                  <a:gd name="T8" fmla="*/ 10 w 10"/>
                  <a:gd name="T9" fmla="*/ 0 h 10"/>
                  <a:gd name="T10" fmla="*/ 7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7" y="0"/>
                    </a:lnTo>
                    <a:lnTo>
                      <a:pt x="10"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9" name="Freeform 148">
                <a:extLst>
                  <a:ext uri="{FF2B5EF4-FFF2-40B4-BE49-F238E27FC236}">
                    <a16:creationId xmlns:a16="http://schemas.microsoft.com/office/drawing/2014/main" id="{5F9E4E80-EBA7-7150-3D87-70D65EAFEC79}"/>
                  </a:ext>
                </a:extLst>
              </p:cNvPr>
              <p:cNvSpPr>
                <a:spLocks/>
              </p:cNvSpPr>
              <p:nvPr/>
            </p:nvSpPr>
            <p:spPr bwMode="auto">
              <a:xfrm>
                <a:off x="3066" y="1415"/>
                <a:ext cx="10" cy="13"/>
              </a:xfrm>
              <a:custGeom>
                <a:avLst/>
                <a:gdLst>
                  <a:gd name="T0" fmla="*/ 3 w 10"/>
                  <a:gd name="T1" fmla="*/ 0 h 13"/>
                  <a:gd name="T2" fmla="*/ 0 w 10"/>
                  <a:gd name="T3" fmla="*/ 13 h 13"/>
                  <a:gd name="T4" fmla="*/ 3 w 10"/>
                  <a:gd name="T5" fmla="*/ 13 h 13"/>
                  <a:gd name="T6" fmla="*/ 6 w 10"/>
                  <a:gd name="T7" fmla="*/ 0 h 13"/>
                  <a:gd name="T8" fmla="*/ 10 w 10"/>
                  <a:gd name="T9" fmla="*/ 0 h 13"/>
                  <a:gd name="T10" fmla="*/ 6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0"/>
                    </a:moveTo>
                    <a:lnTo>
                      <a:pt x="0" y="13"/>
                    </a:lnTo>
                    <a:lnTo>
                      <a:pt x="3" y="13"/>
                    </a:lnTo>
                    <a:lnTo>
                      <a:pt x="6" y="0"/>
                    </a:lnTo>
                    <a:lnTo>
                      <a:pt x="10"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 name="Freeform 149">
                <a:extLst>
                  <a:ext uri="{FF2B5EF4-FFF2-40B4-BE49-F238E27FC236}">
                    <a16:creationId xmlns:a16="http://schemas.microsoft.com/office/drawing/2014/main" id="{7B3ACF7A-335C-88DB-2B94-1A67D4357D4D}"/>
                  </a:ext>
                </a:extLst>
              </p:cNvPr>
              <p:cNvSpPr>
                <a:spLocks/>
              </p:cNvSpPr>
              <p:nvPr/>
            </p:nvSpPr>
            <p:spPr bwMode="auto">
              <a:xfrm>
                <a:off x="3099"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1" name="Freeform 150">
                <a:extLst>
                  <a:ext uri="{FF2B5EF4-FFF2-40B4-BE49-F238E27FC236}">
                    <a16:creationId xmlns:a16="http://schemas.microsoft.com/office/drawing/2014/main" id="{2C2393B7-A163-81DA-5B25-FDC0BBA395DA}"/>
                  </a:ext>
                </a:extLst>
              </p:cNvPr>
              <p:cNvSpPr>
                <a:spLocks/>
              </p:cNvSpPr>
              <p:nvPr/>
            </p:nvSpPr>
            <p:spPr bwMode="auto">
              <a:xfrm>
                <a:off x="3102"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2" name="Freeform 151">
                <a:extLst>
                  <a:ext uri="{FF2B5EF4-FFF2-40B4-BE49-F238E27FC236}">
                    <a16:creationId xmlns:a16="http://schemas.microsoft.com/office/drawing/2014/main" id="{134B9C86-A17A-515B-4FD8-82F974AE4BB5}"/>
                  </a:ext>
                </a:extLst>
              </p:cNvPr>
              <p:cNvSpPr>
                <a:spLocks/>
              </p:cNvSpPr>
              <p:nvPr/>
            </p:nvSpPr>
            <p:spPr bwMode="auto">
              <a:xfrm>
                <a:off x="3105" y="1431"/>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3" name="Freeform 152">
                <a:extLst>
                  <a:ext uri="{FF2B5EF4-FFF2-40B4-BE49-F238E27FC236}">
                    <a16:creationId xmlns:a16="http://schemas.microsoft.com/office/drawing/2014/main" id="{FEB3FFA6-434A-E190-332D-D41F225782AF}"/>
                  </a:ext>
                </a:extLst>
              </p:cNvPr>
              <p:cNvSpPr>
                <a:spLocks/>
              </p:cNvSpPr>
              <p:nvPr/>
            </p:nvSpPr>
            <p:spPr bwMode="auto">
              <a:xfrm>
                <a:off x="3105" y="1431"/>
                <a:ext cx="7" cy="10"/>
              </a:xfrm>
              <a:custGeom>
                <a:avLst/>
                <a:gdLst>
                  <a:gd name="T0" fmla="*/ 0 w 7"/>
                  <a:gd name="T1" fmla="*/ 0 h 10"/>
                  <a:gd name="T2" fmla="*/ 7 w 7"/>
                  <a:gd name="T3" fmla="*/ 4 h 10"/>
                  <a:gd name="T4" fmla="*/ 7 w 7"/>
                  <a:gd name="T5" fmla="*/ 7 h 10"/>
                  <a:gd name="T6" fmla="*/ 0 w 7"/>
                  <a:gd name="T7" fmla="*/ 4 h 10"/>
                  <a:gd name="T8" fmla="*/ 0 w 7"/>
                  <a:gd name="T9" fmla="*/ 7 h 10"/>
                  <a:gd name="T10" fmla="*/ 7 w 7"/>
                  <a:gd name="T11" fmla="*/ 10 h 10"/>
                  <a:gd name="T12" fmla="*/ 7 w 7"/>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4"/>
                    </a:lnTo>
                    <a:lnTo>
                      <a:pt x="7" y="7"/>
                    </a:lnTo>
                    <a:lnTo>
                      <a:pt x="0" y="4"/>
                    </a:lnTo>
                    <a:lnTo>
                      <a:pt x="0" y="7"/>
                    </a:lnTo>
                    <a:lnTo>
                      <a:pt x="7" y="10"/>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4" name="Freeform 153">
                <a:extLst>
                  <a:ext uri="{FF2B5EF4-FFF2-40B4-BE49-F238E27FC236}">
                    <a16:creationId xmlns:a16="http://schemas.microsoft.com/office/drawing/2014/main" id="{257594A9-E687-CB50-CDE5-1F2E5E1E73B6}"/>
                  </a:ext>
                </a:extLst>
              </p:cNvPr>
              <p:cNvSpPr>
                <a:spLocks/>
              </p:cNvSpPr>
              <p:nvPr/>
            </p:nvSpPr>
            <p:spPr bwMode="auto">
              <a:xfrm>
                <a:off x="3112"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5" name="Freeform 154">
                <a:extLst>
                  <a:ext uri="{FF2B5EF4-FFF2-40B4-BE49-F238E27FC236}">
                    <a16:creationId xmlns:a16="http://schemas.microsoft.com/office/drawing/2014/main" id="{277CF093-563C-209C-1124-3913A0C8DF08}"/>
                  </a:ext>
                </a:extLst>
              </p:cNvPr>
              <p:cNvSpPr>
                <a:spLocks/>
              </p:cNvSpPr>
              <p:nvPr/>
            </p:nvSpPr>
            <p:spPr bwMode="auto">
              <a:xfrm>
                <a:off x="3115"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6" name="Freeform 155">
                <a:extLst>
                  <a:ext uri="{FF2B5EF4-FFF2-40B4-BE49-F238E27FC236}">
                    <a16:creationId xmlns:a16="http://schemas.microsoft.com/office/drawing/2014/main" id="{CD2950CF-AAD4-324E-743C-A6FC5C50184B}"/>
                  </a:ext>
                </a:extLst>
              </p:cNvPr>
              <p:cNvSpPr>
                <a:spLocks/>
              </p:cNvSpPr>
              <p:nvPr/>
            </p:nvSpPr>
            <p:spPr bwMode="auto">
              <a:xfrm>
                <a:off x="3115"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7" name="Freeform 156">
                <a:extLst>
                  <a:ext uri="{FF2B5EF4-FFF2-40B4-BE49-F238E27FC236}">
                    <a16:creationId xmlns:a16="http://schemas.microsoft.com/office/drawing/2014/main" id="{C274BDB8-DD6C-668C-5E19-5D0005DC8EC9}"/>
                  </a:ext>
                </a:extLst>
              </p:cNvPr>
              <p:cNvSpPr>
                <a:spLocks/>
              </p:cNvSpPr>
              <p:nvPr/>
            </p:nvSpPr>
            <p:spPr bwMode="auto">
              <a:xfrm>
                <a:off x="3115"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8" name="Freeform 157">
                <a:extLst>
                  <a:ext uri="{FF2B5EF4-FFF2-40B4-BE49-F238E27FC236}">
                    <a16:creationId xmlns:a16="http://schemas.microsoft.com/office/drawing/2014/main" id="{9FC7FF8B-356A-35AE-725C-78D2DF9C022C}"/>
                  </a:ext>
                </a:extLst>
              </p:cNvPr>
              <p:cNvSpPr>
                <a:spLocks/>
              </p:cNvSpPr>
              <p:nvPr/>
            </p:nvSpPr>
            <p:spPr bwMode="auto">
              <a:xfrm>
                <a:off x="3115"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9" name="Freeform 158">
                <a:extLst>
                  <a:ext uri="{FF2B5EF4-FFF2-40B4-BE49-F238E27FC236}">
                    <a16:creationId xmlns:a16="http://schemas.microsoft.com/office/drawing/2014/main" id="{7E4C0D38-3B8C-1B03-69D3-9C716FC28532}"/>
                  </a:ext>
                </a:extLst>
              </p:cNvPr>
              <p:cNvSpPr>
                <a:spLocks/>
              </p:cNvSpPr>
              <p:nvPr/>
            </p:nvSpPr>
            <p:spPr bwMode="auto">
              <a:xfrm>
                <a:off x="3115"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0" name="Freeform 159">
                <a:extLst>
                  <a:ext uri="{FF2B5EF4-FFF2-40B4-BE49-F238E27FC236}">
                    <a16:creationId xmlns:a16="http://schemas.microsoft.com/office/drawing/2014/main" id="{B29BA7CF-063F-8178-3391-9A674F8CAB00}"/>
                  </a:ext>
                </a:extLst>
              </p:cNvPr>
              <p:cNvSpPr>
                <a:spLocks/>
              </p:cNvSpPr>
              <p:nvPr/>
            </p:nvSpPr>
            <p:spPr bwMode="auto">
              <a:xfrm>
                <a:off x="311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1" name="Freeform 160">
                <a:extLst>
                  <a:ext uri="{FF2B5EF4-FFF2-40B4-BE49-F238E27FC236}">
                    <a16:creationId xmlns:a16="http://schemas.microsoft.com/office/drawing/2014/main" id="{517D4334-CC7E-AD3D-DFAE-07B583F9E0FB}"/>
                  </a:ext>
                </a:extLst>
              </p:cNvPr>
              <p:cNvSpPr>
                <a:spLocks/>
              </p:cNvSpPr>
              <p:nvPr/>
            </p:nvSpPr>
            <p:spPr bwMode="auto">
              <a:xfrm>
                <a:off x="3112"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2" name="Freeform 161">
                <a:extLst>
                  <a:ext uri="{FF2B5EF4-FFF2-40B4-BE49-F238E27FC236}">
                    <a16:creationId xmlns:a16="http://schemas.microsoft.com/office/drawing/2014/main" id="{9ECAAB52-8F50-A74E-FCA9-B725018582DF}"/>
                  </a:ext>
                </a:extLst>
              </p:cNvPr>
              <p:cNvSpPr>
                <a:spLocks/>
              </p:cNvSpPr>
              <p:nvPr/>
            </p:nvSpPr>
            <p:spPr bwMode="auto">
              <a:xfrm>
                <a:off x="3105" y="1415"/>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3" name="Freeform 162">
                <a:extLst>
                  <a:ext uri="{FF2B5EF4-FFF2-40B4-BE49-F238E27FC236}">
                    <a16:creationId xmlns:a16="http://schemas.microsoft.com/office/drawing/2014/main" id="{7BD5B46E-1C83-87F5-5B8E-5C965F586F94}"/>
                  </a:ext>
                </a:extLst>
              </p:cNvPr>
              <p:cNvSpPr>
                <a:spLocks/>
              </p:cNvSpPr>
              <p:nvPr/>
            </p:nvSpPr>
            <p:spPr bwMode="auto">
              <a:xfrm>
                <a:off x="3102" y="1418"/>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4" name="Freeform 163">
                <a:extLst>
                  <a:ext uri="{FF2B5EF4-FFF2-40B4-BE49-F238E27FC236}">
                    <a16:creationId xmlns:a16="http://schemas.microsoft.com/office/drawing/2014/main" id="{E854409A-A79C-7EF4-E862-4AAFED325EAE}"/>
                  </a:ext>
                </a:extLst>
              </p:cNvPr>
              <p:cNvSpPr>
                <a:spLocks/>
              </p:cNvSpPr>
              <p:nvPr/>
            </p:nvSpPr>
            <p:spPr bwMode="auto">
              <a:xfrm>
                <a:off x="3102"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5" name="Freeform 164">
                <a:extLst>
                  <a:ext uri="{FF2B5EF4-FFF2-40B4-BE49-F238E27FC236}">
                    <a16:creationId xmlns:a16="http://schemas.microsoft.com/office/drawing/2014/main" id="{BBFD217D-F158-B171-B48B-541D2D3C34CF}"/>
                  </a:ext>
                </a:extLst>
              </p:cNvPr>
              <p:cNvSpPr>
                <a:spLocks/>
              </p:cNvSpPr>
              <p:nvPr/>
            </p:nvSpPr>
            <p:spPr bwMode="auto">
              <a:xfrm>
                <a:off x="3099"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6" name="Freeform 165">
                <a:extLst>
                  <a:ext uri="{FF2B5EF4-FFF2-40B4-BE49-F238E27FC236}">
                    <a16:creationId xmlns:a16="http://schemas.microsoft.com/office/drawing/2014/main" id="{F42F9672-2E91-3918-655F-AD9D70268AE8}"/>
                  </a:ext>
                </a:extLst>
              </p:cNvPr>
              <p:cNvSpPr>
                <a:spLocks/>
              </p:cNvSpPr>
              <p:nvPr/>
            </p:nvSpPr>
            <p:spPr bwMode="auto">
              <a:xfrm>
                <a:off x="3036" y="1425"/>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7" name="Freeform 166">
                <a:extLst>
                  <a:ext uri="{FF2B5EF4-FFF2-40B4-BE49-F238E27FC236}">
                    <a16:creationId xmlns:a16="http://schemas.microsoft.com/office/drawing/2014/main" id="{4F5DC34D-F5D4-E054-44DE-D748F227D340}"/>
                  </a:ext>
                </a:extLst>
              </p:cNvPr>
              <p:cNvSpPr>
                <a:spLocks/>
              </p:cNvSpPr>
              <p:nvPr/>
            </p:nvSpPr>
            <p:spPr bwMode="auto">
              <a:xfrm>
                <a:off x="3039" y="1448"/>
                <a:ext cx="17" cy="19"/>
              </a:xfrm>
              <a:custGeom>
                <a:avLst/>
                <a:gdLst>
                  <a:gd name="T0" fmla="*/ 0 w 17"/>
                  <a:gd name="T1" fmla="*/ 0 h 19"/>
                  <a:gd name="T2" fmla="*/ 10 w 17"/>
                  <a:gd name="T3" fmla="*/ 19 h 19"/>
                  <a:gd name="T4" fmla="*/ 14 w 17"/>
                  <a:gd name="T5" fmla="*/ 19 h 19"/>
                  <a:gd name="T6" fmla="*/ 4 w 17"/>
                  <a:gd name="T7" fmla="*/ 0 h 19"/>
                  <a:gd name="T8" fmla="*/ 7 w 17"/>
                  <a:gd name="T9" fmla="*/ 0 h 19"/>
                  <a:gd name="T10" fmla="*/ 17 w 17"/>
                  <a:gd name="T11" fmla="*/ 19 h 19"/>
                  <a:gd name="T12" fmla="*/ 1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0"/>
                    </a:moveTo>
                    <a:lnTo>
                      <a:pt x="10" y="19"/>
                    </a:lnTo>
                    <a:lnTo>
                      <a:pt x="14" y="19"/>
                    </a:lnTo>
                    <a:lnTo>
                      <a:pt x="4" y="0"/>
                    </a:lnTo>
                    <a:lnTo>
                      <a:pt x="7" y="0"/>
                    </a:lnTo>
                    <a:lnTo>
                      <a:pt x="17" y="19"/>
                    </a:lnTo>
                    <a:lnTo>
                      <a:pt x="1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8" name="Freeform 167">
                <a:extLst>
                  <a:ext uri="{FF2B5EF4-FFF2-40B4-BE49-F238E27FC236}">
                    <a16:creationId xmlns:a16="http://schemas.microsoft.com/office/drawing/2014/main" id="{10686AC8-FB32-F52E-076A-CDB0E1D89C79}"/>
                  </a:ext>
                </a:extLst>
              </p:cNvPr>
              <p:cNvSpPr>
                <a:spLocks/>
              </p:cNvSpPr>
              <p:nvPr/>
            </p:nvSpPr>
            <p:spPr bwMode="auto">
              <a:xfrm>
                <a:off x="3053" y="1464"/>
                <a:ext cx="16" cy="23"/>
              </a:xfrm>
              <a:custGeom>
                <a:avLst/>
                <a:gdLst>
                  <a:gd name="T0" fmla="*/ 0 w 16"/>
                  <a:gd name="T1" fmla="*/ 0 h 23"/>
                  <a:gd name="T2" fmla="*/ 16 w 16"/>
                  <a:gd name="T3" fmla="*/ 17 h 23"/>
                  <a:gd name="T4" fmla="*/ 16 w 16"/>
                  <a:gd name="T5" fmla="*/ 20 h 23"/>
                  <a:gd name="T6" fmla="*/ 0 w 16"/>
                  <a:gd name="T7" fmla="*/ 3 h 23"/>
                  <a:gd name="T8" fmla="*/ 0 w 16"/>
                  <a:gd name="T9" fmla="*/ 7 h 23"/>
                  <a:gd name="T10" fmla="*/ 16 w 16"/>
                  <a:gd name="T11" fmla="*/ 23 h 23"/>
                  <a:gd name="T12" fmla="*/ 16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0"/>
                    </a:moveTo>
                    <a:lnTo>
                      <a:pt x="16" y="17"/>
                    </a:lnTo>
                    <a:lnTo>
                      <a:pt x="16" y="20"/>
                    </a:lnTo>
                    <a:lnTo>
                      <a:pt x="0" y="3"/>
                    </a:lnTo>
                    <a:lnTo>
                      <a:pt x="0" y="7"/>
                    </a:lnTo>
                    <a:lnTo>
                      <a:pt x="16" y="23"/>
                    </a:lnTo>
                    <a:lnTo>
                      <a:pt x="1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9" name="Freeform 168">
                <a:extLst>
                  <a:ext uri="{FF2B5EF4-FFF2-40B4-BE49-F238E27FC236}">
                    <a16:creationId xmlns:a16="http://schemas.microsoft.com/office/drawing/2014/main" id="{6BB4318E-95B4-5748-388C-C864DEECFDC6}"/>
                  </a:ext>
                </a:extLst>
              </p:cNvPr>
              <p:cNvSpPr>
                <a:spLocks/>
              </p:cNvSpPr>
              <p:nvPr/>
            </p:nvSpPr>
            <p:spPr bwMode="auto">
              <a:xfrm>
                <a:off x="3069"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 name="Freeform 169">
                <a:extLst>
                  <a:ext uri="{FF2B5EF4-FFF2-40B4-BE49-F238E27FC236}">
                    <a16:creationId xmlns:a16="http://schemas.microsoft.com/office/drawing/2014/main" id="{7B6CDB1F-7FCC-80B4-D488-31AB2F4DE1D8}"/>
                  </a:ext>
                </a:extLst>
              </p:cNvPr>
              <p:cNvSpPr>
                <a:spLocks/>
              </p:cNvSpPr>
              <p:nvPr/>
            </p:nvSpPr>
            <p:spPr bwMode="auto">
              <a:xfrm>
                <a:off x="3089" y="1491"/>
                <a:ext cx="20" cy="9"/>
              </a:xfrm>
              <a:custGeom>
                <a:avLst/>
                <a:gdLst>
                  <a:gd name="T0" fmla="*/ 0 w 20"/>
                  <a:gd name="T1" fmla="*/ 0 h 9"/>
                  <a:gd name="T2" fmla="*/ 20 w 20"/>
                  <a:gd name="T3" fmla="*/ 3 h 9"/>
                  <a:gd name="T4" fmla="*/ 20 w 20"/>
                  <a:gd name="T5" fmla="*/ 6 h 9"/>
                  <a:gd name="T6" fmla="*/ 0 w 20"/>
                  <a:gd name="T7" fmla="*/ 3 h 9"/>
                  <a:gd name="T8" fmla="*/ 0 w 20"/>
                  <a:gd name="T9" fmla="*/ 6 h 9"/>
                  <a:gd name="T10" fmla="*/ 20 w 20"/>
                  <a:gd name="T11" fmla="*/ 9 h 9"/>
                  <a:gd name="T12" fmla="*/ 20 w 2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0"/>
                    </a:moveTo>
                    <a:lnTo>
                      <a:pt x="20" y="3"/>
                    </a:lnTo>
                    <a:lnTo>
                      <a:pt x="20" y="6"/>
                    </a:lnTo>
                    <a:lnTo>
                      <a:pt x="0" y="3"/>
                    </a:lnTo>
                    <a:lnTo>
                      <a:pt x="0" y="6"/>
                    </a:lnTo>
                    <a:lnTo>
                      <a:pt x="20" y="9"/>
                    </a:lnTo>
                    <a:lnTo>
                      <a:pt x="2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 name="Freeform 170">
                <a:extLst>
                  <a:ext uri="{FF2B5EF4-FFF2-40B4-BE49-F238E27FC236}">
                    <a16:creationId xmlns:a16="http://schemas.microsoft.com/office/drawing/2014/main" id="{0817DA46-F86E-93F7-7A8A-9722EE695BCB}"/>
                  </a:ext>
                </a:extLst>
              </p:cNvPr>
              <p:cNvSpPr>
                <a:spLocks/>
              </p:cNvSpPr>
              <p:nvPr/>
            </p:nvSpPr>
            <p:spPr bwMode="auto">
              <a:xfrm>
                <a:off x="3109" y="1491"/>
                <a:ext cx="23" cy="9"/>
              </a:xfrm>
              <a:custGeom>
                <a:avLst/>
                <a:gdLst>
                  <a:gd name="T0" fmla="*/ 0 w 23"/>
                  <a:gd name="T1" fmla="*/ 3 h 9"/>
                  <a:gd name="T2" fmla="*/ 23 w 23"/>
                  <a:gd name="T3" fmla="*/ 0 h 9"/>
                  <a:gd name="T4" fmla="*/ 23 w 23"/>
                  <a:gd name="T5" fmla="*/ 3 h 9"/>
                  <a:gd name="T6" fmla="*/ 0 w 23"/>
                  <a:gd name="T7" fmla="*/ 6 h 9"/>
                  <a:gd name="T8" fmla="*/ 0 w 23"/>
                  <a:gd name="T9" fmla="*/ 9 h 9"/>
                  <a:gd name="T10" fmla="*/ 23 w 23"/>
                  <a:gd name="T11" fmla="*/ 6 h 9"/>
                  <a:gd name="T12" fmla="*/ 23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3"/>
                    </a:moveTo>
                    <a:lnTo>
                      <a:pt x="23" y="0"/>
                    </a:lnTo>
                    <a:lnTo>
                      <a:pt x="23" y="3"/>
                    </a:lnTo>
                    <a:lnTo>
                      <a:pt x="0" y="6"/>
                    </a:lnTo>
                    <a:lnTo>
                      <a:pt x="0" y="9"/>
                    </a:lnTo>
                    <a:lnTo>
                      <a:pt x="23" y="6"/>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2" name="Freeform 171">
                <a:extLst>
                  <a:ext uri="{FF2B5EF4-FFF2-40B4-BE49-F238E27FC236}">
                    <a16:creationId xmlns:a16="http://schemas.microsoft.com/office/drawing/2014/main" id="{2AC46347-C2CF-EE47-7429-48E2BED9DE5B}"/>
                  </a:ext>
                </a:extLst>
              </p:cNvPr>
              <p:cNvSpPr>
                <a:spLocks/>
              </p:cNvSpPr>
              <p:nvPr/>
            </p:nvSpPr>
            <p:spPr bwMode="auto">
              <a:xfrm>
                <a:off x="3132"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3" name="Freeform 172">
                <a:extLst>
                  <a:ext uri="{FF2B5EF4-FFF2-40B4-BE49-F238E27FC236}">
                    <a16:creationId xmlns:a16="http://schemas.microsoft.com/office/drawing/2014/main" id="{992ED7BD-E44C-B1BF-9C79-3848B230288A}"/>
                  </a:ext>
                </a:extLst>
              </p:cNvPr>
              <p:cNvSpPr>
                <a:spLocks/>
              </p:cNvSpPr>
              <p:nvPr/>
            </p:nvSpPr>
            <p:spPr bwMode="auto">
              <a:xfrm>
                <a:off x="3148" y="1467"/>
                <a:ext cx="20" cy="17"/>
              </a:xfrm>
              <a:custGeom>
                <a:avLst/>
                <a:gdLst>
                  <a:gd name="T0" fmla="*/ 0 w 20"/>
                  <a:gd name="T1" fmla="*/ 17 h 17"/>
                  <a:gd name="T2" fmla="*/ 13 w 20"/>
                  <a:gd name="T3" fmla="*/ 0 h 17"/>
                  <a:gd name="T4" fmla="*/ 17 w 20"/>
                  <a:gd name="T5" fmla="*/ 0 h 17"/>
                  <a:gd name="T6" fmla="*/ 3 w 20"/>
                  <a:gd name="T7" fmla="*/ 17 h 17"/>
                  <a:gd name="T8" fmla="*/ 7 w 20"/>
                  <a:gd name="T9" fmla="*/ 17 h 17"/>
                  <a:gd name="T10" fmla="*/ 20 w 20"/>
                  <a:gd name="T11" fmla="*/ 0 h 17"/>
                  <a:gd name="T12" fmla="*/ 17 w 20"/>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7"/>
                    </a:moveTo>
                    <a:lnTo>
                      <a:pt x="13" y="0"/>
                    </a:lnTo>
                    <a:lnTo>
                      <a:pt x="17" y="0"/>
                    </a:lnTo>
                    <a:lnTo>
                      <a:pt x="3" y="17"/>
                    </a:lnTo>
                    <a:lnTo>
                      <a:pt x="7" y="17"/>
                    </a:lnTo>
                    <a:lnTo>
                      <a:pt x="20" y="0"/>
                    </a:lnTo>
                    <a:lnTo>
                      <a:pt x="1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4" name="Freeform 173">
                <a:extLst>
                  <a:ext uri="{FF2B5EF4-FFF2-40B4-BE49-F238E27FC236}">
                    <a16:creationId xmlns:a16="http://schemas.microsoft.com/office/drawing/2014/main" id="{C3E66D47-24AC-2E26-FDF8-17689695C528}"/>
                  </a:ext>
                </a:extLst>
              </p:cNvPr>
              <p:cNvSpPr>
                <a:spLocks/>
              </p:cNvSpPr>
              <p:nvPr/>
            </p:nvSpPr>
            <p:spPr bwMode="auto">
              <a:xfrm>
                <a:off x="3161" y="1448"/>
                <a:ext cx="17" cy="19"/>
              </a:xfrm>
              <a:custGeom>
                <a:avLst/>
                <a:gdLst>
                  <a:gd name="T0" fmla="*/ 0 w 17"/>
                  <a:gd name="T1" fmla="*/ 19 h 19"/>
                  <a:gd name="T2" fmla="*/ 10 w 17"/>
                  <a:gd name="T3" fmla="*/ 0 h 19"/>
                  <a:gd name="T4" fmla="*/ 13 w 17"/>
                  <a:gd name="T5" fmla="*/ 0 h 19"/>
                  <a:gd name="T6" fmla="*/ 4 w 17"/>
                  <a:gd name="T7" fmla="*/ 19 h 19"/>
                  <a:gd name="T8" fmla="*/ 7 w 17"/>
                  <a:gd name="T9" fmla="*/ 19 h 19"/>
                  <a:gd name="T10" fmla="*/ 17 w 17"/>
                  <a:gd name="T11" fmla="*/ 0 h 19"/>
                  <a:gd name="T12" fmla="*/ 13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19"/>
                    </a:moveTo>
                    <a:lnTo>
                      <a:pt x="10" y="0"/>
                    </a:lnTo>
                    <a:lnTo>
                      <a:pt x="13" y="0"/>
                    </a:lnTo>
                    <a:lnTo>
                      <a:pt x="4" y="19"/>
                    </a:lnTo>
                    <a:lnTo>
                      <a:pt x="7" y="19"/>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5" name="Freeform 174">
                <a:extLst>
                  <a:ext uri="{FF2B5EF4-FFF2-40B4-BE49-F238E27FC236}">
                    <a16:creationId xmlns:a16="http://schemas.microsoft.com/office/drawing/2014/main" id="{3DF404A1-6E8A-7A1F-36D4-57A360B629D9}"/>
                  </a:ext>
                </a:extLst>
              </p:cNvPr>
              <p:cNvSpPr>
                <a:spLocks/>
              </p:cNvSpPr>
              <p:nvPr/>
            </p:nvSpPr>
            <p:spPr bwMode="auto">
              <a:xfrm>
                <a:off x="3171" y="1425"/>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6" name="Freeform 175">
                <a:extLst>
                  <a:ext uri="{FF2B5EF4-FFF2-40B4-BE49-F238E27FC236}">
                    <a16:creationId xmlns:a16="http://schemas.microsoft.com/office/drawing/2014/main" id="{F5C30CD0-C1C5-A29A-2624-7979776BB652}"/>
                  </a:ext>
                </a:extLst>
              </p:cNvPr>
              <p:cNvSpPr>
                <a:spLocks/>
              </p:cNvSpPr>
              <p:nvPr/>
            </p:nvSpPr>
            <p:spPr bwMode="auto">
              <a:xfrm>
                <a:off x="3171" y="1405"/>
                <a:ext cx="10" cy="20"/>
              </a:xfrm>
              <a:custGeom>
                <a:avLst/>
                <a:gdLst>
                  <a:gd name="T0" fmla="*/ 3 w 10"/>
                  <a:gd name="T1" fmla="*/ 20 h 20"/>
                  <a:gd name="T2" fmla="*/ 0 w 10"/>
                  <a:gd name="T3" fmla="*/ 0 h 20"/>
                  <a:gd name="T4" fmla="*/ 3 w 10"/>
                  <a:gd name="T5" fmla="*/ 0 h 20"/>
                  <a:gd name="T6" fmla="*/ 7 w 10"/>
                  <a:gd name="T7" fmla="*/ 20 h 20"/>
                  <a:gd name="T8" fmla="*/ 10 w 10"/>
                  <a:gd name="T9" fmla="*/ 20 h 20"/>
                  <a:gd name="T10" fmla="*/ 7 w 10"/>
                  <a:gd name="T11" fmla="*/ 0 h 20"/>
                  <a:gd name="T12" fmla="*/ 3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20"/>
                    </a:moveTo>
                    <a:lnTo>
                      <a:pt x="0" y="0"/>
                    </a:lnTo>
                    <a:lnTo>
                      <a:pt x="3" y="0"/>
                    </a:lnTo>
                    <a:lnTo>
                      <a:pt x="7" y="20"/>
                    </a:lnTo>
                    <a:lnTo>
                      <a:pt x="10"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7" name="Freeform 176">
                <a:extLst>
                  <a:ext uri="{FF2B5EF4-FFF2-40B4-BE49-F238E27FC236}">
                    <a16:creationId xmlns:a16="http://schemas.microsoft.com/office/drawing/2014/main" id="{EE3A26F5-CC73-8575-D5F1-A7CDCAC96DA8}"/>
                  </a:ext>
                </a:extLst>
              </p:cNvPr>
              <p:cNvSpPr>
                <a:spLocks/>
              </p:cNvSpPr>
              <p:nvPr/>
            </p:nvSpPr>
            <p:spPr bwMode="auto">
              <a:xfrm>
                <a:off x="3161" y="1385"/>
                <a:ext cx="17" cy="20"/>
              </a:xfrm>
              <a:custGeom>
                <a:avLst/>
                <a:gdLst>
                  <a:gd name="T0" fmla="*/ 10 w 17"/>
                  <a:gd name="T1" fmla="*/ 20 h 20"/>
                  <a:gd name="T2" fmla="*/ 0 w 17"/>
                  <a:gd name="T3" fmla="*/ 0 h 20"/>
                  <a:gd name="T4" fmla="*/ 4 w 17"/>
                  <a:gd name="T5" fmla="*/ 0 h 20"/>
                  <a:gd name="T6" fmla="*/ 13 w 17"/>
                  <a:gd name="T7" fmla="*/ 20 h 20"/>
                  <a:gd name="T8" fmla="*/ 17 w 17"/>
                  <a:gd name="T9" fmla="*/ 20 h 20"/>
                  <a:gd name="T10" fmla="*/ 7 w 17"/>
                  <a:gd name="T11" fmla="*/ 0 h 20"/>
                  <a:gd name="T12" fmla="*/ 4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4" y="0"/>
                    </a:lnTo>
                    <a:lnTo>
                      <a:pt x="13" y="20"/>
                    </a:lnTo>
                    <a:lnTo>
                      <a:pt x="1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8" name="Freeform 177">
                <a:extLst>
                  <a:ext uri="{FF2B5EF4-FFF2-40B4-BE49-F238E27FC236}">
                    <a16:creationId xmlns:a16="http://schemas.microsoft.com/office/drawing/2014/main" id="{1628D825-597B-614E-8B28-12F5F712D399}"/>
                  </a:ext>
                </a:extLst>
              </p:cNvPr>
              <p:cNvSpPr>
                <a:spLocks/>
              </p:cNvSpPr>
              <p:nvPr/>
            </p:nvSpPr>
            <p:spPr bwMode="auto">
              <a:xfrm>
                <a:off x="3148" y="1369"/>
                <a:ext cx="20" cy="16"/>
              </a:xfrm>
              <a:custGeom>
                <a:avLst/>
                <a:gdLst>
                  <a:gd name="T0" fmla="*/ 13 w 20"/>
                  <a:gd name="T1" fmla="*/ 16 h 16"/>
                  <a:gd name="T2" fmla="*/ 0 w 20"/>
                  <a:gd name="T3" fmla="*/ 0 h 16"/>
                  <a:gd name="T4" fmla="*/ 3 w 20"/>
                  <a:gd name="T5" fmla="*/ 0 h 16"/>
                  <a:gd name="T6" fmla="*/ 17 w 20"/>
                  <a:gd name="T7" fmla="*/ 16 h 16"/>
                  <a:gd name="T8" fmla="*/ 20 w 20"/>
                  <a:gd name="T9" fmla="*/ 16 h 16"/>
                  <a:gd name="T10" fmla="*/ 7 w 20"/>
                  <a:gd name="T11" fmla="*/ 0 h 16"/>
                  <a:gd name="T12" fmla="*/ 3 w 2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13" y="16"/>
                    </a:moveTo>
                    <a:lnTo>
                      <a:pt x="0" y="0"/>
                    </a:lnTo>
                    <a:lnTo>
                      <a:pt x="3" y="0"/>
                    </a:lnTo>
                    <a:lnTo>
                      <a:pt x="17" y="16"/>
                    </a:lnTo>
                    <a:lnTo>
                      <a:pt x="20" y="16"/>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9" name="Freeform 178">
                <a:extLst>
                  <a:ext uri="{FF2B5EF4-FFF2-40B4-BE49-F238E27FC236}">
                    <a16:creationId xmlns:a16="http://schemas.microsoft.com/office/drawing/2014/main" id="{EE189F58-861F-2316-8826-6B7FE71A9377}"/>
                  </a:ext>
                </a:extLst>
              </p:cNvPr>
              <p:cNvSpPr>
                <a:spLocks/>
              </p:cNvSpPr>
              <p:nvPr/>
            </p:nvSpPr>
            <p:spPr bwMode="auto">
              <a:xfrm>
                <a:off x="3132" y="1355"/>
                <a:ext cx="19" cy="17"/>
              </a:xfrm>
              <a:custGeom>
                <a:avLst/>
                <a:gdLst>
                  <a:gd name="T0" fmla="*/ 19 w 19"/>
                  <a:gd name="T1" fmla="*/ 10 h 17"/>
                  <a:gd name="T2" fmla="*/ 0 w 19"/>
                  <a:gd name="T3" fmla="*/ 0 h 17"/>
                  <a:gd name="T4" fmla="*/ 0 w 19"/>
                  <a:gd name="T5" fmla="*/ 4 h 17"/>
                  <a:gd name="T6" fmla="*/ 19 w 19"/>
                  <a:gd name="T7" fmla="*/ 14 h 17"/>
                  <a:gd name="T8" fmla="*/ 19 w 19"/>
                  <a:gd name="T9" fmla="*/ 17 h 17"/>
                  <a:gd name="T10" fmla="*/ 0 w 19"/>
                  <a:gd name="T11" fmla="*/ 7 h 17"/>
                  <a:gd name="T12" fmla="*/ 0 w 1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10"/>
                    </a:moveTo>
                    <a:lnTo>
                      <a:pt x="0" y="0"/>
                    </a:lnTo>
                    <a:lnTo>
                      <a:pt x="0" y="4"/>
                    </a:lnTo>
                    <a:lnTo>
                      <a:pt x="19" y="14"/>
                    </a:lnTo>
                    <a:lnTo>
                      <a:pt x="1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0" name="Freeform 179">
                <a:extLst>
                  <a:ext uri="{FF2B5EF4-FFF2-40B4-BE49-F238E27FC236}">
                    <a16:creationId xmlns:a16="http://schemas.microsoft.com/office/drawing/2014/main" id="{981D006E-3CD1-A0B3-05C1-CF90FEAD9A67}"/>
                  </a:ext>
                </a:extLst>
              </p:cNvPr>
              <p:cNvSpPr>
                <a:spLocks/>
              </p:cNvSpPr>
              <p:nvPr/>
            </p:nvSpPr>
            <p:spPr bwMode="auto">
              <a:xfrm>
                <a:off x="3109" y="1352"/>
                <a:ext cx="23" cy="10"/>
              </a:xfrm>
              <a:custGeom>
                <a:avLst/>
                <a:gdLst>
                  <a:gd name="T0" fmla="*/ 23 w 23"/>
                  <a:gd name="T1" fmla="*/ 3 h 10"/>
                  <a:gd name="T2" fmla="*/ 0 w 23"/>
                  <a:gd name="T3" fmla="*/ 0 h 10"/>
                  <a:gd name="T4" fmla="*/ 0 w 23"/>
                  <a:gd name="T5" fmla="*/ 3 h 10"/>
                  <a:gd name="T6" fmla="*/ 23 w 23"/>
                  <a:gd name="T7" fmla="*/ 7 h 10"/>
                  <a:gd name="T8" fmla="*/ 23 w 23"/>
                  <a:gd name="T9" fmla="*/ 10 h 10"/>
                  <a:gd name="T10" fmla="*/ 0 w 23"/>
                  <a:gd name="T11" fmla="*/ 7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7"/>
                    </a:lnTo>
                    <a:lnTo>
                      <a:pt x="2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 name="Freeform 180">
                <a:extLst>
                  <a:ext uri="{FF2B5EF4-FFF2-40B4-BE49-F238E27FC236}">
                    <a16:creationId xmlns:a16="http://schemas.microsoft.com/office/drawing/2014/main" id="{F7164E83-4ACE-DFAA-DB83-90AA016BA7A2}"/>
                  </a:ext>
                </a:extLst>
              </p:cNvPr>
              <p:cNvSpPr>
                <a:spLocks/>
              </p:cNvSpPr>
              <p:nvPr/>
            </p:nvSpPr>
            <p:spPr bwMode="auto">
              <a:xfrm>
                <a:off x="3089" y="1352"/>
                <a:ext cx="20" cy="10"/>
              </a:xfrm>
              <a:custGeom>
                <a:avLst/>
                <a:gdLst>
                  <a:gd name="T0" fmla="*/ 20 w 20"/>
                  <a:gd name="T1" fmla="*/ 0 h 10"/>
                  <a:gd name="T2" fmla="*/ 0 w 20"/>
                  <a:gd name="T3" fmla="*/ 3 h 10"/>
                  <a:gd name="T4" fmla="*/ 0 w 20"/>
                  <a:gd name="T5" fmla="*/ 7 h 10"/>
                  <a:gd name="T6" fmla="*/ 20 w 20"/>
                  <a:gd name="T7" fmla="*/ 3 h 10"/>
                  <a:gd name="T8" fmla="*/ 20 w 20"/>
                  <a:gd name="T9" fmla="*/ 7 h 10"/>
                  <a:gd name="T10" fmla="*/ 0 w 20"/>
                  <a:gd name="T11" fmla="*/ 10 h 10"/>
                  <a:gd name="T12" fmla="*/ 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7"/>
                    </a:lnTo>
                    <a:lnTo>
                      <a:pt x="20" y="3"/>
                    </a:lnTo>
                    <a:lnTo>
                      <a:pt x="2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2" name="Freeform 181">
                <a:extLst>
                  <a:ext uri="{FF2B5EF4-FFF2-40B4-BE49-F238E27FC236}">
                    <a16:creationId xmlns:a16="http://schemas.microsoft.com/office/drawing/2014/main" id="{6B00526C-CB6B-4402-9EDE-E3742858E16C}"/>
                  </a:ext>
                </a:extLst>
              </p:cNvPr>
              <p:cNvSpPr>
                <a:spLocks/>
              </p:cNvSpPr>
              <p:nvPr/>
            </p:nvSpPr>
            <p:spPr bwMode="auto">
              <a:xfrm>
                <a:off x="3069" y="1355"/>
                <a:ext cx="20" cy="17"/>
              </a:xfrm>
              <a:custGeom>
                <a:avLst/>
                <a:gdLst>
                  <a:gd name="T0" fmla="*/ 20 w 20"/>
                  <a:gd name="T1" fmla="*/ 0 h 17"/>
                  <a:gd name="T2" fmla="*/ 0 w 20"/>
                  <a:gd name="T3" fmla="*/ 10 h 17"/>
                  <a:gd name="T4" fmla="*/ 0 w 20"/>
                  <a:gd name="T5" fmla="*/ 14 h 17"/>
                  <a:gd name="T6" fmla="*/ 20 w 20"/>
                  <a:gd name="T7" fmla="*/ 4 h 17"/>
                  <a:gd name="T8" fmla="*/ 20 w 20"/>
                  <a:gd name="T9" fmla="*/ 7 h 17"/>
                  <a:gd name="T10" fmla="*/ 0 w 20"/>
                  <a:gd name="T11" fmla="*/ 17 h 17"/>
                  <a:gd name="T12" fmla="*/ 0 w 20"/>
                  <a:gd name="T13" fmla="*/ 1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4"/>
                    </a:lnTo>
                    <a:lnTo>
                      <a:pt x="20" y="4"/>
                    </a:lnTo>
                    <a:lnTo>
                      <a:pt x="20" y="7"/>
                    </a:lnTo>
                    <a:lnTo>
                      <a:pt x="0" y="17"/>
                    </a:lnTo>
                    <a:lnTo>
                      <a:pt x="0"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 name="Freeform 182">
                <a:extLst>
                  <a:ext uri="{FF2B5EF4-FFF2-40B4-BE49-F238E27FC236}">
                    <a16:creationId xmlns:a16="http://schemas.microsoft.com/office/drawing/2014/main" id="{DB96B6FA-3FBC-D86F-6AE4-BFE8E4659F19}"/>
                  </a:ext>
                </a:extLst>
              </p:cNvPr>
              <p:cNvSpPr>
                <a:spLocks/>
              </p:cNvSpPr>
              <p:nvPr/>
            </p:nvSpPr>
            <p:spPr bwMode="auto">
              <a:xfrm>
                <a:off x="3053" y="1365"/>
                <a:ext cx="16" cy="23"/>
              </a:xfrm>
              <a:custGeom>
                <a:avLst/>
                <a:gdLst>
                  <a:gd name="T0" fmla="*/ 16 w 16"/>
                  <a:gd name="T1" fmla="*/ 0 h 23"/>
                  <a:gd name="T2" fmla="*/ 0 w 16"/>
                  <a:gd name="T3" fmla="*/ 17 h 23"/>
                  <a:gd name="T4" fmla="*/ 0 w 16"/>
                  <a:gd name="T5" fmla="*/ 20 h 23"/>
                  <a:gd name="T6" fmla="*/ 16 w 16"/>
                  <a:gd name="T7" fmla="*/ 4 h 23"/>
                  <a:gd name="T8" fmla="*/ 16 w 16"/>
                  <a:gd name="T9" fmla="*/ 7 h 23"/>
                  <a:gd name="T10" fmla="*/ 0 w 16"/>
                  <a:gd name="T11" fmla="*/ 23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0"/>
                    </a:moveTo>
                    <a:lnTo>
                      <a:pt x="0" y="17"/>
                    </a:lnTo>
                    <a:lnTo>
                      <a:pt x="0" y="20"/>
                    </a:lnTo>
                    <a:lnTo>
                      <a:pt x="16" y="4"/>
                    </a:lnTo>
                    <a:lnTo>
                      <a:pt x="16" y="7"/>
                    </a:lnTo>
                    <a:lnTo>
                      <a:pt x="0" y="23"/>
                    </a:lnTo>
                    <a:lnTo>
                      <a:pt x="0"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4" name="Freeform 183">
                <a:extLst>
                  <a:ext uri="{FF2B5EF4-FFF2-40B4-BE49-F238E27FC236}">
                    <a16:creationId xmlns:a16="http://schemas.microsoft.com/office/drawing/2014/main" id="{5638BA60-118D-45AE-39B8-76DA28BF86F6}"/>
                  </a:ext>
                </a:extLst>
              </p:cNvPr>
              <p:cNvSpPr>
                <a:spLocks/>
              </p:cNvSpPr>
              <p:nvPr/>
            </p:nvSpPr>
            <p:spPr bwMode="auto">
              <a:xfrm>
                <a:off x="3039" y="1385"/>
                <a:ext cx="17" cy="20"/>
              </a:xfrm>
              <a:custGeom>
                <a:avLst/>
                <a:gdLst>
                  <a:gd name="T0" fmla="*/ 10 w 17"/>
                  <a:gd name="T1" fmla="*/ 0 h 20"/>
                  <a:gd name="T2" fmla="*/ 0 w 17"/>
                  <a:gd name="T3" fmla="*/ 20 h 20"/>
                  <a:gd name="T4" fmla="*/ 4 w 17"/>
                  <a:gd name="T5" fmla="*/ 20 h 20"/>
                  <a:gd name="T6" fmla="*/ 14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4"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5" name="Freeform 184">
                <a:extLst>
                  <a:ext uri="{FF2B5EF4-FFF2-40B4-BE49-F238E27FC236}">
                    <a16:creationId xmlns:a16="http://schemas.microsoft.com/office/drawing/2014/main" id="{7EF0DA33-1FF8-B327-7767-5F9D2ACEDA62}"/>
                  </a:ext>
                </a:extLst>
              </p:cNvPr>
              <p:cNvSpPr>
                <a:spLocks/>
              </p:cNvSpPr>
              <p:nvPr/>
            </p:nvSpPr>
            <p:spPr bwMode="auto">
              <a:xfrm>
                <a:off x="3036" y="1405"/>
                <a:ext cx="10" cy="20"/>
              </a:xfrm>
              <a:custGeom>
                <a:avLst/>
                <a:gdLst>
                  <a:gd name="T0" fmla="*/ 3 w 10"/>
                  <a:gd name="T1" fmla="*/ 0 h 20"/>
                  <a:gd name="T2" fmla="*/ 0 w 10"/>
                  <a:gd name="T3" fmla="*/ 20 h 20"/>
                  <a:gd name="T4" fmla="*/ 3 w 10"/>
                  <a:gd name="T5" fmla="*/ 20 h 20"/>
                  <a:gd name="T6" fmla="*/ 7 w 10"/>
                  <a:gd name="T7" fmla="*/ 0 h 20"/>
                  <a:gd name="T8" fmla="*/ 10 w 10"/>
                  <a:gd name="T9" fmla="*/ 0 h 20"/>
                  <a:gd name="T10" fmla="*/ 7 w 10"/>
                  <a:gd name="T11" fmla="*/ 20 h 20"/>
                  <a:gd name="T12" fmla="*/ 3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0"/>
                    </a:moveTo>
                    <a:lnTo>
                      <a:pt x="0" y="20"/>
                    </a:lnTo>
                    <a:lnTo>
                      <a:pt x="3" y="20"/>
                    </a:lnTo>
                    <a:lnTo>
                      <a:pt x="7" y="0"/>
                    </a:lnTo>
                    <a:lnTo>
                      <a:pt x="10"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6" name="Freeform 185">
                <a:extLst>
                  <a:ext uri="{FF2B5EF4-FFF2-40B4-BE49-F238E27FC236}">
                    <a16:creationId xmlns:a16="http://schemas.microsoft.com/office/drawing/2014/main" id="{4B8CCA5F-5CBA-E5BE-F22C-B8DA46FA285C}"/>
                  </a:ext>
                </a:extLst>
              </p:cNvPr>
              <p:cNvSpPr>
                <a:spLocks/>
              </p:cNvSpPr>
              <p:nvPr/>
            </p:nvSpPr>
            <p:spPr bwMode="auto">
              <a:xfrm>
                <a:off x="3197" y="1428"/>
                <a:ext cx="10" cy="23"/>
              </a:xfrm>
              <a:custGeom>
                <a:avLst/>
                <a:gdLst>
                  <a:gd name="T0" fmla="*/ 0 w 10"/>
                  <a:gd name="T1" fmla="*/ 0 h 23"/>
                  <a:gd name="T2" fmla="*/ 4 w 10"/>
                  <a:gd name="T3" fmla="*/ 23 h 23"/>
                  <a:gd name="T4" fmla="*/ 7 w 10"/>
                  <a:gd name="T5" fmla="*/ 23 h 23"/>
                  <a:gd name="T6" fmla="*/ 4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4" y="23"/>
                    </a:lnTo>
                    <a:lnTo>
                      <a:pt x="7" y="23"/>
                    </a:lnTo>
                    <a:lnTo>
                      <a:pt x="4"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7" name="Freeform 186">
                <a:extLst>
                  <a:ext uri="{FF2B5EF4-FFF2-40B4-BE49-F238E27FC236}">
                    <a16:creationId xmlns:a16="http://schemas.microsoft.com/office/drawing/2014/main" id="{9E3B042F-29EB-F7E8-F996-51AE12B6F6F3}"/>
                  </a:ext>
                </a:extLst>
              </p:cNvPr>
              <p:cNvSpPr>
                <a:spLocks/>
              </p:cNvSpPr>
              <p:nvPr/>
            </p:nvSpPr>
            <p:spPr bwMode="auto">
              <a:xfrm>
                <a:off x="3201" y="1451"/>
                <a:ext cx="16" cy="16"/>
              </a:xfrm>
              <a:custGeom>
                <a:avLst/>
                <a:gdLst>
                  <a:gd name="T0" fmla="*/ 0 w 16"/>
                  <a:gd name="T1" fmla="*/ 0 h 16"/>
                  <a:gd name="T2" fmla="*/ 10 w 16"/>
                  <a:gd name="T3" fmla="*/ 16 h 16"/>
                  <a:gd name="T4" fmla="*/ 13 w 16"/>
                  <a:gd name="T5" fmla="*/ 16 h 16"/>
                  <a:gd name="T6" fmla="*/ 3 w 16"/>
                  <a:gd name="T7" fmla="*/ 0 h 16"/>
                  <a:gd name="T8" fmla="*/ 6 w 16"/>
                  <a:gd name="T9" fmla="*/ 0 h 16"/>
                  <a:gd name="T10" fmla="*/ 16 w 16"/>
                  <a:gd name="T11" fmla="*/ 16 h 16"/>
                  <a:gd name="T12" fmla="*/ 13 w 1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0"/>
                    </a:moveTo>
                    <a:lnTo>
                      <a:pt x="10" y="16"/>
                    </a:lnTo>
                    <a:lnTo>
                      <a:pt x="13" y="16"/>
                    </a:lnTo>
                    <a:lnTo>
                      <a:pt x="3" y="0"/>
                    </a:lnTo>
                    <a:lnTo>
                      <a:pt x="6" y="0"/>
                    </a:lnTo>
                    <a:lnTo>
                      <a:pt x="16" y="16"/>
                    </a:lnTo>
                    <a:lnTo>
                      <a:pt x="1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8" name="Freeform 187">
                <a:extLst>
                  <a:ext uri="{FF2B5EF4-FFF2-40B4-BE49-F238E27FC236}">
                    <a16:creationId xmlns:a16="http://schemas.microsoft.com/office/drawing/2014/main" id="{A6C9C9F5-9D6C-4121-ADE6-3FDCE0FF8795}"/>
                  </a:ext>
                </a:extLst>
              </p:cNvPr>
              <p:cNvSpPr>
                <a:spLocks/>
              </p:cNvSpPr>
              <p:nvPr/>
            </p:nvSpPr>
            <p:spPr bwMode="auto">
              <a:xfrm>
                <a:off x="3211" y="1467"/>
                <a:ext cx="19" cy="17"/>
              </a:xfrm>
              <a:custGeom>
                <a:avLst/>
                <a:gdLst>
                  <a:gd name="T0" fmla="*/ 0 w 19"/>
                  <a:gd name="T1" fmla="*/ 0 h 17"/>
                  <a:gd name="T2" fmla="*/ 13 w 19"/>
                  <a:gd name="T3" fmla="*/ 17 h 17"/>
                  <a:gd name="T4" fmla="*/ 16 w 19"/>
                  <a:gd name="T5" fmla="*/ 17 h 17"/>
                  <a:gd name="T6" fmla="*/ 3 w 19"/>
                  <a:gd name="T7" fmla="*/ 0 h 17"/>
                  <a:gd name="T8" fmla="*/ 6 w 19"/>
                  <a:gd name="T9" fmla="*/ 0 h 17"/>
                  <a:gd name="T10" fmla="*/ 19 w 19"/>
                  <a:gd name="T11" fmla="*/ 17 h 17"/>
                  <a:gd name="T12" fmla="*/ 16 w 1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3" y="17"/>
                    </a:lnTo>
                    <a:lnTo>
                      <a:pt x="16" y="17"/>
                    </a:lnTo>
                    <a:lnTo>
                      <a:pt x="3" y="0"/>
                    </a:lnTo>
                    <a:lnTo>
                      <a:pt x="6" y="0"/>
                    </a:lnTo>
                    <a:lnTo>
                      <a:pt x="19" y="17"/>
                    </a:lnTo>
                    <a:lnTo>
                      <a:pt x="16"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9" name="Freeform 188">
                <a:extLst>
                  <a:ext uri="{FF2B5EF4-FFF2-40B4-BE49-F238E27FC236}">
                    <a16:creationId xmlns:a16="http://schemas.microsoft.com/office/drawing/2014/main" id="{1B810EDA-1202-6102-B093-21BB8C26266F}"/>
                  </a:ext>
                </a:extLst>
              </p:cNvPr>
              <p:cNvSpPr>
                <a:spLocks/>
              </p:cNvSpPr>
              <p:nvPr/>
            </p:nvSpPr>
            <p:spPr bwMode="auto">
              <a:xfrm>
                <a:off x="3227"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0" name="Freeform 189">
                <a:extLst>
                  <a:ext uri="{FF2B5EF4-FFF2-40B4-BE49-F238E27FC236}">
                    <a16:creationId xmlns:a16="http://schemas.microsoft.com/office/drawing/2014/main" id="{5E6D63D4-7ED2-098E-A280-9A57A39E3D1D}"/>
                  </a:ext>
                </a:extLst>
              </p:cNvPr>
              <p:cNvSpPr>
                <a:spLocks/>
              </p:cNvSpPr>
              <p:nvPr/>
            </p:nvSpPr>
            <p:spPr bwMode="auto">
              <a:xfrm>
                <a:off x="3247" y="1491"/>
                <a:ext cx="23" cy="9"/>
              </a:xfrm>
              <a:custGeom>
                <a:avLst/>
                <a:gdLst>
                  <a:gd name="T0" fmla="*/ 0 w 23"/>
                  <a:gd name="T1" fmla="*/ 0 h 9"/>
                  <a:gd name="T2" fmla="*/ 23 w 23"/>
                  <a:gd name="T3" fmla="*/ 3 h 9"/>
                  <a:gd name="T4" fmla="*/ 23 w 23"/>
                  <a:gd name="T5" fmla="*/ 6 h 9"/>
                  <a:gd name="T6" fmla="*/ 0 w 23"/>
                  <a:gd name="T7" fmla="*/ 3 h 9"/>
                  <a:gd name="T8" fmla="*/ 0 w 23"/>
                  <a:gd name="T9" fmla="*/ 6 h 9"/>
                  <a:gd name="T10" fmla="*/ 23 w 23"/>
                  <a:gd name="T11" fmla="*/ 9 h 9"/>
                  <a:gd name="T12" fmla="*/ 23 w 2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0"/>
                    </a:moveTo>
                    <a:lnTo>
                      <a:pt x="23" y="3"/>
                    </a:lnTo>
                    <a:lnTo>
                      <a:pt x="23" y="6"/>
                    </a:lnTo>
                    <a:lnTo>
                      <a:pt x="0" y="3"/>
                    </a:lnTo>
                    <a:lnTo>
                      <a:pt x="0" y="6"/>
                    </a:lnTo>
                    <a:lnTo>
                      <a:pt x="23" y="9"/>
                    </a:lnTo>
                    <a:lnTo>
                      <a:pt x="2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 name="Freeform 190">
                <a:extLst>
                  <a:ext uri="{FF2B5EF4-FFF2-40B4-BE49-F238E27FC236}">
                    <a16:creationId xmlns:a16="http://schemas.microsoft.com/office/drawing/2014/main" id="{4CFA3EA3-DB31-7D20-7EE8-FD94540AA8CD}"/>
                  </a:ext>
                </a:extLst>
              </p:cNvPr>
              <p:cNvSpPr>
                <a:spLocks/>
              </p:cNvSpPr>
              <p:nvPr/>
            </p:nvSpPr>
            <p:spPr bwMode="auto">
              <a:xfrm>
                <a:off x="3270" y="1491"/>
                <a:ext cx="20" cy="9"/>
              </a:xfrm>
              <a:custGeom>
                <a:avLst/>
                <a:gdLst>
                  <a:gd name="T0" fmla="*/ 0 w 20"/>
                  <a:gd name="T1" fmla="*/ 3 h 9"/>
                  <a:gd name="T2" fmla="*/ 20 w 20"/>
                  <a:gd name="T3" fmla="*/ 0 h 9"/>
                  <a:gd name="T4" fmla="*/ 20 w 20"/>
                  <a:gd name="T5" fmla="*/ 3 h 9"/>
                  <a:gd name="T6" fmla="*/ 0 w 20"/>
                  <a:gd name="T7" fmla="*/ 6 h 9"/>
                  <a:gd name="T8" fmla="*/ 0 w 20"/>
                  <a:gd name="T9" fmla="*/ 9 h 9"/>
                  <a:gd name="T10" fmla="*/ 20 w 20"/>
                  <a:gd name="T11" fmla="*/ 6 h 9"/>
                  <a:gd name="T12" fmla="*/ 20 w 2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3"/>
                    </a:moveTo>
                    <a:lnTo>
                      <a:pt x="20" y="0"/>
                    </a:lnTo>
                    <a:lnTo>
                      <a:pt x="20" y="3"/>
                    </a:lnTo>
                    <a:lnTo>
                      <a:pt x="0" y="6"/>
                    </a:lnTo>
                    <a:lnTo>
                      <a:pt x="0" y="9"/>
                    </a:lnTo>
                    <a:lnTo>
                      <a:pt x="20" y="6"/>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 name="Freeform 191">
                <a:extLst>
                  <a:ext uri="{FF2B5EF4-FFF2-40B4-BE49-F238E27FC236}">
                    <a16:creationId xmlns:a16="http://schemas.microsoft.com/office/drawing/2014/main" id="{52DFC0C7-FBA4-9882-398C-1790296CDE98}"/>
                  </a:ext>
                </a:extLst>
              </p:cNvPr>
              <p:cNvSpPr>
                <a:spLocks/>
              </p:cNvSpPr>
              <p:nvPr/>
            </p:nvSpPr>
            <p:spPr bwMode="auto">
              <a:xfrm>
                <a:off x="3290"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 name="Freeform 192">
                <a:extLst>
                  <a:ext uri="{FF2B5EF4-FFF2-40B4-BE49-F238E27FC236}">
                    <a16:creationId xmlns:a16="http://schemas.microsoft.com/office/drawing/2014/main" id="{83BC1327-ADE3-E68A-977A-62DDE6F85852}"/>
                  </a:ext>
                </a:extLst>
              </p:cNvPr>
              <p:cNvSpPr>
                <a:spLocks/>
              </p:cNvSpPr>
              <p:nvPr/>
            </p:nvSpPr>
            <p:spPr bwMode="auto">
              <a:xfrm>
                <a:off x="3309" y="1464"/>
                <a:ext cx="17" cy="23"/>
              </a:xfrm>
              <a:custGeom>
                <a:avLst/>
                <a:gdLst>
                  <a:gd name="T0" fmla="*/ 0 w 17"/>
                  <a:gd name="T1" fmla="*/ 17 h 23"/>
                  <a:gd name="T2" fmla="*/ 17 w 17"/>
                  <a:gd name="T3" fmla="*/ 0 h 23"/>
                  <a:gd name="T4" fmla="*/ 17 w 17"/>
                  <a:gd name="T5" fmla="*/ 3 h 23"/>
                  <a:gd name="T6" fmla="*/ 0 w 17"/>
                  <a:gd name="T7" fmla="*/ 20 h 23"/>
                  <a:gd name="T8" fmla="*/ 0 w 17"/>
                  <a:gd name="T9" fmla="*/ 23 h 23"/>
                  <a:gd name="T10" fmla="*/ 17 w 17"/>
                  <a:gd name="T11" fmla="*/ 7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7"/>
                    </a:moveTo>
                    <a:lnTo>
                      <a:pt x="17" y="0"/>
                    </a:lnTo>
                    <a:lnTo>
                      <a:pt x="17" y="3"/>
                    </a:lnTo>
                    <a:lnTo>
                      <a:pt x="0" y="20"/>
                    </a:lnTo>
                    <a:lnTo>
                      <a:pt x="0" y="23"/>
                    </a:lnTo>
                    <a:lnTo>
                      <a:pt x="17" y="7"/>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4" name="Freeform 193">
                <a:extLst>
                  <a:ext uri="{FF2B5EF4-FFF2-40B4-BE49-F238E27FC236}">
                    <a16:creationId xmlns:a16="http://schemas.microsoft.com/office/drawing/2014/main" id="{735A20C8-5A08-2DE5-C144-9446E68E34A5}"/>
                  </a:ext>
                </a:extLst>
              </p:cNvPr>
              <p:cNvSpPr>
                <a:spLocks/>
              </p:cNvSpPr>
              <p:nvPr/>
            </p:nvSpPr>
            <p:spPr bwMode="auto">
              <a:xfrm>
                <a:off x="3323" y="1451"/>
                <a:ext cx="16" cy="16"/>
              </a:xfrm>
              <a:custGeom>
                <a:avLst/>
                <a:gdLst>
                  <a:gd name="T0" fmla="*/ 0 w 16"/>
                  <a:gd name="T1" fmla="*/ 16 h 16"/>
                  <a:gd name="T2" fmla="*/ 9 w 16"/>
                  <a:gd name="T3" fmla="*/ 0 h 16"/>
                  <a:gd name="T4" fmla="*/ 13 w 16"/>
                  <a:gd name="T5" fmla="*/ 0 h 16"/>
                  <a:gd name="T6" fmla="*/ 3 w 16"/>
                  <a:gd name="T7" fmla="*/ 16 h 16"/>
                  <a:gd name="T8" fmla="*/ 6 w 16"/>
                  <a:gd name="T9" fmla="*/ 16 h 16"/>
                  <a:gd name="T10" fmla="*/ 16 w 16"/>
                  <a:gd name="T11" fmla="*/ 0 h 16"/>
                  <a:gd name="T12" fmla="*/ 13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16"/>
                    </a:moveTo>
                    <a:lnTo>
                      <a:pt x="9" y="0"/>
                    </a:lnTo>
                    <a:lnTo>
                      <a:pt x="13" y="0"/>
                    </a:lnTo>
                    <a:lnTo>
                      <a:pt x="3" y="16"/>
                    </a:lnTo>
                    <a:lnTo>
                      <a:pt x="6" y="16"/>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5" name="Freeform 194">
                <a:extLst>
                  <a:ext uri="{FF2B5EF4-FFF2-40B4-BE49-F238E27FC236}">
                    <a16:creationId xmlns:a16="http://schemas.microsoft.com/office/drawing/2014/main" id="{30E6B055-B042-6807-F203-EED8E28CA4C1}"/>
                  </a:ext>
                </a:extLst>
              </p:cNvPr>
              <p:cNvSpPr>
                <a:spLocks/>
              </p:cNvSpPr>
              <p:nvPr/>
            </p:nvSpPr>
            <p:spPr bwMode="auto">
              <a:xfrm>
                <a:off x="3332" y="1428"/>
                <a:ext cx="10" cy="23"/>
              </a:xfrm>
              <a:custGeom>
                <a:avLst/>
                <a:gdLst>
                  <a:gd name="T0" fmla="*/ 0 w 10"/>
                  <a:gd name="T1" fmla="*/ 23 h 23"/>
                  <a:gd name="T2" fmla="*/ 4 w 10"/>
                  <a:gd name="T3" fmla="*/ 0 h 23"/>
                  <a:gd name="T4" fmla="*/ 7 w 10"/>
                  <a:gd name="T5" fmla="*/ 0 h 23"/>
                  <a:gd name="T6" fmla="*/ 4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4" y="0"/>
                    </a:lnTo>
                    <a:lnTo>
                      <a:pt x="7" y="0"/>
                    </a:lnTo>
                    <a:lnTo>
                      <a:pt x="4"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6" name="Freeform 195">
                <a:extLst>
                  <a:ext uri="{FF2B5EF4-FFF2-40B4-BE49-F238E27FC236}">
                    <a16:creationId xmlns:a16="http://schemas.microsoft.com/office/drawing/2014/main" id="{04273F1D-07BD-BF55-5A1B-B4CB0F8AF0E1}"/>
                  </a:ext>
                </a:extLst>
              </p:cNvPr>
              <p:cNvSpPr>
                <a:spLocks/>
              </p:cNvSpPr>
              <p:nvPr/>
            </p:nvSpPr>
            <p:spPr bwMode="auto">
              <a:xfrm>
                <a:off x="3332" y="1408"/>
                <a:ext cx="10" cy="20"/>
              </a:xfrm>
              <a:custGeom>
                <a:avLst/>
                <a:gdLst>
                  <a:gd name="T0" fmla="*/ 4 w 10"/>
                  <a:gd name="T1" fmla="*/ 20 h 20"/>
                  <a:gd name="T2" fmla="*/ 0 w 10"/>
                  <a:gd name="T3" fmla="*/ 0 h 20"/>
                  <a:gd name="T4" fmla="*/ 4 w 10"/>
                  <a:gd name="T5" fmla="*/ 0 h 20"/>
                  <a:gd name="T6" fmla="*/ 7 w 10"/>
                  <a:gd name="T7" fmla="*/ 20 h 20"/>
                  <a:gd name="T8" fmla="*/ 10 w 10"/>
                  <a:gd name="T9" fmla="*/ 20 h 20"/>
                  <a:gd name="T10" fmla="*/ 7 w 10"/>
                  <a:gd name="T11" fmla="*/ 0 h 20"/>
                  <a:gd name="T12" fmla="*/ 4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20"/>
                    </a:moveTo>
                    <a:lnTo>
                      <a:pt x="0" y="0"/>
                    </a:lnTo>
                    <a:lnTo>
                      <a:pt x="4" y="0"/>
                    </a:lnTo>
                    <a:lnTo>
                      <a:pt x="7" y="20"/>
                    </a:lnTo>
                    <a:lnTo>
                      <a:pt x="10"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7" name="Freeform 196">
                <a:extLst>
                  <a:ext uri="{FF2B5EF4-FFF2-40B4-BE49-F238E27FC236}">
                    <a16:creationId xmlns:a16="http://schemas.microsoft.com/office/drawing/2014/main" id="{D68C630A-077B-5CCE-09FB-D120F15C6284}"/>
                  </a:ext>
                </a:extLst>
              </p:cNvPr>
              <p:cNvSpPr>
                <a:spLocks/>
              </p:cNvSpPr>
              <p:nvPr/>
            </p:nvSpPr>
            <p:spPr bwMode="auto">
              <a:xfrm>
                <a:off x="3323" y="1388"/>
                <a:ext cx="16" cy="20"/>
              </a:xfrm>
              <a:custGeom>
                <a:avLst/>
                <a:gdLst>
                  <a:gd name="T0" fmla="*/ 9 w 16"/>
                  <a:gd name="T1" fmla="*/ 20 h 20"/>
                  <a:gd name="T2" fmla="*/ 0 w 16"/>
                  <a:gd name="T3" fmla="*/ 0 h 20"/>
                  <a:gd name="T4" fmla="*/ 3 w 16"/>
                  <a:gd name="T5" fmla="*/ 0 h 20"/>
                  <a:gd name="T6" fmla="*/ 13 w 16"/>
                  <a:gd name="T7" fmla="*/ 20 h 20"/>
                  <a:gd name="T8" fmla="*/ 16 w 16"/>
                  <a:gd name="T9" fmla="*/ 20 h 20"/>
                  <a:gd name="T10" fmla="*/ 6 w 16"/>
                  <a:gd name="T11" fmla="*/ 0 h 20"/>
                  <a:gd name="T12" fmla="*/ 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9" y="20"/>
                    </a:moveTo>
                    <a:lnTo>
                      <a:pt x="0" y="0"/>
                    </a:lnTo>
                    <a:lnTo>
                      <a:pt x="3" y="0"/>
                    </a:lnTo>
                    <a:lnTo>
                      <a:pt x="13" y="20"/>
                    </a:lnTo>
                    <a:lnTo>
                      <a:pt x="1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8" name="Freeform 197">
                <a:extLst>
                  <a:ext uri="{FF2B5EF4-FFF2-40B4-BE49-F238E27FC236}">
                    <a16:creationId xmlns:a16="http://schemas.microsoft.com/office/drawing/2014/main" id="{784CD9B6-9D35-5D57-6863-AE4D6C35E1EA}"/>
                  </a:ext>
                </a:extLst>
              </p:cNvPr>
              <p:cNvSpPr>
                <a:spLocks/>
              </p:cNvSpPr>
              <p:nvPr/>
            </p:nvSpPr>
            <p:spPr bwMode="auto">
              <a:xfrm>
                <a:off x="3309" y="1369"/>
                <a:ext cx="17" cy="23"/>
              </a:xfrm>
              <a:custGeom>
                <a:avLst/>
                <a:gdLst>
                  <a:gd name="T0" fmla="*/ 17 w 17"/>
                  <a:gd name="T1" fmla="*/ 16 h 23"/>
                  <a:gd name="T2" fmla="*/ 0 w 17"/>
                  <a:gd name="T3" fmla="*/ 0 h 23"/>
                  <a:gd name="T4" fmla="*/ 0 w 17"/>
                  <a:gd name="T5" fmla="*/ 3 h 23"/>
                  <a:gd name="T6" fmla="*/ 17 w 17"/>
                  <a:gd name="T7" fmla="*/ 19 h 23"/>
                  <a:gd name="T8" fmla="*/ 17 w 17"/>
                  <a:gd name="T9" fmla="*/ 23 h 23"/>
                  <a:gd name="T10" fmla="*/ 0 w 17"/>
                  <a:gd name="T11" fmla="*/ 6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19"/>
                    </a:lnTo>
                    <a:lnTo>
                      <a:pt x="17" y="2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 name="Freeform 198">
                <a:extLst>
                  <a:ext uri="{FF2B5EF4-FFF2-40B4-BE49-F238E27FC236}">
                    <a16:creationId xmlns:a16="http://schemas.microsoft.com/office/drawing/2014/main" id="{07F6296A-1834-C288-09B7-F636354ED66D}"/>
                  </a:ext>
                </a:extLst>
              </p:cNvPr>
              <p:cNvSpPr>
                <a:spLocks/>
              </p:cNvSpPr>
              <p:nvPr/>
            </p:nvSpPr>
            <p:spPr bwMode="auto">
              <a:xfrm>
                <a:off x="3290" y="1359"/>
                <a:ext cx="19" cy="16"/>
              </a:xfrm>
              <a:custGeom>
                <a:avLst/>
                <a:gdLst>
                  <a:gd name="T0" fmla="*/ 19 w 19"/>
                  <a:gd name="T1" fmla="*/ 10 h 16"/>
                  <a:gd name="T2" fmla="*/ 0 w 19"/>
                  <a:gd name="T3" fmla="*/ 0 h 16"/>
                  <a:gd name="T4" fmla="*/ 0 w 19"/>
                  <a:gd name="T5" fmla="*/ 3 h 16"/>
                  <a:gd name="T6" fmla="*/ 19 w 19"/>
                  <a:gd name="T7" fmla="*/ 13 h 16"/>
                  <a:gd name="T8" fmla="*/ 19 w 19"/>
                  <a:gd name="T9" fmla="*/ 16 h 16"/>
                  <a:gd name="T10" fmla="*/ 0 w 19"/>
                  <a:gd name="T11" fmla="*/ 6 h 16"/>
                  <a:gd name="T12" fmla="*/ 0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9" y="10"/>
                    </a:moveTo>
                    <a:lnTo>
                      <a:pt x="0" y="0"/>
                    </a:lnTo>
                    <a:lnTo>
                      <a:pt x="0" y="3"/>
                    </a:lnTo>
                    <a:lnTo>
                      <a:pt x="19" y="13"/>
                    </a:lnTo>
                    <a:lnTo>
                      <a:pt x="19"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0" name="Freeform 199">
                <a:extLst>
                  <a:ext uri="{FF2B5EF4-FFF2-40B4-BE49-F238E27FC236}">
                    <a16:creationId xmlns:a16="http://schemas.microsoft.com/office/drawing/2014/main" id="{69E9D11B-9FE8-4733-2D0F-C3D5369C2F20}"/>
                  </a:ext>
                </a:extLst>
              </p:cNvPr>
              <p:cNvSpPr>
                <a:spLocks/>
              </p:cNvSpPr>
              <p:nvPr/>
            </p:nvSpPr>
            <p:spPr bwMode="auto">
              <a:xfrm>
                <a:off x="3270" y="1355"/>
                <a:ext cx="20" cy="10"/>
              </a:xfrm>
              <a:custGeom>
                <a:avLst/>
                <a:gdLst>
                  <a:gd name="T0" fmla="*/ 20 w 20"/>
                  <a:gd name="T1" fmla="*/ 4 h 10"/>
                  <a:gd name="T2" fmla="*/ 0 w 20"/>
                  <a:gd name="T3" fmla="*/ 0 h 10"/>
                  <a:gd name="T4" fmla="*/ 0 w 20"/>
                  <a:gd name="T5" fmla="*/ 4 h 10"/>
                  <a:gd name="T6" fmla="*/ 20 w 20"/>
                  <a:gd name="T7" fmla="*/ 7 h 10"/>
                  <a:gd name="T8" fmla="*/ 20 w 20"/>
                  <a:gd name="T9" fmla="*/ 10 h 10"/>
                  <a:gd name="T10" fmla="*/ 0 w 20"/>
                  <a:gd name="T11" fmla="*/ 7 h 10"/>
                  <a:gd name="T12" fmla="*/ 0 w 20"/>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4"/>
                    </a:moveTo>
                    <a:lnTo>
                      <a:pt x="0" y="0"/>
                    </a:lnTo>
                    <a:lnTo>
                      <a:pt x="0" y="4"/>
                    </a:lnTo>
                    <a:lnTo>
                      <a:pt x="20" y="7"/>
                    </a:lnTo>
                    <a:lnTo>
                      <a:pt x="20"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1" name="Freeform 200">
                <a:extLst>
                  <a:ext uri="{FF2B5EF4-FFF2-40B4-BE49-F238E27FC236}">
                    <a16:creationId xmlns:a16="http://schemas.microsoft.com/office/drawing/2014/main" id="{B06A5764-CF89-AD61-AEA7-3A5E027B4FC3}"/>
                  </a:ext>
                </a:extLst>
              </p:cNvPr>
              <p:cNvSpPr>
                <a:spLocks/>
              </p:cNvSpPr>
              <p:nvPr/>
            </p:nvSpPr>
            <p:spPr bwMode="auto">
              <a:xfrm>
                <a:off x="3247" y="1355"/>
                <a:ext cx="23" cy="10"/>
              </a:xfrm>
              <a:custGeom>
                <a:avLst/>
                <a:gdLst>
                  <a:gd name="T0" fmla="*/ 23 w 23"/>
                  <a:gd name="T1" fmla="*/ 0 h 10"/>
                  <a:gd name="T2" fmla="*/ 0 w 23"/>
                  <a:gd name="T3" fmla="*/ 4 h 10"/>
                  <a:gd name="T4" fmla="*/ 0 w 23"/>
                  <a:gd name="T5" fmla="*/ 7 h 10"/>
                  <a:gd name="T6" fmla="*/ 23 w 23"/>
                  <a:gd name="T7" fmla="*/ 4 h 10"/>
                  <a:gd name="T8" fmla="*/ 23 w 23"/>
                  <a:gd name="T9" fmla="*/ 7 h 10"/>
                  <a:gd name="T10" fmla="*/ 0 w 23"/>
                  <a:gd name="T11" fmla="*/ 10 h 10"/>
                  <a:gd name="T12" fmla="*/ 0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4"/>
                    </a:lnTo>
                    <a:lnTo>
                      <a:pt x="0" y="7"/>
                    </a:lnTo>
                    <a:lnTo>
                      <a:pt x="23" y="4"/>
                    </a:lnTo>
                    <a:lnTo>
                      <a:pt x="2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 name="Freeform 201">
                <a:extLst>
                  <a:ext uri="{FF2B5EF4-FFF2-40B4-BE49-F238E27FC236}">
                    <a16:creationId xmlns:a16="http://schemas.microsoft.com/office/drawing/2014/main" id="{BD69705A-10A6-8A3E-F668-C3947A68F9C2}"/>
                  </a:ext>
                </a:extLst>
              </p:cNvPr>
              <p:cNvSpPr>
                <a:spLocks/>
              </p:cNvSpPr>
              <p:nvPr/>
            </p:nvSpPr>
            <p:spPr bwMode="auto">
              <a:xfrm>
                <a:off x="3227" y="1359"/>
                <a:ext cx="20" cy="16"/>
              </a:xfrm>
              <a:custGeom>
                <a:avLst/>
                <a:gdLst>
                  <a:gd name="T0" fmla="*/ 20 w 20"/>
                  <a:gd name="T1" fmla="*/ 0 h 16"/>
                  <a:gd name="T2" fmla="*/ 0 w 20"/>
                  <a:gd name="T3" fmla="*/ 10 h 16"/>
                  <a:gd name="T4" fmla="*/ 0 w 20"/>
                  <a:gd name="T5" fmla="*/ 13 h 16"/>
                  <a:gd name="T6" fmla="*/ 20 w 20"/>
                  <a:gd name="T7" fmla="*/ 3 h 16"/>
                  <a:gd name="T8" fmla="*/ 20 w 20"/>
                  <a:gd name="T9" fmla="*/ 6 h 16"/>
                  <a:gd name="T10" fmla="*/ 0 w 20"/>
                  <a:gd name="T11" fmla="*/ 16 h 16"/>
                  <a:gd name="T12" fmla="*/ 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20" y="0"/>
                    </a:moveTo>
                    <a:lnTo>
                      <a:pt x="0" y="10"/>
                    </a:lnTo>
                    <a:lnTo>
                      <a:pt x="0" y="13"/>
                    </a:lnTo>
                    <a:lnTo>
                      <a:pt x="20" y="3"/>
                    </a:lnTo>
                    <a:lnTo>
                      <a:pt x="2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3" name="Freeform 202">
                <a:extLst>
                  <a:ext uri="{FF2B5EF4-FFF2-40B4-BE49-F238E27FC236}">
                    <a16:creationId xmlns:a16="http://schemas.microsoft.com/office/drawing/2014/main" id="{6808C5BA-DE7E-5BAA-F84C-B2B4C8D3F124}"/>
                  </a:ext>
                </a:extLst>
              </p:cNvPr>
              <p:cNvSpPr>
                <a:spLocks/>
              </p:cNvSpPr>
              <p:nvPr/>
            </p:nvSpPr>
            <p:spPr bwMode="auto">
              <a:xfrm>
                <a:off x="3211" y="1372"/>
                <a:ext cx="19" cy="16"/>
              </a:xfrm>
              <a:custGeom>
                <a:avLst/>
                <a:gdLst>
                  <a:gd name="T0" fmla="*/ 13 w 19"/>
                  <a:gd name="T1" fmla="*/ 0 h 16"/>
                  <a:gd name="T2" fmla="*/ 0 w 19"/>
                  <a:gd name="T3" fmla="*/ 16 h 16"/>
                  <a:gd name="T4" fmla="*/ 3 w 19"/>
                  <a:gd name="T5" fmla="*/ 16 h 16"/>
                  <a:gd name="T6" fmla="*/ 16 w 19"/>
                  <a:gd name="T7" fmla="*/ 0 h 16"/>
                  <a:gd name="T8" fmla="*/ 19 w 19"/>
                  <a:gd name="T9" fmla="*/ 0 h 16"/>
                  <a:gd name="T10" fmla="*/ 6 w 19"/>
                  <a:gd name="T11" fmla="*/ 16 h 16"/>
                  <a:gd name="T12" fmla="*/ 3 w 19"/>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3" y="0"/>
                    </a:moveTo>
                    <a:lnTo>
                      <a:pt x="0" y="16"/>
                    </a:lnTo>
                    <a:lnTo>
                      <a:pt x="3" y="16"/>
                    </a:lnTo>
                    <a:lnTo>
                      <a:pt x="16" y="0"/>
                    </a:lnTo>
                    <a:lnTo>
                      <a:pt x="19"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4" name="Freeform 203">
                <a:extLst>
                  <a:ext uri="{FF2B5EF4-FFF2-40B4-BE49-F238E27FC236}">
                    <a16:creationId xmlns:a16="http://schemas.microsoft.com/office/drawing/2014/main" id="{4704B719-770C-5BE5-8C33-60C6EBDF985E}"/>
                  </a:ext>
                </a:extLst>
              </p:cNvPr>
              <p:cNvSpPr>
                <a:spLocks/>
              </p:cNvSpPr>
              <p:nvPr/>
            </p:nvSpPr>
            <p:spPr bwMode="auto">
              <a:xfrm>
                <a:off x="3201" y="1388"/>
                <a:ext cx="16" cy="20"/>
              </a:xfrm>
              <a:custGeom>
                <a:avLst/>
                <a:gdLst>
                  <a:gd name="T0" fmla="*/ 10 w 16"/>
                  <a:gd name="T1" fmla="*/ 0 h 20"/>
                  <a:gd name="T2" fmla="*/ 0 w 16"/>
                  <a:gd name="T3" fmla="*/ 20 h 20"/>
                  <a:gd name="T4" fmla="*/ 3 w 16"/>
                  <a:gd name="T5" fmla="*/ 20 h 20"/>
                  <a:gd name="T6" fmla="*/ 13 w 16"/>
                  <a:gd name="T7" fmla="*/ 0 h 20"/>
                  <a:gd name="T8" fmla="*/ 16 w 16"/>
                  <a:gd name="T9" fmla="*/ 0 h 20"/>
                  <a:gd name="T10" fmla="*/ 6 w 16"/>
                  <a:gd name="T11" fmla="*/ 20 h 20"/>
                  <a:gd name="T12" fmla="*/ 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10" y="0"/>
                    </a:moveTo>
                    <a:lnTo>
                      <a:pt x="0" y="20"/>
                    </a:lnTo>
                    <a:lnTo>
                      <a:pt x="3" y="20"/>
                    </a:lnTo>
                    <a:lnTo>
                      <a:pt x="13" y="0"/>
                    </a:lnTo>
                    <a:lnTo>
                      <a:pt x="16"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5" name="Freeform 204">
                <a:extLst>
                  <a:ext uri="{FF2B5EF4-FFF2-40B4-BE49-F238E27FC236}">
                    <a16:creationId xmlns:a16="http://schemas.microsoft.com/office/drawing/2014/main" id="{49E8DF69-9EB6-8272-07D7-A363422A3043}"/>
                  </a:ext>
                </a:extLst>
              </p:cNvPr>
              <p:cNvSpPr>
                <a:spLocks/>
              </p:cNvSpPr>
              <p:nvPr/>
            </p:nvSpPr>
            <p:spPr bwMode="auto">
              <a:xfrm>
                <a:off x="3197" y="1408"/>
                <a:ext cx="10" cy="20"/>
              </a:xfrm>
              <a:custGeom>
                <a:avLst/>
                <a:gdLst>
                  <a:gd name="T0" fmla="*/ 4 w 10"/>
                  <a:gd name="T1" fmla="*/ 0 h 20"/>
                  <a:gd name="T2" fmla="*/ 0 w 10"/>
                  <a:gd name="T3" fmla="*/ 20 h 20"/>
                  <a:gd name="T4" fmla="*/ 4 w 10"/>
                  <a:gd name="T5" fmla="*/ 20 h 20"/>
                  <a:gd name="T6" fmla="*/ 7 w 10"/>
                  <a:gd name="T7" fmla="*/ 0 h 20"/>
                  <a:gd name="T8" fmla="*/ 10 w 10"/>
                  <a:gd name="T9" fmla="*/ 0 h 20"/>
                  <a:gd name="T10" fmla="*/ 7 w 10"/>
                  <a:gd name="T11" fmla="*/ 20 h 20"/>
                  <a:gd name="T12" fmla="*/ 4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0"/>
                    </a:moveTo>
                    <a:lnTo>
                      <a:pt x="0" y="20"/>
                    </a:lnTo>
                    <a:lnTo>
                      <a:pt x="4" y="20"/>
                    </a:lnTo>
                    <a:lnTo>
                      <a:pt x="7" y="0"/>
                    </a:lnTo>
                    <a:lnTo>
                      <a:pt x="10"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6" name="Freeform 205">
                <a:extLst>
                  <a:ext uri="{FF2B5EF4-FFF2-40B4-BE49-F238E27FC236}">
                    <a16:creationId xmlns:a16="http://schemas.microsoft.com/office/drawing/2014/main" id="{38F18490-F95D-67A5-BCC0-1A37D0292436}"/>
                  </a:ext>
                </a:extLst>
              </p:cNvPr>
              <p:cNvSpPr>
                <a:spLocks/>
              </p:cNvSpPr>
              <p:nvPr/>
            </p:nvSpPr>
            <p:spPr bwMode="auto">
              <a:xfrm>
                <a:off x="3227" y="1428"/>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7" name="Freeform 206">
                <a:extLst>
                  <a:ext uri="{FF2B5EF4-FFF2-40B4-BE49-F238E27FC236}">
                    <a16:creationId xmlns:a16="http://schemas.microsoft.com/office/drawing/2014/main" id="{D98E858A-1DA9-DD09-1D7B-101BD3D79168}"/>
                  </a:ext>
                </a:extLst>
              </p:cNvPr>
              <p:cNvSpPr>
                <a:spLocks/>
              </p:cNvSpPr>
              <p:nvPr/>
            </p:nvSpPr>
            <p:spPr bwMode="auto">
              <a:xfrm>
                <a:off x="3227" y="1441"/>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8" name="Freeform 207">
                <a:extLst>
                  <a:ext uri="{FF2B5EF4-FFF2-40B4-BE49-F238E27FC236}">
                    <a16:creationId xmlns:a16="http://schemas.microsoft.com/office/drawing/2014/main" id="{34A507C7-AD4D-C32B-6D9A-511E67054BF2}"/>
                  </a:ext>
                </a:extLst>
              </p:cNvPr>
              <p:cNvSpPr>
                <a:spLocks/>
              </p:cNvSpPr>
              <p:nvPr/>
            </p:nvSpPr>
            <p:spPr bwMode="auto">
              <a:xfrm>
                <a:off x="3237"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9" name="Freeform 208">
                <a:extLst>
                  <a:ext uri="{FF2B5EF4-FFF2-40B4-BE49-F238E27FC236}">
                    <a16:creationId xmlns:a16="http://schemas.microsoft.com/office/drawing/2014/main" id="{8994F572-FA40-5D0F-C82F-DB58D5873AB8}"/>
                  </a:ext>
                </a:extLst>
              </p:cNvPr>
              <p:cNvSpPr>
                <a:spLocks/>
              </p:cNvSpPr>
              <p:nvPr/>
            </p:nvSpPr>
            <p:spPr bwMode="auto">
              <a:xfrm>
                <a:off x="3247" y="1458"/>
                <a:ext cx="10" cy="9"/>
              </a:xfrm>
              <a:custGeom>
                <a:avLst/>
                <a:gdLst>
                  <a:gd name="T0" fmla="*/ 0 w 10"/>
                  <a:gd name="T1" fmla="*/ 0 h 9"/>
                  <a:gd name="T2" fmla="*/ 10 w 10"/>
                  <a:gd name="T3" fmla="*/ 3 h 9"/>
                  <a:gd name="T4" fmla="*/ 10 w 10"/>
                  <a:gd name="T5" fmla="*/ 6 h 9"/>
                  <a:gd name="T6" fmla="*/ 0 w 10"/>
                  <a:gd name="T7" fmla="*/ 3 h 9"/>
                  <a:gd name="T8" fmla="*/ 0 w 10"/>
                  <a:gd name="T9" fmla="*/ 6 h 9"/>
                  <a:gd name="T10" fmla="*/ 10 w 10"/>
                  <a:gd name="T11" fmla="*/ 9 h 9"/>
                  <a:gd name="T12" fmla="*/ 10 w 1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0"/>
                    </a:moveTo>
                    <a:lnTo>
                      <a:pt x="10" y="3"/>
                    </a:lnTo>
                    <a:lnTo>
                      <a:pt x="10" y="6"/>
                    </a:lnTo>
                    <a:lnTo>
                      <a:pt x="0" y="3"/>
                    </a:lnTo>
                    <a:lnTo>
                      <a:pt x="0" y="6"/>
                    </a:lnTo>
                    <a:lnTo>
                      <a:pt x="10" y="9"/>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98" name="Group 209">
              <a:extLst>
                <a:ext uri="{FF2B5EF4-FFF2-40B4-BE49-F238E27FC236}">
                  <a16:creationId xmlns:a16="http://schemas.microsoft.com/office/drawing/2014/main" id="{5B1A5D4B-69C2-51D9-B868-22A4F615209E}"/>
                </a:ext>
              </a:extLst>
            </p:cNvPr>
            <p:cNvGrpSpPr>
              <a:grpSpLocks/>
            </p:cNvGrpSpPr>
            <p:nvPr/>
          </p:nvGrpSpPr>
          <p:grpSpPr bwMode="auto">
            <a:xfrm>
              <a:off x="1891" y="1089"/>
              <a:ext cx="2007" cy="418"/>
              <a:chOff x="1891" y="1089"/>
              <a:chExt cx="2007" cy="418"/>
            </a:xfrm>
          </p:grpSpPr>
          <p:sp>
            <p:nvSpPr>
              <p:cNvPr id="950" name="Freeform 210">
                <a:extLst>
                  <a:ext uri="{FF2B5EF4-FFF2-40B4-BE49-F238E27FC236}">
                    <a16:creationId xmlns:a16="http://schemas.microsoft.com/office/drawing/2014/main" id="{D15BA826-4ADF-DFDD-4761-D5D90E37433E}"/>
                  </a:ext>
                </a:extLst>
              </p:cNvPr>
              <p:cNvSpPr>
                <a:spLocks/>
              </p:cNvSpPr>
              <p:nvPr/>
            </p:nvSpPr>
            <p:spPr bwMode="auto">
              <a:xfrm>
                <a:off x="3257" y="1461"/>
                <a:ext cx="13" cy="10"/>
              </a:xfrm>
              <a:custGeom>
                <a:avLst/>
                <a:gdLst>
                  <a:gd name="T0" fmla="*/ 0 w 13"/>
                  <a:gd name="T1" fmla="*/ 0 h 10"/>
                  <a:gd name="T2" fmla="*/ 13 w 13"/>
                  <a:gd name="T3" fmla="*/ 3 h 10"/>
                  <a:gd name="T4" fmla="*/ 13 w 13"/>
                  <a:gd name="T5" fmla="*/ 6 h 10"/>
                  <a:gd name="T6" fmla="*/ 0 w 13"/>
                  <a:gd name="T7" fmla="*/ 3 h 10"/>
                  <a:gd name="T8" fmla="*/ 0 w 13"/>
                  <a:gd name="T9" fmla="*/ 6 h 10"/>
                  <a:gd name="T10" fmla="*/ 13 w 13"/>
                  <a:gd name="T11" fmla="*/ 10 h 10"/>
                  <a:gd name="T12" fmla="*/ 13 w 1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6"/>
                    </a:lnTo>
                    <a:lnTo>
                      <a:pt x="0" y="3"/>
                    </a:lnTo>
                    <a:lnTo>
                      <a:pt x="0" y="6"/>
                    </a:lnTo>
                    <a:lnTo>
                      <a:pt x="13" y="10"/>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1" name="Freeform 211">
                <a:extLst>
                  <a:ext uri="{FF2B5EF4-FFF2-40B4-BE49-F238E27FC236}">
                    <a16:creationId xmlns:a16="http://schemas.microsoft.com/office/drawing/2014/main" id="{1F17B133-72AB-B9C4-08B6-1A1722A539F4}"/>
                  </a:ext>
                </a:extLst>
              </p:cNvPr>
              <p:cNvSpPr>
                <a:spLocks/>
              </p:cNvSpPr>
              <p:nvPr/>
            </p:nvSpPr>
            <p:spPr bwMode="auto">
              <a:xfrm>
                <a:off x="3270"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 name="Freeform 212">
                <a:extLst>
                  <a:ext uri="{FF2B5EF4-FFF2-40B4-BE49-F238E27FC236}">
                    <a16:creationId xmlns:a16="http://schemas.microsoft.com/office/drawing/2014/main" id="{07419463-ED7D-DFBA-033A-4CB9E51BF62C}"/>
                  </a:ext>
                </a:extLst>
              </p:cNvPr>
              <p:cNvSpPr>
                <a:spLocks/>
              </p:cNvSpPr>
              <p:nvPr/>
            </p:nvSpPr>
            <p:spPr bwMode="auto">
              <a:xfrm>
                <a:off x="3283" y="1458"/>
                <a:ext cx="10" cy="9"/>
              </a:xfrm>
              <a:custGeom>
                <a:avLst/>
                <a:gdLst>
                  <a:gd name="T0" fmla="*/ 0 w 10"/>
                  <a:gd name="T1" fmla="*/ 3 h 9"/>
                  <a:gd name="T2" fmla="*/ 10 w 10"/>
                  <a:gd name="T3" fmla="*/ 0 h 9"/>
                  <a:gd name="T4" fmla="*/ 10 w 10"/>
                  <a:gd name="T5" fmla="*/ 3 h 9"/>
                  <a:gd name="T6" fmla="*/ 0 w 10"/>
                  <a:gd name="T7" fmla="*/ 6 h 9"/>
                  <a:gd name="T8" fmla="*/ 0 w 10"/>
                  <a:gd name="T9" fmla="*/ 9 h 9"/>
                  <a:gd name="T10" fmla="*/ 10 w 10"/>
                  <a:gd name="T11" fmla="*/ 6 h 9"/>
                  <a:gd name="T12" fmla="*/ 10 w 1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3"/>
                    </a:moveTo>
                    <a:lnTo>
                      <a:pt x="10" y="0"/>
                    </a:lnTo>
                    <a:lnTo>
                      <a:pt x="10" y="3"/>
                    </a:lnTo>
                    <a:lnTo>
                      <a:pt x="0" y="6"/>
                    </a:lnTo>
                    <a:lnTo>
                      <a:pt x="0" y="9"/>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3" name="Freeform 213">
                <a:extLst>
                  <a:ext uri="{FF2B5EF4-FFF2-40B4-BE49-F238E27FC236}">
                    <a16:creationId xmlns:a16="http://schemas.microsoft.com/office/drawing/2014/main" id="{36B64BC4-3DFA-4E3D-1DA3-829FFA893F57}"/>
                  </a:ext>
                </a:extLst>
              </p:cNvPr>
              <p:cNvSpPr>
                <a:spLocks/>
              </p:cNvSpPr>
              <p:nvPr/>
            </p:nvSpPr>
            <p:spPr bwMode="auto">
              <a:xfrm>
                <a:off x="3293" y="1448"/>
                <a:ext cx="10" cy="16"/>
              </a:xfrm>
              <a:custGeom>
                <a:avLst/>
                <a:gdLst>
                  <a:gd name="T0" fmla="*/ 0 w 10"/>
                  <a:gd name="T1" fmla="*/ 10 h 16"/>
                  <a:gd name="T2" fmla="*/ 10 w 10"/>
                  <a:gd name="T3" fmla="*/ 0 h 16"/>
                  <a:gd name="T4" fmla="*/ 10 w 10"/>
                  <a:gd name="T5" fmla="*/ 3 h 16"/>
                  <a:gd name="T6" fmla="*/ 0 w 10"/>
                  <a:gd name="T7" fmla="*/ 13 h 16"/>
                  <a:gd name="T8" fmla="*/ 0 w 10"/>
                  <a:gd name="T9" fmla="*/ 16 h 16"/>
                  <a:gd name="T10" fmla="*/ 10 w 10"/>
                  <a:gd name="T11" fmla="*/ 6 h 16"/>
                  <a:gd name="T12" fmla="*/ 1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10"/>
                    </a:moveTo>
                    <a:lnTo>
                      <a:pt x="10" y="0"/>
                    </a:lnTo>
                    <a:lnTo>
                      <a:pt x="10" y="3"/>
                    </a:lnTo>
                    <a:lnTo>
                      <a:pt x="0" y="13"/>
                    </a:lnTo>
                    <a:lnTo>
                      <a:pt x="0" y="1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4" name="Freeform 214">
                <a:extLst>
                  <a:ext uri="{FF2B5EF4-FFF2-40B4-BE49-F238E27FC236}">
                    <a16:creationId xmlns:a16="http://schemas.microsoft.com/office/drawing/2014/main" id="{4C2198E7-60BF-3818-4047-59B88C8C5977}"/>
                  </a:ext>
                </a:extLst>
              </p:cNvPr>
              <p:cNvSpPr>
                <a:spLocks/>
              </p:cNvSpPr>
              <p:nvPr/>
            </p:nvSpPr>
            <p:spPr bwMode="auto">
              <a:xfrm>
                <a:off x="3299" y="144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 name="Freeform 215">
                <a:extLst>
                  <a:ext uri="{FF2B5EF4-FFF2-40B4-BE49-F238E27FC236}">
                    <a16:creationId xmlns:a16="http://schemas.microsoft.com/office/drawing/2014/main" id="{BC212A74-6F04-4578-A8E8-4C7940C417F6}"/>
                  </a:ext>
                </a:extLst>
              </p:cNvPr>
              <p:cNvSpPr>
                <a:spLocks/>
              </p:cNvSpPr>
              <p:nvPr/>
            </p:nvSpPr>
            <p:spPr bwMode="auto">
              <a:xfrm>
                <a:off x="3303"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 name="Freeform 216">
                <a:extLst>
                  <a:ext uri="{FF2B5EF4-FFF2-40B4-BE49-F238E27FC236}">
                    <a16:creationId xmlns:a16="http://schemas.microsoft.com/office/drawing/2014/main" id="{71126D75-4380-238D-4461-F2B63666257F}"/>
                  </a:ext>
                </a:extLst>
              </p:cNvPr>
              <p:cNvSpPr>
                <a:spLocks/>
              </p:cNvSpPr>
              <p:nvPr/>
            </p:nvSpPr>
            <p:spPr bwMode="auto">
              <a:xfrm>
                <a:off x="3303"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7" name="Freeform 217">
                <a:extLst>
                  <a:ext uri="{FF2B5EF4-FFF2-40B4-BE49-F238E27FC236}">
                    <a16:creationId xmlns:a16="http://schemas.microsoft.com/office/drawing/2014/main" id="{1B184A6E-9193-B0A5-9CB1-4193BA37F79A}"/>
                  </a:ext>
                </a:extLst>
              </p:cNvPr>
              <p:cNvSpPr>
                <a:spLocks/>
              </p:cNvSpPr>
              <p:nvPr/>
            </p:nvSpPr>
            <p:spPr bwMode="auto">
              <a:xfrm>
                <a:off x="3299" y="1405"/>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8" name="Freeform 218">
                <a:extLst>
                  <a:ext uri="{FF2B5EF4-FFF2-40B4-BE49-F238E27FC236}">
                    <a16:creationId xmlns:a16="http://schemas.microsoft.com/office/drawing/2014/main" id="{EAC8AC49-ECCB-306C-7A01-368D52BDDC1A}"/>
                  </a:ext>
                </a:extLst>
              </p:cNvPr>
              <p:cNvSpPr>
                <a:spLocks/>
              </p:cNvSpPr>
              <p:nvPr/>
            </p:nvSpPr>
            <p:spPr bwMode="auto">
              <a:xfrm>
                <a:off x="3293" y="1392"/>
                <a:ext cx="10" cy="16"/>
              </a:xfrm>
              <a:custGeom>
                <a:avLst/>
                <a:gdLst>
                  <a:gd name="T0" fmla="*/ 10 w 10"/>
                  <a:gd name="T1" fmla="*/ 10 h 16"/>
                  <a:gd name="T2" fmla="*/ 0 w 10"/>
                  <a:gd name="T3" fmla="*/ 0 h 16"/>
                  <a:gd name="T4" fmla="*/ 0 w 10"/>
                  <a:gd name="T5" fmla="*/ 3 h 16"/>
                  <a:gd name="T6" fmla="*/ 10 w 10"/>
                  <a:gd name="T7" fmla="*/ 13 h 16"/>
                  <a:gd name="T8" fmla="*/ 10 w 10"/>
                  <a:gd name="T9" fmla="*/ 16 h 16"/>
                  <a:gd name="T10" fmla="*/ 0 w 10"/>
                  <a:gd name="T11" fmla="*/ 6 h 16"/>
                  <a:gd name="T12" fmla="*/ 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0"/>
                    </a:moveTo>
                    <a:lnTo>
                      <a:pt x="0" y="0"/>
                    </a:lnTo>
                    <a:lnTo>
                      <a:pt x="0" y="3"/>
                    </a:lnTo>
                    <a:lnTo>
                      <a:pt x="10" y="13"/>
                    </a:lnTo>
                    <a:lnTo>
                      <a:pt x="10"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9" name="Freeform 219">
                <a:extLst>
                  <a:ext uri="{FF2B5EF4-FFF2-40B4-BE49-F238E27FC236}">
                    <a16:creationId xmlns:a16="http://schemas.microsoft.com/office/drawing/2014/main" id="{FCC778E4-BF7E-95B2-C246-872E2759C480}"/>
                  </a:ext>
                </a:extLst>
              </p:cNvPr>
              <p:cNvSpPr>
                <a:spLocks/>
              </p:cNvSpPr>
              <p:nvPr/>
            </p:nvSpPr>
            <p:spPr bwMode="auto">
              <a:xfrm>
                <a:off x="3283" y="1385"/>
                <a:ext cx="10" cy="13"/>
              </a:xfrm>
              <a:custGeom>
                <a:avLst/>
                <a:gdLst>
                  <a:gd name="T0" fmla="*/ 10 w 10"/>
                  <a:gd name="T1" fmla="*/ 7 h 13"/>
                  <a:gd name="T2" fmla="*/ 0 w 10"/>
                  <a:gd name="T3" fmla="*/ 0 h 13"/>
                  <a:gd name="T4" fmla="*/ 0 w 10"/>
                  <a:gd name="T5" fmla="*/ 3 h 13"/>
                  <a:gd name="T6" fmla="*/ 10 w 10"/>
                  <a:gd name="T7" fmla="*/ 10 h 13"/>
                  <a:gd name="T8" fmla="*/ 10 w 10"/>
                  <a:gd name="T9" fmla="*/ 13 h 13"/>
                  <a:gd name="T10" fmla="*/ 0 w 10"/>
                  <a:gd name="T11" fmla="*/ 7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7"/>
                    </a:moveTo>
                    <a:lnTo>
                      <a:pt x="0" y="0"/>
                    </a:lnTo>
                    <a:lnTo>
                      <a:pt x="0" y="3"/>
                    </a:lnTo>
                    <a:lnTo>
                      <a:pt x="10" y="10"/>
                    </a:lnTo>
                    <a:lnTo>
                      <a:pt x="10"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0" name="Freeform 220">
                <a:extLst>
                  <a:ext uri="{FF2B5EF4-FFF2-40B4-BE49-F238E27FC236}">
                    <a16:creationId xmlns:a16="http://schemas.microsoft.com/office/drawing/2014/main" id="{769FEFA3-6D4E-AF51-5FB7-402CBEF94855}"/>
                  </a:ext>
                </a:extLst>
              </p:cNvPr>
              <p:cNvSpPr>
                <a:spLocks/>
              </p:cNvSpPr>
              <p:nvPr/>
            </p:nvSpPr>
            <p:spPr bwMode="auto">
              <a:xfrm>
                <a:off x="3270"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1" name="Freeform 221">
                <a:extLst>
                  <a:ext uri="{FF2B5EF4-FFF2-40B4-BE49-F238E27FC236}">
                    <a16:creationId xmlns:a16="http://schemas.microsoft.com/office/drawing/2014/main" id="{3CF05AE7-6FDD-E545-6B4C-5219932EEF4A}"/>
                  </a:ext>
                </a:extLst>
              </p:cNvPr>
              <p:cNvSpPr>
                <a:spLocks/>
              </p:cNvSpPr>
              <p:nvPr/>
            </p:nvSpPr>
            <p:spPr bwMode="auto">
              <a:xfrm>
                <a:off x="3257"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 name="Freeform 222">
                <a:extLst>
                  <a:ext uri="{FF2B5EF4-FFF2-40B4-BE49-F238E27FC236}">
                    <a16:creationId xmlns:a16="http://schemas.microsoft.com/office/drawing/2014/main" id="{3D7BA3B1-750B-9B0B-B587-9330C8B17443}"/>
                  </a:ext>
                </a:extLst>
              </p:cNvPr>
              <p:cNvSpPr>
                <a:spLocks/>
              </p:cNvSpPr>
              <p:nvPr/>
            </p:nvSpPr>
            <p:spPr bwMode="auto">
              <a:xfrm>
                <a:off x="3247" y="1385"/>
                <a:ext cx="10" cy="13"/>
              </a:xfrm>
              <a:custGeom>
                <a:avLst/>
                <a:gdLst>
                  <a:gd name="T0" fmla="*/ 10 w 10"/>
                  <a:gd name="T1" fmla="*/ 0 h 13"/>
                  <a:gd name="T2" fmla="*/ 0 w 10"/>
                  <a:gd name="T3" fmla="*/ 7 h 13"/>
                  <a:gd name="T4" fmla="*/ 0 w 10"/>
                  <a:gd name="T5" fmla="*/ 10 h 13"/>
                  <a:gd name="T6" fmla="*/ 10 w 10"/>
                  <a:gd name="T7" fmla="*/ 3 h 13"/>
                  <a:gd name="T8" fmla="*/ 10 w 10"/>
                  <a:gd name="T9" fmla="*/ 7 h 13"/>
                  <a:gd name="T10" fmla="*/ 0 w 10"/>
                  <a:gd name="T11" fmla="*/ 13 h 13"/>
                  <a:gd name="T12" fmla="*/ 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0" y="7"/>
                    </a:lnTo>
                    <a:lnTo>
                      <a:pt x="0" y="10"/>
                    </a:lnTo>
                    <a:lnTo>
                      <a:pt x="10" y="3"/>
                    </a:lnTo>
                    <a:lnTo>
                      <a:pt x="1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3" name="Freeform 223">
                <a:extLst>
                  <a:ext uri="{FF2B5EF4-FFF2-40B4-BE49-F238E27FC236}">
                    <a16:creationId xmlns:a16="http://schemas.microsoft.com/office/drawing/2014/main" id="{C5492A21-E95D-9D82-151A-B9570E3C76C3}"/>
                  </a:ext>
                </a:extLst>
              </p:cNvPr>
              <p:cNvSpPr>
                <a:spLocks/>
              </p:cNvSpPr>
              <p:nvPr/>
            </p:nvSpPr>
            <p:spPr bwMode="auto">
              <a:xfrm>
                <a:off x="3237"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4" name="Freeform 224">
                <a:extLst>
                  <a:ext uri="{FF2B5EF4-FFF2-40B4-BE49-F238E27FC236}">
                    <a16:creationId xmlns:a16="http://schemas.microsoft.com/office/drawing/2014/main" id="{D3B480B9-E4DB-83CD-7CD5-56799C9F2BE9}"/>
                  </a:ext>
                </a:extLst>
              </p:cNvPr>
              <p:cNvSpPr>
                <a:spLocks/>
              </p:cNvSpPr>
              <p:nvPr/>
            </p:nvSpPr>
            <p:spPr bwMode="auto">
              <a:xfrm>
                <a:off x="3227" y="1405"/>
                <a:ext cx="13" cy="10"/>
              </a:xfrm>
              <a:custGeom>
                <a:avLst/>
                <a:gdLst>
                  <a:gd name="T0" fmla="*/ 7 w 13"/>
                  <a:gd name="T1" fmla="*/ 0 h 10"/>
                  <a:gd name="T2" fmla="*/ 0 w 13"/>
                  <a:gd name="T3" fmla="*/ 10 h 10"/>
                  <a:gd name="T4" fmla="*/ 3 w 13"/>
                  <a:gd name="T5" fmla="*/ 10 h 10"/>
                  <a:gd name="T6" fmla="*/ 10 w 13"/>
                  <a:gd name="T7" fmla="*/ 0 h 10"/>
                  <a:gd name="T8" fmla="*/ 13 w 13"/>
                  <a:gd name="T9" fmla="*/ 0 h 10"/>
                  <a:gd name="T10" fmla="*/ 7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10"/>
                    </a:lnTo>
                    <a:lnTo>
                      <a:pt x="3" y="10"/>
                    </a:lnTo>
                    <a:lnTo>
                      <a:pt x="10" y="0"/>
                    </a:lnTo>
                    <a:lnTo>
                      <a:pt x="13"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5" name="Freeform 225">
                <a:extLst>
                  <a:ext uri="{FF2B5EF4-FFF2-40B4-BE49-F238E27FC236}">
                    <a16:creationId xmlns:a16="http://schemas.microsoft.com/office/drawing/2014/main" id="{A3B09EC3-77B5-3120-AA71-B66E7DBBB481}"/>
                  </a:ext>
                </a:extLst>
              </p:cNvPr>
              <p:cNvSpPr>
                <a:spLocks/>
              </p:cNvSpPr>
              <p:nvPr/>
            </p:nvSpPr>
            <p:spPr bwMode="auto">
              <a:xfrm>
                <a:off x="3227" y="1415"/>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6" name="Freeform 226">
                <a:extLst>
                  <a:ext uri="{FF2B5EF4-FFF2-40B4-BE49-F238E27FC236}">
                    <a16:creationId xmlns:a16="http://schemas.microsoft.com/office/drawing/2014/main" id="{2F784687-D32D-3005-B179-33153FE9ECF6}"/>
                  </a:ext>
                </a:extLst>
              </p:cNvPr>
              <p:cNvSpPr>
                <a:spLocks/>
              </p:cNvSpPr>
              <p:nvPr/>
            </p:nvSpPr>
            <p:spPr bwMode="auto">
              <a:xfrm>
                <a:off x="3257"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7" name="Freeform 227">
                <a:extLst>
                  <a:ext uri="{FF2B5EF4-FFF2-40B4-BE49-F238E27FC236}">
                    <a16:creationId xmlns:a16="http://schemas.microsoft.com/office/drawing/2014/main" id="{A39C847A-02BB-6CF0-FF19-5C9881611A83}"/>
                  </a:ext>
                </a:extLst>
              </p:cNvPr>
              <p:cNvSpPr>
                <a:spLocks/>
              </p:cNvSpPr>
              <p:nvPr/>
            </p:nvSpPr>
            <p:spPr bwMode="auto">
              <a:xfrm>
                <a:off x="3260"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8" name="Freeform 228">
                <a:extLst>
                  <a:ext uri="{FF2B5EF4-FFF2-40B4-BE49-F238E27FC236}">
                    <a16:creationId xmlns:a16="http://schemas.microsoft.com/office/drawing/2014/main" id="{B081F390-CAE3-2041-207B-16F20345CD7A}"/>
                  </a:ext>
                </a:extLst>
              </p:cNvPr>
              <p:cNvSpPr>
                <a:spLocks/>
              </p:cNvSpPr>
              <p:nvPr/>
            </p:nvSpPr>
            <p:spPr bwMode="auto">
              <a:xfrm>
                <a:off x="3263" y="1431"/>
                <a:ext cx="4" cy="7"/>
              </a:xfrm>
              <a:custGeom>
                <a:avLst/>
                <a:gdLst>
                  <a:gd name="T0" fmla="*/ 0 w 4"/>
                  <a:gd name="T1" fmla="*/ 0 h 7"/>
                  <a:gd name="T2" fmla="*/ 4 w 4"/>
                  <a:gd name="T3" fmla="*/ 0 h 7"/>
                  <a:gd name="T4" fmla="*/ 4 w 4"/>
                  <a:gd name="T5" fmla="*/ 4 h 7"/>
                  <a:gd name="T6" fmla="*/ 0 w 4"/>
                  <a:gd name="T7" fmla="*/ 4 h 7"/>
                  <a:gd name="T8" fmla="*/ 0 w 4"/>
                  <a:gd name="T9" fmla="*/ 7 h 7"/>
                  <a:gd name="T10" fmla="*/ 4 w 4"/>
                  <a:gd name="T11" fmla="*/ 7 h 7"/>
                  <a:gd name="T12" fmla="*/ 4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4"/>
                    </a:lnTo>
                    <a:lnTo>
                      <a:pt x="0" y="4"/>
                    </a:lnTo>
                    <a:lnTo>
                      <a:pt x="0" y="7"/>
                    </a:lnTo>
                    <a:lnTo>
                      <a:pt x="4" y="7"/>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9" name="Freeform 229">
                <a:extLst>
                  <a:ext uri="{FF2B5EF4-FFF2-40B4-BE49-F238E27FC236}">
                    <a16:creationId xmlns:a16="http://schemas.microsoft.com/office/drawing/2014/main" id="{C8D637E4-38B4-017A-DCD8-65AD5FD55062}"/>
                  </a:ext>
                </a:extLst>
              </p:cNvPr>
              <p:cNvSpPr>
                <a:spLocks/>
              </p:cNvSpPr>
              <p:nvPr/>
            </p:nvSpPr>
            <p:spPr bwMode="auto">
              <a:xfrm>
                <a:off x="3267"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0" name="Freeform 230">
                <a:extLst>
                  <a:ext uri="{FF2B5EF4-FFF2-40B4-BE49-F238E27FC236}">
                    <a16:creationId xmlns:a16="http://schemas.microsoft.com/office/drawing/2014/main" id="{7180EE22-4E19-F721-F359-F89D3B0060CD}"/>
                  </a:ext>
                </a:extLst>
              </p:cNvPr>
              <p:cNvSpPr>
                <a:spLocks/>
              </p:cNvSpPr>
              <p:nvPr/>
            </p:nvSpPr>
            <p:spPr bwMode="auto">
              <a:xfrm>
                <a:off x="3270"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1" name="Freeform 231">
                <a:extLst>
                  <a:ext uri="{FF2B5EF4-FFF2-40B4-BE49-F238E27FC236}">
                    <a16:creationId xmlns:a16="http://schemas.microsoft.com/office/drawing/2014/main" id="{B0EBD2A7-3E93-7902-181D-2127EBE91CF6}"/>
                  </a:ext>
                </a:extLst>
              </p:cNvPr>
              <p:cNvSpPr>
                <a:spLocks/>
              </p:cNvSpPr>
              <p:nvPr/>
            </p:nvSpPr>
            <p:spPr bwMode="auto">
              <a:xfrm>
                <a:off x="3273"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 name="Freeform 232">
                <a:extLst>
                  <a:ext uri="{FF2B5EF4-FFF2-40B4-BE49-F238E27FC236}">
                    <a16:creationId xmlns:a16="http://schemas.microsoft.com/office/drawing/2014/main" id="{123A8984-3A9C-0530-1025-5018EF8CE495}"/>
                  </a:ext>
                </a:extLst>
              </p:cNvPr>
              <p:cNvSpPr>
                <a:spLocks/>
              </p:cNvSpPr>
              <p:nvPr/>
            </p:nvSpPr>
            <p:spPr bwMode="auto">
              <a:xfrm>
                <a:off x="3273"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3" name="Freeform 233">
                <a:extLst>
                  <a:ext uri="{FF2B5EF4-FFF2-40B4-BE49-F238E27FC236}">
                    <a16:creationId xmlns:a16="http://schemas.microsoft.com/office/drawing/2014/main" id="{516C9771-3E20-E4F9-C364-4C2650168622}"/>
                  </a:ext>
                </a:extLst>
              </p:cNvPr>
              <p:cNvSpPr>
                <a:spLocks/>
              </p:cNvSpPr>
              <p:nvPr/>
            </p:nvSpPr>
            <p:spPr bwMode="auto">
              <a:xfrm>
                <a:off x="3273"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4" name="Freeform 234">
                <a:extLst>
                  <a:ext uri="{FF2B5EF4-FFF2-40B4-BE49-F238E27FC236}">
                    <a16:creationId xmlns:a16="http://schemas.microsoft.com/office/drawing/2014/main" id="{4FA3035C-CE0D-BE30-A5AA-B9E253E54B1B}"/>
                  </a:ext>
                </a:extLst>
              </p:cNvPr>
              <p:cNvSpPr>
                <a:spLocks/>
              </p:cNvSpPr>
              <p:nvPr/>
            </p:nvSpPr>
            <p:spPr bwMode="auto">
              <a:xfrm>
                <a:off x="3273"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5" name="Freeform 235">
                <a:extLst>
                  <a:ext uri="{FF2B5EF4-FFF2-40B4-BE49-F238E27FC236}">
                    <a16:creationId xmlns:a16="http://schemas.microsoft.com/office/drawing/2014/main" id="{13202AA3-2903-9123-31CD-D86E619B367C}"/>
                  </a:ext>
                </a:extLst>
              </p:cNvPr>
              <p:cNvSpPr>
                <a:spLocks/>
              </p:cNvSpPr>
              <p:nvPr/>
            </p:nvSpPr>
            <p:spPr bwMode="auto">
              <a:xfrm>
                <a:off x="3273"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6" name="Freeform 236">
                <a:extLst>
                  <a:ext uri="{FF2B5EF4-FFF2-40B4-BE49-F238E27FC236}">
                    <a16:creationId xmlns:a16="http://schemas.microsoft.com/office/drawing/2014/main" id="{5CC25EEC-30C1-AE5A-07AE-C8D02AD94140}"/>
                  </a:ext>
                </a:extLst>
              </p:cNvPr>
              <p:cNvSpPr>
                <a:spLocks/>
              </p:cNvSpPr>
              <p:nvPr/>
            </p:nvSpPr>
            <p:spPr bwMode="auto">
              <a:xfrm>
                <a:off x="3273"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7" name="Freeform 237">
                <a:extLst>
                  <a:ext uri="{FF2B5EF4-FFF2-40B4-BE49-F238E27FC236}">
                    <a16:creationId xmlns:a16="http://schemas.microsoft.com/office/drawing/2014/main" id="{6B8F6E90-61E9-07FD-0A22-B27905C5DC1F}"/>
                  </a:ext>
                </a:extLst>
              </p:cNvPr>
              <p:cNvSpPr>
                <a:spLocks/>
              </p:cNvSpPr>
              <p:nvPr/>
            </p:nvSpPr>
            <p:spPr bwMode="auto">
              <a:xfrm>
                <a:off x="3270"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8" name="Freeform 238">
                <a:extLst>
                  <a:ext uri="{FF2B5EF4-FFF2-40B4-BE49-F238E27FC236}">
                    <a16:creationId xmlns:a16="http://schemas.microsoft.com/office/drawing/2014/main" id="{8575FA11-73FF-BC5E-F5D5-522714C9CFF3}"/>
                  </a:ext>
                </a:extLst>
              </p:cNvPr>
              <p:cNvSpPr>
                <a:spLocks/>
              </p:cNvSpPr>
              <p:nvPr/>
            </p:nvSpPr>
            <p:spPr bwMode="auto">
              <a:xfrm>
                <a:off x="3267"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9" name="Freeform 239">
                <a:extLst>
                  <a:ext uri="{FF2B5EF4-FFF2-40B4-BE49-F238E27FC236}">
                    <a16:creationId xmlns:a16="http://schemas.microsoft.com/office/drawing/2014/main" id="{908D2252-80A5-8D3C-C48B-ECB05B9E18C7}"/>
                  </a:ext>
                </a:extLst>
              </p:cNvPr>
              <p:cNvSpPr>
                <a:spLocks/>
              </p:cNvSpPr>
              <p:nvPr/>
            </p:nvSpPr>
            <p:spPr bwMode="auto">
              <a:xfrm>
                <a:off x="3263" y="1415"/>
                <a:ext cx="4" cy="10"/>
              </a:xfrm>
              <a:custGeom>
                <a:avLst/>
                <a:gdLst>
                  <a:gd name="T0" fmla="*/ 4 w 4"/>
                  <a:gd name="T1" fmla="*/ 0 h 10"/>
                  <a:gd name="T2" fmla="*/ 0 w 4"/>
                  <a:gd name="T3" fmla="*/ 3 h 10"/>
                  <a:gd name="T4" fmla="*/ 0 w 4"/>
                  <a:gd name="T5" fmla="*/ 6 h 10"/>
                  <a:gd name="T6" fmla="*/ 4 w 4"/>
                  <a:gd name="T7" fmla="*/ 3 h 10"/>
                  <a:gd name="T8" fmla="*/ 4 w 4"/>
                  <a:gd name="T9" fmla="*/ 6 h 10"/>
                  <a:gd name="T10" fmla="*/ 0 w 4"/>
                  <a:gd name="T11" fmla="*/ 10 h 10"/>
                  <a:gd name="T12" fmla="*/ 0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6"/>
                    </a:lnTo>
                    <a:lnTo>
                      <a:pt x="4" y="3"/>
                    </a:lnTo>
                    <a:lnTo>
                      <a:pt x="4"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0" name="Freeform 240">
                <a:extLst>
                  <a:ext uri="{FF2B5EF4-FFF2-40B4-BE49-F238E27FC236}">
                    <a16:creationId xmlns:a16="http://schemas.microsoft.com/office/drawing/2014/main" id="{C0ED4D3E-3F82-15EC-1D0B-0E9202AEC1C1}"/>
                  </a:ext>
                </a:extLst>
              </p:cNvPr>
              <p:cNvSpPr>
                <a:spLocks/>
              </p:cNvSpPr>
              <p:nvPr/>
            </p:nvSpPr>
            <p:spPr bwMode="auto">
              <a:xfrm>
                <a:off x="3260"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1" name="Freeform 241">
                <a:extLst>
                  <a:ext uri="{FF2B5EF4-FFF2-40B4-BE49-F238E27FC236}">
                    <a16:creationId xmlns:a16="http://schemas.microsoft.com/office/drawing/2014/main" id="{4B0A77EF-681E-A68D-0875-494ED28FF389}"/>
                  </a:ext>
                </a:extLst>
              </p:cNvPr>
              <p:cNvSpPr>
                <a:spLocks/>
              </p:cNvSpPr>
              <p:nvPr/>
            </p:nvSpPr>
            <p:spPr bwMode="auto">
              <a:xfrm>
                <a:off x="3257"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2" name="Freeform 242">
                <a:extLst>
                  <a:ext uri="{FF2B5EF4-FFF2-40B4-BE49-F238E27FC236}">
                    <a16:creationId xmlns:a16="http://schemas.microsoft.com/office/drawing/2014/main" id="{2BE11215-5718-070B-0A09-2F36B9FF4E2F}"/>
                  </a:ext>
                </a:extLst>
              </p:cNvPr>
              <p:cNvSpPr>
                <a:spLocks/>
              </p:cNvSpPr>
              <p:nvPr/>
            </p:nvSpPr>
            <p:spPr bwMode="auto">
              <a:xfrm>
                <a:off x="3346" y="1388"/>
                <a:ext cx="102" cy="7"/>
              </a:xfrm>
              <a:custGeom>
                <a:avLst/>
                <a:gdLst>
                  <a:gd name="T0" fmla="*/ 102 w 102"/>
                  <a:gd name="T1" fmla="*/ 0 h 7"/>
                  <a:gd name="T2" fmla="*/ 0 w 102"/>
                  <a:gd name="T3" fmla="*/ 0 h 7"/>
                  <a:gd name="T4" fmla="*/ 0 w 102"/>
                  <a:gd name="T5" fmla="*/ 4 h 7"/>
                  <a:gd name="T6" fmla="*/ 102 w 102"/>
                  <a:gd name="T7" fmla="*/ 4 h 7"/>
                  <a:gd name="T8" fmla="*/ 102 w 102"/>
                  <a:gd name="T9" fmla="*/ 7 h 7"/>
                  <a:gd name="T10" fmla="*/ 0 w 102"/>
                  <a:gd name="T11" fmla="*/ 7 h 7"/>
                  <a:gd name="T12" fmla="*/ 0 w 10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7">
                    <a:moveTo>
                      <a:pt x="102" y="0"/>
                    </a:moveTo>
                    <a:lnTo>
                      <a:pt x="0" y="0"/>
                    </a:lnTo>
                    <a:lnTo>
                      <a:pt x="0" y="4"/>
                    </a:lnTo>
                    <a:lnTo>
                      <a:pt x="102" y="4"/>
                    </a:lnTo>
                    <a:lnTo>
                      <a:pt x="10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 name="Freeform 243">
                <a:extLst>
                  <a:ext uri="{FF2B5EF4-FFF2-40B4-BE49-F238E27FC236}">
                    <a16:creationId xmlns:a16="http://schemas.microsoft.com/office/drawing/2014/main" id="{11742676-75A2-E49F-00B5-A6942D760721}"/>
                  </a:ext>
                </a:extLst>
              </p:cNvPr>
              <p:cNvSpPr>
                <a:spLocks/>
              </p:cNvSpPr>
              <p:nvPr/>
            </p:nvSpPr>
            <p:spPr bwMode="auto">
              <a:xfrm>
                <a:off x="3171" y="1388"/>
                <a:ext cx="40" cy="7"/>
              </a:xfrm>
              <a:custGeom>
                <a:avLst/>
                <a:gdLst>
                  <a:gd name="T0" fmla="*/ 40 w 40"/>
                  <a:gd name="T1" fmla="*/ 0 h 7"/>
                  <a:gd name="T2" fmla="*/ 0 w 40"/>
                  <a:gd name="T3" fmla="*/ 0 h 7"/>
                  <a:gd name="T4" fmla="*/ 0 w 40"/>
                  <a:gd name="T5" fmla="*/ 4 h 7"/>
                  <a:gd name="T6" fmla="*/ 40 w 40"/>
                  <a:gd name="T7" fmla="*/ 4 h 7"/>
                  <a:gd name="T8" fmla="*/ 40 w 40"/>
                  <a:gd name="T9" fmla="*/ 7 h 7"/>
                  <a:gd name="T10" fmla="*/ 0 w 40"/>
                  <a:gd name="T11" fmla="*/ 7 h 7"/>
                  <a:gd name="T12" fmla="*/ 0 w 4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40" y="0"/>
                    </a:moveTo>
                    <a:lnTo>
                      <a:pt x="0" y="0"/>
                    </a:lnTo>
                    <a:lnTo>
                      <a:pt x="0" y="4"/>
                    </a:lnTo>
                    <a:lnTo>
                      <a:pt x="40" y="4"/>
                    </a:lnTo>
                    <a:lnTo>
                      <a:pt x="4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4" name="Freeform 244">
                <a:extLst>
                  <a:ext uri="{FF2B5EF4-FFF2-40B4-BE49-F238E27FC236}">
                    <a16:creationId xmlns:a16="http://schemas.microsoft.com/office/drawing/2014/main" id="{BDF12152-0ACD-7621-A885-C299BE923D4D}"/>
                  </a:ext>
                </a:extLst>
              </p:cNvPr>
              <p:cNvSpPr>
                <a:spLocks/>
              </p:cNvSpPr>
              <p:nvPr/>
            </p:nvSpPr>
            <p:spPr bwMode="auto">
              <a:xfrm>
                <a:off x="3072" y="142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5" name="Freeform 245">
                <a:extLst>
                  <a:ext uri="{FF2B5EF4-FFF2-40B4-BE49-F238E27FC236}">
                    <a16:creationId xmlns:a16="http://schemas.microsoft.com/office/drawing/2014/main" id="{A697C525-0530-71C7-047B-4131FD3CA7E9}"/>
                  </a:ext>
                </a:extLst>
              </p:cNvPr>
              <p:cNvSpPr>
                <a:spLocks/>
              </p:cNvSpPr>
              <p:nvPr/>
            </p:nvSpPr>
            <p:spPr bwMode="auto">
              <a:xfrm>
                <a:off x="3082" y="1451"/>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6" name="Freeform 246">
                <a:extLst>
                  <a:ext uri="{FF2B5EF4-FFF2-40B4-BE49-F238E27FC236}">
                    <a16:creationId xmlns:a16="http://schemas.microsoft.com/office/drawing/2014/main" id="{794D7393-36E6-50DA-9915-903EE1D77E19}"/>
                  </a:ext>
                </a:extLst>
              </p:cNvPr>
              <p:cNvSpPr>
                <a:spLocks/>
              </p:cNvSpPr>
              <p:nvPr/>
            </p:nvSpPr>
            <p:spPr bwMode="auto">
              <a:xfrm>
                <a:off x="3109" y="1458"/>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7" name="Freeform 247">
                <a:extLst>
                  <a:ext uri="{FF2B5EF4-FFF2-40B4-BE49-F238E27FC236}">
                    <a16:creationId xmlns:a16="http://schemas.microsoft.com/office/drawing/2014/main" id="{3F98CC14-CD45-8A90-31A4-D998EE4E6D8A}"/>
                  </a:ext>
                </a:extLst>
              </p:cNvPr>
              <p:cNvSpPr>
                <a:spLocks/>
              </p:cNvSpPr>
              <p:nvPr/>
            </p:nvSpPr>
            <p:spPr bwMode="auto">
              <a:xfrm>
                <a:off x="3109" y="1458"/>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8" name="Freeform 248">
                <a:extLst>
                  <a:ext uri="{FF2B5EF4-FFF2-40B4-BE49-F238E27FC236}">
                    <a16:creationId xmlns:a16="http://schemas.microsoft.com/office/drawing/2014/main" id="{D881DDF5-D952-7D13-DF13-20CCBC043DC7}"/>
                  </a:ext>
                </a:extLst>
              </p:cNvPr>
              <p:cNvSpPr>
                <a:spLocks/>
              </p:cNvSpPr>
              <p:nvPr/>
            </p:nvSpPr>
            <p:spPr bwMode="auto">
              <a:xfrm>
                <a:off x="3128" y="1448"/>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9" name="Freeform 249">
                <a:extLst>
                  <a:ext uri="{FF2B5EF4-FFF2-40B4-BE49-F238E27FC236}">
                    <a16:creationId xmlns:a16="http://schemas.microsoft.com/office/drawing/2014/main" id="{1008301C-01E5-9027-0E37-971EB86A37D8}"/>
                  </a:ext>
                </a:extLst>
              </p:cNvPr>
              <p:cNvSpPr>
                <a:spLocks/>
              </p:cNvSpPr>
              <p:nvPr/>
            </p:nvSpPr>
            <p:spPr bwMode="auto">
              <a:xfrm>
                <a:off x="3138"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0" name="Freeform 250">
                <a:extLst>
                  <a:ext uri="{FF2B5EF4-FFF2-40B4-BE49-F238E27FC236}">
                    <a16:creationId xmlns:a16="http://schemas.microsoft.com/office/drawing/2014/main" id="{CD10CA10-B6ED-9718-FE7B-678D8DC183B8}"/>
                  </a:ext>
                </a:extLst>
              </p:cNvPr>
              <p:cNvSpPr>
                <a:spLocks/>
              </p:cNvSpPr>
              <p:nvPr/>
            </p:nvSpPr>
            <p:spPr bwMode="auto">
              <a:xfrm>
                <a:off x="3138" y="1425"/>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1" name="Freeform 251">
                <a:extLst>
                  <a:ext uri="{FF2B5EF4-FFF2-40B4-BE49-F238E27FC236}">
                    <a16:creationId xmlns:a16="http://schemas.microsoft.com/office/drawing/2014/main" id="{23CA5FAC-2170-1902-71AF-4D5D641E85C0}"/>
                  </a:ext>
                </a:extLst>
              </p:cNvPr>
              <p:cNvSpPr>
                <a:spLocks/>
              </p:cNvSpPr>
              <p:nvPr/>
            </p:nvSpPr>
            <p:spPr bwMode="auto">
              <a:xfrm>
                <a:off x="3125" y="1402"/>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2" name="Freeform 252">
                <a:extLst>
                  <a:ext uri="{FF2B5EF4-FFF2-40B4-BE49-F238E27FC236}">
                    <a16:creationId xmlns:a16="http://schemas.microsoft.com/office/drawing/2014/main" id="{FED1EB88-857A-E7FF-3193-2A3A3E629B95}"/>
                  </a:ext>
                </a:extLst>
              </p:cNvPr>
              <p:cNvSpPr>
                <a:spLocks/>
              </p:cNvSpPr>
              <p:nvPr/>
            </p:nvSpPr>
            <p:spPr bwMode="auto">
              <a:xfrm>
                <a:off x="3109" y="1392"/>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 name="Freeform 253">
                <a:extLst>
                  <a:ext uri="{FF2B5EF4-FFF2-40B4-BE49-F238E27FC236}">
                    <a16:creationId xmlns:a16="http://schemas.microsoft.com/office/drawing/2014/main" id="{70D09257-D680-B161-42AA-2E6B857D6DE8}"/>
                  </a:ext>
                </a:extLst>
              </p:cNvPr>
              <p:cNvSpPr>
                <a:spLocks/>
              </p:cNvSpPr>
              <p:nvPr/>
            </p:nvSpPr>
            <p:spPr bwMode="auto">
              <a:xfrm>
                <a:off x="3105" y="1392"/>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4" name="Freeform 254">
                <a:extLst>
                  <a:ext uri="{FF2B5EF4-FFF2-40B4-BE49-F238E27FC236}">
                    <a16:creationId xmlns:a16="http://schemas.microsoft.com/office/drawing/2014/main" id="{0837BDFA-F74C-798B-A461-0FF8B14D4093}"/>
                  </a:ext>
                </a:extLst>
              </p:cNvPr>
              <p:cNvSpPr>
                <a:spLocks/>
              </p:cNvSpPr>
              <p:nvPr/>
            </p:nvSpPr>
            <p:spPr bwMode="auto">
              <a:xfrm>
                <a:off x="3079" y="1405"/>
                <a:ext cx="10" cy="3"/>
              </a:xfrm>
              <a:custGeom>
                <a:avLst/>
                <a:gdLst>
                  <a:gd name="T0" fmla="*/ 3 w 10"/>
                  <a:gd name="T1" fmla="*/ 0 h 3"/>
                  <a:gd name="T2" fmla="*/ 0 w 10"/>
                  <a:gd name="T3" fmla="*/ 3 h 3"/>
                  <a:gd name="T4" fmla="*/ 3 w 10"/>
                  <a:gd name="T5" fmla="*/ 3 h 3"/>
                  <a:gd name="T6" fmla="*/ 7 w 10"/>
                  <a:gd name="T7" fmla="*/ 0 h 3"/>
                  <a:gd name="T8" fmla="*/ 10 w 10"/>
                  <a:gd name="T9" fmla="*/ 0 h 3"/>
                  <a:gd name="T10" fmla="*/ 7 w 10"/>
                  <a:gd name="T11" fmla="*/ 3 h 3"/>
                  <a:gd name="T12" fmla="*/ 3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0"/>
                    </a:moveTo>
                    <a:lnTo>
                      <a:pt x="0" y="3"/>
                    </a:lnTo>
                    <a:lnTo>
                      <a:pt x="3" y="3"/>
                    </a:lnTo>
                    <a:lnTo>
                      <a:pt x="7" y="0"/>
                    </a:lnTo>
                    <a:lnTo>
                      <a:pt x="10"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5" name="Freeform 255">
                <a:extLst>
                  <a:ext uri="{FF2B5EF4-FFF2-40B4-BE49-F238E27FC236}">
                    <a16:creationId xmlns:a16="http://schemas.microsoft.com/office/drawing/2014/main" id="{5E589FCD-E255-151B-6EEE-97D4AFF0D5FF}"/>
                  </a:ext>
                </a:extLst>
              </p:cNvPr>
              <p:cNvSpPr>
                <a:spLocks/>
              </p:cNvSpPr>
              <p:nvPr/>
            </p:nvSpPr>
            <p:spPr bwMode="auto">
              <a:xfrm>
                <a:off x="3072"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6" name="Freeform 256">
                <a:extLst>
                  <a:ext uri="{FF2B5EF4-FFF2-40B4-BE49-F238E27FC236}">
                    <a16:creationId xmlns:a16="http://schemas.microsoft.com/office/drawing/2014/main" id="{60E4A68D-F73F-535A-422A-9A2BD2D49B8A}"/>
                  </a:ext>
                </a:extLst>
              </p:cNvPr>
              <p:cNvSpPr>
                <a:spLocks/>
              </p:cNvSpPr>
              <p:nvPr/>
            </p:nvSpPr>
            <p:spPr bwMode="auto">
              <a:xfrm>
                <a:off x="3234"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7" name="Freeform 257">
                <a:extLst>
                  <a:ext uri="{FF2B5EF4-FFF2-40B4-BE49-F238E27FC236}">
                    <a16:creationId xmlns:a16="http://schemas.microsoft.com/office/drawing/2014/main" id="{6C91F379-BDDC-C05D-0E66-30F38380D877}"/>
                  </a:ext>
                </a:extLst>
              </p:cNvPr>
              <p:cNvSpPr>
                <a:spLocks/>
              </p:cNvSpPr>
              <p:nvPr/>
            </p:nvSpPr>
            <p:spPr bwMode="auto">
              <a:xfrm>
                <a:off x="3244" y="144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8" name="Freeform 258">
                <a:extLst>
                  <a:ext uri="{FF2B5EF4-FFF2-40B4-BE49-F238E27FC236}">
                    <a16:creationId xmlns:a16="http://schemas.microsoft.com/office/drawing/2014/main" id="{C20EF2CB-F18B-3426-4153-40396BDF15D7}"/>
                  </a:ext>
                </a:extLst>
              </p:cNvPr>
              <p:cNvSpPr>
                <a:spLocks/>
              </p:cNvSpPr>
              <p:nvPr/>
            </p:nvSpPr>
            <p:spPr bwMode="auto">
              <a:xfrm>
                <a:off x="3267" y="145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9" name="Freeform 259">
                <a:extLst>
                  <a:ext uri="{FF2B5EF4-FFF2-40B4-BE49-F238E27FC236}">
                    <a16:creationId xmlns:a16="http://schemas.microsoft.com/office/drawing/2014/main" id="{607AF945-9264-B984-80D2-4D58CF7FAFF1}"/>
                  </a:ext>
                </a:extLst>
              </p:cNvPr>
              <p:cNvSpPr>
                <a:spLocks/>
              </p:cNvSpPr>
              <p:nvPr/>
            </p:nvSpPr>
            <p:spPr bwMode="auto">
              <a:xfrm>
                <a:off x="3290"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0" name="Freeform 260">
                <a:extLst>
                  <a:ext uri="{FF2B5EF4-FFF2-40B4-BE49-F238E27FC236}">
                    <a16:creationId xmlns:a16="http://schemas.microsoft.com/office/drawing/2014/main" id="{A833E549-CBBE-A052-DD47-C4E1325B8CF4}"/>
                  </a:ext>
                </a:extLst>
              </p:cNvPr>
              <p:cNvSpPr>
                <a:spLocks/>
              </p:cNvSpPr>
              <p:nvPr/>
            </p:nvSpPr>
            <p:spPr bwMode="auto">
              <a:xfrm>
                <a:off x="3286" y="1451"/>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1" name="Freeform 261">
                <a:extLst>
                  <a:ext uri="{FF2B5EF4-FFF2-40B4-BE49-F238E27FC236}">
                    <a16:creationId xmlns:a16="http://schemas.microsoft.com/office/drawing/2014/main" id="{F75D9295-818B-D8B2-8BF9-EC7C4E0DCF24}"/>
                  </a:ext>
                </a:extLst>
              </p:cNvPr>
              <p:cNvSpPr>
                <a:spLocks/>
              </p:cNvSpPr>
              <p:nvPr/>
            </p:nvSpPr>
            <p:spPr bwMode="auto">
              <a:xfrm>
                <a:off x="3296" y="1428"/>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2" name="Freeform 262">
                <a:extLst>
                  <a:ext uri="{FF2B5EF4-FFF2-40B4-BE49-F238E27FC236}">
                    <a16:creationId xmlns:a16="http://schemas.microsoft.com/office/drawing/2014/main" id="{3C63DD06-2A97-988C-725A-3E89CB446A3C}"/>
                  </a:ext>
                </a:extLst>
              </p:cNvPr>
              <p:cNvSpPr>
                <a:spLocks/>
              </p:cNvSpPr>
              <p:nvPr/>
            </p:nvSpPr>
            <p:spPr bwMode="auto">
              <a:xfrm>
                <a:off x="3293" y="1408"/>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 name="Freeform 263">
                <a:extLst>
                  <a:ext uri="{FF2B5EF4-FFF2-40B4-BE49-F238E27FC236}">
                    <a16:creationId xmlns:a16="http://schemas.microsoft.com/office/drawing/2014/main" id="{CB731DEF-8006-10E7-6E4D-F2D5667C138B}"/>
                  </a:ext>
                </a:extLst>
              </p:cNvPr>
              <p:cNvSpPr>
                <a:spLocks/>
              </p:cNvSpPr>
              <p:nvPr/>
            </p:nvSpPr>
            <p:spPr bwMode="auto">
              <a:xfrm>
                <a:off x="3290" y="140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4" name="Freeform 264">
                <a:extLst>
                  <a:ext uri="{FF2B5EF4-FFF2-40B4-BE49-F238E27FC236}">
                    <a16:creationId xmlns:a16="http://schemas.microsoft.com/office/drawing/2014/main" id="{3D720F83-E0B4-B2D2-1C28-7CCC519A64A3}"/>
                  </a:ext>
                </a:extLst>
              </p:cNvPr>
              <p:cNvSpPr>
                <a:spLocks/>
              </p:cNvSpPr>
              <p:nvPr/>
            </p:nvSpPr>
            <p:spPr bwMode="auto">
              <a:xfrm>
                <a:off x="3270" y="1392"/>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5" name="Freeform 265">
                <a:extLst>
                  <a:ext uri="{FF2B5EF4-FFF2-40B4-BE49-F238E27FC236}">
                    <a16:creationId xmlns:a16="http://schemas.microsoft.com/office/drawing/2014/main" id="{58954983-8F03-70ED-7203-2CA8DF294BED}"/>
                  </a:ext>
                </a:extLst>
              </p:cNvPr>
              <p:cNvSpPr>
                <a:spLocks/>
              </p:cNvSpPr>
              <p:nvPr/>
            </p:nvSpPr>
            <p:spPr bwMode="auto">
              <a:xfrm>
                <a:off x="3247" y="1402"/>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6" name="Freeform 266">
                <a:extLst>
                  <a:ext uri="{FF2B5EF4-FFF2-40B4-BE49-F238E27FC236}">
                    <a16:creationId xmlns:a16="http://schemas.microsoft.com/office/drawing/2014/main" id="{84F7284B-C356-A75D-B37B-B249FEC98FCE}"/>
                  </a:ext>
                </a:extLst>
              </p:cNvPr>
              <p:cNvSpPr>
                <a:spLocks/>
              </p:cNvSpPr>
              <p:nvPr/>
            </p:nvSpPr>
            <p:spPr bwMode="auto">
              <a:xfrm>
                <a:off x="3247" y="1398"/>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7" name="Freeform 267">
                <a:extLst>
                  <a:ext uri="{FF2B5EF4-FFF2-40B4-BE49-F238E27FC236}">
                    <a16:creationId xmlns:a16="http://schemas.microsoft.com/office/drawing/2014/main" id="{4541C49C-C965-9E5A-E540-3528F61AF0BF}"/>
                  </a:ext>
                </a:extLst>
              </p:cNvPr>
              <p:cNvSpPr>
                <a:spLocks/>
              </p:cNvSpPr>
              <p:nvPr/>
            </p:nvSpPr>
            <p:spPr bwMode="auto">
              <a:xfrm>
                <a:off x="3234" y="1421"/>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8" name="Freeform 268">
                <a:extLst>
                  <a:ext uri="{FF2B5EF4-FFF2-40B4-BE49-F238E27FC236}">
                    <a16:creationId xmlns:a16="http://schemas.microsoft.com/office/drawing/2014/main" id="{9447B53B-58FE-86F4-6486-01DE55F073ED}"/>
                  </a:ext>
                </a:extLst>
              </p:cNvPr>
              <p:cNvSpPr>
                <a:spLocks/>
              </p:cNvSpPr>
              <p:nvPr/>
            </p:nvSpPr>
            <p:spPr bwMode="auto">
              <a:xfrm>
                <a:off x="2052"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9" name="Freeform 269">
                <a:extLst>
                  <a:ext uri="{FF2B5EF4-FFF2-40B4-BE49-F238E27FC236}">
                    <a16:creationId xmlns:a16="http://schemas.microsoft.com/office/drawing/2014/main" id="{0168AA15-5368-3CC9-2514-D89C862F205A}"/>
                  </a:ext>
                </a:extLst>
              </p:cNvPr>
              <p:cNvSpPr>
                <a:spLocks/>
              </p:cNvSpPr>
              <p:nvPr/>
            </p:nvSpPr>
            <p:spPr bwMode="auto">
              <a:xfrm>
                <a:off x="2062" y="1444"/>
                <a:ext cx="10" cy="4"/>
              </a:xfrm>
              <a:custGeom>
                <a:avLst/>
                <a:gdLst>
                  <a:gd name="T0" fmla="*/ 0 w 10"/>
                  <a:gd name="T1" fmla="*/ 0 h 4"/>
                  <a:gd name="T2" fmla="*/ 3 w 10"/>
                  <a:gd name="T3" fmla="*/ 4 h 4"/>
                  <a:gd name="T4" fmla="*/ 7 w 10"/>
                  <a:gd name="T5" fmla="*/ 4 h 4"/>
                  <a:gd name="T6" fmla="*/ 3 w 10"/>
                  <a:gd name="T7" fmla="*/ 0 h 4"/>
                  <a:gd name="T8" fmla="*/ 7 w 10"/>
                  <a:gd name="T9" fmla="*/ 0 h 4"/>
                  <a:gd name="T10" fmla="*/ 10 w 10"/>
                  <a:gd name="T11" fmla="*/ 4 h 4"/>
                  <a:gd name="T12" fmla="*/ 7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7" y="4"/>
                    </a:lnTo>
                    <a:lnTo>
                      <a:pt x="3" y="0"/>
                    </a:lnTo>
                    <a:lnTo>
                      <a:pt x="7" y="0"/>
                    </a:lnTo>
                    <a:lnTo>
                      <a:pt x="10" y="4"/>
                    </a:lnTo>
                    <a:lnTo>
                      <a:pt x="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0" name="Freeform 270">
                <a:extLst>
                  <a:ext uri="{FF2B5EF4-FFF2-40B4-BE49-F238E27FC236}">
                    <a16:creationId xmlns:a16="http://schemas.microsoft.com/office/drawing/2014/main" id="{897267A0-DCCC-5C14-F8C3-DB29E6BAC623}"/>
                  </a:ext>
                </a:extLst>
              </p:cNvPr>
              <p:cNvSpPr>
                <a:spLocks/>
              </p:cNvSpPr>
              <p:nvPr/>
            </p:nvSpPr>
            <p:spPr bwMode="auto">
              <a:xfrm>
                <a:off x="2088"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1" name="Freeform 271">
                <a:extLst>
                  <a:ext uri="{FF2B5EF4-FFF2-40B4-BE49-F238E27FC236}">
                    <a16:creationId xmlns:a16="http://schemas.microsoft.com/office/drawing/2014/main" id="{2D1DC3E8-3B3B-A3C7-1A1A-8E590EF9AB6F}"/>
                  </a:ext>
                </a:extLst>
              </p:cNvPr>
              <p:cNvSpPr>
                <a:spLocks/>
              </p:cNvSpPr>
              <p:nvPr/>
            </p:nvSpPr>
            <p:spPr bwMode="auto">
              <a:xfrm>
                <a:off x="2088" y="145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2" name="Freeform 272">
                <a:extLst>
                  <a:ext uri="{FF2B5EF4-FFF2-40B4-BE49-F238E27FC236}">
                    <a16:creationId xmlns:a16="http://schemas.microsoft.com/office/drawing/2014/main" id="{66EA3AB8-9292-07CA-A911-AB5D41B03AB1}"/>
                  </a:ext>
                </a:extLst>
              </p:cNvPr>
              <p:cNvSpPr>
                <a:spLocks/>
              </p:cNvSpPr>
              <p:nvPr/>
            </p:nvSpPr>
            <p:spPr bwMode="auto">
              <a:xfrm>
                <a:off x="2108" y="1441"/>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 name="Freeform 273">
                <a:extLst>
                  <a:ext uri="{FF2B5EF4-FFF2-40B4-BE49-F238E27FC236}">
                    <a16:creationId xmlns:a16="http://schemas.microsoft.com/office/drawing/2014/main" id="{BBE0513D-99D7-7290-FECC-308CAB1AA28C}"/>
                  </a:ext>
                </a:extLst>
              </p:cNvPr>
              <p:cNvSpPr>
                <a:spLocks/>
              </p:cNvSpPr>
              <p:nvPr/>
            </p:nvSpPr>
            <p:spPr bwMode="auto">
              <a:xfrm>
                <a:off x="2118"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4" name="Freeform 274">
                <a:extLst>
                  <a:ext uri="{FF2B5EF4-FFF2-40B4-BE49-F238E27FC236}">
                    <a16:creationId xmlns:a16="http://schemas.microsoft.com/office/drawing/2014/main" id="{19EFE1A9-6942-1D80-5115-637C54197402}"/>
                  </a:ext>
                </a:extLst>
              </p:cNvPr>
              <p:cNvSpPr>
                <a:spLocks/>
              </p:cNvSpPr>
              <p:nvPr/>
            </p:nvSpPr>
            <p:spPr bwMode="auto">
              <a:xfrm>
                <a:off x="2118" y="141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5" name="Freeform 275">
                <a:extLst>
                  <a:ext uri="{FF2B5EF4-FFF2-40B4-BE49-F238E27FC236}">
                    <a16:creationId xmlns:a16="http://schemas.microsoft.com/office/drawing/2014/main" id="{F4954AAC-DF7A-3213-BC42-4132D7B8491B}"/>
                  </a:ext>
                </a:extLst>
              </p:cNvPr>
              <p:cNvSpPr>
                <a:spLocks/>
              </p:cNvSpPr>
              <p:nvPr/>
            </p:nvSpPr>
            <p:spPr bwMode="auto">
              <a:xfrm>
                <a:off x="2105" y="1395"/>
                <a:ext cx="10" cy="3"/>
              </a:xfrm>
              <a:custGeom>
                <a:avLst/>
                <a:gdLst>
                  <a:gd name="T0" fmla="*/ 3 w 10"/>
                  <a:gd name="T1" fmla="*/ 3 h 3"/>
                  <a:gd name="T2" fmla="*/ 0 w 10"/>
                  <a:gd name="T3" fmla="*/ 0 h 3"/>
                  <a:gd name="T4" fmla="*/ 3 w 10"/>
                  <a:gd name="T5" fmla="*/ 0 h 3"/>
                  <a:gd name="T6" fmla="*/ 6 w 10"/>
                  <a:gd name="T7" fmla="*/ 3 h 3"/>
                  <a:gd name="T8" fmla="*/ 10 w 10"/>
                  <a:gd name="T9" fmla="*/ 3 h 3"/>
                  <a:gd name="T10" fmla="*/ 6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6" y="3"/>
                    </a:lnTo>
                    <a:lnTo>
                      <a:pt x="10"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6" name="Freeform 276">
                <a:extLst>
                  <a:ext uri="{FF2B5EF4-FFF2-40B4-BE49-F238E27FC236}">
                    <a16:creationId xmlns:a16="http://schemas.microsoft.com/office/drawing/2014/main" id="{3BD643C1-61F0-14C9-821B-21FB7291EFF4}"/>
                  </a:ext>
                </a:extLst>
              </p:cNvPr>
              <p:cNvSpPr>
                <a:spLocks/>
              </p:cNvSpPr>
              <p:nvPr/>
            </p:nvSpPr>
            <p:spPr bwMode="auto">
              <a:xfrm>
                <a:off x="2088"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7" name="Freeform 277">
                <a:extLst>
                  <a:ext uri="{FF2B5EF4-FFF2-40B4-BE49-F238E27FC236}">
                    <a16:creationId xmlns:a16="http://schemas.microsoft.com/office/drawing/2014/main" id="{1F7A3B60-6A3A-BB36-BBDD-17D5CEC00375}"/>
                  </a:ext>
                </a:extLst>
              </p:cNvPr>
              <p:cNvSpPr>
                <a:spLocks/>
              </p:cNvSpPr>
              <p:nvPr/>
            </p:nvSpPr>
            <p:spPr bwMode="auto">
              <a:xfrm>
                <a:off x="2085"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8" name="Freeform 278">
                <a:extLst>
                  <a:ext uri="{FF2B5EF4-FFF2-40B4-BE49-F238E27FC236}">
                    <a16:creationId xmlns:a16="http://schemas.microsoft.com/office/drawing/2014/main" id="{07BF6106-E230-2A20-570C-9B61BF83976A}"/>
                  </a:ext>
                </a:extLst>
              </p:cNvPr>
              <p:cNvSpPr>
                <a:spLocks/>
              </p:cNvSpPr>
              <p:nvPr/>
            </p:nvSpPr>
            <p:spPr bwMode="auto">
              <a:xfrm>
                <a:off x="2059" y="1398"/>
                <a:ext cx="10" cy="4"/>
              </a:xfrm>
              <a:custGeom>
                <a:avLst/>
                <a:gdLst>
                  <a:gd name="T0" fmla="*/ 3 w 10"/>
                  <a:gd name="T1" fmla="*/ 0 h 4"/>
                  <a:gd name="T2" fmla="*/ 0 w 10"/>
                  <a:gd name="T3" fmla="*/ 4 h 4"/>
                  <a:gd name="T4" fmla="*/ 3 w 10"/>
                  <a:gd name="T5" fmla="*/ 4 h 4"/>
                  <a:gd name="T6" fmla="*/ 6 w 10"/>
                  <a:gd name="T7" fmla="*/ 0 h 4"/>
                  <a:gd name="T8" fmla="*/ 10 w 10"/>
                  <a:gd name="T9" fmla="*/ 0 h 4"/>
                  <a:gd name="T10" fmla="*/ 6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6" y="0"/>
                    </a:lnTo>
                    <a:lnTo>
                      <a:pt x="10"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9" name="Freeform 279">
                <a:extLst>
                  <a:ext uri="{FF2B5EF4-FFF2-40B4-BE49-F238E27FC236}">
                    <a16:creationId xmlns:a16="http://schemas.microsoft.com/office/drawing/2014/main" id="{7A959F60-57C1-9E44-5635-948DABD1E2D7}"/>
                  </a:ext>
                </a:extLst>
              </p:cNvPr>
              <p:cNvSpPr>
                <a:spLocks/>
              </p:cNvSpPr>
              <p:nvPr/>
            </p:nvSpPr>
            <p:spPr bwMode="auto">
              <a:xfrm>
                <a:off x="2052"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0" name="Freeform 280">
                <a:extLst>
                  <a:ext uri="{FF2B5EF4-FFF2-40B4-BE49-F238E27FC236}">
                    <a16:creationId xmlns:a16="http://schemas.microsoft.com/office/drawing/2014/main" id="{7FB4B2FF-653A-3363-C3F4-003EA69CBF50}"/>
                  </a:ext>
                </a:extLst>
              </p:cNvPr>
              <p:cNvSpPr>
                <a:spLocks/>
              </p:cNvSpPr>
              <p:nvPr/>
            </p:nvSpPr>
            <p:spPr bwMode="auto">
              <a:xfrm>
                <a:off x="1891"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1" name="Freeform 281">
                <a:extLst>
                  <a:ext uri="{FF2B5EF4-FFF2-40B4-BE49-F238E27FC236}">
                    <a16:creationId xmlns:a16="http://schemas.microsoft.com/office/drawing/2014/main" id="{5A792369-749D-0DFD-DFB0-85D04931CB47}"/>
                  </a:ext>
                </a:extLst>
              </p:cNvPr>
              <p:cNvSpPr>
                <a:spLocks/>
              </p:cNvSpPr>
              <p:nvPr/>
            </p:nvSpPr>
            <p:spPr bwMode="auto">
              <a:xfrm>
                <a:off x="1901" y="1444"/>
                <a:ext cx="10" cy="4"/>
              </a:xfrm>
              <a:custGeom>
                <a:avLst/>
                <a:gdLst>
                  <a:gd name="T0" fmla="*/ 0 w 10"/>
                  <a:gd name="T1" fmla="*/ 0 h 4"/>
                  <a:gd name="T2" fmla="*/ 3 w 10"/>
                  <a:gd name="T3" fmla="*/ 4 h 4"/>
                  <a:gd name="T4" fmla="*/ 6 w 10"/>
                  <a:gd name="T5" fmla="*/ 4 h 4"/>
                  <a:gd name="T6" fmla="*/ 3 w 10"/>
                  <a:gd name="T7" fmla="*/ 0 h 4"/>
                  <a:gd name="T8" fmla="*/ 6 w 10"/>
                  <a:gd name="T9" fmla="*/ 0 h 4"/>
                  <a:gd name="T10" fmla="*/ 10 w 10"/>
                  <a:gd name="T11" fmla="*/ 4 h 4"/>
                  <a:gd name="T12" fmla="*/ 6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6" y="4"/>
                    </a:lnTo>
                    <a:lnTo>
                      <a:pt x="3" y="0"/>
                    </a:lnTo>
                    <a:lnTo>
                      <a:pt x="6" y="0"/>
                    </a:lnTo>
                    <a:lnTo>
                      <a:pt x="10" y="4"/>
                    </a:lnTo>
                    <a:lnTo>
                      <a:pt x="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2" name="Freeform 282">
                <a:extLst>
                  <a:ext uri="{FF2B5EF4-FFF2-40B4-BE49-F238E27FC236}">
                    <a16:creationId xmlns:a16="http://schemas.microsoft.com/office/drawing/2014/main" id="{AAA94000-3C09-22FB-F50B-1B7EB5ECA3B7}"/>
                  </a:ext>
                </a:extLst>
              </p:cNvPr>
              <p:cNvSpPr>
                <a:spLocks/>
              </p:cNvSpPr>
              <p:nvPr/>
            </p:nvSpPr>
            <p:spPr bwMode="auto">
              <a:xfrm>
                <a:off x="1927"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3" name="Freeform 283">
                <a:extLst>
                  <a:ext uri="{FF2B5EF4-FFF2-40B4-BE49-F238E27FC236}">
                    <a16:creationId xmlns:a16="http://schemas.microsoft.com/office/drawing/2014/main" id="{F94E1DC4-4664-AA32-CEA7-A22130280FE8}"/>
                  </a:ext>
                </a:extLst>
              </p:cNvPr>
              <p:cNvSpPr>
                <a:spLocks/>
              </p:cNvSpPr>
              <p:nvPr/>
            </p:nvSpPr>
            <p:spPr bwMode="auto">
              <a:xfrm>
                <a:off x="1927" y="145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 name="Freeform 284">
                <a:extLst>
                  <a:ext uri="{FF2B5EF4-FFF2-40B4-BE49-F238E27FC236}">
                    <a16:creationId xmlns:a16="http://schemas.microsoft.com/office/drawing/2014/main" id="{1CCB0AB3-B3DE-86F5-E342-BB3D37899564}"/>
                  </a:ext>
                </a:extLst>
              </p:cNvPr>
              <p:cNvSpPr>
                <a:spLocks/>
              </p:cNvSpPr>
              <p:nvPr/>
            </p:nvSpPr>
            <p:spPr bwMode="auto">
              <a:xfrm>
                <a:off x="1947" y="1441"/>
                <a:ext cx="10" cy="3"/>
              </a:xfrm>
              <a:custGeom>
                <a:avLst/>
                <a:gdLst>
                  <a:gd name="T0" fmla="*/ 0 w 10"/>
                  <a:gd name="T1" fmla="*/ 3 h 3"/>
                  <a:gd name="T2" fmla="*/ 3 w 10"/>
                  <a:gd name="T3" fmla="*/ 0 h 3"/>
                  <a:gd name="T4" fmla="*/ 6 w 10"/>
                  <a:gd name="T5" fmla="*/ 0 h 3"/>
                  <a:gd name="T6" fmla="*/ 3 w 10"/>
                  <a:gd name="T7" fmla="*/ 3 h 3"/>
                  <a:gd name="T8" fmla="*/ 6 w 10"/>
                  <a:gd name="T9" fmla="*/ 3 h 3"/>
                  <a:gd name="T10" fmla="*/ 10 w 10"/>
                  <a:gd name="T11" fmla="*/ 0 h 3"/>
                  <a:gd name="T12" fmla="*/ 6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6" y="0"/>
                    </a:lnTo>
                    <a:lnTo>
                      <a:pt x="3" y="3"/>
                    </a:lnTo>
                    <a:lnTo>
                      <a:pt x="6" y="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 name="Freeform 285">
                <a:extLst>
                  <a:ext uri="{FF2B5EF4-FFF2-40B4-BE49-F238E27FC236}">
                    <a16:creationId xmlns:a16="http://schemas.microsoft.com/office/drawing/2014/main" id="{48D21509-570B-592A-52D8-50F0CFABDA19}"/>
                  </a:ext>
                </a:extLst>
              </p:cNvPr>
              <p:cNvSpPr>
                <a:spLocks/>
              </p:cNvSpPr>
              <p:nvPr/>
            </p:nvSpPr>
            <p:spPr bwMode="auto">
              <a:xfrm>
                <a:off x="1957" y="1421"/>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 name="Freeform 286">
                <a:extLst>
                  <a:ext uri="{FF2B5EF4-FFF2-40B4-BE49-F238E27FC236}">
                    <a16:creationId xmlns:a16="http://schemas.microsoft.com/office/drawing/2014/main" id="{5E2C7985-8C44-70F3-0957-733A0CFA14DC}"/>
                  </a:ext>
                </a:extLst>
              </p:cNvPr>
              <p:cNvSpPr>
                <a:spLocks/>
              </p:cNvSpPr>
              <p:nvPr/>
            </p:nvSpPr>
            <p:spPr bwMode="auto">
              <a:xfrm>
                <a:off x="1957" y="1418"/>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 name="Freeform 287">
                <a:extLst>
                  <a:ext uri="{FF2B5EF4-FFF2-40B4-BE49-F238E27FC236}">
                    <a16:creationId xmlns:a16="http://schemas.microsoft.com/office/drawing/2014/main" id="{9A88A146-6E89-113C-04DE-7736587FFB67}"/>
                  </a:ext>
                </a:extLst>
              </p:cNvPr>
              <p:cNvSpPr>
                <a:spLocks/>
              </p:cNvSpPr>
              <p:nvPr/>
            </p:nvSpPr>
            <p:spPr bwMode="auto">
              <a:xfrm>
                <a:off x="1944" y="139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 name="Freeform 288">
                <a:extLst>
                  <a:ext uri="{FF2B5EF4-FFF2-40B4-BE49-F238E27FC236}">
                    <a16:creationId xmlns:a16="http://schemas.microsoft.com/office/drawing/2014/main" id="{4FC60986-3034-3C9B-1620-82912089CE28}"/>
                  </a:ext>
                </a:extLst>
              </p:cNvPr>
              <p:cNvSpPr>
                <a:spLocks/>
              </p:cNvSpPr>
              <p:nvPr/>
            </p:nvSpPr>
            <p:spPr bwMode="auto">
              <a:xfrm>
                <a:off x="1927"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 name="Freeform 289">
                <a:extLst>
                  <a:ext uri="{FF2B5EF4-FFF2-40B4-BE49-F238E27FC236}">
                    <a16:creationId xmlns:a16="http://schemas.microsoft.com/office/drawing/2014/main" id="{FAEFEAD7-AEA1-003E-7859-642979DCAE50}"/>
                  </a:ext>
                </a:extLst>
              </p:cNvPr>
              <p:cNvSpPr>
                <a:spLocks/>
              </p:cNvSpPr>
              <p:nvPr/>
            </p:nvSpPr>
            <p:spPr bwMode="auto">
              <a:xfrm>
                <a:off x="1924"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 name="Freeform 290">
                <a:extLst>
                  <a:ext uri="{FF2B5EF4-FFF2-40B4-BE49-F238E27FC236}">
                    <a16:creationId xmlns:a16="http://schemas.microsoft.com/office/drawing/2014/main" id="{25F8EFB6-73CE-1AA7-E5D6-9938388B999A}"/>
                  </a:ext>
                </a:extLst>
              </p:cNvPr>
              <p:cNvSpPr>
                <a:spLocks/>
              </p:cNvSpPr>
              <p:nvPr/>
            </p:nvSpPr>
            <p:spPr bwMode="auto">
              <a:xfrm>
                <a:off x="1898" y="1398"/>
                <a:ext cx="9" cy="4"/>
              </a:xfrm>
              <a:custGeom>
                <a:avLst/>
                <a:gdLst>
                  <a:gd name="T0" fmla="*/ 3 w 9"/>
                  <a:gd name="T1" fmla="*/ 0 h 4"/>
                  <a:gd name="T2" fmla="*/ 0 w 9"/>
                  <a:gd name="T3" fmla="*/ 4 h 4"/>
                  <a:gd name="T4" fmla="*/ 3 w 9"/>
                  <a:gd name="T5" fmla="*/ 4 h 4"/>
                  <a:gd name="T6" fmla="*/ 6 w 9"/>
                  <a:gd name="T7" fmla="*/ 0 h 4"/>
                  <a:gd name="T8" fmla="*/ 9 w 9"/>
                  <a:gd name="T9" fmla="*/ 0 h 4"/>
                  <a:gd name="T10" fmla="*/ 6 w 9"/>
                  <a:gd name="T11" fmla="*/ 4 h 4"/>
                  <a:gd name="T12" fmla="*/ 3 w 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3" y="0"/>
                    </a:moveTo>
                    <a:lnTo>
                      <a:pt x="0" y="4"/>
                    </a:lnTo>
                    <a:lnTo>
                      <a:pt x="3" y="4"/>
                    </a:lnTo>
                    <a:lnTo>
                      <a:pt x="6" y="0"/>
                    </a:lnTo>
                    <a:lnTo>
                      <a:pt x="9"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 name="Freeform 291">
                <a:extLst>
                  <a:ext uri="{FF2B5EF4-FFF2-40B4-BE49-F238E27FC236}">
                    <a16:creationId xmlns:a16="http://schemas.microsoft.com/office/drawing/2014/main" id="{5A42AFFF-DF93-52CC-97F2-0D594E4A7E39}"/>
                  </a:ext>
                </a:extLst>
              </p:cNvPr>
              <p:cNvSpPr>
                <a:spLocks/>
              </p:cNvSpPr>
              <p:nvPr/>
            </p:nvSpPr>
            <p:spPr bwMode="auto">
              <a:xfrm>
                <a:off x="1891"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Freeform 292">
                <a:extLst>
                  <a:ext uri="{FF2B5EF4-FFF2-40B4-BE49-F238E27FC236}">
                    <a16:creationId xmlns:a16="http://schemas.microsoft.com/office/drawing/2014/main" id="{79704187-4900-3236-442E-E90FFD770A61}"/>
                  </a:ext>
                </a:extLst>
              </p:cNvPr>
              <p:cNvSpPr>
                <a:spLocks/>
              </p:cNvSpPr>
              <p:nvPr/>
            </p:nvSpPr>
            <p:spPr bwMode="auto">
              <a:xfrm>
                <a:off x="3510" y="111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3" name="Freeform 293">
                <a:extLst>
                  <a:ext uri="{FF2B5EF4-FFF2-40B4-BE49-F238E27FC236}">
                    <a16:creationId xmlns:a16="http://schemas.microsoft.com/office/drawing/2014/main" id="{7DCEE205-C625-3CD2-23CF-544A2BCCDA1B}"/>
                  </a:ext>
                </a:extLst>
              </p:cNvPr>
              <p:cNvSpPr>
                <a:spLocks/>
              </p:cNvSpPr>
              <p:nvPr/>
            </p:nvSpPr>
            <p:spPr bwMode="auto">
              <a:xfrm>
                <a:off x="3510" y="111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 name="Freeform 294">
                <a:extLst>
                  <a:ext uri="{FF2B5EF4-FFF2-40B4-BE49-F238E27FC236}">
                    <a16:creationId xmlns:a16="http://schemas.microsoft.com/office/drawing/2014/main" id="{9FD678DB-6BCC-55CC-3FCA-DCF77BCBCFE9}"/>
                  </a:ext>
                </a:extLst>
              </p:cNvPr>
              <p:cNvSpPr>
                <a:spLocks/>
              </p:cNvSpPr>
              <p:nvPr/>
            </p:nvSpPr>
            <p:spPr bwMode="auto">
              <a:xfrm>
                <a:off x="3513" y="110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 name="Freeform 295">
                <a:extLst>
                  <a:ext uri="{FF2B5EF4-FFF2-40B4-BE49-F238E27FC236}">
                    <a16:creationId xmlns:a16="http://schemas.microsoft.com/office/drawing/2014/main" id="{D7A1812C-9641-5C17-DD94-E6F7BA21B8A5}"/>
                  </a:ext>
                </a:extLst>
              </p:cNvPr>
              <p:cNvSpPr>
                <a:spLocks/>
              </p:cNvSpPr>
              <p:nvPr/>
            </p:nvSpPr>
            <p:spPr bwMode="auto">
              <a:xfrm>
                <a:off x="3510" y="1108"/>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6" name="Freeform 296">
                <a:extLst>
                  <a:ext uri="{FF2B5EF4-FFF2-40B4-BE49-F238E27FC236}">
                    <a16:creationId xmlns:a16="http://schemas.microsoft.com/office/drawing/2014/main" id="{B7A81A51-2740-4199-5418-3E9B8A5ABCE8}"/>
                  </a:ext>
                </a:extLst>
              </p:cNvPr>
              <p:cNvSpPr>
                <a:spLocks/>
              </p:cNvSpPr>
              <p:nvPr/>
            </p:nvSpPr>
            <p:spPr bwMode="auto">
              <a:xfrm>
                <a:off x="3510"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 name="Freeform 297">
                <a:extLst>
                  <a:ext uri="{FF2B5EF4-FFF2-40B4-BE49-F238E27FC236}">
                    <a16:creationId xmlns:a16="http://schemas.microsoft.com/office/drawing/2014/main" id="{F36C41F3-13DE-5574-1129-7F3BFD808567}"/>
                  </a:ext>
                </a:extLst>
              </p:cNvPr>
              <p:cNvSpPr>
                <a:spLocks/>
              </p:cNvSpPr>
              <p:nvPr/>
            </p:nvSpPr>
            <p:spPr bwMode="auto">
              <a:xfrm>
                <a:off x="3513" y="1099"/>
                <a:ext cx="4" cy="9"/>
              </a:xfrm>
              <a:custGeom>
                <a:avLst/>
                <a:gdLst>
                  <a:gd name="T0" fmla="*/ 0 w 4"/>
                  <a:gd name="T1" fmla="*/ 3 h 9"/>
                  <a:gd name="T2" fmla="*/ 4 w 4"/>
                  <a:gd name="T3" fmla="*/ 0 h 9"/>
                  <a:gd name="T4" fmla="*/ 4 w 4"/>
                  <a:gd name="T5" fmla="*/ 3 h 9"/>
                  <a:gd name="T6" fmla="*/ 0 w 4"/>
                  <a:gd name="T7" fmla="*/ 6 h 9"/>
                  <a:gd name="T8" fmla="*/ 0 w 4"/>
                  <a:gd name="T9" fmla="*/ 9 h 9"/>
                  <a:gd name="T10" fmla="*/ 4 w 4"/>
                  <a:gd name="T11" fmla="*/ 6 h 9"/>
                  <a:gd name="T12" fmla="*/ 4 w 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3"/>
                    </a:moveTo>
                    <a:lnTo>
                      <a:pt x="4" y="0"/>
                    </a:lnTo>
                    <a:lnTo>
                      <a:pt x="4" y="3"/>
                    </a:lnTo>
                    <a:lnTo>
                      <a:pt x="0" y="6"/>
                    </a:lnTo>
                    <a:lnTo>
                      <a:pt x="0" y="9"/>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8" name="Freeform 298">
                <a:extLst>
                  <a:ext uri="{FF2B5EF4-FFF2-40B4-BE49-F238E27FC236}">
                    <a16:creationId xmlns:a16="http://schemas.microsoft.com/office/drawing/2014/main" id="{A2B8160E-9BC8-E36F-D7B0-A063F47FFC18}"/>
                  </a:ext>
                </a:extLst>
              </p:cNvPr>
              <p:cNvSpPr>
                <a:spLocks/>
              </p:cNvSpPr>
              <p:nvPr/>
            </p:nvSpPr>
            <p:spPr bwMode="auto">
              <a:xfrm>
                <a:off x="3517" y="109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 name="Freeform 299">
                <a:extLst>
                  <a:ext uri="{FF2B5EF4-FFF2-40B4-BE49-F238E27FC236}">
                    <a16:creationId xmlns:a16="http://schemas.microsoft.com/office/drawing/2014/main" id="{92DE88FC-A9E2-48C6-6403-38D12550BBED}"/>
                  </a:ext>
                </a:extLst>
              </p:cNvPr>
              <p:cNvSpPr>
                <a:spLocks/>
              </p:cNvSpPr>
              <p:nvPr/>
            </p:nvSpPr>
            <p:spPr bwMode="auto">
              <a:xfrm>
                <a:off x="3517" y="1095"/>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 name="Freeform 300">
                <a:extLst>
                  <a:ext uri="{FF2B5EF4-FFF2-40B4-BE49-F238E27FC236}">
                    <a16:creationId xmlns:a16="http://schemas.microsoft.com/office/drawing/2014/main" id="{BB5B4D5F-9A59-17B9-75A2-4BD9A22A1069}"/>
                  </a:ext>
                </a:extLst>
              </p:cNvPr>
              <p:cNvSpPr>
                <a:spLocks/>
              </p:cNvSpPr>
              <p:nvPr/>
            </p:nvSpPr>
            <p:spPr bwMode="auto">
              <a:xfrm>
                <a:off x="3645" y="1369"/>
                <a:ext cx="7" cy="69"/>
              </a:xfrm>
              <a:custGeom>
                <a:avLst/>
                <a:gdLst>
                  <a:gd name="T0" fmla="*/ 0 w 7"/>
                  <a:gd name="T1" fmla="*/ 0 h 69"/>
                  <a:gd name="T2" fmla="*/ 0 w 7"/>
                  <a:gd name="T3" fmla="*/ 69 h 69"/>
                  <a:gd name="T4" fmla="*/ 3 w 7"/>
                  <a:gd name="T5" fmla="*/ 69 h 69"/>
                  <a:gd name="T6" fmla="*/ 3 w 7"/>
                  <a:gd name="T7" fmla="*/ 0 h 69"/>
                  <a:gd name="T8" fmla="*/ 7 w 7"/>
                  <a:gd name="T9" fmla="*/ 0 h 69"/>
                  <a:gd name="T10" fmla="*/ 7 w 7"/>
                  <a:gd name="T11" fmla="*/ 69 h 69"/>
                  <a:gd name="T12" fmla="*/ 3 w 7"/>
                  <a:gd name="T13" fmla="*/ 6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0"/>
                    </a:moveTo>
                    <a:lnTo>
                      <a:pt x="0" y="69"/>
                    </a:lnTo>
                    <a:lnTo>
                      <a:pt x="3" y="69"/>
                    </a:lnTo>
                    <a:lnTo>
                      <a:pt x="3" y="0"/>
                    </a:lnTo>
                    <a:lnTo>
                      <a:pt x="7" y="0"/>
                    </a:lnTo>
                    <a:lnTo>
                      <a:pt x="7" y="69"/>
                    </a:lnTo>
                    <a:lnTo>
                      <a:pt x="3" y="6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1" name="Freeform 301">
                <a:extLst>
                  <a:ext uri="{FF2B5EF4-FFF2-40B4-BE49-F238E27FC236}">
                    <a16:creationId xmlns:a16="http://schemas.microsoft.com/office/drawing/2014/main" id="{EF9B0003-C276-188D-AB9D-855EB68700D9}"/>
                  </a:ext>
                </a:extLst>
              </p:cNvPr>
              <p:cNvSpPr>
                <a:spLocks/>
              </p:cNvSpPr>
              <p:nvPr/>
            </p:nvSpPr>
            <p:spPr bwMode="auto">
              <a:xfrm>
                <a:off x="3448" y="1365"/>
                <a:ext cx="200" cy="7"/>
              </a:xfrm>
              <a:custGeom>
                <a:avLst/>
                <a:gdLst>
                  <a:gd name="T0" fmla="*/ 0 w 200"/>
                  <a:gd name="T1" fmla="*/ 0 h 7"/>
                  <a:gd name="T2" fmla="*/ 200 w 200"/>
                  <a:gd name="T3" fmla="*/ 0 h 7"/>
                  <a:gd name="T4" fmla="*/ 200 w 200"/>
                  <a:gd name="T5" fmla="*/ 4 h 7"/>
                  <a:gd name="T6" fmla="*/ 0 w 200"/>
                  <a:gd name="T7" fmla="*/ 4 h 7"/>
                  <a:gd name="T8" fmla="*/ 0 w 200"/>
                  <a:gd name="T9" fmla="*/ 7 h 7"/>
                  <a:gd name="T10" fmla="*/ 200 w 200"/>
                  <a:gd name="T11" fmla="*/ 7 h 7"/>
                  <a:gd name="T12" fmla="*/ 200 w 20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7">
                    <a:moveTo>
                      <a:pt x="0" y="0"/>
                    </a:moveTo>
                    <a:lnTo>
                      <a:pt x="200" y="0"/>
                    </a:lnTo>
                    <a:lnTo>
                      <a:pt x="200" y="4"/>
                    </a:lnTo>
                    <a:lnTo>
                      <a:pt x="0" y="4"/>
                    </a:lnTo>
                    <a:lnTo>
                      <a:pt x="0" y="7"/>
                    </a:lnTo>
                    <a:lnTo>
                      <a:pt x="200" y="7"/>
                    </a:lnTo>
                    <a:lnTo>
                      <a:pt x="20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2" name="Freeform 302">
                <a:extLst>
                  <a:ext uri="{FF2B5EF4-FFF2-40B4-BE49-F238E27FC236}">
                    <a16:creationId xmlns:a16="http://schemas.microsoft.com/office/drawing/2014/main" id="{D51ED49E-8BE5-CF70-17BC-CEC6E4829B0D}"/>
                  </a:ext>
                </a:extLst>
              </p:cNvPr>
              <p:cNvSpPr>
                <a:spLocks/>
              </p:cNvSpPr>
              <p:nvPr/>
            </p:nvSpPr>
            <p:spPr bwMode="auto">
              <a:xfrm>
                <a:off x="3448" y="1435"/>
                <a:ext cx="200" cy="6"/>
              </a:xfrm>
              <a:custGeom>
                <a:avLst/>
                <a:gdLst>
                  <a:gd name="T0" fmla="*/ 200 w 200"/>
                  <a:gd name="T1" fmla="*/ 0 h 6"/>
                  <a:gd name="T2" fmla="*/ 0 w 200"/>
                  <a:gd name="T3" fmla="*/ 0 h 6"/>
                  <a:gd name="T4" fmla="*/ 0 w 200"/>
                  <a:gd name="T5" fmla="*/ 3 h 6"/>
                  <a:gd name="T6" fmla="*/ 200 w 200"/>
                  <a:gd name="T7" fmla="*/ 3 h 6"/>
                  <a:gd name="T8" fmla="*/ 200 w 200"/>
                  <a:gd name="T9" fmla="*/ 6 h 6"/>
                  <a:gd name="T10" fmla="*/ 0 w 200"/>
                  <a:gd name="T11" fmla="*/ 6 h 6"/>
                  <a:gd name="T12" fmla="*/ 0 w 20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6">
                    <a:moveTo>
                      <a:pt x="200" y="0"/>
                    </a:moveTo>
                    <a:lnTo>
                      <a:pt x="0" y="0"/>
                    </a:lnTo>
                    <a:lnTo>
                      <a:pt x="0" y="3"/>
                    </a:lnTo>
                    <a:lnTo>
                      <a:pt x="200" y="3"/>
                    </a:lnTo>
                    <a:lnTo>
                      <a:pt x="20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3" name="Freeform 303">
                <a:extLst>
                  <a:ext uri="{FF2B5EF4-FFF2-40B4-BE49-F238E27FC236}">
                    <a16:creationId xmlns:a16="http://schemas.microsoft.com/office/drawing/2014/main" id="{7579DF17-C2BA-A8D5-DD79-BA730DDDD0CF}"/>
                  </a:ext>
                </a:extLst>
              </p:cNvPr>
              <p:cNvSpPr>
                <a:spLocks/>
              </p:cNvSpPr>
              <p:nvPr/>
            </p:nvSpPr>
            <p:spPr bwMode="auto">
              <a:xfrm>
                <a:off x="3444" y="1369"/>
                <a:ext cx="7" cy="69"/>
              </a:xfrm>
              <a:custGeom>
                <a:avLst/>
                <a:gdLst>
                  <a:gd name="T0" fmla="*/ 0 w 7"/>
                  <a:gd name="T1" fmla="*/ 69 h 69"/>
                  <a:gd name="T2" fmla="*/ 0 w 7"/>
                  <a:gd name="T3" fmla="*/ 0 h 69"/>
                  <a:gd name="T4" fmla="*/ 4 w 7"/>
                  <a:gd name="T5" fmla="*/ 0 h 69"/>
                  <a:gd name="T6" fmla="*/ 4 w 7"/>
                  <a:gd name="T7" fmla="*/ 69 h 69"/>
                  <a:gd name="T8" fmla="*/ 7 w 7"/>
                  <a:gd name="T9" fmla="*/ 69 h 69"/>
                  <a:gd name="T10" fmla="*/ 7 w 7"/>
                  <a:gd name="T11" fmla="*/ 0 h 69"/>
                  <a:gd name="T12" fmla="*/ 4 w 7"/>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69"/>
                    </a:moveTo>
                    <a:lnTo>
                      <a:pt x="0" y="0"/>
                    </a:lnTo>
                    <a:lnTo>
                      <a:pt x="4" y="0"/>
                    </a:lnTo>
                    <a:lnTo>
                      <a:pt x="4" y="69"/>
                    </a:lnTo>
                    <a:lnTo>
                      <a:pt x="7" y="6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 name="Freeform 304">
                <a:extLst>
                  <a:ext uri="{FF2B5EF4-FFF2-40B4-BE49-F238E27FC236}">
                    <a16:creationId xmlns:a16="http://schemas.microsoft.com/office/drawing/2014/main" id="{20A5651A-1D6B-D59B-84DF-685C8BFA897E}"/>
                  </a:ext>
                </a:extLst>
              </p:cNvPr>
              <p:cNvSpPr>
                <a:spLocks/>
              </p:cNvSpPr>
              <p:nvPr/>
            </p:nvSpPr>
            <p:spPr bwMode="auto">
              <a:xfrm>
                <a:off x="3681" y="1105"/>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5" name="Freeform 305">
                <a:extLst>
                  <a:ext uri="{FF2B5EF4-FFF2-40B4-BE49-F238E27FC236}">
                    <a16:creationId xmlns:a16="http://schemas.microsoft.com/office/drawing/2014/main" id="{0C94E8E0-207A-DAB6-DE60-0128FC4D36F0}"/>
                  </a:ext>
                </a:extLst>
              </p:cNvPr>
              <p:cNvSpPr>
                <a:spLocks/>
              </p:cNvSpPr>
              <p:nvPr/>
            </p:nvSpPr>
            <p:spPr bwMode="auto">
              <a:xfrm>
                <a:off x="3678"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306">
                <a:extLst>
                  <a:ext uri="{FF2B5EF4-FFF2-40B4-BE49-F238E27FC236}">
                    <a16:creationId xmlns:a16="http://schemas.microsoft.com/office/drawing/2014/main" id="{3F1A9E14-564B-A0E1-CD2A-91E0100F5DDF}"/>
                  </a:ext>
                </a:extLst>
              </p:cNvPr>
              <p:cNvSpPr>
                <a:spLocks/>
              </p:cNvSpPr>
              <p:nvPr/>
            </p:nvSpPr>
            <p:spPr bwMode="auto">
              <a:xfrm>
                <a:off x="3678" y="1099"/>
                <a:ext cx="3" cy="9"/>
              </a:xfrm>
              <a:custGeom>
                <a:avLst/>
                <a:gdLst>
                  <a:gd name="T0" fmla="*/ 3 w 3"/>
                  <a:gd name="T1" fmla="*/ 3 h 9"/>
                  <a:gd name="T2" fmla="*/ 0 w 3"/>
                  <a:gd name="T3" fmla="*/ 0 h 9"/>
                  <a:gd name="T4" fmla="*/ 0 w 3"/>
                  <a:gd name="T5" fmla="*/ 3 h 9"/>
                  <a:gd name="T6" fmla="*/ 3 w 3"/>
                  <a:gd name="T7" fmla="*/ 6 h 9"/>
                  <a:gd name="T8" fmla="*/ 3 w 3"/>
                  <a:gd name="T9" fmla="*/ 9 h 9"/>
                  <a:gd name="T10" fmla="*/ 0 w 3"/>
                  <a:gd name="T11" fmla="*/ 6 h 9"/>
                  <a:gd name="T12" fmla="*/ 0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3"/>
                    </a:moveTo>
                    <a:lnTo>
                      <a:pt x="0" y="0"/>
                    </a:lnTo>
                    <a:lnTo>
                      <a:pt x="0" y="3"/>
                    </a:lnTo>
                    <a:lnTo>
                      <a:pt x="3" y="6"/>
                    </a:lnTo>
                    <a:lnTo>
                      <a:pt x="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7" name="Freeform 307">
                <a:extLst>
                  <a:ext uri="{FF2B5EF4-FFF2-40B4-BE49-F238E27FC236}">
                    <a16:creationId xmlns:a16="http://schemas.microsoft.com/office/drawing/2014/main" id="{1DB93817-7493-9FDA-4FD1-43A75F667211}"/>
                  </a:ext>
                </a:extLst>
              </p:cNvPr>
              <p:cNvSpPr>
                <a:spLocks/>
              </p:cNvSpPr>
              <p:nvPr/>
            </p:nvSpPr>
            <p:spPr bwMode="auto">
              <a:xfrm>
                <a:off x="3675" y="1095"/>
                <a:ext cx="3" cy="10"/>
              </a:xfrm>
              <a:custGeom>
                <a:avLst/>
                <a:gdLst>
                  <a:gd name="T0" fmla="*/ 3 w 3"/>
                  <a:gd name="T1" fmla="*/ 4 h 10"/>
                  <a:gd name="T2" fmla="*/ 0 w 3"/>
                  <a:gd name="T3" fmla="*/ 0 h 10"/>
                  <a:gd name="T4" fmla="*/ 0 w 3"/>
                  <a:gd name="T5" fmla="*/ 4 h 10"/>
                  <a:gd name="T6" fmla="*/ 3 w 3"/>
                  <a:gd name="T7" fmla="*/ 7 h 10"/>
                  <a:gd name="T8" fmla="*/ 3 w 3"/>
                  <a:gd name="T9" fmla="*/ 10 h 10"/>
                  <a:gd name="T10" fmla="*/ 0 w 3"/>
                  <a:gd name="T11" fmla="*/ 7 h 10"/>
                  <a:gd name="T12" fmla="*/ 0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4"/>
                    </a:moveTo>
                    <a:lnTo>
                      <a:pt x="0" y="0"/>
                    </a:lnTo>
                    <a:lnTo>
                      <a:pt x="0" y="4"/>
                    </a:lnTo>
                    <a:lnTo>
                      <a:pt x="3" y="7"/>
                    </a:lnTo>
                    <a:lnTo>
                      <a:pt x="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Freeform 308">
                <a:extLst>
                  <a:ext uri="{FF2B5EF4-FFF2-40B4-BE49-F238E27FC236}">
                    <a16:creationId xmlns:a16="http://schemas.microsoft.com/office/drawing/2014/main" id="{8B615386-52C8-3ED7-D952-0657E40C0483}"/>
                  </a:ext>
                </a:extLst>
              </p:cNvPr>
              <p:cNvSpPr>
                <a:spLocks/>
              </p:cNvSpPr>
              <p:nvPr/>
            </p:nvSpPr>
            <p:spPr bwMode="auto">
              <a:xfrm>
                <a:off x="3671" y="1092"/>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9" name="Freeform 309">
                <a:extLst>
                  <a:ext uri="{FF2B5EF4-FFF2-40B4-BE49-F238E27FC236}">
                    <a16:creationId xmlns:a16="http://schemas.microsoft.com/office/drawing/2014/main" id="{C52DEF39-855B-7685-CE7F-AD5BDC315B53}"/>
                  </a:ext>
                </a:extLst>
              </p:cNvPr>
              <p:cNvSpPr>
                <a:spLocks/>
              </p:cNvSpPr>
              <p:nvPr/>
            </p:nvSpPr>
            <p:spPr bwMode="auto">
              <a:xfrm>
                <a:off x="3668" y="1092"/>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0" name="Freeform 310">
                <a:extLst>
                  <a:ext uri="{FF2B5EF4-FFF2-40B4-BE49-F238E27FC236}">
                    <a16:creationId xmlns:a16="http://schemas.microsoft.com/office/drawing/2014/main" id="{01DF4CEA-484B-8310-29E1-4D9F32F59D1F}"/>
                  </a:ext>
                </a:extLst>
              </p:cNvPr>
              <p:cNvSpPr>
                <a:spLocks/>
              </p:cNvSpPr>
              <p:nvPr/>
            </p:nvSpPr>
            <p:spPr bwMode="auto">
              <a:xfrm>
                <a:off x="3665" y="1089"/>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1" name="Freeform 311">
                <a:extLst>
                  <a:ext uri="{FF2B5EF4-FFF2-40B4-BE49-F238E27FC236}">
                    <a16:creationId xmlns:a16="http://schemas.microsoft.com/office/drawing/2014/main" id="{EF45C263-8EF9-FE4B-E0D4-39342C18A1CB}"/>
                  </a:ext>
                </a:extLst>
              </p:cNvPr>
              <p:cNvSpPr>
                <a:spLocks/>
              </p:cNvSpPr>
              <p:nvPr/>
            </p:nvSpPr>
            <p:spPr bwMode="auto">
              <a:xfrm>
                <a:off x="3661" y="1089"/>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2" name="Freeform 312">
                <a:extLst>
                  <a:ext uri="{FF2B5EF4-FFF2-40B4-BE49-F238E27FC236}">
                    <a16:creationId xmlns:a16="http://schemas.microsoft.com/office/drawing/2014/main" id="{58EF8366-0D22-0FCF-ECE1-F9963B5AFFFE}"/>
                  </a:ext>
                </a:extLst>
              </p:cNvPr>
              <p:cNvSpPr>
                <a:spLocks/>
              </p:cNvSpPr>
              <p:nvPr/>
            </p:nvSpPr>
            <p:spPr bwMode="auto">
              <a:xfrm>
                <a:off x="3645" y="1108"/>
                <a:ext cx="10" cy="7"/>
              </a:xfrm>
              <a:custGeom>
                <a:avLst/>
                <a:gdLst>
                  <a:gd name="T0" fmla="*/ 0 w 10"/>
                  <a:gd name="T1" fmla="*/ 0 h 7"/>
                  <a:gd name="T2" fmla="*/ 10 w 10"/>
                  <a:gd name="T3" fmla="*/ 0 h 7"/>
                  <a:gd name="T4" fmla="*/ 10 w 10"/>
                  <a:gd name="T5" fmla="*/ 4 h 7"/>
                  <a:gd name="T6" fmla="*/ 0 w 10"/>
                  <a:gd name="T7" fmla="*/ 4 h 7"/>
                  <a:gd name="T8" fmla="*/ 0 w 10"/>
                  <a:gd name="T9" fmla="*/ 7 h 7"/>
                  <a:gd name="T10" fmla="*/ 10 w 10"/>
                  <a:gd name="T11" fmla="*/ 7 h 7"/>
                  <a:gd name="T12" fmla="*/ 10 w 1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10" y="0"/>
                    </a:lnTo>
                    <a:lnTo>
                      <a:pt x="10" y="4"/>
                    </a:lnTo>
                    <a:lnTo>
                      <a:pt x="0" y="4"/>
                    </a:lnTo>
                    <a:lnTo>
                      <a:pt x="0" y="7"/>
                    </a:lnTo>
                    <a:lnTo>
                      <a:pt x="10" y="7"/>
                    </a:lnTo>
                    <a:lnTo>
                      <a:pt x="1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Freeform 313">
                <a:extLst>
                  <a:ext uri="{FF2B5EF4-FFF2-40B4-BE49-F238E27FC236}">
                    <a16:creationId xmlns:a16="http://schemas.microsoft.com/office/drawing/2014/main" id="{5594B756-E70C-88E7-0BCA-100DD3B69327}"/>
                  </a:ext>
                </a:extLst>
              </p:cNvPr>
              <p:cNvSpPr>
                <a:spLocks/>
              </p:cNvSpPr>
              <p:nvPr/>
            </p:nvSpPr>
            <p:spPr bwMode="auto">
              <a:xfrm>
                <a:off x="3642"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 name="Freeform 314">
                <a:extLst>
                  <a:ext uri="{FF2B5EF4-FFF2-40B4-BE49-F238E27FC236}">
                    <a16:creationId xmlns:a16="http://schemas.microsoft.com/office/drawing/2014/main" id="{22661C24-55AD-5D3D-A9C6-11F04D1FF410}"/>
                  </a:ext>
                </a:extLst>
              </p:cNvPr>
              <p:cNvSpPr>
                <a:spLocks/>
              </p:cNvSpPr>
              <p:nvPr/>
            </p:nvSpPr>
            <p:spPr bwMode="auto">
              <a:xfrm>
                <a:off x="3652" y="1112"/>
                <a:ext cx="29" cy="89"/>
              </a:xfrm>
              <a:custGeom>
                <a:avLst/>
                <a:gdLst>
                  <a:gd name="T0" fmla="*/ 0 w 29"/>
                  <a:gd name="T1" fmla="*/ 0 h 89"/>
                  <a:gd name="T2" fmla="*/ 23 w 29"/>
                  <a:gd name="T3" fmla="*/ 89 h 89"/>
                  <a:gd name="T4" fmla="*/ 26 w 29"/>
                  <a:gd name="T5" fmla="*/ 89 h 89"/>
                  <a:gd name="T6" fmla="*/ 3 w 29"/>
                  <a:gd name="T7" fmla="*/ 0 h 89"/>
                  <a:gd name="T8" fmla="*/ 6 w 29"/>
                  <a:gd name="T9" fmla="*/ 0 h 89"/>
                  <a:gd name="T10" fmla="*/ 29 w 29"/>
                  <a:gd name="T11" fmla="*/ 89 h 89"/>
                  <a:gd name="T12" fmla="*/ 26 w 29"/>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89">
                    <a:moveTo>
                      <a:pt x="0" y="0"/>
                    </a:moveTo>
                    <a:lnTo>
                      <a:pt x="23" y="89"/>
                    </a:lnTo>
                    <a:lnTo>
                      <a:pt x="26" y="89"/>
                    </a:lnTo>
                    <a:lnTo>
                      <a:pt x="3" y="0"/>
                    </a:lnTo>
                    <a:lnTo>
                      <a:pt x="6" y="0"/>
                    </a:lnTo>
                    <a:lnTo>
                      <a:pt x="29" y="89"/>
                    </a:lnTo>
                    <a:lnTo>
                      <a:pt x="26"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5" name="Freeform 315">
                <a:extLst>
                  <a:ext uri="{FF2B5EF4-FFF2-40B4-BE49-F238E27FC236}">
                    <a16:creationId xmlns:a16="http://schemas.microsoft.com/office/drawing/2014/main" id="{EF299537-BFCB-275A-5F7A-137623EA2F62}"/>
                  </a:ext>
                </a:extLst>
              </p:cNvPr>
              <p:cNvSpPr>
                <a:spLocks/>
              </p:cNvSpPr>
              <p:nvPr/>
            </p:nvSpPr>
            <p:spPr bwMode="auto">
              <a:xfrm>
                <a:off x="3645" y="1197"/>
                <a:ext cx="33" cy="7"/>
              </a:xfrm>
              <a:custGeom>
                <a:avLst/>
                <a:gdLst>
                  <a:gd name="T0" fmla="*/ 33 w 33"/>
                  <a:gd name="T1" fmla="*/ 0 h 7"/>
                  <a:gd name="T2" fmla="*/ 0 w 33"/>
                  <a:gd name="T3" fmla="*/ 0 h 7"/>
                  <a:gd name="T4" fmla="*/ 0 w 33"/>
                  <a:gd name="T5" fmla="*/ 4 h 7"/>
                  <a:gd name="T6" fmla="*/ 33 w 33"/>
                  <a:gd name="T7" fmla="*/ 4 h 7"/>
                  <a:gd name="T8" fmla="*/ 33 w 33"/>
                  <a:gd name="T9" fmla="*/ 7 h 7"/>
                  <a:gd name="T10" fmla="*/ 0 w 33"/>
                  <a:gd name="T11" fmla="*/ 7 h 7"/>
                  <a:gd name="T12" fmla="*/ 0 w 3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33" y="0"/>
                    </a:moveTo>
                    <a:lnTo>
                      <a:pt x="0" y="0"/>
                    </a:lnTo>
                    <a:lnTo>
                      <a:pt x="0" y="4"/>
                    </a:lnTo>
                    <a:lnTo>
                      <a:pt x="33" y="4"/>
                    </a:lnTo>
                    <a:lnTo>
                      <a:pt x="3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6" name="Freeform 316">
                <a:extLst>
                  <a:ext uri="{FF2B5EF4-FFF2-40B4-BE49-F238E27FC236}">
                    <a16:creationId xmlns:a16="http://schemas.microsoft.com/office/drawing/2014/main" id="{E48BA7B7-B1B8-6D01-C47D-5A4DD749C8C7}"/>
                  </a:ext>
                </a:extLst>
              </p:cNvPr>
              <p:cNvSpPr>
                <a:spLocks/>
              </p:cNvSpPr>
              <p:nvPr/>
            </p:nvSpPr>
            <p:spPr bwMode="auto">
              <a:xfrm>
                <a:off x="3892" y="1201"/>
                <a:ext cx="6" cy="174"/>
              </a:xfrm>
              <a:custGeom>
                <a:avLst/>
                <a:gdLst>
                  <a:gd name="T0" fmla="*/ 0 w 6"/>
                  <a:gd name="T1" fmla="*/ 0 h 174"/>
                  <a:gd name="T2" fmla="*/ 0 w 6"/>
                  <a:gd name="T3" fmla="*/ 174 h 174"/>
                  <a:gd name="T4" fmla="*/ 3 w 6"/>
                  <a:gd name="T5" fmla="*/ 174 h 174"/>
                  <a:gd name="T6" fmla="*/ 3 w 6"/>
                  <a:gd name="T7" fmla="*/ 0 h 174"/>
                  <a:gd name="T8" fmla="*/ 6 w 6"/>
                  <a:gd name="T9" fmla="*/ 0 h 174"/>
                  <a:gd name="T10" fmla="*/ 6 w 6"/>
                  <a:gd name="T11" fmla="*/ 174 h 174"/>
                  <a:gd name="T12" fmla="*/ 3 w 6"/>
                  <a:gd name="T13" fmla="*/ 174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4">
                    <a:moveTo>
                      <a:pt x="0" y="0"/>
                    </a:moveTo>
                    <a:lnTo>
                      <a:pt x="0" y="174"/>
                    </a:lnTo>
                    <a:lnTo>
                      <a:pt x="3" y="174"/>
                    </a:lnTo>
                    <a:lnTo>
                      <a:pt x="3" y="0"/>
                    </a:lnTo>
                    <a:lnTo>
                      <a:pt x="6" y="0"/>
                    </a:lnTo>
                    <a:lnTo>
                      <a:pt x="6" y="174"/>
                    </a:lnTo>
                    <a:lnTo>
                      <a:pt x="3" y="17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7" name="Freeform 317">
                <a:extLst>
                  <a:ext uri="{FF2B5EF4-FFF2-40B4-BE49-F238E27FC236}">
                    <a16:creationId xmlns:a16="http://schemas.microsoft.com/office/drawing/2014/main" id="{909297A8-49FE-4587-3E59-4F6D7CC38BAC}"/>
                  </a:ext>
                </a:extLst>
              </p:cNvPr>
              <p:cNvSpPr>
                <a:spLocks/>
              </p:cNvSpPr>
              <p:nvPr/>
            </p:nvSpPr>
            <p:spPr bwMode="auto">
              <a:xfrm>
                <a:off x="3688" y="1197"/>
                <a:ext cx="207" cy="7"/>
              </a:xfrm>
              <a:custGeom>
                <a:avLst/>
                <a:gdLst>
                  <a:gd name="T0" fmla="*/ 207 w 207"/>
                  <a:gd name="T1" fmla="*/ 0 h 7"/>
                  <a:gd name="T2" fmla="*/ 0 w 207"/>
                  <a:gd name="T3" fmla="*/ 0 h 7"/>
                  <a:gd name="T4" fmla="*/ 0 w 207"/>
                  <a:gd name="T5" fmla="*/ 4 h 7"/>
                  <a:gd name="T6" fmla="*/ 207 w 207"/>
                  <a:gd name="T7" fmla="*/ 4 h 7"/>
                  <a:gd name="T8" fmla="*/ 207 w 207"/>
                  <a:gd name="T9" fmla="*/ 7 h 7"/>
                  <a:gd name="T10" fmla="*/ 0 w 207"/>
                  <a:gd name="T11" fmla="*/ 7 h 7"/>
                  <a:gd name="T12" fmla="*/ 0 w 20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 h="7">
                    <a:moveTo>
                      <a:pt x="207" y="0"/>
                    </a:moveTo>
                    <a:lnTo>
                      <a:pt x="0" y="0"/>
                    </a:lnTo>
                    <a:lnTo>
                      <a:pt x="0" y="4"/>
                    </a:lnTo>
                    <a:lnTo>
                      <a:pt x="207" y="4"/>
                    </a:lnTo>
                    <a:lnTo>
                      <a:pt x="207"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8" name="Freeform 318">
                <a:extLst>
                  <a:ext uri="{FF2B5EF4-FFF2-40B4-BE49-F238E27FC236}">
                    <a16:creationId xmlns:a16="http://schemas.microsoft.com/office/drawing/2014/main" id="{4382257C-D8AB-919F-6B86-92F58AD3A481}"/>
                  </a:ext>
                </a:extLst>
              </p:cNvPr>
              <p:cNvSpPr>
                <a:spLocks/>
              </p:cNvSpPr>
              <p:nvPr/>
            </p:nvSpPr>
            <p:spPr bwMode="auto">
              <a:xfrm>
                <a:off x="3536"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9" name="Freeform 319">
                <a:extLst>
                  <a:ext uri="{FF2B5EF4-FFF2-40B4-BE49-F238E27FC236}">
                    <a16:creationId xmlns:a16="http://schemas.microsoft.com/office/drawing/2014/main" id="{8C24E8E0-3B35-37B8-3E3B-536506CAE870}"/>
                  </a:ext>
                </a:extLst>
              </p:cNvPr>
              <p:cNvSpPr>
                <a:spLocks/>
              </p:cNvSpPr>
              <p:nvPr/>
            </p:nvSpPr>
            <p:spPr bwMode="auto">
              <a:xfrm>
                <a:off x="3675" y="1355"/>
                <a:ext cx="6" cy="47"/>
              </a:xfrm>
              <a:custGeom>
                <a:avLst/>
                <a:gdLst>
                  <a:gd name="T0" fmla="*/ 0 w 6"/>
                  <a:gd name="T1" fmla="*/ 0 h 47"/>
                  <a:gd name="T2" fmla="*/ 0 w 6"/>
                  <a:gd name="T3" fmla="*/ 47 h 47"/>
                  <a:gd name="T4" fmla="*/ 3 w 6"/>
                  <a:gd name="T5" fmla="*/ 47 h 47"/>
                  <a:gd name="T6" fmla="*/ 3 w 6"/>
                  <a:gd name="T7" fmla="*/ 0 h 47"/>
                  <a:gd name="T8" fmla="*/ 6 w 6"/>
                  <a:gd name="T9" fmla="*/ 0 h 47"/>
                  <a:gd name="T10" fmla="*/ 6 w 6"/>
                  <a:gd name="T11" fmla="*/ 47 h 47"/>
                  <a:gd name="T12" fmla="*/ 3 w 6"/>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7">
                    <a:moveTo>
                      <a:pt x="0" y="0"/>
                    </a:moveTo>
                    <a:lnTo>
                      <a:pt x="0" y="47"/>
                    </a:lnTo>
                    <a:lnTo>
                      <a:pt x="3" y="47"/>
                    </a:lnTo>
                    <a:lnTo>
                      <a:pt x="3" y="0"/>
                    </a:lnTo>
                    <a:lnTo>
                      <a:pt x="6" y="0"/>
                    </a:lnTo>
                    <a:lnTo>
                      <a:pt x="6" y="47"/>
                    </a:lnTo>
                    <a:lnTo>
                      <a:pt x="3" y="4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0" name="Freeform 320">
                <a:extLst>
                  <a:ext uri="{FF2B5EF4-FFF2-40B4-BE49-F238E27FC236}">
                    <a16:creationId xmlns:a16="http://schemas.microsoft.com/office/drawing/2014/main" id="{DFFD466B-8221-2D5F-77F3-841A7AF91EA4}"/>
                  </a:ext>
                </a:extLst>
              </p:cNvPr>
              <p:cNvSpPr>
                <a:spLocks/>
              </p:cNvSpPr>
              <p:nvPr/>
            </p:nvSpPr>
            <p:spPr bwMode="auto">
              <a:xfrm>
                <a:off x="3678" y="1398"/>
                <a:ext cx="36" cy="7"/>
              </a:xfrm>
              <a:custGeom>
                <a:avLst/>
                <a:gdLst>
                  <a:gd name="T0" fmla="*/ 0 w 36"/>
                  <a:gd name="T1" fmla="*/ 0 h 7"/>
                  <a:gd name="T2" fmla="*/ 36 w 36"/>
                  <a:gd name="T3" fmla="*/ 0 h 7"/>
                  <a:gd name="T4" fmla="*/ 36 w 36"/>
                  <a:gd name="T5" fmla="*/ 4 h 7"/>
                  <a:gd name="T6" fmla="*/ 0 w 36"/>
                  <a:gd name="T7" fmla="*/ 4 h 7"/>
                  <a:gd name="T8" fmla="*/ 0 w 36"/>
                  <a:gd name="T9" fmla="*/ 7 h 7"/>
                  <a:gd name="T10" fmla="*/ 36 w 36"/>
                  <a:gd name="T11" fmla="*/ 7 h 7"/>
                  <a:gd name="T12" fmla="*/ 36 w 3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0"/>
                    </a:moveTo>
                    <a:lnTo>
                      <a:pt x="36" y="0"/>
                    </a:lnTo>
                    <a:lnTo>
                      <a:pt x="36" y="4"/>
                    </a:lnTo>
                    <a:lnTo>
                      <a:pt x="0" y="4"/>
                    </a:lnTo>
                    <a:lnTo>
                      <a:pt x="0" y="7"/>
                    </a:lnTo>
                    <a:lnTo>
                      <a:pt x="36" y="7"/>
                    </a:lnTo>
                    <a:lnTo>
                      <a:pt x="3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1" name="Freeform 321">
                <a:extLst>
                  <a:ext uri="{FF2B5EF4-FFF2-40B4-BE49-F238E27FC236}">
                    <a16:creationId xmlns:a16="http://schemas.microsoft.com/office/drawing/2014/main" id="{CE1F09E1-9C65-3EB4-C8CD-D3C8A159D9D5}"/>
                  </a:ext>
                </a:extLst>
              </p:cNvPr>
              <p:cNvSpPr>
                <a:spLocks/>
              </p:cNvSpPr>
              <p:nvPr/>
            </p:nvSpPr>
            <p:spPr bwMode="auto">
              <a:xfrm>
                <a:off x="3648" y="1388"/>
                <a:ext cx="30" cy="7"/>
              </a:xfrm>
              <a:custGeom>
                <a:avLst/>
                <a:gdLst>
                  <a:gd name="T0" fmla="*/ 30 w 30"/>
                  <a:gd name="T1" fmla="*/ 0 h 7"/>
                  <a:gd name="T2" fmla="*/ 0 w 30"/>
                  <a:gd name="T3" fmla="*/ 0 h 7"/>
                  <a:gd name="T4" fmla="*/ 0 w 30"/>
                  <a:gd name="T5" fmla="*/ 4 h 7"/>
                  <a:gd name="T6" fmla="*/ 30 w 30"/>
                  <a:gd name="T7" fmla="*/ 4 h 7"/>
                  <a:gd name="T8" fmla="*/ 30 w 30"/>
                  <a:gd name="T9" fmla="*/ 7 h 7"/>
                  <a:gd name="T10" fmla="*/ 0 w 30"/>
                  <a:gd name="T11" fmla="*/ 7 h 7"/>
                  <a:gd name="T12" fmla="*/ 0 w 3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30" y="0"/>
                    </a:moveTo>
                    <a:lnTo>
                      <a:pt x="0" y="0"/>
                    </a:lnTo>
                    <a:lnTo>
                      <a:pt x="0" y="4"/>
                    </a:lnTo>
                    <a:lnTo>
                      <a:pt x="30" y="4"/>
                    </a:lnTo>
                    <a:lnTo>
                      <a:pt x="3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2" name="Freeform 322">
                <a:extLst>
                  <a:ext uri="{FF2B5EF4-FFF2-40B4-BE49-F238E27FC236}">
                    <a16:creationId xmlns:a16="http://schemas.microsoft.com/office/drawing/2014/main" id="{D9FA4BA3-8205-C5BA-F27B-C9FDC1D677B6}"/>
                  </a:ext>
                </a:extLst>
              </p:cNvPr>
              <p:cNvSpPr>
                <a:spLocks/>
              </p:cNvSpPr>
              <p:nvPr/>
            </p:nvSpPr>
            <p:spPr bwMode="auto">
              <a:xfrm>
                <a:off x="3484" y="1382"/>
                <a:ext cx="138" cy="6"/>
              </a:xfrm>
              <a:custGeom>
                <a:avLst/>
                <a:gdLst>
                  <a:gd name="T0" fmla="*/ 138 w 138"/>
                  <a:gd name="T1" fmla="*/ 0 h 6"/>
                  <a:gd name="T2" fmla="*/ 0 w 138"/>
                  <a:gd name="T3" fmla="*/ 0 h 6"/>
                  <a:gd name="T4" fmla="*/ 0 w 138"/>
                  <a:gd name="T5" fmla="*/ 3 h 6"/>
                  <a:gd name="T6" fmla="*/ 138 w 138"/>
                  <a:gd name="T7" fmla="*/ 3 h 6"/>
                  <a:gd name="T8" fmla="*/ 138 w 138"/>
                  <a:gd name="T9" fmla="*/ 6 h 6"/>
                  <a:gd name="T10" fmla="*/ 0 w 138"/>
                  <a:gd name="T11" fmla="*/ 6 h 6"/>
                  <a:gd name="T12" fmla="*/ 0 w 138"/>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6">
                    <a:moveTo>
                      <a:pt x="138" y="0"/>
                    </a:moveTo>
                    <a:lnTo>
                      <a:pt x="0" y="0"/>
                    </a:lnTo>
                    <a:lnTo>
                      <a:pt x="0" y="3"/>
                    </a:lnTo>
                    <a:lnTo>
                      <a:pt x="138" y="3"/>
                    </a:lnTo>
                    <a:lnTo>
                      <a:pt x="138"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3" name="Freeform 323">
                <a:extLst>
                  <a:ext uri="{FF2B5EF4-FFF2-40B4-BE49-F238E27FC236}">
                    <a16:creationId xmlns:a16="http://schemas.microsoft.com/office/drawing/2014/main" id="{F2A379F8-8E50-ADEC-1367-3B8E1500C893}"/>
                  </a:ext>
                </a:extLst>
              </p:cNvPr>
              <p:cNvSpPr>
                <a:spLocks/>
              </p:cNvSpPr>
              <p:nvPr/>
            </p:nvSpPr>
            <p:spPr bwMode="auto">
              <a:xfrm>
                <a:off x="3484" y="1385"/>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4" name="Freeform 324">
                <a:extLst>
                  <a:ext uri="{FF2B5EF4-FFF2-40B4-BE49-F238E27FC236}">
                    <a16:creationId xmlns:a16="http://schemas.microsoft.com/office/drawing/2014/main" id="{409283D1-D099-2034-093C-62FDBBAE3D9C}"/>
                  </a:ext>
                </a:extLst>
              </p:cNvPr>
              <p:cNvSpPr>
                <a:spLocks/>
              </p:cNvSpPr>
              <p:nvPr/>
            </p:nvSpPr>
            <p:spPr bwMode="auto">
              <a:xfrm>
                <a:off x="3484" y="1428"/>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 name="Freeform 325">
                <a:extLst>
                  <a:ext uri="{FF2B5EF4-FFF2-40B4-BE49-F238E27FC236}">
                    <a16:creationId xmlns:a16="http://schemas.microsoft.com/office/drawing/2014/main" id="{63CB431C-2747-936D-97FC-9CC6C26750F9}"/>
                  </a:ext>
                </a:extLst>
              </p:cNvPr>
              <p:cNvSpPr>
                <a:spLocks/>
              </p:cNvSpPr>
              <p:nvPr/>
            </p:nvSpPr>
            <p:spPr bwMode="auto">
              <a:xfrm>
                <a:off x="3480" y="1385"/>
                <a:ext cx="7" cy="46"/>
              </a:xfrm>
              <a:custGeom>
                <a:avLst/>
                <a:gdLst>
                  <a:gd name="T0" fmla="*/ 0 w 7"/>
                  <a:gd name="T1" fmla="*/ 0 h 46"/>
                  <a:gd name="T2" fmla="*/ 0 w 7"/>
                  <a:gd name="T3" fmla="*/ 46 h 46"/>
                  <a:gd name="T4" fmla="*/ 4 w 7"/>
                  <a:gd name="T5" fmla="*/ 46 h 46"/>
                  <a:gd name="T6" fmla="*/ 4 w 7"/>
                  <a:gd name="T7" fmla="*/ 0 h 46"/>
                  <a:gd name="T8" fmla="*/ 7 w 7"/>
                  <a:gd name="T9" fmla="*/ 0 h 46"/>
                  <a:gd name="T10" fmla="*/ 7 w 7"/>
                  <a:gd name="T11" fmla="*/ 46 h 46"/>
                  <a:gd name="T12" fmla="*/ 4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4" y="46"/>
                    </a:lnTo>
                    <a:lnTo>
                      <a:pt x="4" y="0"/>
                    </a:lnTo>
                    <a:lnTo>
                      <a:pt x="7" y="0"/>
                    </a:lnTo>
                    <a:lnTo>
                      <a:pt x="7" y="46"/>
                    </a:lnTo>
                    <a:lnTo>
                      <a:pt x="4"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6" name="Freeform 326">
                <a:extLst>
                  <a:ext uri="{FF2B5EF4-FFF2-40B4-BE49-F238E27FC236}">
                    <a16:creationId xmlns:a16="http://schemas.microsoft.com/office/drawing/2014/main" id="{7D5D5185-A2C4-E87B-09CE-1196FCEEE5BE}"/>
                  </a:ext>
                </a:extLst>
              </p:cNvPr>
              <p:cNvSpPr>
                <a:spLocks/>
              </p:cNvSpPr>
              <p:nvPr/>
            </p:nvSpPr>
            <p:spPr bwMode="auto">
              <a:xfrm>
                <a:off x="3619" y="1385"/>
                <a:ext cx="6" cy="46"/>
              </a:xfrm>
              <a:custGeom>
                <a:avLst/>
                <a:gdLst>
                  <a:gd name="T0" fmla="*/ 0 w 6"/>
                  <a:gd name="T1" fmla="*/ 0 h 46"/>
                  <a:gd name="T2" fmla="*/ 0 w 6"/>
                  <a:gd name="T3" fmla="*/ 46 h 46"/>
                  <a:gd name="T4" fmla="*/ 3 w 6"/>
                  <a:gd name="T5" fmla="*/ 46 h 46"/>
                  <a:gd name="T6" fmla="*/ 3 w 6"/>
                  <a:gd name="T7" fmla="*/ 0 h 46"/>
                  <a:gd name="T8" fmla="*/ 6 w 6"/>
                  <a:gd name="T9" fmla="*/ 0 h 46"/>
                  <a:gd name="T10" fmla="*/ 6 w 6"/>
                  <a:gd name="T11" fmla="*/ 46 h 46"/>
                  <a:gd name="T12" fmla="*/ 3 w 6"/>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6">
                    <a:moveTo>
                      <a:pt x="0" y="0"/>
                    </a:moveTo>
                    <a:lnTo>
                      <a:pt x="0" y="46"/>
                    </a:lnTo>
                    <a:lnTo>
                      <a:pt x="3" y="46"/>
                    </a:lnTo>
                    <a:lnTo>
                      <a:pt x="3" y="0"/>
                    </a:lnTo>
                    <a:lnTo>
                      <a:pt x="6" y="0"/>
                    </a:lnTo>
                    <a:lnTo>
                      <a:pt x="6"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7" name="Freeform 327">
                <a:extLst>
                  <a:ext uri="{FF2B5EF4-FFF2-40B4-BE49-F238E27FC236}">
                    <a16:creationId xmlns:a16="http://schemas.microsoft.com/office/drawing/2014/main" id="{626BD60E-DF5E-9588-5A78-361454625EFD}"/>
                  </a:ext>
                </a:extLst>
              </p:cNvPr>
              <p:cNvSpPr>
                <a:spLocks/>
              </p:cNvSpPr>
              <p:nvPr/>
            </p:nvSpPr>
            <p:spPr bwMode="auto">
              <a:xfrm>
                <a:off x="3606"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8" name="Freeform 328">
                <a:extLst>
                  <a:ext uri="{FF2B5EF4-FFF2-40B4-BE49-F238E27FC236}">
                    <a16:creationId xmlns:a16="http://schemas.microsoft.com/office/drawing/2014/main" id="{D14E7AB3-BEB3-37B6-A850-209C76B46C8D}"/>
                  </a:ext>
                </a:extLst>
              </p:cNvPr>
              <p:cNvSpPr>
                <a:spLocks/>
              </p:cNvSpPr>
              <p:nvPr/>
            </p:nvSpPr>
            <p:spPr bwMode="auto">
              <a:xfrm>
                <a:off x="3504"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9" name="Freeform 329">
                <a:extLst>
                  <a:ext uri="{FF2B5EF4-FFF2-40B4-BE49-F238E27FC236}">
                    <a16:creationId xmlns:a16="http://schemas.microsoft.com/office/drawing/2014/main" id="{39E93FDB-B2B7-51BE-E48C-C39D51CC0775}"/>
                  </a:ext>
                </a:extLst>
              </p:cNvPr>
              <p:cNvSpPr>
                <a:spLocks/>
              </p:cNvSpPr>
              <p:nvPr/>
            </p:nvSpPr>
            <p:spPr bwMode="auto">
              <a:xfrm>
                <a:off x="3602"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0" name="Freeform 330">
                <a:extLst>
                  <a:ext uri="{FF2B5EF4-FFF2-40B4-BE49-F238E27FC236}">
                    <a16:creationId xmlns:a16="http://schemas.microsoft.com/office/drawing/2014/main" id="{D1AE3F84-DBA2-4F60-1274-028CEF29D12E}"/>
                  </a:ext>
                </a:extLst>
              </p:cNvPr>
              <p:cNvSpPr>
                <a:spLocks/>
              </p:cNvSpPr>
              <p:nvPr/>
            </p:nvSpPr>
            <p:spPr bwMode="auto">
              <a:xfrm>
                <a:off x="3500"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1" name="Freeform 331">
                <a:extLst>
                  <a:ext uri="{FF2B5EF4-FFF2-40B4-BE49-F238E27FC236}">
                    <a16:creationId xmlns:a16="http://schemas.microsoft.com/office/drawing/2014/main" id="{D9B8E736-B0AA-4E83-6447-FD2459F00FDB}"/>
                  </a:ext>
                </a:extLst>
              </p:cNvPr>
              <p:cNvSpPr>
                <a:spLocks/>
              </p:cNvSpPr>
              <p:nvPr/>
            </p:nvSpPr>
            <p:spPr bwMode="auto">
              <a:xfrm>
                <a:off x="3504"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2" name="Freeform 332">
                <a:extLst>
                  <a:ext uri="{FF2B5EF4-FFF2-40B4-BE49-F238E27FC236}">
                    <a16:creationId xmlns:a16="http://schemas.microsoft.com/office/drawing/2014/main" id="{CB9B4716-4DD2-3788-AE49-BF2FFD7983AE}"/>
                  </a:ext>
                </a:extLst>
              </p:cNvPr>
              <p:cNvSpPr>
                <a:spLocks/>
              </p:cNvSpPr>
              <p:nvPr/>
            </p:nvSpPr>
            <p:spPr bwMode="auto">
              <a:xfrm>
                <a:off x="3500"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3" name="Freeform 333">
                <a:extLst>
                  <a:ext uri="{FF2B5EF4-FFF2-40B4-BE49-F238E27FC236}">
                    <a16:creationId xmlns:a16="http://schemas.microsoft.com/office/drawing/2014/main" id="{4DA602CC-5557-5BF9-38D4-B41347FF6B03}"/>
                  </a:ext>
                </a:extLst>
              </p:cNvPr>
              <p:cNvSpPr>
                <a:spLocks/>
              </p:cNvSpPr>
              <p:nvPr/>
            </p:nvSpPr>
            <p:spPr bwMode="auto">
              <a:xfrm>
                <a:off x="3606"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4" name="Freeform 334">
                <a:extLst>
                  <a:ext uri="{FF2B5EF4-FFF2-40B4-BE49-F238E27FC236}">
                    <a16:creationId xmlns:a16="http://schemas.microsoft.com/office/drawing/2014/main" id="{65CFA6F5-70C5-C926-E88D-C80E984BED46}"/>
                  </a:ext>
                </a:extLst>
              </p:cNvPr>
              <p:cNvSpPr>
                <a:spLocks/>
              </p:cNvSpPr>
              <p:nvPr/>
            </p:nvSpPr>
            <p:spPr bwMode="auto">
              <a:xfrm>
                <a:off x="3602"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 name="Freeform 335">
                <a:extLst>
                  <a:ext uri="{FF2B5EF4-FFF2-40B4-BE49-F238E27FC236}">
                    <a16:creationId xmlns:a16="http://schemas.microsoft.com/office/drawing/2014/main" id="{113C25F3-205F-3927-94F3-30B1B70FB76D}"/>
                  </a:ext>
                </a:extLst>
              </p:cNvPr>
              <p:cNvSpPr>
                <a:spLocks/>
              </p:cNvSpPr>
              <p:nvPr/>
            </p:nvSpPr>
            <p:spPr bwMode="auto">
              <a:xfrm>
                <a:off x="3882" y="1201"/>
                <a:ext cx="7" cy="141"/>
              </a:xfrm>
              <a:custGeom>
                <a:avLst/>
                <a:gdLst>
                  <a:gd name="T0" fmla="*/ 0 w 7"/>
                  <a:gd name="T1" fmla="*/ 0 h 141"/>
                  <a:gd name="T2" fmla="*/ 0 w 7"/>
                  <a:gd name="T3" fmla="*/ 141 h 141"/>
                  <a:gd name="T4" fmla="*/ 3 w 7"/>
                  <a:gd name="T5" fmla="*/ 141 h 141"/>
                  <a:gd name="T6" fmla="*/ 3 w 7"/>
                  <a:gd name="T7" fmla="*/ 0 h 141"/>
                  <a:gd name="T8" fmla="*/ 7 w 7"/>
                  <a:gd name="T9" fmla="*/ 0 h 141"/>
                  <a:gd name="T10" fmla="*/ 7 w 7"/>
                  <a:gd name="T11" fmla="*/ 141 h 141"/>
                  <a:gd name="T12" fmla="*/ 3 w 7"/>
                  <a:gd name="T13" fmla="*/ 14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1">
                    <a:moveTo>
                      <a:pt x="0" y="0"/>
                    </a:moveTo>
                    <a:lnTo>
                      <a:pt x="0" y="141"/>
                    </a:lnTo>
                    <a:lnTo>
                      <a:pt x="3" y="141"/>
                    </a:lnTo>
                    <a:lnTo>
                      <a:pt x="3" y="0"/>
                    </a:lnTo>
                    <a:lnTo>
                      <a:pt x="7" y="0"/>
                    </a:lnTo>
                    <a:lnTo>
                      <a:pt x="7" y="141"/>
                    </a:lnTo>
                    <a:lnTo>
                      <a:pt x="3" y="14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6" name="Freeform 336">
                <a:extLst>
                  <a:ext uri="{FF2B5EF4-FFF2-40B4-BE49-F238E27FC236}">
                    <a16:creationId xmlns:a16="http://schemas.microsoft.com/office/drawing/2014/main" id="{D8804F61-7742-F54B-D6BD-6AD40FAF5B8B}"/>
                  </a:ext>
                </a:extLst>
              </p:cNvPr>
              <p:cNvSpPr>
                <a:spLocks/>
              </p:cNvSpPr>
              <p:nvPr/>
            </p:nvSpPr>
            <p:spPr bwMode="auto">
              <a:xfrm>
                <a:off x="3885" y="1372"/>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7" name="Freeform 337">
                <a:extLst>
                  <a:ext uri="{FF2B5EF4-FFF2-40B4-BE49-F238E27FC236}">
                    <a16:creationId xmlns:a16="http://schemas.microsoft.com/office/drawing/2014/main" id="{DA3A5932-2C0E-3E92-581E-54C0574E93AD}"/>
                  </a:ext>
                </a:extLst>
              </p:cNvPr>
              <p:cNvSpPr>
                <a:spLocks/>
              </p:cNvSpPr>
              <p:nvPr/>
            </p:nvSpPr>
            <p:spPr bwMode="auto">
              <a:xfrm>
                <a:off x="3866" y="1359"/>
                <a:ext cx="19" cy="20"/>
              </a:xfrm>
              <a:custGeom>
                <a:avLst/>
                <a:gdLst>
                  <a:gd name="T0" fmla="*/ 19 w 19"/>
                  <a:gd name="T1" fmla="*/ 13 h 20"/>
                  <a:gd name="T2" fmla="*/ 0 w 19"/>
                  <a:gd name="T3" fmla="*/ 0 h 20"/>
                  <a:gd name="T4" fmla="*/ 0 w 19"/>
                  <a:gd name="T5" fmla="*/ 3 h 20"/>
                  <a:gd name="T6" fmla="*/ 19 w 19"/>
                  <a:gd name="T7" fmla="*/ 16 h 20"/>
                  <a:gd name="T8" fmla="*/ 19 w 19"/>
                  <a:gd name="T9" fmla="*/ 20 h 20"/>
                  <a:gd name="T10" fmla="*/ 0 w 19"/>
                  <a:gd name="T11" fmla="*/ 6 h 20"/>
                  <a:gd name="T12" fmla="*/ 0 w 19"/>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13"/>
                    </a:moveTo>
                    <a:lnTo>
                      <a:pt x="0" y="0"/>
                    </a:lnTo>
                    <a:lnTo>
                      <a:pt x="0" y="3"/>
                    </a:lnTo>
                    <a:lnTo>
                      <a:pt x="19" y="16"/>
                    </a:lnTo>
                    <a:lnTo>
                      <a:pt x="19" y="2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8" name="Freeform 338">
                <a:extLst>
                  <a:ext uri="{FF2B5EF4-FFF2-40B4-BE49-F238E27FC236}">
                    <a16:creationId xmlns:a16="http://schemas.microsoft.com/office/drawing/2014/main" id="{AE6FAD97-F4F6-BC86-1D6F-03E0D11A1FF2}"/>
                  </a:ext>
                </a:extLst>
              </p:cNvPr>
              <p:cNvSpPr>
                <a:spLocks/>
              </p:cNvSpPr>
              <p:nvPr/>
            </p:nvSpPr>
            <p:spPr bwMode="auto">
              <a:xfrm>
                <a:off x="3842" y="1349"/>
                <a:ext cx="24" cy="16"/>
              </a:xfrm>
              <a:custGeom>
                <a:avLst/>
                <a:gdLst>
                  <a:gd name="T0" fmla="*/ 24 w 24"/>
                  <a:gd name="T1" fmla="*/ 10 h 16"/>
                  <a:gd name="T2" fmla="*/ 0 w 24"/>
                  <a:gd name="T3" fmla="*/ 0 h 16"/>
                  <a:gd name="T4" fmla="*/ 0 w 24"/>
                  <a:gd name="T5" fmla="*/ 3 h 16"/>
                  <a:gd name="T6" fmla="*/ 24 w 24"/>
                  <a:gd name="T7" fmla="*/ 13 h 16"/>
                  <a:gd name="T8" fmla="*/ 24 w 24"/>
                  <a:gd name="T9" fmla="*/ 16 h 16"/>
                  <a:gd name="T10" fmla="*/ 0 w 24"/>
                  <a:gd name="T11" fmla="*/ 6 h 16"/>
                  <a:gd name="T12" fmla="*/ 0 w 24"/>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0"/>
                    </a:moveTo>
                    <a:lnTo>
                      <a:pt x="0" y="0"/>
                    </a:lnTo>
                    <a:lnTo>
                      <a:pt x="0" y="3"/>
                    </a:lnTo>
                    <a:lnTo>
                      <a:pt x="24" y="13"/>
                    </a:lnTo>
                    <a:lnTo>
                      <a:pt x="24"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9" name="Freeform 339">
                <a:extLst>
                  <a:ext uri="{FF2B5EF4-FFF2-40B4-BE49-F238E27FC236}">
                    <a16:creationId xmlns:a16="http://schemas.microsoft.com/office/drawing/2014/main" id="{0C2F58DE-D1F2-4052-6861-CCF5E0CA35D1}"/>
                  </a:ext>
                </a:extLst>
              </p:cNvPr>
              <p:cNvSpPr>
                <a:spLocks/>
              </p:cNvSpPr>
              <p:nvPr/>
            </p:nvSpPr>
            <p:spPr bwMode="auto">
              <a:xfrm>
                <a:off x="3819" y="1346"/>
                <a:ext cx="23" cy="9"/>
              </a:xfrm>
              <a:custGeom>
                <a:avLst/>
                <a:gdLst>
                  <a:gd name="T0" fmla="*/ 23 w 23"/>
                  <a:gd name="T1" fmla="*/ 3 h 9"/>
                  <a:gd name="T2" fmla="*/ 0 w 23"/>
                  <a:gd name="T3" fmla="*/ 0 h 9"/>
                  <a:gd name="T4" fmla="*/ 0 w 23"/>
                  <a:gd name="T5" fmla="*/ 3 h 9"/>
                  <a:gd name="T6" fmla="*/ 23 w 23"/>
                  <a:gd name="T7" fmla="*/ 6 h 9"/>
                  <a:gd name="T8" fmla="*/ 23 w 23"/>
                  <a:gd name="T9" fmla="*/ 9 h 9"/>
                  <a:gd name="T10" fmla="*/ 0 w 23"/>
                  <a:gd name="T11" fmla="*/ 6 h 9"/>
                  <a:gd name="T12" fmla="*/ 0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23" y="3"/>
                    </a:moveTo>
                    <a:lnTo>
                      <a:pt x="0" y="0"/>
                    </a:lnTo>
                    <a:lnTo>
                      <a:pt x="0" y="3"/>
                    </a:lnTo>
                    <a:lnTo>
                      <a:pt x="23" y="6"/>
                    </a:lnTo>
                    <a:lnTo>
                      <a:pt x="2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0" name="Freeform 340">
                <a:extLst>
                  <a:ext uri="{FF2B5EF4-FFF2-40B4-BE49-F238E27FC236}">
                    <a16:creationId xmlns:a16="http://schemas.microsoft.com/office/drawing/2014/main" id="{83C21F94-FF22-36D3-6E9E-164C797C12A8}"/>
                  </a:ext>
                </a:extLst>
              </p:cNvPr>
              <p:cNvSpPr>
                <a:spLocks/>
              </p:cNvSpPr>
              <p:nvPr/>
            </p:nvSpPr>
            <p:spPr bwMode="auto">
              <a:xfrm>
                <a:off x="3793" y="1346"/>
                <a:ext cx="26" cy="9"/>
              </a:xfrm>
              <a:custGeom>
                <a:avLst/>
                <a:gdLst>
                  <a:gd name="T0" fmla="*/ 26 w 26"/>
                  <a:gd name="T1" fmla="*/ 0 h 9"/>
                  <a:gd name="T2" fmla="*/ 0 w 26"/>
                  <a:gd name="T3" fmla="*/ 3 h 9"/>
                  <a:gd name="T4" fmla="*/ 0 w 26"/>
                  <a:gd name="T5" fmla="*/ 6 h 9"/>
                  <a:gd name="T6" fmla="*/ 26 w 26"/>
                  <a:gd name="T7" fmla="*/ 3 h 9"/>
                  <a:gd name="T8" fmla="*/ 26 w 26"/>
                  <a:gd name="T9" fmla="*/ 6 h 9"/>
                  <a:gd name="T10" fmla="*/ 0 w 26"/>
                  <a:gd name="T11" fmla="*/ 9 h 9"/>
                  <a:gd name="T12" fmla="*/ 0 w 26"/>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6" y="0"/>
                    </a:moveTo>
                    <a:lnTo>
                      <a:pt x="0" y="3"/>
                    </a:lnTo>
                    <a:lnTo>
                      <a:pt x="0" y="6"/>
                    </a:lnTo>
                    <a:lnTo>
                      <a:pt x="26" y="3"/>
                    </a:lnTo>
                    <a:lnTo>
                      <a:pt x="26"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1" name="Freeform 341">
                <a:extLst>
                  <a:ext uri="{FF2B5EF4-FFF2-40B4-BE49-F238E27FC236}">
                    <a16:creationId xmlns:a16="http://schemas.microsoft.com/office/drawing/2014/main" id="{E827523B-24CE-79A6-5ED4-8A05EAFBDAF2}"/>
                  </a:ext>
                </a:extLst>
              </p:cNvPr>
              <p:cNvSpPr>
                <a:spLocks/>
              </p:cNvSpPr>
              <p:nvPr/>
            </p:nvSpPr>
            <p:spPr bwMode="auto">
              <a:xfrm>
                <a:off x="3770"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2" name="Freeform 342">
                <a:extLst>
                  <a:ext uri="{FF2B5EF4-FFF2-40B4-BE49-F238E27FC236}">
                    <a16:creationId xmlns:a16="http://schemas.microsoft.com/office/drawing/2014/main" id="{26D0D6DF-66AA-5647-7402-C5DD03135EE9}"/>
                  </a:ext>
                </a:extLst>
              </p:cNvPr>
              <p:cNvSpPr>
                <a:spLocks/>
              </p:cNvSpPr>
              <p:nvPr/>
            </p:nvSpPr>
            <p:spPr bwMode="auto">
              <a:xfrm>
                <a:off x="3747" y="1352"/>
                <a:ext cx="23" cy="20"/>
              </a:xfrm>
              <a:custGeom>
                <a:avLst/>
                <a:gdLst>
                  <a:gd name="T0" fmla="*/ 23 w 23"/>
                  <a:gd name="T1" fmla="*/ 0 h 20"/>
                  <a:gd name="T2" fmla="*/ 0 w 23"/>
                  <a:gd name="T3" fmla="*/ 13 h 20"/>
                  <a:gd name="T4" fmla="*/ 0 w 23"/>
                  <a:gd name="T5" fmla="*/ 17 h 20"/>
                  <a:gd name="T6" fmla="*/ 23 w 23"/>
                  <a:gd name="T7" fmla="*/ 3 h 20"/>
                  <a:gd name="T8" fmla="*/ 23 w 23"/>
                  <a:gd name="T9" fmla="*/ 7 h 20"/>
                  <a:gd name="T10" fmla="*/ 0 w 23"/>
                  <a:gd name="T11" fmla="*/ 20 h 20"/>
                  <a:gd name="T12" fmla="*/ 0 w 23"/>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23" y="0"/>
                    </a:moveTo>
                    <a:lnTo>
                      <a:pt x="0" y="13"/>
                    </a:lnTo>
                    <a:lnTo>
                      <a:pt x="0" y="17"/>
                    </a:lnTo>
                    <a:lnTo>
                      <a:pt x="23" y="3"/>
                    </a:lnTo>
                    <a:lnTo>
                      <a:pt x="23"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3" name="Freeform 343">
                <a:extLst>
                  <a:ext uri="{FF2B5EF4-FFF2-40B4-BE49-F238E27FC236}">
                    <a16:creationId xmlns:a16="http://schemas.microsoft.com/office/drawing/2014/main" id="{712A4907-D61D-4BAD-C0B6-0885218F46AF}"/>
                  </a:ext>
                </a:extLst>
              </p:cNvPr>
              <p:cNvSpPr>
                <a:spLocks/>
              </p:cNvSpPr>
              <p:nvPr/>
            </p:nvSpPr>
            <p:spPr bwMode="auto">
              <a:xfrm>
                <a:off x="3727" y="1365"/>
                <a:ext cx="20" cy="20"/>
              </a:xfrm>
              <a:custGeom>
                <a:avLst/>
                <a:gdLst>
                  <a:gd name="T0" fmla="*/ 20 w 20"/>
                  <a:gd name="T1" fmla="*/ 0 h 20"/>
                  <a:gd name="T2" fmla="*/ 0 w 20"/>
                  <a:gd name="T3" fmla="*/ 14 h 20"/>
                  <a:gd name="T4" fmla="*/ 0 w 20"/>
                  <a:gd name="T5" fmla="*/ 17 h 20"/>
                  <a:gd name="T6" fmla="*/ 20 w 20"/>
                  <a:gd name="T7" fmla="*/ 4 h 20"/>
                  <a:gd name="T8" fmla="*/ 20 w 20"/>
                  <a:gd name="T9" fmla="*/ 7 h 20"/>
                  <a:gd name="T10" fmla="*/ 0 w 20"/>
                  <a:gd name="T11" fmla="*/ 20 h 20"/>
                  <a:gd name="T12" fmla="*/ 0 w 20"/>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20" y="0"/>
                    </a:moveTo>
                    <a:lnTo>
                      <a:pt x="0" y="14"/>
                    </a:lnTo>
                    <a:lnTo>
                      <a:pt x="0" y="17"/>
                    </a:lnTo>
                    <a:lnTo>
                      <a:pt x="20" y="4"/>
                    </a:lnTo>
                    <a:lnTo>
                      <a:pt x="20"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4" name="Freeform 344">
                <a:extLst>
                  <a:ext uri="{FF2B5EF4-FFF2-40B4-BE49-F238E27FC236}">
                    <a16:creationId xmlns:a16="http://schemas.microsoft.com/office/drawing/2014/main" id="{9AEBB64C-C483-4C42-F452-8B04875FCD50}"/>
                  </a:ext>
                </a:extLst>
              </p:cNvPr>
              <p:cNvSpPr>
                <a:spLocks/>
              </p:cNvSpPr>
              <p:nvPr/>
            </p:nvSpPr>
            <p:spPr bwMode="auto">
              <a:xfrm>
                <a:off x="3711" y="1382"/>
                <a:ext cx="20" cy="20"/>
              </a:xfrm>
              <a:custGeom>
                <a:avLst/>
                <a:gdLst>
                  <a:gd name="T0" fmla="*/ 13 w 20"/>
                  <a:gd name="T1" fmla="*/ 0 h 20"/>
                  <a:gd name="T2" fmla="*/ 0 w 20"/>
                  <a:gd name="T3" fmla="*/ 20 h 20"/>
                  <a:gd name="T4" fmla="*/ 3 w 20"/>
                  <a:gd name="T5" fmla="*/ 20 h 20"/>
                  <a:gd name="T6" fmla="*/ 16 w 20"/>
                  <a:gd name="T7" fmla="*/ 0 h 20"/>
                  <a:gd name="T8" fmla="*/ 20 w 20"/>
                  <a:gd name="T9" fmla="*/ 0 h 20"/>
                  <a:gd name="T10" fmla="*/ 6 w 20"/>
                  <a:gd name="T11" fmla="*/ 20 h 20"/>
                  <a:gd name="T12" fmla="*/ 3 w 2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3" y="0"/>
                    </a:moveTo>
                    <a:lnTo>
                      <a:pt x="0" y="20"/>
                    </a:lnTo>
                    <a:lnTo>
                      <a:pt x="3" y="20"/>
                    </a:lnTo>
                    <a:lnTo>
                      <a:pt x="16" y="0"/>
                    </a:lnTo>
                    <a:lnTo>
                      <a:pt x="20"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 name="Freeform 345">
                <a:extLst>
                  <a:ext uri="{FF2B5EF4-FFF2-40B4-BE49-F238E27FC236}">
                    <a16:creationId xmlns:a16="http://schemas.microsoft.com/office/drawing/2014/main" id="{2BC36F35-A11A-DA02-3C62-A430916F7A1F}"/>
                  </a:ext>
                </a:extLst>
              </p:cNvPr>
              <p:cNvSpPr>
                <a:spLocks/>
              </p:cNvSpPr>
              <p:nvPr/>
            </p:nvSpPr>
            <p:spPr bwMode="auto">
              <a:xfrm>
                <a:off x="3872" y="1352"/>
                <a:ext cx="23" cy="23"/>
              </a:xfrm>
              <a:custGeom>
                <a:avLst/>
                <a:gdLst>
                  <a:gd name="T0" fmla="*/ 23 w 23"/>
                  <a:gd name="T1" fmla="*/ 17 h 23"/>
                  <a:gd name="T2" fmla="*/ 0 w 23"/>
                  <a:gd name="T3" fmla="*/ 0 h 23"/>
                  <a:gd name="T4" fmla="*/ 0 w 23"/>
                  <a:gd name="T5" fmla="*/ 3 h 23"/>
                  <a:gd name="T6" fmla="*/ 23 w 23"/>
                  <a:gd name="T7" fmla="*/ 20 h 23"/>
                  <a:gd name="T8" fmla="*/ 23 w 23"/>
                  <a:gd name="T9" fmla="*/ 23 h 23"/>
                  <a:gd name="T10" fmla="*/ 0 w 23"/>
                  <a:gd name="T11" fmla="*/ 7 h 23"/>
                  <a:gd name="T12" fmla="*/ 0 w 23"/>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23" y="17"/>
                    </a:moveTo>
                    <a:lnTo>
                      <a:pt x="0" y="0"/>
                    </a:lnTo>
                    <a:lnTo>
                      <a:pt x="0" y="3"/>
                    </a:lnTo>
                    <a:lnTo>
                      <a:pt x="23" y="20"/>
                    </a:lnTo>
                    <a:lnTo>
                      <a:pt x="23"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6" name="Freeform 346">
                <a:extLst>
                  <a:ext uri="{FF2B5EF4-FFF2-40B4-BE49-F238E27FC236}">
                    <a16:creationId xmlns:a16="http://schemas.microsoft.com/office/drawing/2014/main" id="{4FD221C0-B077-54E2-CBFC-F52B6C8C0BBB}"/>
                  </a:ext>
                </a:extLst>
              </p:cNvPr>
              <p:cNvSpPr>
                <a:spLocks/>
              </p:cNvSpPr>
              <p:nvPr/>
            </p:nvSpPr>
            <p:spPr bwMode="auto">
              <a:xfrm>
                <a:off x="3846" y="1342"/>
                <a:ext cx="26" cy="17"/>
              </a:xfrm>
              <a:custGeom>
                <a:avLst/>
                <a:gdLst>
                  <a:gd name="T0" fmla="*/ 26 w 26"/>
                  <a:gd name="T1" fmla="*/ 10 h 17"/>
                  <a:gd name="T2" fmla="*/ 0 w 26"/>
                  <a:gd name="T3" fmla="*/ 0 h 17"/>
                  <a:gd name="T4" fmla="*/ 0 w 26"/>
                  <a:gd name="T5" fmla="*/ 4 h 17"/>
                  <a:gd name="T6" fmla="*/ 26 w 26"/>
                  <a:gd name="T7" fmla="*/ 13 h 17"/>
                  <a:gd name="T8" fmla="*/ 26 w 26"/>
                  <a:gd name="T9" fmla="*/ 17 h 17"/>
                  <a:gd name="T10" fmla="*/ 0 w 26"/>
                  <a:gd name="T11" fmla="*/ 7 h 17"/>
                  <a:gd name="T12" fmla="*/ 0 w 26"/>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6" y="10"/>
                    </a:moveTo>
                    <a:lnTo>
                      <a:pt x="0" y="0"/>
                    </a:lnTo>
                    <a:lnTo>
                      <a:pt x="0" y="4"/>
                    </a:lnTo>
                    <a:lnTo>
                      <a:pt x="26" y="13"/>
                    </a:lnTo>
                    <a:lnTo>
                      <a:pt x="26"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7" name="Freeform 347">
                <a:extLst>
                  <a:ext uri="{FF2B5EF4-FFF2-40B4-BE49-F238E27FC236}">
                    <a16:creationId xmlns:a16="http://schemas.microsoft.com/office/drawing/2014/main" id="{26FDB1FC-A927-2316-8515-B1EF0D959422}"/>
                  </a:ext>
                </a:extLst>
              </p:cNvPr>
              <p:cNvSpPr>
                <a:spLocks/>
              </p:cNvSpPr>
              <p:nvPr/>
            </p:nvSpPr>
            <p:spPr bwMode="auto">
              <a:xfrm>
                <a:off x="3819" y="1339"/>
                <a:ext cx="27" cy="10"/>
              </a:xfrm>
              <a:custGeom>
                <a:avLst/>
                <a:gdLst>
                  <a:gd name="T0" fmla="*/ 27 w 27"/>
                  <a:gd name="T1" fmla="*/ 3 h 10"/>
                  <a:gd name="T2" fmla="*/ 0 w 27"/>
                  <a:gd name="T3" fmla="*/ 0 h 10"/>
                  <a:gd name="T4" fmla="*/ 0 w 27"/>
                  <a:gd name="T5" fmla="*/ 3 h 10"/>
                  <a:gd name="T6" fmla="*/ 27 w 27"/>
                  <a:gd name="T7" fmla="*/ 7 h 10"/>
                  <a:gd name="T8" fmla="*/ 27 w 27"/>
                  <a:gd name="T9" fmla="*/ 10 h 10"/>
                  <a:gd name="T10" fmla="*/ 0 w 27"/>
                  <a:gd name="T11" fmla="*/ 7 h 10"/>
                  <a:gd name="T12" fmla="*/ 0 w 27"/>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0">
                    <a:moveTo>
                      <a:pt x="27" y="3"/>
                    </a:moveTo>
                    <a:lnTo>
                      <a:pt x="0" y="0"/>
                    </a:lnTo>
                    <a:lnTo>
                      <a:pt x="0" y="3"/>
                    </a:lnTo>
                    <a:lnTo>
                      <a:pt x="27" y="7"/>
                    </a:lnTo>
                    <a:lnTo>
                      <a:pt x="27"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8" name="Freeform 348">
                <a:extLst>
                  <a:ext uri="{FF2B5EF4-FFF2-40B4-BE49-F238E27FC236}">
                    <a16:creationId xmlns:a16="http://schemas.microsoft.com/office/drawing/2014/main" id="{C606E574-7962-F882-0AF9-E2005DB35768}"/>
                  </a:ext>
                </a:extLst>
              </p:cNvPr>
              <p:cNvSpPr>
                <a:spLocks/>
              </p:cNvSpPr>
              <p:nvPr/>
            </p:nvSpPr>
            <p:spPr bwMode="auto">
              <a:xfrm>
                <a:off x="3793" y="1339"/>
                <a:ext cx="26" cy="7"/>
              </a:xfrm>
              <a:custGeom>
                <a:avLst/>
                <a:gdLst>
                  <a:gd name="T0" fmla="*/ 26 w 26"/>
                  <a:gd name="T1" fmla="*/ 0 h 7"/>
                  <a:gd name="T2" fmla="*/ 0 w 26"/>
                  <a:gd name="T3" fmla="*/ 0 h 7"/>
                  <a:gd name="T4" fmla="*/ 0 w 26"/>
                  <a:gd name="T5" fmla="*/ 3 h 7"/>
                  <a:gd name="T6" fmla="*/ 26 w 26"/>
                  <a:gd name="T7" fmla="*/ 3 h 7"/>
                  <a:gd name="T8" fmla="*/ 26 w 26"/>
                  <a:gd name="T9" fmla="*/ 7 h 7"/>
                  <a:gd name="T10" fmla="*/ 0 w 26"/>
                  <a:gd name="T11" fmla="*/ 7 h 7"/>
                  <a:gd name="T12" fmla="*/ 0 w 2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26" y="0"/>
                    </a:moveTo>
                    <a:lnTo>
                      <a:pt x="0" y="0"/>
                    </a:lnTo>
                    <a:lnTo>
                      <a:pt x="0" y="3"/>
                    </a:lnTo>
                    <a:lnTo>
                      <a:pt x="26" y="3"/>
                    </a:lnTo>
                    <a:lnTo>
                      <a:pt x="2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9" name="Freeform 349">
                <a:extLst>
                  <a:ext uri="{FF2B5EF4-FFF2-40B4-BE49-F238E27FC236}">
                    <a16:creationId xmlns:a16="http://schemas.microsoft.com/office/drawing/2014/main" id="{760E8662-147B-80E7-188E-DEFDEAAB7DC2}"/>
                  </a:ext>
                </a:extLst>
              </p:cNvPr>
              <p:cNvSpPr>
                <a:spLocks/>
              </p:cNvSpPr>
              <p:nvPr/>
            </p:nvSpPr>
            <p:spPr bwMode="auto">
              <a:xfrm>
                <a:off x="3763" y="1339"/>
                <a:ext cx="30" cy="13"/>
              </a:xfrm>
              <a:custGeom>
                <a:avLst/>
                <a:gdLst>
                  <a:gd name="T0" fmla="*/ 30 w 30"/>
                  <a:gd name="T1" fmla="*/ 0 h 13"/>
                  <a:gd name="T2" fmla="*/ 0 w 30"/>
                  <a:gd name="T3" fmla="*/ 7 h 13"/>
                  <a:gd name="T4" fmla="*/ 0 w 30"/>
                  <a:gd name="T5" fmla="*/ 10 h 13"/>
                  <a:gd name="T6" fmla="*/ 30 w 30"/>
                  <a:gd name="T7" fmla="*/ 3 h 13"/>
                  <a:gd name="T8" fmla="*/ 30 w 30"/>
                  <a:gd name="T9" fmla="*/ 7 h 13"/>
                  <a:gd name="T10" fmla="*/ 0 w 30"/>
                  <a:gd name="T11" fmla="*/ 13 h 13"/>
                  <a:gd name="T12" fmla="*/ 0 w 3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3">
                    <a:moveTo>
                      <a:pt x="30" y="0"/>
                    </a:moveTo>
                    <a:lnTo>
                      <a:pt x="0" y="7"/>
                    </a:lnTo>
                    <a:lnTo>
                      <a:pt x="0" y="10"/>
                    </a:lnTo>
                    <a:lnTo>
                      <a:pt x="30" y="3"/>
                    </a:lnTo>
                    <a:lnTo>
                      <a:pt x="3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0" name="Freeform 350">
                <a:extLst>
                  <a:ext uri="{FF2B5EF4-FFF2-40B4-BE49-F238E27FC236}">
                    <a16:creationId xmlns:a16="http://schemas.microsoft.com/office/drawing/2014/main" id="{4637C13A-81C8-2685-6B46-1C77F9F3A9B9}"/>
                  </a:ext>
                </a:extLst>
              </p:cNvPr>
              <p:cNvSpPr>
                <a:spLocks/>
              </p:cNvSpPr>
              <p:nvPr/>
            </p:nvSpPr>
            <p:spPr bwMode="auto">
              <a:xfrm>
                <a:off x="3740" y="1346"/>
                <a:ext cx="23" cy="19"/>
              </a:xfrm>
              <a:custGeom>
                <a:avLst/>
                <a:gdLst>
                  <a:gd name="T0" fmla="*/ 23 w 23"/>
                  <a:gd name="T1" fmla="*/ 0 h 19"/>
                  <a:gd name="T2" fmla="*/ 0 w 23"/>
                  <a:gd name="T3" fmla="*/ 13 h 19"/>
                  <a:gd name="T4" fmla="*/ 0 w 23"/>
                  <a:gd name="T5" fmla="*/ 16 h 19"/>
                  <a:gd name="T6" fmla="*/ 23 w 23"/>
                  <a:gd name="T7" fmla="*/ 3 h 19"/>
                  <a:gd name="T8" fmla="*/ 23 w 23"/>
                  <a:gd name="T9" fmla="*/ 6 h 19"/>
                  <a:gd name="T10" fmla="*/ 0 w 23"/>
                  <a:gd name="T11" fmla="*/ 19 h 19"/>
                  <a:gd name="T12" fmla="*/ 0 w 23"/>
                  <a:gd name="T13" fmla="*/ 1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
                    <a:moveTo>
                      <a:pt x="23" y="0"/>
                    </a:moveTo>
                    <a:lnTo>
                      <a:pt x="0" y="13"/>
                    </a:lnTo>
                    <a:lnTo>
                      <a:pt x="0" y="16"/>
                    </a:lnTo>
                    <a:lnTo>
                      <a:pt x="23" y="3"/>
                    </a:lnTo>
                    <a:lnTo>
                      <a:pt x="23" y="6"/>
                    </a:lnTo>
                    <a:lnTo>
                      <a:pt x="0" y="19"/>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1" name="Freeform 351">
                <a:extLst>
                  <a:ext uri="{FF2B5EF4-FFF2-40B4-BE49-F238E27FC236}">
                    <a16:creationId xmlns:a16="http://schemas.microsoft.com/office/drawing/2014/main" id="{1F87863A-572E-5783-5436-54B276759595}"/>
                  </a:ext>
                </a:extLst>
              </p:cNvPr>
              <p:cNvSpPr>
                <a:spLocks/>
              </p:cNvSpPr>
              <p:nvPr/>
            </p:nvSpPr>
            <p:spPr bwMode="auto">
              <a:xfrm>
                <a:off x="3721" y="1359"/>
                <a:ext cx="19" cy="26"/>
              </a:xfrm>
              <a:custGeom>
                <a:avLst/>
                <a:gdLst>
                  <a:gd name="T0" fmla="*/ 19 w 19"/>
                  <a:gd name="T1" fmla="*/ 0 h 26"/>
                  <a:gd name="T2" fmla="*/ 0 w 19"/>
                  <a:gd name="T3" fmla="*/ 20 h 26"/>
                  <a:gd name="T4" fmla="*/ 0 w 19"/>
                  <a:gd name="T5" fmla="*/ 23 h 26"/>
                  <a:gd name="T6" fmla="*/ 19 w 19"/>
                  <a:gd name="T7" fmla="*/ 3 h 26"/>
                  <a:gd name="T8" fmla="*/ 19 w 19"/>
                  <a:gd name="T9" fmla="*/ 6 h 26"/>
                  <a:gd name="T10" fmla="*/ 0 w 19"/>
                  <a:gd name="T11" fmla="*/ 26 h 26"/>
                  <a:gd name="T12" fmla="*/ 0 w 19"/>
                  <a:gd name="T13" fmla="*/ 2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6">
                    <a:moveTo>
                      <a:pt x="19" y="0"/>
                    </a:moveTo>
                    <a:lnTo>
                      <a:pt x="0" y="20"/>
                    </a:lnTo>
                    <a:lnTo>
                      <a:pt x="0" y="23"/>
                    </a:lnTo>
                    <a:lnTo>
                      <a:pt x="19" y="3"/>
                    </a:lnTo>
                    <a:lnTo>
                      <a:pt x="19" y="6"/>
                    </a:lnTo>
                    <a:lnTo>
                      <a:pt x="0" y="26"/>
                    </a:lnTo>
                    <a:lnTo>
                      <a:pt x="0"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2" name="Freeform 352">
                <a:extLst>
                  <a:ext uri="{FF2B5EF4-FFF2-40B4-BE49-F238E27FC236}">
                    <a16:creationId xmlns:a16="http://schemas.microsoft.com/office/drawing/2014/main" id="{68FCBEC5-5275-E662-514B-CB586B671469}"/>
                  </a:ext>
                </a:extLst>
              </p:cNvPr>
              <p:cNvSpPr>
                <a:spLocks/>
              </p:cNvSpPr>
              <p:nvPr/>
            </p:nvSpPr>
            <p:spPr bwMode="auto">
              <a:xfrm>
                <a:off x="3701" y="1382"/>
                <a:ext cx="23" cy="20"/>
              </a:xfrm>
              <a:custGeom>
                <a:avLst/>
                <a:gdLst>
                  <a:gd name="T0" fmla="*/ 16 w 23"/>
                  <a:gd name="T1" fmla="*/ 0 h 20"/>
                  <a:gd name="T2" fmla="*/ 0 w 23"/>
                  <a:gd name="T3" fmla="*/ 20 h 20"/>
                  <a:gd name="T4" fmla="*/ 3 w 23"/>
                  <a:gd name="T5" fmla="*/ 20 h 20"/>
                  <a:gd name="T6" fmla="*/ 20 w 23"/>
                  <a:gd name="T7" fmla="*/ 0 h 20"/>
                  <a:gd name="T8" fmla="*/ 23 w 23"/>
                  <a:gd name="T9" fmla="*/ 0 h 20"/>
                  <a:gd name="T10" fmla="*/ 7 w 23"/>
                  <a:gd name="T11" fmla="*/ 20 h 20"/>
                  <a:gd name="T12" fmla="*/ 3 w 23"/>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16" y="0"/>
                    </a:moveTo>
                    <a:lnTo>
                      <a:pt x="0" y="20"/>
                    </a:lnTo>
                    <a:lnTo>
                      <a:pt x="3" y="20"/>
                    </a:lnTo>
                    <a:lnTo>
                      <a:pt x="20" y="0"/>
                    </a:lnTo>
                    <a:lnTo>
                      <a:pt x="23"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3" name="Freeform 353">
                <a:extLst>
                  <a:ext uri="{FF2B5EF4-FFF2-40B4-BE49-F238E27FC236}">
                    <a16:creationId xmlns:a16="http://schemas.microsoft.com/office/drawing/2014/main" id="{5557CC00-B75F-4391-88B8-1F310AEFD082}"/>
                  </a:ext>
                </a:extLst>
              </p:cNvPr>
              <p:cNvSpPr>
                <a:spLocks/>
              </p:cNvSpPr>
              <p:nvPr/>
            </p:nvSpPr>
            <p:spPr bwMode="auto">
              <a:xfrm>
                <a:off x="3737" y="1435"/>
                <a:ext cx="10" cy="19"/>
              </a:xfrm>
              <a:custGeom>
                <a:avLst/>
                <a:gdLst>
                  <a:gd name="T0" fmla="*/ 0 w 10"/>
                  <a:gd name="T1" fmla="*/ 0 h 19"/>
                  <a:gd name="T2" fmla="*/ 3 w 10"/>
                  <a:gd name="T3" fmla="*/ 19 h 19"/>
                  <a:gd name="T4" fmla="*/ 7 w 10"/>
                  <a:gd name="T5" fmla="*/ 19 h 19"/>
                  <a:gd name="T6" fmla="*/ 3 w 10"/>
                  <a:gd name="T7" fmla="*/ 0 h 19"/>
                  <a:gd name="T8" fmla="*/ 7 w 10"/>
                  <a:gd name="T9" fmla="*/ 0 h 19"/>
                  <a:gd name="T10" fmla="*/ 10 w 10"/>
                  <a:gd name="T11" fmla="*/ 19 h 19"/>
                  <a:gd name="T12" fmla="*/ 7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0"/>
                    </a:moveTo>
                    <a:lnTo>
                      <a:pt x="3" y="19"/>
                    </a:lnTo>
                    <a:lnTo>
                      <a:pt x="7" y="19"/>
                    </a:lnTo>
                    <a:lnTo>
                      <a:pt x="3" y="0"/>
                    </a:lnTo>
                    <a:lnTo>
                      <a:pt x="7" y="0"/>
                    </a:lnTo>
                    <a:lnTo>
                      <a:pt x="10" y="19"/>
                    </a:lnTo>
                    <a:lnTo>
                      <a:pt x="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4" name="Freeform 354">
                <a:extLst>
                  <a:ext uri="{FF2B5EF4-FFF2-40B4-BE49-F238E27FC236}">
                    <a16:creationId xmlns:a16="http://schemas.microsoft.com/office/drawing/2014/main" id="{C128958D-6C0E-7C1A-5D56-4D72DD1FE42B}"/>
                  </a:ext>
                </a:extLst>
              </p:cNvPr>
              <p:cNvSpPr>
                <a:spLocks/>
              </p:cNvSpPr>
              <p:nvPr/>
            </p:nvSpPr>
            <p:spPr bwMode="auto">
              <a:xfrm>
                <a:off x="3740" y="1454"/>
                <a:ext cx="17" cy="20"/>
              </a:xfrm>
              <a:custGeom>
                <a:avLst/>
                <a:gdLst>
                  <a:gd name="T0" fmla="*/ 0 w 17"/>
                  <a:gd name="T1" fmla="*/ 0 h 20"/>
                  <a:gd name="T2" fmla="*/ 10 w 17"/>
                  <a:gd name="T3" fmla="*/ 20 h 20"/>
                  <a:gd name="T4" fmla="*/ 14 w 17"/>
                  <a:gd name="T5" fmla="*/ 20 h 20"/>
                  <a:gd name="T6" fmla="*/ 4 w 17"/>
                  <a:gd name="T7" fmla="*/ 0 h 20"/>
                  <a:gd name="T8" fmla="*/ 7 w 17"/>
                  <a:gd name="T9" fmla="*/ 0 h 20"/>
                  <a:gd name="T10" fmla="*/ 17 w 17"/>
                  <a:gd name="T11" fmla="*/ 20 h 20"/>
                  <a:gd name="T12" fmla="*/ 1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4" y="20"/>
                    </a:lnTo>
                    <a:lnTo>
                      <a:pt x="4" y="0"/>
                    </a:lnTo>
                    <a:lnTo>
                      <a:pt x="7" y="0"/>
                    </a:lnTo>
                    <a:lnTo>
                      <a:pt x="17" y="20"/>
                    </a:lnTo>
                    <a:lnTo>
                      <a:pt x="1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 name="Freeform 355">
                <a:extLst>
                  <a:ext uri="{FF2B5EF4-FFF2-40B4-BE49-F238E27FC236}">
                    <a16:creationId xmlns:a16="http://schemas.microsoft.com/office/drawing/2014/main" id="{9B3B1C87-C335-18F9-1A79-C9A1617C7FB9}"/>
                  </a:ext>
                </a:extLst>
              </p:cNvPr>
              <p:cNvSpPr>
                <a:spLocks/>
              </p:cNvSpPr>
              <p:nvPr/>
            </p:nvSpPr>
            <p:spPr bwMode="auto">
              <a:xfrm>
                <a:off x="3750" y="1474"/>
                <a:ext cx="20" cy="17"/>
              </a:xfrm>
              <a:custGeom>
                <a:avLst/>
                <a:gdLst>
                  <a:gd name="T0" fmla="*/ 0 w 20"/>
                  <a:gd name="T1" fmla="*/ 0 h 17"/>
                  <a:gd name="T2" fmla="*/ 13 w 20"/>
                  <a:gd name="T3" fmla="*/ 17 h 17"/>
                  <a:gd name="T4" fmla="*/ 17 w 20"/>
                  <a:gd name="T5" fmla="*/ 17 h 17"/>
                  <a:gd name="T6" fmla="*/ 4 w 20"/>
                  <a:gd name="T7" fmla="*/ 0 h 17"/>
                  <a:gd name="T8" fmla="*/ 7 w 20"/>
                  <a:gd name="T9" fmla="*/ 0 h 17"/>
                  <a:gd name="T10" fmla="*/ 20 w 20"/>
                  <a:gd name="T11" fmla="*/ 17 h 17"/>
                  <a:gd name="T12" fmla="*/ 17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13" y="17"/>
                    </a:lnTo>
                    <a:lnTo>
                      <a:pt x="17" y="17"/>
                    </a:lnTo>
                    <a:lnTo>
                      <a:pt x="4" y="0"/>
                    </a:lnTo>
                    <a:lnTo>
                      <a:pt x="7" y="0"/>
                    </a:lnTo>
                    <a:lnTo>
                      <a:pt x="20" y="17"/>
                    </a:lnTo>
                    <a:lnTo>
                      <a:pt x="17"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 name="Freeform 356">
                <a:extLst>
                  <a:ext uri="{FF2B5EF4-FFF2-40B4-BE49-F238E27FC236}">
                    <a16:creationId xmlns:a16="http://schemas.microsoft.com/office/drawing/2014/main" id="{2E849AD7-A428-E350-B2A8-CB8AF469B911}"/>
                  </a:ext>
                </a:extLst>
              </p:cNvPr>
              <p:cNvSpPr>
                <a:spLocks/>
              </p:cNvSpPr>
              <p:nvPr/>
            </p:nvSpPr>
            <p:spPr bwMode="auto">
              <a:xfrm>
                <a:off x="3767" y="1487"/>
                <a:ext cx="20" cy="17"/>
              </a:xfrm>
              <a:custGeom>
                <a:avLst/>
                <a:gdLst>
                  <a:gd name="T0" fmla="*/ 0 w 20"/>
                  <a:gd name="T1" fmla="*/ 0 h 17"/>
                  <a:gd name="T2" fmla="*/ 20 w 20"/>
                  <a:gd name="T3" fmla="*/ 10 h 17"/>
                  <a:gd name="T4" fmla="*/ 20 w 20"/>
                  <a:gd name="T5" fmla="*/ 13 h 17"/>
                  <a:gd name="T6" fmla="*/ 0 w 20"/>
                  <a:gd name="T7" fmla="*/ 4 h 17"/>
                  <a:gd name="T8" fmla="*/ 0 w 20"/>
                  <a:gd name="T9" fmla="*/ 7 h 17"/>
                  <a:gd name="T10" fmla="*/ 20 w 20"/>
                  <a:gd name="T11" fmla="*/ 17 h 17"/>
                  <a:gd name="T12" fmla="*/ 2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20" y="10"/>
                    </a:lnTo>
                    <a:lnTo>
                      <a:pt x="20" y="13"/>
                    </a:lnTo>
                    <a:lnTo>
                      <a:pt x="0" y="4"/>
                    </a:lnTo>
                    <a:lnTo>
                      <a:pt x="0" y="7"/>
                    </a:lnTo>
                    <a:lnTo>
                      <a:pt x="20" y="17"/>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 name="Freeform 357">
                <a:extLst>
                  <a:ext uri="{FF2B5EF4-FFF2-40B4-BE49-F238E27FC236}">
                    <a16:creationId xmlns:a16="http://schemas.microsoft.com/office/drawing/2014/main" id="{BEB0AA55-30A9-6F51-A6F6-9204A2A5D27B}"/>
                  </a:ext>
                </a:extLst>
              </p:cNvPr>
              <p:cNvSpPr>
                <a:spLocks/>
              </p:cNvSpPr>
              <p:nvPr/>
            </p:nvSpPr>
            <p:spPr bwMode="auto">
              <a:xfrm>
                <a:off x="3787" y="1497"/>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 name="Freeform 358">
                <a:extLst>
                  <a:ext uri="{FF2B5EF4-FFF2-40B4-BE49-F238E27FC236}">
                    <a16:creationId xmlns:a16="http://schemas.microsoft.com/office/drawing/2014/main" id="{EBDECE71-AD79-3950-AC65-D5EA9E73199A}"/>
                  </a:ext>
                </a:extLst>
              </p:cNvPr>
              <p:cNvSpPr>
                <a:spLocks/>
              </p:cNvSpPr>
              <p:nvPr/>
            </p:nvSpPr>
            <p:spPr bwMode="auto">
              <a:xfrm>
                <a:off x="3810" y="1497"/>
                <a:ext cx="19" cy="10"/>
              </a:xfrm>
              <a:custGeom>
                <a:avLst/>
                <a:gdLst>
                  <a:gd name="T0" fmla="*/ 0 w 19"/>
                  <a:gd name="T1" fmla="*/ 3 h 10"/>
                  <a:gd name="T2" fmla="*/ 19 w 19"/>
                  <a:gd name="T3" fmla="*/ 0 h 10"/>
                  <a:gd name="T4" fmla="*/ 19 w 19"/>
                  <a:gd name="T5" fmla="*/ 3 h 10"/>
                  <a:gd name="T6" fmla="*/ 0 w 19"/>
                  <a:gd name="T7" fmla="*/ 7 h 10"/>
                  <a:gd name="T8" fmla="*/ 0 w 19"/>
                  <a:gd name="T9" fmla="*/ 10 h 10"/>
                  <a:gd name="T10" fmla="*/ 19 w 19"/>
                  <a:gd name="T11" fmla="*/ 7 h 10"/>
                  <a:gd name="T12" fmla="*/ 19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0" y="3"/>
                    </a:moveTo>
                    <a:lnTo>
                      <a:pt x="19" y="0"/>
                    </a:lnTo>
                    <a:lnTo>
                      <a:pt x="19" y="3"/>
                    </a:lnTo>
                    <a:lnTo>
                      <a:pt x="0" y="7"/>
                    </a:lnTo>
                    <a:lnTo>
                      <a:pt x="0" y="10"/>
                    </a:lnTo>
                    <a:lnTo>
                      <a:pt x="19" y="7"/>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9" name="Freeform 359">
                <a:extLst>
                  <a:ext uri="{FF2B5EF4-FFF2-40B4-BE49-F238E27FC236}">
                    <a16:creationId xmlns:a16="http://schemas.microsoft.com/office/drawing/2014/main" id="{8F09DBA9-EE34-40BB-48C9-ECA6BCC52596}"/>
                  </a:ext>
                </a:extLst>
              </p:cNvPr>
              <p:cNvSpPr>
                <a:spLocks/>
              </p:cNvSpPr>
              <p:nvPr/>
            </p:nvSpPr>
            <p:spPr bwMode="auto">
              <a:xfrm>
                <a:off x="3829" y="1487"/>
                <a:ext cx="20" cy="17"/>
              </a:xfrm>
              <a:custGeom>
                <a:avLst/>
                <a:gdLst>
                  <a:gd name="T0" fmla="*/ 0 w 20"/>
                  <a:gd name="T1" fmla="*/ 10 h 17"/>
                  <a:gd name="T2" fmla="*/ 20 w 20"/>
                  <a:gd name="T3" fmla="*/ 0 h 17"/>
                  <a:gd name="T4" fmla="*/ 20 w 20"/>
                  <a:gd name="T5" fmla="*/ 4 h 17"/>
                  <a:gd name="T6" fmla="*/ 0 w 20"/>
                  <a:gd name="T7" fmla="*/ 13 h 17"/>
                  <a:gd name="T8" fmla="*/ 0 w 20"/>
                  <a:gd name="T9" fmla="*/ 17 h 17"/>
                  <a:gd name="T10" fmla="*/ 20 w 20"/>
                  <a:gd name="T11" fmla="*/ 7 h 17"/>
                  <a:gd name="T12" fmla="*/ 20 w 20"/>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4"/>
                    </a:lnTo>
                    <a:lnTo>
                      <a:pt x="0" y="13"/>
                    </a:lnTo>
                    <a:lnTo>
                      <a:pt x="0" y="1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0" name="Freeform 360">
                <a:extLst>
                  <a:ext uri="{FF2B5EF4-FFF2-40B4-BE49-F238E27FC236}">
                    <a16:creationId xmlns:a16="http://schemas.microsoft.com/office/drawing/2014/main" id="{FA808108-842B-D4EC-D18F-597124BDB7FF}"/>
                  </a:ext>
                </a:extLst>
              </p:cNvPr>
              <p:cNvSpPr>
                <a:spLocks/>
              </p:cNvSpPr>
              <p:nvPr/>
            </p:nvSpPr>
            <p:spPr bwMode="auto">
              <a:xfrm>
                <a:off x="3849" y="1471"/>
                <a:ext cx="17" cy="23"/>
              </a:xfrm>
              <a:custGeom>
                <a:avLst/>
                <a:gdLst>
                  <a:gd name="T0" fmla="*/ 0 w 17"/>
                  <a:gd name="T1" fmla="*/ 16 h 23"/>
                  <a:gd name="T2" fmla="*/ 17 w 17"/>
                  <a:gd name="T3" fmla="*/ 0 h 23"/>
                  <a:gd name="T4" fmla="*/ 17 w 17"/>
                  <a:gd name="T5" fmla="*/ 3 h 23"/>
                  <a:gd name="T6" fmla="*/ 0 w 17"/>
                  <a:gd name="T7" fmla="*/ 20 h 23"/>
                  <a:gd name="T8" fmla="*/ 0 w 17"/>
                  <a:gd name="T9" fmla="*/ 23 h 23"/>
                  <a:gd name="T10" fmla="*/ 17 w 17"/>
                  <a:gd name="T11" fmla="*/ 6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6"/>
                    </a:moveTo>
                    <a:lnTo>
                      <a:pt x="17" y="0"/>
                    </a:lnTo>
                    <a:lnTo>
                      <a:pt x="17" y="3"/>
                    </a:lnTo>
                    <a:lnTo>
                      <a:pt x="0" y="20"/>
                    </a:lnTo>
                    <a:lnTo>
                      <a:pt x="0" y="23"/>
                    </a:lnTo>
                    <a:lnTo>
                      <a:pt x="17" y="6"/>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1" name="Freeform 361">
                <a:extLst>
                  <a:ext uri="{FF2B5EF4-FFF2-40B4-BE49-F238E27FC236}">
                    <a16:creationId xmlns:a16="http://schemas.microsoft.com/office/drawing/2014/main" id="{5D634378-745A-9134-1ADD-43CA6044F87D}"/>
                  </a:ext>
                </a:extLst>
              </p:cNvPr>
              <p:cNvSpPr>
                <a:spLocks/>
              </p:cNvSpPr>
              <p:nvPr/>
            </p:nvSpPr>
            <p:spPr bwMode="auto">
              <a:xfrm>
                <a:off x="3862" y="1454"/>
                <a:ext cx="17" cy="20"/>
              </a:xfrm>
              <a:custGeom>
                <a:avLst/>
                <a:gdLst>
                  <a:gd name="T0" fmla="*/ 0 w 17"/>
                  <a:gd name="T1" fmla="*/ 20 h 20"/>
                  <a:gd name="T2" fmla="*/ 10 w 17"/>
                  <a:gd name="T3" fmla="*/ 0 h 20"/>
                  <a:gd name="T4" fmla="*/ 13 w 17"/>
                  <a:gd name="T5" fmla="*/ 0 h 20"/>
                  <a:gd name="T6" fmla="*/ 4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4"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2" name="Freeform 362">
                <a:extLst>
                  <a:ext uri="{FF2B5EF4-FFF2-40B4-BE49-F238E27FC236}">
                    <a16:creationId xmlns:a16="http://schemas.microsoft.com/office/drawing/2014/main" id="{195FDC9C-216C-5431-E9E3-66576FAE1552}"/>
                  </a:ext>
                </a:extLst>
              </p:cNvPr>
              <p:cNvSpPr>
                <a:spLocks/>
              </p:cNvSpPr>
              <p:nvPr/>
            </p:nvSpPr>
            <p:spPr bwMode="auto">
              <a:xfrm>
                <a:off x="3872" y="1435"/>
                <a:ext cx="10" cy="19"/>
              </a:xfrm>
              <a:custGeom>
                <a:avLst/>
                <a:gdLst>
                  <a:gd name="T0" fmla="*/ 0 w 10"/>
                  <a:gd name="T1" fmla="*/ 19 h 19"/>
                  <a:gd name="T2" fmla="*/ 3 w 10"/>
                  <a:gd name="T3" fmla="*/ 0 h 19"/>
                  <a:gd name="T4" fmla="*/ 7 w 10"/>
                  <a:gd name="T5" fmla="*/ 0 h 19"/>
                  <a:gd name="T6" fmla="*/ 3 w 10"/>
                  <a:gd name="T7" fmla="*/ 19 h 19"/>
                  <a:gd name="T8" fmla="*/ 7 w 10"/>
                  <a:gd name="T9" fmla="*/ 19 h 19"/>
                  <a:gd name="T10" fmla="*/ 10 w 10"/>
                  <a:gd name="T11" fmla="*/ 0 h 19"/>
                  <a:gd name="T12" fmla="*/ 7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19"/>
                    </a:moveTo>
                    <a:lnTo>
                      <a:pt x="3" y="0"/>
                    </a:lnTo>
                    <a:lnTo>
                      <a:pt x="7" y="0"/>
                    </a:lnTo>
                    <a:lnTo>
                      <a:pt x="3" y="19"/>
                    </a:lnTo>
                    <a:lnTo>
                      <a:pt x="7" y="1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3" name="Freeform 363">
                <a:extLst>
                  <a:ext uri="{FF2B5EF4-FFF2-40B4-BE49-F238E27FC236}">
                    <a16:creationId xmlns:a16="http://schemas.microsoft.com/office/drawing/2014/main" id="{9AB106BF-386F-9AF2-C2E6-A3619DA6EE48}"/>
                  </a:ext>
                </a:extLst>
              </p:cNvPr>
              <p:cNvSpPr>
                <a:spLocks/>
              </p:cNvSpPr>
              <p:nvPr/>
            </p:nvSpPr>
            <p:spPr bwMode="auto">
              <a:xfrm>
                <a:off x="3872" y="1411"/>
                <a:ext cx="10" cy="24"/>
              </a:xfrm>
              <a:custGeom>
                <a:avLst/>
                <a:gdLst>
                  <a:gd name="T0" fmla="*/ 3 w 10"/>
                  <a:gd name="T1" fmla="*/ 24 h 24"/>
                  <a:gd name="T2" fmla="*/ 0 w 10"/>
                  <a:gd name="T3" fmla="*/ 0 h 24"/>
                  <a:gd name="T4" fmla="*/ 3 w 10"/>
                  <a:gd name="T5" fmla="*/ 0 h 24"/>
                  <a:gd name="T6" fmla="*/ 7 w 10"/>
                  <a:gd name="T7" fmla="*/ 24 h 24"/>
                  <a:gd name="T8" fmla="*/ 10 w 10"/>
                  <a:gd name="T9" fmla="*/ 24 h 24"/>
                  <a:gd name="T10" fmla="*/ 7 w 10"/>
                  <a:gd name="T11" fmla="*/ 0 h 24"/>
                  <a:gd name="T12" fmla="*/ 3 w 1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24"/>
                    </a:moveTo>
                    <a:lnTo>
                      <a:pt x="0" y="0"/>
                    </a:lnTo>
                    <a:lnTo>
                      <a:pt x="3" y="0"/>
                    </a:lnTo>
                    <a:lnTo>
                      <a:pt x="7" y="24"/>
                    </a:lnTo>
                    <a:lnTo>
                      <a:pt x="10" y="2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4" name="Freeform 364">
                <a:extLst>
                  <a:ext uri="{FF2B5EF4-FFF2-40B4-BE49-F238E27FC236}">
                    <a16:creationId xmlns:a16="http://schemas.microsoft.com/office/drawing/2014/main" id="{7EBB59AD-E9C3-A8C8-70CF-B3C745340642}"/>
                  </a:ext>
                </a:extLst>
              </p:cNvPr>
              <p:cNvSpPr>
                <a:spLocks/>
              </p:cNvSpPr>
              <p:nvPr/>
            </p:nvSpPr>
            <p:spPr bwMode="auto">
              <a:xfrm>
                <a:off x="3862" y="1392"/>
                <a:ext cx="17" cy="19"/>
              </a:xfrm>
              <a:custGeom>
                <a:avLst/>
                <a:gdLst>
                  <a:gd name="T0" fmla="*/ 10 w 17"/>
                  <a:gd name="T1" fmla="*/ 19 h 19"/>
                  <a:gd name="T2" fmla="*/ 0 w 17"/>
                  <a:gd name="T3" fmla="*/ 0 h 19"/>
                  <a:gd name="T4" fmla="*/ 4 w 17"/>
                  <a:gd name="T5" fmla="*/ 0 h 19"/>
                  <a:gd name="T6" fmla="*/ 13 w 17"/>
                  <a:gd name="T7" fmla="*/ 19 h 19"/>
                  <a:gd name="T8" fmla="*/ 17 w 17"/>
                  <a:gd name="T9" fmla="*/ 19 h 19"/>
                  <a:gd name="T10" fmla="*/ 7 w 17"/>
                  <a:gd name="T11" fmla="*/ 0 h 19"/>
                  <a:gd name="T12" fmla="*/ 4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19"/>
                    </a:moveTo>
                    <a:lnTo>
                      <a:pt x="0" y="0"/>
                    </a:lnTo>
                    <a:lnTo>
                      <a:pt x="4" y="0"/>
                    </a:lnTo>
                    <a:lnTo>
                      <a:pt x="13" y="19"/>
                    </a:lnTo>
                    <a:lnTo>
                      <a:pt x="17" y="1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5" name="Freeform 365">
                <a:extLst>
                  <a:ext uri="{FF2B5EF4-FFF2-40B4-BE49-F238E27FC236}">
                    <a16:creationId xmlns:a16="http://schemas.microsoft.com/office/drawing/2014/main" id="{61A0446F-3512-0B70-F296-3BDDC8FDEA2D}"/>
                  </a:ext>
                </a:extLst>
              </p:cNvPr>
              <p:cNvSpPr>
                <a:spLocks/>
              </p:cNvSpPr>
              <p:nvPr/>
            </p:nvSpPr>
            <p:spPr bwMode="auto">
              <a:xfrm>
                <a:off x="3849" y="1372"/>
                <a:ext cx="17" cy="23"/>
              </a:xfrm>
              <a:custGeom>
                <a:avLst/>
                <a:gdLst>
                  <a:gd name="T0" fmla="*/ 17 w 17"/>
                  <a:gd name="T1" fmla="*/ 16 h 23"/>
                  <a:gd name="T2" fmla="*/ 0 w 17"/>
                  <a:gd name="T3" fmla="*/ 0 h 23"/>
                  <a:gd name="T4" fmla="*/ 0 w 17"/>
                  <a:gd name="T5" fmla="*/ 3 h 23"/>
                  <a:gd name="T6" fmla="*/ 17 w 17"/>
                  <a:gd name="T7" fmla="*/ 20 h 23"/>
                  <a:gd name="T8" fmla="*/ 17 w 17"/>
                  <a:gd name="T9" fmla="*/ 23 h 23"/>
                  <a:gd name="T10" fmla="*/ 0 w 17"/>
                  <a:gd name="T11" fmla="*/ 7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20"/>
                    </a:lnTo>
                    <a:lnTo>
                      <a:pt x="17"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6" name="Freeform 366">
                <a:extLst>
                  <a:ext uri="{FF2B5EF4-FFF2-40B4-BE49-F238E27FC236}">
                    <a16:creationId xmlns:a16="http://schemas.microsoft.com/office/drawing/2014/main" id="{6B8ACF9E-F75F-C1DF-747D-C82F9BDEFB8A}"/>
                  </a:ext>
                </a:extLst>
              </p:cNvPr>
              <p:cNvSpPr>
                <a:spLocks/>
              </p:cNvSpPr>
              <p:nvPr/>
            </p:nvSpPr>
            <p:spPr bwMode="auto">
              <a:xfrm>
                <a:off x="3829" y="136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7" name="Freeform 367">
                <a:extLst>
                  <a:ext uri="{FF2B5EF4-FFF2-40B4-BE49-F238E27FC236}">
                    <a16:creationId xmlns:a16="http://schemas.microsoft.com/office/drawing/2014/main" id="{061692DA-D900-B8E1-CD8E-80753D8CF659}"/>
                  </a:ext>
                </a:extLst>
              </p:cNvPr>
              <p:cNvSpPr>
                <a:spLocks/>
              </p:cNvSpPr>
              <p:nvPr/>
            </p:nvSpPr>
            <p:spPr bwMode="auto">
              <a:xfrm>
                <a:off x="3810" y="1359"/>
                <a:ext cx="19" cy="10"/>
              </a:xfrm>
              <a:custGeom>
                <a:avLst/>
                <a:gdLst>
                  <a:gd name="T0" fmla="*/ 19 w 19"/>
                  <a:gd name="T1" fmla="*/ 3 h 10"/>
                  <a:gd name="T2" fmla="*/ 0 w 19"/>
                  <a:gd name="T3" fmla="*/ 0 h 10"/>
                  <a:gd name="T4" fmla="*/ 0 w 19"/>
                  <a:gd name="T5" fmla="*/ 3 h 10"/>
                  <a:gd name="T6" fmla="*/ 19 w 19"/>
                  <a:gd name="T7" fmla="*/ 6 h 10"/>
                  <a:gd name="T8" fmla="*/ 19 w 19"/>
                  <a:gd name="T9" fmla="*/ 10 h 10"/>
                  <a:gd name="T10" fmla="*/ 0 w 19"/>
                  <a:gd name="T11" fmla="*/ 6 h 10"/>
                  <a:gd name="T12" fmla="*/ 0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3"/>
                    </a:moveTo>
                    <a:lnTo>
                      <a:pt x="0" y="0"/>
                    </a:lnTo>
                    <a:lnTo>
                      <a:pt x="0" y="3"/>
                    </a:lnTo>
                    <a:lnTo>
                      <a:pt x="19" y="6"/>
                    </a:lnTo>
                    <a:lnTo>
                      <a:pt x="1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8" name="Freeform 368">
                <a:extLst>
                  <a:ext uri="{FF2B5EF4-FFF2-40B4-BE49-F238E27FC236}">
                    <a16:creationId xmlns:a16="http://schemas.microsoft.com/office/drawing/2014/main" id="{A25B1827-2E9C-2A98-317B-BFEB7A2AF928}"/>
                  </a:ext>
                </a:extLst>
              </p:cNvPr>
              <p:cNvSpPr>
                <a:spLocks/>
              </p:cNvSpPr>
              <p:nvPr/>
            </p:nvSpPr>
            <p:spPr bwMode="auto">
              <a:xfrm>
                <a:off x="3787" y="135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 name="Freeform 369">
                <a:extLst>
                  <a:ext uri="{FF2B5EF4-FFF2-40B4-BE49-F238E27FC236}">
                    <a16:creationId xmlns:a16="http://schemas.microsoft.com/office/drawing/2014/main" id="{1A070D29-D060-2888-6192-02D84A2550A9}"/>
                  </a:ext>
                </a:extLst>
              </p:cNvPr>
              <p:cNvSpPr>
                <a:spLocks/>
              </p:cNvSpPr>
              <p:nvPr/>
            </p:nvSpPr>
            <p:spPr bwMode="auto">
              <a:xfrm>
                <a:off x="3767" y="1362"/>
                <a:ext cx="20" cy="17"/>
              </a:xfrm>
              <a:custGeom>
                <a:avLst/>
                <a:gdLst>
                  <a:gd name="T0" fmla="*/ 20 w 20"/>
                  <a:gd name="T1" fmla="*/ 0 h 17"/>
                  <a:gd name="T2" fmla="*/ 0 w 20"/>
                  <a:gd name="T3" fmla="*/ 10 h 17"/>
                  <a:gd name="T4" fmla="*/ 0 w 20"/>
                  <a:gd name="T5" fmla="*/ 13 h 17"/>
                  <a:gd name="T6" fmla="*/ 20 w 20"/>
                  <a:gd name="T7" fmla="*/ 3 h 17"/>
                  <a:gd name="T8" fmla="*/ 20 w 20"/>
                  <a:gd name="T9" fmla="*/ 7 h 17"/>
                  <a:gd name="T10" fmla="*/ 0 w 20"/>
                  <a:gd name="T11" fmla="*/ 17 h 17"/>
                  <a:gd name="T12" fmla="*/ 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3"/>
                    </a:lnTo>
                    <a:lnTo>
                      <a:pt x="20" y="3"/>
                    </a:lnTo>
                    <a:lnTo>
                      <a:pt x="2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0" name="Freeform 370">
                <a:extLst>
                  <a:ext uri="{FF2B5EF4-FFF2-40B4-BE49-F238E27FC236}">
                    <a16:creationId xmlns:a16="http://schemas.microsoft.com/office/drawing/2014/main" id="{735C40DF-F9DD-EF7B-9018-1BC11B42472D}"/>
                  </a:ext>
                </a:extLst>
              </p:cNvPr>
              <p:cNvSpPr>
                <a:spLocks/>
              </p:cNvSpPr>
              <p:nvPr/>
            </p:nvSpPr>
            <p:spPr bwMode="auto">
              <a:xfrm>
                <a:off x="3750" y="1375"/>
                <a:ext cx="20" cy="17"/>
              </a:xfrm>
              <a:custGeom>
                <a:avLst/>
                <a:gdLst>
                  <a:gd name="T0" fmla="*/ 13 w 20"/>
                  <a:gd name="T1" fmla="*/ 0 h 17"/>
                  <a:gd name="T2" fmla="*/ 0 w 20"/>
                  <a:gd name="T3" fmla="*/ 17 h 17"/>
                  <a:gd name="T4" fmla="*/ 4 w 20"/>
                  <a:gd name="T5" fmla="*/ 17 h 17"/>
                  <a:gd name="T6" fmla="*/ 17 w 20"/>
                  <a:gd name="T7" fmla="*/ 0 h 17"/>
                  <a:gd name="T8" fmla="*/ 20 w 20"/>
                  <a:gd name="T9" fmla="*/ 0 h 17"/>
                  <a:gd name="T10" fmla="*/ 7 w 20"/>
                  <a:gd name="T11" fmla="*/ 17 h 17"/>
                  <a:gd name="T12" fmla="*/ 4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4" y="17"/>
                    </a:lnTo>
                    <a:lnTo>
                      <a:pt x="17" y="0"/>
                    </a:lnTo>
                    <a:lnTo>
                      <a:pt x="20" y="0"/>
                    </a:lnTo>
                    <a:lnTo>
                      <a:pt x="7" y="17"/>
                    </a:lnTo>
                    <a:lnTo>
                      <a:pt x="4"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1" name="Freeform 371">
                <a:extLst>
                  <a:ext uri="{FF2B5EF4-FFF2-40B4-BE49-F238E27FC236}">
                    <a16:creationId xmlns:a16="http://schemas.microsoft.com/office/drawing/2014/main" id="{6AF3C62F-5107-0FBC-3631-B442EBD0C244}"/>
                  </a:ext>
                </a:extLst>
              </p:cNvPr>
              <p:cNvSpPr>
                <a:spLocks/>
              </p:cNvSpPr>
              <p:nvPr/>
            </p:nvSpPr>
            <p:spPr bwMode="auto">
              <a:xfrm>
                <a:off x="3740" y="1392"/>
                <a:ext cx="17" cy="19"/>
              </a:xfrm>
              <a:custGeom>
                <a:avLst/>
                <a:gdLst>
                  <a:gd name="T0" fmla="*/ 10 w 17"/>
                  <a:gd name="T1" fmla="*/ 0 h 19"/>
                  <a:gd name="T2" fmla="*/ 0 w 17"/>
                  <a:gd name="T3" fmla="*/ 19 h 19"/>
                  <a:gd name="T4" fmla="*/ 4 w 17"/>
                  <a:gd name="T5" fmla="*/ 19 h 19"/>
                  <a:gd name="T6" fmla="*/ 14 w 17"/>
                  <a:gd name="T7" fmla="*/ 0 h 19"/>
                  <a:gd name="T8" fmla="*/ 17 w 17"/>
                  <a:gd name="T9" fmla="*/ 0 h 19"/>
                  <a:gd name="T10" fmla="*/ 7 w 17"/>
                  <a:gd name="T11" fmla="*/ 19 h 19"/>
                  <a:gd name="T12" fmla="*/ 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0"/>
                    </a:moveTo>
                    <a:lnTo>
                      <a:pt x="0" y="19"/>
                    </a:lnTo>
                    <a:lnTo>
                      <a:pt x="4" y="19"/>
                    </a:lnTo>
                    <a:lnTo>
                      <a:pt x="14" y="0"/>
                    </a:lnTo>
                    <a:lnTo>
                      <a:pt x="17" y="0"/>
                    </a:lnTo>
                    <a:lnTo>
                      <a:pt x="7" y="19"/>
                    </a:lnTo>
                    <a:lnTo>
                      <a:pt x="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2" name="Freeform 372">
                <a:extLst>
                  <a:ext uri="{FF2B5EF4-FFF2-40B4-BE49-F238E27FC236}">
                    <a16:creationId xmlns:a16="http://schemas.microsoft.com/office/drawing/2014/main" id="{5BCAE4D8-42F0-2179-A0E3-C13FACA7F088}"/>
                  </a:ext>
                </a:extLst>
              </p:cNvPr>
              <p:cNvSpPr>
                <a:spLocks/>
              </p:cNvSpPr>
              <p:nvPr/>
            </p:nvSpPr>
            <p:spPr bwMode="auto">
              <a:xfrm>
                <a:off x="3737" y="1411"/>
                <a:ext cx="10" cy="24"/>
              </a:xfrm>
              <a:custGeom>
                <a:avLst/>
                <a:gdLst>
                  <a:gd name="T0" fmla="*/ 3 w 10"/>
                  <a:gd name="T1" fmla="*/ 0 h 24"/>
                  <a:gd name="T2" fmla="*/ 0 w 10"/>
                  <a:gd name="T3" fmla="*/ 24 h 24"/>
                  <a:gd name="T4" fmla="*/ 3 w 10"/>
                  <a:gd name="T5" fmla="*/ 24 h 24"/>
                  <a:gd name="T6" fmla="*/ 7 w 10"/>
                  <a:gd name="T7" fmla="*/ 0 h 24"/>
                  <a:gd name="T8" fmla="*/ 10 w 10"/>
                  <a:gd name="T9" fmla="*/ 0 h 24"/>
                  <a:gd name="T10" fmla="*/ 7 w 10"/>
                  <a:gd name="T11" fmla="*/ 24 h 24"/>
                  <a:gd name="T12" fmla="*/ 3 w 10"/>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0"/>
                    </a:moveTo>
                    <a:lnTo>
                      <a:pt x="0" y="24"/>
                    </a:lnTo>
                    <a:lnTo>
                      <a:pt x="3" y="24"/>
                    </a:lnTo>
                    <a:lnTo>
                      <a:pt x="7" y="0"/>
                    </a:lnTo>
                    <a:lnTo>
                      <a:pt x="10" y="0"/>
                    </a:lnTo>
                    <a:lnTo>
                      <a:pt x="7" y="24"/>
                    </a:lnTo>
                    <a:lnTo>
                      <a:pt x="3" y="2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3" name="Freeform 373">
                <a:extLst>
                  <a:ext uri="{FF2B5EF4-FFF2-40B4-BE49-F238E27FC236}">
                    <a16:creationId xmlns:a16="http://schemas.microsoft.com/office/drawing/2014/main" id="{F359F613-F559-6D4E-1B5F-FCEFC2F0B91E}"/>
                  </a:ext>
                </a:extLst>
              </p:cNvPr>
              <p:cNvSpPr>
                <a:spLocks/>
              </p:cNvSpPr>
              <p:nvPr/>
            </p:nvSpPr>
            <p:spPr bwMode="auto">
              <a:xfrm>
                <a:off x="3767" y="1435"/>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4" name="Freeform 374">
                <a:extLst>
                  <a:ext uri="{FF2B5EF4-FFF2-40B4-BE49-F238E27FC236}">
                    <a16:creationId xmlns:a16="http://schemas.microsoft.com/office/drawing/2014/main" id="{388EB5D7-1E45-E43D-29DE-5E8052CE72F3}"/>
                  </a:ext>
                </a:extLst>
              </p:cNvPr>
              <p:cNvSpPr>
                <a:spLocks/>
              </p:cNvSpPr>
              <p:nvPr/>
            </p:nvSpPr>
            <p:spPr bwMode="auto">
              <a:xfrm>
                <a:off x="3767" y="1448"/>
                <a:ext cx="13" cy="10"/>
              </a:xfrm>
              <a:custGeom>
                <a:avLst/>
                <a:gdLst>
                  <a:gd name="T0" fmla="*/ 0 w 13"/>
                  <a:gd name="T1" fmla="*/ 0 h 10"/>
                  <a:gd name="T2" fmla="*/ 6 w 13"/>
                  <a:gd name="T3" fmla="*/ 10 h 10"/>
                  <a:gd name="T4" fmla="*/ 10 w 13"/>
                  <a:gd name="T5" fmla="*/ 10 h 10"/>
                  <a:gd name="T6" fmla="*/ 3 w 13"/>
                  <a:gd name="T7" fmla="*/ 0 h 10"/>
                  <a:gd name="T8" fmla="*/ 6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6" y="10"/>
                    </a:lnTo>
                    <a:lnTo>
                      <a:pt x="10" y="10"/>
                    </a:lnTo>
                    <a:lnTo>
                      <a:pt x="3" y="0"/>
                    </a:lnTo>
                    <a:lnTo>
                      <a:pt x="6"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5" name="Freeform 375">
                <a:extLst>
                  <a:ext uri="{FF2B5EF4-FFF2-40B4-BE49-F238E27FC236}">
                    <a16:creationId xmlns:a16="http://schemas.microsoft.com/office/drawing/2014/main" id="{2B17344F-8161-5CB0-833E-96FCE7308C02}"/>
                  </a:ext>
                </a:extLst>
              </p:cNvPr>
              <p:cNvSpPr>
                <a:spLocks/>
              </p:cNvSpPr>
              <p:nvPr/>
            </p:nvSpPr>
            <p:spPr bwMode="auto">
              <a:xfrm>
                <a:off x="3777" y="1454"/>
                <a:ext cx="10" cy="17"/>
              </a:xfrm>
              <a:custGeom>
                <a:avLst/>
                <a:gdLst>
                  <a:gd name="T0" fmla="*/ 0 w 10"/>
                  <a:gd name="T1" fmla="*/ 0 h 17"/>
                  <a:gd name="T2" fmla="*/ 10 w 10"/>
                  <a:gd name="T3" fmla="*/ 10 h 17"/>
                  <a:gd name="T4" fmla="*/ 10 w 10"/>
                  <a:gd name="T5" fmla="*/ 13 h 17"/>
                  <a:gd name="T6" fmla="*/ 0 w 10"/>
                  <a:gd name="T7" fmla="*/ 4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4"/>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 name="Freeform 376">
                <a:extLst>
                  <a:ext uri="{FF2B5EF4-FFF2-40B4-BE49-F238E27FC236}">
                    <a16:creationId xmlns:a16="http://schemas.microsoft.com/office/drawing/2014/main" id="{05328FC8-2FBC-C71D-4361-F80C936E4DF0}"/>
                  </a:ext>
                </a:extLst>
              </p:cNvPr>
              <p:cNvSpPr>
                <a:spLocks/>
              </p:cNvSpPr>
              <p:nvPr/>
            </p:nvSpPr>
            <p:spPr bwMode="auto">
              <a:xfrm>
                <a:off x="3787" y="1464"/>
                <a:ext cx="9" cy="10"/>
              </a:xfrm>
              <a:custGeom>
                <a:avLst/>
                <a:gdLst>
                  <a:gd name="T0" fmla="*/ 0 w 9"/>
                  <a:gd name="T1" fmla="*/ 0 h 10"/>
                  <a:gd name="T2" fmla="*/ 9 w 9"/>
                  <a:gd name="T3" fmla="*/ 3 h 10"/>
                  <a:gd name="T4" fmla="*/ 9 w 9"/>
                  <a:gd name="T5" fmla="*/ 7 h 10"/>
                  <a:gd name="T6" fmla="*/ 0 w 9"/>
                  <a:gd name="T7" fmla="*/ 3 h 10"/>
                  <a:gd name="T8" fmla="*/ 0 w 9"/>
                  <a:gd name="T9" fmla="*/ 7 h 10"/>
                  <a:gd name="T10" fmla="*/ 9 w 9"/>
                  <a:gd name="T11" fmla="*/ 10 h 10"/>
                  <a:gd name="T12" fmla="*/ 9 w 9"/>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9" y="3"/>
                    </a:lnTo>
                    <a:lnTo>
                      <a:pt x="9" y="7"/>
                    </a:lnTo>
                    <a:lnTo>
                      <a:pt x="0" y="3"/>
                    </a:lnTo>
                    <a:lnTo>
                      <a:pt x="0" y="7"/>
                    </a:lnTo>
                    <a:lnTo>
                      <a:pt x="9" y="10"/>
                    </a:lnTo>
                    <a:lnTo>
                      <a:pt x="9"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7" name="Freeform 377">
                <a:extLst>
                  <a:ext uri="{FF2B5EF4-FFF2-40B4-BE49-F238E27FC236}">
                    <a16:creationId xmlns:a16="http://schemas.microsoft.com/office/drawing/2014/main" id="{606723E0-AD89-EE88-1E47-1F39CA9164AB}"/>
                  </a:ext>
                </a:extLst>
              </p:cNvPr>
              <p:cNvSpPr>
                <a:spLocks/>
              </p:cNvSpPr>
              <p:nvPr/>
            </p:nvSpPr>
            <p:spPr bwMode="auto">
              <a:xfrm>
                <a:off x="3796" y="1467"/>
                <a:ext cx="14" cy="10"/>
              </a:xfrm>
              <a:custGeom>
                <a:avLst/>
                <a:gdLst>
                  <a:gd name="T0" fmla="*/ 0 w 14"/>
                  <a:gd name="T1" fmla="*/ 0 h 10"/>
                  <a:gd name="T2" fmla="*/ 14 w 14"/>
                  <a:gd name="T3" fmla="*/ 4 h 10"/>
                  <a:gd name="T4" fmla="*/ 14 w 14"/>
                  <a:gd name="T5" fmla="*/ 7 h 10"/>
                  <a:gd name="T6" fmla="*/ 0 w 14"/>
                  <a:gd name="T7" fmla="*/ 4 h 10"/>
                  <a:gd name="T8" fmla="*/ 0 w 14"/>
                  <a:gd name="T9" fmla="*/ 7 h 10"/>
                  <a:gd name="T10" fmla="*/ 14 w 14"/>
                  <a:gd name="T11" fmla="*/ 10 h 10"/>
                  <a:gd name="T12" fmla="*/ 14 w 1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0" y="0"/>
                    </a:moveTo>
                    <a:lnTo>
                      <a:pt x="14" y="4"/>
                    </a:lnTo>
                    <a:lnTo>
                      <a:pt x="14" y="7"/>
                    </a:lnTo>
                    <a:lnTo>
                      <a:pt x="0" y="4"/>
                    </a:lnTo>
                    <a:lnTo>
                      <a:pt x="0" y="7"/>
                    </a:lnTo>
                    <a:lnTo>
                      <a:pt x="14" y="10"/>
                    </a:lnTo>
                    <a:lnTo>
                      <a:pt x="1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8" name="Freeform 378">
                <a:extLst>
                  <a:ext uri="{FF2B5EF4-FFF2-40B4-BE49-F238E27FC236}">
                    <a16:creationId xmlns:a16="http://schemas.microsoft.com/office/drawing/2014/main" id="{51AD1700-A2A0-30B3-54BE-F8DC45DCB9BB}"/>
                  </a:ext>
                </a:extLst>
              </p:cNvPr>
              <p:cNvSpPr>
                <a:spLocks/>
              </p:cNvSpPr>
              <p:nvPr/>
            </p:nvSpPr>
            <p:spPr bwMode="auto">
              <a:xfrm>
                <a:off x="3810" y="1467"/>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9" name="Freeform 379">
                <a:extLst>
                  <a:ext uri="{FF2B5EF4-FFF2-40B4-BE49-F238E27FC236}">
                    <a16:creationId xmlns:a16="http://schemas.microsoft.com/office/drawing/2014/main" id="{06C6F238-F49D-10FB-4F98-1722993019FF}"/>
                  </a:ext>
                </a:extLst>
              </p:cNvPr>
              <p:cNvSpPr>
                <a:spLocks/>
              </p:cNvSpPr>
              <p:nvPr/>
            </p:nvSpPr>
            <p:spPr bwMode="auto">
              <a:xfrm>
                <a:off x="3823" y="1464"/>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0" name="Freeform 380">
                <a:extLst>
                  <a:ext uri="{FF2B5EF4-FFF2-40B4-BE49-F238E27FC236}">
                    <a16:creationId xmlns:a16="http://schemas.microsoft.com/office/drawing/2014/main" id="{86778214-8AD0-0FC1-95A9-4CE72F1878B0}"/>
                  </a:ext>
                </a:extLst>
              </p:cNvPr>
              <p:cNvSpPr>
                <a:spLocks/>
              </p:cNvSpPr>
              <p:nvPr/>
            </p:nvSpPr>
            <p:spPr bwMode="auto">
              <a:xfrm>
                <a:off x="3833" y="1454"/>
                <a:ext cx="9" cy="17"/>
              </a:xfrm>
              <a:custGeom>
                <a:avLst/>
                <a:gdLst>
                  <a:gd name="T0" fmla="*/ 0 w 9"/>
                  <a:gd name="T1" fmla="*/ 10 h 17"/>
                  <a:gd name="T2" fmla="*/ 9 w 9"/>
                  <a:gd name="T3" fmla="*/ 0 h 17"/>
                  <a:gd name="T4" fmla="*/ 9 w 9"/>
                  <a:gd name="T5" fmla="*/ 4 h 17"/>
                  <a:gd name="T6" fmla="*/ 0 w 9"/>
                  <a:gd name="T7" fmla="*/ 13 h 17"/>
                  <a:gd name="T8" fmla="*/ 0 w 9"/>
                  <a:gd name="T9" fmla="*/ 17 h 17"/>
                  <a:gd name="T10" fmla="*/ 9 w 9"/>
                  <a:gd name="T11" fmla="*/ 7 h 17"/>
                  <a:gd name="T12" fmla="*/ 9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0" y="10"/>
                    </a:moveTo>
                    <a:lnTo>
                      <a:pt x="9" y="0"/>
                    </a:lnTo>
                    <a:lnTo>
                      <a:pt x="9" y="4"/>
                    </a:lnTo>
                    <a:lnTo>
                      <a:pt x="0" y="13"/>
                    </a:lnTo>
                    <a:lnTo>
                      <a:pt x="0" y="17"/>
                    </a:lnTo>
                    <a:lnTo>
                      <a:pt x="9" y="7"/>
                    </a:lnTo>
                    <a:lnTo>
                      <a:pt x="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1" name="Freeform 381">
                <a:extLst>
                  <a:ext uri="{FF2B5EF4-FFF2-40B4-BE49-F238E27FC236}">
                    <a16:creationId xmlns:a16="http://schemas.microsoft.com/office/drawing/2014/main" id="{24775698-0ED2-39A7-848E-9270AF8555E9}"/>
                  </a:ext>
                </a:extLst>
              </p:cNvPr>
              <p:cNvSpPr>
                <a:spLocks/>
              </p:cNvSpPr>
              <p:nvPr/>
            </p:nvSpPr>
            <p:spPr bwMode="auto">
              <a:xfrm>
                <a:off x="3839" y="1448"/>
                <a:ext cx="13" cy="10"/>
              </a:xfrm>
              <a:custGeom>
                <a:avLst/>
                <a:gdLst>
                  <a:gd name="T0" fmla="*/ 0 w 13"/>
                  <a:gd name="T1" fmla="*/ 10 h 10"/>
                  <a:gd name="T2" fmla="*/ 7 w 13"/>
                  <a:gd name="T3" fmla="*/ 0 h 10"/>
                  <a:gd name="T4" fmla="*/ 10 w 13"/>
                  <a:gd name="T5" fmla="*/ 0 h 10"/>
                  <a:gd name="T6" fmla="*/ 3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3"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2" name="Freeform 382">
                <a:extLst>
                  <a:ext uri="{FF2B5EF4-FFF2-40B4-BE49-F238E27FC236}">
                    <a16:creationId xmlns:a16="http://schemas.microsoft.com/office/drawing/2014/main" id="{B341D2C7-0697-1807-7F84-729FE3A7DEE3}"/>
                  </a:ext>
                </a:extLst>
              </p:cNvPr>
              <p:cNvSpPr>
                <a:spLocks/>
              </p:cNvSpPr>
              <p:nvPr/>
            </p:nvSpPr>
            <p:spPr bwMode="auto">
              <a:xfrm>
                <a:off x="3846" y="1435"/>
                <a:ext cx="6" cy="13"/>
              </a:xfrm>
              <a:custGeom>
                <a:avLst/>
                <a:gdLst>
                  <a:gd name="T0" fmla="*/ 0 w 6"/>
                  <a:gd name="T1" fmla="*/ 13 h 13"/>
                  <a:gd name="T2" fmla="*/ 0 w 6"/>
                  <a:gd name="T3" fmla="*/ 0 h 13"/>
                  <a:gd name="T4" fmla="*/ 3 w 6"/>
                  <a:gd name="T5" fmla="*/ 0 h 13"/>
                  <a:gd name="T6" fmla="*/ 3 w 6"/>
                  <a:gd name="T7" fmla="*/ 13 h 13"/>
                  <a:gd name="T8" fmla="*/ 6 w 6"/>
                  <a:gd name="T9" fmla="*/ 13 h 13"/>
                  <a:gd name="T10" fmla="*/ 6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13"/>
                    </a:moveTo>
                    <a:lnTo>
                      <a:pt x="0" y="0"/>
                    </a:lnTo>
                    <a:lnTo>
                      <a:pt x="3" y="0"/>
                    </a:lnTo>
                    <a:lnTo>
                      <a:pt x="3" y="13"/>
                    </a:lnTo>
                    <a:lnTo>
                      <a:pt x="6"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3" name="Freeform 383">
                <a:extLst>
                  <a:ext uri="{FF2B5EF4-FFF2-40B4-BE49-F238E27FC236}">
                    <a16:creationId xmlns:a16="http://schemas.microsoft.com/office/drawing/2014/main" id="{0EDB0F0F-2981-C440-05A8-4F185ADDE7C3}"/>
                  </a:ext>
                </a:extLst>
              </p:cNvPr>
              <p:cNvSpPr>
                <a:spLocks/>
              </p:cNvSpPr>
              <p:nvPr/>
            </p:nvSpPr>
            <p:spPr bwMode="auto">
              <a:xfrm>
                <a:off x="3846" y="1421"/>
                <a:ext cx="6" cy="14"/>
              </a:xfrm>
              <a:custGeom>
                <a:avLst/>
                <a:gdLst>
                  <a:gd name="T0" fmla="*/ 0 w 6"/>
                  <a:gd name="T1" fmla="*/ 14 h 14"/>
                  <a:gd name="T2" fmla="*/ 0 w 6"/>
                  <a:gd name="T3" fmla="*/ 0 h 14"/>
                  <a:gd name="T4" fmla="*/ 3 w 6"/>
                  <a:gd name="T5" fmla="*/ 0 h 14"/>
                  <a:gd name="T6" fmla="*/ 3 w 6"/>
                  <a:gd name="T7" fmla="*/ 14 h 14"/>
                  <a:gd name="T8" fmla="*/ 6 w 6"/>
                  <a:gd name="T9" fmla="*/ 14 h 14"/>
                  <a:gd name="T10" fmla="*/ 6 w 6"/>
                  <a:gd name="T11" fmla="*/ 0 h 14"/>
                  <a:gd name="T12" fmla="*/ 3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14"/>
                    </a:moveTo>
                    <a:lnTo>
                      <a:pt x="0" y="0"/>
                    </a:lnTo>
                    <a:lnTo>
                      <a:pt x="3" y="0"/>
                    </a:lnTo>
                    <a:lnTo>
                      <a:pt x="3" y="14"/>
                    </a:lnTo>
                    <a:lnTo>
                      <a:pt x="6" y="1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4" name="Freeform 384">
                <a:extLst>
                  <a:ext uri="{FF2B5EF4-FFF2-40B4-BE49-F238E27FC236}">
                    <a16:creationId xmlns:a16="http://schemas.microsoft.com/office/drawing/2014/main" id="{3A8F4761-9DB0-632E-4999-DE70232EC863}"/>
                  </a:ext>
                </a:extLst>
              </p:cNvPr>
              <p:cNvSpPr>
                <a:spLocks/>
              </p:cNvSpPr>
              <p:nvPr/>
            </p:nvSpPr>
            <p:spPr bwMode="auto">
              <a:xfrm>
                <a:off x="3839" y="1411"/>
                <a:ext cx="13" cy="10"/>
              </a:xfrm>
              <a:custGeom>
                <a:avLst/>
                <a:gdLst>
                  <a:gd name="T0" fmla="*/ 7 w 13"/>
                  <a:gd name="T1" fmla="*/ 10 h 10"/>
                  <a:gd name="T2" fmla="*/ 0 w 13"/>
                  <a:gd name="T3" fmla="*/ 0 h 10"/>
                  <a:gd name="T4" fmla="*/ 3 w 13"/>
                  <a:gd name="T5" fmla="*/ 0 h 10"/>
                  <a:gd name="T6" fmla="*/ 10 w 13"/>
                  <a:gd name="T7" fmla="*/ 10 h 10"/>
                  <a:gd name="T8" fmla="*/ 13 w 13"/>
                  <a:gd name="T9" fmla="*/ 10 h 10"/>
                  <a:gd name="T10" fmla="*/ 7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3" y="0"/>
                    </a:lnTo>
                    <a:lnTo>
                      <a:pt x="10" y="10"/>
                    </a:lnTo>
                    <a:lnTo>
                      <a:pt x="13"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5" name="Freeform 385">
                <a:extLst>
                  <a:ext uri="{FF2B5EF4-FFF2-40B4-BE49-F238E27FC236}">
                    <a16:creationId xmlns:a16="http://schemas.microsoft.com/office/drawing/2014/main" id="{C6492AA5-BEC2-7586-3330-9D027D374617}"/>
                  </a:ext>
                </a:extLst>
              </p:cNvPr>
              <p:cNvSpPr>
                <a:spLocks/>
              </p:cNvSpPr>
              <p:nvPr/>
            </p:nvSpPr>
            <p:spPr bwMode="auto">
              <a:xfrm>
                <a:off x="3833" y="1398"/>
                <a:ext cx="9" cy="17"/>
              </a:xfrm>
              <a:custGeom>
                <a:avLst/>
                <a:gdLst>
                  <a:gd name="T0" fmla="*/ 9 w 9"/>
                  <a:gd name="T1" fmla="*/ 10 h 17"/>
                  <a:gd name="T2" fmla="*/ 0 w 9"/>
                  <a:gd name="T3" fmla="*/ 0 h 17"/>
                  <a:gd name="T4" fmla="*/ 0 w 9"/>
                  <a:gd name="T5" fmla="*/ 4 h 17"/>
                  <a:gd name="T6" fmla="*/ 9 w 9"/>
                  <a:gd name="T7" fmla="*/ 13 h 17"/>
                  <a:gd name="T8" fmla="*/ 9 w 9"/>
                  <a:gd name="T9" fmla="*/ 17 h 17"/>
                  <a:gd name="T10" fmla="*/ 0 w 9"/>
                  <a:gd name="T11" fmla="*/ 7 h 17"/>
                  <a:gd name="T12" fmla="*/ 0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9" y="10"/>
                    </a:moveTo>
                    <a:lnTo>
                      <a:pt x="0" y="0"/>
                    </a:lnTo>
                    <a:lnTo>
                      <a:pt x="0" y="4"/>
                    </a:lnTo>
                    <a:lnTo>
                      <a:pt x="9" y="13"/>
                    </a:lnTo>
                    <a:lnTo>
                      <a:pt x="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 name="Freeform 386">
                <a:extLst>
                  <a:ext uri="{FF2B5EF4-FFF2-40B4-BE49-F238E27FC236}">
                    <a16:creationId xmlns:a16="http://schemas.microsoft.com/office/drawing/2014/main" id="{B9AFEF71-5418-34FC-F54E-ADE0C5FCA1C0}"/>
                  </a:ext>
                </a:extLst>
              </p:cNvPr>
              <p:cNvSpPr>
                <a:spLocks/>
              </p:cNvSpPr>
              <p:nvPr/>
            </p:nvSpPr>
            <p:spPr bwMode="auto">
              <a:xfrm>
                <a:off x="3823" y="1392"/>
                <a:ext cx="10" cy="13"/>
              </a:xfrm>
              <a:custGeom>
                <a:avLst/>
                <a:gdLst>
                  <a:gd name="T0" fmla="*/ 10 w 10"/>
                  <a:gd name="T1" fmla="*/ 6 h 13"/>
                  <a:gd name="T2" fmla="*/ 0 w 10"/>
                  <a:gd name="T3" fmla="*/ 0 h 13"/>
                  <a:gd name="T4" fmla="*/ 0 w 10"/>
                  <a:gd name="T5" fmla="*/ 3 h 13"/>
                  <a:gd name="T6" fmla="*/ 10 w 10"/>
                  <a:gd name="T7" fmla="*/ 10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10"/>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 name="Freeform 387">
                <a:extLst>
                  <a:ext uri="{FF2B5EF4-FFF2-40B4-BE49-F238E27FC236}">
                    <a16:creationId xmlns:a16="http://schemas.microsoft.com/office/drawing/2014/main" id="{D6BFFDBF-767D-5DF1-583A-27BE43D38918}"/>
                  </a:ext>
                </a:extLst>
              </p:cNvPr>
              <p:cNvSpPr>
                <a:spLocks/>
              </p:cNvSpPr>
              <p:nvPr/>
            </p:nvSpPr>
            <p:spPr bwMode="auto">
              <a:xfrm>
                <a:off x="3810" y="1392"/>
                <a:ext cx="13" cy="6"/>
              </a:xfrm>
              <a:custGeom>
                <a:avLst/>
                <a:gdLst>
                  <a:gd name="T0" fmla="*/ 13 w 13"/>
                  <a:gd name="T1" fmla="*/ 0 h 6"/>
                  <a:gd name="T2" fmla="*/ 0 w 13"/>
                  <a:gd name="T3" fmla="*/ 0 h 6"/>
                  <a:gd name="T4" fmla="*/ 0 w 13"/>
                  <a:gd name="T5" fmla="*/ 3 h 6"/>
                  <a:gd name="T6" fmla="*/ 13 w 13"/>
                  <a:gd name="T7" fmla="*/ 3 h 6"/>
                  <a:gd name="T8" fmla="*/ 13 w 13"/>
                  <a:gd name="T9" fmla="*/ 6 h 6"/>
                  <a:gd name="T10" fmla="*/ 0 w 13"/>
                  <a:gd name="T11" fmla="*/ 6 h 6"/>
                  <a:gd name="T12" fmla="*/ 0 w 1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0"/>
                    </a:moveTo>
                    <a:lnTo>
                      <a:pt x="0" y="0"/>
                    </a:lnTo>
                    <a:lnTo>
                      <a:pt x="0" y="3"/>
                    </a:lnTo>
                    <a:lnTo>
                      <a:pt x="13" y="3"/>
                    </a:lnTo>
                    <a:lnTo>
                      <a:pt x="1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 name="Freeform 388">
                <a:extLst>
                  <a:ext uri="{FF2B5EF4-FFF2-40B4-BE49-F238E27FC236}">
                    <a16:creationId xmlns:a16="http://schemas.microsoft.com/office/drawing/2014/main" id="{3623EB5D-37DC-01F0-00BD-B5F4C7E39214}"/>
                  </a:ext>
                </a:extLst>
              </p:cNvPr>
              <p:cNvSpPr>
                <a:spLocks/>
              </p:cNvSpPr>
              <p:nvPr/>
            </p:nvSpPr>
            <p:spPr bwMode="auto">
              <a:xfrm>
                <a:off x="3796" y="1392"/>
                <a:ext cx="14" cy="6"/>
              </a:xfrm>
              <a:custGeom>
                <a:avLst/>
                <a:gdLst>
                  <a:gd name="T0" fmla="*/ 14 w 14"/>
                  <a:gd name="T1" fmla="*/ 0 h 6"/>
                  <a:gd name="T2" fmla="*/ 0 w 14"/>
                  <a:gd name="T3" fmla="*/ 0 h 6"/>
                  <a:gd name="T4" fmla="*/ 0 w 14"/>
                  <a:gd name="T5" fmla="*/ 3 h 6"/>
                  <a:gd name="T6" fmla="*/ 14 w 14"/>
                  <a:gd name="T7" fmla="*/ 3 h 6"/>
                  <a:gd name="T8" fmla="*/ 14 w 14"/>
                  <a:gd name="T9" fmla="*/ 6 h 6"/>
                  <a:gd name="T10" fmla="*/ 0 w 14"/>
                  <a:gd name="T11" fmla="*/ 6 h 6"/>
                  <a:gd name="T12" fmla="*/ 0 w 1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0"/>
                    </a:moveTo>
                    <a:lnTo>
                      <a:pt x="0" y="0"/>
                    </a:lnTo>
                    <a:lnTo>
                      <a:pt x="0" y="3"/>
                    </a:lnTo>
                    <a:lnTo>
                      <a:pt x="14" y="3"/>
                    </a:lnTo>
                    <a:lnTo>
                      <a:pt x="1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 name="Freeform 389">
                <a:extLst>
                  <a:ext uri="{FF2B5EF4-FFF2-40B4-BE49-F238E27FC236}">
                    <a16:creationId xmlns:a16="http://schemas.microsoft.com/office/drawing/2014/main" id="{2125203A-B37F-ECE1-8CD4-2A6BDCF510D7}"/>
                  </a:ext>
                </a:extLst>
              </p:cNvPr>
              <p:cNvSpPr>
                <a:spLocks/>
              </p:cNvSpPr>
              <p:nvPr/>
            </p:nvSpPr>
            <p:spPr bwMode="auto">
              <a:xfrm>
                <a:off x="3787" y="1392"/>
                <a:ext cx="9" cy="13"/>
              </a:xfrm>
              <a:custGeom>
                <a:avLst/>
                <a:gdLst>
                  <a:gd name="T0" fmla="*/ 9 w 9"/>
                  <a:gd name="T1" fmla="*/ 0 h 13"/>
                  <a:gd name="T2" fmla="*/ 0 w 9"/>
                  <a:gd name="T3" fmla="*/ 6 h 13"/>
                  <a:gd name="T4" fmla="*/ 0 w 9"/>
                  <a:gd name="T5" fmla="*/ 10 h 13"/>
                  <a:gd name="T6" fmla="*/ 9 w 9"/>
                  <a:gd name="T7" fmla="*/ 3 h 13"/>
                  <a:gd name="T8" fmla="*/ 9 w 9"/>
                  <a:gd name="T9" fmla="*/ 6 h 13"/>
                  <a:gd name="T10" fmla="*/ 0 w 9"/>
                  <a:gd name="T11" fmla="*/ 13 h 13"/>
                  <a:gd name="T12" fmla="*/ 0 w 9"/>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9" y="0"/>
                    </a:moveTo>
                    <a:lnTo>
                      <a:pt x="0" y="6"/>
                    </a:lnTo>
                    <a:lnTo>
                      <a:pt x="0" y="10"/>
                    </a:lnTo>
                    <a:lnTo>
                      <a:pt x="9" y="3"/>
                    </a:lnTo>
                    <a:lnTo>
                      <a:pt x="9" y="6"/>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 name="Freeform 390">
                <a:extLst>
                  <a:ext uri="{FF2B5EF4-FFF2-40B4-BE49-F238E27FC236}">
                    <a16:creationId xmlns:a16="http://schemas.microsoft.com/office/drawing/2014/main" id="{61414DDE-FB30-B191-8AEE-6885E7DC6E68}"/>
                  </a:ext>
                </a:extLst>
              </p:cNvPr>
              <p:cNvSpPr>
                <a:spLocks/>
              </p:cNvSpPr>
              <p:nvPr/>
            </p:nvSpPr>
            <p:spPr bwMode="auto">
              <a:xfrm>
                <a:off x="3777" y="1398"/>
                <a:ext cx="10" cy="17"/>
              </a:xfrm>
              <a:custGeom>
                <a:avLst/>
                <a:gdLst>
                  <a:gd name="T0" fmla="*/ 10 w 10"/>
                  <a:gd name="T1" fmla="*/ 0 h 17"/>
                  <a:gd name="T2" fmla="*/ 0 w 10"/>
                  <a:gd name="T3" fmla="*/ 10 h 17"/>
                  <a:gd name="T4" fmla="*/ 0 w 10"/>
                  <a:gd name="T5" fmla="*/ 13 h 17"/>
                  <a:gd name="T6" fmla="*/ 10 w 10"/>
                  <a:gd name="T7" fmla="*/ 4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4"/>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 name="Freeform 391">
                <a:extLst>
                  <a:ext uri="{FF2B5EF4-FFF2-40B4-BE49-F238E27FC236}">
                    <a16:creationId xmlns:a16="http://schemas.microsoft.com/office/drawing/2014/main" id="{EA8E58A7-F01D-C523-C5D2-BAB3BE993F8D}"/>
                  </a:ext>
                </a:extLst>
              </p:cNvPr>
              <p:cNvSpPr>
                <a:spLocks/>
              </p:cNvSpPr>
              <p:nvPr/>
            </p:nvSpPr>
            <p:spPr bwMode="auto">
              <a:xfrm>
                <a:off x="3767" y="1411"/>
                <a:ext cx="13" cy="10"/>
              </a:xfrm>
              <a:custGeom>
                <a:avLst/>
                <a:gdLst>
                  <a:gd name="T0" fmla="*/ 6 w 13"/>
                  <a:gd name="T1" fmla="*/ 0 h 10"/>
                  <a:gd name="T2" fmla="*/ 0 w 13"/>
                  <a:gd name="T3" fmla="*/ 10 h 10"/>
                  <a:gd name="T4" fmla="*/ 3 w 13"/>
                  <a:gd name="T5" fmla="*/ 10 h 10"/>
                  <a:gd name="T6" fmla="*/ 10 w 13"/>
                  <a:gd name="T7" fmla="*/ 0 h 10"/>
                  <a:gd name="T8" fmla="*/ 13 w 13"/>
                  <a:gd name="T9" fmla="*/ 0 h 10"/>
                  <a:gd name="T10" fmla="*/ 6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0"/>
                    </a:moveTo>
                    <a:lnTo>
                      <a:pt x="0" y="10"/>
                    </a:lnTo>
                    <a:lnTo>
                      <a:pt x="3" y="10"/>
                    </a:lnTo>
                    <a:lnTo>
                      <a:pt x="10" y="0"/>
                    </a:lnTo>
                    <a:lnTo>
                      <a:pt x="13"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 name="Freeform 392">
                <a:extLst>
                  <a:ext uri="{FF2B5EF4-FFF2-40B4-BE49-F238E27FC236}">
                    <a16:creationId xmlns:a16="http://schemas.microsoft.com/office/drawing/2014/main" id="{6C3344E5-5B2A-FB2A-0C14-18CF6A16BF01}"/>
                  </a:ext>
                </a:extLst>
              </p:cNvPr>
              <p:cNvSpPr>
                <a:spLocks/>
              </p:cNvSpPr>
              <p:nvPr/>
            </p:nvSpPr>
            <p:spPr bwMode="auto">
              <a:xfrm>
                <a:off x="3767"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 name="Freeform 393">
                <a:extLst>
                  <a:ext uri="{FF2B5EF4-FFF2-40B4-BE49-F238E27FC236}">
                    <a16:creationId xmlns:a16="http://schemas.microsoft.com/office/drawing/2014/main" id="{BE0707D0-7EAA-43FD-00D3-B4DC07622648}"/>
                  </a:ext>
                </a:extLst>
              </p:cNvPr>
              <p:cNvSpPr>
                <a:spLocks/>
              </p:cNvSpPr>
              <p:nvPr/>
            </p:nvSpPr>
            <p:spPr bwMode="auto">
              <a:xfrm>
                <a:off x="3773" y="1435"/>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 name="Freeform 394">
                <a:extLst>
                  <a:ext uri="{FF2B5EF4-FFF2-40B4-BE49-F238E27FC236}">
                    <a16:creationId xmlns:a16="http://schemas.microsoft.com/office/drawing/2014/main" id="{958607A0-92A3-F72E-7C5F-456EA6982298}"/>
                  </a:ext>
                </a:extLst>
              </p:cNvPr>
              <p:cNvSpPr>
                <a:spLocks/>
              </p:cNvSpPr>
              <p:nvPr/>
            </p:nvSpPr>
            <p:spPr bwMode="auto">
              <a:xfrm>
                <a:off x="3783" y="1458"/>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 name="Freeform 395">
                <a:extLst>
                  <a:ext uri="{FF2B5EF4-FFF2-40B4-BE49-F238E27FC236}">
                    <a16:creationId xmlns:a16="http://schemas.microsoft.com/office/drawing/2014/main" id="{669C8677-6AEB-55F5-CB53-9D6DBDCAF434}"/>
                  </a:ext>
                </a:extLst>
              </p:cNvPr>
              <p:cNvSpPr>
                <a:spLocks/>
              </p:cNvSpPr>
              <p:nvPr/>
            </p:nvSpPr>
            <p:spPr bwMode="auto">
              <a:xfrm>
                <a:off x="3810" y="146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 name="Freeform 396">
                <a:extLst>
                  <a:ext uri="{FF2B5EF4-FFF2-40B4-BE49-F238E27FC236}">
                    <a16:creationId xmlns:a16="http://schemas.microsoft.com/office/drawing/2014/main" id="{C34FEAEE-BEC3-F2DA-E050-344829895DE7}"/>
                  </a:ext>
                </a:extLst>
              </p:cNvPr>
              <p:cNvSpPr>
                <a:spLocks/>
              </p:cNvSpPr>
              <p:nvPr/>
            </p:nvSpPr>
            <p:spPr bwMode="auto">
              <a:xfrm>
                <a:off x="3810" y="1464"/>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7" name="Freeform 397">
                <a:extLst>
                  <a:ext uri="{FF2B5EF4-FFF2-40B4-BE49-F238E27FC236}">
                    <a16:creationId xmlns:a16="http://schemas.microsoft.com/office/drawing/2014/main" id="{F1CB0FE9-2A05-E0C6-3714-A65EF125768D}"/>
                  </a:ext>
                </a:extLst>
              </p:cNvPr>
              <p:cNvSpPr>
                <a:spLocks/>
              </p:cNvSpPr>
              <p:nvPr/>
            </p:nvSpPr>
            <p:spPr bwMode="auto">
              <a:xfrm>
                <a:off x="3829" y="1454"/>
                <a:ext cx="10" cy="4"/>
              </a:xfrm>
              <a:custGeom>
                <a:avLst/>
                <a:gdLst>
                  <a:gd name="T0" fmla="*/ 0 w 10"/>
                  <a:gd name="T1" fmla="*/ 4 h 4"/>
                  <a:gd name="T2" fmla="*/ 4 w 10"/>
                  <a:gd name="T3" fmla="*/ 0 h 4"/>
                  <a:gd name="T4" fmla="*/ 7 w 10"/>
                  <a:gd name="T5" fmla="*/ 0 h 4"/>
                  <a:gd name="T6" fmla="*/ 4 w 10"/>
                  <a:gd name="T7" fmla="*/ 4 h 4"/>
                  <a:gd name="T8" fmla="*/ 7 w 10"/>
                  <a:gd name="T9" fmla="*/ 4 h 4"/>
                  <a:gd name="T10" fmla="*/ 10 w 10"/>
                  <a:gd name="T11" fmla="*/ 0 h 4"/>
                  <a:gd name="T12" fmla="*/ 7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4"/>
                    </a:moveTo>
                    <a:lnTo>
                      <a:pt x="4" y="0"/>
                    </a:lnTo>
                    <a:lnTo>
                      <a:pt x="7" y="0"/>
                    </a:lnTo>
                    <a:lnTo>
                      <a:pt x="4" y="4"/>
                    </a:lnTo>
                    <a:lnTo>
                      <a:pt x="7" y="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8" name="Freeform 398">
                <a:extLst>
                  <a:ext uri="{FF2B5EF4-FFF2-40B4-BE49-F238E27FC236}">
                    <a16:creationId xmlns:a16="http://schemas.microsoft.com/office/drawing/2014/main" id="{6F873EAA-F414-86CB-C6B6-48C437DE75FF}"/>
                  </a:ext>
                </a:extLst>
              </p:cNvPr>
              <p:cNvSpPr>
                <a:spLocks/>
              </p:cNvSpPr>
              <p:nvPr/>
            </p:nvSpPr>
            <p:spPr bwMode="auto">
              <a:xfrm>
                <a:off x="3839" y="1435"/>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 name="Freeform 399">
                <a:extLst>
                  <a:ext uri="{FF2B5EF4-FFF2-40B4-BE49-F238E27FC236}">
                    <a16:creationId xmlns:a16="http://schemas.microsoft.com/office/drawing/2014/main" id="{D5AB4329-6106-1D77-F9D3-A11F1E973B8A}"/>
                  </a:ext>
                </a:extLst>
              </p:cNvPr>
              <p:cNvSpPr>
                <a:spLocks/>
              </p:cNvSpPr>
              <p:nvPr/>
            </p:nvSpPr>
            <p:spPr bwMode="auto">
              <a:xfrm>
                <a:off x="3839"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 name="Freeform 400">
                <a:extLst>
                  <a:ext uri="{FF2B5EF4-FFF2-40B4-BE49-F238E27FC236}">
                    <a16:creationId xmlns:a16="http://schemas.microsoft.com/office/drawing/2014/main" id="{F63EB770-4BD5-911F-B9CF-9BFF224477A9}"/>
                  </a:ext>
                </a:extLst>
              </p:cNvPr>
              <p:cNvSpPr>
                <a:spLocks/>
              </p:cNvSpPr>
              <p:nvPr/>
            </p:nvSpPr>
            <p:spPr bwMode="auto">
              <a:xfrm>
                <a:off x="3826" y="1408"/>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 name="Freeform 401">
                <a:extLst>
                  <a:ext uri="{FF2B5EF4-FFF2-40B4-BE49-F238E27FC236}">
                    <a16:creationId xmlns:a16="http://schemas.microsoft.com/office/drawing/2014/main" id="{EBC7AEDB-AFB2-F63B-16D4-16B08411AA42}"/>
                  </a:ext>
                </a:extLst>
              </p:cNvPr>
              <p:cNvSpPr>
                <a:spLocks/>
              </p:cNvSpPr>
              <p:nvPr/>
            </p:nvSpPr>
            <p:spPr bwMode="auto">
              <a:xfrm>
                <a:off x="3810" y="139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 name="Freeform 402">
                <a:extLst>
                  <a:ext uri="{FF2B5EF4-FFF2-40B4-BE49-F238E27FC236}">
                    <a16:creationId xmlns:a16="http://schemas.microsoft.com/office/drawing/2014/main" id="{62ABC4D2-C600-81A5-1D25-05789F40F1D9}"/>
                  </a:ext>
                </a:extLst>
              </p:cNvPr>
              <p:cNvSpPr>
                <a:spLocks/>
              </p:cNvSpPr>
              <p:nvPr/>
            </p:nvSpPr>
            <p:spPr bwMode="auto">
              <a:xfrm>
                <a:off x="3806" y="1398"/>
                <a:ext cx="4" cy="7"/>
              </a:xfrm>
              <a:custGeom>
                <a:avLst/>
                <a:gdLst>
                  <a:gd name="T0" fmla="*/ 4 w 4"/>
                  <a:gd name="T1" fmla="*/ 0 h 7"/>
                  <a:gd name="T2" fmla="*/ 0 w 4"/>
                  <a:gd name="T3" fmla="*/ 0 h 7"/>
                  <a:gd name="T4" fmla="*/ 0 w 4"/>
                  <a:gd name="T5" fmla="*/ 4 h 7"/>
                  <a:gd name="T6" fmla="*/ 4 w 4"/>
                  <a:gd name="T7" fmla="*/ 4 h 7"/>
                  <a:gd name="T8" fmla="*/ 4 w 4"/>
                  <a:gd name="T9" fmla="*/ 7 h 7"/>
                  <a:gd name="T10" fmla="*/ 0 w 4"/>
                  <a:gd name="T11" fmla="*/ 7 h 7"/>
                  <a:gd name="T12" fmla="*/ 0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4"/>
                    </a:lnTo>
                    <a:lnTo>
                      <a:pt x="4" y="4"/>
                    </a:lnTo>
                    <a:lnTo>
                      <a:pt x="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 name="Freeform 403">
                <a:extLst>
                  <a:ext uri="{FF2B5EF4-FFF2-40B4-BE49-F238E27FC236}">
                    <a16:creationId xmlns:a16="http://schemas.microsoft.com/office/drawing/2014/main" id="{A424738E-77B9-A8AF-90AF-BA3AC308DEE0}"/>
                  </a:ext>
                </a:extLst>
              </p:cNvPr>
              <p:cNvSpPr>
                <a:spLocks/>
              </p:cNvSpPr>
              <p:nvPr/>
            </p:nvSpPr>
            <p:spPr bwMode="auto">
              <a:xfrm>
                <a:off x="3780" y="1411"/>
                <a:ext cx="10" cy="4"/>
              </a:xfrm>
              <a:custGeom>
                <a:avLst/>
                <a:gdLst>
                  <a:gd name="T0" fmla="*/ 3 w 10"/>
                  <a:gd name="T1" fmla="*/ 0 h 4"/>
                  <a:gd name="T2" fmla="*/ 0 w 10"/>
                  <a:gd name="T3" fmla="*/ 4 h 4"/>
                  <a:gd name="T4" fmla="*/ 3 w 10"/>
                  <a:gd name="T5" fmla="*/ 4 h 4"/>
                  <a:gd name="T6" fmla="*/ 7 w 10"/>
                  <a:gd name="T7" fmla="*/ 0 h 4"/>
                  <a:gd name="T8" fmla="*/ 10 w 10"/>
                  <a:gd name="T9" fmla="*/ 0 h 4"/>
                  <a:gd name="T10" fmla="*/ 7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7" y="0"/>
                    </a:lnTo>
                    <a:lnTo>
                      <a:pt x="10"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 name="Freeform 404">
                <a:extLst>
                  <a:ext uri="{FF2B5EF4-FFF2-40B4-BE49-F238E27FC236}">
                    <a16:creationId xmlns:a16="http://schemas.microsoft.com/office/drawing/2014/main" id="{7261F47C-AD21-C184-2947-55938A2A6EC3}"/>
                  </a:ext>
                </a:extLst>
              </p:cNvPr>
              <p:cNvSpPr>
                <a:spLocks/>
              </p:cNvSpPr>
              <p:nvPr/>
            </p:nvSpPr>
            <p:spPr bwMode="auto">
              <a:xfrm>
                <a:off x="3773" y="1435"/>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5" name="Freeform 405">
                <a:extLst>
                  <a:ext uri="{FF2B5EF4-FFF2-40B4-BE49-F238E27FC236}">
                    <a16:creationId xmlns:a16="http://schemas.microsoft.com/office/drawing/2014/main" id="{DE05CFF9-C760-F438-DBEC-8F182821EDE3}"/>
                  </a:ext>
                </a:extLst>
              </p:cNvPr>
              <p:cNvSpPr>
                <a:spLocks/>
              </p:cNvSpPr>
              <p:nvPr/>
            </p:nvSpPr>
            <p:spPr bwMode="auto">
              <a:xfrm>
                <a:off x="3800"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 name="Freeform 406">
                <a:extLst>
                  <a:ext uri="{FF2B5EF4-FFF2-40B4-BE49-F238E27FC236}">
                    <a16:creationId xmlns:a16="http://schemas.microsoft.com/office/drawing/2014/main" id="{EFB4F4BB-B40B-2C33-878D-07CDCCB2C3B3}"/>
                  </a:ext>
                </a:extLst>
              </p:cNvPr>
              <p:cNvSpPr>
                <a:spLocks/>
              </p:cNvSpPr>
              <p:nvPr/>
            </p:nvSpPr>
            <p:spPr bwMode="auto">
              <a:xfrm>
                <a:off x="3800" y="143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 name="Freeform 407">
                <a:extLst>
                  <a:ext uri="{FF2B5EF4-FFF2-40B4-BE49-F238E27FC236}">
                    <a16:creationId xmlns:a16="http://schemas.microsoft.com/office/drawing/2014/main" id="{59C2D077-F139-C534-B7B5-1D57EFB4E329}"/>
                  </a:ext>
                </a:extLst>
              </p:cNvPr>
              <p:cNvSpPr>
                <a:spLocks/>
              </p:cNvSpPr>
              <p:nvPr/>
            </p:nvSpPr>
            <p:spPr bwMode="auto">
              <a:xfrm>
                <a:off x="3803" y="1438"/>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 name="Freeform 408">
                <a:extLst>
                  <a:ext uri="{FF2B5EF4-FFF2-40B4-BE49-F238E27FC236}">
                    <a16:creationId xmlns:a16="http://schemas.microsoft.com/office/drawing/2014/main" id="{4A3B7F61-1AE0-7627-3E75-5B03ABA7838D}"/>
                  </a:ext>
                </a:extLst>
              </p:cNvPr>
              <p:cNvSpPr>
                <a:spLocks/>
              </p:cNvSpPr>
              <p:nvPr/>
            </p:nvSpPr>
            <p:spPr bwMode="auto">
              <a:xfrm>
                <a:off x="3806" y="144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 name="Freeform 409">
                <a:extLst>
                  <a:ext uri="{FF2B5EF4-FFF2-40B4-BE49-F238E27FC236}">
                    <a16:creationId xmlns:a16="http://schemas.microsoft.com/office/drawing/2014/main" id="{2038BD5E-DF88-EC3C-1261-80066318A16C}"/>
                  </a:ext>
                </a:extLst>
              </p:cNvPr>
              <p:cNvSpPr>
                <a:spLocks/>
              </p:cNvSpPr>
              <p:nvPr/>
            </p:nvSpPr>
            <p:spPr bwMode="auto">
              <a:xfrm>
                <a:off x="3810" y="144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99" name="Freeform 410">
              <a:extLst>
                <a:ext uri="{FF2B5EF4-FFF2-40B4-BE49-F238E27FC236}">
                  <a16:creationId xmlns:a16="http://schemas.microsoft.com/office/drawing/2014/main" id="{5D82449E-1373-96D3-1E26-129BF8C8615E}"/>
                </a:ext>
              </a:extLst>
            </p:cNvPr>
            <p:cNvSpPr>
              <a:spLocks/>
            </p:cNvSpPr>
            <p:nvPr/>
          </p:nvSpPr>
          <p:spPr bwMode="auto">
            <a:xfrm>
              <a:off x="3813" y="1438"/>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0" name="Freeform 411">
              <a:extLst>
                <a:ext uri="{FF2B5EF4-FFF2-40B4-BE49-F238E27FC236}">
                  <a16:creationId xmlns:a16="http://schemas.microsoft.com/office/drawing/2014/main" id="{3245039A-954D-97FD-26CF-547C0886401F}"/>
                </a:ext>
              </a:extLst>
            </p:cNvPr>
            <p:cNvSpPr>
              <a:spLocks/>
            </p:cNvSpPr>
            <p:nvPr/>
          </p:nvSpPr>
          <p:spPr bwMode="auto">
            <a:xfrm>
              <a:off x="3816" y="1435"/>
              <a:ext cx="3" cy="9"/>
            </a:xfrm>
            <a:custGeom>
              <a:avLst/>
              <a:gdLst>
                <a:gd name="T0" fmla="*/ 0 w 3"/>
                <a:gd name="T1" fmla="*/ 3 h 9"/>
                <a:gd name="T2" fmla="*/ 3 w 3"/>
                <a:gd name="T3" fmla="*/ 0 h 9"/>
                <a:gd name="T4" fmla="*/ 3 w 3"/>
                <a:gd name="T5" fmla="*/ 3 h 9"/>
                <a:gd name="T6" fmla="*/ 0 w 3"/>
                <a:gd name="T7" fmla="*/ 6 h 9"/>
                <a:gd name="T8" fmla="*/ 0 w 3"/>
                <a:gd name="T9" fmla="*/ 9 h 9"/>
                <a:gd name="T10" fmla="*/ 3 w 3"/>
                <a:gd name="T11" fmla="*/ 6 h 9"/>
                <a:gd name="T12" fmla="*/ 3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3"/>
                  </a:moveTo>
                  <a:lnTo>
                    <a:pt x="3" y="0"/>
                  </a:lnTo>
                  <a:lnTo>
                    <a:pt x="3" y="3"/>
                  </a:lnTo>
                  <a:lnTo>
                    <a:pt x="0" y="6"/>
                  </a:lnTo>
                  <a:lnTo>
                    <a:pt x="0" y="9"/>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1" name="Freeform 412">
              <a:extLst>
                <a:ext uri="{FF2B5EF4-FFF2-40B4-BE49-F238E27FC236}">
                  <a16:creationId xmlns:a16="http://schemas.microsoft.com/office/drawing/2014/main" id="{B3C84791-BD2B-744E-BCBF-FA09788F4EC9}"/>
                </a:ext>
              </a:extLst>
            </p:cNvPr>
            <p:cNvSpPr>
              <a:spLocks/>
            </p:cNvSpPr>
            <p:nvPr/>
          </p:nvSpPr>
          <p:spPr bwMode="auto">
            <a:xfrm>
              <a:off x="3816" y="143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2" name="Freeform 413">
              <a:extLst>
                <a:ext uri="{FF2B5EF4-FFF2-40B4-BE49-F238E27FC236}">
                  <a16:creationId xmlns:a16="http://schemas.microsoft.com/office/drawing/2014/main" id="{F0BE164D-FA16-32AD-1D5D-FEF1F56CF7D9}"/>
                </a:ext>
              </a:extLst>
            </p:cNvPr>
            <p:cNvSpPr>
              <a:spLocks/>
            </p:cNvSpPr>
            <p:nvPr/>
          </p:nvSpPr>
          <p:spPr bwMode="auto">
            <a:xfrm>
              <a:off x="3816"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3" name="Freeform 414">
              <a:extLst>
                <a:ext uri="{FF2B5EF4-FFF2-40B4-BE49-F238E27FC236}">
                  <a16:creationId xmlns:a16="http://schemas.microsoft.com/office/drawing/2014/main" id="{504D5CA3-DDFC-8437-C027-C6F28CEF4AFC}"/>
                </a:ext>
              </a:extLst>
            </p:cNvPr>
            <p:cNvSpPr>
              <a:spLocks/>
            </p:cNvSpPr>
            <p:nvPr/>
          </p:nvSpPr>
          <p:spPr bwMode="auto">
            <a:xfrm>
              <a:off x="3816" y="142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4" name="Freeform 415">
              <a:extLst>
                <a:ext uri="{FF2B5EF4-FFF2-40B4-BE49-F238E27FC236}">
                  <a16:creationId xmlns:a16="http://schemas.microsoft.com/office/drawing/2014/main" id="{4F444894-2EF5-DDEC-A057-730C589408ED}"/>
                </a:ext>
              </a:extLst>
            </p:cNvPr>
            <p:cNvSpPr>
              <a:spLocks/>
            </p:cNvSpPr>
            <p:nvPr/>
          </p:nvSpPr>
          <p:spPr bwMode="auto">
            <a:xfrm>
              <a:off x="381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5" name="Freeform 416">
              <a:extLst>
                <a:ext uri="{FF2B5EF4-FFF2-40B4-BE49-F238E27FC236}">
                  <a16:creationId xmlns:a16="http://schemas.microsoft.com/office/drawing/2014/main" id="{A9093CF8-CF74-C5B2-06A9-7BE87D3DF73D}"/>
                </a:ext>
              </a:extLst>
            </p:cNvPr>
            <p:cNvSpPr>
              <a:spLocks/>
            </p:cNvSpPr>
            <p:nvPr/>
          </p:nvSpPr>
          <p:spPr bwMode="auto">
            <a:xfrm>
              <a:off x="3810"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6" name="Freeform 417">
              <a:extLst>
                <a:ext uri="{FF2B5EF4-FFF2-40B4-BE49-F238E27FC236}">
                  <a16:creationId xmlns:a16="http://schemas.microsoft.com/office/drawing/2014/main" id="{27394988-4FE8-FC2D-3738-780B652648A9}"/>
                </a:ext>
              </a:extLst>
            </p:cNvPr>
            <p:cNvSpPr>
              <a:spLocks/>
            </p:cNvSpPr>
            <p:nvPr/>
          </p:nvSpPr>
          <p:spPr bwMode="auto">
            <a:xfrm>
              <a:off x="3806" y="1425"/>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7" name="Freeform 418">
              <a:extLst>
                <a:ext uri="{FF2B5EF4-FFF2-40B4-BE49-F238E27FC236}">
                  <a16:creationId xmlns:a16="http://schemas.microsoft.com/office/drawing/2014/main" id="{290F5E47-E563-1C11-EDFE-C2AA46A7576A}"/>
                </a:ext>
              </a:extLst>
            </p:cNvPr>
            <p:cNvSpPr>
              <a:spLocks/>
            </p:cNvSpPr>
            <p:nvPr/>
          </p:nvSpPr>
          <p:spPr bwMode="auto">
            <a:xfrm>
              <a:off x="380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8" name="Freeform 419">
              <a:extLst>
                <a:ext uri="{FF2B5EF4-FFF2-40B4-BE49-F238E27FC236}">
                  <a16:creationId xmlns:a16="http://schemas.microsoft.com/office/drawing/2014/main" id="{5CEC5905-0A4F-0852-F2D7-C77EB41EB6CD}"/>
                </a:ext>
              </a:extLst>
            </p:cNvPr>
            <p:cNvSpPr>
              <a:spLocks/>
            </p:cNvSpPr>
            <p:nvPr/>
          </p:nvSpPr>
          <p:spPr bwMode="auto">
            <a:xfrm>
              <a:off x="3800"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 name="Freeform 420">
              <a:extLst>
                <a:ext uri="{FF2B5EF4-FFF2-40B4-BE49-F238E27FC236}">
                  <a16:creationId xmlns:a16="http://schemas.microsoft.com/office/drawing/2014/main" id="{1A4F2341-A9DF-B531-B517-EB411A071B06}"/>
                </a:ext>
              </a:extLst>
            </p:cNvPr>
            <p:cNvSpPr>
              <a:spLocks/>
            </p:cNvSpPr>
            <p:nvPr/>
          </p:nvSpPr>
          <p:spPr bwMode="auto">
            <a:xfrm>
              <a:off x="3800" y="142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 name="Freeform 421">
              <a:extLst>
                <a:ext uri="{FF2B5EF4-FFF2-40B4-BE49-F238E27FC236}">
                  <a16:creationId xmlns:a16="http://schemas.microsoft.com/office/drawing/2014/main" id="{E2AD748B-E2D8-E84E-4B56-68F64962A207}"/>
                </a:ext>
              </a:extLst>
            </p:cNvPr>
            <p:cNvSpPr>
              <a:spLocks/>
            </p:cNvSpPr>
            <p:nvPr/>
          </p:nvSpPr>
          <p:spPr bwMode="auto">
            <a:xfrm>
              <a:off x="3556" y="1207"/>
              <a:ext cx="122" cy="7"/>
            </a:xfrm>
            <a:custGeom>
              <a:avLst/>
              <a:gdLst>
                <a:gd name="T0" fmla="*/ 122 w 122"/>
                <a:gd name="T1" fmla="*/ 0 h 7"/>
                <a:gd name="T2" fmla="*/ 0 w 122"/>
                <a:gd name="T3" fmla="*/ 0 h 7"/>
                <a:gd name="T4" fmla="*/ 0 w 122"/>
                <a:gd name="T5" fmla="*/ 4 h 7"/>
                <a:gd name="T6" fmla="*/ 122 w 122"/>
                <a:gd name="T7" fmla="*/ 4 h 7"/>
                <a:gd name="T8" fmla="*/ 122 w 122"/>
                <a:gd name="T9" fmla="*/ 7 h 7"/>
                <a:gd name="T10" fmla="*/ 0 w 122"/>
                <a:gd name="T11" fmla="*/ 7 h 7"/>
                <a:gd name="T12" fmla="*/ 0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122" y="0"/>
                  </a:moveTo>
                  <a:lnTo>
                    <a:pt x="0" y="0"/>
                  </a:lnTo>
                  <a:lnTo>
                    <a:pt x="0" y="4"/>
                  </a:lnTo>
                  <a:lnTo>
                    <a:pt x="122" y="4"/>
                  </a:lnTo>
                  <a:lnTo>
                    <a:pt x="12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1" name="Freeform 422">
              <a:extLst>
                <a:ext uri="{FF2B5EF4-FFF2-40B4-BE49-F238E27FC236}">
                  <a16:creationId xmlns:a16="http://schemas.microsoft.com/office/drawing/2014/main" id="{6C5D2B10-E225-BF9E-BFCC-6A1122F8CBB8}"/>
                </a:ext>
              </a:extLst>
            </p:cNvPr>
            <p:cNvSpPr>
              <a:spLocks/>
            </p:cNvSpPr>
            <p:nvPr/>
          </p:nvSpPr>
          <p:spPr bwMode="auto">
            <a:xfrm>
              <a:off x="3553" y="1211"/>
              <a:ext cx="6" cy="135"/>
            </a:xfrm>
            <a:custGeom>
              <a:avLst/>
              <a:gdLst>
                <a:gd name="T0" fmla="*/ 0 w 6"/>
                <a:gd name="T1" fmla="*/ 0 h 135"/>
                <a:gd name="T2" fmla="*/ 0 w 6"/>
                <a:gd name="T3" fmla="*/ 135 h 135"/>
                <a:gd name="T4" fmla="*/ 3 w 6"/>
                <a:gd name="T5" fmla="*/ 135 h 135"/>
                <a:gd name="T6" fmla="*/ 3 w 6"/>
                <a:gd name="T7" fmla="*/ 0 h 135"/>
                <a:gd name="T8" fmla="*/ 6 w 6"/>
                <a:gd name="T9" fmla="*/ 0 h 135"/>
                <a:gd name="T10" fmla="*/ 6 w 6"/>
                <a:gd name="T11" fmla="*/ 135 h 135"/>
                <a:gd name="T12" fmla="*/ 3 w 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0"/>
                  </a:moveTo>
                  <a:lnTo>
                    <a:pt x="0" y="135"/>
                  </a:lnTo>
                  <a:lnTo>
                    <a:pt x="3" y="135"/>
                  </a:lnTo>
                  <a:lnTo>
                    <a:pt x="3" y="0"/>
                  </a:lnTo>
                  <a:lnTo>
                    <a:pt x="6" y="0"/>
                  </a:lnTo>
                  <a:lnTo>
                    <a:pt x="6" y="135"/>
                  </a:lnTo>
                  <a:lnTo>
                    <a:pt x="3" y="13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2" name="Freeform 423">
              <a:extLst>
                <a:ext uri="{FF2B5EF4-FFF2-40B4-BE49-F238E27FC236}">
                  <a16:creationId xmlns:a16="http://schemas.microsoft.com/office/drawing/2014/main" id="{64A6E4A6-E30C-ACFC-6453-D6C5A0CA7FC0}"/>
                </a:ext>
              </a:extLst>
            </p:cNvPr>
            <p:cNvSpPr>
              <a:spLocks/>
            </p:cNvSpPr>
            <p:nvPr/>
          </p:nvSpPr>
          <p:spPr bwMode="auto">
            <a:xfrm>
              <a:off x="3556" y="1342"/>
              <a:ext cx="122" cy="7"/>
            </a:xfrm>
            <a:custGeom>
              <a:avLst/>
              <a:gdLst>
                <a:gd name="T0" fmla="*/ 0 w 122"/>
                <a:gd name="T1" fmla="*/ 0 h 7"/>
                <a:gd name="T2" fmla="*/ 122 w 122"/>
                <a:gd name="T3" fmla="*/ 0 h 7"/>
                <a:gd name="T4" fmla="*/ 122 w 122"/>
                <a:gd name="T5" fmla="*/ 4 h 7"/>
                <a:gd name="T6" fmla="*/ 0 w 122"/>
                <a:gd name="T7" fmla="*/ 4 h 7"/>
                <a:gd name="T8" fmla="*/ 0 w 122"/>
                <a:gd name="T9" fmla="*/ 7 h 7"/>
                <a:gd name="T10" fmla="*/ 122 w 122"/>
                <a:gd name="T11" fmla="*/ 7 h 7"/>
                <a:gd name="T12" fmla="*/ 122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0" y="0"/>
                  </a:moveTo>
                  <a:lnTo>
                    <a:pt x="122" y="0"/>
                  </a:lnTo>
                  <a:lnTo>
                    <a:pt x="122" y="4"/>
                  </a:lnTo>
                  <a:lnTo>
                    <a:pt x="0" y="4"/>
                  </a:lnTo>
                  <a:lnTo>
                    <a:pt x="0" y="7"/>
                  </a:lnTo>
                  <a:lnTo>
                    <a:pt x="122" y="7"/>
                  </a:lnTo>
                  <a:lnTo>
                    <a:pt x="122"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 name="Freeform 424">
              <a:extLst>
                <a:ext uri="{FF2B5EF4-FFF2-40B4-BE49-F238E27FC236}">
                  <a16:creationId xmlns:a16="http://schemas.microsoft.com/office/drawing/2014/main" id="{9C60E607-6D6E-6E4A-F1B6-C276C23B6643}"/>
                </a:ext>
              </a:extLst>
            </p:cNvPr>
            <p:cNvSpPr>
              <a:spLocks/>
            </p:cNvSpPr>
            <p:nvPr/>
          </p:nvSpPr>
          <p:spPr bwMode="auto">
            <a:xfrm>
              <a:off x="3675" y="1211"/>
              <a:ext cx="6" cy="135"/>
            </a:xfrm>
            <a:custGeom>
              <a:avLst/>
              <a:gdLst>
                <a:gd name="T0" fmla="*/ 0 w 6"/>
                <a:gd name="T1" fmla="*/ 135 h 135"/>
                <a:gd name="T2" fmla="*/ 0 w 6"/>
                <a:gd name="T3" fmla="*/ 0 h 135"/>
                <a:gd name="T4" fmla="*/ 3 w 6"/>
                <a:gd name="T5" fmla="*/ 0 h 135"/>
                <a:gd name="T6" fmla="*/ 3 w 6"/>
                <a:gd name="T7" fmla="*/ 135 h 135"/>
                <a:gd name="T8" fmla="*/ 6 w 6"/>
                <a:gd name="T9" fmla="*/ 135 h 135"/>
                <a:gd name="T10" fmla="*/ 6 w 6"/>
                <a:gd name="T11" fmla="*/ 0 h 135"/>
                <a:gd name="T12" fmla="*/ 3 w 6"/>
                <a:gd name="T13" fmla="*/ 0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135"/>
                  </a:moveTo>
                  <a:lnTo>
                    <a:pt x="0" y="0"/>
                  </a:lnTo>
                  <a:lnTo>
                    <a:pt x="3" y="0"/>
                  </a:lnTo>
                  <a:lnTo>
                    <a:pt x="3" y="135"/>
                  </a:lnTo>
                  <a:lnTo>
                    <a:pt x="6" y="135"/>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4" name="Freeform 425">
              <a:extLst>
                <a:ext uri="{FF2B5EF4-FFF2-40B4-BE49-F238E27FC236}">
                  <a16:creationId xmlns:a16="http://schemas.microsoft.com/office/drawing/2014/main" id="{984153C2-1A35-C3AF-BC66-0B946A41B7DC}"/>
                </a:ext>
              </a:extLst>
            </p:cNvPr>
            <p:cNvSpPr>
              <a:spLocks/>
            </p:cNvSpPr>
            <p:nvPr/>
          </p:nvSpPr>
          <p:spPr bwMode="auto">
            <a:xfrm>
              <a:off x="3559" y="1247"/>
              <a:ext cx="20" cy="6"/>
            </a:xfrm>
            <a:custGeom>
              <a:avLst/>
              <a:gdLst>
                <a:gd name="T0" fmla="*/ 20 w 20"/>
                <a:gd name="T1" fmla="*/ 0 h 6"/>
                <a:gd name="T2" fmla="*/ 0 w 20"/>
                <a:gd name="T3" fmla="*/ 0 h 6"/>
                <a:gd name="T4" fmla="*/ 0 w 20"/>
                <a:gd name="T5" fmla="*/ 3 h 6"/>
                <a:gd name="T6" fmla="*/ 20 w 20"/>
                <a:gd name="T7" fmla="*/ 3 h 6"/>
                <a:gd name="T8" fmla="*/ 20 w 20"/>
                <a:gd name="T9" fmla="*/ 6 h 6"/>
                <a:gd name="T10" fmla="*/ 0 w 20"/>
                <a:gd name="T11" fmla="*/ 6 h 6"/>
                <a:gd name="T12" fmla="*/ 0 w 2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
                  <a:moveTo>
                    <a:pt x="20" y="0"/>
                  </a:moveTo>
                  <a:lnTo>
                    <a:pt x="0" y="0"/>
                  </a:lnTo>
                  <a:lnTo>
                    <a:pt x="0" y="3"/>
                  </a:lnTo>
                  <a:lnTo>
                    <a:pt x="20" y="3"/>
                  </a:lnTo>
                  <a:lnTo>
                    <a:pt x="2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 name="Freeform 426">
              <a:extLst>
                <a:ext uri="{FF2B5EF4-FFF2-40B4-BE49-F238E27FC236}">
                  <a16:creationId xmlns:a16="http://schemas.microsoft.com/office/drawing/2014/main" id="{3B830395-3BD3-87CD-8CF3-207AE9176430}"/>
                </a:ext>
              </a:extLst>
            </p:cNvPr>
            <p:cNvSpPr>
              <a:spLocks/>
            </p:cNvSpPr>
            <p:nvPr/>
          </p:nvSpPr>
          <p:spPr bwMode="auto">
            <a:xfrm>
              <a:off x="3556" y="1250"/>
              <a:ext cx="7" cy="7"/>
            </a:xfrm>
            <a:custGeom>
              <a:avLst/>
              <a:gdLst>
                <a:gd name="T0" fmla="*/ 0 w 7"/>
                <a:gd name="T1" fmla="*/ 0 h 7"/>
                <a:gd name="T2" fmla="*/ 0 w 7"/>
                <a:gd name="T3" fmla="*/ 7 h 7"/>
                <a:gd name="T4" fmla="*/ 3 w 7"/>
                <a:gd name="T5" fmla="*/ 7 h 7"/>
                <a:gd name="T6" fmla="*/ 3 w 7"/>
                <a:gd name="T7" fmla="*/ 0 h 7"/>
                <a:gd name="T8" fmla="*/ 7 w 7"/>
                <a:gd name="T9" fmla="*/ 0 h 7"/>
                <a:gd name="T10" fmla="*/ 7 w 7"/>
                <a:gd name="T11" fmla="*/ 7 h 7"/>
                <a:gd name="T12" fmla="*/ 3 w 7"/>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0" y="7"/>
                  </a:lnTo>
                  <a:lnTo>
                    <a:pt x="3" y="7"/>
                  </a:lnTo>
                  <a:lnTo>
                    <a:pt x="3" y="0"/>
                  </a:lnTo>
                  <a:lnTo>
                    <a:pt x="7" y="0"/>
                  </a:lnTo>
                  <a:lnTo>
                    <a:pt x="7"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6" name="Freeform 427">
              <a:extLst>
                <a:ext uri="{FF2B5EF4-FFF2-40B4-BE49-F238E27FC236}">
                  <a16:creationId xmlns:a16="http://schemas.microsoft.com/office/drawing/2014/main" id="{7B07B0DE-098B-3191-6966-271C8F4159B9}"/>
                </a:ext>
              </a:extLst>
            </p:cNvPr>
            <p:cNvSpPr>
              <a:spLocks/>
            </p:cNvSpPr>
            <p:nvPr/>
          </p:nvSpPr>
          <p:spPr bwMode="auto">
            <a:xfrm>
              <a:off x="3559" y="1253"/>
              <a:ext cx="20" cy="7"/>
            </a:xfrm>
            <a:custGeom>
              <a:avLst/>
              <a:gdLst>
                <a:gd name="T0" fmla="*/ 0 w 20"/>
                <a:gd name="T1" fmla="*/ 0 h 7"/>
                <a:gd name="T2" fmla="*/ 20 w 20"/>
                <a:gd name="T3" fmla="*/ 0 h 7"/>
                <a:gd name="T4" fmla="*/ 20 w 20"/>
                <a:gd name="T5" fmla="*/ 4 h 7"/>
                <a:gd name="T6" fmla="*/ 0 w 20"/>
                <a:gd name="T7" fmla="*/ 4 h 7"/>
                <a:gd name="T8" fmla="*/ 0 w 20"/>
                <a:gd name="T9" fmla="*/ 7 h 7"/>
                <a:gd name="T10" fmla="*/ 20 w 20"/>
                <a:gd name="T11" fmla="*/ 7 h 7"/>
                <a:gd name="T12" fmla="*/ 20 w 2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
                  <a:moveTo>
                    <a:pt x="0" y="0"/>
                  </a:moveTo>
                  <a:lnTo>
                    <a:pt x="20" y="0"/>
                  </a:lnTo>
                  <a:lnTo>
                    <a:pt x="20" y="4"/>
                  </a:lnTo>
                  <a:lnTo>
                    <a:pt x="0" y="4"/>
                  </a:lnTo>
                  <a:lnTo>
                    <a:pt x="0" y="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 name="Freeform 428">
              <a:extLst>
                <a:ext uri="{FF2B5EF4-FFF2-40B4-BE49-F238E27FC236}">
                  <a16:creationId xmlns:a16="http://schemas.microsoft.com/office/drawing/2014/main" id="{437CA044-8CC4-76E0-FF55-E526C3EECFA1}"/>
                </a:ext>
              </a:extLst>
            </p:cNvPr>
            <p:cNvSpPr>
              <a:spLocks/>
            </p:cNvSpPr>
            <p:nvPr/>
          </p:nvSpPr>
          <p:spPr bwMode="auto">
            <a:xfrm>
              <a:off x="3576" y="1250"/>
              <a:ext cx="6" cy="7"/>
            </a:xfrm>
            <a:custGeom>
              <a:avLst/>
              <a:gdLst>
                <a:gd name="T0" fmla="*/ 0 w 6"/>
                <a:gd name="T1" fmla="*/ 7 h 7"/>
                <a:gd name="T2" fmla="*/ 0 w 6"/>
                <a:gd name="T3" fmla="*/ 0 h 7"/>
                <a:gd name="T4" fmla="*/ 3 w 6"/>
                <a:gd name="T5" fmla="*/ 0 h 7"/>
                <a:gd name="T6" fmla="*/ 3 w 6"/>
                <a:gd name="T7" fmla="*/ 7 h 7"/>
                <a:gd name="T8" fmla="*/ 6 w 6"/>
                <a:gd name="T9" fmla="*/ 7 h 7"/>
                <a:gd name="T10" fmla="*/ 6 w 6"/>
                <a:gd name="T11" fmla="*/ 0 h 7"/>
                <a:gd name="T12" fmla="*/ 3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7"/>
                  </a:moveTo>
                  <a:lnTo>
                    <a:pt x="0" y="0"/>
                  </a:lnTo>
                  <a:lnTo>
                    <a:pt x="3" y="0"/>
                  </a:lnTo>
                  <a:lnTo>
                    <a:pt x="3" y="7"/>
                  </a:lnTo>
                  <a:lnTo>
                    <a:pt x="6" y="7"/>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8" name="Freeform 429">
              <a:extLst>
                <a:ext uri="{FF2B5EF4-FFF2-40B4-BE49-F238E27FC236}">
                  <a16:creationId xmlns:a16="http://schemas.microsoft.com/office/drawing/2014/main" id="{688C5FB9-710F-784B-1560-3DED2A59640A}"/>
                </a:ext>
              </a:extLst>
            </p:cNvPr>
            <p:cNvSpPr>
              <a:spLocks/>
            </p:cNvSpPr>
            <p:nvPr/>
          </p:nvSpPr>
          <p:spPr bwMode="auto">
            <a:xfrm>
              <a:off x="3563" y="1250"/>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 name="Freeform 430">
              <a:extLst>
                <a:ext uri="{FF2B5EF4-FFF2-40B4-BE49-F238E27FC236}">
                  <a16:creationId xmlns:a16="http://schemas.microsoft.com/office/drawing/2014/main" id="{0CF65127-75EC-1916-AE1F-9701E96F4F95}"/>
                </a:ext>
              </a:extLst>
            </p:cNvPr>
            <p:cNvSpPr>
              <a:spLocks/>
            </p:cNvSpPr>
            <p:nvPr/>
          </p:nvSpPr>
          <p:spPr bwMode="auto">
            <a:xfrm>
              <a:off x="3701" y="1224"/>
              <a:ext cx="184" cy="6"/>
            </a:xfrm>
            <a:custGeom>
              <a:avLst/>
              <a:gdLst>
                <a:gd name="T0" fmla="*/ 184 w 184"/>
                <a:gd name="T1" fmla="*/ 0 h 6"/>
                <a:gd name="T2" fmla="*/ 0 w 184"/>
                <a:gd name="T3" fmla="*/ 0 h 6"/>
                <a:gd name="T4" fmla="*/ 0 w 184"/>
                <a:gd name="T5" fmla="*/ 3 h 6"/>
                <a:gd name="T6" fmla="*/ 184 w 184"/>
                <a:gd name="T7" fmla="*/ 3 h 6"/>
                <a:gd name="T8" fmla="*/ 184 w 184"/>
                <a:gd name="T9" fmla="*/ 6 h 6"/>
                <a:gd name="T10" fmla="*/ 0 w 184"/>
                <a:gd name="T11" fmla="*/ 6 h 6"/>
                <a:gd name="T12" fmla="*/ 0 w 18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 h="6">
                  <a:moveTo>
                    <a:pt x="184" y="0"/>
                  </a:moveTo>
                  <a:lnTo>
                    <a:pt x="0" y="0"/>
                  </a:lnTo>
                  <a:lnTo>
                    <a:pt x="0" y="3"/>
                  </a:lnTo>
                  <a:lnTo>
                    <a:pt x="184" y="3"/>
                  </a:lnTo>
                  <a:lnTo>
                    <a:pt x="18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 name="Freeform 431">
              <a:extLst>
                <a:ext uri="{FF2B5EF4-FFF2-40B4-BE49-F238E27FC236}">
                  <a16:creationId xmlns:a16="http://schemas.microsoft.com/office/drawing/2014/main" id="{77A4036F-4A5C-7118-6945-441822DB235F}"/>
                </a:ext>
              </a:extLst>
            </p:cNvPr>
            <p:cNvSpPr>
              <a:spLocks/>
            </p:cNvSpPr>
            <p:nvPr/>
          </p:nvSpPr>
          <p:spPr bwMode="auto">
            <a:xfrm>
              <a:off x="3724" y="1257"/>
              <a:ext cx="161" cy="6"/>
            </a:xfrm>
            <a:custGeom>
              <a:avLst/>
              <a:gdLst>
                <a:gd name="T0" fmla="*/ 161 w 161"/>
                <a:gd name="T1" fmla="*/ 0 h 6"/>
                <a:gd name="T2" fmla="*/ 0 w 161"/>
                <a:gd name="T3" fmla="*/ 0 h 6"/>
                <a:gd name="T4" fmla="*/ 0 w 161"/>
                <a:gd name="T5" fmla="*/ 3 h 6"/>
                <a:gd name="T6" fmla="*/ 161 w 161"/>
                <a:gd name="T7" fmla="*/ 3 h 6"/>
                <a:gd name="T8" fmla="*/ 161 w 161"/>
                <a:gd name="T9" fmla="*/ 6 h 6"/>
                <a:gd name="T10" fmla="*/ 0 w 161"/>
                <a:gd name="T11" fmla="*/ 6 h 6"/>
                <a:gd name="T12" fmla="*/ 0 w 16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6">
                  <a:moveTo>
                    <a:pt x="161" y="0"/>
                  </a:moveTo>
                  <a:lnTo>
                    <a:pt x="0" y="0"/>
                  </a:lnTo>
                  <a:lnTo>
                    <a:pt x="0" y="3"/>
                  </a:lnTo>
                  <a:lnTo>
                    <a:pt x="161" y="3"/>
                  </a:lnTo>
                  <a:lnTo>
                    <a:pt x="161"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 name="Freeform 432">
              <a:extLst>
                <a:ext uri="{FF2B5EF4-FFF2-40B4-BE49-F238E27FC236}">
                  <a16:creationId xmlns:a16="http://schemas.microsoft.com/office/drawing/2014/main" id="{DA11C326-B575-34D9-03DA-E87D259CE224}"/>
                </a:ext>
              </a:extLst>
            </p:cNvPr>
            <p:cNvSpPr>
              <a:spLocks/>
            </p:cNvSpPr>
            <p:nvPr/>
          </p:nvSpPr>
          <p:spPr bwMode="auto">
            <a:xfrm>
              <a:off x="1855" y="1421"/>
              <a:ext cx="10" cy="20"/>
            </a:xfrm>
            <a:custGeom>
              <a:avLst/>
              <a:gdLst>
                <a:gd name="T0" fmla="*/ 0 w 10"/>
                <a:gd name="T1" fmla="*/ 0 h 20"/>
                <a:gd name="T2" fmla="*/ 3 w 10"/>
                <a:gd name="T3" fmla="*/ 20 h 20"/>
                <a:gd name="T4" fmla="*/ 6 w 10"/>
                <a:gd name="T5" fmla="*/ 20 h 20"/>
                <a:gd name="T6" fmla="*/ 3 w 10"/>
                <a:gd name="T7" fmla="*/ 0 h 20"/>
                <a:gd name="T8" fmla="*/ 6 w 10"/>
                <a:gd name="T9" fmla="*/ 0 h 20"/>
                <a:gd name="T10" fmla="*/ 10 w 10"/>
                <a:gd name="T11" fmla="*/ 20 h 20"/>
                <a:gd name="T12" fmla="*/ 6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0"/>
                  </a:moveTo>
                  <a:lnTo>
                    <a:pt x="3" y="20"/>
                  </a:lnTo>
                  <a:lnTo>
                    <a:pt x="6" y="20"/>
                  </a:lnTo>
                  <a:lnTo>
                    <a:pt x="3" y="0"/>
                  </a:lnTo>
                  <a:lnTo>
                    <a:pt x="6" y="0"/>
                  </a:lnTo>
                  <a:lnTo>
                    <a:pt x="10" y="20"/>
                  </a:lnTo>
                  <a:lnTo>
                    <a:pt x="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 name="Freeform 433">
              <a:extLst>
                <a:ext uri="{FF2B5EF4-FFF2-40B4-BE49-F238E27FC236}">
                  <a16:creationId xmlns:a16="http://schemas.microsoft.com/office/drawing/2014/main" id="{116961A1-6933-A1BD-A50F-57B3AE218653}"/>
                </a:ext>
              </a:extLst>
            </p:cNvPr>
            <p:cNvSpPr>
              <a:spLocks/>
            </p:cNvSpPr>
            <p:nvPr/>
          </p:nvSpPr>
          <p:spPr bwMode="auto">
            <a:xfrm>
              <a:off x="1858" y="1441"/>
              <a:ext cx="16" cy="20"/>
            </a:xfrm>
            <a:custGeom>
              <a:avLst/>
              <a:gdLst>
                <a:gd name="T0" fmla="*/ 0 w 16"/>
                <a:gd name="T1" fmla="*/ 0 h 20"/>
                <a:gd name="T2" fmla="*/ 10 w 16"/>
                <a:gd name="T3" fmla="*/ 20 h 20"/>
                <a:gd name="T4" fmla="*/ 13 w 16"/>
                <a:gd name="T5" fmla="*/ 20 h 20"/>
                <a:gd name="T6" fmla="*/ 3 w 16"/>
                <a:gd name="T7" fmla="*/ 0 h 20"/>
                <a:gd name="T8" fmla="*/ 7 w 16"/>
                <a:gd name="T9" fmla="*/ 0 h 20"/>
                <a:gd name="T10" fmla="*/ 16 w 16"/>
                <a:gd name="T11" fmla="*/ 20 h 20"/>
                <a:gd name="T12" fmla="*/ 1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10" y="20"/>
                  </a:lnTo>
                  <a:lnTo>
                    <a:pt x="13" y="20"/>
                  </a:lnTo>
                  <a:lnTo>
                    <a:pt x="3" y="0"/>
                  </a:lnTo>
                  <a:lnTo>
                    <a:pt x="7" y="0"/>
                  </a:lnTo>
                  <a:lnTo>
                    <a:pt x="16"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 name="Freeform 434">
              <a:extLst>
                <a:ext uri="{FF2B5EF4-FFF2-40B4-BE49-F238E27FC236}">
                  <a16:creationId xmlns:a16="http://schemas.microsoft.com/office/drawing/2014/main" id="{A5CDEF6B-F34A-5F8A-E766-29C91C8CB339}"/>
                </a:ext>
              </a:extLst>
            </p:cNvPr>
            <p:cNvSpPr>
              <a:spLocks/>
            </p:cNvSpPr>
            <p:nvPr/>
          </p:nvSpPr>
          <p:spPr bwMode="auto">
            <a:xfrm>
              <a:off x="1871" y="1458"/>
              <a:ext cx="17" cy="23"/>
            </a:xfrm>
            <a:custGeom>
              <a:avLst/>
              <a:gdLst>
                <a:gd name="T0" fmla="*/ 0 w 17"/>
                <a:gd name="T1" fmla="*/ 0 h 23"/>
                <a:gd name="T2" fmla="*/ 17 w 17"/>
                <a:gd name="T3" fmla="*/ 16 h 23"/>
                <a:gd name="T4" fmla="*/ 17 w 17"/>
                <a:gd name="T5" fmla="*/ 19 h 23"/>
                <a:gd name="T6" fmla="*/ 0 w 17"/>
                <a:gd name="T7" fmla="*/ 3 h 23"/>
                <a:gd name="T8" fmla="*/ 0 w 17"/>
                <a:gd name="T9" fmla="*/ 6 h 23"/>
                <a:gd name="T10" fmla="*/ 17 w 17"/>
                <a:gd name="T11" fmla="*/ 23 h 23"/>
                <a:gd name="T12" fmla="*/ 17 w 17"/>
                <a:gd name="T13" fmla="*/ 19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0"/>
                  </a:moveTo>
                  <a:lnTo>
                    <a:pt x="17" y="16"/>
                  </a:lnTo>
                  <a:lnTo>
                    <a:pt x="17" y="19"/>
                  </a:lnTo>
                  <a:lnTo>
                    <a:pt x="0" y="3"/>
                  </a:lnTo>
                  <a:lnTo>
                    <a:pt x="0" y="6"/>
                  </a:lnTo>
                  <a:lnTo>
                    <a:pt x="17" y="23"/>
                  </a:lnTo>
                  <a:lnTo>
                    <a:pt x="1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4" name="Freeform 435">
              <a:extLst>
                <a:ext uri="{FF2B5EF4-FFF2-40B4-BE49-F238E27FC236}">
                  <a16:creationId xmlns:a16="http://schemas.microsoft.com/office/drawing/2014/main" id="{7B0D0A27-1A1C-7135-15C9-B4AACF742055}"/>
                </a:ext>
              </a:extLst>
            </p:cNvPr>
            <p:cNvSpPr>
              <a:spLocks/>
            </p:cNvSpPr>
            <p:nvPr/>
          </p:nvSpPr>
          <p:spPr bwMode="auto">
            <a:xfrm>
              <a:off x="1888"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5" name="Freeform 436">
              <a:extLst>
                <a:ext uri="{FF2B5EF4-FFF2-40B4-BE49-F238E27FC236}">
                  <a16:creationId xmlns:a16="http://schemas.microsoft.com/office/drawing/2014/main" id="{C34BAB4B-BFD2-B686-9976-30E2861BA77F}"/>
                </a:ext>
              </a:extLst>
            </p:cNvPr>
            <p:cNvSpPr>
              <a:spLocks/>
            </p:cNvSpPr>
            <p:nvPr/>
          </p:nvSpPr>
          <p:spPr bwMode="auto">
            <a:xfrm>
              <a:off x="1907" y="1484"/>
              <a:ext cx="20" cy="10"/>
            </a:xfrm>
            <a:custGeom>
              <a:avLst/>
              <a:gdLst>
                <a:gd name="T0" fmla="*/ 0 w 20"/>
                <a:gd name="T1" fmla="*/ 0 h 10"/>
                <a:gd name="T2" fmla="*/ 20 w 20"/>
                <a:gd name="T3" fmla="*/ 3 h 10"/>
                <a:gd name="T4" fmla="*/ 20 w 20"/>
                <a:gd name="T5" fmla="*/ 7 h 10"/>
                <a:gd name="T6" fmla="*/ 0 w 20"/>
                <a:gd name="T7" fmla="*/ 3 h 10"/>
                <a:gd name="T8" fmla="*/ 0 w 20"/>
                <a:gd name="T9" fmla="*/ 7 h 10"/>
                <a:gd name="T10" fmla="*/ 20 w 20"/>
                <a:gd name="T11" fmla="*/ 10 h 10"/>
                <a:gd name="T12" fmla="*/ 2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0"/>
                  </a:moveTo>
                  <a:lnTo>
                    <a:pt x="20" y="3"/>
                  </a:lnTo>
                  <a:lnTo>
                    <a:pt x="20" y="7"/>
                  </a:lnTo>
                  <a:lnTo>
                    <a:pt x="0" y="3"/>
                  </a:lnTo>
                  <a:lnTo>
                    <a:pt x="0" y="7"/>
                  </a:lnTo>
                  <a:lnTo>
                    <a:pt x="20" y="10"/>
                  </a:lnTo>
                  <a:lnTo>
                    <a:pt x="2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6" name="Freeform 437">
              <a:extLst>
                <a:ext uri="{FF2B5EF4-FFF2-40B4-BE49-F238E27FC236}">
                  <a16:creationId xmlns:a16="http://schemas.microsoft.com/office/drawing/2014/main" id="{28CC88FD-01CC-6E63-E8D6-7E96D5CEE938}"/>
                </a:ext>
              </a:extLst>
            </p:cNvPr>
            <p:cNvSpPr>
              <a:spLocks/>
            </p:cNvSpPr>
            <p:nvPr/>
          </p:nvSpPr>
          <p:spPr bwMode="auto">
            <a:xfrm>
              <a:off x="1927" y="1484"/>
              <a:ext cx="23" cy="10"/>
            </a:xfrm>
            <a:custGeom>
              <a:avLst/>
              <a:gdLst>
                <a:gd name="T0" fmla="*/ 0 w 23"/>
                <a:gd name="T1" fmla="*/ 3 h 10"/>
                <a:gd name="T2" fmla="*/ 23 w 23"/>
                <a:gd name="T3" fmla="*/ 0 h 10"/>
                <a:gd name="T4" fmla="*/ 23 w 23"/>
                <a:gd name="T5" fmla="*/ 3 h 10"/>
                <a:gd name="T6" fmla="*/ 0 w 23"/>
                <a:gd name="T7" fmla="*/ 7 h 10"/>
                <a:gd name="T8" fmla="*/ 0 w 23"/>
                <a:gd name="T9" fmla="*/ 10 h 10"/>
                <a:gd name="T10" fmla="*/ 23 w 23"/>
                <a:gd name="T11" fmla="*/ 7 h 10"/>
                <a:gd name="T12" fmla="*/ 23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lnTo>
                    <a:pt x="23" y="0"/>
                  </a:lnTo>
                  <a:lnTo>
                    <a:pt x="23" y="3"/>
                  </a:lnTo>
                  <a:lnTo>
                    <a:pt x="0" y="7"/>
                  </a:lnTo>
                  <a:lnTo>
                    <a:pt x="0" y="10"/>
                  </a:lnTo>
                  <a:lnTo>
                    <a:pt x="23" y="7"/>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7" name="Freeform 438">
              <a:extLst>
                <a:ext uri="{FF2B5EF4-FFF2-40B4-BE49-F238E27FC236}">
                  <a16:creationId xmlns:a16="http://schemas.microsoft.com/office/drawing/2014/main" id="{60229E19-4379-EFCB-5E45-6CA8A614BA1D}"/>
                </a:ext>
              </a:extLst>
            </p:cNvPr>
            <p:cNvSpPr>
              <a:spLocks/>
            </p:cNvSpPr>
            <p:nvPr/>
          </p:nvSpPr>
          <p:spPr bwMode="auto">
            <a:xfrm>
              <a:off x="1950"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8" name="Freeform 439">
              <a:extLst>
                <a:ext uri="{FF2B5EF4-FFF2-40B4-BE49-F238E27FC236}">
                  <a16:creationId xmlns:a16="http://schemas.microsoft.com/office/drawing/2014/main" id="{F6E5EAE7-0121-B1D0-7AED-42CE169640F4}"/>
                </a:ext>
              </a:extLst>
            </p:cNvPr>
            <p:cNvSpPr>
              <a:spLocks/>
            </p:cNvSpPr>
            <p:nvPr/>
          </p:nvSpPr>
          <p:spPr bwMode="auto">
            <a:xfrm>
              <a:off x="1967" y="1461"/>
              <a:ext cx="19" cy="16"/>
            </a:xfrm>
            <a:custGeom>
              <a:avLst/>
              <a:gdLst>
                <a:gd name="T0" fmla="*/ 0 w 19"/>
                <a:gd name="T1" fmla="*/ 16 h 16"/>
                <a:gd name="T2" fmla="*/ 13 w 19"/>
                <a:gd name="T3" fmla="*/ 0 h 16"/>
                <a:gd name="T4" fmla="*/ 16 w 19"/>
                <a:gd name="T5" fmla="*/ 0 h 16"/>
                <a:gd name="T6" fmla="*/ 3 w 19"/>
                <a:gd name="T7" fmla="*/ 16 h 16"/>
                <a:gd name="T8" fmla="*/ 6 w 19"/>
                <a:gd name="T9" fmla="*/ 16 h 16"/>
                <a:gd name="T10" fmla="*/ 19 w 19"/>
                <a:gd name="T11" fmla="*/ 0 h 16"/>
                <a:gd name="T12" fmla="*/ 16 w 19"/>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6"/>
                  </a:moveTo>
                  <a:lnTo>
                    <a:pt x="13" y="0"/>
                  </a:lnTo>
                  <a:lnTo>
                    <a:pt x="16" y="0"/>
                  </a:lnTo>
                  <a:lnTo>
                    <a:pt x="3" y="16"/>
                  </a:lnTo>
                  <a:lnTo>
                    <a:pt x="6" y="16"/>
                  </a:lnTo>
                  <a:lnTo>
                    <a:pt x="19" y="0"/>
                  </a:lnTo>
                  <a:lnTo>
                    <a:pt x="1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 name="Freeform 440">
              <a:extLst>
                <a:ext uri="{FF2B5EF4-FFF2-40B4-BE49-F238E27FC236}">
                  <a16:creationId xmlns:a16="http://schemas.microsoft.com/office/drawing/2014/main" id="{74E565B3-94FE-58C2-479A-4C6481C7D35F}"/>
                </a:ext>
              </a:extLst>
            </p:cNvPr>
            <p:cNvSpPr>
              <a:spLocks/>
            </p:cNvSpPr>
            <p:nvPr/>
          </p:nvSpPr>
          <p:spPr bwMode="auto">
            <a:xfrm>
              <a:off x="1980" y="1441"/>
              <a:ext cx="16" cy="20"/>
            </a:xfrm>
            <a:custGeom>
              <a:avLst/>
              <a:gdLst>
                <a:gd name="T0" fmla="*/ 0 w 16"/>
                <a:gd name="T1" fmla="*/ 20 h 20"/>
                <a:gd name="T2" fmla="*/ 10 w 16"/>
                <a:gd name="T3" fmla="*/ 0 h 20"/>
                <a:gd name="T4" fmla="*/ 13 w 16"/>
                <a:gd name="T5" fmla="*/ 0 h 20"/>
                <a:gd name="T6" fmla="*/ 3 w 16"/>
                <a:gd name="T7" fmla="*/ 20 h 20"/>
                <a:gd name="T8" fmla="*/ 6 w 16"/>
                <a:gd name="T9" fmla="*/ 20 h 20"/>
                <a:gd name="T10" fmla="*/ 16 w 16"/>
                <a:gd name="T11" fmla="*/ 0 h 20"/>
                <a:gd name="T12" fmla="*/ 1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20"/>
                  </a:moveTo>
                  <a:lnTo>
                    <a:pt x="10" y="0"/>
                  </a:lnTo>
                  <a:lnTo>
                    <a:pt x="13" y="0"/>
                  </a:lnTo>
                  <a:lnTo>
                    <a:pt x="3" y="20"/>
                  </a:lnTo>
                  <a:lnTo>
                    <a:pt x="6" y="20"/>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 name="Freeform 441">
              <a:extLst>
                <a:ext uri="{FF2B5EF4-FFF2-40B4-BE49-F238E27FC236}">
                  <a16:creationId xmlns:a16="http://schemas.microsoft.com/office/drawing/2014/main" id="{739E8487-24A1-FF91-D663-5756C64EEDF1}"/>
                </a:ext>
              </a:extLst>
            </p:cNvPr>
            <p:cNvSpPr>
              <a:spLocks/>
            </p:cNvSpPr>
            <p:nvPr/>
          </p:nvSpPr>
          <p:spPr bwMode="auto">
            <a:xfrm>
              <a:off x="1990" y="1421"/>
              <a:ext cx="10" cy="20"/>
            </a:xfrm>
            <a:custGeom>
              <a:avLst/>
              <a:gdLst>
                <a:gd name="T0" fmla="*/ 0 w 10"/>
                <a:gd name="T1" fmla="*/ 20 h 20"/>
                <a:gd name="T2" fmla="*/ 3 w 10"/>
                <a:gd name="T3" fmla="*/ 0 h 20"/>
                <a:gd name="T4" fmla="*/ 6 w 10"/>
                <a:gd name="T5" fmla="*/ 0 h 20"/>
                <a:gd name="T6" fmla="*/ 3 w 10"/>
                <a:gd name="T7" fmla="*/ 20 h 20"/>
                <a:gd name="T8" fmla="*/ 6 w 10"/>
                <a:gd name="T9" fmla="*/ 20 h 20"/>
                <a:gd name="T10" fmla="*/ 10 w 10"/>
                <a:gd name="T11" fmla="*/ 0 h 20"/>
                <a:gd name="T12" fmla="*/ 6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3" y="0"/>
                  </a:lnTo>
                  <a:lnTo>
                    <a:pt x="6" y="0"/>
                  </a:lnTo>
                  <a:lnTo>
                    <a:pt x="3" y="20"/>
                  </a:lnTo>
                  <a:lnTo>
                    <a:pt x="6" y="20"/>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1" name="Freeform 442">
              <a:extLst>
                <a:ext uri="{FF2B5EF4-FFF2-40B4-BE49-F238E27FC236}">
                  <a16:creationId xmlns:a16="http://schemas.microsoft.com/office/drawing/2014/main" id="{1BDD5C5C-32BD-F0BD-AC22-8A82CF175462}"/>
                </a:ext>
              </a:extLst>
            </p:cNvPr>
            <p:cNvSpPr>
              <a:spLocks/>
            </p:cNvSpPr>
            <p:nvPr/>
          </p:nvSpPr>
          <p:spPr bwMode="auto">
            <a:xfrm>
              <a:off x="1990" y="1398"/>
              <a:ext cx="10" cy="23"/>
            </a:xfrm>
            <a:custGeom>
              <a:avLst/>
              <a:gdLst>
                <a:gd name="T0" fmla="*/ 3 w 10"/>
                <a:gd name="T1" fmla="*/ 23 h 23"/>
                <a:gd name="T2" fmla="*/ 0 w 10"/>
                <a:gd name="T3" fmla="*/ 0 h 23"/>
                <a:gd name="T4" fmla="*/ 3 w 10"/>
                <a:gd name="T5" fmla="*/ 0 h 23"/>
                <a:gd name="T6" fmla="*/ 6 w 10"/>
                <a:gd name="T7" fmla="*/ 23 h 23"/>
                <a:gd name="T8" fmla="*/ 10 w 10"/>
                <a:gd name="T9" fmla="*/ 23 h 23"/>
                <a:gd name="T10" fmla="*/ 6 w 10"/>
                <a:gd name="T11" fmla="*/ 0 h 23"/>
                <a:gd name="T12" fmla="*/ 3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23"/>
                  </a:moveTo>
                  <a:lnTo>
                    <a:pt x="0" y="0"/>
                  </a:lnTo>
                  <a:lnTo>
                    <a:pt x="3" y="0"/>
                  </a:lnTo>
                  <a:lnTo>
                    <a:pt x="6" y="23"/>
                  </a:lnTo>
                  <a:lnTo>
                    <a:pt x="10" y="2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2" name="Freeform 443">
              <a:extLst>
                <a:ext uri="{FF2B5EF4-FFF2-40B4-BE49-F238E27FC236}">
                  <a16:creationId xmlns:a16="http://schemas.microsoft.com/office/drawing/2014/main" id="{82EBD774-E351-B131-F230-04ADC919984D}"/>
                </a:ext>
              </a:extLst>
            </p:cNvPr>
            <p:cNvSpPr>
              <a:spLocks/>
            </p:cNvSpPr>
            <p:nvPr/>
          </p:nvSpPr>
          <p:spPr bwMode="auto">
            <a:xfrm>
              <a:off x="1980" y="1379"/>
              <a:ext cx="16" cy="19"/>
            </a:xfrm>
            <a:custGeom>
              <a:avLst/>
              <a:gdLst>
                <a:gd name="T0" fmla="*/ 10 w 16"/>
                <a:gd name="T1" fmla="*/ 19 h 19"/>
                <a:gd name="T2" fmla="*/ 0 w 16"/>
                <a:gd name="T3" fmla="*/ 0 h 19"/>
                <a:gd name="T4" fmla="*/ 3 w 16"/>
                <a:gd name="T5" fmla="*/ 0 h 19"/>
                <a:gd name="T6" fmla="*/ 13 w 16"/>
                <a:gd name="T7" fmla="*/ 19 h 19"/>
                <a:gd name="T8" fmla="*/ 16 w 16"/>
                <a:gd name="T9" fmla="*/ 19 h 19"/>
                <a:gd name="T10" fmla="*/ 6 w 16"/>
                <a:gd name="T11" fmla="*/ 0 h 19"/>
                <a:gd name="T12" fmla="*/ 3 w 1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19"/>
                  </a:moveTo>
                  <a:lnTo>
                    <a:pt x="0" y="0"/>
                  </a:lnTo>
                  <a:lnTo>
                    <a:pt x="3" y="0"/>
                  </a:lnTo>
                  <a:lnTo>
                    <a:pt x="13" y="19"/>
                  </a:lnTo>
                  <a:lnTo>
                    <a:pt x="16" y="1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3" name="Freeform 444">
              <a:extLst>
                <a:ext uri="{FF2B5EF4-FFF2-40B4-BE49-F238E27FC236}">
                  <a16:creationId xmlns:a16="http://schemas.microsoft.com/office/drawing/2014/main" id="{E5F6116E-45A2-DE29-175B-14191F971D9A}"/>
                </a:ext>
              </a:extLst>
            </p:cNvPr>
            <p:cNvSpPr>
              <a:spLocks/>
            </p:cNvSpPr>
            <p:nvPr/>
          </p:nvSpPr>
          <p:spPr bwMode="auto">
            <a:xfrm>
              <a:off x="1970" y="1362"/>
              <a:ext cx="13" cy="20"/>
            </a:xfrm>
            <a:custGeom>
              <a:avLst/>
              <a:gdLst>
                <a:gd name="T0" fmla="*/ 13 w 13"/>
                <a:gd name="T1" fmla="*/ 13 h 20"/>
                <a:gd name="T2" fmla="*/ 0 w 13"/>
                <a:gd name="T3" fmla="*/ 0 h 20"/>
                <a:gd name="T4" fmla="*/ 0 w 13"/>
                <a:gd name="T5" fmla="*/ 3 h 20"/>
                <a:gd name="T6" fmla="*/ 13 w 13"/>
                <a:gd name="T7" fmla="*/ 17 h 20"/>
                <a:gd name="T8" fmla="*/ 13 w 13"/>
                <a:gd name="T9" fmla="*/ 20 h 20"/>
                <a:gd name="T10" fmla="*/ 0 w 13"/>
                <a:gd name="T11" fmla="*/ 7 h 20"/>
                <a:gd name="T12" fmla="*/ 0 w 13"/>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0">
                  <a:moveTo>
                    <a:pt x="13" y="13"/>
                  </a:moveTo>
                  <a:lnTo>
                    <a:pt x="0" y="0"/>
                  </a:lnTo>
                  <a:lnTo>
                    <a:pt x="0" y="3"/>
                  </a:lnTo>
                  <a:lnTo>
                    <a:pt x="13" y="17"/>
                  </a:lnTo>
                  <a:lnTo>
                    <a:pt x="13" y="2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4" name="Freeform 445">
              <a:extLst>
                <a:ext uri="{FF2B5EF4-FFF2-40B4-BE49-F238E27FC236}">
                  <a16:creationId xmlns:a16="http://schemas.microsoft.com/office/drawing/2014/main" id="{6371F500-0DD5-5CDB-4F21-E0ACA1F877E0}"/>
                </a:ext>
              </a:extLst>
            </p:cNvPr>
            <p:cNvSpPr>
              <a:spLocks/>
            </p:cNvSpPr>
            <p:nvPr/>
          </p:nvSpPr>
          <p:spPr bwMode="auto">
            <a:xfrm>
              <a:off x="1950"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5" name="Freeform 446">
              <a:extLst>
                <a:ext uri="{FF2B5EF4-FFF2-40B4-BE49-F238E27FC236}">
                  <a16:creationId xmlns:a16="http://schemas.microsoft.com/office/drawing/2014/main" id="{2D069FB0-D396-D1F7-AC3D-7E8E156A7247}"/>
                </a:ext>
              </a:extLst>
            </p:cNvPr>
            <p:cNvSpPr>
              <a:spLocks/>
            </p:cNvSpPr>
            <p:nvPr/>
          </p:nvSpPr>
          <p:spPr bwMode="auto">
            <a:xfrm>
              <a:off x="1927" y="1349"/>
              <a:ext cx="23" cy="10"/>
            </a:xfrm>
            <a:custGeom>
              <a:avLst/>
              <a:gdLst>
                <a:gd name="T0" fmla="*/ 23 w 23"/>
                <a:gd name="T1" fmla="*/ 3 h 10"/>
                <a:gd name="T2" fmla="*/ 0 w 23"/>
                <a:gd name="T3" fmla="*/ 0 h 10"/>
                <a:gd name="T4" fmla="*/ 0 w 23"/>
                <a:gd name="T5" fmla="*/ 3 h 10"/>
                <a:gd name="T6" fmla="*/ 23 w 23"/>
                <a:gd name="T7" fmla="*/ 6 h 10"/>
                <a:gd name="T8" fmla="*/ 23 w 23"/>
                <a:gd name="T9" fmla="*/ 10 h 10"/>
                <a:gd name="T10" fmla="*/ 0 w 23"/>
                <a:gd name="T11" fmla="*/ 6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6"/>
                  </a:lnTo>
                  <a:lnTo>
                    <a:pt x="2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6" name="Freeform 447">
              <a:extLst>
                <a:ext uri="{FF2B5EF4-FFF2-40B4-BE49-F238E27FC236}">
                  <a16:creationId xmlns:a16="http://schemas.microsoft.com/office/drawing/2014/main" id="{3C2B5E6A-4BBC-31C8-7CB1-85FBEB5F40D0}"/>
                </a:ext>
              </a:extLst>
            </p:cNvPr>
            <p:cNvSpPr>
              <a:spLocks/>
            </p:cNvSpPr>
            <p:nvPr/>
          </p:nvSpPr>
          <p:spPr bwMode="auto">
            <a:xfrm>
              <a:off x="1907" y="1349"/>
              <a:ext cx="20" cy="10"/>
            </a:xfrm>
            <a:custGeom>
              <a:avLst/>
              <a:gdLst>
                <a:gd name="T0" fmla="*/ 20 w 20"/>
                <a:gd name="T1" fmla="*/ 0 h 10"/>
                <a:gd name="T2" fmla="*/ 0 w 20"/>
                <a:gd name="T3" fmla="*/ 3 h 10"/>
                <a:gd name="T4" fmla="*/ 0 w 20"/>
                <a:gd name="T5" fmla="*/ 6 h 10"/>
                <a:gd name="T6" fmla="*/ 20 w 20"/>
                <a:gd name="T7" fmla="*/ 3 h 10"/>
                <a:gd name="T8" fmla="*/ 20 w 20"/>
                <a:gd name="T9" fmla="*/ 6 h 10"/>
                <a:gd name="T10" fmla="*/ 0 w 20"/>
                <a:gd name="T11" fmla="*/ 10 h 10"/>
                <a:gd name="T12" fmla="*/ 0 w 2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6"/>
                  </a:lnTo>
                  <a:lnTo>
                    <a:pt x="20" y="3"/>
                  </a:lnTo>
                  <a:lnTo>
                    <a:pt x="2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7" name="Freeform 448">
              <a:extLst>
                <a:ext uri="{FF2B5EF4-FFF2-40B4-BE49-F238E27FC236}">
                  <a16:creationId xmlns:a16="http://schemas.microsoft.com/office/drawing/2014/main" id="{04FDFD5E-0D00-F609-06B7-D57F6ECE4797}"/>
                </a:ext>
              </a:extLst>
            </p:cNvPr>
            <p:cNvSpPr>
              <a:spLocks/>
            </p:cNvSpPr>
            <p:nvPr/>
          </p:nvSpPr>
          <p:spPr bwMode="auto">
            <a:xfrm>
              <a:off x="1888"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8" name="Freeform 449">
              <a:extLst>
                <a:ext uri="{FF2B5EF4-FFF2-40B4-BE49-F238E27FC236}">
                  <a16:creationId xmlns:a16="http://schemas.microsoft.com/office/drawing/2014/main" id="{C2EDFC13-C2C9-9090-BBF2-36D0882A5CE9}"/>
                </a:ext>
              </a:extLst>
            </p:cNvPr>
            <p:cNvSpPr>
              <a:spLocks/>
            </p:cNvSpPr>
            <p:nvPr/>
          </p:nvSpPr>
          <p:spPr bwMode="auto">
            <a:xfrm>
              <a:off x="1871" y="1362"/>
              <a:ext cx="17" cy="20"/>
            </a:xfrm>
            <a:custGeom>
              <a:avLst/>
              <a:gdLst>
                <a:gd name="T0" fmla="*/ 17 w 17"/>
                <a:gd name="T1" fmla="*/ 0 h 20"/>
                <a:gd name="T2" fmla="*/ 0 w 17"/>
                <a:gd name="T3" fmla="*/ 13 h 20"/>
                <a:gd name="T4" fmla="*/ 0 w 17"/>
                <a:gd name="T5" fmla="*/ 17 h 20"/>
                <a:gd name="T6" fmla="*/ 17 w 17"/>
                <a:gd name="T7" fmla="*/ 3 h 20"/>
                <a:gd name="T8" fmla="*/ 17 w 17"/>
                <a:gd name="T9" fmla="*/ 7 h 20"/>
                <a:gd name="T10" fmla="*/ 0 w 17"/>
                <a:gd name="T11" fmla="*/ 20 h 20"/>
                <a:gd name="T12" fmla="*/ 0 w 17"/>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7" y="0"/>
                  </a:moveTo>
                  <a:lnTo>
                    <a:pt x="0" y="13"/>
                  </a:lnTo>
                  <a:lnTo>
                    <a:pt x="0" y="17"/>
                  </a:lnTo>
                  <a:lnTo>
                    <a:pt x="17" y="3"/>
                  </a:lnTo>
                  <a:lnTo>
                    <a:pt x="17"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 name="Freeform 450">
              <a:extLst>
                <a:ext uri="{FF2B5EF4-FFF2-40B4-BE49-F238E27FC236}">
                  <a16:creationId xmlns:a16="http://schemas.microsoft.com/office/drawing/2014/main" id="{1C19E075-342C-CB05-9277-EF3E27FE61B1}"/>
                </a:ext>
              </a:extLst>
            </p:cNvPr>
            <p:cNvSpPr>
              <a:spLocks/>
            </p:cNvSpPr>
            <p:nvPr/>
          </p:nvSpPr>
          <p:spPr bwMode="auto">
            <a:xfrm>
              <a:off x="1858" y="1379"/>
              <a:ext cx="16" cy="19"/>
            </a:xfrm>
            <a:custGeom>
              <a:avLst/>
              <a:gdLst>
                <a:gd name="T0" fmla="*/ 10 w 16"/>
                <a:gd name="T1" fmla="*/ 0 h 19"/>
                <a:gd name="T2" fmla="*/ 0 w 16"/>
                <a:gd name="T3" fmla="*/ 19 h 19"/>
                <a:gd name="T4" fmla="*/ 3 w 16"/>
                <a:gd name="T5" fmla="*/ 19 h 19"/>
                <a:gd name="T6" fmla="*/ 13 w 16"/>
                <a:gd name="T7" fmla="*/ 0 h 19"/>
                <a:gd name="T8" fmla="*/ 16 w 16"/>
                <a:gd name="T9" fmla="*/ 0 h 19"/>
                <a:gd name="T10" fmla="*/ 7 w 16"/>
                <a:gd name="T11" fmla="*/ 19 h 19"/>
                <a:gd name="T12" fmla="*/ 3 w 16"/>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0"/>
                  </a:moveTo>
                  <a:lnTo>
                    <a:pt x="0" y="19"/>
                  </a:lnTo>
                  <a:lnTo>
                    <a:pt x="3" y="19"/>
                  </a:lnTo>
                  <a:lnTo>
                    <a:pt x="13" y="0"/>
                  </a:lnTo>
                  <a:lnTo>
                    <a:pt x="16"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 name="Freeform 451">
              <a:extLst>
                <a:ext uri="{FF2B5EF4-FFF2-40B4-BE49-F238E27FC236}">
                  <a16:creationId xmlns:a16="http://schemas.microsoft.com/office/drawing/2014/main" id="{C4A9CBDB-C35B-65DF-34EC-B92838A082FB}"/>
                </a:ext>
              </a:extLst>
            </p:cNvPr>
            <p:cNvSpPr>
              <a:spLocks/>
            </p:cNvSpPr>
            <p:nvPr/>
          </p:nvSpPr>
          <p:spPr bwMode="auto">
            <a:xfrm>
              <a:off x="1855" y="1398"/>
              <a:ext cx="10" cy="23"/>
            </a:xfrm>
            <a:custGeom>
              <a:avLst/>
              <a:gdLst>
                <a:gd name="T0" fmla="*/ 3 w 10"/>
                <a:gd name="T1" fmla="*/ 0 h 23"/>
                <a:gd name="T2" fmla="*/ 0 w 10"/>
                <a:gd name="T3" fmla="*/ 23 h 23"/>
                <a:gd name="T4" fmla="*/ 3 w 10"/>
                <a:gd name="T5" fmla="*/ 23 h 23"/>
                <a:gd name="T6" fmla="*/ 6 w 10"/>
                <a:gd name="T7" fmla="*/ 0 h 23"/>
                <a:gd name="T8" fmla="*/ 10 w 10"/>
                <a:gd name="T9" fmla="*/ 0 h 23"/>
                <a:gd name="T10" fmla="*/ 6 w 10"/>
                <a:gd name="T11" fmla="*/ 23 h 23"/>
                <a:gd name="T12" fmla="*/ 3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0"/>
                  </a:moveTo>
                  <a:lnTo>
                    <a:pt x="0" y="23"/>
                  </a:lnTo>
                  <a:lnTo>
                    <a:pt x="3" y="23"/>
                  </a:lnTo>
                  <a:lnTo>
                    <a:pt x="6" y="0"/>
                  </a:lnTo>
                  <a:lnTo>
                    <a:pt x="10" y="0"/>
                  </a:lnTo>
                  <a:lnTo>
                    <a:pt x="6" y="23"/>
                  </a:lnTo>
                  <a:lnTo>
                    <a:pt x="3"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1" name="Freeform 452">
              <a:extLst>
                <a:ext uri="{FF2B5EF4-FFF2-40B4-BE49-F238E27FC236}">
                  <a16:creationId xmlns:a16="http://schemas.microsoft.com/office/drawing/2014/main" id="{926FE210-8A93-271A-A9E6-88AC191C761F}"/>
                </a:ext>
              </a:extLst>
            </p:cNvPr>
            <p:cNvSpPr>
              <a:spLocks/>
            </p:cNvSpPr>
            <p:nvPr/>
          </p:nvSpPr>
          <p:spPr bwMode="auto">
            <a:xfrm>
              <a:off x="3171" y="1352"/>
              <a:ext cx="342" cy="7"/>
            </a:xfrm>
            <a:custGeom>
              <a:avLst/>
              <a:gdLst>
                <a:gd name="T0" fmla="*/ 0 w 342"/>
                <a:gd name="T1" fmla="*/ 0 h 7"/>
                <a:gd name="T2" fmla="*/ 342 w 342"/>
                <a:gd name="T3" fmla="*/ 0 h 7"/>
                <a:gd name="T4" fmla="*/ 342 w 342"/>
                <a:gd name="T5" fmla="*/ 3 h 7"/>
                <a:gd name="T6" fmla="*/ 0 w 342"/>
                <a:gd name="T7" fmla="*/ 3 h 7"/>
                <a:gd name="T8" fmla="*/ 0 w 342"/>
                <a:gd name="T9" fmla="*/ 7 h 7"/>
                <a:gd name="T10" fmla="*/ 342 w 342"/>
                <a:gd name="T11" fmla="*/ 7 h 7"/>
                <a:gd name="T12" fmla="*/ 342 w 3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7">
                  <a:moveTo>
                    <a:pt x="0" y="0"/>
                  </a:moveTo>
                  <a:lnTo>
                    <a:pt x="342" y="0"/>
                  </a:lnTo>
                  <a:lnTo>
                    <a:pt x="342" y="3"/>
                  </a:lnTo>
                  <a:lnTo>
                    <a:pt x="0" y="3"/>
                  </a:lnTo>
                  <a:lnTo>
                    <a:pt x="0" y="7"/>
                  </a:lnTo>
                  <a:lnTo>
                    <a:pt x="342" y="7"/>
                  </a:lnTo>
                  <a:lnTo>
                    <a:pt x="342"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2" name="Freeform 453">
              <a:extLst>
                <a:ext uri="{FF2B5EF4-FFF2-40B4-BE49-F238E27FC236}">
                  <a16:creationId xmlns:a16="http://schemas.microsoft.com/office/drawing/2014/main" id="{1EFC1DA9-62A6-6CE6-33A0-B516FA97B69B}"/>
                </a:ext>
              </a:extLst>
            </p:cNvPr>
            <p:cNvSpPr>
              <a:spLocks/>
            </p:cNvSpPr>
            <p:nvPr/>
          </p:nvSpPr>
          <p:spPr bwMode="auto">
            <a:xfrm>
              <a:off x="3309"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3" name="Freeform 454">
              <a:extLst>
                <a:ext uri="{FF2B5EF4-FFF2-40B4-BE49-F238E27FC236}">
                  <a16:creationId xmlns:a16="http://schemas.microsoft.com/office/drawing/2014/main" id="{CADDCA1D-A963-0AF5-3A39-1D31395AB951}"/>
                </a:ext>
              </a:extLst>
            </p:cNvPr>
            <p:cNvSpPr>
              <a:spLocks/>
            </p:cNvSpPr>
            <p:nvPr/>
          </p:nvSpPr>
          <p:spPr bwMode="auto">
            <a:xfrm>
              <a:off x="3319" y="1359"/>
              <a:ext cx="7" cy="13"/>
            </a:xfrm>
            <a:custGeom>
              <a:avLst/>
              <a:gdLst>
                <a:gd name="T0" fmla="*/ 0 w 7"/>
                <a:gd name="T1" fmla="*/ 0 h 13"/>
                <a:gd name="T2" fmla="*/ 7 w 7"/>
                <a:gd name="T3" fmla="*/ 6 h 13"/>
                <a:gd name="T4" fmla="*/ 7 w 7"/>
                <a:gd name="T5" fmla="*/ 10 h 13"/>
                <a:gd name="T6" fmla="*/ 0 w 7"/>
                <a:gd name="T7" fmla="*/ 3 h 13"/>
                <a:gd name="T8" fmla="*/ 0 w 7"/>
                <a:gd name="T9" fmla="*/ 6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6"/>
                  </a:lnTo>
                  <a:lnTo>
                    <a:pt x="7" y="10"/>
                  </a:lnTo>
                  <a:lnTo>
                    <a:pt x="0" y="3"/>
                  </a:lnTo>
                  <a:lnTo>
                    <a:pt x="0" y="6"/>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4" name="Freeform 455">
              <a:extLst>
                <a:ext uri="{FF2B5EF4-FFF2-40B4-BE49-F238E27FC236}">
                  <a16:creationId xmlns:a16="http://schemas.microsoft.com/office/drawing/2014/main" id="{0CE8F901-B227-B85F-BB77-5BB15279D824}"/>
                </a:ext>
              </a:extLst>
            </p:cNvPr>
            <p:cNvSpPr>
              <a:spLocks/>
            </p:cNvSpPr>
            <p:nvPr/>
          </p:nvSpPr>
          <p:spPr bwMode="auto">
            <a:xfrm>
              <a:off x="3326" y="1365"/>
              <a:ext cx="6" cy="14"/>
            </a:xfrm>
            <a:custGeom>
              <a:avLst/>
              <a:gdLst>
                <a:gd name="T0" fmla="*/ 0 w 6"/>
                <a:gd name="T1" fmla="*/ 0 h 14"/>
                <a:gd name="T2" fmla="*/ 6 w 6"/>
                <a:gd name="T3" fmla="*/ 7 h 14"/>
                <a:gd name="T4" fmla="*/ 6 w 6"/>
                <a:gd name="T5" fmla="*/ 10 h 14"/>
                <a:gd name="T6" fmla="*/ 0 w 6"/>
                <a:gd name="T7" fmla="*/ 4 h 14"/>
                <a:gd name="T8" fmla="*/ 0 w 6"/>
                <a:gd name="T9" fmla="*/ 7 h 14"/>
                <a:gd name="T10" fmla="*/ 6 w 6"/>
                <a:gd name="T11" fmla="*/ 14 h 14"/>
                <a:gd name="T12" fmla="*/ 6 w 6"/>
                <a:gd name="T13" fmla="*/ 1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6" y="7"/>
                  </a:lnTo>
                  <a:lnTo>
                    <a:pt x="6" y="10"/>
                  </a:lnTo>
                  <a:lnTo>
                    <a:pt x="0" y="4"/>
                  </a:lnTo>
                  <a:lnTo>
                    <a:pt x="0" y="7"/>
                  </a:lnTo>
                  <a:lnTo>
                    <a:pt x="6" y="14"/>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5" name="Freeform 456">
              <a:extLst>
                <a:ext uri="{FF2B5EF4-FFF2-40B4-BE49-F238E27FC236}">
                  <a16:creationId xmlns:a16="http://schemas.microsoft.com/office/drawing/2014/main" id="{795D4A86-B2BC-1C61-6AC4-5C888BBE9427}"/>
                </a:ext>
              </a:extLst>
            </p:cNvPr>
            <p:cNvSpPr>
              <a:spLocks/>
            </p:cNvSpPr>
            <p:nvPr/>
          </p:nvSpPr>
          <p:spPr bwMode="auto">
            <a:xfrm>
              <a:off x="3332" y="1372"/>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6" name="Freeform 457">
              <a:extLst>
                <a:ext uri="{FF2B5EF4-FFF2-40B4-BE49-F238E27FC236}">
                  <a16:creationId xmlns:a16="http://schemas.microsoft.com/office/drawing/2014/main" id="{D940AA41-A476-D355-7A75-F71199F95B02}"/>
                </a:ext>
              </a:extLst>
            </p:cNvPr>
            <p:cNvSpPr>
              <a:spLocks/>
            </p:cNvSpPr>
            <p:nvPr/>
          </p:nvSpPr>
          <p:spPr bwMode="auto">
            <a:xfrm>
              <a:off x="3336" y="1382"/>
              <a:ext cx="10" cy="6"/>
            </a:xfrm>
            <a:custGeom>
              <a:avLst/>
              <a:gdLst>
                <a:gd name="T0" fmla="*/ 0 w 10"/>
                <a:gd name="T1" fmla="*/ 0 h 6"/>
                <a:gd name="T2" fmla="*/ 3 w 10"/>
                <a:gd name="T3" fmla="*/ 6 h 6"/>
                <a:gd name="T4" fmla="*/ 6 w 10"/>
                <a:gd name="T5" fmla="*/ 6 h 6"/>
                <a:gd name="T6" fmla="*/ 3 w 10"/>
                <a:gd name="T7" fmla="*/ 0 h 6"/>
                <a:gd name="T8" fmla="*/ 6 w 10"/>
                <a:gd name="T9" fmla="*/ 0 h 6"/>
                <a:gd name="T10" fmla="*/ 10 w 10"/>
                <a:gd name="T11" fmla="*/ 6 h 6"/>
                <a:gd name="T12" fmla="*/ 6 w 1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3" y="6"/>
                  </a:lnTo>
                  <a:lnTo>
                    <a:pt x="6" y="6"/>
                  </a:lnTo>
                  <a:lnTo>
                    <a:pt x="3" y="0"/>
                  </a:lnTo>
                  <a:lnTo>
                    <a:pt x="6" y="0"/>
                  </a:lnTo>
                  <a:lnTo>
                    <a:pt x="10" y="6"/>
                  </a:lnTo>
                  <a:lnTo>
                    <a:pt x="6"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7" name="Freeform 458">
              <a:extLst>
                <a:ext uri="{FF2B5EF4-FFF2-40B4-BE49-F238E27FC236}">
                  <a16:creationId xmlns:a16="http://schemas.microsoft.com/office/drawing/2014/main" id="{D68882C8-1A82-5D41-02A6-67E0438DDE8E}"/>
                </a:ext>
              </a:extLst>
            </p:cNvPr>
            <p:cNvSpPr>
              <a:spLocks/>
            </p:cNvSpPr>
            <p:nvPr/>
          </p:nvSpPr>
          <p:spPr bwMode="auto">
            <a:xfrm>
              <a:off x="3339" y="1388"/>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8" name="Freeform 459">
              <a:extLst>
                <a:ext uri="{FF2B5EF4-FFF2-40B4-BE49-F238E27FC236}">
                  <a16:creationId xmlns:a16="http://schemas.microsoft.com/office/drawing/2014/main" id="{F8A19867-3FFA-038C-8150-C02E097AEBC5}"/>
                </a:ext>
              </a:extLst>
            </p:cNvPr>
            <p:cNvSpPr>
              <a:spLocks/>
            </p:cNvSpPr>
            <p:nvPr/>
          </p:nvSpPr>
          <p:spPr bwMode="auto">
            <a:xfrm>
              <a:off x="3346" y="1398"/>
              <a:ext cx="9" cy="10"/>
            </a:xfrm>
            <a:custGeom>
              <a:avLst/>
              <a:gdLst>
                <a:gd name="T0" fmla="*/ 0 w 9"/>
                <a:gd name="T1" fmla="*/ 0 h 10"/>
                <a:gd name="T2" fmla="*/ 3 w 9"/>
                <a:gd name="T3" fmla="*/ 10 h 10"/>
                <a:gd name="T4" fmla="*/ 6 w 9"/>
                <a:gd name="T5" fmla="*/ 10 h 10"/>
                <a:gd name="T6" fmla="*/ 3 w 9"/>
                <a:gd name="T7" fmla="*/ 0 h 10"/>
                <a:gd name="T8" fmla="*/ 6 w 9"/>
                <a:gd name="T9" fmla="*/ 0 h 10"/>
                <a:gd name="T10" fmla="*/ 9 w 9"/>
                <a:gd name="T11" fmla="*/ 10 h 10"/>
                <a:gd name="T12" fmla="*/ 6 w 9"/>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3" y="10"/>
                  </a:lnTo>
                  <a:lnTo>
                    <a:pt x="6" y="10"/>
                  </a:lnTo>
                  <a:lnTo>
                    <a:pt x="3" y="0"/>
                  </a:lnTo>
                  <a:lnTo>
                    <a:pt x="6" y="0"/>
                  </a:lnTo>
                  <a:lnTo>
                    <a:pt x="9" y="10"/>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9" name="Freeform 460">
              <a:extLst>
                <a:ext uri="{FF2B5EF4-FFF2-40B4-BE49-F238E27FC236}">
                  <a16:creationId xmlns:a16="http://schemas.microsoft.com/office/drawing/2014/main" id="{91ACB5B0-450C-EC60-A4DE-1689EAED2283}"/>
                </a:ext>
              </a:extLst>
            </p:cNvPr>
            <p:cNvSpPr>
              <a:spLocks/>
            </p:cNvSpPr>
            <p:nvPr/>
          </p:nvSpPr>
          <p:spPr bwMode="auto">
            <a:xfrm>
              <a:off x="3349" y="1408"/>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 name="Freeform 461">
              <a:extLst>
                <a:ext uri="{FF2B5EF4-FFF2-40B4-BE49-F238E27FC236}">
                  <a16:creationId xmlns:a16="http://schemas.microsoft.com/office/drawing/2014/main" id="{53E1CC32-0F62-4C1E-CF95-DC8601B98649}"/>
                </a:ext>
              </a:extLst>
            </p:cNvPr>
            <p:cNvSpPr>
              <a:spLocks/>
            </p:cNvSpPr>
            <p:nvPr/>
          </p:nvSpPr>
          <p:spPr bwMode="auto">
            <a:xfrm>
              <a:off x="3296"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1" name="Freeform 462">
              <a:extLst>
                <a:ext uri="{FF2B5EF4-FFF2-40B4-BE49-F238E27FC236}">
                  <a16:creationId xmlns:a16="http://schemas.microsoft.com/office/drawing/2014/main" id="{B23D36E3-1CA7-3F1B-C511-4AD0E3831A1F}"/>
                </a:ext>
              </a:extLst>
            </p:cNvPr>
            <p:cNvSpPr>
              <a:spLocks/>
            </p:cNvSpPr>
            <p:nvPr/>
          </p:nvSpPr>
          <p:spPr bwMode="auto">
            <a:xfrm>
              <a:off x="3306" y="1359"/>
              <a:ext cx="7" cy="10"/>
            </a:xfrm>
            <a:custGeom>
              <a:avLst/>
              <a:gdLst>
                <a:gd name="T0" fmla="*/ 0 w 7"/>
                <a:gd name="T1" fmla="*/ 0 h 10"/>
                <a:gd name="T2" fmla="*/ 7 w 7"/>
                <a:gd name="T3" fmla="*/ 3 h 10"/>
                <a:gd name="T4" fmla="*/ 7 w 7"/>
                <a:gd name="T5" fmla="*/ 6 h 10"/>
                <a:gd name="T6" fmla="*/ 0 w 7"/>
                <a:gd name="T7" fmla="*/ 3 h 10"/>
                <a:gd name="T8" fmla="*/ 0 w 7"/>
                <a:gd name="T9" fmla="*/ 6 h 10"/>
                <a:gd name="T10" fmla="*/ 7 w 7"/>
                <a:gd name="T11" fmla="*/ 10 h 10"/>
                <a:gd name="T12" fmla="*/ 7 w 7"/>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3"/>
                  </a:lnTo>
                  <a:lnTo>
                    <a:pt x="7" y="6"/>
                  </a:lnTo>
                  <a:lnTo>
                    <a:pt x="0" y="3"/>
                  </a:lnTo>
                  <a:lnTo>
                    <a:pt x="0" y="6"/>
                  </a:lnTo>
                  <a:lnTo>
                    <a:pt x="7" y="10"/>
                  </a:lnTo>
                  <a:lnTo>
                    <a:pt x="7"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2" name="Freeform 463">
              <a:extLst>
                <a:ext uri="{FF2B5EF4-FFF2-40B4-BE49-F238E27FC236}">
                  <a16:creationId xmlns:a16="http://schemas.microsoft.com/office/drawing/2014/main" id="{50C88054-510B-2230-238F-06B4988D317D}"/>
                </a:ext>
              </a:extLst>
            </p:cNvPr>
            <p:cNvSpPr>
              <a:spLocks/>
            </p:cNvSpPr>
            <p:nvPr/>
          </p:nvSpPr>
          <p:spPr bwMode="auto">
            <a:xfrm>
              <a:off x="3313" y="136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3" name="Freeform 464">
              <a:extLst>
                <a:ext uri="{FF2B5EF4-FFF2-40B4-BE49-F238E27FC236}">
                  <a16:creationId xmlns:a16="http://schemas.microsoft.com/office/drawing/2014/main" id="{68AB0EDF-7E9E-982B-AF7E-E43BBF356BB3}"/>
                </a:ext>
              </a:extLst>
            </p:cNvPr>
            <p:cNvSpPr>
              <a:spLocks/>
            </p:cNvSpPr>
            <p:nvPr/>
          </p:nvSpPr>
          <p:spPr bwMode="auto">
            <a:xfrm>
              <a:off x="3323" y="1369"/>
              <a:ext cx="6" cy="13"/>
            </a:xfrm>
            <a:custGeom>
              <a:avLst/>
              <a:gdLst>
                <a:gd name="T0" fmla="*/ 0 w 6"/>
                <a:gd name="T1" fmla="*/ 0 h 13"/>
                <a:gd name="T2" fmla="*/ 6 w 6"/>
                <a:gd name="T3" fmla="*/ 6 h 13"/>
                <a:gd name="T4" fmla="*/ 6 w 6"/>
                <a:gd name="T5" fmla="*/ 10 h 13"/>
                <a:gd name="T6" fmla="*/ 0 w 6"/>
                <a:gd name="T7" fmla="*/ 3 h 13"/>
                <a:gd name="T8" fmla="*/ 0 w 6"/>
                <a:gd name="T9" fmla="*/ 6 h 13"/>
                <a:gd name="T10" fmla="*/ 6 w 6"/>
                <a:gd name="T11" fmla="*/ 13 h 13"/>
                <a:gd name="T12" fmla="*/ 6 w 6"/>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6" y="6"/>
                  </a:lnTo>
                  <a:lnTo>
                    <a:pt x="6" y="10"/>
                  </a:lnTo>
                  <a:lnTo>
                    <a:pt x="0" y="3"/>
                  </a:lnTo>
                  <a:lnTo>
                    <a:pt x="0" y="6"/>
                  </a:lnTo>
                  <a:lnTo>
                    <a:pt x="6" y="13"/>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4" name="Freeform 465">
              <a:extLst>
                <a:ext uri="{FF2B5EF4-FFF2-40B4-BE49-F238E27FC236}">
                  <a16:creationId xmlns:a16="http://schemas.microsoft.com/office/drawing/2014/main" id="{F3BB273C-76BB-7460-CA9E-A6AB3715FA1F}"/>
                </a:ext>
              </a:extLst>
            </p:cNvPr>
            <p:cNvSpPr>
              <a:spLocks/>
            </p:cNvSpPr>
            <p:nvPr/>
          </p:nvSpPr>
          <p:spPr bwMode="auto">
            <a:xfrm>
              <a:off x="3326" y="1379"/>
              <a:ext cx="13" cy="9"/>
            </a:xfrm>
            <a:custGeom>
              <a:avLst/>
              <a:gdLst>
                <a:gd name="T0" fmla="*/ 0 w 13"/>
                <a:gd name="T1" fmla="*/ 0 h 9"/>
                <a:gd name="T2" fmla="*/ 6 w 13"/>
                <a:gd name="T3" fmla="*/ 9 h 9"/>
                <a:gd name="T4" fmla="*/ 10 w 13"/>
                <a:gd name="T5" fmla="*/ 9 h 9"/>
                <a:gd name="T6" fmla="*/ 3 w 13"/>
                <a:gd name="T7" fmla="*/ 0 h 9"/>
                <a:gd name="T8" fmla="*/ 6 w 13"/>
                <a:gd name="T9" fmla="*/ 0 h 9"/>
                <a:gd name="T10" fmla="*/ 13 w 13"/>
                <a:gd name="T11" fmla="*/ 9 h 9"/>
                <a:gd name="T12" fmla="*/ 10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10" y="9"/>
                  </a:lnTo>
                  <a:lnTo>
                    <a:pt x="3" y="0"/>
                  </a:lnTo>
                  <a:lnTo>
                    <a:pt x="6" y="0"/>
                  </a:lnTo>
                  <a:lnTo>
                    <a:pt x="13" y="9"/>
                  </a:lnTo>
                  <a:lnTo>
                    <a:pt x="1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5" name="Freeform 466">
              <a:extLst>
                <a:ext uri="{FF2B5EF4-FFF2-40B4-BE49-F238E27FC236}">
                  <a16:creationId xmlns:a16="http://schemas.microsoft.com/office/drawing/2014/main" id="{841DD66A-A053-4F13-A658-FBE4E65C3BB6}"/>
                </a:ext>
              </a:extLst>
            </p:cNvPr>
            <p:cNvSpPr>
              <a:spLocks/>
            </p:cNvSpPr>
            <p:nvPr/>
          </p:nvSpPr>
          <p:spPr bwMode="auto">
            <a:xfrm>
              <a:off x="3332" y="1388"/>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6" name="Freeform 467">
              <a:extLst>
                <a:ext uri="{FF2B5EF4-FFF2-40B4-BE49-F238E27FC236}">
                  <a16:creationId xmlns:a16="http://schemas.microsoft.com/office/drawing/2014/main" id="{1EF8E1C4-E9AC-F6F0-0D8B-D48B74CC6A2D}"/>
                </a:ext>
              </a:extLst>
            </p:cNvPr>
            <p:cNvSpPr>
              <a:spLocks/>
            </p:cNvSpPr>
            <p:nvPr/>
          </p:nvSpPr>
          <p:spPr bwMode="auto">
            <a:xfrm>
              <a:off x="3339" y="1395"/>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7" name="Freeform 468">
              <a:extLst>
                <a:ext uri="{FF2B5EF4-FFF2-40B4-BE49-F238E27FC236}">
                  <a16:creationId xmlns:a16="http://schemas.microsoft.com/office/drawing/2014/main" id="{D48A2B6D-9910-0F62-BD13-AB9CE1F3597E}"/>
                </a:ext>
              </a:extLst>
            </p:cNvPr>
            <p:cNvSpPr>
              <a:spLocks/>
            </p:cNvSpPr>
            <p:nvPr/>
          </p:nvSpPr>
          <p:spPr bwMode="auto">
            <a:xfrm>
              <a:off x="3342" y="1405"/>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8" name="Freeform 469">
              <a:extLst>
                <a:ext uri="{FF2B5EF4-FFF2-40B4-BE49-F238E27FC236}">
                  <a16:creationId xmlns:a16="http://schemas.microsoft.com/office/drawing/2014/main" id="{1E2E8045-454D-DEDA-2BA9-0A916E543220}"/>
                </a:ext>
              </a:extLst>
            </p:cNvPr>
            <p:cNvSpPr>
              <a:spLocks/>
            </p:cNvSpPr>
            <p:nvPr/>
          </p:nvSpPr>
          <p:spPr bwMode="auto">
            <a:xfrm>
              <a:off x="3349"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9" name="Freeform 470">
              <a:extLst>
                <a:ext uri="{FF2B5EF4-FFF2-40B4-BE49-F238E27FC236}">
                  <a16:creationId xmlns:a16="http://schemas.microsoft.com/office/drawing/2014/main" id="{E5EF2CEA-0676-C406-9C21-5656D43A4D63}"/>
                </a:ext>
              </a:extLst>
            </p:cNvPr>
            <p:cNvSpPr>
              <a:spLocks/>
            </p:cNvSpPr>
            <p:nvPr/>
          </p:nvSpPr>
          <p:spPr bwMode="auto">
            <a:xfrm>
              <a:off x="3885" y="1425"/>
              <a:ext cx="10" cy="6"/>
            </a:xfrm>
            <a:custGeom>
              <a:avLst/>
              <a:gdLst>
                <a:gd name="T0" fmla="*/ 10 w 10"/>
                <a:gd name="T1" fmla="*/ 0 h 6"/>
                <a:gd name="T2" fmla="*/ 0 w 10"/>
                <a:gd name="T3" fmla="*/ 0 h 6"/>
                <a:gd name="T4" fmla="*/ 0 w 10"/>
                <a:gd name="T5" fmla="*/ 3 h 6"/>
                <a:gd name="T6" fmla="*/ 10 w 10"/>
                <a:gd name="T7" fmla="*/ 3 h 6"/>
                <a:gd name="T8" fmla="*/ 10 w 10"/>
                <a:gd name="T9" fmla="*/ 6 h 6"/>
                <a:gd name="T10" fmla="*/ 0 w 10"/>
                <a:gd name="T11" fmla="*/ 6 h 6"/>
                <a:gd name="T12" fmla="*/ 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0"/>
                  </a:lnTo>
                  <a:lnTo>
                    <a:pt x="0" y="3"/>
                  </a:lnTo>
                  <a:lnTo>
                    <a:pt x="10" y="3"/>
                  </a:lnTo>
                  <a:lnTo>
                    <a:pt x="1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 name="Freeform 471">
              <a:extLst>
                <a:ext uri="{FF2B5EF4-FFF2-40B4-BE49-F238E27FC236}">
                  <a16:creationId xmlns:a16="http://schemas.microsoft.com/office/drawing/2014/main" id="{C5F0DBBB-1C0F-0E08-3453-D53A46A82923}"/>
                </a:ext>
              </a:extLst>
            </p:cNvPr>
            <p:cNvSpPr>
              <a:spLocks/>
            </p:cNvSpPr>
            <p:nvPr/>
          </p:nvSpPr>
          <p:spPr bwMode="auto">
            <a:xfrm>
              <a:off x="3882" y="1385"/>
              <a:ext cx="7" cy="43"/>
            </a:xfrm>
            <a:custGeom>
              <a:avLst/>
              <a:gdLst>
                <a:gd name="T0" fmla="*/ 0 w 7"/>
                <a:gd name="T1" fmla="*/ 43 h 43"/>
                <a:gd name="T2" fmla="*/ 0 w 7"/>
                <a:gd name="T3" fmla="*/ 0 h 43"/>
                <a:gd name="T4" fmla="*/ 3 w 7"/>
                <a:gd name="T5" fmla="*/ 0 h 43"/>
                <a:gd name="T6" fmla="*/ 3 w 7"/>
                <a:gd name="T7" fmla="*/ 43 h 43"/>
                <a:gd name="T8" fmla="*/ 7 w 7"/>
                <a:gd name="T9" fmla="*/ 43 h 43"/>
                <a:gd name="T10" fmla="*/ 7 w 7"/>
                <a:gd name="T11" fmla="*/ 0 h 43"/>
                <a:gd name="T12" fmla="*/ 3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3" y="0"/>
                  </a:lnTo>
                  <a:lnTo>
                    <a:pt x="3" y="43"/>
                  </a:lnTo>
                  <a:lnTo>
                    <a:pt x="7" y="4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1" name="Freeform 472">
              <a:extLst>
                <a:ext uri="{FF2B5EF4-FFF2-40B4-BE49-F238E27FC236}">
                  <a16:creationId xmlns:a16="http://schemas.microsoft.com/office/drawing/2014/main" id="{56151C52-BC7E-8F65-3FB0-232571FA788A}"/>
                </a:ext>
              </a:extLst>
            </p:cNvPr>
            <p:cNvSpPr>
              <a:spLocks/>
            </p:cNvSpPr>
            <p:nvPr/>
          </p:nvSpPr>
          <p:spPr bwMode="auto">
            <a:xfrm>
              <a:off x="3885" y="1382"/>
              <a:ext cx="10" cy="6"/>
            </a:xfrm>
            <a:custGeom>
              <a:avLst/>
              <a:gdLst>
                <a:gd name="T0" fmla="*/ 0 w 10"/>
                <a:gd name="T1" fmla="*/ 0 h 6"/>
                <a:gd name="T2" fmla="*/ 10 w 10"/>
                <a:gd name="T3" fmla="*/ 0 h 6"/>
                <a:gd name="T4" fmla="*/ 10 w 10"/>
                <a:gd name="T5" fmla="*/ 3 h 6"/>
                <a:gd name="T6" fmla="*/ 0 w 10"/>
                <a:gd name="T7" fmla="*/ 3 h 6"/>
                <a:gd name="T8" fmla="*/ 0 w 10"/>
                <a:gd name="T9" fmla="*/ 6 h 6"/>
                <a:gd name="T10" fmla="*/ 10 w 10"/>
                <a:gd name="T11" fmla="*/ 6 h 6"/>
                <a:gd name="T12" fmla="*/ 1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10" y="0"/>
                  </a:lnTo>
                  <a:lnTo>
                    <a:pt x="10" y="3"/>
                  </a:lnTo>
                  <a:lnTo>
                    <a:pt x="0" y="3"/>
                  </a:lnTo>
                  <a:lnTo>
                    <a:pt x="0" y="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2" name="Freeform 473">
              <a:extLst>
                <a:ext uri="{FF2B5EF4-FFF2-40B4-BE49-F238E27FC236}">
                  <a16:creationId xmlns:a16="http://schemas.microsoft.com/office/drawing/2014/main" id="{8B126202-3852-62E8-C8C3-C57F1FBD9F4C}"/>
                </a:ext>
              </a:extLst>
            </p:cNvPr>
            <p:cNvSpPr>
              <a:spLocks/>
            </p:cNvSpPr>
            <p:nvPr/>
          </p:nvSpPr>
          <p:spPr bwMode="auto">
            <a:xfrm>
              <a:off x="3892" y="1385"/>
              <a:ext cx="6" cy="43"/>
            </a:xfrm>
            <a:custGeom>
              <a:avLst/>
              <a:gdLst>
                <a:gd name="T0" fmla="*/ 0 w 6"/>
                <a:gd name="T1" fmla="*/ 0 h 43"/>
                <a:gd name="T2" fmla="*/ 0 w 6"/>
                <a:gd name="T3" fmla="*/ 43 h 43"/>
                <a:gd name="T4" fmla="*/ 3 w 6"/>
                <a:gd name="T5" fmla="*/ 43 h 43"/>
                <a:gd name="T6" fmla="*/ 3 w 6"/>
                <a:gd name="T7" fmla="*/ 0 h 43"/>
                <a:gd name="T8" fmla="*/ 6 w 6"/>
                <a:gd name="T9" fmla="*/ 0 h 43"/>
                <a:gd name="T10" fmla="*/ 6 w 6"/>
                <a:gd name="T11" fmla="*/ 43 h 43"/>
                <a:gd name="T12" fmla="*/ 3 w 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0"/>
                  </a:moveTo>
                  <a:lnTo>
                    <a:pt x="0" y="43"/>
                  </a:lnTo>
                  <a:lnTo>
                    <a:pt x="3" y="43"/>
                  </a:lnTo>
                  <a:lnTo>
                    <a:pt x="3" y="0"/>
                  </a:lnTo>
                  <a:lnTo>
                    <a:pt x="6" y="0"/>
                  </a:lnTo>
                  <a:lnTo>
                    <a:pt x="6" y="43"/>
                  </a:lnTo>
                  <a:lnTo>
                    <a:pt x="3" y="4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3" name="Freeform 474">
              <a:extLst>
                <a:ext uri="{FF2B5EF4-FFF2-40B4-BE49-F238E27FC236}">
                  <a16:creationId xmlns:a16="http://schemas.microsoft.com/office/drawing/2014/main" id="{0C3CD1E9-7FB7-D162-FC8D-1E5FD5E50E59}"/>
                </a:ext>
              </a:extLst>
            </p:cNvPr>
            <p:cNvSpPr>
              <a:spLocks/>
            </p:cNvSpPr>
            <p:nvPr/>
          </p:nvSpPr>
          <p:spPr bwMode="auto">
            <a:xfrm>
              <a:off x="3892" y="1197"/>
              <a:ext cx="6" cy="4"/>
            </a:xfrm>
            <a:custGeom>
              <a:avLst/>
              <a:gdLst>
                <a:gd name="T0" fmla="*/ 0 w 6"/>
                <a:gd name="T1" fmla="*/ 4 h 4"/>
                <a:gd name="T2" fmla="*/ 0 w 6"/>
                <a:gd name="T3" fmla="*/ 0 h 4"/>
                <a:gd name="T4" fmla="*/ 3 w 6"/>
                <a:gd name="T5" fmla="*/ 0 h 4"/>
                <a:gd name="T6" fmla="*/ 3 w 6"/>
                <a:gd name="T7" fmla="*/ 4 h 4"/>
                <a:gd name="T8" fmla="*/ 6 w 6"/>
                <a:gd name="T9" fmla="*/ 4 h 4"/>
                <a:gd name="T10" fmla="*/ 6 w 6"/>
                <a:gd name="T11" fmla="*/ 0 h 4"/>
                <a:gd name="T12" fmla="*/ 3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4"/>
                  </a:moveTo>
                  <a:lnTo>
                    <a:pt x="0" y="0"/>
                  </a:lnTo>
                  <a:lnTo>
                    <a:pt x="3" y="0"/>
                  </a:lnTo>
                  <a:lnTo>
                    <a:pt x="3" y="4"/>
                  </a:lnTo>
                  <a:lnTo>
                    <a:pt x="6" y="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4" name="Freeform 475">
              <a:extLst>
                <a:ext uri="{FF2B5EF4-FFF2-40B4-BE49-F238E27FC236}">
                  <a16:creationId xmlns:a16="http://schemas.microsoft.com/office/drawing/2014/main" id="{6B11A71B-103F-622A-75C2-726C9ADAAED9}"/>
                </a:ext>
              </a:extLst>
            </p:cNvPr>
            <p:cNvSpPr>
              <a:spLocks/>
            </p:cNvSpPr>
            <p:nvPr/>
          </p:nvSpPr>
          <p:spPr bwMode="auto">
            <a:xfrm>
              <a:off x="3895" y="119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5" name="Freeform 476">
              <a:extLst>
                <a:ext uri="{FF2B5EF4-FFF2-40B4-BE49-F238E27FC236}">
                  <a16:creationId xmlns:a16="http://schemas.microsoft.com/office/drawing/2014/main" id="{960B3FB5-05AB-9343-F94E-C7418BD18049}"/>
                </a:ext>
              </a:extLst>
            </p:cNvPr>
            <p:cNvSpPr>
              <a:spLocks/>
            </p:cNvSpPr>
            <p:nvPr/>
          </p:nvSpPr>
          <p:spPr bwMode="auto">
            <a:xfrm>
              <a:off x="3892" y="1197"/>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6" name="Freeform 477">
              <a:extLst>
                <a:ext uri="{FF2B5EF4-FFF2-40B4-BE49-F238E27FC236}">
                  <a16:creationId xmlns:a16="http://schemas.microsoft.com/office/drawing/2014/main" id="{FD3B9C7C-7603-BAA0-BF3D-57A8C044CC8F}"/>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7" name="Freeform 478">
              <a:extLst>
                <a:ext uri="{FF2B5EF4-FFF2-40B4-BE49-F238E27FC236}">
                  <a16:creationId xmlns:a16="http://schemas.microsoft.com/office/drawing/2014/main" id="{A749BDBF-C35A-AB31-33EE-772E24A6CE2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8" name="Freeform 479">
              <a:extLst>
                <a:ext uri="{FF2B5EF4-FFF2-40B4-BE49-F238E27FC236}">
                  <a16:creationId xmlns:a16="http://schemas.microsoft.com/office/drawing/2014/main" id="{70405414-856B-FF7E-A1F3-38A0FC2DFE82}"/>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9" name="Freeform 480">
              <a:extLst>
                <a:ext uri="{FF2B5EF4-FFF2-40B4-BE49-F238E27FC236}">
                  <a16:creationId xmlns:a16="http://schemas.microsoft.com/office/drawing/2014/main" id="{F9F8A287-0877-36AC-6A88-64C6D6E4DCAE}"/>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 name="Freeform 481">
              <a:extLst>
                <a:ext uri="{FF2B5EF4-FFF2-40B4-BE49-F238E27FC236}">
                  <a16:creationId xmlns:a16="http://schemas.microsoft.com/office/drawing/2014/main" id="{DA9C090A-38E7-030D-0382-25B507C292B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 name="Freeform 482">
              <a:extLst>
                <a:ext uri="{FF2B5EF4-FFF2-40B4-BE49-F238E27FC236}">
                  <a16:creationId xmlns:a16="http://schemas.microsoft.com/office/drawing/2014/main" id="{03C4ADF0-15A2-A221-AEDA-4112D49BE5CA}"/>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2" name="Freeform 483">
              <a:extLst>
                <a:ext uri="{FF2B5EF4-FFF2-40B4-BE49-F238E27FC236}">
                  <a16:creationId xmlns:a16="http://schemas.microsoft.com/office/drawing/2014/main" id="{8B98E78C-0319-E7A5-4D5F-4656AE9A983D}"/>
                </a:ext>
              </a:extLst>
            </p:cNvPr>
            <p:cNvSpPr>
              <a:spLocks/>
            </p:cNvSpPr>
            <p:nvPr/>
          </p:nvSpPr>
          <p:spPr bwMode="auto">
            <a:xfrm>
              <a:off x="3895" y="1339"/>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3" name="Freeform 484">
              <a:extLst>
                <a:ext uri="{FF2B5EF4-FFF2-40B4-BE49-F238E27FC236}">
                  <a16:creationId xmlns:a16="http://schemas.microsoft.com/office/drawing/2014/main" id="{8D4CF6CC-5757-8868-185B-D7F47D14E469}"/>
                </a:ext>
              </a:extLst>
            </p:cNvPr>
            <p:cNvSpPr>
              <a:spLocks/>
            </p:cNvSpPr>
            <p:nvPr/>
          </p:nvSpPr>
          <p:spPr bwMode="auto">
            <a:xfrm>
              <a:off x="3898" y="1342"/>
              <a:ext cx="7" cy="20"/>
            </a:xfrm>
            <a:custGeom>
              <a:avLst/>
              <a:gdLst>
                <a:gd name="T0" fmla="*/ 0 w 7"/>
                <a:gd name="T1" fmla="*/ 0 h 20"/>
                <a:gd name="T2" fmla="*/ 0 w 7"/>
                <a:gd name="T3" fmla="*/ 20 h 20"/>
                <a:gd name="T4" fmla="*/ 4 w 7"/>
                <a:gd name="T5" fmla="*/ 20 h 20"/>
                <a:gd name="T6" fmla="*/ 4 w 7"/>
                <a:gd name="T7" fmla="*/ 0 h 20"/>
                <a:gd name="T8" fmla="*/ 7 w 7"/>
                <a:gd name="T9" fmla="*/ 0 h 20"/>
                <a:gd name="T10" fmla="*/ 7 w 7"/>
                <a:gd name="T11" fmla="*/ 20 h 20"/>
                <a:gd name="T12" fmla="*/ 4 w 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0"/>
                  </a:moveTo>
                  <a:lnTo>
                    <a:pt x="0" y="20"/>
                  </a:lnTo>
                  <a:lnTo>
                    <a:pt x="4" y="20"/>
                  </a:lnTo>
                  <a:lnTo>
                    <a:pt x="4" y="0"/>
                  </a:lnTo>
                  <a:lnTo>
                    <a:pt x="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4" name="Freeform 485">
              <a:extLst>
                <a:ext uri="{FF2B5EF4-FFF2-40B4-BE49-F238E27FC236}">
                  <a16:creationId xmlns:a16="http://schemas.microsoft.com/office/drawing/2014/main" id="{9D5F36EA-6C50-1355-17D8-31C35E5A8272}"/>
                </a:ext>
              </a:extLst>
            </p:cNvPr>
            <p:cNvSpPr>
              <a:spLocks/>
            </p:cNvSpPr>
            <p:nvPr/>
          </p:nvSpPr>
          <p:spPr bwMode="auto">
            <a:xfrm>
              <a:off x="3895" y="1359"/>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5" name="Freeform 486">
              <a:extLst>
                <a:ext uri="{FF2B5EF4-FFF2-40B4-BE49-F238E27FC236}">
                  <a16:creationId xmlns:a16="http://schemas.microsoft.com/office/drawing/2014/main" id="{AF437C40-A9EF-9150-BCBE-B14116C6211B}"/>
                </a:ext>
              </a:extLst>
            </p:cNvPr>
            <p:cNvSpPr>
              <a:spLocks/>
            </p:cNvSpPr>
            <p:nvPr/>
          </p:nvSpPr>
          <p:spPr bwMode="auto">
            <a:xfrm>
              <a:off x="3892" y="1342"/>
              <a:ext cx="6" cy="20"/>
            </a:xfrm>
            <a:custGeom>
              <a:avLst/>
              <a:gdLst>
                <a:gd name="T0" fmla="*/ 0 w 6"/>
                <a:gd name="T1" fmla="*/ 20 h 20"/>
                <a:gd name="T2" fmla="*/ 0 w 6"/>
                <a:gd name="T3" fmla="*/ 0 h 20"/>
                <a:gd name="T4" fmla="*/ 3 w 6"/>
                <a:gd name="T5" fmla="*/ 0 h 20"/>
                <a:gd name="T6" fmla="*/ 3 w 6"/>
                <a:gd name="T7" fmla="*/ 20 h 20"/>
                <a:gd name="T8" fmla="*/ 6 w 6"/>
                <a:gd name="T9" fmla="*/ 20 h 20"/>
                <a:gd name="T10" fmla="*/ 6 w 6"/>
                <a:gd name="T11" fmla="*/ 0 h 20"/>
                <a:gd name="T12" fmla="*/ 3 w 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0">
                  <a:moveTo>
                    <a:pt x="0" y="20"/>
                  </a:moveTo>
                  <a:lnTo>
                    <a:pt x="0" y="0"/>
                  </a:lnTo>
                  <a:lnTo>
                    <a:pt x="3" y="0"/>
                  </a:lnTo>
                  <a:lnTo>
                    <a:pt x="3" y="20"/>
                  </a:lnTo>
                  <a:lnTo>
                    <a:pt x="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6" name="Freeform 487">
              <a:extLst>
                <a:ext uri="{FF2B5EF4-FFF2-40B4-BE49-F238E27FC236}">
                  <a16:creationId xmlns:a16="http://schemas.microsoft.com/office/drawing/2014/main" id="{F8EFE2A3-2777-7CCD-F2BE-2EF31A1A0023}"/>
                </a:ext>
              </a:extLst>
            </p:cNvPr>
            <p:cNvSpPr>
              <a:spLocks/>
            </p:cNvSpPr>
            <p:nvPr/>
          </p:nvSpPr>
          <p:spPr bwMode="auto">
            <a:xfrm>
              <a:off x="3889" y="1339"/>
              <a:ext cx="6" cy="7"/>
            </a:xfrm>
            <a:custGeom>
              <a:avLst/>
              <a:gdLst>
                <a:gd name="T0" fmla="*/ 6 w 6"/>
                <a:gd name="T1" fmla="*/ 0 h 7"/>
                <a:gd name="T2" fmla="*/ 0 w 6"/>
                <a:gd name="T3" fmla="*/ 0 h 7"/>
                <a:gd name="T4" fmla="*/ 0 w 6"/>
                <a:gd name="T5" fmla="*/ 3 h 7"/>
                <a:gd name="T6" fmla="*/ 6 w 6"/>
                <a:gd name="T7" fmla="*/ 3 h 7"/>
                <a:gd name="T8" fmla="*/ 6 w 6"/>
                <a:gd name="T9" fmla="*/ 7 h 7"/>
                <a:gd name="T10" fmla="*/ 0 w 6"/>
                <a:gd name="T11" fmla="*/ 7 h 7"/>
                <a:gd name="T12" fmla="*/ 0 w 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6" y="0"/>
                  </a:moveTo>
                  <a:lnTo>
                    <a:pt x="0" y="0"/>
                  </a:lnTo>
                  <a:lnTo>
                    <a:pt x="0" y="3"/>
                  </a:lnTo>
                  <a:lnTo>
                    <a:pt x="6" y="3"/>
                  </a:lnTo>
                  <a:lnTo>
                    <a:pt x="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7" name="Freeform 488">
              <a:extLst>
                <a:ext uri="{FF2B5EF4-FFF2-40B4-BE49-F238E27FC236}">
                  <a16:creationId xmlns:a16="http://schemas.microsoft.com/office/drawing/2014/main" id="{7375DC68-6087-DD74-2A58-8F49D75916CC}"/>
                </a:ext>
              </a:extLst>
            </p:cNvPr>
            <p:cNvSpPr>
              <a:spLocks/>
            </p:cNvSpPr>
            <p:nvPr/>
          </p:nvSpPr>
          <p:spPr bwMode="auto">
            <a:xfrm>
              <a:off x="3885" y="1339"/>
              <a:ext cx="4" cy="10"/>
            </a:xfrm>
            <a:custGeom>
              <a:avLst/>
              <a:gdLst>
                <a:gd name="T0" fmla="*/ 4 w 4"/>
                <a:gd name="T1" fmla="*/ 0 h 10"/>
                <a:gd name="T2" fmla="*/ 0 w 4"/>
                <a:gd name="T3" fmla="*/ 3 h 10"/>
                <a:gd name="T4" fmla="*/ 0 w 4"/>
                <a:gd name="T5" fmla="*/ 7 h 10"/>
                <a:gd name="T6" fmla="*/ 4 w 4"/>
                <a:gd name="T7" fmla="*/ 3 h 10"/>
                <a:gd name="T8" fmla="*/ 4 w 4"/>
                <a:gd name="T9" fmla="*/ 7 h 10"/>
                <a:gd name="T10" fmla="*/ 0 w 4"/>
                <a:gd name="T11" fmla="*/ 10 h 10"/>
                <a:gd name="T12" fmla="*/ 0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7"/>
                  </a:lnTo>
                  <a:lnTo>
                    <a:pt x="4" y="3"/>
                  </a:lnTo>
                  <a:lnTo>
                    <a:pt x="4"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8" name="Freeform 489">
              <a:extLst>
                <a:ext uri="{FF2B5EF4-FFF2-40B4-BE49-F238E27FC236}">
                  <a16:creationId xmlns:a16="http://schemas.microsoft.com/office/drawing/2014/main" id="{8EABFEF4-BC27-7836-61D8-3D6B5493A06A}"/>
                </a:ext>
              </a:extLst>
            </p:cNvPr>
            <p:cNvSpPr>
              <a:spLocks/>
            </p:cNvSpPr>
            <p:nvPr/>
          </p:nvSpPr>
          <p:spPr bwMode="auto">
            <a:xfrm>
              <a:off x="3882" y="1342"/>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9" name="Freeform 490">
              <a:extLst>
                <a:ext uri="{FF2B5EF4-FFF2-40B4-BE49-F238E27FC236}">
                  <a16:creationId xmlns:a16="http://schemas.microsoft.com/office/drawing/2014/main" id="{C3D7F0EA-8128-EE97-BA37-8C771875C323}"/>
                </a:ext>
              </a:extLst>
            </p:cNvPr>
            <p:cNvSpPr>
              <a:spLocks/>
            </p:cNvSpPr>
            <p:nvPr/>
          </p:nvSpPr>
          <p:spPr bwMode="auto">
            <a:xfrm>
              <a:off x="3879" y="1346"/>
              <a:ext cx="3" cy="9"/>
            </a:xfrm>
            <a:custGeom>
              <a:avLst/>
              <a:gdLst>
                <a:gd name="T0" fmla="*/ 3 w 3"/>
                <a:gd name="T1" fmla="*/ 0 h 9"/>
                <a:gd name="T2" fmla="*/ 0 w 3"/>
                <a:gd name="T3" fmla="*/ 3 h 9"/>
                <a:gd name="T4" fmla="*/ 0 w 3"/>
                <a:gd name="T5" fmla="*/ 6 h 9"/>
                <a:gd name="T6" fmla="*/ 3 w 3"/>
                <a:gd name="T7" fmla="*/ 3 h 9"/>
                <a:gd name="T8" fmla="*/ 3 w 3"/>
                <a:gd name="T9" fmla="*/ 6 h 9"/>
                <a:gd name="T10" fmla="*/ 0 w 3"/>
                <a:gd name="T11" fmla="*/ 9 h 9"/>
                <a:gd name="T12" fmla="*/ 0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0" y="3"/>
                  </a:lnTo>
                  <a:lnTo>
                    <a:pt x="0" y="6"/>
                  </a:lnTo>
                  <a:lnTo>
                    <a:pt x="3" y="3"/>
                  </a:lnTo>
                  <a:lnTo>
                    <a:pt x="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 name="Freeform 491">
              <a:extLst>
                <a:ext uri="{FF2B5EF4-FFF2-40B4-BE49-F238E27FC236}">
                  <a16:creationId xmlns:a16="http://schemas.microsoft.com/office/drawing/2014/main" id="{E89105A5-72AD-2230-C51D-B171611AF55C}"/>
                </a:ext>
              </a:extLst>
            </p:cNvPr>
            <p:cNvSpPr>
              <a:spLocks/>
            </p:cNvSpPr>
            <p:nvPr/>
          </p:nvSpPr>
          <p:spPr bwMode="auto">
            <a:xfrm>
              <a:off x="3875" y="1352"/>
              <a:ext cx="10" cy="7"/>
            </a:xfrm>
            <a:custGeom>
              <a:avLst/>
              <a:gdLst>
                <a:gd name="T0" fmla="*/ 0 w 10"/>
                <a:gd name="T1" fmla="*/ 0 h 7"/>
                <a:gd name="T2" fmla="*/ 4 w 10"/>
                <a:gd name="T3" fmla="*/ 7 h 7"/>
                <a:gd name="T4" fmla="*/ 7 w 10"/>
                <a:gd name="T5" fmla="*/ 7 h 7"/>
                <a:gd name="T6" fmla="*/ 4 w 10"/>
                <a:gd name="T7" fmla="*/ 0 h 7"/>
                <a:gd name="T8" fmla="*/ 7 w 10"/>
                <a:gd name="T9" fmla="*/ 0 h 7"/>
                <a:gd name="T10" fmla="*/ 10 w 10"/>
                <a:gd name="T11" fmla="*/ 7 h 7"/>
                <a:gd name="T12" fmla="*/ 7 w 10"/>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4" y="7"/>
                  </a:lnTo>
                  <a:lnTo>
                    <a:pt x="7" y="7"/>
                  </a:lnTo>
                  <a:lnTo>
                    <a:pt x="4" y="0"/>
                  </a:lnTo>
                  <a:lnTo>
                    <a:pt x="7" y="0"/>
                  </a:lnTo>
                  <a:lnTo>
                    <a:pt x="10" y="7"/>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1" name="Freeform 492">
              <a:extLst>
                <a:ext uri="{FF2B5EF4-FFF2-40B4-BE49-F238E27FC236}">
                  <a16:creationId xmlns:a16="http://schemas.microsoft.com/office/drawing/2014/main" id="{82CE38F1-C01F-6B40-92CC-2288C6882EB0}"/>
                </a:ext>
              </a:extLst>
            </p:cNvPr>
            <p:cNvSpPr>
              <a:spLocks/>
            </p:cNvSpPr>
            <p:nvPr/>
          </p:nvSpPr>
          <p:spPr bwMode="auto">
            <a:xfrm>
              <a:off x="3882" y="1355"/>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2" name="Freeform 493">
              <a:extLst>
                <a:ext uri="{FF2B5EF4-FFF2-40B4-BE49-F238E27FC236}">
                  <a16:creationId xmlns:a16="http://schemas.microsoft.com/office/drawing/2014/main" id="{E5ED20F7-DBD3-FDE9-B108-63C6373580DA}"/>
                </a:ext>
              </a:extLst>
            </p:cNvPr>
            <p:cNvSpPr>
              <a:spLocks/>
            </p:cNvSpPr>
            <p:nvPr/>
          </p:nvSpPr>
          <p:spPr bwMode="auto">
            <a:xfrm>
              <a:off x="3885" y="1359"/>
              <a:ext cx="4" cy="10"/>
            </a:xfrm>
            <a:custGeom>
              <a:avLst/>
              <a:gdLst>
                <a:gd name="T0" fmla="*/ 0 w 4"/>
                <a:gd name="T1" fmla="*/ 0 h 10"/>
                <a:gd name="T2" fmla="*/ 4 w 4"/>
                <a:gd name="T3" fmla="*/ 3 h 10"/>
                <a:gd name="T4" fmla="*/ 4 w 4"/>
                <a:gd name="T5" fmla="*/ 6 h 10"/>
                <a:gd name="T6" fmla="*/ 0 w 4"/>
                <a:gd name="T7" fmla="*/ 3 h 10"/>
                <a:gd name="T8" fmla="*/ 0 w 4"/>
                <a:gd name="T9" fmla="*/ 6 h 10"/>
                <a:gd name="T10" fmla="*/ 4 w 4"/>
                <a:gd name="T11" fmla="*/ 10 h 10"/>
                <a:gd name="T12" fmla="*/ 4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6"/>
                  </a:lnTo>
                  <a:lnTo>
                    <a:pt x="0" y="3"/>
                  </a:lnTo>
                  <a:lnTo>
                    <a:pt x="0" y="6"/>
                  </a:lnTo>
                  <a:lnTo>
                    <a:pt x="4" y="10"/>
                  </a:lnTo>
                  <a:lnTo>
                    <a:pt x="4"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3" name="Freeform 494">
              <a:extLst>
                <a:ext uri="{FF2B5EF4-FFF2-40B4-BE49-F238E27FC236}">
                  <a16:creationId xmlns:a16="http://schemas.microsoft.com/office/drawing/2014/main" id="{D414A101-5D4F-AF57-846C-2F7D92DA8453}"/>
                </a:ext>
              </a:extLst>
            </p:cNvPr>
            <p:cNvSpPr>
              <a:spLocks/>
            </p:cNvSpPr>
            <p:nvPr/>
          </p:nvSpPr>
          <p:spPr bwMode="auto">
            <a:xfrm>
              <a:off x="3889" y="1359"/>
              <a:ext cx="6" cy="10"/>
            </a:xfrm>
            <a:custGeom>
              <a:avLst/>
              <a:gdLst>
                <a:gd name="T0" fmla="*/ 0 w 6"/>
                <a:gd name="T1" fmla="*/ 3 h 10"/>
                <a:gd name="T2" fmla="*/ 6 w 6"/>
                <a:gd name="T3" fmla="*/ 0 h 10"/>
                <a:gd name="T4" fmla="*/ 6 w 6"/>
                <a:gd name="T5" fmla="*/ 3 h 10"/>
                <a:gd name="T6" fmla="*/ 0 w 6"/>
                <a:gd name="T7" fmla="*/ 6 h 10"/>
                <a:gd name="T8" fmla="*/ 0 w 6"/>
                <a:gd name="T9" fmla="*/ 10 h 10"/>
                <a:gd name="T10" fmla="*/ 6 w 6"/>
                <a:gd name="T11" fmla="*/ 6 h 10"/>
                <a:gd name="T12" fmla="*/ 6 w 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3"/>
                  </a:moveTo>
                  <a:lnTo>
                    <a:pt x="6" y="0"/>
                  </a:lnTo>
                  <a:lnTo>
                    <a:pt x="6" y="3"/>
                  </a:lnTo>
                  <a:lnTo>
                    <a:pt x="0" y="6"/>
                  </a:lnTo>
                  <a:lnTo>
                    <a:pt x="0" y="10"/>
                  </a:lnTo>
                  <a:lnTo>
                    <a:pt x="6" y="6"/>
                  </a:lnTo>
                  <a:lnTo>
                    <a:pt x="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4" name="Freeform 495">
              <a:extLst>
                <a:ext uri="{FF2B5EF4-FFF2-40B4-BE49-F238E27FC236}">
                  <a16:creationId xmlns:a16="http://schemas.microsoft.com/office/drawing/2014/main" id="{228141D3-CE3D-4FD0-08D3-DEA6BA263FDA}"/>
                </a:ext>
              </a:extLst>
            </p:cNvPr>
            <p:cNvSpPr>
              <a:spLocks/>
            </p:cNvSpPr>
            <p:nvPr/>
          </p:nvSpPr>
          <p:spPr bwMode="auto">
            <a:xfrm>
              <a:off x="1842" y="1365"/>
              <a:ext cx="6" cy="70"/>
            </a:xfrm>
            <a:custGeom>
              <a:avLst/>
              <a:gdLst>
                <a:gd name="T0" fmla="*/ 0 w 6"/>
                <a:gd name="T1" fmla="*/ 0 h 70"/>
                <a:gd name="T2" fmla="*/ 0 w 6"/>
                <a:gd name="T3" fmla="*/ 70 h 70"/>
                <a:gd name="T4" fmla="*/ 3 w 6"/>
                <a:gd name="T5" fmla="*/ 70 h 70"/>
                <a:gd name="T6" fmla="*/ 3 w 6"/>
                <a:gd name="T7" fmla="*/ 0 h 70"/>
                <a:gd name="T8" fmla="*/ 6 w 6"/>
                <a:gd name="T9" fmla="*/ 0 h 70"/>
                <a:gd name="T10" fmla="*/ 6 w 6"/>
                <a:gd name="T11" fmla="*/ 70 h 70"/>
                <a:gd name="T12" fmla="*/ 3 w 6"/>
                <a:gd name="T13" fmla="*/ 7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0">
                  <a:moveTo>
                    <a:pt x="0" y="0"/>
                  </a:moveTo>
                  <a:lnTo>
                    <a:pt x="0" y="70"/>
                  </a:lnTo>
                  <a:lnTo>
                    <a:pt x="3" y="70"/>
                  </a:lnTo>
                  <a:lnTo>
                    <a:pt x="3" y="0"/>
                  </a:lnTo>
                  <a:lnTo>
                    <a:pt x="6" y="0"/>
                  </a:lnTo>
                  <a:lnTo>
                    <a:pt x="6" y="70"/>
                  </a:lnTo>
                  <a:lnTo>
                    <a:pt x="3" y="7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5" name="Freeform 496">
              <a:extLst>
                <a:ext uri="{FF2B5EF4-FFF2-40B4-BE49-F238E27FC236}">
                  <a16:creationId xmlns:a16="http://schemas.microsoft.com/office/drawing/2014/main" id="{EB971AA1-CF65-85F4-8FD5-7E690724FB26}"/>
                </a:ext>
              </a:extLst>
            </p:cNvPr>
            <p:cNvSpPr>
              <a:spLocks/>
            </p:cNvSpPr>
            <p:nvPr/>
          </p:nvSpPr>
          <p:spPr bwMode="auto">
            <a:xfrm>
              <a:off x="3023" y="1388"/>
              <a:ext cx="26" cy="7"/>
            </a:xfrm>
            <a:custGeom>
              <a:avLst/>
              <a:gdLst>
                <a:gd name="T0" fmla="*/ 0 w 26"/>
                <a:gd name="T1" fmla="*/ 0 h 7"/>
                <a:gd name="T2" fmla="*/ 26 w 26"/>
                <a:gd name="T3" fmla="*/ 0 h 7"/>
                <a:gd name="T4" fmla="*/ 26 w 26"/>
                <a:gd name="T5" fmla="*/ 4 h 7"/>
                <a:gd name="T6" fmla="*/ 0 w 26"/>
                <a:gd name="T7" fmla="*/ 4 h 7"/>
                <a:gd name="T8" fmla="*/ 0 w 26"/>
                <a:gd name="T9" fmla="*/ 7 h 7"/>
                <a:gd name="T10" fmla="*/ 26 w 26"/>
                <a:gd name="T11" fmla="*/ 7 h 7"/>
                <a:gd name="T12" fmla="*/ 26 w 2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0" y="0"/>
                  </a:moveTo>
                  <a:lnTo>
                    <a:pt x="26" y="0"/>
                  </a:lnTo>
                  <a:lnTo>
                    <a:pt x="26" y="4"/>
                  </a:lnTo>
                  <a:lnTo>
                    <a:pt x="0" y="4"/>
                  </a:lnTo>
                  <a:lnTo>
                    <a:pt x="0" y="7"/>
                  </a:lnTo>
                  <a:lnTo>
                    <a:pt x="26" y="7"/>
                  </a:lnTo>
                  <a:lnTo>
                    <a:pt x="2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6" name="Freeform 497">
              <a:extLst>
                <a:ext uri="{FF2B5EF4-FFF2-40B4-BE49-F238E27FC236}">
                  <a16:creationId xmlns:a16="http://schemas.microsoft.com/office/drawing/2014/main" id="{339D2E82-CD0A-CD43-71FA-7E707229CF70}"/>
                </a:ext>
              </a:extLst>
            </p:cNvPr>
            <p:cNvSpPr>
              <a:spLocks/>
            </p:cNvSpPr>
            <p:nvPr/>
          </p:nvSpPr>
          <p:spPr bwMode="auto">
            <a:xfrm>
              <a:off x="3020" y="1355"/>
              <a:ext cx="6" cy="37"/>
            </a:xfrm>
            <a:custGeom>
              <a:avLst/>
              <a:gdLst>
                <a:gd name="T0" fmla="*/ 0 w 6"/>
                <a:gd name="T1" fmla="*/ 0 h 37"/>
                <a:gd name="T2" fmla="*/ 0 w 6"/>
                <a:gd name="T3" fmla="*/ 37 h 37"/>
                <a:gd name="T4" fmla="*/ 3 w 6"/>
                <a:gd name="T5" fmla="*/ 37 h 37"/>
                <a:gd name="T6" fmla="*/ 3 w 6"/>
                <a:gd name="T7" fmla="*/ 0 h 37"/>
                <a:gd name="T8" fmla="*/ 6 w 6"/>
                <a:gd name="T9" fmla="*/ 0 h 37"/>
                <a:gd name="T10" fmla="*/ 6 w 6"/>
                <a:gd name="T11" fmla="*/ 37 h 37"/>
                <a:gd name="T12" fmla="*/ 3 w 6"/>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7">
                  <a:moveTo>
                    <a:pt x="0" y="0"/>
                  </a:moveTo>
                  <a:lnTo>
                    <a:pt x="0" y="37"/>
                  </a:lnTo>
                  <a:lnTo>
                    <a:pt x="3" y="37"/>
                  </a:lnTo>
                  <a:lnTo>
                    <a:pt x="3" y="0"/>
                  </a:lnTo>
                  <a:lnTo>
                    <a:pt x="6" y="0"/>
                  </a:lnTo>
                  <a:lnTo>
                    <a:pt x="6" y="37"/>
                  </a:lnTo>
                  <a:lnTo>
                    <a:pt x="3" y="3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7" name="Freeform 498">
              <a:extLst>
                <a:ext uri="{FF2B5EF4-FFF2-40B4-BE49-F238E27FC236}">
                  <a16:creationId xmlns:a16="http://schemas.microsoft.com/office/drawing/2014/main" id="{104515B9-8D64-50AE-BDE0-6ADDB48534D5}"/>
                </a:ext>
              </a:extLst>
            </p:cNvPr>
            <p:cNvSpPr>
              <a:spLocks/>
            </p:cNvSpPr>
            <p:nvPr/>
          </p:nvSpPr>
          <p:spPr bwMode="auto">
            <a:xfrm>
              <a:off x="3023" y="1392"/>
              <a:ext cx="7" cy="52"/>
            </a:xfrm>
            <a:custGeom>
              <a:avLst/>
              <a:gdLst>
                <a:gd name="T0" fmla="*/ 0 w 7"/>
                <a:gd name="T1" fmla="*/ 0 h 52"/>
                <a:gd name="T2" fmla="*/ 0 w 7"/>
                <a:gd name="T3" fmla="*/ 52 h 52"/>
                <a:gd name="T4" fmla="*/ 3 w 7"/>
                <a:gd name="T5" fmla="*/ 52 h 52"/>
                <a:gd name="T6" fmla="*/ 3 w 7"/>
                <a:gd name="T7" fmla="*/ 0 h 52"/>
                <a:gd name="T8" fmla="*/ 7 w 7"/>
                <a:gd name="T9" fmla="*/ 0 h 52"/>
                <a:gd name="T10" fmla="*/ 7 w 7"/>
                <a:gd name="T11" fmla="*/ 52 h 52"/>
                <a:gd name="T12" fmla="*/ 3 w 7"/>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2">
                  <a:moveTo>
                    <a:pt x="0" y="0"/>
                  </a:moveTo>
                  <a:lnTo>
                    <a:pt x="0" y="52"/>
                  </a:lnTo>
                  <a:lnTo>
                    <a:pt x="3" y="52"/>
                  </a:lnTo>
                  <a:lnTo>
                    <a:pt x="3" y="0"/>
                  </a:lnTo>
                  <a:lnTo>
                    <a:pt x="7" y="0"/>
                  </a:lnTo>
                  <a:lnTo>
                    <a:pt x="7" y="52"/>
                  </a:lnTo>
                  <a:lnTo>
                    <a:pt x="3" y="5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8" name="Freeform 499">
              <a:extLst>
                <a:ext uri="{FF2B5EF4-FFF2-40B4-BE49-F238E27FC236}">
                  <a16:creationId xmlns:a16="http://schemas.microsoft.com/office/drawing/2014/main" id="{CDC5955E-0490-A68A-838E-0A800D0840B4}"/>
                </a:ext>
              </a:extLst>
            </p:cNvPr>
            <p:cNvSpPr>
              <a:spLocks/>
            </p:cNvSpPr>
            <p:nvPr/>
          </p:nvSpPr>
          <p:spPr bwMode="auto">
            <a:xfrm>
              <a:off x="3882" y="136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9" name="Freeform 500">
              <a:extLst>
                <a:ext uri="{FF2B5EF4-FFF2-40B4-BE49-F238E27FC236}">
                  <a16:creationId xmlns:a16="http://schemas.microsoft.com/office/drawing/2014/main" id="{77117BBC-3DBE-9CBC-81C4-4295F1EDEB75}"/>
                </a:ext>
              </a:extLst>
            </p:cNvPr>
            <p:cNvSpPr>
              <a:spLocks/>
            </p:cNvSpPr>
            <p:nvPr/>
          </p:nvSpPr>
          <p:spPr bwMode="auto">
            <a:xfrm>
              <a:off x="3520" y="1359"/>
              <a:ext cx="16" cy="6"/>
            </a:xfrm>
            <a:custGeom>
              <a:avLst/>
              <a:gdLst>
                <a:gd name="T0" fmla="*/ 16 w 16"/>
                <a:gd name="T1" fmla="*/ 0 h 6"/>
                <a:gd name="T2" fmla="*/ 0 w 16"/>
                <a:gd name="T3" fmla="*/ 0 h 6"/>
                <a:gd name="T4" fmla="*/ 0 w 16"/>
                <a:gd name="T5" fmla="*/ 3 h 6"/>
                <a:gd name="T6" fmla="*/ 16 w 16"/>
                <a:gd name="T7" fmla="*/ 3 h 6"/>
                <a:gd name="T8" fmla="*/ 16 w 16"/>
                <a:gd name="T9" fmla="*/ 6 h 6"/>
                <a:gd name="T10" fmla="*/ 0 w 16"/>
                <a:gd name="T11" fmla="*/ 6 h 6"/>
                <a:gd name="T12" fmla="*/ 0 w 16"/>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
                  <a:moveTo>
                    <a:pt x="16" y="0"/>
                  </a:moveTo>
                  <a:lnTo>
                    <a:pt x="0" y="0"/>
                  </a:lnTo>
                  <a:lnTo>
                    <a:pt x="0" y="3"/>
                  </a:lnTo>
                  <a:lnTo>
                    <a:pt x="16" y="3"/>
                  </a:lnTo>
                  <a:lnTo>
                    <a:pt x="16"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0" name="Freeform 501">
              <a:extLst>
                <a:ext uri="{FF2B5EF4-FFF2-40B4-BE49-F238E27FC236}">
                  <a16:creationId xmlns:a16="http://schemas.microsoft.com/office/drawing/2014/main" id="{5046ECDB-1BE5-1BA1-7CCB-6131349B3C30}"/>
                </a:ext>
              </a:extLst>
            </p:cNvPr>
            <p:cNvSpPr>
              <a:spLocks/>
            </p:cNvSpPr>
            <p:nvPr/>
          </p:nvSpPr>
          <p:spPr bwMode="auto">
            <a:xfrm>
              <a:off x="1848" y="1309"/>
              <a:ext cx="69" cy="7"/>
            </a:xfrm>
            <a:custGeom>
              <a:avLst/>
              <a:gdLst>
                <a:gd name="T0" fmla="*/ 0 w 69"/>
                <a:gd name="T1" fmla="*/ 0 h 7"/>
                <a:gd name="T2" fmla="*/ 69 w 69"/>
                <a:gd name="T3" fmla="*/ 0 h 7"/>
                <a:gd name="T4" fmla="*/ 69 w 69"/>
                <a:gd name="T5" fmla="*/ 4 h 7"/>
                <a:gd name="T6" fmla="*/ 0 w 69"/>
                <a:gd name="T7" fmla="*/ 4 h 7"/>
                <a:gd name="T8" fmla="*/ 0 w 69"/>
                <a:gd name="T9" fmla="*/ 7 h 7"/>
                <a:gd name="T10" fmla="*/ 69 w 69"/>
                <a:gd name="T11" fmla="*/ 7 h 7"/>
                <a:gd name="T12" fmla="*/ 69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0" y="0"/>
                  </a:moveTo>
                  <a:lnTo>
                    <a:pt x="69" y="0"/>
                  </a:lnTo>
                  <a:lnTo>
                    <a:pt x="69" y="4"/>
                  </a:lnTo>
                  <a:lnTo>
                    <a:pt x="0" y="4"/>
                  </a:lnTo>
                  <a:lnTo>
                    <a:pt x="0" y="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 name="Freeform 502">
              <a:extLst>
                <a:ext uri="{FF2B5EF4-FFF2-40B4-BE49-F238E27FC236}">
                  <a16:creationId xmlns:a16="http://schemas.microsoft.com/office/drawing/2014/main" id="{F054CF9A-1DCF-AC62-3CA3-00344418ABD6}"/>
                </a:ext>
              </a:extLst>
            </p:cNvPr>
            <p:cNvSpPr>
              <a:spLocks/>
            </p:cNvSpPr>
            <p:nvPr/>
          </p:nvSpPr>
          <p:spPr bwMode="auto">
            <a:xfrm>
              <a:off x="1914" y="1303"/>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2" name="Freeform 503">
              <a:extLst>
                <a:ext uri="{FF2B5EF4-FFF2-40B4-BE49-F238E27FC236}">
                  <a16:creationId xmlns:a16="http://schemas.microsoft.com/office/drawing/2014/main" id="{0B9C7F38-BEC7-59F9-97AA-36D2415B59CF}"/>
                </a:ext>
              </a:extLst>
            </p:cNvPr>
            <p:cNvSpPr>
              <a:spLocks/>
            </p:cNvSpPr>
            <p:nvPr/>
          </p:nvSpPr>
          <p:spPr bwMode="auto">
            <a:xfrm>
              <a:off x="1848" y="1299"/>
              <a:ext cx="69" cy="7"/>
            </a:xfrm>
            <a:custGeom>
              <a:avLst/>
              <a:gdLst>
                <a:gd name="T0" fmla="*/ 69 w 69"/>
                <a:gd name="T1" fmla="*/ 0 h 7"/>
                <a:gd name="T2" fmla="*/ 0 w 69"/>
                <a:gd name="T3" fmla="*/ 0 h 7"/>
                <a:gd name="T4" fmla="*/ 0 w 69"/>
                <a:gd name="T5" fmla="*/ 4 h 7"/>
                <a:gd name="T6" fmla="*/ 69 w 69"/>
                <a:gd name="T7" fmla="*/ 4 h 7"/>
                <a:gd name="T8" fmla="*/ 69 w 69"/>
                <a:gd name="T9" fmla="*/ 7 h 7"/>
                <a:gd name="T10" fmla="*/ 0 w 69"/>
                <a:gd name="T11" fmla="*/ 7 h 7"/>
                <a:gd name="T12" fmla="*/ 0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69" y="0"/>
                  </a:moveTo>
                  <a:lnTo>
                    <a:pt x="0" y="0"/>
                  </a:lnTo>
                  <a:lnTo>
                    <a:pt x="0" y="4"/>
                  </a:lnTo>
                  <a:lnTo>
                    <a:pt x="69" y="4"/>
                  </a:lnTo>
                  <a:lnTo>
                    <a:pt x="69"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3" name="Freeform 504">
              <a:extLst>
                <a:ext uri="{FF2B5EF4-FFF2-40B4-BE49-F238E27FC236}">
                  <a16:creationId xmlns:a16="http://schemas.microsoft.com/office/drawing/2014/main" id="{474BDEA4-D4AD-A630-E021-B38B5854F159}"/>
                </a:ext>
              </a:extLst>
            </p:cNvPr>
            <p:cNvSpPr>
              <a:spLocks/>
            </p:cNvSpPr>
            <p:nvPr/>
          </p:nvSpPr>
          <p:spPr bwMode="auto">
            <a:xfrm>
              <a:off x="1845" y="1303"/>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4" name="Freeform 505">
              <a:extLst>
                <a:ext uri="{FF2B5EF4-FFF2-40B4-BE49-F238E27FC236}">
                  <a16:creationId xmlns:a16="http://schemas.microsoft.com/office/drawing/2014/main" id="{51209BB7-E00B-A73C-A7D6-C81A65196969}"/>
                </a:ext>
              </a:extLst>
            </p:cNvPr>
            <p:cNvSpPr>
              <a:spLocks/>
            </p:cNvSpPr>
            <p:nvPr/>
          </p:nvSpPr>
          <p:spPr bwMode="auto">
            <a:xfrm>
              <a:off x="1848" y="1299"/>
              <a:ext cx="69" cy="17"/>
            </a:xfrm>
            <a:custGeom>
              <a:avLst/>
              <a:gdLst>
                <a:gd name="T0" fmla="*/ 0 w 69"/>
                <a:gd name="T1" fmla="*/ 10 h 17"/>
                <a:gd name="T2" fmla="*/ 69 w 69"/>
                <a:gd name="T3" fmla="*/ 0 h 17"/>
                <a:gd name="T4" fmla="*/ 69 w 69"/>
                <a:gd name="T5" fmla="*/ 4 h 17"/>
                <a:gd name="T6" fmla="*/ 0 w 69"/>
                <a:gd name="T7" fmla="*/ 14 h 17"/>
                <a:gd name="T8" fmla="*/ 0 w 69"/>
                <a:gd name="T9" fmla="*/ 17 h 17"/>
                <a:gd name="T10" fmla="*/ 69 w 69"/>
                <a:gd name="T11" fmla="*/ 7 h 17"/>
                <a:gd name="T12" fmla="*/ 69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0" y="10"/>
                  </a:moveTo>
                  <a:lnTo>
                    <a:pt x="69" y="0"/>
                  </a:lnTo>
                  <a:lnTo>
                    <a:pt x="69" y="4"/>
                  </a:lnTo>
                  <a:lnTo>
                    <a:pt x="0" y="14"/>
                  </a:lnTo>
                  <a:lnTo>
                    <a:pt x="0" y="1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5" name="Freeform 506">
              <a:extLst>
                <a:ext uri="{FF2B5EF4-FFF2-40B4-BE49-F238E27FC236}">
                  <a16:creationId xmlns:a16="http://schemas.microsoft.com/office/drawing/2014/main" id="{31859D27-C581-433A-76C3-7F3FD5F7611C}"/>
                </a:ext>
              </a:extLst>
            </p:cNvPr>
            <p:cNvSpPr>
              <a:spLocks/>
            </p:cNvSpPr>
            <p:nvPr/>
          </p:nvSpPr>
          <p:spPr bwMode="auto">
            <a:xfrm>
              <a:off x="1914" y="1303"/>
              <a:ext cx="7" cy="10"/>
            </a:xfrm>
            <a:custGeom>
              <a:avLst/>
              <a:gdLst>
                <a:gd name="T0" fmla="*/ 0 w 7"/>
                <a:gd name="T1" fmla="*/ 0 h 10"/>
                <a:gd name="T2" fmla="*/ 0 w 7"/>
                <a:gd name="T3" fmla="*/ 10 h 10"/>
                <a:gd name="T4" fmla="*/ 3 w 7"/>
                <a:gd name="T5" fmla="*/ 10 h 10"/>
                <a:gd name="T6" fmla="*/ 3 w 7"/>
                <a:gd name="T7" fmla="*/ 0 h 10"/>
                <a:gd name="T8" fmla="*/ 7 w 7"/>
                <a:gd name="T9" fmla="*/ 0 h 10"/>
                <a:gd name="T10" fmla="*/ 7 w 7"/>
                <a:gd name="T11" fmla="*/ 10 h 10"/>
                <a:gd name="T12" fmla="*/ 3 w 7"/>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0" y="10"/>
                  </a:lnTo>
                  <a:lnTo>
                    <a:pt x="3" y="10"/>
                  </a:lnTo>
                  <a:lnTo>
                    <a:pt x="3" y="0"/>
                  </a:lnTo>
                  <a:lnTo>
                    <a:pt x="7"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6" name="Freeform 507">
              <a:extLst>
                <a:ext uri="{FF2B5EF4-FFF2-40B4-BE49-F238E27FC236}">
                  <a16:creationId xmlns:a16="http://schemas.microsoft.com/office/drawing/2014/main" id="{B40FC21C-2C83-719A-F2C2-7165D23DB46D}"/>
                </a:ext>
              </a:extLst>
            </p:cNvPr>
            <p:cNvSpPr>
              <a:spLocks/>
            </p:cNvSpPr>
            <p:nvPr/>
          </p:nvSpPr>
          <p:spPr bwMode="auto">
            <a:xfrm>
              <a:off x="1848" y="1299"/>
              <a:ext cx="69" cy="17"/>
            </a:xfrm>
            <a:custGeom>
              <a:avLst/>
              <a:gdLst>
                <a:gd name="T0" fmla="*/ 69 w 69"/>
                <a:gd name="T1" fmla="*/ 10 h 17"/>
                <a:gd name="T2" fmla="*/ 0 w 69"/>
                <a:gd name="T3" fmla="*/ 0 h 17"/>
                <a:gd name="T4" fmla="*/ 0 w 69"/>
                <a:gd name="T5" fmla="*/ 4 h 17"/>
                <a:gd name="T6" fmla="*/ 69 w 69"/>
                <a:gd name="T7" fmla="*/ 14 h 17"/>
                <a:gd name="T8" fmla="*/ 69 w 69"/>
                <a:gd name="T9" fmla="*/ 17 h 17"/>
                <a:gd name="T10" fmla="*/ 0 w 69"/>
                <a:gd name="T11" fmla="*/ 7 h 17"/>
                <a:gd name="T12" fmla="*/ 0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69" y="10"/>
                  </a:moveTo>
                  <a:lnTo>
                    <a:pt x="0" y="0"/>
                  </a:lnTo>
                  <a:lnTo>
                    <a:pt x="0" y="4"/>
                  </a:lnTo>
                  <a:lnTo>
                    <a:pt x="69" y="14"/>
                  </a:lnTo>
                  <a:lnTo>
                    <a:pt x="6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7" name="Freeform 508">
              <a:extLst>
                <a:ext uri="{FF2B5EF4-FFF2-40B4-BE49-F238E27FC236}">
                  <a16:creationId xmlns:a16="http://schemas.microsoft.com/office/drawing/2014/main" id="{8D6B0F5C-9C8A-05DB-0B7F-600774A479F1}"/>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8" name="Freeform 509">
              <a:extLst>
                <a:ext uri="{FF2B5EF4-FFF2-40B4-BE49-F238E27FC236}">
                  <a16:creationId xmlns:a16="http://schemas.microsoft.com/office/drawing/2014/main" id="{9629492E-B46A-26D8-30D9-DF7C61A7E601}"/>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9" name="Freeform 510">
              <a:extLst>
                <a:ext uri="{FF2B5EF4-FFF2-40B4-BE49-F238E27FC236}">
                  <a16:creationId xmlns:a16="http://schemas.microsoft.com/office/drawing/2014/main" id="{8225D2A4-27AE-5DD9-933D-35F124FB7208}"/>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0" name="Freeform 511">
              <a:extLst>
                <a:ext uri="{FF2B5EF4-FFF2-40B4-BE49-F238E27FC236}">
                  <a16:creationId xmlns:a16="http://schemas.microsoft.com/office/drawing/2014/main" id="{B9C85373-D745-AB79-D6F9-4A2B56126C1A}"/>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 name="Freeform 512">
              <a:extLst>
                <a:ext uri="{FF2B5EF4-FFF2-40B4-BE49-F238E27FC236}">
                  <a16:creationId xmlns:a16="http://schemas.microsoft.com/office/drawing/2014/main" id="{2D89D995-B62E-1A84-FFD0-F120273398AE}"/>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2" name="Freeform 513">
              <a:extLst>
                <a:ext uri="{FF2B5EF4-FFF2-40B4-BE49-F238E27FC236}">
                  <a16:creationId xmlns:a16="http://schemas.microsoft.com/office/drawing/2014/main" id="{9CC801DB-F18A-24AE-C30C-0092D467F96C}"/>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3" name="Freeform 514">
              <a:extLst>
                <a:ext uri="{FF2B5EF4-FFF2-40B4-BE49-F238E27FC236}">
                  <a16:creationId xmlns:a16="http://schemas.microsoft.com/office/drawing/2014/main" id="{1DE22151-73A9-D825-096B-3FEB57618458}"/>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4" name="Freeform 515">
              <a:extLst>
                <a:ext uri="{FF2B5EF4-FFF2-40B4-BE49-F238E27FC236}">
                  <a16:creationId xmlns:a16="http://schemas.microsoft.com/office/drawing/2014/main" id="{A3791EF6-8948-7B7B-6446-5AEE8CF0A35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5" name="Freeform 516">
              <a:extLst>
                <a:ext uri="{FF2B5EF4-FFF2-40B4-BE49-F238E27FC236}">
                  <a16:creationId xmlns:a16="http://schemas.microsoft.com/office/drawing/2014/main" id="{9EB4F5C1-9465-807C-0DBE-90114E65A5A4}"/>
                </a:ext>
              </a:extLst>
            </p:cNvPr>
            <p:cNvSpPr>
              <a:spLocks/>
            </p:cNvSpPr>
            <p:nvPr/>
          </p:nvSpPr>
          <p:spPr bwMode="auto">
            <a:xfrm>
              <a:off x="3517" y="1290"/>
              <a:ext cx="6" cy="72"/>
            </a:xfrm>
            <a:custGeom>
              <a:avLst/>
              <a:gdLst>
                <a:gd name="T0" fmla="*/ 0 w 6"/>
                <a:gd name="T1" fmla="*/ 72 h 72"/>
                <a:gd name="T2" fmla="*/ 0 w 6"/>
                <a:gd name="T3" fmla="*/ 0 h 72"/>
                <a:gd name="T4" fmla="*/ 3 w 6"/>
                <a:gd name="T5" fmla="*/ 0 h 72"/>
                <a:gd name="T6" fmla="*/ 3 w 6"/>
                <a:gd name="T7" fmla="*/ 72 h 72"/>
                <a:gd name="T8" fmla="*/ 6 w 6"/>
                <a:gd name="T9" fmla="*/ 72 h 72"/>
                <a:gd name="T10" fmla="*/ 6 w 6"/>
                <a:gd name="T11" fmla="*/ 0 h 72"/>
                <a:gd name="T12" fmla="*/ 3 w 6"/>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2">
                  <a:moveTo>
                    <a:pt x="0" y="72"/>
                  </a:moveTo>
                  <a:lnTo>
                    <a:pt x="0" y="0"/>
                  </a:lnTo>
                  <a:lnTo>
                    <a:pt x="3" y="0"/>
                  </a:lnTo>
                  <a:lnTo>
                    <a:pt x="3" y="72"/>
                  </a:lnTo>
                  <a:lnTo>
                    <a:pt x="6" y="72"/>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6" name="Freeform 517">
              <a:extLst>
                <a:ext uri="{FF2B5EF4-FFF2-40B4-BE49-F238E27FC236}">
                  <a16:creationId xmlns:a16="http://schemas.microsoft.com/office/drawing/2014/main" id="{27E7F2E8-7C14-47F0-83C8-1F46BF8091AF}"/>
                </a:ext>
              </a:extLst>
            </p:cNvPr>
            <p:cNvSpPr>
              <a:spLocks/>
            </p:cNvSpPr>
            <p:nvPr/>
          </p:nvSpPr>
          <p:spPr bwMode="auto">
            <a:xfrm>
              <a:off x="3517" y="1286"/>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7" name="Freeform 518">
              <a:extLst>
                <a:ext uri="{FF2B5EF4-FFF2-40B4-BE49-F238E27FC236}">
                  <a16:creationId xmlns:a16="http://schemas.microsoft.com/office/drawing/2014/main" id="{A79E4D82-2123-8390-405F-ADB78C61719A}"/>
                </a:ext>
              </a:extLst>
            </p:cNvPr>
            <p:cNvSpPr>
              <a:spLocks/>
            </p:cNvSpPr>
            <p:nvPr/>
          </p:nvSpPr>
          <p:spPr bwMode="auto">
            <a:xfrm>
              <a:off x="3510" y="1118"/>
              <a:ext cx="10" cy="172"/>
            </a:xfrm>
            <a:custGeom>
              <a:avLst/>
              <a:gdLst>
                <a:gd name="T0" fmla="*/ 3 w 10"/>
                <a:gd name="T1" fmla="*/ 172 h 172"/>
                <a:gd name="T2" fmla="*/ 0 w 10"/>
                <a:gd name="T3" fmla="*/ 0 h 172"/>
                <a:gd name="T4" fmla="*/ 3 w 10"/>
                <a:gd name="T5" fmla="*/ 0 h 172"/>
                <a:gd name="T6" fmla="*/ 7 w 10"/>
                <a:gd name="T7" fmla="*/ 172 h 172"/>
                <a:gd name="T8" fmla="*/ 10 w 10"/>
                <a:gd name="T9" fmla="*/ 172 h 172"/>
                <a:gd name="T10" fmla="*/ 7 w 10"/>
                <a:gd name="T11" fmla="*/ 0 h 172"/>
                <a:gd name="T12" fmla="*/ 3 w 10"/>
                <a:gd name="T13" fmla="*/ 0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2">
                  <a:moveTo>
                    <a:pt x="3" y="172"/>
                  </a:moveTo>
                  <a:lnTo>
                    <a:pt x="0" y="0"/>
                  </a:lnTo>
                  <a:lnTo>
                    <a:pt x="3" y="0"/>
                  </a:lnTo>
                  <a:lnTo>
                    <a:pt x="7" y="172"/>
                  </a:lnTo>
                  <a:lnTo>
                    <a:pt x="10" y="1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8" name="Freeform 519">
              <a:extLst>
                <a:ext uri="{FF2B5EF4-FFF2-40B4-BE49-F238E27FC236}">
                  <a16:creationId xmlns:a16="http://schemas.microsoft.com/office/drawing/2014/main" id="{8BB4A44F-03E1-8B3D-DFB8-D5391E078811}"/>
                </a:ext>
              </a:extLst>
            </p:cNvPr>
            <p:cNvSpPr>
              <a:spLocks/>
            </p:cNvSpPr>
            <p:nvPr/>
          </p:nvSpPr>
          <p:spPr bwMode="auto">
            <a:xfrm>
              <a:off x="3513" y="1115"/>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9" name="Freeform 520">
              <a:extLst>
                <a:ext uri="{FF2B5EF4-FFF2-40B4-BE49-F238E27FC236}">
                  <a16:creationId xmlns:a16="http://schemas.microsoft.com/office/drawing/2014/main" id="{A25E22CA-9494-290B-6F7C-572006BDC9AB}"/>
                </a:ext>
              </a:extLst>
            </p:cNvPr>
            <p:cNvSpPr>
              <a:spLocks/>
            </p:cNvSpPr>
            <p:nvPr/>
          </p:nvSpPr>
          <p:spPr bwMode="auto">
            <a:xfrm>
              <a:off x="3517" y="960"/>
              <a:ext cx="6" cy="158"/>
            </a:xfrm>
            <a:custGeom>
              <a:avLst/>
              <a:gdLst>
                <a:gd name="T0" fmla="*/ 0 w 6"/>
                <a:gd name="T1" fmla="*/ 158 h 158"/>
                <a:gd name="T2" fmla="*/ 0 w 6"/>
                <a:gd name="T3" fmla="*/ 0 h 158"/>
                <a:gd name="T4" fmla="*/ 3 w 6"/>
                <a:gd name="T5" fmla="*/ 0 h 158"/>
                <a:gd name="T6" fmla="*/ 3 w 6"/>
                <a:gd name="T7" fmla="*/ 158 h 158"/>
                <a:gd name="T8" fmla="*/ 6 w 6"/>
                <a:gd name="T9" fmla="*/ 158 h 158"/>
                <a:gd name="T10" fmla="*/ 6 w 6"/>
                <a:gd name="T11" fmla="*/ 0 h 158"/>
                <a:gd name="T12" fmla="*/ 3 w 6"/>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58">
                  <a:moveTo>
                    <a:pt x="0" y="158"/>
                  </a:moveTo>
                  <a:lnTo>
                    <a:pt x="0" y="0"/>
                  </a:lnTo>
                  <a:lnTo>
                    <a:pt x="3" y="0"/>
                  </a:lnTo>
                  <a:lnTo>
                    <a:pt x="3" y="158"/>
                  </a:lnTo>
                  <a:lnTo>
                    <a:pt x="6" y="158"/>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0" name="Freeform 521">
              <a:extLst>
                <a:ext uri="{FF2B5EF4-FFF2-40B4-BE49-F238E27FC236}">
                  <a16:creationId xmlns:a16="http://schemas.microsoft.com/office/drawing/2014/main" id="{F199B1F8-1030-91AF-F66C-A7ED91E55AFA}"/>
                </a:ext>
              </a:extLst>
            </p:cNvPr>
            <p:cNvSpPr>
              <a:spLocks/>
            </p:cNvSpPr>
            <p:nvPr/>
          </p:nvSpPr>
          <p:spPr bwMode="auto">
            <a:xfrm>
              <a:off x="3517" y="957"/>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 name="Freeform 522">
              <a:extLst>
                <a:ext uri="{FF2B5EF4-FFF2-40B4-BE49-F238E27FC236}">
                  <a16:creationId xmlns:a16="http://schemas.microsoft.com/office/drawing/2014/main" id="{760BBACD-163F-08A0-8E36-9E4E8CC65080}"/>
                </a:ext>
              </a:extLst>
            </p:cNvPr>
            <p:cNvSpPr>
              <a:spLocks/>
            </p:cNvSpPr>
            <p:nvPr/>
          </p:nvSpPr>
          <p:spPr bwMode="auto">
            <a:xfrm>
              <a:off x="3517" y="95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2" name="Freeform 523">
              <a:extLst>
                <a:ext uri="{FF2B5EF4-FFF2-40B4-BE49-F238E27FC236}">
                  <a16:creationId xmlns:a16="http://schemas.microsoft.com/office/drawing/2014/main" id="{227C117B-537D-3125-0036-B3BBCD35E54B}"/>
                </a:ext>
              </a:extLst>
            </p:cNvPr>
            <p:cNvSpPr>
              <a:spLocks/>
            </p:cNvSpPr>
            <p:nvPr/>
          </p:nvSpPr>
          <p:spPr bwMode="auto">
            <a:xfrm>
              <a:off x="3513" y="954"/>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3" name="Freeform 524">
              <a:extLst>
                <a:ext uri="{FF2B5EF4-FFF2-40B4-BE49-F238E27FC236}">
                  <a16:creationId xmlns:a16="http://schemas.microsoft.com/office/drawing/2014/main" id="{0A13953A-F67A-DD49-1BED-5A98838C780E}"/>
                </a:ext>
              </a:extLst>
            </p:cNvPr>
            <p:cNvSpPr>
              <a:spLocks/>
            </p:cNvSpPr>
            <p:nvPr/>
          </p:nvSpPr>
          <p:spPr bwMode="auto">
            <a:xfrm>
              <a:off x="3517" y="950"/>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4" name="Freeform 525">
              <a:extLst>
                <a:ext uri="{FF2B5EF4-FFF2-40B4-BE49-F238E27FC236}">
                  <a16:creationId xmlns:a16="http://schemas.microsoft.com/office/drawing/2014/main" id="{572CC861-6711-7343-4956-9D1A39BC0C64}"/>
                </a:ext>
              </a:extLst>
            </p:cNvPr>
            <p:cNvSpPr>
              <a:spLocks/>
            </p:cNvSpPr>
            <p:nvPr/>
          </p:nvSpPr>
          <p:spPr bwMode="auto">
            <a:xfrm>
              <a:off x="3513" y="950"/>
              <a:ext cx="7" cy="4"/>
            </a:xfrm>
            <a:custGeom>
              <a:avLst/>
              <a:gdLst>
                <a:gd name="T0" fmla="*/ 0 w 7"/>
                <a:gd name="T1" fmla="*/ 4 h 4"/>
                <a:gd name="T2" fmla="*/ 0 w 7"/>
                <a:gd name="T3" fmla="*/ 0 h 4"/>
                <a:gd name="T4" fmla="*/ 4 w 7"/>
                <a:gd name="T5" fmla="*/ 0 h 4"/>
                <a:gd name="T6" fmla="*/ 4 w 7"/>
                <a:gd name="T7" fmla="*/ 4 h 4"/>
                <a:gd name="T8" fmla="*/ 7 w 7"/>
                <a:gd name="T9" fmla="*/ 4 h 4"/>
                <a:gd name="T10" fmla="*/ 7 w 7"/>
                <a:gd name="T11" fmla="*/ 0 h 4"/>
                <a:gd name="T12" fmla="*/ 4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4" y="0"/>
                  </a:lnTo>
                  <a:lnTo>
                    <a:pt x="4" y="4"/>
                  </a:lnTo>
                  <a:lnTo>
                    <a:pt x="7" y="4"/>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5" name="Freeform 526">
              <a:extLst>
                <a:ext uri="{FF2B5EF4-FFF2-40B4-BE49-F238E27FC236}">
                  <a16:creationId xmlns:a16="http://schemas.microsoft.com/office/drawing/2014/main" id="{62358234-BFF7-58C2-7856-9184E74B7C42}"/>
                </a:ext>
              </a:extLst>
            </p:cNvPr>
            <p:cNvSpPr>
              <a:spLocks/>
            </p:cNvSpPr>
            <p:nvPr/>
          </p:nvSpPr>
          <p:spPr bwMode="auto">
            <a:xfrm>
              <a:off x="3513" y="947"/>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6" name="Freeform 527">
              <a:extLst>
                <a:ext uri="{FF2B5EF4-FFF2-40B4-BE49-F238E27FC236}">
                  <a16:creationId xmlns:a16="http://schemas.microsoft.com/office/drawing/2014/main" id="{B20B43AB-1D94-EA72-A368-51B1BEF28807}"/>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7" name="Freeform 528">
              <a:extLst>
                <a:ext uri="{FF2B5EF4-FFF2-40B4-BE49-F238E27FC236}">
                  <a16:creationId xmlns:a16="http://schemas.microsoft.com/office/drawing/2014/main" id="{2655A5D0-7150-E150-32ED-44171BF3951E}"/>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8" name="Freeform 529">
              <a:extLst>
                <a:ext uri="{FF2B5EF4-FFF2-40B4-BE49-F238E27FC236}">
                  <a16:creationId xmlns:a16="http://schemas.microsoft.com/office/drawing/2014/main" id="{33D9250D-9A1C-D8F4-C192-B7B296D9A42D}"/>
                </a:ext>
              </a:extLst>
            </p:cNvPr>
            <p:cNvSpPr>
              <a:spLocks/>
            </p:cNvSpPr>
            <p:nvPr/>
          </p:nvSpPr>
          <p:spPr bwMode="auto">
            <a:xfrm>
              <a:off x="3510" y="947"/>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9" name="Freeform 530">
              <a:extLst>
                <a:ext uri="{FF2B5EF4-FFF2-40B4-BE49-F238E27FC236}">
                  <a16:creationId xmlns:a16="http://schemas.microsoft.com/office/drawing/2014/main" id="{95786A12-0D25-2412-65CE-B02A2982C0B2}"/>
                </a:ext>
              </a:extLst>
            </p:cNvPr>
            <p:cNvSpPr>
              <a:spLocks/>
            </p:cNvSpPr>
            <p:nvPr/>
          </p:nvSpPr>
          <p:spPr bwMode="auto">
            <a:xfrm>
              <a:off x="3513"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0" name="Freeform 531">
              <a:extLst>
                <a:ext uri="{FF2B5EF4-FFF2-40B4-BE49-F238E27FC236}">
                  <a16:creationId xmlns:a16="http://schemas.microsoft.com/office/drawing/2014/main" id="{646748AC-F741-A252-420F-4DB08A7FC09E}"/>
                </a:ext>
              </a:extLst>
            </p:cNvPr>
            <p:cNvSpPr>
              <a:spLocks/>
            </p:cNvSpPr>
            <p:nvPr/>
          </p:nvSpPr>
          <p:spPr bwMode="auto">
            <a:xfrm>
              <a:off x="3510"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 name="Freeform 532">
              <a:extLst>
                <a:ext uri="{FF2B5EF4-FFF2-40B4-BE49-F238E27FC236}">
                  <a16:creationId xmlns:a16="http://schemas.microsoft.com/office/drawing/2014/main" id="{835D652B-5465-6CB4-2CF9-A5A1DBF26D6D}"/>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 name="Freeform 533">
              <a:extLst>
                <a:ext uri="{FF2B5EF4-FFF2-40B4-BE49-F238E27FC236}">
                  <a16:creationId xmlns:a16="http://schemas.microsoft.com/office/drawing/2014/main" id="{21FEAC6D-B23F-18B4-51C7-6FE460B09CAD}"/>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 name="Freeform 534">
              <a:extLst>
                <a:ext uri="{FF2B5EF4-FFF2-40B4-BE49-F238E27FC236}">
                  <a16:creationId xmlns:a16="http://schemas.microsoft.com/office/drawing/2014/main" id="{7DF4B5FE-20EB-CFC1-A479-629BAA90CE63}"/>
                </a:ext>
              </a:extLst>
            </p:cNvPr>
            <p:cNvSpPr>
              <a:spLocks/>
            </p:cNvSpPr>
            <p:nvPr/>
          </p:nvSpPr>
          <p:spPr bwMode="auto">
            <a:xfrm>
              <a:off x="3507"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 name="Freeform 535">
              <a:extLst>
                <a:ext uri="{FF2B5EF4-FFF2-40B4-BE49-F238E27FC236}">
                  <a16:creationId xmlns:a16="http://schemas.microsoft.com/office/drawing/2014/main" id="{CA2E3370-184F-0A3C-0D01-0FB041A8C152}"/>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 name="Freeform 536">
              <a:extLst>
                <a:ext uri="{FF2B5EF4-FFF2-40B4-BE49-F238E27FC236}">
                  <a16:creationId xmlns:a16="http://schemas.microsoft.com/office/drawing/2014/main" id="{0D360116-036E-5462-8CBB-AD25284A4955}"/>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 name="Freeform 537">
              <a:extLst>
                <a:ext uri="{FF2B5EF4-FFF2-40B4-BE49-F238E27FC236}">
                  <a16:creationId xmlns:a16="http://schemas.microsoft.com/office/drawing/2014/main" id="{BD768BBC-DB3C-69A7-CAB8-1CF296D6F261}"/>
                </a:ext>
              </a:extLst>
            </p:cNvPr>
            <p:cNvSpPr>
              <a:spLocks/>
            </p:cNvSpPr>
            <p:nvPr/>
          </p:nvSpPr>
          <p:spPr bwMode="auto">
            <a:xfrm>
              <a:off x="3504"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 name="Freeform 538">
              <a:extLst>
                <a:ext uri="{FF2B5EF4-FFF2-40B4-BE49-F238E27FC236}">
                  <a16:creationId xmlns:a16="http://schemas.microsoft.com/office/drawing/2014/main" id="{4519E6DD-6CD9-D484-3ED8-E607E5C9FC05}"/>
                </a:ext>
              </a:extLst>
            </p:cNvPr>
            <p:cNvSpPr>
              <a:spLocks/>
            </p:cNvSpPr>
            <p:nvPr/>
          </p:nvSpPr>
          <p:spPr bwMode="auto">
            <a:xfrm>
              <a:off x="3500" y="927"/>
              <a:ext cx="7" cy="20"/>
            </a:xfrm>
            <a:custGeom>
              <a:avLst/>
              <a:gdLst>
                <a:gd name="T0" fmla="*/ 0 w 7"/>
                <a:gd name="T1" fmla="*/ 20 h 20"/>
                <a:gd name="T2" fmla="*/ 0 w 7"/>
                <a:gd name="T3" fmla="*/ 0 h 20"/>
                <a:gd name="T4" fmla="*/ 4 w 7"/>
                <a:gd name="T5" fmla="*/ 0 h 20"/>
                <a:gd name="T6" fmla="*/ 4 w 7"/>
                <a:gd name="T7" fmla="*/ 20 h 20"/>
                <a:gd name="T8" fmla="*/ 7 w 7"/>
                <a:gd name="T9" fmla="*/ 20 h 20"/>
                <a:gd name="T10" fmla="*/ 7 w 7"/>
                <a:gd name="T11" fmla="*/ 0 h 20"/>
                <a:gd name="T12" fmla="*/ 4 w 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20"/>
                  </a:moveTo>
                  <a:lnTo>
                    <a:pt x="0" y="0"/>
                  </a:lnTo>
                  <a:lnTo>
                    <a:pt x="4" y="0"/>
                  </a:lnTo>
                  <a:lnTo>
                    <a:pt x="4" y="20"/>
                  </a:lnTo>
                  <a:lnTo>
                    <a:pt x="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 name="Freeform 539">
              <a:extLst>
                <a:ext uri="{FF2B5EF4-FFF2-40B4-BE49-F238E27FC236}">
                  <a16:creationId xmlns:a16="http://schemas.microsoft.com/office/drawing/2014/main" id="{7EC0EE6B-35F5-63F4-139C-35338A09217C}"/>
                </a:ext>
              </a:extLst>
            </p:cNvPr>
            <p:cNvSpPr>
              <a:spLocks/>
            </p:cNvSpPr>
            <p:nvPr/>
          </p:nvSpPr>
          <p:spPr bwMode="auto">
            <a:xfrm>
              <a:off x="3504" y="924"/>
              <a:ext cx="9" cy="7"/>
            </a:xfrm>
            <a:custGeom>
              <a:avLst/>
              <a:gdLst>
                <a:gd name="T0" fmla="*/ 0 w 9"/>
                <a:gd name="T1" fmla="*/ 0 h 7"/>
                <a:gd name="T2" fmla="*/ 9 w 9"/>
                <a:gd name="T3" fmla="*/ 0 h 7"/>
                <a:gd name="T4" fmla="*/ 9 w 9"/>
                <a:gd name="T5" fmla="*/ 3 h 7"/>
                <a:gd name="T6" fmla="*/ 0 w 9"/>
                <a:gd name="T7" fmla="*/ 3 h 7"/>
                <a:gd name="T8" fmla="*/ 0 w 9"/>
                <a:gd name="T9" fmla="*/ 7 h 7"/>
                <a:gd name="T10" fmla="*/ 9 w 9"/>
                <a:gd name="T11" fmla="*/ 7 h 7"/>
                <a:gd name="T12" fmla="*/ 9 w 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7">
                  <a:moveTo>
                    <a:pt x="0" y="0"/>
                  </a:moveTo>
                  <a:lnTo>
                    <a:pt x="9" y="0"/>
                  </a:lnTo>
                  <a:lnTo>
                    <a:pt x="9" y="3"/>
                  </a:lnTo>
                  <a:lnTo>
                    <a:pt x="0" y="3"/>
                  </a:lnTo>
                  <a:lnTo>
                    <a:pt x="0" y="7"/>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 name="Freeform 540">
              <a:extLst>
                <a:ext uri="{FF2B5EF4-FFF2-40B4-BE49-F238E27FC236}">
                  <a16:creationId xmlns:a16="http://schemas.microsoft.com/office/drawing/2014/main" id="{1340B8C6-E491-CCEE-840B-37BB12813814}"/>
                </a:ext>
              </a:extLst>
            </p:cNvPr>
            <p:cNvSpPr>
              <a:spLocks/>
            </p:cNvSpPr>
            <p:nvPr/>
          </p:nvSpPr>
          <p:spPr bwMode="auto">
            <a:xfrm>
              <a:off x="3513" y="924"/>
              <a:ext cx="4" cy="10"/>
            </a:xfrm>
            <a:custGeom>
              <a:avLst/>
              <a:gdLst>
                <a:gd name="T0" fmla="*/ 0 w 4"/>
                <a:gd name="T1" fmla="*/ 0 h 10"/>
                <a:gd name="T2" fmla="*/ 4 w 4"/>
                <a:gd name="T3" fmla="*/ 3 h 10"/>
                <a:gd name="T4" fmla="*/ 4 w 4"/>
                <a:gd name="T5" fmla="*/ 7 h 10"/>
                <a:gd name="T6" fmla="*/ 0 w 4"/>
                <a:gd name="T7" fmla="*/ 3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7"/>
                  </a:lnTo>
                  <a:lnTo>
                    <a:pt x="0" y="3"/>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 name="Freeform 541">
              <a:extLst>
                <a:ext uri="{FF2B5EF4-FFF2-40B4-BE49-F238E27FC236}">
                  <a16:creationId xmlns:a16="http://schemas.microsoft.com/office/drawing/2014/main" id="{91DBBD58-D9C6-A30E-9CEB-EDCD40DD9CA8}"/>
                </a:ext>
              </a:extLst>
            </p:cNvPr>
            <p:cNvSpPr>
              <a:spLocks/>
            </p:cNvSpPr>
            <p:nvPr/>
          </p:nvSpPr>
          <p:spPr bwMode="auto">
            <a:xfrm>
              <a:off x="3517"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 name="Freeform 542">
              <a:extLst>
                <a:ext uri="{FF2B5EF4-FFF2-40B4-BE49-F238E27FC236}">
                  <a16:creationId xmlns:a16="http://schemas.microsoft.com/office/drawing/2014/main" id="{E18BC938-6CB5-EBCE-1CA9-AA0705264402}"/>
                </a:ext>
              </a:extLst>
            </p:cNvPr>
            <p:cNvSpPr>
              <a:spLocks/>
            </p:cNvSpPr>
            <p:nvPr/>
          </p:nvSpPr>
          <p:spPr bwMode="auto">
            <a:xfrm>
              <a:off x="3520"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 name="Freeform 543">
              <a:extLst>
                <a:ext uri="{FF2B5EF4-FFF2-40B4-BE49-F238E27FC236}">
                  <a16:creationId xmlns:a16="http://schemas.microsoft.com/office/drawing/2014/main" id="{308B9C23-5DD8-BF9F-E524-5FCB58B34D4C}"/>
                </a:ext>
              </a:extLst>
            </p:cNvPr>
            <p:cNvSpPr>
              <a:spLocks/>
            </p:cNvSpPr>
            <p:nvPr/>
          </p:nvSpPr>
          <p:spPr bwMode="auto">
            <a:xfrm>
              <a:off x="3523" y="92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 name="Freeform 544">
              <a:extLst>
                <a:ext uri="{FF2B5EF4-FFF2-40B4-BE49-F238E27FC236}">
                  <a16:creationId xmlns:a16="http://schemas.microsoft.com/office/drawing/2014/main" id="{E548EC50-4AA9-692D-F947-2C002D0BC768}"/>
                </a:ext>
              </a:extLst>
            </p:cNvPr>
            <p:cNvSpPr>
              <a:spLocks/>
            </p:cNvSpPr>
            <p:nvPr/>
          </p:nvSpPr>
          <p:spPr bwMode="auto">
            <a:xfrm>
              <a:off x="3523" y="927"/>
              <a:ext cx="4" cy="10"/>
            </a:xfrm>
            <a:custGeom>
              <a:avLst/>
              <a:gdLst>
                <a:gd name="T0" fmla="*/ 0 w 4"/>
                <a:gd name="T1" fmla="*/ 0 h 10"/>
                <a:gd name="T2" fmla="*/ 4 w 4"/>
                <a:gd name="T3" fmla="*/ 4 h 10"/>
                <a:gd name="T4" fmla="*/ 4 w 4"/>
                <a:gd name="T5" fmla="*/ 7 h 10"/>
                <a:gd name="T6" fmla="*/ 0 w 4"/>
                <a:gd name="T7" fmla="*/ 4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4"/>
                  </a:lnTo>
                  <a:lnTo>
                    <a:pt x="4" y="7"/>
                  </a:lnTo>
                  <a:lnTo>
                    <a:pt x="0" y="4"/>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 name="Freeform 545">
              <a:extLst>
                <a:ext uri="{FF2B5EF4-FFF2-40B4-BE49-F238E27FC236}">
                  <a16:creationId xmlns:a16="http://schemas.microsoft.com/office/drawing/2014/main" id="{FBF14B18-3FB3-5664-8D83-48EB7FA382A9}"/>
                </a:ext>
              </a:extLst>
            </p:cNvPr>
            <p:cNvSpPr>
              <a:spLocks/>
            </p:cNvSpPr>
            <p:nvPr/>
          </p:nvSpPr>
          <p:spPr bwMode="auto">
            <a:xfrm>
              <a:off x="3527" y="931"/>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 name="Freeform 546">
              <a:extLst>
                <a:ext uri="{FF2B5EF4-FFF2-40B4-BE49-F238E27FC236}">
                  <a16:creationId xmlns:a16="http://schemas.microsoft.com/office/drawing/2014/main" id="{8836078C-AFE1-A082-371C-3C854DD4D163}"/>
                </a:ext>
              </a:extLst>
            </p:cNvPr>
            <p:cNvSpPr>
              <a:spLocks/>
            </p:cNvSpPr>
            <p:nvPr/>
          </p:nvSpPr>
          <p:spPr bwMode="auto">
            <a:xfrm>
              <a:off x="3527" y="931"/>
              <a:ext cx="3" cy="9"/>
            </a:xfrm>
            <a:custGeom>
              <a:avLst/>
              <a:gdLst>
                <a:gd name="T0" fmla="*/ 0 w 3"/>
                <a:gd name="T1" fmla="*/ 0 h 9"/>
                <a:gd name="T2" fmla="*/ 3 w 3"/>
                <a:gd name="T3" fmla="*/ 3 h 9"/>
                <a:gd name="T4" fmla="*/ 3 w 3"/>
                <a:gd name="T5" fmla="*/ 6 h 9"/>
                <a:gd name="T6" fmla="*/ 0 w 3"/>
                <a:gd name="T7" fmla="*/ 3 h 9"/>
                <a:gd name="T8" fmla="*/ 0 w 3"/>
                <a:gd name="T9" fmla="*/ 6 h 9"/>
                <a:gd name="T10" fmla="*/ 3 w 3"/>
                <a:gd name="T11" fmla="*/ 9 h 9"/>
                <a:gd name="T12" fmla="*/ 3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0"/>
                  </a:moveTo>
                  <a:lnTo>
                    <a:pt x="3" y="3"/>
                  </a:lnTo>
                  <a:lnTo>
                    <a:pt x="3" y="6"/>
                  </a:lnTo>
                  <a:lnTo>
                    <a:pt x="0" y="3"/>
                  </a:lnTo>
                  <a:lnTo>
                    <a:pt x="0" y="6"/>
                  </a:lnTo>
                  <a:lnTo>
                    <a:pt x="3" y="9"/>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 name="Freeform 547">
              <a:extLst>
                <a:ext uri="{FF2B5EF4-FFF2-40B4-BE49-F238E27FC236}">
                  <a16:creationId xmlns:a16="http://schemas.microsoft.com/office/drawing/2014/main" id="{AF41E6BC-679C-60EF-6610-7AAA574CFA6E}"/>
                </a:ext>
              </a:extLst>
            </p:cNvPr>
            <p:cNvSpPr>
              <a:spLocks/>
            </p:cNvSpPr>
            <p:nvPr/>
          </p:nvSpPr>
          <p:spPr bwMode="auto">
            <a:xfrm>
              <a:off x="3530" y="93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 name="Freeform 548">
              <a:extLst>
                <a:ext uri="{FF2B5EF4-FFF2-40B4-BE49-F238E27FC236}">
                  <a16:creationId xmlns:a16="http://schemas.microsoft.com/office/drawing/2014/main" id="{04D8ED96-2258-BF4F-CAF5-03EC87B3D18B}"/>
                </a:ext>
              </a:extLst>
            </p:cNvPr>
            <p:cNvSpPr>
              <a:spLocks/>
            </p:cNvSpPr>
            <p:nvPr/>
          </p:nvSpPr>
          <p:spPr bwMode="auto">
            <a:xfrm>
              <a:off x="3530" y="934"/>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 name="Freeform 549">
              <a:extLst>
                <a:ext uri="{FF2B5EF4-FFF2-40B4-BE49-F238E27FC236}">
                  <a16:creationId xmlns:a16="http://schemas.microsoft.com/office/drawing/2014/main" id="{2EC216E2-5226-6FE9-66C1-A7AA50B4EDD9}"/>
                </a:ext>
              </a:extLst>
            </p:cNvPr>
            <p:cNvSpPr>
              <a:spLocks/>
            </p:cNvSpPr>
            <p:nvPr/>
          </p:nvSpPr>
          <p:spPr bwMode="auto">
            <a:xfrm>
              <a:off x="3530" y="937"/>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 name="Freeform 550">
              <a:extLst>
                <a:ext uri="{FF2B5EF4-FFF2-40B4-BE49-F238E27FC236}">
                  <a16:creationId xmlns:a16="http://schemas.microsoft.com/office/drawing/2014/main" id="{FC2171CE-6155-541E-AEA3-EA636281A5E6}"/>
                </a:ext>
              </a:extLst>
            </p:cNvPr>
            <p:cNvSpPr>
              <a:spLocks/>
            </p:cNvSpPr>
            <p:nvPr/>
          </p:nvSpPr>
          <p:spPr bwMode="auto">
            <a:xfrm>
              <a:off x="3530" y="940"/>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 name="Freeform 551">
              <a:extLst>
                <a:ext uri="{FF2B5EF4-FFF2-40B4-BE49-F238E27FC236}">
                  <a16:creationId xmlns:a16="http://schemas.microsoft.com/office/drawing/2014/main" id="{E0B8C4FD-3A14-0C44-3B34-943D3738B391}"/>
                </a:ext>
              </a:extLst>
            </p:cNvPr>
            <p:cNvSpPr>
              <a:spLocks/>
            </p:cNvSpPr>
            <p:nvPr/>
          </p:nvSpPr>
          <p:spPr bwMode="auto">
            <a:xfrm>
              <a:off x="3533" y="940"/>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 name="Freeform 552">
              <a:extLst>
                <a:ext uri="{FF2B5EF4-FFF2-40B4-BE49-F238E27FC236}">
                  <a16:creationId xmlns:a16="http://schemas.microsoft.com/office/drawing/2014/main" id="{4287E7CD-3D65-0704-2C27-10479CE10B57}"/>
                </a:ext>
              </a:extLst>
            </p:cNvPr>
            <p:cNvSpPr>
              <a:spLocks/>
            </p:cNvSpPr>
            <p:nvPr/>
          </p:nvSpPr>
          <p:spPr bwMode="auto">
            <a:xfrm>
              <a:off x="3533" y="94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 name="Freeform 553">
              <a:extLst>
                <a:ext uri="{FF2B5EF4-FFF2-40B4-BE49-F238E27FC236}">
                  <a16:creationId xmlns:a16="http://schemas.microsoft.com/office/drawing/2014/main" id="{AF2EBFA7-02EF-D1E9-07BF-CC7AB7CFA63C}"/>
                </a:ext>
              </a:extLst>
            </p:cNvPr>
            <p:cNvSpPr>
              <a:spLocks/>
            </p:cNvSpPr>
            <p:nvPr/>
          </p:nvSpPr>
          <p:spPr bwMode="auto">
            <a:xfrm>
              <a:off x="3533" y="950"/>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3" name="Freeform 554">
              <a:extLst>
                <a:ext uri="{FF2B5EF4-FFF2-40B4-BE49-F238E27FC236}">
                  <a16:creationId xmlns:a16="http://schemas.microsoft.com/office/drawing/2014/main" id="{51B0BC14-024C-8982-2A0F-F5608E717A04}"/>
                </a:ext>
              </a:extLst>
            </p:cNvPr>
            <p:cNvSpPr>
              <a:spLocks/>
            </p:cNvSpPr>
            <p:nvPr/>
          </p:nvSpPr>
          <p:spPr bwMode="auto">
            <a:xfrm>
              <a:off x="3533" y="954"/>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 name="Freeform 555">
              <a:extLst>
                <a:ext uri="{FF2B5EF4-FFF2-40B4-BE49-F238E27FC236}">
                  <a16:creationId xmlns:a16="http://schemas.microsoft.com/office/drawing/2014/main" id="{F3B7120F-5EF0-C37C-0144-8626BBD42B25}"/>
                </a:ext>
              </a:extLst>
            </p:cNvPr>
            <p:cNvSpPr>
              <a:spLocks/>
            </p:cNvSpPr>
            <p:nvPr/>
          </p:nvSpPr>
          <p:spPr bwMode="auto">
            <a:xfrm>
              <a:off x="3533" y="95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 name="Freeform 556">
              <a:extLst>
                <a:ext uri="{FF2B5EF4-FFF2-40B4-BE49-F238E27FC236}">
                  <a16:creationId xmlns:a16="http://schemas.microsoft.com/office/drawing/2014/main" id="{3E8CC424-C8EA-5900-3D7B-B277D609AB37}"/>
                </a:ext>
              </a:extLst>
            </p:cNvPr>
            <p:cNvSpPr>
              <a:spLocks/>
            </p:cNvSpPr>
            <p:nvPr/>
          </p:nvSpPr>
          <p:spPr bwMode="auto">
            <a:xfrm>
              <a:off x="3533" y="960"/>
              <a:ext cx="7" cy="158"/>
            </a:xfrm>
            <a:custGeom>
              <a:avLst/>
              <a:gdLst>
                <a:gd name="T0" fmla="*/ 0 w 7"/>
                <a:gd name="T1" fmla="*/ 0 h 158"/>
                <a:gd name="T2" fmla="*/ 0 w 7"/>
                <a:gd name="T3" fmla="*/ 158 h 158"/>
                <a:gd name="T4" fmla="*/ 3 w 7"/>
                <a:gd name="T5" fmla="*/ 158 h 158"/>
                <a:gd name="T6" fmla="*/ 3 w 7"/>
                <a:gd name="T7" fmla="*/ 0 h 158"/>
                <a:gd name="T8" fmla="*/ 7 w 7"/>
                <a:gd name="T9" fmla="*/ 0 h 158"/>
                <a:gd name="T10" fmla="*/ 7 w 7"/>
                <a:gd name="T11" fmla="*/ 158 h 158"/>
                <a:gd name="T12" fmla="*/ 3 w 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8">
                  <a:moveTo>
                    <a:pt x="0" y="0"/>
                  </a:moveTo>
                  <a:lnTo>
                    <a:pt x="0" y="158"/>
                  </a:lnTo>
                  <a:lnTo>
                    <a:pt x="3" y="158"/>
                  </a:lnTo>
                  <a:lnTo>
                    <a:pt x="3" y="0"/>
                  </a:lnTo>
                  <a:lnTo>
                    <a:pt x="7" y="0"/>
                  </a:lnTo>
                  <a:lnTo>
                    <a:pt x="7" y="158"/>
                  </a:lnTo>
                  <a:lnTo>
                    <a:pt x="3" y="158"/>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 name="Freeform 557">
              <a:extLst>
                <a:ext uri="{FF2B5EF4-FFF2-40B4-BE49-F238E27FC236}">
                  <a16:creationId xmlns:a16="http://schemas.microsoft.com/office/drawing/2014/main" id="{E8941ED6-E18F-5BC0-D9FF-6A3AC38F7A35}"/>
                </a:ext>
              </a:extLst>
            </p:cNvPr>
            <p:cNvSpPr>
              <a:spLocks/>
            </p:cNvSpPr>
            <p:nvPr/>
          </p:nvSpPr>
          <p:spPr bwMode="auto">
            <a:xfrm>
              <a:off x="3520" y="1115"/>
              <a:ext cx="23" cy="7"/>
            </a:xfrm>
            <a:custGeom>
              <a:avLst/>
              <a:gdLst>
                <a:gd name="T0" fmla="*/ 23 w 23"/>
                <a:gd name="T1" fmla="*/ 0 h 7"/>
                <a:gd name="T2" fmla="*/ 0 w 23"/>
                <a:gd name="T3" fmla="*/ 0 h 7"/>
                <a:gd name="T4" fmla="*/ 0 w 23"/>
                <a:gd name="T5" fmla="*/ 3 h 7"/>
                <a:gd name="T6" fmla="*/ 23 w 23"/>
                <a:gd name="T7" fmla="*/ 3 h 7"/>
                <a:gd name="T8" fmla="*/ 23 w 23"/>
                <a:gd name="T9" fmla="*/ 7 h 7"/>
                <a:gd name="T10" fmla="*/ 0 w 23"/>
                <a:gd name="T11" fmla="*/ 7 h 7"/>
                <a:gd name="T12" fmla="*/ 0 w 2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23" y="0"/>
                  </a:moveTo>
                  <a:lnTo>
                    <a:pt x="0" y="0"/>
                  </a:lnTo>
                  <a:lnTo>
                    <a:pt x="0" y="3"/>
                  </a:lnTo>
                  <a:lnTo>
                    <a:pt x="23" y="3"/>
                  </a:lnTo>
                  <a:lnTo>
                    <a:pt x="2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7" name="Freeform 558">
              <a:extLst>
                <a:ext uri="{FF2B5EF4-FFF2-40B4-BE49-F238E27FC236}">
                  <a16:creationId xmlns:a16="http://schemas.microsoft.com/office/drawing/2014/main" id="{7D3B4FBF-03F3-3432-5820-078027425B85}"/>
                </a:ext>
              </a:extLst>
            </p:cNvPr>
            <p:cNvSpPr>
              <a:spLocks/>
            </p:cNvSpPr>
            <p:nvPr/>
          </p:nvSpPr>
          <p:spPr bwMode="auto">
            <a:xfrm>
              <a:off x="3533" y="1290"/>
              <a:ext cx="7" cy="72"/>
            </a:xfrm>
            <a:custGeom>
              <a:avLst/>
              <a:gdLst>
                <a:gd name="T0" fmla="*/ 0 w 7"/>
                <a:gd name="T1" fmla="*/ 72 h 72"/>
                <a:gd name="T2" fmla="*/ 0 w 7"/>
                <a:gd name="T3" fmla="*/ 0 h 72"/>
                <a:gd name="T4" fmla="*/ 3 w 7"/>
                <a:gd name="T5" fmla="*/ 0 h 72"/>
                <a:gd name="T6" fmla="*/ 3 w 7"/>
                <a:gd name="T7" fmla="*/ 72 h 72"/>
                <a:gd name="T8" fmla="*/ 7 w 7"/>
                <a:gd name="T9" fmla="*/ 72 h 72"/>
                <a:gd name="T10" fmla="*/ 7 w 7"/>
                <a:gd name="T11" fmla="*/ 0 h 72"/>
                <a:gd name="T12" fmla="*/ 3 w 7"/>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2">
                  <a:moveTo>
                    <a:pt x="0" y="72"/>
                  </a:moveTo>
                  <a:lnTo>
                    <a:pt x="0" y="0"/>
                  </a:lnTo>
                  <a:lnTo>
                    <a:pt x="3" y="0"/>
                  </a:lnTo>
                  <a:lnTo>
                    <a:pt x="3" y="72"/>
                  </a:lnTo>
                  <a:lnTo>
                    <a:pt x="7" y="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8" name="Freeform 559">
              <a:extLst>
                <a:ext uri="{FF2B5EF4-FFF2-40B4-BE49-F238E27FC236}">
                  <a16:creationId xmlns:a16="http://schemas.microsoft.com/office/drawing/2014/main" id="{8AD9DBBC-37C7-C912-52BF-C3B21CB50526}"/>
                </a:ext>
              </a:extLst>
            </p:cNvPr>
            <p:cNvSpPr>
              <a:spLocks/>
            </p:cNvSpPr>
            <p:nvPr/>
          </p:nvSpPr>
          <p:spPr bwMode="auto">
            <a:xfrm>
              <a:off x="3520" y="1286"/>
              <a:ext cx="23" cy="7"/>
            </a:xfrm>
            <a:custGeom>
              <a:avLst/>
              <a:gdLst>
                <a:gd name="T0" fmla="*/ 0 w 23"/>
                <a:gd name="T1" fmla="*/ 0 h 7"/>
                <a:gd name="T2" fmla="*/ 23 w 23"/>
                <a:gd name="T3" fmla="*/ 0 h 7"/>
                <a:gd name="T4" fmla="*/ 23 w 23"/>
                <a:gd name="T5" fmla="*/ 4 h 7"/>
                <a:gd name="T6" fmla="*/ 0 w 23"/>
                <a:gd name="T7" fmla="*/ 4 h 7"/>
                <a:gd name="T8" fmla="*/ 0 w 23"/>
                <a:gd name="T9" fmla="*/ 7 h 7"/>
                <a:gd name="T10" fmla="*/ 23 w 23"/>
                <a:gd name="T11" fmla="*/ 7 h 7"/>
                <a:gd name="T12" fmla="*/ 23 w 2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0" y="0"/>
                  </a:moveTo>
                  <a:lnTo>
                    <a:pt x="23" y="0"/>
                  </a:lnTo>
                  <a:lnTo>
                    <a:pt x="23" y="4"/>
                  </a:lnTo>
                  <a:lnTo>
                    <a:pt x="0" y="4"/>
                  </a:lnTo>
                  <a:lnTo>
                    <a:pt x="0" y="7"/>
                  </a:lnTo>
                  <a:lnTo>
                    <a:pt x="23" y="7"/>
                  </a:lnTo>
                  <a:lnTo>
                    <a:pt x="2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9" name="Freeform 560">
              <a:extLst>
                <a:ext uri="{FF2B5EF4-FFF2-40B4-BE49-F238E27FC236}">
                  <a16:creationId xmlns:a16="http://schemas.microsoft.com/office/drawing/2014/main" id="{7C924BB0-245E-727D-CEBB-06A9DBD7EE22}"/>
                </a:ext>
              </a:extLst>
            </p:cNvPr>
            <p:cNvSpPr>
              <a:spLocks/>
            </p:cNvSpPr>
            <p:nvPr/>
          </p:nvSpPr>
          <p:spPr bwMode="auto">
            <a:xfrm>
              <a:off x="3540" y="1118"/>
              <a:ext cx="6" cy="172"/>
            </a:xfrm>
            <a:custGeom>
              <a:avLst/>
              <a:gdLst>
                <a:gd name="T0" fmla="*/ 0 w 6"/>
                <a:gd name="T1" fmla="*/ 0 h 172"/>
                <a:gd name="T2" fmla="*/ 0 w 6"/>
                <a:gd name="T3" fmla="*/ 172 h 172"/>
                <a:gd name="T4" fmla="*/ 3 w 6"/>
                <a:gd name="T5" fmla="*/ 172 h 172"/>
                <a:gd name="T6" fmla="*/ 3 w 6"/>
                <a:gd name="T7" fmla="*/ 0 h 172"/>
                <a:gd name="T8" fmla="*/ 6 w 6"/>
                <a:gd name="T9" fmla="*/ 0 h 172"/>
                <a:gd name="T10" fmla="*/ 6 w 6"/>
                <a:gd name="T11" fmla="*/ 172 h 172"/>
                <a:gd name="T12" fmla="*/ 3 w 6"/>
                <a:gd name="T13" fmla="*/ 172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2">
                  <a:moveTo>
                    <a:pt x="0" y="0"/>
                  </a:moveTo>
                  <a:lnTo>
                    <a:pt x="0" y="172"/>
                  </a:lnTo>
                  <a:lnTo>
                    <a:pt x="3" y="172"/>
                  </a:lnTo>
                  <a:lnTo>
                    <a:pt x="3" y="0"/>
                  </a:lnTo>
                  <a:lnTo>
                    <a:pt x="6" y="0"/>
                  </a:lnTo>
                  <a:lnTo>
                    <a:pt x="6" y="172"/>
                  </a:lnTo>
                  <a:lnTo>
                    <a:pt x="3" y="17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350" name="Picture 1349">
            <a:extLst>
              <a:ext uri="{FF2B5EF4-FFF2-40B4-BE49-F238E27FC236}">
                <a16:creationId xmlns:a16="http://schemas.microsoft.com/office/drawing/2014/main" id="{7254447A-9533-EB70-E0BB-C47A95A6594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812068" y="3315076"/>
            <a:ext cx="1578238" cy="395874"/>
          </a:xfrm>
          <a:prstGeom prst="rect">
            <a:avLst/>
          </a:prstGeom>
        </p:spPr>
      </p:pic>
      <p:sp>
        <p:nvSpPr>
          <p:cNvPr id="1359" name="TextBox 1358">
            <a:extLst>
              <a:ext uri="{FF2B5EF4-FFF2-40B4-BE49-F238E27FC236}">
                <a16:creationId xmlns:a16="http://schemas.microsoft.com/office/drawing/2014/main" id="{C6DE9845-C7B6-1D5B-8627-D4C12EFFF9D5}"/>
              </a:ext>
            </a:extLst>
          </p:cNvPr>
          <p:cNvSpPr txBox="1"/>
          <p:nvPr/>
        </p:nvSpPr>
        <p:spPr>
          <a:xfrm>
            <a:off x="381000" y="4626404"/>
            <a:ext cx="8166100" cy="1323439"/>
          </a:xfrm>
          <a:prstGeom prst="rect">
            <a:avLst/>
          </a:prstGeom>
          <a:noFill/>
        </p:spPr>
        <p:txBody>
          <a:bodyPr wrap="square" rtlCol="0">
            <a:spAutoFit/>
          </a:bodyPr>
          <a:lstStyle/>
          <a:p>
            <a:pPr marL="457200" indent="-457200">
              <a:buFont typeface="Arial" panose="020B0604020202020204" pitchFamily="34" charset="0"/>
              <a:buChar char="•"/>
            </a:pPr>
            <a:r>
              <a:rPr lang="en-US" altLang="en-US" sz="3600" b="1" dirty="0">
                <a:latin typeface="Arial" charset="0"/>
              </a:rPr>
              <a:t>(Cross) Section</a:t>
            </a:r>
          </a:p>
          <a:p>
            <a:pPr marL="457200"/>
            <a:r>
              <a:rPr lang="en-US" altLang="en-US" sz="2400" dirty="0"/>
              <a:t>(and Typical Sections)</a:t>
            </a:r>
          </a:p>
          <a:p>
            <a:pPr marL="571500" indent="-571500">
              <a:buFont typeface="Arial" panose="020B0604020202020204" pitchFamily="34" charset="0"/>
              <a:buChar char="•"/>
            </a:pPr>
            <a:endParaRPr lang="en-US" sz="2000" dirty="0"/>
          </a:p>
        </p:txBody>
      </p:sp>
      <p:grpSp>
        <p:nvGrpSpPr>
          <p:cNvPr id="1360" name="Group 212">
            <a:extLst>
              <a:ext uri="{FF2B5EF4-FFF2-40B4-BE49-F238E27FC236}">
                <a16:creationId xmlns:a16="http://schemas.microsoft.com/office/drawing/2014/main" id="{F353A2C6-C3EC-D85D-18B3-16208C8DBB65}"/>
              </a:ext>
            </a:extLst>
          </p:cNvPr>
          <p:cNvGrpSpPr>
            <a:grpSpLocks/>
          </p:cNvGrpSpPr>
          <p:nvPr/>
        </p:nvGrpSpPr>
        <p:grpSpPr bwMode="auto">
          <a:xfrm>
            <a:off x="3295650" y="4690301"/>
            <a:ext cx="5191125" cy="1423988"/>
            <a:chOff x="2076" y="3174"/>
            <a:chExt cx="3270" cy="897"/>
          </a:xfrm>
        </p:grpSpPr>
        <p:sp>
          <p:nvSpPr>
            <p:cNvPr id="1361" name="Line 562">
              <a:extLst>
                <a:ext uri="{FF2B5EF4-FFF2-40B4-BE49-F238E27FC236}">
                  <a16:creationId xmlns:a16="http://schemas.microsoft.com/office/drawing/2014/main" id="{E54AB305-7E23-D854-6706-CA8B757C1766}"/>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 name="Line 564">
              <a:extLst>
                <a:ext uri="{FF2B5EF4-FFF2-40B4-BE49-F238E27FC236}">
                  <a16:creationId xmlns:a16="http://schemas.microsoft.com/office/drawing/2014/main" id="{D1E2E580-DA39-7D6E-1AAB-B54AB661F926}"/>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3" name="Line 565">
              <a:extLst>
                <a:ext uri="{FF2B5EF4-FFF2-40B4-BE49-F238E27FC236}">
                  <a16:creationId xmlns:a16="http://schemas.microsoft.com/office/drawing/2014/main" id="{D56D2AFC-B10C-1938-E54B-D3800A57BA9C}"/>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4" name="Line 566">
              <a:extLst>
                <a:ext uri="{FF2B5EF4-FFF2-40B4-BE49-F238E27FC236}">
                  <a16:creationId xmlns:a16="http://schemas.microsoft.com/office/drawing/2014/main" id="{6DBFA9AF-8348-6ECB-BFD3-7A3EB01DBF9C}"/>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5" name="Line 567">
              <a:extLst>
                <a:ext uri="{FF2B5EF4-FFF2-40B4-BE49-F238E27FC236}">
                  <a16:creationId xmlns:a16="http://schemas.microsoft.com/office/drawing/2014/main" id="{79E90BAE-1D8F-56D3-8500-E8333B9F6A97}"/>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6" name="Rectangle 570">
              <a:extLst>
                <a:ext uri="{FF2B5EF4-FFF2-40B4-BE49-F238E27FC236}">
                  <a16:creationId xmlns:a16="http://schemas.microsoft.com/office/drawing/2014/main" id="{1CD379B7-2AD4-5A7E-864F-99DB3D8254B8}"/>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367" name="Group 576">
              <a:extLst>
                <a:ext uri="{FF2B5EF4-FFF2-40B4-BE49-F238E27FC236}">
                  <a16:creationId xmlns:a16="http://schemas.microsoft.com/office/drawing/2014/main" id="{41D55623-D188-43F7-2063-F0F75B2AD17D}"/>
                </a:ext>
              </a:extLst>
            </p:cNvPr>
            <p:cNvGrpSpPr>
              <a:grpSpLocks/>
            </p:cNvGrpSpPr>
            <p:nvPr/>
          </p:nvGrpSpPr>
          <p:grpSpPr bwMode="auto">
            <a:xfrm>
              <a:off x="3841" y="3708"/>
              <a:ext cx="88" cy="177"/>
              <a:chOff x="2120" y="2679"/>
              <a:chExt cx="66" cy="138"/>
            </a:xfrm>
          </p:grpSpPr>
          <p:sp>
            <p:nvSpPr>
              <p:cNvPr id="1385" name="Line 568">
                <a:extLst>
                  <a:ext uri="{FF2B5EF4-FFF2-40B4-BE49-F238E27FC236}">
                    <a16:creationId xmlns:a16="http://schemas.microsoft.com/office/drawing/2014/main" id="{58057539-C763-B397-C402-1B3EA8142762}"/>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6" name="Line 572">
                <a:extLst>
                  <a:ext uri="{FF2B5EF4-FFF2-40B4-BE49-F238E27FC236}">
                    <a16:creationId xmlns:a16="http://schemas.microsoft.com/office/drawing/2014/main" id="{0930543F-7EFF-4F69-AAEA-74C7529CAB65}"/>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7" name="Line 573">
                <a:extLst>
                  <a:ext uri="{FF2B5EF4-FFF2-40B4-BE49-F238E27FC236}">
                    <a16:creationId xmlns:a16="http://schemas.microsoft.com/office/drawing/2014/main" id="{EB444F06-9F96-88A0-39B0-DD604057810E}"/>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68" name="Line 578">
              <a:extLst>
                <a:ext uri="{FF2B5EF4-FFF2-40B4-BE49-F238E27FC236}">
                  <a16:creationId xmlns:a16="http://schemas.microsoft.com/office/drawing/2014/main" id="{B7C06AA8-B7F7-5BEB-639F-CCDED2C18718}"/>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9" name="Line 579">
              <a:extLst>
                <a:ext uri="{FF2B5EF4-FFF2-40B4-BE49-F238E27FC236}">
                  <a16:creationId xmlns:a16="http://schemas.microsoft.com/office/drawing/2014/main" id="{D549AA9E-61B3-FEAB-BBEF-86C286503C76}"/>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0" name="Line 580">
              <a:extLst>
                <a:ext uri="{FF2B5EF4-FFF2-40B4-BE49-F238E27FC236}">
                  <a16:creationId xmlns:a16="http://schemas.microsoft.com/office/drawing/2014/main" id="{B91B31F2-6BFA-4E83-55F5-5A01F53B7A01}"/>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1" name="Line 582">
              <a:extLst>
                <a:ext uri="{FF2B5EF4-FFF2-40B4-BE49-F238E27FC236}">
                  <a16:creationId xmlns:a16="http://schemas.microsoft.com/office/drawing/2014/main" id="{CC292554-F9A6-281B-20A1-FA7DF083B46A}"/>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2" name="Line 583">
              <a:extLst>
                <a:ext uri="{FF2B5EF4-FFF2-40B4-BE49-F238E27FC236}">
                  <a16:creationId xmlns:a16="http://schemas.microsoft.com/office/drawing/2014/main" id="{C94E4ADA-769A-FB7C-8776-973A245186B8}"/>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3" name="Line 584">
              <a:extLst>
                <a:ext uri="{FF2B5EF4-FFF2-40B4-BE49-F238E27FC236}">
                  <a16:creationId xmlns:a16="http://schemas.microsoft.com/office/drawing/2014/main" id="{8D3C20F5-5BF6-9968-2F28-43CA5C91CF26}"/>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4" name="Line 585">
              <a:extLst>
                <a:ext uri="{FF2B5EF4-FFF2-40B4-BE49-F238E27FC236}">
                  <a16:creationId xmlns:a16="http://schemas.microsoft.com/office/drawing/2014/main" id="{EB852F0A-82F4-13CE-B50C-3AA411C1DA2B}"/>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5" name="Oval 586">
              <a:extLst>
                <a:ext uri="{FF2B5EF4-FFF2-40B4-BE49-F238E27FC236}">
                  <a16:creationId xmlns:a16="http://schemas.microsoft.com/office/drawing/2014/main" id="{BE370027-07D6-791D-A693-A29B969F470C}"/>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376" name="Line 587">
              <a:extLst>
                <a:ext uri="{FF2B5EF4-FFF2-40B4-BE49-F238E27FC236}">
                  <a16:creationId xmlns:a16="http://schemas.microsoft.com/office/drawing/2014/main" id="{8D0450DD-2562-5B48-C410-E8F177DE00C4}"/>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7" name="Line 588">
              <a:extLst>
                <a:ext uri="{FF2B5EF4-FFF2-40B4-BE49-F238E27FC236}">
                  <a16:creationId xmlns:a16="http://schemas.microsoft.com/office/drawing/2014/main" id="{AC79EF6F-1EED-5A7F-83A1-3387D2AED6EE}"/>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8" name="Line 593">
              <a:extLst>
                <a:ext uri="{FF2B5EF4-FFF2-40B4-BE49-F238E27FC236}">
                  <a16:creationId xmlns:a16="http://schemas.microsoft.com/office/drawing/2014/main" id="{DF116497-3107-FCD7-DA03-440F2A2F2C3D}"/>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9" name="Line 187">
              <a:extLst>
                <a:ext uri="{FF2B5EF4-FFF2-40B4-BE49-F238E27FC236}">
                  <a16:creationId xmlns:a16="http://schemas.microsoft.com/office/drawing/2014/main" id="{DF6BBFF8-0DEC-33E7-9BE9-9C4E3DB338B4}"/>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0" name="Line 188">
              <a:extLst>
                <a:ext uri="{FF2B5EF4-FFF2-40B4-BE49-F238E27FC236}">
                  <a16:creationId xmlns:a16="http://schemas.microsoft.com/office/drawing/2014/main" id="{C15AD9C5-2C03-D190-33B9-D425D601A628}"/>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1" name="Line 189">
              <a:extLst>
                <a:ext uri="{FF2B5EF4-FFF2-40B4-BE49-F238E27FC236}">
                  <a16:creationId xmlns:a16="http://schemas.microsoft.com/office/drawing/2014/main" id="{8E7A28D1-9E10-8BDE-98F6-03EADFE72C74}"/>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 name="Line 190">
              <a:extLst>
                <a:ext uri="{FF2B5EF4-FFF2-40B4-BE49-F238E27FC236}">
                  <a16:creationId xmlns:a16="http://schemas.microsoft.com/office/drawing/2014/main" id="{4ECCFEF8-C530-CFCA-09C3-5FC711A6ADEF}"/>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3" name="Line 191">
              <a:extLst>
                <a:ext uri="{FF2B5EF4-FFF2-40B4-BE49-F238E27FC236}">
                  <a16:creationId xmlns:a16="http://schemas.microsoft.com/office/drawing/2014/main" id="{F814A796-238B-AB96-9191-0F326B8C4FA1}"/>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4" name="Line 192">
              <a:extLst>
                <a:ext uri="{FF2B5EF4-FFF2-40B4-BE49-F238E27FC236}">
                  <a16:creationId xmlns:a16="http://schemas.microsoft.com/office/drawing/2014/main" id="{BEC5B3A0-7DF6-711A-CBEA-29DC1322F2F8}"/>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1388" name="Object 214">
            <a:extLst>
              <a:ext uri="{FF2B5EF4-FFF2-40B4-BE49-F238E27FC236}">
                <a16:creationId xmlns:a16="http://schemas.microsoft.com/office/drawing/2014/main" id="{95E4BD8F-3BD8-74DA-09D5-299E92B385A8}"/>
              </a:ext>
            </a:extLst>
          </p:cNvPr>
          <p:cNvGraphicFramePr>
            <a:graphicFrameLocks noChangeAspect="1"/>
          </p:cNvGraphicFramePr>
          <p:nvPr>
            <p:extLst>
              <p:ext uri="{D42A27DB-BD31-4B8C-83A1-F6EECF244321}">
                <p14:modId xmlns:p14="http://schemas.microsoft.com/office/powerpoint/2010/main" val="1762350464"/>
              </p:ext>
            </p:extLst>
          </p:nvPr>
        </p:nvGraphicFramePr>
        <p:xfrm>
          <a:off x="7056438" y="5201476"/>
          <a:ext cx="365125" cy="641350"/>
        </p:xfrm>
        <a:graphic>
          <a:graphicData uri="http://schemas.openxmlformats.org/presentationml/2006/ole">
            <mc:AlternateContent xmlns:mc="http://schemas.openxmlformats.org/markup-compatibility/2006">
              <mc:Choice xmlns:v="urn:schemas-microsoft-com:vml" Requires="v">
                <p:oleObj name="Clip" r:id="rId4" imgW="2033588" imgH="3390900" progId="MS_ClipArt_Gallery.2">
                  <p:embed/>
                </p:oleObj>
              </mc:Choice>
              <mc:Fallback>
                <p:oleObj name="Clip" r:id="rId4" imgW="2033588" imgH="3390900" progId="MS_ClipArt_Gallery.2">
                  <p:embed/>
                  <p:pic>
                    <p:nvPicPr>
                      <p:cNvPr id="1388" name="Object 214">
                        <a:extLst>
                          <a:ext uri="{FF2B5EF4-FFF2-40B4-BE49-F238E27FC236}">
                            <a16:creationId xmlns:a16="http://schemas.microsoft.com/office/drawing/2014/main" id="{95E4BD8F-3BD8-74DA-09D5-299E92B38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438" y="5201476"/>
                        <a:ext cx="3651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389" name="Straight Connector 1388">
            <a:extLst>
              <a:ext uri="{FF2B5EF4-FFF2-40B4-BE49-F238E27FC236}">
                <a16:creationId xmlns:a16="http://schemas.microsoft.com/office/drawing/2014/main" id="{5D1568E7-CC96-6921-89AC-F807BE56F016}"/>
              </a:ext>
            </a:extLst>
          </p:cNvPr>
          <p:cNvCxnSpPr/>
          <p:nvPr/>
        </p:nvCxnSpPr>
        <p:spPr>
          <a:xfrm>
            <a:off x="3448844" y="6248400"/>
            <a:ext cx="4628356" cy="0"/>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E3F459B0-EA2D-7493-FDAB-D6981D9B0014}"/>
              </a:ext>
            </a:extLst>
          </p:cNvPr>
          <p:cNvCxnSpPr/>
          <p:nvPr/>
        </p:nvCxnSpPr>
        <p:spPr>
          <a:xfrm flipH="1">
            <a:off x="8077201" y="5966651"/>
            <a:ext cx="533399" cy="281749"/>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cxnSp>
        <p:nvCxnSpPr>
          <p:cNvPr id="1391" name="Straight Connector 1390">
            <a:extLst>
              <a:ext uri="{FF2B5EF4-FFF2-40B4-BE49-F238E27FC236}">
                <a16:creationId xmlns:a16="http://schemas.microsoft.com/office/drawing/2014/main" id="{91E83361-5D72-ED90-00B4-6EF50C36F5B7}"/>
              </a:ext>
            </a:extLst>
          </p:cNvPr>
          <p:cNvCxnSpPr/>
          <p:nvPr/>
        </p:nvCxnSpPr>
        <p:spPr>
          <a:xfrm>
            <a:off x="2895600" y="5966651"/>
            <a:ext cx="553244" cy="281749"/>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sp useBgFill="1">
        <p:nvSpPr>
          <p:cNvPr id="1392" name="TextBox 1391">
            <a:extLst>
              <a:ext uri="{FF2B5EF4-FFF2-40B4-BE49-F238E27FC236}">
                <a16:creationId xmlns:a16="http://schemas.microsoft.com/office/drawing/2014/main" id="{C82F8C85-727D-0ECD-1604-401012372ADB}"/>
              </a:ext>
            </a:extLst>
          </p:cNvPr>
          <p:cNvSpPr txBox="1"/>
          <p:nvPr/>
        </p:nvSpPr>
        <p:spPr>
          <a:xfrm>
            <a:off x="3486295" y="6156067"/>
            <a:ext cx="381000" cy="184666"/>
          </a:xfrm>
          <a:prstGeom prst="rect">
            <a:avLst/>
          </a:prstGeom>
        </p:spPr>
        <p:txBody>
          <a:bodyPr wrap="square" lIns="0" tIns="0" rIns="0" bIns="0" rtlCol="0">
            <a:spAutoFit/>
          </a:bodyPr>
          <a:lstStyle/>
          <a:p>
            <a:pPr algn="ctr"/>
            <a:r>
              <a:rPr lang="en-US" sz="1200" dirty="0">
                <a:solidFill>
                  <a:srgbClr val="FF33CC"/>
                </a:solidFill>
              </a:rPr>
              <a:t>F02</a:t>
            </a:r>
          </a:p>
        </p:txBody>
      </p:sp>
      <p:sp useBgFill="1">
        <p:nvSpPr>
          <p:cNvPr id="1393" name="TextBox 1392">
            <a:extLst>
              <a:ext uri="{FF2B5EF4-FFF2-40B4-BE49-F238E27FC236}">
                <a16:creationId xmlns:a16="http://schemas.microsoft.com/office/drawing/2014/main" id="{C8A98CC0-04F2-27E4-69DC-5E28CB7B9F19}"/>
              </a:ext>
            </a:extLst>
          </p:cNvPr>
          <p:cNvSpPr txBox="1"/>
          <p:nvPr/>
        </p:nvSpPr>
        <p:spPr>
          <a:xfrm>
            <a:off x="7586713" y="6156067"/>
            <a:ext cx="381000" cy="184666"/>
          </a:xfrm>
          <a:prstGeom prst="rect">
            <a:avLst/>
          </a:prstGeom>
        </p:spPr>
        <p:txBody>
          <a:bodyPr wrap="square" lIns="0" tIns="0" rIns="0" bIns="0" rtlCol="0">
            <a:spAutoFit/>
          </a:bodyPr>
          <a:lstStyle/>
          <a:p>
            <a:pPr algn="ctr"/>
            <a:r>
              <a:rPr lang="en-US" sz="1200" dirty="0">
                <a:solidFill>
                  <a:srgbClr val="FF33CC"/>
                </a:solidFill>
              </a:rPr>
              <a:t>F02</a:t>
            </a:r>
          </a:p>
        </p:txBody>
      </p:sp>
      <p:sp useBgFill="1">
        <p:nvSpPr>
          <p:cNvPr id="1394" name="TextBox 1393">
            <a:extLst>
              <a:ext uri="{FF2B5EF4-FFF2-40B4-BE49-F238E27FC236}">
                <a16:creationId xmlns:a16="http://schemas.microsoft.com/office/drawing/2014/main" id="{B84FAF2D-BC2F-A088-7778-F2929D9F9A6B}"/>
              </a:ext>
            </a:extLst>
          </p:cNvPr>
          <p:cNvSpPr txBox="1"/>
          <p:nvPr/>
        </p:nvSpPr>
        <p:spPr>
          <a:xfrm>
            <a:off x="5550451" y="6142212"/>
            <a:ext cx="381000" cy="184666"/>
          </a:xfrm>
          <a:prstGeom prst="rect">
            <a:avLst/>
          </a:prstGeom>
        </p:spPr>
        <p:txBody>
          <a:bodyPr wrap="square" lIns="0" tIns="0" rIns="0" bIns="0" rtlCol="0">
            <a:spAutoFit/>
          </a:bodyPr>
          <a:lstStyle/>
          <a:p>
            <a:pPr algn="ctr"/>
            <a:r>
              <a:rPr lang="en-US" sz="1200" dirty="0">
                <a:solidFill>
                  <a:srgbClr val="FF33CC"/>
                </a:solidFill>
              </a:rPr>
              <a:t>F02</a:t>
            </a:r>
          </a:p>
        </p:txBody>
      </p:sp>
    </p:spTree>
    <p:extLst>
      <p:ext uri="{BB962C8B-B14F-4D97-AF65-F5344CB8AC3E}">
        <p14:creationId xmlns:p14="http://schemas.microsoft.com/office/powerpoint/2010/main" val="33764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1000"/>
                                        <p:tgtEl>
                                          <p:spTgt spid="735"/>
                                        </p:tgtEl>
                                      </p:cBhvr>
                                    </p:animEffect>
                                    <p:anim calcmode="lin" valueType="num">
                                      <p:cBhvr>
                                        <p:cTn id="8" dur="1000" fill="hold"/>
                                        <p:tgtEl>
                                          <p:spTgt spid="735"/>
                                        </p:tgtEl>
                                        <p:attrNameLst>
                                          <p:attrName>ppt_x</p:attrName>
                                        </p:attrNameLst>
                                      </p:cBhvr>
                                      <p:tavLst>
                                        <p:tav tm="0">
                                          <p:val>
                                            <p:strVal val="#ppt_x"/>
                                          </p:val>
                                        </p:tav>
                                        <p:tav tm="100000">
                                          <p:val>
                                            <p:strVal val="#ppt_x"/>
                                          </p:val>
                                        </p:tav>
                                      </p:tavLst>
                                    </p:anim>
                                    <p:anim calcmode="lin" valueType="num">
                                      <p:cBhvr>
                                        <p:cTn id="9" dur="1000" fill="hold"/>
                                        <p:tgtEl>
                                          <p:spTgt spid="7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36"/>
                                        </p:tgtEl>
                                        <p:attrNameLst>
                                          <p:attrName>style.visibility</p:attrName>
                                        </p:attrNameLst>
                                      </p:cBhvr>
                                      <p:to>
                                        <p:strVal val="visible"/>
                                      </p:to>
                                    </p:set>
                                    <p:animEffect transition="in" filter="fade">
                                      <p:cBhvr>
                                        <p:cTn id="12" dur="1000"/>
                                        <p:tgtEl>
                                          <p:spTgt spid="736"/>
                                        </p:tgtEl>
                                      </p:cBhvr>
                                    </p:animEffect>
                                    <p:anim calcmode="lin" valueType="num">
                                      <p:cBhvr>
                                        <p:cTn id="13" dur="1000" fill="hold"/>
                                        <p:tgtEl>
                                          <p:spTgt spid="736"/>
                                        </p:tgtEl>
                                        <p:attrNameLst>
                                          <p:attrName>ppt_x</p:attrName>
                                        </p:attrNameLst>
                                      </p:cBhvr>
                                      <p:tavLst>
                                        <p:tav tm="0">
                                          <p:val>
                                            <p:strVal val="#ppt_x"/>
                                          </p:val>
                                        </p:tav>
                                        <p:tav tm="100000">
                                          <p:val>
                                            <p:strVal val="#ppt_x"/>
                                          </p:val>
                                        </p:tav>
                                      </p:tavLst>
                                    </p:anim>
                                    <p:anim calcmode="lin" valueType="num">
                                      <p:cBhvr>
                                        <p:cTn id="14" dur="1000" fill="hold"/>
                                        <p:tgtEl>
                                          <p:spTgt spid="7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81"/>
                                        </p:tgtEl>
                                        <p:attrNameLst>
                                          <p:attrName>style.visibility</p:attrName>
                                        </p:attrNameLst>
                                      </p:cBhvr>
                                      <p:to>
                                        <p:strVal val="visible"/>
                                      </p:to>
                                    </p:set>
                                    <p:animEffect transition="in" filter="fade">
                                      <p:cBhvr>
                                        <p:cTn id="17" dur="1000"/>
                                        <p:tgtEl>
                                          <p:spTgt spid="781"/>
                                        </p:tgtEl>
                                      </p:cBhvr>
                                    </p:animEffect>
                                    <p:anim calcmode="lin" valueType="num">
                                      <p:cBhvr>
                                        <p:cTn id="18" dur="1000" fill="hold"/>
                                        <p:tgtEl>
                                          <p:spTgt spid="781"/>
                                        </p:tgtEl>
                                        <p:attrNameLst>
                                          <p:attrName>ppt_x</p:attrName>
                                        </p:attrNameLst>
                                      </p:cBhvr>
                                      <p:tavLst>
                                        <p:tav tm="0">
                                          <p:val>
                                            <p:strVal val="#ppt_x"/>
                                          </p:val>
                                        </p:tav>
                                        <p:tav tm="100000">
                                          <p:val>
                                            <p:strVal val="#ppt_x"/>
                                          </p:val>
                                        </p:tav>
                                      </p:tavLst>
                                    </p:anim>
                                    <p:anim calcmode="lin" valueType="num">
                                      <p:cBhvr>
                                        <p:cTn id="19" dur="1000" fill="hold"/>
                                        <p:tgtEl>
                                          <p:spTgt spid="78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82"/>
                                        </p:tgtEl>
                                        <p:attrNameLst>
                                          <p:attrName>style.visibility</p:attrName>
                                        </p:attrNameLst>
                                      </p:cBhvr>
                                      <p:to>
                                        <p:strVal val="visible"/>
                                      </p:to>
                                    </p:set>
                                    <p:animEffect transition="in" filter="fade">
                                      <p:cBhvr>
                                        <p:cTn id="22" dur="1000"/>
                                        <p:tgtEl>
                                          <p:spTgt spid="782"/>
                                        </p:tgtEl>
                                      </p:cBhvr>
                                    </p:animEffect>
                                    <p:anim calcmode="lin" valueType="num">
                                      <p:cBhvr>
                                        <p:cTn id="23" dur="1000" fill="hold"/>
                                        <p:tgtEl>
                                          <p:spTgt spid="782"/>
                                        </p:tgtEl>
                                        <p:attrNameLst>
                                          <p:attrName>ppt_x</p:attrName>
                                        </p:attrNameLst>
                                      </p:cBhvr>
                                      <p:tavLst>
                                        <p:tav tm="0">
                                          <p:val>
                                            <p:strVal val="#ppt_x"/>
                                          </p:val>
                                        </p:tav>
                                        <p:tav tm="100000">
                                          <p:val>
                                            <p:strVal val="#ppt_x"/>
                                          </p:val>
                                        </p:tav>
                                      </p:tavLst>
                                    </p:anim>
                                    <p:anim calcmode="lin" valueType="num">
                                      <p:cBhvr>
                                        <p:cTn id="24" dur="1000" fill="hold"/>
                                        <p:tgtEl>
                                          <p:spTgt spid="78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84"/>
                                        </p:tgtEl>
                                        <p:attrNameLst>
                                          <p:attrName>style.visibility</p:attrName>
                                        </p:attrNameLst>
                                      </p:cBhvr>
                                      <p:to>
                                        <p:strVal val="visible"/>
                                      </p:to>
                                    </p:set>
                                    <p:animEffect transition="in" filter="fade">
                                      <p:cBhvr>
                                        <p:cTn id="29" dur="500"/>
                                        <p:tgtEl>
                                          <p:spTgt spid="78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85"/>
                                        </p:tgtEl>
                                        <p:attrNameLst>
                                          <p:attrName>style.visibility</p:attrName>
                                        </p:attrNameLst>
                                      </p:cBhvr>
                                      <p:to>
                                        <p:strVal val="visible"/>
                                      </p:to>
                                    </p:set>
                                    <p:animEffect transition="in" filter="fade">
                                      <p:cBhvr>
                                        <p:cTn id="32" dur="500"/>
                                        <p:tgtEl>
                                          <p:spTgt spid="78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86"/>
                                        </p:tgtEl>
                                        <p:attrNameLst>
                                          <p:attrName>style.visibility</p:attrName>
                                        </p:attrNameLst>
                                      </p:cBhvr>
                                      <p:to>
                                        <p:strVal val="visible"/>
                                      </p:to>
                                    </p:set>
                                    <p:animEffect transition="in" filter="fade">
                                      <p:cBhvr>
                                        <p:cTn id="35" dur="500"/>
                                        <p:tgtEl>
                                          <p:spTgt spid="78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89"/>
                                        </p:tgtEl>
                                        <p:attrNameLst>
                                          <p:attrName>style.visibility</p:attrName>
                                        </p:attrNameLst>
                                      </p:cBhvr>
                                      <p:to>
                                        <p:strVal val="visible"/>
                                      </p:to>
                                    </p:set>
                                    <p:animEffect transition="in" filter="fade">
                                      <p:cBhvr>
                                        <p:cTn id="38" dur="500"/>
                                        <p:tgtEl>
                                          <p:spTgt spid="78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88"/>
                                        </p:tgtEl>
                                        <p:attrNameLst>
                                          <p:attrName>style.visibility</p:attrName>
                                        </p:attrNameLst>
                                      </p:cBhvr>
                                      <p:to>
                                        <p:strVal val="visible"/>
                                      </p:to>
                                    </p:set>
                                    <p:animEffect transition="in" filter="fade">
                                      <p:cBhvr>
                                        <p:cTn id="41" dur="500"/>
                                        <p:tgtEl>
                                          <p:spTgt spid="78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
                                        </p:tgtEl>
                                        <p:attrNameLst>
                                          <p:attrName>style.visibility</p:attrName>
                                        </p:attrNameLst>
                                      </p:cBhvr>
                                      <p:to>
                                        <p:strVal val="visible"/>
                                      </p:to>
                                    </p:set>
                                    <p:animEffect transition="in" filter="fade">
                                      <p:cBhvr>
                                        <p:cTn id="44" dur="500"/>
                                        <p:tgtEl>
                                          <p:spTgt spid="787"/>
                                        </p:tgtEl>
                                      </p:cBhvr>
                                    </p:animEffect>
                                  </p:childTnLst>
                                </p:cTn>
                              </p:par>
                              <p:par>
                                <p:cTn id="45" presetID="10" presetClass="entr" presetSubtype="0" fill="hold" nodeType="withEffect">
                                  <p:stCondLst>
                                    <p:cond delay="0"/>
                                  </p:stCondLst>
                                  <p:childTnLst>
                                    <p:set>
                                      <p:cBhvr>
                                        <p:cTn id="46" dur="1" fill="hold">
                                          <p:stCondLst>
                                            <p:cond delay="0"/>
                                          </p:stCondLst>
                                        </p:cTn>
                                        <p:tgtEl>
                                          <p:spTgt spid="783"/>
                                        </p:tgtEl>
                                        <p:attrNameLst>
                                          <p:attrName>style.visibility</p:attrName>
                                        </p:attrNameLst>
                                      </p:cBhvr>
                                      <p:to>
                                        <p:strVal val="visible"/>
                                      </p:to>
                                    </p:set>
                                    <p:animEffect transition="in" filter="fade">
                                      <p:cBhvr>
                                        <p:cTn id="47" dur="500"/>
                                        <p:tgtEl>
                                          <p:spTgt spid="783"/>
                                        </p:tgtEl>
                                      </p:cBhvr>
                                    </p:animEffect>
                                  </p:childTnLst>
                                </p:cTn>
                              </p:par>
                              <p:par>
                                <p:cTn id="48" presetID="10" presetClass="entr" presetSubtype="0" fill="hold" nodeType="withEffect">
                                  <p:stCondLst>
                                    <p:cond delay="0"/>
                                  </p:stCondLst>
                                  <p:childTnLst>
                                    <p:set>
                                      <p:cBhvr>
                                        <p:cTn id="49" dur="1" fill="hold">
                                          <p:stCondLst>
                                            <p:cond delay="0"/>
                                          </p:stCondLst>
                                        </p:cTn>
                                        <p:tgtEl>
                                          <p:spTgt spid="790"/>
                                        </p:tgtEl>
                                        <p:attrNameLst>
                                          <p:attrName>style.visibility</p:attrName>
                                        </p:attrNameLst>
                                      </p:cBhvr>
                                      <p:to>
                                        <p:strVal val="visible"/>
                                      </p:to>
                                    </p:set>
                                    <p:animEffect transition="in" filter="fade">
                                      <p:cBhvr>
                                        <p:cTn id="50" dur="500"/>
                                        <p:tgtEl>
                                          <p:spTgt spid="790"/>
                                        </p:tgtEl>
                                      </p:cBhvr>
                                    </p:animEffect>
                                  </p:childTnLst>
                                </p:cTn>
                              </p:par>
                              <p:par>
                                <p:cTn id="51" presetID="10" presetClass="entr" presetSubtype="0" fill="hold" nodeType="withEffect">
                                  <p:stCondLst>
                                    <p:cond delay="0"/>
                                  </p:stCondLst>
                                  <p:childTnLst>
                                    <p:set>
                                      <p:cBhvr>
                                        <p:cTn id="52" dur="1" fill="hold">
                                          <p:stCondLst>
                                            <p:cond delay="0"/>
                                          </p:stCondLst>
                                        </p:cTn>
                                        <p:tgtEl>
                                          <p:spTgt spid="791"/>
                                        </p:tgtEl>
                                        <p:attrNameLst>
                                          <p:attrName>style.visibility</p:attrName>
                                        </p:attrNameLst>
                                      </p:cBhvr>
                                      <p:to>
                                        <p:strVal val="visible"/>
                                      </p:to>
                                    </p:set>
                                    <p:animEffect transition="in" filter="fade">
                                      <p:cBhvr>
                                        <p:cTn id="53" dur="500"/>
                                        <p:tgtEl>
                                          <p:spTgt spid="79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93"/>
                                        </p:tgtEl>
                                        <p:attrNameLst>
                                          <p:attrName>style.visibility</p:attrName>
                                        </p:attrNameLst>
                                      </p:cBhvr>
                                      <p:to>
                                        <p:strVal val="visible"/>
                                      </p:to>
                                    </p:set>
                                    <p:animEffect transition="in" filter="fade">
                                      <p:cBhvr>
                                        <p:cTn id="58" dur="1000"/>
                                        <p:tgtEl>
                                          <p:spTgt spid="793"/>
                                        </p:tgtEl>
                                      </p:cBhvr>
                                    </p:animEffect>
                                    <p:anim calcmode="lin" valueType="num">
                                      <p:cBhvr>
                                        <p:cTn id="59" dur="1000" fill="hold"/>
                                        <p:tgtEl>
                                          <p:spTgt spid="793"/>
                                        </p:tgtEl>
                                        <p:attrNameLst>
                                          <p:attrName>ppt_x</p:attrName>
                                        </p:attrNameLst>
                                      </p:cBhvr>
                                      <p:tavLst>
                                        <p:tav tm="0">
                                          <p:val>
                                            <p:strVal val="#ppt_x"/>
                                          </p:val>
                                        </p:tav>
                                        <p:tav tm="100000">
                                          <p:val>
                                            <p:strVal val="#ppt_x"/>
                                          </p:val>
                                        </p:tav>
                                      </p:tavLst>
                                    </p:anim>
                                    <p:anim calcmode="lin" valueType="num">
                                      <p:cBhvr>
                                        <p:cTn id="60" dur="1000" fill="hold"/>
                                        <p:tgtEl>
                                          <p:spTgt spid="79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94"/>
                                        </p:tgtEl>
                                        <p:attrNameLst>
                                          <p:attrName>style.visibility</p:attrName>
                                        </p:attrNameLst>
                                      </p:cBhvr>
                                      <p:to>
                                        <p:strVal val="visible"/>
                                      </p:to>
                                    </p:set>
                                    <p:animEffect transition="in" filter="fade">
                                      <p:cBhvr>
                                        <p:cTn id="63" dur="1000"/>
                                        <p:tgtEl>
                                          <p:spTgt spid="794"/>
                                        </p:tgtEl>
                                      </p:cBhvr>
                                    </p:animEffect>
                                    <p:anim calcmode="lin" valueType="num">
                                      <p:cBhvr>
                                        <p:cTn id="64" dur="1000" fill="hold"/>
                                        <p:tgtEl>
                                          <p:spTgt spid="794"/>
                                        </p:tgtEl>
                                        <p:attrNameLst>
                                          <p:attrName>ppt_x</p:attrName>
                                        </p:attrNameLst>
                                      </p:cBhvr>
                                      <p:tavLst>
                                        <p:tav tm="0">
                                          <p:val>
                                            <p:strVal val="#ppt_x"/>
                                          </p:val>
                                        </p:tav>
                                        <p:tav tm="100000">
                                          <p:val>
                                            <p:strVal val="#ppt_x"/>
                                          </p:val>
                                        </p:tav>
                                      </p:tavLst>
                                    </p:anim>
                                    <p:anim calcmode="lin" valueType="num">
                                      <p:cBhvr>
                                        <p:cTn id="65" dur="1000" fill="hold"/>
                                        <p:tgtEl>
                                          <p:spTgt spid="79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95"/>
                                        </p:tgtEl>
                                        <p:attrNameLst>
                                          <p:attrName>style.visibility</p:attrName>
                                        </p:attrNameLst>
                                      </p:cBhvr>
                                      <p:to>
                                        <p:strVal val="visible"/>
                                      </p:to>
                                    </p:set>
                                    <p:animEffect transition="in" filter="fade">
                                      <p:cBhvr>
                                        <p:cTn id="68" dur="1000"/>
                                        <p:tgtEl>
                                          <p:spTgt spid="795"/>
                                        </p:tgtEl>
                                      </p:cBhvr>
                                    </p:animEffect>
                                    <p:anim calcmode="lin" valueType="num">
                                      <p:cBhvr>
                                        <p:cTn id="69" dur="1000" fill="hold"/>
                                        <p:tgtEl>
                                          <p:spTgt spid="795"/>
                                        </p:tgtEl>
                                        <p:attrNameLst>
                                          <p:attrName>ppt_x</p:attrName>
                                        </p:attrNameLst>
                                      </p:cBhvr>
                                      <p:tavLst>
                                        <p:tav tm="0">
                                          <p:val>
                                            <p:strVal val="#ppt_x"/>
                                          </p:val>
                                        </p:tav>
                                        <p:tav tm="100000">
                                          <p:val>
                                            <p:strVal val="#ppt_x"/>
                                          </p:val>
                                        </p:tav>
                                      </p:tavLst>
                                    </p:anim>
                                    <p:anim calcmode="lin" valueType="num">
                                      <p:cBhvr>
                                        <p:cTn id="70" dur="1000" fill="hold"/>
                                        <p:tgtEl>
                                          <p:spTgt spid="79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796"/>
                                        </p:tgtEl>
                                        <p:attrNameLst>
                                          <p:attrName>style.visibility</p:attrName>
                                        </p:attrNameLst>
                                      </p:cBhvr>
                                      <p:to>
                                        <p:strVal val="visible"/>
                                      </p:to>
                                    </p:set>
                                    <p:animEffect transition="in" filter="fade">
                                      <p:cBhvr>
                                        <p:cTn id="73" dur="1000"/>
                                        <p:tgtEl>
                                          <p:spTgt spid="796"/>
                                        </p:tgtEl>
                                      </p:cBhvr>
                                    </p:animEffect>
                                    <p:anim calcmode="lin" valueType="num">
                                      <p:cBhvr>
                                        <p:cTn id="74" dur="1000" fill="hold"/>
                                        <p:tgtEl>
                                          <p:spTgt spid="796"/>
                                        </p:tgtEl>
                                        <p:attrNameLst>
                                          <p:attrName>ppt_x</p:attrName>
                                        </p:attrNameLst>
                                      </p:cBhvr>
                                      <p:tavLst>
                                        <p:tav tm="0">
                                          <p:val>
                                            <p:strVal val="#ppt_x"/>
                                          </p:val>
                                        </p:tav>
                                        <p:tav tm="100000">
                                          <p:val>
                                            <p:strVal val="#ppt_x"/>
                                          </p:val>
                                        </p:tav>
                                      </p:tavLst>
                                    </p:anim>
                                    <p:anim calcmode="lin" valueType="num">
                                      <p:cBhvr>
                                        <p:cTn id="75" dur="1000" fill="hold"/>
                                        <p:tgtEl>
                                          <p:spTgt spid="79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350"/>
                                        </p:tgtEl>
                                        <p:attrNameLst>
                                          <p:attrName>style.visibility</p:attrName>
                                        </p:attrNameLst>
                                      </p:cBhvr>
                                      <p:to>
                                        <p:strVal val="visible"/>
                                      </p:to>
                                    </p:set>
                                    <p:animEffect transition="in" filter="fade">
                                      <p:cBhvr>
                                        <p:cTn id="78" dur="1000"/>
                                        <p:tgtEl>
                                          <p:spTgt spid="1350"/>
                                        </p:tgtEl>
                                      </p:cBhvr>
                                    </p:animEffect>
                                    <p:anim calcmode="lin" valueType="num">
                                      <p:cBhvr>
                                        <p:cTn id="79" dur="1000" fill="hold"/>
                                        <p:tgtEl>
                                          <p:spTgt spid="1350"/>
                                        </p:tgtEl>
                                        <p:attrNameLst>
                                          <p:attrName>ppt_x</p:attrName>
                                        </p:attrNameLst>
                                      </p:cBhvr>
                                      <p:tavLst>
                                        <p:tav tm="0">
                                          <p:val>
                                            <p:strVal val="#ppt_x"/>
                                          </p:val>
                                        </p:tav>
                                        <p:tav tm="100000">
                                          <p:val>
                                            <p:strVal val="#ppt_x"/>
                                          </p:val>
                                        </p:tav>
                                      </p:tavLst>
                                    </p:anim>
                                    <p:anim calcmode="lin" valueType="num">
                                      <p:cBhvr>
                                        <p:cTn id="80" dur="1000" fill="hold"/>
                                        <p:tgtEl>
                                          <p:spTgt spid="135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792"/>
                                        </p:tgtEl>
                                        <p:attrNameLst>
                                          <p:attrName>style.visibility</p:attrName>
                                        </p:attrNameLst>
                                      </p:cBhvr>
                                      <p:to>
                                        <p:strVal val="visible"/>
                                      </p:to>
                                    </p:set>
                                    <p:animEffect transition="in" filter="fade">
                                      <p:cBhvr>
                                        <p:cTn id="83" dur="1000"/>
                                        <p:tgtEl>
                                          <p:spTgt spid="792"/>
                                        </p:tgtEl>
                                      </p:cBhvr>
                                    </p:animEffect>
                                    <p:anim calcmode="lin" valueType="num">
                                      <p:cBhvr>
                                        <p:cTn id="84" dur="1000" fill="hold"/>
                                        <p:tgtEl>
                                          <p:spTgt spid="792"/>
                                        </p:tgtEl>
                                        <p:attrNameLst>
                                          <p:attrName>ppt_x</p:attrName>
                                        </p:attrNameLst>
                                      </p:cBhvr>
                                      <p:tavLst>
                                        <p:tav tm="0">
                                          <p:val>
                                            <p:strVal val="#ppt_x"/>
                                          </p:val>
                                        </p:tav>
                                        <p:tav tm="100000">
                                          <p:val>
                                            <p:strVal val="#ppt_x"/>
                                          </p:val>
                                        </p:tav>
                                      </p:tavLst>
                                    </p:anim>
                                    <p:anim calcmode="lin" valueType="num">
                                      <p:cBhvr>
                                        <p:cTn id="85" dur="1000" fill="hold"/>
                                        <p:tgtEl>
                                          <p:spTgt spid="79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360"/>
                                        </p:tgtEl>
                                        <p:attrNameLst>
                                          <p:attrName>style.visibility</p:attrName>
                                        </p:attrNameLst>
                                      </p:cBhvr>
                                      <p:to>
                                        <p:strVal val="visible"/>
                                      </p:to>
                                    </p:set>
                                    <p:animEffect transition="in" filter="fade">
                                      <p:cBhvr>
                                        <p:cTn id="90" dur="1000"/>
                                        <p:tgtEl>
                                          <p:spTgt spid="1360"/>
                                        </p:tgtEl>
                                      </p:cBhvr>
                                    </p:animEffect>
                                    <p:anim calcmode="lin" valueType="num">
                                      <p:cBhvr>
                                        <p:cTn id="91" dur="1000" fill="hold"/>
                                        <p:tgtEl>
                                          <p:spTgt spid="1360"/>
                                        </p:tgtEl>
                                        <p:attrNameLst>
                                          <p:attrName>ppt_x</p:attrName>
                                        </p:attrNameLst>
                                      </p:cBhvr>
                                      <p:tavLst>
                                        <p:tav tm="0">
                                          <p:val>
                                            <p:strVal val="#ppt_x"/>
                                          </p:val>
                                        </p:tav>
                                        <p:tav tm="100000">
                                          <p:val>
                                            <p:strVal val="#ppt_x"/>
                                          </p:val>
                                        </p:tav>
                                      </p:tavLst>
                                    </p:anim>
                                    <p:anim calcmode="lin" valueType="num">
                                      <p:cBhvr>
                                        <p:cTn id="92" dur="1000" fill="hold"/>
                                        <p:tgtEl>
                                          <p:spTgt spid="1360"/>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388"/>
                                        </p:tgtEl>
                                        <p:attrNameLst>
                                          <p:attrName>style.visibility</p:attrName>
                                        </p:attrNameLst>
                                      </p:cBhvr>
                                      <p:to>
                                        <p:strVal val="visible"/>
                                      </p:to>
                                    </p:set>
                                    <p:animEffect transition="in" filter="fade">
                                      <p:cBhvr>
                                        <p:cTn id="95" dur="1000"/>
                                        <p:tgtEl>
                                          <p:spTgt spid="1388"/>
                                        </p:tgtEl>
                                      </p:cBhvr>
                                    </p:animEffect>
                                    <p:anim calcmode="lin" valueType="num">
                                      <p:cBhvr>
                                        <p:cTn id="96" dur="1000" fill="hold"/>
                                        <p:tgtEl>
                                          <p:spTgt spid="1388"/>
                                        </p:tgtEl>
                                        <p:attrNameLst>
                                          <p:attrName>ppt_x</p:attrName>
                                        </p:attrNameLst>
                                      </p:cBhvr>
                                      <p:tavLst>
                                        <p:tav tm="0">
                                          <p:val>
                                            <p:strVal val="#ppt_x"/>
                                          </p:val>
                                        </p:tav>
                                        <p:tav tm="100000">
                                          <p:val>
                                            <p:strVal val="#ppt_x"/>
                                          </p:val>
                                        </p:tav>
                                      </p:tavLst>
                                    </p:anim>
                                    <p:anim calcmode="lin" valueType="num">
                                      <p:cBhvr>
                                        <p:cTn id="97" dur="1000" fill="hold"/>
                                        <p:tgtEl>
                                          <p:spTgt spid="138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359"/>
                                        </p:tgtEl>
                                        <p:attrNameLst>
                                          <p:attrName>style.visibility</p:attrName>
                                        </p:attrNameLst>
                                      </p:cBhvr>
                                      <p:to>
                                        <p:strVal val="visible"/>
                                      </p:to>
                                    </p:set>
                                    <p:animEffect transition="in" filter="fade">
                                      <p:cBhvr>
                                        <p:cTn id="100" dur="1000"/>
                                        <p:tgtEl>
                                          <p:spTgt spid="1359"/>
                                        </p:tgtEl>
                                      </p:cBhvr>
                                    </p:animEffect>
                                    <p:anim calcmode="lin" valueType="num">
                                      <p:cBhvr>
                                        <p:cTn id="101" dur="1000" fill="hold"/>
                                        <p:tgtEl>
                                          <p:spTgt spid="1359"/>
                                        </p:tgtEl>
                                        <p:attrNameLst>
                                          <p:attrName>ppt_x</p:attrName>
                                        </p:attrNameLst>
                                      </p:cBhvr>
                                      <p:tavLst>
                                        <p:tav tm="0">
                                          <p:val>
                                            <p:strVal val="#ppt_x"/>
                                          </p:val>
                                        </p:tav>
                                        <p:tav tm="100000">
                                          <p:val>
                                            <p:strVal val="#ppt_x"/>
                                          </p:val>
                                        </p:tav>
                                      </p:tavLst>
                                    </p:anim>
                                    <p:anim calcmode="lin" valueType="num">
                                      <p:cBhvr>
                                        <p:cTn id="102" dur="1000" fill="hold"/>
                                        <p:tgtEl>
                                          <p:spTgt spid="1359"/>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91"/>
                                        </p:tgtEl>
                                        <p:attrNameLst>
                                          <p:attrName>style.visibility</p:attrName>
                                        </p:attrNameLst>
                                      </p:cBhvr>
                                      <p:to>
                                        <p:strVal val="visible"/>
                                      </p:to>
                                    </p:set>
                                    <p:animEffect transition="in" filter="fade">
                                      <p:cBhvr>
                                        <p:cTn id="107" dur="500"/>
                                        <p:tgtEl>
                                          <p:spTgt spid="139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392"/>
                                        </p:tgtEl>
                                        <p:attrNameLst>
                                          <p:attrName>style.visibility</p:attrName>
                                        </p:attrNameLst>
                                      </p:cBhvr>
                                      <p:to>
                                        <p:strVal val="visible"/>
                                      </p:to>
                                    </p:set>
                                    <p:animEffect transition="in" filter="fade">
                                      <p:cBhvr>
                                        <p:cTn id="110" dur="500"/>
                                        <p:tgtEl>
                                          <p:spTgt spid="1392"/>
                                        </p:tgtEl>
                                      </p:cBhvr>
                                    </p:animEffect>
                                  </p:childTnLst>
                                </p:cTn>
                              </p:par>
                              <p:par>
                                <p:cTn id="111" presetID="10" presetClass="entr" presetSubtype="0" fill="hold" nodeType="withEffect">
                                  <p:stCondLst>
                                    <p:cond delay="0"/>
                                  </p:stCondLst>
                                  <p:childTnLst>
                                    <p:set>
                                      <p:cBhvr>
                                        <p:cTn id="112" dur="1" fill="hold">
                                          <p:stCondLst>
                                            <p:cond delay="0"/>
                                          </p:stCondLst>
                                        </p:cTn>
                                        <p:tgtEl>
                                          <p:spTgt spid="1389"/>
                                        </p:tgtEl>
                                        <p:attrNameLst>
                                          <p:attrName>style.visibility</p:attrName>
                                        </p:attrNameLst>
                                      </p:cBhvr>
                                      <p:to>
                                        <p:strVal val="visible"/>
                                      </p:to>
                                    </p:set>
                                    <p:animEffect transition="in" filter="fade">
                                      <p:cBhvr>
                                        <p:cTn id="113" dur="500"/>
                                        <p:tgtEl>
                                          <p:spTgt spid="138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394"/>
                                        </p:tgtEl>
                                        <p:attrNameLst>
                                          <p:attrName>style.visibility</p:attrName>
                                        </p:attrNameLst>
                                      </p:cBhvr>
                                      <p:to>
                                        <p:strVal val="visible"/>
                                      </p:to>
                                    </p:set>
                                    <p:animEffect transition="in" filter="fade">
                                      <p:cBhvr>
                                        <p:cTn id="116" dur="500"/>
                                        <p:tgtEl>
                                          <p:spTgt spid="139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393"/>
                                        </p:tgtEl>
                                        <p:attrNameLst>
                                          <p:attrName>style.visibility</p:attrName>
                                        </p:attrNameLst>
                                      </p:cBhvr>
                                      <p:to>
                                        <p:strVal val="visible"/>
                                      </p:to>
                                    </p:set>
                                    <p:animEffect transition="in" filter="fade">
                                      <p:cBhvr>
                                        <p:cTn id="119" dur="500"/>
                                        <p:tgtEl>
                                          <p:spTgt spid="1393"/>
                                        </p:tgtEl>
                                      </p:cBhvr>
                                    </p:animEffect>
                                  </p:childTnLst>
                                </p:cTn>
                              </p:par>
                              <p:par>
                                <p:cTn id="120" presetID="10" presetClass="entr" presetSubtype="0" fill="hold" nodeType="withEffect">
                                  <p:stCondLst>
                                    <p:cond delay="0"/>
                                  </p:stCondLst>
                                  <p:childTnLst>
                                    <p:set>
                                      <p:cBhvr>
                                        <p:cTn id="121" dur="1" fill="hold">
                                          <p:stCondLst>
                                            <p:cond delay="0"/>
                                          </p:stCondLst>
                                        </p:cTn>
                                        <p:tgtEl>
                                          <p:spTgt spid="1390"/>
                                        </p:tgtEl>
                                        <p:attrNameLst>
                                          <p:attrName>style.visibility</p:attrName>
                                        </p:attrNameLst>
                                      </p:cBhvr>
                                      <p:to>
                                        <p:strVal val="visible"/>
                                      </p:to>
                                    </p:set>
                                    <p:animEffect transition="in" filter="fade">
                                      <p:cBhvr>
                                        <p:cTn id="122" dur="5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781" grpId="0" animBg="1"/>
      <p:bldP spid="782" grpId="0" animBg="1"/>
      <p:bldP spid="785" grpId="0" animBg="1"/>
      <p:bldP spid="786" grpId="0" animBg="1"/>
      <p:bldP spid="787" grpId="0" animBg="1"/>
      <p:bldP spid="788" grpId="0" animBg="1"/>
      <p:bldP spid="789" grpId="0" animBg="1"/>
      <p:bldP spid="792" grpId="0"/>
      <p:bldP spid="793" grpId="0" animBg="1"/>
      <p:bldP spid="794" grpId="0" animBg="1"/>
      <p:bldP spid="795" grpId="0" animBg="1"/>
      <p:bldP spid="1359" grpId="0"/>
      <p:bldP spid="1392" grpId="0" animBg="1"/>
      <p:bldP spid="1393" grpId="0" animBg="1"/>
      <p:bldP spid="13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4" name="Line 204">
            <a:extLst>
              <a:ext uri="{FF2B5EF4-FFF2-40B4-BE49-F238E27FC236}">
                <a16:creationId xmlns:a16="http://schemas.microsoft.com/office/drawing/2014/main" id="{BB462615-B912-EB83-A57A-D3DDB9C65EE7}"/>
              </a:ext>
            </a:extLst>
          </p:cNvPr>
          <p:cNvSpPr>
            <a:spLocks noChangeShapeType="1"/>
          </p:cNvSpPr>
          <p:nvPr/>
        </p:nvSpPr>
        <p:spPr bwMode="auto">
          <a:xfrm>
            <a:off x="3071812" y="2235257"/>
            <a:ext cx="561419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3" name="Group 213">
            <a:extLst>
              <a:ext uri="{FF2B5EF4-FFF2-40B4-BE49-F238E27FC236}">
                <a16:creationId xmlns:a16="http://schemas.microsoft.com/office/drawing/2014/main" id="{DECBB8F1-81C6-0136-1320-1FE4DD1FB1DB}"/>
              </a:ext>
            </a:extLst>
          </p:cNvPr>
          <p:cNvGrpSpPr>
            <a:grpSpLocks/>
          </p:cNvGrpSpPr>
          <p:nvPr/>
        </p:nvGrpSpPr>
        <p:grpSpPr bwMode="auto">
          <a:xfrm>
            <a:off x="3162300" y="2373312"/>
            <a:ext cx="5384800" cy="1400175"/>
            <a:chOff x="1992" y="782"/>
            <a:chExt cx="3392" cy="882"/>
          </a:xfrm>
        </p:grpSpPr>
        <p:grpSp>
          <p:nvGrpSpPr>
            <p:cNvPr id="774" name="Group 193">
              <a:extLst>
                <a:ext uri="{FF2B5EF4-FFF2-40B4-BE49-F238E27FC236}">
                  <a16:creationId xmlns:a16="http://schemas.microsoft.com/office/drawing/2014/main" id="{23B10620-2A7C-8A18-8C8C-E03F48B90CFC}"/>
                </a:ext>
              </a:extLst>
            </p:cNvPr>
            <p:cNvGrpSpPr>
              <a:grpSpLocks/>
            </p:cNvGrpSpPr>
            <p:nvPr/>
          </p:nvGrpSpPr>
          <p:grpSpPr bwMode="auto">
            <a:xfrm>
              <a:off x="2597" y="920"/>
              <a:ext cx="2343" cy="606"/>
              <a:chOff x="2325" y="1112"/>
              <a:chExt cx="2343" cy="606"/>
            </a:xfrm>
          </p:grpSpPr>
          <p:sp>
            <p:nvSpPr>
              <p:cNvPr id="781" name="Rectangle 134">
                <a:extLst>
                  <a:ext uri="{FF2B5EF4-FFF2-40B4-BE49-F238E27FC236}">
                    <a16:creationId xmlns:a16="http://schemas.microsoft.com/office/drawing/2014/main" id="{047D124D-FF5D-40B6-26D9-B48E42CDFBB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82" name="Line 137">
                <a:extLst>
                  <a:ext uri="{FF2B5EF4-FFF2-40B4-BE49-F238E27FC236}">
                    <a16:creationId xmlns:a16="http://schemas.microsoft.com/office/drawing/2014/main" id="{13E345E7-63A1-F350-CA31-2BF721DDF299}"/>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3" name="Line 138">
                <a:extLst>
                  <a:ext uri="{FF2B5EF4-FFF2-40B4-BE49-F238E27FC236}">
                    <a16:creationId xmlns:a16="http://schemas.microsoft.com/office/drawing/2014/main" id="{29D02B24-0017-B322-5D8C-68D0BA94DD93}"/>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4" name="Line 139">
                <a:extLst>
                  <a:ext uri="{FF2B5EF4-FFF2-40B4-BE49-F238E27FC236}">
                    <a16:creationId xmlns:a16="http://schemas.microsoft.com/office/drawing/2014/main" id="{AECEBC6A-EAD1-7F64-11F3-7413195BDCD2}"/>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5" name="Line 143">
                <a:extLst>
                  <a:ext uri="{FF2B5EF4-FFF2-40B4-BE49-F238E27FC236}">
                    <a16:creationId xmlns:a16="http://schemas.microsoft.com/office/drawing/2014/main" id="{75268F4E-54A9-412A-D1CA-D988F7DBD80D}"/>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6" name="Line 145">
                <a:extLst>
                  <a:ext uri="{FF2B5EF4-FFF2-40B4-BE49-F238E27FC236}">
                    <a16:creationId xmlns:a16="http://schemas.microsoft.com/office/drawing/2014/main" id="{758A2B9C-E86E-4AFB-B84B-7F42B74CB29A}"/>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7" name="Line 146">
                <a:extLst>
                  <a:ext uri="{FF2B5EF4-FFF2-40B4-BE49-F238E27FC236}">
                    <a16:creationId xmlns:a16="http://schemas.microsoft.com/office/drawing/2014/main" id="{C146D633-DB6D-04CE-CDFD-2B9ABBCE0C8A}"/>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 name="Line 147">
                <a:extLst>
                  <a:ext uri="{FF2B5EF4-FFF2-40B4-BE49-F238E27FC236}">
                    <a16:creationId xmlns:a16="http://schemas.microsoft.com/office/drawing/2014/main" id="{5AC3E5BE-13C4-5027-D3B9-42DF4E526320}"/>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 name="Line 148">
                <a:extLst>
                  <a:ext uri="{FF2B5EF4-FFF2-40B4-BE49-F238E27FC236}">
                    <a16:creationId xmlns:a16="http://schemas.microsoft.com/office/drawing/2014/main" id="{B4354DF8-F8D3-0457-1B07-91DB66E306B7}"/>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0" name="Line 151">
                <a:extLst>
                  <a:ext uri="{FF2B5EF4-FFF2-40B4-BE49-F238E27FC236}">
                    <a16:creationId xmlns:a16="http://schemas.microsoft.com/office/drawing/2014/main" id="{32AA1464-B3E1-DB53-65F8-268AAFA2C7BE}"/>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1" name="Line 152">
                <a:extLst>
                  <a:ext uri="{FF2B5EF4-FFF2-40B4-BE49-F238E27FC236}">
                    <a16:creationId xmlns:a16="http://schemas.microsoft.com/office/drawing/2014/main" id="{B4AEB6A5-B187-3E71-6DD8-818F3067A3BB}"/>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2" name="Line 153">
                <a:extLst>
                  <a:ext uri="{FF2B5EF4-FFF2-40B4-BE49-F238E27FC236}">
                    <a16:creationId xmlns:a16="http://schemas.microsoft.com/office/drawing/2014/main" id="{5A3F0678-262D-9A46-1CE7-6B7B5D367AE7}"/>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3" name="Line 154">
                <a:extLst>
                  <a:ext uri="{FF2B5EF4-FFF2-40B4-BE49-F238E27FC236}">
                    <a16:creationId xmlns:a16="http://schemas.microsoft.com/office/drawing/2014/main" id="{02F4F49A-2997-848F-505B-9891EBBA42D7}"/>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4" name="Line 155">
                <a:extLst>
                  <a:ext uri="{FF2B5EF4-FFF2-40B4-BE49-F238E27FC236}">
                    <a16:creationId xmlns:a16="http://schemas.microsoft.com/office/drawing/2014/main" id="{2F4DA99B-FEE2-3CF2-DE1A-11BCB6E94EE2}"/>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5" name="Line 156">
                <a:extLst>
                  <a:ext uri="{FF2B5EF4-FFF2-40B4-BE49-F238E27FC236}">
                    <a16:creationId xmlns:a16="http://schemas.microsoft.com/office/drawing/2014/main" id="{4010F2CA-85D5-7766-A47B-8DD73BABD5A2}"/>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6" name="Oval 159">
                <a:extLst>
                  <a:ext uri="{FF2B5EF4-FFF2-40B4-BE49-F238E27FC236}">
                    <a16:creationId xmlns:a16="http://schemas.microsoft.com/office/drawing/2014/main" id="{9B17ADD5-0F70-C59A-CD7B-B8C8012A1408}"/>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97" name="Oval 160">
                <a:extLst>
                  <a:ext uri="{FF2B5EF4-FFF2-40B4-BE49-F238E27FC236}">
                    <a16:creationId xmlns:a16="http://schemas.microsoft.com/office/drawing/2014/main" id="{032FE808-93BB-88DE-B827-9D574BB75627}"/>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98" name="Line 163">
                <a:extLst>
                  <a:ext uri="{FF2B5EF4-FFF2-40B4-BE49-F238E27FC236}">
                    <a16:creationId xmlns:a16="http://schemas.microsoft.com/office/drawing/2014/main" id="{401433F5-F74C-4A8B-7738-152846FB8616}"/>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9" name="Group 168">
                <a:extLst>
                  <a:ext uri="{FF2B5EF4-FFF2-40B4-BE49-F238E27FC236}">
                    <a16:creationId xmlns:a16="http://schemas.microsoft.com/office/drawing/2014/main" id="{5255972F-29F2-5002-D166-1AD9135A4B6A}"/>
                  </a:ext>
                </a:extLst>
              </p:cNvPr>
              <p:cNvGrpSpPr>
                <a:grpSpLocks/>
              </p:cNvGrpSpPr>
              <p:nvPr/>
            </p:nvGrpSpPr>
            <p:grpSpPr bwMode="auto">
              <a:xfrm>
                <a:off x="4364" y="1274"/>
                <a:ext cx="30" cy="93"/>
                <a:chOff x="4364" y="858"/>
                <a:chExt cx="30" cy="93"/>
              </a:xfrm>
            </p:grpSpPr>
            <p:sp>
              <p:nvSpPr>
                <p:cNvPr id="815" name="Line 161">
                  <a:extLst>
                    <a:ext uri="{FF2B5EF4-FFF2-40B4-BE49-F238E27FC236}">
                      <a16:creationId xmlns:a16="http://schemas.microsoft.com/office/drawing/2014/main" id="{36812169-5E6D-C419-9CE7-0CA9163BE4C4}"/>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6" name="Line 164">
                  <a:extLst>
                    <a:ext uri="{FF2B5EF4-FFF2-40B4-BE49-F238E27FC236}">
                      <a16:creationId xmlns:a16="http://schemas.microsoft.com/office/drawing/2014/main" id="{B30A4706-040F-D370-9191-9573EC538552}"/>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7" name="Line 165">
                  <a:extLst>
                    <a:ext uri="{FF2B5EF4-FFF2-40B4-BE49-F238E27FC236}">
                      <a16:creationId xmlns:a16="http://schemas.microsoft.com/office/drawing/2014/main" id="{A776D4B2-DA15-8515-3952-00E7966BBE8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0" name="Rectangle 166">
                <a:extLst>
                  <a:ext uri="{FF2B5EF4-FFF2-40B4-BE49-F238E27FC236}">
                    <a16:creationId xmlns:a16="http://schemas.microsoft.com/office/drawing/2014/main" id="{5ADBACDB-7BEE-407C-B7ED-9E866FEB1420}"/>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801" name="Group 169">
                <a:extLst>
                  <a:ext uri="{FF2B5EF4-FFF2-40B4-BE49-F238E27FC236}">
                    <a16:creationId xmlns:a16="http://schemas.microsoft.com/office/drawing/2014/main" id="{63B3DDF3-25DB-CC79-7FDB-CE6927C2DAE9}"/>
                  </a:ext>
                </a:extLst>
              </p:cNvPr>
              <p:cNvGrpSpPr>
                <a:grpSpLocks/>
              </p:cNvGrpSpPr>
              <p:nvPr/>
            </p:nvGrpSpPr>
            <p:grpSpPr bwMode="auto">
              <a:xfrm>
                <a:off x="4364" y="1466"/>
                <a:ext cx="30" cy="93"/>
                <a:chOff x="4364" y="858"/>
                <a:chExt cx="30" cy="93"/>
              </a:xfrm>
            </p:grpSpPr>
            <p:sp>
              <p:nvSpPr>
                <p:cNvPr id="812" name="Line 170">
                  <a:extLst>
                    <a:ext uri="{FF2B5EF4-FFF2-40B4-BE49-F238E27FC236}">
                      <a16:creationId xmlns:a16="http://schemas.microsoft.com/office/drawing/2014/main" id="{BA417DB8-EF1B-9E5C-76E2-5B13F9979EF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3" name="Line 171">
                  <a:extLst>
                    <a:ext uri="{FF2B5EF4-FFF2-40B4-BE49-F238E27FC236}">
                      <a16:creationId xmlns:a16="http://schemas.microsoft.com/office/drawing/2014/main" id="{C24D79BF-E767-31B5-D837-36899362E694}"/>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4" name="Line 172">
                  <a:extLst>
                    <a:ext uri="{FF2B5EF4-FFF2-40B4-BE49-F238E27FC236}">
                      <a16:creationId xmlns:a16="http://schemas.microsoft.com/office/drawing/2014/main" id="{BBD3F893-1BE7-E762-601D-DA0EADA71D27}"/>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2" name="Line 175">
                <a:extLst>
                  <a:ext uri="{FF2B5EF4-FFF2-40B4-BE49-F238E27FC236}">
                    <a16:creationId xmlns:a16="http://schemas.microsoft.com/office/drawing/2014/main" id="{6652A1AF-638B-71F9-0263-334C6DCBBD23}"/>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 name="Line 176">
                <a:extLst>
                  <a:ext uri="{FF2B5EF4-FFF2-40B4-BE49-F238E27FC236}">
                    <a16:creationId xmlns:a16="http://schemas.microsoft.com/office/drawing/2014/main" id="{B776D4FC-A671-5793-CA7A-7C7DEA722F28}"/>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 name="Line 177">
                <a:extLst>
                  <a:ext uri="{FF2B5EF4-FFF2-40B4-BE49-F238E27FC236}">
                    <a16:creationId xmlns:a16="http://schemas.microsoft.com/office/drawing/2014/main" id="{1AAC3894-23D8-A088-F9CC-45F49079306E}"/>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 name="Line 178">
                <a:extLst>
                  <a:ext uri="{FF2B5EF4-FFF2-40B4-BE49-F238E27FC236}">
                    <a16:creationId xmlns:a16="http://schemas.microsoft.com/office/drawing/2014/main" id="{FB0C4C23-0672-11AE-F0A1-30B82B54ABC8}"/>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 name="Line 179">
                <a:extLst>
                  <a:ext uri="{FF2B5EF4-FFF2-40B4-BE49-F238E27FC236}">
                    <a16:creationId xmlns:a16="http://schemas.microsoft.com/office/drawing/2014/main" id="{BAB9AB73-4893-C1CE-66D7-2AEFEC52F2BA}"/>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 name="Line 180">
                <a:extLst>
                  <a:ext uri="{FF2B5EF4-FFF2-40B4-BE49-F238E27FC236}">
                    <a16:creationId xmlns:a16="http://schemas.microsoft.com/office/drawing/2014/main" id="{B701459D-8BE4-9808-81C2-B3ED850713D9}"/>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 name="Line 181">
                <a:extLst>
                  <a:ext uri="{FF2B5EF4-FFF2-40B4-BE49-F238E27FC236}">
                    <a16:creationId xmlns:a16="http://schemas.microsoft.com/office/drawing/2014/main" id="{00986851-AFC5-BB3D-79DF-A2046A42E7E8}"/>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 name="Line 182">
                <a:extLst>
                  <a:ext uri="{FF2B5EF4-FFF2-40B4-BE49-F238E27FC236}">
                    <a16:creationId xmlns:a16="http://schemas.microsoft.com/office/drawing/2014/main" id="{E0E165F4-6F22-0D90-53B3-CCAF54021AA9}"/>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 name="Line 183">
                <a:extLst>
                  <a:ext uri="{FF2B5EF4-FFF2-40B4-BE49-F238E27FC236}">
                    <a16:creationId xmlns:a16="http://schemas.microsoft.com/office/drawing/2014/main" id="{AB3FB6FB-1003-0626-72FA-E43969802E0F}"/>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 name="Line 184">
                <a:extLst>
                  <a:ext uri="{FF2B5EF4-FFF2-40B4-BE49-F238E27FC236}">
                    <a16:creationId xmlns:a16="http://schemas.microsoft.com/office/drawing/2014/main" id="{A2278925-517D-0DBB-0A55-324F2A6ACEE0}"/>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5" name="Line 204">
              <a:extLst>
                <a:ext uri="{FF2B5EF4-FFF2-40B4-BE49-F238E27FC236}">
                  <a16:creationId xmlns:a16="http://schemas.microsoft.com/office/drawing/2014/main" id="{30E7FA14-6E06-AEC5-0C9B-80B9C91BDA97}"/>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6" name="Line 206">
              <a:extLst>
                <a:ext uri="{FF2B5EF4-FFF2-40B4-BE49-F238E27FC236}">
                  <a16:creationId xmlns:a16="http://schemas.microsoft.com/office/drawing/2014/main" id="{4A738A27-CDE8-40EA-B80E-2B8627FDB216}"/>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7" name="Line 207">
              <a:extLst>
                <a:ext uri="{FF2B5EF4-FFF2-40B4-BE49-F238E27FC236}">
                  <a16:creationId xmlns:a16="http://schemas.microsoft.com/office/drawing/2014/main" id="{27C21216-9A26-24B2-3A30-B738B9215343}"/>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 name="Line 208">
              <a:extLst>
                <a:ext uri="{FF2B5EF4-FFF2-40B4-BE49-F238E27FC236}">
                  <a16:creationId xmlns:a16="http://schemas.microsoft.com/office/drawing/2014/main" id="{F8DD8CAA-AA05-3164-BDF5-C4068103358B}"/>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 name="Line 209">
              <a:extLst>
                <a:ext uri="{FF2B5EF4-FFF2-40B4-BE49-F238E27FC236}">
                  <a16:creationId xmlns:a16="http://schemas.microsoft.com/office/drawing/2014/main" id="{C500A6DF-00E9-BB3B-BB59-BB40EAEA96CE}"/>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0" name="Line 210">
              <a:extLst>
                <a:ext uri="{FF2B5EF4-FFF2-40B4-BE49-F238E27FC236}">
                  <a16:creationId xmlns:a16="http://schemas.microsoft.com/office/drawing/2014/main" id="{A7F55BF9-8AAD-CCD1-5446-640DD584AD13}"/>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8" name="Line 218">
            <a:extLst>
              <a:ext uri="{FF2B5EF4-FFF2-40B4-BE49-F238E27FC236}">
                <a16:creationId xmlns:a16="http://schemas.microsoft.com/office/drawing/2014/main" id="{9C4D0EEC-C98D-9D7E-B99E-279B8D1CDFF6}"/>
              </a:ext>
            </a:extLst>
          </p:cNvPr>
          <p:cNvSpPr>
            <a:spLocks noChangeShapeType="1"/>
          </p:cNvSpPr>
          <p:nvPr/>
        </p:nvSpPr>
        <p:spPr bwMode="auto">
          <a:xfrm flipV="1">
            <a:off x="8201025" y="3608387"/>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 name="Oval 219">
            <a:extLst>
              <a:ext uri="{FF2B5EF4-FFF2-40B4-BE49-F238E27FC236}">
                <a16:creationId xmlns:a16="http://schemas.microsoft.com/office/drawing/2014/main" id="{0058B92E-A65F-01FB-ED93-7280E7E004B9}"/>
              </a:ext>
            </a:extLst>
          </p:cNvPr>
          <p:cNvSpPr>
            <a:spLocks noChangeArrowheads="1"/>
          </p:cNvSpPr>
          <p:nvPr/>
        </p:nvSpPr>
        <p:spPr bwMode="auto">
          <a:xfrm>
            <a:off x="8207375" y="3698875"/>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820" name="Text Box 222">
            <a:extLst>
              <a:ext uri="{FF2B5EF4-FFF2-40B4-BE49-F238E27FC236}">
                <a16:creationId xmlns:a16="http://schemas.microsoft.com/office/drawing/2014/main" id="{5A60E355-34EA-51D5-31A9-C3E128B95F78}"/>
              </a:ext>
            </a:extLst>
          </p:cNvPr>
          <p:cNvSpPr txBox="1">
            <a:spLocks noChangeArrowheads="1"/>
          </p:cNvSpPr>
          <p:nvPr/>
        </p:nvSpPr>
        <p:spPr bwMode="auto">
          <a:xfrm>
            <a:off x="1058863" y="3278187"/>
            <a:ext cx="23198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dirty="0"/>
              <a:t>(D, E, &amp; K sheets)</a:t>
            </a:r>
          </a:p>
        </p:txBody>
      </p:sp>
      <p:sp>
        <p:nvSpPr>
          <p:cNvPr id="821" name="Rectangle 4">
            <a:extLst>
              <a:ext uri="{FF2B5EF4-FFF2-40B4-BE49-F238E27FC236}">
                <a16:creationId xmlns:a16="http://schemas.microsoft.com/office/drawing/2014/main" id="{5D5F1FDE-5086-A0A5-B5A8-30BDACC7E940}"/>
              </a:ext>
            </a:extLst>
          </p:cNvPr>
          <p:cNvSpPr txBox="1">
            <a:spLocks noChangeArrowheads="1"/>
          </p:cNvSpPr>
          <p:nvPr/>
        </p:nvSpPr>
        <p:spPr>
          <a:xfrm>
            <a:off x="685800" y="2681288"/>
            <a:ext cx="7772400" cy="63817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3600" b="1" dirty="0">
                <a:latin typeface="Arial" charset="0"/>
              </a:rPr>
              <a:t>Plan</a:t>
            </a:r>
          </a:p>
        </p:txBody>
      </p:sp>
    </p:spTree>
    <p:extLst>
      <p:ext uri="{BB962C8B-B14F-4D97-AF65-F5344CB8AC3E}">
        <p14:creationId xmlns:p14="http://schemas.microsoft.com/office/powerpoint/2010/main" val="353948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Plan Sheet Legend</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AED4DB3-436A-372E-7209-127AA2F594CA}"/>
              </a:ext>
            </a:extLst>
          </p:cNvPr>
          <p:cNvSpPr txBox="1"/>
          <p:nvPr/>
        </p:nvSpPr>
        <p:spPr>
          <a:xfrm>
            <a:off x="1117334" y="5600037"/>
            <a:ext cx="6892499" cy="369332"/>
          </a:xfrm>
          <a:prstGeom prst="rect">
            <a:avLst/>
          </a:prstGeom>
          <a:solidFill>
            <a:schemeClr val="bg1"/>
          </a:solidFill>
          <a:ln>
            <a:solidFill>
              <a:schemeClr val="tx1"/>
            </a:solidFill>
          </a:ln>
        </p:spPr>
        <p:txBody>
          <a:bodyPr wrap="square" rtlCol="0">
            <a:spAutoFit/>
          </a:bodyPr>
          <a:lstStyle/>
          <a:p>
            <a:pPr algn="ctr"/>
            <a:r>
              <a:rPr lang="en-US" b="1" i="1" dirty="0"/>
              <a:t>Always see Sheet D.1 for complete legend of abbreviations and symbols.</a:t>
            </a:r>
          </a:p>
        </p:txBody>
      </p: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78" name="Picture 2">
            <a:extLst>
              <a:ext uri="{FF2B5EF4-FFF2-40B4-BE49-F238E27FC236}">
                <a16:creationId xmlns:a16="http://schemas.microsoft.com/office/drawing/2014/main" id="{25EADDD6-4874-8D42-E0A4-B9C6A383D57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95300" y="816531"/>
            <a:ext cx="8153400" cy="544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 name="TextBox 178">
            <a:extLst>
              <a:ext uri="{FF2B5EF4-FFF2-40B4-BE49-F238E27FC236}">
                <a16:creationId xmlns:a16="http://schemas.microsoft.com/office/drawing/2014/main" id="{7ABB9F56-5530-C2F4-A9A1-50B3B6EF83B2}"/>
              </a:ext>
            </a:extLst>
          </p:cNvPr>
          <p:cNvSpPr txBox="1"/>
          <p:nvPr/>
        </p:nvSpPr>
        <p:spPr>
          <a:xfrm>
            <a:off x="2347007" y="4572000"/>
            <a:ext cx="439613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a:t>NOTE:</a:t>
            </a:r>
          </a:p>
          <a:p>
            <a:pPr marL="285750" indent="-285750">
              <a:buFont typeface="Arial" panose="020B0604020202020204" pitchFamily="34" charset="0"/>
              <a:buChar char="•"/>
            </a:pPr>
            <a:r>
              <a:rPr lang="en-US" dirty="0"/>
              <a:t>Most existing utility features are in </a:t>
            </a:r>
            <a:r>
              <a:rPr lang="en-US" dirty="0">
                <a:solidFill>
                  <a:srgbClr val="FF33CC"/>
                </a:solidFill>
              </a:rPr>
              <a:t>pink</a:t>
            </a:r>
          </a:p>
          <a:p>
            <a:pPr marL="285750" indent="-285750">
              <a:buFont typeface="Arial" panose="020B0604020202020204" pitchFamily="34" charset="0"/>
              <a:buChar char="•"/>
            </a:pPr>
            <a:r>
              <a:rPr lang="en-US" dirty="0"/>
              <a:t>Existing features </a:t>
            </a:r>
            <a:r>
              <a:rPr lang="en-US" sz="1400" dirty="0"/>
              <a:t>(picked up by survey)</a:t>
            </a:r>
            <a:r>
              <a:rPr lang="en-US" dirty="0"/>
              <a:t> are in </a:t>
            </a:r>
            <a:r>
              <a:rPr lang="en-US" dirty="0">
                <a:solidFill>
                  <a:srgbClr val="00FF00"/>
                </a:solidFill>
              </a:rPr>
              <a:t>green</a:t>
            </a:r>
          </a:p>
        </p:txBody>
      </p:sp>
      <p:cxnSp>
        <p:nvCxnSpPr>
          <p:cNvPr id="180" name="Straight Arrow Connector 179">
            <a:extLst>
              <a:ext uri="{FF2B5EF4-FFF2-40B4-BE49-F238E27FC236}">
                <a16:creationId xmlns:a16="http://schemas.microsoft.com/office/drawing/2014/main" id="{66C28DB3-FACB-3B78-D511-7178496EFCFD}"/>
              </a:ext>
            </a:extLst>
          </p:cNvPr>
          <p:cNvCxnSpPr>
            <a:cxnSpLocks/>
            <a:stCxn id="179" idx="0"/>
          </p:cNvCxnSpPr>
          <p:nvPr/>
        </p:nvCxnSpPr>
        <p:spPr>
          <a:xfrm flipH="1" flipV="1">
            <a:off x="4343400" y="2362200"/>
            <a:ext cx="201673" cy="2209800"/>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844E898-EAD7-D0D0-08BA-698CC19CC59C}"/>
              </a:ext>
            </a:extLst>
          </p:cNvPr>
          <p:cNvCxnSpPr>
            <a:cxnSpLocks/>
            <a:stCxn id="179" idx="0"/>
          </p:cNvCxnSpPr>
          <p:nvPr/>
        </p:nvCxnSpPr>
        <p:spPr>
          <a:xfrm flipH="1" flipV="1">
            <a:off x="3124200" y="2895600"/>
            <a:ext cx="1420873" cy="1676400"/>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533280DF-7257-4590-2D7E-A7B3FFDD6684}"/>
              </a:ext>
            </a:extLst>
          </p:cNvPr>
          <p:cNvCxnSpPr>
            <a:cxnSpLocks/>
            <a:stCxn id="179" idx="1"/>
          </p:cNvCxnSpPr>
          <p:nvPr/>
        </p:nvCxnSpPr>
        <p:spPr>
          <a:xfrm flipH="1" flipV="1">
            <a:off x="1828801" y="4876800"/>
            <a:ext cx="518206" cy="29536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1610A560-840B-D7B1-9A48-E2DD42518733}"/>
              </a:ext>
            </a:extLst>
          </p:cNvPr>
          <p:cNvCxnSpPr>
            <a:cxnSpLocks/>
            <a:stCxn id="179" idx="1"/>
          </p:cNvCxnSpPr>
          <p:nvPr/>
        </p:nvCxnSpPr>
        <p:spPr>
          <a:xfrm flipH="1" flipV="1">
            <a:off x="1981200" y="2895600"/>
            <a:ext cx="365807" cy="227656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6EF6A223-1CC8-3C89-103E-439863A5F84F}"/>
              </a:ext>
            </a:extLst>
          </p:cNvPr>
          <p:cNvSpPr txBox="1"/>
          <p:nvPr/>
        </p:nvSpPr>
        <p:spPr>
          <a:xfrm>
            <a:off x="2164103" y="808283"/>
            <a:ext cx="1626664" cy="338554"/>
          </a:xfrm>
          <a:prstGeom prst="rect">
            <a:avLst/>
          </a:prstGeom>
          <a:solidFill>
            <a:schemeClr val="bg1"/>
          </a:solidFill>
        </p:spPr>
        <p:txBody>
          <a:bodyPr wrap="square" rtlCol="0">
            <a:spAutoFit/>
          </a:bodyPr>
          <a:lstStyle/>
          <a:p>
            <a:pPr algn="ctr"/>
            <a:r>
              <a:rPr lang="en-US" sz="1600" b="1" u="sng" dirty="0">
                <a:solidFill>
                  <a:schemeClr val="accent1"/>
                </a:solidFill>
              </a:rPr>
              <a:t>Utility line types</a:t>
            </a:r>
            <a:endParaRPr lang="en-US" b="1" u="sng" dirty="0">
              <a:solidFill>
                <a:schemeClr val="accent1"/>
              </a:solidFill>
            </a:endParaRPr>
          </a:p>
        </p:txBody>
      </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Tree>
    <p:extLst>
      <p:ext uri="{BB962C8B-B14F-4D97-AF65-F5344CB8AC3E}">
        <p14:creationId xmlns:p14="http://schemas.microsoft.com/office/powerpoint/2010/main" val="560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9">
                                            <p:bg/>
                                          </p:spTgt>
                                        </p:tgtEl>
                                        <p:attrNameLst>
                                          <p:attrName>style.visibility</p:attrName>
                                        </p:attrNameLst>
                                      </p:cBhvr>
                                      <p:to>
                                        <p:strVal val="visible"/>
                                      </p:to>
                                    </p:set>
                                    <p:animEffect transition="in" filter="fade">
                                      <p:cBhvr>
                                        <p:cTn id="7" dur="1000"/>
                                        <p:tgtEl>
                                          <p:spTgt spid="179">
                                            <p:bg/>
                                          </p:spTgt>
                                        </p:tgtEl>
                                      </p:cBhvr>
                                    </p:animEffect>
                                    <p:anim calcmode="lin" valueType="num">
                                      <p:cBhvr>
                                        <p:cTn id="8" dur="1000" fill="hold"/>
                                        <p:tgtEl>
                                          <p:spTgt spid="179">
                                            <p:bg/>
                                          </p:spTgt>
                                        </p:tgtEl>
                                        <p:attrNameLst>
                                          <p:attrName>ppt_x</p:attrName>
                                        </p:attrNameLst>
                                      </p:cBhvr>
                                      <p:tavLst>
                                        <p:tav tm="0">
                                          <p:val>
                                            <p:strVal val="#ppt_x"/>
                                          </p:val>
                                        </p:tav>
                                        <p:tav tm="100000">
                                          <p:val>
                                            <p:strVal val="#ppt_x"/>
                                          </p:val>
                                        </p:tav>
                                      </p:tavLst>
                                    </p:anim>
                                    <p:anim calcmode="lin" valueType="num">
                                      <p:cBhvr>
                                        <p:cTn id="9" dur="1000" fill="hold"/>
                                        <p:tgtEl>
                                          <p:spTgt spid="179">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9">
                                            <p:txEl>
                                              <p:pRg st="0" end="0"/>
                                            </p:txEl>
                                          </p:spTgt>
                                        </p:tgtEl>
                                        <p:attrNameLst>
                                          <p:attrName>style.visibility</p:attrName>
                                        </p:attrNameLst>
                                      </p:cBhvr>
                                      <p:to>
                                        <p:strVal val="visible"/>
                                      </p:to>
                                    </p:set>
                                    <p:animEffect transition="in" filter="fade">
                                      <p:cBhvr>
                                        <p:cTn id="12" dur="1000"/>
                                        <p:tgtEl>
                                          <p:spTgt spid="179">
                                            <p:txEl>
                                              <p:pRg st="0" end="0"/>
                                            </p:txEl>
                                          </p:spTgt>
                                        </p:tgtEl>
                                      </p:cBhvr>
                                    </p:animEffect>
                                    <p:anim calcmode="lin" valueType="num">
                                      <p:cBhvr>
                                        <p:cTn id="13" dur="1000" fill="hold"/>
                                        <p:tgtEl>
                                          <p:spTgt spid="17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9">
                                            <p:txEl>
                                              <p:pRg st="1" end="1"/>
                                            </p:txEl>
                                          </p:spTgt>
                                        </p:tgtEl>
                                        <p:attrNameLst>
                                          <p:attrName>style.visibility</p:attrName>
                                        </p:attrNameLst>
                                      </p:cBhvr>
                                      <p:to>
                                        <p:strVal val="visible"/>
                                      </p:to>
                                    </p:set>
                                    <p:animEffect transition="in" filter="fade">
                                      <p:cBhvr>
                                        <p:cTn id="19" dur="1000"/>
                                        <p:tgtEl>
                                          <p:spTgt spid="179">
                                            <p:txEl>
                                              <p:pRg st="1" end="1"/>
                                            </p:txEl>
                                          </p:spTgt>
                                        </p:tgtEl>
                                      </p:cBhvr>
                                    </p:animEffect>
                                    <p:anim calcmode="lin" valueType="num">
                                      <p:cBhvr>
                                        <p:cTn id="20" dur="1000" fill="hold"/>
                                        <p:tgtEl>
                                          <p:spTgt spid="17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9">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1"/>
                                        </p:tgtEl>
                                        <p:attrNameLst>
                                          <p:attrName>style.visibility</p:attrName>
                                        </p:attrNameLst>
                                      </p:cBhvr>
                                      <p:to>
                                        <p:strVal val="visible"/>
                                      </p:to>
                                    </p:set>
                                    <p:animEffect transition="in" filter="fade">
                                      <p:cBhvr>
                                        <p:cTn id="24" dur="1000"/>
                                        <p:tgtEl>
                                          <p:spTgt spid="181"/>
                                        </p:tgtEl>
                                      </p:cBhvr>
                                    </p:animEffect>
                                    <p:anim calcmode="lin" valueType="num">
                                      <p:cBhvr>
                                        <p:cTn id="25" dur="1000" fill="hold"/>
                                        <p:tgtEl>
                                          <p:spTgt spid="181"/>
                                        </p:tgtEl>
                                        <p:attrNameLst>
                                          <p:attrName>ppt_x</p:attrName>
                                        </p:attrNameLst>
                                      </p:cBhvr>
                                      <p:tavLst>
                                        <p:tav tm="0">
                                          <p:val>
                                            <p:strVal val="#ppt_x"/>
                                          </p:val>
                                        </p:tav>
                                        <p:tav tm="100000">
                                          <p:val>
                                            <p:strVal val="#ppt_x"/>
                                          </p:val>
                                        </p:tav>
                                      </p:tavLst>
                                    </p:anim>
                                    <p:anim calcmode="lin" valueType="num">
                                      <p:cBhvr>
                                        <p:cTn id="26" dur="1000" fill="hold"/>
                                        <p:tgtEl>
                                          <p:spTgt spid="18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0"/>
                                        </p:tgtEl>
                                        <p:attrNameLst>
                                          <p:attrName>style.visibility</p:attrName>
                                        </p:attrNameLst>
                                      </p:cBhvr>
                                      <p:to>
                                        <p:strVal val="visible"/>
                                      </p:to>
                                    </p:set>
                                    <p:animEffect transition="in" filter="fade">
                                      <p:cBhvr>
                                        <p:cTn id="29" dur="1000"/>
                                        <p:tgtEl>
                                          <p:spTgt spid="180"/>
                                        </p:tgtEl>
                                      </p:cBhvr>
                                    </p:animEffect>
                                    <p:anim calcmode="lin" valueType="num">
                                      <p:cBhvr>
                                        <p:cTn id="30" dur="1000" fill="hold"/>
                                        <p:tgtEl>
                                          <p:spTgt spid="180"/>
                                        </p:tgtEl>
                                        <p:attrNameLst>
                                          <p:attrName>ppt_x</p:attrName>
                                        </p:attrNameLst>
                                      </p:cBhvr>
                                      <p:tavLst>
                                        <p:tav tm="0">
                                          <p:val>
                                            <p:strVal val="#ppt_x"/>
                                          </p:val>
                                        </p:tav>
                                        <p:tav tm="100000">
                                          <p:val>
                                            <p:strVal val="#ppt_x"/>
                                          </p:val>
                                        </p:tav>
                                      </p:tavLst>
                                    </p:anim>
                                    <p:anim calcmode="lin" valueType="num">
                                      <p:cBhvr>
                                        <p:cTn id="31"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9">
                                            <p:txEl>
                                              <p:pRg st="2" end="2"/>
                                            </p:txEl>
                                          </p:spTgt>
                                        </p:tgtEl>
                                        <p:attrNameLst>
                                          <p:attrName>style.visibility</p:attrName>
                                        </p:attrNameLst>
                                      </p:cBhvr>
                                      <p:to>
                                        <p:strVal val="visible"/>
                                      </p:to>
                                    </p:set>
                                    <p:animEffect transition="in" filter="fade">
                                      <p:cBhvr>
                                        <p:cTn id="36" dur="1000"/>
                                        <p:tgtEl>
                                          <p:spTgt spid="179">
                                            <p:txEl>
                                              <p:pRg st="2" end="2"/>
                                            </p:txEl>
                                          </p:spTgt>
                                        </p:tgtEl>
                                      </p:cBhvr>
                                    </p:animEffect>
                                    <p:anim calcmode="lin" valueType="num">
                                      <p:cBhvr>
                                        <p:cTn id="37" dur="1000" fill="hold"/>
                                        <p:tgtEl>
                                          <p:spTgt spid="17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7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3"/>
                                        </p:tgtEl>
                                        <p:attrNameLst>
                                          <p:attrName>style.visibility</p:attrName>
                                        </p:attrNameLst>
                                      </p:cBhvr>
                                      <p:to>
                                        <p:strVal val="visible"/>
                                      </p:to>
                                    </p:set>
                                    <p:animEffect transition="in" filter="fade">
                                      <p:cBhvr>
                                        <p:cTn id="41" dur="1000"/>
                                        <p:tgtEl>
                                          <p:spTgt spid="183"/>
                                        </p:tgtEl>
                                      </p:cBhvr>
                                    </p:animEffect>
                                    <p:anim calcmode="lin" valueType="num">
                                      <p:cBhvr>
                                        <p:cTn id="42" dur="1000" fill="hold"/>
                                        <p:tgtEl>
                                          <p:spTgt spid="183"/>
                                        </p:tgtEl>
                                        <p:attrNameLst>
                                          <p:attrName>ppt_x</p:attrName>
                                        </p:attrNameLst>
                                      </p:cBhvr>
                                      <p:tavLst>
                                        <p:tav tm="0">
                                          <p:val>
                                            <p:strVal val="#ppt_x"/>
                                          </p:val>
                                        </p:tav>
                                        <p:tav tm="100000">
                                          <p:val>
                                            <p:strVal val="#ppt_x"/>
                                          </p:val>
                                        </p:tav>
                                      </p:tavLst>
                                    </p:anim>
                                    <p:anim calcmode="lin" valueType="num">
                                      <p:cBhvr>
                                        <p:cTn id="43" dur="1000" fill="hold"/>
                                        <p:tgtEl>
                                          <p:spTgt spid="18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2"/>
                                        </p:tgtEl>
                                        <p:attrNameLst>
                                          <p:attrName>style.visibility</p:attrName>
                                        </p:attrNameLst>
                                      </p:cBhvr>
                                      <p:to>
                                        <p:strVal val="visible"/>
                                      </p:to>
                                    </p:set>
                                    <p:animEffect transition="in" filter="fade">
                                      <p:cBhvr>
                                        <p:cTn id="46" dur="1000"/>
                                        <p:tgtEl>
                                          <p:spTgt spid="182"/>
                                        </p:tgtEl>
                                      </p:cBhvr>
                                    </p:animEffect>
                                    <p:anim calcmode="lin" valueType="num">
                                      <p:cBhvr>
                                        <p:cTn id="47" dur="1000" fill="hold"/>
                                        <p:tgtEl>
                                          <p:spTgt spid="182"/>
                                        </p:tgtEl>
                                        <p:attrNameLst>
                                          <p:attrName>ppt_x</p:attrName>
                                        </p:attrNameLst>
                                      </p:cBhvr>
                                      <p:tavLst>
                                        <p:tav tm="0">
                                          <p:val>
                                            <p:strVal val="#ppt_x"/>
                                          </p:val>
                                        </p:tav>
                                        <p:tav tm="100000">
                                          <p:val>
                                            <p:strVal val="#ppt_x"/>
                                          </p:val>
                                        </p:tav>
                                      </p:tavLst>
                                    </p:anim>
                                    <p:anim calcmode="lin" valueType="num">
                                      <p:cBhvr>
                                        <p:cTn id="48"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t="363" b="363"/>
          <a:stretch/>
        </p:blipFill>
        <p:spPr>
          <a:xfrm>
            <a:off x="319088" y="576263"/>
            <a:ext cx="8524876" cy="5619978"/>
          </a:xfrm>
          <a:ln>
            <a:noFill/>
          </a:ln>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D.26</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Plan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213">
            <a:extLst>
              <a:ext uri="{FF2B5EF4-FFF2-40B4-BE49-F238E27FC236}">
                <a16:creationId xmlns:a16="http://schemas.microsoft.com/office/drawing/2014/main" id="{F4288753-B9D6-5D7F-F0A0-002F283AAE0E}"/>
              </a:ext>
            </a:extLst>
          </p:cNvPr>
          <p:cNvGrpSpPr>
            <a:grpSpLocks/>
          </p:cNvGrpSpPr>
          <p:nvPr/>
        </p:nvGrpSpPr>
        <p:grpSpPr bwMode="auto">
          <a:xfrm>
            <a:off x="5389393" y="228600"/>
            <a:ext cx="1736726" cy="451590"/>
            <a:chOff x="1992" y="782"/>
            <a:chExt cx="3392" cy="882"/>
          </a:xfrm>
        </p:grpSpPr>
        <p:grpSp>
          <p:nvGrpSpPr>
            <p:cNvPr id="5" name="Group 193">
              <a:extLst>
                <a:ext uri="{FF2B5EF4-FFF2-40B4-BE49-F238E27FC236}">
                  <a16:creationId xmlns:a16="http://schemas.microsoft.com/office/drawing/2014/main" id="{23165B5A-C37D-83F2-7BF2-43BB88D68164}"/>
                </a:ext>
              </a:extLst>
            </p:cNvPr>
            <p:cNvGrpSpPr>
              <a:grpSpLocks/>
            </p:cNvGrpSpPr>
            <p:nvPr/>
          </p:nvGrpSpPr>
          <p:grpSpPr bwMode="auto">
            <a:xfrm>
              <a:off x="2597" y="920"/>
              <a:ext cx="2343" cy="606"/>
              <a:chOff x="2325" y="1112"/>
              <a:chExt cx="2343" cy="606"/>
            </a:xfrm>
          </p:grpSpPr>
          <p:sp>
            <p:nvSpPr>
              <p:cNvPr id="133" name="Rectangle 134">
                <a:extLst>
                  <a:ext uri="{FF2B5EF4-FFF2-40B4-BE49-F238E27FC236}">
                    <a16:creationId xmlns:a16="http://schemas.microsoft.com/office/drawing/2014/main" id="{A10D9C16-8F39-A622-5C9F-4BAE0E3D17EB}"/>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34" name="Line 137">
                <a:extLst>
                  <a:ext uri="{FF2B5EF4-FFF2-40B4-BE49-F238E27FC236}">
                    <a16:creationId xmlns:a16="http://schemas.microsoft.com/office/drawing/2014/main" id="{7BA582F2-C8B4-333C-AF5C-3D4BF5956E86}"/>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Line 138">
                <a:extLst>
                  <a:ext uri="{FF2B5EF4-FFF2-40B4-BE49-F238E27FC236}">
                    <a16:creationId xmlns:a16="http://schemas.microsoft.com/office/drawing/2014/main" id="{6E5AB121-45B4-FDF3-5D17-84DCF1F5362E}"/>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139">
                <a:extLst>
                  <a:ext uri="{FF2B5EF4-FFF2-40B4-BE49-F238E27FC236}">
                    <a16:creationId xmlns:a16="http://schemas.microsoft.com/office/drawing/2014/main" id="{0FCB20E2-FE43-4404-9168-DF37AB29A576}"/>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143">
                <a:extLst>
                  <a:ext uri="{FF2B5EF4-FFF2-40B4-BE49-F238E27FC236}">
                    <a16:creationId xmlns:a16="http://schemas.microsoft.com/office/drawing/2014/main" id="{F3B02F95-9422-B941-D801-A509CA302483}"/>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145">
                <a:extLst>
                  <a:ext uri="{FF2B5EF4-FFF2-40B4-BE49-F238E27FC236}">
                    <a16:creationId xmlns:a16="http://schemas.microsoft.com/office/drawing/2014/main" id="{9B5E07FE-47A3-290E-F982-47FF191B7F0D}"/>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146">
                <a:extLst>
                  <a:ext uri="{FF2B5EF4-FFF2-40B4-BE49-F238E27FC236}">
                    <a16:creationId xmlns:a16="http://schemas.microsoft.com/office/drawing/2014/main" id="{DE5DA384-FA58-0A8E-2663-256341964F53}"/>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147">
                <a:extLst>
                  <a:ext uri="{FF2B5EF4-FFF2-40B4-BE49-F238E27FC236}">
                    <a16:creationId xmlns:a16="http://schemas.microsoft.com/office/drawing/2014/main" id="{3F64AF83-11F3-BC44-9D1D-3D3CC2DBEB80}"/>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 name="Line 148">
                <a:extLst>
                  <a:ext uri="{FF2B5EF4-FFF2-40B4-BE49-F238E27FC236}">
                    <a16:creationId xmlns:a16="http://schemas.microsoft.com/office/drawing/2014/main" id="{E927550E-6193-2D26-BF9B-32F0653E60AF}"/>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 name="Line 151">
                <a:extLst>
                  <a:ext uri="{FF2B5EF4-FFF2-40B4-BE49-F238E27FC236}">
                    <a16:creationId xmlns:a16="http://schemas.microsoft.com/office/drawing/2014/main" id="{A71742A1-809C-1055-5D69-1470DD0779D6}"/>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52">
                <a:extLst>
                  <a:ext uri="{FF2B5EF4-FFF2-40B4-BE49-F238E27FC236}">
                    <a16:creationId xmlns:a16="http://schemas.microsoft.com/office/drawing/2014/main" id="{DE4A96BB-C42F-AD50-997B-A8C2558602DB}"/>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53">
                <a:extLst>
                  <a:ext uri="{FF2B5EF4-FFF2-40B4-BE49-F238E27FC236}">
                    <a16:creationId xmlns:a16="http://schemas.microsoft.com/office/drawing/2014/main" id="{88514F43-0544-BC99-A83C-17FCFDA4C504}"/>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54">
                <a:extLst>
                  <a:ext uri="{FF2B5EF4-FFF2-40B4-BE49-F238E27FC236}">
                    <a16:creationId xmlns:a16="http://schemas.microsoft.com/office/drawing/2014/main" id="{823CC848-D017-EF4A-75A9-96A6146411EA}"/>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55">
                <a:extLst>
                  <a:ext uri="{FF2B5EF4-FFF2-40B4-BE49-F238E27FC236}">
                    <a16:creationId xmlns:a16="http://schemas.microsoft.com/office/drawing/2014/main" id="{FFDD7AD6-0A6D-E605-03DC-74272B65F8D6}"/>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56">
                <a:extLst>
                  <a:ext uri="{FF2B5EF4-FFF2-40B4-BE49-F238E27FC236}">
                    <a16:creationId xmlns:a16="http://schemas.microsoft.com/office/drawing/2014/main" id="{C03B30BB-C537-3A6F-A66C-CF7009D4D9F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Oval 159">
                <a:extLst>
                  <a:ext uri="{FF2B5EF4-FFF2-40B4-BE49-F238E27FC236}">
                    <a16:creationId xmlns:a16="http://schemas.microsoft.com/office/drawing/2014/main" id="{D44AB9C3-6B49-0860-3A23-701743DF7F21}"/>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9" name="Oval 160">
                <a:extLst>
                  <a:ext uri="{FF2B5EF4-FFF2-40B4-BE49-F238E27FC236}">
                    <a16:creationId xmlns:a16="http://schemas.microsoft.com/office/drawing/2014/main" id="{22BBD7A4-E8F6-B981-F17A-6919955E0775}"/>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0" name="Line 163">
                <a:extLst>
                  <a:ext uri="{FF2B5EF4-FFF2-40B4-BE49-F238E27FC236}">
                    <a16:creationId xmlns:a16="http://schemas.microsoft.com/office/drawing/2014/main" id="{59284F1B-0B29-A3CA-82F8-5E1BCF800903}"/>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1" name="Group 168">
                <a:extLst>
                  <a:ext uri="{FF2B5EF4-FFF2-40B4-BE49-F238E27FC236}">
                    <a16:creationId xmlns:a16="http://schemas.microsoft.com/office/drawing/2014/main" id="{378114CB-AF8E-089F-5220-94BA4DEF8128}"/>
                  </a:ext>
                </a:extLst>
              </p:cNvPr>
              <p:cNvGrpSpPr>
                <a:grpSpLocks/>
              </p:cNvGrpSpPr>
              <p:nvPr/>
            </p:nvGrpSpPr>
            <p:grpSpPr bwMode="auto">
              <a:xfrm>
                <a:off x="4364" y="1274"/>
                <a:ext cx="30" cy="93"/>
                <a:chOff x="4364" y="858"/>
                <a:chExt cx="30" cy="93"/>
              </a:xfrm>
            </p:grpSpPr>
            <p:sp>
              <p:nvSpPr>
                <p:cNvPr id="167" name="Line 161">
                  <a:extLst>
                    <a:ext uri="{FF2B5EF4-FFF2-40B4-BE49-F238E27FC236}">
                      <a16:creationId xmlns:a16="http://schemas.microsoft.com/office/drawing/2014/main" id="{45EAD294-C49E-C59B-07F1-8921998E343D}"/>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64">
                  <a:extLst>
                    <a:ext uri="{FF2B5EF4-FFF2-40B4-BE49-F238E27FC236}">
                      <a16:creationId xmlns:a16="http://schemas.microsoft.com/office/drawing/2014/main" id="{E58D85D6-F23C-268F-45DC-BD7FF56BEAC3}"/>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65">
                  <a:extLst>
                    <a:ext uri="{FF2B5EF4-FFF2-40B4-BE49-F238E27FC236}">
                      <a16:creationId xmlns:a16="http://schemas.microsoft.com/office/drawing/2014/main" id="{26AB2019-234E-B451-759A-7BEE78F8CAF3}"/>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2" name="Rectangle 166">
                <a:extLst>
                  <a:ext uri="{FF2B5EF4-FFF2-40B4-BE49-F238E27FC236}">
                    <a16:creationId xmlns:a16="http://schemas.microsoft.com/office/drawing/2014/main" id="{13B2F1F3-DED2-18A0-14BD-FA770F0A300A}"/>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53" name="Group 169">
                <a:extLst>
                  <a:ext uri="{FF2B5EF4-FFF2-40B4-BE49-F238E27FC236}">
                    <a16:creationId xmlns:a16="http://schemas.microsoft.com/office/drawing/2014/main" id="{E19F3DEE-7BEC-D805-6198-EA64E1AF10F4}"/>
                  </a:ext>
                </a:extLst>
              </p:cNvPr>
              <p:cNvGrpSpPr>
                <a:grpSpLocks/>
              </p:cNvGrpSpPr>
              <p:nvPr/>
            </p:nvGrpSpPr>
            <p:grpSpPr bwMode="auto">
              <a:xfrm>
                <a:off x="4364" y="1466"/>
                <a:ext cx="30" cy="93"/>
                <a:chOff x="4364" y="858"/>
                <a:chExt cx="30" cy="93"/>
              </a:xfrm>
            </p:grpSpPr>
            <p:sp>
              <p:nvSpPr>
                <p:cNvPr id="164" name="Line 170">
                  <a:extLst>
                    <a:ext uri="{FF2B5EF4-FFF2-40B4-BE49-F238E27FC236}">
                      <a16:creationId xmlns:a16="http://schemas.microsoft.com/office/drawing/2014/main" id="{49615095-6E5E-D335-1A7F-524A7987652B}"/>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1">
                  <a:extLst>
                    <a:ext uri="{FF2B5EF4-FFF2-40B4-BE49-F238E27FC236}">
                      <a16:creationId xmlns:a16="http://schemas.microsoft.com/office/drawing/2014/main" id="{3B9BA17F-9FB0-7B22-5377-F99E0EE6333B}"/>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2">
                  <a:extLst>
                    <a:ext uri="{FF2B5EF4-FFF2-40B4-BE49-F238E27FC236}">
                      <a16:creationId xmlns:a16="http://schemas.microsoft.com/office/drawing/2014/main" id="{3824171E-146C-98D9-2FE9-4ABC37C93C7B}"/>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 name="Line 175">
                <a:extLst>
                  <a:ext uri="{FF2B5EF4-FFF2-40B4-BE49-F238E27FC236}">
                    <a16:creationId xmlns:a16="http://schemas.microsoft.com/office/drawing/2014/main" id="{E5B53C6A-9159-0B9E-727C-B464A9C10FD6}"/>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76">
                <a:extLst>
                  <a:ext uri="{FF2B5EF4-FFF2-40B4-BE49-F238E27FC236}">
                    <a16:creationId xmlns:a16="http://schemas.microsoft.com/office/drawing/2014/main" id="{48D40C3A-C6E3-F0B5-9E95-9BAEC828C9DE}"/>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Line 177">
                <a:extLst>
                  <a:ext uri="{FF2B5EF4-FFF2-40B4-BE49-F238E27FC236}">
                    <a16:creationId xmlns:a16="http://schemas.microsoft.com/office/drawing/2014/main" id="{E424CBE0-9EF8-CFB2-020F-7556B3B26F8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 name="Line 178">
                <a:extLst>
                  <a:ext uri="{FF2B5EF4-FFF2-40B4-BE49-F238E27FC236}">
                    <a16:creationId xmlns:a16="http://schemas.microsoft.com/office/drawing/2014/main" id="{DE465A4E-F334-BE1E-D12D-37DD7F6161D0}"/>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Line 179">
                <a:extLst>
                  <a:ext uri="{FF2B5EF4-FFF2-40B4-BE49-F238E27FC236}">
                    <a16:creationId xmlns:a16="http://schemas.microsoft.com/office/drawing/2014/main" id="{0BA5BF05-5B66-D062-D286-86F64480AE89}"/>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Line 180">
                <a:extLst>
                  <a:ext uri="{FF2B5EF4-FFF2-40B4-BE49-F238E27FC236}">
                    <a16:creationId xmlns:a16="http://schemas.microsoft.com/office/drawing/2014/main" id="{6CF3F5ED-A5BB-7F84-4F52-60C044AFC503}"/>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Line 181">
                <a:extLst>
                  <a:ext uri="{FF2B5EF4-FFF2-40B4-BE49-F238E27FC236}">
                    <a16:creationId xmlns:a16="http://schemas.microsoft.com/office/drawing/2014/main" id="{1E590351-137E-B55C-066C-0C5065A6BFEA}"/>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Line 182">
                <a:extLst>
                  <a:ext uri="{FF2B5EF4-FFF2-40B4-BE49-F238E27FC236}">
                    <a16:creationId xmlns:a16="http://schemas.microsoft.com/office/drawing/2014/main" id="{B264B965-6451-509E-77A5-CF6905FE0B68}"/>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Line 183">
                <a:extLst>
                  <a:ext uri="{FF2B5EF4-FFF2-40B4-BE49-F238E27FC236}">
                    <a16:creationId xmlns:a16="http://schemas.microsoft.com/office/drawing/2014/main" id="{16557F5B-77C1-A896-99D2-81B4DA8EA29E}"/>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84">
                <a:extLst>
                  <a:ext uri="{FF2B5EF4-FFF2-40B4-BE49-F238E27FC236}">
                    <a16:creationId xmlns:a16="http://schemas.microsoft.com/office/drawing/2014/main" id="{B841B88F-36B6-36DD-19E3-E43EC2FCE46C}"/>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7" name="Line 204">
              <a:extLst>
                <a:ext uri="{FF2B5EF4-FFF2-40B4-BE49-F238E27FC236}">
                  <a16:creationId xmlns:a16="http://schemas.microsoft.com/office/drawing/2014/main" id="{0F3A9DF7-C9C1-9907-A4DC-D71F46944DCD}"/>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 name="Line 206">
              <a:extLst>
                <a:ext uri="{FF2B5EF4-FFF2-40B4-BE49-F238E27FC236}">
                  <a16:creationId xmlns:a16="http://schemas.microsoft.com/office/drawing/2014/main" id="{93B947EF-1693-23F8-B2C5-97FB6706BE8C}"/>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Line 207">
              <a:extLst>
                <a:ext uri="{FF2B5EF4-FFF2-40B4-BE49-F238E27FC236}">
                  <a16:creationId xmlns:a16="http://schemas.microsoft.com/office/drawing/2014/main" id="{997A53CE-1543-7A5C-CFBC-7FC77998546F}"/>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Line 208">
              <a:extLst>
                <a:ext uri="{FF2B5EF4-FFF2-40B4-BE49-F238E27FC236}">
                  <a16:creationId xmlns:a16="http://schemas.microsoft.com/office/drawing/2014/main" id="{8531145B-3719-DCCC-0F2F-D1AB5A22747C}"/>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Line 209">
              <a:extLst>
                <a:ext uri="{FF2B5EF4-FFF2-40B4-BE49-F238E27FC236}">
                  <a16:creationId xmlns:a16="http://schemas.microsoft.com/office/drawing/2014/main" id="{2C77F161-06D4-0E55-EA23-E234BE5CA1A3}"/>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Line 210">
              <a:extLst>
                <a:ext uri="{FF2B5EF4-FFF2-40B4-BE49-F238E27FC236}">
                  <a16:creationId xmlns:a16="http://schemas.microsoft.com/office/drawing/2014/main" id="{4C35369E-B124-C976-3D68-87F45736E378}"/>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0" name="Line 218">
            <a:extLst>
              <a:ext uri="{FF2B5EF4-FFF2-40B4-BE49-F238E27FC236}">
                <a16:creationId xmlns:a16="http://schemas.microsoft.com/office/drawing/2014/main" id="{0A2677DA-9AEA-90B0-A097-2D665C95018A}"/>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Oval 219">
            <a:extLst>
              <a:ext uri="{FF2B5EF4-FFF2-40B4-BE49-F238E27FC236}">
                <a16:creationId xmlns:a16="http://schemas.microsoft.com/office/drawing/2014/main" id="{599AB3DA-17B4-9D9E-8E04-2CFE9E950103}"/>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72" name="TextBox 171">
            <a:extLst>
              <a:ext uri="{FF2B5EF4-FFF2-40B4-BE49-F238E27FC236}">
                <a16:creationId xmlns:a16="http://schemas.microsoft.com/office/drawing/2014/main" id="{3D0B0C3A-19FA-DA6F-3F14-A0EDD544BA07}"/>
              </a:ext>
            </a:extLst>
          </p:cNvPr>
          <p:cNvSpPr txBox="1"/>
          <p:nvPr/>
        </p:nvSpPr>
        <p:spPr>
          <a:xfrm>
            <a:off x="1641209" y="6266899"/>
            <a:ext cx="6892499" cy="369332"/>
          </a:xfrm>
          <a:prstGeom prst="rect">
            <a:avLst/>
          </a:prstGeom>
          <a:solidFill>
            <a:schemeClr val="bg1"/>
          </a:solidFill>
          <a:ln>
            <a:solidFill>
              <a:schemeClr val="tx1"/>
            </a:solidFill>
          </a:ln>
        </p:spPr>
        <p:txBody>
          <a:bodyPr wrap="square" rtlCol="0">
            <a:spAutoFit/>
          </a:bodyPr>
          <a:lstStyle/>
          <a:p>
            <a:pPr algn="ctr"/>
            <a:r>
              <a:rPr lang="en-US" b="1" i="1" dirty="0"/>
              <a:t>Always see Sheet D.1 for complete legend of abbreviations and symbols.</a:t>
            </a:r>
          </a:p>
        </p:txBody>
      </p:sp>
    </p:spTree>
    <p:extLst>
      <p:ext uri="{BB962C8B-B14F-4D97-AF65-F5344CB8AC3E}">
        <p14:creationId xmlns:p14="http://schemas.microsoft.com/office/powerpoint/2010/main" val="149257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ROW &amp; Need Lines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pic>
        <p:nvPicPr>
          <p:cNvPr id="4" name="Picture 2">
            <a:extLst>
              <a:ext uri="{FF2B5EF4-FFF2-40B4-BE49-F238E27FC236}">
                <a16:creationId xmlns:a16="http://schemas.microsoft.com/office/drawing/2014/main" id="{72188642-FBF2-CF65-13A3-C5E3C60B350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49135" y="1363454"/>
            <a:ext cx="8845731" cy="427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FF2B5EF4-FFF2-40B4-BE49-F238E27FC236}">
                <a16:creationId xmlns:a16="http://schemas.microsoft.com/office/drawing/2014/main" id="{F78F088D-E09E-6EE6-FB14-23F7A0BBFE99}"/>
              </a:ext>
            </a:extLst>
          </p:cNvPr>
          <p:cNvCxnSpPr>
            <a:stCxn id="15" idx="0"/>
          </p:cNvCxnSpPr>
          <p:nvPr/>
        </p:nvCxnSpPr>
        <p:spPr>
          <a:xfrm flipV="1">
            <a:off x="1217568" y="4158096"/>
            <a:ext cx="763633" cy="13283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990244F-B54E-CF85-E14F-B3A0AA2D9FC6}"/>
              </a:ext>
            </a:extLst>
          </p:cNvPr>
          <p:cNvCxnSpPr>
            <a:stCxn id="17" idx="0"/>
          </p:cNvCxnSpPr>
          <p:nvPr/>
        </p:nvCxnSpPr>
        <p:spPr>
          <a:xfrm flipH="1" flipV="1">
            <a:off x="2886078" y="4115898"/>
            <a:ext cx="581022" cy="13705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7A571D-59A5-8AE8-DBD2-C8C9DC01A914}"/>
              </a:ext>
            </a:extLst>
          </p:cNvPr>
          <p:cNvCxnSpPr>
            <a:stCxn id="20" idx="2"/>
          </p:cNvCxnSpPr>
          <p:nvPr/>
        </p:nvCxnSpPr>
        <p:spPr>
          <a:xfrm>
            <a:off x="5942799" y="2102117"/>
            <a:ext cx="1478120" cy="10220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B95ECC-43D2-BE53-7C7C-A1E8CD345D1A}"/>
              </a:ext>
            </a:extLst>
          </p:cNvPr>
          <p:cNvCxnSpPr>
            <a:stCxn id="16" idx="2"/>
          </p:cNvCxnSpPr>
          <p:nvPr/>
        </p:nvCxnSpPr>
        <p:spPr>
          <a:xfrm>
            <a:off x="1255668" y="1609675"/>
            <a:ext cx="115932" cy="11357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50C9993-A517-0C07-91FD-7BBFFE4142BD}"/>
              </a:ext>
            </a:extLst>
          </p:cNvPr>
          <p:cNvCxnSpPr>
            <a:stCxn id="18" idx="0"/>
          </p:cNvCxnSpPr>
          <p:nvPr/>
        </p:nvCxnSpPr>
        <p:spPr>
          <a:xfrm flipH="1" flipV="1">
            <a:off x="3581404" y="4267201"/>
            <a:ext cx="2135200" cy="12097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3EAFED-2670-C6C5-F6CB-B08F4186EB85}"/>
              </a:ext>
            </a:extLst>
          </p:cNvPr>
          <p:cNvCxnSpPr>
            <a:stCxn id="19" idx="0"/>
          </p:cNvCxnSpPr>
          <p:nvPr/>
        </p:nvCxnSpPr>
        <p:spPr>
          <a:xfrm flipH="1" flipV="1">
            <a:off x="6172200" y="4038600"/>
            <a:ext cx="1754263" cy="14479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00A861-61AB-E610-7884-20814950498B}"/>
              </a:ext>
            </a:extLst>
          </p:cNvPr>
          <p:cNvCxnSpPr>
            <a:cxnSpLocks/>
            <a:stCxn id="20" idx="2"/>
          </p:cNvCxnSpPr>
          <p:nvPr/>
        </p:nvCxnSpPr>
        <p:spPr>
          <a:xfrm flipH="1">
            <a:off x="5123961" y="2102117"/>
            <a:ext cx="818838" cy="9458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3E0A5D-7134-A07F-9033-522FBA5F6B39}"/>
              </a:ext>
            </a:extLst>
          </p:cNvPr>
          <p:cNvSpPr txBox="1"/>
          <p:nvPr/>
        </p:nvSpPr>
        <p:spPr>
          <a:xfrm>
            <a:off x="149135" y="5486400"/>
            <a:ext cx="2136865"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Construction Limits </a:t>
            </a:r>
            <a:r>
              <a:rPr lang="en-US" sz="1400" b="1" dirty="0"/>
              <a:t>(Need Line)</a:t>
            </a:r>
            <a:endParaRPr lang="en-US" b="1" dirty="0"/>
          </a:p>
          <a:p>
            <a:pPr algn="ctr"/>
            <a:r>
              <a:rPr lang="en-US" sz="1400" i="1" dirty="0"/>
              <a:t>(Black double skip-dash line)</a:t>
            </a:r>
            <a:endParaRPr lang="en-US" i="1" dirty="0"/>
          </a:p>
        </p:txBody>
      </p:sp>
      <p:sp>
        <p:nvSpPr>
          <p:cNvPr id="16" name="TextBox 15">
            <a:extLst>
              <a:ext uri="{FF2B5EF4-FFF2-40B4-BE49-F238E27FC236}">
                <a16:creationId xmlns:a16="http://schemas.microsoft.com/office/drawing/2014/main" id="{A3D35C30-A728-067B-53C1-936228FAE47F}"/>
              </a:ext>
            </a:extLst>
          </p:cNvPr>
          <p:cNvSpPr txBox="1"/>
          <p:nvPr/>
        </p:nvSpPr>
        <p:spPr>
          <a:xfrm>
            <a:off x="149135" y="1117232"/>
            <a:ext cx="2213065" cy="492443"/>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Existing Right-of-Way</a:t>
            </a:r>
          </a:p>
          <a:p>
            <a:pPr algn="ctr"/>
            <a:r>
              <a:rPr lang="en-US" sz="1400" i="1" dirty="0"/>
              <a:t>(Open triangles at corners)</a:t>
            </a:r>
            <a:endParaRPr lang="en-US" i="1" dirty="0"/>
          </a:p>
        </p:txBody>
      </p:sp>
      <p:sp>
        <p:nvSpPr>
          <p:cNvPr id="17" name="TextBox 16">
            <a:extLst>
              <a:ext uri="{FF2B5EF4-FFF2-40B4-BE49-F238E27FC236}">
                <a16:creationId xmlns:a16="http://schemas.microsoft.com/office/drawing/2014/main" id="{EA9C0B91-F2B9-F1EE-6BFD-C924F01ABC00}"/>
              </a:ext>
            </a:extLst>
          </p:cNvPr>
          <p:cNvSpPr txBox="1"/>
          <p:nvPr/>
        </p:nvSpPr>
        <p:spPr>
          <a:xfrm>
            <a:off x="2362200" y="5486400"/>
            <a:ext cx="2209800"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Proposed Right of Way</a:t>
            </a:r>
          </a:p>
          <a:p>
            <a:pPr algn="ctr"/>
            <a:r>
              <a:rPr lang="en-US" sz="1400" i="1" dirty="0"/>
              <a:t>(Black line with shaded</a:t>
            </a:r>
          </a:p>
          <a:p>
            <a:pPr algn="ctr"/>
            <a:r>
              <a:rPr lang="en-US" sz="1400" i="1" dirty="0"/>
              <a:t>triangles at corners)</a:t>
            </a:r>
          </a:p>
        </p:txBody>
      </p:sp>
      <p:sp>
        <p:nvSpPr>
          <p:cNvPr id="18" name="TextBox 17">
            <a:extLst>
              <a:ext uri="{FF2B5EF4-FFF2-40B4-BE49-F238E27FC236}">
                <a16:creationId xmlns:a16="http://schemas.microsoft.com/office/drawing/2014/main" id="{314E428E-E339-57DB-135F-436E5488D6C0}"/>
              </a:ext>
            </a:extLst>
          </p:cNvPr>
          <p:cNvSpPr txBox="1"/>
          <p:nvPr/>
        </p:nvSpPr>
        <p:spPr>
          <a:xfrm>
            <a:off x="4648200" y="5476999"/>
            <a:ext cx="2136807"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Permanent Easement</a:t>
            </a:r>
          </a:p>
          <a:p>
            <a:pPr algn="ctr"/>
            <a:r>
              <a:rPr lang="en-US" sz="1400" i="1" dirty="0"/>
              <a:t>(Black line with shaded hexagons at corners)</a:t>
            </a:r>
          </a:p>
        </p:txBody>
      </p:sp>
      <p:sp>
        <p:nvSpPr>
          <p:cNvPr id="19" name="TextBox 18">
            <a:extLst>
              <a:ext uri="{FF2B5EF4-FFF2-40B4-BE49-F238E27FC236}">
                <a16:creationId xmlns:a16="http://schemas.microsoft.com/office/drawing/2014/main" id="{E755DFEF-9463-86C5-0F21-A7BAC2493714}"/>
              </a:ext>
            </a:extLst>
          </p:cNvPr>
          <p:cNvSpPr txBox="1"/>
          <p:nvPr/>
        </p:nvSpPr>
        <p:spPr>
          <a:xfrm>
            <a:off x="6858059" y="5486524"/>
            <a:ext cx="2136807"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Temporary Easement</a:t>
            </a:r>
          </a:p>
          <a:p>
            <a:pPr algn="ctr"/>
            <a:r>
              <a:rPr lang="en-US" sz="1400" i="1" dirty="0"/>
              <a:t>(Black dashed line with</a:t>
            </a:r>
          </a:p>
          <a:p>
            <a:pPr algn="ctr"/>
            <a:r>
              <a:rPr lang="en-US" sz="1400" i="1" dirty="0"/>
              <a:t>open hexagons at corners)</a:t>
            </a:r>
          </a:p>
        </p:txBody>
      </p:sp>
      <p:sp>
        <p:nvSpPr>
          <p:cNvPr id="20" name="TextBox 19">
            <a:extLst>
              <a:ext uri="{FF2B5EF4-FFF2-40B4-BE49-F238E27FC236}">
                <a16:creationId xmlns:a16="http://schemas.microsoft.com/office/drawing/2014/main" id="{F070B370-9775-0603-41A9-E2CD1D973B59}"/>
              </a:ext>
            </a:extLst>
          </p:cNvPr>
          <p:cNvSpPr txBox="1"/>
          <p:nvPr/>
        </p:nvSpPr>
        <p:spPr>
          <a:xfrm>
            <a:off x="4836266" y="1117232"/>
            <a:ext cx="2213065" cy="984885"/>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Existing and Proposed Right-of-Way</a:t>
            </a:r>
          </a:p>
          <a:p>
            <a:pPr algn="ctr"/>
            <a:r>
              <a:rPr lang="en-US" sz="1400" i="1" dirty="0"/>
              <a:t>(Shaded triangle with open triangle around it)</a:t>
            </a:r>
            <a:endParaRPr lang="en-US" i="1" dirty="0"/>
          </a:p>
        </p:txBody>
      </p:sp>
      <p:sp>
        <p:nvSpPr>
          <p:cNvPr id="21" name="TextBox 20">
            <a:extLst>
              <a:ext uri="{FF2B5EF4-FFF2-40B4-BE49-F238E27FC236}">
                <a16:creationId xmlns:a16="http://schemas.microsoft.com/office/drawing/2014/main" id="{0F82153E-1B03-5A38-33B6-15A1E1706689}"/>
              </a:ext>
            </a:extLst>
          </p:cNvPr>
          <p:cNvSpPr txBox="1"/>
          <p:nvPr/>
        </p:nvSpPr>
        <p:spPr>
          <a:xfrm>
            <a:off x="885116" y="724456"/>
            <a:ext cx="7373768" cy="369332"/>
          </a:xfrm>
          <a:prstGeom prst="rect">
            <a:avLst/>
          </a:prstGeom>
          <a:noFill/>
        </p:spPr>
        <p:txBody>
          <a:bodyPr wrap="square" rtlCol="0">
            <a:spAutoFit/>
          </a:bodyPr>
          <a:lstStyle/>
          <a:p>
            <a:pPr algn="ctr"/>
            <a:r>
              <a:rPr lang="en-US" b="1" i="1" dirty="0"/>
              <a:t>ROW and Easement information can also be found on the “H-sheets.”</a:t>
            </a:r>
          </a:p>
        </p:txBody>
      </p:sp>
      <p:sp>
        <p:nvSpPr>
          <p:cNvPr id="22" name="TextBox 21">
            <a:extLst>
              <a:ext uri="{FF2B5EF4-FFF2-40B4-BE49-F238E27FC236}">
                <a16:creationId xmlns:a16="http://schemas.microsoft.com/office/drawing/2014/main" id="{E800605C-F408-02BC-21D9-1B0B077E6F9B}"/>
              </a:ext>
            </a:extLst>
          </p:cNvPr>
          <p:cNvSpPr txBox="1"/>
          <p:nvPr/>
        </p:nvSpPr>
        <p:spPr>
          <a:xfrm>
            <a:off x="1641209" y="6266899"/>
            <a:ext cx="6892499" cy="369332"/>
          </a:xfrm>
          <a:prstGeom prst="rect">
            <a:avLst/>
          </a:prstGeom>
          <a:solidFill>
            <a:schemeClr val="bg1"/>
          </a:solidFill>
          <a:ln>
            <a:solidFill>
              <a:schemeClr val="tx1"/>
            </a:solidFill>
          </a:ln>
        </p:spPr>
        <p:txBody>
          <a:bodyPr wrap="square" rtlCol="0">
            <a:spAutoFit/>
          </a:bodyPr>
          <a:lstStyle/>
          <a:p>
            <a:pPr algn="ctr"/>
            <a:r>
              <a:rPr lang="en-US" b="1" i="1" dirty="0"/>
              <a:t>Always see Sheet D.1 for complete legend of abbreviations and symbols.</a:t>
            </a:r>
          </a:p>
        </p:txBody>
      </p:sp>
    </p:spTree>
    <p:extLst>
      <p:ext uri="{BB962C8B-B14F-4D97-AF65-F5344CB8AC3E}">
        <p14:creationId xmlns:p14="http://schemas.microsoft.com/office/powerpoint/2010/main" val="16581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sitting and writing">
            <a:extLst>
              <a:ext uri="{FF2B5EF4-FFF2-40B4-BE49-F238E27FC236}">
                <a16:creationId xmlns:a16="http://schemas.microsoft.com/office/drawing/2014/main" id="{CFE8BD60-AC5F-1235-3197-FB9752AB823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71999" y="637439"/>
            <a:ext cx="4068251" cy="5882054"/>
          </a:xfrm>
          <a:prstGeom prst="rect">
            <a:avLst/>
          </a:prstGeom>
        </p:spPr>
      </p:pic>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204437" y="1415076"/>
            <a:ext cx="3074670" cy="430667"/>
          </a:xfrm>
        </p:spPr>
        <p:txBody>
          <a:bodyPr/>
          <a:lstStyle/>
          <a:p>
            <a:r>
              <a:rPr lang="en-US" sz="2400" dirty="0"/>
              <a:t>Course Objectives</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4380" y="1349747"/>
            <a:ext cx="342900" cy="414528"/>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754381" y="2005226"/>
            <a:ext cx="3425480" cy="3785652"/>
          </a:xfrm>
          <a:prstGeom prst="rect">
            <a:avLst/>
          </a:prstGeom>
          <a:noFill/>
        </p:spPr>
        <p:txBody>
          <a:bodyPr wrap="square" lIns="0">
            <a:spAutoFit/>
          </a:bodyPr>
          <a:lstStyle/>
          <a:p>
            <a:pPr marL="342900" indent="-342900">
              <a:buFont typeface="Arial" panose="020B0604020202020204" pitchFamily="34" charset="0"/>
              <a:buChar char="•"/>
            </a:pPr>
            <a:r>
              <a:rPr lang="en-US" sz="2000" dirty="0"/>
              <a:t>Become familiar with plan features important to utilities:</a:t>
            </a:r>
          </a:p>
          <a:p>
            <a:pPr marL="742950" lvl="1" indent="-285750">
              <a:buFont typeface="Arial" panose="020B0604020202020204" pitchFamily="34" charset="0"/>
              <a:buChar char="•"/>
            </a:pPr>
            <a:r>
              <a:rPr lang="en-US" sz="1600" dirty="0"/>
              <a:t>Title Sheets</a:t>
            </a:r>
          </a:p>
          <a:p>
            <a:pPr marL="742950" lvl="1" indent="-285750">
              <a:buFont typeface="Arial" panose="020B0604020202020204" pitchFamily="34" charset="0"/>
              <a:buChar char="•"/>
            </a:pPr>
            <a:r>
              <a:rPr lang="en-US" sz="1600" dirty="0"/>
              <a:t>Plan and Profile Sheets</a:t>
            </a:r>
          </a:p>
          <a:p>
            <a:pPr marL="742950" lvl="1" indent="-285750">
              <a:buFont typeface="Arial" panose="020B0604020202020204" pitchFamily="34" charset="0"/>
              <a:buChar char="•"/>
            </a:pPr>
            <a:r>
              <a:rPr lang="en-US" sz="1600" dirty="0"/>
              <a:t>Right of Way Sheets</a:t>
            </a:r>
          </a:p>
          <a:p>
            <a:pPr marL="742950" lvl="1" indent="-285750">
              <a:buFont typeface="Arial" panose="020B0604020202020204" pitchFamily="34" charset="0"/>
              <a:buChar char="•"/>
            </a:pPr>
            <a:r>
              <a:rPr lang="en-US" sz="1600" dirty="0"/>
              <a:t>Typical Sections</a:t>
            </a:r>
          </a:p>
          <a:p>
            <a:pPr marL="742950" lvl="1" indent="-285750">
              <a:buFont typeface="Arial" panose="020B0604020202020204" pitchFamily="34" charset="0"/>
              <a:buChar char="•"/>
            </a:pPr>
            <a:r>
              <a:rPr lang="en-US" sz="1600" dirty="0"/>
              <a:t>Cross Sections</a:t>
            </a:r>
          </a:p>
          <a:p>
            <a:pPr marL="342900" indent="-342900">
              <a:buFont typeface="Arial" panose="020B0604020202020204" pitchFamily="34" charset="0"/>
              <a:buChar char="•"/>
            </a:pPr>
            <a:r>
              <a:rPr lang="en-US" sz="2000" dirty="0"/>
              <a:t>Learn how to locate plan features in the field</a:t>
            </a:r>
          </a:p>
          <a:p>
            <a:pPr marL="342900" indent="-342900">
              <a:buFont typeface="Arial" panose="020B0604020202020204" pitchFamily="34" charset="0"/>
              <a:buChar char="•"/>
            </a:pPr>
            <a:r>
              <a:rPr lang="en-US" sz="2000" dirty="0"/>
              <a:t>Identifying a conflict</a:t>
            </a:r>
          </a:p>
          <a:p>
            <a:pPr marL="342900" indent="-342900">
              <a:buFont typeface="Arial" panose="020B0604020202020204" pitchFamily="34" charset="0"/>
              <a:buChar char="•"/>
            </a:pPr>
            <a:r>
              <a:rPr lang="en-US" sz="2000" dirty="0"/>
              <a:t>Basic conflict resolution</a:t>
            </a:r>
          </a:p>
          <a:p>
            <a:pPr marL="342900" indent="-342900">
              <a:buFont typeface="Arial" panose="020B0604020202020204" pitchFamily="34" charset="0"/>
              <a:buChar char="•"/>
            </a:pPr>
            <a:r>
              <a:rPr lang="en-US" sz="2000" dirty="0"/>
              <a:t>Drafting a relocation plan</a:t>
            </a: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22358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ROW (H-sheets)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pic>
        <p:nvPicPr>
          <p:cNvPr id="23" name="Picture 2">
            <a:extLst>
              <a:ext uri="{FF2B5EF4-FFF2-40B4-BE49-F238E27FC236}">
                <a16:creationId xmlns:a16="http://schemas.microsoft.com/office/drawing/2014/main" id="{4C3FD66A-D656-9D34-891C-D5B66CB48FD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870921" y="991378"/>
            <a:ext cx="7402158" cy="506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a:extLst>
              <a:ext uri="{FF2B5EF4-FFF2-40B4-BE49-F238E27FC236}">
                <a16:creationId xmlns:a16="http://schemas.microsoft.com/office/drawing/2014/main" id="{F5988EC1-B684-C131-AC13-62A0C7E833AD}"/>
              </a:ext>
            </a:extLst>
          </p:cNvPr>
          <p:cNvCxnSpPr>
            <a:stCxn id="27" idx="2"/>
          </p:cNvCxnSpPr>
          <p:nvPr/>
        </p:nvCxnSpPr>
        <p:spPr>
          <a:xfrm flipH="1">
            <a:off x="2229076" y="1483821"/>
            <a:ext cx="372376" cy="10446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B68F454-4FEF-EB99-E8E8-F9CC9501618D}"/>
              </a:ext>
            </a:extLst>
          </p:cNvPr>
          <p:cNvCxnSpPr>
            <a:stCxn id="28" idx="0"/>
          </p:cNvCxnSpPr>
          <p:nvPr/>
        </p:nvCxnSpPr>
        <p:spPr>
          <a:xfrm flipH="1" flipV="1">
            <a:off x="2819400" y="3657600"/>
            <a:ext cx="819376" cy="1680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E04E90A-FEB3-9D39-CE46-7AB2A0088120}"/>
              </a:ext>
            </a:extLst>
          </p:cNvPr>
          <p:cNvCxnSpPr>
            <a:cxnSpLocks/>
            <a:stCxn id="29" idx="2"/>
          </p:cNvCxnSpPr>
          <p:nvPr/>
        </p:nvCxnSpPr>
        <p:spPr>
          <a:xfrm flipH="1">
            <a:off x="5378522" y="1699264"/>
            <a:ext cx="1447279" cy="6768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3939F65-0BD1-9104-3EDE-731F2BCEF85F}"/>
              </a:ext>
            </a:extLst>
          </p:cNvPr>
          <p:cNvSpPr txBox="1"/>
          <p:nvPr/>
        </p:nvSpPr>
        <p:spPr>
          <a:xfrm>
            <a:off x="859504" y="991378"/>
            <a:ext cx="3483896" cy="492443"/>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Existing Property &amp; ROW Lines</a:t>
            </a:r>
          </a:p>
          <a:p>
            <a:pPr algn="ctr"/>
            <a:r>
              <a:rPr lang="en-US" sz="1400" i="1" dirty="0"/>
              <a:t>(Red lines with open triangles at intersections)</a:t>
            </a:r>
            <a:endParaRPr lang="en-US" i="1" dirty="0"/>
          </a:p>
        </p:txBody>
      </p:sp>
      <p:sp>
        <p:nvSpPr>
          <p:cNvPr id="28" name="TextBox 27">
            <a:extLst>
              <a:ext uri="{FF2B5EF4-FFF2-40B4-BE49-F238E27FC236}">
                <a16:creationId xmlns:a16="http://schemas.microsoft.com/office/drawing/2014/main" id="{05930201-6F44-0242-E6BD-2EDE2881A3DB}"/>
              </a:ext>
            </a:extLst>
          </p:cNvPr>
          <p:cNvSpPr txBox="1"/>
          <p:nvPr/>
        </p:nvSpPr>
        <p:spPr>
          <a:xfrm>
            <a:off x="2381476" y="5338499"/>
            <a:ext cx="2514600"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Permanent Easement</a:t>
            </a:r>
          </a:p>
          <a:p>
            <a:pPr algn="ctr"/>
            <a:r>
              <a:rPr lang="en-US" sz="1400" i="1" dirty="0"/>
              <a:t>(Cyan shading &amp; black line with shaded hexagons at corners)</a:t>
            </a:r>
          </a:p>
        </p:txBody>
      </p:sp>
      <p:sp>
        <p:nvSpPr>
          <p:cNvPr id="29" name="TextBox 28">
            <a:extLst>
              <a:ext uri="{FF2B5EF4-FFF2-40B4-BE49-F238E27FC236}">
                <a16:creationId xmlns:a16="http://schemas.microsoft.com/office/drawing/2014/main" id="{52F5A358-5382-DACD-E7BA-C781C9C3859C}"/>
              </a:ext>
            </a:extLst>
          </p:cNvPr>
          <p:cNvSpPr txBox="1"/>
          <p:nvPr/>
        </p:nvSpPr>
        <p:spPr>
          <a:xfrm>
            <a:off x="5378522" y="991378"/>
            <a:ext cx="2894557"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Temporary Easement</a:t>
            </a:r>
          </a:p>
          <a:p>
            <a:pPr algn="ctr"/>
            <a:r>
              <a:rPr lang="en-US" sz="1400" i="1" dirty="0"/>
              <a:t>(Tan shading &amp; black dashed line</a:t>
            </a:r>
          </a:p>
          <a:p>
            <a:pPr algn="ctr"/>
            <a:r>
              <a:rPr lang="en-US" sz="1400" i="1" dirty="0"/>
              <a:t>With open hexagons at corners)</a:t>
            </a:r>
          </a:p>
        </p:txBody>
      </p:sp>
      <p:cxnSp>
        <p:nvCxnSpPr>
          <p:cNvPr id="31" name="Straight Arrow Connector 30">
            <a:extLst>
              <a:ext uri="{FF2B5EF4-FFF2-40B4-BE49-F238E27FC236}">
                <a16:creationId xmlns:a16="http://schemas.microsoft.com/office/drawing/2014/main" id="{697A4672-9741-487A-19A2-9241D0F92803}"/>
              </a:ext>
            </a:extLst>
          </p:cNvPr>
          <p:cNvCxnSpPr>
            <a:stCxn id="128" idx="2"/>
          </p:cNvCxnSpPr>
          <p:nvPr/>
        </p:nvCxnSpPr>
        <p:spPr>
          <a:xfrm flipH="1">
            <a:off x="5962876" y="4087743"/>
            <a:ext cx="747308" cy="16046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1E3F52C7-36C3-8EF6-5EBD-5C6C74B84939}"/>
              </a:ext>
            </a:extLst>
          </p:cNvPr>
          <p:cNvSpPr txBox="1"/>
          <p:nvPr/>
        </p:nvSpPr>
        <p:spPr>
          <a:xfrm>
            <a:off x="5300484" y="3595300"/>
            <a:ext cx="2819399" cy="492443"/>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Easement Notes</a:t>
            </a:r>
          </a:p>
          <a:p>
            <a:pPr algn="ctr"/>
            <a:r>
              <a:rPr lang="en-US" sz="1400" i="1" dirty="0"/>
              <a:t>(Explains reason for easements)</a:t>
            </a:r>
          </a:p>
        </p:txBody>
      </p:sp>
      <p:cxnSp>
        <p:nvCxnSpPr>
          <p:cNvPr id="129" name="Straight Arrow Connector 128">
            <a:extLst>
              <a:ext uri="{FF2B5EF4-FFF2-40B4-BE49-F238E27FC236}">
                <a16:creationId xmlns:a16="http://schemas.microsoft.com/office/drawing/2014/main" id="{7337D0B4-0628-BF43-98C8-5DC1B0A893BA}"/>
              </a:ext>
            </a:extLst>
          </p:cNvPr>
          <p:cNvCxnSpPr>
            <a:stCxn id="128" idx="2"/>
          </p:cNvCxnSpPr>
          <p:nvPr/>
        </p:nvCxnSpPr>
        <p:spPr>
          <a:xfrm flipH="1">
            <a:off x="2381476" y="4087743"/>
            <a:ext cx="4328708" cy="10315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1982A2D0-E73C-3586-2D6B-D9684168CD82}"/>
              </a:ext>
            </a:extLst>
          </p:cNvPr>
          <p:cNvSpPr txBox="1"/>
          <p:nvPr/>
        </p:nvSpPr>
        <p:spPr>
          <a:xfrm>
            <a:off x="2686050" y="6266899"/>
            <a:ext cx="5847658" cy="369332"/>
          </a:xfrm>
          <a:prstGeom prst="rect">
            <a:avLst/>
          </a:prstGeom>
          <a:solidFill>
            <a:schemeClr val="bg1"/>
          </a:solidFill>
          <a:ln>
            <a:solidFill>
              <a:schemeClr val="tx1"/>
            </a:solidFill>
          </a:ln>
        </p:spPr>
        <p:txBody>
          <a:bodyPr wrap="square" rtlCol="0">
            <a:spAutoFit/>
          </a:bodyPr>
          <a:lstStyle/>
          <a:p>
            <a:pPr algn="ctr"/>
            <a:r>
              <a:rPr lang="en-US" b="1" i="1" dirty="0"/>
              <a:t>The “H-sheets” are another place to see ROW, easements, etc.</a:t>
            </a:r>
          </a:p>
        </p:txBody>
      </p:sp>
    </p:spTree>
    <p:extLst>
      <p:ext uri="{BB962C8B-B14F-4D97-AF65-F5344CB8AC3E}">
        <p14:creationId xmlns:p14="http://schemas.microsoft.com/office/powerpoint/2010/main" val="30635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1000"/>
                                        <p:tgtEl>
                                          <p:spTgt spid="128"/>
                                        </p:tgtEl>
                                      </p:cBhvr>
                                    </p:animEffect>
                                    <p:anim calcmode="lin" valueType="num">
                                      <p:cBhvr>
                                        <p:cTn id="44" dur="1000" fill="hold"/>
                                        <p:tgtEl>
                                          <p:spTgt spid="128"/>
                                        </p:tgtEl>
                                        <p:attrNameLst>
                                          <p:attrName>ppt_x</p:attrName>
                                        </p:attrNameLst>
                                      </p:cBhvr>
                                      <p:tavLst>
                                        <p:tav tm="0">
                                          <p:val>
                                            <p:strVal val="#ppt_x"/>
                                          </p:val>
                                        </p:tav>
                                        <p:tav tm="100000">
                                          <p:val>
                                            <p:strVal val="#ppt_x"/>
                                          </p:val>
                                        </p:tav>
                                      </p:tavLst>
                                    </p:anim>
                                    <p:anim calcmode="lin" valueType="num">
                                      <p:cBhvr>
                                        <p:cTn id="45" dur="1000" fill="hold"/>
                                        <p:tgtEl>
                                          <p:spTgt spid="1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29"/>
                                        </p:tgtEl>
                                        <p:attrNameLst>
                                          <p:attrName>style.visibility</p:attrName>
                                        </p:attrNameLst>
                                      </p:cBhvr>
                                      <p:to>
                                        <p:strVal val="visible"/>
                                      </p:to>
                                    </p:set>
                                    <p:animEffect transition="in" filter="fade">
                                      <p:cBhvr>
                                        <p:cTn id="53" dur="1000"/>
                                        <p:tgtEl>
                                          <p:spTgt spid="129"/>
                                        </p:tgtEl>
                                      </p:cBhvr>
                                    </p:animEffect>
                                    <p:anim calcmode="lin" valueType="num">
                                      <p:cBhvr>
                                        <p:cTn id="54" dur="1000" fill="hold"/>
                                        <p:tgtEl>
                                          <p:spTgt spid="129"/>
                                        </p:tgtEl>
                                        <p:attrNameLst>
                                          <p:attrName>ppt_x</p:attrName>
                                        </p:attrNameLst>
                                      </p:cBhvr>
                                      <p:tavLst>
                                        <p:tav tm="0">
                                          <p:val>
                                            <p:strVal val="#ppt_x"/>
                                          </p:val>
                                        </p:tav>
                                        <p:tav tm="100000">
                                          <p:val>
                                            <p:strVal val="#ppt_x"/>
                                          </p:val>
                                        </p:tav>
                                      </p:tavLst>
                                    </p:anim>
                                    <p:anim calcmode="lin" valueType="num">
                                      <p:cBhvr>
                                        <p:cTn id="55"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1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Drainage</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pic>
        <p:nvPicPr>
          <p:cNvPr id="4" name="Picture 2">
            <a:extLst>
              <a:ext uri="{FF2B5EF4-FFF2-40B4-BE49-F238E27FC236}">
                <a16:creationId xmlns:a16="http://schemas.microsoft.com/office/drawing/2014/main" id="{A73CCE4E-DBBC-5CBC-6D81-EF77CA5BAD0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49135" y="1363454"/>
            <a:ext cx="8845731" cy="427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FF2B5EF4-FFF2-40B4-BE49-F238E27FC236}">
                <a16:creationId xmlns:a16="http://schemas.microsoft.com/office/drawing/2014/main" id="{C1B04C98-B6C7-9B05-03F5-549D924DCFF7}"/>
              </a:ext>
            </a:extLst>
          </p:cNvPr>
          <p:cNvCxnSpPr>
            <a:stCxn id="13" idx="0"/>
          </p:cNvCxnSpPr>
          <p:nvPr/>
        </p:nvCxnSpPr>
        <p:spPr>
          <a:xfrm flipH="1" flipV="1">
            <a:off x="1255668" y="4419600"/>
            <a:ext cx="589436" cy="10573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E4ACB1F-BB0D-91A6-A5A8-25B961885C3C}"/>
              </a:ext>
            </a:extLst>
          </p:cNvPr>
          <p:cNvCxnSpPr>
            <a:stCxn id="17" idx="3"/>
          </p:cNvCxnSpPr>
          <p:nvPr/>
        </p:nvCxnSpPr>
        <p:spPr>
          <a:xfrm flipV="1">
            <a:off x="7329526" y="1628020"/>
            <a:ext cx="592647" cy="1509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124B031-1CD4-3007-A5DC-6F93A61D7961}"/>
              </a:ext>
            </a:extLst>
          </p:cNvPr>
          <p:cNvCxnSpPr>
            <a:stCxn id="14" idx="2"/>
          </p:cNvCxnSpPr>
          <p:nvPr/>
        </p:nvCxnSpPr>
        <p:spPr>
          <a:xfrm flipH="1">
            <a:off x="885116" y="1886673"/>
            <a:ext cx="370552" cy="146612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1CCA3D-F745-2D7E-3FA3-B50F61A7E598}"/>
              </a:ext>
            </a:extLst>
          </p:cNvPr>
          <p:cNvCxnSpPr>
            <a:stCxn id="15" idx="0"/>
          </p:cNvCxnSpPr>
          <p:nvPr/>
        </p:nvCxnSpPr>
        <p:spPr>
          <a:xfrm flipH="1" flipV="1">
            <a:off x="3733800" y="3962400"/>
            <a:ext cx="762000" cy="15145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E6446C-F21F-FA9D-BDFD-0A3A4DF4563E}"/>
              </a:ext>
            </a:extLst>
          </p:cNvPr>
          <p:cNvCxnSpPr>
            <a:stCxn id="16" idx="0"/>
          </p:cNvCxnSpPr>
          <p:nvPr/>
        </p:nvCxnSpPr>
        <p:spPr>
          <a:xfrm flipV="1">
            <a:off x="6858060" y="2895600"/>
            <a:ext cx="970928" cy="25909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E6E67C-EB5A-E233-49C7-283A6773BD3C}"/>
              </a:ext>
            </a:extLst>
          </p:cNvPr>
          <p:cNvSpPr txBox="1"/>
          <p:nvPr/>
        </p:nvSpPr>
        <p:spPr>
          <a:xfrm>
            <a:off x="776671" y="5476998"/>
            <a:ext cx="2136865" cy="553998"/>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Proposed Pipe</a:t>
            </a:r>
          </a:p>
          <a:p>
            <a:pPr algn="ctr"/>
            <a:r>
              <a:rPr lang="en-US" b="1" dirty="0"/>
              <a:t>Outlet Apron</a:t>
            </a:r>
            <a:endParaRPr lang="en-US" i="1" dirty="0"/>
          </a:p>
        </p:txBody>
      </p:sp>
      <p:sp>
        <p:nvSpPr>
          <p:cNvPr id="14" name="TextBox 13">
            <a:extLst>
              <a:ext uri="{FF2B5EF4-FFF2-40B4-BE49-F238E27FC236}">
                <a16:creationId xmlns:a16="http://schemas.microsoft.com/office/drawing/2014/main" id="{FFAC77E9-B88B-62D0-43AE-54946AE597C1}"/>
              </a:ext>
            </a:extLst>
          </p:cNvPr>
          <p:cNvSpPr txBox="1"/>
          <p:nvPr/>
        </p:nvSpPr>
        <p:spPr>
          <a:xfrm>
            <a:off x="149135" y="1117232"/>
            <a:ext cx="2213065" cy="769441"/>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Proposed Storm Sewer Intake/Junction Box</a:t>
            </a:r>
          </a:p>
          <a:p>
            <a:pPr algn="ctr"/>
            <a:r>
              <a:rPr lang="en-US" sz="1400" i="1" dirty="0"/>
              <a:t>(in black)</a:t>
            </a:r>
          </a:p>
        </p:txBody>
      </p:sp>
      <p:sp>
        <p:nvSpPr>
          <p:cNvPr id="15" name="TextBox 14">
            <a:extLst>
              <a:ext uri="{FF2B5EF4-FFF2-40B4-BE49-F238E27FC236}">
                <a16:creationId xmlns:a16="http://schemas.microsoft.com/office/drawing/2014/main" id="{E2ABDD9D-4F7D-EB2A-D745-A380194C0DC5}"/>
              </a:ext>
            </a:extLst>
          </p:cNvPr>
          <p:cNvSpPr txBox="1"/>
          <p:nvPr/>
        </p:nvSpPr>
        <p:spPr>
          <a:xfrm>
            <a:off x="3314700" y="5476998"/>
            <a:ext cx="2362200"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Proposed Storm Sewer</a:t>
            </a:r>
          </a:p>
          <a:p>
            <a:pPr algn="ctr"/>
            <a:r>
              <a:rPr lang="en-US" sz="1400" i="1" dirty="0"/>
              <a:t>(Arrow indicates flow direction; see M sheets for </a:t>
            </a:r>
            <a:r>
              <a:rPr lang="en-US" sz="1400" i="1" dirty="0" err="1"/>
              <a:t>add’l</a:t>
            </a:r>
            <a:r>
              <a:rPr lang="en-US" sz="1400" i="1" dirty="0"/>
              <a:t> info.)</a:t>
            </a:r>
          </a:p>
        </p:txBody>
      </p:sp>
      <p:sp>
        <p:nvSpPr>
          <p:cNvPr id="16" name="TextBox 15">
            <a:extLst>
              <a:ext uri="{FF2B5EF4-FFF2-40B4-BE49-F238E27FC236}">
                <a16:creationId xmlns:a16="http://schemas.microsoft.com/office/drawing/2014/main" id="{41C6068C-1370-F765-728A-7F7D14A9FD76}"/>
              </a:ext>
            </a:extLst>
          </p:cNvPr>
          <p:cNvSpPr txBox="1"/>
          <p:nvPr/>
        </p:nvSpPr>
        <p:spPr>
          <a:xfrm>
            <a:off x="5789656" y="5486524"/>
            <a:ext cx="2136807" cy="707886"/>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Drainage Arrows</a:t>
            </a:r>
          </a:p>
          <a:p>
            <a:pPr algn="ctr"/>
            <a:r>
              <a:rPr lang="en-US" sz="1400" i="1" dirty="0"/>
              <a:t>(Black indicates proposed;</a:t>
            </a:r>
          </a:p>
          <a:p>
            <a:pPr algn="ctr"/>
            <a:r>
              <a:rPr lang="en-US" sz="1400" i="1" dirty="0"/>
              <a:t>green indicates existing.)</a:t>
            </a:r>
          </a:p>
        </p:txBody>
      </p:sp>
      <p:sp>
        <p:nvSpPr>
          <p:cNvPr id="17" name="TextBox 16">
            <a:extLst>
              <a:ext uri="{FF2B5EF4-FFF2-40B4-BE49-F238E27FC236}">
                <a16:creationId xmlns:a16="http://schemas.microsoft.com/office/drawing/2014/main" id="{3BD621C4-10FD-4C15-C674-9887E86AB641}"/>
              </a:ext>
            </a:extLst>
          </p:cNvPr>
          <p:cNvSpPr txBox="1"/>
          <p:nvPr/>
        </p:nvSpPr>
        <p:spPr>
          <a:xfrm>
            <a:off x="5116461" y="1101843"/>
            <a:ext cx="2213065" cy="1354217"/>
          </a:xfrm>
          <a:prstGeom prst="rect">
            <a:avLst/>
          </a:prstGeom>
          <a:solidFill>
            <a:schemeClr val="bg1"/>
          </a:solidFill>
          <a:ln w="19050">
            <a:solidFill>
              <a:schemeClr val="bg1">
                <a:lumMod val="75000"/>
              </a:schemeClr>
            </a:solidFill>
          </a:ln>
        </p:spPr>
        <p:txBody>
          <a:bodyPr wrap="square" lIns="0" tIns="0" rIns="0" bIns="0" rtlCol="0">
            <a:spAutoFit/>
          </a:bodyPr>
          <a:lstStyle/>
          <a:p>
            <a:pPr algn="ctr"/>
            <a:r>
              <a:rPr lang="en-US" b="1" dirty="0"/>
              <a:t>Existing Pipe Info.</a:t>
            </a:r>
          </a:p>
          <a:p>
            <a:pPr algn="ctr"/>
            <a:r>
              <a:rPr lang="en-US" sz="1400" i="1" dirty="0"/>
              <a:t>(in Green)</a:t>
            </a:r>
          </a:p>
          <a:p>
            <a:pPr algn="ctr"/>
            <a:r>
              <a:rPr lang="en-US" sz="1400" i="1" dirty="0"/>
              <a:t>(“Remove” note indicates proposed removal of pipe.  “UAC” note indicates </a:t>
            </a:r>
            <a:r>
              <a:rPr lang="en-US" sz="1400" b="1" i="1" dirty="0"/>
              <a:t>U</a:t>
            </a:r>
            <a:r>
              <a:rPr lang="en-US" sz="1400" i="1" dirty="0"/>
              <a:t>se </a:t>
            </a:r>
            <a:r>
              <a:rPr lang="en-US" sz="1400" b="1" i="1" dirty="0"/>
              <a:t>A</a:t>
            </a:r>
            <a:r>
              <a:rPr lang="en-US" sz="1400" i="1" dirty="0"/>
              <a:t>s </a:t>
            </a:r>
            <a:r>
              <a:rPr lang="en-US" sz="1400" b="1" i="1" dirty="0"/>
              <a:t>C</a:t>
            </a:r>
            <a:r>
              <a:rPr lang="en-US" sz="1400" i="1" dirty="0"/>
              <a:t>onstructed.)</a:t>
            </a:r>
          </a:p>
        </p:txBody>
      </p:sp>
      <p:sp>
        <p:nvSpPr>
          <p:cNvPr id="18" name="TextBox 17">
            <a:extLst>
              <a:ext uri="{FF2B5EF4-FFF2-40B4-BE49-F238E27FC236}">
                <a16:creationId xmlns:a16="http://schemas.microsoft.com/office/drawing/2014/main" id="{DDB3C68B-B9E9-5ADA-2103-B81DEEF3790A}"/>
              </a:ext>
            </a:extLst>
          </p:cNvPr>
          <p:cNvSpPr txBox="1"/>
          <p:nvPr/>
        </p:nvSpPr>
        <p:spPr>
          <a:xfrm>
            <a:off x="149135" y="756994"/>
            <a:ext cx="8845731" cy="307777"/>
          </a:xfrm>
          <a:prstGeom prst="rect">
            <a:avLst/>
          </a:prstGeom>
          <a:noFill/>
        </p:spPr>
        <p:txBody>
          <a:bodyPr wrap="square" rtlCol="0">
            <a:spAutoFit/>
          </a:bodyPr>
          <a:lstStyle/>
          <a:p>
            <a:pPr algn="ctr"/>
            <a:r>
              <a:rPr lang="en-US" sz="1400" i="1" dirty="0"/>
              <a:t>NOTE: Existing pipe information is placed as close to the pipe symbol as possible to avoid other plan information.</a:t>
            </a:r>
          </a:p>
        </p:txBody>
      </p:sp>
      <p:sp>
        <p:nvSpPr>
          <p:cNvPr id="19" name="TextBox 18">
            <a:extLst>
              <a:ext uri="{FF2B5EF4-FFF2-40B4-BE49-F238E27FC236}">
                <a16:creationId xmlns:a16="http://schemas.microsoft.com/office/drawing/2014/main" id="{EB15BB3D-D36A-B173-0866-24076DEE4460}"/>
              </a:ext>
            </a:extLst>
          </p:cNvPr>
          <p:cNvSpPr txBox="1"/>
          <p:nvPr/>
        </p:nvSpPr>
        <p:spPr>
          <a:xfrm>
            <a:off x="1641209" y="6266899"/>
            <a:ext cx="6892499" cy="369332"/>
          </a:xfrm>
          <a:prstGeom prst="rect">
            <a:avLst/>
          </a:prstGeom>
          <a:solidFill>
            <a:schemeClr val="bg1"/>
          </a:solidFill>
          <a:ln>
            <a:solidFill>
              <a:schemeClr val="tx1"/>
            </a:solidFill>
          </a:ln>
        </p:spPr>
        <p:txBody>
          <a:bodyPr wrap="square" rtlCol="0">
            <a:spAutoFit/>
          </a:bodyPr>
          <a:lstStyle/>
          <a:p>
            <a:pPr algn="ctr"/>
            <a:r>
              <a:rPr lang="en-US" b="1" i="1" dirty="0"/>
              <a:t>Always see Sheet D.1 for complete legend of abbreviations and symbols.</a:t>
            </a:r>
          </a:p>
        </p:txBody>
      </p:sp>
    </p:spTree>
    <p:extLst>
      <p:ext uri="{BB962C8B-B14F-4D97-AF65-F5344CB8AC3E}">
        <p14:creationId xmlns:p14="http://schemas.microsoft.com/office/powerpoint/2010/main" val="24149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1" y="6319155"/>
            <a:ext cx="3307283"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M.14 (Plan View) &amp; M.27 (Profile View)</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Drainage</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pic>
        <p:nvPicPr>
          <p:cNvPr id="26" name="Picture 2">
            <a:extLst>
              <a:ext uri="{FF2B5EF4-FFF2-40B4-BE49-F238E27FC236}">
                <a16:creationId xmlns:a16="http://schemas.microsoft.com/office/drawing/2014/main" id="{72BBBBCD-C57B-A2CE-03F6-F85D60372F7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5568" y="841002"/>
            <a:ext cx="8232864" cy="252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1B3F8DE3-CEEC-DA26-355F-64F1DF01386D}"/>
              </a:ext>
            </a:extLst>
          </p:cNvPr>
          <p:cNvSpPr txBox="1"/>
          <p:nvPr/>
        </p:nvSpPr>
        <p:spPr>
          <a:xfrm>
            <a:off x="149135" y="581687"/>
            <a:ext cx="8845731" cy="307777"/>
          </a:xfrm>
          <a:prstGeom prst="rect">
            <a:avLst/>
          </a:prstGeom>
          <a:noFill/>
        </p:spPr>
        <p:txBody>
          <a:bodyPr wrap="square" rtlCol="0">
            <a:spAutoFit/>
          </a:bodyPr>
          <a:lstStyle/>
          <a:p>
            <a:pPr algn="ctr"/>
            <a:r>
              <a:rPr lang="en-US" sz="1400" i="1" dirty="0"/>
              <a:t>NOTE: Storm sewer plan view and profile view are not located on the same or adjacent sheets.</a:t>
            </a:r>
          </a:p>
        </p:txBody>
      </p:sp>
      <p:pic>
        <p:nvPicPr>
          <p:cNvPr id="28" name="Picture 4">
            <a:extLst>
              <a:ext uri="{FF2B5EF4-FFF2-40B4-BE49-F238E27FC236}">
                <a16:creationId xmlns:a16="http://schemas.microsoft.com/office/drawing/2014/main" id="{EEF2E961-9EF3-DD1D-8D02-DA4408D3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54" y="3467088"/>
            <a:ext cx="7487493" cy="285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a:extLst>
              <a:ext uri="{FF2B5EF4-FFF2-40B4-BE49-F238E27FC236}">
                <a16:creationId xmlns:a16="http://schemas.microsoft.com/office/drawing/2014/main" id="{0BB52A4A-7CA0-4EFE-4DEE-E25FEF340DBC}"/>
              </a:ext>
            </a:extLst>
          </p:cNvPr>
          <p:cNvSpPr txBox="1"/>
          <p:nvPr/>
        </p:nvSpPr>
        <p:spPr>
          <a:xfrm>
            <a:off x="5715000" y="3752846"/>
            <a:ext cx="807263" cy="369332"/>
          </a:xfrm>
          <a:prstGeom prst="rect">
            <a:avLst/>
          </a:prstGeom>
          <a:solidFill>
            <a:schemeClr val="bg1"/>
          </a:solidFill>
        </p:spPr>
        <p:txBody>
          <a:bodyPr wrap="square" rtlCol="0">
            <a:spAutoFit/>
          </a:bodyPr>
          <a:lstStyle/>
          <a:p>
            <a:pPr algn="ctr"/>
            <a:r>
              <a:rPr lang="en-US" dirty="0"/>
              <a:t>P-407</a:t>
            </a:r>
          </a:p>
        </p:txBody>
      </p:sp>
      <p:cxnSp>
        <p:nvCxnSpPr>
          <p:cNvPr id="30" name="Straight Arrow Connector 29">
            <a:extLst>
              <a:ext uri="{FF2B5EF4-FFF2-40B4-BE49-F238E27FC236}">
                <a16:creationId xmlns:a16="http://schemas.microsoft.com/office/drawing/2014/main" id="{E2AB24BE-981A-D6D2-45E6-148BCDEFD055}"/>
              </a:ext>
            </a:extLst>
          </p:cNvPr>
          <p:cNvCxnSpPr>
            <a:stCxn id="29" idx="0"/>
          </p:cNvCxnSpPr>
          <p:nvPr/>
        </p:nvCxnSpPr>
        <p:spPr>
          <a:xfrm flipH="1" flipV="1">
            <a:off x="5029200" y="2686046"/>
            <a:ext cx="1089432" cy="10668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95A316-7AB0-1B31-8FE9-03C7F158BE64}"/>
              </a:ext>
            </a:extLst>
          </p:cNvPr>
          <p:cNvCxnSpPr>
            <a:stCxn id="29" idx="2"/>
          </p:cNvCxnSpPr>
          <p:nvPr/>
        </p:nvCxnSpPr>
        <p:spPr>
          <a:xfrm>
            <a:off x="6118632" y="4122178"/>
            <a:ext cx="403631" cy="100226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3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Plan View: Stationing</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3" name="Group 213">
            <a:extLst>
              <a:ext uri="{FF2B5EF4-FFF2-40B4-BE49-F238E27FC236}">
                <a16:creationId xmlns:a16="http://schemas.microsoft.com/office/drawing/2014/main" id="{0C8DB5AE-3E0B-7FA4-9AD4-C760FC68BACB}"/>
              </a:ext>
            </a:extLst>
          </p:cNvPr>
          <p:cNvGrpSpPr>
            <a:grpSpLocks/>
          </p:cNvGrpSpPr>
          <p:nvPr/>
        </p:nvGrpSpPr>
        <p:grpSpPr bwMode="auto">
          <a:xfrm>
            <a:off x="5389393" y="228600"/>
            <a:ext cx="1736726" cy="451590"/>
            <a:chOff x="1992" y="782"/>
            <a:chExt cx="3392" cy="882"/>
          </a:xfrm>
        </p:grpSpPr>
        <p:grpSp>
          <p:nvGrpSpPr>
            <p:cNvPr id="134" name="Group 193">
              <a:extLst>
                <a:ext uri="{FF2B5EF4-FFF2-40B4-BE49-F238E27FC236}">
                  <a16:creationId xmlns:a16="http://schemas.microsoft.com/office/drawing/2014/main" id="{061307D9-C5D5-04AB-96BC-D9B92CA20411}"/>
                </a:ext>
              </a:extLst>
            </p:cNvPr>
            <p:cNvGrpSpPr>
              <a:grpSpLocks/>
            </p:cNvGrpSpPr>
            <p:nvPr/>
          </p:nvGrpSpPr>
          <p:grpSpPr bwMode="auto">
            <a:xfrm>
              <a:off x="2597" y="920"/>
              <a:ext cx="2343" cy="606"/>
              <a:chOff x="2325" y="1112"/>
              <a:chExt cx="2343" cy="606"/>
            </a:xfrm>
          </p:grpSpPr>
          <p:sp>
            <p:nvSpPr>
              <p:cNvPr id="141" name="Rectangle 134">
                <a:extLst>
                  <a:ext uri="{FF2B5EF4-FFF2-40B4-BE49-F238E27FC236}">
                    <a16:creationId xmlns:a16="http://schemas.microsoft.com/office/drawing/2014/main" id="{EB598B65-EE5F-7156-5977-CAA8A9CA99DF}"/>
                  </a:ext>
                </a:extLst>
              </p:cNvPr>
              <p:cNvSpPr>
                <a:spLocks noChangeArrowheads="1"/>
              </p:cNvSpPr>
              <p:nvPr/>
            </p:nvSpPr>
            <p:spPr bwMode="auto">
              <a:xfrm>
                <a:off x="2325" y="1112"/>
                <a:ext cx="1740" cy="6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42" name="Line 137">
                <a:extLst>
                  <a:ext uri="{FF2B5EF4-FFF2-40B4-BE49-F238E27FC236}">
                    <a16:creationId xmlns:a16="http://schemas.microsoft.com/office/drawing/2014/main" id="{63C08112-2421-90F8-7CD1-05DA95568DD5}"/>
                  </a:ext>
                </a:extLst>
              </p:cNvPr>
              <p:cNvSpPr>
                <a:spLocks noChangeShapeType="1"/>
              </p:cNvSpPr>
              <p:nvPr/>
            </p:nvSpPr>
            <p:spPr bwMode="auto">
              <a:xfrm>
                <a:off x="4230" y="1174"/>
                <a:ext cx="0" cy="4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38">
                <a:extLst>
                  <a:ext uri="{FF2B5EF4-FFF2-40B4-BE49-F238E27FC236}">
                    <a16:creationId xmlns:a16="http://schemas.microsoft.com/office/drawing/2014/main" id="{53114557-426F-B156-4659-D07D1CBA9647}"/>
                  </a:ext>
                </a:extLst>
              </p:cNvPr>
              <p:cNvSpPr>
                <a:spLocks noChangeShapeType="1"/>
              </p:cNvSpPr>
              <p:nvPr/>
            </p:nvSpPr>
            <p:spPr bwMode="auto">
              <a:xfrm>
                <a:off x="4422" y="1208"/>
                <a:ext cx="0"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39">
                <a:extLst>
                  <a:ext uri="{FF2B5EF4-FFF2-40B4-BE49-F238E27FC236}">
                    <a16:creationId xmlns:a16="http://schemas.microsoft.com/office/drawing/2014/main" id="{DDBDFBD9-5BD8-1638-45E9-C3365B5FF029}"/>
                  </a:ext>
                </a:extLst>
              </p:cNvPr>
              <p:cNvSpPr>
                <a:spLocks noChangeShapeType="1"/>
              </p:cNvSpPr>
              <p:nvPr/>
            </p:nvSpPr>
            <p:spPr bwMode="auto">
              <a:xfrm>
                <a:off x="4666" y="1300"/>
                <a:ext cx="0" cy="2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3">
                <a:extLst>
                  <a:ext uri="{FF2B5EF4-FFF2-40B4-BE49-F238E27FC236}">
                    <a16:creationId xmlns:a16="http://schemas.microsoft.com/office/drawing/2014/main" id="{2517297E-1922-1139-4BC2-150A2EB1FEF9}"/>
                  </a:ext>
                </a:extLst>
              </p:cNvPr>
              <p:cNvSpPr>
                <a:spLocks noChangeShapeType="1"/>
              </p:cNvSpPr>
              <p:nvPr/>
            </p:nvSpPr>
            <p:spPr bwMode="auto">
              <a:xfrm>
                <a:off x="4228" y="1212"/>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5">
                <a:extLst>
                  <a:ext uri="{FF2B5EF4-FFF2-40B4-BE49-F238E27FC236}">
                    <a16:creationId xmlns:a16="http://schemas.microsoft.com/office/drawing/2014/main" id="{CEC5708F-6586-2B2F-6CAC-6C780622EA16}"/>
                  </a:ext>
                </a:extLst>
              </p:cNvPr>
              <p:cNvSpPr>
                <a:spLocks noChangeShapeType="1"/>
              </p:cNvSpPr>
              <p:nvPr/>
            </p:nvSpPr>
            <p:spPr bwMode="auto">
              <a:xfrm>
                <a:off x="4424" y="1224"/>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6">
                <a:extLst>
                  <a:ext uri="{FF2B5EF4-FFF2-40B4-BE49-F238E27FC236}">
                    <a16:creationId xmlns:a16="http://schemas.microsoft.com/office/drawing/2014/main" id="{5EA05A4F-B4E8-2221-877C-2CE952FDE96C}"/>
                  </a:ext>
                </a:extLst>
              </p:cNvPr>
              <p:cNvSpPr>
                <a:spLocks noChangeShapeType="1"/>
              </p:cNvSpPr>
              <p:nvPr/>
            </p:nvSpPr>
            <p:spPr bwMode="auto">
              <a:xfrm>
                <a:off x="4228" y="1176"/>
                <a:ext cx="4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7">
                <a:extLst>
                  <a:ext uri="{FF2B5EF4-FFF2-40B4-BE49-F238E27FC236}">
                    <a16:creationId xmlns:a16="http://schemas.microsoft.com/office/drawing/2014/main" id="{1CF6E497-1801-052B-A2DC-55BDD7BB0A89}"/>
                  </a:ext>
                </a:extLst>
              </p:cNvPr>
              <p:cNvSpPr>
                <a:spLocks noChangeShapeType="1"/>
              </p:cNvSpPr>
              <p:nvPr/>
            </p:nvSpPr>
            <p:spPr bwMode="auto">
              <a:xfrm>
                <a:off x="4632" y="1176"/>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8">
                <a:extLst>
                  <a:ext uri="{FF2B5EF4-FFF2-40B4-BE49-F238E27FC236}">
                    <a16:creationId xmlns:a16="http://schemas.microsoft.com/office/drawing/2014/main" id="{3D89321F-991E-2031-909D-474C8973D59D}"/>
                  </a:ext>
                </a:extLst>
              </p:cNvPr>
              <p:cNvSpPr>
                <a:spLocks noChangeShapeType="1"/>
              </p:cNvSpPr>
              <p:nvPr/>
            </p:nvSpPr>
            <p:spPr bwMode="auto">
              <a:xfrm flipV="1">
                <a:off x="4668" y="1164"/>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51">
                <a:extLst>
                  <a:ext uri="{FF2B5EF4-FFF2-40B4-BE49-F238E27FC236}">
                    <a16:creationId xmlns:a16="http://schemas.microsoft.com/office/drawing/2014/main" id="{2F1E1055-EF71-F94F-CE10-99DF7BD9411F}"/>
                  </a:ext>
                </a:extLst>
              </p:cNvPr>
              <p:cNvSpPr>
                <a:spLocks noChangeShapeType="1"/>
              </p:cNvSpPr>
              <p:nvPr/>
            </p:nvSpPr>
            <p:spPr bwMode="auto">
              <a:xfrm flipV="1">
                <a:off x="4454" y="1416"/>
                <a:ext cx="19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52">
                <a:extLst>
                  <a:ext uri="{FF2B5EF4-FFF2-40B4-BE49-F238E27FC236}">
                    <a16:creationId xmlns:a16="http://schemas.microsoft.com/office/drawing/2014/main" id="{50E7DAF3-D6B8-B8E2-FDF9-E360ABD2E154}"/>
                  </a:ext>
                </a:extLst>
              </p:cNvPr>
              <p:cNvSpPr>
                <a:spLocks noChangeShapeType="1"/>
              </p:cNvSpPr>
              <p:nvPr/>
            </p:nvSpPr>
            <p:spPr bwMode="auto">
              <a:xfrm flipV="1">
                <a:off x="4228" y="1620"/>
                <a:ext cx="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53">
                <a:extLst>
                  <a:ext uri="{FF2B5EF4-FFF2-40B4-BE49-F238E27FC236}">
                    <a16:creationId xmlns:a16="http://schemas.microsoft.com/office/drawing/2014/main" id="{8BB6BF23-C00C-3783-4C16-CF88F8A2FFE2}"/>
                  </a:ext>
                </a:extLst>
              </p:cNvPr>
              <p:cNvSpPr>
                <a:spLocks noChangeShapeType="1"/>
              </p:cNvSpPr>
              <p:nvPr/>
            </p:nvSpPr>
            <p:spPr bwMode="auto">
              <a:xfrm flipV="1">
                <a:off x="4424" y="1532"/>
                <a:ext cx="244" cy="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4">
                <a:extLst>
                  <a:ext uri="{FF2B5EF4-FFF2-40B4-BE49-F238E27FC236}">
                    <a16:creationId xmlns:a16="http://schemas.microsoft.com/office/drawing/2014/main" id="{0B08AADD-523D-BBC7-F98D-289A902B2A49}"/>
                  </a:ext>
                </a:extLst>
              </p:cNvPr>
              <p:cNvSpPr>
                <a:spLocks noChangeShapeType="1"/>
              </p:cNvSpPr>
              <p:nvPr/>
            </p:nvSpPr>
            <p:spPr bwMode="auto">
              <a:xfrm flipV="1">
                <a:off x="4230" y="1656"/>
                <a:ext cx="40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Line 155">
                <a:extLst>
                  <a:ext uri="{FF2B5EF4-FFF2-40B4-BE49-F238E27FC236}">
                    <a16:creationId xmlns:a16="http://schemas.microsoft.com/office/drawing/2014/main" id="{B2B3DC66-3A74-8F70-C32E-A8C87BBAA35A}"/>
                  </a:ext>
                </a:extLst>
              </p:cNvPr>
              <p:cNvSpPr>
                <a:spLocks noChangeShapeType="1"/>
              </p:cNvSpPr>
              <p:nvPr/>
            </p:nvSpPr>
            <p:spPr bwMode="auto">
              <a:xfrm flipV="1">
                <a:off x="4632" y="1544"/>
                <a:ext cx="0" cy="1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Line 156">
                <a:extLst>
                  <a:ext uri="{FF2B5EF4-FFF2-40B4-BE49-F238E27FC236}">
                    <a16:creationId xmlns:a16="http://schemas.microsoft.com/office/drawing/2014/main" id="{0F6764AB-8297-B458-72EE-56C460DD6D1D}"/>
                  </a:ext>
                </a:extLst>
              </p:cNvPr>
              <p:cNvSpPr>
                <a:spLocks noChangeShapeType="1"/>
              </p:cNvSpPr>
              <p:nvPr/>
            </p:nvSpPr>
            <p:spPr bwMode="auto">
              <a:xfrm>
                <a:off x="4668" y="1412"/>
                <a:ext cx="0" cy="2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59">
                <a:extLst>
                  <a:ext uri="{FF2B5EF4-FFF2-40B4-BE49-F238E27FC236}">
                    <a16:creationId xmlns:a16="http://schemas.microsoft.com/office/drawing/2014/main" id="{F88F7626-7DF7-FBC9-AA7F-5B18506B0E1C}"/>
                  </a:ext>
                </a:extLst>
              </p:cNvPr>
              <p:cNvSpPr>
                <a:spLocks noChangeArrowheads="1"/>
              </p:cNvSpPr>
              <p:nvPr/>
            </p:nvSpPr>
            <p:spPr bwMode="auto">
              <a:xfrm>
                <a:off x="4180" y="1248"/>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7" name="Oval 160">
                <a:extLst>
                  <a:ext uri="{FF2B5EF4-FFF2-40B4-BE49-F238E27FC236}">
                    <a16:creationId xmlns:a16="http://schemas.microsoft.com/office/drawing/2014/main" id="{22B5A233-DFAC-6A56-0B3F-C797159DD486}"/>
                  </a:ext>
                </a:extLst>
              </p:cNvPr>
              <p:cNvSpPr>
                <a:spLocks noChangeArrowheads="1"/>
              </p:cNvSpPr>
              <p:nvPr/>
            </p:nvSpPr>
            <p:spPr bwMode="auto">
              <a:xfrm>
                <a:off x="4180" y="1536"/>
                <a:ext cx="48" cy="4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58" name="Line 163">
                <a:extLst>
                  <a:ext uri="{FF2B5EF4-FFF2-40B4-BE49-F238E27FC236}">
                    <a16:creationId xmlns:a16="http://schemas.microsoft.com/office/drawing/2014/main" id="{F08B5316-7913-76E3-855B-2799589CD147}"/>
                  </a:ext>
                </a:extLst>
              </p:cNvPr>
              <p:cNvSpPr>
                <a:spLocks noChangeShapeType="1"/>
              </p:cNvSpPr>
              <p:nvPr/>
            </p:nvSpPr>
            <p:spPr bwMode="auto">
              <a:xfrm flipH="1">
                <a:off x="4364" y="1415"/>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9" name="Group 168">
                <a:extLst>
                  <a:ext uri="{FF2B5EF4-FFF2-40B4-BE49-F238E27FC236}">
                    <a16:creationId xmlns:a16="http://schemas.microsoft.com/office/drawing/2014/main" id="{39E26D9B-5842-AFAD-2F6F-FF73A4EF9B7A}"/>
                  </a:ext>
                </a:extLst>
              </p:cNvPr>
              <p:cNvGrpSpPr>
                <a:grpSpLocks/>
              </p:cNvGrpSpPr>
              <p:nvPr/>
            </p:nvGrpSpPr>
            <p:grpSpPr bwMode="auto">
              <a:xfrm>
                <a:off x="4364" y="1274"/>
                <a:ext cx="30" cy="93"/>
                <a:chOff x="4364" y="858"/>
                <a:chExt cx="30" cy="93"/>
              </a:xfrm>
            </p:grpSpPr>
            <p:sp>
              <p:nvSpPr>
                <p:cNvPr id="175" name="Line 161">
                  <a:extLst>
                    <a:ext uri="{FF2B5EF4-FFF2-40B4-BE49-F238E27FC236}">
                      <a16:creationId xmlns:a16="http://schemas.microsoft.com/office/drawing/2014/main" id="{C3831EA1-6C71-BE4D-BB8B-5B584572DB01}"/>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64">
                  <a:extLst>
                    <a:ext uri="{FF2B5EF4-FFF2-40B4-BE49-F238E27FC236}">
                      <a16:creationId xmlns:a16="http://schemas.microsoft.com/office/drawing/2014/main" id="{9FC31208-C6C6-BFF2-5349-9BDC46ADCF4C}"/>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65">
                  <a:extLst>
                    <a:ext uri="{FF2B5EF4-FFF2-40B4-BE49-F238E27FC236}">
                      <a16:creationId xmlns:a16="http://schemas.microsoft.com/office/drawing/2014/main" id="{23D96BE3-5BBD-5184-2622-A4DC9817BC78}"/>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0" name="Rectangle 166">
                <a:extLst>
                  <a:ext uri="{FF2B5EF4-FFF2-40B4-BE49-F238E27FC236}">
                    <a16:creationId xmlns:a16="http://schemas.microsoft.com/office/drawing/2014/main" id="{12222340-D0B5-6862-B1B3-00B511D3CEDD}"/>
                  </a:ext>
                </a:extLst>
              </p:cNvPr>
              <p:cNvSpPr>
                <a:spLocks noChangeArrowheads="1"/>
              </p:cNvSpPr>
              <p:nvPr/>
            </p:nvSpPr>
            <p:spPr bwMode="auto">
              <a:xfrm>
                <a:off x="4241" y="1223"/>
                <a:ext cx="168" cy="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61" name="Group 169">
                <a:extLst>
                  <a:ext uri="{FF2B5EF4-FFF2-40B4-BE49-F238E27FC236}">
                    <a16:creationId xmlns:a16="http://schemas.microsoft.com/office/drawing/2014/main" id="{5B714672-0BDE-F8E7-13A2-E6E4A9B5CA9E}"/>
                  </a:ext>
                </a:extLst>
              </p:cNvPr>
              <p:cNvGrpSpPr>
                <a:grpSpLocks/>
              </p:cNvGrpSpPr>
              <p:nvPr/>
            </p:nvGrpSpPr>
            <p:grpSpPr bwMode="auto">
              <a:xfrm>
                <a:off x="4364" y="1466"/>
                <a:ext cx="30" cy="93"/>
                <a:chOff x="4364" y="858"/>
                <a:chExt cx="30" cy="93"/>
              </a:xfrm>
            </p:grpSpPr>
            <p:sp>
              <p:nvSpPr>
                <p:cNvPr id="172" name="Line 170">
                  <a:extLst>
                    <a:ext uri="{FF2B5EF4-FFF2-40B4-BE49-F238E27FC236}">
                      <a16:creationId xmlns:a16="http://schemas.microsoft.com/office/drawing/2014/main" id="{BF733431-AEA2-4A89-4CF6-7924D576C086}"/>
                    </a:ext>
                  </a:extLst>
                </p:cNvPr>
                <p:cNvSpPr>
                  <a:spLocks noChangeShapeType="1"/>
                </p:cNvSpPr>
                <p:nvPr/>
              </p:nvSpPr>
              <p:spPr bwMode="auto">
                <a:xfrm flipH="1">
                  <a:off x="4364" y="903"/>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71">
                  <a:extLst>
                    <a:ext uri="{FF2B5EF4-FFF2-40B4-BE49-F238E27FC236}">
                      <a16:creationId xmlns:a16="http://schemas.microsoft.com/office/drawing/2014/main" id="{670885B2-AE04-0CC2-36FF-22B028AB4BA1}"/>
                    </a:ext>
                  </a:extLst>
                </p:cNvPr>
                <p:cNvSpPr>
                  <a:spLocks noChangeShapeType="1"/>
                </p:cNvSpPr>
                <p:nvPr/>
              </p:nvSpPr>
              <p:spPr bwMode="auto">
                <a:xfrm flipH="1">
                  <a:off x="4364" y="858"/>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72">
                  <a:extLst>
                    <a:ext uri="{FF2B5EF4-FFF2-40B4-BE49-F238E27FC236}">
                      <a16:creationId xmlns:a16="http://schemas.microsoft.com/office/drawing/2014/main" id="{B1D99CBE-99A8-E834-BE58-BC23C143D6D1}"/>
                    </a:ext>
                  </a:extLst>
                </p:cNvPr>
                <p:cNvSpPr>
                  <a:spLocks noChangeShapeType="1"/>
                </p:cNvSpPr>
                <p:nvPr/>
              </p:nvSpPr>
              <p:spPr bwMode="auto">
                <a:xfrm flipH="1">
                  <a:off x="4364" y="951"/>
                  <a:ext cx="3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2" name="Line 175">
                <a:extLst>
                  <a:ext uri="{FF2B5EF4-FFF2-40B4-BE49-F238E27FC236}">
                    <a16:creationId xmlns:a16="http://schemas.microsoft.com/office/drawing/2014/main" id="{9DC0FF5B-064E-F055-4179-65B1845EEDEE}"/>
                  </a:ext>
                </a:extLst>
              </p:cNvPr>
              <p:cNvSpPr>
                <a:spLocks noChangeShapeType="1"/>
              </p:cNvSpPr>
              <p:nvPr/>
            </p:nvSpPr>
            <p:spPr bwMode="auto">
              <a:xfrm>
                <a:off x="4152" y="1145"/>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Line 176">
                <a:extLst>
                  <a:ext uri="{FF2B5EF4-FFF2-40B4-BE49-F238E27FC236}">
                    <a16:creationId xmlns:a16="http://schemas.microsoft.com/office/drawing/2014/main" id="{B09ABB89-58D0-B928-1292-D8DDA3811EA9}"/>
                  </a:ext>
                </a:extLst>
              </p:cNvPr>
              <p:cNvSpPr>
                <a:spLocks noChangeShapeType="1"/>
              </p:cNvSpPr>
              <p:nvPr/>
            </p:nvSpPr>
            <p:spPr bwMode="auto">
              <a:xfrm>
                <a:off x="4155" y="1682"/>
                <a:ext cx="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Line 177">
                <a:extLst>
                  <a:ext uri="{FF2B5EF4-FFF2-40B4-BE49-F238E27FC236}">
                    <a16:creationId xmlns:a16="http://schemas.microsoft.com/office/drawing/2014/main" id="{1F93BA96-2F03-24BC-CAAD-A541FCF9F6D1}"/>
                  </a:ext>
                </a:extLst>
              </p:cNvPr>
              <p:cNvSpPr>
                <a:spLocks noChangeShapeType="1"/>
              </p:cNvSpPr>
              <p:nvPr/>
            </p:nvSpPr>
            <p:spPr bwMode="auto">
              <a:xfrm flipV="1">
                <a:off x="4152" y="158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Line 178">
                <a:extLst>
                  <a:ext uri="{FF2B5EF4-FFF2-40B4-BE49-F238E27FC236}">
                    <a16:creationId xmlns:a16="http://schemas.microsoft.com/office/drawing/2014/main" id="{8C99A18F-3457-34B5-9171-7C1C8ABC633F}"/>
                  </a:ext>
                </a:extLst>
              </p:cNvPr>
              <p:cNvSpPr>
                <a:spLocks noChangeShapeType="1"/>
              </p:cNvSpPr>
              <p:nvPr/>
            </p:nvSpPr>
            <p:spPr bwMode="auto">
              <a:xfrm>
                <a:off x="4152" y="1145"/>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79">
                <a:extLst>
                  <a:ext uri="{FF2B5EF4-FFF2-40B4-BE49-F238E27FC236}">
                    <a16:creationId xmlns:a16="http://schemas.microsoft.com/office/drawing/2014/main" id="{24B8F9C1-A4BF-166F-E092-68CEA62C682F}"/>
                  </a:ext>
                </a:extLst>
              </p:cNvPr>
              <p:cNvSpPr>
                <a:spLocks noChangeShapeType="1"/>
              </p:cNvSpPr>
              <p:nvPr/>
            </p:nvSpPr>
            <p:spPr bwMode="auto">
              <a:xfrm>
                <a:off x="4152" y="1241"/>
                <a:ext cx="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80">
                <a:extLst>
                  <a:ext uri="{FF2B5EF4-FFF2-40B4-BE49-F238E27FC236}">
                    <a16:creationId xmlns:a16="http://schemas.microsoft.com/office/drawing/2014/main" id="{D1833819-51D5-36A5-0A5E-2C8430338967}"/>
                  </a:ext>
                </a:extLst>
              </p:cNvPr>
              <p:cNvSpPr>
                <a:spLocks noChangeShapeType="1"/>
              </p:cNvSpPr>
              <p:nvPr/>
            </p:nvSpPr>
            <p:spPr bwMode="auto">
              <a:xfrm>
                <a:off x="4152" y="1586"/>
                <a:ext cx="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Line 181">
                <a:extLst>
                  <a:ext uri="{FF2B5EF4-FFF2-40B4-BE49-F238E27FC236}">
                    <a16:creationId xmlns:a16="http://schemas.microsoft.com/office/drawing/2014/main" id="{112D4CF3-A774-B804-C340-9AFD7C5AF23D}"/>
                  </a:ext>
                </a:extLst>
              </p:cNvPr>
              <p:cNvSpPr>
                <a:spLocks noChangeShapeType="1"/>
              </p:cNvSpPr>
              <p:nvPr/>
            </p:nvSpPr>
            <p:spPr bwMode="auto">
              <a:xfrm>
                <a:off x="4380" y="1145"/>
                <a:ext cx="0" cy="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Line 182">
                <a:extLst>
                  <a:ext uri="{FF2B5EF4-FFF2-40B4-BE49-F238E27FC236}">
                    <a16:creationId xmlns:a16="http://schemas.microsoft.com/office/drawing/2014/main" id="{1ED9F4D1-5606-7B1F-D19C-4DEF8363E38D}"/>
                  </a:ext>
                </a:extLst>
              </p:cNvPr>
              <p:cNvSpPr>
                <a:spLocks noChangeShapeType="1"/>
              </p:cNvSpPr>
              <p:nvPr/>
            </p:nvSpPr>
            <p:spPr bwMode="auto">
              <a:xfrm flipV="1">
                <a:off x="4380" y="1655"/>
                <a:ext cx="0" cy="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Line 183">
                <a:extLst>
                  <a:ext uri="{FF2B5EF4-FFF2-40B4-BE49-F238E27FC236}">
                    <a16:creationId xmlns:a16="http://schemas.microsoft.com/office/drawing/2014/main" id="{AAB97C78-1589-AB93-5695-04E8DF34DA52}"/>
                  </a:ext>
                </a:extLst>
              </p:cNvPr>
              <p:cNvSpPr>
                <a:spLocks noChangeShapeType="1"/>
              </p:cNvSpPr>
              <p:nvPr/>
            </p:nvSpPr>
            <p:spPr bwMode="auto">
              <a:xfrm flipH="1">
                <a:off x="4065" y="1307"/>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184">
                <a:extLst>
                  <a:ext uri="{FF2B5EF4-FFF2-40B4-BE49-F238E27FC236}">
                    <a16:creationId xmlns:a16="http://schemas.microsoft.com/office/drawing/2014/main" id="{0748EBC4-50FB-8BF7-EEA3-140F5C2AB6B7}"/>
                  </a:ext>
                </a:extLst>
              </p:cNvPr>
              <p:cNvSpPr>
                <a:spLocks noChangeShapeType="1"/>
              </p:cNvSpPr>
              <p:nvPr/>
            </p:nvSpPr>
            <p:spPr bwMode="auto">
              <a:xfrm flipH="1">
                <a:off x="4065" y="1523"/>
                <a:ext cx="1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 name="Line 204">
              <a:extLst>
                <a:ext uri="{FF2B5EF4-FFF2-40B4-BE49-F238E27FC236}">
                  <a16:creationId xmlns:a16="http://schemas.microsoft.com/office/drawing/2014/main" id="{F7283E20-EEEC-F4D9-8539-2609C5ED93AC}"/>
                </a:ext>
              </a:extLst>
            </p:cNvPr>
            <p:cNvSpPr>
              <a:spLocks noChangeShapeType="1"/>
            </p:cNvSpPr>
            <p:nvPr/>
          </p:nvSpPr>
          <p:spPr bwMode="auto">
            <a:xfrm>
              <a:off x="1992" y="1664"/>
              <a:ext cx="33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Line 206">
              <a:extLst>
                <a:ext uri="{FF2B5EF4-FFF2-40B4-BE49-F238E27FC236}">
                  <a16:creationId xmlns:a16="http://schemas.microsoft.com/office/drawing/2014/main" id="{4F578A8B-B49A-C70E-CE5D-C03A84260181}"/>
                </a:ext>
              </a:extLst>
            </p:cNvPr>
            <p:cNvSpPr>
              <a:spLocks noChangeShapeType="1"/>
            </p:cNvSpPr>
            <p:nvPr/>
          </p:nvSpPr>
          <p:spPr bwMode="auto">
            <a:xfrm>
              <a:off x="1994"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07">
              <a:extLst>
                <a:ext uri="{FF2B5EF4-FFF2-40B4-BE49-F238E27FC236}">
                  <a16:creationId xmlns:a16="http://schemas.microsoft.com/office/drawing/2014/main" id="{606AA05A-5766-08E6-794E-5854CCA0035E}"/>
                </a:ext>
              </a:extLst>
            </p:cNvPr>
            <p:cNvSpPr>
              <a:spLocks noChangeShapeType="1"/>
            </p:cNvSpPr>
            <p:nvPr/>
          </p:nvSpPr>
          <p:spPr bwMode="auto">
            <a:xfrm>
              <a:off x="2720" y="782"/>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Line 208">
              <a:extLst>
                <a:ext uri="{FF2B5EF4-FFF2-40B4-BE49-F238E27FC236}">
                  <a16:creationId xmlns:a16="http://schemas.microsoft.com/office/drawing/2014/main" id="{A65A0C2D-68E3-F5DC-0FFB-D5B8D72C2DAA}"/>
                </a:ext>
              </a:extLst>
            </p:cNvPr>
            <p:cNvSpPr>
              <a:spLocks noChangeShapeType="1"/>
            </p:cNvSpPr>
            <p:nvPr/>
          </p:nvSpPr>
          <p:spPr bwMode="auto">
            <a:xfrm>
              <a:off x="3482"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209">
              <a:extLst>
                <a:ext uri="{FF2B5EF4-FFF2-40B4-BE49-F238E27FC236}">
                  <a16:creationId xmlns:a16="http://schemas.microsoft.com/office/drawing/2014/main" id="{B87D91CB-BD12-49F1-DA9C-15F0E26F3277}"/>
                </a:ext>
              </a:extLst>
            </p:cNvPr>
            <p:cNvSpPr>
              <a:spLocks noChangeShapeType="1"/>
            </p:cNvSpPr>
            <p:nvPr/>
          </p:nvSpPr>
          <p:spPr bwMode="auto">
            <a:xfrm>
              <a:off x="4235"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210">
              <a:extLst>
                <a:ext uri="{FF2B5EF4-FFF2-40B4-BE49-F238E27FC236}">
                  <a16:creationId xmlns:a16="http://schemas.microsoft.com/office/drawing/2014/main" id="{BB96EC6F-3AE3-0D81-B377-E5577FCFB6A6}"/>
                </a:ext>
              </a:extLst>
            </p:cNvPr>
            <p:cNvSpPr>
              <a:spLocks noChangeShapeType="1"/>
            </p:cNvSpPr>
            <p:nvPr/>
          </p:nvSpPr>
          <p:spPr bwMode="auto">
            <a:xfrm>
              <a:off x="4988" y="785"/>
              <a:ext cx="35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5" name="Line 218">
            <a:extLst>
              <a:ext uri="{FF2B5EF4-FFF2-40B4-BE49-F238E27FC236}">
                <a16:creationId xmlns:a16="http://schemas.microsoft.com/office/drawing/2014/main" id="{3B78C177-0AE8-699C-CA1E-C615613FADD3}"/>
              </a:ext>
            </a:extLst>
          </p:cNvPr>
          <p:cNvSpPr>
            <a:spLocks noChangeShapeType="1"/>
          </p:cNvSpPr>
          <p:nvPr/>
        </p:nvSpPr>
        <p:spPr bwMode="auto">
          <a:xfrm flipV="1">
            <a:off x="7062493" y="559356"/>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Oval 219">
            <a:extLst>
              <a:ext uri="{FF2B5EF4-FFF2-40B4-BE49-F238E27FC236}">
                <a16:creationId xmlns:a16="http://schemas.microsoft.com/office/drawing/2014/main" id="{36A6652F-9A06-4974-84BE-BCB9C886850A}"/>
              </a:ext>
            </a:extLst>
          </p:cNvPr>
          <p:cNvSpPr>
            <a:spLocks noChangeArrowheads="1"/>
          </p:cNvSpPr>
          <p:nvPr/>
        </p:nvSpPr>
        <p:spPr bwMode="auto">
          <a:xfrm>
            <a:off x="7068843" y="649844"/>
            <a:ext cx="74613" cy="746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4" name="TextBox 3">
            <a:extLst>
              <a:ext uri="{FF2B5EF4-FFF2-40B4-BE49-F238E27FC236}">
                <a16:creationId xmlns:a16="http://schemas.microsoft.com/office/drawing/2014/main" id="{876ABB14-D067-4052-A6E1-19629DF86EAA}"/>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D.26</a:t>
            </a:r>
          </a:p>
        </p:txBody>
      </p:sp>
      <p:pic>
        <p:nvPicPr>
          <p:cNvPr id="5" name="Picture 2">
            <a:extLst>
              <a:ext uri="{FF2B5EF4-FFF2-40B4-BE49-F238E27FC236}">
                <a16:creationId xmlns:a16="http://schemas.microsoft.com/office/drawing/2014/main" id="{60E34528-7E12-EE71-8195-553BD24D718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69836" y="816531"/>
            <a:ext cx="7222164" cy="543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0B068C2-2D2B-AE07-6801-D118E1FFFCAF}"/>
              </a:ext>
            </a:extLst>
          </p:cNvPr>
          <p:cNvSpPr txBox="1"/>
          <p:nvPr/>
        </p:nvSpPr>
        <p:spPr>
          <a:xfrm>
            <a:off x="1151918" y="5437021"/>
            <a:ext cx="2133600" cy="646331"/>
          </a:xfrm>
          <a:prstGeom prst="rect">
            <a:avLst/>
          </a:prstGeom>
          <a:solidFill>
            <a:schemeClr val="bg1"/>
          </a:solidFill>
          <a:ln w="19050">
            <a:solidFill>
              <a:schemeClr val="bg1">
                <a:lumMod val="75000"/>
              </a:schemeClr>
            </a:solidFill>
          </a:ln>
        </p:spPr>
        <p:txBody>
          <a:bodyPr wrap="square" rtlCol="0">
            <a:spAutoFit/>
          </a:bodyPr>
          <a:lstStyle/>
          <a:p>
            <a:pPr algn="ctr"/>
            <a:r>
              <a:rPr lang="en-US" b="1" dirty="0"/>
              <a:t>Proposed Baseline</a:t>
            </a:r>
          </a:p>
          <a:p>
            <a:pPr algn="ctr"/>
            <a:r>
              <a:rPr lang="en-US" i="1" dirty="0"/>
              <a:t>(Blue)</a:t>
            </a:r>
          </a:p>
        </p:txBody>
      </p:sp>
      <p:sp>
        <p:nvSpPr>
          <p:cNvPr id="10" name="TextBox 9">
            <a:extLst>
              <a:ext uri="{FF2B5EF4-FFF2-40B4-BE49-F238E27FC236}">
                <a16:creationId xmlns:a16="http://schemas.microsoft.com/office/drawing/2014/main" id="{957F8219-FD30-29BD-520B-62DA5874580D}"/>
              </a:ext>
            </a:extLst>
          </p:cNvPr>
          <p:cNvSpPr txBox="1"/>
          <p:nvPr/>
        </p:nvSpPr>
        <p:spPr>
          <a:xfrm>
            <a:off x="5916544" y="5007531"/>
            <a:ext cx="2133600" cy="646331"/>
          </a:xfrm>
          <a:prstGeom prst="rect">
            <a:avLst/>
          </a:prstGeom>
          <a:solidFill>
            <a:schemeClr val="bg1"/>
          </a:solidFill>
          <a:ln w="19050">
            <a:solidFill>
              <a:schemeClr val="bg1">
                <a:lumMod val="75000"/>
              </a:schemeClr>
            </a:solidFill>
          </a:ln>
        </p:spPr>
        <p:txBody>
          <a:bodyPr wrap="square" rtlCol="0">
            <a:spAutoFit/>
          </a:bodyPr>
          <a:lstStyle/>
          <a:p>
            <a:pPr algn="ctr"/>
            <a:r>
              <a:rPr lang="en-US" b="1" dirty="0"/>
              <a:t>Existing Centerline</a:t>
            </a:r>
          </a:p>
          <a:p>
            <a:pPr algn="ctr"/>
            <a:r>
              <a:rPr lang="en-US" i="1" dirty="0"/>
              <a:t>(Green)</a:t>
            </a:r>
          </a:p>
        </p:txBody>
      </p:sp>
      <p:sp>
        <p:nvSpPr>
          <p:cNvPr id="11" name="TextBox 10">
            <a:extLst>
              <a:ext uri="{FF2B5EF4-FFF2-40B4-BE49-F238E27FC236}">
                <a16:creationId xmlns:a16="http://schemas.microsoft.com/office/drawing/2014/main" id="{1B913424-134E-755B-6C6E-B32E28668781}"/>
              </a:ext>
            </a:extLst>
          </p:cNvPr>
          <p:cNvSpPr txBox="1"/>
          <p:nvPr/>
        </p:nvSpPr>
        <p:spPr>
          <a:xfrm>
            <a:off x="3657600" y="1297794"/>
            <a:ext cx="3190384" cy="646331"/>
          </a:xfrm>
          <a:prstGeom prst="rect">
            <a:avLst/>
          </a:prstGeom>
          <a:solidFill>
            <a:schemeClr val="bg1"/>
          </a:solidFill>
          <a:ln w="19050">
            <a:solidFill>
              <a:schemeClr val="bg1">
                <a:lumMod val="75000"/>
              </a:schemeClr>
            </a:solidFill>
          </a:ln>
        </p:spPr>
        <p:txBody>
          <a:bodyPr wrap="square" rtlCol="0">
            <a:spAutoFit/>
          </a:bodyPr>
          <a:lstStyle/>
          <a:p>
            <a:pPr algn="ctr"/>
            <a:r>
              <a:rPr lang="en-US" b="1" dirty="0"/>
              <a:t>Proposed Baseline Stationing</a:t>
            </a:r>
          </a:p>
          <a:p>
            <a:pPr algn="ctr"/>
            <a:r>
              <a:rPr lang="en-US" i="1" dirty="0"/>
              <a:t>(Blue)</a:t>
            </a:r>
          </a:p>
        </p:txBody>
      </p:sp>
      <p:cxnSp>
        <p:nvCxnSpPr>
          <p:cNvPr id="12" name="Straight Arrow Connector 11">
            <a:extLst>
              <a:ext uri="{FF2B5EF4-FFF2-40B4-BE49-F238E27FC236}">
                <a16:creationId xmlns:a16="http://schemas.microsoft.com/office/drawing/2014/main" id="{F970423E-6F39-5E30-17F7-D4005AC5822A}"/>
              </a:ext>
            </a:extLst>
          </p:cNvPr>
          <p:cNvCxnSpPr/>
          <p:nvPr/>
        </p:nvCxnSpPr>
        <p:spPr>
          <a:xfrm flipV="1">
            <a:off x="3285518" y="3712131"/>
            <a:ext cx="533400" cy="17248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67C1997-DD63-0094-B446-390490806C13}"/>
              </a:ext>
            </a:extLst>
          </p:cNvPr>
          <p:cNvCxnSpPr/>
          <p:nvPr/>
        </p:nvCxnSpPr>
        <p:spPr>
          <a:xfrm flipH="1" flipV="1">
            <a:off x="5723918" y="3712131"/>
            <a:ext cx="192626"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5BAA92-C4F9-E29D-4264-3667DC3D43CA}"/>
              </a:ext>
            </a:extLst>
          </p:cNvPr>
          <p:cNvCxnSpPr>
            <a:stCxn id="11" idx="3"/>
          </p:cNvCxnSpPr>
          <p:nvPr/>
        </p:nvCxnSpPr>
        <p:spPr>
          <a:xfrm>
            <a:off x="6847984" y="1620960"/>
            <a:ext cx="895713" cy="11005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3D419E-04C6-1787-2871-88F546B7E6BA}"/>
              </a:ext>
            </a:extLst>
          </p:cNvPr>
          <p:cNvCxnSpPr>
            <a:stCxn id="11" idx="1"/>
          </p:cNvCxnSpPr>
          <p:nvPr/>
        </p:nvCxnSpPr>
        <p:spPr>
          <a:xfrm flipH="1">
            <a:off x="3133120" y="1620960"/>
            <a:ext cx="524480" cy="9481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D5947B-662F-35D6-72CC-1979F4FE3CE1}"/>
              </a:ext>
            </a:extLst>
          </p:cNvPr>
          <p:cNvSpPr txBox="1"/>
          <p:nvPr/>
        </p:nvSpPr>
        <p:spPr>
          <a:xfrm>
            <a:off x="1641209" y="6266899"/>
            <a:ext cx="6892499" cy="369332"/>
          </a:xfrm>
          <a:prstGeom prst="rect">
            <a:avLst/>
          </a:prstGeom>
          <a:solidFill>
            <a:schemeClr val="bg1"/>
          </a:solidFill>
          <a:ln>
            <a:solidFill>
              <a:schemeClr val="tx1"/>
            </a:solidFill>
          </a:ln>
        </p:spPr>
        <p:txBody>
          <a:bodyPr wrap="square" rtlCol="0">
            <a:spAutoFit/>
          </a:bodyPr>
          <a:lstStyle/>
          <a:p>
            <a:pPr algn="ctr"/>
            <a:r>
              <a:rPr lang="en-US" b="1" i="1" dirty="0"/>
              <a:t>Always see Sheet D.1 for complete legend of abbreviations and symbols.</a:t>
            </a:r>
          </a:p>
        </p:txBody>
      </p:sp>
    </p:spTree>
    <p:extLst>
      <p:ext uri="{BB962C8B-B14F-4D97-AF65-F5344CB8AC3E}">
        <p14:creationId xmlns:p14="http://schemas.microsoft.com/office/powerpoint/2010/main" val="15659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Box 1042">
            <a:extLst>
              <a:ext uri="{FF2B5EF4-FFF2-40B4-BE49-F238E27FC236}">
                <a16:creationId xmlns:a16="http://schemas.microsoft.com/office/drawing/2014/main" id="{E9F15C7F-3E8B-481D-FC55-9566C6FABF5E}"/>
              </a:ext>
            </a:extLst>
          </p:cNvPr>
          <p:cNvSpPr txBox="1">
            <a:spLocks noChangeArrowheads="1"/>
          </p:cNvSpPr>
          <p:nvPr/>
        </p:nvSpPr>
        <p:spPr bwMode="auto">
          <a:xfrm>
            <a:off x="584902" y="689843"/>
            <a:ext cx="3538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2800" dirty="0">
                <a:solidFill>
                  <a:prstClr val="black"/>
                </a:solidFill>
              </a:rPr>
              <a:t>What is Stationing?</a:t>
            </a:r>
          </a:p>
        </p:txBody>
      </p:sp>
      <p:sp>
        <p:nvSpPr>
          <p:cNvPr id="9" name="Text Box 1043">
            <a:extLst>
              <a:ext uri="{FF2B5EF4-FFF2-40B4-BE49-F238E27FC236}">
                <a16:creationId xmlns:a16="http://schemas.microsoft.com/office/drawing/2014/main" id="{35A76D2F-E2DB-0193-111D-13162CC93C5E}"/>
              </a:ext>
            </a:extLst>
          </p:cNvPr>
          <p:cNvSpPr txBox="1">
            <a:spLocks noChangeArrowheads="1"/>
          </p:cNvSpPr>
          <p:nvPr/>
        </p:nvSpPr>
        <p:spPr bwMode="auto">
          <a:xfrm>
            <a:off x="584902" y="1213063"/>
            <a:ext cx="8330498" cy="364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marL="342900" indent="-342900">
              <a:lnSpc>
                <a:spcPct val="150000"/>
              </a:lnSpc>
              <a:buFont typeface="Arial" panose="020B0604020202020204" pitchFamily="34" charset="0"/>
              <a:buChar char="•"/>
            </a:pPr>
            <a:r>
              <a:rPr lang="en-US" altLang="en-US" sz="1800" dirty="0">
                <a:solidFill>
                  <a:prstClr val="black"/>
                </a:solidFill>
              </a:rPr>
              <a:t>A station is a longitudinal measurement method used to provide location along highway and other longitudinal projects. </a:t>
            </a:r>
          </a:p>
          <a:p>
            <a:pPr marL="342900" indent="-342900">
              <a:lnSpc>
                <a:spcPct val="150000"/>
              </a:lnSpc>
              <a:buFont typeface="Arial" panose="020B0604020202020204" pitchFamily="34" charset="0"/>
              <a:buChar char="•"/>
            </a:pPr>
            <a:r>
              <a:rPr lang="en-US" altLang="en-US" sz="1800" dirty="0">
                <a:solidFill>
                  <a:prstClr val="black"/>
                </a:solidFill>
              </a:rPr>
              <a:t>The measurement is taken horizontally (i.e. does not follow ground contour) along the highway project centerline.</a:t>
            </a:r>
          </a:p>
          <a:p>
            <a:pPr marL="342900" indent="-342900">
              <a:lnSpc>
                <a:spcPct val="150000"/>
              </a:lnSpc>
              <a:buFont typeface="Arial" panose="020B0604020202020204" pitchFamily="34" charset="0"/>
              <a:buChar char="•"/>
            </a:pPr>
            <a:r>
              <a:rPr lang="en-US" altLang="en-US" sz="1800" dirty="0">
                <a:solidFill>
                  <a:prstClr val="black"/>
                </a:solidFill>
              </a:rPr>
              <a:t>1 STA. = 100 Feet</a:t>
            </a:r>
          </a:p>
          <a:p>
            <a:pPr marL="342900" indent="-342900">
              <a:lnSpc>
                <a:spcPct val="150000"/>
              </a:lnSpc>
              <a:buFont typeface="Arial" panose="020B0604020202020204" pitchFamily="34" charset="0"/>
              <a:buChar char="•"/>
            </a:pPr>
            <a:endParaRPr lang="en-US" altLang="en-US" sz="1800" dirty="0">
              <a:solidFill>
                <a:prstClr val="black"/>
              </a:solidFill>
            </a:endParaRPr>
          </a:p>
          <a:p>
            <a:pPr marL="342900" indent="-342900">
              <a:lnSpc>
                <a:spcPct val="150000"/>
              </a:lnSpc>
              <a:buFont typeface="Arial" panose="020B0604020202020204" pitchFamily="34" charset="0"/>
              <a:buChar char="•"/>
            </a:pPr>
            <a:r>
              <a:rPr lang="en-US" altLang="en-US" sz="1800" dirty="0">
                <a:solidFill>
                  <a:prstClr val="black"/>
                </a:solidFill>
              </a:rPr>
              <a:t>East-west roads, stationing typically begins on the west county line.</a:t>
            </a:r>
          </a:p>
          <a:p>
            <a:pPr marL="342900" indent="-342900">
              <a:lnSpc>
                <a:spcPct val="150000"/>
              </a:lnSpc>
              <a:buFont typeface="Arial" panose="020B0604020202020204" pitchFamily="34" charset="0"/>
              <a:buChar char="•"/>
            </a:pPr>
            <a:r>
              <a:rPr lang="en-US" altLang="en-US" sz="1800" dirty="0">
                <a:solidFill>
                  <a:prstClr val="black"/>
                </a:solidFill>
              </a:rPr>
              <a:t>North-south roads, stationing typically begins on the south county line.</a:t>
            </a:r>
          </a:p>
          <a:p>
            <a:pPr marL="342900" indent="-342900">
              <a:lnSpc>
                <a:spcPct val="150000"/>
              </a:lnSpc>
              <a:buFont typeface="Arial" panose="020B0604020202020204" pitchFamily="34" charset="0"/>
              <a:buChar char="•"/>
            </a:pPr>
            <a:r>
              <a:rPr lang="en-US" altLang="en-US" sz="1800" dirty="0">
                <a:solidFill>
                  <a:prstClr val="black"/>
                </a:solidFill>
              </a:rPr>
              <a:t>Stationing typically resets to 0+00 when crossing a county line.</a:t>
            </a:r>
          </a:p>
        </p:txBody>
      </p:sp>
      <p:sp>
        <p:nvSpPr>
          <p:cNvPr id="10" name="Text Box 1044">
            <a:extLst>
              <a:ext uri="{FF2B5EF4-FFF2-40B4-BE49-F238E27FC236}">
                <a16:creationId xmlns:a16="http://schemas.microsoft.com/office/drawing/2014/main" id="{D6481F7D-2520-4875-7171-AA6B451440B0}"/>
              </a:ext>
            </a:extLst>
          </p:cNvPr>
          <p:cNvSpPr txBox="1">
            <a:spLocks noChangeArrowheads="1"/>
          </p:cNvSpPr>
          <p:nvPr/>
        </p:nvSpPr>
        <p:spPr bwMode="auto">
          <a:xfrm>
            <a:off x="6699" y="54102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2400" dirty="0">
                <a:solidFill>
                  <a:prstClr val="black"/>
                </a:solidFill>
              </a:rPr>
              <a:t>STA. 445+00 = 44,500’ from station 0+00</a:t>
            </a:r>
          </a:p>
        </p:txBody>
      </p:sp>
    </p:spTree>
    <p:extLst>
      <p:ext uri="{BB962C8B-B14F-4D97-AF65-F5344CB8AC3E}">
        <p14:creationId xmlns:p14="http://schemas.microsoft.com/office/powerpoint/2010/main" val="14130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Line 11">
            <a:extLst>
              <a:ext uri="{FF2B5EF4-FFF2-40B4-BE49-F238E27FC236}">
                <a16:creationId xmlns:a16="http://schemas.microsoft.com/office/drawing/2014/main" id="{63924BD7-8B95-01B7-16AD-F4A34AE48529}"/>
              </a:ext>
            </a:extLst>
          </p:cNvPr>
          <p:cNvSpPr>
            <a:spLocks noChangeShapeType="1"/>
          </p:cNvSpPr>
          <p:nvPr/>
        </p:nvSpPr>
        <p:spPr bwMode="auto">
          <a:xfrm>
            <a:off x="1509860" y="4433483"/>
            <a:ext cx="6604000" cy="0"/>
          </a:xfrm>
          <a:prstGeom prst="line">
            <a:avLst/>
          </a:prstGeom>
          <a:noFill/>
          <a:ln w="38100">
            <a:solidFill>
              <a:schemeClr val="tx2">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Text Box 23">
            <a:extLst>
              <a:ext uri="{FF2B5EF4-FFF2-40B4-BE49-F238E27FC236}">
                <a16:creationId xmlns:a16="http://schemas.microsoft.com/office/drawing/2014/main" id="{9A4B016A-3E30-7D41-1227-C3B7E148C7E9}"/>
              </a:ext>
            </a:extLst>
          </p:cNvPr>
          <p:cNvSpPr txBox="1">
            <a:spLocks noChangeArrowheads="1"/>
          </p:cNvSpPr>
          <p:nvPr/>
        </p:nvSpPr>
        <p:spPr bwMode="auto">
          <a:xfrm rot="5400000">
            <a:off x="1425076" y="3451750"/>
            <a:ext cx="69923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solidFill>
                  <a:srgbClr val="0070C0"/>
                </a:solidFill>
              </a:rPr>
              <a:t>445</a:t>
            </a:r>
          </a:p>
        </p:txBody>
      </p:sp>
      <p:sp>
        <p:nvSpPr>
          <p:cNvPr id="53" name="Text Box 24">
            <a:extLst>
              <a:ext uri="{FF2B5EF4-FFF2-40B4-BE49-F238E27FC236}">
                <a16:creationId xmlns:a16="http://schemas.microsoft.com/office/drawing/2014/main" id="{E8BCA36D-7289-7127-17AB-45C0B40078AB}"/>
              </a:ext>
            </a:extLst>
          </p:cNvPr>
          <p:cNvSpPr txBox="1">
            <a:spLocks noChangeArrowheads="1"/>
          </p:cNvSpPr>
          <p:nvPr/>
        </p:nvSpPr>
        <p:spPr bwMode="auto">
          <a:xfrm rot="5400000">
            <a:off x="5068593" y="3467638"/>
            <a:ext cx="69923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solidFill>
                  <a:srgbClr val="0070C0"/>
                </a:solidFill>
              </a:rPr>
              <a:t>450</a:t>
            </a:r>
          </a:p>
        </p:txBody>
      </p:sp>
      <p:sp>
        <p:nvSpPr>
          <p:cNvPr id="54" name="AutoShape 27">
            <a:extLst>
              <a:ext uri="{FF2B5EF4-FFF2-40B4-BE49-F238E27FC236}">
                <a16:creationId xmlns:a16="http://schemas.microsoft.com/office/drawing/2014/main" id="{7C582FA1-7F09-C6AC-7B91-E6B0E5DABE3C}"/>
              </a:ext>
            </a:extLst>
          </p:cNvPr>
          <p:cNvSpPr>
            <a:spLocks noChangeArrowheads="1"/>
          </p:cNvSpPr>
          <p:nvPr/>
        </p:nvSpPr>
        <p:spPr bwMode="auto">
          <a:xfrm>
            <a:off x="283683" y="4918768"/>
            <a:ext cx="1109624" cy="459974"/>
          </a:xfrm>
          <a:prstGeom prst="leftArrowCallout">
            <a:avLst>
              <a:gd name="adj1" fmla="val 25000"/>
              <a:gd name="adj2" fmla="val 25000"/>
              <a:gd name="adj3" fmla="val 67444"/>
              <a:gd name="adj4" fmla="val 66667"/>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1800" i="1" dirty="0"/>
              <a:t>Back</a:t>
            </a:r>
          </a:p>
        </p:txBody>
      </p:sp>
      <p:sp>
        <p:nvSpPr>
          <p:cNvPr id="55" name="AutoShape 30">
            <a:extLst>
              <a:ext uri="{FF2B5EF4-FFF2-40B4-BE49-F238E27FC236}">
                <a16:creationId xmlns:a16="http://schemas.microsoft.com/office/drawing/2014/main" id="{66467013-FAFC-00A7-088E-0C3C767B0E95}"/>
              </a:ext>
            </a:extLst>
          </p:cNvPr>
          <p:cNvSpPr>
            <a:spLocks noChangeArrowheads="1"/>
          </p:cNvSpPr>
          <p:nvPr/>
        </p:nvSpPr>
        <p:spPr bwMode="auto">
          <a:xfrm flipH="1">
            <a:off x="7528876" y="3663233"/>
            <a:ext cx="1276378" cy="476549"/>
          </a:xfrm>
          <a:prstGeom prst="leftArrowCallout">
            <a:avLst>
              <a:gd name="adj1" fmla="val 25000"/>
              <a:gd name="adj2" fmla="val 25000"/>
              <a:gd name="adj3" fmla="val 67444"/>
              <a:gd name="adj4" fmla="val 66667"/>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1800" i="1" dirty="0"/>
              <a:t>Ahead </a:t>
            </a:r>
          </a:p>
        </p:txBody>
      </p:sp>
      <p:sp>
        <p:nvSpPr>
          <p:cNvPr id="56" name="Text Box 31">
            <a:extLst>
              <a:ext uri="{FF2B5EF4-FFF2-40B4-BE49-F238E27FC236}">
                <a16:creationId xmlns:a16="http://schemas.microsoft.com/office/drawing/2014/main" id="{6278FE35-EF5D-5547-326A-147D20FAED06}"/>
              </a:ext>
            </a:extLst>
          </p:cNvPr>
          <p:cNvSpPr txBox="1">
            <a:spLocks noChangeArrowheads="1"/>
          </p:cNvSpPr>
          <p:nvPr/>
        </p:nvSpPr>
        <p:spPr bwMode="auto">
          <a:xfrm>
            <a:off x="3407480" y="3682582"/>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i="1" dirty="0"/>
              <a:t>Left Side</a:t>
            </a:r>
          </a:p>
        </p:txBody>
      </p:sp>
      <p:sp>
        <p:nvSpPr>
          <p:cNvPr id="57" name="Text Box 32">
            <a:extLst>
              <a:ext uri="{FF2B5EF4-FFF2-40B4-BE49-F238E27FC236}">
                <a16:creationId xmlns:a16="http://schemas.microsoft.com/office/drawing/2014/main" id="{13BA6CC8-A494-B531-BA7B-2E460E292D56}"/>
              </a:ext>
            </a:extLst>
          </p:cNvPr>
          <p:cNvSpPr txBox="1">
            <a:spLocks noChangeArrowheads="1"/>
          </p:cNvSpPr>
          <p:nvPr/>
        </p:nvSpPr>
        <p:spPr bwMode="auto">
          <a:xfrm>
            <a:off x="3400329" y="4763843"/>
            <a:ext cx="168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i="1" dirty="0"/>
              <a:t>Right Side</a:t>
            </a:r>
          </a:p>
        </p:txBody>
      </p:sp>
      <p:grpSp>
        <p:nvGrpSpPr>
          <p:cNvPr id="58" name="Group 73">
            <a:extLst>
              <a:ext uri="{FF2B5EF4-FFF2-40B4-BE49-F238E27FC236}">
                <a16:creationId xmlns:a16="http://schemas.microsoft.com/office/drawing/2014/main" id="{8FF90407-409A-3172-F90E-FFCE59FD6ADF}"/>
              </a:ext>
            </a:extLst>
          </p:cNvPr>
          <p:cNvGrpSpPr>
            <a:grpSpLocks/>
          </p:cNvGrpSpPr>
          <p:nvPr/>
        </p:nvGrpSpPr>
        <p:grpSpPr bwMode="auto">
          <a:xfrm>
            <a:off x="1743546" y="4751128"/>
            <a:ext cx="3654425" cy="1383998"/>
            <a:chOff x="1098" y="1980"/>
            <a:chExt cx="2302" cy="430"/>
          </a:xfrm>
        </p:grpSpPr>
        <p:sp>
          <p:nvSpPr>
            <p:cNvPr id="59" name="Text Box 38">
              <a:extLst>
                <a:ext uri="{FF2B5EF4-FFF2-40B4-BE49-F238E27FC236}">
                  <a16:creationId xmlns:a16="http://schemas.microsoft.com/office/drawing/2014/main" id="{1207EDE1-7520-C930-55BC-3A465D0AEA2C}"/>
                </a:ext>
              </a:extLst>
            </p:cNvPr>
            <p:cNvSpPr txBox="1">
              <a:spLocks noChangeArrowheads="1"/>
            </p:cNvSpPr>
            <p:nvPr/>
          </p:nvSpPr>
          <p:spPr bwMode="auto">
            <a:xfrm>
              <a:off x="2058" y="2179"/>
              <a:ext cx="3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800" b="0" dirty="0"/>
                <a:t>500’</a:t>
              </a:r>
            </a:p>
          </p:txBody>
        </p:sp>
        <p:sp>
          <p:nvSpPr>
            <p:cNvPr id="60" name="Line 39">
              <a:extLst>
                <a:ext uri="{FF2B5EF4-FFF2-40B4-BE49-F238E27FC236}">
                  <a16:creationId xmlns:a16="http://schemas.microsoft.com/office/drawing/2014/main" id="{F0FF1BCE-3A30-2C25-C312-D8DC53F39AAC}"/>
                </a:ext>
              </a:extLst>
            </p:cNvPr>
            <p:cNvSpPr>
              <a:spLocks noChangeShapeType="1"/>
            </p:cNvSpPr>
            <p:nvPr/>
          </p:nvSpPr>
          <p:spPr bwMode="auto">
            <a:xfrm>
              <a:off x="1098" y="1984"/>
              <a:ext cx="0"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40">
              <a:extLst>
                <a:ext uri="{FF2B5EF4-FFF2-40B4-BE49-F238E27FC236}">
                  <a16:creationId xmlns:a16="http://schemas.microsoft.com/office/drawing/2014/main" id="{0025FE22-E129-5188-2450-C32175F07EB2}"/>
                </a:ext>
              </a:extLst>
            </p:cNvPr>
            <p:cNvSpPr>
              <a:spLocks noChangeShapeType="1"/>
            </p:cNvSpPr>
            <p:nvPr/>
          </p:nvSpPr>
          <p:spPr bwMode="auto">
            <a:xfrm>
              <a:off x="3400" y="1980"/>
              <a:ext cx="0"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43">
              <a:extLst>
                <a:ext uri="{FF2B5EF4-FFF2-40B4-BE49-F238E27FC236}">
                  <a16:creationId xmlns:a16="http://schemas.microsoft.com/office/drawing/2014/main" id="{5878587E-0166-094A-9D8F-3599F8ABDCC2}"/>
                </a:ext>
              </a:extLst>
            </p:cNvPr>
            <p:cNvSpPr>
              <a:spLocks noChangeShapeType="1"/>
            </p:cNvSpPr>
            <p:nvPr/>
          </p:nvSpPr>
          <p:spPr bwMode="auto">
            <a:xfrm>
              <a:off x="2400" y="2221"/>
              <a:ext cx="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44">
              <a:extLst>
                <a:ext uri="{FF2B5EF4-FFF2-40B4-BE49-F238E27FC236}">
                  <a16:creationId xmlns:a16="http://schemas.microsoft.com/office/drawing/2014/main" id="{1FCE4FC6-C15B-52CC-ACF9-4C5CFBF68628}"/>
                </a:ext>
              </a:extLst>
            </p:cNvPr>
            <p:cNvSpPr>
              <a:spLocks noChangeShapeType="1"/>
            </p:cNvSpPr>
            <p:nvPr/>
          </p:nvSpPr>
          <p:spPr bwMode="auto">
            <a:xfrm flipH="1">
              <a:off x="1098" y="2225"/>
              <a:ext cx="9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 name="Group 74">
            <a:extLst>
              <a:ext uri="{FF2B5EF4-FFF2-40B4-BE49-F238E27FC236}">
                <a16:creationId xmlns:a16="http://schemas.microsoft.com/office/drawing/2014/main" id="{4C25A758-2ADC-D07C-BBED-A84BF67DE306}"/>
              </a:ext>
            </a:extLst>
          </p:cNvPr>
          <p:cNvGrpSpPr>
            <a:grpSpLocks/>
          </p:cNvGrpSpPr>
          <p:nvPr/>
        </p:nvGrpSpPr>
        <p:grpSpPr bwMode="auto">
          <a:xfrm>
            <a:off x="2480147" y="4558151"/>
            <a:ext cx="733425" cy="366713"/>
            <a:chOff x="2022" y="2477"/>
            <a:chExt cx="462" cy="231"/>
          </a:xfrm>
        </p:grpSpPr>
        <p:sp>
          <p:nvSpPr>
            <p:cNvPr id="65" name="Line 33">
              <a:extLst>
                <a:ext uri="{FF2B5EF4-FFF2-40B4-BE49-F238E27FC236}">
                  <a16:creationId xmlns:a16="http://schemas.microsoft.com/office/drawing/2014/main" id="{37A83BE0-8F2B-06D5-EEBC-819A92C69B5D}"/>
                </a:ext>
              </a:extLst>
            </p:cNvPr>
            <p:cNvSpPr>
              <a:spLocks noChangeShapeType="1"/>
            </p:cNvSpPr>
            <p:nvPr/>
          </p:nvSpPr>
          <p:spPr bwMode="auto">
            <a:xfrm flipH="1">
              <a:off x="2022" y="2477"/>
              <a:ext cx="2" cy="2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34">
              <a:extLst>
                <a:ext uri="{FF2B5EF4-FFF2-40B4-BE49-F238E27FC236}">
                  <a16:creationId xmlns:a16="http://schemas.microsoft.com/office/drawing/2014/main" id="{4AD52169-809A-79E5-F2A9-C09CB0B3D0F3}"/>
                </a:ext>
              </a:extLst>
            </p:cNvPr>
            <p:cNvSpPr>
              <a:spLocks noChangeShapeType="1"/>
            </p:cNvSpPr>
            <p:nvPr/>
          </p:nvSpPr>
          <p:spPr bwMode="auto">
            <a:xfrm>
              <a:off x="2482" y="2477"/>
              <a:ext cx="0" cy="2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Text Box 37">
              <a:extLst>
                <a:ext uri="{FF2B5EF4-FFF2-40B4-BE49-F238E27FC236}">
                  <a16:creationId xmlns:a16="http://schemas.microsoft.com/office/drawing/2014/main" id="{34538F13-4669-141C-9615-16A913D22709}"/>
                </a:ext>
              </a:extLst>
            </p:cNvPr>
            <p:cNvSpPr txBox="1">
              <a:spLocks noChangeArrowheads="1"/>
            </p:cNvSpPr>
            <p:nvPr/>
          </p:nvSpPr>
          <p:spPr bwMode="auto">
            <a:xfrm>
              <a:off x="2057" y="2477"/>
              <a:ext cx="3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800" b="0" dirty="0"/>
                <a:t>100’</a:t>
              </a:r>
            </a:p>
          </p:txBody>
        </p:sp>
        <p:sp>
          <p:nvSpPr>
            <p:cNvPr id="68" name="Line 45">
              <a:extLst>
                <a:ext uri="{FF2B5EF4-FFF2-40B4-BE49-F238E27FC236}">
                  <a16:creationId xmlns:a16="http://schemas.microsoft.com/office/drawing/2014/main" id="{1AD71789-57F7-39AA-E1ED-87069573728B}"/>
                </a:ext>
              </a:extLst>
            </p:cNvPr>
            <p:cNvSpPr>
              <a:spLocks noChangeShapeType="1"/>
            </p:cNvSpPr>
            <p:nvPr/>
          </p:nvSpPr>
          <p:spPr bwMode="auto">
            <a:xfrm flipH="1">
              <a:off x="2024" y="2593"/>
              <a:ext cx="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46">
              <a:extLst>
                <a:ext uri="{FF2B5EF4-FFF2-40B4-BE49-F238E27FC236}">
                  <a16:creationId xmlns:a16="http://schemas.microsoft.com/office/drawing/2014/main" id="{EC651BE6-F6AF-2E65-8D98-1BFB15570D4A}"/>
                </a:ext>
              </a:extLst>
            </p:cNvPr>
            <p:cNvSpPr>
              <a:spLocks noChangeShapeType="1"/>
            </p:cNvSpPr>
            <p:nvPr/>
          </p:nvSpPr>
          <p:spPr bwMode="auto">
            <a:xfrm>
              <a:off x="2380" y="2585"/>
              <a:ext cx="10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 name="Group 67">
            <a:extLst>
              <a:ext uri="{FF2B5EF4-FFF2-40B4-BE49-F238E27FC236}">
                <a16:creationId xmlns:a16="http://schemas.microsoft.com/office/drawing/2014/main" id="{38F32ED3-C789-E813-DDBC-0EFECD6B4526}"/>
              </a:ext>
            </a:extLst>
          </p:cNvPr>
          <p:cNvGrpSpPr>
            <a:grpSpLocks/>
          </p:cNvGrpSpPr>
          <p:nvPr/>
        </p:nvGrpSpPr>
        <p:grpSpPr bwMode="auto">
          <a:xfrm>
            <a:off x="6058373" y="1985558"/>
            <a:ext cx="3024188" cy="2149475"/>
            <a:chOff x="3816" y="830"/>
            <a:chExt cx="1905" cy="1354"/>
          </a:xfrm>
        </p:grpSpPr>
        <p:sp>
          <p:nvSpPr>
            <p:cNvPr id="71" name="Oval 47">
              <a:extLst>
                <a:ext uri="{FF2B5EF4-FFF2-40B4-BE49-F238E27FC236}">
                  <a16:creationId xmlns:a16="http://schemas.microsoft.com/office/drawing/2014/main" id="{98FA77C6-6E7A-6D4C-797B-1D7A41967B9E}"/>
                </a:ext>
              </a:extLst>
            </p:cNvPr>
            <p:cNvSpPr>
              <a:spLocks noChangeArrowheads="1"/>
            </p:cNvSpPr>
            <p:nvPr/>
          </p:nvSpPr>
          <p:spPr bwMode="auto">
            <a:xfrm>
              <a:off x="3816" y="2100"/>
              <a:ext cx="87"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2" name="Text Box 48">
              <a:extLst>
                <a:ext uri="{FF2B5EF4-FFF2-40B4-BE49-F238E27FC236}">
                  <a16:creationId xmlns:a16="http://schemas.microsoft.com/office/drawing/2014/main" id="{5ACE894D-5B2A-702C-430A-BB0CACC55EB6}"/>
                </a:ext>
              </a:extLst>
            </p:cNvPr>
            <p:cNvSpPr txBox="1">
              <a:spLocks noChangeArrowheads="1"/>
            </p:cNvSpPr>
            <p:nvPr/>
          </p:nvSpPr>
          <p:spPr bwMode="auto">
            <a:xfrm>
              <a:off x="4095" y="830"/>
              <a:ext cx="1626"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600" dirty="0"/>
                <a:t>Example: This point is at</a:t>
              </a:r>
            </a:p>
            <a:p>
              <a:pPr algn="l"/>
              <a:r>
                <a:rPr lang="en-US" altLang="en-US" sz="1600" dirty="0"/>
                <a:t>Sta. 451+00 - 50’ Lt.</a:t>
              </a:r>
            </a:p>
            <a:p>
              <a:pPr algn="l"/>
              <a:r>
                <a:rPr lang="en-US" altLang="en-US" sz="1600" dirty="0"/>
                <a:t>(Left of centerline)</a:t>
              </a:r>
            </a:p>
          </p:txBody>
        </p:sp>
        <p:sp>
          <p:nvSpPr>
            <p:cNvPr id="73" name="Line 49">
              <a:extLst>
                <a:ext uri="{FF2B5EF4-FFF2-40B4-BE49-F238E27FC236}">
                  <a16:creationId xmlns:a16="http://schemas.microsoft.com/office/drawing/2014/main" id="{AE1B214F-EA23-AAEF-FBE7-DCC8A00B9139}"/>
                </a:ext>
              </a:extLst>
            </p:cNvPr>
            <p:cNvSpPr>
              <a:spLocks noChangeShapeType="1"/>
            </p:cNvSpPr>
            <p:nvPr/>
          </p:nvSpPr>
          <p:spPr bwMode="auto">
            <a:xfrm flipH="1">
              <a:off x="3873" y="1300"/>
              <a:ext cx="253" cy="8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 name="Text Box 58">
            <a:extLst>
              <a:ext uri="{FF2B5EF4-FFF2-40B4-BE49-F238E27FC236}">
                <a16:creationId xmlns:a16="http://schemas.microsoft.com/office/drawing/2014/main" id="{48EE09E1-3121-4DCC-9CD4-D509F48593D0}"/>
              </a:ext>
            </a:extLst>
          </p:cNvPr>
          <p:cNvSpPr txBox="1">
            <a:spLocks noChangeArrowheads="1"/>
          </p:cNvSpPr>
          <p:nvPr/>
        </p:nvSpPr>
        <p:spPr bwMode="auto">
          <a:xfrm>
            <a:off x="2363428" y="1818504"/>
            <a:ext cx="369617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2400" i="1" u="sng" dirty="0"/>
              <a:t>Stationing</a:t>
            </a:r>
          </a:p>
        </p:txBody>
      </p:sp>
      <p:sp>
        <p:nvSpPr>
          <p:cNvPr id="75" name="Line 59">
            <a:extLst>
              <a:ext uri="{FF2B5EF4-FFF2-40B4-BE49-F238E27FC236}">
                <a16:creationId xmlns:a16="http://schemas.microsoft.com/office/drawing/2014/main" id="{AF76269A-6170-FD27-A0B3-928F442CB60D}"/>
              </a:ext>
            </a:extLst>
          </p:cNvPr>
          <p:cNvSpPr>
            <a:spLocks noChangeShapeType="1"/>
          </p:cNvSpPr>
          <p:nvPr/>
        </p:nvSpPr>
        <p:spPr bwMode="auto">
          <a:xfrm flipH="1">
            <a:off x="1985286" y="2919412"/>
            <a:ext cx="376914" cy="5949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60">
            <a:extLst>
              <a:ext uri="{FF2B5EF4-FFF2-40B4-BE49-F238E27FC236}">
                <a16:creationId xmlns:a16="http://schemas.microsoft.com/office/drawing/2014/main" id="{1F0FCF43-959D-F86F-63D5-736CF0B3BCA8}"/>
              </a:ext>
            </a:extLst>
          </p:cNvPr>
          <p:cNvSpPr>
            <a:spLocks noChangeShapeType="1"/>
          </p:cNvSpPr>
          <p:nvPr/>
        </p:nvSpPr>
        <p:spPr bwMode="auto">
          <a:xfrm flipH="1">
            <a:off x="5612755" y="2919412"/>
            <a:ext cx="445618" cy="5282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 name="Group 68">
            <a:extLst>
              <a:ext uri="{FF2B5EF4-FFF2-40B4-BE49-F238E27FC236}">
                <a16:creationId xmlns:a16="http://schemas.microsoft.com/office/drawing/2014/main" id="{A0F30DEF-2D5C-8DAE-A831-CA41B5A935A8}"/>
              </a:ext>
            </a:extLst>
          </p:cNvPr>
          <p:cNvGrpSpPr>
            <a:grpSpLocks/>
          </p:cNvGrpSpPr>
          <p:nvPr/>
        </p:nvGrpSpPr>
        <p:grpSpPr bwMode="auto">
          <a:xfrm>
            <a:off x="6406036" y="4930602"/>
            <a:ext cx="2782888" cy="1038225"/>
            <a:chOff x="4035" y="2790"/>
            <a:chExt cx="1753" cy="654"/>
          </a:xfrm>
        </p:grpSpPr>
        <p:sp>
          <p:nvSpPr>
            <p:cNvPr id="78" name="Text Box 61">
              <a:extLst>
                <a:ext uri="{FF2B5EF4-FFF2-40B4-BE49-F238E27FC236}">
                  <a16:creationId xmlns:a16="http://schemas.microsoft.com/office/drawing/2014/main" id="{60D6E48F-A587-37F9-15D0-5F09B7B366D3}"/>
                </a:ext>
              </a:extLst>
            </p:cNvPr>
            <p:cNvSpPr txBox="1">
              <a:spLocks noChangeArrowheads="1"/>
            </p:cNvSpPr>
            <p:nvPr/>
          </p:nvSpPr>
          <p:spPr bwMode="auto">
            <a:xfrm>
              <a:off x="4162" y="2924"/>
              <a:ext cx="1626"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600" dirty="0"/>
                <a:t>Example: This point is at</a:t>
              </a:r>
            </a:p>
            <a:p>
              <a:pPr algn="l"/>
              <a:r>
                <a:rPr lang="en-US" altLang="en-US" sz="1600" dirty="0"/>
                <a:t>Sta. 451+25 - 100’ Rt.</a:t>
              </a:r>
            </a:p>
            <a:p>
              <a:pPr algn="l"/>
              <a:r>
                <a:rPr lang="en-US" altLang="en-US" sz="1600" dirty="0"/>
                <a:t>(Right of centerline)</a:t>
              </a:r>
            </a:p>
          </p:txBody>
        </p:sp>
        <p:sp>
          <p:nvSpPr>
            <p:cNvPr id="79" name="Oval 64">
              <a:extLst>
                <a:ext uri="{FF2B5EF4-FFF2-40B4-BE49-F238E27FC236}">
                  <a16:creationId xmlns:a16="http://schemas.microsoft.com/office/drawing/2014/main" id="{A2B3C32B-9FC7-E30F-495A-71BE6D03051B}"/>
                </a:ext>
              </a:extLst>
            </p:cNvPr>
            <p:cNvSpPr>
              <a:spLocks noChangeArrowheads="1"/>
            </p:cNvSpPr>
            <p:nvPr/>
          </p:nvSpPr>
          <p:spPr bwMode="auto">
            <a:xfrm>
              <a:off x="4035" y="2790"/>
              <a:ext cx="87"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80" name="Line 65">
              <a:extLst>
                <a:ext uri="{FF2B5EF4-FFF2-40B4-BE49-F238E27FC236}">
                  <a16:creationId xmlns:a16="http://schemas.microsoft.com/office/drawing/2014/main" id="{F36BC214-E987-0C98-08FE-98F5820B1BF7}"/>
                </a:ext>
              </a:extLst>
            </p:cNvPr>
            <p:cNvSpPr>
              <a:spLocks noChangeShapeType="1"/>
            </p:cNvSpPr>
            <p:nvPr/>
          </p:nvSpPr>
          <p:spPr bwMode="auto">
            <a:xfrm flipH="1" flipV="1">
              <a:off x="4091" y="2874"/>
              <a:ext cx="71" cy="1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 name="Text Box 72">
            <a:extLst>
              <a:ext uri="{FF2B5EF4-FFF2-40B4-BE49-F238E27FC236}">
                <a16:creationId xmlns:a16="http://schemas.microsoft.com/office/drawing/2014/main" id="{3FA51EBC-B685-27B5-CF89-F0D65C5E2581}"/>
              </a:ext>
            </a:extLst>
          </p:cNvPr>
          <p:cNvSpPr txBox="1">
            <a:spLocks noChangeArrowheads="1"/>
          </p:cNvSpPr>
          <p:nvPr/>
        </p:nvSpPr>
        <p:spPr bwMode="auto">
          <a:xfrm>
            <a:off x="381000" y="633412"/>
            <a:ext cx="51419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3000" dirty="0"/>
              <a:t>How does stationing work?</a:t>
            </a:r>
          </a:p>
        </p:txBody>
      </p:sp>
      <p:cxnSp>
        <p:nvCxnSpPr>
          <p:cNvPr id="82" name="Straight Connector 81">
            <a:extLst>
              <a:ext uri="{FF2B5EF4-FFF2-40B4-BE49-F238E27FC236}">
                <a16:creationId xmlns:a16="http://schemas.microsoft.com/office/drawing/2014/main" id="{7CE2CB41-CC26-9F89-5A51-41A2DF0AC993}"/>
              </a:ext>
            </a:extLst>
          </p:cNvPr>
          <p:cNvCxnSpPr/>
          <p:nvPr/>
        </p:nvCxnSpPr>
        <p:spPr bwMode="auto">
          <a:xfrm>
            <a:off x="1530821" y="4433483"/>
            <a:ext cx="6604000" cy="0"/>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a:extLst>
              <a:ext uri="{FF2B5EF4-FFF2-40B4-BE49-F238E27FC236}">
                <a16:creationId xmlns:a16="http://schemas.microsoft.com/office/drawing/2014/main" id="{351C5D16-A2D9-8EF7-AEB4-615BC3415CE3}"/>
              </a:ext>
            </a:extLst>
          </p:cNvPr>
          <p:cNvCxnSpPr/>
          <p:nvPr/>
        </p:nvCxnSpPr>
        <p:spPr bwMode="auto">
          <a:xfrm>
            <a:off x="1745299" y="4325533"/>
            <a:ext cx="3176" cy="215900"/>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221EE6E1-C1F7-8F5A-9DF5-DB0ACB31AC28}"/>
              </a:ext>
            </a:extLst>
          </p:cNvPr>
          <p:cNvCxnSpPr/>
          <p:nvPr/>
        </p:nvCxnSpPr>
        <p:spPr bwMode="auto">
          <a:xfrm>
            <a:off x="5398278" y="4331166"/>
            <a:ext cx="3176" cy="215900"/>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a:extLst>
              <a:ext uri="{FF2B5EF4-FFF2-40B4-BE49-F238E27FC236}">
                <a16:creationId xmlns:a16="http://schemas.microsoft.com/office/drawing/2014/main" id="{C5548FE5-93D6-FACC-7919-ED0AB28DB3E6}"/>
              </a:ext>
            </a:extLst>
          </p:cNvPr>
          <p:cNvCxnSpPr/>
          <p:nvPr/>
        </p:nvCxnSpPr>
        <p:spPr bwMode="auto">
          <a:xfrm flipH="1" flipV="1">
            <a:off x="2480146" y="4331166"/>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a:extLst>
              <a:ext uri="{FF2B5EF4-FFF2-40B4-BE49-F238E27FC236}">
                <a16:creationId xmlns:a16="http://schemas.microsoft.com/office/drawing/2014/main" id="{34FCA845-EF01-2B66-643A-0F4789FAE777}"/>
              </a:ext>
            </a:extLst>
          </p:cNvPr>
          <p:cNvCxnSpPr/>
          <p:nvPr/>
        </p:nvCxnSpPr>
        <p:spPr bwMode="auto">
          <a:xfrm flipH="1" flipV="1">
            <a:off x="3210396" y="4331166"/>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a:extLst>
              <a:ext uri="{FF2B5EF4-FFF2-40B4-BE49-F238E27FC236}">
                <a16:creationId xmlns:a16="http://schemas.microsoft.com/office/drawing/2014/main" id="{1E8B0485-9CBF-4116-3273-A87BE2457057}"/>
              </a:ext>
            </a:extLst>
          </p:cNvPr>
          <p:cNvCxnSpPr/>
          <p:nvPr/>
        </p:nvCxnSpPr>
        <p:spPr bwMode="auto">
          <a:xfrm flipH="1" flipV="1">
            <a:off x="3940646" y="4331166"/>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CACBB85E-0F9D-59A4-8E1F-7502A50E8BCE}"/>
              </a:ext>
            </a:extLst>
          </p:cNvPr>
          <p:cNvCxnSpPr/>
          <p:nvPr/>
        </p:nvCxnSpPr>
        <p:spPr bwMode="auto">
          <a:xfrm flipH="1" flipV="1">
            <a:off x="4672166" y="4338785"/>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7A719E0B-6A01-5000-D9FA-884629947186}"/>
              </a:ext>
            </a:extLst>
          </p:cNvPr>
          <p:cNvCxnSpPr/>
          <p:nvPr/>
        </p:nvCxnSpPr>
        <p:spPr bwMode="auto">
          <a:xfrm flipH="1" flipV="1">
            <a:off x="6127427" y="4344583"/>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Straight Connector 89">
            <a:extLst>
              <a:ext uri="{FF2B5EF4-FFF2-40B4-BE49-F238E27FC236}">
                <a16:creationId xmlns:a16="http://schemas.microsoft.com/office/drawing/2014/main" id="{A886A4F8-4D84-985E-B87D-859D4FD7F019}"/>
              </a:ext>
            </a:extLst>
          </p:cNvPr>
          <p:cNvCxnSpPr/>
          <p:nvPr/>
        </p:nvCxnSpPr>
        <p:spPr bwMode="auto">
          <a:xfrm flipH="1" flipV="1">
            <a:off x="7592531" y="4342235"/>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a:extLst>
              <a:ext uri="{FF2B5EF4-FFF2-40B4-BE49-F238E27FC236}">
                <a16:creationId xmlns:a16="http://schemas.microsoft.com/office/drawing/2014/main" id="{D8DED2D9-0179-883F-BB25-9BE8061DFAA0}"/>
              </a:ext>
            </a:extLst>
          </p:cNvPr>
          <p:cNvCxnSpPr/>
          <p:nvPr/>
        </p:nvCxnSpPr>
        <p:spPr bwMode="auto">
          <a:xfrm flipH="1" flipV="1">
            <a:off x="6858471" y="4338784"/>
            <a:ext cx="1" cy="102317"/>
          </a:xfrm>
          <a:prstGeom prst="line">
            <a:avLst/>
          </a:prstGeom>
          <a:solidFill>
            <a:schemeClr val="accent1"/>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Box 91">
            <a:extLst>
              <a:ext uri="{FF2B5EF4-FFF2-40B4-BE49-F238E27FC236}">
                <a16:creationId xmlns:a16="http://schemas.microsoft.com/office/drawing/2014/main" id="{3C144049-3B6C-F5D9-2D19-5737F237EC3A}"/>
              </a:ext>
            </a:extLst>
          </p:cNvPr>
          <p:cNvSpPr txBox="1"/>
          <p:nvPr/>
        </p:nvSpPr>
        <p:spPr>
          <a:xfrm>
            <a:off x="2362201" y="2275704"/>
            <a:ext cx="3696173" cy="646331"/>
          </a:xfrm>
          <a:prstGeom prst="rect">
            <a:avLst/>
          </a:prstGeom>
          <a:noFill/>
        </p:spPr>
        <p:txBody>
          <a:bodyPr wrap="square" rtlCol="0">
            <a:spAutoFit/>
          </a:bodyPr>
          <a:lstStyle/>
          <a:p>
            <a:pPr algn="ctr"/>
            <a:r>
              <a:rPr lang="en-US" dirty="0"/>
              <a:t>Labeled every 500’ on rural scales</a:t>
            </a:r>
          </a:p>
          <a:p>
            <a:pPr algn="ctr"/>
            <a:r>
              <a:rPr lang="en-US" dirty="0"/>
              <a:t>Labeled every 100’ on urban scales</a:t>
            </a:r>
          </a:p>
        </p:txBody>
      </p:sp>
      <p:sp>
        <p:nvSpPr>
          <p:cNvPr id="93" name="Rectangle 92">
            <a:extLst>
              <a:ext uri="{FF2B5EF4-FFF2-40B4-BE49-F238E27FC236}">
                <a16:creationId xmlns:a16="http://schemas.microsoft.com/office/drawing/2014/main" id="{6DFACC0E-82C0-0B6B-ABB7-4A0661273E18}"/>
              </a:ext>
            </a:extLst>
          </p:cNvPr>
          <p:cNvSpPr/>
          <p:nvPr/>
        </p:nvSpPr>
        <p:spPr>
          <a:xfrm>
            <a:off x="2362200" y="1818504"/>
            <a:ext cx="3696173" cy="11009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7129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30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3000"/>
                                        <p:tgtEl>
                                          <p:spTgt spid="83"/>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30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30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3000"/>
                                        <p:tgtEl>
                                          <p:spTgt spid="87"/>
                                        </p:tgtEl>
                                      </p:cBhvr>
                                    </p:animEffect>
                                  </p:childTnLst>
                                </p:cTn>
                              </p:par>
                              <p:par>
                                <p:cTn id="20" presetID="10" presetClass="entr" presetSubtype="0"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3000"/>
                                        <p:tgtEl>
                                          <p:spTgt spid="88"/>
                                        </p:tgtEl>
                                      </p:cBhvr>
                                    </p:animEffect>
                                  </p:childTnLst>
                                </p:cTn>
                              </p:par>
                              <p:par>
                                <p:cTn id="23" presetID="10"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3000"/>
                                        <p:tgtEl>
                                          <p:spTgt spid="84"/>
                                        </p:tgtEl>
                                      </p:cBhvr>
                                    </p:animEffect>
                                  </p:childTnLst>
                                </p:cTn>
                              </p:par>
                              <p:par>
                                <p:cTn id="26" presetID="10" presetClass="entr" presetSubtype="0"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3000"/>
                                        <p:tgtEl>
                                          <p:spTgt spid="89"/>
                                        </p:tgtEl>
                                      </p:cBhvr>
                                    </p:animEffect>
                                  </p:childTnLst>
                                </p:cTn>
                              </p:par>
                              <p:par>
                                <p:cTn id="29" presetID="10"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3000"/>
                                        <p:tgtEl>
                                          <p:spTgt spid="91"/>
                                        </p:tgtEl>
                                      </p:cBhvr>
                                    </p:animEffect>
                                  </p:childTnLst>
                                </p:cTn>
                              </p:par>
                              <p:par>
                                <p:cTn id="32" presetID="10"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3000"/>
                                        <p:tgtEl>
                                          <p:spTgt spid="90"/>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3000"/>
                                        <p:tgtEl>
                                          <p:spTgt spid="6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30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30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30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30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30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3000"/>
                                        <p:tgtEl>
                                          <p:spTgt spid="7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fade">
                                      <p:cBhvr>
                                        <p:cTn id="63" dur="500"/>
                                        <p:tgtEl>
                                          <p:spTgt spid="9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fade">
                                      <p:cBhvr>
                                        <p:cTn id="69" dur="500"/>
                                        <p:tgtEl>
                                          <p:spTgt spid="9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3000"/>
                                        <p:tgtEl>
                                          <p:spTgt spid="7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6" grpId="0"/>
      <p:bldP spid="57" grpId="0"/>
      <p:bldP spid="74" grpId="0"/>
      <p:bldP spid="75" grpId="0" animBg="1"/>
      <p:bldP spid="76" grpId="0" animBg="1"/>
      <p:bldP spid="92" grpId="0"/>
      <p:bldP spid="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1309688"/>
            <a:ext cx="8140045" cy="4487796"/>
          </a:xfrm>
          <a:prstGeom prst="rect">
            <a:avLst/>
          </a:prstGeom>
        </p:spPr>
        <p:txBody>
          <a:bodyPr lIns="0"/>
          <a:lstStyle/>
          <a:p>
            <a:r>
              <a:rPr lang="en-US" sz="2400" b="1" dirty="0"/>
              <a:t>Physically on 2-Lane Roads:</a:t>
            </a:r>
          </a:p>
          <a:p>
            <a:pPr lvl="1"/>
            <a:r>
              <a:rPr lang="en-US" sz="2000" dirty="0"/>
              <a:t>The right side of the roadway when looking in the same direction as stationing.</a:t>
            </a:r>
          </a:p>
          <a:p>
            <a:r>
              <a:rPr lang="en-US" sz="2400" b="1" dirty="0"/>
              <a:t>Physically on 4-Lane Roads:</a:t>
            </a:r>
          </a:p>
          <a:p>
            <a:pPr lvl="1"/>
            <a:r>
              <a:rPr lang="en-US" sz="2000" dirty="0"/>
              <a:t>In similar locations as outlined previously on the outside edges in both directions.</a:t>
            </a:r>
          </a:p>
          <a:p>
            <a:r>
              <a:rPr lang="en-US" sz="2400" b="1" dirty="0"/>
              <a:t>DOT Project Plans:</a:t>
            </a:r>
          </a:p>
          <a:p>
            <a:pPr lvl="1"/>
            <a:r>
              <a:rPr lang="en-US" sz="2000" dirty="0"/>
              <a:t>Obtain project plans from Engineering Operations Technician (EOT)</a:t>
            </a:r>
          </a:p>
        </p:txBody>
      </p:sp>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Box 72">
            <a:extLst>
              <a:ext uri="{FF2B5EF4-FFF2-40B4-BE49-F238E27FC236}">
                <a16:creationId xmlns:a16="http://schemas.microsoft.com/office/drawing/2014/main" id="{89D1E602-66D7-2309-7AC1-EDBC71EFF850}"/>
              </a:ext>
            </a:extLst>
          </p:cNvPr>
          <p:cNvSpPr txBox="1">
            <a:spLocks noChangeArrowheads="1"/>
          </p:cNvSpPr>
          <p:nvPr/>
        </p:nvSpPr>
        <p:spPr bwMode="auto">
          <a:xfrm>
            <a:off x="381000" y="838200"/>
            <a:ext cx="80153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3000" dirty="0"/>
              <a:t>Where can I find Stationing for a Highway?</a:t>
            </a:r>
          </a:p>
        </p:txBody>
      </p:sp>
    </p:spTree>
    <p:extLst>
      <p:ext uri="{BB962C8B-B14F-4D97-AF65-F5344CB8AC3E}">
        <p14:creationId xmlns:p14="http://schemas.microsoft.com/office/powerpoint/2010/main" val="3200411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1309688"/>
            <a:ext cx="8140045" cy="4487796"/>
          </a:xfrm>
          <a:prstGeom prst="rect">
            <a:avLst/>
          </a:prstGeom>
        </p:spPr>
        <p:txBody>
          <a:bodyPr lIns="0"/>
          <a:lstStyle/>
          <a:p>
            <a:pPr marL="0" indent="0">
              <a:buNone/>
            </a:pPr>
            <a:r>
              <a:rPr lang="en-US" sz="2400" dirty="0"/>
              <a:t>About 1 foot in from the outside edge of the road every 100 ft. stamped in the pavement on PCC (concrete) roadways.</a:t>
            </a:r>
          </a:p>
        </p:txBody>
      </p:sp>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Box 72">
            <a:extLst>
              <a:ext uri="{FF2B5EF4-FFF2-40B4-BE49-F238E27FC236}">
                <a16:creationId xmlns:a16="http://schemas.microsoft.com/office/drawing/2014/main" id="{89D1E602-66D7-2309-7AC1-EDBC71EFF850}"/>
              </a:ext>
            </a:extLst>
          </p:cNvPr>
          <p:cNvSpPr txBox="1">
            <a:spLocks noChangeArrowheads="1"/>
          </p:cNvSpPr>
          <p:nvPr/>
        </p:nvSpPr>
        <p:spPr bwMode="auto">
          <a:xfrm>
            <a:off x="381000" y="838200"/>
            <a:ext cx="6715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3000" dirty="0"/>
              <a:t>How to I find stationing in the field?</a:t>
            </a:r>
          </a:p>
        </p:txBody>
      </p:sp>
      <p:pic>
        <p:nvPicPr>
          <p:cNvPr id="2" name="Picture 2">
            <a:extLst>
              <a:ext uri="{FF2B5EF4-FFF2-40B4-BE49-F238E27FC236}">
                <a16:creationId xmlns:a16="http://schemas.microsoft.com/office/drawing/2014/main" id="{D262517F-5244-9C1B-9420-580F5CDA188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41226" y="2514600"/>
            <a:ext cx="3444778"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FB7721C2-B8E8-D0D3-DE20-A119685A8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275" y="2514600"/>
            <a:ext cx="33909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011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1309688"/>
            <a:ext cx="8140045" cy="4487796"/>
          </a:xfrm>
          <a:prstGeom prst="rect">
            <a:avLst/>
          </a:prstGeom>
        </p:spPr>
        <p:txBody>
          <a:bodyPr lIns="0"/>
          <a:lstStyle/>
          <a:p>
            <a:pPr marL="0" indent="0" algn="ctr">
              <a:buNone/>
            </a:pPr>
            <a:r>
              <a:rPr lang="en-US" sz="2400" dirty="0"/>
              <a:t>Every 500 ft. on HMA (Asphalt) surfaced roadways.</a:t>
            </a:r>
          </a:p>
        </p:txBody>
      </p:sp>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Box 72">
            <a:extLst>
              <a:ext uri="{FF2B5EF4-FFF2-40B4-BE49-F238E27FC236}">
                <a16:creationId xmlns:a16="http://schemas.microsoft.com/office/drawing/2014/main" id="{89D1E602-66D7-2309-7AC1-EDBC71EFF850}"/>
              </a:ext>
            </a:extLst>
          </p:cNvPr>
          <p:cNvSpPr txBox="1">
            <a:spLocks noChangeArrowheads="1"/>
          </p:cNvSpPr>
          <p:nvPr/>
        </p:nvSpPr>
        <p:spPr bwMode="auto">
          <a:xfrm>
            <a:off x="381000" y="838200"/>
            <a:ext cx="6715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3000" dirty="0"/>
              <a:t>How to I find stationing in the field?</a:t>
            </a:r>
          </a:p>
        </p:txBody>
      </p:sp>
      <p:pic>
        <p:nvPicPr>
          <p:cNvPr id="7" name="Picture 2">
            <a:extLst>
              <a:ext uri="{FF2B5EF4-FFF2-40B4-BE49-F238E27FC236}">
                <a16:creationId xmlns:a16="http://schemas.microsoft.com/office/drawing/2014/main" id="{E455DC0B-68A3-A859-7C5B-4D87853C4F7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61913" y="1725104"/>
            <a:ext cx="2055044" cy="279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D502B254-F798-6D37-7B6E-49228CE6BD1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86736" y="1657350"/>
            <a:ext cx="2770529" cy="186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AC682CD5-F20B-4755-936F-B9825B61EE8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385180" y="1657350"/>
            <a:ext cx="2134446" cy="286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EEA1CAB5-80B6-31BD-9ED0-0FE3D5914FB9}"/>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438525" y="3810000"/>
            <a:ext cx="2266950" cy="268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276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14339" y="691394"/>
            <a:ext cx="8348661" cy="4487796"/>
          </a:xfrm>
          <a:prstGeom prst="rect">
            <a:avLst/>
          </a:prstGeom>
        </p:spPr>
        <p:txBody>
          <a:bodyPr lIns="0"/>
          <a:lstStyle/>
          <a:p>
            <a:r>
              <a:rPr lang="en-US" sz="1600" b="1" i="1" dirty="0"/>
              <a:t>What happens when stationing changes along a road?  </a:t>
            </a:r>
            <a:r>
              <a:rPr lang="en-US" sz="1600" i="1" dirty="0"/>
              <a:t>A station equation is created.</a:t>
            </a:r>
          </a:p>
          <a:p>
            <a:pPr marL="169863"/>
            <a:r>
              <a:rPr lang="en-US" sz="1600" b="1" i="1" dirty="0"/>
              <a:t>Common reasons include:</a:t>
            </a:r>
          </a:p>
          <a:p>
            <a:pPr marL="498866" lvl="1" indent="-285750"/>
            <a:r>
              <a:rPr lang="en-US" sz="1600" i="1" dirty="0"/>
              <a:t>shortening or lengthening of a highway line due to highway realignment</a:t>
            </a:r>
          </a:p>
          <a:p>
            <a:pPr marL="498866" lvl="1" indent="-285750"/>
            <a:r>
              <a:rPr lang="en-US" sz="1600" i="1" dirty="0"/>
              <a:t>4-lane highway where one lane is longer than another due to alignment.</a:t>
            </a:r>
          </a:p>
        </p:txBody>
      </p:sp>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Stationing: Equations</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08894EC0-C8A6-018C-BCAB-953E2642DCD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81000" y="2055043"/>
            <a:ext cx="4057650" cy="258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2DAECFBC-243B-B015-88E3-A679D7B7713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70469" y="2055043"/>
            <a:ext cx="4010025" cy="252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AutoShape 27">
            <a:extLst>
              <a:ext uri="{FF2B5EF4-FFF2-40B4-BE49-F238E27FC236}">
                <a16:creationId xmlns:a16="http://schemas.microsoft.com/office/drawing/2014/main" id="{47EC7349-5160-3A7E-0D6D-80B7495A6ACC}"/>
              </a:ext>
            </a:extLst>
          </p:cNvPr>
          <p:cNvSpPr>
            <a:spLocks noChangeArrowheads="1"/>
          </p:cNvSpPr>
          <p:nvPr/>
        </p:nvSpPr>
        <p:spPr bwMode="auto">
          <a:xfrm>
            <a:off x="2906506" y="5755094"/>
            <a:ext cx="1109624" cy="459974"/>
          </a:xfrm>
          <a:prstGeom prst="leftArrowCallout">
            <a:avLst>
              <a:gd name="adj1" fmla="val 25000"/>
              <a:gd name="adj2" fmla="val 25000"/>
              <a:gd name="adj3" fmla="val 67444"/>
              <a:gd name="adj4" fmla="val 66667"/>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1800" i="1" dirty="0"/>
              <a:t>Back</a:t>
            </a:r>
          </a:p>
        </p:txBody>
      </p:sp>
      <p:sp>
        <p:nvSpPr>
          <p:cNvPr id="50" name="AutoShape 30">
            <a:extLst>
              <a:ext uri="{FF2B5EF4-FFF2-40B4-BE49-F238E27FC236}">
                <a16:creationId xmlns:a16="http://schemas.microsoft.com/office/drawing/2014/main" id="{0FF5EE2D-1FC4-F1EE-15B1-DFA14C84480C}"/>
              </a:ext>
            </a:extLst>
          </p:cNvPr>
          <p:cNvSpPr>
            <a:spLocks noChangeArrowheads="1"/>
          </p:cNvSpPr>
          <p:nvPr/>
        </p:nvSpPr>
        <p:spPr bwMode="auto">
          <a:xfrm flipH="1">
            <a:off x="5704907" y="4798342"/>
            <a:ext cx="1276378" cy="476549"/>
          </a:xfrm>
          <a:prstGeom prst="leftArrowCallout">
            <a:avLst>
              <a:gd name="adj1" fmla="val 25000"/>
              <a:gd name="adj2" fmla="val 25000"/>
              <a:gd name="adj3" fmla="val 67444"/>
              <a:gd name="adj4" fmla="val 66667"/>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1800" i="1" dirty="0"/>
              <a:t>Ahead </a:t>
            </a:r>
          </a:p>
        </p:txBody>
      </p:sp>
      <p:sp>
        <p:nvSpPr>
          <p:cNvPr id="51" name="Text Box 31">
            <a:extLst>
              <a:ext uri="{FF2B5EF4-FFF2-40B4-BE49-F238E27FC236}">
                <a16:creationId xmlns:a16="http://schemas.microsoft.com/office/drawing/2014/main" id="{42B3C999-69A4-535F-5062-59BCB2CA183D}"/>
              </a:ext>
            </a:extLst>
          </p:cNvPr>
          <p:cNvSpPr txBox="1">
            <a:spLocks noChangeArrowheads="1"/>
          </p:cNvSpPr>
          <p:nvPr/>
        </p:nvSpPr>
        <p:spPr bwMode="auto">
          <a:xfrm>
            <a:off x="1323484" y="4923558"/>
            <a:ext cx="11592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800" i="1" dirty="0"/>
              <a:t>Left Side</a:t>
            </a:r>
          </a:p>
        </p:txBody>
      </p:sp>
      <p:cxnSp>
        <p:nvCxnSpPr>
          <p:cNvPr id="52" name="Straight Connector 51">
            <a:extLst>
              <a:ext uri="{FF2B5EF4-FFF2-40B4-BE49-F238E27FC236}">
                <a16:creationId xmlns:a16="http://schemas.microsoft.com/office/drawing/2014/main" id="{1B5C71B9-C8BB-A11D-8CDE-30788F126877}"/>
              </a:ext>
            </a:extLst>
          </p:cNvPr>
          <p:cNvCxnSpPr/>
          <p:nvPr/>
        </p:nvCxnSpPr>
        <p:spPr bwMode="auto">
          <a:xfrm>
            <a:off x="533400" y="5489793"/>
            <a:ext cx="7426080" cy="0"/>
          </a:xfrm>
          <a:prstGeom prst="line">
            <a:avLst/>
          </a:prstGeom>
          <a:solidFill>
            <a:schemeClr val="accent1"/>
          </a:solidFill>
          <a:ln w="3810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2602D6EF-9A27-3C8F-B315-7317DAFE4981}"/>
              </a:ext>
            </a:extLst>
          </p:cNvPr>
          <p:cNvCxnSpPr/>
          <p:nvPr/>
        </p:nvCxnSpPr>
        <p:spPr bwMode="auto">
          <a:xfrm>
            <a:off x="7420919" y="5384301"/>
            <a:ext cx="2869" cy="219792"/>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a:extLst>
              <a:ext uri="{FF2B5EF4-FFF2-40B4-BE49-F238E27FC236}">
                <a16:creationId xmlns:a16="http://schemas.microsoft.com/office/drawing/2014/main" id="{6AB1D816-15DE-361F-A848-23B1EEF06BAF}"/>
              </a:ext>
            </a:extLst>
          </p:cNvPr>
          <p:cNvCxnSpPr/>
          <p:nvPr/>
        </p:nvCxnSpPr>
        <p:spPr bwMode="auto">
          <a:xfrm flipH="1" flipV="1">
            <a:off x="2343797" y="5387476"/>
            <a:ext cx="1" cy="102317"/>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a:extLst>
              <a:ext uri="{FF2B5EF4-FFF2-40B4-BE49-F238E27FC236}">
                <a16:creationId xmlns:a16="http://schemas.microsoft.com/office/drawing/2014/main" id="{75FA54E8-F639-703A-4065-BA92730EAA4C}"/>
              </a:ext>
            </a:extLst>
          </p:cNvPr>
          <p:cNvCxnSpPr/>
          <p:nvPr/>
        </p:nvCxnSpPr>
        <p:spPr bwMode="auto">
          <a:xfrm flipH="1" flipV="1">
            <a:off x="3074047" y="5387476"/>
            <a:ext cx="1" cy="102317"/>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a:extLst>
              <a:ext uri="{FF2B5EF4-FFF2-40B4-BE49-F238E27FC236}">
                <a16:creationId xmlns:a16="http://schemas.microsoft.com/office/drawing/2014/main" id="{9A5837A4-59AB-119D-B2A2-AD7603E04FB6}"/>
              </a:ext>
            </a:extLst>
          </p:cNvPr>
          <p:cNvCxnSpPr/>
          <p:nvPr/>
        </p:nvCxnSpPr>
        <p:spPr bwMode="auto">
          <a:xfrm flipV="1">
            <a:off x="3804297" y="5387477"/>
            <a:ext cx="1" cy="216616"/>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a:extLst>
              <a:ext uri="{FF2B5EF4-FFF2-40B4-BE49-F238E27FC236}">
                <a16:creationId xmlns:a16="http://schemas.microsoft.com/office/drawing/2014/main" id="{31282B29-517D-CFCE-B4D6-AB2F7A89105B}"/>
              </a:ext>
            </a:extLst>
          </p:cNvPr>
          <p:cNvCxnSpPr/>
          <p:nvPr/>
        </p:nvCxnSpPr>
        <p:spPr bwMode="auto">
          <a:xfrm flipH="1" flipV="1">
            <a:off x="5294208" y="5400893"/>
            <a:ext cx="1" cy="102317"/>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a:extLst>
              <a:ext uri="{FF2B5EF4-FFF2-40B4-BE49-F238E27FC236}">
                <a16:creationId xmlns:a16="http://schemas.microsoft.com/office/drawing/2014/main" id="{1DE6365E-2939-6AE7-1DCB-AC5F7A483F06}"/>
              </a:ext>
            </a:extLst>
          </p:cNvPr>
          <p:cNvCxnSpPr/>
          <p:nvPr/>
        </p:nvCxnSpPr>
        <p:spPr bwMode="auto">
          <a:xfrm flipV="1">
            <a:off x="6759313" y="5398546"/>
            <a:ext cx="0" cy="100772"/>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0B6682AB-636E-EA0F-778C-6B4BE7C3ACAA}"/>
              </a:ext>
            </a:extLst>
          </p:cNvPr>
          <p:cNvCxnSpPr/>
          <p:nvPr/>
        </p:nvCxnSpPr>
        <p:spPr bwMode="auto">
          <a:xfrm flipH="1" flipV="1">
            <a:off x="6025252" y="5395094"/>
            <a:ext cx="1" cy="102317"/>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 Box 31">
            <a:extLst>
              <a:ext uri="{FF2B5EF4-FFF2-40B4-BE49-F238E27FC236}">
                <a16:creationId xmlns:a16="http://schemas.microsoft.com/office/drawing/2014/main" id="{5D048974-C051-0485-3C7E-49147A69B4DB}"/>
              </a:ext>
            </a:extLst>
          </p:cNvPr>
          <p:cNvSpPr txBox="1">
            <a:spLocks noChangeArrowheads="1"/>
          </p:cNvSpPr>
          <p:nvPr/>
        </p:nvSpPr>
        <p:spPr bwMode="auto">
          <a:xfrm>
            <a:off x="1323484" y="5661467"/>
            <a:ext cx="14296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1800" i="1" dirty="0"/>
              <a:t>Right Side</a:t>
            </a:r>
          </a:p>
        </p:txBody>
      </p:sp>
      <p:cxnSp>
        <p:nvCxnSpPr>
          <p:cNvPr id="61" name="Straight Connector 60">
            <a:extLst>
              <a:ext uri="{FF2B5EF4-FFF2-40B4-BE49-F238E27FC236}">
                <a16:creationId xmlns:a16="http://schemas.microsoft.com/office/drawing/2014/main" id="{4F0E1EB5-B5CA-90F3-DEBA-C2395C148F61}"/>
              </a:ext>
            </a:extLst>
          </p:cNvPr>
          <p:cNvCxnSpPr/>
          <p:nvPr/>
        </p:nvCxnSpPr>
        <p:spPr>
          <a:xfrm flipV="1">
            <a:off x="4738573" y="4631975"/>
            <a:ext cx="0" cy="755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 Box 24">
            <a:extLst>
              <a:ext uri="{FF2B5EF4-FFF2-40B4-BE49-F238E27FC236}">
                <a16:creationId xmlns:a16="http://schemas.microsoft.com/office/drawing/2014/main" id="{742877DB-EF26-36FD-FD0A-95A6CAC97D9B}"/>
              </a:ext>
            </a:extLst>
          </p:cNvPr>
          <p:cNvSpPr txBox="1">
            <a:spLocks noChangeArrowheads="1"/>
          </p:cNvSpPr>
          <p:nvPr/>
        </p:nvSpPr>
        <p:spPr bwMode="auto">
          <a:xfrm rot="5400000">
            <a:off x="4250428" y="5329859"/>
            <a:ext cx="1444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t>111+52.1</a:t>
            </a:r>
          </a:p>
        </p:txBody>
      </p:sp>
      <p:cxnSp>
        <p:nvCxnSpPr>
          <p:cNvPr id="63" name="Straight Connector 62">
            <a:extLst>
              <a:ext uri="{FF2B5EF4-FFF2-40B4-BE49-F238E27FC236}">
                <a16:creationId xmlns:a16="http://schemas.microsoft.com/office/drawing/2014/main" id="{3704CC4B-4A87-9A3C-6A7D-8FDBCCE849BB}"/>
              </a:ext>
            </a:extLst>
          </p:cNvPr>
          <p:cNvCxnSpPr/>
          <p:nvPr/>
        </p:nvCxnSpPr>
        <p:spPr bwMode="auto">
          <a:xfrm flipH="1" flipV="1">
            <a:off x="1505371" y="5398546"/>
            <a:ext cx="1" cy="102317"/>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 Box 23">
            <a:extLst>
              <a:ext uri="{FF2B5EF4-FFF2-40B4-BE49-F238E27FC236}">
                <a16:creationId xmlns:a16="http://schemas.microsoft.com/office/drawing/2014/main" id="{38158ED2-7FCE-E474-6DC6-933DB1874696}"/>
              </a:ext>
            </a:extLst>
          </p:cNvPr>
          <p:cNvSpPr txBox="1">
            <a:spLocks noChangeArrowheads="1"/>
          </p:cNvSpPr>
          <p:nvPr/>
        </p:nvSpPr>
        <p:spPr bwMode="auto">
          <a:xfrm rot="5400000">
            <a:off x="3625972" y="5235603"/>
            <a:ext cx="16328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t>1411+24.8</a:t>
            </a:r>
          </a:p>
        </p:txBody>
      </p:sp>
      <p:sp>
        <p:nvSpPr>
          <p:cNvPr id="65" name="Down Arrow 18">
            <a:extLst>
              <a:ext uri="{FF2B5EF4-FFF2-40B4-BE49-F238E27FC236}">
                <a16:creationId xmlns:a16="http://schemas.microsoft.com/office/drawing/2014/main" id="{50087C36-3810-95B7-098C-8696A6EEA578}"/>
              </a:ext>
            </a:extLst>
          </p:cNvPr>
          <p:cNvSpPr/>
          <p:nvPr/>
        </p:nvSpPr>
        <p:spPr>
          <a:xfrm rot="18725834">
            <a:off x="3159519" y="3516060"/>
            <a:ext cx="533399" cy="1436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0507A34A-BA42-0C40-70EE-2D17E59E85CD}"/>
              </a:ext>
            </a:extLst>
          </p:cNvPr>
          <p:cNvSpPr txBox="1"/>
          <p:nvPr/>
        </p:nvSpPr>
        <p:spPr>
          <a:xfrm rot="5400000">
            <a:off x="3473379" y="4868718"/>
            <a:ext cx="661836" cy="369332"/>
          </a:xfrm>
          <a:prstGeom prst="rect">
            <a:avLst/>
          </a:prstGeom>
          <a:noFill/>
        </p:spPr>
        <p:txBody>
          <a:bodyPr wrap="square" rtlCol="0">
            <a:spAutoFit/>
          </a:bodyPr>
          <a:lstStyle/>
          <a:p>
            <a:pPr algn="ctr"/>
            <a:r>
              <a:rPr lang="en-US" dirty="0">
                <a:solidFill>
                  <a:schemeClr val="accent1"/>
                </a:solidFill>
              </a:rPr>
              <a:t>1410</a:t>
            </a:r>
          </a:p>
        </p:txBody>
      </p:sp>
      <p:sp>
        <p:nvSpPr>
          <p:cNvPr id="67" name="TextBox 66">
            <a:extLst>
              <a:ext uri="{FF2B5EF4-FFF2-40B4-BE49-F238E27FC236}">
                <a16:creationId xmlns:a16="http://schemas.microsoft.com/office/drawing/2014/main" id="{2ECE33A5-0FB5-8428-7909-FDBB47C87754}"/>
              </a:ext>
            </a:extLst>
          </p:cNvPr>
          <p:cNvSpPr txBox="1"/>
          <p:nvPr/>
        </p:nvSpPr>
        <p:spPr>
          <a:xfrm rot="5400000">
            <a:off x="507283" y="4876133"/>
            <a:ext cx="661836" cy="369332"/>
          </a:xfrm>
          <a:prstGeom prst="rect">
            <a:avLst/>
          </a:prstGeom>
          <a:noFill/>
        </p:spPr>
        <p:txBody>
          <a:bodyPr wrap="square" rtlCol="0">
            <a:spAutoFit/>
          </a:bodyPr>
          <a:lstStyle/>
          <a:p>
            <a:pPr algn="ctr"/>
            <a:r>
              <a:rPr lang="en-US" dirty="0">
                <a:solidFill>
                  <a:schemeClr val="accent1"/>
                </a:solidFill>
              </a:rPr>
              <a:t>1410</a:t>
            </a:r>
          </a:p>
        </p:txBody>
      </p:sp>
      <p:sp>
        <p:nvSpPr>
          <p:cNvPr id="68" name="TextBox 67">
            <a:extLst>
              <a:ext uri="{FF2B5EF4-FFF2-40B4-BE49-F238E27FC236}">
                <a16:creationId xmlns:a16="http://schemas.microsoft.com/office/drawing/2014/main" id="{B72C002E-27AF-7208-B0A7-0ECF9A4B8ADC}"/>
              </a:ext>
            </a:extLst>
          </p:cNvPr>
          <p:cNvSpPr txBox="1"/>
          <p:nvPr/>
        </p:nvSpPr>
        <p:spPr>
          <a:xfrm rot="5400000">
            <a:off x="7092870" y="4779413"/>
            <a:ext cx="661836" cy="369332"/>
          </a:xfrm>
          <a:prstGeom prst="rect">
            <a:avLst/>
          </a:prstGeom>
          <a:noFill/>
        </p:spPr>
        <p:txBody>
          <a:bodyPr wrap="square" rtlCol="0">
            <a:spAutoFit/>
          </a:bodyPr>
          <a:lstStyle/>
          <a:p>
            <a:pPr algn="ctr"/>
            <a:r>
              <a:rPr lang="en-US" dirty="0">
                <a:solidFill>
                  <a:schemeClr val="accent1"/>
                </a:solidFill>
              </a:rPr>
              <a:t>115</a:t>
            </a:r>
          </a:p>
        </p:txBody>
      </p:sp>
      <p:cxnSp>
        <p:nvCxnSpPr>
          <p:cNvPr id="69" name="Straight Connector 68">
            <a:extLst>
              <a:ext uri="{FF2B5EF4-FFF2-40B4-BE49-F238E27FC236}">
                <a16:creationId xmlns:a16="http://schemas.microsoft.com/office/drawing/2014/main" id="{1A54CDC9-C519-8252-35F6-F465E7420522}"/>
              </a:ext>
            </a:extLst>
          </p:cNvPr>
          <p:cNvCxnSpPr/>
          <p:nvPr/>
        </p:nvCxnSpPr>
        <p:spPr bwMode="auto">
          <a:xfrm flipV="1">
            <a:off x="838200" y="5381485"/>
            <a:ext cx="1" cy="216616"/>
          </a:xfrm>
          <a:prstGeom prst="line">
            <a:avLst/>
          </a:prstGeom>
          <a:solidFill>
            <a:schemeClr val="accent1"/>
          </a:solidFill>
          <a:ln w="19050"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9481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0-#ppt_w/2"/>
                                          </p:val>
                                        </p:tav>
                                        <p:tav tm="100000">
                                          <p:val>
                                            <p:strVal val="#ppt_x"/>
                                          </p:val>
                                        </p:tav>
                                      </p:tavLst>
                                    </p:anim>
                                    <p:anim calcmode="lin" valueType="num">
                                      <p:cBhvr additive="base">
                                        <p:cTn id="8" dur="100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0-#ppt_w/2"/>
                                          </p:val>
                                        </p:tav>
                                        <p:tav tm="100000">
                                          <p:val>
                                            <p:strVal val="#ppt_x"/>
                                          </p:val>
                                        </p:tav>
                                      </p:tavLst>
                                    </p:anim>
                                    <p:anim calcmode="lin" valueType="num">
                                      <p:cBhvr additive="base">
                                        <p:cTn id="12" dur="1000" fill="hold"/>
                                        <p:tgtEl>
                                          <p:spTgt spid="5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1000" fill="hold"/>
                                        <p:tgtEl>
                                          <p:spTgt spid="53"/>
                                        </p:tgtEl>
                                        <p:attrNameLst>
                                          <p:attrName>ppt_x</p:attrName>
                                        </p:attrNameLst>
                                      </p:cBhvr>
                                      <p:tavLst>
                                        <p:tav tm="0">
                                          <p:val>
                                            <p:strVal val="0-#ppt_w/2"/>
                                          </p:val>
                                        </p:tav>
                                        <p:tav tm="100000">
                                          <p:val>
                                            <p:strVal val="#ppt_x"/>
                                          </p:val>
                                        </p:tav>
                                      </p:tavLst>
                                    </p:anim>
                                    <p:anim calcmode="lin" valueType="num">
                                      <p:cBhvr additive="base">
                                        <p:cTn id="16" dur="1000" fill="hold"/>
                                        <p:tgtEl>
                                          <p:spTgt spid="5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1000" fill="hold"/>
                                        <p:tgtEl>
                                          <p:spTgt spid="54"/>
                                        </p:tgtEl>
                                        <p:attrNameLst>
                                          <p:attrName>ppt_x</p:attrName>
                                        </p:attrNameLst>
                                      </p:cBhvr>
                                      <p:tavLst>
                                        <p:tav tm="0">
                                          <p:val>
                                            <p:strVal val="0-#ppt_w/2"/>
                                          </p:val>
                                        </p:tav>
                                        <p:tav tm="100000">
                                          <p:val>
                                            <p:strVal val="#ppt_x"/>
                                          </p:val>
                                        </p:tav>
                                      </p:tavLst>
                                    </p:anim>
                                    <p:anim calcmode="lin" valueType="num">
                                      <p:cBhvr additive="base">
                                        <p:cTn id="20" dur="1000" fill="hold"/>
                                        <p:tgtEl>
                                          <p:spTgt spid="54"/>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1000" fill="hold"/>
                                        <p:tgtEl>
                                          <p:spTgt spid="55"/>
                                        </p:tgtEl>
                                        <p:attrNameLst>
                                          <p:attrName>ppt_x</p:attrName>
                                        </p:attrNameLst>
                                      </p:cBhvr>
                                      <p:tavLst>
                                        <p:tav tm="0">
                                          <p:val>
                                            <p:strVal val="0-#ppt_w/2"/>
                                          </p:val>
                                        </p:tav>
                                        <p:tav tm="100000">
                                          <p:val>
                                            <p:strVal val="#ppt_x"/>
                                          </p:val>
                                        </p:tav>
                                      </p:tavLst>
                                    </p:anim>
                                    <p:anim calcmode="lin" valueType="num">
                                      <p:cBhvr additive="base">
                                        <p:cTn id="24" dur="1000" fill="hold"/>
                                        <p:tgtEl>
                                          <p:spTgt spid="55"/>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1000" fill="hold"/>
                                        <p:tgtEl>
                                          <p:spTgt spid="56"/>
                                        </p:tgtEl>
                                        <p:attrNameLst>
                                          <p:attrName>ppt_x</p:attrName>
                                        </p:attrNameLst>
                                      </p:cBhvr>
                                      <p:tavLst>
                                        <p:tav tm="0">
                                          <p:val>
                                            <p:strVal val="0-#ppt_w/2"/>
                                          </p:val>
                                        </p:tav>
                                        <p:tav tm="100000">
                                          <p:val>
                                            <p:strVal val="#ppt_x"/>
                                          </p:val>
                                        </p:tav>
                                      </p:tavLst>
                                    </p:anim>
                                    <p:anim calcmode="lin" valueType="num">
                                      <p:cBhvr additive="base">
                                        <p:cTn id="28" dur="1000" fill="hold"/>
                                        <p:tgtEl>
                                          <p:spTgt spid="56"/>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1000" fill="hold"/>
                                        <p:tgtEl>
                                          <p:spTgt spid="57"/>
                                        </p:tgtEl>
                                        <p:attrNameLst>
                                          <p:attrName>ppt_x</p:attrName>
                                        </p:attrNameLst>
                                      </p:cBhvr>
                                      <p:tavLst>
                                        <p:tav tm="0">
                                          <p:val>
                                            <p:strVal val="0-#ppt_w/2"/>
                                          </p:val>
                                        </p:tav>
                                        <p:tav tm="100000">
                                          <p:val>
                                            <p:strVal val="#ppt_x"/>
                                          </p:val>
                                        </p:tav>
                                      </p:tavLst>
                                    </p:anim>
                                    <p:anim calcmode="lin" valueType="num">
                                      <p:cBhvr additive="base">
                                        <p:cTn id="32" dur="1000" fill="hold"/>
                                        <p:tgtEl>
                                          <p:spTgt spid="57"/>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1000" fill="hold"/>
                                        <p:tgtEl>
                                          <p:spTgt spid="58"/>
                                        </p:tgtEl>
                                        <p:attrNameLst>
                                          <p:attrName>ppt_x</p:attrName>
                                        </p:attrNameLst>
                                      </p:cBhvr>
                                      <p:tavLst>
                                        <p:tav tm="0">
                                          <p:val>
                                            <p:strVal val="0-#ppt_w/2"/>
                                          </p:val>
                                        </p:tav>
                                        <p:tav tm="100000">
                                          <p:val>
                                            <p:strVal val="#ppt_x"/>
                                          </p:val>
                                        </p:tav>
                                      </p:tavLst>
                                    </p:anim>
                                    <p:anim calcmode="lin" valueType="num">
                                      <p:cBhvr additive="base">
                                        <p:cTn id="36" dur="10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1000" fill="hold"/>
                                        <p:tgtEl>
                                          <p:spTgt spid="59"/>
                                        </p:tgtEl>
                                        <p:attrNameLst>
                                          <p:attrName>ppt_x</p:attrName>
                                        </p:attrNameLst>
                                      </p:cBhvr>
                                      <p:tavLst>
                                        <p:tav tm="0">
                                          <p:val>
                                            <p:strVal val="0-#ppt_w/2"/>
                                          </p:val>
                                        </p:tav>
                                        <p:tav tm="100000">
                                          <p:val>
                                            <p:strVal val="#ppt_x"/>
                                          </p:val>
                                        </p:tav>
                                      </p:tavLst>
                                    </p:anim>
                                    <p:anim calcmode="lin" valueType="num">
                                      <p:cBhvr additive="base">
                                        <p:cTn id="40" dur="1000" fill="hold"/>
                                        <p:tgtEl>
                                          <p:spTgt spid="59"/>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1000" fill="hold"/>
                                        <p:tgtEl>
                                          <p:spTgt spid="60"/>
                                        </p:tgtEl>
                                        <p:attrNameLst>
                                          <p:attrName>ppt_x</p:attrName>
                                        </p:attrNameLst>
                                      </p:cBhvr>
                                      <p:tavLst>
                                        <p:tav tm="0">
                                          <p:val>
                                            <p:strVal val="0-#ppt_w/2"/>
                                          </p:val>
                                        </p:tav>
                                        <p:tav tm="100000">
                                          <p:val>
                                            <p:strVal val="#ppt_x"/>
                                          </p:val>
                                        </p:tav>
                                      </p:tavLst>
                                    </p:anim>
                                    <p:anim calcmode="lin" valueType="num">
                                      <p:cBhvr additive="base">
                                        <p:cTn id="44" dur="1000" fill="hold"/>
                                        <p:tgtEl>
                                          <p:spTgt spid="60"/>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1000" fill="hold"/>
                                        <p:tgtEl>
                                          <p:spTgt spid="61"/>
                                        </p:tgtEl>
                                        <p:attrNameLst>
                                          <p:attrName>ppt_x</p:attrName>
                                        </p:attrNameLst>
                                      </p:cBhvr>
                                      <p:tavLst>
                                        <p:tav tm="0">
                                          <p:val>
                                            <p:strVal val="0-#ppt_w/2"/>
                                          </p:val>
                                        </p:tav>
                                        <p:tav tm="100000">
                                          <p:val>
                                            <p:strVal val="#ppt_x"/>
                                          </p:val>
                                        </p:tav>
                                      </p:tavLst>
                                    </p:anim>
                                    <p:anim calcmode="lin" valueType="num">
                                      <p:cBhvr additive="base">
                                        <p:cTn id="48" dur="1000" fill="hold"/>
                                        <p:tgtEl>
                                          <p:spTgt spid="61"/>
                                        </p:tgtEl>
                                        <p:attrNameLst>
                                          <p:attrName>ppt_y</p:attrName>
                                        </p:attrNameLst>
                                      </p:cBhvr>
                                      <p:tavLst>
                                        <p:tav tm="0">
                                          <p:val>
                                            <p:strVal val="0-#ppt_h/2"/>
                                          </p:val>
                                        </p:tav>
                                        <p:tav tm="100000">
                                          <p:val>
                                            <p:strVal val="#ppt_y"/>
                                          </p:val>
                                        </p:tav>
                                      </p:tavLst>
                                    </p:anim>
                                  </p:childTnLst>
                                </p:cTn>
                              </p:par>
                              <p:par>
                                <p:cTn id="49" presetID="2" presetClass="entr" presetSubtype="9"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1000" fill="hold"/>
                                        <p:tgtEl>
                                          <p:spTgt spid="63"/>
                                        </p:tgtEl>
                                        <p:attrNameLst>
                                          <p:attrName>ppt_x</p:attrName>
                                        </p:attrNameLst>
                                      </p:cBhvr>
                                      <p:tavLst>
                                        <p:tav tm="0">
                                          <p:val>
                                            <p:strVal val="0-#ppt_w/2"/>
                                          </p:val>
                                        </p:tav>
                                        <p:tav tm="100000">
                                          <p:val>
                                            <p:strVal val="#ppt_x"/>
                                          </p:val>
                                        </p:tav>
                                      </p:tavLst>
                                    </p:anim>
                                    <p:anim calcmode="lin" valueType="num">
                                      <p:cBhvr additive="base">
                                        <p:cTn id="52" dur="1000" fill="hold"/>
                                        <p:tgtEl>
                                          <p:spTgt spid="63"/>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1000" fill="hold"/>
                                        <p:tgtEl>
                                          <p:spTgt spid="65"/>
                                        </p:tgtEl>
                                        <p:attrNameLst>
                                          <p:attrName>ppt_x</p:attrName>
                                        </p:attrNameLst>
                                      </p:cBhvr>
                                      <p:tavLst>
                                        <p:tav tm="0">
                                          <p:val>
                                            <p:strVal val="0-#ppt_w/2"/>
                                          </p:val>
                                        </p:tav>
                                        <p:tav tm="100000">
                                          <p:val>
                                            <p:strVal val="#ppt_x"/>
                                          </p:val>
                                        </p:tav>
                                      </p:tavLst>
                                    </p:anim>
                                    <p:anim calcmode="lin" valueType="num">
                                      <p:cBhvr additive="base">
                                        <p:cTn id="56"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1000"/>
                                        <p:tgtEl>
                                          <p:spTgt spid="49"/>
                                        </p:tgtEl>
                                      </p:cBhvr>
                                    </p:animEffect>
                                    <p:anim calcmode="lin" valueType="num">
                                      <p:cBhvr>
                                        <p:cTn id="62" dur="1000" fill="hold"/>
                                        <p:tgtEl>
                                          <p:spTgt spid="49"/>
                                        </p:tgtEl>
                                        <p:attrNameLst>
                                          <p:attrName>ppt_x</p:attrName>
                                        </p:attrNameLst>
                                      </p:cBhvr>
                                      <p:tavLst>
                                        <p:tav tm="0">
                                          <p:val>
                                            <p:strVal val="#ppt_x"/>
                                          </p:val>
                                        </p:tav>
                                        <p:tav tm="100000">
                                          <p:val>
                                            <p:strVal val="#ppt_x"/>
                                          </p:val>
                                        </p:tav>
                                      </p:tavLst>
                                    </p:anim>
                                    <p:anim calcmode="lin" valueType="num">
                                      <p:cBhvr>
                                        <p:cTn id="63" dur="1000" fill="hold"/>
                                        <p:tgtEl>
                                          <p:spTgt spid="49"/>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1000"/>
                                        <p:tgtEl>
                                          <p:spTgt spid="64"/>
                                        </p:tgtEl>
                                      </p:cBhvr>
                                    </p:animEffect>
                                    <p:anim calcmode="lin" valueType="num">
                                      <p:cBhvr>
                                        <p:cTn id="67" dur="1000" fill="hold"/>
                                        <p:tgtEl>
                                          <p:spTgt spid="64"/>
                                        </p:tgtEl>
                                        <p:attrNameLst>
                                          <p:attrName>ppt_x</p:attrName>
                                        </p:attrNameLst>
                                      </p:cBhvr>
                                      <p:tavLst>
                                        <p:tav tm="0">
                                          <p:val>
                                            <p:strVal val="#ppt_x"/>
                                          </p:val>
                                        </p:tav>
                                        <p:tav tm="100000">
                                          <p:val>
                                            <p:strVal val="#ppt_x"/>
                                          </p:val>
                                        </p:tav>
                                      </p:tavLst>
                                    </p:anim>
                                    <p:anim calcmode="lin" valueType="num">
                                      <p:cBhvr>
                                        <p:cTn id="6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1000"/>
                                        <p:tgtEl>
                                          <p:spTgt spid="50"/>
                                        </p:tgtEl>
                                      </p:cBhvr>
                                    </p:animEffect>
                                    <p:anim calcmode="lin" valueType="num">
                                      <p:cBhvr>
                                        <p:cTn id="74" dur="1000" fill="hold"/>
                                        <p:tgtEl>
                                          <p:spTgt spid="50"/>
                                        </p:tgtEl>
                                        <p:attrNameLst>
                                          <p:attrName>ppt_x</p:attrName>
                                        </p:attrNameLst>
                                      </p:cBhvr>
                                      <p:tavLst>
                                        <p:tav tm="0">
                                          <p:val>
                                            <p:strVal val="#ppt_x"/>
                                          </p:val>
                                        </p:tav>
                                        <p:tav tm="100000">
                                          <p:val>
                                            <p:strVal val="#ppt_x"/>
                                          </p:val>
                                        </p:tav>
                                      </p:tavLst>
                                    </p:anim>
                                    <p:anim calcmode="lin" valueType="num">
                                      <p:cBhvr>
                                        <p:cTn id="75" dur="1000" fill="hold"/>
                                        <p:tgtEl>
                                          <p:spTgt spid="5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1000"/>
                                        <p:tgtEl>
                                          <p:spTgt spid="62"/>
                                        </p:tgtEl>
                                      </p:cBhvr>
                                    </p:animEffect>
                                    <p:anim calcmode="lin" valueType="num">
                                      <p:cBhvr>
                                        <p:cTn id="79" dur="1000" fill="hold"/>
                                        <p:tgtEl>
                                          <p:spTgt spid="62"/>
                                        </p:tgtEl>
                                        <p:attrNameLst>
                                          <p:attrName>ppt_x</p:attrName>
                                        </p:attrNameLst>
                                      </p:cBhvr>
                                      <p:tavLst>
                                        <p:tav tm="0">
                                          <p:val>
                                            <p:strVal val="#ppt_x"/>
                                          </p:val>
                                        </p:tav>
                                        <p:tav tm="100000">
                                          <p:val>
                                            <p:strVal val="#ppt_x"/>
                                          </p:val>
                                        </p:tav>
                                      </p:tavLst>
                                    </p:anim>
                                    <p:anim calcmode="lin" valueType="num">
                                      <p:cBhvr>
                                        <p:cTn id="80" dur="1000" fill="hold"/>
                                        <p:tgtEl>
                                          <p:spTgt spid="62"/>
                                        </p:tgtEl>
                                        <p:attrNameLst>
                                          <p:attrName>ppt_y</p:attrName>
                                        </p:attrNameLst>
                                      </p:cBhvr>
                                      <p:tavLst>
                                        <p:tav tm="0">
                                          <p:val>
                                            <p:strVal val="#ppt_y+.1"/>
                                          </p:val>
                                        </p:tav>
                                        <p:tav tm="100000">
                                          <p:val>
                                            <p:strVal val="#ppt_y"/>
                                          </p:val>
                                        </p:tav>
                                      </p:tavLst>
                                    </p:anim>
                                  </p:childTnLst>
                                </p:cTn>
                              </p:par>
                              <p:par>
                                <p:cTn id="81" presetID="2" presetClass="entr" presetSubtype="9"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1000" fill="hold"/>
                                        <p:tgtEl>
                                          <p:spTgt spid="69"/>
                                        </p:tgtEl>
                                        <p:attrNameLst>
                                          <p:attrName>ppt_x</p:attrName>
                                        </p:attrNameLst>
                                      </p:cBhvr>
                                      <p:tavLst>
                                        <p:tav tm="0">
                                          <p:val>
                                            <p:strVal val="0-#ppt_w/2"/>
                                          </p:val>
                                        </p:tav>
                                        <p:tav tm="100000">
                                          <p:val>
                                            <p:strVal val="#ppt_x"/>
                                          </p:val>
                                        </p:tav>
                                      </p:tavLst>
                                    </p:anim>
                                    <p:anim calcmode="lin" valueType="num">
                                      <p:cBhvr additive="base">
                                        <p:cTn id="84" dur="1000" fill="hold"/>
                                        <p:tgtEl>
                                          <p:spTgt spid="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p:bldP spid="60" grpId="0"/>
      <p:bldP spid="62" grpId="0"/>
      <p:bldP spid="64" grpId="0"/>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1698" y="2217310"/>
            <a:ext cx="3514218" cy="1107996"/>
          </a:xfrm>
          <a:prstGeom prst="rect">
            <a:avLst/>
          </a:prstGeom>
          <a:noFill/>
        </p:spPr>
        <p:txBody>
          <a:bodyPr wrap="square" lIns="342900" rIns="274320" rtlCol="0" anchor="ctr">
            <a:spAutoFit/>
          </a:bodyPr>
          <a:lstStyle/>
          <a:p>
            <a:r>
              <a:rPr lang="en-US" sz="3300" b="1" spc="38" dirty="0">
                <a:solidFill>
                  <a:schemeClr val="bg1"/>
                </a:solidFill>
                <a:latin typeface="+mj-lt"/>
              </a:rPr>
              <a:t> </a:t>
            </a:r>
          </a:p>
          <a:p>
            <a:r>
              <a:rPr lang="en-US" sz="3300" b="1" spc="38" dirty="0">
                <a:solidFill>
                  <a:schemeClr val="bg1"/>
                </a:solidFill>
                <a:latin typeface="+mj-lt"/>
              </a:rPr>
              <a:t>Plan Reading</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358574" y="3463290"/>
            <a:ext cx="48006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CF0F56-2856-51FD-5F20-4B7544EF0410}"/>
              </a:ext>
            </a:extLst>
          </p:cNvPr>
          <p:cNvSpPr txBox="1"/>
          <p:nvPr/>
        </p:nvSpPr>
        <p:spPr bwMode="auto">
          <a:xfrm>
            <a:off x="6329961" y="1771515"/>
            <a:ext cx="2252999" cy="646331"/>
          </a:xfrm>
          <a:prstGeom prst="rect">
            <a:avLst/>
          </a:prstGeom>
          <a:solidFill>
            <a:srgbClr val="FF9966"/>
          </a:solidFill>
        </p:spPr>
        <p:txBody>
          <a:bodyPr>
            <a:spAutoFit/>
          </a:bodyPr>
          <a:lstStyle/>
          <a:p>
            <a:pPr>
              <a:defRPr/>
            </a:pPr>
            <a:r>
              <a:rPr lang="en-US" sz="900" dirty="0"/>
              <a:t>User Note: Click the image icon to add your image </a:t>
            </a:r>
          </a:p>
          <a:p>
            <a:pPr>
              <a:defRPr/>
            </a:pPr>
            <a:endParaRPr lang="en-US" sz="900" b="1" dirty="0"/>
          </a:p>
          <a:p>
            <a:pPr>
              <a:defRPr/>
            </a:pPr>
            <a:r>
              <a:rPr lang="en-US" sz="900" b="1" dirty="0"/>
              <a:t>DELETE THIS BOX WHEN FINISHED</a:t>
            </a:r>
          </a:p>
        </p:txBody>
      </p:sp>
      <p:pic>
        <p:nvPicPr>
          <p:cNvPr id="6" name="Picture Placeholder 5" descr="Table&#10;&#10;Description automatically generated">
            <a:extLst>
              <a:ext uri="{FF2B5EF4-FFF2-40B4-BE49-F238E27FC236}">
                <a16:creationId xmlns:a16="http://schemas.microsoft.com/office/drawing/2014/main" id="{CC1F9454-7C7D-3AFA-EF44-E5C80F55675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l="23426" r="23426"/>
          <a:stretch>
            <a:fillRect/>
          </a:stretch>
        </p:blipFill>
        <p:spPr/>
      </p:pic>
    </p:spTree>
    <p:extLst>
      <p:ext uri="{BB962C8B-B14F-4D97-AF65-F5344CB8AC3E}">
        <p14:creationId xmlns:p14="http://schemas.microsoft.com/office/powerpoint/2010/main" val="114118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14339" y="655065"/>
            <a:ext cx="8348661" cy="4487796"/>
          </a:xfrm>
          <a:prstGeom prst="rect">
            <a:avLst/>
          </a:prstGeom>
        </p:spPr>
        <p:txBody>
          <a:bodyPr lIns="0"/>
          <a:lstStyle/>
          <a:p>
            <a:pPr marL="228600" indent="-228600">
              <a:lnSpc>
                <a:spcPct val="150000"/>
              </a:lnSpc>
              <a:buFont typeface="Arial" panose="020B0604020202020204" pitchFamily="34" charset="0"/>
              <a:buChar char="•"/>
            </a:pPr>
            <a:r>
              <a:rPr lang="en-US" altLang="en-US" sz="1800" b="0" dirty="0">
                <a:solidFill>
                  <a:prstClr val="black"/>
                </a:solidFill>
              </a:rPr>
              <a:t>Mileage is measured along the </a:t>
            </a:r>
            <a:r>
              <a:rPr lang="en-US" altLang="en-US" sz="1800" b="0" u="sng" dirty="0">
                <a:solidFill>
                  <a:prstClr val="black"/>
                </a:solidFill>
              </a:rPr>
              <a:t>centerline profile </a:t>
            </a:r>
            <a:r>
              <a:rPr lang="en-US" altLang="en-US" sz="1800" b="0" dirty="0">
                <a:solidFill>
                  <a:prstClr val="black"/>
                </a:solidFill>
              </a:rPr>
              <a:t>from the start of the highway.</a:t>
            </a:r>
          </a:p>
          <a:p>
            <a:pPr marL="228600" indent="-228600">
              <a:lnSpc>
                <a:spcPct val="150000"/>
              </a:lnSpc>
              <a:buFont typeface="Arial" panose="020B0604020202020204" pitchFamily="34" charset="0"/>
              <a:buChar char="•"/>
            </a:pPr>
            <a:r>
              <a:rPr lang="en-US" altLang="en-US" sz="1600" b="0" i="1" dirty="0">
                <a:solidFill>
                  <a:prstClr val="black"/>
                </a:solidFill>
              </a:rPr>
              <a:t>NOTE: Mileposts may be up to 50’ ahead or back from their “correct” location when field conditions warrant, which is why they are called “reference posts.”</a:t>
            </a:r>
            <a:r>
              <a:rPr lang="en-US" altLang="en-US" sz="1600" b="0" dirty="0">
                <a:solidFill>
                  <a:prstClr val="black"/>
                </a:solidFill>
              </a:rPr>
              <a:t> </a:t>
            </a:r>
          </a:p>
          <a:p>
            <a:pPr marL="228600" indent="-228600">
              <a:lnSpc>
                <a:spcPct val="150000"/>
              </a:lnSpc>
              <a:buFont typeface="Arial" panose="020B0604020202020204" pitchFamily="34" charset="0"/>
              <a:buChar char="•"/>
            </a:pPr>
            <a:endParaRPr lang="en-US" altLang="en-US" sz="1600" dirty="0">
              <a:solidFill>
                <a:prstClr val="black"/>
              </a:solidFill>
            </a:endParaRPr>
          </a:p>
          <a:p>
            <a:pPr marL="228600" indent="-228600">
              <a:lnSpc>
                <a:spcPct val="150000"/>
              </a:lnSpc>
              <a:buFont typeface="Arial" panose="020B0604020202020204" pitchFamily="34" charset="0"/>
              <a:buChar char="•"/>
            </a:pPr>
            <a:endParaRPr lang="en-US" altLang="en-US" sz="1600" b="0" dirty="0">
              <a:solidFill>
                <a:prstClr val="black"/>
              </a:solidFill>
            </a:endParaRPr>
          </a:p>
          <a:p>
            <a:pPr marL="228600" indent="-228600">
              <a:lnSpc>
                <a:spcPct val="150000"/>
              </a:lnSpc>
              <a:buFont typeface="Arial" panose="020B0604020202020204" pitchFamily="34" charset="0"/>
              <a:buChar char="•"/>
            </a:pPr>
            <a:endParaRPr lang="en-US" altLang="en-US" sz="1600" dirty="0">
              <a:solidFill>
                <a:prstClr val="black"/>
              </a:solidFill>
            </a:endParaRPr>
          </a:p>
          <a:p>
            <a:pPr marL="228600" indent="-228600">
              <a:lnSpc>
                <a:spcPct val="150000"/>
              </a:lnSpc>
              <a:buFont typeface="Arial" panose="020B0604020202020204" pitchFamily="34" charset="0"/>
              <a:buChar char="•"/>
            </a:pPr>
            <a:endParaRPr lang="en-US" altLang="en-US" sz="1600" b="0" dirty="0">
              <a:solidFill>
                <a:prstClr val="black"/>
              </a:solidFill>
            </a:endParaRPr>
          </a:p>
          <a:p>
            <a:pPr marL="228600" indent="-228600">
              <a:lnSpc>
                <a:spcPct val="150000"/>
              </a:lnSpc>
              <a:buFont typeface="Arial" panose="020B0604020202020204" pitchFamily="34" charset="0"/>
              <a:buChar char="•"/>
            </a:pPr>
            <a:endParaRPr lang="en-US" altLang="en-US" sz="1600" dirty="0">
              <a:solidFill>
                <a:prstClr val="black"/>
              </a:solidFill>
            </a:endParaRPr>
          </a:p>
          <a:p>
            <a:pPr marL="228600" indent="-228600">
              <a:lnSpc>
                <a:spcPct val="150000"/>
              </a:lnSpc>
              <a:buFont typeface="Arial" panose="020B0604020202020204" pitchFamily="34" charset="0"/>
              <a:buChar char="•"/>
            </a:pPr>
            <a:r>
              <a:rPr lang="en-US" altLang="en-US" sz="1600" b="0" dirty="0">
                <a:solidFill>
                  <a:prstClr val="black"/>
                </a:solidFill>
              </a:rPr>
              <a:t>East-west roads, mileposts typically begin on the west end of the route in the state.</a:t>
            </a:r>
          </a:p>
          <a:p>
            <a:pPr marL="228600" indent="-228600">
              <a:lnSpc>
                <a:spcPct val="150000"/>
              </a:lnSpc>
              <a:buFont typeface="Arial" panose="020B0604020202020204" pitchFamily="34" charset="0"/>
              <a:buChar char="•"/>
            </a:pPr>
            <a:r>
              <a:rPr lang="en-US" altLang="en-US" sz="1600" b="0" dirty="0">
                <a:solidFill>
                  <a:prstClr val="black"/>
                </a:solidFill>
              </a:rPr>
              <a:t>North-south roads, mileposts typically begin on the south end of the route in the state.</a:t>
            </a:r>
          </a:p>
          <a:p>
            <a:pPr marL="228600" indent="-228600">
              <a:lnSpc>
                <a:spcPct val="150000"/>
              </a:lnSpc>
              <a:buFont typeface="Arial" panose="020B0604020202020204" pitchFamily="34" charset="0"/>
              <a:buChar char="•"/>
            </a:pPr>
            <a:r>
              <a:rPr lang="en-US" altLang="en-US" sz="1600" b="0" dirty="0">
                <a:solidFill>
                  <a:prstClr val="black"/>
                </a:solidFill>
              </a:rPr>
              <a:t>Mileposts are continuous throughout the length of the route across the state.</a:t>
            </a:r>
          </a:p>
          <a:p>
            <a:pPr marL="228600" indent="-228600">
              <a:lnSpc>
                <a:spcPct val="150000"/>
              </a:lnSpc>
              <a:buFont typeface="Arial" panose="020B0604020202020204" pitchFamily="34" charset="0"/>
              <a:buChar char="•"/>
            </a:pPr>
            <a:endParaRPr lang="en-US" altLang="en-US" sz="1600" b="0" i="1" dirty="0">
              <a:solidFill>
                <a:prstClr val="black"/>
              </a:solidFill>
            </a:endParaRPr>
          </a:p>
        </p:txBody>
      </p:sp>
      <p:sp>
        <p:nvSpPr>
          <p:cNvPr id="4" name="Text Placeholder 8">
            <a:extLst>
              <a:ext uri="{FF2B5EF4-FFF2-40B4-BE49-F238E27FC236}">
                <a16:creationId xmlns:a16="http://schemas.microsoft.com/office/drawing/2014/main" id="{E113BF0D-4FE2-DD53-EFCC-9DD5F985B305}"/>
              </a:ext>
            </a:extLst>
          </p:cNvPr>
          <p:cNvSpPr>
            <a:spLocks noGrp="1"/>
          </p:cNvSpPr>
          <p:nvPr>
            <p:ph type="body" sz="quarter" idx="18"/>
          </p:nvPr>
        </p:nvSpPr>
        <p:spPr>
          <a:xfrm>
            <a:off x="188392" y="103037"/>
            <a:ext cx="6898208" cy="430667"/>
          </a:xfrm>
        </p:spPr>
        <p:txBody>
          <a:bodyPr/>
          <a:lstStyle/>
          <a:p>
            <a:r>
              <a:rPr lang="en-US" sz="2000" dirty="0"/>
              <a:t>Mileposts</a:t>
            </a:r>
          </a:p>
        </p:txBody>
      </p:sp>
      <p:cxnSp>
        <p:nvCxnSpPr>
          <p:cNvPr id="5" name="Straight Connector 4">
            <a:extLst>
              <a:ext uri="{FF2B5EF4-FFF2-40B4-BE49-F238E27FC236}">
                <a16:creationId xmlns:a16="http://schemas.microsoft.com/office/drawing/2014/main" id="{CA0C6FA1-2C85-CBB1-F47B-DBC24752630C}"/>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7C0C75E7-6DD0-AC30-4A1F-7C6FE7F167A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49133" y="2147097"/>
            <a:ext cx="2790825" cy="223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a:extLst>
              <a:ext uri="{FF2B5EF4-FFF2-40B4-BE49-F238E27FC236}">
                <a16:creationId xmlns:a16="http://schemas.microsoft.com/office/drawing/2014/main" id="{EBB3E0F4-B8FE-2A63-756B-9C78AB3F66A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95636" y="2119387"/>
            <a:ext cx="2752725" cy="226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945A91D2-F98F-B94A-2BA6-5D6E7570C4D8}"/>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172199" y="2119387"/>
            <a:ext cx="2771775" cy="226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291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Profile View</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84" name="Rectangle 4">
            <a:extLst>
              <a:ext uri="{FF2B5EF4-FFF2-40B4-BE49-F238E27FC236}">
                <a16:creationId xmlns:a16="http://schemas.microsoft.com/office/drawing/2014/main" id="{76C3232A-5FF4-5C4A-1B9C-6AA9190702C1}"/>
              </a:ext>
            </a:extLst>
          </p:cNvPr>
          <p:cNvSpPr txBox="1">
            <a:spLocks noChangeArrowheads="1"/>
          </p:cNvSpPr>
          <p:nvPr/>
        </p:nvSpPr>
        <p:spPr>
          <a:xfrm>
            <a:off x="686939" y="2607962"/>
            <a:ext cx="7772400" cy="7273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3600" b="1" dirty="0">
                <a:latin typeface="Arial" charset="0"/>
              </a:rPr>
              <a:t>Profile</a:t>
            </a:r>
          </a:p>
          <a:p>
            <a:endParaRPr lang="en-US" altLang="en-US" sz="3600" b="1" dirty="0">
              <a:latin typeface="Arial" charset="0"/>
            </a:endParaRPr>
          </a:p>
          <a:p>
            <a:endParaRPr lang="en-US" altLang="en-US" sz="3600" b="1" dirty="0">
              <a:latin typeface="Arial" charset="0"/>
            </a:endParaRPr>
          </a:p>
        </p:txBody>
      </p:sp>
      <p:sp>
        <p:nvSpPr>
          <p:cNvPr id="1285" name="Line 590">
            <a:extLst>
              <a:ext uri="{FF2B5EF4-FFF2-40B4-BE49-F238E27FC236}">
                <a16:creationId xmlns:a16="http://schemas.microsoft.com/office/drawing/2014/main" id="{16E622FD-2EC1-65C0-6FBE-6A07B2F6B769}"/>
              </a:ext>
            </a:extLst>
          </p:cNvPr>
          <p:cNvSpPr>
            <a:spLocks noChangeShapeType="1"/>
          </p:cNvSpPr>
          <p:nvPr/>
        </p:nvSpPr>
        <p:spPr bwMode="auto">
          <a:xfrm>
            <a:off x="3286125" y="3640226"/>
            <a:ext cx="5219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6" name="Line 215">
            <a:extLst>
              <a:ext uri="{FF2B5EF4-FFF2-40B4-BE49-F238E27FC236}">
                <a16:creationId xmlns:a16="http://schemas.microsoft.com/office/drawing/2014/main" id="{BCCFF49B-8E34-DE3D-1B1C-6904386E7E06}"/>
              </a:ext>
            </a:extLst>
          </p:cNvPr>
          <p:cNvSpPr>
            <a:spLocks noChangeShapeType="1"/>
          </p:cNvSpPr>
          <p:nvPr/>
        </p:nvSpPr>
        <p:spPr bwMode="auto">
          <a:xfrm flipV="1">
            <a:off x="8239125" y="2994113"/>
            <a:ext cx="0" cy="628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7" name="Line 217">
            <a:extLst>
              <a:ext uri="{FF2B5EF4-FFF2-40B4-BE49-F238E27FC236}">
                <a16:creationId xmlns:a16="http://schemas.microsoft.com/office/drawing/2014/main" id="{1EF14810-24A7-D5F4-2C5D-4741A6BACB45}"/>
              </a:ext>
            </a:extLst>
          </p:cNvPr>
          <p:cNvSpPr>
            <a:spLocks noChangeShapeType="1"/>
          </p:cNvSpPr>
          <p:nvPr/>
        </p:nvSpPr>
        <p:spPr bwMode="auto">
          <a:xfrm flipV="1">
            <a:off x="8220075" y="2879813"/>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8" name="Group 7">
            <a:extLst>
              <a:ext uri="{FF2B5EF4-FFF2-40B4-BE49-F238E27FC236}">
                <a16:creationId xmlns:a16="http://schemas.microsoft.com/office/drawing/2014/main" id="{AE0DF67F-9267-BD1E-C863-29509CA9593F}"/>
              </a:ext>
            </a:extLst>
          </p:cNvPr>
          <p:cNvGrpSpPr>
            <a:grpSpLocks/>
          </p:cNvGrpSpPr>
          <p:nvPr/>
        </p:nvGrpSpPr>
        <p:grpSpPr bwMode="auto">
          <a:xfrm>
            <a:off x="4154488" y="2492463"/>
            <a:ext cx="3735387" cy="1154113"/>
            <a:chOff x="1835" y="924"/>
            <a:chExt cx="2070" cy="583"/>
          </a:xfrm>
        </p:grpSpPr>
        <p:grpSp>
          <p:nvGrpSpPr>
            <p:cNvPr id="1289" name="Group 8">
              <a:extLst>
                <a:ext uri="{FF2B5EF4-FFF2-40B4-BE49-F238E27FC236}">
                  <a16:creationId xmlns:a16="http://schemas.microsoft.com/office/drawing/2014/main" id="{FE96265C-7625-C8F4-1D29-95514A56F2DD}"/>
                </a:ext>
              </a:extLst>
            </p:cNvPr>
            <p:cNvGrpSpPr>
              <a:grpSpLocks/>
            </p:cNvGrpSpPr>
            <p:nvPr/>
          </p:nvGrpSpPr>
          <p:grpSpPr bwMode="auto">
            <a:xfrm>
              <a:off x="1835" y="931"/>
              <a:ext cx="1856" cy="569"/>
              <a:chOff x="1835" y="931"/>
              <a:chExt cx="1856" cy="569"/>
            </a:xfrm>
          </p:grpSpPr>
          <p:sp>
            <p:nvSpPr>
              <p:cNvPr id="1642" name="Freeform 9">
                <a:extLst>
                  <a:ext uri="{FF2B5EF4-FFF2-40B4-BE49-F238E27FC236}">
                    <a16:creationId xmlns:a16="http://schemas.microsoft.com/office/drawing/2014/main" id="{135D7016-E8BE-5A3F-C657-7BA0E85C8BAC}"/>
                  </a:ext>
                </a:extLst>
              </p:cNvPr>
              <p:cNvSpPr>
                <a:spLocks/>
              </p:cNvSpPr>
              <p:nvPr/>
            </p:nvSpPr>
            <p:spPr bwMode="auto">
              <a:xfrm>
                <a:off x="1838" y="1316"/>
                <a:ext cx="1534" cy="7"/>
              </a:xfrm>
              <a:custGeom>
                <a:avLst/>
                <a:gdLst>
                  <a:gd name="T0" fmla="*/ 1534 w 1534"/>
                  <a:gd name="T1" fmla="*/ 0 h 7"/>
                  <a:gd name="T2" fmla="*/ 0 w 1534"/>
                  <a:gd name="T3" fmla="*/ 0 h 7"/>
                  <a:gd name="T4" fmla="*/ 0 w 1534"/>
                  <a:gd name="T5" fmla="*/ 3 h 7"/>
                  <a:gd name="T6" fmla="*/ 1534 w 1534"/>
                  <a:gd name="T7" fmla="*/ 3 h 7"/>
                  <a:gd name="T8" fmla="*/ 1534 w 1534"/>
                  <a:gd name="T9" fmla="*/ 7 h 7"/>
                  <a:gd name="T10" fmla="*/ 0 w 1534"/>
                  <a:gd name="T11" fmla="*/ 7 h 7"/>
                  <a:gd name="T12" fmla="*/ 0 w 153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7">
                    <a:moveTo>
                      <a:pt x="1534" y="0"/>
                    </a:moveTo>
                    <a:lnTo>
                      <a:pt x="0" y="0"/>
                    </a:lnTo>
                    <a:lnTo>
                      <a:pt x="0" y="3"/>
                    </a:lnTo>
                    <a:lnTo>
                      <a:pt x="1534" y="3"/>
                    </a:lnTo>
                    <a:lnTo>
                      <a:pt x="153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 name="Freeform 10">
                <a:extLst>
                  <a:ext uri="{FF2B5EF4-FFF2-40B4-BE49-F238E27FC236}">
                    <a16:creationId xmlns:a16="http://schemas.microsoft.com/office/drawing/2014/main" id="{7CBB379B-D55F-5AD8-D201-661897278B23}"/>
                  </a:ext>
                </a:extLst>
              </p:cNvPr>
              <p:cNvSpPr>
                <a:spLocks/>
              </p:cNvSpPr>
              <p:nvPr/>
            </p:nvSpPr>
            <p:spPr bwMode="auto">
              <a:xfrm>
                <a:off x="1835" y="934"/>
                <a:ext cx="7" cy="385"/>
              </a:xfrm>
              <a:custGeom>
                <a:avLst/>
                <a:gdLst>
                  <a:gd name="T0" fmla="*/ 0 w 7"/>
                  <a:gd name="T1" fmla="*/ 385 h 385"/>
                  <a:gd name="T2" fmla="*/ 0 w 7"/>
                  <a:gd name="T3" fmla="*/ 0 h 385"/>
                  <a:gd name="T4" fmla="*/ 3 w 7"/>
                  <a:gd name="T5" fmla="*/ 0 h 385"/>
                  <a:gd name="T6" fmla="*/ 3 w 7"/>
                  <a:gd name="T7" fmla="*/ 385 h 385"/>
                  <a:gd name="T8" fmla="*/ 7 w 7"/>
                  <a:gd name="T9" fmla="*/ 385 h 385"/>
                  <a:gd name="T10" fmla="*/ 7 w 7"/>
                  <a:gd name="T11" fmla="*/ 0 h 385"/>
                  <a:gd name="T12" fmla="*/ 3 w 7"/>
                  <a:gd name="T13" fmla="*/ 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85">
                    <a:moveTo>
                      <a:pt x="0" y="385"/>
                    </a:moveTo>
                    <a:lnTo>
                      <a:pt x="0" y="0"/>
                    </a:lnTo>
                    <a:lnTo>
                      <a:pt x="3" y="0"/>
                    </a:lnTo>
                    <a:lnTo>
                      <a:pt x="3" y="385"/>
                    </a:lnTo>
                    <a:lnTo>
                      <a:pt x="7" y="385"/>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4" name="Freeform 11">
                <a:extLst>
                  <a:ext uri="{FF2B5EF4-FFF2-40B4-BE49-F238E27FC236}">
                    <a16:creationId xmlns:a16="http://schemas.microsoft.com/office/drawing/2014/main" id="{4EA5F8DB-CA6D-AB2F-D4A7-71E0A063D494}"/>
                  </a:ext>
                </a:extLst>
              </p:cNvPr>
              <p:cNvSpPr>
                <a:spLocks/>
              </p:cNvSpPr>
              <p:nvPr/>
            </p:nvSpPr>
            <p:spPr bwMode="auto">
              <a:xfrm>
                <a:off x="1838" y="931"/>
                <a:ext cx="1534" cy="6"/>
              </a:xfrm>
              <a:custGeom>
                <a:avLst/>
                <a:gdLst>
                  <a:gd name="T0" fmla="*/ 0 w 1534"/>
                  <a:gd name="T1" fmla="*/ 0 h 6"/>
                  <a:gd name="T2" fmla="*/ 1534 w 1534"/>
                  <a:gd name="T3" fmla="*/ 0 h 6"/>
                  <a:gd name="T4" fmla="*/ 1534 w 1534"/>
                  <a:gd name="T5" fmla="*/ 3 h 6"/>
                  <a:gd name="T6" fmla="*/ 0 w 1534"/>
                  <a:gd name="T7" fmla="*/ 3 h 6"/>
                  <a:gd name="T8" fmla="*/ 0 w 1534"/>
                  <a:gd name="T9" fmla="*/ 6 h 6"/>
                  <a:gd name="T10" fmla="*/ 1534 w 1534"/>
                  <a:gd name="T11" fmla="*/ 6 h 6"/>
                  <a:gd name="T12" fmla="*/ 1534 w 153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6">
                    <a:moveTo>
                      <a:pt x="0" y="0"/>
                    </a:moveTo>
                    <a:lnTo>
                      <a:pt x="1534" y="0"/>
                    </a:lnTo>
                    <a:lnTo>
                      <a:pt x="1534" y="3"/>
                    </a:lnTo>
                    <a:lnTo>
                      <a:pt x="0" y="3"/>
                    </a:lnTo>
                    <a:lnTo>
                      <a:pt x="0" y="6"/>
                    </a:lnTo>
                    <a:lnTo>
                      <a:pt x="1534" y="6"/>
                    </a:lnTo>
                    <a:lnTo>
                      <a:pt x="153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5" name="Freeform 12">
                <a:extLst>
                  <a:ext uri="{FF2B5EF4-FFF2-40B4-BE49-F238E27FC236}">
                    <a16:creationId xmlns:a16="http://schemas.microsoft.com/office/drawing/2014/main" id="{A6D72ADF-280E-FE8D-9E79-CFF9164C5DC5}"/>
                  </a:ext>
                </a:extLst>
              </p:cNvPr>
              <p:cNvSpPr>
                <a:spLocks/>
              </p:cNvSpPr>
              <p:nvPr/>
            </p:nvSpPr>
            <p:spPr bwMode="auto">
              <a:xfrm>
                <a:off x="3369" y="934"/>
                <a:ext cx="6" cy="385"/>
              </a:xfrm>
              <a:custGeom>
                <a:avLst/>
                <a:gdLst>
                  <a:gd name="T0" fmla="*/ 0 w 6"/>
                  <a:gd name="T1" fmla="*/ 0 h 385"/>
                  <a:gd name="T2" fmla="*/ 0 w 6"/>
                  <a:gd name="T3" fmla="*/ 385 h 385"/>
                  <a:gd name="T4" fmla="*/ 3 w 6"/>
                  <a:gd name="T5" fmla="*/ 385 h 385"/>
                  <a:gd name="T6" fmla="*/ 3 w 6"/>
                  <a:gd name="T7" fmla="*/ 0 h 385"/>
                  <a:gd name="T8" fmla="*/ 6 w 6"/>
                  <a:gd name="T9" fmla="*/ 0 h 385"/>
                  <a:gd name="T10" fmla="*/ 6 w 6"/>
                  <a:gd name="T11" fmla="*/ 385 h 385"/>
                  <a:gd name="T12" fmla="*/ 3 w 6"/>
                  <a:gd name="T13" fmla="*/ 385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85">
                    <a:moveTo>
                      <a:pt x="0" y="0"/>
                    </a:moveTo>
                    <a:lnTo>
                      <a:pt x="0" y="385"/>
                    </a:lnTo>
                    <a:lnTo>
                      <a:pt x="3" y="385"/>
                    </a:lnTo>
                    <a:lnTo>
                      <a:pt x="3" y="0"/>
                    </a:lnTo>
                    <a:lnTo>
                      <a:pt x="6" y="0"/>
                    </a:lnTo>
                    <a:lnTo>
                      <a:pt x="6" y="385"/>
                    </a:lnTo>
                    <a:lnTo>
                      <a:pt x="3" y="38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 name="Freeform 13">
                <a:extLst>
                  <a:ext uri="{FF2B5EF4-FFF2-40B4-BE49-F238E27FC236}">
                    <a16:creationId xmlns:a16="http://schemas.microsoft.com/office/drawing/2014/main" id="{8392AB88-9BBB-F946-6099-DB1F5E06EB65}"/>
                  </a:ext>
                </a:extLst>
              </p:cNvPr>
              <p:cNvSpPr>
                <a:spLocks/>
              </p:cNvSpPr>
              <p:nvPr/>
            </p:nvSpPr>
            <p:spPr bwMode="auto">
              <a:xfrm>
                <a:off x="1838" y="947"/>
                <a:ext cx="1534" cy="10"/>
              </a:xfrm>
              <a:custGeom>
                <a:avLst/>
                <a:gdLst>
                  <a:gd name="T0" fmla="*/ 0 w 1534"/>
                  <a:gd name="T1" fmla="*/ 0 h 10"/>
                  <a:gd name="T2" fmla="*/ 1534 w 1534"/>
                  <a:gd name="T3" fmla="*/ 3 h 10"/>
                  <a:gd name="T4" fmla="*/ 1534 w 1534"/>
                  <a:gd name="T5" fmla="*/ 7 h 10"/>
                  <a:gd name="T6" fmla="*/ 0 w 1534"/>
                  <a:gd name="T7" fmla="*/ 3 h 10"/>
                  <a:gd name="T8" fmla="*/ 0 w 1534"/>
                  <a:gd name="T9" fmla="*/ 7 h 10"/>
                  <a:gd name="T10" fmla="*/ 1534 w 1534"/>
                  <a:gd name="T11" fmla="*/ 10 h 10"/>
                  <a:gd name="T12" fmla="*/ 1534 w 153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10">
                    <a:moveTo>
                      <a:pt x="0" y="0"/>
                    </a:moveTo>
                    <a:lnTo>
                      <a:pt x="1534" y="3"/>
                    </a:lnTo>
                    <a:lnTo>
                      <a:pt x="1534" y="7"/>
                    </a:lnTo>
                    <a:lnTo>
                      <a:pt x="0" y="3"/>
                    </a:lnTo>
                    <a:lnTo>
                      <a:pt x="0" y="7"/>
                    </a:lnTo>
                    <a:lnTo>
                      <a:pt x="1534" y="10"/>
                    </a:lnTo>
                    <a:lnTo>
                      <a:pt x="153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 name="Freeform 14">
                <a:extLst>
                  <a:ext uri="{FF2B5EF4-FFF2-40B4-BE49-F238E27FC236}">
                    <a16:creationId xmlns:a16="http://schemas.microsoft.com/office/drawing/2014/main" id="{8D1FDB0D-1EE1-BF31-AEB4-A848EE1E90DB}"/>
                  </a:ext>
                </a:extLst>
              </p:cNvPr>
              <p:cNvSpPr>
                <a:spLocks/>
              </p:cNvSpPr>
              <p:nvPr/>
            </p:nvSpPr>
            <p:spPr bwMode="auto">
              <a:xfrm>
                <a:off x="2987" y="1329"/>
                <a:ext cx="171" cy="30"/>
              </a:xfrm>
              <a:custGeom>
                <a:avLst/>
                <a:gdLst>
                  <a:gd name="T0" fmla="*/ 171 w 171"/>
                  <a:gd name="T1" fmla="*/ 0 h 30"/>
                  <a:gd name="T2" fmla="*/ 0 w 171"/>
                  <a:gd name="T3" fmla="*/ 23 h 30"/>
                  <a:gd name="T4" fmla="*/ 0 w 171"/>
                  <a:gd name="T5" fmla="*/ 26 h 30"/>
                  <a:gd name="T6" fmla="*/ 171 w 171"/>
                  <a:gd name="T7" fmla="*/ 3 h 30"/>
                  <a:gd name="T8" fmla="*/ 171 w 171"/>
                  <a:gd name="T9" fmla="*/ 7 h 30"/>
                  <a:gd name="T10" fmla="*/ 0 w 171"/>
                  <a:gd name="T11" fmla="*/ 30 h 30"/>
                  <a:gd name="T12" fmla="*/ 0 w 171"/>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30">
                    <a:moveTo>
                      <a:pt x="171" y="0"/>
                    </a:moveTo>
                    <a:lnTo>
                      <a:pt x="0" y="23"/>
                    </a:lnTo>
                    <a:lnTo>
                      <a:pt x="0" y="26"/>
                    </a:lnTo>
                    <a:lnTo>
                      <a:pt x="171" y="3"/>
                    </a:lnTo>
                    <a:lnTo>
                      <a:pt x="171" y="7"/>
                    </a:lnTo>
                    <a:lnTo>
                      <a:pt x="0" y="30"/>
                    </a:lnTo>
                    <a:lnTo>
                      <a:pt x="0" y="2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 name="Freeform 15">
                <a:extLst>
                  <a:ext uri="{FF2B5EF4-FFF2-40B4-BE49-F238E27FC236}">
                    <a16:creationId xmlns:a16="http://schemas.microsoft.com/office/drawing/2014/main" id="{38BCF21B-5FD9-A87C-636C-C416EED7C7C4}"/>
                  </a:ext>
                </a:extLst>
              </p:cNvPr>
              <p:cNvSpPr>
                <a:spLocks/>
              </p:cNvSpPr>
              <p:nvPr/>
            </p:nvSpPr>
            <p:spPr bwMode="auto">
              <a:xfrm>
                <a:off x="2151" y="1349"/>
                <a:ext cx="836" cy="10"/>
              </a:xfrm>
              <a:custGeom>
                <a:avLst/>
                <a:gdLst>
                  <a:gd name="T0" fmla="*/ 836 w 836"/>
                  <a:gd name="T1" fmla="*/ 3 h 10"/>
                  <a:gd name="T2" fmla="*/ 0 w 836"/>
                  <a:gd name="T3" fmla="*/ 0 h 10"/>
                  <a:gd name="T4" fmla="*/ 0 w 836"/>
                  <a:gd name="T5" fmla="*/ 3 h 10"/>
                  <a:gd name="T6" fmla="*/ 836 w 836"/>
                  <a:gd name="T7" fmla="*/ 6 h 10"/>
                  <a:gd name="T8" fmla="*/ 836 w 836"/>
                  <a:gd name="T9" fmla="*/ 10 h 10"/>
                  <a:gd name="T10" fmla="*/ 0 w 836"/>
                  <a:gd name="T11" fmla="*/ 6 h 10"/>
                  <a:gd name="T12" fmla="*/ 0 w 83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6" h="10">
                    <a:moveTo>
                      <a:pt x="836" y="3"/>
                    </a:moveTo>
                    <a:lnTo>
                      <a:pt x="0" y="0"/>
                    </a:lnTo>
                    <a:lnTo>
                      <a:pt x="0" y="3"/>
                    </a:lnTo>
                    <a:lnTo>
                      <a:pt x="836" y="6"/>
                    </a:lnTo>
                    <a:lnTo>
                      <a:pt x="836"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 name="Freeform 16">
                <a:extLst>
                  <a:ext uri="{FF2B5EF4-FFF2-40B4-BE49-F238E27FC236}">
                    <a16:creationId xmlns:a16="http://schemas.microsoft.com/office/drawing/2014/main" id="{748B611F-74F3-234E-DC20-D8BBB85E51E3}"/>
                  </a:ext>
                </a:extLst>
              </p:cNvPr>
              <p:cNvSpPr>
                <a:spLocks/>
              </p:cNvSpPr>
              <p:nvPr/>
            </p:nvSpPr>
            <p:spPr bwMode="auto">
              <a:xfrm>
                <a:off x="2072" y="1332"/>
                <a:ext cx="79" cy="23"/>
              </a:xfrm>
              <a:custGeom>
                <a:avLst/>
                <a:gdLst>
                  <a:gd name="T0" fmla="*/ 79 w 79"/>
                  <a:gd name="T1" fmla="*/ 17 h 23"/>
                  <a:gd name="T2" fmla="*/ 0 w 79"/>
                  <a:gd name="T3" fmla="*/ 0 h 23"/>
                  <a:gd name="T4" fmla="*/ 0 w 79"/>
                  <a:gd name="T5" fmla="*/ 4 h 23"/>
                  <a:gd name="T6" fmla="*/ 79 w 79"/>
                  <a:gd name="T7" fmla="*/ 20 h 23"/>
                  <a:gd name="T8" fmla="*/ 79 w 79"/>
                  <a:gd name="T9" fmla="*/ 23 h 23"/>
                  <a:gd name="T10" fmla="*/ 0 w 79"/>
                  <a:gd name="T11" fmla="*/ 7 h 23"/>
                  <a:gd name="T12" fmla="*/ 0 w 79"/>
                  <a:gd name="T13" fmla="*/ 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3">
                    <a:moveTo>
                      <a:pt x="79" y="17"/>
                    </a:moveTo>
                    <a:lnTo>
                      <a:pt x="0" y="0"/>
                    </a:lnTo>
                    <a:lnTo>
                      <a:pt x="0" y="4"/>
                    </a:lnTo>
                    <a:lnTo>
                      <a:pt x="79" y="20"/>
                    </a:lnTo>
                    <a:lnTo>
                      <a:pt x="79" y="23"/>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0" name="Freeform 17">
                <a:extLst>
                  <a:ext uri="{FF2B5EF4-FFF2-40B4-BE49-F238E27FC236}">
                    <a16:creationId xmlns:a16="http://schemas.microsoft.com/office/drawing/2014/main" id="{30136CA3-01B7-3C5C-6590-1D6D7B0DBAF2}"/>
                  </a:ext>
                </a:extLst>
              </p:cNvPr>
              <p:cNvSpPr>
                <a:spLocks/>
              </p:cNvSpPr>
              <p:nvPr/>
            </p:nvSpPr>
            <p:spPr bwMode="auto">
              <a:xfrm>
                <a:off x="1838" y="1332"/>
                <a:ext cx="234" cy="7"/>
              </a:xfrm>
              <a:custGeom>
                <a:avLst/>
                <a:gdLst>
                  <a:gd name="T0" fmla="*/ 234 w 234"/>
                  <a:gd name="T1" fmla="*/ 0 h 7"/>
                  <a:gd name="T2" fmla="*/ 0 w 234"/>
                  <a:gd name="T3" fmla="*/ 0 h 7"/>
                  <a:gd name="T4" fmla="*/ 0 w 234"/>
                  <a:gd name="T5" fmla="*/ 4 h 7"/>
                  <a:gd name="T6" fmla="*/ 234 w 234"/>
                  <a:gd name="T7" fmla="*/ 4 h 7"/>
                  <a:gd name="T8" fmla="*/ 234 w 234"/>
                  <a:gd name="T9" fmla="*/ 7 h 7"/>
                  <a:gd name="T10" fmla="*/ 0 w 234"/>
                  <a:gd name="T11" fmla="*/ 7 h 7"/>
                  <a:gd name="T12" fmla="*/ 0 w 23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7">
                    <a:moveTo>
                      <a:pt x="234" y="0"/>
                    </a:moveTo>
                    <a:lnTo>
                      <a:pt x="0" y="0"/>
                    </a:lnTo>
                    <a:lnTo>
                      <a:pt x="0" y="4"/>
                    </a:lnTo>
                    <a:lnTo>
                      <a:pt x="234" y="4"/>
                    </a:lnTo>
                    <a:lnTo>
                      <a:pt x="23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1" name="Freeform 18">
                <a:extLst>
                  <a:ext uri="{FF2B5EF4-FFF2-40B4-BE49-F238E27FC236}">
                    <a16:creationId xmlns:a16="http://schemas.microsoft.com/office/drawing/2014/main" id="{43F907C7-6C09-8C7C-F81B-C2119E55BB23}"/>
                  </a:ext>
                </a:extLst>
              </p:cNvPr>
              <p:cNvSpPr>
                <a:spLocks/>
              </p:cNvSpPr>
              <p:nvPr/>
            </p:nvSpPr>
            <p:spPr bwMode="auto">
              <a:xfrm>
                <a:off x="2164" y="1352"/>
                <a:ext cx="7" cy="13"/>
              </a:xfrm>
              <a:custGeom>
                <a:avLst/>
                <a:gdLst>
                  <a:gd name="T0" fmla="*/ 0 w 7"/>
                  <a:gd name="T1" fmla="*/ 13 h 13"/>
                  <a:gd name="T2" fmla="*/ 0 w 7"/>
                  <a:gd name="T3" fmla="*/ 0 h 13"/>
                  <a:gd name="T4" fmla="*/ 3 w 7"/>
                  <a:gd name="T5" fmla="*/ 0 h 13"/>
                  <a:gd name="T6" fmla="*/ 3 w 7"/>
                  <a:gd name="T7" fmla="*/ 13 h 13"/>
                  <a:gd name="T8" fmla="*/ 7 w 7"/>
                  <a:gd name="T9" fmla="*/ 13 h 13"/>
                  <a:gd name="T10" fmla="*/ 7 w 7"/>
                  <a:gd name="T11" fmla="*/ 0 h 13"/>
                  <a:gd name="T12" fmla="*/ 3 w 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13"/>
                    </a:moveTo>
                    <a:lnTo>
                      <a:pt x="0" y="0"/>
                    </a:lnTo>
                    <a:lnTo>
                      <a:pt x="3" y="0"/>
                    </a:lnTo>
                    <a:lnTo>
                      <a:pt x="3" y="13"/>
                    </a:lnTo>
                    <a:lnTo>
                      <a:pt x="7"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2" name="Freeform 19">
                <a:extLst>
                  <a:ext uri="{FF2B5EF4-FFF2-40B4-BE49-F238E27FC236}">
                    <a16:creationId xmlns:a16="http://schemas.microsoft.com/office/drawing/2014/main" id="{A13A4529-E52A-08F2-EF94-BF995E6104F4}"/>
                  </a:ext>
                </a:extLst>
              </p:cNvPr>
              <p:cNvSpPr>
                <a:spLocks/>
              </p:cNvSpPr>
              <p:nvPr/>
            </p:nvSpPr>
            <p:spPr bwMode="auto">
              <a:xfrm>
                <a:off x="3283" y="1332"/>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 name="Freeform 20">
                <a:extLst>
                  <a:ext uri="{FF2B5EF4-FFF2-40B4-BE49-F238E27FC236}">
                    <a16:creationId xmlns:a16="http://schemas.microsoft.com/office/drawing/2014/main" id="{B7CBE33D-6020-5851-3282-8765A6B66C97}"/>
                  </a:ext>
                </a:extLst>
              </p:cNvPr>
              <p:cNvSpPr>
                <a:spLocks/>
              </p:cNvSpPr>
              <p:nvPr/>
            </p:nvSpPr>
            <p:spPr bwMode="auto">
              <a:xfrm>
                <a:off x="3165" y="1339"/>
                <a:ext cx="121" cy="20"/>
              </a:xfrm>
              <a:custGeom>
                <a:avLst/>
                <a:gdLst>
                  <a:gd name="T0" fmla="*/ 121 w 121"/>
                  <a:gd name="T1" fmla="*/ 0 h 20"/>
                  <a:gd name="T2" fmla="*/ 0 w 121"/>
                  <a:gd name="T3" fmla="*/ 13 h 20"/>
                  <a:gd name="T4" fmla="*/ 0 w 121"/>
                  <a:gd name="T5" fmla="*/ 16 h 20"/>
                  <a:gd name="T6" fmla="*/ 121 w 121"/>
                  <a:gd name="T7" fmla="*/ 3 h 20"/>
                  <a:gd name="T8" fmla="*/ 121 w 121"/>
                  <a:gd name="T9" fmla="*/ 7 h 20"/>
                  <a:gd name="T10" fmla="*/ 0 w 121"/>
                  <a:gd name="T11" fmla="*/ 20 h 20"/>
                  <a:gd name="T12" fmla="*/ 0 w 121"/>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20">
                    <a:moveTo>
                      <a:pt x="121" y="0"/>
                    </a:moveTo>
                    <a:lnTo>
                      <a:pt x="0" y="13"/>
                    </a:lnTo>
                    <a:lnTo>
                      <a:pt x="0" y="16"/>
                    </a:lnTo>
                    <a:lnTo>
                      <a:pt x="121" y="3"/>
                    </a:lnTo>
                    <a:lnTo>
                      <a:pt x="121" y="7"/>
                    </a:lnTo>
                    <a:lnTo>
                      <a:pt x="0" y="20"/>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4" name="Freeform 21">
                <a:extLst>
                  <a:ext uri="{FF2B5EF4-FFF2-40B4-BE49-F238E27FC236}">
                    <a16:creationId xmlns:a16="http://schemas.microsoft.com/office/drawing/2014/main" id="{E79CB484-5FC6-C442-1347-D80AD0291BF1}"/>
                  </a:ext>
                </a:extLst>
              </p:cNvPr>
              <p:cNvSpPr>
                <a:spLocks/>
              </p:cNvSpPr>
              <p:nvPr/>
            </p:nvSpPr>
            <p:spPr bwMode="auto">
              <a:xfrm>
                <a:off x="3484" y="1230"/>
                <a:ext cx="6" cy="139"/>
              </a:xfrm>
              <a:custGeom>
                <a:avLst/>
                <a:gdLst>
                  <a:gd name="T0" fmla="*/ 0 w 6"/>
                  <a:gd name="T1" fmla="*/ 139 h 139"/>
                  <a:gd name="T2" fmla="*/ 0 w 6"/>
                  <a:gd name="T3" fmla="*/ 0 h 139"/>
                  <a:gd name="T4" fmla="*/ 3 w 6"/>
                  <a:gd name="T5" fmla="*/ 0 h 139"/>
                  <a:gd name="T6" fmla="*/ 3 w 6"/>
                  <a:gd name="T7" fmla="*/ 139 h 139"/>
                  <a:gd name="T8" fmla="*/ 6 w 6"/>
                  <a:gd name="T9" fmla="*/ 139 h 139"/>
                  <a:gd name="T10" fmla="*/ 6 w 6"/>
                  <a:gd name="T11" fmla="*/ 0 h 139"/>
                  <a:gd name="T12" fmla="*/ 3 w 6"/>
                  <a:gd name="T13" fmla="*/ 0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9">
                    <a:moveTo>
                      <a:pt x="0" y="139"/>
                    </a:moveTo>
                    <a:lnTo>
                      <a:pt x="0" y="0"/>
                    </a:lnTo>
                    <a:lnTo>
                      <a:pt x="3" y="0"/>
                    </a:lnTo>
                    <a:lnTo>
                      <a:pt x="3" y="139"/>
                    </a:lnTo>
                    <a:lnTo>
                      <a:pt x="6" y="13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5" name="Freeform 22">
                <a:extLst>
                  <a:ext uri="{FF2B5EF4-FFF2-40B4-BE49-F238E27FC236}">
                    <a16:creationId xmlns:a16="http://schemas.microsoft.com/office/drawing/2014/main" id="{10EFD238-637F-5B7B-43BA-CB3EF32A1ADB}"/>
                  </a:ext>
                </a:extLst>
              </p:cNvPr>
              <p:cNvSpPr>
                <a:spLocks/>
              </p:cNvSpPr>
              <p:nvPr/>
            </p:nvSpPr>
            <p:spPr bwMode="auto">
              <a:xfrm>
                <a:off x="3665" y="1112"/>
                <a:ext cx="26" cy="89"/>
              </a:xfrm>
              <a:custGeom>
                <a:avLst/>
                <a:gdLst>
                  <a:gd name="T0" fmla="*/ 20 w 26"/>
                  <a:gd name="T1" fmla="*/ 89 h 89"/>
                  <a:gd name="T2" fmla="*/ 0 w 26"/>
                  <a:gd name="T3" fmla="*/ 0 h 89"/>
                  <a:gd name="T4" fmla="*/ 3 w 26"/>
                  <a:gd name="T5" fmla="*/ 0 h 89"/>
                  <a:gd name="T6" fmla="*/ 23 w 26"/>
                  <a:gd name="T7" fmla="*/ 89 h 89"/>
                  <a:gd name="T8" fmla="*/ 26 w 26"/>
                  <a:gd name="T9" fmla="*/ 89 h 89"/>
                  <a:gd name="T10" fmla="*/ 6 w 26"/>
                  <a:gd name="T11" fmla="*/ 0 h 89"/>
                  <a:gd name="T12" fmla="*/ 3 w 2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9">
                    <a:moveTo>
                      <a:pt x="20" y="89"/>
                    </a:moveTo>
                    <a:lnTo>
                      <a:pt x="0" y="0"/>
                    </a:lnTo>
                    <a:lnTo>
                      <a:pt x="3" y="0"/>
                    </a:lnTo>
                    <a:lnTo>
                      <a:pt x="23" y="89"/>
                    </a:lnTo>
                    <a:lnTo>
                      <a:pt x="2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6" name="Freeform 23">
                <a:extLst>
                  <a:ext uri="{FF2B5EF4-FFF2-40B4-BE49-F238E27FC236}">
                    <a16:creationId xmlns:a16="http://schemas.microsoft.com/office/drawing/2014/main" id="{1BB8964B-1BC7-9D98-3A43-14F211B2AB34}"/>
                  </a:ext>
                </a:extLst>
              </p:cNvPr>
              <p:cNvSpPr>
                <a:spLocks/>
              </p:cNvSpPr>
              <p:nvPr/>
            </p:nvSpPr>
            <p:spPr bwMode="auto">
              <a:xfrm>
                <a:off x="3668" y="1108"/>
                <a:ext cx="17" cy="7"/>
              </a:xfrm>
              <a:custGeom>
                <a:avLst/>
                <a:gdLst>
                  <a:gd name="T0" fmla="*/ 0 w 17"/>
                  <a:gd name="T1" fmla="*/ 0 h 7"/>
                  <a:gd name="T2" fmla="*/ 17 w 17"/>
                  <a:gd name="T3" fmla="*/ 0 h 7"/>
                  <a:gd name="T4" fmla="*/ 17 w 17"/>
                  <a:gd name="T5" fmla="*/ 4 h 7"/>
                  <a:gd name="T6" fmla="*/ 0 w 17"/>
                  <a:gd name="T7" fmla="*/ 4 h 7"/>
                  <a:gd name="T8" fmla="*/ 0 w 17"/>
                  <a:gd name="T9" fmla="*/ 7 h 7"/>
                  <a:gd name="T10" fmla="*/ 17 w 17"/>
                  <a:gd name="T11" fmla="*/ 7 h 7"/>
                  <a:gd name="T12" fmla="*/ 17 w 1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0"/>
                    </a:moveTo>
                    <a:lnTo>
                      <a:pt x="17" y="0"/>
                    </a:lnTo>
                    <a:lnTo>
                      <a:pt x="17" y="4"/>
                    </a:lnTo>
                    <a:lnTo>
                      <a:pt x="0" y="4"/>
                    </a:lnTo>
                    <a:lnTo>
                      <a:pt x="0" y="7"/>
                    </a:lnTo>
                    <a:lnTo>
                      <a:pt x="17" y="7"/>
                    </a:lnTo>
                    <a:lnTo>
                      <a:pt x="1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7" name="Freeform 24">
                <a:extLst>
                  <a:ext uri="{FF2B5EF4-FFF2-40B4-BE49-F238E27FC236}">
                    <a16:creationId xmlns:a16="http://schemas.microsoft.com/office/drawing/2014/main" id="{0AE34AC0-96C5-F793-5AB3-2753EF0369F5}"/>
                  </a:ext>
                </a:extLst>
              </p:cNvPr>
              <p:cNvSpPr>
                <a:spLocks/>
              </p:cNvSpPr>
              <p:nvPr/>
            </p:nvSpPr>
            <p:spPr bwMode="auto">
              <a:xfrm>
                <a:off x="3536" y="1089"/>
                <a:ext cx="125" cy="6"/>
              </a:xfrm>
              <a:custGeom>
                <a:avLst/>
                <a:gdLst>
                  <a:gd name="T0" fmla="*/ 125 w 125"/>
                  <a:gd name="T1" fmla="*/ 0 h 6"/>
                  <a:gd name="T2" fmla="*/ 0 w 125"/>
                  <a:gd name="T3" fmla="*/ 0 h 6"/>
                  <a:gd name="T4" fmla="*/ 0 w 125"/>
                  <a:gd name="T5" fmla="*/ 3 h 6"/>
                  <a:gd name="T6" fmla="*/ 125 w 125"/>
                  <a:gd name="T7" fmla="*/ 3 h 6"/>
                  <a:gd name="T8" fmla="*/ 125 w 125"/>
                  <a:gd name="T9" fmla="*/ 6 h 6"/>
                  <a:gd name="T10" fmla="*/ 0 w 125"/>
                  <a:gd name="T11" fmla="*/ 6 h 6"/>
                  <a:gd name="T12" fmla="*/ 0 w 125"/>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
                    <a:moveTo>
                      <a:pt x="125" y="0"/>
                    </a:moveTo>
                    <a:lnTo>
                      <a:pt x="0" y="0"/>
                    </a:lnTo>
                    <a:lnTo>
                      <a:pt x="0" y="3"/>
                    </a:lnTo>
                    <a:lnTo>
                      <a:pt x="125" y="3"/>
                    </a:lnTo>
                    <a:lnTo>
                      <a:pt x="125"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8" name="Freeform 25">
                <a:extLst>
                  <a:ext uri="{FF2B5EF4-FFF2-40B4-BE49-F238E27FC236}">
                    <a16:creationId xmlns:a16="http://schemas.microsoft.com/office/drawing/2014/main" id="{5B5ED20C-EA8C-072C-FF92-7C0C42C0E067}"/>
                  </a:ext>
                </a:extLst>
              </p:cNvPr>
              <p:cNvSpPr>
                <a:spLocks/>
              </p:cNvSpPr>
              <p:nvPr/>
            </p:nvSpPr>
            <p:spPr bwMode="auto">
              <a:xfrm>
                <a:off x="3510" y="1118"/>
                <a:ext cx="7" cy="251"/>
              </a:xfrm>
              <a:custGeom>
                <a:avLst/>
                <a:gdLst>
                  <a:gd name="T0" fmla="*/ 0 w 7"/>
                  <a:gd name="T1" fmla="*/ 0 h 251"/>
                  <a:gd name="T2" fmla="*/ 0 w 7"/>
                  <a:gd name="T3" fmla="*/ 251 h 251"/>
                  <a:gd name="T4" fmla="*/ 3 w 7"/>
                  <a:gd name="T5" fmla="*/ 251 h 251"/>
                  <a:gd name="T6" fmla="*/ 3 w 7"/>
                  <a:gd name="T7" fmla="*/ 0 h 251"/>
                  <a:gd name="T8" fmla="*/ 7 w 7"/>
                  <a:gd name="T9" fmla="*/ 0 h 251"/>
                  <a:gd name="T10" fmla="*/ 7 w 7"/>
                  <a:gd name="T11" fmla="*/ 251 h 251"/>
                  <a:gd name="T12" fmla="*/ 3 w 7"/>
                  <a:gd name="T13" fmla="*/ 251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51">
                    <a:moveTo>
                      <a:pt x="0" y="0"/>
                    </a:moveTo>
                    <a:lnTo>
                      <a:pt x="0" y="251"/>
                    </a:lnTo>
                    <a:lnTo>
                      <a:pt x="3" y="251"/>
                    </a:lnTo>
                    <a:lnTo>
                      <a:pt x="3" y="0"/>
                    </a:lnTo>
                    <a:lnTo>
                      <a:pt x="7" y="0"/>
                    </a:lnTo>
                    <a:lnTo>
                      <a:pt x="7" y="251"/>
                    </a:lnTo>
                    <a:lnTo>
                      <a:pt x="3" y="25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 name="Freeform 26">
                <a:extLst>
                  <a:ext uri="{FF2B5EF4-FFF2-40B4-BE49-F238E27FC236}">
                    <a16:creationId xmlns:a16="http://schemas.microsoft.com/office/drawing/2014/main" id="{B00561F1-C7D9-1622-2B00-D7E108C9207B}"/>
                  </a:ext>
                </a:extLst>
              </p:cNvPr>
              <p:cNvSpPr>
                <a:spLocks/>
              </p:cNvSpPr>
              <p:nvPr/>
            </p:nvSpPr>
            <p:spPr bwMode="auto">
              <a:xfrm>
                <a:off x="3556" y="1197"/>
                <a:ext cx="76" cy="7"/>
              </a:xfrm>
              <a:custGeom>
                <a:avLst/>
                <a:gdLst>
                  <a:gd name="T0" fmla="*/ 76 w 76"/>
                  <a:gd name="T1" fmla="*/ 0 h 7"/>
                  <a:gd name="T2" fmla="*/ 0 w 76"/>
                  <a:gd name="T3" fmla="*/ 0 h 7"/>
                  <a:gd name="T4" fmla="*/ 0 w 76"/>
                  <a:gd name="T5" fmla="*/ 4 h 7"/>
                  <a:gd name="T6" fmla="*/ 76 w 76"/>
                  <a:gd name="T7" fmla="*/ 4 h 7"/>
                  <a:gd name="T8" fmla="*/ 76 w 76"/>
                  <a:gd name="T9" fmla="*/ 7 h 7"/>
                  <a:gd name="T10" fmla="*/ 0 w 76"/>
                  <a:gd name="T11" fmla="*/ 7 h 7"/>
                  <a:gd name="T12" fmla="*/ 0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76" y="0"/>
                    </a:moveTo>
                    <a:lnTo>
                      <a:pt x="0" y="0"/>
                    </a:lnTo>
                    <a:lnTo>
                      <a:pt x="0" y="4"/>
                    </a:lnTo>
                    <a:lnTo>
                      <a:pt x="76" y="4"/>
                    </a:lnTo>
                    <a:lnTo>
                      <a:pt x="76"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0" name="Freeform 27">
                <a:extLst>
                  <a:ext uri="{FF2B5EF4-FFF2-40B4-BE49-F238E27FC236}">
                    <a16:creationId xmlns:a16="http://schemas.microsoft.com/office/drawing/2014/main" id="{58087334-7D99-9C90-2A70-1027D9334DEB}"/>
                  </a:ext>
                </a:extLst>
              </p:cNvPr>
              <p:cNvSpPr>
                <a:spLocks/>
              </p:cNvSpPr>
              <p:nvPr/>
            </p:nvSpPr>
            <p:spPr bwMode="auto">
              <a:xfrm>
                <a:off x="3553"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1" name="Freeform 28">
                <a:extLst>
                  <a:ext uri="{FF2B5EF4-FFF2-40B4-BE49-F238E27FC236}">
                    <a16:creationId xmlns:a16="http://schemas.microsoft.com/office/drawing/2014/main" id="{DCD0A0F2-BDEA-A9B7-7A94-411A686373CB}"/>
                  </a:ext>
                </a:extLst>
              </p:cNvPr>
              <p:cNvSpPr>
                <a:spLocks/>
              </p:cNvSpPr>
              <p:nvPr/>
            </p:nvSpPr>
            <p:spPr bwMode="auto">
              <a:xfrm>
                <a:off x="3556" y="1108"/>
                <a:ext cx="76" cy="7"/>
              </a:xfrm>
              <a:custGeom>
                <a:avLst/>
                <a:gdLst>
                  <a:gd name="T0" fmla="*/ 0 w 76"/>
                  <a:gd name="T1" fmla="*/ 0 h 7"/>
                  <a:gd name="T2" fmla="*/ 76 w 76"/>
                  <a:gd name="T3" fmla="*/ 0 h 7"/>
                  <a:gd name="T4" fmla="*/ 76 w 76"/>
                  <a:gd name="T5" fmla="*/ 4 h 7"/>
                  <a:gd name="T6" fmla="*/ 0 w 76"/>
                  <a:gd name="T7" fmla="*/ 4 h 7"/>
                  <a:gd name="T8" fmla="*/ 0 w 76"/>
                  <a:gd name="T9" fmla="*/ 7 h 7"/>
                  <a:gd name="T10" fmla="*/ 76 w 76"/>
                  <a:gd name="T11" fmla="*/ 7 h 7"/>
                  <a:gd name="T12" fmla="*/ 76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0" y="0"/>
                    </a:moveTo>
                    <a:lnTo>
                      <a:pt x="76" y="0"/>
                    </a:lnTo>
                    <a:lnTo>
                      <a:pt x="76" y="4"/>
                    </a:lnTo>
                    <a:lnTo>
                      <a:pt x="0" y="4"/>
                    </a:lnTo>
                    <a:lnTo>
                      <a:pt x="0" y="7"/>
                    </a:lnTo>
                    <a:lnTo>
                      <a:pt x="76" y="7"/>
                    </a:lnTo>
                    <a:lnTo>
                      <a:pt x="7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2" name="Freeform 29">
                <a:extLst>
                  <a:ext uri="{FF2B5EF4-FFF2-40B4-BE49-F238E27FC236}">
                    <a16:creationId xmlns:a16="http://schemas.microsoft.com/office/drawing/2014/main" id="{FD9FA294-BD96-EB40-99DC-E16EE54F4F0E}"/>
                  </a:ext>
                </a:extLst>
              </p:cNvPr>
              <p:cNvSpPr>
                <a:spLocks/>
              </p:cNvSpPr>
              <p:nvPr/>
            </p:nvSpPr>
            <p:spPr bwMode="auto">
              <a:xfrm>
                <a:off x="3629" y="1112"/>
                <a:ext cx="6" cy="89"/>
              </a:xfrm>
              <a:custGeom>
                <a:avLst/>
                <a:gdLst>
                  <a:gd name="T0" fmla="*/ 0 w 6"/>
                  <a:gd name="T1" fmla="*/ 0 h 89"/>
                  <a:gd name="T2" fmla="*/ 0 w 6"/>
                  <a:gd name="T3" fmla="*/ 89 h 89"/>
                  <a:gd name="T4" fmla="*/ 3 w 6"/>
                  <a:gd name="T5" fmla="*/ 89 h 89"/>
                  <a:gd name="T6" fmla="*/ 3 w 6"/>
                  <a:gd name="T7" fmla="*/ 0 h 89"/>
                  <a:gd name="T8" fmla="*/ 6 w 6"/>
                  <a:gd name="T9" fmla="*/ 0 h 89"/>
                  <a:gd name="T10" fmla="*/ 6 w 6"/>
                  <a:gd name="T11" fmla="*/ 89 h 89"/>
                  <a:gd name="T12" fmla="*/ 3 w 6"/>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0"/>
                    </a:moveTo>
                    <a:lnTo>
                      <a:pt x="0" y="89"/>
                    </a:lnTo>
                    <a:lnTo>
                      <a:pt x="3" y="89"/>
                    </a:lnTo>
                    <a:lnTo>
                      <a:pt x="3" y="0"/>
                    </a:lnTo>
                    <a:lnTo>
                      <a:pt x="6" y="0"/>
                    </a:lnTo>
                    <a:lnTo>
                      <a:pt x="6" y="89"/>
                    </a:lnTo>
                    <a:lnTo>
                      <a:pt x="3"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3" name="Freeform 30">
                <a:extLst>
                  <a:ext uri="{FF2B5EF4-FFF2-40B4-BE49-F238E27FC236}">
                    <a16:creationId xmlns:a16="http://schemas.microsoft.com/office/drawing/2014/main" id="{7B95DB95-3D49-CCE1-F50F-E1BA4FAE3C3B}"/>
                  </a:ext>
                </a:extLst>
              </p:cNvPr>
              <p:cNvSpPr>
                <a:spLocks/>
              </p:cNvSpPr>
              <p:nvPr/>
            </p:nvSpPr>
            <p:spPr bwMode="auto">
              <a:xfrm>
                <a:off x="1835" y="1319"/>
                <a:ext cx="7" cy="46"/>
              </a:xfrm>
              <a:custGeom>
                <a:avLst/>
                <a:gdLst>
                  <a:gd name="T0" fmla="*/ 0 w 7"/>
                  <a:gd name="T1" fmla="*/ 0 h 46"/>
                  <a:gd name="T2" fmla="*/ 0 w 7"/>
                  <a:gd name="T3" fmla="*/ 46 h 46"/>
                  <a:gd name="T4" fmla="*/ 3 w 7"/>
                  <a:gd name="T5" fmla="*/ 46 h 46"/>
                  <a:gd name="T6" fmla="*/ 3 w 7"/>
                  <a:gd name="T7" fmla="*/ 0 h 46"/>
                  <a:gd name="T8" fmla="*/ 7 w 7"/>
                  <a:gd name="T9" fmla="*/ 0 h 46"/>
                  <a:gd name="T10" fmla="*/ 7 w 7"/>
                  <a:gd name="T11" fmla="*/ 46 h 46"/>
                  <a:gd name="T12" fmla="*/ 3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3" y="46"/>
                    </a:lnTo>
                    <a:lnTo>
                      <a:pt x="3" y="0"/>
                    </a:lnTo>
                    <a:lnTo>
                      <a:pt x="7" y="0"/>
                    </a:lnTo>
                    <a:lnTo>
                      <a:pt x="7"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4" name="Freeform 31">
                <a:extLst>
                  <a:ext uri="{FF2B5EF4-FFF2-40B4-BE49-F238E27FC236}">
                    <a16:creationId xmlns:a16="http://schemas.microsoft.com/office/drawing/2014/main" id="{3DE38FBA-8AD2-0901-D206-6DE6D1A3C93A}"/>
                  </a:ext>
                </a:extLst>
              </p:cNvPr>
              <p:cNvSpPr>
                <a:spLocks/>
              </p:cNvSpPr>
              <p:nvPr/>
            </p:nvSpPr>
            <p:spPr bwMode="auto">
              <a:xfrm>
                <a:off x="1838" y="1362"/>
                <a:ext cx="46" cy="7"/>
              </a:xfrm>
              <a:custGeom>
                <a:avLst/>
                <a:gdLst>
                  <a:gd name="T0" fmla="*/ 0 w 46"/>
                  <a:gd name="T1" fmla="*/ 0 h 7"/>
                  <a:gd name="T2" fmla="*/ 46 w 46"/>
                  <a:gd name="T3" fmla="*/ 0 h 7"/>
                  <a:gd name="T4" fmla="*/ 46 w 46"/>
                  <a:gd name="T5" fmla="*/ 3 h 7"/>
                  <a:gd name="T6" fmla="*/ 0 w 46"/>
                  <a:gd name="T7" fmla="*/ 3 h 7"/>
                  <a:gd name="T8" fmla="*/ 0 w 46"/>
                  <a:gd name="T9" fmla="*/ 7 h 7"/>
                  <a:gd name="T10" fmla="*/ 46 w 46"/>
                  <a:gd name="T11" fmla="*/ 7 h 7"/>
                  <a:gd name="T12" fmla="*/ 46 w 4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7">
                    <a:moveTo>
                      <a:pt x="0" y="0"/>
                    </a:moveTo>
                    <a:lnTo>
                      <a:pt x="46" y="0"/>
                    </a:lnTo>
                    <a:lnTo>
                      <a:pt x="46" y="3"/>
                    </a:lnTo>
                    <a:lnTo>
                      <a:pt x="0" y="3"/>
                    </a:lnTo>
                    <a:lnTo>
                      <a:pt x="0" y="7"/>
                    </a:lnTo>
                    <a:lnTo>
                      <a:pt x="46" y="7"/>
                    </a:lnTo>
                    <a:lnTo>
                      <a:pt x="4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5" name="Freeform 32">
                <a:extLst>
                  <a:ext uri="{FF2B5EF4-FFF2-40B4-BE49-F238E27FC236}">
                    <a16:creationId xmlns:a16="http://schemas.microsoft.com/office/drawing/2014/main" id="{16568D70-FB5B-D07F-70B9-F08FDD3216BF}"/>
                  </a:ext>
                </a:extLst>
              </p:cNvPr>
              <p:cNvSpPr>
                <a:spLocks/>
              </p:cNvSpPr>
              <p:nvPr/>
            </p:nvSpPr>
            <p:spPr bwMode="auto">
              <a:xfrm>
                <a:off x="3023"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6" name="Freeform 33">
                <a:extLst>
                  <a:ext uri="{FF2B5EF4-FFF2-40B4-BE49-F238E27FC236}">
                    <a16:creationId xmlns:a16="http://schemas.microsoft.com/office/drawing/2014/main" id="{2BB78662-0BD4-F909-32FB-E5F93643BD34}"/>
                  </a:ext>
                </a:extLst>
              </p:cNvPr>
              <p:cNvSpPr>
                <a:spLocks/>
              </p:cNvSpPr>
              <p:nvPr/>
            </p:nvSpPr>
            <p:spPr bwMode="auto">
              <a:xfrm>
                <a:off x="3369" y="1319"/>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7" name="Freeform 34">
                <a:extLst>
                  <a:ext uri="{FF2B5EF4-FFF2-40B4-BE49-F238E27FC236}">
                    <a16:creationId xmlns:a16="http://schemas.microsoft.com/office/drawing/2014/main" id="{088D86C0-0004-A2EA-2937-1C366A87F872}"/>
                  </a:ext>
                </a:extLst>
              </p:cNvPr>
              <p:cNvSpPr>
                <a:spLocks/>
              </p:cNvSpPr>
              <p:nvPr/>
            </p:nvSpPr>
            <p:spPr bwMode="auto">
              <a:xfrm>
                <a:off x="3158" y="1329"/>
                <a:ext cx="214" cy="7"/>
              </a:xfrm>
              <a:custGeom>
                <a:avLst/>
                <a:gdLst>
                  <a:gd name="T0" fmla="*/ 214 w 214"/>
                  <a:gd name="T1" fmla="*/ 0 h 7"/>
                  <a:gd name="T2" fmla="*/ 0 w 214"/>
                  <a:gd name="T3" fmla="*/ 0 h 7"/>
                  <a:gd name="T4" fmla="*/ 0 w 214"/>
                  <a:gd name="T5" fmla="*/ 3 h 7"/>
                  <a:gd name="T6" fmla="*/ 214 w 214"/>
                  <a:gd name="T7" fmla="*/ 3 h 7"/>
                  <a:gd name="T8" fmla="*/ 214 w 214"/>
                  <a:gd name="T9" fmla="*/ 7 h 7"/>
                  <a:gd name="T10" fmla="*/ 0 w 214"/>
                  <a:gd name="T11" fmla="*/ 7 h 7"/>
                  <a:gd name="T12" fmla="*/ 0 w 21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7">
                    <a:moveTo>
                      <a:pt x="214" y="0"/>
                    </a:moveTo>
                    <a:lnTo>
                      <a:pt x="0" y="0"/>
                    </a:lnTo>
                    <a:lnTo>
                      <a:pt x="0" y="3"/>
                    </a:lnTo>
                    <a:lnTo>
                      <a:pt x="214" y="3"/>
                    </a:lnTo>
                    <a:lnTo>
                      <a:pt x="21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8" name="Freeform 35">
                <a:extLst>
                  <a:ext uri="{FF2B5EF4-FFF2-40B4-BE49-F238E27FC236}">
                    <a16:creationId xmlns:a16="http://schemas.microsoft.com/office/drawing/2014/main" id="{17EA92F0-93CA-7431-9A1B-89E46E42521B}"/>
                  </a:ext>
                </a:extLst>
              </p:cNvPr>
              <p:cNvSpPr>
                <a:spLocks/>
              </p:cNvSpPr>
              <p:nvPr/>
            </p:nvSpPr>
            <p:spPr bwMode="auto">
              <a:xfrm>
                <a:off x="2016" y="1421"/>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 name="Freeform 36">
                <a:extLst>
                  <a:ext uri="{FF2B5EF4-FFF2-40B4-BE49-F238E27FC236}">
                    <a16:creationId xmlns:a16="http://schemas.microsoft.com/office/drawing/2014/main" id="{F94AE838-572D-B1AC-1CE5-7D9C224DC482}"/>
                  </a:ext>
                </a:extLst>
              </p:cNvPr>
              <p:cNvSpPr>
                <a:spLocks/>
              </p:cNvSpPr>
              <p:nvPr/>
            </p:nvSpPr>
            <p:spPr bwMode="auto">
              <a:xfrm>
                <a:off x="2019" y="1444"/>
                <a:ext cx="17" cy="20"/>
              </a:xfrm>
              <a:custGeom>
                <a:avLst/>
                <a:gdLst>
                  <a:gd name="T0" fmla="*/ 0 w 17"/>
                  <a:gd name="T1" fmla="*/ 0 h 20"/>
                  <a:gd name="T2" fmla="*/ 10 w 17"/>
                  <a:gd name="T3" fmla="*/ 20 h 20"/>
                  <a:gd name="T4" fmla="*/ 13 w 17"/>
                  <a:gd name="T5" fmla="*/ 20 h 20"/>
                  <a:gd name="T6" fmla="*/ 4 w 17"/>
                  <a:gd name="T7" fmla="*/ 0 h 20"/>
                  <a:gd name="T8" fmla="*/ 7 w 17"/>
                  <a:gd name="T9" fmla="*/ 0 h 20"/>
                  <a:gd name="T10" fmla="*/ 17 w 17"/>
                  <a:gd name="T11" fmla="*/ 20 h 20"/>
                  <a:gd name="T12" fmla="*/ 13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3" y="20"/>
                    </a:lnTo>
                    <a:lnTo>
                      <a:pt x="4" y="0"/>
                    </a:lnTo>
                    <a:lnTo>
                      <a:pt x="7" y="0"/>
                    </a:lnTo>
                    <a:lnTo>
                      <a:pt x="17"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 name="Freeform 37">
                <a:extLst>
                  <a:ext uri="{FF2B5EF4-FFF2-40B4-BE49-F238E27FC236}">
                    <a16:creationId xmlns:a16="http://schemas.microsoft.com/office/drawing/2014/main" id="{03F37DF8-FD38-749C-C83B-4E252DB87E83}"/>
                  </a:ext>
                </a:extLst>
              </p:cNvPr>
              <p:cNvSpPr>
                <a:spLocks/>
              </p:cNvSpPr>
              <p:nvPr/>
            </p:nvSpPr>
            <p:spPr bwMode="auto">
              <a:xfrm>
                <a:off x="2032" y="1461"/>
                <a:ext cx="14" cy="20"/>
              </a:xfrm>
              <a:custGeom>
                <a:avLst/>
                <a:gdLst>
                  <a:gd name="T0" fmla="*/ 0 w 14"/>
                  <a:gd name="T1" fmla="*/ 0 h 20"/>
                  <a:gd name="T2" fmla="*/ 14 w 14"/>
                  <a:gd name="T3" fmla="*/ 13 h 20"/>
                  <a:gd name="T4" fmla="*/ 14 w 14"/>
                  <a:gd name="T5" fmla="*/ 16 h 20"/>
                  <a:gd name="T6" fmla="*/ 0 w 14"/>
                  <a:gd name="T7" fmla="*/ 3 h 20"/>
                  <a:gd name="T8" fmla="*/ 0 w 14"/>
                  <a:gd name="T9" fmla="*/ 6 h 20"/>
                  <a:gd name="T10" fmla="*/ 14 w 14"/>
                  <a:gd name="T11" fmla="*/ 20 h 20"/>
                  <a:gd name="T12" fmla="*/ 14 w 14"/>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14" y="13"/>
                    </a:lnTo>
                    <a:lnTo>
                      <a:pt x="14" y="16"/>
                    </a:lnTo>
                    <a:lnTo>
                      <a:pt x="0" y="3"/>
                    </a:lnTo>
                    <a:lnTo>
                      <a:pt x="0" y="6"/>
                    </a:lnTo>
                    <a:lnTo>
                      <a:pt x="14" y="20"/>
                    </a:lnTo>
                    <a:lnTo>
                      <a:pt x="1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1" name="Freeform 38">
                <a:extLst>
                  <a:ext uri="{FF2B5EF4-FFF2-40B4-BE49-F238E27FC236}">
                    <a16:creationId xmlns:a16="http://schemas.microsoft.com/office/drawing/2014/main" id="{89A8FE5C-AD57-05AF-4010-773DC38B80CD}"/>
                  </a:ext>
                </a:extLst>
              </p:cNvPr>
              <p:cNvSpPr>
                <a:spLocks/>
              </p:cNvSpPr>
              <p:nvPr/>
            </p:nvSpPr>
            <p:spPr bwMode="auto">
              <a:xfrm>
                <a:off x="2046"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2" name="Freeform 39">
                <a:extLst>
                  <a:ext uri="{FF2B5EF4-FFF2-40B4-BE49-F238E27FC236}">
                    <a16:creationId xmlns:a16="http://schemas.microsoft.com/office/drawing/2014/main" id="{70D82372-AEE7-5A62-CCD1-28CB18752E46}"/>
                  </a:ext>
                </a:extLst>
              </p:cNvPr>
              <p:cNvSpPr>
                <a:spLocks/>
              </p:cNvSpPr>
              <p:nvPr/>
            </p:nvSpPr>
            <p:spPr bwMode="auto">
              <a:xfrm>
                <a:off x="2065" y="1484"/>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3" name="Freeform 40">
                <a:extLst>
                  <a:ext uri="{FF2B5EF4-FFF2-40B4-BE49-F238E27FC236}">
                    <a16:creationId xmlns:a16="http://schemas.microsoft.com/office/drawing/2014/main" id="{21DA9F02-DD7F-1F7C-5F17-05404A717F36}"/>
                  </a:ext>
                </a:extLst>
              </p:cNvPr>
              <p:cNvSpPr>
                <a:spLocks/>
              </p:cNvSpPr>
              <p:nvPr/>
            </p:nvSpPr>
            <p:spPr bwMode="auto">
              <a:xfrm>
                <a:off x="2088" y="1484"/>
                <a:ext cx="20" cy="10"/>
              </a:xfrm>
              <a:custGeom>
                <a:avLst/>
                <a:gdLst>
                  <a:gd name="T0" fmla="*/ 0 w 20"/>
                  <a:gd name="T1" fmla="*/ 3 h 10"/>
                  <a:gd name="T2" fmla="*/ 20 w 20"/>
                  <a:gd name="T3" fmla="*/ 0 h 10"/>
                  <a:gd name="T4" fmla="*/ 20 w 20"/>
                  <a:gd name="T5" fmla="*/ 3 h 10"/>
                  <a:gd name="T6" fmla="*/ 0 w 20"/>
                  <a:gd name="T7" fmla="*/ 7 h 10"/>
                  <a:gd name="T8" fmla="*/ 0 w 20"/>
                  <a:gd name="T9" fmla="*/ 10 h 10"/>
                  <a:gd name="T10" fmla="*/ 20 w 20"/>
                  <a:gd name="T11" fmla="*/ 7 h 10"/>
                  <a:gd name="T12" fmla="*/ 2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3"/>
                    </a:moveTo>
                    <a:lnTo>
                      <a:pt x="20" y="0"/>
                    </a:lnTo>
                    <a:lnTo>
                      <a:pt x="20" y="3"/>
                    </a:lnTo>
                    <a:lnTo>
                      <a:pt x="0" y="7"/>
                    </a:lnTo>
                    <a:lnTo>
                      <a:pt x="0" y="10"/>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4" name="Freeform 41">
                <a:extLst>
                  <a:ext uri="{FF2B5EF4-FFF2-40B4-BE49-F238E27FC236}">
                    <a16:creationId xmlns:a16="http://schemas.microsoft.com/office/drawing/2014/main" id="{E95DA278-BB5D-E3C5-D3D3-51E5BA395837}"/>
                  </a:ext>
                </a:extLst>
              </p:cNvPr>
              <p:cNvSpPr>
                <a:spLocks/>
              </p:cNvSpPr>
              <p:nvPr/>
            </p:nvSpPr>
            <p:spPr bwMode="auto">
              <a:xfrm>
                <a:off x="2108"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5" name="Freeform 42">
                <a:extLst>
                  <a:ext uri="{FF2B5EF4-FFF2-40B4-BE49-F238E27FC236}">
                    <a16:creationId xmlns:a16="http://schemas.microsoft.com/office/drawing/2014/main" id="{6AD91E72-85A7-6B05-A03D-152F941D1F49}"/>
                  </a:ext>
                </a:extLst>
              </p:cNvPr>
              <p:cNvSpPr>
                <a:spLocks/>
              </p:cNvSpPr>
              <p:nvPr/>
            </p:nvSpPr>
            <p:spPr bwMode="auto">
              <a:xfrm>
                <a:off x="2128" y="1461"/>
                <a:ext cx="16" cy="20"/>
              </a:xfrm>
              <a:custGeom>
                <a:avLst/>
                <a:gdLst>
                  <a:gd name="T0" fmla="*/ 0 w 16"/>
                  <a:gd name="T1" fmla="*/ 13 h 20"/>
                  <a:gd name="T2" fmla="*/ 16 w 16"/>
                  <a:gd name="T3" fmla="*/ 0 h 20"/>
                  <a:gd name="T4" fmla="*/ 16 w 16"/>
                  <a:gd name="T5" fmla="*/ 3 h 20"/>
                  <a:gd name="T6" fmla="*/ 0 w 16"/>
                  <a:gd name="T7" fmla="*/ 16 h 20"/>
                  <a:gd name="T8" fmla="*/ 0 w 16"/>
                  <a:gd name="T9" fmla="*/ 20 h 20"/>
                  <a:gd name="T10" fmla="*/ 16 w 16"/>
                  <a:gd name="T11" fmla="*/ 6 h 20"/>
                  <a:gd name="T12" fmla="*/ 16 w 16"/>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13"/>
                    </a:moveTo>
                    <a:lnTo>
                      <a:pt x="16" y="0"/>
                    </a:lnTo>
                    <a:lnTo>
                      <a:pt x="16" y="3"/>
                    </a:lnTo>
                    <a:lnTo>
                      <a:pt x="0" y="16"/>
                    </a:lnTo>
                    <a:lnTo>
                      <a:pt x="0" y="20"/>
                    </a:lnTo>
                    <a:lnTo>
                      <a:pt x="16" y="6"/>
                    </a:lnTo>
                    <a:lnTo>
                      <a:pt x="1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6" name="Freeform 43">
                <a:extLst>
                  <a:ext uri="{FF2B5EF4-FFF2-40B4-BE49-F238E27FC236}">
                    <a16:creationId xmlns:a16="http://schemas.microsoft.com/office/drawing/2014/main" id="{9D6FB568-232B-4606-0D95-3B2D0FE609C2}"/>
                  </a:ext>
                </a:extLst>
              </p:cNvPr>
              <p:cNvSpPr>
                <a:spLocks/>
              </p:cNvSpPr>
              <p:nvPr/>
            </p:nvSpPr>
            <p:spPr bwMode="auto">
              <a:xfrm>
                <a:off x="2141" y="1444"/>
                <a:ext cx="17" cy="20"/>
              </a:xfrm>
              <a:custGeom>
                <a:avLst/>
                <a:gdLst>
                  <a:gd name="T0" fmla="*/ 0 w 17"/>
                  <a:gd name="T1" fmla="*/ 20 h 20"/>
                  <a:gd name="T2" fmla="*/ 10 w 17"/>
                  <a:gd name="T3" fmla="*/ 0 h 20"/>
                  <a:gd name="T4" fmla="*/ 13 w 17"/>
                  <a:gd name="T5" fmla="*/ 0 h 20"/>
                  <a:gd name="T6" fmla="*/ 3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3"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7" name="Freeform 44">
                <a:extLst>
                  <a:ext uri="{FF2B5EF4-FFF2-40B4-BE49-F238E27FC236}">
                    <a16:creationId xmlns:a16="http://schemas.microsoft.com/office/drawing/2014/main" id="{4E3DB17A-475B-3F42-CD2D-905B8A05AA20}"/>
                  </a:ext>
                </a:extLst>
              </p:cNvPr>
              <p:cNvSpPr>
                <a:spLocks/>
              </p:cNvSpPr>
              <p:nvPr/>
            </p:nvSpPr>
            <p:spPr bwMode="auto">
              <a:xfrm>
                <a:off x="2151" y="1421"/>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8" name="Freeform 45">
                <a:extLst>
                  <a:ext uri="{FF2B5EF4-FFF2-40B4-BE49-F238E27FC236}">
                    <a16:creationId xmlns:a16="http://schemas.microsoft.com/office/drawing/2014/main" id="{55C084B5-0179-341E-EDC4-39307BD6AA8B}"/>
                  </a:ext>
                </a:extLst>
              </p:cNvPr>
              <p:cNvSpPr>
                <a:spLocks/>
              </p:cNvSpPr>
              <p:nvPr/>
            </p:nvSpPr>
            <p:spPr bwMode="auto">
              <a:xfrm>
                <a:off x="2151" y="1402"/>
                <a:ext cx="10" cy="19"/>
              </a:xfrm>
              <a:custGeom>
                <a:avLst/>
                <a:gdLst>
                  <a:gd name="T0" fmla="*/ 3 w 10"/>
                  <a:gd name="T1" fmla="*/ 19 h 19"/>
                  <a:gd name="T2" fmla="*/ 0 w 10"/>
                  <a:gd name="T3" fmla="*/ 0 h 19"/>
                  <a:gd name="T4" fmla="*/ 3 w 10"/>
                  <a:gd name="T5" fmla="*/ 0 h 19"/>
                  <a:gd name="T6" fmla="*/ 7 w 10"/>
                  <a:gd name="T7" fmla="*/ 19 h 19"/>
                  <a:gd name="T8" fmla="*/ 10 w 10"/>
                  <a:gd name="T9" fmla="*/ 19 h 19"/>
                  <a:gd name="T10" fmla="*/ 7 w 10"/>
                  <a:gd name="T11" fmla="*/ 0 h 19"/>
                  <a:gd name="T12" fmla="*/ 3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19"/>
                    </a:moveTo>
                    <a:lnTo>
                      <a:pt x="0" y="0"/>
                    </a:lnTo>
                    <a:lnTo>
                      <a:pt x="3" y="0"/>
                    </a:lnTo>
                    <a:lnTo>
                      <a:pt x="7" y="19"/>
                    </a:lnTo>
                    <a:lnTo>
                      <a:pt x="10" y="19"/>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 name="Freeform 46">
                <a:extLst>
                  <a:ext uri="{FF2B5EF4-FFF2-40B4-BE49-F238E27FC236}">
                    <a16:creationId xmlns:a16="http://schemas.microsoft.com/office/drawing/2014/main" id="{BBF2140F-AF7C-DB98-7E87-9A3F9641C129}"/>
                  </a:ext>
                </a:extLst>
              </p:cNvPr>
              <p:cNvSpPr>
                <a:spLocks/>
              </p:cNvSpPr>
              <p:nvPr/>
            </p:nvSpPr>
            <p:spPr bwMode="auto">
              <a:xfrm>
                <a:off x="2141" y="1382"/>
                <a:ext cx="17" cy="20"/>
              </a:xfrm>
              <a:custGeom>
                <a:avLst/>
                <a:gdLst>
                  <a:gd name="T0" fmla="*/ 10 w 17"/>
                  <a:gd name="T1" fmla="*/ 20 h 20"/>
                  <a:gd name="T2" fmla="*/ 0 w 17"/>
                  <a:gd name="T3" fmla="*/ 0 h 20"/>
                  <a:gd name="T4" fmla="*/ 3 w 17"/>
                  <a:gd name="T5" fmla="*/ 0 h 20"/>
                  <a:gd name="T6" fmla="*/ 13 w 17"/>
                  <a:gd name="T7" fmla="*/ 20 h 20"/>
                  <a:gd name="T8" fmla="*/ 17 w 17"/>
                  <a:gd name="T9" fmla="*/ 20 h 20"/>
                  <a:gd name="T10" fmla="*/ 7 w 17"/>
                  <a:gd name="T11" fmla="*/ 0 h 20"/>
                  <a:gd name="T12" fmla="*/ 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3" y="0"/>
                    </a:lnTo>
                    <a:lnTo>
                      <a:pt x="13" y="20"/>
                    </a:lnTo>
                    <a:lnTo>
                      <a:pt x="17"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0" name="Freeform 47">
                <a:extLst>
                  <a:ext uri="{FF2B5EF4-FFF2-40B4-BE49-F238E27FC236}">
                    <a16:creationId xmlns:a16="http://schemas.microsoft.com/office/drawing/2014/main" id="{338AF5F1-FACB-E51E-B5CE-074140BAC671}"/>
                  </a:ext>
                </a:extLst>
              </p:cNvPr>
              <p:cNvSpPr>
                <a:spLocks/>
              </p:cNvSpPr>
              <p:nvPr/>
            </p:nvSpPr>
            <p:spPr bwMode="auto">
              <a:xfrm>
                <a:off x="2128" y="1362"/>
                <a:ext cx="16" cy="23"/>
              </a:xfrm>
              <a:custGeom>
                <a:avLst/>
                <a:gdLst>
                  <a:gd name="T0" fmla="*/ 16 w 16"/>
                  <a:gd name="T1" fmla="*/ 17 h 23"/>
                  <a:gd name="T2" fmla="*/ 0 w 16"/>
                  <a:gd name="T3" fmla="*/ 0 h 23"/>
                  <a:gd name="T4" fmla="*/ 0 w 16"/>
                  <a:gd name="T5" fmla="*/ 3 h 23"/>
                  <a:gd name="T6" fmla="*/ 16 w 16"/>
                  <a:gd name="T7" fmla="*/ 20 h 23"/>
                  <a:gd name="T8" fmla="*/ 16 w 16"/>
                  <a:gd name="T9" fmla="*/ 23 h 23"/>
                  <a:gd name="T10" fmla="*/ 0 w 16"/>
                  <a:gd name="T11" fmla="*/ 7 h 23"/>
                  <a:gd name="T12" fmla="*/ 0 w 16"/>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17"/>
                    </a:moveTo>
                    <a:lnTo>
                      <a:pt x="0" y="0"/>
                    </a:lnTo>
                    <a:lnTo>
                      <a:pt x="0" y="3"/>
                    </a:lnTo>
                    <a:lnTo>
                      <a:pt x="16" y="20"/>
                    </a:lnTo>
                    <a:lnTo>
                      <a:pt x="16"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1" name="Freeform 48">
                <a:extLst>
                  <a:ext uri="{FF2B5EF4-FFF2-40B4-BE49-F238E27FC236}">
                    <a16:creationId xmlns:a16="http://schemas.microsoft.com/office/drawing/2014/main" id="{EB4083B1-00E6-0172-C8E0-CBB7096BDCBE}"/>
                  </a:ext>
                </a:extLst>
              </p:cNvPr>
              <p:cNvSpPr>
                <a:spLocks/>
              </p:cNvSpPr>
              <p:nvPr/>
            </p:nvSpPr>
            <p:spPr bwMode="auto">
              <a:xfrm>
                <a:off x="2108"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2" name="Freeform 49">
                <a:extLst>
                  <a:ext uri="{FF2B5EF4-FFF2-40B4-BE49-F238E27FC236}">
                    <a16:creationId xmlns:a16="http://schemas.microsoft.com/office/drawing/2014/main" id="{A81312E0-1790-8D6D-75F4-16AD322409F2}"/>
                  </a:ext>
                </a:extLst>
              </p:cNvPr>
              <p:cNvSpPr>
                <a:spLocks/>
              </p:cNvSpPr>
              <p:nvPr/>
            </p:nvSpPr>
            <p:spPr bwMode="auto">
              <a:xfrm>
                <a:off x="2088" y="1349"/>
                <a:ext cx="20" cy="10"/>
              </a:xfrm>
              <a:custGeom>
                <a:avLst/>
                <a:gdLst>
                  <a:gd name="T0" fmla="*/ 20 w 20"/>
                  <a:gd name="T1" fmla="*/ 3 h 10"/>
                  <a:gd name="T2" fmla="*/ 0 w 20"/>
                  <a:gd name="T3" fmla="*/ 0 h 10"/>
                  <a:gd name="T4" fmla="*/ 0 w 20"/>
                  <a:gd name="T5" fmla="*/ 3 h 10"/>
                  <a:gd name="T6" fmla="*/ 20 w 20"/>
                  <a:gd name="T7" fmla="*/ 6 h 10"/>
                  <a:gd name="T8" fmla="*/ 20 w 20"/>
                  <a:gd name="T9" fmla="*/ 10 h 10"/>
                  <a:gd name="T10" fmla="*/ 0 w 20"/>
                  <a:gd name="T11" fmla="*/ 6 h 10"/>
                  <a:gd name="T12" fmla="*/ 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3"/>
                    </a:moveTo>
                    <a:lnTo>
                      <a:pt x="0" y="0"/>
                    </a:lnTo>
                    <a:lnTo>
                      <a:pt x="0" y="3"/>
                    </a:lnTo>
                    <a:lnTo>
                      <a:pt x="20" y="6"/>
                    </a:lnTo>
                    <a:lnTo>
                      <a:pt x="20"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3" name="Freeform 50">
                <a:extLst>
                  <a:ext uri="{FF2B5EF4-FFF2-40B4-BE49-F238E27FC236}">
                    <a16:creationId xmlns:a16="http://schemas.microsoft.com/office/drawing/2014/main" id="{617EF393-E7D5-B72B-720B-D3967BB45C19}"/>
                  </a:ext>
                </a:extLst>
              </p:cNvPr>
              <p:cNvSpPr>
                <a:spLocks/>
              </p:cNvSpPr>
              <p:nvPr/>
            </p:nvSpPr>
            <p:spPr bwMode="auto">
              <a:xfrm>
                <a:off x="2065"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4" name="Freeform 51">
                <a:extLst>
                  <a:ext uri="{FF2B5EF4-FFF2-40B4-BE49-F238E27FC236}">
                    <a16:creationId xmlns:a16="http://schemas.microsoft.com/office/drawing/2014/main" id="{6C6E8CF9-F1D6-77BE-2CCC-F5176866BF70}"/>
                  </a:ext>
                </a:extLst>
              </p:cNvPr>
              <p:cNvSpPr>
                <a:spLocks/>
              </p:cNvSpPr>
              <p:nvPr/>
            </p:nvSpPr>
            <p:spPr bwMode="auto">
              <a:xfrm>
                <a:off x="2046"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5" name="Freeform 52">
                <a:extLst>
                  <a:ext uri="{FF2B5EF4-FFF2-40B4-BE49-F238E27FC236}">
                    <a16:creationId xmlns:a16="http://schemas.microsoft.com/office/drawing/2014/main" id="{B9840CB1-B682-DC99-08A1-261A2C47647C}"/>
                  </a:ext>
                </a:extLst>
              </p:cNvPr>
              <p:cNvSpPr>
                <a:spLocks/>
              </p:cNvSpPr>
              <p:nvPr/>
            </p:nvSpPr>
            <p:spPr bwMode="auto">
              <a:xfrm>
                <a:off x="2029" y="1365"/>
                <a:ext cx="20" cy="17"/>
              </a:xfrm>
              <a:custGeom>
                <a:avLst/>
                <a:gdLst>
                  <a:gd name="T0" fmla="*/ 13 w 20"/>
                  <a:gd name="T1" fmla="*/ 0 h 17"/>
                  <a:gd name="T2" fmla="*/ 0 w 20"/>
                  <a:gd name="T3" fmla="*/ 17 h 17"/>
                  <a:gd name="T4" fmla="*/ 3 w 20"/>
                  <a:gd name="T5" fmla="*/ 17 h 17"/>
                  <a:gd name="T6" fmla="*/ 17 w 20"/>
                  <a:gd name="T7" fmla="*/ 0 h 17"/>
                  <a:gd name="T8" fmla="*/ 20 w 20"/>
                  <a:gd name="T9" fmla="*/ 0 h 17"/>
                  <a:gd name="T10" fmla="*/ 7 w 20"/>
                  <a:gd name="T11" fmla="*/ 17 h 17"/>
                  <a:gd name="T12" fmla="*/ 3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3" y="17"/>
                    </a:lnTo>
                    <a:lnTo>
                      <a:pt x="17" y="0"/>
                    </a:lnTo>
                    <a:lnTo>
                      <a:pt x="20" y="0"/>
                    </a:lnTo>
                    <a:lnTo>
                      <a:pt x="7" y="17"/>
                    </a:lnTo>
                    <a:lnTo>
                      <a:pt x="3"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6" name="Freeform 53">
                <a:extLst>
                  <a:ext uri="{FF2B5EF4-FFF2-40B4-BE49-F238E27FC236}">
                    <a16:creationId xmlns:a16="http://schemas.microsoft.com/office/drawing/2014/main" id="{219751FB-FD71-D23C-76D2-701A966EB8AA}"/>
                  </a:ext>
                </a:extLst>
              </p:cNvPr>
              <p:cNvSpPr>
                <a:spLocks/>
              </p:cNvSpPr>
              <p:nvPr/>
            </p:nvSpPr>
            <p:spPr bwMode="auto">
              <a:xfrm>
                <a:off x="2019" y="1382"/>
                <a:ext cx="17" cy="20"/>
              </a:xfrm>
              <a:custGeom>
                <a:avLst/>
                <a:gdLst>
                  <a:gd name="T0" fmla="*/ 10 w 17"/>
                  <a:gd name="T1" fmla="*/ 0 h 20"/>
                  <a:gd name="T2" fmla="*/ 0 w 17"/>
                  <a:gd name="T3" fmla="*/ 20 h 20"/>
                  <a:gd name="T4" fmla="*/ 4 w 17"/>
                  <a:gd name="T5" fmla="*/ 20 h 20"/>
                  <a:gd name="T6" fmla="*/ 13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3"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7" name="Freeform 54">
                <a:extLst>
                  <a:ext uri="{FF2B5EF4-FFF2-40B4-BE49-F238E27FC236}">
                    <a16:creationId xmlns:a16="http://schemas.microsoft.com/office/drawing/2014/main" id="{99DFC010-9E12-8834-7F35-1F852CF9194A}"/>
                  </a:ext>
                </a:extLst>
              </p:cNvPr>
              <p:cNvSpPr>
                <a:spLocks/>
              </p:cNvSpPr>
              <p:nvPr/>
            </p:nvSpPr>
            <p:spPr bwMode="auto">
              <a:xfrm>
                <a:off x="2016" y="1402"/>
                <a:ext cx="10" cy="19"/>
              </a:xfrm>
              <a:custGeom>
                <a:avLst/>
                <a:gdLst>
                  <a:gd name="T0" fmla="*/ 3 w 10"/>
                  <a:gd name="T1" fmla="*/ 0 h 19"/>
                  <a:gd name="T2" fmla="*/ 0 w 10"/>
                  <a:gd name="T3" fmla="*/ 19 h 19"/>
                  <a:gd name="T4" fmla="*/ 3 w 10"/>
                  <a:gd name="T5" fmla="*/ 19 h 19"/>
                  <a:gd name="T6" fmla="*/ 7 w 10"/>
                  <a:gd name="T7" fmla="*/ 0 h 19"/>
                  <a:gd name="T8" fmla="*/ 10 w 10"/>
                  <a:gd name="T9" fmla="*/ 0 h 19"/>
                  <a:gd name="T10" fmla="*/ 7 w 10"/>
                  <a:gd name="T11" fmla="*/ 19 h 19"/>
                  <a:gd name="T12" fmla="*/ 3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0"/>
                    </a:moveTo>
                    <a:lnTo>
                      <a:pt x="0" y="19"/>
                    </a:lnTo>
                    <a:lnTo>
                      <a:pt x="3" y="19"/>
                    </a:lnTo>
                    <a:lnTo>
                      <a:pt x="7" y="0"/>
                    </a:lnTo>
                    <a:lnTo>
                      <a:pt x="10"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8" name="Freeform 55">
                <a:extLst>
                  <a:ext uri="{FF2B5EF4-FFF2-40B4-BE49-F238E27FC236}">
                    <a16:creationId xmlns:a16="http://schemas.microsoft.com/office/drawing/2014/main" id="{A07F4E81-B501-0037-069E-211B572010D5}"/>
                  </a:ext>
                </a:extLst>
              </p:cNvPr>
              <p:cNvSpPr>
                <a:spLocks/>
              </p:cNvSpPr>
              <p:nvPr/>
            </p:nvSpPr>
            <p:spPr bwMode="auto">
              <a:xfrm>
                <a:off x="2046"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 name="Freeform 56">
                <a:extLst>
                  <a:ext uri="{FF2B5EF4-FFF2-40B4-BE49-F238E27FC236}">
                    <a16:creationId xmlns:a16="http://schemas.microsoft.com/office/drawing/2014/main" id="{21CC1CF0-A5E3-9849-B522-A1C4D4A59DBB}"/>
                  </a:ext>
                </a:extLst>
              </p:cNvPr>
              <p:cNvSpPr>
                <a:spLocks/>
              </p:cNvSpPr>
              <p:nvPr/>
            </p:nvSpPr>
            <p:spPr bwMode="auto">
              <a:xfrm>
                <a:off x="2046" y="1435"/>
                <a:ext cx="13" cy="9"/>
              </a:xfrm>
              <a:custGeom>
                <a:avLst/>
                <a:gdLst>
                  <a:gd name="T0" fmla="*/ 0 w 13"/>
                  <a:gd name="T1" fmla="*/ 0 h 9"/>
                  <a:gd name="T2" fmla="*/ 6 w 13"/>
                  <a:gd name="T3" fmla="*/ 9 h 9"/>
                  <a:gd name="T4" fmla="*/ 9 w 13"/>
                  <a:gd name="T5" fmla="*/ 9 h 9"/>
                  <a:gd name="T6" fmla="*/ 3 w 13"/>
                  <a:gd name="T7" fmla="*/ 0 h 9"/>
                  <a:gd name="T8" fmla="*/ 6 w 13"/>
                  <a:gd name="T9" fmla="*/ 0 h 9"/>
                  <a:gd name="T10" fmla="*/ 13 w 13"/>
                  <a:gd name="T11" fmla="*/ 9 h 9"/>
                  <a:gd name="T12" fmla="*/ 9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9" y="9"/>
                    </a:lnTo>
                    <a:lnTo>
                      <a:pt x="3" y="0"/>
                    </a:lnTo>
                    <a:lnTo>
                      <a:pt x="6" y="0"/>
                    </a:lnTo>
                    <a:lnTo>
                      <a:pt x="13" y="9"/>
                    </a:lnTo>
                    <a:lnTo>
                      <a:pt x="9"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 name="Freeform 57">
                <a:extLst>
                  <a:ext uri="{FF2B5EF4-FFF2-40B4-BE49-F238E27FC236}">
                    <a16:creationId xmlns:a16="http://schemas.microsoft.com/office/drawing/2014/main" id="{3F953A8E-379E-D0E8-F380-04DD792BD9F1}"/>
                  </a:ext>
                </a:extLst>
              </p:cNvPr>
              <p:cNvSpPr>
                <a:spLocks/>
              </p:cNvSpPr>
              <p:nvPr/>
            </p:nvSpPr>
            <p:spPr bwMode="auto">
              <a:xfrm>
                <a:off x="2055"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1" name="Freeform 58">
                <a:extLst>
                  <a:ext uri="{FF2B5EF4-FFF2-40B4-BE49-F238E27FC236}">
                    <a16:creationId xmlns:a16="http://schemas.microsoft.com/office/drawing/2014/main" id="{94AC41AF-1FC7-FB0C-5140-C85E11B1C511}"/>
                  </a:ext>
                </a:extLst>
              </p:cNvPr>
              <p:cNvSpPr>
                <a:spLocks/>
              </p:cNvSpPr>
              <p:nvPr/>
            </p:nvSpPr>
            <p:spPr bwMode="auto">
              <a:xfrm>
                <a:off x="2065" y="1451"/>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2" name="Freeform 59">
                <a:extLst>
                  <a:ext uri="{FF2B5EF4-FFF2-40B4-BE49-F238E27FC236}">
                    <a16:creationId xmlns:a16="http://schemas.microsoft.com/office/drawing/2014/main" id="{014A3311-F317-3297-F3BF-A762751012F4}"/>
                  </a:ext>
                </a:extLst>
              </p:cNvPr>
              <p:cNvSpPr>
                <a:spLocks/>
              </p:cNvSpPr>
              <p:nvPr/>
            </p:nvSpPr>
            <p:spPr bwMode="auto">
              <a:xfrm>
                <a:off x="2075"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3" name="Freeform 60">
                <a:extLst>
                  <a:ext uri="{FF2B5EF4-FFF2-40B4-BE49-F238E27FC236}">
                    <a16:creationId xmlns:a16="http://schemas.microsoft.com/office/drawing/2014/main" id="{9BD3EE74-77DC-29BE-ACC5-57D4937DBEAB}"/>
                  </a:ext>
                </a:extLst>
              </p:cNvPr>
              <p:cNvSpPr>
                <a:spLocks/>
              </p:cNvSpPr>
              <p:nvPr/>
            </p:nvSpPr>
            <p:spPr bwMode="auto">
              <a:xfrm>
                <a:off x="2088" y="1458"/>
                <a:ext cx="14" cy="9"/>
              </a:xfrm>
              <a:custGeom>
                <a:avLst/>
                <a:gdLst>
                  <a:gd name="T0" fmla="*/ 0 w 14"/>
                  <a:gd name="T1" fmla="*/ 3 h 9"/>
                  <a:gd name="T2" fmla="*/ 14 w 14"/>
                  <a:gd name="T3" fmla="*/ 0 h 9"/>
                  <a:gd name="T4" fmla="*/ 14 w 14"/>
                  <a:gd name="T5" fmla="*/ 3 h 9"/>
                  <a:gd name="T6" fmla="*/ 0 w 14"/>
                  <a:gd name="T7" fmla="*/ 6 h 9"/>
                  <a:gd name="T8" fmla="*/ 0 w 14"/>
                  <a:gd name="T9" fmla="*/ 9 h 9"/>
                  <a:gd name="T10" fmla="*/ 14 w 14"/>
                  <a:gd name="T11" fmla="*/ 6 h 9"/>
                  <a:gd name="T12" fmla="*/ 14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0" y="3"/>
                    </a:moveTo>
                    <a:lnTo>
                      <a:pt x="14" y="0"/>
                    </a:lnTo>
                    <a:lnTo>
                      <a:pt x="14" y="3"/>
                    </a:lnTo>
                    <a:lnTo>
                      <a:pt x="0" y="6"/>
                    </a:lnTo>
                    <a:lnTo>
                      <a:pt x="0" y="9"/>
                    </a:lnTo>
                    <a:lnTo>
                      <a:pt x="14" y="6"/>
                    </a:lnTo>
                    <a:lnTo>
                      <a:pt x="1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4" name="Freeform 61">
                <a:extLst>
                  <a:ext uri="{FF2B5EF4-FFF2-40B4-BE49-F238E27FC236}">
                    <a16:creationId xmlns:a16="http://schemas.microsoft.com/office/drawing/2014/main" id="{EA86202E-9F63-4DB7-03CB-1A1E4C39A939}"/>
                  </a:ext>
                </a:extLst>
              </p:cNvPr>
              <p:cNvSpPr>
                <a:spLocks/>
              </p:cNvSpPr>
              <p:nvPr/>
            </p:nvSpPr>
            <p:spPr bwMode="auto">
              <a:xfrm>
                <a:off x="2102" y="1451"/>
                <a:ext cx="9" cy="13"/>
              </a:xfrm>
              <a:custGeom>
                <a:avLst/>
                <a:gdLst>
                  <a:gd name="T0" fmla="*/ 0 w 9"/>
                  <a:gd name="T1" fmla="*/ 7 h 13"/>
                  <a:gd name="T2" fmla="*/ 9 w 9"/>
                  <a:gd name="T3" fmla="*/ 0 h 13"/>
                  <a:gd name="T4" fmla="*/ 9 w 9"/>
                  <a:gd name="T5" fmla="*/ 3 h 13"/>
                  <a:gd name="T6" fmla="*/ 0 w 9"/>
                  <a:gd name="T7" fmla="*/ 10 h 13"/>
                  <a:gd name="T8" fmla="*/ 0 w 9"/>
                  <a:gd name="T9" fmla="*/ 13 h 13"/>
                  <a:gd name="T10" fmla="*/ 9 w 9"/>
                  <a:gd name="T11" fmla="*/ 7 h 13"/>
                  <a:gd name="T12" fmla="*/ 9 w 9"/>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0" y="7"/>
                    </a:moveTo>
                    <a:lnTo>
                      <a:pt x="9" y="0"/>
                    </a:lnTo>
                    <a:lnTo>
                      <a:pt x="9" y="3"/>
                    </a:lnTo>
                    <a:lnTo>
                      <a:pt x="0" y="10"/>
                    </a:lnTo>
                    <a:lnTo>
                      <a:pt x="0" y="13"/>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5" name="Freeform 62">
                <a:extLst>
                  <a:ext uri="{FF2B5EF4-FFF2-40B4-BE49-F238E27FC236}">
                    <a16:creationId xmlns:a16="http://schemas.microsoft.com/office/drawing/2014/main" id="{CAD216CE-88EE-92D0-59AE-561E5251BB64}"/>
                  </a:ext>
                </a:extLst>
              </p:cNvPr>
              <p:cNvSpPr>
                <a:spLocks/>
              </p:cNvSpPr>
              <p:nvPr/>
            </p:nvSpPr>
            <p:spPr bwMode="auto">
              <a:xfrm>
                <a:off x="2111"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6" name="Freeform 63">
                <a:extLst>
                  <a:ext uri="{FF2B5EF4-FFF2-40B4-BE49-F238E27FC236}">
                    <a16:creationId xmlns:a16="http://schemas.microsoft.com/office/drawing/2014/main" id="{54A30906-F50C-F0FE-BC45-025E5671BCD7}"/>
                  </a:ext>
                </a:extLst>
              </p:cNvPr>
              <p:cNvSpPr>
                <a:spLocks/>
              </p:cNvSpPr>
              <p:nvPr/>
            </p:nvSpPr>
            <p:spPr bwMode="auto">
              <a:xfrm>
                <a:off x="2118" y="1435"/>
                <a:ext cx="10" cy="9"/>
              </a:xfrm>
              <a:custGeom>
                <a:avLst/>
                <a:gdLst>
                  <a:gd name="T0" fmla="*/ 0 w 10"/>
                  <a:gd name="T1" fmla="*/ 9 h 9"/>
                  <a:gd name="T2" fmla="*/ 3 w 10"/>
                  <a:gd name="T3" fmla="*/ 0 h 9"/>
                  <a:gd name="T4" fmla="*/ 7 w 10"/>
                  <a:gd name="T5" fmla="*/ 0 h 9"/>
                  <a:gd name="T6" fmla="*/ 3 w 10"/>
                  <a:gd name="T7" fmla="*/ 9 h 9"/>
                  <a:gd name="T8" fmla="*/ 7 w 10"/>
                  <a:gd name="T9" fmla="*/ 9 h 9"/>
                  <a:gd name="T10" fmla="*/ 10 w 10"/>
                  <a:gd name="T11" fmla="*/ 0 h 9"/>
                  <a:gd name="T12" fmla="*/ 7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9"/>
                    </a:moveTo>
                    <a:lnTo>
                      <a:pt x="3" y="0"/>
                    </a:lnTo>
                    <a:lnTo>
                      <a:pt x="7" y="0"/>
                    </a:lnTo>
                    <a:lnTo>
                      <a:pt x="3" y="9"/>
                    </a:lnTo>
                    <a:lnTo>
                      <a:pt x="7" y="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7" name="Freeform 64">
                <a:extLst>
                  <a:ext uri="{FF2B5EF4-FFF2-40B4-BE49-F238E27FC236}">
                    <a16:creationId xmlns:a16="http://schemas.microsoft.com/office/drawing/2014/main" id="{ADA02A32-C8E2-152D-EFDA-F6C9EE187126}"/>
                  </a:ext>
                </a:extLst>
              </p:cNvPr>
              <p:cNvSpPr>
                <a:spLocks/>
              </p:cNvSpPr>
              <p:nvPr/>
            </p:nvSpPr>
            <p:spPr bwMode="auto">
              <a:xfrm>
                <a:off x="2121" y="1421"/>
                <a:ext cx="10" cy="14"/>
              </a:xfrm>
              <a:custGeom>
                <a:avLst/>
                <a:gdLst>
                  <a:gd name="T0" fmla="*/ 0 w 10"/>
                  <a:gd name="T1" fmla="*/ 14 h 14"/>
                  <a:gd name="T2" fmla="*/ 4 w 10"/>
                  <a:gd name="T3" fmla="*/ 0 h 14"/>
                  <a:gd name="T4" fmla="*/ 7 w 10"/>
                  <a:gd name="T5" fmla="*/ 0 h 14"/>
                  <a:gd name="T6" fmla="*/ 4 w 10"/>
                  <a:gd name="T7" fmla="*/ 14 h 14"/>
                  <a:gd name="T8" fmla="*/ 7 w 10"/>
                  <a:gd name="T9" fmla="*/ 14 h 14"/>
                  <a:gd name="T10" fmla="*/ 10 w 10"/>
                  <a:gd name="T11" fmla="*/ 0 h 14"/>
                  <a:gd name="T12" fmla="*/ 7 w 1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0" y="14"/>
                    </a:moveTo>
                    <a:lnTo>
                      <a:pt x="4" y="0"/>
                    </a:lnTo>
                    <a:lnTo>
                      <a:pt x="7" y="0"/>
                    </a:lnTo>
                    <a:lnTo>
                      <a:pt x="4" y="14"/>
                    </a:lnTo>
                    <a:lnTo>
                      <a:pt x="7" y="1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8" name="Freeform 65">
                <a:extLst>
                  <a:ext uri="{FF2B5EF4-FFF2-40B4-BE49-F238E27FC236}">
                    <a16:creationId xmlns:a16="http://schemas.microsoft.com/office/drawing/2014/main" id="{D104F6B6-B1A2-8A54-722F-DB7033A021AD}"/>
                  </a:ext>
                </a:extLst>
              </p:cNvPr>
              <p:cNvSpPr>
                <a:spLocks/>
              </p:cNvSpPr>
              <p:nvPr/>
            </p:nvSpPr>
            <p:spPr bwMode="auto">
              <a:xfrm>
                <a:off x="2121" y="1411"/>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9" name="Freeform 66">
                <a:extLst>
                  <a:ext uri="{FF2B5EF4-FFF2-40B4-BE49-F238E27FC236}">
                    <a16:creationId xmlns:a16="http://schemas.microsoft.com/office/drawing/2014/main" id="{75A60D13-5B3E-B6A2-7F50-68535DCD3A0F}"/>
                  </a:ext>
                </a:extLst>
              </p:cNvPr>
              <p:cNvSpPr>
                <a:spLocks/>
              </p:cNvSpPr>
              <p:nvPr/>
            </p:nvSpPr>
            <p:spPr bwMode="auto">
              <a:xfrm>
                <a:off x="2118" y="1398"/>
                <a:ext cx="10" cy="13"/>
              </a:xfrm>
              <a:custGeom>
                <a:avLst/>
                <a:gdLst>
                  <a:gd name="T0" fmla="*/ 3 w 10"/>
                  <a:gd name="T1" fmla="*/ 13 h 13"/>
                  <a:gd name="T2" fmla="*/ 0 w 10"/>
                  <a:gd name="T3" fmla="*/ 0 h 13"/>
                  <a:gd name="T4" fmla="*/ 3 w 10"/>
                  <a:gd name="T5" fmla="*/ 0 h 13"/>
                  <a:gd name="T6" fmla="*/ 7 w 10"/>
                  <a:gd name="T7" fmla="*/ 13 h 13"/>
                  <a:gd name="T8" fmla="*/ 10 w 10"/>
                  <a:gd name="T9" fmla="*/ 13 h 13"/>
                  <a:gd name="T10" fmla="*/ 7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7" y="13"/>
                    </a:lnTo>
                    <a:lnTo>
                      <a:pt x="10"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0" name="Freeform 67">
                <a:extLst>
                  <a:ext uri="{FF2B5EF4-FFF2-40B4-BE49-F238E27FC236}">
                    <a16:creationId xmlns:a16="http://schemas.microsoft.com/office/drawing/2014/main" id="{2DD34F77-30C8-4269-FC59-9D9252D74FC0}"/>
                  </a:ext>
                </a:extLst>
              </p:cNvPr>
              <p:cNvSpPr>
                <a:spLocks/>
              </p:cNvSpPr>
              <p:nvPr/>
            </p:nvSpPr>
            <p:spPr bwMode="auto">
              <a:xfrm>
                <a:off x="2111"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1" name="Freeform 68">
                <a:extLst>
                  <a:ext uri="{FF2B5EF4-FFF2-40B4-BE49-F238E27FC236}">
                    <a16:creationId xmlns:a16="http://schemas.microsoft.com/office/drawing/2014/main" id="{5DB75E9A-AD69-909F-2BA1-045B0990A747}"/>
                  </a:ext>
                </a:extLst>
              </p:cNvPr>
              <p:cNvSpPr>
                <a:spLocks/>
              </p:cNvSpPr>
              <p:nvPr/>
            </p:nvSpPr>
            <p:spPr bwMode="auto">
              <a:xfrm>
                <a:off x="2102" y="1382"/>
                <a:ext cx="9" cy="10"/>
              </a:xfrm>
              <a:custGeom>
                <a:avLst/>
                <a:gdLst>
                  <a:gd name="T0" fmla="*/ 9 w 9"/>
                  <a:gd name="T1" fmla="*/ 3 h 10"/>
                  <a:gd name="T2" fmla="*/ 0 w 9"/>
                  <a:gd name="T3" fmla="*/ 0 h 10"/>
                  <a:gd name="T4" fmla="*/ 0 w 9"/>
                  <a:gd name="T5" fmla="*/ 3 h 10"/>
                  <a:gd name="T6" fmla="*/ 9 w 9"/>
                  <a:gd name="T7" fmla="*/ 6 h 10"/>
                  <a:gd name="T8" fmla="*/ 9 w 9"/>
                  <a:gd name="T9" fmla="*/ 10 h 10"/>
                  <a:gd name="T10" fmla="*/ 0 w 9"/>
                  <a:gd name="T11" fmla="*/ 6 h 10"/>
                  <a:gd name="T12" fmla="*/ 0 w 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9" y="3"/>
                    </a:moveTo>
                    <a:lnTo>
                      <a:pt x="0" y="0"/>
                    </a:lnTo>
                    <a:lnTo>
                      <a:pt x="0" y="3"/>
                    </a:lnTo>
                    <a:lnTo>
                      <a:pt x="9" y="6"/>
                    </a:lnTo>
                    <a:lnTo>
                      <a:pt x="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2" name="Freeform 69">
                <a:extLst>
                  <a:ext uri="{FF2B5EF4-FFF2-40B4-BE49-F238E27FC236}">
                    <a16:creationId xmlns:a16="http://schemas.microsoft.com/office/drawing/2014/main" id="{558F1155-F7E1-FDA6-74FE-D4AB9EFD52F6}"/>
                  </a:ext>
                </a:extLst>
              </p:cNvPr>
              <p:cNvSpPr>
                <a:spLocks/>
              </p:cNvSpPr>
              <p:nvPr/>
            </p:nvSpPr>
            <p:spPr bwMode="auto">
              <a:xfrm>
                <a:off x="2088" y="1379"/>
                <a:ext cx="14" cy="9"/>
              </a:xfrm>
              <a:custGeom>
                <a:avLst/>
                <a:gdLst>
                  <a:gd name="T0" fmla="*/ 14 w 14"/>
                  <a:gd name="T1" fmla="*/ 3 h 9"/>
                  <a:gd name="T2" fmla="*/ 0 w 14"/>
                  <a:gd name="T3" fmla="*/ 0 h 9"/>
                  <a:gd name="T4" fmla="*/ 0 w 14"/>
                  <a:gd name="T5" fmla="*/ 3 h 9"/>
                  <a:gd name="T6" fmla="*/ 14 w 14"/>
                  <a:gd name="T7" fmla="*/ 6 h 9"/>
                  <a:gd name="T8" fmla="*/ 14 w 14"/>
                  <a:gd name="T9" fmla="*/ 9 h 9"/>
                  <a:gd name="T10" fmla="*/ 0 w 14"/>
                  <a:gd name="T11" fmla="*/ 6 h 9"/>
                  <a:gd name="T12" fmla="*/ 0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14" y="3"/>
                    </a:moveTo>
                    <a:lnTo>
                      <a:pt x="0" y="0"/>
                    </a:lnTo>
                    <a:lnTo>
                      <a:pt x="0" y="3"/>
                    </a:lnTo>
                    <a:lnTo>
                      <a:pt x="14" y="6"/>
                    </a:lnTo>
                    <a:lnTo>
                      <a:pt x="14"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3" name="Freeform 70">
                <a:extLst>
                  <a:ext uri="{FF2B5EF4-FFF2-40B4-BE49-F238E27FC236}">
                    <a16:creationId xmlns:a16="http://schemas.microsoft.com/office/drawing/2014/main" id="{944E881B-CD98-27BC-9BF2-8C95D064DC37}"/>
                  </a:ext>
                </a:extLst>
              </p:cNvPr>
              <p:cNvSpPr>
                <a:spLocks/>
              </p:cNvSpPr>
              <p:nvPr/>
            </p:nvSpPr>
            <p:spPr bwMode="auto">
              <a:xfrm>
                <a:off x="2075" y="1379"/>
                <a:ext cx="13" cy="9"/>
              </a:xfrm>
              <a:custGeom>
                <a:avLst/>
                <a:gdLst>
                  <a:gd name="T0" fmla="*/ 13 w 13"/>
                  <a:gd name="T1" fmla="*/ 0 h 9"/>
                  <a:gd name="T2" fmla="*/ 0 w 13"/>
                  <a:gd name="T3" fmla="*/ 3 h 9"/>
                  <a:gd name="T4" fmla="*/ 0 w 13"/>
                  <a:gd name="T5" fmla="*/ 6 h 9"/>
                  <a:gd name="T6" fmla="*/ 13 w 13"/>
                  <a:gd name="T7" fmla="*/ 3 h 9"/>
                  <a:gd name="T8" fmla="*/ 13 w 13"/>
                  <a:gd name="T9" fmla="*/ 6 h 9"/>
                  <a:gd name="T10" fmla="*/ 0 w 13"/>
                  <a:gd name="T11" fmla="*/ 9 h 9"/>
                  <a:gd name="T12" fmla="*/ 0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0"/>
                    </a:moveTo>
                    <a:lnTo>
                      <a:pt x="0" y="3"/>
                    </a:lnTo>
                    <a:lnTo>
                      <a:pt x="0" y="6"/>
                    </a:lnTo>
                    <a:lnTo>
                      <a:pt x="13" y="3"/>
                    </a:lnTo>
                    <a:lnTo>
                      <a:pt x="1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4" name="Freeform 71">
                <a:extLst>
                  <a:ext uri="{FF2B5EF4-FFF2-40B4-BE49-F238E27FC236}">
                    <a16:creationId xmlns:a16="http://schemas.microsoft.com/office/drawing/2014/main" id="{D350428D-2396-F699-7D05-CF1F269AD9D0}"/>
                  </a:ext>
                </a:extLst>
              </p:cNvPr>
              <p:cNvSpPr>
                <a:spLocks/>
              </p:cNvSpPr>
              <p:nvPr/>
            </p:nvSpPr>
            <p:spPr bwMode="auto">
              <a:xfrm>
                <a:off x="2065" y="1382"/>
                <a:ext cx="10" cy="10"/>
              </a:xfrm>
              <a:custGeom>
                <a:avLst/>
                <a:gdLst>
                  <a:gd name="T0" fmla="*/ 10 w 10"/>
                  <a:gd name="T1" fmla="*/ 0 h 10"/>
                  <a:gd name="T2" fmla="*/ 0 w 10"/>
                  <a:gd name="T3" fmla="*/ 3 h 10"/>
                  <a:gd name="T4" fmla="*/ 0 w 10"/>
                  <a:gd name="T5" fmla="*/ 6 h 10"/>
                  <a:gd name="T6" fmla="*/ 10 w 10"/>
                  <a:gd name="T7" fmla="*/ 3 h 10"/>
                  <a:gd name="T8" fmla="*/ 10 w 10"/>
                  <a:gd name="T9" fmla="*/ 6 h 10"/>
                  <a:gd name="T10" fmla="*/ 0 w 10"/>
                  <a:gd name="T11" fmla="*/ 10 h 10"/>
                  <a:gd name="T12" fmla="*/ 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3"/>
                    </a:lnTo>
                    <a:lnTo>
                      <a:pt x="0" y="6"/>
                    </a:lnTo>
                    <a:lnTo>
                      <a:pt x="10" y="3"/>
                    </a:lnTo>
                    <a:lnTo>
                      <a:pt x="1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5" name="Freeform 72">
                <a:extLst>
                  <a:ext uri="{FF2B5EF4-FFF2-40B4-BE49-F238E27FC236}">
                    <a16:creationId xmlns:a16="http://schemas.microsoft.com/office/drawing/2014/main" id="{FB3BF31B-7B27-A0D0-85F2-93BC7A5FFF8E}"/>
                  </a:ext>
                </a:extLst>
              </p:cNvPr>
              <p:cNvSpPr>
                <a:spLocks/>
              </p:cNvSpPr>
              <p:nvPr/>
            </p:nvSpPr>
            <p:spPr bwMode="auto">
              <a:xfrm>
                <a:off x="2055"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6" name="Freeform 73">
                <a:extLst>
                  <a:ext uri="{FF2B5EF4-FFF2-40B4-BE49-F238E27FC236}">
                    <a16:creationId xmlns:a16="http://schemas.microsoft.com/office/drawing/2014/main" id="{934263B3-BB25-1809-60AC-D88264E1F4D0}"/>
                  </a:ext>
                </a:extLst>
              </p:cNvPr>
              <p:cNvSpPr>
                <a:spLocks/>
              </p:cNvSpPr>
              <p:nvPr/>
            </p:nvSpPr>
            <p:spPr bwMode="auto">
              <a:xfrm>
                <a:off x="2046" y="1398"/>
                <a:ext cx="13" cy="13"/>
              </a:xfrm>
              <a:custGeom>
                <a:avLst/>
                <a:gdLst>
                  <a:gd name="T0" fmla="*/ 6 w 13"/>
                  <a:gd name="T1" fmla="*/ 0 h 13"/>
                  <a:gd name="T2" fmla="*/ 0 w 13"/>
                  <a:gd name="T3" fmla="*/ 13 h 13"/>
                  <a:gd name="T4" fmla="*/ 3 w 13"/>
                  <a:gd name="T5" fmla="*/ 13 h 13"/>
                  <a:gd name="T6" fmla="*/ 9 w 13"/>
                  <a:gd name="T7" fmla="*/ 0 h 13"/>
                  <a:gd name="T8" fmla="*/ 13 w 13"/>
                  <a:gd name="T9" fmla="*/ 0 h 13"/>
                  <a:gd name="T10" fmla="*/ 6 w 13"/>
                  <a:gd name="T11" fmla="*/ 13 h 13"/>
                  <a:gd name="T12" fmla="*/ 3 w 13"/>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6" y="0"/>
                    </a:moveTo>
                    <a:lnTo>
                      <a:pt x="0" y="13"/>
                    </a:lnTo>
                    <a:lnTo>
                      <a:pt x="3" y="13"/>
                    </a:lnTo>
                    <a:lnTo>
                      <a:pt x="9" y="0"/>
                    </a:lnTo>
                    <a:lnTo>
                      <a:pt x="13"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7" name="Freeform 74">
                <a:extLst>
                  <a:ext uri="{FF2B5EF4-FFF2-40B4-BE49-F238E27FC236}">
                    <a16:creationId xmlns:a16="http://schemas.microsoft.com/office/drawing/2014/main" id="{CC376533-F57A-20D7-B753-84143329E9DF}"/>
                  </a:ext>
                </a:extLst>
              </p:cNvPr>
              <p:cNvSpPr>
                <a:spLocks/>
              </p:cNvSpPr>
              <p:nvPr/>
            </p:nvSpPr>
            <p:spPr bwMode="auto">
              <a:xfrm>
                <a:off x="2046" y="1411"/>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8" name="Freeform 75">
                <a:extLst>
                  <a:ext uri="{FF2B5EF4-FFF2-40B4-BE49-F238E27FC236}">
                    <a16:creationId xmlns:a16="http://schemas.microsoft.com/office/drawing/2014/main" id="{75895511-EFE2-AF70-364E-0D774DE3438F}"/>
                  </a:ext>
                </a:extLst>
              </p:cNvPr>
              <p:cNvSpPr>
                <a:spLocks/>
              </p:cNvSpPr>
              <p:nvPr/>
            </p:nvSpPr>
            <p:spPr bwMode="auto">
              <a:xfrm>
                <a:off x="1884" y="1421"/>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9" name="Freeform 76">
                <a:extLst>
                  <a:ext uri="{FF2B5EF4-FFF2-40B4-BE49-F238E27FC236}">
                    <a16:creationId xmlns:a16="http://schemas.microsoft.com/office/drawing/2014/main" id="{262AAD99-2B9A-D2AD-5ED9-F8C365DE3744}"/>
                  </a:ext>
                </a:extLst>
              </p:cNvPr>
              <p:cNvSpPr>
                <a:spLocks/>
              </p:cNvSpPr>
              <p:nvPr/>
            </p:nvSpPr>
            <p:spPr bwMode="auto">
              <a:xfrm>
                <a:off x="1888" y="1431"/>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0" name="Freeform 77">
                <a:extLst>
                  <a:ext uri="{FF2B5EF4-FFF2-40B4-BE49-F238E27FC236}">
                    <a16:creationId xmlns:a16="http://schemas.microsoft.com/office/drawing/2014/main" id="{BD018186-3FE6-1F61-6181-B29AA5DE0A78}"/>
                  </a:ext>
                </a:extLst>
              </p:cNvPr>
              <p:cNvSpPr>
                <a:spLocks/>
              </p:cNvSpPr>
              <p:nvPr/>
            </p:nvSpPr>
            <p:spPr bwMode="auto">
              <a:xfrm>
                <a:off x="1894"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1" name="Freeform 78">
                <a:extLst>
                  <a:ext uri="{FF2B5EF4-FFF2-40B4-BE49-F238E27FC236}">
                    <a16:creationId xmlns:a16="http://schemas.microsoft.com/office/drawing/2014/main" id="{E4CA8926-E9BF-4677-D871-F7D8B521EAF0}"/>
                  </a:ext>
                </a:extLst>
              </p:cNvPr>
              <p:cNvSpPr>
                <a:spLocks/>
              </p:cNvSpPr>
              <p:nvPr/>
            </p:nvSpPr>
            <p:spPr bwMode="auto">
              <a:xfrm>
                <a:off x="1904" y="1451"/>
                <a:ext cx="13" cy="10"/>
              </a:xfrm>
              <a:custGeom>
                <a:avLst/>
                <a:gdLst>
                  <a:gd name="T0" fmla="*/ 0 w 13"/>
                  <a:gd name="T1" fmla="*/ 0 h 10"/>
                  <a:gd name="T2" fmla="*/ 13 w 13"/>
                  <a:gd name="T3" fmla="*/ 3 h 10"/>
                  <a:gd name="T4" fmla="*/ 13 w 13"/>
                  <a:gd name="T5" fmla="*/ 7 h 10"/>
                  <a:gd name="T6" fmla="*/ 0 w 13"/>
                  <a:gd name="T7" fmla="*/ 3 h 10"/>
                  <a:gd name="T8" fmla="*/ 0 w 13"/>
                  <a:gd name="T9" fmla="*/ 7 h 10"/>
                  <a:gd name="T10" fmla="*/ 13 w 13"/>
                  <a:gd name="T11" fmla="*/ 10 h 10"/>
                  <a:gd name="T12" fmla="*/ 13 w 1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7"/>
                    </a:lnTo>
                    <a:lnTo>
                      <a:pt x="0" y="3"/>
                    </a:lnTo>
                    <a:lnTo>
                      <a:pt x="0" y="7"/>
                    </a:lnTo>
                    <a:lnTo>
                      <a:pt x="13" y="10"/>
                    </a:lnTo>
                    <a:lnTo>
                      <a:pt x="1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2" name="Freeform 79">
                <a:extLst>
                  <a:ext uri="{FF2B5EF4-FFF2-40B4-BE49-F238E27FC236}">
                    <a16:creationId xmlns:a16="http://schemas.microsoft.com/office/drawing/2014/main" id="{088F4097-A89F-7AA8-750F-4132DC579723}"/>
                  </a:ext>
                </a:extLst>
              </p:cNvPr>
              <p:cNvSpPr>
                <a:spLocks/>
              </p:cNvSpPr>
              <p:nvPr/>
            </p:nvSpPr>
            <p:spPr bwMode="auto">
              <a:xfrm>
                <a:off x="1917" y="1454"/>
                <a:ext cx="10" cy="10"/>
              </a:xfrm>
              <a:custGeom>
                <a:avLst/>
                <a:gdLst>
                  <a:gd name="T0" fmla="*/ 0 w 10"/>
                  <a:gd name="T1" fmla="*/ 0 h 10"/>
                  <a:gd name="T2" fmla="*/ 10 w 10"/>
                  <a:gd name="T3" fmla="*/ 4 h 10"/>
                  <a:gd name="T4" fmla="*/ 10 w 10"/>
                  <a:gd name="T5" fmla="*/ 7 h 10"/>
                  <a:gd name="T6" fmla="*/ 0 w 10"/>
                  <a:gd name="T7" fmla="*/ 4 h 10"/>
                  <a:gd name="T8" fmla="*/ 0 w 10"/>
                  <a:gd name="T9" fmla="*/ 7 h 10"/>
                  <a:gd name="T10" fmla="*/ 10 w 10"/>
                  <a:gd name="T11" fmla="*/ 10 h 10"/>
                  <a:gd name="T12" fmla="*/ 1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4"/>
                    </a:lnTo>
                    <a:lnTo>
                      <a:pt x="10" y="7"/>
                    </a:lnTo>
                    <a:lnTo>
                      <a:pt x="0" y="4"/>
                    </a:lnTo>
                    <a:lnTo>
                      <a:pt x="0" y="7"/>
                    </a:lnTo>
                    <a:lnTo>
                      <a:pt x="10" y="10"/>
                    </a:lnTo>
                    <a:lnTo>
                      <a:pt x="1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3" name="Freeform 80">
                <a:extLst>
                  <a:ext uri="{FF2B5EF4-FFF2-40B4-BE49-F238E27FC236}">
                    <a16:creationId xmlns:a16="http://schemas.microsoft.com/office/drawing/2014/main" id="{63393826-A781-9017-9BF1-8BD61A594059}"/>
                  </a:ext>
                </a:extLst>
              </p:cNvPr>
              <p:cNvSpPr>
                <a:spLocks/>
              </p:cNvSpPr>
              <p:nvPr/>
            </p:nvSpPr>
            <p:spPr bwMode="auto">
              <a:xfrm>
                <a:off x="1927" y="1454"/>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4" name="Freeform 81">
                <a:extLst>
                  <a:ext uri="{FF2B5EF4-FFF2-40B4-BE49-F238E27FC236}">
                    <a16:creationId xmlns:a16="http://schemas.microsoft.com/office/drawing/2014/main" id="{F9D190E9-82AA-027F-3A32-C647827B0ED5}"/>
                  </a:ext>
                </a:extLst>
              </p:cNvPr>
              <p:cNvSpPr>
                <a:spLocks/>
              </p:cNvSpPr>
              <p:nvPr/>
            </p:nvSpPr>
            <p:spPr bwMode="auto">
              <a:xfrm>
                <a:off x="1940" y="1451"/>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5" name="Freeform 82">
                <a:extLst>
                  <a:ext uri="{FF2B5EF4-FFF2-40B4-BE49-F238E27FC236}">
                    <a16:creationId xmlns:a16="http://schemas.microsoft.com/office/drawing/2014/main" id="{CB3E54BC-1254-B3E7-A79D-0A8799AB2029}"/>
                  </a:ext>
                </a:extLst>
              </p:cNvPr>
              <p:cNvSpPr>
                <a:spLocks/>
              </p:cNvSpPr>
              <p:nvPr/>
            </p:nvSpPr>
            <p:spPr bwMode="auto">
              <a:xfrm>
                <a:off x="1950"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6" name="Freeform 83">
                <a:extLst>
                  <a:ext uri="{FF2B5EF4-FFF2-40B4-BE49-F238E27FC236}">
                    <a16:creationId xmlns:a16="http://schemas.microsoft.com/office/drawing/2014/main" id="{06643943-5760-1EA6-BBCD-29A10E7059F8}"/>
                  </a:ext>
                </a:extLst>
              </p:cNvPr>
              <p:cNvSpPr>
                <a:spLocks/>
              </p:cNvSpPr>
              <p:nvPr/>
            </p:nvSpPr>
            <p:spPr bwMode="auto">
              <a:xfrm>
                <a:off x="1957" y="1431"/>
                <a:ext cx="13" cy="13"/>
              </a:xfrm>
              <a:custGeom>
                <a:avLst/>
                <a:gdLst>
                  <a:gd name="T0" fmla="*/ 0 w 13"/>
                  <a:gd name="T1" fmla="*/ 13 h 13"/>
                  <a:gd name="T2" fmla="*/ 6 w 13"/>
                  <a:gd name="T3" fmla="*/ 0 h 13"/>
                  <a:gd name="T4" fmla="*/ 10 w 13"/>
                  <a:gd name="T5" fmla="*/ 0 h 13"/>
                  <a:gd name="T6" fmla="*/ 3 w 13"/>
                  <a:gd name="T7" fmla="*/ 13 h 13"/>
                  <a:gd name="T8" fmla="*/ 6 w 13"/>
                  <a:gd name="T9" fmla="*/ 13 h 13"/>
                  <a:gd name="T10" fmla="*/ 13 w 13"/>
                  <a:gd name="T11" fmla="*/ 0 h 13"/>
                  <a:gd name="T12" fmla="*/ 10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13"/>
                    </a:moveTo>
                    <a:lnTo>
                      <a:pt x="6" y="0"/>
                    </a:lnTo>
                    <a:lnTo>
                      <a:pt x="10" y="0"/>
                    </a:lnTo>
                    <a:lnTo>
                      <a:pt x="3" y="13"/>
                    </a:lnTo>
                    <a:lnTo>
                      <a:pt x="6" y="13"/>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7" name="Freeform 84">
                <a:extLst>
                  <a:ext uri="{FF2B5EF4-FFF2-40B4-BE49-F238E27FC236}">
                    <a16:creationId xmlns:a16="http://schemas.microsoft.com/office/drawing/2014/main" id="{6885BA4E-7516-79D4-96E3-8B64A89BB62A}"/>
                  </a:ext>
                </a:extLst>
              </p:cNvPr>
              <p:cNvSpPr>
                <a:spLocks/>
              </p:cNvSpPr>
              <p:nvPr/>
            </p:nvSpPr>
            <p:spPr bwMode="auto">
              <a:xfrm>
                <a:off x="1963" y="142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8" name="Freeform 85">
                <a:extLst>
                  <a:ext uri="{FF2B5EF4-FFF2-40B4-BE49-F238E27FC236}">
                    <a16:creationId xmlns:a16="http://schemas.microsoft.com/office/drawing/2014/main" id="{2298C6BC-8075-8F38-F7C4-AC6675340A65}"/>
                  </a:ext>
                </a:extLst>
              </p:cNvPr>
              <p:cNvSpPr>
                <a:spLocks/>
              </p:cNvSpPr>
              <p:nvPr/>
            </p:nvSpPr>
            <p:spPr bwMode="auto">
              <a:xfrm>
                <a:off x="1963" y="1408"/>
                <a:ext cx="10" cy="13"/>
              </a:xfrm>
              <a:custGeom>
                <a:avLst/>
                <a:gdLst>
                  <a:gd name="T0" fmla="*/ 4 w 10"/>
                  <a:gd name="T1" fmla="*/ 13 h 13"/>
                  <a:gd name="T2" fmla="*/ 0 w 10"/>
                  <a:gd name="T3" fmla="*/ 0 h 13"/>
                  <a:gd name="T4" fmla="*/ 4 w 10"/>
                  <a:gd name="T5" fmla="*/ 0 h 13"/>
                  <a:gd name="T6" fmla="*/ 7 w 10"/>
                  <a:gd name="T7" fmla="*/ 13 h 13"/>
                  <a:gd name="T8" fmla="*/ 10 w 10"/>
                  <a:gd name="T9" fmla="*/ 13 h 13"/>
                  <a:gd name="T10" fmla="*/ 7 w 10"/>
                  <a:gd name="T11" fmla="*/ 0 h 13"/>
                  <a:gd name="T12" fmla="*/ 4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13"/>
                    </a:moveTo>
                    <a:lnTo>
                      <a:pt x="0" y="0"/>
                    </a:lnTo>
                    <a:lnTo>
                      <a:pt x="4" y="0"/>
                    </a:lnTo>
                    <a:lnTo>
                      <a:pt x="7" y="13"/>
                    </a:lnTo>
                    <a:lnTo>
                      <a:pt x="10" y="1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9" name="Freeform 86">
                <a:extLst>
                  <a:ext uri="{FF2B5EF4-FFF2-40B4-BE49-F238E27FC236}">
                    <a16:creationId xmlns:a16="http://schemas.microsoft.com/office/drawing/2014/main" id="{A0B6FA17-A5F7-2C76-1467-9E15E0FE6A44}"/>
                  </a:ext>
                </a:extLst>
              </p:cNvPr>
              <p:cNvSpPr>
                <a:spLocks/>
              </p:cNvSpPr>
              <p:nvPr/>
            </p:nvSpPr>
            <p:spPr bwMode="auto">
              <a:xfrm>
                <a:off x="1957" y="1398"/>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0" name="Freeform 87">
                <a:extLst>
                  <a:ext uri="{FF2B5EF4-FFF2-40B4-BE49-F238E27FC236}">
                    <a16:creationId xmlns:a16="http://schemas.microsoft.com/office/drawing/2014/main" id="{1EDC99F5-BBC1-C485-761C-21B2B3C4379B}"/>
                  </a:ext>
                </a:extLst>
              </p:cNvPr>
              <p:cNvSpPr>
                <a:spLocks/>
              </p:cNvSpPr>
              <p:nvPr/>
            </p:nvSpPr>
            <p:spPr bwMode="auto">
              <a:xfrm>
                <a:off x="1950"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1" name="Freeform 88">
                <a:extLst>
                  <a:ext uri="{FF2B5EF4-FFF2-40B4-BE49-F238E27FC236}">
                    <a16:creationId xmlns:a16="http://schemas.microsoft.com/office/drawing/2014/main" id="{E782EFF5-D2F5-E7FF-2A78-B54DCCC3B62B}"/>
                  </a:ext>
                </a:extLst>
              </p:cNvPr>
              <p:cNvSpPr>
                <a:spLocks/>
              </p:cNvSpPr>
              <p:nvPr/>
            </p:nvSpPr>
            <p:spPr bwMode="auto">
              <a:xfrm>
                <a:off x="1940" y="1379"/>
                <a:ext cx="10" cy="13"/>
              </a:xfrm>
              <a:custGeom>
                <a:avLst/>
                <a:gdLst>
                  <a:gd name="T0" fmla="*/ 10 w 10"/>
                  <a:gd name="T1" fmla="*/ 6 h 13"/>
                  <a:gd name="T2" fmla="*/ 0 w 10"/>
                  <a:gd name="T3" fmla="*/ 0 h 13"/>
                  <a:gd name="T4" fmla="*/ 0 w 10"/>
                  <a:gd name="T5" fmla="*/ 3 h 13"/>
                  <a:gd name="T6" fmla="*/ 10 w 10"/>
                  <a:gd name="T7" fmla="*/ 9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9"/>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2" name="Freeform 89">
                <a:extLst>
                  <a:ext uri="{FF2B5EF4-FFF2-40B4-BE49-F238E27FC236}">
                    <a16:creationId xmlns:a16="http://schemas.microsoft.com/office/drawing/2014/main" id="{9FD2393F-B11D-FCD4-245C-D524625DBFDF}"/>
                  </a:ext>
                </a:extLst>
              </p:cNvPr>
              <p:cNvSpPr>
                <a:spLocks/>
              </p:cNvSpPr>
              <p:nvPr/>
            </p:nvSpPr>
            <p:spPr bwMode="auto">
              <a:xfrm>
                <a:off x="1927" y="1375"/>
                <a:ext cx="13" cy="10"/>
              </a:xfrm>
              <a:custGeom>
                <a:avLst/>
                <a:gdLst>
                  <a:gd name="T0" fmla="*/ 13 w 13"/>
                  <a:gd name="T1" fmla="*/ 4 h 10"/>
                  <a:gd name="T2" fmla="*/ 0 w 13"/>
                  <a:gd name="T3" fmla="*/ 0 h 10"/>
                  <a:gd name="T4" fmla="*/ 0 w 13"/>
                  <a:gd name="T5" fmla="*/ 4 h 10"/>
                  <a:gd name="T6" fmla="*/ 13 w 13"/>
                  <a:gd name="T7" fmla="*/ 7 h 10"/>
                  <a:gd name="T8" fmla="*/ 13 w 13"/>
                  <a:gd name="T9" fmla="*/ 10 h 10"/>
                  <a:gd name="T10" fmla="*/ 0 w 13"/>
                  <a:gd name="T11" fmla="*/ 7 h 10"/>
                  <a:gd name="T12" fmla="*/ 0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3" y="4"/>
                    </a:moveTo>
                    <a:lnTo>
                      <a:pt x="0" y="0"/>
                    </a:lnTo>
                    <a:lnTo>
                      <a:pt x="0" y="4"/>
                    </a:lnTo>
                    <a:lnTo>
                      <a:pt x="13" y="7"/>
                    </a:lnTo>
                    <a:lnTo>
                      <a:pt x="1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3" name="Freeform 90">
                <a:extLst>
                  <a:ext uri="{FF2B5EF4-FFF2-40B4-BE49-F238E27FC236}">
                    <a16:creationId xmlns:a16="http://schemas.microsoft.com/office/drawing/2014/main" id="{8C569A71-303E-16CA-87E7-A98E4C5BC1E6}"/>
                  </a:ext>
                </a:extLst>
              </p:cNvPr>
              <p:cNvSpPr>
                <a:spLocks/>
              </p:cNvSpPr>
              <p:nvPr/>
            </p:nvSpPr>
            <p:spPr bwMode="auto">
              <a:xfrm>
                <a:off x="1917" y="1375"/>
                <a:ext cx="10" cy="10"/>
              </a:xfrm>
              <a:custGeom>
                <a:avLst/>
                <a:gdLst>
                  <a:gd name="T0" fmla="*/ 10 w 10"/>
                  <a:gd name="T1" fmla="*/ 0 h 10"/>
                  <a:gd name="T2" fmla="*/ 0 w 10"/>
                  <a:gd name="T3" fmla="*/ 4 h 10"/>
                  <a:gd name="T4" fmla="*/ 0 w 10"/>
                  <a:gd name="T5" fmla="*/ 7 h 10"/>
                  <a:gd name="T6" fmla="*/ 10 w 10"/>
                  <a:gd name="T7" fmla="*/ 4 h 10"/>
                  <a:gd name="T8" fmla="*/ 10 w 10"/>
                  <a:gd name="T9" fmla="*/ 7 h 10"/>
                  <a:gd name="T10" fmla="*/ 0 w 10"/>
                  <a:gd name="T11" fmla="*/ 10 h 10"/>
                  <a:gd name="T12" fmla="*/ 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4"/>
                    </a:lnTo>
                    <a:lnTo>
                      <a:pt x="0" y="7"/>
                    </a:lnTo>
                    <a:lnTo>
                      <a:pt x="10" y="4"/>
                    </a:lnTo>
                    <a:lnTo>
                      <a:pt x="1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4" name="Freeform 91">
                <a:extLst>
                  <a:ext uri="{FF2B5EF4-FFF2-40B4-BE49-F238E27FC236}">
                    <a16:creationId xmlns:a16="http://schemas.microsoft.com/office/drawing/2014/main" id="{36D66B10-1442-474C-AAC8-A5CF89312D7D}"/>
                  </a:ext>
                </a:extLst>
              </p:cNvPr>
              <p:cNvSpPr>
                <a:spLocks/>
              </p:cNvSpPr>
              <p:nvPr/>
            </p:nvSpPr>
            <p:spPr bwMode="auto">
              <a:xfrm>
                <a:off x="1904" y="1379"/>
                <a:ext cx="13" cy="13"/>
              </a:xfrm>
              <a:custGeom>
                <a:avLst/>
                <a:gdLst>
                  <a:gd name="T0" fmla="*/ 13 w 13"/>
                  <a:gd name="T1" fmla="*/ 0 h 13"/>
                  <a:gd name="T2" fmla="*/ 0 w 13"/>
                  <a:gd name="T3" fmla="*/ 6 h 13"/>
                  <a:gd name="T4" fmla="*/ 0 w 13"/>
                  <a:gd name="T5" fmla="*/ 9 h 13"/>
                  <a:gd name="T6" fmla="*/ 13 w 13"/>
                  <a:gd name="T7" fmla="*/ 3 h 13"/>
                  <a:gd name="T8" fmla="*/ 13 w 13"/>
                  <a:gd name="T9" fmla="*/ 6 h 13"/>
                  <a:gd name="T10" fmla="*/ 0 w 13"/>
                  <a:gd name="T11" fmla="*/ 13 h 13"/>
                  <a:gd name="T12" fmla="*/ 0 w 13"/>
                  <a:gd name="T13" fmla="*/ 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6"/>
                    </a:lnTo>
                    <a:lnTo>
                      <a:pt x="0" y="9"/>
                    </a:lnTo>
                    <a:lnTo>
                      <a:pt x="13" y="3"/>
                    </a:lnTo>
                    <a:lnTo>
                      <a:pt x="13" y="6"/>
                    </a:lnTo>
                    <a:lnTo>
                      <a:pt x="0" y="13"/>
                    </a:lnTo>
                    <a:lnTo>
                      <a:pt x="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5" name="Freeform 92">
                <a:extLst>
                  <a:ext uri="{FF2B5EF4-FFF2-40B4-BE49-F238E27FC236}">
                    <a16:creationId xmlns:a16="http://schemas.microsoft.com/office/drawing/2014/main" id="{518E404A-6659-1DE4-595F-40CB92E02FCA}"/>
                  </a:ext>
                </a:extLst>
              </p:cNvPr>
              <p:cNvSpPr>
                <a:spLocks/>
              </p:cNvSpPr>
              <p:nvPr/>
            </p:nvSpPr>
            <p:spPr bwMode="auto">
              <a:xfrm>
                <a:off x="1894"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6" name="Freeform 93">
                <a:extLst>
                  <a:ext uri="{FF2B5EF4-FFF2-40B4-BE49-F238E27FC236}">
                    <a16:creationId xmlns:a16="http://schemas.microsoft.com/office/drawing/2014/main" id="{A42B8585-6843-30A8-7491-DA6BA269CEE6}"/>
                  </a:ext>
                </a:extLst>
              </p:cNvPr>
              <p:cNvSpPr>
                <a:spLocks/>
              </p:cNvSpPr>
              <p:nvPr/>
            </p:nvSpPr>
            <p:spPr bwMode="auto">
              <a:xfrm>
                <a:off x="1888" y="1398"/>
                <a:ext cx="10" cy="10"/>
              </a:xfrm>
              <a:custGeom>
                <a:avLst/>
                <a:gdLst>
                  <a:gd name="T0" fmla="*/ 3 w 10"/>
                  <a:gd name="T1" fmla="*/ 0 h 10"/>
                  <a:gd name="T2" fmla="*/ 0 w 10"/>
                  <a:gd name="T3" fmla="*/ 10 h 10"/>
                  <a:gd name="T4" fmla="*/ 3 w 10"/>
                  <a:gd name="T5" fmla="*/ 10 h 10"/>
                  <a:gd name="T6" fmla="*/ 6 w 10"/>
                  <a:gd name="T7" fmla="*/ 0 h 10"/>
                  <a:gd name="T8" fmla="*/ 10 w 10"/>
                  <a:gd name="T9" fmla="*/ 0 h 10"/>
                  <a:gd name="T10" fmla="*/ 6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6" y="0"/>
                    </a:lnTo>
                    <a:lnTo>
                      <a:pt x="10"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7" name="Freeform 94">
                <a:extLst>
                  <a:ext uri="{FF2B5EF4-FFF2-40B4-BE49-F238E27FC236}">
                    <a16:creationId xmlns:a16="http://schemas.microsoft.com/office/drawing/2014/main" id="{65170FC5-357A-8105-69A0-7CBE6A2B7B13}"/>
                  </a:ext>
                </a:extLst>
              </p:cNvPr>
              <p:cNvSpPr>
                <a:spLocks/>
              </p:cNvSpPr>
              <p:nvPr/>
            </p:nvSpPr>
            <p:spPr bwMode="auto">
              <a:xfrm>
                <a:off x="1884" y="1408"/>
                <a:ext cx="10" cy="13"/>
              </a:xfrm>
              <a:custGeom>
                <a:avLst/>
                <a:gdLst>
                  <a:gd name="T0" fmla="*/ 4 w 10"/>
                  <a:gd name="T1" fmla="*/ 0 h 13"/>
                  <a:gd name="T2" fmla="*/ 0 w 10"/>
                  <a:gd name="T3" fmla="*/ 13 h 13"/>
                  <a:gd name="T4" fmla="*/ 4 w 10"/>
                  <a:gd name="T5" fmla="*/ 13 h 13"/>
                  <a:gd name="T6" fmla="*/ 7 w 10"/>
                  <a:gd name="T7" fmla="*/ 0 h 13"/>
                  <a:gd name="T8" fmla="*/ 10 w 10"/>
                  <a:gd name="T9" fmla="*/ 0 h 13"/>
                  <a:gd name="T10" fmla="*/ 7 w 10"/>
                  <a:gd name="T11" fmla="*/ 13 h 13"/>
                  <a:gd name="T12" fmla="*/ 4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0"/>
                    </a:moveTo>
                    <a:lnTo>
                      <a:pt x="0" y="13"/>
                    </a:lnTo>
                    <a:lnTo>
                      <a:pt x="4" y="13"/>
                    </a:lnTo>
                    <a:lnTo>
                      <a:pt x="7" y="0"/>
                    </a:lnTo>
                    <a:lnTo>
                      <a:pt x="10" y="0"/>
                    </a:lnTo>
                    <a:lnTo>
                      <a:pt x="7" y="13"/>
                    </a:lnTo>
                    <a:lnTo>
                      <a:pt x="4"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8" name="Freeform 95">
                <a:extLst>
                  <a:ext uri="{FF2B5EF4-FFF2-40B4-BE49-F238E27FC236}">
                    <a16:creationId xmlns:a16="http://schemas.microsoft.com/office/drawing/2014/main" id="{84C3A846-5012-94D4-A4AE-F053D99D5024}"/>
                  </a:ext>
                </a:extLst>
              </p:cNvPr>
              <p:cNvSpPr>
                <a:spLocks/>
              </p:cNvSpPr>
              <p:nvPr/>
            </p:nvSpPr>
            <p:spPr bwMode="auto">
              <a:xfrm>
                <a:off x="2075"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9" name="Freeform 96">
                <a:extLst>
                  <a:ext uri="{FF2B5EF4-FFF2-40B4-BE49-F238E27FC236}">
                    <a16:creationId xmlns:a16="http://schemas.microsoft.com/office/drawing/2014/main" id="{63634E4C-F4E4-BDB2-EC7D-37B69A318D91}"/>
                  </a:ext>
                </a:extLst>
              </p:cNvPr>
              <p:cNvSpPr>
                <a:spLocks/>
              </p:cNvSpPr>
              <p:nvPr/>
            </p:nvSpPr>
            <p:spPr bwMode="auto">
              <a:xfrm>
                <a:off x="2079"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0" name="Freeform 97">
                <a:extLst>
                  <a:ext uri="{FF2B5EF4-FFF2-40B4-BE49-F238E27FC236}">
                    <a16:creationId xmlns:a16="http://schemas.microsoft.com/office/drawing/2014/main" id="{25EA164D-B987-F2A0-EB84-43CA5F614614}"/>
                  </a:ext>
                </a:extLst>
              </p:cNvPr>
              <p:cNvSpPr>
                <a:spLocks/>
              </p:cNvSpPr>
              <p:nvPr/>
            </p:nvSpPr>
            <p:spPr bwMode="auto">
              <a:xfrm>
                <a:off x="2082"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1" name="Freeform 98">
                <a:extLst>
                  <a:ext uri="{FF2B5EF4-FFF2-40B4-BE49-F238E27FC236}">
                    <a16:creationId xmlns:a16="http://schemas.microsoft.com/office/drawing/2014/main" id="{8F9100E5-AF9A-D9C4-7C74-12D723C4EE92}"/>
                  </a:ext>
                </a:extLst>
              </p:cNvPr>
              <p:cNvSpPr>
                <a:spLocks/>
              </p:cNvSpPr>
              <p:nvPr/>
            </p:nvSpPr>
            <p:spPr bwMode="auto">
              <a:xfrm>
                <a:off x="2085" y="1428"/>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2" name="Freeform 99">
                <a:extLst>
                  <a:ext uri="{FF2B5EF4-FFF2-40B4-BE49-F238E27FC236}">
                    <a16:creationId xmlns:a16="http://schemas.microsoft.com/office/drawing/2014/main" id="{43362002-786A-D8BC-E90E-35B8A9009A32}"/>
                  </a:ext>
                </a:extLst>
              </p:cNvPr>
              <p:cNvSpPr>
                <a:spLocks/>
              </p:cNvSpPr>
              <p:nvPr/>
            </p:nvSpPr>
            <p:spPr bwMode="auto">
              <a:xfrm>
                <a:off x="2088" y="1428"/>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3" name="Freeform 100">
                <a:extLst>
                  <a:ext uri="{FF2B5EF4-FFF2-40B4-BE49-F238E27FC236}">
                    <a16:creationId xmlns:a16="http://schemas.microsoft.com/office/drawing/2014/main" id="{66391E49-2534-D008-1A76-547894A5AE7A}"/>
                  </a:ext>
                </a:extLst>
              </p:cNvPr>
              <p:cNvSpPr>
                <a:spLocks/>
              </p:cNvSpPr>
              <p:nvPr/>
            </p:nvSpPr>
            <p:spPr bwMode="auto">
              <a:xfrm>
                <a:off x="2092" y="1425"/>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4" name="Freeform 101">
                <a:extLst>
                  <a:ext uri="{FF2B5EF4-FFF2-40B4-BE49-F238E27FC236}">
                    <a16:creationId xmlns:a16="http://schemas.microsoft.com/office/drawing/2014/main" id="{FDC0A2A8-2315-9635-A984-B75111B15674}"/>
                  </a:ext>
                </a:extLst>
              </p:cNvPr>
              <p:cNvSpPr>
                <a:spLocks/>
              </p:cNvSpPr>
              <p:nvPr/>
            </p:nvSpPr>
            <p:spPr bwMode="auto">
              <a:xfrm>
                <a:off x="2092"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5" name="Freeform 102">
                <a:extLst>
                  <a:ext uri="{FF2B5EF4-FFF2-40B4-BE49-F238E27FC236}">
                    <a16:creationId xmlns:a16="http://schemas.microsoft.com/office/drawing/2014/main" id="{9C1C358E-7101-5303-61A3-AA4FAEB615F7}"/>
                  </a:ext>
                </a:extLst>
              </p:cNvPr>
              <p:cNvSpPr>
                <a:spLocks/>
              </p:cNvSpPr>
              <p:nvPr/>
            </p:nvSpPr>
            <p:spPr bwMode="auto">
              <a:xfrm>
                <a:off x="2095"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6" name="Freeform 103">
                <a:extLst>
                  <a:ext uri="{FF2B5EF4-FFF2-40B4-BE49-F238E27FC236}">
                    <a16:creationId xmlns:a16="http://schemas.microsoft.com/office/drawing/2014/main" id="{0014320E-DB16-C316-5384-4E97E738EBE9}"/>
                  </a:ext>
                </a:extLst>
              </p:cNvPr>
              <p:cNvSpPr>
                <a:spLocks/>
              </p:cNvSpPr>
              <p:nvPr/>
            </p:nvSpPr>
            <p:spPr bwMode="auto">
              <a:xfrm>
                <a:off x="209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7" name="Freeform 104">
                <a:extLst>
                  <a:ext uri="{FF2B5EF4-FFF2-40B4-BE49-F238E27FC236}">
                    <a16:creationId xmlns:a16="http://schemas.microsoft.com/office/drawing/2014/main" id="{06A91AA1-CB22-5DAB-D2AA-FF28E54D7F6E}"/>
                  </a:ext>
                </a:extLst>
              </p:cNvPr>
              <p:cNvSpPr>
                <a:spLocks/>
              </p:cNvSpPr>
              <p:nvPr/>
            </p:nvSpPr>
            <p:spPr bwMode="auto">
              <a:xfrm>
                <a:off x="2092"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8" name="Freeform 105">
                <a:extLst>
                  <a:ext uri="{FF2B5EF4-FFF2-40B4-BE49-F238E27FC236}">
                    <a16:creationId xmlns:a16="http://schemas.microsoft.com/office/drawing/2014/main" id="{C64CA25A-877D-5A09-C0DA-57650D468C1D}"/>
                  </a:ext>
                </a:extLst>
              </p:cNvPr>
              <p:cNvSpPr>
                <a:spLocks/>
              </p:cNvSpPr>
              <p:nvPr/>
            </p:nvSpPr>
            <p:spPr bwMode="auto">
              <a:xfrm>
                <a:off x="209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9" name="Freeform 106">
                <a:extLst>
                  <a:ext uri="{FF2B5EF4-FFF2-40B4-BE49-F238E27FC236}">
                    <a16:creationId xmlns:a16="http://schemas.microsoft.com/office/drawing/2014/main" id="{5BACD147-5EC8-19B2-2B1F-7883BCA4660B}"/>
                  </a:ext>
                </a:extLst>
              </p:cNvPr>
              <p:cNvSpPr>
                <a:spLocks/>
              </p:cNvSpPr>
              <p:nvPr/>
            </p:nvSpPr>
            <p:spPr bwMode="auto">
              <a:xfrm>
                <a:off x="2088" y="1408"/>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0" name="Freeform 107">
                <a:extLst>
                  <a:ext uri="{FF2B5EF4-FFF2-40B4-BE49-F238E27FC236}">
                    <a16:creationId xmlns:a16="http://schemas.microsoft.com/office/drawing/2014/main" id="{6014699F-AB56-64AC-FA35-60FEDC74B956}"/>
                  </a:ext>
                </a:extLst>
              </p:cNvPr>
              <p:cNvSpPr>
                <a:spLocks/>
              </p:cNvSpPr>
              <p:nvPr/>
            </p:nvSpPr>
            <p:spPr bwMode="auto">
              <a:xfrm>
                <a:off x="2085"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 name="Freeform 108">
                <a:extLst>
                  <a:ext uri="{FF2B5EF4-FFF2-40B4-BE49-F238E27FC236}">
                    <a16:creationId xmlns:a16="http://schemas.microsoft.com/office/drawing/2014/main" id="{CFE4ACD0-FB5A-C4F5-1886-CD4F646E6954}"/>
                  </a:ext>
                </a:extLst>
              </p:cNvPr>
              <p:cNvSpPr>
                <a:spLocks/>
              </p:cNvSpPr>
              <p:nvPr/>
            </p:nvSpPr>
            <p:spPr bwMode="auto">
              <a:xfrm>
                <a:off x="208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 name="Freeform 109">
                <a:extLst>
                  <a:ext uri="{FF2B5EF4-FFF2-40B4-BE49-F238E27FC236}">
                    <a16:creationId xmlns:a16="http://schemas.microsoft.com/office/drawing/2014/main" id="{046BEDEE-3428-05FE-5FF2-A24F676AA29E}"/>
                  </a:ext>
                </a:extLst>
              </p:cNvPr>
              <p:cNvSpPr>
                <a:spLocks/>
              </p:cNvSpPr>
              <p:nvPr/>
            </p:nvSpPr>
            <p:spPr bwMode="auto">
              <a:xfrm>
                <a:off x="2079"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 name="Freeform 110">
                <a:extLst>
                  <a:ext uri="{FF2B5EF4-FFF2-40B4-BE49-F238E27FC236}">
                    <a16:creationId xmlns:a16="http://schemas.microsoft.com/office/drawing/2014/main" id="{C4139D32-9929-973E-E768-9FDA7C359BDB}"/>
                  </a:ext>
                </a:extLst>
              </p:cNvPr>
              <p:cNvSpPr>
                <a:spLocks/>
              </p:cNvSpPr>
              <p:nvPr/>
            </p:nvSpPr>
            <p:spPr bwMode="auto">
              <a:xfrm>
                <a:off x="2075"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 name="Freeform 111">
                <a:extLst>
                  <a:ext uri="{FF2B5EF4-FFF2-40B4-BE49-F238E27FC236}">
                    <a16:creationId xmlns:a16="http://schemas.microsoft.com/office/drawing/2014/main" id="{4D296C0E-9E4D-697E-0607-9F41A70C6F61}"/>
                  </a:ext>
                </a:extLst>
              </p:cNvPr>
              <p:cNvSpPr>
                <a:spLocks/>
              </p:cNvSpPr>
              <p:nvPr/>
            </p:nvSpPr>
            <p:spPr bwMode="auto">
              <a:xfrm>
                <a:off x="1917"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 name="Freeform 112">
                <a:extLst>
                  <a:ext uri="{FF2B5EF4-FFF2-40B4-BE49-F238E27FC236}">
                    <a16:creationId xmlns:a16="http://schemas.microsoft.com/office/drawing/2014/main" id="{5F324F7B-DCD8-E6FB-6ED4-97772ED7D2EE}"/>
                  </a:ext>
                </a:extLst>
              </p:cNvPr>
              <p:cNvSpPr>
                <a:spLocks/>
              </p:cNvSpPr>
              <p:nvPr/>
            </p:nvSpPr>
            <p:spPr bwMode="auto">
              <a:xfrm>
                <a:off x="1921"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 name="Freeform 113">
                <a:extLst>
                  <a:ext uri="{FF2B5EF4-FFF2-40B4-BE49-F238E27FC236}">
                    <a16:creationId xmlns:a16="http://schemas.microsoft.com/office/drawing/2014/main" id="{4CCE1C6E-1C89-5B59-5E9E-05389664F2BA}"/>
                  </a:ext>
                </a:extLst>
              </p:cNvPr>
              <p:cNvSpPr>
                <a:spLocks/>
              </p:cNvSpPr>
              <p:nvPr/>
            </p:nvSpPr>
            <p:spPr bwMode="auto">
              <a:xfrm>
                <a:off x="192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 name="Freeform 114">
                <a:extLst>
                  <a:ext uri="{FF2B5EF4-FFF2-40B4-BE49-F238E27FC236}">
                    <a16:creationId xmlns:a16="http://schemas.microsoft.com/office/drawing/2014/main" id="{0D83521B-E77A-216C-6664-49F455F848D1}"/>
                  </a:ext>
                </a:extLst>
              </p:cNvPr>
              <p:cNvSpPr>
                <a:spLocks/>
              </p:cNvSpPr>
              <p:nvPr/>
            </p:nvSpPr>
            <p:spPr bwMode="auto">
              <a:xfrm>
                <a:off x="1927"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8" name="Freeform 115">
                <a:extLst>
                  <a:ext uri="{FF2B5EF4-FFF2-40B4-BE49-F238E27FC236}">
                    <a16:creationId xmlns:a16="http://schemas.microsoft.com/office/drawing/2014/main" id="{8D2D5FE1-EFBF-4ED1-CE20-5BB5FFA45AFE}"/>
                  </a:ext>
                </a:extLst>
              </p:cNvPr>
              <p:cNvSpPr>
                <a:spLocks/>
              </p:cNvSpPr>
              <p:nvPr/>
            </p:nvSpPr>
            <p:spPr bwMode="auto">
              <a:xfrm>
                <a:off x="1930" y="1425"/>
                <a:ext cx="4" cy="10"/>
              </a:xfrm>
              <a:custGeom>
                <a:avLst/>
                <a:gdLst>
                  <a:gd name="T0" fmla="*/ 0 w 4"/>
                  <a:gd name="T1" fmla="*/ 3 h 10"/>
                  <a:gd name="T2" fmla="*/ 4 w 4"/>
                  <a:gd name="T3" fmla="*/ 0 h 10"/>
                  <a:gd name="T4" fmla="*/ 4 w 4"/>
                  <a:gd name="T5" fmla="*/ 3 h 10"/>
                  <a:gd name="T6" fmla="*/ 0 w 4"/>
                  <a:gd name="T7" fmla="*/ 6 h 10"/>
                  <a:gd name="T8" fmla="*/ 0 w 4"/>
                  <a:gd name="T9" fmla="*/ 10 h 10"/>
                  <a:gd name="T10" fmla="*/ 4 w 4"/>
                  <a:gd name="T11" fmla="*/ 6 h 10"/>
                  <a:gd name="T12" fmla="*/ 4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3"/>
                    </a:moveTo>
                    <a:lnTo>
                      <a:pt x="4" y="0"/>
                    </a:lnTo>
                    <a:lnTo>
                      <a:pt x="4" y="3"/>
                    </a:lnTo>
                    <a:lnTo>
                      <a:pt x="0" y="6"/>
                    </a:lnTo>
                    <a:lnTo>
                      <a:pt x="0" y="10"/>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9" name="Freeform 116">
                <a:extLst>
                  <a:ext uri="{FF2B5EF4-FFF2-40B4-BE49-F238E27FC236}">
                    <a16:creationId xmlns:a16="http://schemas.microsoft.com/office/drawing/2014/main" id="{6FFD8DE3-29F1-59EC-1DC9-2B504F0F9DE1}"/>
                  </a:ext>
                </a:extLst>
              </p:cNvPr>
              <p:cNvSpPr>
                <a:spLocks/>
              </p:cNvSpPr>
              <p:nvPr/>
            </p:nvSpPr>
            <p:spPr bwMode="auto">
              <a:xfrm>
                <a:off x="193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0" name="Freeform 117">
                <a:extLst>
                  <a:ext uri="{FF2B5EF4-FFF2-40B4-BE49-F238E27FC236}">
                    <a16:creationId xmlns:a16="http://schemas.microsoft.com/office/drawing/2014/main" id="{D03AE791-BF46-9076-D5AC-04AE2E0185EB}"/>
                  </a:ext>
                </a:extLst>
              </p:cNvPr>
              <p:cNvSpPr>
                <a:spLocks/>
              </p:cNvSpPr>
              <p:nvPr/>
            </p:nvSpPr>
            <p:spPr bwMode="auto">
              <a:xfrm>
                <a:off x="1934"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 name="Freeform 118">
                <a:extLst>
                  <a:ext uri="{FF2B5EF4-FFF2-40B4-BE49-F238E27FC236}">
                    <a16:creationId xmlns:a16="http://schemas.microsoft.com/office/drawing/2014/main" id="{D18179EF-C3DC-738A-873E-2443F27787DF}"/>
                  </a:ext>
                </a:extLst>
              </p:cNvPr>
              <p:cNvSpPr>
                <a:spLocks/>
              </p:cNvSpPr>
              <p:nvPr/>
            </p:nvSpPr>
            <p:spPr bwMode="auto">
              <a:xfrm>
                <a:off x="1937"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 name="Freeform 119">
                <a:extLst>
                  <a:ext uri="{FF2B5EF4-FFF2-40B4-BE49-F238E27FC236}">
                    <a16:creationId xmlns:a16="http://schemas.microsoft.com/office/drawing/2014/main" id="{9EC8C989-34FE-1405-7947-10130E9FAFA0}"/>
                  </a:ext>
                </a:extLst>
              </p:cNvPr>
              <p:cNvSpPr>
                <a:spLocks/>
              </p:cNvSpPr>
              <p:nvPr/>
            </p:nvSpPr>
            <p:spPr bwMode="auto">
              <a:xfrm>
                <a:off x="1937"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3" name="Freeform 120">
                <a:extLst>
                  <a:ext uri="{FF2B5EF4-FFF2-40B4-BE49-F238E27FC236}">
                    <a16:creationId xmlns:a16="http://schemas.microsoft.com/office/drawing/2014/main" id="{4DD2D891-93BD-3B48-D178-367635DDCBEA}"/>
                  </a:ext>
                </a:extLst>
              </p:cNvPr>
              <p:cNvSpPr>
                <a:spLocks/>
              </p:cNvSpPr>
              <p:nvPr/>
            </p:nvSpPr>
            <p:spPr bwMode="auto">
              <a:xfrm>
                <a:off x="1934"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4" name="Freeform 121">
                <a:extLst>
                  <a:ext uri="{FF2B5EF4-FFF2-40B4-BE49-F238E27FC236}">
                    <a16:creationId xmlns:a16="http://schemas.microsoft.com/office/drawing/2014/main" id="{888A93DA-1997-E9DD-9E49-A6BEFD7DD0CC}"/>
                  </a:ext>
                </a:extLst>
              </p:cNvPr>
              <p:cNvSpPr>
                <a:spLocks/>
              </p:cNvSpPr>
              <p:nvPr/>
            </p:nvSpPr>
            <p:spPr bwMode="auto">
              <a:xfrm>
                <a:off x="1934" y="1408"/>
                <a:ext cx="3" cy="10"/>
              </a:xfrm>
              <a:custGeom>
                <a:avLst/>
                <a:gdLst>
                  <a:gd name="T0" fmla="*/ 3 w 3"/>
                  <a:gd name="T1" fmla="*/ 3 h 10"/>
                  <a:gd name="T2" fmla="*/ 0 w 3"/>
                  <a:gd name="T3" fmla="*/ 0 h 10"/>
                  <a:gd name="T4" fmla="*/ 0 w 3"/>
                  <a:gd name="T5" fmla="*/ 3 h 10"/>
                  <a:gd name="T6" fmla="*/ 3 w 3"/>
                  <a:gd name="T7" fmla="*/ 7 h 10"/>
                  <a:gd name="T8" fmla="*/ 3 w 3"/>
                  <a:gd name="T9" fmla="*/ 10 h 10"/>
                  <a:gd name="T10" fmla="*/ 0 w 3"/>
                  <a:gd name="T11" fmla="*/ 7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7"/>
                    </a:lnTo>
                    <a:lnTo>
                      <a:pt x="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5" name="Freeform 122">
                <a:extLst>
                  <a:ext uri="{FF2B5EF4-FFF2-40B4-BE49-F238E27FC236}">
                    <a16:creationId xmlns:a16="http://schemas.microsoft.com/office/drawing/2014/main" id="{C515E92D-A1BE-789C-861A-D92AAD55D82D}"/>
                  </a:ext>
                </a:extLst>
              </p:cNvPr>
              <p:cNvSpPr>
                <a:spLocks/>
              </p:cNvSpPr>
              <p:nvPr/>
            </p:nvSpPr>
            <p:spPr bwMode="auto">
              <a:xfrm>
                <a:off x="1930" y="1408"/>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 name="Freeform 123">
                <a:extLst>
                  <a:ext uri="{FF2B5EF4-FFF2-40B4-BE49-F238E27FC236}">
                    <a16:creationId xmlns:a16="http://schemas.microsoft.com/office/drawing/2014/main" id="{9B7FA2E9-C87D-E39A-E15E-FEB0D293508D}"/>
                  </a:ext>
                </a:extLst>
              </p:cNvPr>
              <p:cNvSpPr>
                <a:spLocks/>
              </p:cNvSpPr>
              <p:nvPr/>
            </p:nvSpPr>
            <p:spPr bwMode="auto">
              <a:xfrm>
                <a:off x="1927" y="1408"/>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7" name="Freeform 124">
                <a:extLst>
                  <a:ext uri="{FF2B5EF4-FFF2-40B4-BE49-F238E27FC236}">
                    <a16:creationId xmlns:a16="http://schemas.microsoft.com/office/drawing/2014/main" id="{540B8593-0105-5127-F56E-6A2DF3462843}"/>
                  </a:ext>
                </a:extLst>
              </p:cNvPr>
              <p:cNvSpPr>
                <a:spLocks/>
              </p:cNvSpPr>
              <p:nvPr/>
            </p:nvSpPr>
            <p:spPr bwMode="auto">
              <a:xfrm>
                <a:off x="1924"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 name="Freeform 125">
                <a:extLst>
                  <a:ext uri="{FF2B5EF4-FFF2-40B4-BE49-F238E27FC236}">
                    <a16:creationId xmlns:a16="http://schemas.microsoft.com/office/drawing/2014/main" id="{52247325-489C-1639-00CB-9EE5FE0CA68D}"/>
                  </a:ext>
                </a:extLst>
              </p:cNvPr>
              <p:cNvSpPr>
                <a:spLocks/>
              </p:cNvSpPr>
              <p:nvPr/>
            </p:nvSpPr>
            <p:spPr bwMode="auto">
              <a:xfrm>
                <a:off x="1921"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 name="Freeform 126">
                <a:extLst>
                  <a:ext uri="{FF2B5EF4-FFF2-40B4-BE49-F238E27FC236}">
                    <a16:creationId xmlns:a16="http://schemas.microsoft.com/office/drawing/2014/main" id="{0C0F8B71-EBBF-3429-E7E9-BF270F0FEE09}"/>
                  </a:ext>
                </a:extLst>
              </p:cNvPr>
              <p:cNvSpPr>
                <a:spLocks/>
              </p:cNvSpPr>
              <p:nvPr/>
            </p:nvSpPr>
            <p:spPr bwMode="auto">
              <a:xfrm>
                <a:off x="1917"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0" name="Freeform 127">
                <a:extLst>
                  <a:ext uri="{FF2B5EF4-FFF2-40B4-BE49-F238E27FC236}">
                    <a16:creationId xmlns:a16="http://schemas.microsoft.com/office/drawing/2014/main" id="{71687872-DEBC-B455-BDD5-5555A9E5F72F}"/>
                  </a:ext>
                </a:extLst>
              </p:cNvPr>
              <p:cNvSpPr>
                <a:spLocks/>
              </p:cNvSpPr>
              <p:nvPr/>
            </p:nvSpPr>
            <p:spPr bwMode="auto">
              <a:xfrm>
                <a:off x="2128" y="1362"/>
                <a:ext cx="39" cy="7"/>
              </a:xfrm>
              <a:custGeom>
                <a:avLst/>
                <a:gdLst>
                  <a:gd name="T0" fmla="*/ 39 w 39"/>
                  <a:gd name="T1" fmla="*/ 0 h 7"/>
                  <a:gd name="T2" fmla="*/ 0 w 39"/>
                  <a:gd name="T3" fmla="*/ 0 h 7"/>
                  <a:gd name="T4" fmla="*/ 0 w 39"/>
                  <a:gd name="T5" fmla="*/ 3 h 7"/>
                  <a:gd name="T6" fmla="*/ 39 w 39"/>
                  <a:gd name="T7" fmla="*/ 3 h 7"/>
                  <a:gd name="T8" fmla="*/ 39 w 39"/>
                  <a:gd name="T9" fmla="*/ 7 h 7"/>
                  <a:gd name="T10" fmla="*/ 0 w 39"/>
                  <a:gd name="T11" fmla="*/ 7 h 7"/>
                  <a:gd name="T12" fmla="*/ 0 w 3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
                    <a:moveTo>
                      <a:pt x="39" y="0"/>
                    </a:moveTo>
                    <a:lnTo>
                      <a:pt x="0" y="0"/>
                    </a:lnTo>
                    <a:lnTo>
                      <a:pt x="0" y="3"/>
                    </a:lnTo>
                    <a:lnTo>
                      <a:pt x="39" y="3"/>
                    </a:lnTo>
                    <a:lnTo>
                      <a:pt x="39"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1" name="Freeform 128">
                <a:extLst>
                  <a:ext uri="{FF2B5EF4-FFF2-40B4-BE49-F238E27FC236}">
                    <a16:creationId xmlns:a16="http://schemas.microsoft.com/office/drawing/2014/main" id="{87C56E76-7BDB-09B3-56A9-58E71A560434}"/>
                  </a:ext>
                </a:extLst>
              </p:cNvPr>
              <p:cNvSpPr>
                <a:spLocks/>
              </p:cNvSpPr>
              <p:nvPr/>
            </p:nvSpPr>
            <p:spPr bwMode="auto">
              <a:xfrm>
                <a:off x="1973" y="1362"/>
                <a:ext cx="73" cy="7"/>
              </a:xfrm>
              <a:custGeom>
                <a:avLst/>
                <a:gdLst>
                  <a:gd name="T0" fmla="*/ 73 w 73"/>
                  <a:gd name="T1" fmla="*/ 0 h 7"/>
                  <a:gd name="T2" fmla="*/ 0 w 73"/>
                  <a:gd name="T3" fmla="*/ 0 h 7"/>
                  <a:gd name="T4" fmla="*/ 0 w 73"/>
                  <a:gd name="T5" fmla="*/ 3 h 7"/>
                  <a:gd name="T6" fmla="*/ 73 w 73"/>
                  <a:gd name="T7" fmla="*/ 3 h 7"/>
                  <a:gd name="T8" fmla="*/ 73 w 73"/>
                  <a:gd name="T9" fmla="*/ 7 h 7"/>
                  <a:gd name="T10" fmla="*/ 0 w 73"/>
                  <a:gd name="T11" fmla="*/ 7 h 7"/>
                  <a:gd name="T12" fmla="*/ 0 w 7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7">
                    <a:moveTo>
                      <a:pt x="73" y="0"/>
                    </a:moveTo>
                    <a:lnTo>
                      <a:pt x="0" y="0"/>
                    </a:lnTo>
                    <a:lnTo>
                      <a:pt x="0" y="3"/>
                    </a:lnTo>
                    <a:lnTo>
                      <a:pt x="73" y="3"/>
                    </a:lnTo>
                    <a:lnTo>
                      <a:pt x="7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2" name="Freeform 129">
                <a:extLst>
                  <a:ext uri="{FF2B5EF4-FFF2-40B4-BE49-F238E27FC236}">
                    <a16:creationId xmlns:a16="http://schemas.microsoft.com/office/drawing/2014/main" id="{EAC51581-CB25-240D-B9EC-856E1F3C541E}"/>
                  </a:ext>
                </a:extLst>
              </p:cNvPr>
              <p:cNvSpPr>
                <a:spLocks/>
              </p:cNvSpPr>
              <p:nvPr/>
            </p:nvSpPr>
            <p:spPr bwMode="auto">
              <a:xfrm>
                <a:off x="3066" y="1428"/>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3" name="Freeform 130">
                <a:extLst>
                  <a:ext uri="{FF2B5EF4-FFF2-40B4-BE49-F238E27FC236}">
                    <a16:creationId xmlns:a16="http://schemas.microsoft.com/office/drawing/2014/main" id="{74E8A952-37BF-75AE-D674-7832C8D7F5F5}"/>
                  </a:ext>
                </a:extLst>
              </p:cNvPr>
              <p:cNvSpPr>
                <a:spLocks/>
              </p:cNvSpPr>
              <p:nvPr/>
            </p:nvSpPr>
            <p:spPr bwMode="auto">
              <a:xfrm>
                <a:off x="3069" y="1441"/>
                <a:ext cx="10" cy="10"/>
              </a:xfrm>
              <a:custGeom>
                <a:avLst/>
                <a:gdLst>
                  <a:gd name="T0" fmla="*/ 0 w 10"/>
                  <a:gd name="T1" fmla="*/ 0 h 10"/>
                  <a:gd name="T2" fmla="*/ 3 w 10"/>
                  <a:gd name="T3" fmla="*/ 10 h 10"/>
                  <a:gd name="T4" fmla="*/ 7 w 10"/>
                  <a:gd name="T5" fmla="*/ 10 h 10"/>
                  <a:gd name="T6" fmla="*/ 3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3" y="10"/>
                    </a:lnTo>
                    <a:lnTo>
                      <a:pt x="7" y="10"/>
                    </a:lnTo>
                    <a:lnTo>
                      <a:pt x="3"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4" name="Freeform 131">
                <a:extLst>
                  <a:ext uri="{FF2B5EF4-FFF2-40B4-BE49-F238E27FC236}">
                    <a16:creationId xmlns:a16="http://schemas.microsoft.com/office/drawing/2014/main" id="{C68BD2F7-821D-00CE-027C-31ABFF2B16F6}"/>
                  </a:ext>
                </a:extLst>
              </p:cNvPr>
              <p:cNvSpPr>
                <a:spLocks/>
              </p:cNvSpPr>
              <p:nvPr/>
            </p:nvSpPr>
            <p:spPr bwMode="auto">
              <a:xfrm>
                <a:off x="3076"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5" name="Freeform 132">
                <a:extLst>
                  <a:ext uri="{FF2B5EF4-FFF2-40B4-BE49-F238E27FC236}">
                    <a16:creationId xmlns:a16="http://schemas.microsoft.com/office/drawing/2014/main" id="{E205712D-308A-5DE6-779A-8F28CF88A509}"/>
                  </a:ext>
                </a:extLst>
              </p:cNvPr>
              <p:cNvSpPr>
                <a:spLocks/>
              </p:cNvSpPr>
              <p:nvPr/>
            </p:nvSpPr>
            <p:spPr bwMode="auto">
              <a:xfrm>
                <a:off x="3086"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6" name="Freeform 133">
                <a:extLst>
                  <a:ext uri="{FF2B5EF4-FFF2-40B4-BE49-F238E27FC236}">
                    <a16:creationId xmlns:a16="http://schemas.microsoft.com/office/drawing/2014/main" id="{80EA8AB1-4BBE-45A3-984A-23E082F832B2}"/>
                  </a:ext>
                </a:extLst>
              </p:cNvPr>
              <p:cNvSpPr>
                <a:spLocks/>
              </p:cNvSpPr>
              <p:nvPr/>
            </p:nvSpPr>
            <p:spPr bwMode="auto">
              <a:xfrm>
                <a:off x="3099" y="1461"/>
                <a:ext cx="10" cy="10"/>
              </a:xfrm>
              <a:custGeom>
                <a:avLst/>
                <a:gdLst>
                  <a:gd name="T0" fmla="*/ 0 w 10"/>
                  <a:gd name="T1" fmla="*/ 0 h 10"/>
                  <a:gd name="T2" fmla="*/ 10 w 10"/>
                  <a:gd name="T3" fmla="*/ 3 h 10"/>
                  <a:gd name="T4" fmla="*/ 10 w 10"/>
                  <a:gd name="T5" fmla="*/ 6 h 10"/>
                  <a:gd name="T6" fmla="*/ 0 w 10"/>
                  <a:gd name="T7" fmla="*/ 3 h 10"/>
                  <a:gd name="T8" fmla="*/ 0 w 10"/>
                  <a:gd name="T9" fmla="*/ 6 h 10"/>
                  <a:gd name="T10" fmla="*/ 10 w 10"/>
                  <a:gd name="T11" fmla="*/ 10 h 10"/>
                  <a:gd name="T12" fmla="*/ 1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3"/>
                    </a:lnTo>
                    <a:lnTo>
                      <a:pt x="10" y="6"/>
                    </a:lnTo>
                    <a:lnTo>
                      <a:pt x="0" y="3"/>
                    </a:lnTo>
                    <a:lnTo>
                      <a:pt x="0" y="6"/>
                    </a:lnTo>
                    <a:lnTo>
                      <a:pt x="10" y="10"/>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7" name="Freeform 134">
                <a:extLst>
                  <a:ext uri="{FF2B5EF4-FFF2-40B4-BE49-F238E27FC236}">
                    <a16:creationId xmlns:a16="http://schemas.microsoft.com/office/drawing/2014/main" id="{4D9F96E5-8851-04B5-C613-36A844ECBDEB}"/>
                  </a:ext>
                </a:extLst>
              </p:cNvPr>
              <p:cNvSpPr>
                <a:spLocks/>
              </p:cNvSpPr>
              <p:nvPr/>
            </p:nvSpPr>
            <p:spPr bwMode="auto">
              <a:xfrm>
                <a:off x="3109"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8" name="Freeform 135">
                <a:extLst>
                  <a:ext uri="{FF2B5EF4-FFF2-40B4-BE49-F238E27FC236}">
                    <a16:creationId xmlns:a16="http://schemas.microsoft.com/office/drawing/2014/main" id="{C05A5685-D955-27AC-3353-BD366F7973E1}"/>
                  </a:ext>
                </a:extLst>
              </p:cNvPr>
              <p:cNvSpPr>
                <a:spLocks/>
              </p:cNvSpPr>
              <p:nvPr/>
            </p:nvSpPr>
            <p:spPr bwMode="auto">
              <a:xfrm>
                <a:off x="3122" y="1458"/>
                <a:ext cx="13" cy="9"/>
              </a:xfrm>
              <a:custGeom>
                <a:avLst/>
                <a:gdLst>
                  <a:gd name="T0" fmla="*/ 0 w 13"/>
                  <a:gd name="T1" fmla="*/ 3 h 9"/>
                  <a:gd name="T2" fmla="*/ 13 w 13"/>
                  <a:gd name="T3" fmla="*/ 0 h 9"/>
                  <a:gd name="T4" fmla="*/ 13 w 13"/>
                  <a:gd name="T5" fmla="*/ 3 h 9"/>
                  <a:gd name="T6" fmla="*/ 0 w 13"/>
                  <a:gd name="T7" fmla="*/ 6 h 9"/>
                  <a:gd name="T8" fmla="*/ 0 w 13"/>
                  <a:gd name="T9" fmla="*/ 9 h 9"/>
                  <a:gd name="T10" fmla="*/ 13 w 13"/>
                  <a:gd name="T11" fmla="*/ 6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3"/>
                    </a:moveTo>
                    <a:lnTo>
                      <a:pt x="13" y="0"/>
                    </a:lnTo>
                    <a:lnTo>
                      <a:pt x="13" y="3"/>
                    </a:lnTo>
                    <a:lnTo>
                      <a:pt x="0" y="6"/>
                    </a:lnTo>
                    <a:lnTo>
                      <a:pt x="0" y="9"/>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9" name="Freeform 136">
                <a:extLst>
                  <a:ext uri="{FF2B5EF4-FFF2-40B4-BE49-F238E27FC236}">
                    <a16:creationId xmlns:a16="http://schemas.microsoft.com/office/drawing/2014/main" id="{DB0BAD50-CE47-E1E9-7CF7-A7DDC0271F80}"/>
                  </a:ext>
                </a:extLst>
              </p:cNvPr>
              <p:cNvSpPr>
                <a:spLocks/>
              </p:cNvSpPr>
              <p:nvPr/>
            </p:nvSpPr>
            <p:spPr bwMode="auto">
              <a:xfrm>
                <a:off x="3132" y="1451"/>
                <a:ext cx="13" cy="10"/>
              </a:xfrm>
              <a:custGeom>
                <a:avLst/>
                <a:gdLst>
                  <a:gd name="T0" fmla="*/ 0 w 13"/>
                  <a:gd name="T1" fmla="*/ 10 h 10"/>
                  <a:gd name="T2" fmla="*/ 6 w 13"/>
                  <a:gd name="T3" fmla="*/ 0 h 10"/>
                  <a:gd name="T4" fmla="*/ 10 w 13"/>
                  <a:gd name="T5" fmla="*/ 0 h 10"/>
                  <a:gd name="T6" fmla="*/ 3 w 13"/>
                  <a:gd name="T7" fmla="*/ 10 h 10"/>
                  <a:gd name="T8" fmla="*/ 6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6" y="0"/>
                    </a:lnTo>
                    <a:lnTo>
                      <a:pt x="10" y="0"/>
                    </a:lnTo>
                    <a:lnTo>
                      <a:pt x="3" y="10"/>
                    </a:lnTo>
                    <a:lnTo>
                      <a:pt x="6"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0" name="Freeform 137">
                <a:extLst>
                  <a:ext uri="{FF2B5EF4-FFF2-40B4-BE49-F238E27FC236}">
                    <a16:creationId xmlns:a16="http://schemas.microsoft.com/office/drawing/2014/main" id="{6283D563-CA68-1158-E2C8-5C660E9F8A11}"/>
                  </a:ext>
                </a:extLst>
              </p:cNvPr>
              <p:cNvSpPr>
                <a:spLocks/>
              </p:cNvSpPr>
              <p:nvPr/>
            </p:nvSpPr>
            <p:spPr bwMode="auto">
              <a:xfrm>
                <a:off x="3138" y="1441"/>
                <a:ext cx="13" cy="10"/>
              </a:xfrm>
              <a:custGeom>
                <a:avLst/>
                <a:gdLst>
                  <a:gd name="T0" fmla="*/ 0 w 13"/>
                  <a:gd name="T1" fmla="*/ 10 h 10"/>
                  <a:gd name="T2" fmla="*/ 7 w 13"/>
                  <a:gd name="T3" fmla="*/ 0 h 10"/>
                  <a:gd name="T4" fmla="*/ 10 w 13"/>
                  <a:gd name="T5" fmla="*/ 0 h 10"/>
                  <a:gd name="T6" fmla="*/ 4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4"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1" name="Freeform 138">
                <a:extLst>
                  <a:ext uri="{FF2B5EF4-FFF2-40B4-BE49-F238E27FC236}">
                    <a16:creationId xmlns:a16="http://schemas.microsoft.com/office/drawing/2014/main" id="{70BC670A-0569-C1D1-AC15-D874777F380F}"/>
                  </a:ext>
                </a:extLst>
              </p:cNvPr>
              <p:cNvSpPr>
                <a:spLocks/>
              </p:cNvSpPr>
              <p:nvPr/>
            </p:nvSpPr>
            <p:spPr bwMode="auto">
              <a:xfrm>
                <a:off x="3145"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2" name="Freeform 139">
                <a:extLst>
                  <a:ext uri="{FF2B5EF4-FFF2-40B4-BE49-F238E27FC236}">
                    <a16:creationId xmlns:a16="http://schemas.microsoft.com/office/drawing/2014/main" id="{CBDBAAC3-42BA-2C41-E751-D40F2A12BBA9}"/>
                  </a:ext>
                </a:extLst>
              </p:cNvPr>
              <p:cNvSpPr>
                <a:spLocks/>
              </p:cNvSpPr>
              <p:nvPr/>
            </p:nvSpPr>
            <p:spPr bwMode="auto">
              <a:xfrm>
                <a:off x="3145"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3" name="Freeform 140">
                <a:extLst>
                  <a:ext uri="{FF2B5EF4-FFF2-40B4-BE49-F238E27FC236}">
                    <a16:creationId xmlns:a16="http://schemas.microsoft.com/office/drawing/2014/main" id="{D1EC486F-CA36-6C47-124A-CF6ED1A23704}"/>
                  </a:ext>
                </a:extLst>
              </p:cNvPr>
              <p:cNvSpPr>
                <a:spLocks/>
              </p:cNvSpPr>
              <p:nvPr/>
            </p:nvSpPr>
            <p:spPr bwMode="auto">
              <a:xfrm>
                <a:off x="3138" y="1405"/>
                <a:ext cx="13" cy="10"/>
              </a:xfrm>
              <a:custGeom>
                <a:avLst/>
                <a:gdLst>
                  <a:gd name="T0" fmla="*/ 7 w 13"/>
                  <a:gd name="T1" fmla="*/ 10 h 10"/>
                  <a:gd name="T2" fmla="*/ 0 w 13"/>
                  <a:gd name="T3" fmla="*/ 0 h 10"/>
                  <a:gd name="T4" fmla="*/ 4 w 13"/>
                  <a:gd name="T5" fmla="*/ 0 h 10"/>
                  <a:gd name="T6" fmla="*/ 10 w 13"/>
                  <a:gd name="T7" fmla="*/ 10 h 10"/>
                  <a:gd name="T8" fmla="*/ 13 w 13"/>
                  <a:gd name="T9" fmla="*/ 10 h 10"/>
                  <a:gd name="T10" fmla="*/ 7 w 13"/>
                  <a:gd name="T11" fmla="*/ 0 h 10"/>
                  <a:gd name="T12" fmla="*/ 4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4" y="0"/>
                    </a:lnTo>
                    <a:lnTo>
                      <a:pt x="10" y="10"/>
                    </a:lnTo>
                    <a:lnTo>
                      <a:pt x="13"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4" name="Freeform 141">
                <a:extLst>
                  <a:ext uri="{FF2B5EF4-FFF2-40B4-BE49-F238E27FC236}">
                    <a16:creationId xmlns:a16="http://schemas.microsoft.com/office/drawing/2014/main" id="{FE30EE09-4617-12C7-AA0E-526FEEB0FECF}"/>
                  </a:ext>
                </a:extLst>
              </p:cNvPr>
              <p:cNvSpPr>
                <a:spLocks/>
              </p:cNvSpPr>
              <p:nvPr/>
            </p:nvSpPr>
            <p:spPr bwMode="auto">
              <a:xfrm>
                <a:off x="3132" y="1395"/>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5" name="Freeform 142">
                <a:extLst>
                  <a:ext uri="{FF2B5EF4-FFF2-40B4-BE49-F238E27FC236}">
                    <a16:creationId xmlns:a16="http://schemas.microsoft.com/office/drawing/2014/main" id="{FBC5770C-4FD0-6D1C-18BC-C787B848B2D3}"/>
                  </a:ext>
                </a:extLst>
              </p:cNvPr>
              <p:cNvSpPr>
                <a:spLocks/>
              </p:cNvSpPr>
              <p:nvPr/>
            </p:nvSpPr>
            <p:spPr bwMode="auto">
              <a:xfrm>
                <a:off x="3122" y="1385"/>
                <a:ext cx="13" cy="13"/>
              </a:xfrm>
              <a:custGeom>
                <a:avLst/>
                <a:gdLst>
                  <a:gd name="T0" fmla="*/ 13 w 13"/>
                  <a:gd name="T1" fmla="*/ 7 h 13"/>
                  <a:gd name="T2" fmla="*/ 0 w 13"/>
                  <a:gd name="T3" fmla="*/ 0 h 13"/>
                  <a:gd name="T4" fmla="*/ 0 w 13"/>
                  <a:gd name="T5" fmla="*/ 3 h 13"/>
                  <a:gd name="T6" fmla="*/ 13 w 13"/>
                  <a:gd name="T7" fmla="*/ 10 h 13"/>
                  <a:gd name="T8" fmla="*/ 13 w 13"/>
                  <a:gd name="T9" fmla="*/ 13 h 13"/>
                  <a:gd name="T10" fmla="*/ 0 w 13"/>
                  <a:gd name="T11" fmla="*/ 7 h 13"/>
                  <a:gd name="T12" fmla="*/ 0 w 13"/>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7"/>
                    </a:moveTo>
                    <a:lnTo>
                      <a:pt x="0" y="0"/>
                    </a:lnTo>
                    <a:lnTo>
                      <a:pt x="0" y="3"/>
                    </a:lnTo>
                    <a:lnTo>
                      <a:pt x="13" y="10"/>
                    </a:lnTo>
                    <a:lnTo>
                      <a:pt x="13"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6" name="Freeform 143">
                <a:extLst>
                  <a:ext uri="{FF2B5EF4-FFF2-40B4-BE49-F238E27FC236}">
                    <a16:creationId xmlns:a16="http://schemas.microsoft.com/office/drawing/2014/main" id="{3CB1A861-2D05-B71D-AAFF-DDF1EF20369F}"/>
                  </a:ext>
                </a:extLst>
              </p:cNvPr>
              <p:cNvSpPr>
                <a:spLocks/>
              </p:cNvSpPr>
              <p:nvPr/>
            </p:nvSpPr>
            <p:spPr bwMode="auto">
              <a:xfrm>
                <a:off x="3109"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7" name="Freeform 144">
                <a:extLst>
                  <a:ext uri="{FF2B5EF4-FFF2-40B4-BE49-F238E27FC236}">
                    <a16:creationId xmlns:a16="http://schemas.microsoft.com/office/drawing/2014/main" id="{8B62690B-7B1A-F47C-804E-404CABCB04EC}"/>
                  </a:ext>
                </a:extLst>
              </p:cNvPr>
              <p:cNvSpPr>
                <a:spLocks/>
              </p:cNvSpPr>
              <p:nvPr/>
            </p:nvSpPr>
            <p:spPr bwMode="auto">
              <a:xfrm>
                <a:off x="3099" y="1385"/>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8" name="Freeform 145">
                <a:extLst>
                  <a:ext uri="{FF2B5EF4-FFF2-40B4-BE49-F238E27FC236}">
                    <a16:creationId xmlns:a16="http://schemas.microsoft.com/office/drawing/2014/main" id="{324E88E5-4294-4EAA-41CA-D0CE3506AA0C}"/>
                  </a:ext>
                </a:extLst>
              </p:cNvPr>
              <p:cNvSpPr>
                <a:spLocks/>
              </p:cNvSpPr>
              <p:nvPr/>
            </p:nvSpPr>
            <p:spPr bwMode="auto">
              <a:xfrm>
                <a:off x="3086" y="1385"/>
                <a:ext cx="13" cy="13"/>
              </a:xfrm>
              <a:custGeom>
                <a:avLst/>
                <a:gdLst>
                  <a:gd name="T0" fmla="*/ 13 w 13"/>
                  <a:gd name="T1" fmla="*/ 0 h 13"/>
                  <a:gd name="T2" fmla="*/ 0 w 13"/>
                  <a:gd name="T3" fmla="*/ 7 h 13"/>
                  <a:gd name="T4" fmla="*/ 0 w 13"/>
                  <a:gd name="T5" fmla="*/ 10 h 13"/>
                  <a:gd name="T6" fmla="*/ 13 w 13"/>
                  <a:gd name="T7" fmla="*/ 3 h 13"/>
                  <a:gd name="T8" fmla="*/ 13 w 13"/>
                  <a:gd name="T9" fmla="*/ 7 h 13"/>
                  <a:gd name="T10" fmla="*/ 0 w 13"/>
                  <a:gd name="T11" fmla="*/ 13 h 13"/>
                  <a:gd name="T12" fmla="*/ 0 w 13"/>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7"/>
                    </a:lnTo>
                    <a:lnTo>
                      <a:pt x="0" y="10"/>
                    </a:lnTo>
                    <a:lnTo>
                      <a:pt x="13" y="3"/>
                    </a:lnTo>
                    <a:lnTo>
                      <a:pt x="13"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9" name="Freeform 146">
                <a:extLst>
                  <a:ext uri="{FF2B5EF4-FFF2-40B4-BE49-F238E27FC236}">
                    <a16:creationId xmlns:a16="http://schemas.microsoft.com/office/drawing/2014/main" id="{30365F7D-ED55-7263-1876-3D806B469784}"/>
                  </a:ext>
                </a:extLst>
              </p:cNvPr>
              <p:cNvSpPr>
                <a:spLocks/>
              </p:cNvSpPr>
              <p:nvPr/>
            </p:nvSpPr>
            <p:spPr bwMode="auto">
              <a:xfrm>
                <a:off x="3076"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0" name="Freeform 147">
                <a:extLst>
                  <a:ext uri="{FF2B5EF4-FFF2-40B4-BE49-F238E27FC236}">
                    <a16:creationId xmlns:a16="http://schemas.microsoft.com/office/drawing/2014/main" id="{792CAEC1-BA2E-AC24-262F-F3F9287A7E20}"/>
                  </a:ext>
                </a:extLst>
              </p:cNvPr>
              <p:cNvSpPr>
                <a:spLocks/>
              </p:cNvSpPr>
              <p:nvPr/>
            </p:nvSpPr>
            <p:spPr bwMode="auto">
              <a:xfrm>
                <a:off x="3069" y="1405"/>
                <a:ext cx="10" cy="10"/>
              </a:xfrm>
              <a:custGeom>
                <a:avLst/>
                <a:gdLst>
                  <a:gd name="T0" fmla="*/ 3 w 10"/>
                  <a:gd name="T1" fmla="*/ 0 h 10"/>
                  <a:gd name="T2" fmla="*/ 0 w 10"/>
                  <a:gd name="T3" fmla="*/ 10 h 10"/>
                  <a:gd name="T4" fmla="*/ 3 w 10"/>
                  <a:gd name="T5" fmla="*/ 10 h 10"/>
                  <a:gd name="T6" fmla="*/ 7 w 10"/>
                  <a:gd name="T7" fmla="*/ 0 h 10"/>
                  <a:gd name="T8" fmla="*/ 10 w 10"/>
                  <a:gd name="T9" fmla="*/ 0 h 10"/>
                  <a:gd name="T10" fmla="*/ 7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7" y="0"/>
                    </a:lnTo>
                    <a:lnTo>
                      <a:pt x="10"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1" name="Freeform 148">
                <a:extLst>
                  <a:ext uri="{FF2B5EF4-FFF2-40B4-BE49-F238E27FC236}">
                    <a16:creationId xmlns:a16="http://schemas.microsoft.com/office/drawing/2014/main" id="{73AF657E-9A76-2EC9-7CCD-B2358103C676}"/>
                  </a:ext>
                </a:extLst>
              </p:cNvPr>
              <p:cNvSpPr>
                <a:spLocks/>
              </p:cNvSpPr>
              <p:nvPr/>
            </p:nvSpPr>
            <p:spPr bwMode="auto">
              <a:xfrm>
                <a:off x="3066" y="1415"/>
                <a:ext cx="10" cy="13"/>
              </a:xfrm>
              <a:custGeom>
                <a:avLst/>
                <a:gdLst>
                  <a:gd name="T0" fmla="*/ 3 w 10"/>
                  <a:gd name="T1" fmla="*/ 0 h 13"/>
                  <a:gd name="T2" fmla="*/ 0 w 10"/>
                  <a:gd name="T3" fmla="*/ 13 h 13"/>
                  <a:gd name="T4" fmla="*/ 3 w 10"/>
                  <a:gd name="T5" fmla="*/ 13 h 13"/>
                  <a:gd name="T6" fmla="*/ 6 w 10"/>
                  <a:gd name="T7" fmla="*/ 0 h 13"/>
                  <a:gd name="T8" fmla="*/ 10 w 10"/>
                  <a:gd name="T9" fmla="*/ 0 h 13"/>
                  <a:gd name="T10" fmla="*/ 6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0"/>
                    </a:moveTo>
                    <a:lnTo>
                      <a:pt x="0" y="13"/>
                    </a:lnTo>
                    <a:lnTo>
                      <a:pt x="3" y="13"/>
                    </a:lnTo>
                    <a:lnTo>
                      <a:pt x="6" y="0"/>
                    </a:lnTo>
                    <a:lnTo>
                      <a:pt x="10"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2" name="Freeform 149">
                <a:extLst>
                  <a:ext uri="{FF2B5EF4-FFF2-40B4-BE49-F238E27FC236}">
                    <a16:creationId xmlns:a16="http://schemas.microsoft.com/office/drawing/2014/main" id="{ACDF55D5-91B2-5304-C127-1CD442632714}"/>
                  </a:ext>
                </a:extLst>
              </p:cNvPr>
              <p:cNvSpPr>
                <a:spLocks/>
              </p:cNvSpPr>
              <p:nvPr/>
            </p:nvSpPr>
            <p:spPr bwMode="auto">
              <a:xfrm>
                <a:off x="3099"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3" name="Freeform 150">
                <a:extLst>
                  <a:ext uri="{FF2B5EF4-FFF2-40B4-BE49-F238E27FC236}">
                    <a16:creationId xmlns:a16="http://schemas.microsoft.com/office/drawing/2014/main" id="{AB162BF7-00CE-FF2C-3EC9-A855E4F16A73}"/>
                  </a:ext>
                </a:extLst>
              </p:cNvPr>
              <p:cNvSpPr>
                <a:spLocks/>
              </p:cNvSpPr>
              <p:nvPr/>
            </p:nvSpPr>
            <p:spPr bwMode="auto">
              <a:xfrm>
                <a:off x="3102"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4" name="Freeform 151">
                <a:extLst>
                  <a:ext uri="{FF2B5EF4-FFF2-40B4-BE49-F238E27FC236}">
                    <a16:creationId xmlns:a16="http://schemas.microsoft.com/office/drawing/2014/main" id="{7BD419BD-136C-D5BD-ACC8-FB67DCCB7CAD}"/>
                  </a:ext>
                </a:extLst>
              </p:cNvPr>
              <p:cNvSpPr>
                <a:spLocks/>
              </p:cNvSpPr>
              <p:nvPr/>
            </p:nvSpPr>
            <p:spPr bwMode="auto">
              <a:xfrm>
                <a:off x="3105" y="1431"/>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5" name="Freeform 152">
                <a:extLst>
                  <a:ext uri="{FF2B5EF4-FFF2-40B4-BE49-F238E27FC236}">
                    <a16:creationId xmlns:a16="http://schemas.microsoft.com/office/drawing/2014/main" id="{2B2C1F27-951B-AF96-F77A-C9B771474435}"/>
                  </a:ext>
                </a:extLst>
              </p:cNvPr>
              <p:cNvSpPr>
                <a:spLocks/>
              </p:cNvSpPr>
              <p:nvPr/>
            </p:nvSpPr>
            <p:spPr bwMode="auto">
              <a:xfrm>
                <a:off x="3105" y="1431"/>
                <a:ext cx="7" cy="10"/>
              </a:xfrm>
              <a:custGeom>
                <a:avLst/>
                <a:gdLst>
                  <a:gd name="T0" fmla="*/ 0 w 7"/>
                  <a:gd name="T1" fmla="*/ 0 h 10"/>
                  <a:gd name="T2" fmla="*/ 7 w 7"/>
                  <a:gd name="T3" fmla="*/ 4 h 10"/>
                  <a:gd name="T4" fmla="*/ 7 w 7"/>
                  <a:gd name="T5" fmla="*/ 7 h 10"/>
                  <a:gd name="T6" fmla="*/ 0 w 7"/>
                  <a:gd name="T7" fmla="*/ 4 h 10"/>
                  <a:gd name="T8" fmla="*/ 0 w 7"/>
                  <a:gd name="T9" fmla="*/ 7 h 10"/>
                  <a:gd name="T10" fmla="*/ 7 w 7"/>
                  <a:gd name="T11" fmla="*/ 10 h 10"/>
                  <a:gd name="T12" fmla="*/ 7 w 7"/>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4"/>
                    </a:lnTo>
                    <a:lnTo>
                      <a:pt x="7" y="7"/>
                    </a:lnTo>
                    <a:lnTo>
                      <a:pt x="0" y="4"/>
                    </a:lnTo>
                    <a:lnTo>
                      <a:pt x="0" y="7"/>
                    </a:lnTo>
                    <a:lnTo>
                      <a:pt x="7" y="10"/>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6" name="Freeform 153">
                <a:extLst>
                  <a:ext uri="{FF2B5EF4-FFF2-40B4-BE49-F238E27FC236}">
                    <a16:creationId xmlns:a16="http://schemas.microsoft.com/office/drawing/2014/main" id="{74FEDCAB-513D-EA6D-E238-C613F6FAABAF}"/>
                  </a:ext>
                </a:extLst>
              </p:cNvPr>
              <p:cNvSpPr>
                <a:spLocks/>
              </p:cNvSpPr>
              <p:nvPr/>
            </p:nvSpPr>
            <p:spPr bwMode="auto">
              <a:xfrm>
                <a:off x="3112"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7" name="Freeform 154">
                <a:extLst>
                  <a:ext uri="{FF2B5EF4-FFF2-40B4-BE49-F238E27FC236}">
                    <a16:creationId xmlns:a16="http://schemas.microsoft.com/office/drawing/2014/main" id="{BB249468-EEB9-15ED-35F2-A0A1ADF72ECE}"/>
                  </a:ext>
                </a:extLst>
              </p:cNvPr>
              <p:cNvSpPr>
                <a:spLocks/>
              </p:cNvSpPr>
              <p:nvPr/>
            </p:nvSpPr>
            <p:spPr bwMode="auto">
              <a:xfrm>
                <a:off x="3115"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8" name="Freeform 155">
                <a:extLst>
                  <a:ext uri="{FF2B5EF4-FFF2-40B4-BE49-F238E27FC236}">
                    <a16:creationId xmlns:a16="http://schemas.microsoft.com/office/drawing/2014/main" id="{D194E461-1817-7AC4-26BF-8A92DCE821E6}"/>
                  </a:ext>
                </a:extLst>
              </p:cNvPr>
              <p:cNvSpPr>
                <a:spLocks/>
              </p:cNvSpPr>
              <p:nvPr/>
            </p:nvSpPr>
            <p:spPr bwMode="auto">
              <a:xfrm>
                <a:off x="3115"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9" name="Freeform 156">
                <a:extLst>
                  <a:ext uri="{FF2B5EF4-FFF2-40B4-BE49-F238E27FC236}">
                    <a16:creationId xmlns:a16="http://schemas.microsoft.com/office/drawing/2014/main" id="{EC93CAD8-362F-D729-9D0A-308E8B7357E7}"/>
                  </a:ext>
                </a:extLst>
              </p:cNvPr>
              <p:cNvSpPr>
                <a:spLocks/>
              </p:cNvSpPr>
              <p:nvPr/>
            </p:nvSpPr>
            <p:spPr bwMode="auto">
              <a:xfrm>
                <a:off x="3115"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0" name="Freeform 157">
                <a:extLst>
                  <a:ext uri="{FF2B5EF4-FFF2-40B4-BE49-F238E27FC236}">
                    <a16:creationId xmlns:a16="http://schemas.microsoft.com/office/drawing/2014/main" id="{C47F51A5-C5DC-F19E-F698-D396B050A3BA}"/>
                  </a:ext>
                </a:extLst>
              </p:cNvPr>
              <p:cNvSpPr>
                <a:spLocks/>
              </p:cNvSpPr>
              <p:nvPr/>
            </p:nvSpPr>
            <p:spPr bwMode="auto">
              <a:xfrm>
                <a:off x="3115"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1" name="Freeform 158">
                <a:extLst>
                  <a:ext uri="{FF2B5EF4-FFF2-40B4-BE49-F238E27FC236}">
                    <a16:creationId xmlns:a16="http://schemas.microsoft.com/office/drawing/2014/main" id="{75608D32-7696-9931-4A3E-9683479E985E}"/>
                  </a:ext>
                </a:extLst>
              </p:cNvPr>
              <p:cNvSpPr>
                <a:spLocks/>
              </p:cNvSpPr>
              <p:nvPr/>
            </p:nvSpPr>
            <p:spPr bwMode="auto">
              <a:xfrm>
                <a:off x="3115"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2" name="Freeform 159">
                <a:extLst>
                  <a:ext uri="{FF2B5EF4-FFF2-40B4-BE49-F238E27FC236}">
                    <a16:creationId xmlns:a16="http://schemas.microsoft.com/office/drawing/2014/main" id="{617313B9-B37C-D703-3381-DCDC69DFA7A8}"/>
                  </a:ext>
                </a:extLst>
              </p:cNvPr>
              <p:cNvSpPr>
                <a:spLocks/>
              </p:cNvSpPr>
              <p:nvPr/>
            </p:nvSpPr>
            <p:spPr bwMode="auto">
              <a:xfrm>
                <a:off x="311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3" name="Freeform 160">
                <a:extLst>
                  <a:ext uri="{FF2B5EF4-FFF2-40B4-BE49-F238E27FC236}">
                    <a16:creationId xmlns:a16="http://schemas.microsoft.com/office/drawing/2014/main" id="{5FE87C57-6BB5-DA18-938F-C9FE8C07FCF4}"/>
                  </a:ext>
                </a:extLst>
              </p:cNvPr>
              <p:cNvSpPr>
                <a:spLocks/>
              </p:cNvSpPr>
              <p:nvPr/>
            </p:nvSpPr>
            <p:spPr bwMode="auto">
              <a:xfrm>
                <a:off x="3112"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4" name="Freeform 161">
                <a:extLst>
                  <a:ext uri="{FF2B5EF4-FFF2-40B4-BE49-F238E27FC236}">
                    <a16:creationId xmlns:a16="http://schemas.microsoft.com/office/drawing/2014/main" id="{2C31E970-6EBA-9C7D-985D-E62E6CF0FEA8}"/>
                  </a:ext>
                </a:extLst>
              </p:cNvPr>
              <p:cNvSpPr>
                <a:spLocks/>
              </p:cNvSpPr>
              <p:nvPr/>
            </p:nvSpPr>
            <p:spPr bwMode="auto">
              <a:xfrm>
                <a:off x="3105" y="1415"/>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5" name="Freeform 162">
                <a:extLst>
                  <a:ext uri="{FF2B5EF4-FFF2-40B4-BE49-F238E27FC236}">
                    <a16:creationId xmlns:a16="http://schemas.microsoft.com/office/drawing/2014/main" id="{3A65DD46-2C76-322F-612E-77F7B086144B}"/>
                  </a:ext>
                </a:extLst>
              </p:cNvPr>
              <p:cNvSpPr>
                <a:spLocks/>
              </p:cNvSpPr>
              <p:nvPr/>
            </p:nvSpPr>
            <p:spPr bwMode="auto">
              <a:xfrm>
                <a:off x="3102" y="1418"/>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6" name="Freeform 163">
                <a:extLst>
                  <a:ext uri="{FF2B5EF4-FFF2-40B4-BE49-F238E27FC236}">
                    <a16:creationId xmlns:a16="http://schemas.microsoft.com/office/drawing/2014/main" id="{7AA27AB5-E45D-F8E4-50C9-2208DF8A894C}"/>
                  </a:ext>
                </a:extLst>
              </p:cNvPr>
              <p:cNvSpPr>
                <a:spLocks/>
              </p:cNvSpPr>
              <p:nvPr/>
            </p:nvSpPr>
            <p:spPr bwMode="auto">
              <a:xfrm>
                <a:off x="3102"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7" name="Freeform 164">
                <a:extLst>
                  <a:ext uri="{FF2B5EF4-FFF2-40B4-BE49-F238E27FC236}">
                    <a16:creationId xmlns:a16="http://schemas.microsoft.com/office/drawing/2014/main" id="{10B055EA-A4E8-7E0B-BB89-90621EC0D358}"/>
                  </a:ext>
                </a:extLst>
              </p:cNvPr>
              <p:cNvSpPr>
                <a:spLocks/>
              </p:cNvSpPr>
              <p:nvPr/>
            </p:nvSpPr>
            <p:spPr bwMode="auto">
              <a:xfrm>
                <a:off x="3099"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8" name="Freeform 165">
                <a:extLst>
                  <a:ext uri="{FF2B5EF4-FFF2-40B4-BE49-F238E27FC236}">
                    <a16:creationId xmlns:a16="http://schemas.microsoft.com/office/drawing/2014/main" id="{22879553-25D8-1600-7DB3-34FA36829538}"/>
                  </a:ext>
                </a:extLst>
              </p:cNvPr>
              <p:cNvSpPr>
                <a:spLocks/>
              </p:cNvSpPr>
              <p:nvPr/>
            </p:nvSpPr>
            <p:spPr bwMode="auto">
              <a:xfrm>
                <a:off x="3036" y="1425"/>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9" name="Freeform 166">
                <a:extLst>
                  <a:ext uri="{FF2B5EF4-FFF2-40B4-BE49-F238E27FC236}">
                    <a16:creationId xmlns:a16="http://schemas.microsoft.com/office/drawing/2014/main" id="{267317AD-19B1-EF93-08DE-DBE68AE66764}"/>
                  </a:ext>
                </a:extLst>
              </p:cNvPr>
              <p:cNvSpPr>
                <a:spLocks/>
              </p:cNvSpPr>
              <p:nvPr/>
            </p:nvSpPr>
            <p:spPr bwMode="auto">
              <a:xfrm>
                <a:off x="3039" y="1448"/>
                <a:ext cx="17" cy="19"/>
              </a:xfrm>
              <a:custGeom>
                <a:avLst/>
                <a:gdLst>
                  <a:gd name="T0" fmla="*/ 0 w 17"/>
                  <a:gd name="T1" fmla="*/ 0 h 19"/>
                  <a:gd name="T2" fmla="*/ 10 w 17"/>
                  <a:gd name="T3" fmla="*/ 19 h 19"/>
                  <a:gd name="T4" fmla="*/ 14 w 17"/>
                  <a:gd name="T5" fmla="*/ 19 h 19"/>
                  <a:gd name="T6" fmla="*/ 4 w 17"/>
                  <a:gd name="T7" fmla="*/ 0 h 19"/>
                  <a:gd name="T8" fmla="*/ 7 w 17"/>
                  <a:gd name="T9" fmla="*/ 0 h 19"/>
                  <a:gd name="T10" fmla="*/ 17 w 17"/>
                  <a:gd name="T11" fmla="*/ 19 h 19"/>
                  <a:gd name="T12" fmla="*/ 1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0"/>
                    </a:moveTo>
                    <a:lnTo>
                      <a:pt x="10" y="19"/>
                    </a:lnTo>
                    <a:lnTo>
                      <a:pt x="14" y="19"/>
                    </a:lnTo>
                    <a:lnTo>
                      <a:pt x="4" y="0"/>
                    </a:lnTo>
                    <a:lnTo>
                      <a:pt x="7" y="0"/>
                    </a:lnTo>
                    <a:lnTo>
                      <a:pt x="17" y="19"/>
                    </a:lnTo>
                    <a:lnTo>
                      <a:pt x="1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0" name="Freeform 167">
                <a:extLst>
                  <a:ext uri="{FF2B5EF4-FFF2-40B4-BE49-F238E27FC236}">
                    <a16:creationId xmlns:a16="http://schemas.microsoft.com/office/drawing/2014/main" id="{4E521023-0BBB-85CF-07DB-AC722A8C511F}"/>
                  </a:ext>
                </a:extLst>
              </p:cNvPr>
              <p:cNvSpPr>
                <a:spLocks/>
              </p:cNvSpPr>
              <p:nvPr/>
            </p:nvSpPr>
            <p:spPr bwMode="auto">
              <a:xfrm>
                <a:off x="3053" y="1464"/>
                <a:ext cx="16" cy="23"/>
              </a:xfrm>
              <a:custGeom>
                <a:avLst/>
                <a:gdLst>
                  <a:gd name="T0" fmla="*/ 0 w 16"/>
                  <a:gd name="T1" fmla="*/ 0 h 23"/>
                  <a:gd name="T2" fmla="*/ 16 w 16"/>
                  <a:gd name="T3" fmla="*/ 17 h 23"/>
                  <a:gd name="T4" fmla="*/ 16 w 16"/>
                  <a:gd name="T5" fmla="*/ 20 h 23"/>
                  <a:gd name="T6" fmla="*/ 0 w 16"/>
                  <a:gd name="T7" fmla="*/ 3 h 23"/>
                  <a:gd name="T8" fmla="*/ 0 w 16"/>
                  <a:gd name="T9" fmla="*/ 7 h 23"/>
                  <a:gd name="T10" fmla="*/ 16 w 16"/>
                  <a:gd name="T11" fmla="*/ 23 h 23"/>
                  <a:gd name="T12" fmla="*/ 16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0"/>
                    </a:moveTo>
                    <a:lnTo>
                      <a:pt x="16" y="17"/>
                    </a:lnTo>
                    <a:lnTo>
                      <a:pt x="16" y="20"/>
                    </a:lnTo>
                    <a:lnTo>
                      <a:pt x="0" y="3"/>
                    </a:lnTo>
                    <a:lnTo>
                      <a:pt x="0" y="7"/>
                    </a:lnTo>
                    <a:lnTo>
                      <a:pt x="16" y="23"/>
                    </a:lnTo>
                    <a:lnTo>
                      <a:pt x="1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1" name="Freeform 168">
                <a:extLst>
                  <a:ext uri="{FF2B5EF4-FFF2-40B4-BE49-F238E27FC236}">
                    <a16:creationId xmlns:a16="http://schemas.microsoft.com/office/drawing/2014/main" id="{54F150FC-3F67-6496-D6D3-2CB169423A98}"/>
                  </a:ext>
                </a:extLst>
              </p:cNvPr>
              <p:cNvSpPr>
                <a:spLocks/>
              </p:cNvSpPr>
              <p:nvPr/>
            </p:nvSpPr>
            <p:spPr bwMode="auto">
              <a:xfrm>
                <a:off x="3069"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 name="Freeform 169">
                <a:extLst>
                  <a:ext uri="{FF2B5EF4-FFF2-40B4-BE49-F238E27FC236}">
                    <a16:creationId xmlns:a16="http://schemas.microsoft.com/office/drawing/2014/main" id="{B7E5E6BE-E810-3D77-2899-DC8B11A6C41B}"/>
                  </a:ext>
                </a:extLst>
              </p:cNvPr>
              <p:cNvSpPr>
                <a:spLocks/>
              </p:cNvSpPr>
              <p:nvPr/>
            </p:nvSpPr>
            <p:spPr bwMode="auto">
              <a:xfrm>
                <a:off x="3089" y="1491"/>
                <a:ext cx="20" cy="9"/>
              </a:xfrm>
              <a:custGeom>
                <a:avLst/>
                <a:gdLst>
                  <a:gd name="T0" fmla="*/ 0 w 20"/>
                  <a:gd name="T1" fmla="*/ 0 h 9"/>
                  <a:gd name="T2" fmla="*/ 20 w 20"/>
                  <a:gd name="T3" fmla="*/ 3 h 9"/>
                  <a:gd name="T4" fmla="*/ 20 w 20"/>
                  <a:gd name="T5" fmla="*/ 6 h 9"/>
                  <a:gd name="T6" fmla="*/ 0 w 20"/>
                  <a:gd name="T7" fmla="*/ 3 h 9"/>
                  <a:gd name="T8" fmla="*/ 0 w 20"/>
                  <a:gd name="T9" fmla="*/ 6 h 9"/>
                  <a:gd name="T10" fmla="*/ 20 w 20"/>
                  <a:gd name="T11" fmla="*/ 9 h 9"/>
                  <a:gd name="T12" fmla="*/ 20 w 2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0"/>
                    </a:moveTo>
                    <a:lnTo>
                      <a:pt x="20" y="3"/>
                    </a:lnTo>
                    <a:lnTo>
                      <a:pt x="20" y="6"/>
                    </a:lnTo>
                    <a:lnTo>
                      <a:pt x="0" y="3"/>
                    </a:lnTo>
                    <a:lnTo>
                      <a:pt x="0" y="6"/>
                    </a:lnTo>
                    <a:lnTo>
                      <a:pt x="20" y="9"/>
                    </a:lnTo>
                    <a:lnTo>
                      <a:pt x="2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3" name="Freeform 170">
                <a:extLst>
                  <a:ext uri="{FF2B5EF4-FFF2-40B4-BE49-F238E27FC236}">
                    <a16:creationId xmlns:a16="http://schemas.microsoft.com/office/drawing/2014/main" id="{E449F50A-621E-9FAF-A575-435EC3FE9915}"/>
                  </a:ext>
                </a:extLst>
              </p:cNvPr>
              <p:cNvSpPr>
                <a:spLocks/>
              </p:cNvSpPr>
              <p:nvPr/>
            </p:nvSpPr>
            <p:spPr bwMode="auto">
              <a:xfrm>
                <a:off x="3109" y="1491"/>
                <a:ext cx="23" cy="9"/>
              </a:xfrm>
              <a:custGeom>
                <a:avLst/>
                <a:gdLst>
                  <a:gd name="T0" fmla="*/ 0 w 23"/>
                  <a:gd name="T1" fmla="*/ 3 h 9"/>
                  <a:gd name="T2" fmla="*/ 23 w 23"/>
                  <a:gd name="T3" fmla="*/ 0 h 9"/>
                  <a:gd name="T4" fmla="*/ 23 w 23"/>
                  <a:gd name="T5" fmla="*/ 3 h 9"/>
                  <a:gd name="T6" fmla="*/ 0 w 23"/>
                  <a:gd name="T7" fmla="*/ 6 h 9"/>
                  <a:gd name="T8" fmla="*/ 0 w 23"/>
                  <a:gd name="T9" fmla="*/ 9 h 9"/>
                  <a:gd name="T10" fmla="*/ 23 w 23"/>
                  <a:gd name="T11" fmla="*/ 6 h 9"/>
                  <a:gd name="T12" fmla="*/ 23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3"/>
                    </a:moveTo>
                    <a:lnTo>
                      <a:pt x="23" y="0"/>
                    </a:lnTo>
                    <a:lnTo>
                      <a:pt x="23" y="3"/>
                    </a:lnTo>
                    <a:lnTo>
                      <a:pt x="0" y="6"/>
                    </a:lnTo>
                    <a:lnTo>
                      <a:pt x="0" y="9"/>
                    </a:lnTo>
                    <a:lnTo>
                      <a:pt x="23" y="6"/>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4" name="Freeform 171">
                <a:extLst>
                  <a:ext uri="{FF2B5EF4-FFF2-40B4-BE49-F238E27FC236}">
                    <a16:creationId xmlns:a16="http://schemas.microsoft.com/office/drawing/2014/main" id="{04E6C8A1-8200-41DE-C525-01102C8AED6D}"/>
                  </a:ext>
                </a:extLst>
              </p:cNvPr>
              <p:cNvSpPr>
                <a:spLocks/>
              </p:cNvSpPr>
              <p:nvPr/>
            </p:nvSpPr>
            <p:spPr bwMode="auto">
              <a:xfrm>
                <a:off x="3132"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5" name="Freeform 172">
                <a:extLst>
                  <a:ext uri="{FF2B5EF4-FFF2-40B4-BE49-F238E27FC236}">
                    <a16:creationId xmlns:a16="http://schemas.microsoft.com/office/drawing/2014/main" id="{761C1494-499C-8815-01A4-B9ADDF3C9A15}"/>
                  </a:ext>
                </a:extLst>
              </p:cNvPr>
              <p:cNvSpPr>
                <a:spLocks/>
              </p:cNvSpPr>
              <p:nvPr/>
            </p:nvSpPr>
            <p:spPr bwMode="auto">
              <a:xfrm>
                <a:off x="3148" y="1467"/>
                <a:ext cx="20" cy="17"/>
              </a:xfrm>
              <a:custGeom>
                <a:avLst/>
                <a:gdLst>
                  <a:gd name="T0" fmla="*/ 0 w 20"/>
                  <a:gd name="T1" fmla="*/ 17 h 17"/>
                  <a:gd name="T2" fmla="*/ 13 w 20"/>
                  <a:gd name="T3" fmla="*/ 0 h 17"/>
                  <a:gd name="T4" fmla="*/ 17 w 20"/>
                  <a:gd name="T5" fmla="*/ 0 h 17"/>
                  <a:gd name="T6" fmla="*/ 3 w 20"/>
                  <a:gd name="T7" fmla="*/ 17 h 17"/>
                  <a:gd name="T8" fmla="*/ 7 w 20"/>
                  <a:gd name="T9" fmla="*/ 17 h 17"/>
                  <a:gd name="T10" fmla="*/ 20 w 20"/>
                  <a:gd name="T11" fmla="*/ 0 h 17"/>
                  <a:gd name="T12" fmla="*/ 17 w 20"/>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7"/>
                    </a:moveTo>
                    <a:lnTo>
                      <a:pt x="13" y="0"/>
                    </a:lnTo>
                    <a:lnTo>
                      <a:pt x="17" y="0"/>
                    </a:lnTo>
                    <a:lnTo>
                      <a:pt x="3" y="17"/>
                    </a:lnTo>
                    <a:lnTo>
                      <a:pt x="7" y="17"/>
                    </a:lnTo>
                    <a:lnTo>
                      <a:pt x="20" y="0"/>
                    </a:lnTo>
                    <a:lnTo>
                      <a:pt x="1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6" name="Freeform 173">
                <a:extLst>
                  <a:ext uri="{FF2B5EF4-FFF2-40B4-BE49-F238E27FC236}">
                    <a16:creationId xmlns:a16="http://schemas.microsoft.com/office/drawing/2014/main" id="{E546D299-D1AD-A226-661E-04B22F6961DC}"/>
                  </a:ext>
                </a:extLst>
              </p:cNvPr>
              <p:cNvSpPr>
                <a:spLocks/>
              </p:cNvSpPr>
              <p:nvPr/>
            </p:nvSpPr>
            <p:spPr bwMode="auto">
              <a:xfrm>
                <a:off x="3161" y="1448"/>
                <a:ext cx="17" cy="19"/>
              </a:xfrm>
              <a:custGeom>
                <a:avLst/>
                <a:gdLst>
                  <a:gd name="T0" fmla="*/ 0 w 17"/>
                  <a:gd name="T1" fmla="*/ 19 h 19"/>
                  <a:gd name="T2" fmla="*/ 10 w 17"/>
                  <a:gd name="T3" fmla="*/ 0 h 19"/>
                  <a:gd name="T4" fmla="*/ 13 w 17"/>
                  <a:gd name="T5" fmla="*/ 0 h 19"/>
                  <a:gd name="T6" fmla="*/ 4 w 17"/>
                  <a:gd name="T7" fmla="*/ 19 h 19"/>
                  <a:gd name="T8" fmla="*/ 7 w 17"/>
                  <a:gd name="T9" fmla="*/ 19 h 19"/>
                  <a:gd name="T10" fmla="*/ 17 w 17"/>
                  <a:gd name="T11" fmla="*/ 0 h 19"/>
                  <a:gd name="T12" fmla="*/ 13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19"/>
                    </a:moveTo>
                    <a:lnTo>
                      <a:pt x="10" y="0"/>
                    </a:lnTo>
                    <a:lnTo>
                      <a:pt x="13" y="0"/>
                    </a:lnTo>
                    <a:lnTo>
                      <a:pt x="4" y="19"/>
                    </a:lnTo>
                    <a:lnTo>
                      <a:pt x="7" y="19"/>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7" name="Freeform 174">
                <a:extLst>
                  <a:ext uri="{FF2B5EF4-FFF2-40B4-BE49-F238E27FC236}">
                    <a16:creationId xmlns:a16="http://schemas.microsoft.com/office/drawing/2014/main" id="{F1CF01A0-9DE4-0A51-40B9-8608F5ADE52D}"/>
                  </a:ext>
                </a:extLst>
              </p:cNvPr>
              <p:cNvSpPr>
                <a:spLocks/>
              </p:cNvSpPr>
              <p:nvPr/>
            </p:nvSpPr>
            <p:spPr bwMode="auto">
              <a:xfrm>
                <a:off x="3171" y="1425"/>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8" name="Freeform 175">
                <a:extLst>
                  <a:ext uri="{FF2B5EF4-FFF2-40B4-BE49-F238E27FC236}">
                    <a16:creationId xmlns:a16="http://schemas.microsoft.com/office/drawing/2014/main" id="{94ED76E9-B4F7-2948-1357-25ADE0B1CC6C}"/>
                  </a:ext>
                </a:extLst>
              </p:cNvPr>
              <p:cNvSpPr>
                <a:spLocks/>
              </p:cNvSpPr>
              <p:nvPr/>
            </p:nvSpPr>
            <p:spPr bwMode="auto">
              <a:xfrm>
                <a:off x="3171" y="1405"/>
                <a:ext cx="10" cy="20"/>
              </a:xfrm>
              <a:custGeom>
                <a:avLst/>
                <a:gdLst>
                  <a:gd name="T0" fmla="*/ 3 w 10"/>
                  <a:gd name="T1" fmla="*/ 20 h 20"/>
                  <a:gd name="T2" fmla="*/ 0 w 10"/>
                  <a:gd name="T3" fmla="*/ 0 h 20"/>
                  <a:gd name="T4" fmla="*/ 3 w 10"/>
                  <a:gd name="T5" fmla="*/ 0 h 20"/>
                  <a:gd name="T6" fmla="*/ 7 w 10"/>
                  <a:gd name="T7" fmla="*/ 20 h 20"/>
                  <a:gd name="T8" fmla="*/ 10 w 10"/>
                  <a:gd name="T9" fmla="*/ 20 h 20"/>
                  <a:gd name="T10" fmla="*/ 7 w 10"/>
                  <a:gd name="T11" fmla="*/ 0 h 20"/>
                  <a:gd name="T12" fmla="*/ 3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20"/>
                    </a:moveTo>
                    <a:lnTo>
                      <a:pt x="0" y="0"/>
                    </a:lnTo>
                    <a:lnTo>
                      <a:pt x="3" y="0"/>
                    </a:lnTo>
                    <a:lnTo>
                      <a:pt x="7" y="20"/>
                    </a:lnTo>
                    <a:lnTo>
                      <a:pt x="10"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9" name="Freeform 176">
                <a:extLst>
                  <a:ext uri="{FF2B5EF4-FFF2-40B4-BE49-F238E27FC236}">
                    <a16:creationId xmlns:a16="http://schemas.microsoft.com/office/drawing/2014/main" id="{C92297E8-2D72-0FC6-150A-F0F39B40F03C}"/>
                  </a:ext>
                </a:extLst>
              </p:cNvPr>
              <p:cNvSpPr>
                <a:spLocks/>
              </p:cNvSpPr>
              <p:nvPr/>
            </p:nvSpPr>
            <p:spPr bwMode="auto">
              <a:xfrm>
                <a:off x="3161" y="1385"/>
                <a:ext cx="17" cy="20"/>
              </a:xfrm>
              <a:custGeom>
                <a:avLst/>
                <a:gdLst>
                  <a:gd name="T0" fmla="*/ 10 w 17"/>
                  <a:gd name="T1" fmla="*/ 20 h 20"/>
                  <a:gd name="T2" fmla="*/ 0 w 17"/>
                  <a:gd name="T3" fmla="*/ 0 h 20"/>
                  <a:gd name="T4" fmla="*/ 4 w 17"/>
                  <a:gd name="T5" fmla="*/ 0 h 20"/>
                  <a:gd name="T6" fmla="*/ 13 w 17"/>
                  <a:gd name="T7" fmla="*/ 20 h 20"/>
                  <a:gd name="T8" fmla="*/ 17 w 17"/>
                  <a:gd name="T9" fmla="*/ 20 h 20"/>
                  <a:gd name="T10" fmla="*/ 7 w 17"/>
                  <a:gd name="T11" fmla="*/ 0 h 20"/>
                  <a:gd name="T12" fmla="*/ 4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4" y="0"/>
                    </a:lnTo>
                    <a:lnTo>
                      <a:pt x="13" y="20"/>
                    </a:lnTo>
                    <a:lnTo>
                      <a:pt x="1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0" name="Freeform 177">
                <a:extLst>
                  <a:ext uri="{FF2B5EF4-FFF2-40B4-BE49-F238E27FC236}">
                    <a16:creationId xmlns:a16="http://schemas.microsoft.com/office/drawing/2014/main" id="{1386214F-F7DE-1B39-22E3-E355F070C3E7}"/>
                  </a:ext>
                </a:extLst>
              </p:cNvPr>
              <p:cNvSpPr>
                <a:spLocks/>
              </p:cNvSpPr>
              <p:nvPr/>
            </p:nvSpPr>
            <p:spPr bwMode="auto">
              <a:xfrm>
                <a:off x="3148" y="1369"/>
                <a:ext cx="20" cy="16"/>
              </a:xfrm>
              <a:custGeom>
                <a:avLst/>
                <a:gdLst>
                  <a:gd name="T0" fmla="*/ 13 w 20"/>
                  <a:gd name="T1" fmla="*/ 16 h 16"/>
                  <a:gd name="T2" fmla="*/ 0 w 20"/>
                  <a:gd name="T3" fmla="*/ 0 h 16"/>
                  <a:gd name="T4" fmla="*/ 3 w 20"/>
                  <a:gd name="T5" fmla="*/ 0 h 16"/>
                  <a:gd name="T6" fmla="*/ 17 w 20"/>
                  <a:gd name="T7" fmla="*/ 16 h 16"/>
                  <a:gd name="T8" fmla="*/ 20 w 20"/>
                  <a:gd name="T9" fmla="*/ 16 h 16"/>
                  <a:gd name="T10" fmla="*/ 7 w 20"/>
                  <a:gd name="T11" fmla="*/ 0 h 16"/>
                  <a:gd name="T12" fmla="*/ 3 w 2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13" y="16"/>
                    </a:moveTo>
                    <a:lnTo>
                      <a:pt x="0" y="0"/>
                    </a:lnTo>
                    <a:lnTo>
                      <a:pt x="3" y="0"/>
                    </a:lnTo>
                    <a:lnTo>
                      <a:pt x="17" y="16"/>
                    </a:lnTo>
                    <a:lnTo>
                      <a:pt x="20" y="16"/>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1" name="Freeform 178">
                <a:extLst>
                  <a:ext uri="{FF2B5EF4-FFF2-40B4-BE49-F238E27FC236}">
                    <a16:creationId xmlns:a16="http://schemas.microsoft.com/office/drawing/2014/main" id="{8B79B380-637E-A8AE-8EDA-3D5589463E41}"/>
                  </a:ext>
                </a:extLst>
              </p:cNvPr>
              <p:cNvSpPr>
                <a:spLocks/>
              </p:cNvSpPr>
              <p:nvPr/>
            </p:nvSpPr>
            <p:spPr bwMode="auto">
              <a:xfrm>
                <a:off x="3132" y="1355"/>
                <a:ext cx="19" cy="17"/>
              </a:xfrm>
              <a:custGeom>
                <a:avLst/>
                <a:gdLst>
                  <a:gd name="T0" fmla="*/ 19 w 19"/>
                  <a:gd name="T1" fmla="*/ 10 h 17"/>
                  <a:gd name="T2" fmla="*/ 0 w 19"/>
                  <a:gd name="T3" fmla="*/ 0 h 17"/>
                  <a:gd name="T4" fmla="*/ 0 w 19"/>
                  <a:gd name="T5" fmla="*/ 4 h 17"/>
                  <a:gd name="T6" fmla="*/ 19 w 19"/>
                  <a:gd name="T7" fmla="*/ 14 h 17"/>
                  <a:gd name="T8" fmla="*/ 19 w 19"/>
                  <a:gd name="T9" fmla="*/ 17 h 17"/>
                  <a:gd name="T10" fmla="*/ 0 w 19"/>
                  <a:gd name="T11" fmla="*/ 7 h 17"/>
                  <a:gd name="T12" fmla="*/ 0 w 1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10"/>
                    </a:moveTo>
                    <a:lnTo>
                      <a:pt x="0" y="0"/>
                    </a:lnTo>
                    <a:lnTo>
                      <a:pt x="0" y="4"/>
                    </a:lnTo>
                    <a:lnTo>
                      <a:pt x="19" y="14"/>
                    </a:lnTo>
                    <a:lnTo>
                      <a:pt x="1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2" name="Freeform 179">
                <a:extLst>
                  <a:ext uri="{FF2B5EF4-FFF2-40B4-BE49-F238E27FC236}">
                    <a16:creationId xmlns:a16="http://schemas.microsoft.com/office/drawing/2014/main" id="{01D97F7C-6612-549B-4E3A-FBFF5260EE3A}"/>
                  </a:ext>
                </a:extLst>
              </p:cNvPr>
              <p:cNvSpPr>
                <a:spLocks/>
              </p:cNvSpPr>
              <p:nvPr/>
            </p:nvSpPr>
            <p:spPr bwMode="auto">
              <a:xfrm>
                <a:off x="3109" y="1352"/>
                <a:ext cx="23" cy="10"/>
              </a:xfrm>
              <a:custGeom>
                <a:avLst/>
                <a:gdLst>
                  <a:gd name="T0" fmla="*/ 23 w 23"/>
                  <a:gd name="T1" fmla="*/ 3 h 10"/>
                  <a:gd name="T2" fmla="*/ 0 w 23"/>
                  <a:gd name="T3" fmla="*/ 0 h 10"/>
                  <a:gd name="T4" fmla="*/ 0 w 23"/>
                  <a:gd name="T5" fmla="*/ 3 h 10"/>
                  <a:gd name="T6" fmla="*/ 23 w 23"/>
                  <a:gd name="T7" fmla="*/ 7 h 10"/>
                  <a:gd name="T8" fmla="*/ 23 w 23"/>
                  <a:gd name="T9" fmla="*/ 10 h 10"/>
                  <a:gd name="T10" fmla="*/ 0 w 23"/>
                  <a:gd name="T11" fmla="*/ 7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7"/>
                    </a:lnTo>
                    <a:lnTo>
                      <a:pt x="2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3" name="Freeform 180">
                <a:extLst>
                  <a:ext uri="{FF2B5EF4-FFF2-40B4-BE49-F238E27FC236}">
                    <a16:creationId xmlns:a16="http://schemas.microsoft.com/office/drawing/2014/main" id="{912205DB-8229-9612-A152-47FE725B8927}"/>
                  </a:ext>
                </a:extLst>
              </p:cNvPr>
              <p:cNvSpPr>
                <a:spLocks/>
              </p:cNvSpPr>
              <p:nvPr/>
            </p:nvSpPr>
            <p:spPr bwMode="auto">
              <a:xfrm>
                <a:off x="3089" y="1352"/>
                <a:ext cx="20" cy="10"/>
              </a:xfrm>
              <a:custGeom>
                <a:avLst/>
                <a:gdLst>
                  <a:gd name="T0" fmla="*/ 20 w 20"/>
                  <a:gd name="T1" fmla="*/ 0 h 10"/>
                  <a:gd name="T2" fmla="*/ 0 w 20"/>
                  <a:gd name="T3" fmla="*/ 3 h 10"/>
                  <a:gd name="T4" fmla="*/ 0 w 20"/>
                  <a:gd name="T5" fmla="*/ 7 h 10"/>
                  <a:gd name="T6" fmla="*/ 20 w 20"/>
                  <a:gd name="T7" fmla="*/ 3 h 10"/>
                  <a:gd name="T8" fmla="*/ 20 w 20"/>
                  <a:gd name="T9" fmla="*/ 7 h 10"/>
                  <a:gd name="T10" fmla="*/ 0 w 20"/>
                  <a:gd name="T11" fmla="*/ 10 h 10"/>
                  <a:gd name="T12" fmla="*/ 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7"/>
                    </a:lnTo>
                    <a:lnTo>
                      <a:pt x="20" y="3"/>
                    </a:lnTo>
                    <a:lnTo>
                      <a:pt x="2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4" name="Freeform 181">
                <a:extLst>
                  <a:ext uri="{FF2B5EF4-FFF2-40B4-BE49-F238E27FC236}">
                    <a16:creationId xmlns:a16="http://schemas.microsoft.com/office/drawing/2014/main" id="{C3CB3EF3-D031-C8E2-7A83-9141C04547DB}"/>
                  </a:ext>
                </a:extLst>
              </p:cNvPr>
              <p:cNvSpPr>
                <a:spLocks/>
              </p:cNvSpPr>
              <p:nvPr/>
            </p:nvSpPr>
            <p:spPr bwMode="auto">
              <a:xfrm>
                <a:off x="3069" y="1355"/>
                <a:ext cx="20" cy="17"/>
              </a:xfrm>
              <a:custGeom>
                <a:avLst/>
                <a:gdLst>
                  <a:gd name="T0" fmla="*/ 20 w 20"/>
                  <a:gd name="T1" fmla="*/ 0 h 17"/>
                  <a:gd name="T2" fmla="*/ 0 w 20"/>
                  <a:gd name="T3" fmla="*/ 10 h 17"/>
                  <a:gd name="T4" fmla="*/ 0 w 20"/>
                  <a:gd name="T5" fmla="*/ 14 h 17"/>
                  <a:gd name="T6" fmla="*/ 20 w 20"/>
                  <a:gd name="T7" fmla="*/ 4 h 17"/>
                  <a:gd name="T8" fmla="*/ 20 w 20"/>
                  <a:gd name="T9" fmla="*/ 7 h 17"/>
                  <a:gd name="T10" fmla="*/ 0 w 20"/>
                  <a:gd name="T11" fmla="*/ 17 h 17"/>
                  <a:gd name="T12" fmla="*/ 0 w 20"/>
                  <a:gd name="T13" fmla="*/ 1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4"/>
                    </a:lnTo>
                    <a:lnTo>
                      <a:pt x="20" y="4"/>
                    </a:lnTo>
                    <a:lnTo>
                      <a:pt x="20" y="7"/>
                    </a:lnTo>
                    <a:lnTo>
                      <a:pt x="0" y="17"/>
                    </a:lnTo>
                    <a:lnTo>
                      <a:pt x="0"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5" name="Freeform 182">
                <a:extLst>
                  <a:ext uri="{FF2B5EF4-FFF2-40B4-BE49-F238E27FC236}">
                    <a16:creationId xmlns:a16="http://schemas.microsoft.com/office/drawing/2014/main" id="{1266666E-EE07-7A52-3764-C8C4F1C21C0D}"/>
                  </a:ext>
                </a:extLst>
              </p:cNvPr>
              <p:cNvSpPr>
                <a:spLocks/>
              </p:cNvSpPr>
              <p:nvPr/>
            </p:nvSpPr>
            <p:spPr bwMode="auto">
              <a:xfrm>
                <a:off x="3053" y="1365"/>
                <a:ext cx="16" cy="23"/>
              </a:xfrm>
              <a:custGeom>
                <a:avLst/>
                <a:gdLst>
                  <a:gd name="T0" fmla="*/ 16 w 16"/>
                  <a:gd name="T1" fmla="*/ 0 h 23"/>
                  <a:gd name="T2" fmla="*/ 0 w 16"/>
                  <a:gd name="T3" fmla="*/ 17 h 23"/>
                  <a:gd name="T4" fmla="*/ 0 w 16"/>
                  <a:gd name="T5" fmla="*/ 20 h 23"/>
                  <a:gd name="T6" fmla="*/ 16 w 16"/>
                  <a:gd name="T7" fmla="*/ 4 h 23"/>
                  <a:gd name="T8" fmla="*/ 16 w 16"/>
                  <a:gd name="T9" fmla="*/ 7 h 23"/>
                  <a:gd name="T10" fmla="*/ 0 w 16"/>
                  <a:gd name="T11" fmla="*/ 23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0"/>
                    </a:moveTo>
                    <a:lnTo>
                      <a:pt x="0" y="17"/>
                    </a:lnTo>
                    <a:lnTo>
                      <a:pt x="0" y="20"/>
                    </a:lnTo>
                    <a:lnTo>
                      <a:pt x="16" y="4"/>
                    </a:lnTo>
                    <a:lnTo>
                      <a:pt x="16" y="7"/>
                    </a:lnTo>
                    <a:lnTo>
                      <a:pt x="0" y="23"/>
                    </a:lnTo>
                    <a:lnTo>
                      <a:pt x="0"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6" name="Freeform 183">
                <a:extLst>
                  <a:ext uri="{FF2B5EF4-FFF2-40B4-BE49-F238E27FC236}">
                    <a16:creationId xmlns:a16="http://schemas.microsoft.com/office/drawing/2014/main" id="{751047CF-FA42-49A1-FF43-9B3040A82A25}"/>
                  </a:ext>
                </a:extLst>
              </p:cNvPr>
              <p:cNvSpPr>
                <a:spLocks/>
              </p:cNvSpPr>
              <p:nvPr/>
            </p:nvSpPr>
            <p:spPr bwMode="auto">
              <a:xfrm>
                <a:off x="3039" y="1385"/>
                <a:ext cx="17" cy="20"/>
              </a:xfrm>
              <a:custGeom>
                <a:avLst/>
                <a:gdLst>
                  <a:gd name="T0" fmla="*/ 10 w 17"/>
                  <a:gd name="T1" fmla="*/ 0 h 20"/>
                  <a:gd name="T2" fmla="*/ 0 w 17"/>
                  <a:gd name="T3" fmla="*/ 20 h 20"/>
                  <a:gd name="T4" fmla="*/ 4 w 17"/>
                  <a:gd name="T5" fmla="*/ 20 h 20"/>
                  <a:gd name="T6" fmla="*/ 14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4"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7" name="Freeform 184">
                <a:extLst>
                  <a:ext uri="{FF2B5EF4-FFF2-40B4-BE49-F238E27FC236}">
                    <a16:creationId xmlns:a16="http://schemas.microsoft.com/office/drawing/2014/main" id="{DC8E1854-C1E7-879A-0310-E2555A9AD965}"/>
                  </a:ext>
                </a:extLst>
              </p:cNvPr>
              <p:cNvSpPr>
                <a:spLocks/>
              </p:cNvSpPr>
              <p:nvPr/>
            </p:nvSpPr>
            <p:spPr bwMode="auto">
              <a:xfrm>
                <a:off x="3036" y="1405"/>
                <a:ext cx="10" cy="20"/>
              </a:xfrm>
              <a:custGeom>
                <a:avLst/>
                <a:gdLst>
                  <a:gd name="T0" fmla="*/ 3 w 10"/>
                  <a:gd name="T1" fmla="*/ 0 h 20"/>
                  <a:gd name="T2" fmla="*/ 0 w 10"/>
                  <a:gd name="T3" fmla="*/ 20 h 20"/>
                  <a:gd name="T4" fmla="*/ 3 w 10"/>
                  <a:gd name="T5" fmla="*/ 20 h 20"/>
                  <a:gd name="T6" fmla="*/ 7 w 10"/>
                  <a:gd name="T7" fmla="*/ 0 h 20"/>
                  <a:gd name="T8" fmla="*/ 10 w 10"/>
                  <a:gd name="T9" fmla="*/ 0 h 20"/>
                  <a:gd name="T10" fmla="*/ 7 w 10"/>
                  <a:gd name="T11" fmla="*/ 20 h 20"/>
                  <a:gd name="T12" fmla="*/ 3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0"/>
                    </a:moveTo>
                    <a:lnTo>
                      <a:pt x="0" y="20"/>
                    </a:lnTo>
                    <a:lnTo>
                      <a:pt x="3" y="20"/>
                    </a:lnTo>
                    <a:lnTo>
                      <a:pt x="7" y="0"/>
                    </a:lnTo>
                    <a:lnTo>
                      <a:pt x="10"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8" name="Freeform 185">
                <a:extLst>
                  <a:ext uri="{FF2B5EF4-FFF2-40B4-BE49-F238E27FC236}">
                    <a16:creationId xmlns:a16="http://schemas.microsoft.com/office/drawing/2014/main" id="{17048D31-F1F4-8BA6-062A-C2AB6FC25ED4}"/>
                  </a:ext>
                </a:extLst>
              </p:cNvPr>
              <p:cNvSpPr>
                <a:spLocks/>
              </p:cNvSpPr>
              <p:nvPr/>
            </p:nvSpPr>
            <p:spPr bwMode="auto">
              <a:xfrm>
                <a:off x="3197" y="1428"/>
                <a:ext cx="10" cy="23"/>
              </a:xfrm>
              <a:custGeom>
                <a:avLst/>
                <a:gdLst>
                  <a:gd name="T0" fmla="*/ 0 w 10"/>
                  <a:gd name="T1" fmla="*/ 0 h 23"/>
                  <a:gd name="T2" fmla="*/ 4 w 10"/>
                  <a:gd name="T3" fmla="*/ 23 h 23"/>
                  <a:gd name="T4" fmla="*/ 7 w 10"/>
                  <a:gd name="T5" fmla="*/ 23 h 23"/>
                  <a:gd name="T6" fmla="*/ 4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4" y="23"/>
                    </a:lnTo>
                    <a:lnTo>
                      <a:pt x="7" y="23"/>
                    </a:lnTo>
                    <a:lnTo>
                      <a:pt x="4"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9" name="Freeform 186">
                <a:extLst>
                  <a:ext uri="{FF2B5EF4-FFF2-40B4-BE49-F238E27FC236}">
                    <a16:creationId xmlns:a16="http://schemas.microsoft.com/office/drawing/2014/main" id="{6D2BA7F9-17F5-83F0-0D66-D9419F06994B}"/>
                  </a:ext>
                </a:extLst>
              </p:cNvPr>
              <p:cNvSpPr>
                <a:spLocks/>
              </p:cNvSpPr>
              <p:nvPr/>
            </p:nvSpPr>
            <p:spPr bwMode="auto">
              <a:xfrm>
                <a:off x="3201" y="1451"/>
                <a:ext cx="16" cy="16"/>
              </a:xfrm>
              <a:custGeom>
                <a:avLst/>
                <a:gdLst>
                  <a:gd name="T0" fmla="*/ 0 w 16"/>
                  <a:gd name="T1" fmla="*/ 0 h 16"/>
                  <a:gd name="T2" fmla="*/ 10 w 16"/>
                  <a:gd name="T3" fmla="*/ 16 h 16"/>
                  <a:gd name="T4" fmla="*/ 13 w 16"/>
                  <a:gd name="T5" fmla="*/ 16 h 16"/>
                  <a:gd name="T6" fmla="*/ 3 w 16"/>
                  <a:gd name="T7" fmla="*/ 0 h 16"/>
                  <a:gd name="T8" fmla="*/ 6 w 16"/>
                  <a:gd name="T9" fmla="*/ 0 h 16"/>
                  <a:gd name="T10" fmla="*/ 16 w 16"/>
                  <a:gd name="T11" fmla="*/ 16 h 16"/>
                  <a:gd name="T12" fmla="*/ 13 w 1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0"/>
                    </a:moveTo>
                    <a:lnTo>
                      <a:pt x="10" y="16"/>
                    </a:lnTo>
                    <a:lnTo>
                      <a:pt x="13" y="16"/>
                    </a:lnTo>
                    <a:lnTo>
                      <a:pt x="3" y="0"/>
                    </a:lnTo>
                    <a:lnTo>
                      <a:pt x="6" y="0"/>
                    </a:lnTo>
                    <a:lnTo>
                      <a:pt x="16" y="16"/>
                    </a:lnTo>
                    <a:lnTo>
                      <a:pt x="1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0" name="Freeform 187">
                <a:extLst>
                  <a:ext uri="{FF2B5EF4-FFF2-40B4-BE49-F238E27FC236}">
                    <a16:creationId xmlns:a16="http://schemas.microsoft.com/office/drawing/2014/main" id="{6EDF340B-D9E9-571E-016D-F8021E182F4B}"/>
                  </a:ext>
                </a:extLst>
              </p:cNvPr>
              <p:cNvSpPr>
                <a:spLocks/>
              </p:cNvSpPr>
              <p:nvPr/>
            </p:nvSpPr>
            <p:spPr bwMode="auto">
              <a:xfrm>
                <a:off x="3211" y="1467"/>
                <a:ext cx="19" cy="17"/>
              </a:xfrm>
              <a:custGeom>
                <a:avLst/>
                <a:gdLst>
                  <a:gd name="T0" fmla="*/ 0 w 19"/>
                  <a:gd name="T1" fmla="*/ 0 h 17"/>
                  <a:gd name="T2" fmla="*/ 13 w 19"/>
                  <a:gd name="T3" fmla="*/ 17 h 17"/>
                  <a:gd name="T4" fmla="*/ 16 w 19"/>
                  <a:gd name="T5" fmla="*/ 17 h 17"/>
                  <a:gd name="T6" fmla="*/ 3 w 19"/>
                  <a:gd name="T7" fmla="*/ 0 h 17"/>
                  <a:gd name="T8" fmla="*/ 6 w 19"/>
                  <a:gd name="T9" fmla="*/ 0 h 17"/>
                  <a:gd name="T10" fmla="*/ 19 w 19"/>
                  <a:gd name="T11" fmla="*/ 17 h 17"/>
                  <a:gd name="T12" fmla="*/ 16 w 1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3" y="17"/>
                    </a:lnTo>
                    <a:lnTo>
                      <a:pt x="16" y="17"/>
                    </a:lnTo>
                    <a:lnTo>
                      <a:pt x="3" y="0"/>
                    </a:lnTo>
                    <a:lnTo>
                      <a:pt x="6" y="0"/>
                    </a:lnTo>
                    <a:lnTo>
                      <a:pt x="19" y="17"/>
                    </a:lnTo>
                    <a:lnTo>
                      <a:pt x="16"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1" name="Freeform 188">
                <a:extLst>
                  <a:ext uri="{FF2B5EF4-FFF2-40B4-BE49-F238E27FC236}">
                    <a16:creationId xmlns:a16="http://schemas.microsoft.com/office/drawing/2014/main" id="{A7BCC4AA-A0FA-A719-000A-7635B5B02FF5}"/>
                  </a:ext>
                </a:extLst>
              </p:cNvPr>
              <p:cNvSpPr>
                <a:spLocks/>
              </p:cNvSpPr>
              <p:nvPr/>
            </p:nvSpPr>
            <p:spPr bwMode="auto">
              <a:xfrm>
                <a:off x="3227"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2" name="Freeform 189">
                <a:extLst>
                  <a:ext uri="{FF2B5EF4-FFF2-40B4-BE49-F238E27FC236}">
                    <a16:creationId xmlns:a16="http://schemas.microsoft.com/office/drawing/2014/main" id="{D5FDC6B8-292F-4AF1-C0E9-C5EA1446794E}"/>
                  </a:ext>
                </a:extLst>
              </p:cNvPr>
              <p:cNvSpPr>
                <a:spLocks/>
              </p:cNvSpPr>
              <p:nvPr/>
            </p:nvSpPr>
            <p:spPr bwMode="auto">
              <a:xfrm>
                <a:off x="3247" y="1491"/>
                <a:ext cx="23" cy="9"/>
              </a:xfrm>
              <a:custGeom>
                <a:avLst/>
                <a:gdLst>
                  <a:gd name="T0" fmla="*/ 0 w 23"/>
                  <a:gd name="T1" fmla="*/ 0 h 9"/>
                  <a:gd name="T2" fmla="*/ 23 w 23"/>
                  <a:gd name="T3" fmla="*/ 3 h 9"/>
                  <a:gd name="T4" fmla="*/ 23 w 23"/>
                  <a:gd name="T5" fmla="*/ 6 h 9"/>
                  <a:gd name="T6" fmla="*/ 0 w 23"/>
                  <a:gd name="T7" fmla="*/ 3 h 9"/>
                  <a:gd name="T8" fmla="*/ 0 w 23"/>
                  <a:gd name="T9" fmla="*/ 6 h 9"/>
                  <a:gd name="T10" fmla="*/ 23 w 23"/>
                  <a:gd name="T11" fmla="*/ 9 h 9"/>
                  <a:gd name="T12" fmla="*/ 23 w 2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0"/>
                    </a:moveTo>
                    <a:lnTo>
                      <a:pt x="23" y="3"/>
                    </a:lnTo>
                    <a:lnTo>
                      <a:pt x="23" y="6"/>
                    </a:lnTo>
                    <a:lnTo>
                      <a:pt x="0" y="3"/>
                    </a:lnTo>
                    <a:lnTo>
                      <a:pt x="0" y="6"/>
                    </a:lnTo>
                    <a:lnTo>
                      <a:pt x="23" y="9"/>
                    </a:lnTo>
                    <a:lnTo>
                      <a:pt x="2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3" name="Freeform 190">
                <a:extLst>
                  <a:ext uri="{FF2B5EF4-FFF2-40B4-BE49-F238E27FC236}">
                    <a16:creationId xmlns:a16="http://schemas.microsoft.com/office/drawing/2014/main" id="{F7BCFB8D-833B-A733-ACF6-C0C53850A47E}"/>
                  </a:ext>
                </a:extLst>
              </p:cNvPr>
              <p:cNvSpPr>
                <a:spLocks/>
              </p:cNvSpPr>
              <p:nvPr/>
            </p:nvSpPr>
            <p:spPr bwMode="auto">
              <a:xfrm>
                <a:off x="3270" y="1491"/>
                <a:ext cx="20" cy="9"/>
              </a:xfrm>
              <a:custGeom>
                <a:avLst/>
                <a:gdLst>
                  <a:gd name="T0" fmla="*/ 0 w 20"/>
                  <a:gd name="T1" fmla="*/ 3 h 9"/>
                  <a:gd name="T2" fmla="*/ 20 w 20"/>
                  <a:gd name="T3" fmla="*/ 0 h 9"/>
                  <a:gd name="T4" fmla="*/ 20 w 20"/>
                  <a:gd name="T5" fmla="*/ 3 h 9"/>
                  <a:gd name="T6" fmla="*/ 0 w 20"/>
                  <a:gd name="T7" fmla="*/ 6 h 9"/>
                  <a:gd name="T8" fmla="*/ 0 w 20"/>
                  <a:gd name="T9" fmla="*/ 9 h 9"/>
                  <a:gd name="T10" fmla="*/ 20 w 20"/>
                  <a:gd name="T11" fmla="*/ 6 h 9"/>
                  <a:gd name="T12" fmla="*/ 20 w 2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3"/>
                    </a:moveTo>
                    <a:lnTo>
                      <a:pt x="20" y="0"/>
                    </a:lnTo>
                    <a:lnTo>
                      <a:pt x="20" y="3"/>
                    </a:lnTo>
                    <a:lnTo>
                      <a:pt x="0" y="6"/>
                    </a:lnTo>
                    <a:lnTo>
                      <a:pt x="0" y="9"/>
                    </a:lnTo>
                    <a:lnTo>
                      <a:pt x="20" y="6"/>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4" name="Freeform 191">
                <a:extLst>
                  <a:ext uri="{FF2B5EF4-FFF2-40B4-BE49-F238E27FC236}">
                    <a16:creationId xmlns:a16="http://schemas.microsoft.com/office/drawing/2014/main" id="{CDB71475-FD74-15EC-D1A4-10108922107D}"/>
                  </a:ext>
                </a:extLst>
              </p:cNvPr>
              <p:cNvSpPr>
                <a:spLocks/>
              </p:cNvSpPr>
              <p:nvPr/>
            </p:nvSpPr>
            <p:spPr bwMode="auto">
              <a:xfrm>
                <a:off x="3290"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5" name="Freeform 192">
                <a:extLst>
                  <a:ext uri="{FF2B5EF4-FFF2-40B4-BE49-F238E27FC236}">
                    <a16:creationId xmlns:a16="http://schemas.microsoft.com/office/drawing/2014/main" id="{BAB479B7-1A2E-EEA4-6958-862248B94972}"/>
                  </a:ext>
                </a:extLst>
              </p:cNvPr>
              <p:cNvSpPr>
                <a:spLocks/>
              </p:cNvSpPr>
              <p:nvPr/>
            </p:nvSpPr>
            <p:spPr bwMode="auto">
              <a:xfrm>
                <a:off x="3309" y="1464"/>
                <a:ext cx="17" cy="23"/>
              </a:xfrm>
              <a:custGeom>
                <a:avLst/>
                <a:gdLst>
                  <a:gd name="T0" fmla="*/ 0 w 17"/>
                  <a:gd name="T1" fmla="*/ 17 h 23"/>
                  <a:gd name="T2" fmla="*/ 17 w 17"/>
                  <a:gd name="T3" fmla="*/ 0 h 23"/>
                  <a:gd name="T4" fmla="*/ 17 w 17"/>
                  <a:gd name="T5" fmla="*/ 3 h 23"/>
                  <a:gd name="T6" fmla="*/ 0 w 17"/>
                  <a:gd name="T7" fmla="*/ 20 h 23"/>
                  <a:gd name="T8" fmla="*/ 0 w 17"/>
                  <a:gd name="T9" fmla="*/ 23 h 23"/>
                  <a:gd name="T10" fmla="*/ 17 w 17"/>
                  <a:gd name="T11" fmla="*/ 7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7"/>
                    </a:moveTo>
                    <a:lnTo>
                      <a:pt x="17" y="0"/>
                    </a:lnTo>
                    <a:lnTo>
                      <a:pt x="17" y="3"/>
                    </a:lnTo>
                    <a:lnTo>
                      <a:pt x="0" y="20"/>
                    </a:lnTo>
                    <a:lnTo>
                      <a:pt x="0" y="23"/>
                    </a:lnTo>
                    <a:lnTo>
                      <a:pt x="17" y="7"/>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6" name="Freeform 193">
                <a:extLst>
                  <a:ext uri="{FF2B5EF4-FFF2-40B4-BE49-F238E27FC236}">
                    <a16:creationId xmlns:a16="http://schemas.microsoft.com/office/drawing/2014/main" id="{3B63D703-3DA1-6756-27F7-959087BBB2D7}"/>
                  </a:ext>
                </a:extLst>
              </p:cNvPr>
              <p:cNvSpPr>
                <a:spLocks/>
              </p:cNvSpPr>
              <p:nvPr/>
            </p:nvSpPr>
            <p:spPr bwMode="auto">
              <a:xfrm>
                <a:off x="3323" y="1451"/>
                <a:ext cx="16" cy="16"/>
              </a:xfrm>
              <a:custGeom>
                <a:avLst/>
                <a:gdLst>
                  <a:gd name="T0" fmla="*/ 0 w 16"/>
                  <a:gd name="T1" fmla="*/ 16 h 16"/>
                  <a:gd name="T2" fmla="*/ 9 w 16"/>
                  <a:gd name="T3" fmla="*/ 0 h 16"/>
                  <a:gd name="T4" fmla="*/ 13 w 16"/>
                  <a:gd name="T5" fmla="*/ 0 h 16"/>
                  <a:gd name="T6" fmla="*/ 3 w 16"/>
                  <a:gd name="T7" fmla="*/ 16 h 16"/>
                  <a:gd name="T8" fmla="*/ 6 w 16"/>
                  <a:gd name="T9" fmla="*/ 16 h 16"/>
                  <a:gd name="T10" fmla="*/ 16 w 16"/>
                  <a:gd name="T11" fmla="*/ 0 h 16"/>
                  <a:gd name="T12" fmla="*/ 13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16"/>
                    </a:moveTo>
                    <a:lnTo>
                      <a:pt x="9" y="0"/>
                    </a:lnTo>
                    <a:lnTo>
                      <a:pt x="13" y="0"/>
                    </a:lnTo>
                    <a:lnTo>
                      <a:pt x="3" y="16"/>
                    </a:lnTo>
                    <a:lnTo>
                      <a:pt x="6" y="16"/>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7" name="Freeform 194">
                <a:extLst>
                  <a:ext uri="{FF2B5EF4-FFF2-40B4-BE49-F238E27FC236}">
                    <a16:creationId xmlns:a16="http://schemas.microsoft.com/office/drawing/2014/main" id="{1AD135F1-6BF1-D19D-FE2E-6DAF2CFBA296}"/>
                  </a:ext>
                </a:extLst>
              </p:cNvPr>
              <p:cNvSpPr>
                <a:spLocks/>
              </p:cNvSpPr>
              <p:nvPr/>
            </p:nvSpPr>
            <p:spPr bwMode="auto">
              <a:xfrm>
                <a:off x="3332" y="1428"/>
                <a:ext cx="10" cy="23"/>
              </a:xfrm>
              <a:custGeom>
                <a:avLst/>
                <a:gdLst>
                  <a:gd name="T0" fmla="*/ 0 w 10"/>
                  <a:gd name="T1" fmla="*/ 23 h 23"/>
                  <a:gd name="T2" fmla="*/ 4 w 10"/>
                  <a:gd name="T3" fmla="*/ 0 h 23"/>
                  <a:gd name="T4" fmla="*/ 7 w 10"/>
                  <a:gd name="T5" fmla="*/ 0 h 23"/>
                  <a:gd name="T6" fmla="*/ 4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4" y="0"/>
                    </a:lnTo>
                    <a:lnTo>
                      <a:pt x="7" y="0"/>
                    </a:lnTo>
                    <a:lnTo>
                      <a:pt x="4"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8" name="Freeform 195">
                <a:extLst>
                  <a:ext uri="{FF2B5EF4-FFF2-40B4-BE49-F238E27FC236}">
                    <a16:creationId xmlns:a16="http://schemas.microsoft.com/office/drawing/2014/main" id="{2A679C35-9083-6B9F-99EA-EE185EC70C83}"/>
                  </a:ext>
                </a:extLst>
              </p:cNvPr>
              <p:cNvSpPr>
                <a:spLocks/>
              </p:cNvSpPr>
              <p:nvPr/>
            </p:nvSpPr>
            <p:spPr bwMode="auto">
              <a:xfrm>
                <a:off x="3332" y="1408"/>
                <a:ext cx="10" cy="20"/>
              </a:xfrm>
              <a:custGeom>
                <a:avLst/>
                <a:gdLst>
                  <a:gd name="T0" fmla="*/ 4 w 10"/>
                  <a:gd name="T1" fmla="*/ 20 h 20"/>
                  <a:gd name="T2" fmla="*/ 0 w 10"/>
                  <a:gd name="T3" fmla="*/ 0 h 20"/>
                  <a:gd name="T4" fmla="*/ 4 w 10"/>
                  <a:gd name="T5" fmla="*/ 0 h 20"/>
                  <a:gd name="T6" fmla="*/ 7 w 10"/>
                  <a:gd name="T7" fmla="*/ 20 h 20"/>
                  <a:gd name="T8" fmla="*/ 10 w 10"/>
                  <a:gd name="T9" fmla="*/ 20 h 20"/>
                  <a:gd name="T10" fmla="*/ 7 w 10"/>
                  <a:gd name="T11" fmla="*/ 0 h 20"/>
                  <a:gd name="T12" fmla="*/ 4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20"/>
                    </a:moveTo>
                    <a:lnTo>
                      <a:pt x="0" y="0"/>
                    </a:lnTo>
                    <a:lnTo>
                      <a:pt x="4" y="0"/>
                    </a:lnTo>
                    <a:lnTo>
                      <a:pt x="7" y="20"/>
                    </a:lnTo>
                    <a:lnTo>
                      <a:pt x="10"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9" name="Freeform 196">
                <a:extLst>
                  <a:ext uri="{FF2B5EF4-FFF2-40B4-BE49-F238E27FC236}">
                    <a16:creationId xmlns:a16="http://schemas.microsoft.com/office/drawing/2014/main" id="{A98811F3-2803-3C45-33CC-E8CFC21FC7FE}"/>
                  </a:ext>
                </a:extLst>
              </p:cNvPr>
              <p:cNvSpPr>
                <a:spLocks/>
              </p:cNvSpPr>
              <p:nvPr/>
            </p:nvSpPr>
            <p:spPr bwMode="auto">
              <a:xfrm>
                <a:off x="3323" y="1388"/>
                <a:ext cx="16" cy="20"/>
              </a:xfrm>
              <a:custGeom>
                <a:avLst/>
                <a:gdLst>
                  <a:gd name="T0" fmla="*/ 9 w 16"/>
                  <a:gd name="T1" fmla="*/ 20 h 20"/>
                  <a:gd name="T2" fmla="*/ 0 w 16"/>
                  <a:gd name="T3" fmla="*/ 0 h 20"/>
                  <a:gd name="T4" fmla="*/ 3 w 16"/>
                  <a:gd name="T5" fmla="*/ 0 h 20"/>
                  <a:gd name="T6" fmla="*/ 13 w 16"/>
                  <a:gd name="T7" fmla="*/ 20 h 20"/>
                  <a:gd name="T8" fmla="*/ 16 w 16"/>
                  <a:gd name="T9" fmla="*/ 20 h 20"/>
                  <a:gd name="T10" fmla="*/ 6 w 16"/>
                  <a:gd name="T11" fmla="*/ 0 h 20"/>
                  <a:gd name="T12" fmla="*/ 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9" y="20"/>
                    </a:moveTo>
                    <a:lnTo>
                      <a:pt x="0" y="0"/>
                    </a:lnTo>
                    <a:lnTo>
                      <a:pt x="3" y="0"/>
                    </a:lnTo>
                    <a:lnTo>
                      <a:pt x="13" y="20"/>
                    </a:lnTo>
                    <a:lnTo>
                      <a:pt x="1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0" name="Freeform 197">
                <a:extLst>
                  <a:ext uri="{FF2B5EF4-FFF2-40B4-BE49-F238E27FC236}">
                    <a16:creationId xmlns:a16="http://schemas.microsoft.com/office/drawing/2014/main" id="{E1C7E15F-7360-E71F-C254-4544DA5F502C}"/>
                  </a:ext>
                </a:extLst>
              </p:cNvPr>
              <p:cNvSpPr>
                <a:spLocks/>
              </p:cNvSpPr>
              <p:nvPr/>
            </p:nvSpPr>
            <p:spPr bwMode="auto">
              <a:xfrm>
                <a:off x="3309" y="1369"/>
                <a:ext cx="17" cy="23"/>
              </a:xfrm>
              <a:custGeom>
                <a:avLst/>
                <a:gdLst>
                  <a:gd name="T0" fmla="*/ 17 w 17"/>
                  <a:gd name="T1" fmla="*/ 16 h 23"/>
                  <a:gd name="T2" fmla="*/ 0 w 17"/>
                  <a:gd name="T3" fmla="*/ 0 h 23"/>
                  <a:gd name="T4" fmla="*/ 0 w 17"/>
                  <a:gd name="T5" fmla="*/ 3 h 23"/>
                  <a:gd name="T6" fmla="*/ 17 w 17"/>
                  <a:gd name="T7" fmla="*/ 19 h 23"/>
                  <a:gd name="T8" fmla="*/ 17 w 17"/>
                  <a:gd name="T9" fmla="*/ 23 h 23"/>
                  <a:gd name="T10" fmla="*/ 0 w 17"/>
                  <a:gd name="T11" fmla="*/ 6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19"/>
                    </a:lnTo>
                    <a:lnTo>
                      <a:pt x="17" y="2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1" name="Freeform 198">
                <a:extLst>
                  <a:ext uri="{FF2B5EF4-FFF2-40B4-BE49-F238E27FC236}">
                    <a16:creationId xmlns:a16="http://schemas.microsoft.com/office/drawing/2014/main" id="{536C5D32-B1A2-85C7-B0AB-6CAABEBC0CF5}"/>
                  </a:ext>
                </a:extLst>
              </p:cNvPr>
              <p:cNvSpPr>
                <a:spLocks/>
              </p:cNvSpPr>
              <p:nvPr/>
            </p:nvSpPr>
            <p:spPr bwMode="auto">
              <a:xfrm>
                <a:off x="3290" y="1359"/>
                <a:ext cx="19" cy="16"/>
              </a:xfrm>
              <a:custGeom>
                <a:avLst/>
                <a:gdLst>
                  <a:gd name="T0" fmla="*/ 19 w 19"/>
                  <a:gd name="T1" fmla="*/ 10 h 16"/>
                  <a:gd name="T2" fmla="*/ 0 w 19"/>
                  <a:gd name="T3" fmla="*/ 0 h 16"/>
                  <a:gd name="T4" fmla="*/ 0 w 19"/>
                  <a:gd name="T5" fmla="*/ 3 h 16"/>
                  <a:gd name="T6" fmla="*/ 19 w 19"/>
                  <a:gd name="T7" fmla="*/ 13 h 16"/>
                  <a:gd name="T8" fmla="*/ 19 w 19"/>
                  <a:gd name="T9" fmla="*/ 16 h 16"/>
                  <a:gd name="T10" fmla="*/ 0 w 19"/>
                  <a:gd name="T11" fmla="*/ 6 h 16"/>
                  <a:gd name="T12" fmla="*/ 0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9" y="10"/>
                    </a:moveTo>
                    <a:lnTo>
                      <a:pt x="0" y="0"/>
                    </a:lnTo>
                    <a:lnTo>
                      <a:pt x="0" y="3"/>
                    </a:lnTo>
                    <a:lnTo>
                      <a:pt x="19" y="13"/>
                    </a:lnTo>
                    <a:lnTo>
                      <a:pt x="19"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2" name="Freeform 199">
                <a:extLst>
                  <a:ext uri="{FF2B5EF4-FFF2-40B4-BE49-F238E27FC236}">
                    <a16:creationId xmlns:a16="http://schemas.microsoft.com/office/drawing/2014/main" id="{D0DA3867-F928-531D-82BE-241C37F2A049}"/>
                  </a:ext>
                </a:extLst>
              </p:cNvPr>
              <p:cNvSpPr>
                <a:spLocks/>
              </p:cNvSpPr>
              <p:nvPr/>
            </p:nvSpPr>
            <p:spPr bwMode="auto">
              <a:xfrm>
                <a:off x="3270" y="1355"/>
                <a:ext cx="20" cy="10"/>
              </a:xfrm>
              <a:custGeom>
                <a:avLst/>
                <a:gdLst>
                  <a:gd name="T0" fmla="*/ 20 w 20"/>
                  <a:gd name="T1" fmla="*/ 4 h 10"/>
                  <a:gd name="T2" fmla="*/ 0 w 20"/>
                  <a:gd name="T3" fmla="*/ 0 h 10"/>
                  <a:gd name="T4" fmla="*/ 0 w 20"/>
                  <a:gd name="T5" fmla="*/ 4 h 10"/>
                  <a:gd name="T6" fmla="*/ 20 w 20"/>
                  <a:gd name="T7" fmla="*/ 7 h 10"/>
                  <a:gd name="T8" fmla="*/ 20 w 20"/>
                  <a:gd name="T9" fmla="*/ 10 h 10"/>
                  <a:gd name="T10" fmla="*/ 0 w 20"/>
                  <a:gd name="T11" fmla="*/ 7 h 10"/>
                  <a:gd name="T12" fmla="*/ 0 w 20"/>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4"/>
                    </a:moveTo>
                    <a:lnTo>
                      <a:pt x="0" y="0"/>
                    </a:lnTo>
                    <a:lnTo>
                      <a:pt x="0" y="4"/>
                    </a:lnTo>
                    <a:lnTo>
                      <a:pt x="20" y="7"/>
                    </a:lnTo>
                    <a:lnTo>
                      <a:pt x="20"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3" name="Freeform 200">
                <a:extLst>
                  <a:ext uri="{FF2B5EF4-FFF2-40B4-BE49-F238E27FC236}">
                    <a16:creationId xmlns:a16="http://schemas.microsoft.com/office/drawing/2014/main" id="{04DC46BE-DA21-5C62-7E11-3C5B7D8FD23D}"/>
                  </a:ext>
                </a:extLst>
              </p:cNvPr>
              <p:cNvSpPr>
                <a:spLocks/>
              </p:cNvSpPr>
              <p:nvPr/>
            </p:nvSpPr>
            <p:spPr bwMode="auto">
              <a:xfrm>
                <a:off x="3247" y="1355"/>
                <a:ext cx="23" cy="10"/>
              </a:xfrm>
              <a:custGeom>
                <a:avLst/>
                <a:gdLst>
                  <a:gd name="T0" fmla="*/ 23 w 23"/>
                  <a:gd name="T1" fmla="*/ 0 h 10"/>
                  <a:gd name="T2" fmla="*/ 0 w 23"/>
                  <a:gd name="T3" fmla="*/ 4 h 10"/>
                  <a:gd name="T4" fmla="*/ 0 w 23"/>
                  <a:gd name="T5" fmla="*/ 7 h 10"/>
                  <a:gd name="T6" fmla="*/ 23 w 23"/>
                  <a:gd name="T7" fmla="*/ 4 h 10"/>
                  <a:gd name="T8" fmla="*/ 23 w 23"/>
                  <a:gd name="T9" fmla="*/ 7 h 10"/>
                  <a:gd name="T10" fmla="*/ 0 w 23"/>
                  <a:gd name="T11" fmla="*/ 10 h 10"/>
                  <a:gd name="T12" fmla="*/ 0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4"/>
                    </a:lnTo>
                    <a:lnTo>
                      <a:pt x="0" y="7"/>
                    </a:lnTo>
                    <a:lnTo>
                      <a:pt x="23" y="4"/>
                    </a:lnTo>
                    <a:lnTo>
                      <a:pt x="2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4" name="Freeform 201">
                <a:extLst>
                  <a:ext uri="{FF2B5EF4-FFF2-40B4-BE49-F238E27FC236}">
                    <a16:creationId xmlns:a16="http://schemas.microsoft.com/office/drawing/2014/main" id="{758A692D-D5A7-DA53-75A6-3C01BF8BDB20}"/>
                  </a:ext>
                </a:extLst>
              </p:cNvPr>
              <p:cNvSpPr>
                <a:spLocks/>
              </p:cNvSpPr>
              <p:nvPr/>
            </p:nvSpPr>
            <p:spPr bwMode="auto">
              <a:xfrm>
                <a:off x="3227" y="1359"/>
                <a:ext cx="20" cy="16"/>
              </a:xfrm>
              <a:custGeom>
                <a:avLst/>
                <a:gdLst>
                  <a:gd name="T0" fmla="*/ 20 w 20"/>
                  <a:gd name="T1" fmla="*/ 0 h 16"/>
                  <a:gd name="T2" fmla="*/ 0 w 20"/>
                  <a:gd name="T3" fmla="*/ 10 h 16"/>
                  <a:gd name="T4" fmla="*/ 0 w 20"/>
                  <a:gd name="T5" fmla="*/ 13 h 16"/>
                  <a:gd name="T6" fmla="*/ 20 w 20"/>
                  <a:gd name="T7" fmla="*/ 3 h 16"/>
                  <a:gd name="T8" fmla="*/ 20 w 20"/>
                  <a:gd name="T9" fmla="*/ 6 h 16"/>
                  <a:gd name="T10" fmla="*/ 0 w 20"/>
                  <a:gd name="T11" fmla="*/ 16 h 16"/>
                  <a:gd name="T12" fmla="*/ 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20" y="0"/>
                    </a:moveTo>
                    <a:lnTo>
                      <a:pt x="0" y="10"/>
                    </a:lnTo>
                    <a:lnTo>
                      <a:pt x="0" y="13"/>
                    </a:lnTo>
                    <a:lnTo>
                      <a:pt x="20" y="3"/>
                    </a:lnTo>
                    <a:lnTo>
                      <a:pt x="2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5" name="Freeform 202">
                <a:extLst>
                  <a:ext uri="{FF2B5EF4-FFF2-40B4-BE49-F238E27FC236}">
                    <a16:creationId xmlns:a16="http://schemas.microsoft.com/office/drawing/2014/main" id="{CB8CA87E-F312-DAEF-BC67-6F2B4560F24A}"/>
                  </a:ext>
                </a:extLst>
              </p:cNvPr>
              <p:cNvSpPr>
                <a:spLocks/>
              </p:cNvSpPr>
              <p:nvPr/>
            </p:nvSpPr>
            <p:spPr bwMode="auto">
              <a:xfrm>
                <a:off x="3211" y="1372"/>
                <a:ext cx="19" cy="16"/>
              </a:xfrm>
              <a:custGeom>
                <a:avLst/>
                <a:gdLst>
                  <a:gd name="T0" fmla="*/ 13 w 19"/>
                  <a:gd name="T1" fmla="*/ 0 h 16"/>
                  <a:gd name="T2" fmla="*/ 0 w 19"/>
                  <a:gd name="T3" fmla="*/ 16 h 16"/>
                  <a:gd name="T4" fmla="*/ 3 w 19"/>
                  <a:gd name="T5" fmla="*/ 16 h 16"/>
                  <a:gd name="T6" fmla="*/ 16 w 19"/>
                  <a:gd name="T7" fmla="*/ 0 h 16"/>
                  <a:gd name="T8" fmla="*/ 19 w 19"/>
                  <a:gd name="T9" fmla="*/ 0 h 16"/>
                  <a:gd name="T10" fmla="*/ 6 w 19"/>
                  <a:gd name="T11" fmla="*/ 16 h 16"/>
                  <a:gd name="T12" fmla="*/ 3 w 19"/>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3" y="0"/>
                    </a:moveTo>
                    <a:lnTo>
                      <a:pt x="0" y="16"/>
                    </a:lnTo>
                    <a:lnTo>
                      <a:pt x="3" y="16"/>
                    </a:lnTo>
                    <a:lnTo>
                      <a:pt x="16" y="0"/>
                    </a:lnTo>
                    <a:lnTo>
                      <a:pt x="19"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6" name="Freeform 203">
                <a:extLst>
                  <a:ext uri="{FF2B5EF4-FFF2-40B4-BE49-F238E27FC236}">
                    <a16:creationId xmlns:a16="http://schemas.microsoft.com/office/drawing/2014/main" id="{91D79EFD-E47E-94A9-00E5-A300A8DEFC0D}"/>
                  </a:ext>
                </a:extLst>
              </p:cNvPr>
              <p:cNvSpPr>
                <a:spLocks/>
              </p:cNvSpPr>
              <p:nvPr/>
            </p:nvSpPr>
            <p:spPr bwMode="auto">
              <a:xfrm>
                <a:off x="3201" y="1388"/>
                <a:ext cx="16" cy="20"/>
              </a:xfrm>
              <a:custGeom>
                <a:avLst/>
                <a:gdLst>
                  <a:gd name="T0" fmla="*/ 10 w 16"/>
                  <a:gd name="T1" fmla="*/ 0 h 20"/>
                  <a:gd name="T2" fmla="*/ 0 w 16"/>
                  <a:gd name="T3" fmla="*/ 20 h 20"/>
                  <a:gd name="T4" fmla="*/ 3 w 16"/>
                  <a:gd name="T5" fmla="*/ 20 h 20"/>
                  <a:gd name="T6" fmla="*/ 13 w 16"/>
                  <a:gd name="T7" fmla="*/ 0 h 20"/>
                  <a:gd name="T8" fmla="*/ 16 w 16"/>
                  <a:gd name="T9" fmla="*/ 0 h 20"/>
                  <a:gd name="T10" fmla="*/ 6 w 16"/>
                  <a:gd name="T11" fmla="*/ 20 h 20"/>
                  <a:gd name="T12" fmla="*/ 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10" y="0"/>
                    </a:moveTo>
                    <a:lnTo>
                      <a:pt x="0" y="20"/>
                    </a:lnTo>
                    <a:lnTo>
                      <a:pt x="3" y="20"/>
                    </a:lnTo>
                    <a:lnTo>
                      <a:pt x="13" y="0"/>
                    </a:lnTo>
                    <a:lnTo>
                      <a:pt x="16"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7" name="Freeform 204">
                <a:extLst>
                  <a:ext uri="{FF2B5EF4-FFF2-40B4-BE49-F238E27FC236}">
                    <a16:creationId xmlns:a16="http://schemas.microsoft.com/office/drawing/2014/main" id="{DE4CC7D1-E08E-B5AF-4778-B4011090AEDA}"/>
                  </a:ext>
                </a:extLst>
              </p:cNvPr>
              <p:cNvSpPr>
                <a:spLocks/>
              </p:cNvSpPr>
              <p:nvPr/>
            </p:nvSpPr>
            <p:spPr bwMode="auto">
              <a:xfrm>
                <a:off x="3197" y="1408"/>
                <a:ext cx="10" cy="20"/>
              </a:xfrm>
              <a:custGeom>
                <a:avLst/>
                <a:gdLst>
                  <a:gd name="T0" fmla="*/ 4 w 10"/>
                  <a:gd name="T1" fmla="*/ 0 h 20"/>
                  <a:gd name="T2" fmla="*/ 0 w 10"/>
                  <a:gd name="T3" fmla="*/ 20 h 20"/>
                  <a:gd name="T4" fmla="*/ 4 w 10"/>
                  <a:gd name="T5" fmla="*/ 20 h 20"/>
                  <a:gd name="T6" fmla="*/ 7 w 10"/>
                  <a:gd name="T7" fmla="*/ 0 h 20"/>
                  <a:gd name="T8" fmla="*/ 10 w 10"/>
                  <a:gd name="T9" fmla="*/ 0 h 20"/>
                  <a:gd name="T10" fmla="*/ 7 w 10"/>
                  <a:gd name="T11" fmla="*/ 20 h 20"/>
                  <a:gd name="T12" fmla="*/ 4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0"/>
                    </a:moveTo>
                    <a:lnTo>
                      <a:pt x="0" y="20"/>
                    </a:lnTo>
                    <a:lnTo>
                      <a:pt x="4" y="20"/>
                    </a:lnTo>
                    <a:lnTo>
                      <a:pt x="7" y="0"/>
                    </a:lnTo>
                    <a:lnTo>
                      <a:pt x="10"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8" name="Freeform 205">
                <a:extLst>
                  <a:ext uri="{FF2B5EF4-FFF2-40B4-BE49-F238E27FC236}">
                    <a16:creationId xmlns:a16="http://schemas.microsoft.com/office/drawing/2014/main" id="{49797D87-5F6F-C717-F1EE-ED963CE479CB}"/>
                  </a:ext>
                </a:extLst>
              </p:cNvPr>
              <p:cNvSpPr>
                <a:spLocks/>
              </p:cNvSpPr>
              <p:nvPr/>
            </p:nvSpPr>
            <p:spPr bwMode="auto">
              <a:xfrm>
                <a:off x="3227" y="1428"/>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9" name="Freeform 206">
                <a:extLst>
                  <a:ext uri="{FF2B5EF4-FFF2-40B4-BE49-F238E27FC236}">
                    <a16:creationId xmlns:a16="http://schemas.microsoft.com/office/drawing/2014/main" id="{954BF506-62CA-1700-53FC-803BB70C1D95}"/>
                  </a:ext>
                </a:extLst>
              </p:cNvPr>
              <p:cNvSpPr>
                <a:spLocks/>
              </p:cNvSpPr>
              <p:nvPr/>
            </p:nvSpPr>
            <p:spPr bwMode="auto">
              <a:xfrm>
                <a:off x="3227" y="1441"/>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0" name="Freeform 207">
                <a:extLst>
                  <a:ext uri="{FF2B5EF4-FFF2-40B4-BE49-F238E27FC236}">
                    <a16:creationId xmlns:a16="http://schemas.microsoft.com/office/drawing/2014/main" id="{A70B4D37-52BF-0268-E89B-01C09F3715F2}"/>
                  </a:ext>
                </a:extLst>
              </p:cNvPr>
              <p:cNvSpPr>
                <a:spLocks/>
              </p:cNvSpPr>
              <p:nvPr/>
            </p:nvSpPr>
            <p:spPr bwMode="auto">
              <a:xfrm>
                <a:off x="3237"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1" name="Freeform 208">
                <a:extLst>
                  <a:ext uri="{FF2B5EF4-FFF2-40B4-BE49-F238E27FC236}">
                    <a16:creationId xmlns:a16="http://schemas.microsoft.com/office/drawing/2014/main" id="{EA0FBA66-9AE1-C264-6781-D40C085C840C}"/>
                  </a:ext>
                </a:extLst>
              </p:cNvPr>
              <p:cNvSpPr>
                <a:spLocks/>
              </p:cNvSpPr>
              <p:nvPr/>
            </p:nvSpPr>
            <p:spPr bwMode="auto">
              <a:xfrm>
                <a:off x="3247" y="1458"/>
                <a:ext cx="10" cy="9"/>
              </a:xfrm>
              <a:custGeom>
                <a:avLst/>
                <a:gdLst>
                  <a:gd name="T0" fmla="*/ 0 w 10"/>
                  <a:gd name="T1" fmla="*/ 0 h 9"/>
                  <a:gd name="T2" fmla="*/ 10 w 10"/>
                  <a:gd name="T3" fmla="*/ 3 h 9"/>
                  <a:gd name="T4" fmla="*/ 10 w 10"/>
                  <a:gd name="T5" fmla="*/ 6 h 9"/>
                  <a:gd name="T6" fmla="*/ 0 w 10"/>
                  <a:gd name="T7" fmla="*/ 3 h 9"/>
                  <a:gd name="T8" fmla="*/ 0 w 10"/>
                  <a:gd name="T9" fmla="*/ 6 h 9"/>
                  <a:gd name="T10" fmla="*/ 10 w 10"/>
                  <a:gd name="T11" fmla="*/ 9 h 9"/>
                  <a:gd name="T12" fmla="*/ 10 w 1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0"/>
                    </a:moveTo>
                    <a:lnTo>
                      <a:pt x="10" y="3"/>
                    </a:lnTo>
                    <a:lnTo>
                      <a:pt x="10" y="6"/>
                    </a:lnTo>
                    <a:lnTo>
                      <a:pt x="0" y="3"/>
                    </a:lnTo>
                    <a:lnTo>
                      <a:pt x="0" y="6"/>
                    </a:lnTo>
                    <a:lnTo>
                      <a:pt x="10" y="9"/>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90" name="Group 209">
              <a:extLst>
                <a:ext uri="{FF2B5EF4-FFF2-40B4-BE49-F238E27FC236}">
                  <a16:creationId xmlns:a16="http://schemas.microsoft.com/office/drawing/2014/main" id="{8995CD9C-C3C8-8584-995D-0C9C460E19B8}"/>
                </a:ext>
              </a:extLst>
            </p:cNvPr>
            <p:cNvGrpSpPr>
              <a:grpSpLocks/>
            </p:cNvGrpSpPr>
            <p:nvPr/>
          </p:nvGrpSpPr>
          <p:grpSpPr bwMode="auto">
            <a:xfrm>
              <a:off x="1891" y="1089"/>
              <a:ext cx="2007" cy="418"/>
              <a:chOff x="1891" y="1089"/>
              <a:chExt cx="2007" cy="418"/>
            </a:xfrm>
          </p:grpSpPr>
          <p:sp>
            <p:nvSpPr>
              <p:cNvPr id="1442" name="Freeform 210">
                <a:extLst>
                  <a:ext uri="{FF2B5EF4-FFF2-40B4-BE49-F238E27FC236}">
                    <a16:creationId xmlns:a16="http://schemas.microsoft.com/office/drawing/2014/main" id="{91E1D3EF-98CB-F6A7-1215-D57CF6D203B1}"/>
                  </a:ext>
                </a:extLst>
              </p:cNvPr>
              <p:cNvSpPr>
                <a:spLocks/>
              </p:cNvSpPr>
              <p:nvPr/>
            </p:nvSpPr>
            <p:spPr bwMode="auto">
              <a:xfrm>
                <a:off x="3257" y="1461"/>
                <a:ext cx="13" cy="10"/>
              </a:xfrm>
              <a:custGeom>
                <a:avLst/>
                <a:gdLst>
                  <a:gd name="T0" fmla="*/ 0 w 13"/>
                  <a:gd name="T1" fmla="*/ 0 h 10"/>
                  <a:gd name="T2" fmla="*/ 13 w 13"/>
                  <a:gd name="T3" fmla="*/ 3 h 10"/>
                  <a:gd name="T4" fmla="*/ 13 w 13"/>
                  <a:gd name="T5" fmla="*/ 6 h 10"/>
                  <a:gd name="T6" fmla="*/ 0 w 13"/>
                  <a:gd name="T7" fmla="*/ 3 h 10"/>
                  <a:gd name="T8" fmla="*/ 0 w 13"/>
                  <a:gd name="T9" fmla="*/ 6 h 10"/>
                  <a:gd name="T10" fmla="*/ 13 w 13"/>
                  <a:gd name="T11" fmla="*/ 10 h 10"/>
                  <a:gd name="T12" fmla="*/ 13 w 1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6"/>
                    </a:lnTo>
                    <a:lnTo>
                      <a:pt x="0" y="3"/>
                    </a:lnTo>
                    <a:lnTo>
                      <a:pt x="0" y="6"/>
                    </a:lnTo>
                    <a:lnTo>
                      <a:pt x="13" y="10"/>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 name="Freeform 211">
                <a:extLst>
                  <a:ext uri="{FF2B5EF4-FFF2-40B4-BE49-F238E27FC236}">
                    <a16:creationId xmlns:a16="http://schemas.microsoft.com/office/drawing/2014/main" id="{E3D1CAE9-D639-E4A4-8825-806D35F4F20E}"/>
                  </a:ext>
                </a:extLst>
              </p:cNvPr>
              <p:cNvSpPr>
                <a:spLocks/>
              </p:cNvSpPr>
              <p:nvPr/>
            </p:nvSpPr>
            <p:spPr bwMode="auto">
              <a:xfrm>
                <a:off x="3270"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4" name="Freeform 212">
                <a:extLst>
                  <a:ext uri="{FF2B5EF4-FFF2-40B4-BE49-F238E27FC236}">
                    <a16:creationId xmlns:a16="http://schemas.microsoft.com/office/drawing/2014/main" id="{18A0DF42-E004-A414-0391-720C81BBF161}"/>
                  </a:ext>
                </a:extLst>
              </p:cNvPr>
              <p:cNvSpPr>
                <a:spLocks/>
              </p:cNvSpPr>
              <p:nvPr/>
            </p:nvSpPr>
            <p:spPr bwMode="auto">
              <a:xfrm>
                <a:off x="3283" y="1458"/>
                <a:ext cx="10" cy="9"/>
              </a:xfrm>
              <a:custGeom>
                <a:avLst/>
                <a:gdLst>
                  <a:gd name="T0" fmla="*/ 0 w 10"/>
                  <a:gd name="T1" fmla="*/ 3 h 9"/>
                  <a:gd name="T2" fmla="*/ 10 w 10"/>
                  <a:gd name="T3" fmla="*/ 0 h 9"/>
                  <a:gd name="T4" fmla="*/ 10 w 10"/>
                  <a:gd name="T5" fmla="*/ 3 h 9"/>
                  <a:gd name="T6" fmla="*/ 0 w 10"/>
                  <a:gd name="T7" fmla="*/ 6 h 9"/>
                  <a:gd name="T8" fmla="*/ 0 w 10"/>
                  <a:gd name="T9" fmla="*/ 9 h 9"/>
                  <a:gd name="T10" fmla="*/ 10 w 10"/>
                  <a:gd name="T11" fmla="*/ 6 h 9"/>
                  <a:gd name="T12" fmla="*/ 10 w 1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3"/>
                    </a:moveTo>
                    <a:lnTo>
                      <a:pt x="10" y="0"/>
                    </a:lnTo>
                    <a:lnTo>
                      <a:pt x="10" y="3"/>
                    </a:lnTo>
                    <a:lnTo>
                      <a:pt x="0" y="6"/>
                    </a:lnTo>
                    <a:lnTo>
                      <a:pt x="0" y="9"/>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5" name="Freeform 213">
                <a:extLst>
                  <a:ext uri="{FF2B5EF4-FFF2-40B4-BE49-F238E27FC236}">
                    <a16:creationId xmlns:a16="http://schemas.microsoft.com/office/drawing/2014/main" id="{8A015F1C-8B9E-28B3-761B-8CE81D3A2371}"/>
                  </a:ext>
                </a:extLst>
              </p:cNvPr>
              <p:cNvSpPr>
                <a:spLocks/>
              </p:cNvSpPr>
              <p:nvPr/>
            </p:nvSpPr>
            <p:spPr bwMode="auto">
              <a:xfrm>
                <a:off x="3293" y="1448"/>
                <a:ext cx="10" cy="16"/>
              </a:xfrm>
              <a:custGeom>
                <a:avLst/>
                <a:gdLst>
                  <a:gd name="T0" fmla="*/ 0 w 10"/>
                  <a:gd name="T1" fmla="*/ 10 h 16"/>
                  <a:gd name="T2" fmla="*/ 10 w 10"/>
                  <a:gd name="T3" fmla="*/ 0 h 16"/>
                  <a:gd name="T4" fmla="*/ 10 w 10"/>
                  <a:gd name="T5" fmla="*/ 3 h 16"/>
                  <a:gd name="T6" fmla="*/ 0 w 10"/>
                  <a:gd name="T7" fmla="*/ 13 h 16"/>
                  <a:gd name="T8" fmla="*/ 0 w 10"/>
                  <a:gd name="T9" fmla="*/ 16 h 16"/>
                  <a:gd name="T10" fmla="*/ 10 w 10"/>
                  <a:gd name="T11" fmla="*/ 6 h 16"/>
                  <a:gd name="T12" fmla="*/ 1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10"/>
                    </a:moveTo>
                    <a:lnTo>
                      <a:pt x="10" y="0"/>
                    </a:lnTo>
                    <a:lnTo>
                      <a:pt x="10" y="3"/>
                    </a:lnTo>
                    <a:lnTo>
                      <a:pt x="0" y="13"/>
                    </a:lnTo>
                    <a:lnTo>
                      <a:pt x="0" y="1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 name="Freeform 214">
                <a:extLst>
                  <a:ext uri="{FF2B5EF4-FFF2-40B4-BE49-F238E27FC236}">
                    <a16:creationId xmlns:a16="http://schemas.microsoft.com/office/drawing/2014/main" id="{A337D000-5570-A843-061E-E0E996BBE9C7}"/>
                  </a:ext>
                </a:extLst>
              </p:cNvPr>
              <p:cNvSpPr>
                <a:spLocks/>
              </p:cNvSpPr>
              <p:nvPr/>
            </p:nvSpPr>
            <p:spPr bwMode="auto">
              <a:xfrm>
                <a:off x="3299" y="144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 name="Freeform 215">
                <a:extLst>
                  <a:ext uri="{FF2B5EF4-FFF2-40B4-BE49-F238E27FC236}">
                    <a16:creationId xmlns:a16="http://schemas.microsoft.com/office/drawing/2014/main" id="{82274EA9-C5B8-4EAA-4E97-70F5B1D9B8F3}"/>
                  </a:ext>
                </a:extLst>
              </p:cNvPr>
              <p:cNvSpPr>
                <a:spLocks/>
              </p:cNvSpPr>
              <p:nvPr/>
            </p:nvSpPr>
            <p:spPr bwMode="auto">
              <a:xfrm>
                <a:off x="3303"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 name="Freeform 216">
                <a:extLst>
                  <a:ext uri="{FF2B5EF4-FFF2-40B4-BE49-F238E27FC236}">
                    <a16:creationId xmlns:a16="http://schemas.microsoft.com/office/drawing/2014/main" id="{342866FD-BAAA-CEA5-36AF-A4EBBF575074}"/>
                  </a:ext>
                </a:extLst>
              </p:cNvPr>
              <p:cNvSpPr>
                <a:spLocks/>
              </p:cNvSpPr>
              <p:nvPr/>
            </p:nvSpPr>
            <p:spPr bwMode="auto">
              <a:xfrm>
                <a:off x="3303"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 name="Freeform 217">
                <a:extLst>
                  <a:ext uri="{FF2B5EF4-FFF2-40B4-BE49-F238E27FC236}">
                    <a16:creationId xmlns:a16="http://schemas.microsoft.com/office/drawing/2014/main" id="{9C35462D-67B3-F69F-AC36-2FF5C05F34C0}"/>
                  </a:ext>
                </a:extLst>
              </p:cNvPr>
              <p:cNvSpPr>
                <a:spLocks/>
              </p:cNvSpPr>
              <p:nvPr/>
            </p:nvSpPr>
            <p:spPr bwMode="auto">
              <a:xfrm>
                <a:off x="3299" y="1405"/>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 name="Freeform 218">
                <a:extLst>
                  <a:ext uri="{FF2B5EF4-FFF2-40B4-BE49-F238E27FC236}">
                    <a16:creationId xmlns:a16="http://schemas.microsoft.com/office/drawing/2014/main" id="{C95A2385-DB9B-BAC4-971D-1EEB21969314}"/>
                  </a:ext>
                </a:extLst>
              </p:cNvPr>
              <p:cNvSpPr>
                <a:spLocks/>
              </p:cNvSpPr>
              <p:nvPr/>
            </p:nvSpPr>
            <p:spPr bwMode="auto">
              <a:xfrm>
                <a:off x="3293" y="1392"/>
                <a:ext cx="10" cy="16"/>
              </a:xfrm>
              <a:custGeom>
                <a:avLst/>
                <a:gdLst>
                  <a:gd name="T0" fmla="*/ 10 w 10"/>
                  <a:gd name="T1" fmla="*/ 10 h 16"/>
                  <a:gd name="T2" fmla="*/ 0 w 10"/>
                  <a:gd name="T3" fmla="*/ 0 h 16"/>
                  <a:gd name="T4" fmla="*/ 0 w 10"/>
                  <a:gd name="T5" fmla="*/ 3 h 16"/>
                  <a:gd name="T6" fmla="*/ 10 w 10"/>
                  <a:gd name="T7" fmla="*/ 13 h 16"/>
                  <a:gd name="T8" fmla="*/ 10 w 10"/>
                  <a:gd name="T9" fmla="*/ 16 h 16"/>
                  <a:gd name="T10" fmla="*/ 0 w 10"/>
                  <a:gd name="T11" fmla="*/ 6 h 16"/>
                  <a:gd name="T12" fmla="*/ 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0"/>
                    </a:moveTo>
                    <a:lnTo>
                      <a:pt x="0" y="0"/>
                    </a:lnTo>
                    <a:lnTo>
                      <a:pt x="0" y="3"/>
                    </a:lnTo>
                    <a:lnTo>
                      <a:pt x="10" y="13"/>
                    </a:lnTo>
                    <a:lnTo>
                      <a:pt x="10"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 name="Freeform 219">
                <a:extLst>
                  <a:ext uri="{FF2B5EF4-FFF2-40B4-BE49-F238E27FC236}">
                    <a16:creationId xmlns:a16="http://schemas.microsoft.com/office/drawing/2014/main" id="{B8192B50-924F-B02E-BB1A-19CC2E283E05}"/>
                  </a:ext>
                </a:extLst>
              </p:cNvPr>
              <p:cNvSpPr>
                <a:spLocks/>
              </p:cNvSpPr>
              <p:nvPr/>
            </p:nvSpPr>
            <p:spPr bwMode="auto">
              <a:xfrm>
                <a:off x="3283" y="1385"/>
                <a:ext cx="10" cy="13"/>
              </a:xfrm>
              <a:custGeom>
                <a:avLst/>
                <a:gdLst>
                  <a:gd name="T0" fmla="*/ 10 w 10"/>
                  <a:gd name="T1" fmla="*/ 7 h 13"/>
                  <a:gd name="T2" fmla="*/ 0 w 10"/>
                  <a:gd name="T3" fmla="*/ 0 h 13"/>
                  <a:gd name="T4" fmla="*/ 0 w 10"/>
                  <a:gd name="T5" fmla="*/ 3 h 13"/>
                  <a:gd name="T6" fmla="*/ 10 w 10"/>
                  <a:gd name="T7" fmla="*/ 10 h 13"/>
                  <a:gd name="T8" fmla="*/ 10 w 10"/>
                  <a:gd name="T9" fmla="*/ 13 h 13"/>
                  <a:gd name="T10" fmla="*/ 0 w 10"/>
                  <a:gd name="T11" fmla="*/ 7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7"/>
                    </a:moveTo>
                    <a:lnTo>
                      <a:pt x="0" y="0"/>
                    </a:lnTo>
                    <a:lnTo>
                      <a:pt x="0" y="3"/>
                    </a:lnTo>
                    <a:lnTo>
                      <a:pt x="10" y="10"/>
                    </a:lnTo>
                    <a:lnTo>
                      <a:pt x="10"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2" name="Freeform 220">
                <a:extLst>
                  <a:ext uri="{FF2B5EF4-FFF2-40B4-BE49-F238E27FC236}">
                    <a16:creationId xmlns:a16="http://schemas.microsoft.com/office/drawing/2014/main" id="{5D1D2D6A-7664-9FBE-3AA8-18BFBF732353}"/>
                  </a:ext>
                </a:extLst>
              </p:cNvPr>
              <p:cNvSpPr>
                <a:spLocks/>
              </p:cNvSpPr>
              <p:nvPr/>
            </p:nvSpPr>
            <p:spPr bwMode="auto">
              <a:xfrm>
                <a:off x="3270"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3" name="Freeform 221">
                <a:extLst>
                  <a:ext uri="{FF2B5EF4-FFF2-40B4-BE49-F238E27FC236}">
                    <a16:creationId xmlns:a16="http://schemas.microsoft.com/office/drawing/2014/main" id="{9DEFD898-8165-92B3-9F9C-DA27125924CD}"/>
                  </a:ext>
                </a:extLst>
              </p:cNvPr>
              <p:cNvSpPr>
                <a:spLocks/>
              </p:cNvSpPr>
              <p:nvPr/>
            </p:nvSpPr>
            <p:spPr bwMode="auto">
              <a:xfrm>
                <a:off x="3257"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 name="Freeform 222">
                <a:extLst>
                  <a:ext uri="{FF2B5EF4-FFF2-40B4-BE49-F238E27FC236}">
                    <a16:creationId xmlns:a16="http://schemas.microsoft.com/office/drawing/2014/main" id="{F92A425D-EB20-6F1D-498F-45C1F6C0032C}"/>
                  </a:ext>
                </a:extLst>
              </p:cNvPr>
              <p:cNvSpPr>
                <a:spLocks/>
              </p:cNvSpPr>
              <p:nvPr/>
            </p:nvSpPr>
            <p:spPr bwMode="auto">
              <a:xfrm>
                <a:off x="3247" y="1385"/>
                <a:ext cx="10" cy="13"/>
              </a:xfrm>
              <a:custGeom>
                <a:avLst/>
                <a:gdLst>
                  <a:gd name="T0" fmla="*/ 10 w 10"/>
                  <a:gd name="T1" fmla="*/ 0 h 13"/>
                  <a:gd name="T2" fmla="*/ 0 w 10"/>
                  <a:gd name="T3" fmla="*/ 7 h 13"/>
                  <a:gd name="T4" fmla="*/ 0 w 10"/>
                  <a:gd name="T5" fmla="*/ 10 h 13"/>
                  <a:gd name="T6" fmla="*/ 10 w 10"/>
                  <a:gd name="T7" fmla="*/ 3 h 13"/>
                  <a:gd name="T8" fmla="*/ 10 w 10"/>
                  <a:gd name="T9" fmla="*/ 7 h 13"/>
                  <a:gd name="T10" fmla="*/ 0 w 10"/>
                  <a:gd name="T11" fmla="*/ 13 h 13"/>
                  <a:gd name="T12" fmla="*/ 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0" y="7"/>
                    </a:lnTo>
                    <a:lnTo>
                      <a:pt x="0" y="10"/>
                    </a:lnTo>
                    <a:lnTo>
                      <a:pt x="10" y="3"/>
                    </a:lnTo>
                    <a:lnTo>
                      <a:pt x="1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 name="Freeform 223">
                <a:extLst>
                  <a:ext uri="{FF2B5EF4-FFF2-40B4-BE49-F238E27FC236}">
                    <a16:creationId xmlns:a16="http://schemas.microsoft.com/office/drawing/2014/main" id="{D10BF940-4144-5CCF-A7AC-3B564E20188B}"/>
                  </a:ext>
                </a:extLst>
              </p:cNvPr>
              <p:cNvSpPr>
                <a:spLocks/>
              </p:cNvSpPr>
              <p:nvPr/>
            </p:nvSpPr>
            <p:spPr bwMode="auto">
              <a:xfrm>
                <a:off x="3237"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 name="Freeform 224">
                <a:extLst>
                  <a:ext uri="{FF2B5EF4-FFF2-40B4-BE49-F238E27FC236}">
                    <a16:creationId xmlns:a16="http://schemas.microsoft.com/office/drawing/2014/main" id="{ACD3972F-909F-C0B8-A463-16F92732F30F}"/>
                  </a:ext>
                </a:extLst>
              </p:cNvPr>
              <p:cNvSpPr>
                <a:spLocks/>
              </p:cNvSpPr>
              <p:nvPr/>
            </p:nvSpPr>
            <p:spPr bwMode="auto">
              <a:xfrm>
                <a:off x="3227" y="1405"/>
                <a:ext cx="13" cy="10"/>
              </a:xfrm>
              <a:custGeom>
                <a:avLst/>
                <a:gdLst>
                  <a:gd name="T0" fmla="*/ 7 w 13"/>
                  <a:gd name="T1" fmla="*/ 0 h 10"/>
                  <a:gd name="T2" fmla="*/ 0 w 13"/>
                  <a:gd name="T3" fmla="*/ 10 h 10"/>
                  <a:gd name="T4" fmla="*/ 3 w 13"/>
                  <a:gd name="T5" fmla="*/ 10 h 10"/>
                  <a:gd name="T6" fmla="*/ 10 w 13"/>
                  <a:gd name="T7" fmla="*/ 0 h 10"/>
                  <a:gd name="T8" fmla="*/ 13 w 13"/>
                  <a:gd name="T9" fmla="*/ 0 h 10"/>
                  <a:gd name="T10" fmla="*/ 7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10"/>
                    </a:lnTo>
                    <a:lnTo>
                      <a:pt x="3" y="10"/>
                    </a:lnTo>
                    <a:lnTo>
                      <a:pt x="10" y="0"/>
                    </a:lnTo>
                    <a:lnTo>
                      <a:pt x="13"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7" name="Freeform 225">
                <a:extLst>
                  <a:ext uri="{FF2B5EF4-FFF2-40B4-BE49-F238E27FC236}">
                    <a16:creationId xmlns:a16="http://schemas.microsoft.com/office/drawing/2014/main" id="{7090CDE2-2374-3BC3-D949-981026F23E1F}"/>
                  </a:ext>
                </a:extLst>
              </p:cNvPr>
              <p:cNvSpPr>
                <a:spLocks/>
              </p:cNvSpPr>
              <p:nvPr/>
            </p:nvSpPr>
            <p:spPr bwMode="auto">
              <a:xfrm>
                <a:off x="3227" y="1415"/>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8" name="Freeform 226">
                <a:extLst>
                  <a:ext uri="{FF2B5EF4-FFF2-40B4-BE49-F238E27FC236}">
                    <a16:creationId xmlns:a16="http://schemas.microsoft.com/office/drawing/2014/main" id="{393C22E6-1CBF-9EC4-8F8B-E1D31EA43FFA}"/>
                  </a:ext>
                </a:extLst>
              </p:cNvPr>
              <p:cNvSpPr>
                <a:spLocks/>
              </p:cNvSpPr>
              <p:nvPr/>
            </p:nvSpPr>
            <p:spPr bwMode="auto">
              <a:xfrm>
                <a:off x="3257"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 name="Freeform 227">
                <a:extLst>
                  <a:ext uri="{FF2B5EF4-FFF2-40B4-BE49-F238E27FC236}">
                    <a16:creationId xmlns:a16="http://schemas.microsoft.com/office/drawing/2014/main" id="{0E6A1C25-744E-460B-FF0D-9B3E982D1B47}"/>
                  </a:ext>
                </a:extLst>
              </p:cNvPr>
              <p:cNvSpPr>
                <a:spLocks/>
              </p:cNvSpPr>
              <p:nvPr/>
            </p:nvSpPr>
            <p:spPr bwMode="auto">
              <a:xfrm>
                <a:off x="3260"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 name="Freeform 228">
                <a:extLst>
                  <a:ext uri="{FF2B5EF4-FFF2-40B4-BE49-F238E27FC236}">
                    <a16:creationId xmlns:a16="http://schemas.microsoft.com/office/drawing/2014/main" id="{93777497-7E17-6537-F3EF-9A317C123061}"/>
                  </a:ext>
                </a:extLst>
              </p:cNvPr>
              <p:cNvSpPr>
                <a:spLocks/>
              </p:cNvSpPr>
              <p:nvPr/>
            </p:nvSpPr>
            <p:spPr bwMode="auto">
              <a:xfrm>
                <a:off x="3263" y="1431"/>
                <a:ext cx="4" cy="7"/>
              </a:xfrm>
              <a:custGeom>
                <a:avLst/>
                <a:gdLst>
                  <a:gd name="T0" fmla="*/ 0 w 4"/>
                  <a:gd name="T1" fmla="*/ 0 h 7"/>
                  <a:gd name="T2" fmla="*/ 4 w 4"/>
                  <a:gd name="T3" fmla="*/ 0 h 7"/>
                  <a:gd name="T4" fmla="*/ 4 w 4"/>
                  <a:gd name="T5" fmla="*/ 4 h 7"/>
                  <a:gd name="T6" fmla="*/ 0 w 4"/>
                  <a:gd name="T7" fmla="*/ 4 h 7"/>
                  <a:gd name="T8" fmla="*/ 0 w 4"/>
                  <a:gd name="T9" fmla="*/ 7 h 7"/>
                  <a:gd name="T10" fmla="*/ 4 w 4"/>
                  <a:gd name="T11" fmla="*/ 7 h 7"/>
                  <a:gd name="T12" fmla="*/ 4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4"/>
                    </a:lnTo>
                    <a:lnTo>
                      <a:pt x="0" y="4"/>
                    </a:lnTo>
                    <a:lnTo>
                      <a:pt x="0" y="7"/>
                    </a:lnTo>
                    <a:lnTo>
                      <a:pt x="4" y="7"/>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1" name="Freeform 229">
                <a:extLst>
                  <a:ext uri="{FF2B5EF4-FFF2-40B4-BE49-F238E27FC236}">
                    <a16:creationId xmlns:a16="http://schemas.microsoft.com/office/drawing/2014/main" id="{528B47F9-9648-8405-DB19-D632FD70B751}"/>
                  </a:ext>
                </a:extLst>
              </p:cNvPr>
              <p:cNvSpPr>
                <a:spLocks/>
              </p:cNvSpPr>
              <p:nvPr/>
            </p:nvSpPr>
            <p:spPr bwMode="auto">
              <a:xfrm>
                <a:off x="3267"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2" name="Freeform 230">
                <a:extLst>
                  <a:ext uri="{FF2B5EF4-FFF2-40B4-BE49-F238E27FC236}">
                    <a16:creationId xmlns:a16="http://schemas.microsoft.com/office/drawing/2014/main" id="{065F459D-9D8E-D325-987F-85AEC242B79F}"/>
                  </a:ext>
                </a:extLst>
              </p:cNvPr>
              <p:cNvSpPr>
                <a:spLocks/>
              </p:cNvSpPr>
              <p:nvPr/>
            </p:nvSpPr>
            <p:spPr bwMode="auto">
              <a:xfrm>
                <a:off x="3270"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3" name="Freeform 231">
                <a:extLst>
                  <a:ext uri="{FF2B5EF4-FFF2-40B4-BE49-F238E27FC236}">
                    <a16:creationId xmlns:a16="http://schemas.microsoft.com/office/drawing/2014/main" id="{AA5F19A9-7D38-1BF3-D91B-C03B83F3386E}"/>
                  </a:ext>
                </a:extLst>
              </p:cNvPr>
              <p:cNvSpPr>
                <a:spLocks/>
              </p:cNvSpPr>
              <p:nvPr/>
            </p:nvSpPr>
            <p:spPr bwMode="auto">
              <a:xfrm>
                <a:off x="3273"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 name="Freeform 232">
                <a:extLst>
                  <a:ext uri="{FF2B5EF4-FFF2-40B4-BE49-F238E27FC236}">
                    <a16:creationId xmlns:a16="http://schemas.microsoft.com/office/drawing/2014/main" id="{FA5AC2C7-4C78-34D1-25DC-B2D23FEB3501}"/>
                  </a:ext>
                </a:extLst>
              </p:cNvPr>
              <p:cNvSpPr>
                <a:spLocks/>
              </p:cNvSpPr>
              <p:nvPr/>
            </p:nvSpPr>
            <p:spPr bwMode="auto">
              <a:xfrm>
                <a:off x="3273"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5" name="Freeform 233">
                <a:extLst>
                  <a:ext uri="{FF2B5EF4-FFF2-40B4-BE49-F238E27FC236}">
                    <a16:creationId xmlns:a16="http://schemas.microsoft.com/office/drawing/2014/main" id="{C48B24C5-D449-71F7-F262-52E00DF9E554}"/>
                  </a:ext>
                </a:extLst>
              </p:cNvPr>
              <p:cNvSpPr>
                <a:spLocks/>
              </p:cNvSpPr>
              <p:nvPr/>
            </p:nvSpPr>
            <p:spPr bwMode="auto">
              <a:xfrm>
                <a:off x="3273"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6" name="Freeform 234">
                <a:extLst>
                  <a:ext uri="{FF2B5EF4-FFF2-40B4-BE49-F238E27FC236}">
                    <a16:creationId xmlns:a16="http://schemas.microsoft.com/office/drawing/2014/main" id="{F0222F6A-34D2-3D03-F6D4-EE501F2AE3BC}"/>
                  </a:ext>
                </a:extLst>
              </p:cNvPr>
              <p:cNvSpPr>
                <a:spLocks/>
              </p:cNvSpPr>
              <p:nvPr/>
            </p:nvSpPr>
            <p:spPr bwMode="auto">
              <a:xfrm>
                <a:off x="3273"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7" name="Freeform 235">
                <a:extLst>
                  <a:ext uri="{FF2B5EF4-FFF2-40B4-BE49-F238E27FC236}">
                    <a16:creationId xmlns:a16="http://schemas.microsoft.com/office/drawing/2014/main" id="{2B66E215-1C58-13EB-4973-FF865D8633B9}"/>
                  </a:ext>
                </a:extLst>
              </p:cNvPr>
              <p:cNvSpPr>
                <a:spLocks/>
              </p:cNvSpPr>
              <p:nvPr/>
            </p:nvSpPr>
            <p:spPr bwMode="auto">
              <a:xfrm>
                <a:off x="3273"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8" name="Freeform 236">
                <a:extLst>
                  <a:ext uri="{FF2B5EF4-FFF2-40B4-BE49-F238E27FC236}">
                    <a16:creationId xmlns:a16="http://schemas.microsoft.com/office/drawing/2014/main" id="{4071995B-2B7C-1CCB-FF4D-EED739233AC3}"/>
                  </a:ext>
                </a:extLst>
              </p:cNvPr>
              <p:cNvSpPr>
                <a:spLocks/>
              </p:cNvSpPr>
              <p:nvPr/>
            </p:nvSpPr>
            <p:spPr bwMode="auto">
              <a:xfrm>
                <a:off x="3273"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9" name="Freeform 237">
                <a:extLst>
                  <a:ext uri="{FF2B5EF4-FFF2-40B4-BE49-F238E27FC236}">
                    <a16:creationId xmlns:a16="http://schemas.microsoft.com/office/drawing/2014/main" id="{AB457BFB-3694-07BC-A26D-32EE9B20A1D5}"/>
                  </a:ext>
                </a:extLst>
              </p:cNvPr>
              <p:cNvSpPr>
                <a:spLocks/>
              </p:cNvSpPr>
              <p:nvPr/>
            </p:nvSpPr>
            <p:spPr bwMode="auto">
              <a:xfrm>
                <a:off x="3270"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0" name="Freeform 238">
                <a:extLst>
                  <a:ext uri="{FF2B5EF4-FFF2-40B4-BE49-F238E27FC236}">
                    <a16:creationId xmlns:a16="http://schemas.microsoft.com/office/drawing/2014/main" id="{900F6B10-FD6E-F0B0-B005-230790875D6B}"/>
                  </a:ext>
                </a:extLst>
              </p:cNvPr>
              <p:cNvSpPr>
                <a:spLocks/>
              </p:cNvSpPr>
              <p:nvPr/>
            </p:nvSpPr>
            <p:spPr bwMode="auto">
              <a:xfrm>
                <a:off x="3267"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1" name="Freeform 239">
                <a:extLst>
                  <a:ext uri="{FF2B5EF4-FFF2-40B4-BE49-F238E27FC236}">
                    <a16:creationId xmlns:a16="http://schemas.microsoft.com/office/drawing/2014/main" id="{8F08D77B-1736-5A4C-E58F-9D427C7AF99B}"/>
                  </a:ext>
                </a:extLst>
              </p:cNvPr>
              <p:cNvSpPr>
                <a:spLocks/>
              </p:cNvSpPr>
              <p:nvPr/>
            </p:nvSpPr>
            <p:spPr bwMode="auto">
              <a:xfrm>
                <a:off x="3263" y="1415"/>
                <a:ext cx="4" cy="10"/>
              </a:xfrm>
              <a:custGeom>
                <a:avLst/>
                <a:gdLst>
                  <a:gd name="T0" fmla="*/ 4 w 4"/>
                  <a:gd name="T1" fmla="*/ 0 h 10"/>
                  <a:gd name="T2" fmla="*/ 0 w 4"/>
                  <a:gd name="T3" fmla="*/ 3 h 10"/>
                  <a:gd name="T4" fmla="*/ 0 w 4"/>
                  <a:gd name="T5" fmla="*/ 6 h 10"/>
                  <a:gd name="T6" fmla="*/ 4 w 4"/>
                  <a:gd name="T7" fmla="*/ 3 h 10"/>
                  <a:gd name="T8" fmla="*/ 4 w 4"/>
                  <a:gd name="T9" fmla="*/ 6 h 10"/>
                  <a:gd name="T10" fmla="*/ 0 w 4"/>
                  <a:gd name="T11" fmla="*/ 10 h 10"/>
                  <a:gd name="T12" fmla="*/ 0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6"/>
                    </a:lnTo>
                    <a:lnTo>
                      <a:pt x="4" y="3"/>
                    </a:lnTo>
                    <a:lnTo>
                      <a:pt x="4"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2" name="Freeform 240">
                <a:extLst>
                  <a:ext uri="{FF2B5EF4-FFF2-40B4-BE49-F238E27FC236}">
                    <a16:creationId xmlns:a16="http://schemas.microsoft.com/office/drawing/2014/main" id="{0000A443-53F2-B633-25C3-581E48934610}"/>
                  </a:ext>
                </a:extLst>
              </p:cNvPr>
              <p:cNvSpPr>
                <a:spLocks/>
              </p:cNvSpPr>
              <p:nvPr/>
            </p:nvSpPr>
            <p:spPr bwMode="auto">
              <a:xfrm>
                <a:off x="3260"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3" name="Freeform 241">
                <a:extLst>
                  <a:ext uri="{FF2B5EF4-FFF2-40B4-BE49-F238E27FC236}">
                    <a16:creationId xmlns:a16="http://schemas.microsoft.com/office/drawing/2014/main" id="{A40F4F30-F373-6EF9-E7BC-211AAF2489E6}"/>
                  </a:ext>
                </a:extLst>
              </p:cNvPr>
              <p:cNvSpPr>
                <a:spLocks/>
              </p:cNvSpPr>
              <p:nvPr/>
            </p:nvSpPr>
            <p:spPr bwMode="auto">
              <a:xfrm>
                <a:off x="3257"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4" name="Freeform 242">
                <a:extLst>
                  <a:ext uri="{FF2B5EF4-FFF2-40B4-BE49-F238E27FC236}">
                    <a16:creationId xmlns:a16="http://schemas.microsoft.com/office/drawing/2014/main" id="{F28D4EAB-1C31-476D-CC40-29D7265048D9}"/>
                  </a:ext>
                </a:extLst>
              </p:cNvPr>
              <p:cNvSpPr>
                <a:spLocks/>
              </p:cNvSpPr>
              <p:nvPr/>
            </p:nvSpPr>
            <p:spPr bwMode="auto">
              <a:xfrm>
                <a:off x="3346" y="1388"/>
                <a:ext cx="102" cy="7"/>
              </a:xfrm>
              <a:custGeom>
                <a:avLst/>
                <a:gdLst>
                  <a:gd name="T0" fmla="*/ 102 w 102"/>
                  <a:gd name="T1" fmla="*/ 0 h 7"/>
                  <a:gd name="T2" fmla="*/ 0 w 102"/>
                  <a:gd name="T3" fmla="*/ 0 h 7"/>
                  <a:gd name="T4" fmla="*/ 0 w 102"/>
                  <a:gd name="T5" fmla="*/ 4 h 7"/>
                  <a:gd name="T6" fmla="*/ 102 w 102"/>
                  <a:gd name="T7" fmla="*/ 4 h 7"/>
                  <a:gd name="T8" fmla="*/ 102 w 102"/>
                  <a:gd name="T9" fmla="*/ 7 h 7"/>
                  <a:gd name="T10" fmla="*/ 0 w 102"/>
                  <a:gd name="T11" fmla="*/ 7 h 7"/>
                  <a:gd name="T12" fmla="*/ 0 w 10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7">
                    <a:moveTo>
                      <a:pt x="102" y="0"/>
                    </a:moveTo>
                    <a:lnTo>
                      <a:pt x="0" y="0"/>
                    </a:lnTo>
                    <a:lnTo>
                      <a:pt x="0" y="4"/>
                    </a:lnTo>
                    <a:lnTo>
                      <a:pt x="102" y="4"/>
                    </a:lnTo>
                    <a:lnTo>
                      <a:pt x="10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5" name="Freeform 243">
                <a:extLst>
                  <a:ext uri="{FF2B5EF4-FFF2-40B4-BE49-F238E27FC236}">
                    <a16:creationId xmlns:a16="http://schemas.microsoft.com/office/drawing/2014/main" id="{7F9A8097-CBDE-BF56-A1F0-7B7E3CB1AECD}"/>
                  </a:ext>
                </a:extLst>
              </p:cNvPr>
              <p:cNvSpPr>
                <a:spLocks/>
              </p:cNvSpPr>
              <p:nvPr/>
            </p:nvSpPr>
            <p:spPr bwMode="auto">
              <a:xfrm>
                <a:off x="3171" y="1388"/>
                <a:ext cx="40" cy="7"/>
              </a:xfrm>
              <a:custGeom>
                <a:avLst/>
                <a:gdLst>
                  <a:gd name="T0" fmla="*/ 40 w 40"/>
                  <a:gd name="T1" fmla="*/ 0 h 7"/>
                  <a:gd name="T2" fmla="*/ 0 w 40"/>
                  <a:gd name="T3" fmla="*/ 0 h 7"/>
                  <a:gd name="T4" fmla="*/ 0 w 40"/>
                  <a:gd name="T5" fmla="*/ 4 h 7"/>
                  <a:gd name="T6" fmla="*/ 40 w 40"/>
                  <a:gd name="T7" fmla="*/ 4 h 7"/>
                  <a:gd name="T8" fmla="*/ 40 w 40"/>
                  <a:gd name="T9" fmla="*/ 7 h 7"/>
                  <a:gd name="T10" fmla="*/ 0 w 40"/>
                  <a:gd name="T11" fmla="*/ 7 h 7"/>
                  <a:gd name="T12" fmla="*/ 0 w 4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40" y="0"/>
                    </a:moveTo>
                    <a:lnTo>
                      <a:pt x="0" y="0"/>
                    </a:lnTo>
                    <a:lnTo>
                      <a:pt x="0" y="4"/>
                    </a:lnTo>
                    <a:lnTo>
                      <a:pt x="40" y="4"/>
                    </a:lnTo>
                    <a:lnTo>
                      <a:pt x="4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6" name="Freeform 244">
                <a:extLst>
                  <a:ext uri="{FF2B5EF4-FFF2-40B4-BE49-F238E27FC236}">
                    <a16:creationId xmlns:a16="http://schemas.microsoft.com/office/drawing/2014/main" id="{0E71B5A3-98D8-79A9-F32B-21BCEA076F9F}"/>
                  </a:ext>
                </a:extLst>
              </p:cNvPr>
              <p:cNvSpPr>
                <a:spLocks/>
              </p:cNvSpPr>
              <p:nvPr/>
            </p:nvSpPr>
            <p:spPr bwMode="auto">
              <a:xfrm>
                <a:off x="3072" y="142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7" name="Freeform 245">
                <a:extLst>
                  <a:ext uri="{FF2B5EF4-FFF2-40B4-BE49-F238E27FC236}">
                    <a16:creationId xmlns:a16="http://schemas.microsoft.com/office/drawing/2014/main" id="{C671B858-D153-BD95-D236-50FFC6CC93B9}"/>
                  </a:ext>
                </a:extLst>
              </p:cNvPr>
              <p:cNvSpPr>
                <a:spLocks/>
              </p:cNvSpPr>
              <p:nvPr/>
            </p:nvSpPr>
            <p:spPr bwMode="auto">
              <a:xfrm>
                <a:off x="3082" y="1451"/>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8" name="Freeform 246">
                <a:extLst>
                  <a:ext uri="{FF2B5EF4-FFF2-40B4-BE49-F238E27FC236}">
                    <a16:creationId xmlns:a16="http://schemas.microsoft.com/office/drawing/2014/main" id="{27FAA409-12BB-6F4E-A220-B4B93AC05840}"/>
                  </a:ext>
                </a:extLst>
              </p:cNvPr>
              <p:cNvSpPr>
                <a:spLocks/>
              </p:cNvSpPr>
              <p:nvPr/>
            </p:nvSpPr>
            <p:spPr bwMode="auto">
              <a:xfrm>
                <a:off x="3109" y="1458"/>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9" name="Freeform 247">
                <a:extLst>
                  <a:ext uri="{FF2B5EF4-FFF2-40B4-BE49-F238E27FC236}">
                    <a16:creationId xmlns:a16="http://schemas.microsoft.com/office/drawing/2014/main" id="{DBD91324-F369-F027-DB6B-919623F1CE17}"/>
                  </a:ext>
                </a:extLst>
              </p:cNvPr>
              <p:cNvSpPr>
                <a:spLocks/>
              </p:cNvSpPr>
              <p:nvPr/>
            </p:nvSpPr>
            <p:spPr bwMode="auto">
              <a:xfrm>
                <a:off x="3109" y="1458"/>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0" name="Freeform 248">
                <a:extLst>
                  <a:ext uri="{FF2B5EF4-FFF2-40B4-BE49-F238E27FC236}">
                    <a16:creationId xmlns:a16="http://schemas.microsoft.com/office/drawing/2014/main" id="{21ECA2E1-B37A-FBCD-9AED-33D6424023C5}"/>
                  </a:ext>
                </a:extLst>
              </p:cNvPr>
              <p:cNvSpPr>
                <a:spLocks/>
              </p:cNvSpPr>
              <p:nvPr/>
            </p:nvSpPr>
            <p:spPr bwMode="auto">
              <a:xfrm>
                <a:off x="3128" y="1448"/>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1" name="Freeform 249">
                <a:extLst>
                  <a:ext uri="{FF2B5EF4-FFF2-40B4-BE49-F238E27FC236}">
                    <a16:creationId xmlns:a16="http://schemas.microsoft.com/office/drawing/2014/main" id="{56DAFCDA-7B18-0478-1E98-5029C4BDB995}"/>
                  </a:ext>
                </a:extLst>
              </p:cNvPr>
              <p:cNvSpPr>
                <a:spLocks/>
              </p:cNvSpPr>
              <p:nvPr/>
            </p:nvSpPr>
            <p:spPr bwMode="auto">
              <a:xfrm>
                <a:off x="3138"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2" name="Freeform 250">
                <a:extLst>
                  <a:ext uri="{FF2B5EF4-FFF2-40B4-BE49-F238E27FC236}">
                    <a16:creationId xmlns:a16="http://schemas.microsoft.com/office/drawing/2014/main" id="{C53AA59B-8854-A995-E9F4-B486995D4793}"/>
                  </a:ext>
                </a:extLst>
              </p:cNvPr>
              <p:cNvSpPr>
                <a:spLocks/>
              </p:cNvSpPr>
              <p:nvPr/>
            </p:nvSpPr>
            <p:spPr bwMode="auto">
              <a:xfrm>
                <a:off x="3138" y="1425"/>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3" name="Freeform 251">
                <a:extLst>
                  <a:ext uri="{FF2B5EF4-FFF2-40B4-BE49-F238E27FC236}">
                    <a16:creationId xmlns:a16="http://schemas.microsoft.com/office/drawing/2014/main" id="{C9FAB0C6-7904-743E-CEAE-237F40DA12E2}"/>
                  </a:ext>
                </a:extLst>
              </p:cNvPr>
              <p:cNvSpPr>
                <a:spLocks/>
              </p:cNvSpPr>
              <p:nvPr/>
            </p:nvSpPr>
            <p:spPr bwMode="auto">
              <a:xfrm>
                <a:off x="3125" y="1402"/>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 name="Freeform 252">
                <a:extLst>
                  <a:ext uri="{FF2B5EF4-FFF2-40B4-BE49-F238E27FC236}">
                    <a16:creationId xmlns:a16="http://schemas.microsoft.com/office/drawing/2014/main" id="{0FED0A0F-4A3C-A5C9-2FBB-7F3C610A52FE}"/>
                  </a:ext>
                </a:extLst>
              </p:cNvPr>
              <p:cNvSpPr>
                <a:spLocks/>
              </p:cNvSpPr>
              <p:nvPr/>
            </p:nvSpPr>
            <p:spPr bwMode="auto">
              <a:xfrm>
                <a:off x="3109" y="1392"/>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 name="Freeform 253">
                <a:extLst>
                  <a:ext uri="{FF2B5EF4-FFF2-40B4-BE49-F238E27FC236}">
                    <a16:creationId xmlns:a16="http://schemas.microsoft.com/office/drawing/2014/main" id="{B501D34E-FF2E-3B5B-5B07-665E4F5EAD54}"/>
                  </a:ext>
                </a:extLst>
              </p:cNvPr>
              <p:cNvSpPr>
                <a:spLocks/>
              </p:cNvSpPr>
              <p:nvPr/>
            </p:nvSpPr>
            <p:spPr bwMode="auto">
              <a:xfrm>
                <a:off x="3105" y="1392"/>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6" name="Freeform 254">
                <a:extLst>
                  <a:ext uri="{FF2B5EF4-FFF2-40B4-BE49-F238E27FC236}">
                    <a16:creationId xmlns:a16="http://schemas.microsoft.com/office/drawing/2014/main" id="{69FC5CB3-6A25-F3A1-0D6C-5EB25FDE152C}"/>
                  </a:ext>
                </a:extLst>
              </p:cNvPr>
              <p:cNvSpPr>
                <a:spLocks/>
              </p:cNvSpPr>
              <p:nvPr/>
            </p:nvSpPr>
            <p:spPr bwMode="auto">
              <a:xfrm>
                <a:off x="3079" y="1405"/>
                <a:ext cx="10" cy="3"/>
              </a:xfrm>
              <a:custGeom>
                <a:avLst/>
                <a:gdLst>
                  <a:gd name="T0" fmla="*/ 3 w 10"/>
                  <a:gd name="T1" fmla="*/ 0 h 3"/>
                  <a:gd name="T2" fmla="*/ 0 w 10"/>
                  <a:gd name="T3" fmla="*/ 3 h 3"/>
                  <a:gd name="T4" fmla="*/ 3 w 10"/>
                  <a:gd name="T5" fmla="*/ 3 h 3"/>
                  <a:gd name="T6" fmla="*/ 7 w 10"/>
                  <a:gd name="T7" fmla="*/ 0 h 3"/>
                  <a:gd name="T8" fmla="*/ 10 w 10"/>
                  <a:gd name="T9" fmla="*/ 0 h 3"/>
                  <a:gd name="T10" fmla="*/ 7 w 10"/>
                  <a:gd name="T11" fmla="*/ 3 h 3"/>
                  <a:gd name="T12" fmla="*/ 3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0"/>
                    </a:moveTo>
                    <a:lnTo>
                      <a:pt x="0" y="3"/>
                    </a:lnTo>
                    <a:lnTo>
                      <a:pt x="3" y="3"/>
                    </a:lnTo>
                    <a:lnTo>
                      <a:pt x="7" y="0"/>
                    </a:lnTo>
                    <a:lnTo>
                      <a:pt x="10"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 name="Freeform 255">
                <a:extLst>
                  <a:ext uri="{FF2B5EF4-FFF2-40B4-BE49-F238E27FC236}">
                    <a16:creationId xmlns:a16="http://schemas.microsoft.com/office/drawing/2014/main" id="{A0C1D372-F32B-0BA9-E2F6-5B2134EABB19}"/>
                  </a:ext>
                </a:extLst>
              </p:cNvPr>
              <p:cNvSpPr>
                <a:spLocks/>
              </p:cNvSpPr>
              <p:nvPr/>
            </p:nvSpPr>
            <p:spPr bwMode="auto">
              <a:xfrm>
                <a:off x="3072"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 name="Freeform 256">
                <a:extLst>
                  <a:ext uri="{FF2B5EF4-FFF2-40B4-BE49-F238E27FC236}">
                    <a16:creationId xmlns:a16="http://schemas.microsoft.com/office/drawing/2014/main" id="{F73D2212-0A75-0016-E43C-4D478944AA0E}"/>
                  </a:ext>
                </a:extLst>
              </p:cNvPr>
              <p:cNvSpPr>
                <a:spLocks/>
              </p:cNvSpPr>
              <p:nvPr/>
            </p:nvSpPr>
            <p:spPr bwMode="auto">
              <a:xfrm>
                <a:off x="3234"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9" name="Freeform 257">
                <a:extLst>
                  <a:ext uri="{FF2B5EF4-FFF2-40B4-BE49-F238E27FC236}">
                    <a16:creationId xmlns:a16="http://schemas.microsoft.com/office/drawing/2014/main" id="{29E55E0B-FD87-F080-2BE9-F3FCD9DDD1B9}"/>
                  </a:ext>
                </a:extLst>
              </p:cNvPr>
              <p:cNvSpPr>
                <a:spLocks/>
              </p:cNvSpPr>
              <p:nvPr/>
            </p:nvSpPr>
            <p:spPr bwMode="auto">
              <a:xfrm>
                <a:off x="3244" y="144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0" name="Freeform 258">
                <a:extLst>
                  <a:ext uri="{FF2B5EF4-FFF2-40B4-BE49-F238E27FC236}">
                    <a16:creationId xmlns:a16="http://schemas.microsoft.com/office/drawing/2014/main" id="{7B2082B6-8459-BC99-A356-28F291A8F83B}"/>
                  </a:ext>
                </a:extLst>
              </p:cNvPr>
              <p:cNvSpPr>
                <a:spLocks/>
              </p:cNvSpPr>
              <p:nvPr/>
            </p:nvSpPr>
            <p:spPr bwMode="auto">
              <a:xfrm>
                <a:off x="3267" y="145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1" name="Freeform 259">
                <a:extLst>
                  <a:ext uri="{FF2B5EF4-FFF2-40B4-BE49-F238E27FC236}">
                    <a16:creationId xmlns:a16="http://schemas.microsoft.com/office/drawing/2014/main" id="{F928B008-AB93-C6D8-17F7-1B0ACA124064}"/>
                  </a:ext>
                </a:extLst>
              </p:cNvPr>
              <p:cNvSpPr>
                <a:spLocks/>
              </p:cNvSpPr>
              <p:nvPr/>
            </p:nvSpPr>
            <p:spPr bwMode="auto">
              <a:xfrm>
                <a:off x="3290"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2" name="Freeform 260">
                <a:extLst>
                  <a:ext uri="{FF2B5EF4-FFF2-40B4-BE49-F238E27FC236}">
                    <a16:creationId xmlns:a16="http://schemas.microsoft.com/office/drawing/2014/main" id="{707BCD4E-D11A-BCCC-A2CD-AB8122B19C60}"/>
                  </a:ext>
                </a:extLst>
              </p:cNvPr>
              <p:cNvSpPr>
                <a:spLocks/>
              </p:cNvSpPr>
              <p:nvPr/>
            </p:nvSpPr>
            <p:spPr bwMode="auto">
              <a:xfrm>
                <a:off x="3286" y="1451"/>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3" name="Freeform 261">
                <a:extLst>
                  <a:ext uri="{FF2B5EF4-FFF2-40B4-BE49-F238E27FC236}">
                    <a16:creationId xmlns:a16="http://schemas.microsoft.com/office/drawing/2014/main" id="{3CB1EEF6-E5D2-6C49-CFA6-6698F47D19CF}"/>
                  </a:ext>
                </a:extLst>
              </p:cNvPr>
              <p:cNvSpPr>
                <a:spLocks/>
              </p:cNvSpPr>
              <p:nvPr/>
            </p:nvSpPr>
            <p:spPr bwMode="auto">
              <a:xfrm>
                <a:off x="3296" y="1428"/>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4" name="Freeform 262">
                <a:extLst>
                  <a:ext uri="{FF2B5EF4-FFF2-40B4-BE49-F238E27FC236}">
                    <a16:creationId xmlns:a16="http://schemas.microsoft.com/office/drawing/2014/main" id="{E1B86629-8C7F-E09D-4DE3-93009FFFF157}"/>
                  </a:ext>
                </a:extLst>
              </p:cNvPr>
              <p:cNvSpPr>
                <a:spLocks/>
              </p:cNvSpPr>
              <p:nvPr/>
            </p:nvSpPr>
            <p:spPr bwMode="auto">
              <a:xfrm>
                <a:off x="3293" y="1408"/>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 name="Freeform 263">
                <a:extLst>
                  <a:ext uri="{FF2B5EF4-FFF2-40B4-BE49-F238E27FC236}">
                    <a16:creationId xmlns:a16="http://schemas.microsoft.com/office/drawing/2014/main" id="{5649BECE-2344-0DE2-78BC-8BBB42BF6667}"/>
                  </a:ext>
                </a:extLst>
              </p:cNvPr>
              <p:cNvSpPr>
                <a:spLocks/>
              </p:cNvSpPr>
              <p:nvPr/>
            </p:nvSpPr>
            <p:spPr bwMode="auto">
              <a:xfrm>
                <a:off x="3290" y="140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6" name="Freeform 264">
                <a:extLst>
                  <a:ext uri="{FF2B5EF4-FFF2-40B4-BE49-F238E27FC236}">
                    <a16:creationId xmlns:a16="http://schemas.microsoft.com/office/drawing/2014/main" id="{1BD56563-40CC-53CB-507E-A14366F2BAAD}"/>
                  </a:ext>
                </a:extLst>
              </p:cNvPr>
              <p:cNvSpPr>
                <a:spLocks/>
              </p:cNvSpPr>
              <p:nvPr/>
            </p:nvSpPr>
            <p:spPr bwMode="auto">
              <a:xfrm>
                <a:off x="3270" y="1392"/>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7" name="Freeform 265">
                <a:extLst>
                  <a:ext uri="{FF2B5EF4-FFF2-40B4-BE49-F238E27FC236}">
                    <a16:creationId xmlns:a16="http://schemas.microsoft.com/office/drawing/2014/main" id="{819A301B-348A-0903-C43A-E6E720BC39F9}"/>
                  </a:ext>
                </a:extLst>
              </p:cNvPr>
              <p:cNvSpPr>
                <a:spLocks/>
              </p:cNvSpPr>
              <p:nvPr/>
            </p:nvSpPr>
            <p:spPr bwMode="auto">
              <a:xfrm>
                <a:off x="3247" y="1402"/>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8" name="Freeform 266">
                <a:extLst>
                  <a:ext uri="{FF2B5EF4-FFF2-40B4-BE49-F238E27FC236}">
                    <a16:creationId xmlns:a16="http://schemas.microsoft.com/office/drawing/2014/main" id="{3AE97D5E-25B7-A1BF-F412-C0F9AA2D8F8A}"/>
                  </a:ext>
                </a:extLst>
              </p:cNvPr>
              <p:cNvSpPr>
                <a:spLocks/>
              </p:cNvSpPr>
              <p:nvPr/>
            </p:nvSpPr>
            <p:spPr bwMode="auto">
              <a:xfrm>
                <a:off x="3247" y="1398"/>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9" name="Freeform 267">
                <a:extLst>
                  <a:ext uri="{FF2B5EF4-FFF2-40B4-BE49-F238E27FC236}">
                    <a16:creationId xmlns:a16="http://schemas.microsoft.com/office/drawing/2014/main" id="{87842FC3-B0AC-D908-5CCF-911C9B6B31A7}"/>
                  </a:ext>
                </a:extLst>
              </p:cNvPr>
              <p:cNvSpPr>
                <a:spLocks/>
              </p:cNvSpPr>
              <p:nvPr/>
            </p:nvSpPr>
            <p:spPr bwMode="auto">
              <a:xfrm>
                <a:off x="3234" y="1421"/>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0" name="Freeform 268">
                <a:extLst>
                  <a:ext uri="{FF2B5EF4-FFF2-40B4-BE49-F238E27FC236}">
                    <a16:creationId xmlns:a16="http://schemas.microsoft.com/office/drawing/2014/main" id="{BA7D083D-DDFB-7413-7C80-CF2384685F75}"/>
                  </a:ext>
                </a:extLst>
              </p:cNvPr>
              <p:cNvSpPr>
                <a:spLocks/>
              </p:cNvSpPr>
              <p:nvPr/>
            </p:nvSpPr>
            <p:spPr bwMode="auto">
              <a:xfrm>
                <a:off x="2052"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1" name="Freeform 269">
                <a:extLst>
                  <a:ext uri="{FF2B5EF4-FFF2-40B4-BE49-F238E27FC236}">
                    <a16:creationId xmlns:a16="http://schemas.microsoft.com/office/drawing/2014/main" id="{58E2E168-1D0E-A3EB-89FE-C071A0BCCCCB}"/>
                  </a:ext>
                </a:extLst>
              </p:cNvPr>
              <p:cNvSpPr>
                <a:spLocks/>
              </p:cNvSpPr>
              <p:nvPr/>
            </p:nvSpPr>
            <p:spPr bwMode="auto">
              <a:xfrm>
                <a:off x="2062" y="1444"/>
                <a:ext cx="10" cy="4"/>
              </a:xfrm>
              <a:custGeom>
                <a:avLst/>
                <a:gdLst>
                  <a:gd name="T0" fmla="*/ 0 w 10"/>
                  <a:gd name="T1" fmla="*/ 0 h 4"/>
                  <a:gd name="T2" fmla="*/ 3 w 10"/>
                  <a:gd name="T3" fmla="*/ 4 h 4"/>
                  <a:gd name="T4" fmla="*/ 7 w 10"/>
                  <a:gd name="T5" fmla="*/ 4 h 4"/>
                  <a:gd name="T6" fmla="*/ 3 w 10"/>
                  <a:gd name="T7" fmla="*/ 0 h 4"/>
                  <a:gd name="T8" fmla="*/ 7 w 10"/>
                  <a:gd name="T9" fmla="*/ 0 h 4"/>
                  <a:gd name="T10" fmla="*/ 10 w 10"/>
                  <a:gd name="T11" fmla="*/ 4 h 4"/>
                  <a:gd name="T12" fmla="*/ 7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7" y="4"/>
                    </a:lnTo>
                    <a:lnTo>
                      <a:pt x="3" y="0"/>
                    </a:lnTo>
                    <a:lnTo>
                      <a:pt x="7" y="0"/>
                    </a:lnTo>
                    <a:lnTo>
                      <a:pt x="10" y="4"/>
                    </a:lnTo>
                    <a:lnTo>
                      <a:pt x="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2" name="Freeform 270">
                <a:extLst>
                  <a:ext uri="{FF2B5EF4-FFF2-40B4-BE49-F238E27FC236}">
                    <a16:creationId xmlns:a16="http://schemas.microsoft.com/office/drawing/2014/main" id="{4F65BD3E-348B-C44A-037F-842B470F93C3}"/>
                  </a:ext>
                </a:extLst>
              </p:cNvPr>
              <p:cNvSpPr>
                <a:spLocks/>
              </p:cNvSpPr>
              <p:nvPr/>
            </p:nvSpPr>
            <p:spPr bwMode="auto">
              <a:xfrm>
                <a:off x="2088"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3" name="Freeform 271">
                <a:extLst>
                  <a:ext uri="{FF2B5EF4-FFF2-40B4-BE49-F238E27FC236}">
                    <a16:creationId xmlns:a16="http://schemas.microsoft.com/office/drawing/2014/main" id="{057DDC86-C032-347C-135E-0E62C2CFD954}"/>
                  </a:ext>
                </a:extLst>
              </p:cNvPr>
              <p:cNvSpPr>
                <a:spLocks/>
              </p:cNvSpPr>
              <p:nvPr/>
            </p:nvSpPr>
            <p:spPr bwMode="auto">
              <a:xfrm>
                <a:off x="2088" y="145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4" name="Freeform 272">
                <a:extLst>
                  <a:ext uri="{FF2B5EF4-FFF2-40B4-BE49-F238E27FC236}">
                    <a16:creationId xmlns:a16="http://schemas.microsoft.com/office/drawing/2014/main" id="{AB8A95DC-6D97-712C-3EF4-F2F74D18422A}"/>
                  </a:ext>
                </a:extLst>
              </p:cNvPr>
              <p:cNvSpPr>
                <a:spLocks/>
              </p:cNvSpPr>
              <p:nvPr/>
            </p:nvSpPr>
            <p:spPr bwMode="auto">
              <a:xfrm>
                <a:off x="2108" y="1441"/>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 name="Freeform 273">
                <a:extLst>
                  <a:ext uri="{FF2B5EF4-FFF2-40B4-BE49-F238E27FC236}">
                    <a16:creationId xmlns:a16="http://schemas.microsoft.com/office/drawing/2014/main" id="{9D58D37B-4F3D-0007-1776-47595C0BAAF1}"/>
                  </a:ext>
                </a:extLst>
              </p:cNvPr>
              <p:cNvSpPr>
                <a:spLocks/>
              </p:cNvSpPr>
              <p:nvPr/>
            </p:nvSpPr>
            <p:spPr bwMode="auto">
              <a:xfrm>
                <a:off x="2118"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6" name="Freeform 274">
                <a:extLst>
                  <a:ext uri="{FF2B5EF4-FFF2-40B4-BE49-F238E27FC236}">
                    <a16:creationId xmlns:a16="http://schemas.microsoft.com/office/drawing/2014/main" id="{0DBA4497-5C6D-68E3-B587-8676BBBBC871}"/>
                  </a:ext>
                </a:extLst>
              </p:cNvPr>
              <p:cNvSpPr>
                <a:spLocks/>
              </p:cNvSpPr>
              <p:nvPr/>
            </p:nvSpPr>
            <p:spPr bwMode="auto">
              <a:xfrm>
                <a:off x="2118" y="141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 name="Freeform 275">
                <a:extLst>
                  <a:ext uri="{FF2B5EF4-FFF2-40B4-BE49-F238E27FC236}">
                    <a16:creationId xmlns:a16="http://schemas.microsoft.com/office/drawing/2014/main" id="{AF5C69D9-82D3-4B9F-354B-65F155EA5B19}"/>
                  </a:ext>
                </a:extLst>
              </p:cNvPr>
              <p:cNvSpPr>
                <a:spLocks/>
              </p:cNvSpPr>
              <p:nvPr/>
            </p:nvSpPr>
            <p:spPr bwMode="auto">
              <a:xfrm>
                <a:off x="2105" y="1395"/>
                <a:ext cx="10" cy="3"/>
              </a:xfrm>
              <a:custGeom>
                <a:avLst/>
                <a:gdLst>
                  <a:gd name="T0" fmla="*/ 3 w 10"/>
                  <a:gd name="T1" fmla="*/ 3 h 3"/>
                  <a:gd name="T2" fmla="*/ 0 w 10"/>
                  <a:gd name="T3" fmla="*/ 0 h 3"/>
                  <a:gd name="T4" fmla="*/ 3 w 10"/>
                  <a:gd name="T5" fmla="*/ 0 h 3"/>
                  <a:gd name="T6" fmla="*/ 6 w 10"/>
                  <a:gd name="T7" fmla="*/ 3 h 3"/>
                  <a:gd name="T8" fmla="*/ 10 w 10"/>
                  <a:gd name="T9" fmla="*/ 3 h 3"/>
                  <a:gd name="T10" fmla="*/ 6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6" y="3"/>
                    </a:lnTo>
                    <a:lnTo>
                      <a:pt x="10"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8" name="Freeform 276">
                <a:extLst>
                  <a:ext uri="{FF2B5EF4-FFF2-40B4-BE49-F238E27FC236}">
                    <a16:creationId xmlns:a16="http://schemas.microsoft.com/office/drawing/2014/main" id="{77D531D7-3A8A-03AF-E332-6D157DDB872A}"/>
                  </a:ext>
                </a:extLst>
              </p:cNvPr>
              <p:cNvSpPr>
                <a:spLocks/>
              </p:cNvSpPr>
              <p:nvPr/>
            </p:nvSpPr>
            <p:spPr bwMode="auto">
              <a:xfrm>
                <a:off x="2088"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9" name="Freeform 277">
                <a:extLst>
                  <a:ext uri="{FF2B5EF4-FFF2-40B4-BE49-F238E27FC236}">
                    <a16:creationId xmlns:a16="http://schemas.microsoft.com/office/drawing/2014/main" id="{71C29B90-D602-47F9-C2DC-9E2862ACF610}"/>
                  </a:ext>
                </a:extLst>
              </p:cNvPr>
              <p:cNvSpPr>
                <a:spLocks/>
              </p:cNvSpPr>
              <p:nvPr/>
            </p:nvSpPr>
            <p:spPr bwMode="auto">
              <a:xfrm>
                <a:off x="2085"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0" name="Freeform 278">
                <a:extLst>
                  <a:ext uri="{FF2B5EF4-FFF2-40B4-BE49-F238E27FC236}">
                    <a16:creationId xmlns:a16="http://schemas.microsoft.com/office/drawing/2014/main" id="{77FBAB6F-9F01-5D3E-678D-8AF14F8C7A13}"/>
                  </a:ext>
                </a:extLst>
              </p:cNvPr>
              <p:cNvSpPr>
                <a:spLocks/>
              </p:cNvSpPr>
              <p:nvPr/>
            </p:nvSpPr>
            <p:spPr bwMode="auto">
              <a:xfrm>
                <a:off x="2059" y="1398"/>
                <a:ext cx="10" cy="4"/>
              </a:xfrm>
              <a:custGeom>
                <a:avLst/>
                <a:gdLst>
                  <a:gd name="T0" fmla="*/ 3 w 10"/>
                  <a:gd name="T1" fmla="*/ 0 h 4"/>
                  <a:gd name="T2" fmla="*/ 0 w 10"/>
                  <a:gd name="T3" fmla="*/ 4 h 4"/>
                  <a:gd name="T4" fmla="*/ 3 w 10"/>
                  <a:gd name="T5" fmla="*/ 4 h 4"/>
                  <a:gd name="T6" fmla="*/ 6 w 10"/>
                  <a:gd name="T7" fmla="*/ 0 h 4"/>
                  <a:gd name="T8" fmla="*/ 10 w 10"/>
                  <a:gd name="T9" fmla="*/ 0 h 4"/>
                  <a:gd name="T10" fmla="*/ 6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6" y="0"/>
                    </a:lnTo>
                    <a:lnTo>
                      <a:pt x="10"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1" name="Freeform 279">
                <a:extLst>
                  <a:ext uri="{FF2B5EF4-FFF2-40B4-BE49-F238E27FC236}">
                    <a16:creationId xmlns:a16="http://schemas.microsoft.com/office/drawing/2014/main" id="{DCED30DF-BBD0-3D37-5CFD-D283D7625BE5}"/>
                  </a:ext>
                </a:extLst>
              </p:cNvPr>
              <p:cNvSpPr>
                <a:spLocks/>
              </p:cNvSpPr>
              <p:nvPr/>
            </p:nvSpPr>
            <p:spPr bwMode="auto">
              <a:xfrm>
                <a:off x="2052"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2" name="Freeform 280">
                <a:extLst>
                  <a:ext uri="{FF2B5EF4-FFF2-40B4-BE49-F238E27FC236}">
                    <a16:creationId xmlns:a16="http://schemas.microsoft.com/office/drawing/2014/main" id="{C5B8DC33-BEE4-755F-98F1-E02909DBDEE0}"/>
                  </a:ext>
                </a:extLst>
              </p:cNvPr>
              <p:cNvSpPr>
                <a:spLocks/>
              </p:cNvSpPr>
              <p:nvPr/>
            </p:nvSpPr>
            <p:spPr bwMode="auto">
              <a:xfrm>
                <a:off x="1891"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3" name="Freeform 281">
                <a:extLst>
                  <a:ext uri="{FF2B5EF4-FFF2-40B4-BE49-F238E27FC236}">
                    <a16:creationId xmlns:a16="http://schemas.microsoft.com/office/drawing/2014/main" id="{913F7C10-6FD2-5B29-2E2A-58776333D30B}"/>
                  </a:ext>
                </a:extLst>
              </p:cNvPr>
              <p:cNvSpPr>
                <a:spLocks/>
              </p:cNvSpPr>
              <p:nvPr/>
            </p:nvSpPr>
            <p:spPr bwMode="auto">
              <a:xfrm>
                <a:off x="1901" y="1444"/>
                <a:ext cx="10" cy="4"/>
              </a:xfrm>
              <a:custGeom>
                <a:avLst/>
                <a:gdLst>
                  <a:gd name="T0" fmla="*/ 0 w 10"/>
                  <a:gd name="T1" fmla="*/ 0 h 4"/>
                  <a:gd name="T2" fmla="*/ 3 w 10"/>
                  <a:gd name="T3" fmla="*/ 4 h 4"/>
                  <a:gd name="T4" fmla="*/ 6 w 10"/>
                  <a:gd name="T5" fmla="*/ 4 h 4"/>
                  <a:gd name="T6" fmla="*/ 3 w 10"/>
                  <a:gd name="T7" fmla="*/ 0 h 4"/>
                  <a:gd name="T8" fmla="*/ 6 w 10"/>
                  <a:gd name="T9" fmla="*/ 0 h 4"/>
                  <a:gd name="T10" fmla="*/ 10 w 10"/>
                  <a:gd name="T11" fmla="*/ 4 h 4"/>
                  <a:gd name="T12" fmla="*/ 6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6" y="4"/>
                    </a:lnTo>
                    <a:lnTo>
                      <a:pt x="3" y="0"/>
                    </a:lnTo>
                    <a:lnTo>
                      <a:pt x="6" y="0"/>
                    </a:lnTo>
                    <a:lnTo>
                      <a:pt x="10" y="4"/>
                    </a:lnTo>
                    <a:lnTo>
                      <a:pt x="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4" name="Freeform 282">
                <a:extLst>
                  <a:ext uri="{FF2B5EF4-FFF2-40B4-BE49-F238E27FC236}">
                    <a16:creationId xmlns:a16="http://schemas.microsoft.com/office/drawing/2014/main" id="{A723DA94-E765-575B-BE06-E62E9A23320C}"/>
                  </a:ext>
                </a:extLst>
              </p:cNvPr>
              <p:cNvSpPr>
                <a:spLocks/>
              </p:cNvSpPr>
              <p:nvPr/>
            </p:nvSpPr>
            <p:spPr bwMode="auto">
              <a:xfrm>
                <a:off x="1927"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5" name="Freeform 283">
                <a:extLst>
                  <a:ext uri="{FF2B5EF4-FFF2-40B4-BE49-F238E27FC236}">
                    <a16:creationId xmlns:a16="http://schemas.microsoft.com/office/drawing/2014/main" id="{6F9877B7-3F34-4FE6-29E1-FCBB06213004}"/>
                  </a:ext>
                </a:extLst>
              </p:cNvPr>
              <p:cNvSpPr>
                <a:spLocks/>
              </p:cNvSpPr>
              <p:nvPr/>
            </p:nvSpPr>
            <p:spPr bwMode="auto">
              <a:xfrm>
                <a:off x="1927" y="145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6" name="Freeform 284">
                <a:extLst>
                  <a:ext uri="{FF2B5EF4-FFF2-40B4-BE49-F238E27FC236}">
                    <a16:creationId xmlns:a16="http://schemas.microsoft.com/office/drawing/2014/main" id="{5B3E9956-9046-9F2A-64D3-DE8611C9663F}"/>
                  </a:ext>
                </a:extLst>
              </p:cNvPr>
              <p:cNvSpPr>
                <a:spLocks/>
              </p:cNvSpPr>
              <p:nvPr/>
            </p:nvSpPr>
            <p:spPr bwMode="auto">
              <a:xfrm>
                <a:off x="1947" y="1441"/>
                <a:ext cx="10" cy="3"/>
              </a:xfrm>
              <a:custGeom>
                <a:avLst/>
                <a:gdLst>
                  <a:gd name="T0" fmla="*/ 0 w 10"/>
                  <a:gd name="T1" fmla="*/ 3 h 3"/>
                  <a:gd name="T2" fmla="*/ 3 w 10"/>
                  <a:gd name="T3" fmla="*/ 0 h 3"/>
                  <a:gd name="T4" fmla="*/ 6 w 10"/>
                  <a:gd name="T5" fmla="*/ 0 h 3"/>
                  <a:gd name="T6" fmla="*/ 3 w 10"/>
                  <a:gd name="T7" fmla="*/ 3 h 3"/>
                  <a:gd name="T8" fmla="*/ 6 w 10"/>
                  <a:gd name="T9" fmla="*/ 3 h 3"/>
                  <a:gd name="T10" fmla="*/ 10 w 10"/>
                  <a:gd name="T11" fmla="*/ 0 h 3"/>
                  <a:gd name="T12" fmla="*/ 6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6" y="0"/>
                    </a:lnTo>
                    <a:lnTo>
                      <a:pt x="3" y="3"/>
                    </a:lnTo>
                    <a:lnTo>
                      <a:pt x="6" y="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7" name="Freeform 285">
                <a:extLst>
                  <a:ext uri="{FF2B5EF4-FFF2-40B4-BE49-F238E27FC236}">
                    <a16:creationId xmlns:a16="http://schemas.microsoft.com/office/drawing/2014/main" id="{CACDA133-26D1-AC77-E116-B65FCE4D51B2}"/>
                  </a:ext>
                </a:extLst>
              </p:cNvPr>
              <p:cNvSpPr>
                <a:spLocks/>
              </p:cNvSpPr>
              <p:nvPr/>
            </p:nvSpPr>
            <p:spPr bwMode="auto">
              <a:xfrm>
                <a:off x="1957" y="1421"/>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8" name="Freeform 286">
                <a:extLst>
                  <a:ext uri="{FF2B5EF4-FFF2-40B4-BE49-F238E27FC236}">
                    <a16:creationId xmlns:a16="http://schemas.microsoft.com/office/drawing/2014/main" id="{D5DD0261-8CD3-CA84-369D-D306ADD116C0}"/>
                  </a:ext>
                </a:extLst>
              </p:cNvPr>
              <p:cNvSpPr>
                <a:spLocks/>
              </p:cNvSpPr>
              <p:nvPr/>
            </p:nvSpPr>
            <p:spPr bwMode="auto">
              <a:xfrm>
                <a:off x="1957" y="1418"/>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9" name="Freeform 287">
                <a:extLst>
                  <a:ext uri="{FF2B5EF4-FFF2-40B4-BE49-F238E27FC236}">
                    <a16:creationId xmlns:a16="http://schemas.microsoft.com/office/drawing/2014/main" id="{874458B7-7C08-30F4-5646-1BCEAC492754}"/>
                  </a:ext>
                </a:extLst>
              </p:cNvPr>
              <p:cNvSpPr>
                <a:spLocks/>
              </p:cNvSpPr>
              <p:nvPr/>
            </p:nvSpPr>
            <p:spPr bwMode="auto">
              <a:xfrm>
                <a:off x="1944" y="139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0" name="Freeform 288">
                <a:extLst>
                  <a:ext uri="{FF2B5EF4-FFF2-40B4-BE49-F238E27FC236}">
                    <a16:creationId xmlns:a16="http://schemas.microsoft.com/office/drawing/2014/main" id="{D7324C67-286E-BB0D-77DB-7B27AD9C43DD}"/>
                  </a:ext>
                </a:extLst>
              </p:cNvPr>
              <p:cNvSpPr>
                <a:spLocks/>
              </p:cNvSpPr>
              <p:nvPr/>
            </p:nvSpPr>
            <p:spPr bwMode="auto">
              <a:xfrm>
                <a:off x="1927"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1" name="Freeform 289">
                <a:extLst>
                  <a:ext uri="{FF2B5EF4-FFF2-40B4-BE49-F238E27FC236}">
                    <a16:creationId xmlns:a16="http://schemas.microsoft.com/office/drawing/2014/main" id="{189DB3F1-F488-F1D0-3EC4-ECC07A7959C1}"/>
                  </a:ext>
                </a:extLst>
              </p:cNvPr>
              <p:cNvSpPr>
                <a:spLocks/>
              </p:cNvSpPr>
              <p:nvPr/>
            </p:nvSpPr>
            <p:spPr bwMode="auto">
              <a:xfrm>
                <a:off x="1924"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2" name="Freeform 290">
                <a:extLst>
                  <a:ext uri="{FF2B5EF4-FFF2-40B4-BE49-F238E27FC236}">
                    <a16:creationId xmlns:a16="http://schemas.microsoft.com/office/drawing/2014/main" id="{698845C2-7699-CFA5-2452-6CA462EF702B}"/>
                  </a:ext>
                </a:extLst>
              </p:cNvPr>
              <p:cNvSpPr>
                <a:spLocks/>
              </p:cNvSpPr>
              <p:nvPr/>
            </p:nvSpPr>
            <p:spPr bwMode="auto">
              <a:xfrm>
                <a:off x="1898" y="1398"/>
                <a:ext cx="9" cy="4"/>
              </a:xfrm>
              <a:custGeom>
                <a:avLst/>
                <a:gdLst>
                  <a:gd name="T0" fmla="*/ 3 w 9"/>
                  <a:gd name="T1" fmla="*/ 0 h 4"/>
                  <a:gd name="T2" fmla="*/ 0 w 9"/>
                  <a:gd name="T3" fmla="*/ 4 h 4"/>
                  <a:gd name="T4" fmla="*/ 3 w 9"/>
                  <a:gd name="T5" fmla="*/ 4 h 4"/>
                  <a:gd name="T6" fmla="*/ 6 w 9"/>
                  <a:gd name="T7" fmla="*/ 0 h 4"/>
                  <a:gd name="T8" fmla="*/ 9 w 9"/>
                  <a:gd name="T9" fmla="*/ 0 h 4"/>
                  <a:gd name="T10" fmla="*/ 6 w 9"/>
                  <a:gd name="T11" fmla="*/ 4 h 4"/>
                  <a:gd name="T12" fmla="*/ 3 w 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3" y="0"/>
                    </a:moveTo>
                    <a:lnTo>
                      <a:pt x="0" y="4"/>
                    </a:lnTo>
                    <a:lnTo>
                      <a:pt x="3" y="4"/>
                    </a:lnTo>
                    <a:lnTo>
                      <a:pt x="6" y="0"/>
                    </a:lnTo>
                    <a:lnTo>
                      <a:pt x="9"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3" name="Freeform 291">
                <a:extLst>
                  <a:ext uri="{FF2B5EF4-FFF2-40B4-BE49-F238E27FC236}">
                    <a16:creationId xmlns:a16="http://schemas.microsoft.com/office/drawing/2014/main" id="{975BE89A-FA3F-E21B-E6BD-48305566DF25}"/>
                  </a:ext>
                </a:extLst>
              </p:cNvPr>
              <p:cNvSpPr>
                <a:spLocks/>
              </p:cNvSpPr>
              <p:nvPr/>
            </p:nvSpPr>
            <p:spPr bwMode="auto">
              <a:xfrm>
                <a:off x="1891"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4" name="Freeform 292">
                <a:extLst>
                  <a:ext uri="{FF2B5EF4-FFF2-40B4-BE49-F238E27FC236}">
                    <a16:creationId xmlns:a16="http://schemas.microsoft.com/office/drawing/2014/main" id="{37BB747C-0A9C-D970-2456-E058DA59D0BA}"/>
                  </a:ext>
                </a:extLst>
              </p:cNvPr>
              <p:cNvSpPr>
                <a:spLocks/>
              </p:cNvSpPr>
              <p:nvPr/>
            </p:nvSpPr>
            <p:spPr bwMode="auto">
              <a:xfrm>
                <a:off x="3510" y="111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 name="Freeform 293">
                <a:extLst>
                  <a:ext uri="{FF2B5EF4-FFF2-40B4-BE49-F238E27FC236}">
                    <a16:creationId xmlns:a16="http://schemas.microsoft.com/office/drawing/2014/main" id="{9BABD0A5-C6AC-F1FA-A12B-26EA7DCAA791}"/>
                  </a:ext>
                </a:extLst>
              </p:cNvPr>
              <p:cNvSpPr>
                <a:spLocks/>
              </p:cNvSpPr>
              <p:nvPr/>
            </p:nvSpPr>
            <p:spPr bwMode="auto">
              <a:xfrm>
                <a:off x="3510" y="111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6" name="Freeform 294">
                <a:extLst>
                  <a:ext uri="{FF2B5EF4-FFF2-40B4-BE49-F238E27FC236}">
                    <a16:creationId xmlns:a16="http://schemas.microsoft.com/office/drawing/2014/main" id="{0554E4AE-9374-A468-4674-F431715F2F9E}"/>
                  </a:ext>
                </a:extLst>
              </p:cNvPr>
              <p:cNvSpPr>
                <a:spLocks/>
              </p:cNvSpPr>
              <p:nvPr/>
            </p:nvSpPr>
            <p:spPr bwMode="auto">
              <a:xfrm>
                <a:off x="3513" y="110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7" name="Freeform 295">
                <a:extLst>
                  <a:ext uri="{FF2B5EF4-FFF2-40B4-BE49-F238E27FC236}">
                    <a16:creationId xmlns:a16="http://schemas.microsoft.com/office/drawing/2014/main" id="{B501042F-EA29-BD56-CDC7-7B4C05BCBBB0}"/>
                  </a:ext>
                </a:extLst>
              </p:cNvPr>
              <p:cNvSpPr>
                <a:spLocks/>
              </p:cNvSpPr>
              <p:nvPr/>
            </p:nvSpPr>
            <p:spPr bwMode="auto">
              <a:xfrm>
                <a:off x="3510" y="1108"/>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8" name="Freeform 296">
                <a:extLst>
                  <a:ext uri="{FF2B5EF4-FFF2-40B4-BE49-F238E27FC236}">
                    <a16:creationId xmlns:a16="http://schemas.microsoft.com/office/drawing/2014/main" id="{B0E3568F-AED1-52B7-9B33-95DBC666F0EC}"/>
                  </a:ext>
                </a:extLst>
              </p:cNvPr>
              <p:cNvSpPr>
                <a:spLocks/>
              </p:cNvSpPr>
              <p:nvPr/>
            </p:nvSpPr>
            <p:spPr bwMode="auto">
              <a:xfrm>
                <a:off x="3510"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9" name="Freeform 297">
                <a:extLst>
                  <a:ext uri="{FF2B5EF4-FFF2-40B4-BE49-F238E27FC236}">
                    <a16:creationId xmlns:a16="http://schemas.microsoft.com/office/drawing/2014/main" id="{B2266212-0AAA-2960-8BF5-95DE8236F3CD}"/>
                  </a:ext>
                </a:extLst>
              </p:cNvPr>
              <p:cNvSpPr>
                <a:spLocks/>
              </p:cNvSpPr>
              <p:nvPr/>
            </p:nvSpPr>
            <p:spPr bwMode="auto">
              <a:xfrm>
                <a:off x="3513" y="1099"/>
                <a:ext cx="4" cy="9"/>
              </a:xfrm>
              <a:custGeom>
                <a:avLst/>
                <a:gdLst>
                  <a:gd name="T0" fmla="*/ 0 w 4"/>
                  <a:gd name="T1" fmla="*/ 3 h 9"/>
                  <a:gd name="T2" fmla="*/ 4 w 4"/>
                  <a:gd name="T3" fmla="*/ 0 h 9"/>
                  <a:gd name="T4" fmla="*/ 4 w 4"/>
                  <a:gd name="T5" fmla="*/ 3 h 9"/>
                  <a:gd name="T6" fmla="*/ 0 w 4"/>
                  <a:gd name="T7" fmla="*/ 6 h 9"/>
                  <a:gd name="T8" fmla="*/ 0 w 4"/>
                  <a:gd name="T9" fmla="*/ 9 h 9"/>
                  <a:gd name="T10" fmla="*/ 4 w 4"/>
                  <a:gd name="T11" fmla="*/ 6 h 9"/>
                  <a:gd name="T12" fmla="*/ 4 w 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3"/>
                    </a:moveTo>
                    <a:lnTo>
                      <a:pt x="4" y="0"/>
                    </a:lnTo>
                    <a:lnTo>
                      <a:pt x="4" y="3"/>
                    </a:lnTo>
                    <a:lnTo>
                      <a:pt x="0" y="6"/>
                    </a:lnTo>
                    <a:lnTo>
                      <a:pt x="0" y="9"/>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0" name="Freeform 298">
                <a:extLst>
                  <a:ext uri="{FF2B5EF4-FFF2-40B4-BE49-F238E27FC236}">
                    <a16:creationId xmlns:a16="http://schemas.microsoft.com/office/drawing/2014/main" id="{30AA8DE0-FE9B-E6D4-F3D6-97D9127CBF9A}"/>
                  </a:ext>
                </a:extLst>
              </p:cNvPr>
              <p:cNvSpPr>
                <a:spLocks/>
              </p:cNvSpPr>
              <p:nvPr/>
            </p:nvSpPr>
            <p:spPr bwMode="auto">
              <a:xfrm>
                <a:off x="3517" y="109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1" name="Freeform 299">
                <a:extLst>
                  <a:ext uri="{FF2B5EF4-FFF2-40B4-BE49-F238E27FC236}">
                    <a16:creationId xmlns:a16="http://schemas.microsoft.com/office/drawing/2014/main" id="{5E0876C1-0011-B9D7-C133-43600756FA7D}"/>
                  </a:ext>
                </a:extLst>
              </p:cNvPr>
              <p:cNvSpPr>
                <a:spLocks/>
              </p:cNvSpPr>
              <p:nvPr/>
            </p:nvSpPr>
            <p:spPr bwMode="auto">
              <a:xfrm>
                <a:off x="3517" y="1095"/>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2" name="Freeform 300">
                <a:extLst>
                  <a:ext uri="{FF2B5EF4-FFF2-40B4-BE49-F238E27FC236}">
                    <a16:creationId xmlns:a16="http://schemas.microsoft.com/office/drawing/2014/main" id="{6E975BDF-B80B-0173-CDF3-70FEE316DE10}"/>
                  </a:ext>
                </a:extLst>
              </p:cNvPr>
              <p:cNvSpPr>
                <a:spLocks/>
              </p:cNvSpPr>
              <p:nvPr/>
            </p:nvSpPr>
            <p:spPr bwMode="auto">
              <a:xfrm>
                <a:off x="3645" y="1369"/>
                <a:ext cx="7" cy="69"/>
              </a:xfrm>
              <a:custGeom>
                <a:avLst/>
                <a:gdLst>
                  <a:gd name="T0" fmla="*/ 0 w 7"/>
                  <a:gd name="T1" fmla="*/ 0 h 69"/>
                  <a:gd name="T2" fmla="*/ 0 w 7"/>
                  <a:gd name="T3" fmla="*/ 69 h 69"/>
                  <a:gd name="T4" fmla="*/ 3 w 7"/>
                  <a:gd name="T5" fmla="*/ 69 h 69"/>
                  <a:gd name="T6" fmla="*/ 3 w 7"/>
                  <a:gd name="T7" fmla="*/ 0 h 69"/>
                  <a:gd name="T8" fmla="*/ 7 w 7"/>
                  <a:gd name="T9" fmla="*/ 0 h 69"/>
                  <a:gd name="T10" fmla="*/ 7 w 7"/>
                  <a:gd name="T11" fmla="*/ 69 h 69"/>
                  <a:gd name="T12" fmla="*/ 3 w 7"/>
                  <a:gd name="T13" fmla="*/ 6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0"/>
                    </a:moveTo>
                    <a:lnTo>
                      <a:pt x="0" y="69"/>
                    </a:lnTo>
                    <a:lnTo>
                      <a:pt x="3" y="69"/>
                    </a:lnTo>
                    <a:lnTo>
                      <a:pt x="3" y="0"/>
                    </a:lnTo>
                    <a:lnTo>
                      <a:pt x="7" y="0"/>
                    </a:lnTo>
                    <a:lnTo>
                      <a:pt x="7" y="69"/>
                    </a:lnTo>
                    <a:lnTo>
                      <a:pt x="3" y="6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3" name="Freeform 301">
                <a:extLst>
                  <a:ext uri="{FF2B5EF4-FFF2-40B4-BE49-F238E27FC236}">
                    <a16:creationId xmlns:a16="http://schemas.microsoft.com/office/drawing/2014/main" id="{D3296777-D7B8-4630-7530-3419AB62DBD1}"/>
                  </a:ext>
                </a:extLst>
              </p:cNvPr>
              <p:cNvSpPr>
                <a:spLocks/>
              </p:cNvSpPr>
              <p:nvPr/>
            </p:nvSpPr>
            <p:spPr bwMode="auto">
              <a:xfrm>
                <a:off x="3448" y="1365"/>
                <a:ext cx="200" cy="7"/>
              </a:xfrm>
              <a:custGeom>
                <a:avLst/>
                <a:gdLst>
                  <a:gd name="T0" fmla="*/ 0 w 200"/>
                  <a:gd name="T1" fmla="*/ 0 h 7"/>
                  <a:gd name="T2" fmla="*/ 200 w 200"/>
                  <a:gd name="T3" fmla="*/ 0 h 7"/>
                  <a:gd name="T4" fmla="*/ 200 w 200"/>
                  <a:gd name="T5" fmla="*/ 4 h 7"/>
                  <a:gd name="T6" fmla="*/ 0 w 200"/>
                  <a:gd name="T7" fmla="*/ 4 h 7"/>
                  <a:gd name="T8" fmla="*/ 0 w 200"/>
                  <a:gd name="T9" fmla="*/ 7 h 7"/>
                  <a:gd name="T10" fmla="*/ 200 w 200"/>
                  <a:gd name="T11" fmla="*/ 7 h 7"/>
                  <a:gd name="T12" fmla="*/ 200 w 20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7">
                    <a:moveTo>
                      <a:pt x="0" y="0"/>
                    </a:moveTo>
                    <a:lnTo>
                      <a:pt x="200" y="0"/>
                    </a:lnTo>
                    <a:lnTo>
                      <a:pt x="200" y="4"/>
                    </a:lnTo>
                    <a:lnTo>
                      <a:pt x="0" y="4"/>
                    </a:lnTo>
                    <a:lnTo>
                      <a:pt x="0" y="7"/>
                    </a:lnTo>
                    <a:lnTo>
                      <a:pt x="200" y="7"/>
                    </a:lnTo>
                    <a:lnTo>
                      <a:pt x="20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4" name="Freeform 302">
                <a:extLst>
                  <a:ext uri="{FF2B5EF4-FFF2-40B4-BE49-F238E27FC236}">
                    <a16:creationId xmlns:a16="http://schemas.microsoft.com/office/drawing/2014/main" id="{112B9052-8D74-BED0-36A1-E8DF63712193}"/>
                  </a:ext>
                </a:extLst>
              </p:cNvPr>
              <p:cNvSpPr>
                <a:spLocks/>
              </p:cNvSpPr>
              <p:nvPr/>
            </p:nvSpPr>
            <p:spPr bwMode="auto">
              <a:xfrm>
                <a:off x="3448" y="1435"/>
                <a:ext cx="200" cy="6"/>
              </a:xfrm>
              <a:custGeom>
                <a:avLst/>
                <a:gdLst>
                  <a:gd name="T0" fmla="*/ 200 w 200"/>
                  <a:gd name="T1" fmla="*/ 0 h 6"/>
                  <a:gd name="T2" fmla="*/ 0 w 200"/>
                  <a:gd name="T3" fmla="*/ 0 h 6"/>
                  <a:gd name="T4" fmla="*/ 0 w 200"/>
                  <a:gd name="T5" fmla="*/ 3 h 6"/>
                  <a:gd name="T6" fmla="*/ 200 w 200"/>
                  <a:gd name="T7" fmla="*/ 3 h 6"/>
                  <a:gd name="T8" fmla="*/ 200 w 200"/>
                  <a:gd name="T9" fmla="*/ 6 h 6"/>
                  <a:gd name="T10" fmla="*/ 0 w 200"/>
                  <a:gd name="T11" fmla="*/ 6 h 6"/>
                  <a:gd name="T12" fmla="*/ 0 w 20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6">
                    <a:moveTo>
                      <a:pt x="200" y="0"/>
                    </a:moveTo>
                    <a:lnTo>
                      <a:pt x="0" y="0"/>
                    </a:lnTo>
                    <a:lnTo>
                      <a:pt x="0" y="3"/>
                    </a:lnTo>
                    <a:lnTo>
                      <a:pt x="200" y="3"/>
                    </a:lnTo>
                    <a:lnTo>
                      <a:pt x="20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5" name="Freeform 303">
                <a:extLst>
                  <a:ext uri="{FF2B5EF4-FFF2-40B4-BE49-F238E27FC236}">
                    <a16:creationId xmlns:a16="http://schemas.microsoft.com/office/drawing/2014/main" id="{B67F841F-A374-F59D-9625-A5D10E24505F}"/>
                  </a:ext>
                </a:extLst>
              </p:cNvPr>
              <p:cNvSpPr>
                <a:spLocks/>
              </p:cNvSpPr>
              <p:nvPr/>
            </p:nvSpPr>
            <p:spPr bwMode="auto">
              <a:xfrm>
                <a:off x="3444" y="1369"/>
                <a:ext cx="7" cy="69"/>
              </a:xfrm>
              <a:custGeom>
                <a:avLst/>
                <a:gdLst>
                  <a:gd name="T0" fmla="*/ 0 w 7"/>
                  <a:gd name="T1" fmla="*/ 69 h 69"/>
                  <a:gd name="T2" fmla="*/ 0 w 7"/>
                  <a:gd name="T3" fmla="*/ 0 h 69"/>
                  <a:gd name="T4" fmla="*/ 4 w 7"/>
                  <a:gd name="T5" fmla="*/ 0 h 69"/>
                  <a:gd name="T6" fmla="*/ 4 w 7"/>
                  <a:gd name="T7" fmla="*/ 69 h 69"/>
                  <a:gd name="T8" fmla="*/ 7 w 7"/>
                  <a:gd name="T9" fmla="*/ 69 h 69"/>
                  <a:gd name="T10" fmla="*/ 7 w 7"/>
                  <a:gd name="T11" fmla="*/ 0 h 69"/>
                  <a:gd name="T12" fmla="*/ 4 w 7"/>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69"/>
                    </a:moveTo>
                    <a:lnTo>
                      <a:pt x="0" y="0"/>
                    </a:lnTo>
                    <a:lnTo>
                      <a:pt x="4" y="0"/>
                    </a:lnTo>
                    <a:lnTo>
                      <a:pt x="4" y="69"/>
                    </a:lnTo>
                    <a:lnTo>
                      <a:pt x="7" y="6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 name="Freeform 304">
                <a:extLst>
                  <a:ext uri="{FF2B5EF4-FFF2-40B4-BE49-F238E27FC236}">
                    <a16:creationId xmlns:a16="http://schemas.microsoft.com/office/drawing/2014/main" id="{6F58C226-D73D-BAAD-14A6-D754BD1C6956}"/>
                  </a:ext>
                </a:extLst>
              </p:cNvPr>
              <p:cNvSpPr>
                <a:spLocks/>
              </p:cNvSpPr>
              <p:nvPr/>
            </p:nvSpPr>
            <p:spPr bwMode="auto">
              <a:xfrm>
                <a:off x="3681" y="1105"/>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 name="Freeform 305">
                <a:extLst>
                  <a:ext uri="{FF2B5EF4-FFF2-40B4-BE49-F238E27FC236}">
                    <a16:creationId xmlns:a16="http://schemas.microsoft.com/office/drawing/2014/main" id="{9DD250E8-0CA6-AD8E-24A6-6521792B08B5}"/>
                  </a:ext>
                </a:extLst>
              </p:cNvPr>
              <p:cNvSpPr>
                <a:spLocks/>
              </p:cNvSpPr>
              <p:nvPr/>
            </p:nvSpPr>
            <p:spPr bwMode="auto">
              <a:xfrm>
                <a:off x="3678"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 name="Freeform 306">
                <a:extLst>
                  <a:ext uri="{FF2B5EF4-FFF2-40B4-BE49-F238E27FC236}">
                    <a16:creationId xmlns:a16="http://schemas.microsoft.com/office/drawing/2014/main" id="{A773332C-2B59-36AF-F9FC-8EA3D7C43589}"/>
                  </a:ext>
                </a:extLst>
              </p:cNvPr>
              <p:cNvSpPr>
                <a:spLocks/>
              </p:cNvSpPr>
              <p:nvPr/>
            </p:nvSpPr>
            <p:spPr bwMode="auto">
              <a:xfrm>
                <a:off x="3678" y="1099"/>
                <a:ext cx="3" cy="9"/>
              </a:xfrm>
              <a:custGeom>
                <a:avLst/>
                <a:gdLst>
                  <a:gd name="T0" fmla="*/ 3 w 3"/>
                  <a:gd name="T1" fmla="*/ 3 h 9"/>
                  <a:gd name="T2" fmla="*/ 0 w 3"/>
                  <a:gd name="T3" fmla="*/ 0 h 9"/>
                  <a:gd name="T4" fmla="*/ 0 w 3"/>
                  <a:gd name="T5" fmla="*/ 3 h 9"/>
                  <a:gd name="T6" fmla="*/ 3 w 3"/>
                  <a:gd name="T7" fmla="*/ 6 h 9"/>
                  <a:gd name="T8" fmla="*/ 3 w 3"/>
                  <a:gd name="T9" fmla="*/ 9 h 9"/>
                  <a:gd name="T10" fmla="*/ 0 w 3"/>
                  <a:gd name="T11" fmla="*/ 6 h 9"/>
                  <a:gd name="T12" fmla="*/ 0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3"/>
                    </a:moveTo>
                    <a:lnTo>
                      <a:pt x="0" y="0"/>
                    </a:lnTo>
                    <a:lnTo>
                      <a:pt x="0" y="3"/>
                    </a:lnTo>
                    <a:lnTo>
                      <a:pt x="3" y="6"/>
                    </a:lnTo>
                    <a:lnTo>
                      <a:pt x="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 name="Freeform 307">
                <a:extLst>
                  <a:ext uri="{FF2B5EF4-FFF2-40B4-BE49-F238E27FC236}">
                    <a16:creationId xmlns:a16="http://schemas.microsoft.com/office/drawing/2014/main" id="{F05804BF-0CC8-A274-AEAD-D7ED1B9DC74D}"/>
                  </a:ext>
                </a:extLst>
              </p:cNvPr>
              <p:cNvSpPr>
                <a:spLocks/>
              </p:cNvSpPr>
              <p:nvPr/>
            </p:nvSpPr>
            <p:spPr bwMode="auto">
              <a:xfrm>
                <a:off x="3675" y="1095"/>
                <a:ext cx="3" cy="10"/>
              </a:xfrm>
              <a:custGeom>
                <a:avLst/>
                <a:gdLst>
                  <a:gd name="T0" fmla="*/ 3 w 3"/>
                  <a:gd name="T1" fmla="*/ 4 h 10"/>
                  <a:gd name="T2" fmla="*/ 0 w 3"/>
                  <a:gd name="T3" fmla="*/ 0 h 10"/>
                  <a:gd name="T4" fmla="*/ 0 w 3"/>
                  <a:gd name="T5" fmla="*/ 4 h 10"/>
                  <a:gd name="T6" fmla="*/ 3 w 3"/>
                  <a:gd name="T7" fmla="*/ 7 h 10"/>
                  <a:gd name="T8" fmla="*/ 3 w 3"/>
                  <a:gd name="T9" fmla="*/ 10 h 10"/>
                  <a:gd name="T10" fmla="*/ 0 w 3"/>
                  <a:gd name="T11" fmla="*/ 7 h 10"/>
                  <a:gd name="T12" fmla="*/ 0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4"/>
                    </a:moveTo>
                    <a:lnTo>
                      <a:pt x="0" y="0"/>
                    </a:lnTo>
                    <a:lnTo>
                      <a:pt x="0" y="4"/>
                    </a:lnTo>
                    <a:lnTo>
                      <a:pt x="3" y="7"/>
                    </a:lnTo>
                    <a:lnTo>
                      <a:pt x="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 name="Freeform 308">
                <a:extLst>
                  <a:ext uri="{FF2B5EF4-FFF2-40B4-BE49-F238E27FC236}">
                    <a16:creationId xmlns:a16="http://schemas.microsoft.com/office/drawing/2014/main" id="{B646D492-6F55-DDD9-91EA-0EC698707FE4}"/>
                  </a:ext>
                </a:extLst>
              </p:cNvPr>
              <p:cNvSpPr>
                <a:spLocks/>
              </p:cNvSpPr>
              <p:nvPr/>
            </p:nvSpPr>
            <p:spPr bwMode="auto">
              <a:xfrm>
                <a:off x="3671" y="1092"/>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 name="Freeform 309">
                <a:extLst>
                  <a:ext uri="{FF2B5EF4-FFF2-40B4-BE49-F238E27FC236}">
                    <a16:creationId xmlns:a16="http://schemas.microsoft.com/office/drawing/2014/main" id="{62EE5E2C-DDFE-EE4F-A5E8-F819A42B0CA1}"/>
                  </a:ext>
                </a:extLst>
              </p:cNvPr>
              <p:cNvSpPr>
                <a:spLocks/>
              </p:cNvSpPr>
              <p:nvPr/>
            </p:nvSpPr>
            <p:spPr bwMode="auto">
              <a:xfrm>
                <a:off x="3668" y="1092"/>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 name="Freeform 310">
                <a:extLst>
                  <a:ext uri="{FF2B5EF4-FFF2-40B4-BE49-F238E27FC236}">
                    <a16:creationId xmlns:a16="http://schemas.microsoft.com/office/drawing/2014/main" id="{B41B5383-641E-392D-241E-4EBA1FCF46B9}"/>
                  </a:ext>
                </a:extLst>
              </p:cNvPr>
              <p:cNvSpPr>
                <a:spLocks/>
              </p:cNvSpPr>
              <p:nvPr/>
            </p:nvSpPr>
            <p:spPr bwMode="auto">
              <a:xfrm>
                <a:off x="3665" y="1089"/>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 name="Freeform 311">
                <a:extLst>
                  <a:ext uri="{FF2B5EF4-FFF2-40B4-BE49-F238E27FC236}">
                    <a16:creationId xmlns:a16="http://schemas.microsoft.com/office/drawing/2014/main" id="{575B47F8-A378-F591-3543-D0057EB30CE8}"/>
                  </a:ext>
                </a:extLst>
              </p:cNvPr>
              <p:cNvSpPr>
                <a:spLocks/>
              </p:cNvSpPr>
              <p:nvPr/>
            </p:nvSpPr>
            <p:spPr bwMode="auto">
              <a:xfrm>
                <a:off x="3661" y="1089"/>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4" name="Freeform 312">
                <a:extLst>
                  <a:ext uri="{FF2B5EF4-FFF2-40B4-BE49-F238E27FC236}">
                    <a16:creationId xmlns:a16="http://schemas.microsoft.com/office/drawing/2014/main" id="{64CECCB5-419A-F7B8-27BE-859C1BBC4B9E}"/>
                  </a:ext>
                </a:extLst>
              </p:cNvPr>
              <p:cNvSpPr>
                <a:spLocks/>
              </p:cNvSpPr>
              <p:nvPr/>
            </p:nvSpPr>
            <p:spPr bwMode="auto">
              <a:xfrm>
                <a:off x="3645" y="1108"/>
                <a:ext cx="10" cy="7"/>
              </a:xfrm>
              <a:custGeom>
                <a:avLst/>
                <a:gdLst>
                  <a:gd name="T0" fmla="*/ 0 w 10"/>
                  <a:gd name="T1" fmla="*/ 0 h 7"/>
                  <a:gd name="T2" fmla="*/ 10 w 10"/>
                  <a:gd name="T3" fmla="*/ 0 h 7"/>
                  <a:gd name="T4" fmla="*/ 10 w 10"/>
                  <a:gd name="T5" fmla="*/ 4 h 7"/>
                  <a:gd name="T6" fmla="*/ 0 w 10"/>
                  <a:gd name="T7" fmla="*/ 4 h 7"/>
                  <a:gd name="T8" fmla="*/ 0 w 10"/>
                  <a:gd name="T9" fmla="*/ 7 h 7"/>
                  <a:gd name="T10" fmla="*/ 10 w 10"/>
                  <a:gd name="T11" fmla="*/ 7 h 7"/>
                  <a:gd name="T12" fmla="*/ 10 w 1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10" y="0"/>
                    </a:lnTo>
                    <a:lnTo>
                      <a:pt x="10" y="4"/>
                    </a:lnTo>
                    <a:lnTo>
                      <a:pt x="0" y="4"/>
                    </a:lnTo>
                    <a:lnTo>
                      <a:pt x="0" y="7"/>
                    </a:lnTo>
                    <a:lnTo>
                      <a:pt x="10" y="7"/>
                    </a:lnTo>
                    <a:lnTo>
                      <a:pt x="1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5" name="Freeform 313">
                <a:extLst>
                  <a:ext uri="{FF2B5EF4-FFF2-40B4-BE49-F238E27FC236}">
                    <a16:creationId xmlns:a16="http://schemas.microsoft.com/office/drawing/2014/main" id="{F43F7F35-AE3B-ED20-71B6-6071C64445E8}"/>
                  </a:ext>
                </a:extLst>
              </p:cNvPr>
              <p:cNvSpPr>
                <a:spLocks/>
              </p:cNvSpPr>
              <p:nvPr/>
            </p:nvSpPr>
            <p:spPr bwMode="auto">
              <a:xfrm>
                <a:off x="3642"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 name="Freeform 314">
                <a:extLst>
                  <a:ext uri="{FF2B5EF4-FFF2-40B4-BE49-F238E27FC236}">
                    <a16:creationId xmlns:a16="http://schemas.microsoft.com/office/drawing/2014/main" id="{137922A5-1F76-D982-5A12-316DA47E4B32}"/>
                  </a:ext>
                </a:extLst>
              </p:cNvPr>
              <p:cNvSpPr>
                <a:spLocks/>
              </p:cNvSpPr>
              <p:nvPr/>
            </p:nvSpPr>
            <p:spPr bwMode="auto">
              <a:xfrm>
                <a:off x="3652" y="1112"/>
                <a:ext cx="29" cy="89"/>
              </a:xfrm>
              <a:custGeom>
                <a:avLst/>
                <a:gdLst>
                  <a:gd name="T0" fmla="*/ 0 w 29"/>
                  <a:gd name="T1" fmla="*/ 0 h 89"/>
                  <a:gd name="T2" fmla="*/ 23 w 29"/>
                  <a:gd name="T3" fmla="*/ 89 h 89"/>
                  <a:gd name="T4" fmla="*/ 26 w 29"/>
                  <a:gd name="T5" fmla="*/ 89 h 89"/>
                  <a:gd name="T6" fmla="*/ 3 w 29"/>
                  <a:gd name="T7" fmla="*/ 0 h 89"/>
                  <a:gd name="T8" fmla="*/ 6 w 29"/>
                  <a:gd name="T9" fmla="*/ 0 h 89"/>
                  <a:gd name="T10" fmla="*/ 29 w 29"/>
                  <a:gd name="T11" fmla="*/ 89 h 89"/>
                  <a:gd name="T12" fmla="*/ 26 w 29"/>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89">
                    <a:moveTo>
                      <a:pt x="0" y="0"/>
                    </a:moveTo>
                    <a:lnTo>
                      <a:pt x="23" y="89"/>
                    </a:lnTo>
                    <a:lnTo>
                      <a:pt x="26" y="89"/>
                    </a:lnTo>
                    <a:lnTo>
                      <a:pt x="3" y="0"/>
                    </a:lnTo>
                    <a:lnTo>
                      <a:pt x="6" y="0"/>
                    </a:lnTo>
                    <a:lnTo>
                      <a:pt x="29" y="89"/>
                    </a:lnTo>
                    <a:lnTo>
                      <a:pt x="26"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7" name="Freeform 315">
                <a:extLst>
                  <a:ext uri="{FF2B5EF4-FFF2-40B4-BE49-F238E27FC236}">
                    <a16:creationId xmlns:a16="http://schemas.microsoft.com/office/drawing/2014/main" id="{A47822C9-9F88-9A70-695D-7FA1F4262923}"/>
                  </a:ext>
                </a:extLst>
              </p:cNvPr>
              <p:cNvSpPr>
                <a:spLocks/>
              </p:cNvSpPr>
              <p:nvPr/>
            </p:nvSpPr>
            <p:spPr bwMode="auto">
              <a:xfrm>
                <a:off x="3645" y="1197"/>
                <a:ext cx="33" cy="7"/>
              </a:xfrm>
              <a:custGeom>
                <a:avLst/>
                <a:gdLst>
                  <a:gd name="T0" fmla="*/ 33 w 33"/>
                  <a:gd name="T1" fmla="*/ 0 h 7"/>
                  <a:gd name="T2" fmla="*/ 0 w 33"/>
                  <a:gd name="T3" fmla="*/ 0 h 7"/>
                  <a:gd name="T4" fmla="*/ 0 w 33"/>
                  <a:gd name="T5" fmla="*/ 4 h 7"/>
                  <a:gd name="T6" fmla="*/ 33 w 33"/>
                  <a:gd name="T7" fmla="*/ 4 h 7"/>
                  <a:gd name="T8" fmla="*/ 33 w 33"/>
                  <a:gd name="T9" fmla="*/ 7 h 7"/>
                  <a:gd name="T10" fmla="*/ 0 w 33"/>
                  <a:gd name="T11" fmla="*/ 7 h 7"/>
                  <a:gd name="T12" fmla="*/ 0 w 3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33" y="0"/>
                    </a:moveTo>
                    <a:lnTo>
                      <a:pt x="0" y="0"/>
                    </a:lnTo>
                    <a:lnTo>
                      <a:pt x="0" y="4"/>
                    </a:lnTo>
                    <a:lnTo>
                      <a:pt x="33" y="4"/>
                    </a:lnTo>
                    <a:lnTo>
                      <a:pt x="3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8" name="Freeform 316">
                <a:extLst>
                  <a:ext uri="{FF2B5EF4-FFF2-40B4-BE49-F238E27FC236}">
                    <a16:creationId xmlns:a16="http://schemas.microsoft.com/office/drawing/2014/main" id="{D15FE9C9-89C7-D3DF-6283-4094D4EEA895}"/>
                  </a:ext>
                </a:extLst>
              </p:cNvPr>
              <p:cNvSpPr>
                <a:spLocks/>
              </p:cNvSpPr>
              <p:nvPr/>
            </p:nvSpPr>
            <p:spPr bwMode="auto">
              <a:xfrm>
                <a:off x="3892" y="1201"/>
                <a:ext cx="6" cy="174"/>
              </a:xfrm>
              <a:custGeom>
                <a:avLst/>
                <a:gdLst>
                  <a:gd name="T0" fmla="*/ 0 w 6"/>
                  <a:gd name="T1" fmla="*/ 0 h 174"/>
                  <a:gd name="T2" fmla="*/ 0 w 6"/>
                  <a:gd name="T3" fmla="*/ 174 h 174"/>
                  <a:gd name="T4" fmla="*/ 3 w 6"/>
                  <a:gd name="T5" fmla="*/ 174 h 174"/>
                  <a:gd name="T6" fmla="*/ 3 w 6"/>
                  <a:gd name="T7" fmla="*/ 0 h 174"/>
                  <a:gd name="T8" fmla="*/ 6 w 6"/>
                  <a:gd name="T9" fmla="*/ 0 h 174"/>
                  <a:gd name="T10" fmla="*/ 6 w 6"/>
                  <a:gd name="T11" fmla="*/ 174 h 174"/>
                  <a:gd name="T12" fmla="*/ 3 w 6"/>
                  <a:gd name="T13" fmla="*/ 174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4">
                    <a:moveTo>
                      <a:pt x="0" y="0"/>
                    </a:moveTo>
                    <a:lnTo>
                      <a:pt x="0" y="174"/>
                    </a:lnTo>
                    <a:lnTo>
                      <a:pt x="3" y="174"/>
                    </a:lnTo>
                    <a:lnTo>
                      <a:pt x="3" y="0"/>
                    </a:lnTo>
                    <a:lnTo>
                      <a:pt x="6" y="0"/>
                    </a:lnTo>
                    <a:lnTo>
                      <a:pt x="6" y="174"/>
                    </a:lnTo>
                    <a:lnTo>
                      <a:pt x="3" y="17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9" name="Freeform 317">
                <a:extLst>
                  <a:ext uri="{FF2B5EF4-FFF2-40B4-BE49-F238E27FC236}">
                    <a16:creationId xmlns:a16="http://schemas.microsoft.com/office/drawing/2014/main" id="{B7AD1C9F-B4E5-01DF-E9CA-3421887B6145}"/>
                  </a:ext>
                </a:extLst>
              </p:cNvPr>
              <p:cNvSpPr>
                <a:spLocks/>
              </p:cNvSpPr>
              <p:nvPr/>
            </p:nvSpPr>
            <p:spPr bwMode="auto">
              <a:xfrm>
                <a:off x="3688" y="1197"/>
                <a:ext cx="207" cy="7"/>
              </a:xfrm>
              <a:custGeom>
                <a:avLst/>
                <a:gdLst>
                  <a:gd name="T0" fmla="*/ 207 w 207"/>
                  <a:gd name="T1" fmla="*/ 0 h 7"/>
                  <a:gd name="T2" fmla="*/ 0 w 207"/>
                  <a:gd name="T3" fmla="*/ 0 h 7"/>
                  <a:gd name="T4" fmla="*/ 0 w 207"/>
                  <a:gd name="T5" fmla="*/ 4 h 7"/>
                  <a:gd name="T6" fmla="*/ 207 w 207"/>
                  <a:gd name="T7" fmla="*/ 4 h 7"/>
                  <a:gd name="T8" fmla="*/ 207 w 207"/>
                  <a:gd name="T9" fmla="*/ 7 h 7"/>
                  <a:gd name="T10" fmla="*/ 0 w 207"/>
                  <a:gd name="T11" fmla="*/ 7 h 7"/>
                  <a:gd name="T12" fmla="*/ 0 w 20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 h="7">
                    <a:moveTo>
                      <a:pt x="207" y="0"/>
                    </a:moveTo>
                    <a:lnTo>
                      <a:pt x="0" y="0"/>
                    </a:lnTo>
                    <a:lnTo>
                      <a:pt x="0" y="4"/>
                    </a:lnTo>
                    <a:lnTo>
                      <a:pt x="207" y="4"/>
                    </a:lnTo>
                    <a:lnTo>
                      <a:pt x="207"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 name="Freeform 318">
                <a:extLst>
                  <a:ext uri="{FF2B5EF4-FFF2-40B4-BE49-F238E27FC236}">
                    <a16:creationId xmlns:a16="http://schemas.microsoft.com/office/drawing/2014/main" id="{7A8B1D48-28E2-D5F7-1FF1-2D5CAC8A8C98}"/>
                  </a:ext>
                </a:extLst>
              </p:cNvPr>
              <p:cNvSpPr>
                <a:spLocks/>
              </p:cNvSpPr>
              <p:nvPr/>
            </p:nvSpPr>
            <p:spPr bwMode="auto">
              <a:xfrm>
                <a:off x="3536"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 name="Freeform 319">
                <a:extLst>
                  <a:ext uri="{FF2B5EF4-FFF2-40B4-BE49-F238E27FC236}">
                    <a16:creationId xmlns:a16="http://schemas.microsoft.com/office/drawing/2014/main" id="{95FAB8D3-347C-C67C-42E5-F5B04230D62B}"/>
                  </a:ext>
                </a:extLst>
              </p:cNvPr>
              <p:cNvSpPr>
                <a:spLocks/>
              </p:cNvSpPr>
              <p:nvPr/>
            </p:nvSpPr>
            <p:spPr bwMode="auto">
              <a:xfrm>
                <a:off x="3675" y="1355"/>
                <a:ext cx="6" cy="47"/>
              </a:xfrm>
              <a:custGeom>
                <a:avLst/>
                <a:gdLst>
                  <a:gd name="T0" fmla="*/ 0 w 6"/>
                  <a:gd name="T1" fmla="*/ 0 h 47"/>
                  <a:gd name="T2" fmla="*/ 0 w 6"/>
                  <a:gd name="T3" fmla="*/ 47 h 47"/>
                  <a:gd name="T4" fmla="*/ 3 w 6"/>
                  <a:gd name="T5" fmla="*/ 47 h 47"/>
                  <a:gd name="T6" fmla="*/ 3 w 6"/>
                  <a:gd name="T7" fmla="*/ 0 h 47"/>
                  <a:gd name="T8" fmla="*/ 6 w 6"/>
                  <a:gd name="T9" fmla="*/ 0 h 47"/>
                  <a:gd name="T10" fmla="*/ 6 w 6"/>
                  <a:gd name="T11" fmla="*/ 47 h 47"/>
                  <a:gd name="T12" fmla="*/ 3 w 6"/>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7">
                    <a:moveTo>
                      <a:pt x="0" y="0"/>
                    </a:moveTo>
                    <a:lnTo>
                      <a:pt x="0" y="47"/>
                    </a:lnTo>
                    <a:lnTo>
                      <a:pt x="3" y="47"/>
                    </a:lnTo>
                    <a:lnTo>
                      <a:pt x="3" y="0"/>
                    </a:lnTo>
                    <a:lnTo>
                      <a:pt x="6" y="0"/>
                    </a:lnTo>
                    <a:lnTo>
                      <a:pt x="6" y="47"/>
                    </a:lnTo>
                    <a:lnTo>
                      <a:pt x="3" y="4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2" name="Freeform 320">
                <a:extLst>
                  <a:ext uri="{FF2B5EF4-FFF2-40B4-BE49-F238E27FC236}">
                    <a16:creationId xmlns:a16="http://schemas.microsoft.com/office/drawing/2014/main" id="{37C18E5E-FC28-FDAC-04B0-0744C450627B}"/>
                  </a:ext>
                </a:extLst>
              </p:cNvPr>
              <p:cNvSpPr>
                <a:spLocks/>
              </p:cNvSpPr>
              <p:nvPr/>
            </p:nvSpPr>
            <p:spPr bwMode="auto">
              <a:xfrm>
                <a:off x="3678" y="1398"/>
                <a:ext cx="36" cy="7"/>
              </a:xfrm>
              <a:custGeom>
                <a:avLst/>
                <a:gdLst>
                  <a:gd name="T0" fmla="*/ 0 w 36"/>
                  <a:gd name="T1" fmla="*/ 0 h 7"/>
                  <a:gd name="T2" fmla="*/ 36 w 36"/>
                  <a:gd name="T3" fmla="*/ 0 h 7"/>
                  <a:gd name="T4" fmla="*/ 36 w 36"/>
                  <a:gd name="T5" fmla="*/ 4 h 7"/>
                  <a:gd name="T6" fmla="*/ 0 w 36"/>
                  <a:gd name="T7" fmla="*/ 4 h 7"/>
                  <a:gd name="T8" fmla="*/ 0 w 36"/>
                  <a:gd name="T9" fmla="*/ 7 h 7"/>
                  <a:gd name="T10" fmla="*/ 36 w 36"/>
                  <a:gd name="T11" fmla="*/ 7 h 7"/>
                  <a:gd name="T12" fmla="*/ 36 w 3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0"/>
                    </a:moveTo>
                    <a:lnTo>
                      <a:pt x="36" y="0"/>
                    </a:lnTo>
                    <a:lnTo>
                      <a:pt x="36" y="4"/>
                    </a:lnTo>
                    <a:lnTo>
                      <a:pt x="0" y="4"/>
                    </a:lnTo>
                    <a:lnTo>
                      <a:pt x="0" y="7"/>
                    </a:lnTo>
                    <a:lnTo>
                      <a:pt x="36" y="7"/>
                    </a:lnTo>
                    <a:lnTo>
                      <a:pt x="3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3" name="Freeform 321">
                <a:extLst>
                  <a:ext uri="{FF2B5EF4-FFF2-40B4-BE49-F238E27FC236}">
                    <a16:creationId xmlns:a16="http://schemas.microsoft.com/office/drawing/2014/main" id="{0785C385-3A4F-EB19-5EC1-C5ED4F35DF5B}"/>
                  </a:ext>
                </a:extLst>
              </p:cNvPr>
              <p:cNvSpPr>
                <a:spLocks/>
              </p:cNvSpPr>
              <p:nvPr/>
            </p:nvSpPr>
            <p:spPr bwMode="auto">
              <a:xfrm>
                <a:off x="3648" y="1388"/>
                <a:ext cx="30" cy="7"/>
              </a:xfrm>
              <a:custGeom>
                <a:avLst/>
                <a:gdLst>
                  <a:gd name="T0" fmla="*/ 30 w 30"/>
                  <a:gd name="T1" fmla="*/ 0 h 7"/>
                  <a:gd name="T2" fmla="*/ 0 w 30"/>
                  <a:gd name="T3" fmla="*/ 0 h 7"/>
                  <a:gd name="T4" fmla="*/ 0 w 30"/>
                  <a:gd name="T5" fmla="*/ 4 h 7"/>
                  <a:gd name="T6" fmla="*/ 30 w 30"/>
                  <a:gd name="T7" fmla="*/ 4 h 7"/>
                  <a:gd name="T8" fmla="*/ 30 w 30"/>
                  <a:gd name="T9" fmla="*/ 7 h 7"/>
                  <a:gd name="T10" fmla="*/ 0 w 30"/>
                  <a:gd name="T11" fmla="*/ 7 h 7"/>
                  <a:gd name="T12" fmla="*/ 0 w 3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30" y="0"/>
                    </a:moveTo>
                    <a:lnTo>
                      <a:pt x="0" y="0"/>
                    </a:lnTo>
                    <a:lnTo>
                      <a:pt x="0" y="4"/>
                    </a:lnTo>
                    <a:lnTo>
                      <a:pt x="30" y="4"/>
                    </a:lnTo>
                    <a:lnTo>
                      <a:pt x="3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4" name="Freeform 322">
                <a:extLst>
                  <a:ext uri="{FF2B5EF4-FFF2-40B4-BE49-F238E27FC236}">
                    <a16:creationId xmlns:a16="http://schemas.microsoft.com/office/drawing/2014/main" id="{AABBDA80-085B-F311-707D-7BC2AEE8BA5C}"/>
                  </a:ext>
                </a:extLst>
              </p:cNvPr>
              <p:cNvSpPr>
                <a:spLocks/>
              </p:cNvSpPr>
              <p:nvPr/>
            </p:nvSpPr>
            <p:spPr bwMode="auto">
              <a:xfrm>
                <a:off x="3484" y="1382"/>
                <a:ext cx="138" cy="6"/>
              </a:xfrm>
              <a:custGeom>
                <a:avLst/>
                <a:gdLst>
                  <a:gd name="T0" fmla="*/ 138 w 138"/>
                  <a:gd name="T1" fmla="*/ 0 h 6"/>
                  <a:gd name="T2" fmla="*/ 0 w 138"/>
                  <a:gd name="T3" fmla="*/ 0 h 6"/>
                  <a:gd name="T4" fmla="*/ 0 w 138"/>
                  <a:gd name="T5" fmla="*/ 3 h 6"/>
                  <a:gd name="T6" fmla="*/ 138 w 138"/>
                  <a:gd name="T7" fmla="*/ 3 h 6"/>
                  <a:gd name="T8" fmla="*/ 138 w 138"/>
                  <a:gd name="T9" fmla="*/ 6 h 6"/>
                  <a:gd name="T10" fmla="*/ 0 w 138"/>
                  <a:gd name="T11" fmla="*/ 6 h 6"/>
                  <a:gd name="T12" fmla="*/ 0 w 138"/>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6">
                    <a:moveTo>
                      <a:pt x="138" y="0"/>
                    </a:moveTo>
                    <a:lnTo>
                      <a:pt x="0" y="0"/>
                    </a:lnTo>
                    <a:lnTo>
                      <a:pt x="0" y="3"/>
                    </a:lnTo>
                    <a:lnTo>
                      <a:pt x="138" y="3"/>
                    </a:lnTo>
                    <a:lnTo>
                      <a:pt x="138"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5" name="Freeform 323">
                <a:extLst>
                  <a:ext uri="{FF2B5EF4-FFF2-40B4-BE49-F238E27FC236}">
                    <a16:creationId xmlns:a16="http://schemas.microsoft.com/office/drawing/2014/main" id="{D3774FBF-3B53-CBED-D903-3C07173E2139}"/>
                  </a:ext>
                </a:extLst>
              </p:cNvPr>
              <p:cNvSpPr>
                <a:spLocks/>
              </p:cNvSpPr>
              <p:nvPr/>
            </p:nvSpPr>
            <p:spPr bwMode="auto">
              <a:xfrm>
                <a:off x="3484" y="1385"/>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 name="Freeform 324">
                <a:extLst>
                  <a:ext uri="{FF2B5EF4-FFF2-40B4-BE49-F238E27FC236}">
                    <a16:creationId xmlns:a16="http://schemas.microsoft.com/office/drawing/2014/main" id="{1FC6A03C-140F-0A0E-09CE-65F5CE95AA50}"/>
                  </a:ext>
                </a:extLst>
              </p:cNvPr>
              <p:cNvSpPr>
                <a:spLocks/>
              </p:cNvSpPr>
              <p:nvPr/>
            </p:nvSpPr>
            <p:spPr bwMode="auto">
              <a:xfrm>
                <a:off x="3484" y="1428"/>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7" name="Freeform 325">
                <a:extLst>
                  <a:ext uri="{FF2B5EF4-FFF2-40B4-BE49-F238E27FC236}">
                    <a16:creationId xmlns:a16="http://schemas.microsoft.com/office/drawing/2014/main" id="{0876589C-A789-BE3B-D7E7-929C3E91C6DB}"/>
                  </a:ext>
                </a:extLst>
              </p:cNvPr>
              <p:cNvSpPr>
                <a:spLocks/>
              </p:cNvSpPr>
              <p:nvPr/>
            </p:nvSpPr>
            <p:spPr bwMode="auto">
              <a:xfrm>
                <a:off x="3480" y="1385"/>
                <a:ext cx="7" cy="46"/>
              </a:xfrm>
              <a:custGeom>
                <a:avLst/>
                <a:gdLst>
                  <a:gd name="T0" fmla="*/ 0 w 7"/>
                  <a:gd name="T1" fmla="*/ 0 h 46"/>
                  <a:gd name="T2" fmla="*/ 0 w 7"/>
                  <a:gd name="T3" fmla="*/ 46 h 46"/>
                  <a:gd name="T4" fmla="*/ 4 w 7"/>
                  <a:gd name="T5" fmla="*/ 46 h 46"/>
                  <a:gd name="T6" fmla="*/ 4 w 7"/>
                  <a:gd name="T7" fmla="*/ 0 h 46"/>
                  <a:gd name="T8" fmla="*/ 7 w 7"/>
                  <a:gd name="T9" fmla="*/ 0 h 46"/>
                  <a:gd name="T10" fmla="*/ 7 w 7"/>
                  <a:gd name="T11" fmla="*/ 46 h 46"/>
                  <a:gd name="T12" fmla="*/ 4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4" y="46"/>
                    </a:lnTo>
                    <a:lnTo>
                      <a:pt x="4" y="0"/>
                    </a:lnTo>
                    <a:lnTo>
                      <a:pt x="7" y="0"/>
                    </a:lnTo>
                    <a:lnTo>
                      <a:pt x="7" y="46"/>
                    </a:lnTo>
                    <a:lnTo>
                      <a:pt x="4"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8" name="Freeform 326">
                <a:extLst>
                  <a:ext uri="{FF2B5EF4-FFF2-40B4-BE49-F238E27FC236}">
                    <a16:creationId xmlns:a16="http://schemas.microsoft.com/office/drawing/2014/main" id="{2E5B48E4-A16E-8F26-B587-2B32BC7E5558}"/>
                  </a:ext>
                </a:extLst>
              </p:cNvPr>
              <p:cNvSpPr>
                <a:spLocks/>
              </p:cNvSpPr>
              <p:nvPr/>
            </p:nvSpPr>
            <p:spPr bwMode="auto">
              <a:xfrm>
                <a:off x="3619" y="1385"/>
                <a:ext cx="6" cy="46"/>
              </a:xfrm>
              <a:custGeom>
                <a:avLst/>
                <a:gdLst>
                  <a:gd name="T0" fmla="*/ 0 w 6"/>
                  <a:gd name="T1" fmla="*/ 0 h 46"/>
                  <a:gd name="T2" fmla="*/ 0 w 6"/>
                  <a:gd name="T3" fmla="*/ 46 h 46"/>
                  <a:gd name="T4" fmla="*/ 3 w 6"/>
                  <a:gd name="T5" fmla="*/ 46 h 46"/>
                  <a:gd name="T6" fmla="*/ 3 w 6"/>
                  <a:gd name="T7" fmla="*/ 0 h 46"/>
                  <a:gd name="T8" fmla="*/ 6 w 6"/>
                  <a:gd name="T9" fmla="*/ 0 h 46"/>
                  <a:gd name="T10" fmla="*/ 6 w 6"/>
                  <a:gd name="T11" fmla="*/ 46 h 46"/>
                  <a:gd name="T12" fmla="*/ 3 w 6"/>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6">
                    <a:moveTo>
                      <a:pt x="0" y="0"/>
                    </a:moveTo>
                    <a:lnTo>
                      <a:pt x="0" y="46"/>
                    </a:lnTo>
                    <a:lnTo>
                      <a:pt x="3" y="46"/>
                    </a:lnTo>
                    <a:lnTo>
                      <a:pt x="3" y="0"/>
                    </a:lnTo>
                    <a:lnTo>
                      <a:pt x="6" y="0"/>
                    </a:lnTo>
                    <a:lnTo>
                      <a:pt x="6"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9" name="Freeform 327">
                <a:extLst>
                  <a:ext uri="{FF2B5EF4-FFF2-40B4-BE49-F238E27FC236}">
                    <a16:creationId xmlns:a16="http://schemas.microsoft.com/office/drawing/2014/main" id="{3BD5B553-830E-F8AB-E01F-D8813A0F567C}"/>
                  </a:ext>
                </a:extLst>
              </p:cNvPr>
              <p:cNvSpPr>
                <a:spLocks/>
              </p:cNvSpPr>
              <p:nvPr/>
            </p:nvSpPr>
            <p:spPr bwMode="auto">
              <a:xfrm>
                <a:off x="3606"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0" name="Freeform 328">
                <a:extLst>
                  <a:ext uri="{FF2B5EF4-FFF2-40B4-BE49-F238E27FC236}">
                    <a16:creationId xmlns:a16="http://schemas.microsoft.com/office/drawing/2014/main" id="{5CDE29EA-D8FD-9C34-4042-CB76E88CE75C}"/>
                  </a:ext>
                </a:extLst>
              </p:cNvPr>
              <p:cNvSpPr>
                <a:spLocks/>
              </p:cNvSpPr>
              <p:nvPr/>
            </p:nvSpPr>
            <p:spPr bwMode="auto">
              <a:xfrm>
                <a:off x="3504"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1" name="Freeform 329">
                <a:extLst>
                  <a:ext uri="{FF2B5EF4-FFF2-40B4-BE49-F238E27FC236}">
                    <a16:creationId xmlns:a16="http://schemas.microsoft.com/office/drawing/2014/main" id="{12AE08E1-AB49-30AF-B72A-FE6A81F59A21}"/>
                  </a:ext>
                </a:extLst>
              </p:cNvPr>
              <p:cNvSpPr>
                <a:spLocks/>
              </p:cNvSpPr>
              <p:nvPr/>
            </p:nvSpPr>
            <p:spPr bwMode="auto">
              <a:xfrm>
                <a:off x="3602"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2" name="Freeform 330">
                <a:extLst>
                  <a:ext uri="{FF2B5EF4-FFF2-40B4-BE49-F238E27FC236}">
                    <a16:creationId xmlns:a16="http://schemas.microsoft.com/office/drawing/2014/main" id="{AC54B632-353D-3DB8-B639-F59996C5322A}"/>
                  </a:ext>
                </a:extLst>
              </p:cNvPr>
              <p:cNvSpPr>
                <a:spLocks/>
              </p:cNvSpPr>
              <p:nvPr/>
            </p:nvSpPr>
            <p:spPr bwMode="auto">
              <a:xfrm>
                <a:off x="3500"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3" name="Freeform 331">
                <a:extLst>
                  <a:ext uri="{FF2B5EF4-FFF2-40B4-BE49-F238E27FC236}">
                    <a16:creationId xmlns:a16="http://schemas.microsoft.com/office/drawing/2014/main" id="{ACB58A6E-8D33-91EB-E848-A539ADBB47F8}"/>
                  </a:ext>
                </a:extLst>
              </p:cNvPr>
              <p:cNvSpPr>
                <a:spLocks/>
              </p:cNvSpPr>
              <p:nvPr/>
            </p:nvSpPr>
            <p:spPr bwMode="auto">
              <a:xfrm>
                <a:off x="3504"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4" name="Freeform 332">
                <a:extLst>
                  <a:ext uri="{FF2B5EF4-FFF2-40B4-BE49-F238E27FC236}">
                    <a16:creationId xmlns:a16="http://schemas.microsoft.com/office/drawing/2014/main" id="{D6ADEFA5-9001-68E8-8B78-6AC1A83FB959}"/>
                  </a:ext>
                </a:extLst>
              </p:cNvPr>
              <p:cNvSpPr>
                <a:spLocks/>
              </p:cNvSpPr>
              <p:nvPr/>
            </p:nvSpPr>
            <p:spPr bwMode="auto">
              <a:xfrm>
                <a:off x="3500"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5" name="Freeform 333">
                <a:extLst>
                  <a:ext uri="{FF2B5EF4-FFF2-40B4-BE49-F238E27FC236}">
                    <a16:creationId xmlns:a16="http://schemas.microsoft.com/office/drawing/2014/main" id="{1783B15F-99DA-5B09-B1B6-6209D26815F9}"/>
                  </a:ext>
                </a:extLst>
              </p:cNvPr>
              <p:cNvSpPr>
                <a:spLocks/>
              </p:cNvSpPr>
              <p:nvPr/>
            </p:nvSpPr>
            <p:spPr bwMode="auto">
              <a:xfrm>
                <a:off x="3606"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6" name="Freeform 334">
                <a:extLst>
                  <a:ext uri="{FF2B5EF4-FFF2-40B4-BE49-F238E27FC236}">
                    <a16:creationId xmlns:a16="http://schemas.microsoft.com/office/drawing/2014/main" id="{C25C68E0-C83A-731B-CAB2-777ABF94CD77}"/>
                  </a:ext>
                </a:extLst>
              </p:cNvPr>
              <p:cNvSpPr>
                <a:spLocks/>
              </p:cNvSpPr>
              <p:nvPr/>
            </p:nvSpPr>
            <p:spPr bwMode="auto">
              <a:xfrm>
                <a:off x="3602"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7" name="Freeform 335">
                <a:extLst>
                  <a:ext uri="{FF2B5EF4-FFF2-40B4-BE49-F238E27FC236}">
                    <a16:creationId xmlns:a16="http://schemas.microsoft.com/office/drawing/2014/main" id="{97E65391-3A23-46FA-241D-FAA8794279AF}"/>
                  </a:ext>
                </a:extLst>
              </p:cNvPr>
              <p:cNvSpPr>
                <a:spLocks/>
              </p:cNvSpPr>
              <p:nvPr/>
            </p:nvSpPr>
            <p:spPr bwMode="auto">
              <a:xfrm>
                <a:off x="3882" y="1201"/>
                <a:ext cx="7" cy="141"/>
              </a:xfrm>
              <a:custGeom>
                <a:avLst/>
                <a:gdLst>
                  <a:gd name="T0" fmla="*/ 0 w 7"/>
                  <a:gd name="T1" fmla="*/ 0 h 141"/>
                  <a:gd name="T2" fmla="*/ 0 w 7"/>
                  <a:gd name="T3" fmla="*/ 141 h 141"/>
                  <a:gd name="T4" fmla="*/ 3 w 7"/>
                  <a:gd name="T5" fmla="*/ 141 h 141"/>
                  <a:gd name="T6" fmla="*/ 3 w 7"/>
                  <a:gd name="T7" fmla="*/ 0 h 141"/>
                  <a:gd name="T8" fmla="*/ 7 w 7"/>
                  <a:gd name="T9" fmla="*/ 0 h 141"/>
                  <a:gd name="T10" fmla="*/ 7 w 7"/>
                  <a:gd name="T11" fmla="*/ 141 h 141"/>
                  <a:gd name="T12" fmla="*/ 3 w 7"/>
                  <a:gd name="T13" fmla="*/ 14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1">
                    <a:moveTo>
                      <a:pt x="0" y="0"/>
                    </a:moveTo>
                    <a:lnTo>
                      <a:pt x="0" y="141"/>
                    </a:lnTo>
                    <a:lnTo>
                      <a:pt x="3" y="141"/>
                    </a:lnTo>
                    <a:lnTo>
                      <a:pt x="3" y="0"/>
                    </a:lnTo>
                    <a:lnTo>
                      <a:pt x="7" y="0"/>
                    </a:lnTo>
                    <a:lnTo>
                      <a:pt x="7" y="141"/>
                    </a:lnTo>
                    <a:lnTo>
                      <a:pt x="3" y="14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8" name="Freeform 336">
                <a:extLst>
                  <a:ext uri="{FF2B5EF4-FFF2-40B4-BE49-F238E27FC236}">
                    <a16:creationId xmlns:a16="http://schemas.microsoft.com/office/drawing/2014/main" id="{08DFFC3F-4AA8-1040-9501-146FE10F7783}"/>
                  </a:ext>
                </a:extLst>
              </p:cNvPr>
              <p:cNvSpPr>
                <a:spLocks/>
              </p:cNvSpPr>
              <p:nvPr/>
            </p:nvSpPr>
            <p:spPr bwMode="auto">
              <a:xfrm>
                <a:off x="3885" y="1372"/>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9" name="Freeform 337">
                <a:extLst>
                  <a:ext uri="{FF2B5EF4-FFF2-40B4-BE49-F238E27FC236}">
                    <a16:creationId xmlns:a16="http://schemas.microsoft.com/office/drawing/2014/main" id="{35008661-1E43-79C7-3401-36FECCA0B084}"/>
                  </a:ext>
                </a:extLst>
              </p:cNvPr>
              <p:cNvSpPr>
                <a:spLocks/>
              </p:cNvSpPr>
              <p:nvPr/>
            </p:nvSpPr>
            <p:spPr bwMode="auto">
              <a:xfrm>
                <a:off x="3866" y="1359"/>
                <a:ext cx="19" cy="20"/>
              </a:xfrm>
              <a:custGeom>
                <a:avLst/>
                <a:gdLst>
                  <a:gd name="T0" fmla="*/ 19 w 19"/>
                  <a:gd name="T1" fmla="*/ 13 h 20"/>
                  <a:gd name="T2" fmla="*/ 0 w 19"/>
                  <a:gd name="T3" fmla="*/ 0 h 20"/>
                  <a:gd name="T4" fmla="*/ 0 w 19"/>
                  <a:gd name="T5" fmla="*/ 3 h 20"/>
                  <a:gd name="T6" fmla="*/ 19 w 19"/>
                  <a:gd name="T7" fmla="*/ 16 h 20"/>
                  <a:gd name="T8" fmla="*/ 19 w 19"/>
                  <a:gd name="T9" fmla="*/ 20 h 20"/>
                  <a:gd name="T10" fmla="*/ 0 w 19"/>
                  <a:gd name="T11" fmla="*/ 6 h 20"/>
                  <a:gd name="T12" fmla="*/ 0 w 19"/>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13"/>
                    </a:moveTo>
                    <a:lnTo>
                      <a:pt x="0" y="0"/>
                    </a:lnTo>
                    <a:lnTo>
                      <a:pt x="0" y="3"/>
                    </a:lnTo>
                    <a:lnTo>
                      <a:pt x="19" y="16"/>
                    </a:lnTo>
                    <a:lnTo>
                      <a:pt x="19" y="2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0" name="Freeform 338">
                <a:extLst>
                  <a:ext uri="{FF2B5EF4-FFF2-40B4-BE49-F238E27FC236}">
                    <a16:creationId xmlns:a16="http://schemas.microsoft.com/office/drawing/2014/main" id="{88DA20D2-411D-404B-F720-E967311C0521}"/>
                  </a:ext>
                </a:extLst>
              </p:cNvPr>
              <p:cNvSpPr>
                <a:spLocks/>
              </p:cNvSpPr>
              <p:nvPr/>
            </p:nvSpPr>
            <p:spPr bwMode="auto">
              <a:xfrm>
                <a:off x="3842" y="1349"/>
                <a:ext cx="24" cy="16"/>
              </a:xfrm>
              <a:custGeom>
                <a:avLst/>
                <a:gdLst>
                  <a:gd name="T0" fmla="*/ 24 w 24"/>
                  <a:gd name="T1" fmla="*/ 10 h 16"/>
                  <a:gd name="T2" fmla="*/ 0 w 24"/>
                  <a:gd name="T3" fmla="*/ 0 h 16"/>
                  <a:gd name="T4" fmla="*/ 0 w 24"/>
                  <a:gd name="T5" fmla="*/ 3 h 16"/>
                  <a:gd name="T6" fmla="*/ 24 w 24"/>
                  <a:gd name="T7" fmla="*/ 13 h 16"/>
                  <a:gd name="T8" fmla="*/ 24 w 24"/>
                  <a:gd name="T9" fmla="*/ 16 h 16"/>
                  <a:gd name="T10" fmla="*/ 0 w 24"/>
                  <a:gd name="T11" fmla="*/ 6 h 16"/>
                  <a:gd name="T12" fmla="*/ 0 w 24"/>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0"/>
                    </a:moveTo>
                    <a:lnTo>
                      <a:pt x="0" y="0"/>
                    </a:lnTo>
                    <a:lnTo>
                      <a:pt x="0" y="3"/>
                    </a:lnTo>
                    <a:lnTo>
                      <a:pt x="24" y="13"/>
                    </a:lnTo>
                    <a:lnTo>
                      <a:pt x="24"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1" name="Freeform 339">
                <a:extLst>
                  <a:ext uri="{FF2B5EF4-FFF2-40B4-BE49-F238E27FC236}">
                    <a16:creationId xmlns:a16="http://schemas.microsoft.com/office/drawing/2014/main" id="{EA4E3261-CC0D-6479-47C2-3F4D311BDE87}"/>
                  </a:ext>
                </a:extLst>
              </p:cNvPr>
              <p:cNvSpPr>
                <a:spLocks/>
              </p:cNvSpPr>
              <p:nvPr/>
            </p:nvSpPr>
            <p:spPr bwMode="auto">
              <a:xfrm>
                <a:off x="3819" y="1346"/>
                <a:ext cx="23" cy="9"/>
              </a:xfrm>
              <a:custGeom>
                <a:avLst/>
                <a:gdLst>
                  <a:gd name="T0" fmla="*/ 23 w 23"/>
                  <a:gd name="T1" fmla="*/ 3 h 9"/>
                  <a:gd name="T2" fmla="*/ 0 w 23"/>
                  <a:gd name="T3" fmla="*/ 0 h 9"/>
                  <a:gd name="T4" fmla="*/ 0 w 23"/>
                  <a:gd name="T5" fmla="*/ 3 h 9"/>
                  <a:gd name="T6" fmla="*/ 23 w 23"/>
                  <a:gd name="T7" fmla="*/ 6 h 9"/>
                  <a:gd name="T8" fmla="*/ 23 w 23"/>
                  <a:gd name="T9" fmla="*/ 9 h 9"/>
                  <a:gd name="T10" fmla="*/ 0 w 23"/>
                  <a:gd name="T11" fmla="*/ 6 h 9"/>
                  <a:gd name="T12" fmla="*/ 0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23" y="3"/>
                    </a:moveTo>
                    <a:lnTo>
                      <a:pt x="0" y="0"/>
                    </a:lnTo>
                    <a:lnTo>
                      <a:pt x="0" y="3"/>
                    </a:lnTo>
                    <a:lnTo>
                      <a:pt x="23" y="6"/>
                    </a:lnTo>
                    <a:lnTo>
                      <a:pt x="2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2" name="Freeform 340">
                <a:extLst>
                  <a:ext uri="{FF2B5EF4-FFF2-40B4-BE49-F238E27FC236}">
                    <a16:creationId xmlns:a16="http://schemas.microsoft.com/office/drawing/2014/main" id="{FE7F3546-855E-4D08-3D98-690FE97AAE06}"/>
                  </a:ext>
                </a:extLst>
              </p:cNvPr>
              <p:cNvSpPr>
                <a:spLocks/>
              </p:cNvSpPr>
              <p:nvPr/>
            </p:nvSpPr>
            <p:spPr bwMode="auto">
              <a:xfrm>
                <a:off x="3793" y="1346"/>
                <a:ext cx="26" cy="9"/>
              </a:xfrm>
              <a:custGeom>
                <a:avLst/>
                <a:gdLst>
                  <a:gd name="T0" fmla="*/ 26 w 26"/>
                  <a:gd name="T1" fmla="*/ 0 h 9"/>
                  <a:gd name="T2" fmla="*/ 0 w 26"/>
                  <a:gd name="T3" fmla="*/ 3 h 9"/>
                  <a:gd name="T4" fmla="*/ 0 w 26"/>
                  <a:gd name="T5" fmla="*/ 6 h 9"/>
                  <a:gd name="T6" fmla="*/ 26 w 26"/>
                  <a:gd name="T7" fmla="*/ 3 h 9"/>
                  <a:gd name="T8" fmla="*/ 26 w 26"/>
                  <a:gd name="T9" fmla="*/ 6 h 9"/>
                  <a:gd name="T10" fmla="*/ 0 w 26"/>
                  <a:gd name="T11" fmla="*/ 9 h 9"/>
                  <a:gd name="T12" fmla="*/ 0 w 26"/>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6" y="0"/>
                    </a:moveTo>
                    <a:lnTo>
                      <a:pt x="0" y="3"/>
                    </a:lnTo>
                    <a:lnTo>
                      <a:pt x="0" y="6"/>
                    </a:lnTo>
                    <a:lnTo>
                      <a:pt x="26" y="3"/>
                    </a:lnTo>
                    <a:lnTo>
                      <a:pt x="26"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 name="Freeform 341">
                <a:extLst>
                  <a:ext uri="{FF2B5EF4-FFF2-40B4-BE49-F238E27FC236}">
                    <a16:creationId xmlns:a16="http://schemas.microsoft.com/office/drawing/2014/main" id="{B6044121-A579-1F22-7991-F2A3414213A0}"/>
                  </a:ext>
                </a:extLst>
              </p:cNvPr>
              <p:cNvSpPr>
                <a:spLocks/>
              </p:cNvSpPr>
              <p:nvPr/>
            </p:nvSpPr>
            <p:spPr bwMode="auto">
              <a:xfrm>
                <a:off x="3770"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 name="Freeform 342">
                <a:extLst>
                  <a:ext uri="{FF2B5EF4-FFF2-40B4-BE49-F238E27FC236}">
                    <a16:creationId xmlns:a16="http://schemas.microsoft.com/office/drawing/2014/main" id="{8AC33950-B540-A65C-5AB5-9AE59DC8FB45}"/>
                  </a:ext>
                </a:extLst>
              </p:cNvPr>
              <p:cNvSpPr>
                <a:spLocks/>
              </p:cNvSpPr>
              <p:nvPr/>
            </p:nvSpPr>
            <p:spPr bwMode="auto">
              <a:xfrm>
                <a:off x="3747" y="1352"/>
                <a:ext cx="23" cy="20"/>
              </a:xfrm>
              <a:custGeom>
                <a:avLst/>
                <a:gdLst>
                  <a:gd name="T0" fmla="*/ 23 w 23"/>
                  <a:gd name="T1" fmla="*/ 0 h 20"/>
                  <a:gd name="T2" fmla="*/ 0 w 23"/>
                  <a:gd name="T3" fmla="*/ 13 h 20"/>
                  <a:gd name="T4" fmla="*/ 0 w 23"/>
                  <a:gd name="T5" fmla="*/ 17 h 20"/>
                  <a:gd name="T6" fmla="*/ 23 w 23"/>
                  <a:gd name="T7" fmla="*/ 3 h 20"/>
                  <a:gd name="T8" fmla="*/ 23 w 23"/>
                  <a:gd name="T9" fmla="*/ 7 h 20"/>
                  <a:gd name="T10" fmla="*/ 0 w 23"/>
                  <a:gd name="T11" fmla="*/ 20 h 20"/>
                  <a:gd name="T12" fmla="*/ 0 w 23"/>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23" y="0"/>
                    </a:moveTo>
                    <a:lnTo>
                      <a:pt x="0" y="13"/>
                    </a:lnTo>
                    <a:lnTo>
                      <a:pt x="0" y="17"/>
                    </a:lnTo>
                    <a:lnTo>
                      <a:pt x="23" y="3"/>
                    </a:lnTo>
                    <a:lnTo>
                      <a:pt x="23"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5" name="Freeform 343">
                <a:extLst>
                  <a:ext uri="{FF2B5EF4-FFF2-40B4-BE49-F238E27FC236}">
                    <a16:creationId xmlns:a16="http://schemas.microsoft.com/office/drawing/2014/main" id="{8E53DA44-D056-DA3F-CEB6-AC402DDFD8A1}"/>
                  </a:ext>
                </a:extLst>
              </p:cNvPr>
              <p:cNvSpPr>
                <a:spLocks/>
              </p:cNvSpPr>
              <p:nvPr/>
            </p:nvSpPr>
            <p:spPr bwMode="auto">
              <a:xfrm>
                <a:off x="3727" y="1365"/>
                <a:ext cx="20" cy="20"/>
              </a:xfrm>
              <a:custGeom>
                <a:avLst/>
                <a:gdLst>
                  <a:gd name="T0" fmla="*/ 20 w 20"/>
                  <a:gd name="T1" fmla="*/ 0 h 20"/>
                  <a:gd name="T2" fmla="*/ 0 w 20"/>
                  <a:gd name="T3" fmla="*/ 14 h 20"/>
                  <a:gd name="T4" fmla="*/ 0 w 20"/>
                  <a:gd name="T5" fmla="*/ 17 h 20"/>
                  <a:gd name="T6" fmla="*/ 20 w 20"/>
                  <a:gd name="T7" fmla="*/ 4 h 20"/>
                  <a:gd name="T8" fmla="*/ 20 w 20"/>
                  <a:gd name="T9" fmla="*/ 7 h 20"/>
                  <a:gd name="T10" fmla="*/ 0 w 20"/>
                  <a:gd name="T11" fmla="*/ 20 h 20"/>
                  <a:gd name="T12" fmla="*/ 0 w 20"/>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20" y="0"/>
                    </a:moveTo>
                    <a:lnTo>
                      <a:pt x="0" y="14"/>
                    </a:lnTo>
                    <a:lnTo>
                      <a:pt x="0" y="17"/>
                    </a:lnTo>
                    <a:lnTo>
                      <a:pt x="20" y="4"/>
                    </a:lnTo>
                    <a:lnTo>
                      <a:pt x="20"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6" name="Freeform 344">
                <a:extLst>
                  <a:ext uri="{FF2B5EF4-FFF2-40B4-BE49-F238E27FC236}">
                    <a16:creationId xmlns:a16="http://schemas.microsoft.com/office/drawing/2014/main" id="{3ABE21CE-6BA4-91FD-205C-883F97D01209}"/>
                  </a:ext>
                </a:extLst>
              </p:cNvPr>
              <p:cNvSpPr>
                <a:spLocks/>
              </p:cNvSpPr>
              <p:nvPr/>
            </p:nvSpPr>
            <p:spPr bwMode="auto">
              <a:xfrm>
                <a:off x="3711" y="1382"/>
                <a:ext cx="20" cy="20"/>
              </a:xfrm>
              <a:custGeom>
                <a:avLst/>
                <a:gdLst>
                  <a:gd name="T0" fmla="*/ 13 w 20"/>
                  <a:gd name="T1" fmla="*/ 0 h 20"/>
                  <a:gd name="T2" fmla="*/ 0 w 20"/>
                  <a:gd name="T3" fmla="*/ 20 h 20"/>
                  <a:gd name="T4" fmla="*/ 3 w 20"/>
                  <a:gd name="T5" fmla="*/ 20 h 20"/>
                  <a:gd name="T6" fmla="*/ 16 w 20"/>
                  <a:gd name="T7" fmla="*/ 0 h 20"/>
                  <a:gd name="T8" fmla="*/ 20 w 20"/>
                  <a:gd name="T9" fmla="*/ 0 h 20"/>
                  <a:gd name="T10" fmla="*/ 6 w 20"/>
                  <a:gd name="T11" fmla="*/ 20 h 20"/>
                  <a:gd name="T12" fmla="*/ 3 w 2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3" y="0"/>
                    </a:moveTo>
                    <a:lnTo>
                      <a:pt x="0" y="20"/>
                    </a:lnTo>
                    <a:lnTo>
                      <a:pt x="3" y="20"/>
                    </a:lnTo>
                    <a:lnTo>
                      <a:pt x="16" y="0"/>
                    </a:lnTo>
                    <a:lnTo>
                      <a:pt x="20"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 name="Freeform 345">
                <a:extLst>
                  <a:ext uri="{FF2B5EF4-FFF2-40B4-BE49-F238E27FC236}">
                    <a16:creationId xmlns:a16="http://schemas.microsoft.com/office/drawing/2014/main" id="{D4A6DAA8-A8D5-7982-812E-F9D9598AF65E}"/>
                  </a:ext>
                </a:extLst>
              </p:cNvPr>
              <p:cNvSpPr>
                <a:spLocks/>
              </p:cNvSpPr>
              <p:nvPr/>
            </p:nvSpPr>
            <p:spPr bwMode="auto">
              <a:xfrm>
                <a:off x="3872" y="1352"/>
                <a:ext cx="23" cy="23"/>
              </a:xfrm>
              <a:custGeom>
                <a:avLst/>
                <a:gdLst>
                  <a:gd name="T0" fmla="*/ 23 w 23"/>
                  <a:gd name="T1" fmla="*/ 17 h 23"/>
                  <a:gd name="T2" fmla="*/ 0 w 23"/>
                  <a:gd name="T3" fmla="*/ 0 h 23"/>
                  <a:gd name="T4" fmla="*/ 0 w 23"/>
                  <a:gd name="T5" fmla="*/ 3 h 23"/>
                  <a:gd name="T6" fmla="*/ 23 w 23"/>
                  <a:gd name="T7" fmla="*/ 20 h 23"/>
                  <a:gd name="T8" fmla="*/ 23 w 23"/>
                  <a:gd name="T9" fmla="*/ 23 h 23"/>
                  <a:gd name="T10" fmla="*/ 0 w 23"/>
                  <a:gd name="T11" fmla="*/ 7 h 23"/>
                  <a:gd name="T12" fmla="*/ 0 w 23"/>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23" y="17"/>
                    </a:moveTo>
                    <a:lnTo>
                      <a:pt x="0" y="0"/>
                    </a:lnTo>
                    <a:lnTo>
                      <a:pt x="0" y="3"/>
                    </a:lnTo>
                    <a:lnTo>
                      <a:pt x="23" y="20"/>
                    </a:lnTo>
                    <a:lnTo>
                      <a:pt x="23"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8" name="Freeform 346">
                <a:extLst>
                  <a:ext uri="{FF2B5EF4-FFF2-40B4-BE49-F238E27FC236}">
                    <a16:creationId xmlns:a16="http://schemas.microsoft.com/office/drawing/2014/main" id="{2FE0A097-DA96-040B-75C7-5B11D29E8BF6}"/>
                  </a:ext>
                </a:extLst>
              </p:cNvPr>
              <p:cNvSpPr>
                <a:spLocks/>
              </p:cNvSpPr>
              <p:nvPr/>
            </p:nvSpPr>
            <p:spPr bwMode="auto">
              <a:xfrm>
                <a:off x="3846" y="1342"/>
                <a:ext cx="26" cy="17"/>
              </a:xfrm>
              <a:custGeom>
                <a:avLst/>
                <a:gdLst>
                  <a:gd name="T0" fmla="*/ 26 w 26"/>
                  <a:gd name="T1" fmla="*/ 10 h 17"/>
                  <a:gd name="T2" fmla="*/ 0 w 26"/>
                  <a:gd name="T3" fmla="*/ 0 h 17"/>
                  <a:gd name="T4" fmla="*/ 0 w 26"/>
                  <a:gd name="T5" fmla="*/ 4 h 17"/>
                  <a:gd name="T6" fmla="*/ 26 w 26"/>
                  <a:gd name="T7" fmla="*/ 13 h 17"/>
                  <a:gd name="T8" fmla="*/ 26 w 26"/>
                  <a:gd name="T9" fmla="*/ 17 h 17"/>
                  <a:gd name="T10" fmla="*/ 0 w 26"/>
                  <a:gd name="T11" fmla="*/ 7 h 17"/>
                  <a:gd name="T12" fmla="*/ 0 w 26"/>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6" y="10"/>
                    </a:moveTo>
                    <a:lnTo>
                      <a:pt x="0" y="0"/>
                    </a:lnTo>
                    <a:lnTo>
                      <a:pt x="0" y="4"/>
                    </a:lnTo>
                    <a:lnTo>
                      <a:pt x="26" y="13"/>
                    </a:lnTo>
                    <a:lnTo>
                      <a:pt x="26"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9" name="Freeform 347">
                <a:extLst>
                  <a:ext uri="{FF2B5EF4-FFF2-40B4-BE49-F238E27FC236}">
                    <a16:creationId xmlns:a16="http://schemas.microsoft.com/office/drawing/2014/main" id="{3F69930F-54DB-E931-89EF-3B1BDCBB9508}"/>
                  </a:ext>
                </a:extLst>
              </p:cNvPr>
              <p:cNvSpPr>
                <a:spLocks/>
              </p:cNvSpPr>
              <p:nvPr/>
            </p:nvSpPr>
            <p:spPr bwMode="auto">
              <a:xfrm>
                <a:off x="3819" y="1339"/>
                <a:ext cx="27" cy="10"/>
              </a:xfrm>
              <a:custGeom>
                <a:avLst/>
                <a:gdLst>
                  <a:gd name="T0" fmla="*/ 27 w 27"/>
                  <a:gd name="T1" fmla="*/ 3 h 10"/>
                  <a:gd name="T2" fmla="*/ 0 w 27"/>
                  <a:gd name="T3" fmla="*/ 0 h 10"/>
                  <a:gd name="T4" fmla="*/ 0 w 27"/>
                  <a:gd name="T5" fmla="*/ 3 h 10"/>
                  <a:gd name="T6" fmla="*/ 27 w 27"/>
                  <a:gd name="T7" fmla="*/ 7 h 10"/>
                  <a:gd name="T8" fmla="*/ 27 w 27"/>
                  <a:gd name="T9" fmla="*/ 10 h 10"/>
                  <a:gd name="T10" fmla="*/ 0 w 27"/>
                  <a:gd name="T11" fmla="*/ 7 h 10"/>
                  <a:gd name="T12" fmla="*/ 0 w 27"/>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0">
                    <a:moveTo>
                      <a:pt x="27" y="3"/>
                    </a:moveTo>
                    <a:lnTo>
                      <a:pt x="0" y="0"/>
                    </a:lnTo>
                    <a:lnTo>
                      <a:pt x="0" y="3"/>
                    </a:lnTo>
                    <a:lnTo>
                      <a:pt x="27" y="7"/>
                    </a:lnTo>
                    <a:lnTo>
                      <a:pt x="27"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0" name="Freeform 348">
                <a:extLst>
                  <a:ext uri="{FF2B5EF4-FFF2-40B4-BE49-F238E27FC236}">
                    <a16:creationId xmlns:a16="http://schemas.microsoft.com/office/drawing/2014/main" id="{93EF1A0F-90B1-FFE1-F9F5-9252DE1F7AF3}"/>
                  </a:ext>
                </a:extLst>
              </p:cNvPr>
              <p:cNvSpPr>
                <a:spLocks/>
              </p:cNvSpPr>
              <p:nvPr/>
            </p:nvSpPr>
            <p:spPr bwMode="auto">
              <a:xfrm>
                <a:off x="3793" y="1339"/>
                <a:ext cx="26" cy="7"/>
              </a:xfrm>
              <a:custGeom>
                <a:avLst/>
                <a:gdLst>
                  <a:gd name="T0" fmla="*/ 26 w 26"/>
                  <a:gd name="T1" fmla="*/ 0 h 7"/>
                  <a:gd name="T2" fmla="*/ 0 w 26"/>
                  <a:gd name="T3" fmla="*/ 0 h 7"/>
                  <a:gd name="T4" fmla="*/ 0 w 26"/>
                  <a:gd name="T5" fmla="*/ 3 h 7"/>
                  <a:gd name="T6" fmla="*/ 26 w 26"/>
                  <a:gd name="T7" fmla="*/ 3 h 7"/>
                  <a:gd name="T8" fmla="*/ 26 w 26"/>
                  <a:gd name="T9" fmla="*/ 7 h 7"/>
                  <a:gd name="T10" fmla="*/ 0 w 26"/>
                  <a:gd name="T11" fmla="*/ 7 h 7"/>
                  <a:gd name="T12" fmla="*/ 0 w 2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26" y="0"/>
                    </a:moveTo>
                    <a:lnTo>
                      <a:pt x="0" y="0"/>
                    </a:lnTo>
                    <a:lnTo>
                      <a:pt x="0" y="3"/>
                    </a:lnTo>
                    <a:lnTo>
                      <a:pt x="26" y="3"/>
                    </a:lnTo>
                    <a:lnTo>
                      <a:pt x="2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1" name="Freeform 349">
                <a:extLst>
                  <a:ext uri="{FF2B5EF4-FFF2-40B4-BE49-F238E27FC236}">
                    <a16:creationId xmlns:a16="http://schemas.microsoft.com/office/drawing/2014/main" id="{550FA2EE-B4F6-FB62-D277-EBDDC767C567}"/>
                  </a:ext>
                </a:extLst>
              </p:cNvPr>
              <p:cNvSpPr>
                <a:spLocks/>
              </p:cNvSpPr>
              <p:nvPr/>
            </p:nvSpPr>
            <p:spPr bwMode="auto">
              <a:xfrm>
                <a:off x="3763" y="1339"/>
                <a:ext cx="30" cy="13"/>
              </a:xfrm>
              <a:custGeom>
                <a:avLst/>
                <a:gdLst>
                  <a:gd name="T0" fmla="*/ 30 w 30"/>
                  <a:gd name="T1" fmla="*/ 0 h 13"/>
                  <a:gd name="T2" fmla="*/ 0 w 30"/>
                  <a:gd name="T3" fmla="*/ 7 h 13"/>
                  <a:gd name="T4" fmla="*/ 0 w 30"/>
                  <a:gd name="T5" fmla="*/ 10 h 13"/>
                  <a:gd name="T6" fmla="*/ 30 w 30"/>
                  <a:gd name="T7" fmla="*/ 3 h 13"/>
                  <a:gd name="T8" fmla="*/ 30 w 30"/>
                  <a:gd name="T9" fmla="*/ 7 h 13"/>
                  <a:gd name="T10" fmla="*/ 0 w 30"/>
                  <a:gd name="T11" fmla="*/ 13 h 13"/>
                  <a:gd name="T12" fmla="*/ 0 w 3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3">
                    <a:moveTo>
                      <a:pt x="30" y="0"/>
                    </a:moveTo>
                    <a:lnTo>
                      <a:pt x="0" y="7"/>
                    </a:lnTo>
                    <a:lnTo>
                      <a:pt x="0" y="10"/>
                    </a:lnTo>
                    <a:lnTo>
                      <a:pt x="30" y="3"/>
                    </a:lnTo>
                    <a:lnTo>
                      <a:pt x="3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 name="Freeform 350">
                <a:extLst>
                  <a:ext uri="{FF2B5EF4-FFF2-40B4-BE49-F238E27FC236}">
                    <a16:creationId xmlns:a16="http://schemas.microsoft.com/office/drawing/2014/main" id="{F590128F-D88D-26B1-31D2-5D3489266759}"/>
                  </a:ext>
                </a:extLst>
              </p:cNvPr>
              <p:cNvSpPr>
                <a:spLocks/>
              </p:cNvSpPr>
              <p:nvPr/>
            </p:nvSpPr>
            <p:spPr bwMode="auto">
              <a:xfrm>
                <a:off x="3740" y="1346"/>
                <a:ext cx="23" cy="19"/>
              </a:xfrm>
              <a:custGeom>
                <a:avLst/>
                <a:gdLst>
                  <a:gd name="T0" fmla="*/ 23 w 23"/>
                  <a:gd name="T1" fmla="*/ 0 h 19"/>
                  <a:gd name="T2" fmla="*/ 0 w 23"/>
                  <a:gd name="T3" fmla="*/ 13 h 19"/>
                  <a:gd name="T4" fmla="*/ 0 w 23"/>
                  <a:gd name="T5" fmla="*/ 16 h 19"/>
                  <a:gd name="T6" fmla="*/ 23 w 23"/>
                  <a:gd name="T7" fmla="*/ 3 h 19"/>
                  <a:gd name="T8" fmla="*/ 23 w 23"/>
                  <a:gd name="T9" fmla="*/ 6 h 19"/>
                  <a:gd name="T10" fmla="*/ 0 w 23"/>
                  <a:gd name="T11" fmla="*/ 19 h 19"/>
                  <a:gd name="T12" fmla="*/ 0 w 23"/>
                  <a:gd name="T13" fmla="*/ 1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
                    <a:moveTo>
                      <a:pt x="23" y="0"/>
                    </a:moveTo>
                    <a:lnTo>
                      <a:pt x="0" y="13"/>
                    </a:lnTo>
                    <a:lnTo>
                      <a:pt x="0" y="16"/>
                    </a:lnTo>
                    <a:lnTo>
                      <a:pt x="23" y="3"/>
                    </a:lnTo>
                    <a:lnTo>
                      <a:pt x="23" y="6"/>
                    </a:lnTo>
                    <a:lnTo>
                      <a:pt x="0" y="19"/>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 name="Freeform 351">
                <a:extLst>
                  <a:ext uri="{FF2B5EF4-FFF2-40B4-BE49-F238E27FC236}">
                    <a16:creationId xmlns:a16="http://schemas.microsoft.com/office/drawing/2014/main" id="{DA96103A-78C0-7783-02D8-90E8E0FB3420}"/>
                  </a:ext>
                </a:extLst>
              </p:cNvPr>
              <p:cNvSpPr>
                <a:spLocks/>
              </p:cNvSpPr>
              <p:nvPr/>
            </p:nvSpPr>
            <p:spPr bwMode="auto">
              <a:xfrm>
                <a:off x="3721" y="1359"/>
                <a:ext cx="19" cy="26"/>
              </a:xfrm>
              <a:custGeom>
                <a:avLst/>
                <a:gdLst>
                  <a:gd name="T0" fmla="*/ 19 w 19"/>
                  <a:gd name="T1" fmla="*/ 0 h 26"/>
                  <a:gd name="T2" fmla="*/ 0 w 19"/>
                  <a:gd name="T3" fmla="*/ 20 h 26"/>
                  <a:gd name="T4" fmla="*/ 0 w 19"/>
                  <a:gd name="T5" fmla="*/ 23 h 26"/>
                  <a:gd name="T6" fmla="*/ 19 w 19"/>
                  <a:gd name="T7" fmla="*/ 3 h 26"/>
                  <a:gd name="T8" fmla="*/ 19 w 19"/>
                  <a:gd name="T9" fmla="*/ 6 h 26"/>
                  <a:gd name="T10" fmla="*/ 0 w 19"/>
                  <a:gd name="T11" fmla="*/ 26 h 26"/>
                  <a:gd name="T12" fmla="*/ 0 w 19"/>
                  <a:gd name="T13" fmla="*/ 2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6">
                    <a:moveTo>
                      <a:pt x="19" y="0"/>
                    </a:moveTo>
                    <a:lnTo>
                      <a:pt x="0" y="20"/>
                    </a:lnTo>
                    <a:lnTo>
                      <a:pt x="0" y="23"/>
                    </a:lnTo>
                    <a:lnTo>
                      <a:pt x="19" y="3"/>
                    </a:lnTo>
                    <a:lnTo>
                      <a:pt x="19" y="6"/>
                    </a:lnTo>
                    <a:lnTo>
                      <a:pt x="0" y="26"/>
                    </a:lnTo>
                    <a:lnTo>
                      <a:pt x="0"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 name="Freeform 352">
                <a:extLst>
                  <a:ext uri="{FF2B5EF4-FFF2-40B4-BE49-F238E27FC236}">
                    <a16:creationId xmlns:a16="http://schemas.microsoft.com/office/drawing/2014/main" id="{36A91B7E-7EF8-519F-013D-C8B3B5DCB566}"/>
                  </a:ext>
                </a:extLst>
              </p:cNvPr>
              <p:cNvSpPr>
                <a:spLocks/>
              </p:cNvSpPr>
              <p:nvPr/>
            </p:nvSpPr>
            <p:spPr bwMode="auto">
              <a:xfrm>
                <a:off x="3701" y="1382"/>
                <a:ext cx="23" cy="20"/>
              </a:xfrm>
              <a:custGeom>
                <a:avLst/>
                <a:gdLst>
                  <a:gd name="T0" fmla="*/ 16 w 23"/>
                  <a:gd name="T1" fmla="*/ 0 h 20"/>
                  <a:gd name="T2" fmla="*/ 0 w 23"/>
                  <a:gd name="T3" fmla="*/ 20 h 20"/>
                  <a:gd name="T4" fmla="*/ 3 w 23"/>
                  <a:gd name="T5" fmla="*/ 20 h 20"/>
                  <a:gd name="T6" fmla="*/ 20 w 23"/>
                  <a:gd name="T7" fmla="*/ 0 h 20"/>
                  <a:gd name="T8" fmla="*/ 23 w 23"/>
                  <a:gd name="T9" fmla="*/ 0 h 20"/>
                  <a:gd name="T10" fmla="*/ 7 w 23"/>
                  <a:gd name="T11" fmla="*/ 20 h 20"/>
                  <a:gd name="T12" fmla="*/ 3 w 23"/>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16" y="0"/>
                    </a:moveTo>
                    <a:lnTo>
                      <a:pt x="0" y="20"/>
                    </a:lnTo>
                    <a:lnTo>
                      <a:pt x="3" y="20"/>
                    </a:lnTo>
                    <a:lnTo>
                      <a:pt x="20" y="0"/>
                    </a:lnTo>
                    <a:lnTo>
                      <a:pt x="23"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5" name="Freeform 353">
                <a:extLst>
                  <a:ext uri="{FF2B5EF4-FFF2-40B4-BE49-F238E27FC236}">
                    <a16:creationId xmlns:a16="http://schemas.microsoft.com/office/drawing/2014/main" id="{FB0BB52E-083E-CC63-C627-F4D80D79314F}"/>
                  </a:ext>
                </a:extLst>
              </p:cNvPr>
              <p:cNvSpPr>
                <a:spLocks/>
              </p:cNvSpPr>
              <p:nvPr/>
            </p:nvSpPr>
            <p:spPr bwMode="auto">
              <a:xfrm>
                <a:off x="3737" y="1435"/>
                <a:ext cx="10" cy="19"/>
              </a:xfrm>
              <a:custGeom>
                <a:avLst/>
                <a:gdLst>
                  <a:gd name="T0" fmla="*/ 0 w 10"/>
                  <a:gd name="T1" fmla="*/ 0 h 19"/>
                  <a:gd name="T2" fmla="*/ 3 w 10"/>
                  <a:gd name="T3" fmla="*/ 19 h 19"/>
                  <a:gd name="T4" fmla="*/ 7 w 10"/>
                  <a:gd name="T5" fmla="*/ 19 h 19"/>
                  <a:gd name="T6" fmla="*/ 3 w 10"/>
                  <a:gd name="T7" fmla="*/ 0 h 19"/>
                  <a:gd name="T8" fmla="*/ 7 w 10"/>
                  <a:gd name="T9" fmla="*/ 0 h 19"/>
                  <a:gd name="T10" fmla="*/ 10 w 10"/>
                  <a:gd name="T11" fmla="*/ 19 h 19"/>
                  <a:gd name="T12" fmla="*/ 7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0"/>
                    </a:moveTo>
                    <a:lnTo>
                      <a:pt x="3" y="19"/>
                    </a:lnTo>
                    <a:lnTo>
                      <a:pt x="7" y="19"/>
                    </a:lnTo>
                    <a:lnTo>
                      <a:pt x="3" y="0"/>
                    </a:lnTo>
                    <a:lnTo>
                      <a:pt x="7" y="0"/>
                    </a:lnTo>
                    <a:lnTo>
                      <a:pt x="10" y="19"/>
                    </a:lnTo>
                    <a:lnTo>
                      <a:pt x="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 name="Freeform 354">
                <a:extLst>
                  <a:ext uri="{FF2B5EF4-FFF2-40B4-BE49-F238E27FC236}">
                    <a16:creationId xmlns:a16="http://schemas.microsoft.com/office/drawing/2014/main" id="{9279317B-9FDD-AD6A-E640-BF815982C37B}"/>
                  </a:ext>
                </a:extLst>
              </p:cNvPr>
              <p:cNvSpPr>
                <a:spLocks/>
              </p:cNvSpPr>
              <p:nvPr/>
            </p:nvSpPr>
            <p:spPr bwMode="auto">
              <a:xfrm>
                <a:off x="3740" y="1454"/>
                <a:ext cx="17" cy="20"/>
              </a:xfrm>
              <a:custGeom>
                <a:avLst/>
                <a:gdLst>
                  <a:gd name="T0" fmla="*/ 0 w 17"/>
                  <a:gd name="T1" fmla="*/ 0 h 20"/>
                  <a:gd name="T2" fmla="*/ 10 w 17"/>
                  <a:gd name="T3" fmla="*/ 20 h 20"/>
                  <a:gd name="T4" fmla="*/ 14 w 17"/>
                  <a:gd name="T5" fmla="*/ 20 h 20"/>
                  <a:gd name="T6" fmla="*/ 4 w 17"/>
                  <a:gd name="T7" fmla="*/ 0 h 20"/>
                  <a:gd name="T8" fmla="*/ 7 w 17"/>
                  <a:gd name="T9" fmla="*/ 0 h 20"/>
                  <a:gd name="T10" fmla="*/ 17 w 17"/>
                  <a:gd name="T11" fmla="*/ 20 h 20"/>
                  <a:gd name="T12" fmla="*/ 1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4" y="20"/>
                    </a:lnTo>
                    <a:lnTo>
                      <a:pt x="4" y="0"/>
                    </a:lnTo>
                    <a:lnTo>
                      <a:pt x="7" y="0"/>
                    </a:lnTo>
                    <a:lnTo>
                      <a:pt x="17" y="20"/>
                    </a:lnTo>
                    <a:lnTo>
                      <a:pt x="1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7" name="Freeform 355">
                <a:extLst>
                  <a:ext uri="{FF2B5EF4-FFF2-40B4-BE49-F238E27FC236}">
                    <a16:creationId xmlns:a16="http://schemas.microsoft.com/office/drawing/2014/main" id="{F1CA248A-EED8-24D8-DACC-E3EF85DF35A2}"/>
                  </a:ext>
                </a:extLst>
              </p:cNvPr>
              <p:cNvSpPr>
                <a:spLocks/>
              </p:cNvSpPr>
              <p:nvPr/>
            </p:nvSpPr>
            <p:spPr bwMode="auto">
              <a:xfrm>
                <a:off x="3750" y="1474"/>
                <a:ext cx="20" cy="17"/>
              </a:xfrm>
              <a:custGeom>
                <a:avLst/>
                <a:gdLst>
                  <a:gd name="T0" fmla="*/ 0 w 20"/>
                  <a:gd name="T1" fmla="*/ 0 h 17"/>
                  <a:gd name="T2" fmla="*/ 13 w 20"/>
                  <a:gd name="T3" fmla="*/ 17 h 17"/>
                  <a:gd name="T4" fmla="*/ 17 w 20"/>
                  <a:gd name="T5" fmla="*/ 17 h 17"/>
                  <a:gd name="T6" fmla="*/ 4 w 20"/>
                  <a:gd name="T7" fmla="*/ 0 h 17"/>
                  <a:gd name="T8" fmla="*/ 7 w 20"/>
                  <a:gd name="T9" fmla="*/ 0 h 17"/>
                  <a:gd name="T10" fmla="*/ 20 w 20"/>
                  <a:gd name="T11" fmla="*/ 17 h 17"/>
                  <a:gd name="T12" fmla="*/ 17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13" y="17"/>
                    </a:lnTo>
                    <a:lnTo>
                      <a:pt x="17" y="17"/>
                    </a:lnTo>
                    <a:lnTo>
                      <a:pt x="4" y="0"/>
                    </a:lnTo>
                    <a:lnTo>
                      <a:pt x="7" y="0"/>
                    </a:lnTo>
                    <a:lnTo>
                      <a:pt x="20" y="17"/>
                    </a:lnTo>
                    <a:lnTo>
                      <a:pt x="17"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 name="Freeform 356">
                <a:extLst>
                  <a:ext uri="{FF2B5EF4-FFF2-40B4-BE49-F238E27FC236}">
                    <a16:creationId xmlns:a16="http://schemas.microsoft.com/office/drawing/2014/main" id="{9392D6C4-FD0D-0B1D-822E-1C90BE870833}"/>
                  </a:ext>
                </a:extLst>
              </p:cNvPr>
              <p:cNvSpPr>
                <a:spLocks/>
              </p:cNvSpPr>
              <p:nvPr/>
            </p:nvSpPr>
            <p:spPr bwMode="auto">
              <a:xfrm>
                <a:off x="3767" y="1487"/>
                <a:ext cx="20" cy="17"/>
              </a:xfrm>
              <a:custGeom>
                <a:avLst/>
                <a:gdLst>
                  <a:gd name="T0" fmla="*/ 0 w 20"/>
                  <a:gd name="T1" fmla="*/ 0 h 17"/>
                  <a:gd name="T2" fmla="*/ 20 w 20"/>
                  <a:gd name="T3" fmla="*/ 10 h 17"/>
                  <a:gd name="T4" fmla="*/ 20 w 20"/>
                  <a:gd name="T5" fmla="*/ 13 h 17"/>
                  <a:gd name="T6" fmla="*/ 0 w 20"/>
                  <a:gd name="T7" fmla="*/ 4 h 17"/>
                  <a:gd name="T8" fmla="*/ 0 w 20"/>
                  <a:gd name="T9" fmla="*/ 7 h 17"/>
                  <a:gd name="T10" fmla="*/ 20 w 20"/>
                  <a:gd name="T11" fmla="*/ 17 h 17"/>
                  <a:gd name="T12" fmla="*/ 2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20" y="10"/>
                    </a:lnTo>
                    <a:lnTo>
                      <a:pt x="20" y="13"/>
                    </a:lnTo>
                    <a:lnTo>
                      <a:pt x="0" y="4"/>
                    </a:lnTo>
                    <a:lnTo>
                      <a:pt x="0" y="7"/>
                    </a:lnTo>
                    <a:lnTo>
                      <a:pt x="20" y="17"/>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 name="Freeform 357">
                <a:extLst>
                  <a:ext uri="{FF2B5EF4-FFF2-40B4-BE49-F238E27FC236}">
                    <a16:creationId xmlns:a16="http://schemas.microsoft.com/office/drawing/2014/main" id="{573424E5-B4FA-3300-A077-320979AC1A4F}"/>
                  </a:ext>
                </a:extLst>
              </p:cNvPr>
              <p:cNvSpPr>
                <a:spLocks/>
              </p:cNvSpPr>
              <p:nvPr/>
            </p:nvSpPr>
            <p:spPr bwMode="auto">
              <a:xfrm>
                <a:off x="3787" y="1497"/>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0" name="Freeform 358">
                <a:extLst>
                  <a:ext uri="{FF2B5EF4-FFF2-40B4-BE49-F238E27FC236}">
                    <a16:creationId xmlns:a16="http://schemas.microsoft.com/office/drawing/2014/main" id="{582D84DC-D695-54F9-C6A0-097D3A87272C}"/>
                  </a:ext>
                </a:extLst>
              </p:cNvPr>
              <p:cNvSpPr>
                <a:spLocks/>
              </p:cNvSpPr>
              <p:nvPr/>
            </p:nvSpPr>
            <p:spPr bwMode="auto">
              <a:xfrm>
                <a:off x="3810" y="1497"/>
                <a:ext cx="19" cy="10"/>
              </a:xfrm>
              <a:custGeom>
                <a:avLst/>
                <a:gdLst>
                  <a:gd name="T0" fmla="*/ 0 w 19"/>
                  <a:gd name="T1" fmla="*/ 3 h 10"/>
                  <a:gd name="T2" fmla="*/ 19 w 19"/>
                  <a:gd name="T3" fmla="*/ 0 h 10"/>
                  <a:gd name="T4" fmla="*/ 19 w 19"/>
                  <a:gd name="T5" fmla="*/ 3 h 10"/>
                  <a:gd name="T6" fmla="*/ 0 w 19"/>
                  <a:gd name="T7" fmla="*/ 7 h 10"/>
                  <a:gd name="T8" fmla="*/ 0 w 19"/>
                  <a:gd name="T9" fmla="*/ 10 h 10"/>
                  <a:gd name="T10" fmla="*/ 19 w 19"/>
                  <a:gd name="T11" fmla="*/ 7 h 10"/>
                  <a:gd name="T12" fmla="*/ 19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0" y="3"/>
                    </a:moveTo>
                    <a:lnTo>
                      <a:pt x="19" y="0"/>
                    </a:lnTo>
                    <a:lnTo>
                      <a:pt x="19" y="3"/>
                    </a:lnTo>
                    <a:lnTo>
                      <a:pt x="0" y="7"/>
                    </a:lnTo>
                    <a:lnTo>
                      <a:pt x="0" y="10"/>
                    </a:lnTo>
                    <a:lnTo>
                      <a:pt x="19" y="7"/>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 name="Freeform 359">
                <a:extLst>
                  <a:ext uri="{FF2B5EF4-FFF2-40B4-BE49-F238E27FC236}">
                    <a16:creationId xmlns:a16="http://schemas.microsoft.com/office/drawing/2014/main" id="{8B087F45-A8EE-A6DF-610F-647771EF05CA}"/>
                  </a:ext>
                </a:extLst>
              </p:cNvPr>
              <p:cNvSpPr>
                <a:spLocks/>
              </p:cNvSpPr>
              <p:nvPr/>
            </p:nvSpPr>
            <p:spPr bwMode="auto">
              <a:xfrm>
                <a:off x="3829" y="1487"/>
                <a:ext cx="20" cy="17"/>
              </a:xfrm>
              <a:custGeom>
                <a:avLst/>
                <a:gdLst>
                  <a:gd name="T0" fmla="*/ 0 w 20"/>
                  <a:gd name="T1" fmla="*/ 10 h 17"/>
                  <a:gd name="T2" fmla="*/ 20 w 20"/>
                  <a:gd name="T3" fmla="*/ 0 h 17"/>
                  <a:gd name="T4" fmla="*/ 20 w 20"/>
                  <a:gd name="T5" fmla="*/ 4 h 17"/>
                  <a:gd name="T6" fmla="*/ 0 w 20"/>
                  <a:gd name="T7" fmla="*/ 13 h 17"/>
                  <a:gd name="T8" fmla="*/ 0 w 20"/>
                  <a:gd name="T9" fmla="*/ 17 h 17"/>
                  <a:gd name="T10" fmla="*/ 20 w 20"/>
                  <a:gd name="T11" fmla="*/ 7 h 17"/>
                  <a:gd name="T12" fmla="*/ 20 w 20"/>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4"/>
                    </a:lnTo>
                    <a:lnTo>
                      <a:pt x="0" y="13"/>
                    </a:lnTo>
                    <a:lnTo>
                      <a:pt x="0" y="1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2" name="Freeform 360">
                <a:extLst>
                  <a:ext uri="{FF2B5EF4-FFF2-40B4-BE49-F238E27FC236}">
                    <a16:creationId xmlns:a16="http://schemas.microsoft.com/office/drawing/2014/main" id="{712E7AE3-F51B-0ED1-AC05-79C5427E0CB6}"/>
                  </a:ext>
                </a:extLst>
              </p:cNvPr>
              <p:cNvSpPr>
                <a:spLocks/>
              </p:cNvSpPr>
              <p:nvPr/>
            </p:nvSpPr>
            <p:spPr bwMode="auto">
              <a:xfrm>
                <a:off x="3849" y="1471"/>
                <a:ext cx="17" cy="23"/>
              </a:xfrm>
              <a:custGeom>
                <a:avLst/>
                <a:gdLst>
                  <a:gd name="T0" fmla="*/ 0 w 17"/>
                  <a:gd name="T1" fmla="*/ 16 h 23"/>
                  <a:gd name="T2" fmla="*/ 17 w 17"/>
                  <a:gd name="T3" fmla="*/ 0 h 23"/>
                  <a:gd name="T4" fmla="*/ 17 w 17"/>
                  <a:gd name="T5" fmla="*/ 3 h 23"/>
                  <a:gd name="T6" fmla="*/ 0 w 17"/>
                  <a:gd name="T7" fmla="*/ 20 h 23"/>
                  <a:gd name="T8" fmla="*/ 0 w 17"/>
                  <a:gd name="T9" fmla="*/ 23 h 23"/>
                  <a:gd name="T10" fmla="*/ 17 w 17"/>
                  <a:gd name="T11" fmla="*/ 6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6"/>
                    </a:moveTo>
                    <a:lnTo>
                      <a:pt x="17" y="0"/>
                    </a:lnTo>
                    <a:lnTo>
                      <a:pt x="17" y="3"/>
                    </a:lnTo>
                    <a:lnTo>
                      <a:pt x="0" y="20"/>
                    </a:lnTo>
                    <a:lnTo>
                      <a:pt x="0" y="23"/>
                    </a:lnTo>
                    <a:lnTo>
                      <a:pt x="17" y="6"/>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3" name="Freeform 361">
                <a:extLst>
                  <a:ext uri="{FF2B5EF4-FFF2-40B4-BE49-F238E27FC236}">
                    <a16:creationId xmlns:a16="http://schemas.microsoft.com/office/drawing/2014/main" id="{C59F581E-C873-268C-85C0-FA524F6420E1}"/>
                  </a:ext>
                </a:extLst>
              </p:cNvPr>
              <p:cNvSpPr>
                <a:spLocks/>
              </p:cNvSpPr>
              <p:nvPr/>
            </p:nvSpPr>
            <p:spPr bwMode="auto">
              <a:xfrm>
                <a:off x="3862" y="1454"/>
                <a:ext cx="17" cy="20"/>
              </a:xfrm>
              <a:custGeom>
                <a:avLst/>
                <a:gdLst>
                  <a:gd name="T0" fmla="*/ 0 w 17"/>
                  <a:gd name="T1" fmla="*/ 20 h 20"/>
                  <a:gd name="T2" fmla="*/ 10 w 17"/>
                  <a:gd name="T3" fmla="*/ 0 h 20"/>
                  <a:gd name="T4" fmla="*/ 13 w 17"/>
                  <a:gd name="T5" fmla="*/ 0 h 20"/>
                  <a:gd name="T6" fmla="*/ 4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4"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4" name="Freeform 362">
                <a:extLst>
                  <a:ext uri="{FF2B5EF4-FFF2-40B4-BE49-F238E27FC236}">
                    <a16:creationId xmlns:a16="http://schemas.microsoft.com/office/drawing/2014/main" id="{6F4ECEA4-A073-ED07-2B64-3AE82B9D43ED}"/>
                  </a:ext>
                </a:extLst>
              </p:cNvPr>
              <p:cNvSpPr>
                <a:spLocks/>
              </p:cNvSpPr>
              <p:nvPr/>
            </p:nvSpPr>
            <p:spPr bwMode="auto">
              <a:xfrm>
                <a:off x="3872" y="1435"/>
                <a:ext cx="10" cy="19"/>
              </a:xfrm>
              <a:custGeom>
                <a:avLst/>
                <a:gdLst>
                  <a:gd name="T0" fmla="*/ 0 w 10"/>
                  <a:gd name="T1" fmla="*/ 19 h 19"/>
                  <a:gd name="T2" fmla="*/ 3 w 10"/>
                  <a:gd name="T3" fmla="*/ 0 h 19"/>
                  <a:gd name="T4" fmla="*/ 7 w 10"/>
                  <a:gd name="T5" fmla="*/ 0 h 19"/>
                  <a:gd name="T6" fmla="*/ 3 w 10"/>
                  <a:gd name="T7" fmla="*/ 19 h 19"/>
                  <a:gd name="T8" fmla="*/ 7 w 10"/>
                  <a:gd name="T9" fmla="*/ 19 h 19"/>
                  <a:gd name="T10" fmla="*/ 10 w 10"/>
                  <a:gd name="T11" fmla="*/ 0 h 19"/>
                  <a:gd name="T12" fmla="*/ 7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19"/>
                    </a:moveTo>
                    <a:lnTo>
                      <a:pt x="3" y="0"/>
                    </a:lnTo>
                    <a:lnTo>
                      <a:pt x="7" y="0"/>
                    </a:lnTo>
                    <a:lnTo>
                      <a:pt x="3" y="19"/>
                    </a:lnTo>
                    <a:lnTo>
                      <a:pt x="7" y="1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5" name="Freeform 363">
                <a:extLst>
                  <a:ext uri="{FF2B5EF4-FFF2-40B4-BE49-F238E27FC236}">
                    <a16:creationId xmlns:a16="http://schemas.microsoft.com/office/drawing/2014/main" id="{645EDB72-83CB-CF09-1143-6A75A7B7A7E4}"/>
                  </a:ext>
                </a:extLst>
              </p:cNvPr>
              <p:cNvSpPr>
                <a:spLocks/>
              </p:cNvSpPr>
              <p:nvPr/>
            </p:nvSpPr>
            <p:spPr bwMode="auto">
              <a:xfrm>
                <a:off x="3872" y="1411"/>
                <a:ext cx="10" cy="24"/>
              </a:xfrm>
              <a:custGeom>
                <a:avLst/>
                <a:gdLst>
                  <a:gd name="T0" fmla="*/ 3 w 10"/>
                  <a:gd name="T1" fmla="*/ 24 h 24"/>
                  <a:gd name="T2" fmla="*/ 0 w 10"/>
                  <a:gd name="T3" fmla="*/ 0 h 24"/>
                  <a:gd name="T4" fmla="*/ 3 w 10"/>
                  <a:gd name="T5" fmla="*/ 0 h 24"/>
                  <a:gd name="T6" fmla="*/ 7 w 10"/>
                  <a:gd name="T7" fmla="*/ 24 h 24"/>
                  <a:gd name="T8" fmla="*/ 10 w 10"/>
                  <a:gd name="T9" fmla="*/ 24 h 24"/>
                  <a:gd name="T10" fmla="*/ 7 w 10"/>
                  <a:gd name="T11" fmla="*/ 0 h 24"/>
                  <a:gd name="T12" fmla="*/ 3 w 1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24"/>
                    </a:moveTo>
                    <a:lnTo>
                      <a:pt x="0" y="0"/>
                    </a:lnTo>
                    <a:lnTo>
                      <a:pt x="3" y="0"/>
                    </a:lnTo>
                    <a:lnTo>
                      <a:pt x="7" y="24"/>
                    </a:lnTo>
                    <a:lnTo>
                      <a:pt x="10" y="2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6" name="Freeform 364">
                <a:extLst>
                  <a:ext uri="{FF2B5EF4-FFF2-40B4-BE49-F238E27FC236}">
                    <a16:creationId xmlns:a16="http://schemas.microsoft.com/office/drawing/2014/main" id="{846A563A-64DC-D746-49EF-0C51CFE1538F}"/>
                  </a:ext>
                </a:extLst>
              </p:cNvPr>
              <p:cNvSpPr>
                <a:spLocks/>
              </p:cNvSpPr>
              <p:nvPr/>
            </p:nvSpPr>
            <p:spPr bwMode="auto">
              <a:xfrm>
                <a:off x="3862" y="1392"/>
                <a:ext cx="17" cy="19"/>
              </a:xfrm>
              <a:custGeom>
                <a:avLst/>
                <a:gdLst>
                  <a:gd name="T0" fmla="*/ 10 w 17"/>
                  <a:gd name="T1" fmla="*/ 19 h 19"/>
                  <a:gd name="T2" fmla="*/ 0 w 17"/>
                  <a:gd name="T3" fmla="*/ 0 h 19"/>
                  <a:gd name="T4" fmla="*/ 4 w 17"/>
                  <a:gd name="T5" fmla="*/ 0 h 19"/>
                  <a:gd name="T6" fmla="*/ 13 w 17"/>
                  <a:gd name="T7" fmla="*/ 19 h 19"/>
                  <a:gd name="T8" fmla="*/ 17 w 17"/>
                  <a:gd name="T9" fmla="*/ 19 h 19"/>
                  <a:gd name="T10" fmla="*/ 7 w 17"/>
                  <a:gd name="T11" fmla="*/ 0 h 19"/>
                  <a:gd name="T12" fmla="*/ 4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19"/>
                    </a:moveTo>
                    <a:lnTo>
                      <a:pt x="0" y="0"/>
                    </a:lnTo>
                    <a:lnTo>
                      <a:pt x="4" y="0"/>
                    </a:lnTo>
                    <a:lnTo>
                      <a:pt x="13" y="19"/>
                    </a:lnTo>
                    <a:lnTo>
                      <a:pt x="17" y="1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 name="Freeform 365">
                <a:extLst>
                  <a:ext uri="{FF2B5EF4-FFF2-40B4-BE49-F238E27FC236}">
                    <a16:creationId xmlns:a16="http://schemas.microsoft.com/office/drawing/2014/main" id="{AFEA5F7C-C37E-C39C-33E2-BE547A462B26}"/>
                  </a:ext>
                </a:extLst>
              </p:cNvPr>
              <p:cNvSpPr>
                <a:spLocks/>
              </p:cNvSpPr>
              <p:nvPr/>
            </p:nvSpPr>
            <p:spPr bwMode="auto">
              <a:xfrm>
                <a:off x="3849" y="1372"/>
                <a:ext cx="17" cy="23"/>
              </a:xfrm>
              <a:custGeom>
                <a:avLst/>
                <a:gdLst>
                  <a:gd name="T0" fmla="*/ 17 w 17"/>
                  <a:gd name="T1" fmla="*/ 16 h 23"/>
                  <a:gd name="T2" fmla="*/ 0 w 17"/>
                  <a:gd name="T3" fmla="*/ 0 h 23"/>
                  <a:gd name="T4" fmla="*/ 0 w 17"/>
                  <a:gd name="T5" fmla="*/ 3 h 23"/>
                  <a:gd name="T6" fmla="*/ 17 w 17"/>
                  <a:gd name="T7" fmla="*/ 20 h 23"/>
                  <a:gd name="T8" fmla="*/ 17 w 17"/>
                  <a:gd name="T9" fmla="*/ 23 h 23"/>
                  <a:gd name="T10" fmla="*/ 0 w 17"/>
                  <a:gd name="T11" fmla="*/ 7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20"/>
                    </a:lnTo>
                    <a:lnTo>
                      <a:pt x="17"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 name="Freeform 366">
                <a:extLst>
                  <a:ext uri="{FF2B5EF4-FFF2-40B4-BE49-F238E27FC236}">
                    <a16:creationId xmlns:a16="http://schemas.microsoft.com/office/drawing/2014/main" id="{3A2727C2-BF6C-5325-B97E-2CE6A9CA6DD6}"/>
                  </a:ext>
                </a:extLst>
              </p:cNvPr>
              <p:cNvSpPr>
                <a:spLocks/>
              </p:cNvSpPr>
              <p:nvPr/>
            </p:nvSpPr>
            <p:spPr bwMode="auto">
              <a:xfrm>
                <a:off x="3829" y="136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 name="Freeform 367">
                <a:extLst>
                  <a:ext uri="{FF2B5EF4-FFF2-40B4-BE49-F238E27FC236}">
                    <a16:creationId xmlns:a16="http://schemas.microsoft.com/office/drawing/2014/main" id="{339850E9-8138-0348-C8BC-F1E1C3393E40}"/>
                  </a:ext>
                </a:extLst>
              </p:cNvPr>
              <p:cNvSpPr>
                <a:spLocks/>
              </p:cNvSpPr>
              <p:nvPr/>
            </p:nvSpPr>
            <p:spPr bwMode="auto">
              <a:xfrm>
                <a:off x="3810" y="1359"/>
                <a:ext cx="19" cy="10"/>
              </a:xfrm>
              <a:custGeom>
                <a:avLst/>
                <a:gdLst>
                  <a:gd name="T0" fmla="*/ 19 w 19"/>
                  <a:gd name="T1" fmla="*/ 3 h 10"/>
                  <a:gd name="T2" fmla="*/ 0 w 19"/>
                  <a:gd name="T3" fmla="*/ 0 h 10"/>
                  <a:gd name="T4" fmla="*/ 0 w 19"/>
                  <a:gd name="T5" fmla="*/ 3 h 10"/>
                  <a:gd name="T6" fmla="*/ 19 w 19"/>
                  <a:gd name="T7" fmla="*/ 6 h 10"/>
                  <a:gd name="T8" fmla="*/ 19 w 19"/>
                  <a:gd name="T9" fmla="*/ 10 h 10"/>
                  <a:gd name="T10" fmla="*/ 0 w 19"/>
                  <a:gd name="T11" fmla="*/ 6 h 10"/>
                  <a:gd name="T12" fmla="*/ 0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3"/>
                    </a:moveTo>
                    <a:lnTo>
                      <a:pt x="0" y="0"/>
                    </a:lnTo>
                    <a:lnTo>
                      <a:pt x="0" y="3"/>
                    </a:lnTo>
                    <a:lnTo>
                      <a:pt x="19" y="6"/>
                    </a:lnTo>
                    <a:lnTo>
                      <a:pt x="1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 name="Freeform 368">
                <a:extLst>
                  <a:ext uri="{FF2B5EF4-FFF2-40B4-BE49-F238E27FC236}">
                    <a16:creationId xmlns:a16="http://schemas.microsoft.com/office/drawing/2014/main" id="{8B98080D-7839-7B4D-2E9E-AB27231C408E}"/>
                  </a:ext>
                </a:extLst>
              </p:cNvPr>
              <p:cNvSpPr>
                <a:spLocks/>
              </p:cNvSpPr>
              <p:nvPr/>
            </p:nvSpPr>
            <p:spPr bwMode="auto">
              <a:xfrm>
                <a:off x="3787" y="135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 name="Freeform 369">
                <a:extLst>
                  <a:ext uri="{FF2B5EF4-FFF2-40B4-BE49-F238E27FC236}">
                    <a16:creationId xmlns:a16="http://schemas.microsoft.com/office/drawing/2014/main" id="{A09E485D-D108-DF0D-AB82-518E81F1ED2E}"/>
                  </a:ext>
                </a:extLst>
              </p:cNvPr>
              <p:cNvSpPr>
                <a:spLocks/>
              </p:cNvSpPr>
              <p:nvPr/>
            </p:nvSpPr>
            <p:spPr bwMode="auto">
              <a:xfrm>
                <a:off x="3767" y="1362"/>
                <a:ext cx="20" cy="17"/>
              </a:xfrm>
              <a:custGeom>
                <a:avLst/>
                <a:gdLst>
                  <a:gd name="T0" fmla="*/ 20 w 20"/>
                  <a:gd name="T1" fmla="*/ 0 h 17"/>
                  <a:gd name="T2" fmla="*/ 0 w 20"/>
                  <a:gd name="T3" fmla="*/ 10 h 17"/>
                  <a:gd name="T4" fmla="*/ 0 w 20"/>
                  <a:gd name="T5" fmla="*/ 13 h 17"/>
                  <a:gd name="T6" fmla="*/ 20 w 20"/>
                  <a:gd name="T7" fmla="*/ 3 h 17"/>
                  <a:gd name="T8" fmla="*/ 20 w 20"/>
                  <a:gd name="T9" fmla="*/ 7 h 17"/>
                  <a:gd name="T10" fmla="*/ 0 w 20"/>
                  <a:gd name="T11" fmla="*/ 17 h 17"/>
                  <a:gd name="T12" fmla="*/ 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3"/>
                    </a:lnTo>
                    <a:lnTo>
                      <a:pt x="20" y="3"/>
                    </a:lnTo>
                    <a:lnTo>
                      <a:pt x="2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2" name="Freeform 370">
                <a:extLst>
                  <a:ext uri="{FF2B5EF4-FFF2-40B4-BE49-F238E27FC236}">
                    <a16:creationId xmlns:a16="http://schemas.microsoft.com/office/drawing/2014/main" id="{A072C61F-B035-AEFD-2824-97CC5715CFDA}"/>
                  </a:ext>
                </a:extLst>
              </p:cNvPr>
              <p:cNvSpPr>
                <a:spLocks/>
              </p:cNvSpPr>
              <p:nvPr/>
            </p:nvSpPr>
            <p:spPr bwMode="auto">
              <a:xfrm>
                <a:off x="3750" y="1375"/>
                <a:ext cx="20" cy="17"/>
              </a:xfrm>
              <a:custGeom>
                <a:avLst/>
                <a:gdLst>
                  <a:gd name="T0" fmla="*/ 13 w 20"/>
                  <a:gd name="T1" fmla="*/ 0 h 17"/>
                  <a:gd name="T2" fmla="*/ 0 w 20"/>
                  <a:gd name="T3" fmla="*/ 17 h 17"/>
                  <a:gd name="T4" fmla="*/ 4 w 20"/>
                  <a:gd name="T5" fmla="*/ 17 h 17"/>
                  <a:gd name="T6" fmla="*/ 17 w 20"/>
                  <a:gd name="T7" fmla="*/ 0 h 17"/>
                  <a:gd name="T8" fmla="*/ 20 w 20"/>
                  <a:gd name="T9" fmla="*/ 0 h 17"/>
                  <a:gd name="T10" fmla="*/ 7 w 20"/>
                  <a:gd name="T11" fmla="*/ 17 h 17"/>
                  <a:gd name="T12" fmla="*/ 4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4" y="17"/>
                    </a:lnTo>
                    <a:lnTo>
                      <a:pt x="17" y="0"/>
                    </a:lnTo>
                    <a:lnTo>
                      <a:pt x="20" y="0"/>
                    </a:lnTo>
                    <a:lnTo>
                      <a:pt x="7" y="17"/>
                    </a:lnTo>
                    <a:lnTo>
                      <a:pt x="4"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3" name="Freeform 371">
                <a:extLst>
                  <a:ext uri="{FF2B5EF4-FFF2-40B4-BE49-F238E27FC236}">
                    <a16:creationId xmlns:a16="http://schemas.microsoft.com/office/drawing/2014/main" id="{521ECB63-FD8B-6730-03DB-FE7952FD4ED1}"/>
                  </a:ext>
                </a:extLst>
              </p:cNvPr>
              <p:cNvSpPr>
                <a:spLocks/>
              </p:cNvSpPr>
              <p:nvPr/>
            </p:nvSpPr>
            <p:spPr bwMode="auto">
              <a:xfrm>
                <a:off x="3740" y="1392"/>
                <a:ext cx="17" cy="19"/>
              </a:xfrm>
              <a:custGeom>
                <a:avLst/>
                <a:gdLst>
                  <a:gd name="T0" fmla="*/ 10 w 17"/>
                  <a:gd name="T1" fmla="*/ 0 h 19"/>
                  <a:gd name="T2" fmla="*/ 0 w 17"/>
                  <a:gd name="T3" fmla="*/ 19 h 19"/>
                  <a:gd name="T4" fmla="*/ 4 w 17"/>
                  <a:gd name="T5" fmla="*/ 19 h 19"/>
                  <a:gd name="T6" fmla="*/ 14 w 17"/>
                  <a:gd name="T7" fmla="*/ 0 h 19"/>
                  <a:gd name="T8" fmla="*/ 17 w 17"/>
                  <a:gd name="T9" fmla="*/ 0 h 19"/>
                  <a:gd name="T10" fmla="*/ 7 w 17"/>
                  <a:gd name="T11" fmla="*/ 19 h 19"/>
                  <a:gd name="T12" fmla="*/ 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0"/>
                    </a:moveTo>
                    <a:lnTo>
                      <a:pt x="0" y="19"/>
                    </a:lnTo>
                    <a:lnTo>
                      <a:pt x="4" y="19"/>
                    </a:lnTo>
                    <a:lnTo>
                      <a:pt x="14" y="0"/>
                    </a:lnTo>
                    <a:lnTo>
                      <a:pt x="17" y="0"/>
                    </a:lnTo>
                    <a:lnTo>
                      <a:pt x="7" y="19"/>
                    </a:lnTo>
                    <a:lnTo>
                      <a:pt x="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4" name="Freeform 372">
                <a:extLst>
                  <a:ext uri="{FF2B5EF4-FFF2-40B4-BE49-F238E27FC236}">
                    <a16:creationId xmlns:a16="http://schemas.microsoft.com/office/drawing/2014/main" id="{8CA8CEC2-5A7D-4B61-B0F6-B0ADFA96FF17}"/>
                  </a:ext>
                </a:extLst>
              </p:cNvPr>
              <p:cNvSpPr>
                <a:spLocks/>
              </p:cNvSpPr>
              <p:nvPr/>
            </p:nvSpPr>
            <p:spPr bwMode="auto">
              <a:xfrm>
                <a:off x="3737" y="1411"/>
                <a:ext cx="10" cy="24"/>
              </a:xfrm>
              <a:custGeom>
                <a:avLst/>
                <a:gdLst>
                  <a:gd name="T0" fmla="*/ 3 w 10"/>
                  <a:gd name="T1" fmla="*/ 0 h 24"/>
                  <a:gd name="T2" fmla="*/ 0 w 10"/>
                  <a:gd name="T3" fmla="*/ 24 h 24"/>
                  <a:gd name="T4" fmla="*/ 3 w 10"/>
                  <a:gd name="T5" fmla="*/ 24 h 24"/>
                  <a:gd name="T6" fmla="*/ 7 w 10"/>
                  <a:gd name="T7" fmla="*/ 0 h 24"/>
                  <a:gd name="T8" fmla="*/ 10 w 10"/>
                  <a:gd name="T9" fmla="*/ 0 h 24"/>
                  <a:gd name="T10" fmla="*/ 7 w 10"/>
                  <a:gd name="T11" fmla="*/ 24 h 24"/>
                  <a:gd name="T12" fmla="*/ 3 w 10"/>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0"/>
                    </a:moveTo>
                    <a:lnTo>
                      <a:pt x="0" y="24"/>
                    </a:lnTo>
                    <a:lnTo>
                      <a:pt x="3" y="24"/>
                    </a:lnTo>
                    <a:lnTo>
                      <a:pt x="7" y="0"/>
                    </a:lnTo>
                    <a:lnTo>
                      <a:pt x="10" y="0"/>
                    </a:lnTo>
                    <a:lnTo>
                      <a:pt x="7" y="24"/>
                    </a:lnTo>
                    <a:lnTo>
                      <a:pt x="3" y="2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5" name="Freeform 373">
                <a:extLst>
                  <a:ext uri="{FF2B5EF4-FFF2-40B4-BE49-F238E27FC236}">
                    <a16:creationId xmlns:a16="http://schemas.microsoft.com/office/drawing/2014/main" id="{EA0739A5-4418-E604-8DCF-EF917B1A3E0A}"/>
                  </a:ext>
                </a:extLst>
              </p:cNvPr>
              <p:cNvSpPr>
                <a:spLocks/>
              </p:cNvSpPr>
              <p:nvPr/>
            </p:nvSpPr>
            <p:spPr bwMode="auto">
              <a:xfrm>
                <a:off x="3767" y="1435"/>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6" name="Freeform 374">
                <a:extLst>
                  <a:ext uri="{FF2B5EF4-FFF2-40B4-BE49-F238E27FC236}">
                    <a16:creationId xmlns:a16="http://schemas.microsoft.com/office/drawing/2014/main" id="{924E5B9C-804D-2799-DA68-70FD4A392DCC}"/>
                  </a:ext>
                </a:extLst>
              </p:cNvPr>
              <p:cNvSpPr>
                <a:spLocks/>
              </p:cNvSpPr>
              <p:nvPr/>
            </p:nvSpPr>
            <p:spPr bwMode="auto">
              <a:xfrm>
                <a:off x="3767" y="1448"/>
                <a:ext cx="13" cy="10"/>
              </a:xfrm>
              <a:custGeom>
                <a:avLst/>
                <a:gdLst>
                  <a:gd name="T0" fmla="*/ 0 w 13"/>
                  <a:gd name="T1" fmla="*/ 0 h 10"/>
                  <a:gd name="T2" fmla="*/ 6 w 13"/>
                  <a:gd name="T3" fmla="*/ 10 h 10"/>
                  <a:gd name="T4" fmla="*/ 10 w 13"/>
                  <a:gd name="T5" fmla="*/ 10 h 10"/>
                  <a:gd name="T6" fmla="*/ 3 w 13"/>
                  <a:gd name="T7" fmla="*/ 0 h 10"/>
                  <a:gd name="T8" fmla="*/ 6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6" y="10"/>
                    </a:lnTo>
                    <a:lnTo>
                      <a:pt x="10" y="10"/>
                    </a:lnTo>
                    <a:lnTo>
                      <a:pt x="3" y="0"/>
                    </a:lnTo>
                    <a:lnTo>
                      <a:pt x="6"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 name="Freeform 375">
                <a:extLst>
                  <a:ext uri="{FF2B5EF4-FFF2-40B4-BE49-F238E27FC236}">
                    <a16:creationId xmlns:a16="http://schemas.microsoft.com/office/drawing/2014/main" id="{919A670E-D2EB-A549-E8C4-462F8C40516F}"/>
                  </a:ext>
                </a:extLst>
              </p:cNvPr>
              <p:cNvSpPr>
                <a:spLocks/>
              </p:cNvSpPr>
              <p:nvPr/>
            </p:nvSpPr>
            <p:spPr bwMode="auto">
              <a:xfrm>
                <a:off x="3777" y="1454"/>
                <a:ext cx="10" cy="17"/>
              </a:xfrm>
              <a:custGeom>
                <a:avLst/>
                <a:gdLst>
                  <a:gd name="T0" fmla="*/ 0 w 10"/>
                  <a:gd name="T1" fmla="*/ 0 h 17"/>
                  <a:gd name="T2" fmla="*/ 10 w 10"/>
                  <a:gd name="T3" fmla="*/ 10 h 17"/>
                  <a:gd name="T4" fmla="*/ 10 w 10"/>
                  <a:gd name="T5" fmla="*/ 13 h 17"/>
                  <a:gd name="T6" fmla="*/ 0 w 10"/>
                  <a:gd name="T7" fmla="*/ 4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4"/>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8" name="Freeform 376">
                <a:extLst>
                  <a:ext uri="{FF2B5EF4-FFF2-40B4-BE49-F238E27FC236}">
                    <a16:creationId xmlns:a16="http://schemas.microsoft.com/office/drawing/2014/main" id="{10ED31E5-03E6-7537-E676-F9FD0C780438}"/>
                  </a:ext>
                </a:extLst>
              </p:cNvPr>
              <p:cNvSpPr>
                <a:spLocks/>
              </p:cNvSpPr>
              <p:nvPr/>
            </p:nvSpPr>
            <p:spPr bwMode="auto">
              <a:xfrm>
                <a:off x="3787" y="1464"/>
                <a:ext cx="9" cy="10"/>
              </a:xfrm>
              <a:custGeom>
                <a:avLst/>
                <a:gdLst>
                  <a:gd name="T0" fmla="*/ 0 w 9"/>
                  <a:gd name="T1" fmla="*/ 0 h 10"/>
                  <a:gd name="T2" fmla="*/ 9 w 9"/>
                  <a:gd name="T3" fmla="*/ 3 h 10"/>
                  <a:gd name="T4" fmla="*/ 9 w 9"/>
                  <a:gd name="T5" fmla="*/ 7 h 10"/>
                  <a:gd name="T6" fmla="*/ 0 w 9"/>
                  <a:gd name="T7" fmla="*/ 3 h 10"/>
                  <a:gd name="T8" fmla="*/ 0 w 9"/>
                  <a:gd name="T9" fmla="*/ 7 h 10"/>
                  <a:gd name="T10" fmla="*/ 9 w 9"/>
                  <a:gd name="T11" fmla="*/ 10 h 10"/>
                  <a:gd name="T12" fmla="*/ 9 w 9"/>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9" y="3"/>
                    </a:lnTo>
                    <a:lnTo>
                      <a:pt x="9" y="7"/>
                    </a:lnTo>
                    <a:lnTo>
                      <a:pt x="0" y="3"/>
                    </a:lnTo>
                    <a:lnTo>
                      <a:pt x="0" y="7"/>
                    </a:lnTo>
                    <a:lnTo>
                      <a:pt x="9" y="10"/>
                    </a:lnTo>
                    <a:lnTo>
                      <a:pt x="9"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9" name="Freeform 377">
                <a:extLst>
                  <a:ext uri="{FF2B5EF4-FFF2-40B4-BE49-F238E27FC236}">
                    <a16:creationId xmlns:a16="http://schemas.microsoft.com/office/drawing/2014/main" id="{6428EFD0-50DF-C27C-5E19-470C1EAE8F3B}"/>
                  </a:ext>
                </a:extLst>
              </p:cNvPr>
              <p:cNvSpPr>
                <a:spLocks/>
              </p:cNvSpPr>
              <p:nvPr/>
            </p:nvSpPr>
            <p:spPr bwMode="auto">
              <a:xfrm>
                <a:off x="3796" y="1467"/>
                <a:ext cx="14" cy="10"/>
              </a:xfrm>
              <a:custGeom>
                <a:avLst/>
                <a:gdLst>
                  <a:gd name="T0" fmla="*/ 0 w 14"/>
                  <a:gd name="T1" fmla="*/ 0 h 10"/>
                  <a:gd name="T2" fmla="*/ 14 w 14"/>
                  <a:gd name="T3" fmla="*/ 4 h 10"/>
                  <a:gd name="T4" fmla="*/ 14 w 14"/>
                  <a:gd name="T5" fmla="*/ 7 h 10"/>
                  <a:gd name="T6" fmla="*/ 0 w 14"/>
                  <a:gd name="T7" fmla="*/ 4 h 10"/>
                  <a:gd name="T8" fmla="*/ 0 w 14"/>
                  <a:gd name="T9" fmla="*/ 7 h 10"/>
                  <a:gd name="T10" fmla="*/ 14 w 14"/>
                  <a:gd name="T11" fmla="*/ 10 h 10"/>
                  <a:gd name="T12" fmla="*/ 14 w 1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0" y="0"/>
                    </a:moveTo>
                    <a:lnTo>
                      <a:pt x="14" y="4"/>
                    </a:lnTo>
                    <a:lnTo>
                      <a:pt x="14" y="7"/>
                    </a:lnTo>
                    <a:lnTo>
                      <a:pt x="0" y="4"/>
                    </a:lnTo>
                    <a:lnTo>
                      <a:pt x="0" y="7"/>
                    </a:lnTo>
                    <a:lnTo>
                      <a:pt x="14" y="10"/>
                    </a:lnTo>
                    <a:lnTo>
                      <a:pt x="1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0" name="Freeform 378">
                <a:extLst>
                  <a:ext uri="{FF2B5EF4-FFF2-40B4-BE49-F238E27FC236}">
                    <a16:creationId xmlns:a16="http://schemas.microsoft.com/office/drawing/2014/main" id="{22274A03-7FA5-022B-0253-369A804C8B68}"/>
                  </a:ext>
                </a:extLst>
              </p:cNvPr>
              <p:cNvSpPr>
                <a:spLocks/>
              </p:cNvSpPr>
              <p:nvPr/>
            </p:nvSpPr>
            <p:spPr bwMode="auto">
              <a:xfrm>
                <a:off x="3810" y="1467"/>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1" name="Freeform 379">
                <a:extLst>
                  <a:ext uri="{FF2B5EF4-FFF2-40B4-BE49-F238E27FC236}">
                    <a16:creationId xmlns:a16="http://schemas.microsoft.com/office/drawing/2014/main" id="{61CBD34F-CDC4-85F7-9A15-7843C5E070CE}"/>
                  </a:ext>
                </a:extLst>
              </p:cNvPr>
              <p:cNvSpPr>
                <a:spLocks/>
              </p:cNvSpPr>
              <p:nvPr/>
            </p:nvSpPr>
            <p:spPr bwMode="auto">
              <a:xfrm>
                <a:off x="3823" y="1464"/>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2" name="Freeform 380">
                <a:extLst>
                  <a:ext uri="{FF2B5EF4-FFF2-40B4-BE49-F238E27FC236}">
                    <a16:creationId xmlns:a16="http://schemas.microsoft.com/office/drawing/2014/main" id="{D4A3AEB1-55E3-C43C-F21F-BB43E21A7E88}"/>
                  </a:ext>
                </a:extLst>
              </p:cNvPr>
              <p:cNvSpPr>
                <a:spLocks/>
              </p:cNvSpPr>
              <p:nvPr/>
            </p:nvSpPr>
            <p:spPr bwMode="auto">
              <a:xfrm>
                <a:off x="3833" y="1454"/>
                <a:ext cx="9" cy="17"/>
              </a:xfrm>
              <a:custGeom>
                <a:avLst/>
                <a:gdLst>
                  <a:gd name="T0" fmla="*/ 0 w 9"/>
                  <a:gd name="T1" fmla="*/ 10 h 17"/>
                  <a:gd name="T2" fmla="*/ 9 w 9"/>
                  <a:gd name="T3" fmla="*/ 0 h 17"/>
                  <a:gd name="T4" fmla="*/ 9 w 9"/>
                  <a:gd name="T5" fmla="*/ 4 h 17"/>
                  <a:gd name="T6" fmla="*/ 0 w 9"/>
                  <a:gd name="T7" fmla="*/ 13 h 17"/>
                  <a:gd name="T8" fmla="*/ 0 w 9"/>
                  <a:gd name="T9" fmla="*/ 17 h 17"/>
                  <a:gd name="T10" fmla="*/ 9 w 9"/>
                  <a:gd name="T11" fmla="*/ 7 h 17"/>
                  <a:gd name="T12" fmla="*/ 9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0" y="10"/>
                    </a:moveTo>
                    <a:lnTo>
                      <a:pt x="9" y="0"/>
                    </a:lnTo>
                    <a:lnTo>
                      <a:pt x="9" y="4"/>
                    </a:lnTo>
                    <a:lnTo>
                      <a:pt x="0" y="13"/>
                    </a:lnTo>
                    <a:lnTo>
                      <a:pt x="0" y="17"/>
                    </a:lnTo>
                    <a:lnTo>
                      <a:pt x="9" y="7"/>
                    </a:lnTo>
                    <a:lnTo>
                      <a:pt x="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3" name="Freeform 381">
                <a:extLst>
                  <a:ext uri="{FF2B5EF4-FFF2-40B4-BE49-F238E27FC236}">
                    <a16:creationId xmlns:a16="http://schemas.microsoft.com/office/drawing/2014/main" id="{229D325A-61F5-3199-B9E7-4E2DF87BAAAC}"/>
                  </a:ext>
                </a:extLst>
              </p:cNvPr>
              <p:cNvSpPr>
                <a:spLocks/>
              </p:cNvSpPr>
              <p:nvPr/>
            </p:nvSpPr>
            <p:spPr bwMode="auto">
              <a:xfrm>
                <a:off x="3839" y="1448"/>
                <a:ext cx="13" cy="10"/>
              </a:xfrm>
              <a:custGeom>
                <a:avLst/>
                <a:gdLst>
                  <a:gd name="T0" fmla="*/ 0 w 13"/>
                  <a:gd name="T1" fmla="*/ 10 h 10"/>
                  <a:gd name="T2" fmla="*/ 7 w 13"/>
                  <a:gd name="T3" fmla="*/ 0 h 10"/>
                  <a:gd name="T4" fmla="*/ 10 w 13"/>
                  <a:gd name="T5" fmla="*/ 0 h 10"/>
                  <a:gd name="T6" fmla="*/ 3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3"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4" name="Freeform 382">
                <a:extLst>
                  <a:ext uri="{FF2B5EF4-FFF2-40B4-BE49-F238E27FC236}">
                    <a16:creationId xmlns:a16="http://schemas.microsoft.com/office/drawing/2014/main" id="{6B1AB0ED-A3C9-7A66-5015-99C397A36F25}"/>
                  </a:ext>
                </a:extLst>
              </p:cNvPr>
              <p:cNvSpPr>
                <a:spLocks/>
              </p:cNvSpPr>
              <p:nvPr/>
            </p:nvSpPr>
            <p:spPr bwMode="auto">
              <a:xfrm>
                <a:off x="3846" y="1435"/>
                <a:ext cx="6" cy="13"/>
              </a:xfrm>
              <a:custGeom>
                <a:avLst/>
                <a:gdLst>
                  <a:gd name="T0" fmla="*/ 0 w 6"/>
                  <a:gd name="T1" fmla="*/ 13 h 13"/>
                  <a:gd name="T2" fmla="*/ 0 w 6"/>
                  <a:gd name="T3" fmla="*/ 0 h 13"/>
                  <a:gd name="T4" fmla="*/ 3 w 6"/>
                  <a:gd name="T5" fmla="*/ 0 h 13"/>
                  <a:gd name="T6" fmla="*/ 3 w 6"/>
                  <a:gd name="T7" fmla="*/ 13 h 13"/>
                  <a:gd name="T8" fmla="*/ 6 w 6"/>
                  <a:gd name="T9" fmla="*/ 13 h 13"/>
                  <a:gd name="T10" fmla="*/ 6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13"/>
                    </a:moveTo>
                    <a:lnTo>
                      <a:pt x="0" y="0"/>
                    </a:lnTo>
                    <a:lnTo>
                      <a:pt x="3" y="0"/>
                    </a:lnTo>
                    <a:lnTo>
                      <a:pt x="3" y="13"/>
                    </a:lnTo>
                    <a:lnTo>
                      <a:pt x="6"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5" name="Freeform 383">
                <a:extLst>
                  <a:ext uri="{FF2B5EF4-FFF2-40B4-BE49-F238E27FC236}">
                    <a16:creationId xmlns:a16="http://schemas.microsoft.com/office/drawing/2014/main" id="{ECB2639D-0700-BC25-A850-26FDDEB94674}"/>
                  </a:ext>
                </a:extLst>
              </p:cNvPr>
              <p:cNvSpPr>
                <a:spLocks/>
              </p:cNvSpPr>
              <p:nvPr/>
            </p:nvSpPr>
            <p:spPr bwMode="auto">
              <a:xfrm>
                <a:off x="3846" y="1421"/>
                <a:ext cx="6" cy="14"/>
              </a:xfrm>
              <a:custGeom>
                <a:avLst/>
                <a:gdLst>
                  <a:gd name="T0" fmla="*/ 0 w 6"/>
                  <a:gd name="T1" fmla="*/ 14 h 14"/>
                  <a:gd name="T2" fmla="*/ 0 w 6"/>
                  <a:gd name="T3" fmla="*/ 0 h 14"/>
                  <a:gd name="T4" fmla="*/ 3 w 6"/>
                  <a:gd name="T5" fmla="*/ 0 h 14"/>
                  <a:gd name="T6" fmla="*/ 3 w 6"/>
                  <a:gd name="T7" fmla="*/ 14 h 14"/>
                  <a:gd name="T8" fmla="*/ 6 w 6"/>
                  <a:gd name="T9" fmla="*/ 14 h 14"/>
                  <a:gd name="T10" fmla="*/ 6 w 6"/>
                  <a:gd name="T11" fmla="*/ 0 h 14"/>
                  <a:gd name="T12" fmla="*/ 3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14"/>
                    </a:moveTo>
                    <a:lnTo>
                      <a:pt x="0" y="0"/>
                    </a:lnTo>
                    <a:lnTo>
                      <a:pt x="3" y="0"/>
                    </a:lnTo>
                    <a:lnTo>
                      <a:pt x="3" y="14"/>
                    </a:lnTo>
                    <a:lnTo>
                      <a:pt x="6" y="1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6" name="Freeform 384">
                <a:extLst>
                  <a:ext uri="{FF2B5EF4-FFF2-40B4-BE49-F238E27FC236}">
                    <a16:creationId xmlns:a16="http://schemas.microsoft.com/office/drawing/2014/main" id="{72CA407C-2A5C-6EA8-DD90-CAE840DC7877}"/>
                  </a:ext>
                </a:extLst>
              </p:cNvPr>
              <p:cNvSpPr>
                <a:spLocks/>
              </p:cNvSpPr>
              <p:nvPr/>
            </p:nvSpPr>
            <p:spPr bwMode="auto">
              <a:xfrm>
                <a:off x="3839" y="1411"/>
                <a:ext cx="13" cy="10"/>
              </a:xfrm>
              <a:custGeom>
                <a:avLst/>
                <a:gdLst>
                  <a:gd name="T0" fmla="*/ 7 w 13"/>
                  <a:gd name="T1" fmla="*/ 10 h 10"/>
                  <a:gd name="T2" fmla="*/ 0 w 13"/>
                  <a:gd name="T3" fmla="*/ 0 h 10"/>
                  <a:gd name="T4" fmla="*/ 3 w 13"/>
                  <a:gd name="T5" fmla="*/ 0 h 10"/>
                  <a:gd name="T6" fmla="*/ 10 w 13"/>
                  <a:gd name="T7" fmla="*/ 10 h 10"/>
                  <a:gd name="T8" fmla="*/ 13 w 13"/>
                  <a:gd name="T9" fmla="*/ 10 h 10"/>
                  <a:gd name="T10" fmla="*/ 7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3" y="0"/>
                    </a:lnTo>
                    <a:lnTo>
                      <a:pt x="10" y="10"/>
                    </a:lnTo>
                    <a:lnTo>
                      <a:pt x="13"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7" name="Freeform 385">
                <a:extLst>
                  <a:ext uri="{FF2B5EF4-FFF2-40B4-BE49-F238E27FC236}">
                    <a16:creationId xmlns:a16="http://schemas.microsoft.com/office/drawing/2014/main" id="{12D12D95-AB43-50C3-8297-FB03DB3FE605}"/>
                  </a:ext>
                </a:extLst>
              </p:cNvPr>
              <p:cNvSpPr>
                <a:spLocks/>
              </p:cNvSpPr>
              <p:nvPr/>
            </p:nvSpPr>
            <p:spPr bwMode="auto">
              <a:xfrm>
                <a:off x="3833" y="1398"/>
                <a:ext cx="9" cy="17"/>
              </a:xfrm>
              <a:custGeom>
                <a:avLst/>
                <a:gdLst>
                  <a:gd name="T0" fmla="*/ 9 w 9"/>
                  <a:gd name="T1" fmla="*/ 10 h 17"/>
                  <a:gd name="T2" fmla="*/ 0 w 9"/>
                  <a:gd name="T3" fmla="*/ 0 h 17"/>
                  <a:gd name="T4" fmla="*/ 0 w 9"/>
                  <a:gd name="T5" fmla="*/ 4 h 17"/>
                  <a:gd name="T6" fmla="*/ 9 w 9"/>
                  <a:gd name="T7" fmla="*/ 13 h 17"/>
                  <a:gd name="T8" fmla="*/ 9 w 9"/>
                  <a:gd name="T9" fmla="*/ 17 h 17"/>
                  <a:gd name="T10" fmla="*/ 0 w 9"/>
                  <a:gd name="T11" fmla="*/ 7 h 17"/>
                  <a:gd name="T12" fmla="*/ 0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9" y="10"/>
                    </a:moveTo>
                    <a:lnTo>
                      <a:pt x="0" y="0"/>
                    </a:lnTo>
                    <a:lnTo>
                      <a:pt x="0" y="4"/>
                    </a:lnTo>
                    <a:lnTo>
                      <a:pt x="9" y="13"/>
                    </a:lnTo>
                    <a:lnTo>
                      <a:pt x="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8" name="Freeform 386">
                <a:extLst>
                  <a:ext uri="{FF2B5EF4-FFF2-40B4-BE49-F238E27FC236}">
                    <a16:creationId xmlns:a16="http://schemas.microsoft.com/office/drawing/2014/main" id="{A6FE72E4-4D8C-E53A-EF44-7D91A9965769}"/>
                  </a:ext>
                </a:extLst>
              </p:cNvPr>
              <p:cNvSpPr>
                <a:spLocks/>
              </p:cNvSpPr>
              <p:nvPr/>
            </p:nvSpPr>
            <p:spPr bwMode="auto">
              <a:xfrm>
                <a:off x="3823" y="1392"/>
                <a:ext cx="10" cy="13"/>
              </a:xfrm>
              <a:custGeom>
                <a:avLst/>
                <a:gdLst>
                  <a:gd name="T0" fmla="*/ 10 w 10"/>
                  <a:gd name="T1" fmla="*/ 6 h 13"/>
                  <a:gd name="T2" fmla="*/ 0 w 10"/>
                  <a:gd name="T3" fmla="*/ 0 h 13"/>
                  <a:gd name="T4" fmla="*/ 0 w 10"/>
                  <a:gd name="T5" fmla="*/ 3 h 13"/>
                  <a:gd name="T6" fmla="*/ 10 w 10"/>
                  <a:gd name="T7" fmla="*/ 10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10"/>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9" name="Freeform 387">
                <a:extLst>
                  <a:ext uri="{FF2B5EF4-FFF2-40B4-BE49-F238E27FC236}">
                    <a16:creationId xmlns:a16="http://schemas.microsoft.com/office/drawing/2014/main" id="{85E3994A-8AE7-12C6-1EAF-0EBEE146755F}"/>
                  </a:ext>
                </a:extLst>
              </p:cNvPr>
              <p:cNvSpPr>
                <a:spLocks/>
              </p:cNvSpPr>
              <p:nvPr/>
            </p:nvSpPr>
            <p:spPr bwMode="auto">
              <a:xfrm>
                <a:off x="3810" y="1392"/>
                <a:ext cx="13" cy="6"/>
              </a:xfrm>
              <a:custGeom>
                <a:avLst/>
                <a:gdLst>
                  <a:gd name="T0" fmla="*/ 13 w 13"/>
                  <a:gd name="T1" fmla="*/ 0 h 6"/>
                  <a:gd name="T2" fmla="*/ 0 w 13"/>
                  <a:gd name="T3" fmla="*/ 0 h 6"/>
                  <a:gd name="T4" fmla="*/ 0 w 13"/>
                  <a:gd name="T5" fmla="*/ 3 h 6"/>
                  <a:gd name="T6" fmla="*/ 13 w 13"/>
                  <a:gd name="T7" fmla="*/ 3 h 6"/>
                  <a:gd name="T8" fmla="*/ 13 w 13"/>
                  <a:gd name="T9" fmla="*/ 6 h 6"/>
                  <a:gd name="T10" fmla="*/ 0 w 13"/>
                  <a:gd name="T11" fmla="*/ 6 h 6"/>
                  <a:gd name="T12" fmla="*/ 0 w 1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0"/>
                    </a:moveTo>
                    <a:lnTo>
                      <a:pt x="0" y="0"/>
                    </a:lnTo>
                    <a:lnTo>
                      <a:pt x="0" y="3"/>
                    </a:lnTo>
                    <a:lnTo>
                      <a:pt x="13" y="3"/>
                    </a:lnTo>
                    <a:lnTo>
                      <a:pt x="1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0" name="Freeform 388">
                <a:extLst>
                  <a:ext uri="{FF2B5EF4-FFF2-40B4-BE49-F238E27FC236}">
                    <a16:creationId xmlns:a16="http://schemas.microsoft.com/office/drawing/2014/main" id="{FDD0534F-C0D1-AA7F-04D7-BD4D6EE9E8C7}"/>
                  </a:ext>
                </a:extLst>
              </p:cNvPr>
              <p:cNvSpPr>
                <a:spLocks/>
              </p:cNvSpPr>
              <p:nvPr/>
            </p:nvSpPr>
            <p:spPr bwMode="auto">
              <a:xfrm>
                <a:off x="3796" y="1392"/>
                <a:ext cx="14" cy="6"/>
              </a:xfrm>
              <a:custGeom>
                <a:avLst/>
                <a:gdLst>
                  <a:gd name="T0" fmla="*/ 14 w 14"/>
                  <a:gd name="T1" fmla="*/ 0 h 6"/>
                  <a:gd name="T2" fmla="*/ 0 w 14"/>
                  <a:gd name="T3" fmla="*/ 0 h 6"/>
                  <a:gd name="T4" fmla="*/ 0 w 14"/>
                  <a:gd name="T5" fmla="*/ 3 h 6"/>
                  <a:gd name="T6" fmla="*/ 14 w 14"/>
                  <a:gd name="T7" fmla="*/ 3 h 6"/>
                  <a:gd name="T8" fmla="*/ 14 w 14"/>
                  <a:gd name="T9" fmla="*/ 6 h 6"/>
                  <a:gd name="T10" fmla="*/ 0 w 14"/>
                  <a:gd name="T11" fmla="*/ 6 h 6"/>
                  <a:gd name="T12" fmla="*/ 0 w 1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0"/>
                    </a:moveTo>
                    <a:lnTo>
                      <a:pt x="0" y="0"/>
                    </a:lnTo>
                    <a:lnTo>
                      <a:pt x="0" y="3"/>
                    </a:lnTo>
                    <a:lnTo>
                      <a:pt x="14" y="3"/>
                    </a:lnTo>
                    <a:lnTo>
                      <a:pt x="1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1" name="Freeform 389">
                <a:extLst>
                  <a:ext uri="{FF2B5EF4-FFF2-40B4-BE49-F238E27FC236}">
                    <a16:creationId xmlns:a16="http://schemas.microsoft.com/office/drawing/2014/main" id="{E1445416-D60E-46EF-BD1E-7BECE904BA6C}"/>
                  </a:ext>
                </a:extLst>
              </p:cNvPr>
              <p:cNvSpPr>
                <a:spLocks/>
              </p:cNvSpPr>
              <p:nvPr/>
            </p:nvSpPr>
            <p:spPr bwMode="auto">
              <a:xfrm>
                <a:off x="3787" y="1392"/>
                <a:ext cx="9" cy="13"/>
              </a:xfrm>
              <a:custGeom>
                <a:avLst/>
                <a:gdLst>
                  <a:gd name="T0" fmla="*/ 9 w 9"/>
                  <a:gd name="T1" fmla="*/ 0 h 13"/>
                  <a:gd name="T2" fmla="*/ 0 w 9"/>
                  <a:gd name="T3" fmla="*/ 6 h 13"/>
                  <a:gd name="T4" fmla="*/ 0 w 9"/>
                  <a:gd name="T5" fmla="*/ 10 h 13"/>
                  <a:gd name="T6" fmla="*/ 9 w 9"/>
                  <a:gd name="T7" fmla="*/ 3 h 13"/>
                  <a:gd name="T8" fmla="*/ 9 w 9"/>
                  <a:gd name="T9" fmla="*/ 6 h 13"/>
                  <a:gd name="T10" fmla="*/ 0 w 9"/>
                  <a:gd name="T11" fmla="*/ 13 h 13"/>
                  <a:gd name="T12" fmla="*/ 0 w 9"/>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9" y="0"/>
                    </a:moveTo>
                    <a:lnTo>
                      <a:pt x="0" y="6"/>
                    </a:lnTo>
                    <a:lnTo>
                      <a:pt x="0" y="10"/>
                    </a:lnTo>
                    <a:lnTo>
                      <a:pt x="9" y="3"/>
                    </a:lnTo>
                    <a:lnTo>
                      <a:pt x="9" y="6"/>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2" name="Freeform 390">
                <a:extLst>
                  <a:ext uri="{FF2B5EF4-FFF2-40B4-BE49-F238E27FC236}">
                    <a16:creationId xmlns:a16="http://schemas.microsoft.com/office/drawing/2014/main" id="{A5BC2BE9-C774-EA2B-E8E3-249D38086D88}"/>
                  </a:ext>
                </a:extLst>
              </p:cNvPr>
              <p:cNvSpPr>
                <a:spLocks/>
              </p:cNvSpPr>
              <p:nvPr/>
            </p:nvSpPr>
            <p:spPr bwMode="auto">
              <a:xfrm>
                <a:off x="3777" y="1398"/>
                <a:ext cx="10" cy="17"/>
              </a:xfrm>
              <a:custGeom>
                <a:avLst/>
                <a:gdLst>
                  <a:gd name="T0" fmla="*/ 10 w 10"/>
                  <a:gd name="T1" fmla="*/ 0 h 17"/>
                  <a:gd name="T2" fmla="*/ 0 w 10"/>
                  <a:gd name="T3" fmla="*/ 10 h 17"/>
                  <a:gd name="T4" fmla="*/ 0 w 10"/>
                  <a:gd name="T5" fmla="*/ 13 h 17"/>
                  <a:gd name="T6" fmla="*/ 10 w 10"/>
                  <a:gd name="T7" fmla="*/ 4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4"/>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3" name="Freeform 391">
                <a:extLst>
                  <a:ext uri="{FF2B5EF4-FFF2-40B4-BE49-F238E27FC236}">
                    <a16:creationId xmlns:a16="http://schemas.microsoft.com/office/drawing/2014/main" id="{04570F46-B6EC-2D3A-EA51-BEFFAEA4E2D5}"/>
                  </a:ext>
                </a:extLst>
              </p:cNvPr>
              <p:cNvSpPr>
                <a:spLocks/>
              </p:cNvSpPr>
              <p:nvPr/>
            </p:nvSpPr>
            <p:spPr bwMode="auto">
              <a:xfrm>
                <a:off x="3767" y="1411"/>
                <a:ext cx="13" cy="10"/>
              </a:xfrm>
              <a:custGeom>
                <a:avLst/>
                <a:gdLst>
                  <a:gd name="T0" fmla="*/ 6 w 13"/>
                  <a:gd name="T1" fmla="*/ 0 h 10"/>
                  <a:gd name="T2" fmla="*/ 0 w 13"/>
                  <a:gd name="T3" fmla="*/ 10 h 10"/>
                  <a:gd name="T4" fmla="*/ 3 w 13"/>
                  <a:gd name="T5" fmla="*/ 10 h 10"/>
                  <a:gd name="T6" fmla="*/ 10 w 13"/>
                  <a:gd name="T7" fmla="*/ 0 h 10"/>
                  <a:gd name="T8" fmla="*/ 13 w 13"/>
                  <a:gd name="T9" fmla="*/ 0 h 10"/>
                  <a:gd name="T10" fmla="*/ 6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0"/>
                    </a:moveTo>
                    <a:lnTo>
                      <a:pt x="0" y="10"/>
                    </a:lnTo>
                    <a:lnTo>
                      <a:pt x="3" y="10"/>
                    </a:lnTo>
                    <a:lnTo>
                      <a:pt x="10" y="0"/>
                    </a:lnTo>
                    <a:lnTo>
                      <a:pt x="13"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4" name="Freeform 392">
                <a:extLst>
                  <a:ext uri="{FF2B5EF4-FFF2-40B4-BE49-F238E27FC236}">
                    <a16:creationId xmlns:a16="http://schemas.microsoft.com/office/drawing/2014/main" id="{2B3832D6-AF80-DB3C-D9B8-88746268775A}"/>
                  </a:ext>
                </a:extLst>
              </p:cNvPr>
              <p:cNvSpPr>
                <a:spLocks/>
              </p:cNvSpPr>
              <p:nvPr/>
            </p:nvSpPr>
            <p:spPr bwMode="auto">
              <a:xfrm>
                <a:off x="3767"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5" name="Freeform 393">
                <a:extLst>
                  <a:ext uri="{FF2B5EF4-FFF2-40B4-BE49-F238E27FC236}">
                    <a16:creationId xmlns:a16="http://schemas.microsoft.com/office/drawing/2014/main" id="{15FDC659-986B-28A2-F34F-AD8B46FF41A1}"/>
                  </a:ext>
                </a:extLst>
              </p:cNvPr>
              <p:cNvSpPr>
                <a:spLocks/>
              </p:cNvSpPr>
              <p:nvPr/>
            </p:nvSpPr>
            <p:spPr bwMode="auto">
              <a:xfrm>
                <a:off x="3773" y="1435"/>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6" name="Freeform 394">
                <a:extLst>
                  <a:ext uri="{FF2B5EF4-FFF2-40B4-BE49-F238E27FC236}">
                    <a16:creationId xmlns:a16="http://schemas.microsoft.com/office/drawing/2014/main" id="{9C84A602-0E29-917F-8F89-2AB257934FF5}"/>
                  </a:ext>
                </a:extLst>
              </p:cNvPr>
              <p:cNvSpPr>
                <a:spLocks/>
              </p:cNvSpPr>
              <p:nvPr/>
            </p:nvSpPr>
            <p:spPr bwMode="auto">
              <a:xfrm>
                <a:off x="3783" y="1458"/>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7" name="Freeform 395">
                <a:extLst>
                  <a:ext uri="{FF2B5EF4-FFF2-40B4-BE49-F238E27FC236}">
                    <a16:creationId xmlns:a16="http://schemas.microsoft.com/office/drawing/2014/main" id="{D5398779-9FDF-04A2-4FE9-3182A63E223B}"/>
                  </a:ext>
                </a:extLst>
              </p:cNvPr>
              <p:cNvSpPr>
                <a:spLocks/>
              </p:cNvSpPr>
              <p:nvPr/>
            </p:nvSpPr>
            <p:spPr bwMode="auto">
              <a:xfrm>
                <a:off x="3810" y="146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8" name="Freeform 396">
                <a:extLst>
                  <a:ext uri="{FF2B5EF4-FFF2-40B4-BE49-F238E27FC236}">
                    <a16:creationId xmlns:a16="http://schemas.microsoft.com/office/drawing/2014/main" id="{EF92A8D7-813C-9D61-2F04-D62C0E9B9A55}"/>
                  </a:ext>
                </a:extLst>
              </p:cNvPr>
              <p:cNvSpPr>
                <a:spLocks/>
              </p:cNvSpPr>
              <p:nvPr/>
            </p:nvSpPr>
            <p:spPr bwMode="auto">
              <a:xfrm>
                <a:off x="3810" y="1464"/>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9" name="Freeform 397">
                <a:extLst>
                  <a:ext uri="{FF2B5EF4-FFF2-40B4-BE49-F238E27FC236}">
                    <a16:creationId xmlns:a16="http://schemas.microsoft.com/office/drawing/2014/main" id="{15E024CD-FB8B-75FA-DB9D-DA9B2DA2FFA7}"/>
                  </a:ext>
                </a:extLst>
              </p:cNvPr>
              <p:cNvSpPr>
                <a:spLocks/>
              </p:cNvSpPr>
              <p:nvPr/>
            </p:nvSpPr>
            <p:spPr bwMode="auto">
              <a:xfrm>
                <a:off x="3829" y="1454"/>
                <a:ext cx="10" cy="4"/>
              </a:xfrm>
              <a:custGeom>
                <a:avLst/>
                <a:gdLst>
                  <a:gd name="T0" fmla="*/ 0 w 10"/>
                  <a:gd name="T1" fmla="*/ 4 h 4"/>
                  <a:gd name="T2" fmla="*/ 4 w 10"/>
                  <a:gd name="T3" fmla="*/ 0 h 4"/>
                  <a:gd name="T4" fmla="*/ 7 w 10"/>
                  <a:gd name="T5" fmla="*/ 0 h 4"/>
                  <a:gd name="T6" fmla="*/ 4 w 10"/>
                  <a:gd name="T7" fmla="*/ 4 h 4"/>
                  <a:gd name="T8" fmla="*/ 7 w 10"/>
                  <a:gd name="T9" fmla="*/ 4 h 4"/>
                  <a:gd name="T10" fmla="*/ 10 w 10"/>
                  <a:gd name="T11" fmla="*/ 0 h 4"/>
                  <a:gd name="T12" fmla="*/ 7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4"/>
                    </a:moveTo>
                    <a:lnTo>
                      <a:pt x="4" y="0"/>
                    </a:lnTo>
                    <a:lnTo>
                      <a:pt x="7" y="0"/>
                    </a:lnTo>
                    <a:lnTo>
                      <a:pt x="4" y="4"/>
                    </a:lnTo>
                    <a:lnTo>
                      <a:pt x="7" y="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0" name="Freeform 398">
                <a:extLst>
                  <a:ext uri="{FF2B5EF4-FFF2-40B4-BE49-F238E27FC236}">
                    <a16:creationId xmlns:a16="http://schemas.microsoft.com/office/drawing/2014/main" id="{05AB6069-D5BC-41F8-0809-F0C5DEB67775}"/>
                  </a:ext>
                </a:extLst>
              </p:cNvPr>
              <p:cNvSpPr>
                <a:spLocks/>
              </p:cNvSpPr>
              <p:nvPr/>
            </p:nvSpPr>
            <p:spPr bwMode="auto">
              <a:xfrm>
                <a:off x="3839" y="1435"/>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1" name="Freeform 399">
                <a:extLst>
                  <a:ext uri="{FF2B5EF4-FFF2-40B4-BE49-F238E27FC236}">
                    <a16:creationId xmlns:a16="http://schemas.microsoft.com/office/drawing/2014/main" id="{23504CA9-0092-2DEF-E5EC-8CE3D5D60EDE}"/>
                  </a:ext>
                </a:extLst>
              </p:cNvPr>
              <p:cNvSpPr>
                <a:spLocks/>
              </p:cNvSpPr>
              <p:nvPr/>
            </p:nvSpPr>
            <p:spPr bwMode="auto">
              <a:xfrm>
                <a:off x="3839"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2" name="Freeform 400">
                <a:extLst>
                  <a:ext uri="{FF2B5EF4-FFF2-40B4-BE49-F238E27FC236}">
                    <a16:creationId xmlns:a16="http://schemas.microsoft.com/office/drawing/2014/main" id="{B00534E3-593B-2E3F-6820-C118D4A5AE99}"/>
                  </a:ext>
                </a:extLst>
              </p:cNvPr>
              <p:cNvSpPr>
                <a:spLocks/>
              </p:cNvSpPr>
              <p:nvPr/>
            </p:nvSpPr>
            <p:spPr bwMode="auto">
              <a:xfrm>
                <a:off x="3826" y="1408"/>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3" name="Freeform 401">
                <a:extLst>
                  <a:ext uri="{FF2B5EF4-FFF2-40B4-BE49-F238E27FC236}">
                    <a16:creationId xmlns:a16="http://schemas.microsoft.com/office/drawing/2014/main" id="{FC3FB2C5-9684-98F5-9BBE-AD32882E4CC3}"/>
                  </a:ext>
                </a:extLst>
              </p:cNvPr>
              <p:cNvSpPr>
                <a:spLocks/>
              </p:cNvSpPr>
              <p:nvPr/>
            </p:nvSpPr>
            <p:spPr bwMode="auto">
              <a:xfrm>
                <a:off x="3810" y="139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4" name="Freeform 402">
                <a:extLst>
                  <a:ext uri="{FF2B5EF4-FFF2-40B4-BE49-F238E27FC236}">
                    <a16:creationId xmlns:a16="http://schemas.microsoft.com/office/drawing/2014/main" id="{0F69B986-E22F-B69C-7261-4DE5F4014040}"/>
                  </a:ext>
                </a:extLst>
              </p:cNvPr>
              <p:cNvSpPr>
                <a:spLocks/>
              </p:cNvSpPr>
              <p:nvPr/>
            </p:nvSpPr>
            <p:spPr bwMode="auto">
              <a:xfrm>
                <a:off x="3806" y="1398"/>
                <a:ext cx="4" cy="7"/>
              </a:xfrm>
              <a:custGeom>
                <a:avLst/>
                <a:gdLst>
                  <a:gd name="T0" fmla="*/ 4 w 4"/>
                  <a:gd name="T1" fmla="*/ 0 h 7"/>
                  <a:gd name="T2" fmla="*/ 0 w 4"/>
                  <a:gd name="T3" fmla="*/ 0 h 7"/>
                  <a:gd name="T4" fmla="*/ 0 w 4"/>
                  <a:gd name="T5" fmla="*/ 4 h 7"/>
                  <a:gd name="T6" fmla="*/ 4 w 4"/>
                  <a:gd name="T7" fmla="*/ 4 h 7"/>
                  <a:gd name="T8" fmla="*/ 4 w 4"/>
                  <a:gd name="T9" fmla="*/ 7 h 7"/>
                  <a:gd name="T10" fmla="*/ 0 w 4"/>
                  <a:gd name="T11" fmla="*/ 7 h 7"/>
                  <a:gd name="T12" fmla="*/ 0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4"/>
                    </a:lnTo>
                    <a:lnTo>
                      <a:pt x="4" y="4"/>
                    </a:lnTo>
                    <a:lnTo>
                      <a:pt x="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5" name="Freeform 403">
                <a:extLst>
                  <a:ext uri="{FF2B5EF4-FFF2-40B4-BE49-F238E27FC236}">
                    <a16:creationId xmlns:a16="http://schemas.microsoft.com/office/drawing/2014/main" id="{40CFA658-AFA7-2123-4DEA-79DE41365F9E}"/>
                  </a:ext>
                </a:extLst>
              </p:cNvPr>
              <p:cNvSpPr>
                <a:spLocks/>
              </p:cNvSpPr>
              <p:nvPr/>
            </p:nvSpPr>
            <p:spPr bwMode="auto">
              <a:xfrm>
                <a:off x="3780" y="1411"/>
                <a:ext cx="10" cy="4"/>
              </a:xfrm>
              <a:custGeom>
                <a:avLst/>
                <a:gdLst>
                  <a:gd name="T0" fmla="*/ 3 w 10"/>
                  <a:gd name="T1" fmla="*/ 0 h 4"/>
                  <a:gd name="T2" fmla="*/ 0 w 10"/>
                  <a:gd name="T3" fmla="*/ 4 h 4"/>
                  <a:gd name="T4" fmla="*/ 3 w 10"/>
                  <a:gd name="T5" fmla="*/ 4 h 4"/>
                  <a:gd name="T6" fmla="*/ 7 w 10"/>
                  <a:gd name="T7" fmla="*/ 0 h 4"/>
                  <a:gd name="T8" fmla="*/ 10 w 10"/>
                  <a:gd name="T9" fmla="*/ 0 h 4"/>
                  <a:gd name="T10" fmla="*/ 7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7" y="0"/>
                    </a:lnTo>
                    <a:lnTo>
                      <a:pt x="10"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6" name="Freeform 404">
                <a:extLst>
                  <a:ext uri="{FF2B5EF4-FFF2-40B4-BE49-F238E27FC236}">
                    <a16:creationId xmlns:a16="http://schemas.microsoft.com/office/drawing/2014/main" id="{A109C09F-C9FA-492B-888F-89F805F12588}"/>
                  </a:ext>
                </a:extLst>
              </p:cNvPr>
              <p:cNvSpPr>
                <a:spLocks/>
              </p:cNvSpPr>
              <p:nvPr/>
            </p:nvSpPr>
            <p:spPr bwMode="auto">
              <a:xfrm>
                <a:off x="3773" y="1435"/>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7" name="Freeform 405">
                <a:extLst>
                  <a:ext uri="{FF2B5EF4-FFF2-40B4-BE49-F238E27FC236}">
                    <a16:creationId xmlns:a16="http://schemas.microsoft.com/office/drawing/2014/main" id="{E528EFC2-D320-A835-6F47-2CC3B77BE1A7}"/>
                  </a:ext>
                </a:extLst>
              </p:cNvPr>
              <p:cNvSpPr>
                <a:spLocks/>
              </p:cNvSpPr>
              <p:nvPr/>
            </p:nvSpPr>
            <p:spPr bwMode="auto">
              <a:xfrm>
                <a:off x="3800"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 name="Freeform 406">
                <a:extLst>
                  <a:ext uri="{FF2B5EF4-FFF2-40B4-BE49-F238E27FC236}">
                    <a16:creationId xmlns:a16="http://schemas.microsoft.com/office/drawing/2014/main" id="{A9961A34-BE11-9F8C-EF97-33582C2174C9}"/>
                  </a:ext>
                </a:extLst>
              </p:cNvPr>
              <p:cNvSpPr>
                <a:spLocks/>
              </p:cNvSpPr>
              <p:nvPr/>
            </p:nvSpPr>
            <p:spPr bwMode="auto">
              <a:xfrm>
                <a:off x="3800" y="143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 name="Freeform 407">
                <a:extLst>
                  <a:ext uri="{FF2B5EF4-FFF2-40B4-BE49-F238E27FC236}">
                    <a16:creationId xmlns:a16="http://schemas.microsoft.com/office/drawing/2014/main" id="{1BD67967-2A80-B900-8DA2-6D96E909E14B}"/>
                  </a:ext>
                </a:extLst>
              </p:cNvPr>
              <p:cNvSpPr>
                <a:spLocks/>
              </p:cNvSpPr>
              <p:nvPr/>
            </p:nvSpPr>
            <p:spPr bwMode="auto">
              <a:xfrm>
                <a:off x="3803" y="1438"/>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 name="Freeform 408">
                <a:extLst>
                  <a:ext uri="{FF2B5EF4-FFF2-40B4-BE49-F238E27FC236}">
                    <a16:creationId xmlns:a16="http://schemas.microsoft.com/office/drawing/2014/main" id="{0FB657C4-69A8-DAD3-8EAE-0EE6ADB13648}"/>
                  </a:ext>
                </a:extLst>
              </p:cNvPr>
              <p:cNvSpPr>
                <a:spLocks/>
              </p:cNvSpPr>
              <p:nvPr/>
            </p:nvSpPr>
            <p:spPr bwMode="auto">
              <a:xfrm>
                <a:off x="3806" y="144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 name="Freeform 409">
                <a:extLst>
                  <a:ext uri="{FF2B5EF4-FFF2-40B4-BE49-F238E27FC236}">
                    <a16:creationId xmlns:a16="http://schemas.microsoft.com/office/drawing/2014/main" id="{6060BCEF-9891-084D-B645-9A9A666B6E1A}"/>
                  </a:ext>
                </a:extLst>
              </p:cNvPr>
              <p:cNvSpPr>
                <a:spLocks/>
              </p:cNvSpPr>
              <p:nvPr/>
            </p:nvSpPr>
            <p:spPr bwMode="auto">
              <a:xfrm>
                <a:off x="3810" y="144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91" name="Freeform 410">
              <a:extLst>
                <a:ext uri="{FF2B5EF4-FFF2-40B4-BE49-F238E27FC236}">
                  <a16:creationId xmlns:a16="http://schemas.microsoft.com/office/drawing/2014/main" id="{C22F331C-CD6B-10F6-339E-163639A47F73}"/>
                </a:ext>
              </a:extLst>
            </p:cNvPr>
            <p:cNvSpPr>
              <a:spLocks/>
            </p:cNvSpPr>
            <p:nvPr/>
          </p:nvSpPr>
          <p:spPr bwMode="auto">
            <a:xfrm>
              <a:off x="3813" y="1438"/>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2" name="Freeform 411">
              <a:extLst>
                <a:ext uri="{FF2B5EF4-FFF2-40B4-BE49-F238E27FC236}">
                  <a16:creationId xmlns:a16="http://schemas.microsoft.com/office/drawing/2014/main" id="{54213BED-D684-BDD8-7B0F-30D652D1173F}"/>
                </a:ext>
              </a:extLst>
            </p:cNvPr>
            <p:cNvSpPr>
              <a:spLocks/>
            </p:cNvSpPr>
            <p:nvPr/>
          </p:nvSpPr>
          <p:spPr bwMode="auto">
            <a:xfrm>
              <a:off x="3816" y="1435"/>
              <a:ext cx="3" cy="9"/>
            </a:xfrm>
            <a:custGeom>
              <a:avLst/>
              <a:gdLst>
                <a:gd name="T0" fmla="*/ 0 w 3"/>
                <a:gd name="T1" fmla="*/ 3 h 9"/>
                <a:gd name="T2" fmla="*/ 3 w 3"/>
                <a:gd name="T3" fmla="*/ 0 h 9"/>
                <a:gd name="T4" fmla="*/ 3 w 3"/>
                <a:gd name="T5" fmla="*/ 3 h 9"/>
                <a:gd name="T6" fmla="*/ 0 w 3"/>
                <a:gd name="T7" fmla="*/ 6 h 9"/>
                <a:gd name="T8" fmla="*/ 0 w 3"/>
                <a:gd name="T9" fmla="*/ 9 h 9"/>
                <a:gd name="T10" fmla="*/ 3 w 3"/>
                <a:gd name="T11" fmla="*/ 6 h 9"/>
                <a:gd name="T12" fmla="*/ 3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3"/>
                  </a:moveTo>
                  <a:lnTo>
                    <a:pt x="3" y="0"/>
                  </a:lnTo>
                  <a:lnTo>
                    <a:pt x="3" y="3"/>
                  </a:lnTo>
                  <a:lnTo>
                    <a:pt x="0" y="6"/>
                  </a:lnTo>
                  <a:lnTo>
                    <a:pt x="0" y="9"/>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3" name="Freeform 412">
              <a:extLst>
                <a:ext uri="{FF2B5EF4-FFF2-40B4-BE49-F238E27FC236}">
                  <a16:creationId xmlns:a16="http://schemas.microsoft.com/office/drawing/2014/main" id="{21EABDD1-CD1D-72C1-A12A-140119EFAD06}"/>
                </a:ext>
              </a:extLst>
            </p:cNvPr>
            <p:cNvSpPr>
              <a:spLocks/>
            </p:cNvSpPr>
            <p:nvPr/>
          </p:nvSpPr>
          <p:spPr bwMode="auto">
            <a:xfrm>
              <a:off x="3816" y="143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4" name="Freeform 413">
              <a:extLst>
                <a:ext uri="{FF2B5EF4-FFF2-40B4-BE49-F238E27FC236}">
                  <a16:creationId xmlns:a16="http://schemas.microsoft.com/office/drawing/2014/main" id="{2D9197EB-0DFF-594D-5B41-B8CE03CE2B2D}"/>
                </a:ext>
              </a:extLst>
            </p:cNvPr>
            <p:cNvSpPr>
              <a:spLocks/>
            </p:cNvSpPr>
            <p:nvPr/>
          </p:nvSpPr>
          <p:spPr bwMode="auto">
            <a:xfrm>
              <a:off x="3816"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5" name="Freeform 414">
              <a:extLst>
                <a:ext uri="{FF2B5EF4-FFF2-40B4-BE49-F238E27FC236}">
                  <a16:creationId xmlns:a16="http://schemas.microsoft.com/office/drawing/2014/main" id="{BB53B33B-AC4A-E6D7-7633-EC1B0BF79F19}"/>
                </a:ext>
              </a:extLst>
            </p:cNvPr>
            <p:cNvSpPr>
              <a:spLocks/>
            </p:cNvSpPr>
            <p:nvPr/>
          </p:nvSpPr>
          <p:spPr bwMode="auto">
            <a:xfrm>
              <a:off x="3816" y="142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6" name="Freeform 415">
              <a:extLst>
                <a:ext uri="{FF2B5EF4-FFF2-40B4-BE49-F238E27FC236}">
                  <a16:creationId xmlns:a16="http://schemas.microsoft.com/office/drawing/2014/main" id="{5DCBA69F-96E9-8F0D-0E6E-D7E7BF82DE15}"/>
                </a:ext>
              </a:extLst>
            </p:cNvPr>
            <p:cNvSpPr>
              <a:spLocks/>
            </p:cNvSpPr>
            <p:nvPr/>
          </p:nvSpPr>
          <p:spPr bwMode="auto">
            <a:xfrm>
              <a:off x="381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7" name="Freeform 416">
              <a:extLst>
                <a:ext uri="{FF2B5EF4-FFF2-40B4-BE49-F238E27FC236}">
                  <a16:creationId xmlns:a16="http://schemas.microsoft.com/office/drawing/2014/main" id="{10F75631-091A-D669-7D92-5E58F5BC4D1C}"/>
                </a:ext>
              </a:extLst>
            </p:cNvPr>
            <p:cNvSpPr>
              <a:spLocks/>
            </p:cNvSpPr>
            <p:nvPr/>
          </p:nvSpPr>
          <p:spPr bwMode="auto">
            <a:xfrm>
              <a:off x="3810"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8" name="Freeform 417">
              <a:extLst>
                <a:ext uri="{FF2B5EF4-FFF2-40B4-BE49-F238E27FC236}">
                  <a16:creationId xmlns:a16="http://schemas.microsoft.com/office/drawing/2014/main" id="{2A601C6E-A384-1920-1363-D073AFE9BF65}"/>
                </a:ext>
              </a:extLst>
            </p:cNvPr>
            <p:cNvSpPr>
              <a:spLocks/>
            </p:cNvSpPr>
            <p:nvPr/>
          </p:nvSpPr>
          <p:spPr bwMode="auto">
            <a:xfrm>
              <a:off x="3806" y="1425"/>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9" name="Freeform 418">
              <a:extLst>
                <a:ext uri="{FF2B5EF4-FFF2-40B4-BE49-F238E27FC236}">
                  <a16:creationId xmlns:a16="http://schemas.microsoft.com/office/drawing/2014/main" id="{4F1D0E2B-66A7-9611-6E1E-C7C0BC78C921}"/>
                </a:ext>
              </a:extLst>
            </p:cNvPr>
            <p:cNvSpPr>
              <a:spLocks/>
            </p:cNvSpPr>
            <p:nvPr/>
          </p:nvSpPr>
          <p:spPr bwMode="auto">
            <a:xfrm>
              <a:off x="380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0" name="Freeform 419">
              <a:extLst>
                <a:ext uri="{FF2B5EF4-FFF2-40B4-BE49-F238E27FC236}">
                  <a16:creationId xmlns:a16="http://schemas.microsoft.com/office/drawing/2014/main" id="{437CD6EE-61B9-E71A-E9B7-B07CA79D4302}"/>
                </a:ext>
              </a:extLst>
            </p:cNvPr>
            <p:cNvSpPr>
              <a:spLocks/>
            </p:cNvSpPr>
            <p:nvPr/>
          </p:nvSpPr>
          <p:spPr bwMode="auto">
            <a:xfrm>
              <a:off x="3800"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1" name="Freeform 420">
              <a:extLst>
                <a:ext uri="{FF2B5EF4-FFF2-40B4-BE49-F238E27FC236}">
                  <a16:creationId xmlns:a16="http://schemas.microsoft.com/office/drawing/2014/main" id="{3FFAF253-2B26-740D-57D4-B5DD78786003}"/>
                </a:ext>
              </a:extLst>
            </p:cNvPr>
            <p:cNvSpPr>
              <a:spLocks/>
            </p:cNvSpPr>
            <p:nvPr/>
          </p:nvSpPr>
          <p:spPr bwMode="auto">
            <a:xfrm>
              <a:off x="3800" y="142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2" name="Freeform 421">
              <a:extLst>
                <a:ext uri="{FF2B5EF4-FFF2-40B4-BE49-F238E27FC236}">
                  <a16:creationId xmlns:a16="http://schemas.microsoft.com/office/drawing/2014/main" id="{A160046B-E8B1-2944-9F76-3091A67CAF3C}"/>
                </a:ext>
              </a:extLst>
            </p:cNvPr>
            <p:cNvSpPr>
              <a:spLocks/>
            </p:cNvSpPr>
            <p:nvPr/>
          </p:nvSpPr>
          <p:spPr bwMode="auto">
            <a:xfrm>
              <a:off x="3556" y="1207"/>
              <a:ext cx="122" cy="7"/>
            </a:xfrm>
            <a:custGeom>
              <a:avLst/>
              <a:gdLst>
                <a:gd name="T0" fmla="*/ 122 w 122"/>
                <a:gd name="T1" fmla="*/ 0 h 7"/>
                <a:gd name="T2" fmla="*/ 0 w 122"/>
                <a:gd name="T3" fmla="*/ 0 h 7"/>
                <a:gd name="T4" fmla="*/ 0 w 122"/>
                <a:gd name="T5" fmla="*/ 4 h 7"/>
                <a:gd name="T6" fmla="*/ 122 w 122"/>
                <a:gd name="T7" fmla="*/ 4 h 7"/>
                <a:gd name="T8" fmla="*/ 122 w 122"/>
                <a:gd name="T9" fmla="*/ 7 h 7"/>
                <a:gd name="T10" fmla="*/ 0 w 122"/>
                <a:gd name="T11" fmla="*/ 7 h 7"/>
                <a:gd name="T12" fmla="*/ 0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122" y="0"/>
                  </a:moveTo>
                  <a:lnTo>
                    <a:pt x="0" y="0"/>
                  </a:lnTo>
                  <a:lnTo>
                    <a:pt x="0" y="4"/>
                  </a:lnTo>
                  <a:lnTo>
                    <a:pt x="122" y="4"/>
                  </a:lnTo>
                  <a:lnTo>
                    <a:pt x="12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3" name="Freeform 422">
              <a:extLst>
                <a:ext uri="{FF2B5EF4-FFF2-40B4-BE49-F238E27FC236}">
                  <a16:creationId xmlns:a16="http://schemas.microsoft.com/office/drawing/2014/main" id="{4F137EB4-5E27-70EA-0B24-D849F765527B}"/>
                </a:ext>
              </a:extLst>
            </p:cNvPr>
            <p:cNvSpPr>
              <a:spLocks/>
            </p:cNvSpPr>
            <p:nvPr/>
          </p:nvSpPr>
          <p:spPr bwMode="auto">
            <a:xfrm>
              <a:off x="3553" y="1211"/>
              <a:ext cx="6" cy="135"/>
            </a:xfrm>
            <a:custGeom>
              <a:avLst/>
              <a:gdLst>
                <a:gd name="T0" fmla="*/ 0 w 6"/>
                <a:gd name="T1" fmla="*/ 0 h 135"/>
                <a:gd name="T2" fmla="*/ 0 w 6"/>
                <a:gd name="T3" fmla="*/ 135 h 135"/>
                <a:gd name="T4" fmla="*/ 3 w 6"/>
                <a:gd name="T5" fmla="*/ 135 h 135"/>
                <a:gd name="T6" fmla="*/ 3 w 6"/>
                <a:gd name="T7" fmla="*/ 0 h 135"/>
                <a:gd name="T8" fmla="*/ 6 w 6"/>
                <a:gd name="T9" fmla="*/ 0 h 135"/>
                <a:gd name="T10" fmla="*/ 6 w 6"/>
                <a:gd name="T11" fmla="*/ 135 h 135"/>
                <a:gd name="T12" fmla="*/ 3 w 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0"/>
                  </a:moveTo>
                  <a:lnTo>
                    <a:pt x="0" y="135"/>
                  </a:lnTo>
                  <a:lnTo>
                    <a:pt x="3" y="135"/>
                  </a:lnTo>
                  <a:lnTo>
                    <a:pt x="3" y="0"/>
                  </a:lnTo>
                  <a:lnTo>
                    <a:pt x="6" y="0"/>
                  </a:lnTo>
                  <a:lnTo>
                    <a:pt x="6" y="135"/>
                  </a:lnTo>
                  <a:lnTo>
                    <a:pt x="3" y="13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4" name="Freeform 423">
              <a:extLst>
                <a:ext uri="{FF2B5EF4-FFF2-40B4-BE49-F238E27FC236}">
                  <a16:creationId xmlns:a16="http://schemas.microsoft.com/office/drawing/2014/main" id="{BF88ABAB-5D5E-A492-CF2E-B3416C5D2BF9}"/>
                </a:ext>
              </a:extLst>
            </p:cNvPr>
            <p:cNvSpPr>
              <a:spLocks/>
            </p:cNvSpPr>
            <p:nvPr/>
          </p:nvSpPr>
          <p:spPr bwMode="auto">
            <a:xfrm>
              <a:off x="3556" y="1342"/>
              <a:ext cx="122" cy="7"/>
            </a:xfrm>
            <a:custGeom>
              <a:avLst/>
              <a:gdLst>
                <a:gd name="T0" fmla="*/ 0 w 122"/>
                <a:gd name="T1" fmla="*/ 0 h 7"/>
                <a:gd name="T2" fmla="*/ 122 w 122"/>
                <a:gd name="T3" fmla="*/ 0 h 7"/>
                <a:gd name="T4" fmla="*/ 122 w 122"/>
                <a:gd name="T5" fmla="*/ 4 h 7"/>
                <a:gd name="T6" fmla="*/ 0 w 122"/>
                <a:gd name="T7" fmla="*/ 4 h 7"/>
                <a:gd name="T8" fmla="*/ 0 w 122"/>
                <a:gd name="T9" fmla="*/ 7 h 7"/>
                <a:gd name="T10" fmla="*/ 122 w 122"/>
                <a:gd name="T11" fmla="*/ 7 h 7"/>
                <a:gd name="T12" fmla="*/ 122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0" y="0"/>
                  </a:moveTo>
                  <a:lnTo>
                    <a:pt x="122" y="0"/>
                  </a:lnTo>
                  <a:lnTo>
                    <a:pt x="122" y="4"/>
                  </a:lnTo>
                  <a:lnTo>
                    <a:pt x="0" y="4"/>
                  </a:lnTo>
                  <a:lnTo>
                    <a:pt x="0" y="7"/>
                  </a:lnTo>
                  <a:lnTo>
                    <a:pt x="122" y="7"/>
                  </a:lnTo>
                  <a:lnTo>
                    <a:pt x="122"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5" name="Freeform 424">
              <a:extLst>
                <a:ext uri="{FF2B5EF4-FFF2-40B4-BE49-F238E27FC236}">
                  <a16:creationId xmlns:a16="http://schemas.microsoft.com/office/drawing/2014/main" id="{446F1974-C3DB-BAAB-2550-4B474F96810A}"/>
                </a:ext>
              </a:extLst>
            </p:cNvPr>
            <p:cNvSpPr>
              <a:spLocks/>
            </p:cNvSpPr>
            <p:nvPr/>
          </p:nvSpPr>
          <p:spPr bwMode="auto">
            <a:xfrm>
              <a:off x="3675" y="1211"/>
              <a:ext cx="6" cy="135"/>
            </a:xfrm>
            <a:custGeom>
              <a:avLst/>
              <a:gdLst>
                <a:gd name="T0" fmla="*/ 0 w 6"/>
                <a:gd name="T1" fmla="*/ 135 h 135"/>
                <a:gd name="T2" fmla="*/ 0 w 6"/>
                <a:gd name="T3" fmla="*/ 0 h 135"/>
                <a:gd name="T4" fmla="*/ 3 w 6"/>
                <a:gd name="T5" fmla="*/ 0 h 135"/>
                <a:gd name="T6" fmla="*/ 3 w 6"/>
                <a:gd name="T7" fmla="*/ 135 h 135"/>
                <a:gd name="T8" fmla="*/ 6 w 6"/>
                <a:gd name="T9" fmla="*/ 135 h 135"/>
                <a:gd name="T10" fmla="*/ 6 w 6"/>
                <a:gd name="T11" fmla="*/ 0 h 135"/>
                <a:gd name="T12" fmla="*/ 3 w 6"/>
                <a:gd name="T13" fmla="*/ 0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135"/>
                  </a:moveTo>
                  <a:lnTo>
                    <a:pt x="0" y="0"/>
                  </a:lnTo>
                  <a:lnTo>
                    <a:pt x="3" y="0"/>
                  </a:lnTo>
                  <a:lnTo>
                    <a:pt x="3" y="135"/>
                  </a:lnTo>
                  <a:lnTo>
                    <a:pt x="6" y="135"/>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6" name="Freeform 425">
              <a:extLst>
                <a:ext uri="{FF2B5EF4-FFF2-40B4-BE49-F238E27FC236}">
                  <a16:creationId xmlns:a16="http://schemas.microsoft.com/office/drawing/2014/main" id="{4750165E-8F97-525C-B213-ECCF0602A952}"/>
                </a:ext>
              </a:extLst>
            </p:cNvPr>
            <p:cNvSpPr>
              <a:spLocks/>
            </p:cNvSpPr>
            <p:nvPr/>
          </p:nvSpPr>
          <p:spPr bwMode="auto">
            <a:xfrm>
              <a:off x="3559" y="1247"/>
              <a:ext cx="20" cy="6"/>
            </a:xfrm>
            <a:custGeom>
              <a:avLst/>
              <a:gdLst>
                <a:gd name="T0" fmla="*/ 20 w 20"/>
                <a:gd name="T1" fmla="*/ 0 h 6"/>
                <a:gd name="T2" fmla="*/ 0 w 20"/>
                <a:gd name="T3" fmla="*/ 0 h 6"/>
                <a:gd name="T4" fmla="*/ 0 w 20"/>
                <a:gd name="T5" fmla="*/ 3 h 6"/>
                <a:gd name="T6" fmla="*/ 20 w 20"/>
                <a:gd name="T7" fmla="*/ 3 h 6"/>
                <a:gd name="T8" fmla="*/ 20 w 20"/>
                <a:gd name="T9" fmla="*/ 6 h 6"/>
                <a:gd name="T10" fmla="*/ 0 w 20"/>
                <a:gd name="T11" fmla="*/ 6 h 6"/>
                <a:gd name="T12" fmla="*/ 0 w 2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
                  <a:moveTo>
                    <a:pt x="20" y="0"/>
                  </a:moveTo>
                  <a:lnTo>
                    <a:pt x="0" y="0"/>
                  </a:lnTo>
                  <a:lnTo>
                    <a:pt x="0" y="3"/>
                  </a:lnTo>
                  <a:lnTo>
                    <a:pt x="20" y="3"/>
                  </a:lnTo>
                  <a:lnTo>
                    <a:pt x="2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7" name="Freeform 426">
              <a:extLst>
                <a:ext uri="{FF2B5EF4-FFF2-40B4-BE49-F238E27FC236}">
                  <a16:creationId xmlns:a16="http://schemas.microsoft.com/office/drawing/2014/main" id="{15DF2853-6E76-C4D4-29B0-2C18010BDE49}"/>
                </a:ext>
              </a:extLst>
            </p:cNvPr>
            <p:cNvSpPr>
              <a:spLocks/>
            </p:cNvSpPr>
            <p:nvPr/>
          </p:nvSpPr>
          <p:spPr bwMode="auto">
            <a:xfrm>
              <a:off x="3556" y="1250"/>
              <a:ext cx="7" cy="7"/>
            </a:xfrm>
            <a:custGeom>
              <a:avLst/>
              <a:gdLst>
                <a:gd name="T0" fmla="*/ 0 w 7"/>
                <a:gd name="T1" fmla="*/ 0 h 7"/>
                <a:gd name="T2" fmla="*/ 0 w 7"/>
                <a:gd name="T3" fmla="*/ 7 h 7"/>
                <a:gd name="T4" fmla="*/ 3 w 7"/>
                <a:gd name="T5" fmla="*/ 7 h 7"/>
                <a:gd name="T6" fmla="*/ 3 w 7"/>
                <a:gd name="T7" fmla="*/ 0 h 7"/>
                <a:gd name="T8" fmla="*/ 7 w 7"/>
                <a:gd name="T9" fmla="*/ 0 h 7"/>
                <a:gd name="T10" fmla="*/ 7 w 7"/>
                <a:gd name="T11" fmla="*/ 7 h 7"/>
                <a:gd name="T12" fmla="*/ 3 w 7"/>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0" y="7"/>
                  </a:lnTo>
                  <a:lnTo>
                    <a:pt x="3" y="7"/>
                  </a:lnTo>
                  <a:lnTo>
                    <a:pt x="3" y="0"/>
                  </a:lnTo>
                  <a:lnTo>
                    <a:pt x="7" y="0"/>
                  </a:lnTo>
                  <a:lnTo>
                    <a:pt x="7"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8" name="Freeform 427">
              <a:extLst>
                <a:ext uri="{FF2B5EF4-FFF2-40B4-BE49-F238E27FC236}">
                  <a16:creationId xmlns:a16="http://schemas.microsoft.com/office/drawing/2014/main" id="{69B6C440-C378-50E9-90A1-BDF924EEFD4F}"/>
                </a:ext>
              </a:extLst>
            </p:cNvPr>
            <p:cNvSpPr>
              <a:spLocks/>
            </p:cNvSpPr>
            <p:nvPr/>
          </p:nvSpPr>
          <p:spPr bwMode="auto">
            <a:xfrm>
              <a:off x="3559" y="1253"/>
              <a:ext cx="20" cy="7"/>
            </a:xfrm>
            <a:custGeom>
              <a:avLst/>
              <a:gdLst>
                <a:gd name="T0" fmla="*/ 0 w 20"/>
                <a:gd name="T1" fmla="*/ 0 h 7"/>
                <a:gd name="T2" fmla="*/ 20 w 20"/>
                <a:gd name="T3" fmla="*/ 0 h 7"/>
                <a:gd name="T4" fmla="*/ 20 w 20"/>
                <a:gd name="T5" fmla="*/ 4 h 7"/>
                <a:gd name="T6" fmla="*/ 0 w 20"/>
                <a:gd name="T7" fmla="*/ 4 h 7"/>
                <a:gd name="T8" fmla="*/ 0 w 20"/>
                <a:gd name="T9" fmla="*/ 7 h 7"/>
                <a:gd name="T10" fmla="*/ 20 w 20"/>
                <a:gd name="T11" fmla="*/ 7 h 7"/>
                <a:gd name="T12" fmla="*/ 20 w 2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
                  <a:moveTo>
                    <a:pt x="0" y="0"/>
                  </a:moveTo>
                  <a:lnTo>
                    <a:pt x="20" y="0"/>
                  </a:lnTo>
                  <a:lnTo>
                    <a:pt x="20" y="4"/>
                  </a:lnTo>
                  <a:lnTo>
                    <a:pt x="0" y="4"/>
                  </a:lnTo>
                  <a:lnTo>
                    <a:pt x="0" y="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9" name="Freeform 428">
              <a:extLst>
                <a:ext uri="{FF2B5EF4-FFF2-40B4-BE49-F238E27FC236}">
                  <a16:creationId xmlns:a16="http://schemas.microsoft.com/office/drawing/2014/main" id="{F0C29D5D-0458-0C0F-5568-423714DA1962}"/>
                </a:ext>
              </a:extLst>
            </p:cNvPr>
            <p:cNvSpPr>
              <a:spLocks/>
            </p:cNvSpPr>
            <p:nvPr/>
          </p:nvSpPr>
          <p:spPr bwMode="auto">
            <a:xfrm>
              <a:off x="3576" y="1250"/>
              <a:ext cx="6" cy="7"/>
            </a:xfrm>
            <a:custGeom>
              <a:avLst/>
              <a:gdLst>
                <a:gd name="T0" fmla="*/ 0 w 6"/>
                <a:gd name="T1" fmla="*/ 7 h 7"/>
                <a:gd name="T2" fmla="*/ 0 w 6"/>
                <a:gd name="T3" fmla="*/ 0 h 7"/>
                <a:gd name="T4" fmla="*/ 3 w 6"/>
                <a:gd name="T5" fmla="*/ 0 h 7"/>
                <a:gd name="T6" fmla="*/ 3 w 6"/>
                <a:gd name="T7" fmla="*/ 7 h 7"/>
                <a:gd name="T8" fmla="*/ 6 w 6"/>
                <a:gd name="T9" fmla="*/ 7 h 7"/>
                <a:gd name="T10" fmla="*/ 6 w 6"/>
                <a:gd name="T11" fmla="*/ 0 h 7"/>
                <a:gd name="T12" fmla="*/ 3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7"/>
                  </a:moveTo>
                  <a:lnTo>
                    <a:pt x="0" y="0"/>
                  </a:lnTo>
                  <a:lnTo>
                    <a:pt x="3" y="0"/>
                  </a:lnTo>
                  <a:lnTo>
                    <a:pt x="3" y="7"/>
                  </a:lnTo>
                  <a:lnTo>
                    <a:pt x="6" y="7"/>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0" name="Freeform 429">
              <a:extLst>
                <a:ext uri="{FF2B5EF4-FFF2-40B4-BE49-F238E27FC236}">
                  <a16:creationId xmlns:a16="http://schemas.microsoft.com/office/drawing/2014/main" id="{EDE8FAAC-185A-05AA-6A8B-F9B194B767B4}"/>
                </a:ext>
              </a:extLst>
            </p:cNvPr>
            <p:cNvSpPr>
              <a:spLocks/>
            </p:cNvSpPr>
            <p:nvPr/>
          </p:nvSpPr>
          <p:spPr bwMode="auto">
            <a:xfrm>
              <a:off x="3563" y="1250"/>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 name="Freeform 430">
              <a:extLst>
                <a:ext uri="{FF2B5EF4-FFF2-40B4-BE49-F238E27FC236}">
                  <a16:creationId xmlns:a16="http://schemas.microsoft.com/office/drawing/2014/main" id="{58C2F437-6921-D2E7-769A-BEEF10CE6DBE}"/>
                </a:ext>
              </a:extLst>
            </p:cNvPr>
            <p:cNvSpPr>
              <a:spLocks/>
            </p:cNvSpPr>
            <p:nvPr/>
          </p:nvSpPr>
          <p:spPr bwMode="auto">
            <a:xfrm>
              <a:off x="3701" y="1224"/>
              <a:ext cx="184" cy="6"/>
            </a:xfrm>
            <a:custGeom>
              <a:avLst/>
              <a:gdLst>
                <a:gd name="T0" fmla="*/ 184 w 184"/>
                <a:gd name="T1" fmla="*/ 0 h 6"/>
                <a:gd name="T2" fmla="*/ 0 w 184"/>
                <a:gd name="T3" fmla="*/ 0 h 6"/>
                <a:gd name="T4" fmla="*/ 0 w 184"/>
                <a:gd name="T5" fmla="*/ 3 h 6"/>
                <a:gd name="T6" fmla="*/ 184 w 184"/>
                <a:gd name="T7" fmla="*/ 3 h 6"/>
                <a:gd name="T8" fmla="*/ 184 w 184"/>
                <a:gd name="T9" fmla="*/ 6 h 6"/>
                <a:gd name="T10" fmla="*/ 0 w 184"/>
                <a:gd name="T11" fmla="*/ 6 h 6"/>
                <a:gd name="T12" fmla="*/ 0 w 18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 h="6">
                  <a:moveTo>
                    <a:pt x="184" y="0"/>
                  </a:moveTo>
                  <a:lnTo>
                    <a:pt x="0" y="0"/>
                  </a:lnTo>
                  <a:lnTo>
                    <a:pt x="0" y="3"/>
                  </a:lnTo>
                  <a:lnTo>
                    <a:pt x="184" y="3"/>
                  </a:lnTo>
                  <a:lnTo>
                    <a:pt x="18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2" name="Freeform 431">
              <a:extLst>
                <a:ext uri="{FF2B5EF4-FFF2-40B4-BE49-F238E27FC236}">
                  <a16:creationId xmlns:a16="http://schemas.microsoft.com/office/drawing/2014/main" id="{853A6F10-BFDB-F141-8E5F-094EEF8BE80C}"/>
                </a:ext>
              </a:extLst>
            </p:cNvPr>
            <p:cNvSpPr>
              <a:spLocks/>
            </p:cNvSpPr>
            <p:nvPr/>
          </p:nvSpPr>
          <p:spPr bwMode="auto">
            <a:xfrm>
              <a:off x="3724" y="1257"/>
              <a:ext cx="161" cy="6"/>
            </a:xfrm>
            <a:custGeom>
              <a:avLst/>
              <a:gdLst>
                <a:gd name="T0" fmla="*/ 161 w 161"/>
                <a:gd name="T1" fmla="*/ 0 h 6"/>
                <a:gd name="T2" fmla="*/ 0 w 161"/>
                <a:gd name="T3" fmla="*/ 0 h 6"/>
                <a:gd name="T4" fmla="*/ 0 w 161"/>
                <a:gd name="T5" fmla="*/ 3 h 6"/>
                <a:gd name="T6" fmla="*/ 161 w 161"/>
                <a:gd name="T7" fmla="*/ 3 h 6"/>
                <a:gd name="T8" fmla="*/ 161 w 161"/>
                <a:gd name="T9" fmla="*/ 6 h 6"/>
                <a:gd name="T10" fmla="*/ 0 w 161"/>
                <a:gd name="T11" fmla="*/ 6 h 6"/>
                <a:gd name="T12" fmla="*/ 0 w 16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6">
                  <a:moveTo>
                    <a:pt x="161" y="0"/>
                  </a:moveTo>
                  <a:lnTo>
                    <a:pt x="0" y="0"/>
                  </a:lnTo>
                  <a:lnTo>
                    <a:pt x="0" y="3"/>
                  </a:lnTo>
                  <a:lnTo>
                    <a:pt x="161" y="3"/>
                  </a:lnTo>
                  <a:lnTo>
                    <a:pt x="161"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3" name="Freeform 432">
              <a:extLst>
                <a:ext uri="{FF2B5EF4-FFF2-40B4-BE49-F238E27FC236}">
                  <a16:creationId xmlns:a16="http://schemas.microsoft.com/office/drawing/2014/main" id="{9020BD01-B66F-DBE3-3AC0-3BCF0876E949}"/>
                </a:ext>
              </a:extLst>
            </p:cNvPr>
            <p:cNvSpPr>
              <a:spLocks/>
            </p:cNvSpPr>
            <p:nvPr/>
          </p:nvSpPr>
          <p:spPr bwMode="auto">
            <a:xfrm>
              <a:off x="1855" y="1421"/>
              <a:ext cx="10" cy="20"/>
            </a:xfrm>
            <a:custGeom>
              <a:avLst/>
              <a:gdLst>
                <a:gd name="T0" fmla="*/ 0 w 10"/>
                <a:gd name="T1" fmla="*/ 0 h 20"/>
                <a:gd name="T2" fmla="*/ 3 w 10"/>
                <a:gd name="T3" fmla="*/ 20 h 20"/>
                <a:gd name="T4" fmla="*/ 6 w 10"/>
                <a:gd name="T5" fmla="*/ 20 h 20"/>
                <a:gd name="T6" fmla="*/ 3 w 10"/>
                <a:gd name="T7" fmla="*/ 0 h 20"/>
                <a:gd name="T8" fmla="*/ 6 w 10"/>
                <a:gd name="T9" fmla="*/ 0 h 20"/>
                <a:gd name="T10" fmla="*/ 10 w 10"/>
                <a:gd name="T11" fmla="*/ 20 h 20"/>
                <a:gd name="T12" fmla="*/ 6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0"/>
                  </a:moveTo>
                  <a:lnTo>
                    <a:pt x="3" y="20"/>
                  </a:lnTo>
                  <a:lnTo>
                    <a:pt x="6" y="20"/>
                  </a:lnTo>
                  <a:lnTo>
                    <a:pt x="3" y="0"/>
                  </a:lnTo>
                  <a:lnTo>
                    <a:pt x="6" y="0"/>
                  </a:lnTo>
                  <a:lnTo>
                    <a:pt x="10" y="20"/>
                  </a:lnTo>
                  <a:lnTo>
                    <a:pt x="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4" name="Freeform 433">
              <a:extLst>
                <a:ext uri="{FF2B5EF4-FFF2-40B4-BE49-F238E27FC236}">
                  <a16:creationId xmlns:a16="http://schemas.microsoft.com/office/drawing/2014/main" id="{29102666-4DC4-6239-1648-174672006F20}"/>
                </a:ext>
              </a:extLst>
            </p:cNvPr>
            <p:cNvSpPr>
              <a:spLocks/>
            </p:cNvSpPr>
            <p:nvPr/>
          </p:nvSpPr>
          <p:spPr bwMode="auto">
            <a:xfrm>
              <a:off x="1858" y="1441"/>
              <a:ext cx="16" cy="20"/>
            </a:xfrm>
            <a:custGeom>
              <a:avLst/>
              <a:gdLst>
                <a:gd name="T0" fmla="*/ 0 w 16"/>
                <a:gd name="T1" fmla="*/ 0 h 20"/>
                <a:gd name="T2" fmla="*/ 10 w 16"/>
                <a:gd name="T3" fmla="*/ 20 h 20"/>
                <a:gd name="T4" fmla="*/ 13 w 16"/>
                <a:gd name="T5" fmla="*/ 20 h 20"/>
                <a:gd name="T6" fmla="*/ 3 w 16"/>
                <a:gd name="T7" fmla="*/ 0 h 20"/>
                <a:gd name="T8" fmla="*/ 7 w 16"/>
                <a:gd name="T9" fmla="*/ 0 h 20"/>
                <a:gd name="T10" fmla="*/ 16 w 16"/>
                <a:gd name="T11" fmla="*/ 20 h 20"/>
                <a:gd name="T12" fmla="*/ 1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10" y="20"/>
                  </a:lnTo>
                  <a:lnTo>
                    <a:pt x="13" y="20"/>
                  </a:lnTo>
                  <a:lnTo>
                    <a:pt x="3" y="0"/>
                  </a:lnTo>
                  <a:lnTo>
                    <a:pt x="7" y="0"/>
                  </a:lnTo>
                  <a:lnTo>
                    <a:pt x="16"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5" name="Freeform 434">
              <a:extLst>
                <a:ext uri="{FF2B5EF4-FFF2-40B4-BE49-F238E27FC236}">
                  <a16:creationId xmlns:a16="http://schemas.microsoft.com/office/drawing/2014/main" id="{D1FC9AC6-4258-27A3-446B-55FF7F58ACFD}"/>
                </a:ext>
              </a:extLst>
            </p:cNvPr>
            <p:cNvSpPr>
              <a:spLocks/>
            </p:cNvSpPr>
            <p:nvPr/>
          </p:nvSpPr>
          <p:spPr bwMode="auto">
            <a:xfrm>
              <a:off x="1871" y="1458"/>
              <a:ext cx="17" cy="23"/>
            </a:xfrm>
            <a:custGeom>
              <a:avLst/>
              <a:gdLst>
                <a:gd name="T0" fmla="*/ 0 w 17"/>
                <a:gd name="T1" fmla="*/ 0 h 23"/>
                <a:gd name="T2" fmla="*/ 17 w 17"/>
                <a:gd name="T3" fmla="*/ 16 h 23"/>
                <a:gd name="T4" fmla="*/ 17 w 17"/>
                <a:gd name="T5" fmla="*/ 19 h 23"/>
                <a:gd name="T6" fmla="*/ 0 w 17"/>
                <a:gd name="T7" fmla="*/ 3 h 23"/>
                <a:gd name="T8" fmla="*/ 0 w 17"/>
                <a:gd name="T9" fmla="*/ 6 h 23"/>
                <a:gd name="T10" fmla="*/ 17 w 17"/>
                <a:gd name="T11" fmla="*/ 23 h 23"/>
                <a:gd name="T12" fmla="*/ 17 w 17"/>
                <a:gd name="T13" fmla="*/ 19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0"/>
                  </a:moveTo>
                  <a:lnTo>
                    <a:pt x="17" y="16"/>
                  </a:lnTo>
                  <a:lnTo>
                    <a:pt x="17" y="19"/>
                  </a:lnTo>
                  <a:lnTo>
                    <a:pt x="0" y="3"/>
                  </a:lnTo>
                  <a:lnTo>
                    <a:pt x="0" y="6"/>
                  </a:lnTo>
                  <a:lnTo>
                    <a:pt x="17" y="23"/>
                  </a:lnTo>
                  <a:lnTo>
                    <a:pt x="1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6" name="Freeform 435">
              <a:extLst>
                <a:ext uri="{FF2B5EF4-FFF2-40B4-BE49-F238E27FC236}">
                  <a16:creationId xmlns:a16="http://schemas.microsoft.com/office/drawing/2014/main" id="{EAE89470-AA76-88DC-D381-20F6CF09EF2C}"/>
                </a:ext>
              </a:extLst>
            </p:cNvPr>
            <p:cNvSpPr>
              <a:spLocks/>
            </p:cNvSpPr>
            <p:nvPr/>
          </p:nvSpPr>
          <p:spPr bwMode="auto">
            <a:xfrm>
              <a:off x="1888"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7" name="Freeform 436">
              <a:extLst>
                <a:ext uri="{FF2B5EF4-FFF2-40B4-BE49-F238E27FC236}">
                  <a16:creationId xmlns:a16="http://schemas.microsoft.com/office/drawing/2014/main" id="{A1D889BE-D984-898A-55B2-684868F8A525}"/>
                </a:ext>
              </a:extLst>
            </p:cNvPr>
            <p:cNvSpPr>
              <a:spLocks/>
            </p:cNvSpPr>
            <p:nvPr/>
          </p:nvSpPr>
          <p:spPr bwMode="auto">
            <a:xfrm>
              <a:off x="1907" y="1484"/>
              <a:ext cx="20" cy="10"/>
            </a:xfrm>
            <a:custGeom>
              <a:avLst/>
              <a:gdLst>
                <a:gd name="T0" fmla="*/ 0 w 20"/>
                <a:gd name="T1" fmla="*/ 0 h 10"/>
                <a:gd name="T2" fmla="*/ 20 w 20"/>
                <a:gd name="T3" fmla="*/ 3 h 10"/>
                <a:gd name="T4" fmla="*/ 20 w 20"/>
                <a:gd name="T5" fmla="*/ 7 h 10"/>
                <a:gd name="T6" fmla="*/ 0 w 20"/>
                <a:gd name="T7" fmla="*/ 3 h 10"/>
                <a:gd name="T8" fmla="*/ 0 w 20"/>
                <a:gd name="T9" fmla="*/ 7 h 10"/>
                <a:gd name="T10" fmla="*/ 20 w 20"/>
                <a:gd name="T11" fmla="*/ 10 h 10"/>
                <a:gd name="T12" fmla="*/ 2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0"/>
                  </a:moveTo>
                  <a:lnTo>
                    <a:pt x="20" y="3"/>
                  </a:lnTo>
                  <a:lnTo>
                    <a:pt x="20" y="7"/>
                  </a:lnTo>
                  <a:lnTo>
                    <a:pt x="0" y="3"/>
                  </a:lnTo>
                  <a:lnTo>
                    <a:pt x="0" y="7"/>
                  </a:lnTo>
                  <a:lnTo>
                    <a:pt x="20" y="10"/>
                  </a:lnTo>
                  <a:lnTo>
                    <a:pt x="2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8" name="Freeform 437">
              <a:extLst>
                <a:ext uri="{FF2B5EF4-FFF2-40B4-BE49-F238E27FC236}">
                  <a16:creationId xmlns:a16="http://schemas.microsoft.com/office/drawing/2014/main" id="{DC2A7ECF-A860-8456-9851-AE0712A83B81}"/>
                </a:ext>
              </a:extLst>
            </p:cNvPr>
            <p:cNvSpPr>
              <a:spLocks/>
            </p:cNvSpPr>
            <p:nvPr/>
          </p:nvSpPr>
          <p:spPr bwMode="auto">
            <a:xfrm>
              <a:off x="1927" y="1484"/>
              <a:ext cx="23" cy="10"/>
            </a:xfrm>
            <a:custGeom>
              <a:avLst/>
              <a:gdLst>
                <a:gd name="T0" fmla="*/ 0 w 23"/>
                <a:gd name="T1" fmla="*/ 3 h 10"/>
                <a:gd name="T2" fmla="*/ 23 w 23"/>
                <a:gd name="T3" fmla="*/ 0 h 10"/>
                <a:gd name="T4" fmla="*/ 23 w 23"/>
                <a:gd name="T5" fmla="*/ 3 h 10"/>
                <a:gd name="T6" fmla="*/ 0 w 23"/>
                <a:gd name="T7" fmla="*/ 7 h 10"/>
                <a:gd name="T8" fmla="*/ 0 w 23"/>
                <a:gd name="T9" fmla="*/ 10 h 10"/>
                <a:gd name="T10" fmla="*/ 23 w 23"/>
                <a:gd name="T11" fmla="*/ 7 h 10"/>
                <a:gd name="T12" fmla="*/ 23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lnTo>
                    <a:pt x="23" y="0"/>
                  </a:lnTo>
                  <a:lnTo>
                    <a:pt x="23" y="3"/>
                  </a:lnTo>
                  <a:lnTo>
                    <a:pt x="0" y="7"/>
                  </a:lnTo>
                  <a:lnTo>
                    <a:pt x="0" y="10"/>
                  </a:lnTo>
                  <a:lnTo>
                    <a:pt x="23" y="7"/>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9" name="Freeform 438">
              <a:extLst>
                <a:ext uri="{FF2B5EF4-FFF2-40B4-BE49-F238E27FC236}">
                  <a16:creationId xmlns:a16="http://schemas.microsoft.com/office/drawing/2014/main" id="{62BF1E10-B091-2544-7913-8D3273C6C30A}"/>
                </a:ext>
              </a:extLst>
            </p:cNvPr>
            <p:cNvSpPr>
              <a:spLocks/>
            </p:cNvSpPr>
            <p:nvPr/>
          </p:nvSpPr>
          <p:spPr bwMode="auto">
            <a:xfrm>
              <a:off x="1950"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0" name="Freeform 439">
              <a:extLst>
                <a:ext uri="{FF2B5EF4-FFF2-40B4-BE49-F238E27FC236}">
                  <a16:creationId xmlns:a16="http://schemas.microsoft.com/office/drawing/2014/main" id="{BB91CF19-59DD-65EC-4605-9BC616BEB124}"/>
                </a:ext>
              </a:extLst>
            </p:cNvPr>
            <p:cNvSpPr>
              <a:spLocks/>
            </p:cNvSpPr>
            <p:nvPr/>
          </p:nvSpPr>
          <p:spPr bwMode="auto">
            <a:xfrm>
              <a:off x="1967" y="1461"/>
              <a:ext cx="19" cy="16"/>
            </a:xfrm>
            <a:custGeom>
              <a:avLst/>
              <a:gdLst>
                <a:gd name="T0" fmla="*/ 0 w 19"/>
                <a:gd name="T1" fmla="*/ 16 h 16"/>
                <a:gd name="T2" fmla="*/ 13 w 19"/>
                <a:gd name="T3" fmla="*/ 0 h 16"/>
                <a:gd name="T4" fmla="*/ 16 w 19"/>
                <a:gd name="T5" fmla="*/ 0 h 16"/>
                <a:gd name="T6" fmla="*/ 3 w 19"/>
                <a:gd name="T7" fmla="*/ 16 h 16"/>
                <a:gd name="T8" fmla="*/ 6 w 19"/>
                <a:gd name="T9" fmla="*/ 16 h 16"/>
                <a:gd name="T10" fmla="*/ 19 w 19"/>
                <a:gd name="T11" fmla="*/ 0 h 16"/>
                <a:gd name="T12" fmla="*/ 16 w 19"/>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6"/>
                  </a:moveTo>
                  <a:lnTo>
                    <a:pt x="13" y="0"/>
                  </a:lnTo>
                  <a:lnTo>
                    <a:pt x="16" y="0"/>
                  </a:lnTo>
                  <a:lnTo>
                    <a:pt x="3" y="16"/>
                  </a:lnTo>
                  <a:lnTo>
                    <a:pt x="6" y="16"/>
                  </a:lnTo>
                  <a:lnTo>
                    <a:pt x="19" y="0"/>
                  </a:lnTo>
                  <a:lnTo>
                    <a:pt x="1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 name="Freeform 440">
              <a:extLst>
                <a:ext uri="{FF2B5EF4-FFF2-40B4-BE49-F238E27FC236}">
                  <a16:creationId xmlns:a16="http://schemas.microsoft.com/office/drawing/2014/main" id="{DE5939CD-4CC8-A311-0893-BBF29F46D060}"/>
                </a:ext>
              </a:extLst>
            </p:cNvPr>
            <p:cNvSpPr>
              <a:spLocks/>
            </p:cNvSpPr>
            <p:nvPr/>
          </p:nvSpPr>
          <p:spPr bwMode="auto">
            <a:xfrm>
              <a:off x="1980" y="1441"/>
              <a:ext cx="16" cy="20"/>
            </a:xfrm>
            <a:custGeom>
              <a:avLst/>
              <a:gdLst>
                <a:gd name="T0" fmla="*/ 0 w 16"/>
                <a:gd name="T1" fmla="*/ 20 h 20"/>
                <a:gd name="T2" fmla="*/ 10 w 16"/>
                <a:gd name="T3" fmla="*/ 0 h 20"/>
                <a:gd name="T4" fmla="*/ 13 w 16"/>
                <a:gd name="T5" fmla="*/ 0 h 20"/>
                <a:gd name="T6" fmla="*/ 3 w 16"/>
                <a:gd name="T7" fmla="*/ 20 h 20"/>
                <a:gd name="T8" fmla="*/ 6 w 16"/>
                <a:gd name="T9" fmla="*/ 20 h 20"/>
                <a:gd name="T10" fmla="*/ 16 w 16"/>
                <a:gd name="T11" fmla="*/ 0 h 20"/>
                <a:gd name="T12" fmla="*/ 1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20"/>
                  </a:moveTo>
                  <a:lnTo>
                    <a:pt x="10" y="0"/>
                  </a:lnTo>
                  <a:lnTo>
                    <a:pt x="13" y="0"/>
                  </a:lnTo>
                  <a:lnTo>
                    <a:pt x="3" y="20"/>
                  </a:lnTo>
                  <a:lnTo>
                    <a:pt x="6" y="20"/>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2" name="Freeform 441">
              <a:extLst>
                <a:ext uri="{FF2B5EF4-FFF2-40B4-BE49-F238E27FC236}">
                  <a16:creationId xmlns:a16="http://schemas.microsoft.com/office/drawing/2014/main" id="{9F5BCD11-7BCE-5BFE-B9B8-40929A602AA4}"/>
                </a:ext>
              </a:extLst>
            </p:cNvPr>
            <p:cNvSpPr>
              <a:spLocks/>
            </p:cNvSpPr>
            <p:nvPr/>
          </p:nvSpPr>
          <p:spPr bwMode="auto">
            <a:xfrm>
              <a:off x="1990" y="1421"/>
              <a:ext cx="10" cy="20"/>
            </a:xfrm>
            <a:custGeom>
              <a:avLst/>
              <a:gdLst>
                <a:gd name="T0" fmla="*/ 0 w 10"/>
                <a:gd name="T1" fmla="*/ 20 h 20"/>
                <a:gd name="T2" fmla="*/ 3 w 10"/>
                <a:gd name="T3" fmla="*/ 0 h 20"/>
                <a:gd name="T4" fmla="*/ 6 w 10"/>
                <a:gd name="T5" fmla="*/ 0 h 20"/>
                <a:gd name="T6" fmla="*/ 3 w 10"/>
                <a:gd name="T7" fmla="*/ 20 h 20"/>
                <a:gd name="T8" fmla="*/ 6 w 10"/>
                <a:gd name="T9" fmla="*/ 20 h 20"/>
                <a:gd name="T10" fmla="*/ 10 w 10"/>
                <a:gd name="T11" fmla="*/ 0 h 20"/>
                <a:gd name="T12" fmla="*/ 6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3" y="0"/>
                  </a:lnTo>
                  <a:lnTo>
                    <a:pt x="6" y="0"/>
                  </a:lnTo>
                  <a:lnTo>
                    <a:pt x="3" y="20"/>
                  </a:lnTo>
                  <a:lnTo>
                    <a:pt x="6" y="20"/>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 name="Freeform 442">
              <a:extLst>
                <a:ext uri="{FF2B5EF4-FFF2-40B4-BE49-F238E27FC236}">
                  <a16:creationId xmlns:a16="http://schemas.microsoft.com/office/drawing/2014/main" id="{895B6D76-3087-086D-5A87-2E6D6A279116}"/>
                </a:ext>
              </a:extLst>
            </p:cNvPr>
            <p:cNvSpPr>
              <a:spLocks/>
            </p:cNvSpPr>
            <p:nvPr/>
          </p:nvSpPr>
          <p:spPr bwMode="auto">
            <a:xfrm>
              <a:off x="1990" y="1398"/>
              <a:ext cx="10" cy="23"/>
            </a:xfrm>
            <a:custGeom>
              <a:avLst/>
              <a:gdLst>
                <a:gd name="T0" fmla="*/ 3 w 10"/>
                <a:gd name="T1" fmla="*/ 23 h 23"/>
                <a:gd name="T2" fmla="*/ 0 w 10"/>
                <a:gd name="T3" fmla="*/ 0 h 23"/>
                <a:gd name="T4" fmla="*/ 3 w 10"/>
                <a:gd name="T5" fmla="*/ 0 h 23"/>
                <a:gd name="T6" fmla="*/ 6 w 10"/>
                <a:gd name="T7" fmla="*/ 23 h 23"/>
                <a:gd name="T8" fmla="*/ 10 w 10"/>
                <a:gd name="T9" fmla="*/ 23 h 23"/>
                <a:gd name="T10" fmla="*/ 6 w 10"/>
                <a:gd name="T11" fmla="*/ 0 h 23"/>
                <a:gd name="T12" fmla="*/ 3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23"/>
                  </a:moveTo>
                  <a:lnTo>
                    <a:pt x="0" y="0"/>
                  </a:lnTo>
                  <a:lnTo>
                    <a:pt x="3" y="0"/>
                  </a:lnTo>
                  <a:lnTo>
                    <a:pt x="6" y="23"/>
                  </a:lnTo>
                  <a:lnTo>
                    <a:pt x="10" y="2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4" name="Freeform 443">
              <a:extLst>
                <a:ext uri="{FF2B5EF4-FFF2-40B4-BE49-F238E27FC236}">
                  <a16:creationId xmlns:a16="http://schemas.microsoft.com/office/drawing/2014/main" id="{606F1F35-B621-6B6F-32CD-EEC60EB7E523}"/>
                </a:ext>
              </a:extLst>
            </p:cNvPr>
            <p:cNvSpPr>
              <a:spLocks/>
            </p:cNvSpPr>
            <p:nvPr/>
          </p:nvSpPr>
          <p:spPr bwMode="auto">
            <a:xfrm>
              <a:off x="1980" y="1379"/>
              <a:ext cx="16" cy="19"/>
            </a:xfrm>
            <a:custGeom>
              <a:avLst/>
              <a:gdLst>
                <a:gd name="T0" fmla="*/ 10 w 16"/>
                <a:gd name="T1" fmla="*/ 19 h 19"/>
                <a:gd name="T2" fmla="*/ 0 w 16"/>
                <a:gd name="T3" fmla="*/ 0 h 19"/>
                <a:gd name="T4" fmla="*/ 3 w 16"/>
                <a:gd name="T5" fmla="*/ 0 h 19"/>
                <a:gd name="T6" fmla="*/ 13 w 16"/>
                <a:gd name="T7" fmla="*/ 19 h 19"/>
                <a:gd name="T8" fmla="*/ 16 w 16"/>
                <a:gd name="T9" fmla="*/ 19 h 19"/>
                <a:gd name="T10" fmla="*/ 6 w 16"/>
                <a:gd name="T11" fmla="*/ 0 h 19"/>
                <a:gd name="T12" fmla="*/ 3 w 1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19"/>
                  </a:moveTo>
                  <a:lnTo>
                    <a:pt x="0" y="0"/>
                  </a:lnTo>
                  <a:lnTo>
                    <a:pt x="3" y="0"/>
                  </a:lnTo>
                  <a:lnTo>
                    <a:pt x="13" y="19"/>
                  </a:lnTo>
                  <a:lnTo>
                    <a:pt x="16" y="1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5" name="Freeform 444">
              <a:extLst>
                <a:ext uri="{FF2B5EF4-FFF2-40B4-BE49-F238E27FC236}">
                  <a16:creationId xmlns:a16="http://schemas.microsoft.com/office/drawing/2014/main" id="{A82FFA6E-EB78-3F67-3EBB-3D204020F8A8}"/>
                </a:ext>
              </a:extLst>
            </p:cNvPr>
            <p:cNvSpPr>
              <a:spLocks/>
            </p:cNvSpPr>
            <p:nvPr/>
          </p:nvSpPr>
          <p:spPr bwMode="auto">
            <a:xfrm>
              <a:off x="1970" y="1362"/>
              <a:ext cx="13" cy="20"/>
            </a:xfrm>
            <a:custGeom>
              <a:avLst/>
              <a:gdLst>
                <a:gd name="T0" fmla="*/ 13 w 13"/>
                <a:gd name="T1" fmla="*/ 13 h 20"/>
                <a:gd name="T2" fmla="*/ 0 w 13"/>
                <a:gd name="T3" fmla="*/ 0 h 20"/>
                <a:gd name="T4" fmla="*/ 0 w 13"/>
                <a:gd name="T5" fmla="*/ 3 h 20"/>
                <a:gd name="T6" fmla="*/ 13 w 13"/>
                <a:gd name="T7" fmla="*/ 17 h 20"/>
                <a:gd name="T8" fmla="*/ 13 w 13"/>
                <a:gd name="T9" fmla="*/ 20 h 20"/>
                <a:gd name="T10" fmla="*/ 0 w 13"/>
                <a:gd name="T11" fmla="*/ 7 h 20"/>
                <a:gd name="T12" fmla="*/ 0 w 13"/>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0">
                  <a:moveTo>
                    <a:pt x="13" y="13"/>
                  </a:moveTo>
                  <a:lnTo>
                    <a:pt x="0" y="0"/>
                  </a:lnTo>
                  <a:lnTo>
                    <a:pt x="0" y="3"/>
                  </a:lnTo>
                  <a:lnTo>
                    <a:pt x="13" y="17"/>
                  </a:lnTo>
                  <a:lnTo>
                    <a:pt x="13" y="2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6" name="Freeform 445">
              <a:extLst>
                <a:ext uri="{FF2B5EF4-FFF2-40B4-BE49-F238E27FC236}">
                  <a16:creationId xmlns:a16="http://schemas.microsoft.com/office/drawing/2014/main" id="{249B35FB-686D-5C4F-1A0F-89C9C627C286}"/>
                </a:ext>
              </a:extLst>
            </p:cNvPr>
            <p:cNvSpPr>
              <a:spLocks/>
            </p:cNvSpPr>
            <p:nvPr/>
          </p:nvSpPr>
          <p:spPr bwMode="auto">
            <a:xfrm>
              <a:off x="1950"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7" name="Freeform 446">
              <a:extLst>
                <a:ext uri="{FF2B5EF4-FFF2-40B4-BE49-F238E27FC236}">
                  <a16:creationId xmlns:a16="http://schemas.microsoft.com/office/drawing/2014/main" id="{195472DE-CBA0-263F-17B1-01272D027D25}"/>
                </a:ext>
              </a:extLst>
            </p:cNvPr>
            <p:cNvSpPr>
              <a:spLocks/>
            </p:cNvSpPr>
            <p:nvPr/>
          </p:nvSpPr>
          <p:spPr bwMode="auto">
            <a:xfrm>
              <a:off x="1927" y="1349"/>
              <a:ext cx="23" cy="10"/>
            </a:xfrm>
            <a:custGeom>
              <a:avLst/>
              <a:gdLst>
                <a:gd name="T0" fmla="*/ 23 w 23"/>
                <a:gd name="T1" fmla="*/ 3 h 10"/>
                <a:gd name="T2" fmla="*/ 0 w 23"/>
                <a:gd name="T3" fmla="*/ 0 h 10"/>
                <a:gd name="T4" fmla="*/ 0 w 23"/>
                <a:gd name="T5" fmla="*/ 3 h 10"/>
                <a:gd name="T6" fmla="*/ 23 w 23"/>
                <a:gd name="T7" fmla="*/ 6 h 10"/>
                <a:gd name="T8" fmla="*/ 23 w 23"/>
                <a:gd name="T9" fmla="*/ 10 h 10"/>
                <a:gd name="T10" fmla="*/ 0 w 23"/>
                <a:gd name="T11" fmla="*/ 6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6"/>
                  </a:lnTo>
                  <a:lnTo>
                    <a:pt x="2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8" name="Freeform 447">
              <a:extLst>
                <a:ext uri="{FF2B5EF4-FFF2-40B4-BE49-F238E27FC236}">
                  <a16:creationId xmlns:a16="http://schemas.microsoft.com/office/drawing/2014/main" id="{A8A55722-0841-A0D3-6344-EF58E2803FCB}"/>
                </a:ext>
              </a:extLst>
            </p:cNvPr>
            <p:cNvSpPr>
              <a:spLocks/>
            </p:cNvSpPr>
            <p:nvPr/>
          </p:nvSpPr>
          <p:spPr bwMode="auto">
            <a:xfrm>
              <a:off x="1907" y="1349"/>
              <a:ext cx="20" cy="10"/>
            </a:xfrm>
            <a:custGeom>
              <a:avLst/>
              <a:gdLst>
                <a:gd name="T0" fmla="*/ 20 w 20"/>
                <a:gd name="T1" fmla="*/ 0 h 10"/>
                <a:gd name="T2" fmla="*/ 0 w 20"/>
                <a:gd name="T3" fmla="*/ 3 h 10"/>
                <a:gd name="T4" fmla="*/ 0 w 20"/>
                <a:gd name="T5" fmla="*/ 6 h 10"/>
                <a:gd name="T6" fmla="*/ 20 w 20"/>
                <a:gd name="T7" fmla="*/ 3 h 10"/>
                <a:gd name="T8" fmla="*/ 20 w 20"/>
                <a:gd name="T9" fmla="*/ 6 h 10"/>
                <a:gd name="T10" fmla="*/ 0 w 20"/>
                <a:gd name="T11" fmla="*/ 10 h 10"/>
                <a:gd name="T12" fmla="*/ 0 w 2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6"/>
                  </a:lnTo>
                  <a:lnTo>
                    <a:pt x="20" y="3"/>
                  </a:lnTo>
                  <a:lnTo>
                    <a:pt x="2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9" name="Freeform 448">
              <a:extLst>
                <a:ext uri="{FF2B5EF4-FFF2-40B4-BE49-F238E27FC236}">
                  <a16:creationId xmlns:a16="http://schemas.microsoft.com/office/drawing/2014/main" id="{C42C7462-3B4D-4E13-DBF0-A539F8D2B6A6}"/>
                </a:ext>
              </a:extLst>
            </p:cNvPr>
            <p:cNvSpPr>
              <a:spLocks/>
            </p:cNvSpPr>
            <p:nvPr/>
          </p:nvSpPr>
          <p:spPr bwMode="auto">
            <a:xfrm>
              <a:off x="1888"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0" name="Freeform 449">
              <a:extLst>
                <a:ext uri="{FF2B5EF4-FFF2-40B4-BE49-F238E27FC236}">
                  <a16:creationId xmlns:a16="http://schemas.microsoft.com/office/drawing/2014/main" id="{08A182C6-7E23-D82D-7443-EF607ED265C3}"/>
                </a:ext>
              </a:extLst>
            </p:cNvPr>
            <p:cNvSpPr>
              <a:spLocks/>
            </p:cNvSpPr>
            <p:nvPr/>
          </p:nvSpPr>
          <p:spPr bwMode="auto">
            <a:xfrm>
              <a:off x="1871" y="1362"/>
              <a:ext cx="17" cy="20"/>
            </a:xfrm>
            <a:custGeom>
              <a:avLst/>
              <a:gdLst>
                <a:gd name="T0" fmla="*/ 17 w 17"/>
                <a:gd name="T1" fmla="*/ 0 h 20"/>
                <a:gd name="T2" fmla="*/ 0 w 17"/>
                <a:gd name="T3" fmla="*/ 13 h 20"/>
                <a:gd name="T4" fmla="*/ 0 w 17"/>
                <a:gd name="T5" fmla="*/ 17 h 20"/>
                <a:gd name="T6" fmla="*/ 17 w 17"/>
                <a:gd name="T7" fmla="*/ 3 h 20"/>
                <a:gd name="T8" fmla="*/ 17 w 17"/>
                <a:gd name="T9" fmla="*/ 7 h 20"/>
                <a:gd name="T10" fmla="*/ 0 w 17"/>
                <a:gd name="T11" fmla="*/ 20 h 20"/>
                <a:gd name="T12" fmla="*/ 0 w 17"/>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7" y="0"/>
                  </a:moveTo>
                  <a:lnTo>
                    <a:pt x="0" y="13"/>
                  </a:lnTo>
                  <a:lnTo>
                    <a:pt x="0" y="17"/>
                  </a:lnTo>
                  <a:lnTo>
                    <a:pt x="17" y="3"/>
                  </a:lnTo>
                  <a:lnTo>
                    <a:pt x="17"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 name="Freeform 450">
              <a:extLst>
                <a:ext uri="{FF2B5EF4-FFF2-40B4-BE49-F238E27FC236}">
                  <a16:creationId xmlns:a16="http://schemas.microsoft.com/office/drawing/2014/main" id="{F18EA034-927A-5BB6-3985-E41FA2DEEBE3}"/>
                </a:ext>
              </a:extLst>
            </p:cNvPr>
            <p:cNvSpPr>
              <a:spLocks/>
            </p:cNvSpPr>
            <p:nvPr/>
          </p:nvSpPr>
          <p:spPr bwMode="auto">
            <a:xfrm>
              <a:off x="1858" y="1379"/>
              <a:ext cx="16" cy="19"/>
            </a:xfrm>
            <a:custGeom>
              <a:avLst/>
              <a:gdLst>
                <a:gd name="T0" fmla="*/ 10 w 16"/>
                <a:gd name="T1" fmla="*/ 0 h 19"/>
                <a:gd name="T2" fmla="*/ 0 w 16"/>
                <a:gd name="T3" fmla="*/ 19 h 19"/>
                <a:gd name="T4" fmla="*/ 3 w 16"/>
                <a:gd name="T5" fmla="*/ 19 h 19"/>
                <a:gd name="T6" fmla="*/ 13 w 16"/>
                <a:gd name="T7" fmla="*/ 0 h 19"/>
                <a:gd name="T8" fmla="*/ 16 w 16"/>
                <a:gd name="T9" fmla="*/ 0 h 19"/>
                <a:gd name="T10" fmla="*/ 7 w 16"/>
                <a:gd name="T11" fmla="*/ 19 h 19"/>
                <a:gd name="T12" fmla="*/ 3 w 16"/>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0"/>
                  </a:moveTo>
                  <a:lnTo>
                    <a:pt x="0" y="19"/>
                  </a:lnTo>
                  <a:lnTo>
                    <a:pt x="3" y="19"/>
                  </a:lnTo>
                  <a:lnTo>
                    <a:pt x="13" y="0"/>
                  </a:lnTo>
                  <a:lnTo>
                    <a:pt x="16"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 name="Freeform 451">
              <a:extLst>
                <a:ext uri="{FF2B5EF4-FFF2-40B4-BE49-F238E27FC236}">
                  <a16:creationId xmlns:a16="http://schemas.microsoft.com/office/drawing/2014/main" id="{2D0F706E-2A95-E68A-A926-01C11DDB2812}"/>
                </a:ext>
              </a:extLst>
            </p:cNvPr>
            <p:cNvSpPr>
              <a:spLocks/>
            </p:cNvSpPr>
            <p:nvPr/>
          </p:nvSpPr>
          <p:spPr bwMode="auto">
            <a:xfrm>
              <a:off x="1855" y="1398"/>
              <a:ext cx="10" cy="23"/>
            </a:xfrm>
            <a:custGeom>
              <a:avLst/>
              <a:gdLst>
                <a:gd name="T0" fmla="*/ 3 w 10"/>
                <a:gd name="T1" fmla="*/ 0 h 23"/>
                <a:gd name="T2" fmla="*/ 0 w 10"/>
                <a:gd name="T3" fmla="*/ 23 h 23"/>
                <a:gd name="T4" fmla="*/ 3 w 10"/>
                <a:gd name="T5" fmla="*/ 23 h 23"/>
                <a:gd name="T6" fmla="*/ 6 w 10"/>
                <a:gd name="T7" fmla="*/ 0 h 23"/>
                <a:gd name="T8" fmla="*/ 10 w 10"/>
                <a:gd name="T9" fmla="*/ 0 h 23"/>
                <a:gd name="T10" fmla="*/ 6 w 10"/>
                <a:gd name="T11" fmla="*/ 23 h 23"/>
                <a:gd name="T12" fmla="*/ 3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0"/>
                  </a:moveTo>
                  <a:lnTo>
                    <a:pt x="0" y="23"/>
                  </a:lnTo>
                  <a:lnTo>
                    <a:pt x="3" y="23"/>
                  </a:lnTo>
                  <a:lnTo>
                    <a:pt x="6" y="0"/>
                  </a:lnTo>
                  <a:lnTo>
                    <a:pt x="10" y="0"/>
                  </a:lnTo>
                  <a:lnTo>
                    <a:pt x="6" y="23"/>
                  </a:lnTo>
                  <a:lnTo>
                    <a:pt x="3"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 name="Freeform 452">
              <a:extLst>
                <a:ext uri="{FF2B5EF4-FFF2-40B4-BE49-F238E27FC236}">
                  <a16:creationId xmlns:a16="http://schemas.microsoft.com/office/drawing/2014/main" id="{E960E522-824E-3E2C-B8A9-29EB995409D5}"/>
                </a:ext>
              </a:extLst>
            </p:cNvPr>
            <p:cNvSpPr>
              <a:spLocks/>
            </p:cNvSpPr>
            <p:nvPr/>
          </p:nvSpPr>
          <p:spPr bwMode="auto">
            <a:xfrm>
              <a:off x="3171" y="1352"/>
              <a:ext cx="342" cy="7"/>
            </a:xfrm>
            <a:custGeom>
              <a:avLst/>
              <a:gdLst>
                <a:gd name="T0" fmla="*/ 0 w 342"/>
                <a:gd name="T1" fmla="*/ 0 h 7"/>
                <a:gd name="T2" fmla="*/ 342 w 342"/>
                <a:gd name="T3" fmla="*/ 0 h 7"/>
                <a:gd name="T4" fmla="*/ 342 w 342"/>
                <a:gd name="T5" fmla="*/ 3 h 7"/>
                <a:gd name="T6" fmla="*/ 0 w 342"/>
                <a:gd name="T7" fmla="*/ 3 h 7"/>
                <a:gd name="T8" fmla="*/ 0 w 342"/>
                <a:gd name="T9" fmla="*/ 7 h 7"/>
                <a:gd name="T10" fmla="*/ 342 w 342"/>
                <a:gd name="T11" fmla="*/ 7 h 7"/>
                <a:gd name="T12" fmla="*/ 342 w 3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7">
                  <a:moveTo>
                    <a:pt x="0" y="0"/>
                  </a:moveTo>
                  <a:lnTo>
                    <a:pt x="342" y="0"/>
                  </a:lnTo>
                  <a:lnTo>
                    <a:pt x="342" y="3"/>
                  </a:lnTo>
                  <a:lnTo>
                    <a:pt x="0" y="3"/>
                  </a:lnTo>
                  <a:lnTo>
                    <a:pt x="0" y="7"/>
                  </a:lnTo>
                  <a:lnTo>
                    <a:pt x="342" y="7"/>
                  </a:lnTo>
                  <a:lnTo>
                    <a:pt x="342"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4" name="Freeform 453">
              <a:extLst>
                <a:ext uri="{FF2B5EF4-FFF2-40B4-BE49-F238E27FC236}">
                  <a16:creationId xmlns:a16="http://schemas.microsoft.com/office/drawing/2014/main" id="{AC72065D-A601-5B1C-0FCA-DC66576478B0}"/>
                </a:ext>
              </a:extLst>
            </p:cNvPr>
            <p:cNvSpPr>
              <a:spLocks/>
            </p:cNvSpPr>
            <p:nvPr/>
          </p:nvSpPr>
          <p:spPr bwMode="auto">
            <a:xfrm>
              <a:off x="3309"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5" name="Freeform 454">
              <a:extLst>
                <a:ext uri="{FF2B5EF4-FFF2-40B4-BE49-F238E27FC236}">
                  <a16:creationId xmlns:a16="http://schemas.microsoft.com/office/drawing/2014/main" id="{59CDCF18-6E1F-E74B-75FB-127F8126C1B3}"/>
                </a:ext>
              </a:extLst>
            </p:cNvPr>
            <p:cNvSpPr>
              <a:spLocks/>
            </p:cNvSpPr>
            <p:nvPr/>
          </p:nvSpPr>
          <p:spPr bwMode="auto">
            <a:xfrm>
              <a:off x="3319" y="1359"/>
              <a:ext cx="7" cy="13"/>
            </a:xfrm>
            <a:custGeom>
              <a:avLst/>
              <a:gdLst>
                <a:gd name="T0" fmla="*/ 0 w 7"/>
                <a:gd name="T1" fmla="*/ 0 h 13"/>
                <a:gd name="T2" fmla="*/ 7 w 7"/>
                <a:gd name="T3" fmla="*/ 6 h 13"/>
                <a:gd name="T4" fmla="*/ 7 w 7"/>
                <a:gd name="T5" fmla="*/ 10 h 13"/>
                <a:gd name="T6" fmla="*/ 0 w 7"/>
                <a:gd name="T7" fmla="*/ 3 h 13"/>
                <a:gd name="T8" fmla="*/ 0 w 7"/>
                <a:gd name="T9" fmla="*/ 6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6"/>
                  </a:lnTo>
                  <a:lnTo>
                    <a:pt x="7" y="10"/>
                  </a:lnTo>
                  <a:lnTo>
                    <a:pt x="0" y="3"/>
                  </a:lnTo>
                  <a:lnTo>
                    <a:pt x="0" y="6"/>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6" name="Freeform 455">
              <a:extLst>
                <a:ext uri="{FF2B5EF4-FFF2-40B4-BE49-F238E27FC236}">
                  <a16:creationId xmlns:a16="http://schemas.microsoft.com/office/drawing/2014/main" id="{1E692F20-44C1-869C-6DC7-7941424EDF65}"/>
                </a:ext>
              </a:extLst>
            </p:cNvPr>
            <p:cNvSpPr>
              <a:spLocks/>
            </p:cNvSpPr>
            <p:nvPr/>
          </p:nvSpPr>
          <p:spPr bwMode="auto">
            <a:xfrm>
              <a:off x="3326" y="1365"/>
              <a:ext cx="6" cy="14"/>
            </a:xfrm>
            <a:custGeom>
              <a:avLst/>
              <a:gdLst>
                <a:gd name="T0" fmla="*/ 0 w 6"/>
                <a:gd name="T1" fmla="*/ 0 h 14"/>
                <a:gd name="T2" fmla="*/ 6 w 6"/>
                <a:gd name="T3" fmla="*/ 7 h 14"/>
                <a:gd name="T4" fmla="*/ 6 w 6"/>
                <a:gd name="T5" fmla="*/ 10 h 14"/>
                <a:gd name="T6" fmla="*/ 0 w 6"/>
                <a:gd name="T7" fmla="*/ 4 h 14"/>
                <a:gd name="T8" fmla="*/ 0 w 6"/>
                <a:gd name="T9" fmla="*/ 7 h 14"/>
                <a:gd name="T10" fmla="*/ 6 w 6"/>
                <a:gd name="T11" fmla="*/ 14 h 14"/>
                <a:gd name="T12" fmla="*/ 6 w 6"/>
                <a:gd name="T13" fmla="*/ 1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6" y="7"/>
                  </a:lnTo>
                  <a:lnTo>
                    <a:pt x="6" y="10"/>
                  </a:lnTo>
                  <a:lnTo>
                    <a:pt x="0" y="4"/>
                  </a:lnTo>
                  <a:lnTo>
                    <a:pt x="0" y="7"/>
                  </a:lnTo>
                  <a:lnTo>
                    <a:pt x="6" y="14"/>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7" name="Freeform 456">
              <a:extLst>
                <a:ext uri="{FF2B5EF4-FFF2-40B4-BE49-F238E27FC236}">
                  <a16:creationId xmlns:a16="http://schemas.microsoft.com/office/drawing/2014/main" id="{464353B7-3BC5-0BD5-F3C0-2C5170B73949}"/>
                </a:ext>
              </a:extLst>
            </p:cNvPr>
            <p:cNvSpPr>
              <a:spLocks/>
            </p:cNvSpPr>
            <p:nvPr/>
          </p:nvSpPr>
          <p:spPr bwMode="auto">
            <a:xfrm>
              <a:off x="3332" y="1372"/>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8" name="Freeform 457">
              <a:extLst>
                <a:ext uri="{FF2B5EF4-FFF2-40B4-BE49-F238E27FC236}">
                  <a16:creationId xmlns:a16="http://schemas.microsoft.com/office/drawing/2014/main" id="{3340C70C-5F63-0D2D-4205-160768BC222E}"/>
                </a:ext>
              </a:extLst>
            </p:cNvPr>
            <p:cNvSpPr>
              <a:spLocks/>
            </p:cNvSpPr>
            <p:nvPr/>
          </p:nvSpPr>
          <p:spPr bwMode="auto">
            <a:xfrm>
              <a:off x="3336" y="1382"/>
              <a:ext cx="10" cy="6"/>
            </a:xfrm>
            <a:custGeom>
              <a:avLst/>
              <a:gdLst>
                <a:gd name="T0" fmla="*/ 0 w 10"/>
                <a:gd name="T1" fmla="*/ 0 h 6"/>
                <a:gd name="T2" fmla="*/ 3 w 10"/>
                <a:gd name="T3" fmla="*/ 6 h 6"/>
                <a:gd name="T4" fmla="*/ 6 w 10"/>
                <a:gd name="T5" fmla="*/ 6 h 6"/>
                <a:gd name="T6" fmla="*/ 3 w 10"/>
                <a:gd name="T7" fmla="*/ 0 h 6"/>
                <a:gd name="T8" fmla="*/ 6 w 10"/>
                <a:gd name="T9" fmla="*/ 0 h 6"/>
                <a:gd name="T10" fmla="*/ 10 w 10"/>
                <a:gd name="T11" fmla="*/ 6 h 6"/>
                <a:gd name="T12" fmla="*/ 6 w 1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3" y="6"/>
                  </a:lnTo>
                  <a:lnTo>
                    <a:pt x="6" y="6"/>
                  </a:lnTo>
                  <a:lnTo>
                    <a:pt x="3" y="0"/>
                  </a:lnTo>
                  <a:lnTo>
                    <a:pt x="6" y="0"/>
                  </a:lnTo>
                  <a:lnTo>
                    <a:pt x="10" y="6"/>
                  </a:lnTo>
                  <a:lnTo>
                    <a:pt x="6"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 name="Freeform 458">
              <a:extLst>
                <a:ext uri="{FF2B5EF4-FFF2-40B4-BE49-F238E27FC236}">
                  <a16:creationId xmlns:a16="http://schemas.microsoft.com/office/drawing/2014/main" id="{E4AA13C4-7108-05A5-828C-5AABB30376C4}"/>
                </a:ext>
              </a:extLst>
            </p:cNvPr>
            <p:cNvSpPr>
              <a:spLocks/>
            </p:cNvSpPr>
            <p:nvPr/>
          </p:nvSpPr>
          <p:spPr bwMode="auto">
            <a:xfrm>
              <a:off x="3339" y="1388"/>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0" name="Freeform 459">
              <a:extLst>
                <a:ext uri="{FF2B5EF4-FFF2-40B4-BE49-F238E27FC236}">
                  <a16:creationId xmlns:a16="http://schemas.microsoft.com/office/drawing/2014/main" id="{EC6AEAEB-3D17-0AAB-8E21-D3E0CD42DB22}"/>
                </a:ext>
              </a:extLst>
            </p:cNvPr>
            <p:cNvSpPr>
              <a:spLocks/>
            </p:cNvSpPr>
            <p:nvPr/>
          </p:nvSpPr>
          <p:spPr bwMode="auto">
            <a:xfrm>
              <a:off x="3346" y="1398"/>
              <a:ext cx="9" cy="10"/>
            </a:xfrm>
            <a:custGeom>
              <a:avLst/>
              <a:gdLst>
                <a:gd name="T0" fmla="*/ 0 w 9"/>
                <a:gd name="T1" fmla="*/ 0 h 10"/>
                <a:gd name="T2" fmla="*/ 3 w 9"/>
                <a:gd name="T3" fmla="*/ 10 h 10"/>
                <a:gd name="T4" fmla="*/ 6 w 9"/>
                <a:gd name="T5" fmla="*/ 10 h 10"/>
                <a:gd name="T6" fmla="*/ 3 w 9"/>
                <a:gd name="T7" fmla="*/ 0 h 10"/>
                <a:gd name="T8" fmla="*/ 6 w 9"/>
                <a:gd name="T9" fmla="*/ 0 h 10"/>
                <a:gd name="T10" fmla="*/ 9 w 9"/>
                <a:gd name="T11" fmla="*/ 10 h 10"/>
                <a:gd name="T12" fmla="*/ 6 w 9"/>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3" y="10"/>
                  </a:lnTo>
                  <a:lnTo>
                    <a:pt x="6" y="10"/>
                  </a:lnTo>
                  <a:lnTo>
                    <a:pt x="3" y="0"/>
                  </a:lnTo>
                  <a:lnTo>
                    <a:pt x="6" y="0"/>
                  </a:lnTo>
                  <a:lnTo>
                    <a:pt x="9" y="10"/>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1" name="Freeform 460">
              <a:extLst>
                <a:ext uri="{FF2B5EF4-FFF2-40B4-BE49-F238E27FC236}">
                  <a16:creationId xmlns:a16="http://schemas.microsoft.com/office/drawing/2014/main" id="{CD4D5CDA-5EF4-E06E-098E-D57BD2297C11}"/>
                </a:ext>
              </a:extLst>
            </p:cNvPr>
            <p:cNvSpPr>
              <a:spLocks/>
            </p:cNvSpPr>
            <p:nvPr/>
          </p:nvSpPr>
          <p:spPr bwMode="auto">
            <a:xfrm>
              <a:off x="3349" y="1408"/>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 name="Freeform 461">
              <a:extLst>
                <a:ext uri="{FF2B5EF4-FFF2-40B4-BE49-F238E27FC236}">
                  <a16:creationId xmlns:a16="http://schemas.microsoft.com/office/drawing/2014/main" id="{3F0C2ECB-94FD-0E46-CEEC-D2FFDE545205}"/>
                </a:ext>
              </a:extLst>
            </p:cNvPr>
            <p:cNvSpPr>
              <a:spLocks/>
            </p:cNvSpPr>
            <p:nvPr/>
          </p:nvSpPr>
          <p:spPr bwMode="auto">
            <a:xfrm>
              <a:off x="3296"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3" name="Freeform 462">
              <a:extLst>
                <a:ext uri="{FF2B5EF4-FFF2-40B4-BE49-F238E27FC236}">
                  <a16:creationId xmlns:a16="http://schemas.microsoft.com/office/drawing/2014/main" id="{8600A69C-1EFE-8265-D5DE-CCF7D8C6E8A8}"/>
                </a:ext>
              </a:extLst>
            </p:cNvPr>
            <p:cNvSpPr>
              <a:spLocks/>
            </p:cNvSpPr>
            <p:nvPr/>
          </p:nvSpPr>
          <p:spPr bwMode="auto">
            <a:xfrm>
              <a:off x="3306" y="1359"/>
              <a:ext cx="7" cy="10"/>
            </a:xfrm>
            <a:custGeom>
              <a:avLst/>
              <a:gdLst>
                <a:gd name="T0" fmla="*/ 0 w 7"/>
                <a:gd name="T1" fmla="*/ 0 h 10"/>
                <a:gd name="T2" fmla="*/ 7 w 7"/>
                <a:gd name="T3" fmla="*/ 3 h 10"/>
                <a:gd name="T4" fmla="*/ 7 w 7"/>
                <a:gd name="T5" fmla="*/ 6 h 10"/>
                <a:gd name="T6" fmla="*/ 0 w 7"/>
                <a:gd name="T7" fmla="*/ 3 h 10"/>
                <a:gd name="T8" fmla="*/ 0 w 7"/>
                <a:gd name="T9" fmla="*/ 6 h 10"/>
                <a:gd name="T10" fmla="*/ 7 w 7"/>
                <a:gd name="T11" fmla="*/ 10 h 10"/>
                <a:gd name="T12" fmla="*/ 7 w 7"/>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3"/>
                  </a:lnTo>
                  <a:lnTo>
                    <a:pt x="7" y="6"/>
                  </a:lnTo>
                  <a:lnTo>
                    <a:pt x="0" y="3"/>
                  </a:lnTo>
                  <a:lnTo>
                    <a:pt x="0" y="6"/>
                  </a:lnTo>
                  <a:lnTo>
                    <a:pt x="7" y="10"/>
                  </a:lnTo>
                  <a:lnTo>
                    <a:pt x="7"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4" name="Freeform 463">
              <a:extLst>
                <a:ext uri="{FF2B5EF4-FFF2-40B4-BE49-F238E27FC236}">
                  <a16:creationId xmlns:a16="http://schemas.microsoft.com/office/drawing/2014/main" id="{4430F446-EE6B-DC01-B2EB-195545521AB9}"/>
                </a:ext>
              </a:extLst>
            </p:cNvPr>
            <p:cNvSpPr>
              <a:spLocks/>
            </p:cNvSpPr>
            <p:nvPr/>
          </p:nvSpPr>
          <p:spPr bwMode="auto">
            <a:xfrm>
              <a:off x="3313" y="136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5" name="Freeform 464">
              <a:extLst>
                <a:ext uri="{FF2B5EF4-FFF2-40B4-BE49-F238E27FC236}">
                  <a16:creationId xmlns:a16="http://schemas.microsoft.com/office/drawing/2014/main" id="{F8CAE1D0-C23C-B5AD-C8AA-5D4563B62CDB}"/>
                </a:ext>
              </a:extLst>
            </p:cNvPr>
            <p:cNvSpPr>
              <a:spLocks/>
            </p:cNvSpPr>
            <p:nvPr/>
          </p:nvSpPr>
          <p:spPr bwMode="auto">
            <a:xfrm>
              <a:off x="3323" y="1369"/>
              <a:ext cx="6" cy="13"/>
            </a:xfrm>
            <a:custGeom>
              <a:avLst/>
              <a:gdLst>
                <a:gd name="T0" fmla="*/ 0 w 6"/>
                <a:gd name="T1" fmla="*/ 0 h 13"/>
                <a:gd name="T2" fmla="*/ 6 w 6"/>
                <a:gd name="T3" fmla="*/ 6 h 13"/>
                <a:gd name="T4" fmla="*/ 6 w 6"/>
                <a:gd name="T5" fmla="*/ 10 h 13"/>
                <a:gd name="T6" fmla="*/ 0 w 6"/>
                <a:gd name="T7" fmla="*/ 3 h 13"/>
                <a:gd name="T8" fmla="*/ 0 w 6"/>
                <a:gd name="T9" fmla="*/ 6 h 13"/>
                <a:gd name="T10" fmla="*/ 6 w 6"/>
                <a:gd name="T11" fmla="*/ 13 h 13"/>
                <a:gd name="T12" fmla="*/ 6 w 6"/>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6" y="6"/>
                  </a:lnTo>
                  <a:lnTo>
                    <a:pt x="6" y="10"/>
                  </a:lnTo>
                  <a:lnTo>
                    <a:pt x="0" y="3"/>
                  </a:lnTo>
                  <a:lnTo>
                    <a:pt x="0" y="6"/>
                  </a:lnTo>
                  <a:lnTo>
                    <a:pt x="6" y="13"/>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6" name="Freeform 465">
              <a:extLst>
                <a:ext uri="{FF2B5EF4-FFF2-40B4-BE49-F238E27FC236}">
                  <a16:creationId xmlns:a16="http://schemas.microsoft.com/office/drawing/2014/main" id="{065C0AA1-E77A-4AFB-4B67-3304E8AF692D}"/>
                </a:ext>
              </a:extLst>
            </p:cNvPr>
            <p:cNvSpPr>
              <a:spLocks/>
            </p:cNvSpPr>
            <p:nvPr/>
          </p:nvSpPr>
          <p:spPr bwMode="auto">
            <a:xfrm>
              <a:off x="3326" y="1379"/>
              <a:ext cx="13" cy="9"/>
            </a:xfrm>
            <a:custGeom>
              <a:avLst/>
              <a:gdLst>
                <a:gd name="T0" fmla="*/ 0 w 13"/>
                <a:gd name="T1" fmla="*/ 0 h 9"/>
                <a:gd name="T2" fmla="*/ 6 w 13"/>
                <a:gd name="T3" fmla="*/ 9 h 9"/>
                <a:gd name="T4" fmla="*/ 10 w 13"/>
                <a:gd name="T5" fmla="*/ 9 h 9"/>
                <a:gd name="T6" fmla="*/ 3 w 13"/>
                <a:gd name="T7" fmla="*/ 0 h 9"/>
                <a:gd name="T8" fmla="*/ 6 w 13"/>
                <a:gd name="T9" fmla="*/ 0 h 9"/>
                <a:gd name="T10" fmla="*/ 13 w 13"/>
                <a:gd name="T11" fmla="*/ 9 h 9"/>
                <a:gd name="T12" fmla="*/ 10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10" y="9"/>
                  </a:lnTo>
                  <a:lnTo>
                    <a:pt x="3" y="0"/>
                  </a:lnTo>
                  <a:lnTo>
                    <a:pt x="6" y="0"/>
                  </a:lnTo>
                  <a:lnTo>
                    <a:pt x="13" y="9"/>
                  </a:lnTo>
                  <a:lnTo>
                    <a:pt x="1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7" name="Freeform 466">
              <a:extLst>
                <a:ext uri="{FF2B5EF4-FFF2-40B4-BE49-F238E27FC236}">
                  <a16:creationId xmlns:a16="http://schemas.microsoft.com/office/drawing/2014/main" id="{7173EF53-BA3C-3086-0496-EA3050961836}"/>
                </a:ext>
              </a:extLst>
            </p:cNvPr>
            <p:cNvSpPr>
              <a:spLocks/>
            </p:cNvSpPr>
            <p:nvPr/>
          </p:nvSpPr>
          <p:spPr bwMode="auto">
            <a:xfrm>
              <a:off x="3332" y="1388"/>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8" name="Freeform 467">
              <a:extLst>
                <a:ext uri="{FF2B5EF4-FFF2-40B4-BE49-F238E27FC236}">
                  <a16:creationId xmlns:a16="http://schemas.microsoft.com/office/drawing/2014/main" id="{33057618-786F-ECE3-8E7B-DFF445D6FDE6}"/>
                </a:ext>
              </a:extLst>
            </p:cNvPr>
            <p:cNvSpPr>
              <a:spLocks/>
            </p:cNvSpPr>
            <p:nvPr/>
          </p:nvSpPr>
          <p:spPr bwMode="auto">
            <a:xfrm>
              <a:off x="3339" y="1395"/>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9" name="Freeform 468">
              <a:extLst>
                <a:ext uri="{FF2B5EF4-FFF2-40B4-BE49-F238E27FC236}">
                  <a16:creationId xmlns:a16="http://schemas.microsoft.com/office/drawing/2014/main" id="{E42BB988-4578-F4BA-D496-E4978D98D33D}"/>
                </a:ext>
              </a:extLst>
            </p:cNvPr>
            <p:cNvSpPr>
              <a:spLocks/>
            </p:cNvSpPr>
            <p:nvPr/>
          </p:nvSpPr>
          <p:spPr bwMode="auto">
            <a:xfrm>
              <a:off x="3342" y="1405"/>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0" name="Freeform 469">
              <a:extLst>
                <a:ext uri="{FF2B5EF4-FFF2-40B4-BE49-F238E27FC236}">
                  <a16:creationId xmlns:a16="http://schemas.microsoft.com/office/drawing/2014/main" id="{3BA36A58-A0C3-23A5-0353-73F242FF562E}"/>
                </a:ext>
              </a:extLst>
            </p:cNvPr>
            <p:cNvSpPr>
              <a:spLocks/>
            </p:cNvSpPr>
            <p:nvPr/>
          </p:nvSpPr>
          <p:spPr bwMode="auto">
            <a:xfrm>
              <a:off x="3349"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 name="Freeform 470">
              <a:extLst>
                <a:ext uri="{FF2B5EF4-FFF2-40B4-BE49-F238E27FC236}">
                  <a16:creationId xmlns:a16="http://schemas.microsoft.com/office/drawing/2014/main" id="{72E6FFF6-6075-1326-D161-B2A3E82F91BC}"/>
                </a:ext>
              </a:extLst>
            </p:cNvPr>
            <p:cNvSpPr>
              <a:spLocks/>
            </p:cNvSpPr>
            <p:nvPr/>
          </p:nvSpPr>
          <p:spPr bwMode="auto">
            <a:xfrm>
              <a:off x="3885" y="1425"/>
              <a:ext cx="10" cy="6"/>
            </a:xfrm>
            <a:custGeom>
              <a:avLst/>
              <a:gdLst>
                <a:gd name="T0" fmla="*/ 10 w 10"/>
                <a:gd name="T1" fmla="*/ 0 h 6"/>
                <a:gd name="T2" fmla="*/ 0 w 10"/>
                <a:gd name="T3" fmla="*/ 0 h 6"/>
                <a:gd name="T4" fmla="*/ 0 w 10"/>
                <a:gd name="T5" fmla="*/ 3 h 6"/>
                <a:gd name="T6" fmla="*/ 10 w 10"/>
                <a:gd name="T7" fmla="*/ 3 h 6"/>
                <a:gd name="T8" fmla="*/ 10 w 10"/>
                <a:gd name="T9" fmla="*/ 6 h 6"/>
                <a:gd name="T10" fmla="*/ 0 w 10"/>
                <a:gd name="T11" fmla="*/ 6 h 6"/>
                <a:gd name="T12" fmla="*/ 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0"/>
                  </a:lnTo>
                  <a:lnTo>
                    <a:pt x="0" y="3"/>
                  </a:lnTo>
                  <a:lnTo>
                    <a:pt x="10" y="3"/>
                  </a:lnTo>
                  <a:lnTo>
                    <a:pt x="1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2" name="Freeform 471">
              <a:extLst>
                <a:ext uri="{FF2B5EF4-FFF2-40B4-BE49-F238E27FC236}">
                  <a16:creationId xmlns:a16="http://schemas.microsoft.com/office/drawing/2014/main" id="{654FB7A3-6E83-8B43-2164-AABD7CD234A5}"/>
                </a:ext>
              </a:extLst>
            </p:cNvPr>
            <p:cNvSpPr>
              <a:spLocks/>
            </p:cNvSpPr>
            <p:nvPr/>
          </p:nvSpPr>
          <p:spPr bwMode="auto">
            <a:xfrm>
              <a:off x="3882" y="1385"/>
              <a:ext cx="7" cy="43"/>
            </a:xfrm>
            <a:custGeom>
              <a:avLst/>
              <a:gdLst>
                <a:gd name="T0" fmla="*/ 0 w 7"/>
                <a:gd name="T1" fmla="*/ 43 h 43"/>
                <a:gd name="T2" fmla="*/ 0 w 7"/>
                <a:gd name="T3" fmla="*/ 0 h 43"/>
                <a:gd name="T4" fmla="*/ 3 w 7"/>
                <a:gd name="T5" fmla="*/ 0 h 43"/>
                <a:gd name="T6" fmla="*/ 3 w 7"/>
                <a:gd name="T7" fmla="*/ 43 h 43"/>
                <a:gd name="T8" fmla="*/ 7 w 7"/>
                <a:gd name="T9" fmla="*/ 43 h 43"/>
                <a:gd name="T10" fmla="*/ 7 w 7"/>
                <a:gd name="T11" fmla="*/ 0 h 43"/>
                <a:gd name="T12" fmla="*/ 3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3" y="0"/>
                  </a:lnTo>
                  <a:lnTo>
                    <a:pt x="3" y="43"/>
                  </a:lnTo>
                  <a:lnTo>
                    <a:pt x="7" y="4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3" name="Freeform 472">
              <a:extLst>
                <a:ext uri="{FF2B5EF4-FFF2-40B4-BE49-F238E27FC236}">
                  <a16:creationId xmlns:a16="http://schemas.microsoft.com/office/drawing/2014/main" id="{A60C24B2-F151-3981-98BC-3F6FA1AB9F0F}"/>
                </a:ext>
              </a:extLst>
            </p:cNvPr>
            <p:cNvSpPr>
              <a:spLocks/>
            </p:cNvSpPr>
            <p:nvPr/>
          </p:nvSpPr>
          <p:spPr bwMode="auto">
            <a:xfrm>
              <a:off x="3885" y="1382"/>
              <a:ext cx="10" cy="6"/>
            </a:xfrm>
            <a:custGeom>
              <a:avLst/>
              <a:gdLst>
                <a:gd name="T0" fmla="*/ 0 w 10"/>
                <a:gd name="T1" fmla="*/ 0 h 6"/>
                <a:gd name="T2" fmla="*/ 10 w 10"/>
                <a:gd name="T3" fmla="*/ 0 h 6"/>
                <a:gd name="T4" fmla="*/ 10 w 10"/>
                <a:gd name="T5" fmla="*/ 3 h 6"/>
                <a:gd name="T6" fmla="*/ 0 w 10"/>
                <a:gd name="T7" fmla="*/ 3 h 6"/>
                <a:gd name="T8" fmla="*/ 0 w 10"/>
                <a:gd name="T9" fmla="*/ 6 h 6"/>
                <a:gd name="T10" fmla="*/ 10 w 10"/>
                <a:gd name="T11" fmla="*/ 6 h 6"/>
                <a:gd name="T12" fmla="*/ 1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10" y="0"/>
                  </a:lnTo>
                  <a:lnTo>
                    <a:pt x="10" y="3"/>
                  </a:lnTo>
                  <a:lnTo>
                    <a:pt x="0" y="3"/>
                  </a:lnTo>
                  <a:lnTo>
                    <a:pt x="0" y="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4" name="Freeform 473">
              <a:extLst>
                <a:ext uri="{FF2B5EF4-FFF2-40B4-BE49-F238E27FC236}">
                  <a16:creationId xmlns:a16="http://schemas.microsoft.com/office/drawing/2014/main" id="{2BF095F2-5EA3-6356-9AB4-4414C0B6B910}"/>
                </a:ext>
              </a:extLst>
            </p:cNvPr>
            <p:cNvSpPr>
              <a:spLocks/>
            </p:cNvSpPr>
            <p:nvPr/>
          </p:nvSpPr>
          <p:spPr bwMode="auto">
            <a:xfrm>
              <a:off x="3892" y="1385"/>
              <a:ext cx="6" cy="43"/>
            </a:xfrm>
            <a:custGeom>
              <a:avLst/>
              <a:gdLst>
                <a:gd name="T0" fmla="*/ 0 w 6"/>
                <a:gd name="T1" fmla="*/ 0 h 43"/>
                <a:gd name="T2" fmla="*/ 0 w 6"/>
                <a:gd name="T3" fmla="*/ 43 h 43"/>
                <a:gd name="T4" fmla="*/ 3 w 6"/>
                <a:gd name="T5" fmla="*/ 43 h 43"/>
                <a:gd name="T6" fmla="*/ 3 w 6"/>
                <a:gd name="T7" fmla="*/ 0 h 43"/>
                <a:gd name="T8" fmla="*/ 6 w 6"/>
                <a:gd name="T9" fmla="*/ 0 h 43"/>
                <a:gd name="T10" fmla="*/ 6 w 6"/>
                <a:gd name="T11" fmla="*/ 43 h 43"/>
                <a:gd name="T12" fmla="*/ 3 w 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0"/>
                  </a:moveTo>
                  <a:lnTo>
                    <a:pt x="0" y="43"/>
                  </a:lnTo>
                  <a:lnTo>
                    <a:pt x="3" y="43"/>
                  </a:lnTo>
                  <a:lnTo>
                    <a:pt x="3" y="0"/>
                  </a:lnTo>
                  <a:lnTo>
                    <a:pt x="6" y="0"/>
                  </a:lnTo>
                  <a:lnTo>
                    <a:pt x="6" y="43"/>
                  </a:lnTo>
                  <a:lnTo>
                    <a:pt x="3" y="4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5" name="Freeform 474">
              <a:extLst>
                <a:ext uri="{FF2B5EF4-FFF2-40B4-BE49-F238E27FC236}">
                  <a16:creationId xmlns:a16="http://schemas.microsoft.com/office/drawing/2014/main" id="{8CAD107F-9932-2BAA-1B37-666C51A5E94B}"/>
                </a:ext>
              </a:extLst>
            </p:cNvPr>
            <p:cNvSpPr>
              <a:spLocks/>
            </p:cNvSpPr>
            <p:nvPr/>
          </p:nvSpPr>
          <p:spPr bwMode="auto">
            <a:xfrm>
              <a:off x="3892" y="1197"/>
              <a:ext cx="6" cy="4"/>
            </a:xfrm>
            <a:custGeom>
              <a:avLst/>
              <a:gdLst>
                <a:gd name="T0" fmla="*/ 0 w 6"/>
                <a:gd name="T1" fmla="*/ 4 h 4"/>
                <a:gd name="T2" fmla="*/ 0 w 6"/>
                <a:gd name="T3" fmla="*/ 0 h 4"/>
                <a:gd name="T4" fmla="*/ 3 w 6"/>
                <a:gd name="T5" fmla="*/ 0 h 4"/>
                <a:gd name="T6" fmla="*/ 3 w 6"/>
                <a:gd name="T7" fmla="*/ 4 h 4"/>
                <a:gd name="T8" fmla="*/ 6 w 6"/>
                <a:gd name="T9" fmla="*/ 4 h 4"/>
                <a:gd name="T10" fmla="*/ 6 w 6"/>
                <a:gd name="T11" fmla="*/ 0 h 4"/>
                <a:gd name="T12" fmla="*/ 3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4"/>
                  </a:moveTo>
                  <a:lnTo>
                    <a:pt x="0" y="0"/>
                  </a:lnTo>
                  <a:lnTo>
                    <a:pt x="3" y="0"/>
                  </a:lnTo>
                  <a:lnTo>
                    <a:pt x="3" y="4"/>
                  </a:lnTo>
                  <a:lnTo>
                    <a:pt x="6" y="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6" name="Freeform 475">
              <a:extLst>
                <a:ext uri="{FF2B5EF4-FFF2-40B4-BE49-F238E27FC236}">
                  <a16:creationId xmlns:a16="http://schemas.microsoft.com/office/drawing/2014/main" id="{239DA5C7-3442-5868-2F76-4237C2A99AC2}"/>
                </a:ext>
              </a:extLst>
            </p:cNvPr>
            <p:cNvSpPr>
              <a:spLocks/>
            </p:cNvSpPr>
            <p:nvPr/>
          </p:nvSpPr>
          <p:spPr bwMode="auto">
            <a:xfrm>
              <a:off x="3895" y="119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7" name="Freeform 476">
              <a:extLst>
                <a:ext uri="{FF2B5EF4-FFF2-40B4-BE49-F238E27FC236}">
                  <a16:creationId xmlns:a16="http://schemas.microsoft.com/office/drawing/2014/main" id="{42AAC955-F939-05BB-5931-A52538165DFF}"/>
                </a:ext>
              </a:extLst>
            </p:cNvPr>
            <p:cNvSpPr>
              <a:spLocks/>
            </p:cNvSpPr>
            <p:nvPr/>
          </p:nvSpPr>
          <p:spPr bwMode="auto">
            <a:xfrm>
              <a:off x="3892" y="1197"/>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8" name="Freeform 477">
              <a:extLst>
                <a:ext uri="{FF2B5EF4-FFF2-40B4-BE49-F238E27FC236}">
                  <a16:creationId xmlns:a16="http://schemas.microsoft.com/office/drawing/2014/main" id="{712C20D9-AC51-CC3F-F408-62C5D68BE40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9" name="Freeform 478">
              <a:extLst>
                <a:ext uri="{FF2B5EF4-FFF2-40B4-BE49-F238E27FC236}">
                  <a16:creationId xmlns:a16="http://schemas.microsoft.com/office/drawing/2014/main" id="{597975D9-ADFA-9ABD-8920-EF219AC4773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0" name="Freeform 479">
              <a:extLst>
                <a:ext uri="{FF2B5EF4-FFF2-40B4-BE49-F238E27FC236}">
                  <a16:creationId xmlns:a16="http://schemas.microsoft.com/office/drawing/2014/main" id="{DAA66ECD-5EC0-6558-39CA-56C2F876C92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1" name="Freeform 480">
              <a:extLst>
                <a:ext uri="{FF2B5EF4-FFF2-40B4-BE49-F238E27FC236}">
                  <a16:creationId xmlns:a16="http://schemas.microsoft.com/office/drawing/2014/main" id="{DF109503-4A76-13DA-9ED4-A445571185CF}"/>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 name="Freeform 481">
              <a:extLst>
                <a:ext uri="{FF2B5EF4-FFF2-40B4-BE49-F238E27FC236}">
                  <a16:creationId xmlns:a16="http://schemas.microsoft.com/office/drawing/2014/main" id="{BB33C29B-86D0-FF70-3C89-A3C7FAD27DD8}"/>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3" name="Freeform 482">
              <a:extLst>
                <a:ext uri="{FF2B5EF4-FFF2-40B4-BE49-F238E27FC236}">
                  <a16:creationId xmlns:a16="http://schemas.microsoft.com/office/drawing/2014/main" id="{EA3E8946-992A-28F9-FF77-19DDD8F518C9}"/>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4" name="Freeform 483">
              <a:extLst>
                <a:ext uri="{FF2B5EF4-FFF2-40B4-BE49-F238E27FC236}">
                  <a16:creationId xmlns:a16="http://schemas.microsoft.com/office/drawing/2014/main" id="{320E1B62-31CA-261E-1179-B9992F6F0615}"/>
                </a:ext>
              </a:extLst>
            </p:cNvPr>
            <p:cNvSpPr>
              <a:spLocks/>
            </p:cNvSpPr>
            <p:nvPr/>
          </p:nvSpPr>
          <p:spPr bwMode="auto">
            <a:xfrm>
              <a:off x="3895" y="1339"/>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 name="Freeform 484">
              <a:extLst>
                <a:ext uri="{FF2B5EF4-FFF2-40B4-BE49-F238E27FC236}">
                  <a16:creationId xmlns:a16="http://schemas.microsoft.com/office/drawing/2014/main" id="{0C05E39B-49AE-D48F-B461-E32716DFAFC2}"/>
                </a:ext>
              </a:extLst>
            </p:cNvPr>
            <p:cNvSpPr>
              <a:spLocks/>
            </p:cNvSpPr>
            <p:nvPr/>
          </p:nvSpPr>
          <p:spPr bwMode="auto">
            <a:xfrm>
              <a:off x="3898" y="1342"/>
              <a:ext cx="7" cy="20"/>
            </a:xfrm>
            <a:custGeom>
              <a:avLst/>
              <a:gdLst>
                <a:gd name="T0" fmla="*/ 0 w 7"/>
                <a:gd name="T1" fmla="*/ 0 h 20"/>
                <a:gd name="T2" fmla="*/ 0 w 7"/>
                <a:gd name="T3" fmla="*/ 20 h 20"/>
                <a:gd name="T4" fmla="*/ 4 w 7"/>
                <a:gd name="T5" fmla="*/ 20 h 20"/>
                <a:gd name="T6" fmla="*/ 4 w 7"/>
                <a:gd name="T7" fmla="*/ 0 h 20"/>
                <a:gd name="T8" fmla="*/ 7 w 7"/>
                <a:gd name="T9" fmla="*/ 0 h 20"/>
                <a:gd name="T10" fmla="*/ 7 w 7"/>
                <a:gd name="T11" fmla="*/ 20 h 20"/>
                <a:gd name="T12" fmla="*/ 4 w 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0"/>
                  </a:moveTo>
                  <a:lnTo>
                    <a:pt x="0" y="20"/>
                  </a:lnTo>
                  <a:lnTo>
                    <a:pt x="4" y="20"/>
                  </a:lnTo>
                  <a:lnTo>
                    <a:pt x="4" y="0"/>
                  </a:lnTo>
                  <a:lnTo>
                    <a:pt x="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 name="Freeform 485">
              <a:extLst>
                <a:ext uri="{FF2B5EF4-FFF2-40B4-BE49-F238E27FC236}">
                  <a16:creationId xmlns:a16="http://schemas.microsoft.com/office/drawing/2014/main" id="{AF6D8129-A809-463A-8C37-F6B858A74AEC}"/>
                </a:ext>
              </a:extLst>
            </p:cNvPr>
            <p:cNvSpPr>
              <a:spLocks/>
            </p:cNvSpPr>
            <p:nvPr/>
          </p:nvSpPr>
          <p:spPr bwMode="auto">
            <a:xfrm>
              <a:off x="3895" y="1359"/>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7" name="Freeform 486">
              <a:extLst>
                <a:ext uri="{FF2B5EF4-FFF2-40B4-BE49-F238E27FC236}">
                  <a16:creationId xmlns:a16="http://schemas.microsoft.com/office/drawing/2014/main" id="{19E6B124-9A09-9592-23CE-AF789BEAA3EF}"/>
                </a:ext>
              </a:extLst>
            </p:cNvPr>
            <p:cNvSpPr>
              <a:spLocks/>
            </p:cNvSpPr>
            <p:nvPr/>
          </p:nvSpPr>
          <p:spPr bwMode="auto">
            <a:xfrm>
              <a:off x="3892" y="1342"/>
              <a:ext cx="6" cy="20"/>
            </a:xfrm>
            <a:custGeom>
              <a:avLst/>
              <a:gdLst>
                <a:gd name="T0" fmla="*/ 0 w 6"/>
                <a:gd name="T1" fmla="*/ 20 h 20"/>
                <a:gd name="T2" fmla="*/ 0 w 6"/>
                <a:gd name="T3" fmla="*/ 0 h 20"/>
                <a:gd name="T4" fmla="*/ 3 w 6"/>
                <a:gd name="T5" fmla="*/ 0 h 20"/>
                <a:gd name="T6" fmla="*/ 3 w 6"/>
                <a:gd name="T7" fmla="*/ 20 h 20"/>
                <a:gd name="T8" fmla="*/ 6 w 6"/>
                <a:gd name="T9" fmla="*/ 20 h 20"/>
                <a:gd name="T10" fmla="*/ 6 w 6"/>
                <a:gd name="T11" fmla="*/ 0 h 20"/>
                <a:gd name="T12" fmla="*/ 3 w 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0">
                  <a:moveTo>
                    <a:pt x="0" y="20"/>
                  </a:moveTo>
                  <a:lnTo>
                    <a:pt x="0" y="0"/>
                  </a:lnTo>
                  <a:lnTo>
                    <a:pt x="3" y="0"/>
                  </a:lnTo>
                  <a:lnTo>
                    <a:pt x="3" y="20"/>
                  </a:lnTo>
                  <a:lnTo>
                    <a:pt x="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8" name="Freeform 487">
              <a:extLst>
                <a:ext uri="{FF2B5EF4-FFF2-40B4-BE49-F238E27FC236}">
                  <a16:creationId xmlns:a16="http://schemas.microsoft.com/office/drawing/2014/main" id="{5D1324AE-2723-D6BC-E4C2-640C8FBD9A91}"/>
                </a:ext>
              </a:extLst>
            </p:cNvPr>
            <p:cNvSpPr>
              <a:spLocks/>
            </p:cNvSpPr>
            <p:nvPr/>
          </p:nvSpPr>
          <p:spPr bwMode="auto">
            <a:xfrm>
              <a:off x="3889" y="1339"/>
              <a:ext cx="6" cy="7"/>
            </a:xfrm>
            <a:custGeom>
              <a:avLst/>
              <a:gdLst>
                <a:gd name="T0" fmla="*/ 6 w 6"/>
                <a:gd name="T1" fmla="*/ 0 h 7"/>
                <a:gd name="T2" fmla="*/ 0 w 6"/>
                <a:gd name="T3" fmla="*/ 0 h 7"/>
                <a:gd name="T4" fmla="*/ 0 w 6"/>
                <a:gd name="T5" fmla="*/ 3 h 7"/>
                <a:gd name="T6" fmla="*/ 6 w 6"/>
                <a:gd name="T7" fmla="*/ 3 h 7"/>
                <a:gd name="T8" fmla="*/ 6 w 6"/>
                <a:gd name="T9" fmla="*/ 7 h 7"/>
                <a:gd name="T10" fmla="*/ 0 w 6"/>
                <a:gd name="T11" fmla="*/ 7 h 7"/>
                <a:gd name="T12" fmla="*/ 0 w 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6" y="0"/>
                  </a:moveTo>
                  <a:lnTo>
                    <a:pt x="0" y="0"/>
                  </a:lnTo>
                  <a:lnTo>
                    <a:pt x="0" y="3"/>
                  </a:lnTo>
                  <a:lnTo>
                    <a:pt x="6" y="3"/>
                  </a:lnTo>
                  <a:lnTo>
                    <a:pt x="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9" name="Freeform 488">
              <a:extLst>
                <a:ext uri="{FF2B5EF4-FFF2-40B4-BE49-F238E27FC236}">
                  <a16:creationId xmlns:a16="http://schemas.microsoft.com/office/drawing/2014/main" id="{6CF0E8CC-ECD4-F89E-C80A-0D4D35A0E561}"/>
                </a:ext>
              </a:extLst>
            </p:cNvPr>
            <p:cNvSpPr>
              <a:spLocks/>
            </p:cNvSpPr>
            <p:nvPr/>
          </p:nvSpPr>
          <p:spPr bwMode="auto">
            <a:xfrm>
              <a:off x="3885" y="1339"/>
              <a:ext cx="4" cy="10"/>
            </a:xfrm>
            <a:custGeom>
              <a:avLst/>
              <a:gdLst>
                <a:gd name="T0" fmla="*/ 4 w 4"/>
                <a:gd name="T1" fmla="*/ 0 h 10"/>
                <a:gd name="T2" fmla="*/ 0 w 4"/>
                <a:gd name="T3" fmla="*/ 3 h 10"/>
                <a:gd name="T4" fmla="*/ 0 w 4"/>
                <a:gd name="T5" fmla="*/ 7 h 10"/>
                <a:gd name="T6" fmla="*/ 4 w 4"/>
                <a:gd name="T7" fmla="*/ 3 h 10"/>
                <a:gd name="T8" fmla="*/ 4 w 4"/>
                <a:gd name="T9" fmla="*/ 7 h 10"/>
                <a:gd name="T10" fmla="*/ 0 w 4"/>
                <a:gd name="T11" fmla="*/ 10 h 10"/>
                <a:gd name="T12" fmla="*/ 0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7"/>
                  </a:lnTo>
                  <a:lnTo>
                    <a:pt x="4" y="3"/>
                  </a:lnTo>
                  <a:lnTo>
                    <a:pt x="4"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0" name="Freeform 489">
              <a:extLst>
                <a:ext uri="{FF2B5EF4-FFF2-40B4-BE49-F238E27FC236}">
                  <a16:creationId xmlns:a16="http://schemas.microsoft.com/office/drawing/2014/main" id="{93C39C2F-7387-C504-CC99-91C86E3883AA}"/>
                </a:ext>
              </a:extLst>
            </p:cNvPr>
            <p:cNvSpPr>
              <a:spLocks/>
            </p:cNvSpPr>
            <p:nvPr/>
          </p:nvSpPr>
          <p:spPr bwMode="auto">
            <a:xfrm>
              <a:off x="3882" y="1342"/>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1" name="Freeform 490">
              <a:extLst>
                <a:ext uri="{FF2B5EF4-FFF2-40B4-BE49-F238E27FC236}">
                  <a16:creationId xmlns:a16="http://schemas.microsoft.com/office/drawing/2014/main" id="{6222D0EE-0791-D2A0-7299-1E195E6C3893}"/>
                </a:ext>
              </a:extLst>
            </p:cNvPr>
            <p:cNvSpPr>
              <a:spLocks/>
            </p:cNvSpPr>
            <p:nvPr/>
          </p:nvSpPr>
          <p:spPr bwMode="auto">
            <a:xfrm>
              <a:off x="3879" y="1346"/>
              <a:ext cx="3" cy="9"/>
            </a:xfrm>
            <a:custGeom>
              <a:avLst/>
              <a:gdLst>
                <a:gd name="T0" fmla="*/ 3 w 3"/>
                <a:gd name="T1" fmla="*/ 0 h 9"/>
                <a:gd name="T2" fmla="*/ 0 w 3"/>
                <a:gd name="T3" fmla="*/ 3 h 9"/>
                <a:gd name="T4" fmla="*/ 0 w 3"/>
                <a:gd name="T5" fmla="*/ 6 h 9"/>
                <a:gd name="T6" fmla="*/ 3 w 3"/>
                <a:gd name="T7" fmla="*/ 3 h 9"/>
                <a:gd name="T8" fmla="*/ 3 w 3"/>
                <a:gd name="T9" fmla="*/ 6 h 9"/>
                <a:gd name="T10" fmla="*/ 0 w 3"/>
                <a:gd name="T11" fmla="*/ 9 h 9"/>
                <a:gd name="T12" fmla="*/ 0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0" y="3"/>
                  </a:lnTo>
                  <a:lnTo>
                    <a:pt x="0" y="6"/>
                  </a:lnTo>
                  <a:lnTo>
                    <a:pt x="3" y="3"/>
                  </a:lnTo>
                  <a:lnTo>
                    <a:pt x="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 name="Freeform 491">
              <a:extLst>
                <a:ext uri="{FF2B5EF4-FFF2-40B4-BE49-F238E27FC236}">
                  <a16:creationId xmlns:a16="http://schemas.microsoft.com/office/drawing/2014/main" id="{0E2AB12C-22DB-EE34-7F00-931EBA632D5F}"/>
                </a:ext>
              </a:extLst>
            </p:cNvPr>
            <p:cNvSpPr>
              <a:spLocks/>
            </p:cNvSpPr>
            <p:nvPr/>
          </p:nvSpPr>
          <p:spPr bwMode="auto">
            <a:xfrm>
              <a:off x="3875" y="1352"/>
              <a:ext cx="10" cy="7"/>
            </a:xfrm>
            <a:custGeom>
              <a:avLst/>
              <a:gdLst>
                <a:gd name="T0" fmla="*/ 0 w 10"/>
                <a:gd name="T1" fmla="*/ 0 h 7"/>
                <a:gd name="T2" fmla="*/ 4 w 10"/>
                <a:gd name="T3" fmla="*/ 7 h 7"/>
                <a:gd name="T4" fmla="*/ 7 w 10"/>
                <a:gd name="T5" fmla="*/ 7 h 7"/>
                <a:gd name="T6" fmla="*/ 4 w 10"/>
                <a:gd name="T7" fmla="*/ 0 h 7"/>
                <a:gd name="T8" fmla="*/ 7 w 10"/>
                <a:gd name="T9" fmla="*/ 0 h 7"/>
                <a:gd name="T10" fmla="*/ 10 w 10"/>
                <a:gd name="T11" fmla="*/ 7 h 7"/>
                <a:gd name="T12" fmla="*/ 7 w 10"/>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4" y="7"/>
                  </a:lnTo>
                  <a:lnTo>
                    <a:pt x="7" y="7"/>
                  </a:lnTo>
                  <a:lnTo>
                    <a:pt x="4" y="0"/>
                  </a:lnTo>
                  <a:lnTo>
                    <a:pt x="7" y="0"/>
                  </a:lnTo>
                  <a:lnTo>
                    <a:pt x="10" y="7"/>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3" name="Freeform 492">
              <a:extLst>
                <a:ext uri="{FF2B5EF4-FFF2-40B4-BE49-F238E27FC236}">
                  <a16:creationId xmlns:a16="http://schemas.microsoft.com/office/drawing/2014/main" id="{1C9C127C-A342-9720-3444-5219BEA765EE}"/>
                </a:ext>
              </a:extLst>
            </p:cNvPr>
            <p:cNvSpPr>
              <a:spLocks/>
            </p:cNvSpPr>
            <p:nvPr/>
          </p:nvSpPr>
          <p:spPr bwMode="auto">
            <a:xfrm>
              <a:off x="3882" y="1355"/>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4" name="Freeform 493">
              <a:extLst>
                <a:ext uri="{FF2B5EF4-FFF2-40B4-BE49-F238E27FC236}">
                  <a16:creationId xmlns:a16="http://schemas.microsoft.com/office/drawing/2014/main" id="{85CE2D31-339D-9CCA-0B98-2502F135090A}"/>
                </a:ext>
              </a:extLst>
            </p:cNvPr>
            <p:cNvSpPr>
              <a:spLocks/>
            </p:cNvSpPr>
            <p:nvPr/>
          </p:nvSpPr>
          <p:spPr bwMode="auto">
            <a:xfrm>
              <a:off x="3885" y="1359"/>
              <a:ext cx="4" cy="10"/>
            </a:xfrm>
            <a:custGeom>
              <a:avLst/>
              <a:gdLst>
                <a:gd name="T0" fmla="*/ 0 w 4"/>
                <a:gd name="T1" fmla="*/ 0 h 10"/>
                <a:gd name="T2" fmla="*/ 4 w 4"/>
                <a:gd name="T3" fmla="*/ 3 h 10"/>
                <a:gd name="T4" fmla="*/ 4 w 4"/>
                <a:gd name="T5" fmla="*/ 6 h 10"/>
                <a:gd name="T6" fmla="*/ 0 w 4"/>
                <a:gd name="T7" fmla="*/ 3 h 10"/>
                <a:gd name="T8" fmla="*/ 0 w 4"/>
                <a:gd name="T9" fmla="*/ 6 h 10"/>
                <a:gd name="T10" fmla="*/ 4 w 4"/>
                <a:gd name="T11" fmla="*/ 10 h 10"/>
                <a:gd name="T12" fmla="*/ 4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6"/>
                  </a:lnTo>
                  <a:lnTo>
                    <a:pt x="0" y="3"/>
                  </a:lnTo>
                  <a:lnTo>
                    <a:pt x="0" y="6"/>
                  </a:lnTo>
                  <a:lnTo>
                    <a:pt x="4" y="10"/>
                  </a:lnTo>
                  <a:lnTo>
                    <a:pt x="4"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5" name="Freeform 494">
              <a:extLst>
                <a:ext uri="{FF2B5EF4-FFF2-40B4-BE49-F238E27FC236}">
                  <a16:creationId xmlns:a16="http://schemas.microsoft.com/office/drawing/2014/main" id="{24D8E314-B3D1-2401-0FD5-B1E6D507916E}"/>
                </a:ext>
              </a:extLst>
            </p:cNvPr>
            <p:cNvSpPr>
              <a:spLocks/>
            </p:cNvSpPr>
            <p:nvPr/>
          </p:nvSpPr>
          <p:spPr bwMode="auto">
            <a:xfrm>
              <a:off x="3889" y="1359"/>
              <a:ext cx="6" cy="10"/>
            </a:xfrm>
            <a:custGeom>
              <a:avLst/>
              <a:gdLst>
                <a:gd name="T0" fmla="*/ 0 w 6"/>
                <a:gd name="T1" fmla="*/ 3 h 10"/>
                <a:gd name="T2" fmla="*/ 6 w 6"/>
                <a:gd name="T3" fmla="*/ 0 h 10"/>
                <a:gd name="T4" fmla="*/ 6 w 6"/>
                <a:gd name="T5" fmla="*/ 3 h 10"/>
                <a:gd name="T6" fmla="*/ 0 w 6"/>
                <a:gd name="T7" fmla="*/ 6 h 10"/>
                <a:gd name="T8" fmla="*/ 0 w 6"/>
                <a:gd name="T9" fmla="*/ 10 h 10"/>
                <a:gd name="T10" fmla="*/ 6 w 6"/>
                <a:gd name="T11" fmla="*/ 6 h 10"/>
                <a:gd name="T12" fmla="*/ 6 w 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3"/>
                  </a:moveTo>
                  <a:lnTo>
                    <a:pt x="6" y="0"/>
                  </a:lnTo>
                  <a:lnTo>
                    <a:pt x="6" y="3"/>
                  </a:lnTo>
                  <a:lnTo>
                    <a:pt x="0" y="6"/>
                  </a:lnTo>
                  <a:lnTo>
                    <a:pt x="0" y="10"/>
                  </a:lnTo>
                  <a:lnTo>
                    <a:pt x="6" y="6"/>
                  </a:lnTo>
                  <a:lnTo>
                    <a:pt x="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6" name="Freeform 495">
              <a:extLst>
                <a:ext uri="{FF2B5EF4-FFF2-40B4-BE49-F238E27FC236}">
                  <a16:creationId xmlns:a16="http://schemas.microsoft.com/office/drawing/2014/main" id="{85C04F65-DCD5-D666-3E62-FC3419775133}"/>
                </a:ext>
              </a:extLst>
            </p:cNvPr>
            <p:cNvSpPr>
              <a:spLocks/>
            </p:cNvSpPr>
            <p:nvPr/>
          </p:nvSpPr>
          <p:spPr bwMode="auto">
            <a:xfrm>
              <a:off x="1842" y="1365"/>
              <a:ext cx="6" cy="70"/>
            </a:xfrm>
            <a:custGeom>
              <a:avLst/>
              <a:gdLst>
                <a:gd name="T0" fmla="*/ 0 w 6"/>
                <a:gd name="T1" fmla="*/ 0 h 70"/>
                <a:gd name="T2" fmla="*/ 0 w 6"/>
                <a:gd name="T3" fmla="*/ 70 h 70"/>
                <a:gd name="T4" fmla="*/ 3 w 6"/>
                <a:gd name="T5" fmla="*/ 70 h 70"/>
                <a:gd name="T6" fmla="*/ 3 w 6"/>
                <a:gd name="T7" fmla="*/ 0 h 70"/>
                <a:gd name="T8" fmla="*/ 6 w 6"/>
                <a:gd name="T9" fmla="*/ 0 h 70"/>
                <a:gd name="T10" fmla="*/ 6 w 6"/>
                <a:gd name="T11" fmla="*/ 70 h 70"/>
                <a:gd name="T12" fmla="*/ 3 w 6"/>
                <a:gd name="T13" fmla="*/ 7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0">
                  <a:moveTo>
                    <a:pt x="0" y="0"/>
                  </a:moveTo>
                  <a:lnTo>
                    <a:pt x="0" y="70"/>
                  </a:lnTo>
                  <a:lnTo>
                    <a:pt x="3" y="70"/>
                  </a:lnTo>
                  <a:lnTo>
                    <a:pt x="3" y="0"/>
                  </a:lnTo>
                  <a:lnTo>
                    <a:pt x="6" y="0"/>
                  </a:lnTo>
                  <a:lnTo>
                    <a:pt x="6" y="70"/>
                  </a:lnTo>
                  <a:lnTo>
                    <a:pt x="3" y="7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7" name="Freeform 496">
              <a:extLst>
                <a:ext uri="{FF2B5EF4-FFF2-40B4-BE49-F238E27FC236}">
                  <a16:creationId xmlns:a16="http://schemas.microsoft.com/office/drawing/2014/main" id="{AA08EE19-B71E-4E0A-0913-B23C12A07A1A}"/>
                </a:ext>
              </a:extLst>
            </p:cNvPr>
            <p:cNvSpPr>
              <a:spLocks/>
            </p:cNvSpPr>
            <p:nvPr/>
          </p:nvSpPr>
          <p:spPr bwMode="auto">
            <a:xfrm>
              <a:off x="3023" y="1388"/>
              <a:ext cx="26" cy="7"/>
            </a:xfrm>
            <a:custGeom>
              <a:avLst/>
              <a:gdLst>
                <a:gd name="T0" fmla="*/ 0 w 26"/>
                <a:gd name="T1" fmla="*/ 0 h 7"/>
                <a:gd name="T2" fmla="*/ 26 w 26"/>
                <a:gd name="T3" fmla="*/ 0 h 7"/>
                <a:gd name="T4" fmla="*/ 26 w 26"/>
                <a:gd name="T5" fmla="*/ 4 h 7"/>
                <a:gd name="T6" fmla="*/ 0 w 26"/>
                <a:gd name="T7" fmla="*/ 4 h 7"/>
                <a:gd name="T8" fmla="*/ 0 w 26"/>
                <a:gd name="T9" fmla="*/ 7 h 7"/>
                <a:gd name="T10" fmla="*/ 26 w 26"/>
                <a:gd name="T11" fmla="*/ 7 h 7"/>
                <a:gd name="T12" fmla="*/ 26 w 2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0" y="0"/>
                  </a:moveTo>
                  <a:lnTo>
                    <a:pt x="26" y="0"/>
                  </a:lnTo>
                  <a:lnTo>
                    <a:pt x="26" y="4"/>
                  </a:lnTo>
                  <a:lnTo>
                    <a:pt x="0" y="4"/>
                  </a:lnTo>
                  <a:lnTo>
                    <a:pt x="0" y="7"/>
                  </a:lnTo>
                  <a:lnTo>
                    <a:pt x="26" y="7"/>
                  </a:lnTo>
                  <a:lnTo>
                    <a:pt x="2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8" name="Freeform 497">
              <a:extLst>
                <a:ext uri="{FF2B5EF4-FFF2-40B4-BE49-F238E27FC236}">
                  <a16:creationId xmlns:a16="http://schemas.microsoft.com/office/drawing/2014/main" id="{3156757A-19DA-48AF-E77B-FC594BD5F565}"/>
                </a:ext>
              </a:extLst>
            </p:cNvPr>
            <p:cNvSpPr>
              <a:spLocks/>
            </p:cNvSpPr>
            <p:nvPr/>
          </p:nvSpPr>
          <p:spPr bwMode="auto">
            <a:xfrm>
              <a:off x="3020" y="1355"/>
              <a:ext cx="6" cy="37"/>
            </a:xfrm>
            <a:custGeom>
              <a:avLst/>
              <a:gdLst>
                <a:gd name="T0" fmla="*/ 0 w 6"/>
                <a:gd name="T1" fmla="*/ 0 h 37"/>
                <a:gd name="T2" fmla="*/ 0 w 6"/>
                <a:gd name="T3" fmla="*/ 37 h 37"/>
                <a:gd name="T4" fmla="*/ 3 w 6"/>
                <a:gd name="T5" fmla="*/ 37 h 37"/>
                <a:gd name="T6" fmla="*/ 3 w 6"/>
                <a:gd name="T7" fmla="*/ 0 h 37"/>
                <a:gd name="T8" fmla="*/ 6 w 6"/>
                <a:gd name="T9" fmla="*/ 0 h 37"/>
                <a:gd name="T10" fmla="*/ 6 w 6"/>
                <a:gd name="T11" fmla="*/ 37 h 37"/>
                <a:gd name="T12" fmla="*/ 3 w 6"/>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7">
                  <a:moveTo>
                    <a:pt x="0" y="0"/>
                  </a:moveTo>
                  <a:lnTo>
                    <a:pt x="0" y="37"/>
                  </a:lnTo>
                  <a:lnTo>
                    <a:pt x="3" y="37"/>
                  </a:lnTo>
                  <a:lnTo>
                    <a:pt x="3" y="0"/>
                  </a:lnTo>
                  <a:lnTo>
                    <a:pt x="6" y="0"/>
                  </a:lnTo>
                  <a:lnTo>
                    <a:pt x="6" y="37"/>
                  </a:lnTo>
                  <a:lnTo>
                    <a:pt x="3" y="3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 name="Freeform 498">
              <a:extLst>
                <a:ext uri="{FF2B5EF4-FFF2-40B4-BE49-F238E27FC236}">
                  <a16:creationId xmlns:a16="http://schemas.microsoft.com/office/drawing/2014/main" id="{18E35DD3-B471-35B9-D595-2562F925E947}"/>
                </a:ext>
              </a:extLst>
            </p:cNvPr>
            <p:cNvSpPr>
              <a:spLocks/>
            </p:cNvSpPr>
            <p:nvPr/>
          </p:nvSpPr>
          <p:spPr bwMode="auto">
            <a:xfrm>
              <a:off x="3023" y="1392"/>
              <a:ext cx="7" cy="52"/>
            </a:xfrm>
            <a:custGeom>
              <a:avLst/>
              <a:gdLst>
                <a:gd name="T0" fmla="*/ 0 w 7"/>
                <a:gd name="T1" fmla="*/ 0 h 52"/>
                <a:gd name="T2" fmla="*/ 0 w 7"/>
                <a:gd name="T3" fmla="*/ 52 h 52"/>
                <a:gd name="T4" fmla="*/ 3 w 7"/>
                <a:gd name="T5" fmla="*/ 52 h 52"/>
                <a:gd name="T6" fmla="*/ 3 w 7"/>
                <a:gd name="T7" fmla="*/ 0 h 52"/>
                <a:gd name="T8" fmla="*/ 7 w 7"/>
                <a:gd name="T9" fmla="*/ 0 h 52"/>
                <a:gd name="T10" fmla="*/ 7 w 7"/>
                <a:gd name="T11" fmla="*/ 52 h 52"/>
                <a:gd name="T12" fmla="*/ 3 w 7"/>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2">
                  <a:moveTo>
                    <a:pt x="0" y="0"/>
                  </a:moveTo>
                  <a:lnTo>
                    <a:pt x="0" y="52"/>
                  </a:lnTo>
                  <a:lnTo>
                    <a:pt x="3" y="52"/>
                  </a:lnTo>
                  <a:lnTo>
                    <a:pt x="3" y="0"/>
                  </a:lnTo>
                  <a:lnTo>
                    <a:pt x="7" y="0"/>
                  </a:lnTo>
                  <a:lnTo>
                    <a:pt x="7" y="52"/>
                  </a:lnTo>
                  <a:lnTo>
                    <a:pt x="3" y="5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0" name="Freeform 499">
              <a:extLst>
                <a:ext uri="{FF2B5EF4-FFF2-40B4-BE49-F238E27FC236}">
                  <a16:creationId xmlns:a16="http://schemas.microsoft.com/office/drawing/2014/main" id="{037BE782-40D6-9012-96F2-4D27B07849F3}"/>
                </a:ext>
              </a:extLst>
            </p:cNvPr>
            <p:cNvSpPr>
              <a:spLocks/>
            </p:cNvSpPr>
            <p:nvPr/>
          </p:nvSpPr>
          <p:spPr bwMode="auto">
            <a:xfrm>
              <a:off x="3882" y="136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1" name="Freeform 500">
              <a:extLst>
                <a:ext uri="{FF2B5EF4-FFF2-40B4-BE49-F238E27FC236}">
                  <a16:creationId xmlns:a16="http://schemas.microsoft.com/office/drawing/2014/main" id="{D3B19594-6B62-5688-F9DA-2B16B133324C}"/>
                </a:ext>
              </a:extLst>
            </p:cNvPr>
            <p:cNvSpPr>
              <a:spLocks/>
            </p:cNvSpPr>
            <p:nvPr/>
          </p:nvSpPr>
          <p:spPr bwMode="auto">
            <a:xfrm>
              <a:off x="3520" y="1359"/>
              <a:ext cx="16" cy="6"/>
            </a:xfrm>
            <a:custGeom>
              <a:avLst/>
              <a:gdLst>
                <a:gd name="T0" fmla="*/ 16 w 16"/>
                <a:gd name="T1" fmla="*/ 0 h 6"/>
                <a:gd name="T2" fmla="*/ 0 w 16"/>
                <a:gd name="T3" fmla="*/ 0 h 6"/>
                <a:gd name="T4" fmla="*/ 0 w 16"/>
                <a:gd name="T5" fmla="*/ 3 h 6"/>
                <a:gd name="T6" fmla="*/ 16 w 16"/>
                <a:gd name="T7" fmla="*/ 3 h 6"/>
                <a:gd name="T8" fmla="*/ 16 w 16"/>
                <a:gd name="T9" fmla="*/ 6 h 6"/>
                <a:gd name="T10" fmla="*/ 0 w 16"/>
                <a:gd name="T11" fmla="*/ 6 h 6"/>
                <a:gd name="T12" fmla="*/ 0 w 16"/>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
                  <a:moveTo>
                    <a:pt x="16" y="0"/>
                  </a:moveTo>
                  <a:lnTo>
                    <a:pt x="0" y="0"/>
                  </a:lnTo>
                  <a:lnTo>
                    <a:pt x="0" y="3"/>
                  </a:lnTo>
                  <a:lnTo>
                    <a:pt x="16" y="3"/>
                  </a:lnTo>
                  <a:lnTo>
                    <a:pt x="16"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2" name="Freeform 501">
              <a:extLst>
                <a:ext uri="{FF2B5EF4-FFF2-40B4-BE49-F238E27FC236}">
                  <a16:creationId xmlns:a16="http://schemas.microsoft.com/office/drawing/2014/main" id="{93091A25-5D25-2EDC-6EDE-71E8FB111103}"/>
                </a:ext>
              </a:extLst>
            </p:cNvPr>
            <p:cNvSpPr>
              <a:spLocks/>
            </p:cNvSpPr>
            <p:nvPr/>
          </p:nvSpPr>
          <p:spPr bwMode="auto">
            <a:xfrm>
              <a:off x="1848" y="1309"/>
              <a:ext cx="69" cy="7"/>
            </a:xfrm>
            <a:custGeom>
              <a:avLst/>
              <a:gdLst>
                <a:gd name="T0" fmla="*/ 0 w 69"/>
                <a:gd name="T1" fmla="*/ 0 h 7"/>
                <a:gd name="T2" fmla="*/ 69 w 69"/>
                <a:gd name="T3" fmla="*/ 0 h 7"/>
                <a:gd name="T4" fmla="*/ 69 w 69"/>
                <a:gd name="T5" fmla="*/ 4 h 7"/>
                <a:gd name="T6" fmla="*/ 0 w 69"/>
                <a:gd name="T7" fmla="*/ 4 h 7"/>
                <a:gd name="T8" fmla="*/ 0 w 69"/>
                <a:gd name="T9" fmla="*/ 7 h 7"/>
                <a:gd name="T10" fmla="*/ 69 w 69"/>
                <a:gd name="T11" fmla="*/ 7 h 7"/>
                <a:gd name="T12" fmla="*/ 69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0" y="0"/>
                  </a:moveTo>
                  <a:lnTo>
                    <a:pt x="69" y="0"/>
                  </a:lnTo>
                  <a:lnTo>
                    <a:pt x="69" y="4"/>
                  </a:lnTo>
                  <a:lnTo>
                    <a:pt x="0" y="4"/>
                  </a:lnTo>
                  <a:lnTo>
                    <a:pt x="0" y="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3" name="Freeform 502">
              <a:extLst>
                <a:ext uri="{FF2B5EF4-FFF2-40B4-BE49-F238E27FC236}">
                  <a16:creationId xmlns:a16="http://schemas.microsoft.com/office/drawing/2014/main" id="{58259373-5024-A99C-E519-3D0CE6CA3EAD}"/>
                </a:ext>
              </a:extLst>
            </p:cNvPr>
            <p:cNvSpPr>
              <a:spLocks/>
            </p:cNvSpPr>
            <p:nvPr/>
          </p:nvSpPr>
          <p:spPr bwMode="auto">
            <a:xfrm>
              <a:off x="1914" y="1303"/>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4" name="Freeform 503">
              <a:extLst>
                <a:ext uri="{FF2B5EF4-FFF2-40B4-BE49-F238E27FC236}">
                  <a16:creationId xmlns:a16="http://schemas.microsoft.com/office/drawing/2014/main" id="{C78E3DE0-4ADF-F98D-D945-5B700BEC2D32}"/>
                </a:ext>
              </a:extLst>
            </p:cNvPr>
            <p:cNvSpPr>
              <a:spLocks/>
            </p:cNvSpPr>
            <p:nvPr/>
          </p:nvSpPr>
          <p:spPr bwMode="auto">
            <a:xfrm>
              <a:off x="1848" y="1299"/>
              <a:ext cx="69" cy="7"/>
            </a:xfrm>
            <a:custGeom>
              <a:avLst/>
              <a:gdLst>
                <a:gd name="T0" fmla="*/ 69 w 69"/>
                <a:gd name="T1" fmla="*/ 0 h 7"/>
                <a:gd name="T2" fmla="*/ 0 w 69"/>
                <a:gd name="T3" fmla="*/ 0 h 7"/>
                <a:gd name="T4" fmla="*/ 0 w 69"/>
                <a:gd name="T5" fmla="*/ 4 h 7"/>
                <a:gd name="T6" fmla="*/ 69 w 69"/>
                <a:gd name="T7" fmla="*/ 4 h 7"/>
                <a:gd name="T8" fmla="*/ 69 w 69"/>
                <a:gd name="T9" fmla="*/ 7 h 7"/>
                <a:gd name="T10" fmla="*/ 0 w 69"/>
                <a:gd name="T11" fmla="*/ 7 h 7"/>
                <a:gd name="T12" fmla="*/ 0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69" y="0"/>
                  </a:moveTo>
                  <a:lnTo>
                    <a:pt x="0" y="0"/>
                  </a:lnTo>
                  <a:lnTo>
                    <a:pt x="0" y="4"/>
                  </a:lnTo>
                  <a:lnTo>
                    <a:pt x="69" y="4"/>
                  </a:lnTo>
                  <a:lnTo>
                    <a:pt x="69"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5" name="Freeform 504">
              <a:extLst>
                <a:ext uri="{FF2B5EF4-FFF2-40B4-BE49-F238E27FC236}">
                  <a16:creationId xmlns:a16="http://schemas.microsoft.com/office/drawing/2014/main" id="{AA199D2B-C10B-84B9-F897-8AF8DDB7C1EB}"/>
                </a:ext>
              </a:extLst>
            </p:cNvPr>
            <p:cNvSpPr>
              <a:spLocks/>
            </p:cNvSpPr>
            <p:nvPr/>
          </p:nvSpPr>
          <p:spPr bwMode="auto">
            <a:xfrm>
              <a:off x="1845" y="1303"/>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6" name="Freeform 505">
              <a:extLst>
                <a:ext uri="{FF2B5EF4-FFF2-40B4-BE49-F238E27FC236}">
                  <a16:creationId xmlns:a16="http://schemas.microsoft.com/office/drawing/2014/main" id="{AAF449F0-661E-9B55-C2D0-61AFF39625A6}"/>
                </a:ext>
              </a:extLst>
            </p:cNvPr>
            <p:cNvSpPr>
              <a:spLocks/>
            </p:cNvSpPr>
            <p:nvPr/>
          </p:nvSpPr>
          <p:spPr bwMode="auto">
            <a:xfrm>
              <a:off x="1848" y="1299"/>
              <a:ext cx="69" cy="17"/>
            </a:xfrm>
            <a:custGeom>
              <a:avLst/>
              <a:gdLst>
                <a:gd name="T0" fmla="*/ 0 w 69"/>
                <a:gd name="T1" fmla="*/ 10 h 17"/>
                <a:gd name="T2" fmla="*/ 69 w 69"/>
                <a:gd name="T3" fmla="*/ 0 h 17"/>
                <a:gd name="T4" fmla="*/ 69 w 69"/>
                <a:gd name="T5" fmla="*/ 4 h 17"/>
                <a:gd name="T6" fmla="*/ 0 w 69"/>
                <a:gd name="T7" fmla="*/ 14 h 17"/>
                <a:gd name="T8" fmla="*/ 0 w 69"/>
                <a:gd name="T9" fmla="*/ 17 h 17"/>
                <a:gd name="T10" fmla="*/ 69 w 69"/>
                <a:gd name="T11" fmla="*/ 7 h 17"/>
                <a:gd name="T12" fmla="*/ 69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0" y="10"/>
                  </a:moveTo>
                  <a:lnTo>
                    <a:pt x="69" y="0"/>
                  </a:lnTo>
                  <a:lnTo>
                    <a:pt x="69" y="4"/>
                  </a:lnTo>
                  <a:lnTo>
                    <a:pt x="0" y="14"/>
                  </a:lnTo>
                  <a:lnTo>
                    <a:pt x="0" y="1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7" name="Freeform 506">
              <a:extLst>
                <a:ext uri="{FF2B5EF4-FFF2-40B4-BE49-F238E27FC236}">
                  <a16:creationId xmlns:a16="http://schemas.microsoft.com/office/drawing/2014/main" id="{73107C75-323A-2589-A8E8-2AD03CE36A3F}"/>
                </a:ext>
              </a:extLst>
            </p:cNvPr>
            <p:cNvSpPr>
              <a:spLocks/>
            </p:cNvSpPr>
            <p:nvPr/>
          </p:nvSpPr>
          <p:spPr bwMode="auto">
            <a:xfrm>
              <a:off x="1914" y="1303"/>
              <a:ext cx="7" cy="10"/>
            </a:xfrm>
            <a:custGeom>
              <a:avLst/>
              <a:gdLst>
                <a:gd name="T0" fmla="*/ 0 w 7"/>
                <a:gd name="T1" fmla="*/ 0 h 10"/>
                <a:gd name="T2" fmla="*/ 0 w 7"/>
                <a:gd name="T3" fmla="*/ 10 h 10"/>
                <a:gd name="T4" fmla="*/ 3 w 7"/>
                <a:gd name="T5" fmla="*/ 10 h 10"/>
                <a:gd name="T6" fmla="*/ 3 w 7"/>
                <a:gd name="T7" fmla="*/ 0 h 10"/>
                <a:gd name="T8" fmla="*/ 7 w 7"/>
                <a:gd name="T9" fmla="*/ 0 h 10"/>
                <a:gd name="T10" fmla="*/ 7 w 7"/>
                <a:gd name="T11" fmla="*/ 10 h 10"/>
                <a:gd name="T12" fmla="*/ 3 w 7"/>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0" y="10"/>
                  </a:lnTo>
                  <a:lnTo>
                    <a:pt x="3" y="10"/>
                  </a:lnTo>
                  <a:lnTo>
                    <a:pt x="3" y="0"/>
                  </a:lnTo>
                  <a:lnTo>
                    <a:pt x="7"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8" name="Freeform 507">
              <a:extLst>
                <a:ext uri="{FF2B5EF4-FFF2-40B4-BE49-F238E27FC236}">
                  <a16:creationId xmlns:a16="http://schemas.microsoft.com/office/drawing/2014/main" id="{52B701A9-5FC1-78AA-0084-FC87699388C6}"/>
                </a:ext>
              </a:extLst>
            </p:cNvPr>
            <p:cNvSpPr>
              <a:spLocks/>
            </p:cNvSpPr>
            <p:nvPr/>
          </p:nvSpPr>
          <p:spPr bwMode="auto">
            <a:xfrm>
              <a:off x="1848" y="1299"/>
              <a:ext cx="69" cy="17"/>
            </a:xfrm>
            <a:custGeom>
              <a:avLst/>
              <a:gdLst>
                <a:gd name="T0" fmla="*/ 69 w 69"/>
                <a:gd name="T1" fmla="*/ 10 h 17"/>
                <a:gd name="T2" fmla="*/ 0 w 69"/>
                <a:gd name="T3" fmla="*/ 0 h 17"/>
                <a:gd name="T4" fmla="*/ 0 w 69"/>
                <a:gd name="T5" fmla="*/ 4 h 17"/>
                <a:gd name="T6" fmla="*/ 69 w 69"/>
                <a:gd name="T7" fmla="*/ 14 h 17"/>
                <a:gd name="T8" fmla="*/ 69 w 69"/>
                <a:gd name="T9" fmla="*/ 17 h 17"/>
                <a:gd name="T10" fmla="*/ 0 w 69"/>
                <a:gd name="T11" fmla="*/ 7 h 17"/>
                <a:gd name="T12" fmla="*/ 0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69" y="10"/>
                  </a:moveTo>
                  <a:lnTo>
                    <a:pt x="0" y="0"/>
                  </a:lnTo>
                  <a:lnTo>
                    <a:pt x="0" y="4"/>
                  </a:lnTo>
                  <a:lnTo>
                    <a:pt x="69" y="14"/>
                  </a:lnTo>
                  <a:lnTo>
                    <a:pt x="6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9" name="Freeform 508">
              <a:extLst>
                <a:ext uri="{FF2B5EF4-FFF2-40B4-BE49-F238E27FC236}">
                  <a16:creationId xmlns:a16="http://schemas.microsoft.com/office/drawing/2014/main" id="{71F2394B-EF59-10AA-1638-7A15B2FDCC64}"/>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0" name="Freeform 509">
              <a:extLst>
                <a:ext uri="{FF2B5EF4-FFF2-40B4-BE49-F238E27FC236}">
                  <a16:creationId xmlns:a16="http://schemas.microsoft.com/office/drawing/2014/main" id="{9E7952F2-C9E9-86F4-4761-9C592BDCB435}"/>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1" name="Freeform 510">
              <a:extLst>
                <a:ext uri="{FF2B5EF4-FFF2-40B4-BE49-F238E27FC236}">
                  <a16:creationId xmlns:a16="http://schemas.microsoft.com/office/drawing/2014/main" id="{71797A04-C8BE-010B-3237-6639039183AD}"/>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2" name="Freeform 511">
              <a:extLst>
                <a:ext uri="{FF2B5EF4-FFF2-40B4-BE49-F238E27FC236}">
                  <a16:creationId xmlns:a16="http://schemas.microsoft.com/office/drawing/2014/main" id="{A065CD7E-C3B9-948D-F962-8059A96273D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 name="Freeform 512">
              <a:extLst>
                <a:ext uri="{FF2B5EF4-FFF2-40B4-BE49-F238E27FC236}">
                  <a16:creationId xmlns:a16="http://schemas.microsoft.com/office/drawing/2014/main" id="{80FA5304-7946-C882-A21C-943CAB1D3831}"/>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4" name="Freeform 513">
              <a:extLst>
                <a:ext uri="{FF2B5EF4-FFF2-40B4-BE49-F238E27FC236}">
                  <a16:creationId xmlns:a16="http://schemas.microsoft.com/office/drawing/2014/main" id="{68A5527A-2C45-B03B-3860-A319061E6B02}"/>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5" name="Freeform 514">
              <a:extLst>
                <a:ext uri="{FF2B5EF4-FFF2-40B4-BE49-F238E27FC236}">
                  <a16:creationId xmlns:a16="http://schemas.microsoft.com/office/drawing/2014/main" id="{7428F41D-BC46-0F87-BD36-327FB1A32465}"/>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6" name="Freeform 515">
              <a:extLst>
                <a:ext uri="{FF2B5EF4-FFF2-40B4-BE49-F238E27FC236}">
                  <a16:creationId xmlns:a16="http://schemas.microsoft.com/office/drawing/2014/main" id="{9884882F-534A-8332-6DC6-39C91C0FCAB4}"/>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7" name="Freeform 516">
              <a:extLst>
                <a:ext uri="{FF2B5EF4-FFF2-40B4-BE49-F238E27FC236}">
                  <a16:creationId xmlns:a16="http://schemas.microsoft.com/office/drawing/2014/main" id="{92B2C387-A454-73FF-A6D3-A19F075D71F5}"/>
                </a:ext>
              </a:extLst>
            </p:cNvPr>
            <p:cNvSpPr>
              <a:spLocks/>
            </p:cNvSpPr>
            <p:nvPr/>
          </p:nvSpPr>
          <p:spPr bwMode="auto">
            <a:xfrm>
              <a:off x="3517" y="1290"/>
              <a:ext cx="6" cy="72"/>
            </a:xfrm>
            <a:custGeom>
              <a:avLst/>
              <a:gdLst>
                <a:gd name="T0" fmla="*/ 0 w 6"/>
                <a:gd name="T1" fmla="*/ 72 h 72"/>
                <a:gd name="T2" fmla="*/ 0 w 6"/>
                <a:gd name="T3" fmla="*/ 0 h 72"/>
                <a:gd name="T4" fmla="*/ 3 w 6"/>
                <a:gd name="T5" fmla="*/ 0 h 72"/>
                <a:gd name="T6" fmla="*/ 3 w 6"/>
                <a:gd name="T7" fmla="*/ 72 h 72"/>
                <a:gd name="T8" fmla="*/ 6 w 6"/>
                <a:gd name="T9" fmla="*/ 72 h 72"/>
                <a:gd name="T10" fmla="*/ 6 w 6"/>
                <a:gd name="T11" fmla="*/ 0 h 72"/>
                <a:gd name="T12" fmla="*/ 3 w 6"/>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2">
                  <a:moveTo>
                    <a:pt x="0" y="72"/>
                  </a:moveTo>
                  <a:lnTo>
                    <a:pt x="0" y="0"/>
                  </a:lnTo>
                  <a:lnTo>
                    <a:pt x="3" y="0"/>
                  </a:lnTo>
                  <a:lnTo>
                    <a:pt x="3" y="72"/>
                  </a:lnTo>
                  <a:lnTo>
                    <a:pt x="6" y="72"/>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8" name="Freeform 517">
              <a:extLst>
                <a:ext uri="{FF2B5EF4-FFF2-40B4-BE49-F238E27FC236}">
                  <a16:creationId xmlns:a16="http://schemas.microsoft.com/office/drawing/2014/main" id="{4EA023CF-2D9B-9CCB-9224-F1966F30088D}"/>
                </a:ext>
              </a:extLst>
            </p:cNvPr>
            <p:cNvSpPr>
              <a:spLocks/>
            </p:cNvSpPr>
            <p:nvPr/>
          </p:nvSpPr>
          <p:spPr bwMode="auto">
            <a:xfrm>
              <a:off x="3517" y="1286"/>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9" name="Freeform 518">
              <a:extLst>
                <a:ext uri="{FF2B5EF4-FFF2-40B4-BE49-F238E27FC236}">
                  <a16:creationId xmlns:a16="http://schemas.microsoft.com/office/drawing/2014/main" id="{8FD18BDA-1CFF-148F-744A-034E94E68AB2}"/>
                </a:ext>
              </a:extLst>
            </p:cNvPr>
            <p:cNvSpPr>
              <a:spLocks/>
            </p:cNvSpPr>
            <p:nvPr/>
          </p:nvSpPr>
          <p:spPr bwMode="auto">
            <a:xfrm>
              <a:off x="3510" y="1118"/>
              <a:ext cx="10" cy="172"/>
            </a:xfrm>
            <a:custGeom>
              <a:avLst/>
              <a:gdLst>
                <a:gd name="T0" fmla="*/ 3 w 10"/>
                <a:gd name="T1" fmla="*/ 172 h 172"/>
                <a:gd name="T2" fmla="*/ 0 w 10"/>
                <a:gd name="T3" fmla="*/ 0 h 172"/>
                <a:gd name="T4" fmla="*/ 3 w 10"/>
                <a:gd name="T5" fmla="*/ 0 h 172"/>
                <a:gd name="T6" fmla="*/ 7 w 10"/>
                <a:gd name="T7" fmla="*/ 172 h 172"/>
                <a:gd name="T8" fmla="*/ 10 w 10"/>
                <a:gd name="T9" fmla="*/ 172 h 172"/>
                <a:gd name="T10" fmla="*/ 7 w 10"/>
                <a:gd name="T11" fmla="*/ 0 h 172"/>
                <a:gd name="T12" fmla="*/ 3 w 10"/>
                <a:gd name="T13" fmla="*/ 0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2">
                  <a:moveTo>
                    <a:pt x="3" y="172"/>
                  </a:moveTo>
                  <a:lnTo>
                    <a:pt x="0" y="0"/>
                  </a:lnTo>
                  <a:lnTo>
                    <a:pt x="3" y="0"/>
                  </a:lnTo>
                  <a:lnTo>
                    <a:pt x="7" y="172"/>
                  </a:lnTo>
                  <a:lnTo>
                    <a:pt x="10" y="1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0" name="Freeform 519">
              <a:extLst>
                <a:ext uri="{FF2B5EF4-FFF2-40B4-BE49-F238E27FC236}">
                  <a16:creationId xmlns:a16="http://schemas.microsoft.com/office/drawing/2014/main" id="{DC4459CC-1365-7E67-63B4-85F859C017A2}"/>
                </a:ext>
              </a:extLst>
            </p:cNvPr>
            <p:cNvSpPr>
              <a:spLocks/>
            </p:cNvSpPr>
            <p:nvPr/>
          </p:nvSpPr>
          <p:spPr bwMode="auto">
            <a:xfrm>
              <a:off x="3513" y="1115"/>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1" name="Freeform 520">
              <a:extLst>
                <a:ext uri="{FF2B5EF4-FFF2-40B4-BE49-F238E27FC236}">
                  <a16:creationId xmlns:a16="http://schemas.microsoft.com/office/drawing/2014/main" id="{A61D2DCB-4CC6-B581-5D21-9842D47F5F66}"/>
                </a:ext>
              </a:extLst>
            </p:cNvPr>
            <p:cNvSpPr>
              <a:spLocks/>
            </p:cNvSpPr>
            <p:nvPr/>
          </p:nvSpPr>
          <p:spPr bwMode="auto">
            <a:xfrm>
              <a:off x="3517" y="960"/>
              <a:ext cx="6" cy="158"/>
            </a:xfrm>
            <a:custGeom>
              <a:avLst/>
              <a:gdLst>
                <a:gd name="T0" fmla="*/ 0 w 6"/>
                <a:gd name="T1" fmla="*/ 158 h 158"/>
                <a:gd name="T2" fmla="*/ 0 w 6"/>
                <a:gd name="T3" fmla="*/ 0 h 158"/>
                <a:gd name="T4" fmla="*/ 3 w 6"/>
                <a:gd name="T5" fmla="*/ 0 h 158"/>
                <a:gd name="T6" fmla="*/ 3 w 6"/>
                <a:gd name="T7" fmla="*/ 158 h 158"/>
                <a:gd name="T8" fmla="*/ 6 w 6"/>
                <a:gd name="T9" fmla="*/ 158 h 158"/>
                <a:gd name="T10" fmla="*/ 6 w 6"/>
                <a:gd name="T11" fmla="*/ 0 h 158"/>
                <a:gd name="T12" fmla="*/ 3 w 6"/>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58">
                  <a:moveTo>
                    <a:pt x="0" y="158"/>
                  </a:moveTo>
                  <a:lnTo>
                    <a:pt x="0" y="0"/>
                  </a:lnTo>
                  <a:lnTo>
                    <a:pt x="3" y="0"/>
                  </a:lnTo>
                  <a:lnTo>
                    <a:pt x="3" y="158"/>
                  </a:lnTo>
                  <a:lnTo>
                    <a:pt x="6" y="158"/>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 name="Freeform 521">
              <a:extLst>
                <a:ext uri="{FF2B5EF4-FFF2-40B4-BE49-F238E27FC236}">
                  <a16:creationId xmlns:a16="http://schemas.microsoft.com/office/drawing/2014/main" id="{548A4C8C-DCC4-90AE-63D1-C2181FE4500B}"/>
                </a:ext>
              </a:extLst>
            </p:cNvPr>
            <p:cNvSpPr>
              <a:spLocks/>
            </p:cNvSpPr>
            <p:nvPr/>
          </p:nvSpPr>
          <p:spPr bwMode="auto">
            <a:xfrm>
              <a:off x="3517" y="957"/>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 name="Freeform 522">
              <a:extLst>
                <a:ext uri="{FF2B5EF4-FFF2-40B4-BE49-F238E27FC236}">
                  <a16:creationId xmlns:a16="http://schemas.microsoft.com/office/drawing/2014/main" id="{9E16333F-1B3E-9CE5-E175-2417DD54BA60}"/>
                </a:ext>
              </a:extLst>
            </p:cNvPr>
            <p:cNvSpPr>
              <a:spLocks/>
            </p:cNvSpPr>
            <p:nvPr/>
          </p:nvSpPr>
          <p:spPr bwMode="auto">
            <a:xfrm>
              <a:off x="3517" y="95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4" name="Freeform 523">
              <a:extLst>
                <a:ext uri="{FF2B5EF4-FFF2-40B4-BE49-F238E27FC236}">
                  <a16:creationId xmlns:a16="http://schemas.microsoft.com/office/drawing/2014/main" id="{6E49F600-43BC-4451-3D67-121C791CAE14}"/>
                </a:ext>
              </a:extLst>
            </p:cNvPr>
            <p:cNvSpPr>
              <a:spLocks/>
            </p:cNvSpPr>
            <p:nvPr/>
          </p:nvSpPr>
          <p:spPr bwMode="auto">
            <a:xfrm>
              <a:off x="3513" y="954"/>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5" name="Freeform 524">
              <a:extLst>
                <a:ext uri="{FF2B5EF4-FFF2-40B4-BE49-F238E27FC236}">
                  <a16:creationId xmlns:a16="http://schemas.microsoft.com/office/drawing/2014/main" id="{81189D22-E0E6-993C-C774-FD0CBDFC8594}"/>
                </a:ext>
              </a:extLst>
            </p:cNvPr>
            <p:cNvSpPr>
              <a:spLocks/>
            </p:cNvSpPr>
            <p:nvPr/>
          </p:nvSpPr>
          <p:spPr bwMode="auto">
            <a:xfrm>
              <a:off x="3517" y="950"/>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6" name="Freeform 525">
              <a:extLst>
                <a:ext uri="{FF2B5EF4-FFF2-40B4-BE49-F238E27FC236}">
                  <a16:creationId xmlns:a16="http://schemas.microsoft.com/office/drawing/2014/main" id="{DA851EBB-1C73-C48C-D4ED-96399FF50444}"/>
                </a:ext>
              </a:extLst>
            </p:cNvPr>
            <p:cNvSpPr>
              <a:spLocks/>
            </p:cNvSpPr>
            <p:nvPr/>
          </p:nvSpPr>
          <p:spPr bwMode="auto">
            <a:xfrm>
              <a:off x="3513" y="950"/>
              <a:ext cx="7" cy="4"/>
            </a:xfrm>
            <a:custGeom>
              <a:avLst/>
              <a:gdLst>
                <a:gd name="T0" fmla="*/ 0 w 7"/>
                <a:gd name="T1" fmla="*/ 4 h 4"/>
                <a:gd name="T2" fmla="*/ 0 w 7"/>
                <a:gd name="T3" fmla="*/ 0 h 4"/>
                <a:gd name="T4" fmla="*/ 4 w 7"/>
                <a:gd name="T5" fmla="*/ 0 h 4"/>
                <a:gd name="T6" fmla="*/ 4 w 7"/>
                <a:gd name="T7" fmla="*/ 4 h 4"/>
                <a:gd name="T8" fmla="*/ 7 w 7"/>
                <a:gd name="T9" fmla="*/ 4 h 4"/>
                <a:gd name="T10" fmla="*/ 7 w 7"/>
                <a:gd name="T11" fmla="*/ 0 h 4"/>
                <a:gd name="T12" fmla="*/ 4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4" y="0"/>
                  </a:lnTo>
                  <a:lnTo>
                    <a:pt x="4" y="4"/>
                  </a:lnTo>
                  <a:lnTo>
                    <a:pt x="7" y="4"/>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7" name="Freeform 526">
              <a:extLst>
                <a:ext uri="{FF2B5EF4-FFF2-40B4-BE49-F238E27FC236}">
                  <a16:creationId xmlns:a16="http://schemas.microsoft.com/office/drawing/2014/main" id="{A5B70B6C-8FE5-3899-76B6-4BD31D247921}"/>
                </a:ext>
              </a:extLst>
            </p:cNvPr>
            <p:cNvSpPr>
              <a:spLocks/>
            </p:cNvSpPr>
            <p:nvPr/>
          </p:nvSpPr>
          <p:spPr bwMode="auto">
            <a:xfrm>
              <a:off x="3513" y="947"/>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8" name="Freeform 527">
              <a:extLst>
                <a:ext uri="{FF2B5EF4-FFF2-40B4-BE49-F238E27FC236}">
                  <a16:creationId xmlns:a16="http://schemas.microsoft.com/office/drawing/2014/main" id="{039C11AA-212A-E574-5521-B5BBB847F0ED}"/>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9" name="Freeform 528">
              <a:extLst>
                <a:ext uri="{FF2B5EF4-FFF2-40B4-BE49-F238E27FC236}">
                  <a16:creationId xmlns:a16="http://schemas.microsoft.com/office/drawing/2014/main" id="{A237AEEC-C126-997A-2BEA-B613EF7D72A9}"/>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0" name="Freeform 529">
              <a:extLst>
                <a:ext uri="{FF2B5EF4-FFF2-40B4-BE49-F238E27FC236}">
                  <a16:creationId xmlns:a16="http://schemas.microsoft.com/office/drawing/2014/main" id="{AA323D1C-1467-2F38-4077-801571388C9B}"/>
                </a:ext>
              </a:extLst>
            </p:cNvPr>
            <p:cNvSpPr>
              <a:spLocks/>
            </p:cNvSpPr>
            <p:nvPr/>
          </p:nvSpPr>
          <p:spPr bwMode="auto">
            <a:xfrm>
              <a:off x="3510" y="947"/>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1" name="Freeform 530">
              <a:extLst>
                <a:ext uri="{FF2B5EF4-FFF2-40B4-BE49-F238E27FC236}">
                  <a16:creationId xmlns:a16="http://schemas.microsoft.com/office/drawing/2014/main" id="{DA05C1D2-9742-B43B-79CB-342C108D2E15}"/>
                </a:ext>
              </a:extLst>
            </p:cNvPr>
            <p:cNvSpPr>
              <a:spLocks/>
            </p:cNvSpPr>
            <p:nvPr/>
          </p:nvSpPr>
          <p:spPr bwMode="auto">
            <a:xfrm>
              <a:off x="3513"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2" name="Freeform 531">
              <a:extLst>
                <a:ext uri="{FF2B5EF4-FFF2-40B4-BE49-F238E27FC236}">
                  <a16:creationId xmlns:a16="http://schemas.microsoft.com/office/drawing/2014/main" id="{5944031D-67CA-043E-B2CC-7607D06DEAD1}"/>
                </a:ext>
              </a:extLst>
            </p:cNvPr>
            <p:cNvSpPr>
              <a:spLocks/>
            </p:cNvSpPr>
            <p:nvPr/>
          </p:nvSpPr>
          <p:spPr bwMode="auto">
            <a:xfrm>
              <a:off x="3510"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 name="Freeform 532">
              <a:extLst>
                <a:ext uri="{FF2B5EF4-FFF2-40B4-BE49-F238E27FC236}">
                  <a16:creationId xmlns:a16="http://schemas.microsoft.com/office/drawing/2014/main" id="{D460B2FB-8453-3E28-E632-A4C24F1938FE}"/>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4" name="Freeform 533">
              <a:extLst>
                <a:ext uri="{FF2B5EF4-FFF2-40B4-BE49-F238E27FC236}">
                  <a16:creationId xmlns:a16="http://schemas.microsoft.com/office/drawing/2014/main" id="{72D2CF6B-2065-13CD-4954-90C830413F81}"/>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5" name="Freeform 534">
              <a:extLst>
                <a:ext uri="{FF2B5EF4-FFF2-40B4-BE49-F238E27FC236}">
                  <a16:creationId xmlns:a16="http://schemas.microsoft.com/office/drawing/2014/main" id="{F7154D4E-3438-BC96-BA04-428CF32B0100}"/>
                </a:ext>
              </a:extLst>
            </p:cNvPr>
            <p:cNvSpPr>
              <a:spLocks/>
            </p:cNvSpPr>
            <p:nvPr/>
          </p:nvSpPr>
          <p:spPr bwMode="auto">
            <a:xfrm>
              <a:off x="3507"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6" name="Freeform 535">
              <a:extLst>
                <a:ext uri="{FF2B5EF4-FFF2-40B4-BE49-F238E27FC236}">
                  <a16:creationId xmlns:a16="http://schemas.microsoft.com/office/drawing/2014/main" id="{ACE944C6-D848-3AB7-C55D-70B37B4F42EB}"/>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7" name="Freeform 536">
              <a:extLst>
                <a:ext uri="{FF2B5EF4-FFF2-40B4-BE49-F238E27FC236}">
                  <a16:creationId xmlns:a16="http://schemas.microsoft.com/office/drawing/2014/main" id="{FAACCAC2-783C-E9A1-1153-826E6B46E6A3}"/>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8" name="Freeform 537">
              <a:extLst>
                <a:ext uri="{FF2B5EF4-FFF2-40B4-BE49-F238E27FC236}">
                  <a16:creationId xmlns:a16="http://schemas.microsoft.com/office/drawing/2014/main" id="{D750E83C-BC28-554A-216E-3481A874E04D}"/>
                </a:ext>
              </a:extLst>
            </p:cNvPr>
            <p:cNvSpPr>
              <a:spLocks/>
            </p:cNvSpPr>
            <p:nvPr/>
          </p:nvSpPr>
          <p:spPr bwMode="auto">
            <a:xfrm>
              <a:off x="3504"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9" name="Freeform 538">
              <a:extLst>
                <a:ext uri="{FF2B5EF4-FFF2-40B4-BE49-F238E27FC236}">
                  <a16:creationId xmlns:a16="http://schemas.microsoft.com/office/drawing/2014/main" id="{EDD46C4D-B17C-451F-7DC3-1E02E75C200C}"/>
                </a:ext>
              </a:extLst>
            </p:cNvPr>
            <p:cNvSpPr>
              <a:spLocks/>
            </p:cNvSpPr>
            <p:nvPr/>
          </p:nvSpPr>
          <p:spPr bwMode="auto">
            <a:xfrm>
              <a:off x="3500" y="927"/>
              <a:ext cx="7" cy="20"/>
            </a:xfrm>
            <a:custGeom>
              <a:avLst/>
              <a:gdLst>
                <a:gd name="T0" fmla="*/ 0 w 7"/>
                <a:gd name="T1" fmla="*/ 20 h 20"/>
                <a:gd name="T2" fmla="*/ 0 w 7"/>
                <a:gd name="T3" fmla="*/ 0 h 20"/>
                <a:gd name="T4" fmla="*/ 4 w 7"/>
                <a:gd name="T5" fmla="*/ 0 h 20"/>
                <a:gd name="T6" fmla="*/ 4 w 7"/>
                <a:gd name="T7" fmla="*/ 20 h 20"/>
                <a:gd name="T8" fmla="*/ 7 w 7"/>
                <a:gd name="T9" fmla="*/ 20 h 20"/>
                <a:gd name="T10" fmla="*/ 7 w 7"/>
                <a:gd name="T11" fmla="*/ 0 h 20"/>
                <a:gd name="T12" fmla="*/ 4 w 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20"/>
                  </a:moveTo>
                  <a:lnTo>
                    <a:pt x="0" y="0"/>
                  </a:lnTo>
                  <a:lnTo>
                    <a:pt x="4" y="0"/>
                  </a:lnTo>
                  <a:lnTo>
                    <a:pt x="4" y="20"/>
                  </a:lnTo>
                  <a:lnTo>
                    <a:pt x="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0" name="Freeform 539">
              <a:extLst>
                <a:ext uri="{FF2B5EF4-FFF2-40B4-BE49-F238E27FC236}">
                  <a16:creationId xmlns:a16="http://schemas.microsoft.com/office/drawing/2014/main" id="{2E576E68-C96D-8E21-08E4-D1B80552F8AF}"/>
                </a:ext>
              </a:extLst>
            </p:cNvPr>
            <p:cNvSpPr>
              <a:spLocks/>
            </p:cNvSpPr>
            <p:nvPr/>
          </p:nvSpPr>
          <p:spPr bwMode="auto">
            <a:xfrm>
              <a:off x="3504" y="924"/>
              <a:ext cx="9" cy="7"/>
            </a:xfrm>
            <a:custGeom>
              <a:avLst/>
              <a:gdLst>
                <a:gd name="T0" fmla="*/ 0 w 9"/>
                <a:gd name="T1" fmla="*/ 0 h 7"/>
                <a:gd name="T2" fmla="*/ 9 w 9"/>
                <a:gd name="T3" fmla="*/ 0 h 7"/>
                <a:gd name="T4" fmla="*/ 9 w 9"/>
                <a:gd name="T5" fmla="*/ 3 h 7"/>
                <a:gd name="T6" fmla="*/ 0 w 9"/>
                <a:gd name="T7" fmla="*/ 3 h 7"/>
                <a:gd name="T8" fmla="*/ 0 w 9"/>
                <a:gd name="T9" fmla="*/ 7 h 7"/>
                <a:gd name="T10" fmla="*/ 9 w 9"/>
                <a:gd name="T11" fmla="*/ 7 h 7"/>
                <a:gd name="T12" fmla="*/ 9 w 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7">
                  <a:moveTo>
                    <a:pt x="0" y="0"/>
                  </a:moveTo>
                  <a:lnTo>
                    <a:pt x="9" y="0"/>
                  </a:lnTo>
                  <a:lnTo>
                    <a:pt x="9" y="3"/>
                  </a:lnTo>
                  <a:lnTo>
                    <a:pt x="0" y="3"/>
                  </a:lnTo>
                  <a:lnTo>
                    <a:pt x="0" y="7"/>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1" name="Freeform 540">
              <a:extLst>
                <a:ext uri="{FF2B5EF4-FFF2-40B4-BE49-F238E27FC236}">
                  <a16:creationId xmlns:a16="http://schemas.microsoft.com/office/drawing/2014/main" id="{1005680F-F969-08AE-501E-4F3F601E7B74}"/>
                </a:ext>
              </a:extLst>
            </p:cNvPr>
            <p:cNvSpPr>
              <a:spLocks/>
            </p:cNvSpPr>
            <p:nvPr/>
          </p:nvSpPr>
          <p:spPr bwMode="auto">
            <a:xfrm>
              <a:off x="3513" y="924"/>
              <a:ext cx="4" cy="10"/>
            </a:xfrm>
            <a:custGeom>
              <a:avLst/>
              <a:gdLst>
                <a:gd name="T0" fmla="*/ 0 w 4"/>
                <a:gd name="T1" fmla="*/ 0 h 10"/>
                <a:gd name="T2" fmla="*/ 4 w 4"/>
                <a:gd name="T3" fmla="*/ 3 h 10"/>
                <a:gd name="T4" fmla="*/ 4 w 4"/>
                <a:gd name="T5" fmla="*/ 7 h 10"/>
                <a:gd name="T6" fmla="*/ 0 w 4"/>
                <a:gd name="T7" fmla="*/ 3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7"/>
                  </a:lnTo>
                  <a:lnTo>
                    <a:pt x="0" y="3"/>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2" name="Freeform 541">
              <a:extLst>
                <a:ext uri="{FF2B5EF4-FFF2-40B4-BE49-F238E27FC236}">
                  <a16:creationId xmlns:a16="http://schemas.microsoft.com/office/drawing/2014/main" id="{FDC5E51D-3FBF-091C-3421-8690716B5CEB}"/>
                </a:ext>
              </a:extLst>
            </p:cNvPr>
            <p:cNvSpPr>
              <a:spLocks/>
            </p:cNvSpPr>
            <p:nvPr/>
          </p:nvSpPr>
          <p:spPr bwMode="auto">
            <a:xfrm>
              <a:off x="3517"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 name="Freeform 542">
              <a:extLst>
                <a:ext uri="{FF2B5EF4-FFF2-40B4-BE49-F238E27FC236}">
                  <a16:creationId xmlns:a16="http://schemas.microsoft.com/office/drawing/2014/main" id="{1619886A-7FE5-7682-1E38-8872760DCF79}"/>
                </a:ext>
              </a:extLst>
            </p:cNvPr>
            <p:cNvSpPr>
              <a:spLocks/>
            </p:cNvSpPr>
            <p:nvPr/>
          </p:nvSpPr>
          <p:spPr bwMode="auto">
            <a:xfrm>
              <a:off x="3520"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 name="Freeform 543">
              <a:extLst>
                <a:ext uri="{FF2B5EF4-FFF2-40B4-BE49-F238E27FC236}">
                  <a16:creationId xmlns:a16="http://schemas.microsoft.com/office/drawing/2014/main" id="{56126F0A-C92D-8F54-919A-37A508BFAEF1}"/>
                </a:ext>
              </a:extLst>
            </p:cNvPr>
            <p:cNvSpPr>
              <a:spLocks/>
            </p:cNvSpPr>
            <p:nvPr/>
          </p:nvSpPr>
          <p:spPr bwMode="auto">
            <a:xfrm>
              <a:off x="3523" y="92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5" name="Freeform 544">
              <a:extLst>
                <a:ext uri="{FF2B5EF4-FFF2-40B4-BE49-F238E27FC236}">
                  <a16:creationId xmlns:a16="http://schemas.microsoft.com/office/drawing/2014/main" id="{B2393DA7-0578-5769-235A-7DF94AEC5C55}"/>
                </a:ext>
              </a:extLst>
            </p:cNvPr>
            <p:cNvSpPr>
              <a:spLocks/>
            </p:cNvSpPr>
            <p:nvPr/>
          </p:nvSpPr>
          <p:spPr bwMode="auto">
            <a:xfrm>
              <a:off x="3523" y="927"/>
              <a:ext cx="4" cy="10"/>
            </a:xfrm>
            <a:custGeom>
              <a:avLst/>
              <a:gdLst>
                <a:gd name="T0" fmla="*/ 0 w 4"/>
                <a:gd name="T1" fmla="*/ 0 h 10"/>
                <a:gd name="T2" fmla="*/ 4 w 4"/>
                <a:gd name="T3" fmla="*/ 4 h 10"/>
                <a:gd name="T4" fmla="*/ 4 w 4"/>
                <a:gd name="T5" fmla="*/ 7 h 10"/>
                <a:gd name="T6" fmla="*/ 0 w 4"/>
                <a:gd name="T7" fmla="*/ 4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4"/>
                  </a:lnTo>
                  <a:lnTo>
                    <a:pt x="4" y="7"/>
                  </a:lnTo>
                  <a:lnTo>
                    <a:pt x="0" y="4"/>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6" name="Freeform 545">
              <a:extLst>
                <a:ext uri="{FF2B5EF4-FFF2-40B4-BE49-F238E27FC236}">
                  <a16:creationId xmlns:a16="http://schemas.microsoft.com/office/drawing/2014/main" id="{26C8C217-B057-3591-62BE-23B08B6DCB38}"/>
                </a:ext>
              </a:extLst>
            </p:cNvPr>
            <p:cNvSpPr>
              <a:spLocks/>
            </p:cNvSpPr>
            <p:nvPr/>
          </p:nvSpPr>
          <p:spPr bwMode="auto">
            <a:xfrm>
              <a:off x="3527" y="931"/>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7" name="Freeform 546">
              <a:extLst>
                <a:ext uri="{FF2B5EF4-FFF2-40B4-BE49-F238E27FC236}">
                  <a16:creationId xmlns:a16="http://schemas.microsoft.com/office/drawing/2014/main" id="{9AD9273C-0420-16B2-CF94-3E9B128C0EE9}"/>
                </a:ext>
              </a:extLst>
            </p:cNvPr>
            <p:cNvSpPr>
              <a:spLocks/>
            </p:cNvSpPr>
            <p:nvPr/>
          </p:nvSpPr>
          <p:spPr bwMode="auto">
            <a:xfrm>
              <a:off x="3527" y="931"/>
              <a:ext cx="3" cy="9"/>
            </a:xfrm>
            <a:custGeom>
              <a:avLst/>
              <a:gdLst>
                <a:gd name="T0" fmla="*/ 0 w 3"/>
                <a:gd name="T1" fmla="*/ 0 h 9"/>
                <a:gd name="T2" fmla="*/ 3 w 3"/>
                <a:gd name="T3" fmla="*/ 3 h 9"/>
                <a:gd name="T4" fmla="*/ 3 w 3"/>
                <a:gd name="T5" fmla="*/ 6 h 9"/>
                <a:gd name="T6" fmla="*/ 0 w 3"/>
                <a:gd name="T7" fmla="*/ 3 h 9"/>
                <a:gd name="T8" fmla="*/ 0 w 3"/>
                <a:gd name="T9" fmla="*/ 6 h 9"/>
                <a:gd name="T10" fmla="*/ 3 w 3"/>
                <a:gd name="T11" fmla="*/ 9 h 9"/>
                <a:gd name="T12" fmla="*/ 3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0"/>
                  </a:moveTo>
                  <a:lnTo>
                    <a:pt x="3" y="3"/>
                  </a:lnTo>
                  <a:lnTo>
                    <a:pt x="3" y="6"/>
                  </a:lnTo>
                  <a:lnTo>
                    <a:pt x="0" y="3"/>
                  </a:lnTo>
                  <a:lnTo>
                    <a:pt x="0" y="6"/>
                  </a:lnTo>
                  <a:lnTo>
                    <a:pt x="3" y="9"/>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8" name="Freeform 547">
              <a:extLst>
                <a:ext uri="{FF2B5EF4-FFF2-40B4-BE49-F238E27FC236}">
                  <a16:creationId xmlns:a16="http://schemas.microsoft.com/office/drawing/2014/main" id="{9650A999-F55B-35B2-60FF-3E14F838FAFF}"/>
                </a:ext>
              </a:extLst>
            </p:cNvPr>
            <p:cNvSpPr>
              <a:spLocks/>
            </p:cNvSpPr>
            <p:nvPr/>
          </p:nvSpPr>
          <p:spPr bwMode="auto">
            <a:xfrm>
              <a:off x="3530" y="93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9" name="Freeform 548">
              <a:extLst>
                <a:ext uri="{FF2B5EF4-FFF2-40B4-BE49-F238E27FC236}">
                  <a16:creationId xmlns:a16="http://schemas.microsoft.com/office/drawing/2014/main" id="{ADEBB17E-D245-EA20-7A6D-10820B084783}"/>
                </a:ext>
              </a:extLst>
            </p:cNvPr>
            <p:cNvSpPr>
              <a:spLocks/>
            </p:cNvSpPr>
            <p:nvPr/>
          </p:nvSpPr>
          <p:spPr bwMode="auto">
            <a:xfrm>
              <a:off x="3530" y="934"/>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0" name="Freeform 549">
              <a:extLst>
                <a:ext uri="{FF2B5EF4-FFF2-40B4-BE49-F238E27FC236}">
                  <a16:creationId xmlns:a16="http://schemas.microsoft.com/office/drawing/2014/main" id="{A05AE3C8-C08C-C4B7-588B-52DF770A1603}"/>
                </a:ext>
              </a:extLst>
            </p:cNvPr>
            <p:cNvSpPr>
              <a:spLocks/>
            </p:cNvSpPr>
            <p:nvPr/>
          </p:nvSpPr>
          <p:spPr bwMode="auto">
            <a:xfrm>
              <a:off x="3530" y="937"/>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1" name="Freeform 550">
              <a:extLst>
                <a:ext uri="{FF2B5EF4-FFF2-40B4-BE49-F238E27FC236}">
                  <a16:creationId xmlns:a16="http://schemas.microsoft.com/office/drawing/2014/main" id="{ECBD7EF4-7F6E-A76A-C11F-2E56B223C8DF}"/>
                </a:ext>
              </a:extLst>
            </p:cNvPr>
            <p:cNvSpPr>
              <a:spLocks/>
            </p:cNvSpPr>
            <p:nvPr/>
          </p:nvSpPr>
          <p:spPr bwMode="auto">
            <a:xfrm>
              <a:off x="3530" y="940"/>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2" name="Freeform 551">
              <a:extLst>
                <a:ext uri="{FF2B5EF4-FFF2-40B4-BE49-F238E27FC236}">
                  <a16:creationId xmlns:a16="http://schemas.microsoft.com/office/drawing/2014/main" id="{8AD607BD-9DCC-5B2D-6CD1-E5E855C6B012}"/>
                </a:ext>
              </a:extLst>
            </p:cNvPr>
            <p:cNvSpPr>
              <a:spLocks/>
            </p:cNvSpPr>
            <p:nvPr/>
          </p:nvSpPr>
          <p:spPr bwMode="auto">
            <a:xfrm>
              <a:off x="3533" y="940"/>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 name="Freeform 552">
              <a:extLst>
                <a:ext uri="{FF2B5EF4-FFF2-40B4-BE49-F238E27FC236}">
                  <a16:creationId xmlns:a16="http://schemas.microsoft.com/office/drawing/2014/main" id="{DA691501-48A2-CE04-A0B4-B27A80D1C976}"/>
                </a:ext>
              </a:extLst>
            </p:cNvPr>
            <p:cNvSpPr>
              <a:spLocks/>
            </p:cNvSpPr>
            <p:nvPr/>
          </p:nvSpPr>
          <p:spPr bwMode="auto">
            <a:xfrm>
              <a:off x="3533" y="94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 name="Freeform 553">
              <a:extLst>
                <a:ext uri="{FF2B5EF4-FFF2-40B4-BE49-F238E27FC236}">
                  <a16:creationId xmlns:a16="http://schemas.microsoft.com/office/drawing/2014/main" id="{2BA65824-88A7-8E82-FCB4-8E9D490EA9FB}"/>
                </a:ext>
              </a:extLst>
            </p:cNvPr>
            <p:cNvSpPr>
              <a:spLocks/>
            </p:cNvSpPr>
            <p:nvPr/>
          </p:nvSpPr>
          <p:spPr bwMode="auto">
            <a:xfrm>
              <a:off x="3533" y="950"/>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 name="Freeform 554">
              <a:extLst>
                <a:ext uri="{FF2B5EF4-FFF2-40B4-BE49-F238E27FC236}">
                  <a16:creationId xmlns:a16="http://schemas.microsoft.com/office/drawing/2014/main" id="{0B21DEC4-3CA4-FE9B-905B-A67C2D15FC1D}"/>
                </a:ext>
              </a:extLst>
            </p:cNvPr>
            <p:cNvSpPr>
              <a:spLocks/>
            </p:cNvSpPr>
            <p:nvPr/>
          </p:nvSpPr>
          <p:spPr bwMode="auto">
            <a:xfrm>
              <a:off x="3533" y="954"/>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 name="Freeform 555">
              <a:extLst>
                <a:ext uri="{FF2B5EF4-FFF2-40B4-BE49-F238E27FC236}">
                  <a16:creationId xmlns:a16="http://schemas.microsoft.com/office/drawing/2014/main" id="{10C704A9-23D1-F0A6-40BC-6E1327AFC989}"/>
                </a:ext>
              </a:extLst>
            </p:cNvPr>
            <p:cNvSpPr>
              <a:spLocks/>
            </p:cNvSpPr>
            <p:nvPr/>
          </p:nvSpPr>
          <p:spPr bwMode="auto">
            <a:xfrm>
              <a:off x="3533" y="95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 name="Freeform 556">
              <a:extLst>
                <a:ext uri="{FF2B5EF4-FFF2-40B4-BE49-F238E27FC236}">
                  <a16:creationId xmlns:a16="http://schemas.microsoft.com/office/drawing/2014/main" id="{13F13F9A-780E-0414-FD6E-1B4E67319A0C}"/>
                </a:ext>
              </a:extLst>
            </p:cNvPr>
            <p:cNvSpPr>
              <a:spLocks/>
            </p:cNvSpPr>
            <p:nvPr/>
          </p:nvSpPr>
          <p:spPr bwMode="auto">
            <a:xfrm>
              <a:off x="3533" y="960"/>
              <a:ext cx="7" cy="158"/>
            </a:xfrm>
            <a:custGeom>
              <a:avLst/>
              <a:gdLst>
                <a:gd name="T0" fmla="*/ 0 w 7"/>
                <a:gd name="T1" fmla="*/ 0 h 158"/>
                <a:gd name="T2" fmla="*/ 0 w 7"/>
                <a:gd name="T3" fmla="*/ 158 h 158"/>
                <a:gd name="T4" fmla="*/ 3 w 7"/>
                <a:gd name="T5" fmla="*/ 158 h 158"/>
                <a:gd name="T6" fmla="*/ 3 w 7"/>
                <a:gd name="T7" fmla="*/ 0 h 158"/>
                <a:gd name="T8" fmla="*/ 7 w 7"/>
                <a:gd name="T9" fmla="*/ 0 h 158"/>
                <a:gd name="T10" fmla="*/ 7 w 7"/>
                <a:gd name="T11" fmla="*/ 158 h 158"/>
                <a:gd name="T12" fmla="*/ 3 w 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8">
                  <a:moveTo>
                    <a:pt x="0" y="0"/>
                  </a:moveTo>
                  <a:lnTo>
                    <a:pt x="0" y="158"/>
                  </a:lnTo>
                  <a:lnTo>
                    <a:pt x="3" y="158"/>
                  </a:lnTo>
                  <a:lnTo>
                    <a:pt x="3" y="0"/>
                  </a:lnTo>
                  <a:lnTo>
                    <a:pt x="7" y="0"/>
                  </a:lnTo>
                  <a:lnTo>
                    <a:pt x="7" y="158"/>
                  </a:lnTo>
                  <a:lnTo>
                    <a:pt x="3" y="158"/>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 name="Freeform 557">
              <a:extLst>
                <a:ext uri="{FF2B5EF4-FFF2-40B4-BE49-F238E27FC236}">
                  <a16:creationId xmlns:a16="http://schemas.microsoft.com/office/drawing/2014/main" id="{76940E0D-2396-442B-CD03-BEEB87998D71}"/>
                </a:ext>
              </a:extLst>
            </p:cNvPr>
            <p:cNvSpPr>
              <a:spLocks/>
            </p:cNvSpPr>
            <p:nvPr/>
          </p:nvSpPr>
          <p:spPr bwMode="auto">
            <a:xfrm>
              <a:off x="3520" y="1115"/>
              <a:ext cx="23" cy="7"/>
            </a:xfrm>
            <a:custGeom>
              <a:avLst/>
              <a:gdLst>
                <a:gd name="T0" fmla="*/ 23 w 23"/>
                <a:gd name="T1" fmla="*/ 0 h 7"/>
                <a:gd name="T2" fmla="*/ 0 w 23"/>
                <a:gd name="T3" fmla="*/ 0 h 7"/>
                <a:gd name="T4" fmla="*/ 0 w 23"/>
                <a:gd name="T5" fmla="*/ 3 h 7"/>
                <a:gd name="T6" fmla="*/ 23 w 23"/>
                <a:gd name="T7" fmla="*/ 3 h 7"/>
                <a:gd name="T8" fmla="*/ 23 w 23"/>
                <a:gd name="T9" fmla="*/ 7 h 7"/>
                <a:gd name="T10" fmla="*/ 0 w 23"/>
                <a:gd name="T11" fmla="*/ 7 h 7"/>
                <a:gd name="T12" fmla="*/ 0 w 2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23" y="0"/>
                  </a:moveTo>
                  <a:lnTo>
                    <a:pt x="0" y="0"/>
                  </a:lnTo>
                  <a:lnTo>
                    <a:pt x="0" y="3"/>
                  </a:lnTo>
                  <a:lnTo>
                    <a:pt x="23" y="3"/>
                  </a:lnTo>
                  <a:lnTo>
                    <a:pt x="2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 name="Freeform 558">
              <a:extLst>
                <a:ext uri="{FF2B5EF4-FFF2-40B4-BE49-F238E27FC236}">
                  <a16:creationId xmlns:a16="http://schemas.microsoft.com/office/drawing/2014/main" id="{84C15B7F-098C-65BF-88B0-A06E987E4175}"/>
                </a:ext>
              </a:extLst>
            </p:cNvPr>
            <p:cNvSpPr>
              <a:spLocks/>
            </p:cNvSpPr>
            <p:nvPr/>
          </p:nvSpPr>
          <p:spPr bwMode="auto">
            <a:xfrm>
              <a:off x="3533" y="1290"/>
              <a:ext cx="7" cy="72"/>
            </a:xfrm>
            <a:custGeom>
              <a:avLst/>
              <a:gdLst>
                <a:gd name="T0" fmla="*/ 0 w 7"/>
                <a:gd name="T1" fmla="*/ 72 h 72"/>
                <a:gd name="T2" fmla="*/ 0 w 7"/>
                <a:gd name="T3" fmla="*/ 0 h 72"/>
                <a:gd name="T4" fmla="*/ 3 w 7"/>
                <a:gd name="T5" fmla="*/ 0 h 72"/>
                <a:gd name="T6" fmla="*/ 3 w 7"/>
                <a:gd name="T7" fmla="*/ 72 h 72"/>
                <a:gd name="T8" fmla="*/ 7 w 7"/>
                <a:gd name="T9" fmla="*/ 72 h 72"/>
                <a:gd name="T10" fmla="*/ 7 w 7"/>
                <a:gd name="T11" fmla="*/ 0 h 72"/>
                <a:gd name="T12" fmla="*/ 3 w 7"/>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2">
                  <a:moveTo>
                    <a:pt x="0" y="72"/>
                  </a:moveTo>
                  <a:lnTo>
                    <a:pt x="0" y="0"/>
                  </a:lnTo>
                  <a:lnTo>
                    <a:pt x="3" y="0"/>
                  </a:lnTo>
                  <a:lnTo>
                    <a:pt x="3" y="72"/>
                  </a:lnTo>
                  <a:lnTo>
                    <a:pt x="7" y="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 name="Freeform 559">
              <a:extLst>
                <a:ext uri="{FF2B5EF4-FFF2-40B4-BE49-F238E27FC236}">
                  <a16:creationId xmlns:a16="http://schemas.microsoft.com/office/drawing/2014/main" id="{37E7B012-7BFD-4BEC-3CD8-43115047840E}"/>
                </a:ext>
              </a:extLst>
            </p:cNvPr>
            <p:cNvSpPr>
              <a:spLocks/>
            </p:cNvSpPr>
            <p:nvPr/>
          </p:nvSpPr>
          <p:spPr bwMode="auto">
            <a:xfrm>
              <a:off x="3520" y="1286"/>
              <a:ext cx="23" cy="7"/>
            </a:xfrm>
            <a:custGeom>
              <a:avLst/>
              <a:gdLst>
                <a:gd name="T0" fmla="*/ 0 w 23"/>
                <a:gd name="T1" fmla="*/ 0 h 7"/>
                <a:gd name="T2" fmla="*/ 23 w 23"/>
                <a:gd name="T3" fmla="*/ 0 h 7"/>
                <a:gd name="T4" fmla="*/ 23 w 23"/>
                <a:gd name="T5" fmla="*/ 4 h 7"/>
                <a:gd name="T6" fmla="*/ 0 w 23"/>
                <a:gd name="T7" fmla="*/ 4 h 7"/>
                <a:gd name="T8" fmla="*/ 0 w 23"/>
                <a:gd name="T9" fmla="*/ 7 h 7"/>
                <a:gd name="T10" fmla="*/ 23 w 23"/>
                <a:gd name="T11" fmla="*/ 7 h 7"/>
                <a:gd name="T12" fmla="*/ 23 w 2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0" y="0"/>
                  </a:moveTo>
                  <a:lnTo>
                    <a:pt x="23" y="0"/>
                  </a:lnTo>
                  <a:lnTo>
                    <a:pt x="23" y="4"/>
                  </a:lnTo>
                  <a:lnTo>
                    <a:pt x="0" y="4"/>
                  </a:lnTo>
                  <a:lnTo>
                    <a:pt x="0" y="7"/>
                  </a:lnTo>
                  <a:lnTo>
                    <a:pt x="23" y="7"/>
                  </a:lnTo>
                  <a:lnTo>
                    <a:pt x="2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1" name="Freeform 560">
              <a:extLst>
                <a:ext uri="{FF2B5EF4-FFF2-40B4-BE49-F238E27FC236}">
                  <a16:creationId xmlns:a16="http://schemas.microsoft.com/office/drawing/2014/main" id="{4E820CC3-46FF-36D3-6F92-980D59D5C695}"/>
                </a:ext>
              </a:extLst>
            </p:cNvPr>
            <p:cNvSpPr>
              <a:spLocks/>
            </p:cNvSpPr>
            <p:nvPr/>
          </p:nvSpPr>
          <p:spPr bwMode="auto">
            <a:xfrm>
              <a:off x="3540" y="1118"/>
              <a:ext cx="6" cy="172"/>
            </a:xfrm>
            <a:custGeom>
              <a:avLst/>
              <a:gdLst>
                <a:gd name="T0" fmla="*/ 0 w 6"/>
                <a:gd name="T1" fmla="*/ 0 h 172"/>
                <a:gd name="T2" fmla="*/ 0 w 6"/>
                <a:gd name="T3" fmla="*/ 172 h 172"/>
                <a:gd name="T4" fmla="*/ 3 w 6"/>
                <a:gd name="T5" fmla="*/ 172 h 172"/>
                <a:gd name="T6" fmla="*/ 3 w 6"/>
                <a:gd name="T7" fmla="*/ 0 h 172"/>
                <a:gd name="T8" fmla="*/ 6 w 6"/>
                <a:gd name="T9" fmla="*/ 0 h 172"/>
                <a:gd name="T10" fmla="*/ 6 w 6"/>
                <a:gd name="T11" fmla="*/ 172 h 172"/>
                <a:gd name="T12" fmla="*/ 3 w 6"/>
                <a:gd name="T13" fmla="*/ 172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2">
                  <a:moveTo>
                    <a:pt x="0" y="0"/>
                  </a:moveTo>
                  <a:lnTo>
                    <a:pt x="0" y="172"/>
                  </a:lnTo>
                  <a:lnTo>
                    <a:pt x="3" y="172"/>
                  </a:lnTo>
                  <a:lnTo>
                    <a:pt x="3" y="0"/>
                  </a:lnTo>
                  <a:lnTo>
                    <a:pt x="6" y="0"/>
                  </a:lnTo>
                  <a:lnTo>
                    <a:pt x="6" y="172"/>
                  </a:lnTo>
                  <a:lnTo>
                    <a:pt x="3" y="17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42" name="Picture 1841">
            <a:extLst>
              <a:ext uri="{FF2B5EF4-FFF2-40B4-BE49-F238E27FC236}">
                <a16:creationId xmlns:a16="http://schemas.microsoft.com/office/drawing/2014/main" id="{6619D161-18BE-8C2C-7247-FED1E380C8B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812068" y="2714263"/>
            <a:ext cx="1578238" cy="395874"/>
          </a:xfrm>
          <a:prstGeom prst="rect">
            <a:avLst/>
          </a:prstGeom>
        </p:spPr>
      </p:pic>
      <p:sp>
        <p:nvSpPr>
          <p:cNvPr id="1843" name="Text Box 222">
            <a:extLst>
              <a:ext uri="{FF2B5EF4-FFF2-40B4-BE49-F238E27FC236}">
                <a16:creationId xmlns:a16="http://schemas.microsoft.com/office/drawing/2014/main" id="{2A6F0B7A-0189-E25F-15A4-79FF4BF96267}"/>
              </a:ext>
            </a:extLst>
          </p:cNvPr>
          <p:cNvSpPr txBox="1">
            <a:spLocks noChangeArrowheads="1"/>
          </p:cNvSpPr>
          <p:nvPr/>
        </p:nvSpPr>
        <p:spPr bwMode="auto">
          <a:xfrm>
            <a:off x="1058863" y="3278187"/>
            <a:ext cx="23198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dirty="0"/>
              <a:t>(D, E, &amp; K sheets)</a:t>
            </a:r>
          </a:p>
        </p:txBody>
      </p:sp>
    </p:spTree>
    <p:extLst>
      <p:ext uri="{BB962C8B-B14F-4D97-AF65-F5344CB8AC3E}">
        <p14:creationId xmlns:p14="http://schemas.microsoft.com/office/powerpoint/2010/main" val="372554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D.27</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Profile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375" name="Picture 2">
            <a:extLst>
              <a:ext uri="{FF2B5EF4-FFF2-40B4-BE49-F238E27FC236}">
                <a16:creationId xmlns:a16="http://schemas.microsoft.com/office/drawing/2014/main" id="{3CBF7A12-51F9-85EF-9B2B-CCE88FF346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92746" y="715770"/>
            <a:ext cx="8558508" cy="550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76" name="Text Box 574">
            <a:extLst>
              <a:ext uri="{FF2B5EF4-FFF2-40B4-BE49-F238E27FC236}">
                <a16:creationId xmlns:a16="http://schemas.microsoft.com/office/drawing/2014/main" id="{954CABAE-A664-73E0-E882-4ABCB43D762D}"/>
              </a:ext>
            </a:extLst>
          </p:cNvPr>
          <p:cNvSpPr txBox="1">
            <a:spLocks noChangeArrowheads="1"/>
          </p:cNvSpPr>
          <p:nvPr/>
        </p:nvSpPr>
        <p:spPr bwMode="auto">
          <a:xfrm>
            <a:off x="1121980" y="4632416"/>
            <a:ext cx="6992938" cy="708039"/>
          </a:xfrm>
          <a:prstGeom prst="rect">
            <a:avLst/>
          </a:prstGeom>
          <a:solidFill>
            <a:schemeClr val="bg1"/>
          </a:solidFill>
          <a:ln w="19050">
            <a:solidFill>
              <a:schemeClr val="bg1">
                <a:lumMod val="75000"/>
              </a:schemeClr>
            </a:solidFill>
          </a:ln>
          <a:effec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2000" dirty="0"/>
              <a:t>Profile sheets have corresponding centerline stationing</a:t>
            </a:r>
          </a:p>
          <a:p>
            <a:pPr algn="ctr"/>
            <a:r>
              <a:rPr lang="en-US" altLang="en-US" sz="2000" dirty="0"/>
              <a:t>as shown in the plan view or plan sheet.</a:t>
            </a:r>
          </a:p>
        </p:txBody>
      </p:sp>
      <p:sp>
        <p:nvSpPr>
          <p:cNvPr id="2377" name="Line 575">
            <a:extLst>
              <a:ext uri="{FF2B5EF4-FFF2-40B4-BE49-F238E27FC236}">
                <a16:creationId xmlns:a16="http://schemas.microsoft.com/office/drawing/2014/main" id="{8DA67C06-29F7-5B20-A44E-913E1800931F}"/>
              </a:ext>
            </a:extLst>
          </p:cNvPr>
          <p:cNvSpPr>
            <a:spLocks noChangeShapeType="1"/>
          </p:cNvSpPr>
          <p:nvPr/>
        </p:nvSpPr>
        <p:spPr bwMode="auto">
          <a:xfrm flipH="1">
            <a:off x="1025142" y="5286479"/>
            <a:ext cx="3600450" cy="685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8" name="Line 576">
            <a:extLst>
              <a:ext uri="{FF2B5EF4-FFF2-40B4-BE49-F238E27FC236}">
                <a16:creationId xmlns:a16="http://schemas.microsoft.com/office/drawing/2014/main" id="{FF78C529-D118-9F34-2110-27656C958E30}"/>
              </a:ext>
            </a:extLst>
          </p:cNvPr>
          <p:cNvSpPr>
            <a:spLocks noChangeShapeType="1"/>
          </p:cNvSpPr>
          <p:nvPr/>
        </p:nvSpPr>
        <p:spPr bwMode="auto">
          <a:xfrm flipH="1">
            <a:off x="2257042" y="5286479"/>
            <a:ext cx="2368550" cy="673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9" name="Line 577">
            <a:extLst>
              <a:ext uri="{FF2B5EF4-FFF2-40B4-BE49-F238E27FC236}">
                <a16:creationId xmlns:a16="http://schemas.microsoft.com/office/drawing/2014/main" id="{3C74ED0F-C444-795F-C25F-EC8A92ACB58D}"/>
              </a:ext>
            </a:extLst>
          </p:cNvPr>
          <p:cNvSpPr>
            <a:spLocks noChangeShapeType="1"/>
          </p:cNvSpPr>
          <p:nvPr/>
        </p:nvSpPr>
        <p:spPr bwMode="auto">
          <a:xfrm flipH="1">
            <a:off x="3507992" y="5286479"/>
            <a:ext cx="1117600" cy="679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0" name="Line 578">
            <a:extLst>
              <a:ext uri="{FF2B5EF4-FFF2-40B4-BE49-F238E27FC236}">
                <a16:creationId xmlns:a16="http://schemas.microsoft.com/office/drawing/2014/main" id="{937E72E6-4A51-CAD0-0E02-213A98F38579}"/>
              </a:ext>
            </a:extLst>
          </p:cNvPr>
          <p:cNvSpPr>
            <a:spLocks noChangeShapeType="1"/>
          </p:cNvSpPr>
          <p:nvPr/>
        </p:nvSpPr>
        <p:spPr bwMode="auto">
          <a:xfrm>
            <a:off x="4625592" y="5292829"/>
            <a:ext cx="0" cy="635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1" name="Line 579">
            <a:extLst>
              <a:ext uri="{FF2B5EF4-FFF2-40B4-BE49-F238E27FC236}">
                <a16:creationId xmlns:a16="http://schemas.microsoft.com/office/drawing/2014/main" id="{C90A0A36-0ED3-F9C2-52D0-5B064D783A9C}"/>
              </a:ext>
            </a:extLst>
          </p:cNvPr>
          <p:cNvSpPr>
            <a:spLocks noChangeShapeType="1"/>
          </p:cNvSpPr>
          <p:nvPr/>
        </p:nvSpPr>
        <p:spPr bwMode="auto">
          <a:xfrm>
            <a:off x="4625592" y="5299179"/>
            <a:ext cx="1130300" cy="666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2" name="Line 580">
            <a:extLst>
              <a:ext uri="{FF2B5EF4-FFF2-40B4-BE49-F238E27FC236}">
                <a16:creationId xmlns:a16="http://schemas.microsoft.com/office/drawing/2014/main" id="{884E6B67-2CB0-FD09-4311-8D44C3D4E14B}"/>
              </a:ext>
            </a:extLst>
          </p:cNvPr>
          <p:cNvSpPr>
            <a:spLocks noChangeShapeType="1"/>
          </p:cNvSpPr>
          <p:nvPr/>
        </p:nvSpPr>
        <p:spPr bwMode="auto">
          <a:xfrm>
            <a:off x="4619242" y="5299179"/>
            <a:ext cx="2387600" cy="673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3" name="Line 581">
            <a:extLst>
              <a:ext uri="{FF2B5EF4-FFF2-40B4-BE49-F238E27FC236}">
                <a16:creationId xmlns:a16="http://schemas.microsoft.com/office/drawing/2014/main" id="{9EB6E1AB-0503-F3F9-B816-C596B931E98C}"/>
              </a:ext>
            </a:extLst>
          </p:cNvPr>
          <p:cNvSpPr>
            <a:spLocks noChangeShapeType="1"/>
          </p:cNvSpPr>
          <p:nvPr/>
        </p:nvSpPr>
        <p:spPr bwMode="auto">
          <a:xfrm>
            <a:off x="4622417" y="5289654"/>
            <a:ext cx="3644900" cy="666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4" name="Text Box 574">
            <a:extLst>
              <a:ext uri="{FF2B5EF4-FFF2-40B4-BE49-F238E27FC236}">
                <a16:creationId xmlns:a16="http://schemas.microsoft.com/office/drawing/2014/main" id="{09970271-EA29-9278-C89E-129EFE798CC1}"/>
              </a:ext>
            </a:extLst>
          </p:cNvPr>
          <p:cNvSpPr txBox="1">
            <a:spLocks noChangeArrowheads="1"/>
          </p:cNvSpPr>
          <p:nvPr/>
        </p:nvSpPr>
        <p:spPr bwMode="auto">
          <a:xfrm>
            <a:off x="2362555" y="998968"/>
            <a:ext cx="4798108" cy="707886"/>
          </a:xfrm>
          <a:prstGeom prst="rect">
            <a:avLst/>
          </a:prstGeom>
          <a:solidFill>
            <a:schemeClr val="bg1"/>
          </a:solidFill>
          <a:ln w="19050">
            <a:solidFill>
              <a:schemeClr val="bg1">
                <a:lumMod val="75000"/>
              </a:schemeClr>
            </a:solidFill>
          </a:ln>
          <a:effec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2000" dirty="0"/>
              <a:t>Profile sheets have elevations labeled</a:t>
            </a:r>
          </a:p>
          <a:p>
            <a:pPr algn="ctr"/>
            <a:r>
              <a:rPr lang="en-US" altLang="en-US" sz="2000" dirty="0"/>
              <a:t>(in feet) along the left and right edges.</a:t>
            </a:r>
          </a:p>
        </p:txBody>
      </p:sp>
      <p:sp>
        <p:nvSpPr>
          <p:cNvPr id="2385" name="Line 575">
            <a:extLst>
              <a:ext uri="{FF2B5EF4-FFF2-40B4-BE49-F238E27FC236}">
                <a16:creationId xmlns:a16="http://schemas.microsoft.com/office/drawing/2014/main" id="{9F946F66-505A-9C2B-EB49-8B503E44FC05}"/>
              </a:ext>
            </a:extLst>
          </p:cNvPr>
          <p:cNvSpPr>
            <a:spLocks noChangeShapeType="1"/>
          </p:cNvSpPr>
          <p:nvPr/>
        </p:nvSpPr>
        <p:spPr bwMode="auto">
          <a:xfrm flipH="1">
            <a:off x="801278" y="1720863"/>
            <a:ext cx="3789107" cy="6735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6" name="Line 581">
            <a:extLst>
              <a:ext uri="{FF2B5EF4-FFF2-40B4-BE49-F238E27FC236}">
                <a16:creationId xmlns:a16="http://schemas.microsoft.com/office/drawing/2014/main" id="{E52D0CC1-5B35-DD12-FF78-DB73235BBECD}"/>
              </a:ext>
            </a:extLst>
          </p:cNvPr>
          <p:cNvSpPr>
            <a:spLocks noChangeShapeType="1"/>
          </p:cNvSpPr>
          <p:nvPr/>
        </p:nvSpPr>
        <p:spPr bwMode="auto">
          <a:xfrm>
            <a:off x="4587210" y="1724038"/>
            <a:ext cx="3870990" cy="6703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7" name="Line 590">
            <a:extLst>
              <a:ext uri="{FF2B5EF4-FFF2-40B4-BE49-F238E27FC236}">
                <a16:creationId xmlns:a16="http://schemas.microsoft.com/office/drawing/2014/main" id="{A60A3079-5297-3836-A28E-F710BF474ABD}"/>
              </a:ext>
            </a:extLst>
          </p:cNvPr>
          <p:cNvSpPr>
            <a:spLocks noChangeShapeType="1"/>
          </p:cNvSpPr>
          <p:nvPr/>
        </p:nvSpPr>
        <p:spPr bwMode="auto">
          <a:xfrm>
            <a:off x="4829660" y="598061"/>
            <a:ext cx="22574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 name="Line 215">
            <a:extLst>
              <a:ext uri="{FF2B5EF4-FFF2-40B4-BE49-F238E27FC236}">
                <a16:creationId xmlns:a16="http://schemas.microsoft.com/office/drawing/2014/main" id="{67BBCAB7-5E18-84F4-0532-310EC6209CF9}"/>
              </a:ext>
            </a:extLst>
          </p:cNvPr>
          <p:cNvSpPr>
            <a:spLocks noChangeShapeType="1"/>
          </p:cNvSpPr>
          <p:nvPr/>
        </p:nvSpPr>
        <p:spPr bwMode="auto">
          <a:xfrm flipV="1">
            <a:off x="6815623" y="237842"/>
            <a:ext cx="0" cy="3541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9" name="Line 217">
            <a:extLst>
              <a:ext uri="{FF2B5EF4-FFF2-40B4-BE49-F238E27FC236}">
                <a16:creationId xmlns:a16="http://schemas.microsoft.com/office/drawing/2014/main" id="{9467F82E-5F94-E523-86FE-9672F4500126}"/>
              </a:ext>
            </a:extLst>
          </p:cNvPr>
          <p:cNvSpPr>
            <a:spLocks noChangeShapeType="1"/>
          </p:cNvSpPr>
          <p:nvPr/>
        </p:nvSpPr>
        <p:spPr bwMode="auto">
          <a:xfrm flipV="1">
            <a:off x="6796573" y="123542"/>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90" name="Group 7">
            <a:extLst>
              <a:ext uri="{FF2B5EF4-FFF2-40B4-BE49-F238E27FC236}">
                <a16:creationId xmlns:a16="http://schemas.microsoft.com/office/drawing/2014/main" id="{28C0FA7A-68D3-31B5-B13E-D418D649C81E}"/>
              </a:ext>
            </a:extLst>
          </p:cNvPr>
          <p:cNvGrpSpPr>
            <a:grpSpLocks/>
          </p:cNvGrpSpPr>
          <p:nvPr/>
        </p:nvGrpSpPr>
        <p:grpSpPr bwMode="auto">
          <a:xfrm>
            <a:off x="4945074" y="176112"/>
            <a:ext cx="1621636" cy="418728"/>
            <a:chOff x="1835" y="924"/>
            <a:chExt cx="2070" cy="583"/>
          </a:xfrm>
        </p:grpSpPr>
        <p:grpSp>
          <p:nvGrpSpPr>
            <p:cNvPr id="2391" name="Group 8">
              <a:extLst>
                <a:ext uri="{FF2B5EF4-FFF2-40B4-BE49-F238E27FC236}">
                  <a16:creationId xmlns:a16="http://schemas.microsoft.com/office/drawing/2014/main" id="{73CCF637-4C1A-34A2-D45B-2363B1EA13EF}"/>
                </a:ext>
              </a:extLst>
            </p:cNvPr>
            <p:cNvGrpSpPr>
              <a:grpSpLocks/>
            </p:cNvGrpSpPr>
            <p:nvPr/>
          </p:nvGrpSpPr>
          <p:grpSpPr bwMode="auto">
            <a:xfrm>
              <a:off x="1835" y="931"/>
              <a:ext cx="1856" cy="569"/>
              <a:chOff x="1835" y="931"/>
              <a:chExt cx="1856" cy="569"/>
            </a:xfrm>
          </p:grpSpPr>
          <p:sp>
            <p:nvSpPr>
              <p:cNvPr id="2744" name="Freeform 9">
                <a:extLst>
                  <a:ext uri="{FF2B5EF4-FFF2-40B4-BE49-F238E27FC236}">
                    <a16:creationId xmlns:a16="http://schemas.microsoft.com/office/drawing/2014/main" id="{0262E667-2719-3BD5-F1BD-A5A8886DEB3C}"/>
                  </a:ext>
                </a:extLst>
              </p:cNvPr>
              <p:cNvSpPr>
                <a:spLocks/>
              </p:cNvSpPr>
              <p:nvPr/>
            </p:nvSpPr>
            <p:spPr bwMode="auto">
              <a:xfrm>
                <a:off x="1838" y="1316"/>
                <a:ext cx="1534" cy="7"/>
              </a:xfrm>
              <a:custGeom>
                <a:avLst/>
                <a:gdLst>
                  <a:gd name="T0" fmla="*/ 1534 w 1534"/>
                  <a:gd name="T1" fmla="*/ 0 h 7"/>
                  <a:gd name="T2" fmla="*/ 0 w 1534"/>
                  <a:gd name="T3" fmla="*/ 0 h 7"/>
                  <a:gd name="T4" fmla="*/ 0 w 1534"/>
                  <a:gd name="T5" fmla="*/ 3 h 7"/>
                  <a:gd name="T6" fmla="*/ 1534 w 1534"/>
                  <a:gd name="T7" fmla="*/ 3 h 7"/>
                  <a:gd name="T8" fmla="*/ 1534 w 1534"/>
                  <a:gd name="T9" fmla="*/ 7 h 7"/>
                  <a:gd name="T10" fmla="*/ 0 w 1534"/>
                  <a:gd name="T11" fmla="*/ 7 h 7"/>
                  <a:gd name="T12" fmla="*/ 0 w 153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7">
                    <a:moveTo>
                      <a:pt x="1534" y="0"/>
                    </a:moveTo>
                    <a:lnTo>
                      <a:pt x="0" y="0"/>
                    </a:lnTo>
                    <a:lnTo>
                      <a:pt x="0" y="3"/>
                    </a:lnTo>
                    <a:lnTo>
                      <a:pt x="1534" y="3"/>
                    </a:lnTo>
                    <a:lnTo>
                      <a:pt x="153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5" name="Freeform 10">
                <a:extLst>
                  <a:ext uri="{FF2B5EF4-FFF2-40B4-BE49-F238E27FC236}">
                    <a16:creationId xmlns:a16="http://schemas.microsoft.com/office/drawing/2014/main" id="{1388E628-6E29-BACD-C92B-29F8BB325AFC}"/>
                  </a:ext>
                </a:extLst>
              </p:cNvPr>
              <p:cNvSpPr>
                <a:spLocks/>
              </p:cNvSpPr>
              <p:nvPr/>
            </p:nvSpPr>
            <p:spPr bwMode="auto">
              <a:xfrm>
                <a:off x="1835" y="934"/>
                <a:ext cx="7" cy="385"/>
              </a:xfrm>
              <a:custGeom>
                <a:avLst/>
                <a:gdLst>
                  <a:gd name="T0" fmla="*/ 0 w 7"/>
                  <a:gd name="T1" fmla="*/ 385 h 385"/>
                  <a:gd name="T2" fmla="*/ 0 w 7"/>
                  <a:gd name="T3" fmla="*/ 0 h 385"/>
                  <a:gd name="T4" fmla="*/ 3 w 7"/>
                  <a:gd name="T5" fmla="*/ 0 h 385"/>
                  <a:gd name="T6" fmla="*/ 3 w 7"/>
                  <a:gd name="T7" fmla="*/ 385 h 385"/>
                  <a:gd name="T8" fmla="*/ 7 w 7"/>
                  <a:gd name="T9" fmla="*/ 385 h 385"/>
                  <a:gd name="T10" fmla="*/ 7 w 7"/>
                  <a:gd name="T11" fmla="*/ 0 h 385"/>
                  <a:gd name="T12" fmla="*/ 3 w 7"/>
                  <a:gd name="T13" fmla="*/ 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85">
                    <a:moveTo>
                      <a:pt x="0" y="385"/>
                    </a:moveTo>
                    <a:lnTo>
                      <a:pt x="0" y="0"/>
                    </a:lnTo>
                    <a:lnTo>
                      <a:pt x="3" y="0"/>
                    </a:lnTo>
                    <a:lnTo>
                      <a:pt x="3" y="385"/>
                    </a:lnTo>
                    <a:lnTo>
                      <a:pt x="7" y="385"/>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6" name="Freeform 11">
                <a:extLst>
                  <a:ext uri="{FF2B5EF4-FFF2-40B4-BE49-F238E27FC236}">
                    <a16:creationId xmlns:a16="http://schemas.microsoft.com/office/drawing/2014/main" id="{8F92C4E3-22E2-57EF-0423-0C9A6030C3B8}"/>
                  </a:ext>
                </a:extLst>
              </p:cNvPr>
              <p:cNvSpPr>
                <a:spLocks/>
              </p:cNvSpPr>
              <p:nvPr/>
            </p:nvSpPr>
            <p:spPr bwMode="auto">
              <a:xfrm>
                <a:off x="1838" y="931"/>
                <a:ext cx="1534" cy="6"/>
              </a:xfrm>
              <a:custGeom>
                <a:avLst/>
                <a:gdLst>
                  <a:gd name="T0" fmla="*/ 0 w 1534"/>
                  <a:gd name="T1" fmla="*/ 0 h 6"/>
                  <a:gd name="T2" fmla="*/ 1534 w 1534"/>
                  <a:gd name="T3" fmla="*/ 0 h 6"/>
                  <a:gd name="T4" fmla="*/ 1534 w 1534"/>
                  <a:gd name="T5" fmla="*/ 3 h 6"/>
                  <a:gd name="T6" fmla="*/ 0 w 1534"/>
                  <a:gd name="T7" fmla="*/ 3 h 6"/>
                  <a:gd name="T8" fmla="*/ 0 w 1534"/>
                  <a:gd name="T9" fmla="*/ 6 h 6"/>
                  <a:gd name="T10" fmla="*/ 1534 w 1534"/>
                  <a:gd name="T11" fmla="*/ 6 h 6"/>
                  <a:gd name="T12" fmla="*/ 1534 w 153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6">
                    <a:moveTo>
                      <a:pt x="0" y="0"/>
                    </a:moveTo>
                    <a:lnTo>
                      <a:pt x="1534" y="0"/>
                    </a:lnTo>
                    <a:lnTo>
                      <a:pt x="1534" y="3"/>
                    </a:lnTo>
                    <a:lnTo>
                      <a:pt x="0" y="3"/>
                    </a:lnTo>
                    <a:lnTo>
                      <a:pt x="0" y="6"/>
                    </a:lnTo>
                    <a:lnTo>
                      <a:pt x="1534" y="6"/>
                    </a:lnTo>
                    <a:lnTo>
                      <a:pt x="153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7" name="Freeform 12">
                <a:extLst>
                  <a:ext uri="{FF2B5EF4-FFF2-40B4-BE49-F238E27FC236}">
                    <a16:creationId xmlns:a16="http://schemas.microsoft.com/office/drawing/2014/main" id="{4999ECA2-3C96-A552-D496-E5B99482F631}"/>
                  </a:ext>
                </a:extLst>
              </p:cNvPr>
              <p:cNvSpPr>
                <a:spLocks/>
              </p:cNvSpPr>
              <p:nvPr/>
            </p:nvSpPr>
            <p:spPr bwMode="auto">
              <a:xfrm>
                <a:off x="3369" y="934"/>
                <a:ext cx="6" cy="385"/>
              </a:xfrm>
              <a:custGeom>
                <a:avLst/>
                <a:gdLst>
                  <a:gd name="T0" fmla="*/ 0 w 6"/>
                  <a:gd name="T1" fmla="*/ 0 h 385"/>
                  <a:gd name="T2" fmla="*/ 0 w 6"/>
                  <a:gd name="T3" fmla="*/ 385 h 385"/>
                  <a:gd name="T4" fmla="*/ 3 w 6"/>
                  <a:gd name="T5" fmla="*/ 385 h 385"/>
                  <a:gd name="T6" fmla="*/ 3 w 6"/>
                  <a:gd name="T7" fmla="*/ 0 h 385"/>
                  <a:gd name="T8" fmla="*/ 6 w 6"/>
                  <a:gd name="T9" fmla="*/ 0 h 385"/>
                  <a:gd name="T10" fmla="*/ 6 w 6"/>
                  <a:gd name="T11" fmla="*/ 385 h 385"/>
                  <a:gd name="T12" fmla="*/ 3 w 6"/>
                  <a:gd name="T13" fmla="*/ 385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85">
                    <a:moveTo>
                      <a:pt x="0" y="0"/>
                    </a:moveTo>
                    <a:lnTo>
                      <a:pt x="0" y="385"/>
                    </a:lnTo>
                    <a:lnTo>
                      <a:pt x="3" y="385"/>
                    </a:lnTo>
                    <a:lnTo>
                      <a:pt x="3" y="0"/>
                    </a:lnTo>
                    <a:lnTo>
                      <a:pt x="6" y="0"/>
                    </a:lnTo>
                    <a:lnTo>
                      <a:pt x="6" y="385"/>
                    </a:lnTo>
                    <a:lnTo>
                      <a:pt x="3" y="38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8" name="Freeform 13">
                <a:extLst>
                  <a:ext uri="{FF2B5EF4-FFF2-40B4-BE49-F238E27FC236}">
                    <a16:creationId xmlns:a16="http://schemas.microsoft.com/office/drawing/2014/main" id="{CFD29E99-C067-8123-E436-FDE9E68B910A}"/>
                  </a:ext>
                </a:extLst>
              </p:cNvPr>
              <p:cNvSpPr>
                <a:spLocks/>
              </p:cNvSpPr>
              <p:nvPr/>
            </p:nvSpPr>
            <p:spPr bwMode="auto">
              <a:xfrm>
                <a:off x="1838" y="947"/>
                <a:ext cx="1534" cy="10"/>
              </a:xfrm>
              <a:custGeom>
                <a:avLst/>
                <a:gdLst>
                  <a:gd name="T0" fmla="*/ 0 w 1534"/>
                  <a:gd name="T1" fmla="*/ 0 h 10"/>
                  <a:gd name="T2" fmla="*/ 1534 w 1534"/>
                  <a:gd name="T3" fmla="*/ 3 h 10"/>
                  <a:gd name="T4" fmla="*/ 1534 w 1534"/>
                  <a:gd name="T5" fmla="*/ 7 h 10"/>
                  <a:gd name="T6" fmla="*/ 0 w 1534"/>
                  <a:gd name="T7" fmla="*/ 3 h 10"/>
                  <a:gd name="T8" fmla="*/ 0 w 1534"/>
                  <a:gd name="T9" fmla="*/ 7 h 10"/>
                  <a:gd name="T10" fmla="*/ 1534 w 1534"/>
                  <a:gd name="T11" fmla="*/ 10 h 10"/>
                  <a:gd name="T12" fmla="*/ 1534 w 153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10">
                    <a:moveTo>
                      <a:pt x="0" y="0"/>
                    </a:moveTo>
                    <a:lnTo>
                      <a:pt x="1534" y="3"/>
                    </a:lnTo>
                    <a:lnTo>
                      <a:pt x="1534" y="7"/>
                    </a:lnTo>
                    <a:lnTo>
                      <a:pt x="0" y="3"/>
                    </a:lnTo>
                    <a:lnTo>
                      <a:pt x="0" y="7"/>
                    </a:lnTo>
                    <a:lnTo>
                      <a:pt x="1534" y="10"/>
                    </a:lnTo>
                    <a:lnTo>
                      <a:pt x="153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9" name="Freeform 14">
                <a:extLst>
                  <a:ext uri="{FF2B5EF4-FFF2-40B4-BE49-F238E27FC236}">
                    <a16:creationId xmlns:a16="http://schemas.microsoft.com/office/drawing/2014/main" id="{1A897D6A-9B15-B8E5-4288-4E936C1276B7}"/>
                  </a:ext>
                </a:extLst>
              </p:cNvPr>
              <p:cNvSpPr>
                <a:spLocks/>
              </p:cNvSpPr>
              <p:nvPr/>
            </p:nvSpPr>
            <p:spPr bwMode="auto">
              <a:xfrm>
                <a:off x="2987" y="1329"/>
                <a:ext cx="171" cy="30"/>
              </a:xfrm>
              <a:custGeom>
                <a:avLst/>
                <a:gdLst>
                  <a:gd name="T0" fmla="*/ 171 w 171"/>
                  <a:gd name="T1" fmla="*/ 0 h 30"/>
                  <a:gd name="T2" fmla="*/ 0 w 171"/>
                  <a:gd name="T3" fmla="*/ 23 h 30"/>
                  <a:gd name="T4" fmla="*/ 0 w 171"/>
                  <a:gd name="T5" fmla="*/ 26 h 30"/>
                  <a:gd name="T6" fmla="*/ 171 w 171"/>
                  <a:gd name="T7" fmla="*/ 3 h 30"/>
                  <a:gd name="T8" fmla="*/ 171 w 171"/>
                  <a:gd name="T9" fmla="*/ 7 h 30"/>
                  <a:gd name="T10" fmla="*/ 0 w 171"/>
                  <a:gd name="T11" fmla="*/ 30 h 30"/>
                  <a:gd name="T12" fmla="*/ 0 w 171"/>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30">
                    <a:moveTo>
                      <a:pt x="171" y="0"/>
                    </a:moveTo>
                    <a:lnTo>
                      <a:pt x="0" y="23"/>
                    </a:lnTo>
                    <a:lnTo>
                      <a:pt x="0" y="26"/>
                    </a:lnTo>
                    <a:lnTo>
                      <a:pt x="171" y="3"/>
                    </a:lnTo>
                    <a:lnTo>
                      <a:pt x="171" y="7"/>
                    </a:lnTo>
                    <a:lnTo>
                      <a:pt x="0" y="30"/>
                    </a:lnTo>
                    <a:lnTo>
                      <a:pt x="0" y="2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0" name="Freeform 15">
                <a:extLst>
                  <a:ext uri="{FF2B5EF4-FFF2-40B4-BE49-F238E27FC236}">
                    <a16:creationId xmlns:a16="http://schemas.microsoft.com/office/drawing/2014/main" id="{A4E9D340-5415-7F1C-EB46-D1120EBFA027}"/>
                  </a:ext>
                </a:extLst>
              </p:cNvPr>
              <p:cNvSpPr>
                <a:spLocks/>
              </p:cNvSpPr>
              <p:nvPr/>
            </p:nvSpPr>
            <p:spPr bwMode="auto">
              <a:xfrm>
                <a:off x="2151" y="1349"/>
                <a:ext cx="836" cy="10"/>
              </a:xfrm>
              <a:custGeom>
                <a:avLst/>
                <a:gdLst>
                  <a:gd name="T0" fmla="*/ 836 w 836"/>
                  <a:gd name="T1" fmla="*/ 3 h 10"/>
                  <a:gd name="T2" fmla="*/ 0 w 836"/>
                  <a:gd name="T3" fmla="*/ 0 h 10"/>
                  <a:gd name="T4" fmla="*/ 0 w 836"/>
                  <a:gd name="T5" fmla="*/ 3 h 10"/>
                  <a:gd name="T6" fmla="*/ 836 w 836"/>
                  <a:gd name="T7" fmla="*/ 6 h 10"/>
                  <a:gd name="T8" fmla="*/ 836 w 836"/>
                  <a:gd name="T9" fmla="*/ 10 h 10"/>
                  <a:gd name="T10" fmla="*/ 0 w 836"/>
                  <a:gd name="T11" fmla="*/ 6 h 10"/>
                  <a:gd name="T12" fmla="*/ 0 w 83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6" h="10">
                    <a:moveTo>
                      <a:pt x="836" y="3"/>
                    </a:moveTo>
                    <a:lnTo>
                      <a:pt x="0" y="0"/>
                    </a:lnTo>
                    <a:lnTo>
                      <a:pt x="0" y="3"/>
                    </a:lnTo>
                    <a:lnTo>
                      <a:pt x="836" y="6"/>
                    </a:lnTo>
                    <a:lnTo>
                      <a:pt x="836"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1" name="Freeform 16">
                <a:extLst>
                  <a:ext uri="{FF2B5EF4-FFF2-40B4-BE49-F238E27FC236}">
                    <a16:creationId xmlns:a16="http://schemas.microsoft.com/office/drawing/2014/main" id="{47BAEE56-7D11-02ED-6B2D-9D04D2B543C6}"/>
                  </a:ext>
                </a:extLst>
              </p:cNvPr>
              <p:cNvSpPr>
                <a:spLocks/>
              </p:cNvSpPr>
              <p:nvPr/>
            </p:nvSpPr>
            <p:spPr bwMode="auto">
              <a:xfrm>
                <a:off x="2072" y="1332"/>
                <a:ext cx="79" cy="23"/>
              </a:xfrm>
              <a:custGeom>
                <a:avLst/>
                <a:gdLst>
                  <a:gd name="T0" fmla="*/ 79 w 79"/>
                  <a:gd name="T1" fmla="*/ 17 h 23"/>
                  <a:gd name="T2" fmla="*/ 0 w 79"/>
                  <a:gd name="T3" fmla="*/ 0 h 23"/>
                  <a:gd name="T4" fmla="*/ 0 w 79"/>
                  <a:gd name="T5" fmla="*/ 4 h 23"/>
                  <a:gd name="T6" fmla="*/ 79 w 79"/>
                  <a:gd name="T7" fmla="*/ 20 h 23"/>
                  <a:gd name="T8" fmla="*/ 79 w 79"/>
                  <a:gd name="T9" fmla="*/ 23 h 23"/>
                  <a:gd name="T10" fmla="*/ 0 w 79"/>
                  <a:gd name="T11" fmla="*/ 7 h 23"/>
                  <a:gd name="T12" fmla="*/ 0 w 79"/>
                  <a:gd name="T13" fmla="*/ 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3">
                    <a:moveTo>
                      <a:pt x="79" y="17"/>
                    </a:moveTo>
                    <a:lnTo>
                      <a:pt x="0" y="0"/>
                    </a:lnTo>
                    <a:lnTo>
                      <a:pt x="0" y="4"/>
                    </a:lnTo>
                    <a:lnTo>
                      <a:pt x="79" y="20"/>
                    </a:lnTo>
                    <a:lnTo>
                      <a:pt x="79" y="23"/>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2" name="Freeform 17">
                <a:extLst>
                  <a:ext uri="{FF2B5EF4-FFF2-40B4-BE49-F238E27FC236}">
                    <a16:creationId xmlns:a16="http://schemas.microsoft.com/office/drawing/2014/main" id="{3FC6B5BF-114B-F440-392C-36041A2286A1}"/>
                  </a:ext>
                </a:extLst>
              </p:cNvPr>
              <p:cNvSpPr>
                <a:spLocks/>
              </p:cNvSpPr>
              <p:nvPr/>
            </p:nvSpPr>
            <p:spPr bwMode="auto">
              <a:xfrm>
                <a:off x="1838" y="1332"/>
                <a:ext cx="234" cy="7"/>
              </a:xfrm>
              <a:custGeom>
                <a:avLst/>
                <a:gdLst>
                  <a:gd name="T0" fmla="*/ 234 w 234"/>
                  <a:gd name="T1" fmla="*/ 0 h 7"/>
                  <a:gd name="T2" fmla="*/ 0 w 234"/>
                  <a:gd name="T3" fmla="*/ 0 h 7"/>
                  <a:gd name="T4" fmla="*/ 0 w 234"/>
                  <a:gd name="T5" fmla="*/ 4 h 7"/>
                  <a:gd name="T6" fmla="*/ 234 w 234"/>
                  <a:gd name="T7" fmla="*/ 4 h 7"/>
                  <a:gd name="T8" fmla="*/ 234 w 234"/>
                  <a:gd name="T9" fmla="*/ 7 h 7"/>
                  <a:gd name="T10" fmla="*/ 0 w 234"/>
                  <a:gd name="T11" fmla="*/ 7 h 7"/>
                  <a:gd name="T12" fmla="*/ 0 w 23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7">
                    <a:moveTo>
                      <a:pt x="234" y="0"/>
                    </a:moveTo>
                    <a:lnTo>
                      <a:pt x="0" y="0"/>
                    </a:lnTo>
                    <a:lnTo>
                      <a:pt x="0" y="4"/>
                    </a:lnTo>
                    <a:lnTo>
                      <a:pt x="234" y="4"/>
                    </a:lnTo>
                    <a:lnTo>
                      <a:pt x="23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3" name="Freeform 18">
                <a:extLst>
                  <a:ext uri="{FF2B5EF4-FFF2-40B4-BE49-F238E27FC236}">
                    <a16:creationId xmlns:a16="http://schemas.microsoft.com/office/drawing/2014/main" id="{8DC267A2-9A49-F644-6C82-DC1F4E5D21B6}"/>
                  </a:ext>
                </a:extLst>
              </p:cNvPr>
              <p:cNvSpPr>
                <a:spLocks/>
              </p:cNvSpPr>
              <p:nvPr/>
            </p:nvSpPr>
            <p:spPr bwMode="auto">
              <a:xfrm>
                <a:off x="2164" y="1352"/>
                <a:ext cx="7" cy="13"/>
              </a:xfrm>
              <a:custGeom>
                <a:avLst/>
                <a:gdLst>
                  <a:gd name="T0" fmla="*/ 0 w 7"/>
                  <a:gd name="T1" fmla="*/ 13 h 13"/>
                  <a:gd name="T2" fmla="*/ 0 w 7"/>
                  <a:gd name="T3" fmla="*/ 0 h 13"/>
                  <a:gd name="T4" fmla="*/ 3 w 7"/>
                  <a:gd name="T5" fmla="*/ 0 h 13"/>
                  <a:gd name="T6" fmla="*/ 3 w 7"/>
                  <a:gd name="T7" fmla="*/ 13 h 13"/>
                  <a:gd name="T8" fmla="*/ 7 w 7"/>
                  <a:gd name="T9" fmla="*/ 13 h 13"/>
                  <a:gd name="T10" fmla="*/ 7 w 7"/>
                  <a:gd name="T11" fmla="*/ 0 h 13"/>
                  <a:gd name="T12" fmla="*/ 3 w 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13"/>
                    </a:moveTo>
                    <a:lnTo>
                      <a:pt x="0" y="0"/>
                    </a:lnTo>
                    <a:lnTo>
                      <a:pt x="3" y="0"/>
                    </a:lnTo>
                    <a:lnTo>
                      <a:pt x="3" y="13"/>
                    </a:lnTo>
                    <a:lnTo>
                      <a:pt x="7"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4" name="Freeform 19">
                <a:extLst>
                  <a:ext uri="{FF2B5EF4-FFF2-40B4-BE49-F238E27FC236}">
                    <a16:creationId xmlns:a16="http://schemas.microsoft.com/office/drawing/2014/main" id="{E046841E-F26A-CD1F-9921-A7E2837DAB24}"/>
                  </a:ext>
                </a:extLst>
              </p:cNvPr>
              <p:cNvSpPr>
                <a:spLocks/>
              </p:cNvSpPr>
              <p:nvPr/>
            </p:nvSpPr>
            <p:spPr bwMode="auto">
              <a:xfrm>
                <a:off x="3283" y="1332"/>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5" name="Freeform 20">
                <a:extLst>
                  <a:ext uri="{FF2B5EF4-FFF2-40B4-BE49-F238E27FC236}">
                    <a16:creationId xmlns:a16="http://schemas.microsoft.com/office/drawing/2014/main" id="{5904A0B3-8A87-B6A1-9DFD-744C737555F8}"/>
                  </a:ext>
                </a:extLst>
              </p:cNvPr>
              <p:cNvSpPr>
                <a:spLocks/>
              </p:cNvSpPr>
              <p:nvPr/>
            </p:nvSpPr>
            <p:spPr bwMode="auto">
              <a:xfrm>
                <a:off x="3165" y="1339"/>
                <a:ext cx="121" cy="20"/>
              </a:xfrm>
              <a:custGeom>
                <a:avLst/>
                <a:gdLst>
                  <a:gd name="T0" fmla="*/ 121 w 121"/>
                  <a:gd name="T1" fmla="*/ 0 h 20"/>
                  <a:gd name="T2" fmla="*/ 0 w 121"/>
                  <a:gd name="T3" fmla="*/ 13 h 20"/>
                  <a:gd name="T4" fmla="*/ 0 w 121"/>
                  <a:gd name="T5" fmla="*/ 16 h 20"/>
                  <a:gd name="T6" fmla="*/ 121 w 121"/>
                  <a:gd name="T7" fmla="*/ 3 h 20"/>
                  <a:gd name="T8" fmla="*/ 121 w 121"/>
                  <a:gd name="T9" fmla="*/ 7 h 20"/>
                  <a:gd name="T10" fmla="*/ 0 w 121"/>
                  <a:gd name="T11" fmla="*/ 20 h 20"/>
                  <a:gd name="T12" fmla="*/ 0 w 121"/>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20">
                    <a:moveTo>
                      <a:pt x="121" y="0"/>
                    </a:moveTo>
                    <a:lnTo>
                      <a:pt x="0" y="13"/>
                    </a:lnTo>
                    <a:lnTo>
                      <a:pt x="0" y="16"/>
                    </a:lnTo>
                    <a:lnTo>
                      <a:pt x="121" y="3"/>
                    </a:lnTo>
                    <a:lnTo>
                      <a:pt x="121" y="7"/>
                    </a:lnTo>
                    <a:lnTo>
                      <a:pt x="0" y="20"/>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6" name="Freeform 21">
                <a:extLst>
                  <a:ext uri="{FF2B5EF4-FFF2-40B4-BE49-F238E27FC236}">
                    <a16:creationId xmlns:a16="http://schemas.microsoft.com/office/drawing/2014/main" id="{D0B3EA5E-D458-B72F-911D-3D0FD8DADCC6}"/>
                  </a:ext>
                </a:extLst>
              </p:cNvPr>
              <p:cNvSpPr>
                <a:spLocks/>
              </p:cNvSpPr>
              <p:nvPr/>
            </p:nvSpPr>
            <p:spPr bwMode="auto">
              <a:xfrm>
                <a:off x="3484" y="1230"/>
                <a:ext cx="6" cy="139"/>
              </a:xfrm>
              <a:custGeom>
                <a:avLst/>
                <a:gdLst>
                  <a:gd name="T0" fmla="*/ 0 w 6"/>
                  <a:gd name="T1" fmla="*/ 139 h 139"/>
                  <a:gd name="T2" fmla="*/ 0 w 6"/>
                  <a:gd name="T3" fmla="*/ 0 h 139"/>
                  <a:gd name="T4" fmla="*/ 3 w 6"/>
                  <a:gd name="T5" fmla="*/ 0 h 139"/>
                  <a:gd name="T6" fmla="*/ 3 w 6"/>
                  <a:gd name="T7" fmla="*/ 139 h 139"/>
                  <a:gd name="T8" fmla="*/ 6 w 6"/>
                  <a:gd name="T9" fmla="*/ 139 h 139"/>
                  <a:gd name="T10" fmla="*/ 6 w 6"/>
                  <a:gd name="T11" fmla="*/ 0 h 139"/>
                  <a:gd name="T12" fmla="*/ 3 w 6"/>
                  <a:gd name="T13" fmla="*/ 0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9">
                    <a:moveTo>
                      <a:pt x="0" y="139"/>
                    </a:moveTo>
                    <a:lnTo>
                      <a:pt x="0" y="0"/>
                    </a:lnTo>
                    <a:lnTo>
                      <a:pt x="3" y="0"/>
                    </a:lnTo>
                    <a:lnTo>
                      <a:pt x="3" y="139"/>
                    </a:lnTo>
                    <a:lnTo>
                      <a:pt x="6" y="13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7" name="Freeform 22">
                <a:extLst>
                  <a:ext uri="{FF2B5EF4-FFF2-40B4-BE49-F238E27FC236}">
                    <a16:creationId xmlns:a16="http://schemas.microsoft.com/office/drawing/2014/main" id="{A38A2728-8C0E-82BD-A4E6-276FA748FBF6}"/>
                  </a:ext>
                </a:extLst>
              </p:cNvPr>
              <p:cNvSpPr>
                <a:spLocks/>
              </p:cNvSpPr>
              <p:nvPr/>
            </p:nvSpPr>
            <p:spPr bwMode="auto">
              <a:xfrm>
                <a:off x="3665" y="1112"/>
                <a:ext cx="26" cy="89"/>
              </a:xfrm>
              <a:custGeom>
                <a:avLst/>
                <a:gdLst>
                  <a:gd name="T0" fmla="*/ 20 w 26"/>
                  <a:gd name="T1" fmla="*/ 89 h 89"/>
                  <a:gd name="T2" fmla="*/ 0 w 26"/>
                  <a:gd name="T3" fmla="*/ 0 h 89"/>
                  <a:gd name="T4" fmla="*/ 3 w 26"/>
                  <a:gd name="T5" fmla="*/ 0 h 89"/>
                  <a:gd name="T6" fmla="*/ 23 w 26"/>
                  <a:gd name="T7" fmla="*/ 89 h 89"/>
                  <a:gd name="T8" fmla="*/ 26 w 26"/>
                  <a:gd name="T9" fmla="*/ 89 h 89"/>
                  <a:gd name="T10" fmla="*/ 6 w 26"/>
                  <a:gd name="T11" fmla="*/ 0 h 89"/>
                  <a:gd name="T12" fmla="*/ 3 w 2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9">
                    <a:moveTo>
                      <a:pt x="20" y="89"/>
                    </a:moveTo>
                    <a:lnTo>
                      <a:pt x="0" y="0"/>
                    </a:lnTo>
                    <a:lnTo>
                      <a:pt x="3" y="0"/>
                    </a:lnTo>
                    <a:lnTo>
                      <a:pt x="23" y="89"/>
                    </a:lnTo>
                    <a:lnTo>
                      <a:pt x="2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8" name="Freeform 23">
                <a:extLst>
                  <a:ext uri="{FF2B5EF4-FFF2-40B4-BE49-F238E27FC236}">
                    <a16:creationId xmlns:a16="http://schemas.microsoft.com/office/drawing/2014/main" id="{D53CBB7A-1AEA-F314-4FF0-9FDB452FE2F1}"/>
                  </a:ext>
                </a:extLst>
              </p:cNvPr>
              <p:cNvSpPr>
                <a:spLocks/>
              </p:cNvSpPr>
              <p:nvPr/>
            </p:nvSpPr>
            <p:spPr bwMode="auto">
              <a:xfrm>
                <a:off x="3668" y="1108"/>
                <a:ext cx="17" cy="7"/>
              </a:xfrm>
              <a:custGeom>
                <a:avLst/>
                <a:gdLst>
                  <a:gd name="T0" fmla="*/ 0 w 17"/>
                  <a:gd name="T1" fmla="*/ 0 h 7"/>
                  <a:gd name="T2" fmla="*/ 17 w 17"/>
                  <a:gd name="T3" fmla="*/ 0 h 7"/>
                  <a:gd name="T4" fmla="*/ 17 w 17"/>
                  <a:gd name="T5" fmla="*/ 4 h 7"/>
                  <a:gd name="T6" fmla="*/ 0 w 17"/>
                  <a:gd name="T7" fmla="*/ 4 h 7"/>
                  <a:gd name="T8" fmla="*/ 0 w 17"/>
                  <a:gd name="T9" fmla="*/ 7 h 7"/>
                  <a:gd name="T10" fmla="*/ 17 w 17"/>
                  <a:gd name="T11" fmla="*/ 7 h 7"/>
                  <a:gd name="T12" fmla="*/ 17 w 1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0"/>
                    </a:moveTo>
                    <a:lnTo>
                      <a:pt x="17" y="0"/>
                    </a:lnTo>
                    <a:lnTo>
                      <a:pt x="17" y="4"/>
                    </a:lnTo>
                    <a:lnTo>
                      <a:pt x="0" y="4"/>
                    </a:lnTo>
                    <a:lnTo>
                      <a:pt x="0" y="7"/>
                    </a:lnTo>
                    <a:lnTo>
                      <a:pt x="17" y="7"/>
                    </a:lnTo>
                    <a:lnTo>
                      <a:pt x="1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9" name="Freeform 24">
                <a:extLst>
                  <a:ext uri="{FF2B5EF4-FFF2-40B4-BE49-F238E27FC236}">
                    <a16:creationId xmlns:a16="http://schemas.microsoft.com/office/drawing/2014/main" id="{BE1D97B5-484C-E0BD-24F8-DBB2C6377B8A}"/>
                  </a:ext>
                </a:extLst>
              </p:cNvPr>
              <p:cNvSpPr>
                <a:spLocks/>
              </p:cNvSpPr>
              <p:nvPr/>
            </p:nvSpPr>
            <p:spPr bwMode="auto">
              <a:xfrm>
                <a:off x="3536" y="1089"/>
                <a:ext cx="125" cy="6"/>
              </a:xfrm>
              <a:custGeom>
                <a:avLst/>
                <a:gdLst>
                  <a:gd name="T0" fmla="*/ 125 w 125"/>
                  <a:gd name="T1" fmla="*/ 0 h 6"/>
                  <a:gd name="T2" fmla="*/ 0 w 125"/>
                  <a:gd name="T3" fmla="*/ 0 h 6"/>
                  <a:gd name="T4" fmla="*/ 0 w 125"/>
                  <a:gd name="T5" fmla="*/ 3 h 6"/>
                  <a:gd name="T6" fmla="*/ 125 w 125"/>
                  <a:gd name="T7" fmla="*/ 3 h 6"/>
                  <a:gd name="T8" fmla="*/ 125 w 125"/>
                  <a:gd name="T9" fmla="*/ 6 h 6"/>
                  <a:gd name="T10" fmla="*/ 0 w 125"/>
                  <a:gd name="T11" fmla="*/ 6 h 6"/>
                  <a:gd name="T12" fmla="*/ 0 w 125"/>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
                    <a:moveTo>
                      <a:pt x="125" y="0"/>
                    </a:moveTo>
                    <a:lnTo>
                      <a:pt x="0" y="0"/>
                    </a:lnTo>
                    <a:lnTo>
                      <a:pt x="0" y="3"/>
                    </a:lnTo>
                    <a:lnTo>
                      <a:pt x="125" y="3"/>
                    </a:lnTo>
                    <a:lnTo>
                      <a:pt x="125"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0" name="Freeform 25">
                <a:extLst>
                  <a:ext uri="{FF2B5EF4-FFF2-40B4-BE49-F238E27FC236}">
                    <a16:creationId xmlns:a16="http://schemas.microsoft.com/office/drawing/2014/main" id="{89FFE9C6-99B3-DDA1-A6DF-1F2FF64DD8B9}"/>
                  </a:ext>
                </a:extLst>
              </p:cNvPr>
              <p:cNvSpPr>
                <a:spLocks/>
              </p:cNvSpPr>
              <p:nvPr/>
            </p:nvSpPr>
            <p:spPr bwMode="auto">
              <a:xfrm>
                <a:off x="3510" y="1118"/>
                <a:ext cx="7" cy="251"/>
              </a:xfrm>
              <a:custGeom>
                <a:avLst/>
                <a:gdLst>
                  <a:gd name="T0" fmla="*/ 0 w 7"/>
                  <a:gd name="T1" fmla="*/ 0 h 251"/>
                  <a:gd name="T2" fmla="*/ 0 w 7"/>
                  <a:gd name="T3" fmla="*/ 251 h 251"/>
                  <a:gd name="T4" fmla="*/ 3 w 7"/>
                  <a:gd name="T5" fmla="*/ 251 h 251"/>
                  <a:gd name="T6" fmla="*/ 3 w 7"/>
                  <a:gd name="T7" fmla="*/ 0 h 251"/>
                  <a:gd name="T8" fmla="*/ 7 w 7"/>
                  <a:gd name="T9" fmla="*/ 0 h 251"/>
                  <a:gd name="T10" fmla="*/ 7 w 7"/>
                  <a:gd name="T11" fmla="*/ 251 h 251"/>
                  <a:gd name="T12" fmla="*/ 3 w 7"/>
                  <a:gd name="T13" fmla="*/ 251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51">
                    <a:moveTo>
                      <a:pt x="0" y="0"/>
                    </a:moveTo>
                    <a:lnTo>
                      <a:pt x="0" y="251"/>
                    </a:lnTo>
                    <a:lnTo>
                      <a:pt x="3" y="251"/>
                    </a:lnTo>
                    <a:lnTo>
                      <a:pt x="3" y="0"/>
                    </a:lnTo>
                    <a:lnTo>
                      <a:pt x="7" y="0"/>
                    </a:lnTo>
                    <a:lnTo>
                      <a:pt x="7" y="251"/>
                    </a:lnTo>
                    <a:lnTo>
                      <a:pt x="3" y="25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1" name="Freeform 26">
                <a:extLst>
                  <a:ext uri="{FF2B5EF4-FFF2-40B4-BE49-F238E27FC236}">
                    <a16:creationId xmlns:a16="http://schemas.microsoft.com/office/drawing/2014/main" id="{100EBAF0-0B90-FB89-36B6-29232DC297E0}"/>
                  </a:ext>
                </a:extLst>
              </p:cNvPr>
              <p:cNvSpPr>
                <a:spLocks/>
              </p:cNvSpPr>
              <p:nvPr/>
            </p:nvSpPr>
            <p:spPr bwMode="auto">
              <a:xfrm>
                <a:off x="3556" y="1197"/>
                <a:ext cx="76" cy="7"/>
              </a:xfrm>
              <a:custGeom>
                <a:avLst/>
                <a:gdLst>
                  <a:gd name="T0" fmla="*/ 76 w 76"/>
                  <a:gd name="T1" fmla="*/ 0 h 7"/>
                  <a:gd name="T2" fmla="*/ 0 w 76"/>
                  <a:gd name="T3" fmla="*/ 0 h 7"/>
                  <a:gd name="T4" fmla="*/ 0 w 76"/>
                  <a:gd name="T5" fmla="*/ 4 h 7"/>
                  <a:gd name="T6" fmla="*/ 76 w 76"/>
                  <a:gd name="T7" fmla="*/ 4 h 7"/>
                  <a:gd name="T8" fmla="*/ 76 w 76"/>
                  <a:gd name="T9" fmla="*/ 7 h 7"/>
                  <a:gd name="T10" fmla="*/ 0 w 76"/>
                  <a:gd name="T11" fmla="*/ 7 h 7"/>
                  <a:gd name="T12" fmla="*/ 0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76" y="0"/>
                    </a:moveTo>
                    <a:lnTo>
                      <a:pt x="0" y="0"/>
                    </a:lnTo>
                    <a:lnTo>
                      <a:pt x="0" y="4"/>
                    </a:lnTo>
                    <a:lnTo>
                      <a:pt x="76" y="4"/>
                    </a:lnTo>
                    <a:lnTo>
                      <a:pt x="76"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2" name="Freeform 27">
                <a:extLst>
                  <a:ext uri="{FF2B5EF4-FFF2-40B4-BE49-F238E27FC236}">
                    <a16:creationId xmlns:a16="http://schemas.microsoft.com/office/drawing/2014/main" id="{2C537398-AF2D-52ED-C8BE-30166F182A4B}"/>
                  </a:ext>
                </a:extLst>
              </p:cNvPr>
              <p:cNvSpPr>
                <a:spLocks/>
              </p:cNvSpPr>
              <p:nvPr/>
            </p:nvSpPr>
            <p:spPr bwMode="auto">
              <a:xfrm>
                <a:off x="3553"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3" name="Freeform 28">
                <a:extLst>
                  <a:ext uri="{FF2B5EF4-FFF2-40B4-BE49-F238E27FC236}">
                    <a16:creationId xmlns:a16="http://schemas.microsoft.com/office/drawing/2014/main" id="{D6936176-C758-96DF-4AF9-C1BA63ABADA6}"/>
                  </a:ext>
                </a:extLst>
              </p:cNvPr>
              <p:cNvSpPr>
                <a:spLocks/>
              </p:cNvSpPr>
              <p:nvPr/>
            </p:nvSpPr>
            <p:spPr bwMode="auto">
              <a:xfrm>
                <a:off x="3556" y="1108"/>
                <a:ext cx="76" cy="7"/>
              </a:xfrm>
              <a:custGeom>
                <a:avLst/>
                <a:gdLst>
                  <a:gd name="T0" fmla="*/ 0 w 76"/>
                  <a:gd name="T1" fmla="*/ 0 h 7"/>
                  <a:gd name="T2" fmla="*/ 76 w 76"/>
                  <a:gd name="T3" fmla="*/ 0 h 7"/>
                  <a:gd name="T4" fmla="*/ 76 w 76"/>
                  <a:gd name="T5" fmla="*/ 4 h 7"/>
                  <a:gd name="T6" fmla="*/ 0 w 76"/>
                  <a:gd name="T7" fmla="*/ 4 h 7"/>
                  <a:gd name="T8" fmla="*/ 0 w 76"/>
                  <a:gd name="T9" fmla="*/ 7 h 7"/>
                  <a:gd name="T10" fmla="*/ 76 w 76"/>
                  <a:gd name="T11" fmla="*/ 7 h 7"/>
                  <a:gd name="T12" fmla="*/ 76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0" y="0"/>
                    </a:moveTo>
                    <a:lnTo>
                      <a:pt x="76" y="0"/>
                    </a:lnTo>
                    <a:lnTo>
                      <a:pt x="76" y="4"/>
                    </a:lnTo>
                    <a:lnTo>
                      <a:pt x="0" y="4"/>
                    </a:lnTo>
                    <a:lnTo>
                      <a:pt x="0" y="7"/>
                    </a:lnTo>
                    <a:lnTo>
                      <a:pt x="76" y="7"/>
                    </a:lnTo>
                    <a:lnTo>
                      <a:pt x="7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4" name="Freeform 29">
                <a:extLst>
                  <a:ext uri="{FF2B5EF4-FFF2-40B4-BE49-F238E27FC236}">
                    <a16:creationId xmlns:a16="http://schemas.microsoft.com/office/drawing/2014/main" id="{944EAD8F-D238-A2E7-88A9-87424278B876}"/>
                  </a:ext>
                </a:extLst>
              </p:cNvPr>
              <p:cNvSpPr>
                <a:spLocks/>
              </p:cNvSpPr>
              <p:nvPr/>
            </p:nvSpPr>
            <p:spPr bwMode="auto">
              <a:xfrm>
                <a:off x="3629" y="1112"/>
                <a:ext cx="6" cy="89"/>
              </a:xfrm>
              <a:custGeom>
                <a:avLst/>
                <a:gdLst>
                  <a:gd name="T0" fmla="*/ 0 w 6"/>
                  <a:gd name="T1" fmla="*/ 0 h 89"/>
                  <a:gd name="T2" fmla="*/ 0 w 6"/>
                  <a:gd name="T3" fmla="*/ 89 h 89"/>
                  <a:gd name="T4" fmla="*/ 3 w 6"/>
                  <a:gd name="T5" fmla="*/ 89 h 89"/>
                  <a:gd name="T6" fmla="*/ 3 w 6"/>
                  <a:gd name="T7" fmla="*/ 0 h 89"/>
                  <a:gd name="T8" fmla="*/ 6 w 6"/>
                  <a:gd name="T9" fmla="*/ 0 h 89"/>
                  <a:gd name="T10" fmla="*/ 6 w 6"/>
                  <a:gd name="T11" fmla="*/ 89 h 89"/>
                  <a:gd name="T12" fmla="*/ 3 w 6"/>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0"/>
                    </a:moveTo>
                    <a:lnTo>
                      <a:pt x="0" y="89"/>
                    </a:lnTo>
                    <a:lnTo>
                      <a:pt x="3" y="89"/>
                    </a:lnTo>
                    <a:lnTo>
                      <a:pt x="3" y="0"/>
                    </a:lnTo>
                    <a:lnTo>
                      <a:pt x="6" y="0"/>
                    </a:lnTo>
                    <a:lnTo>
                      <a:pt x="6" y="89"/>
                    </a:lnTo>
                    <a:lnTo>
                      <a:pt x="3"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 name="Freeform 30">
                <a:extLst>
                  <a:ext uri="{FF2B5EF4-FFF2-40B4-BE49-F238E27FC236}">
                    <a16:creationId xmlns:a16="http://schemas.microsoft.com/office/drawing/2014/main" id="{F49D2E43-72C6-B3FA-2A1F-505E80F19F2D}"/>
                  </a:ext>
                </a:extLst>
              </p:cNvPr>
              <p:cNvSpPr>
                <a:spLocks/>
              </p:cNvSpPr>
              <p:nvPr/>
            </p:nvSpPr>
            <p:spPr bwMode="auto">
              <a:xfrm>
                <a:off x="1835" y="1319"/>
                <a:ext cx="7" cy="46"/>
              </a:xfrm>
              <a:custGeom>
                <a:avLst/>
                <a:gdLst>
                  <a:gd name="T0" fmla="*/ 0 w 7"/>
                  <a:gd name="T1" fmla="*/ 0 h 46"/>
                  <a:gd name="T2" fmla="*/ 0 w 7"/>
                  <a:gd name="T3" fmla="*/ 46 h 46"/>
                  <a:gd name="T4" fmla="*/ 3 w 7"/>
                  <a:gd name="T5" fmla="*/ 46 h 46"/>
                  <a:gd name="T6" fmla="*/ 3 w 7"/>
                  <a:gd name="T7" fmla="*/ 0 h 46"/>
                  <a:gd name="T8" fmla="*/ 7 w 7"/>
                  <a:gd name="T9" fmla="*/ 0 h 46"/>
                  <a:gd name="T10" fmla="*/ 7 w 7"/>
                  <a:gd name="T11" fmla="*/ 46 h 46"/>
                  <a:gd name="T12" fmla="*/ 3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3" y="46"/>
                    </a:lnTo>
                    <a:lnTo>
                      <a:pt x="3" y="0"/>
                    </a:lnTo>
                    <a:lnTo>
                      <a:pt x="7" y="0"/>
                    </a:lnTo>
                    <a:lnTo>
                      <a:pt x="7"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 name="Freeform 31">
                <a:extLst>
                  <a:ext uri="{FF2B5EF4-FFF2-40B4-BE49-F238E27FC236}">
                    <a16:creationId xmlns:a16="http://schemas.microsoft.com/office/drawing/2014/main" id="{1D77313A-EF30-5691-CD3A-47598EFCA6FD}"/>
                  </a:ext>
                </a:extLst>
              </p:cNvPr>
              <p:cNvSpPr>
                <a:spLocks/>
              </p:cNvSpPr>
              <p:nvPr/>
            </p:nvSpPr>
            <p:spPr bwMode="auto">
              <a:xfrm>
                <a:off x="1838" y="1362"/>
                <a:ext cx="46" cy="7"/>
              </a:xfrm>
              <a:custGeom>
                <a:avLst/>
                <a:gdLst>
                  <a:gd name="T0" fmla="*/ 0 w 46"/>
                  <a:gd name="T1" fmla="*/ 0 h 7"/>
                  <a:gd name="T2" fmla="*/ 46 w 46"/>
                  <a:gd name="T3" fmla="*/ 0 h 7"/>
                  <a:gd name="T4" fmla="*/ 46 w 46"/>
                  <a:gd name="T5" fmla="*/ 3 h 7"/>
                  <a:gd name="T6" fmla="*/ 0 w 46"/>
                  <a:gd name="T7" fmla="*/ 3 h 7"/>
                  <a:gd name="T8" fmla="*/ 0 w 46"/>
                  <a:gd name="T9" fmla="*/ 7 h 7"/>
                  <a:gd name="T10" fmla="*/ 46 w 46"/>
                  <a:gd name="T11" fmla="*/ 7 h 7"/>
                  <a:gd name="T12" fmla="*/ 46 w 4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7">
                    <a:moveTo>
                      <a:pt x="0" y="0"/>
                    </a:moveTo>
                    <a:lnTo>
                      <a:pt x="46" y="0"/>
                    </a:lnTo>
                    <a:lnTo>
                      <a:pt x="46" y="3"/>
                    </a:lnTo>
                    <a:lnTo>
                      <a:pt x="0" y="3"/>
                    </a:lnTo>
                    <a:lnTo>
                      <a:pt x="0" y="7"/>
                    </a:lnTo>
                    <a:lnTo>
                      <a:pt x="46" y="7"/>
                    </a:lnTo>
                    <a:lnTo>
                      <a:pt x="4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 name="Freeform 32">
                <a:extLst>
                  <a:ext uri="{FF2B5EF4-FFF2-40B4-BE49-F238E27FC236}">
                    <a16:creationId xmlns:a16="http://schemas.microsoft.com/office/drawing/2014/main" id="{78C63841-D431-6FE6-FEA7-9F62B6180BF5}"/>
                  </a:ext>
                </a:extLst>
              </p:cNvPr>
              <p:cNvSpPr>
                <a:spLocks/>
              </p:cNvSpPr>
              <p:nvPr/>
            </p:nvSpPr>
            <p:spPr bwMode="auto">
              <a:xfrm>
                <a:off x="3023"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 name="Freeform 33">
                <a:extLst>
                  <a:ext uri="{FF2B5EF4-FFF2-40B4-BE49-F238E27FC236}">
                    <a16:creationId xmlns:a16="http://schemas.microsoft.com/office/drawing/2014/main" id="{DD631646-95FC-98BF-4597-F917DCD30697}"/>
                  </a:ext>
                </a:extLst>
              </p:cNvPr>
              <p:cNvSpPr>
                <a:spLocks/>
              </p:cNvSpPr>
              <p:nvPr/>
            </p:nvSpPr>
            <p:spPr bwMode="auto">
              <a:xfrm>
                <a:off x="3369" y="1319"/>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 name="Freeform 34">
                <a:extLst>
                  <a:ext uri="{FF2B5EF4-FFF2-40B4-BE49-F238E27FC236}">
                    <a16:creationId xmlns:a16="http://schemas.microsoft.com/office/drawing/2014/main" id="{9D2B8F5B-8836-C6D0-3B96-5B4A844E229B}"/>
                  </a:ext>
                </a:extLst>
              </p:cNvPr>
              <p:cNvSpPr>
                <a:spLocks/>
              </p:cNvSpPr>
              <p:nvPr/>
            </p:nvSpPr>
            <p:spPr bwMode="auto">
              <a:xfrm>
                <a:off x="3158" y="1329"/>
                <a:ext cx="214" cy="7"/>
              </a:xfrm>
              <a:custGeom>
                <a:avLst/>
                <a:gdLst>
                  <a:gd name="T0" fmla="*/ 214 w 214"/>
                  <a:gd name="T1" fmla="*/ 0 h 7"/>
                  <a:gd name="T2" fmla="*/ 0 w 214"/>
                  <a:gd name="T3" fmla="*/ 0 h 7"/>
                  <a:gd name="T4" fmla="*/ 0 w 214"/>
                  <a:gd name="T5" fmla="*/ 3 h 7"/>
                  <a:gd name="T6" fmla="*/ 214 w 214"/>
                  <a:gd name="T7" fmla="*/ 3 h 7"/>
                  <a:gd name="T8" fmla="*/ 214 w 214"/>
                  <a:gd name="T9" fmla="*/ 7 h 7"/>
                  <a:gd name="T10" fmla="*/ 0 w 214"/>
                  <a:gd name="T11" fmla="*/ 7 h 7"/>
                  <a:gd name="T12" fmla="*/ 0 w 21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7">
                    <a:moveTo>
                      <a:pt x="214" y="0"/>
                    </a:moveTo>
                    <a:lnTo>
                      <a:pt x="0" y="0"/>
                    </a:lnTo>
                    <a:lnTo>
                      <a:pt x="0" y="3"/>
                    </a:lnTo>
                    <a:lnTo>
                      <a:pt x="214" y="3"/>
                    </a:lnTo>
                    <a:lnTo>
                      <a:pt x="21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 name="Freeform 35">
                <a:extLst>
                  <a:ext uri="{FF2B5EF4-FFF2-40B4-BE49-F238E27FC236}">
                    <a16:creationId xmlns:a16="http://schemas.microsoft.com/office/drawing/2014/main" id="{D30EE2E5-C26C-8494-9860-EE3D24A53DD9}"/>
                  </a:ext>
                </a:extLst>
              </p:cNvPr>
              <p:cNvSpPr>
                <a:spLocks/>
              </p:cNvSpPr>
              <p:nvPr/>
            </p:nvSpPr>
            <p:spPr bwMode="auto">
              <a:xfrm>
                <a:off x="2016" y="1421"/>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 name="Freeform 36">
                <a:extLst>
                  <a:ext uri="{FF2B5EF4-FFF2-40B4-BE49-F238E27FC236}">
                    <a16:creationId xmlns:a16="http://schemas.microsoft.com/office/drawing/2014/main" id="{63ADE5CE-1D64-33BA-402F-754DBD318D09}"/>
                  </a:ext>
                </a:extLst>
              </p:cNvPr>
              <p:cNvSpPr>
                <a:spLocks/>
              </p:cNvSpPr>
              <p:nvPr/>
            </p:nvSpPr>
            <p:spPr bwMode="auto">
              <a:xfrm>
                <a:off x="2019" y="1444"/>
                <a:ext cx="17" cy="20"/>
              </a:xfrm>
              <a:custGeom>
                <a:avLst/>
                <a:gdLst>
                  <a:gd name="T0" fmla="*/ 0 w 17"/>
                  <a:gd name="T1" fmla="*/ 0 h 20"/>
                  <a:gd name="T2" fmla="*/ 10 w 17"/>
                  <a:gd name="T3" fmla="*/ 20 h 20"/>
                  <a:gd name="T4" fmla="*/ 13 w 17"/>
                  <a:gd name="T5" fmla="*/ 20 h 20"/>
                  <a:gd name="T6" fmla="*/ 4 w 17"/>
                  <a:gd name="T7" fmla="*/ 0 h 20"/>
                  <a:gd name="T8" fmla="*/ 7 w 17"/>
                  <a:gd name="T9" fmla="*/ 0 h 20"/>
                  <a:gd name="T10" fmla="*/ 17 w 17"/>
                  <a:gd name="T11" fmla="*/ 20 h 20"/>
                  <a:gd name="T12" fmla="*/ 13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3" y="20"/>
                    </a:lnTo>
                    <a:lnTo>
                      <a:pt x="4" y="0"/>
                    </a:lnTo>
                    <a:lnTo>
                      <a:pt x="7" y="0"/>
                    </a:lnTo>
                    <a:lnTo>
                      <a:pt x="17"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 name="Freeform 37">
                <a:extLst>
                  <a:ext uri="{FF2B5EF4-FFF2-40B4-BE49-F238E27FC236}">
                    <a16:creationId xmlns:a16="http://schemas.microsoft.com/office/drawing/2014/main" id="{A77F92A7-1DBC-77D3-F220-AE2DE8584DAE}"/>
                  </a:ext>
                </a:extLst>
              </p:cNvPr>
              <p:cNvSpPr>
                <a:spLocks/>
              </p:cNvSpPr>
              <p:nvPr/>
            </p:nvSpPr>
            <p:spPr bwMode="auto">
              <a:xfrm>
                <a:off x="2032" y="1461"/>
                <a:ext cx="14" cy="20"/>
              </a:xfrm>
              <a:custGeom>
                <a:avLst/>
                <a:gdLst>
                  <a:gd name="T0" fmla="*/ 0 w 14"/>
                  <a:gd name="T1" fmla="*/ 0 h 20"/>
                  <a:gd name="T2" fmla="*/ 14 w 14"/>
                  <a:gd name="T3" fmla="*/ 13 h 20"/>
                  <a:gd name="T4" fmla="*/ 14 w 14"/>
                  <a:gd name="T5" fmla="*/ 16 h 20"/>
                  <a:gd name="T6" fmla="*/ 0 w 14"/>
                  <a:gd name="T7" fmla="*/ 3 h 20"/>
                  <a:gd name="T8" fmla="*/ 0 w 14"/>
                  <a:gd name="T9" fmla="*/ 6 h 20"/>
                  <a:gd name="T10" fmla="*/ 14 w 14"/>
                  <a:gd name="T11" fmla="*/ 20 h 20"/>
                  <a:gd name="T12" fmla="*/ 14 w 14"/>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14" y="13"/>
                    </a:lnTo>
                    <a:lnTo>
                      <a:pt x="14" y="16"/>
                    </a:lnTo>
                    <a:lnTo>
                      <a:pt x="0" y="3"/>
                    </a:lnTo>
                    <a:lnTo>
                      <a:pt x="0" y="6"/>
                    </a:lnTo>
                    <a:lnTo>
                      <a:pt x="14" y="20"/>
                    </a:lnTo>
                    <a:lnTo>
                      <a:pt x="1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 name="Freeform 38">
                <a:extLst>
                  <a:ext uri="{FF2B5EF4-FFF2-40B4-BE49-F238E27FC236}">
                    <a16:creationId xmlns:a16="http://schemas.microsoft.com/office/drawing/2014/main" id="{86AD9FBF-6A56-998D-A838-E4ABD5F0D0E5}"/>
                  </a:ext>
                </a:extLst>
              </p:cNvPr>
              <p:cNvSpPr>
                <a:spLocks/>
              </p:cNvSpPr>
              <p:nvPr/>
            </p:nvSpPr>
            <p:spPr bwMode="auto">
              <a:xfrm>
                <a:off x="2046"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 name="Freeform 39">
                <a:extLst>
                  <a:ext uri="{FF2B5EF4-FFF2-40B4-BE49-F238E27FC236}">
                    <a16:creationId xmlns:a16="http://schemas.microsoft.com/office/drawing/2014/main" id="{F923514B-59EA-034B-E61B-B021C2358E0D}"/>
                  </a:ext>
                </a:extLst>
              </p:cNvPr>
              <p:cNvSpPr>
                <a:spLocks/>
              </p:cNvSpPr>
              <p:nvPr/>
            </p:nvSpPr>
            <p:spPr bwMode="auto">
              <a:xfrm>
                <a:off x="2065" y="1484"/>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 name="Freeform 40">
                <a:extLst>
                  <a:ext uri="{FF2B5EF4-FFF2-40B4-BE49-F238E27FC236}">
                    <a16:creationId xmlns:a16="http://schemas.microsoft.com/office/drawing/2014/main" id="{1CAEC625-8D3F-AE27-4A80-FEBF58AFDDE8}"/>
                  </a:ext>
                </a:extLst>
              </p:cNvPr>
              <p:cNvSpPr>
                <a:spLocks/>
              </p:cNvSpPr>
              <p:nvPr/>
            </p:nvSpPr>
            <p:spPr bwMode="auto">
              <a:xfrm>
                <a:off x="2088" y="1484"/>
                <a:ext cx="20" cy="10"/>
              </a:xfrm>
              <a:custGeom>
                <a:avLst/>
                <a:gdLst>
                  <a:gd name="T0" fmla="*/ 0 w 20"/>
                  <a:gd name="T1" fmla="*/ 3 h 10"/>
                  <a:gd name="T2" fmla="*/ 20 w 20"/>
                  <a:gd name="T3" fmla="*/ 0 h 10"/>
                  <a:gd name="T4" fmla="*/ 20 w 20"/>
                  <a:gd name="T5" fmla="*/ 3 h 10"/>
                  <a:gd name="T6" fmla="*/ 0 w 20"/>
                  <a:gd name="T7" fmla="*/ 7 h 10"/>
                  <a:gd name="T8" fmla="*/ 0 w 20"/>
                  <a:gd name="T9" fmla="*/ 10 h 10"/>
                  <a:gd name="T10" fmla="*/ 20 w 20"/>
                  <a:gd name="T11" fmla="*/ 7 h 10"/>
                  <a:gd name="T12" fmla="*/ 2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3"/>
                    </a:moveTo>
                    <a:lnTo>
                      <a:pt x="20" y="0"/>
                    </a:lnTo>
                    <a:lnTo>
                      <a:pt x="20" y="3"/>
                    </a:lnTo>
                    <a:lnTo>
                      <a:pt x="0" y="7"/>
                    </a:lnTo>
                    <a:lnTo>
                      <a:pt x="0" y="10"/>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 name="Freeform 41">
                <a:extLst>
                  <a:ext uri="{FF2B5EF4-FFF2-40B4-BE49-F238E27FC236}">
                    <a16:creationId xmlns:a16="http://schemas.microsoft.com/office/drawing/2014/main" id="{A98CE340-D0C5-08E1-17AD-52FD234DDD60}"/>
                  </a:ext>
                </a:extLst>
              </p:cNvPr>
              <p:cNvSpPr>
                <a:spLocks/>
              </p:cNvSpPr>
              <p:nvPr/>
            </p:nvSpPr>
            <p:spPr bwMode="auto">
              <a:xfrm>
                <a:off x="2108"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 name="Freeform 42">
                <a:extLst>
                  <a:ext uri="{FF2B5EF4-FFF2-40B4-BE49-F238E27FC236}">
                    <a16:creationId xmlns:a16="http://schemas.microsoft.com/office/drawing/2014/main" id="{4F38CB9D-7A87-6CF3-F84D-802F5CD21537}"/>
                  </a:ext>
                </a:extLst>
              </p:cNvPr>
              <p:cNvSpPr>
                <a:spLocks/>
              </p:cNvSpPr>
              <p:nvPr/>
            </p:nvSpPr>
            <p:spPr bwMode="auto">
              <a:xfrm>
                <a:off x="2128" y="1461"/>
                <a:ext cx="16" cy="20"/>
              </a:xfrm>
              <a:custGeom>
                <a:avLst/>
                <a:gdLst>
                  <a:gd name="T0" fmla="*/ 0 w 16"/>
                  <a:gd name="T1" fmla="*/ 13 h 20"/>
                  <a:gd name="T2" fmla="*/ 16 w 16"/>
                  <a:gd name="T3" fmla="*/ 0 h 20"/>
                  <a:gd name="T4" fmla="*/ 16 w 16"/>
                  <a:gd name="T5" fmla="*/ 3 h 20"/>
                  <a:gd name="T6" fmla="*/ 0 w 16"/>
                  <a:gd name="T7" fmla="*/ 16 h 20"/>
                  <a:gd name="T8" fmla="*/ 0 w 16"/>
                  <a:gd name="T9" fmla="*/ 20 h 20"/>
                  <a:gd name="T10" fmla="*/ 16 w 16"/>
                  <a:gd name="T11" fmla="*/ 6 h 20"/>
                  <a:gd name="T12" fmla="*/ 16 w 16"/>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13"/>
                    </a:moveTo>
                    <a:lnTo>
                      <a:pt x="16" y="0"/>
                    </a:lnTo>
                    <a:lnTo>
                      <a:pt x="16" y="3"/>
                    </a:lnTo>
                    <a:lnTo>
                      <a:pt x="0" y="16"/>
                    </a:lnTo>
                    <a:lnTo>
                      <a:pt x="0" y="20"/>
                    </a:lnTo>
                    <a:lnTo>
                      <a:pt x="16" y="6"/>
                    </a:lnTo>
                    <a:lnTo>
                      <a:pt x="1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 name="Freeform 43">
                <a:extLst>
                  <a:ext uri="{FF2B5EF4-FFF2-40B4-BE49-F238E27FC236}">
                    <a16:creationId xmlns:a16="http://schemas.microsoft.com/office/drawing/2014/main" id="{8D8AB375-B894-0585-8D7B-6DD2C37E87C1}"/>
                  </a:ext>
                </a:extLst>
              </p:cNvPr>
              <p:cNvSpPr>
                <a:spLocks/>
              </p:cNvSpPr>
              <p:nvPr/>
            </p:nvSpPr>
            <p:spPr bwMode="auto">
              <a:xfrm>
                <a:off x="2141" y="1444"/>
                <a:ext cx="17" cy="20"/>
              </a:xfrm>
              <a:custGeom>
                <a:avLst/>
                <a:gdLst>
                  <a:gd name="T0" fmla="*/ 0 w 17"/>
                  <a:gd name="T1" fmla="*/ 20 h 20"/>
                  <a:gd name="T2" fmla="*/ 10 w 17"/>
                  <a:gd name="T3" fmla="*/ 0 h 20"/>
                  <a:gd name="T4" fmla="*/ 13 w 17"/>
                  <a:gd name="T5" fmla="*/ 0 h 20"/>
                  <a:gd name="T6" fmla="*/ 3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3"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 name="Freeform 44">
                <a:extLst>
                  <a:ext uri="{FF2B5EF4-FFF2-40B4-BE49-F238E27FC236}">
                    <a16:creationId xmlns:a16="http://schemas.microsoft.com/office/drawing/2014/main" id="{D3B14548-A680-36D4-915B-FF28E3744690}"/>
                  </a:ext>
                </a:extLst>
              </p:cNvPr>
              <p:cNvSpPr>
                <a:spLocks/>
              </p:cNvSpPr>
              <p:nvPr/>
            </p:nvSpPr>
            <p:spPr bwMode="auto">
              <a:xfrm>
                <a:off x="2151" y="1421"/>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 name="Freeform 45">
                <a:extLst>
                  <a:ext uri="{FF2B5EF4-FFF2-40B4-BE49-F238E27FC236}">
                    <a16:creationId xmlns:a16="http://schemas.microsoft.com/office/drawing/2014/main" id="{0A94B15F-7A2C-85C8-A7C4-94F925E3F18D}"/>
                  </a:ext>
                </a:extLst>
              </p:cNvPr>
              <p:cNvSpPr>
                <a:spLocks/>
              </p:cNvSpPr>
              <p:nvPr/>
            </p:nvSpPr>
            <p:spPr bwMode="auto">
              <a:xfrm>
                <a:off x="2151" y="1402"/>
                <a:ext cx="10" cy="19"/>
              </a:xfrm>
              <a:custGeom>
                <a:avLst/>
                <a:gdLst>
                  <a:gd name="T0" fmla="*/ 3 w 10"/>
                  <a:gd name="T1" fmla="*/ 19 h 19"/>
                  <a:gd name="T2" fmla="*/ 0 w 10"/>
                  <a:gd name="T3" fmla="*/ 0 h 19"/>
                  <a:gd name="T4" fmla="*/ 3 w 10"/>
                  <a:gd name="T5" fmla="*/ 0 h 19"/>
                  <a:gd name="T6" fmla="*/ 7 w 10"/>
                  <a:gd name="T7" fmla="*/ 19 h 19"/>
                  <a:gd name="T8" fmla="*/ 10 w 10"/>
                  <a:gd name="T9" fmla="*/ 19 h 19"/>
                  <a:gd name="T10" fmla="*/ 7 w 10"/>
                  <a:gd name="T11" fmla="*/ 0 h 19"/>
                  <a:gd name="T12" fmla="*/ 3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19"/>
                    </a:moveTo>
                    <a:lnTo>
                      <a:pt x="0" y="0"/>
                    </a:lnTo>
                    <a:lnTo>
                      <a:pt x="3" y="0"/>
                    </a:lnTo>
                    <a:lnTo>
                      <a:pt x="7" y="19"/>
                    </a:lnTo>
                    <a:lnTo>
                      <a:pt x="10" y="19"/>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 name="Freeform 46">
                <a:extLst>
                  <a:ext uri="{FF2B5EF4-FFF2-40B4-BE49-F238E27FC236}">
                    <a16:creationId xmlns:a16="http://schemas.microsoft.com/office/drawing/2014/main" id="{2792AE5D-59DF-24E6-FC98-358478E55336}"/>
                  </a:ext>
                </a:extLst>
              </p:cNvPr>
              <p:cNvSpPr>
                <a:spLocks/>
              </p:cNvSpPr>
              <p:nvPr/>
            </p:nvSpPr>
            <p:spPr bwMode="auto">
              <a:xfrm>
                <a:off x="2141" y="1382"/>
                <a:ext cx="17" cy="20"/>
              </a:xfrm>
              <a:custGeom>
                <a:avLst/>
                <a:gdLst>
                  <a:gd name="T0" fmla="*/ 10 w 17"/>
                  <a:gd name="T1" fmla="*/ 20 h 20"/>
                  <a:gd name="T2" fmla="*/ 0 w 17"/>
                  <a:gd name="T3" fmla="*/ 0 h 20"/>
                  <a:gd name="T4" fmla="*/ 3 w 17"/>
                  <a:gd name="T5" fmla="*/ 0 h 20"/>
                  <a:gd name="T6" fmla="*/ 13 w 17"/>
                  <a:gd name="T7" fmla="*/ 20 h 20"/>
                  <a:gd name="T8" fmla="*/ 17 w 17"/>
                  <a:gd name="T9" fmla="*/ 20 h 20"/>
                  <a:gd name="T10" fmla="*/ 7 w 17"/>
                  <a:gd name="T11" fmla="*/ 0 h 20"/>
                  <a:gd name="T12" fmla="*/ 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3" y="0"/>
                    </a:lnTo>
                    <a:lnTo>
                      <a:pt x="13" y="20"/>
                    </a:lnTo>
                    <a:lnTo>
                      <a:pt x="17"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 name="Freeform 47">
                <a:extLst>
                  <a:ext uri="{FF2B5EF4-FFF2-40B4-BE49-F238E27FC236}">
                    <a16:creationId xmlns:a16="http://schemas.microsoft.com/office/drawing/2014/main" id="{5CFA8356-4CD4-D993-7F54-142C8760EE7E}"/>
                  </a:ext>
                </a:extLst>
              </p:cNvPr>
              <p:cNvSpPr>
                <a:spLocks/>
              </p:cNvSpPr>
              <p:nvPr/>
            </p:nvSpPr>
            <p:spPr bwMode="auto">
              <a:xfrm>
                <a:off x="2128" y="1362"/>
                <a:ext cx="16" cy="23"/>
              </a:xfrm>
              <a:custGeom>
                <a:avLst/>
                <a:gdLst>
                  <a:gd name="T0" fmla="*/ 16 w 16"/>
                  <a:gd name="T1" fmla="*/ 17 h 23"/>
                  <a:gd name="T2" fmla="*/ 0 w 16"/>
                  <a:gd name="T3" fmla="*/ 0 h 23"/>
                  <a:gd name="T4" fmla="*/ 0 w 16"/>
                  <a:gd name="T5" fmla="*/ 3 h 23"/>
                  <a:gd name="T6" fmla="*/ 16 w 16"/>
                  <a:gd name="T7" fmla="*/ 20 h 23"/>
                  <a:gd name="T8" fmla="*/ 16 w 16"/>
                  <a:gd name="T9" fmla="*/ 23 h 23"/>
                  <a:gd name="T10" fmla="*/ 0 w 16"/>
                  <a:gd name="T11" fmla="*/ 7 h 23"/>
                  <a:gd name="T12" fmla="*/ 0 w 16"/>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17"/>
                    </a:moveTo>
                    <a:lnTo>
                      <a:pt x="0" y="0"/>
                    </a:lnTo>
                    <a:lnTo>
                      <a:pt x="0" y="3"/>
                    </a:lnTo>
                    <a:lnTo>
                      <a:pt x="16" y="20"/>
                    </a:lnTo>
                    <a:lnTo>
                      <a:pt x="16"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 name="Freeform 48">
                <a:extLst>
                  <a:ext uri="{FF2B5EF4-FFF2-40B4-BE49-F238E27FC236}">
                    <a16:creationId xmlns:a16="http://schemas.microsoft.com/office/drawing/2014/main" id="{0574C9C2-0029-3E51-0B70-4CBE0D3C90EC}"/>
                  </a:ext>
                </a:extLst>
              </p:cNvPr>
              <p:cNvSpPr>
                <a:spLocks/>
              </p:cNvSpPr>
              <p:nvPr/>
            </p:nvSpPr>
            <p:spPr bwMode="auto">
              <a:xfrm>
                <a:off x="2108"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 name="Freeform 49">
                <a:extLst>
                  <a:ext uri="{FF2B5EF4-FFF2-40B4-BE49-F238E27FC236}">
                    <a16:creationId xmlns:a16="http://schemas.microsoft.com/office/drawing/2014/main" id="{B60FB508-AE52-FE37-220D-68E65298B3ED}"/>
                  </a:ext>
                </a:extLst>
              </p:cNvPr>
              <p:cNvSpPr>
                <a:spLocks/>
              </p:cNvSpPr>
              <p:nvPr/>
            </p:nvSpPr>
            <p:spPr bwMode="auto">
              <a:xfrm>
                <a:off x="2088" y="1349"/>
                <a:ext cx="20" cy="10"/>
              </a:xfrm>
              <a:custGeom>
                <a:avLst/>
                <a:gdLst>
                  <a:gd name="T0" fmla="*/ 20 w 20"/>
                  <a:gd name="T1" fmla="*/ 3 h 10"/>
                  <a:gd name="T2" fmla="*/ 0 w 20"/>
                  <a:gd name="T3" fmla="*/ 0 h 10"/>
                  <a:gd name="T4" fmla="*/ 0 w 20"/>
                  <a:gd name="T5" fmla="*/ 3 h 10"/>
                  <a:gd name="T6" fmla="*/ 20 w 20"/>
                  <a:gd name="T7" fmla="*/ 6 h 10"/>
                  <a:gd name="T8" fmla="*/ 20 w 20"/>
                  <a:gd name="T9" fmla="*/ 10 h 10"/>
                  <a:gd name="T10" fmla="*/ 0 w 20"/>
                  <a:gd name="T11" fmla="*/ 6 h 10"/>
                  <a:gd name="T12" fmla="*/ 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3"/>
                    </a:moveTo>
                    <a:lnTo>
                      <a:pt x="0" y="0"/>
                    </a:lnTo>
                    <a:lnTo>
                      <a:pt x="0" y="3"/>
                    </a:lnTo>
                    <a:lnTo>
                      <a:pt x="20" y="6"/>
                    </a:lnTo>
                    <a:lnTo>
                      <a:pt x="20"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 name="Freeform 50">
                <a:extLst>
                  <a:ext uri="{FF2B5EF4-FFF2-40B4-BE49-F238E27FC236}">
                    <a16:creationId xmlns:a16="http://schemas.microsoft.com/office/drawing/2014/main" id="{8772BFF5-41E9-5D38-6805-EF6492BEAF29}"/>
                  </a:ext>
                </a:extLst>
              </p:cNvPr>
              <p:cNvSpPr>
                <a:spLocks/>
              </p:cNvSpPr>
              <p:nvPr/>
            </p:nvSpPr>
            <p:spPr bwMode="auto">
              <a:xfrm>
                <a:off x="2065"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 name="Freeform 51">
                <a:extLst>
                  <a:ext uri="{FF2B5EF4-FFF2-40B4-BE49-F238E27FC236}">
                    <a16:creationId xmlns:a16="http://schemas.microsoft.com/office/drawing/2014/main" id="{CA82F5BF-18A0-E473-0513-E6B0382B195B}"/>
                  </a:ext>
                </a:extLst>
              </p:cNvPr>
              <p:cNvSpPr>
                <a:spLocks/>
              </p:cNvSpPr>
              <p:nvPr/>
            </p:nvSpPr>
            <p:spPr bwMode="auto">
              <a:xfrm>
                <a:off x="2046"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 name="Freeform 52">
                <a:extLst>
                  <a:ext uri="{FF2B5EF4-FFF2-40B4-BE49-F238E27FC236}">
                    <a16:creationId xmlns:a16="http://schemas.microsoft.com/office/drawing/2014/main" id="{9C638572-FE25-55F6-8880-CF3E3B5C35FC}"/>
                  </a:ext>
                </a:extLst>
              </p:cNvPr>
              <p:cNvSpPr>
                <a:spLocks/>
              </p:cNvSpPr>
              <p:nvPr/>
            </p:nvSpPr>
            <p:spPr bwMode="auto">
              <a:xfrm>
                <a:off x="2029" y="1365"/>
                <a:ext cx="20" cy="17"/>
              </a:xfrm>
              <a:custGeom>
                <a:avLst/>
                <a:gdLst>
                  <a:gd name="T0" fmla="*/ 13 w 20"/>
                  <a:gd name="T1" fmla="*/ 0 h 17"/>
                  <a:gd name="T2" fmla="*/ 0 w 20"/>
                  <a:gd name="T3" fmla="*/ 17 h 17"/>
                  <a:gd name="T4" fmla="*/ 3 w 20"/>
                  <a:gd name="T5" fmla="*/ 17 h 17"/>
                  <a:gd name="T6" fmla="*/ 17 w 20"/>
                  <a:gd name="T7" fmla="*/ 0 h 17"/>
                  <a:gd name="T8" fmla="*/ 20 w 20"/>
                  <a:gd name="T9" fmla="*/ 0 h 17"/>
                  <a:gd name="T10" fmla="*/ 7 w 20"/>
                  <a:gd name="T11" fmla="*/ 17 h 17"/>
                  <a:gd name="T12" fmla="*/ 3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3" y="17"/>
                    </a:lnTo>
                    <a:lnTo>
                      <a:pt x="17" y="0"/>
                    </a:lnTo>
                    <a:lnTo>
                      <a:pt x="20" y="0"/>
                    </a:lnTo>
                    <a:lnTo>
                      <a:pt x="7" y="17"/>
                    </a:lnTo>
                    <a:lnTo>
                      <a:pt x="3"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 name="Freeform 53">
                <a:extLst>
                  <a:ext uri="{FF2B5EF4-FFF2-40B4-BE49-F238E27FC236}">
                    <a16:creationId xmlns:a16="http://schemas.microsoft.com/office/drawing/2014/main" id="{860E9344-2131-2CA7-CFCB-FE9D3D31A8B6}"/>
                  </a:ext>
                </a:extLst>
              </p:cNvPr>
              <p:cNvSpPr>
                <a:spLocks/>
              </p:cNvSpPr>
              <p:nvPr/>
            </p:nvSpPr>
            <p:spPr bwMode="auto">
              <a:xfrm>
                <a:off x="2019" y="1382"/>
                <a:ext cx="17" cy="20"/>
              </a:xfrm>
              <a:custGeom>
                <a:avLst/>
                <a:gdLst>
                  <a:gd name="T0" fmla="*/ 10 w 17"/>
                  <a:gd name="T1" fmla="*/ 0 h 20"/>
                  <a:gd name="T2" fmla="*/ 0 w 17"/>
                  <a:gd name="T3" fmla="*/ 20 h 20"/>
                  <a:gd name="T4" fmla="*/ 4 w 17"/>
                  <a:gd name="T5" fmla="*/ 20 h 20"/>
                  <a:gd name="T6" fmla="*/ 13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3"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 name="Freeform 54">
                <a:extLst>
                  <a:ext uri="{FF2B5EF4-FFF2-40B4-BE49-F238E27FC236}">
                    <a16:creationId xmlns:a16="http://schemas.microsoft.com/office/drawing/2014/main" id="{5261805C-DF7F-4821-1384-2C13E5C5DE2F}"/>
                  </a:ext>
                </a:extLst>
              </p:cNvPr>
              <p:cNvSpPr>
                <a:spLocks/>
              </p:cNvSpPr>
              <p:nvPr/>
            </p:nvSpPr>
            <p:spPr bwMode="auto">
              <a:xfrm>
                <a:off x="2016" y="1402"/>
                <a:ext cx="10" cy="19"/>
              </a:xfrm>
              <a:custGeom>
                <a:avLst/>
                <a:gdLst>
                  <a:gd name="T0" fmla="*/ 3 w 10"/>
                  <a:gd name="T1" fmla="*/ 0 h 19"/>
                  <a:gd name="T2" fmla="*/ 0 w 10"/>
                  <a:gd name="T3" fmla="*/ 19 h 19"/>
                  <a:gd name="T4" fmla="*/ 3 w 10"/>
                  <a:gd name="T5" fmla="*/ 19 h 19"/>
                  <a:gd name="T6" fmla="*/ 7 w 10"/>
                  <a:gd name="T7" fmla="*/ 0 h 19"/>
                  <a:gd name="T8" fmla="*/ 10 w 10"/>
                  <a:gd name="T9" fmla="*/ 0 h 19"/>
                  <a:gd name="T10" fmla="*/ 7 w 10"/>
                  <a:gd name="T11" fmla="*/ 19 h 19"/>
                  <a:gd name="T12" fmla="*/ 3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0"/>
                    </a:moveTo>
                    <a:lnTo>
                      <a:pt x="0" y="19"/>
                    </a:lnTo>
                    <a:lnTo>
                      <a:pt x="3" y="19"/>
                    </a:lnTo>
                    <a:lnTo>
                      <a:pt x="7" y="0"/>
                    </a:lnTo>
                    <a:lnTo>
                      <a:pt x="10"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0" name="Freeform 55">
                <a:extLst>
                  <a:ext uri="{FF2B5EF4-FFF2-40B4-BE49-F238E27FC236}">
                    <a16:creationId xmlns:a16="http://schemas.microsoft.com/office/drawing/2014/main" id="{8EC515EB-135C-7425-B5A2-56DB6A33EC68}"/>
                  </a:ext>
                </a:extLst>
              </p:cNvPr>
              <p:cNvSpPr>
                <a:spLocks/>
              </p:cNvSpPr>
              <p:nvPr/>
            </p:nvSpPr>
            <p:spPr bwMode="auto">
              <a:xfrm>
                <a:off x="2046"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1" name="Freeform 56">
                <a:extLst>
                  <a:ext uri="{FF2B5EF4-FFF2-40B4-BE49-F238E27FC236}">
                    <a16:creationId xmlns:a16="http://schemas.microsoft.com/office/drawing/2014/main" id="{48C438A9-F80A-F31B-CA8E-FAEB6FA4A462}"/>
                  </a:ext>
                </a:extLst>
              </p:cNvPr>
              <p:cNvSpPr>
                <a:spLocks/>
              </p:cNvSpPr>
              <p:nvPr/>
            </p:nvSpPr>
            <p:spPr bwMode="auto">
              <a:xfrm>
                <a:off x="2046" y="1435"/>
                <a:ext cx="13" cy="9"/>
              </a:xfrm>
              <a:custGeom>
                <a:avLst/>
                <a:gdLst>
                  <a:gd name="T0" fmla="*/ 0 w 13"/>
                  <a:gd name="T1" fmla="*/ 0 h 9"/>
                  <a:gd name="T2" fmla="*/ 6 w 13"/>
                  <a:gd name="T3" fmla="*/ 9 h 9"/>
                  <a:gd name="T4" fmla="*/ 9 w 13"/>
                  <a:gd name="T5" fmla="*/ 9 h 9"/>
                  <a:gd name="T6" fmla="*/ 3 w 13"/>
                  <a:gd name="T7" fmla="*/ 0 h 9"/>
                  <a:gd name="T8" fmla="*/ 6 w 13"/>
                  <a:gd name="T9" fmla="*/ 0 h 9"/>
                  <a:gd name="T10" fmla="*/ 13 w 13"/>
                  <a:gd name="T11" fmla="*/ 9 h 9"/>
                  <a:gd name="T12" fmla="*/ 9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9" y="9"/>
                    </a:lnTo>
                    <a:lnTo>
                      <a:pt x="3" y="0"/>
                    </a:lnTo>
                    <a:lnTo>
                      <a:pt x="6" y="0"/>
                    </a:lnTo>
                    <a:lnTo>
                      <a:pt x="13" y="9"/>
                    </a:lnTo>
                    <a:lnTo>
                      <a:pt x="9"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2" name="Freeform 57">
                <a:extLst>
                  <a:ext uri="{FF2B5EF4-FFF2-40B4-BE49-F238E27FC236}">
                    <a16:creationId xmlns:a16="http://schemas.microsoft.com/office/drawing/2014/main" id="{AEDFE2FF-B215-C39A-B524-EA35B9AAEDF0}"/>
                  </a:ext>
                </a:extLst>
              </p:cNvPr>
              <p:cNvSpPr>
                <a:spLocks/>
              </p:cNvSpPr>
              <p:nvPr/>
            </p:nvSpPr>
            <p:spPr bwMode="auto">
              <a:xfrm>
                <a:off x="2055"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3" name="Freeform 58">
                <a:extLst>
                  <a:ext uri="{FF2B5EF4-FFF2-40B4-BE49-F238E27FC236}">
                    <a16:creationId xmlns:a16="http://schemas.microsoft.com/office/drawing/2014/main" id="{F19E100D-0121-0A82-CFD8-198E00120E8D}"/>
                  </a:ext>
                </a:extLst>
              </p:cNvPr>
              <p:cNvSpPr>
                <a:spLocks/>
              </p:cNvSpPr>
              <p:nvPr/>
            </p:nvSpPr>
            <p:spPr bwMode="auto">
              <a:xfrm>
                <a:off x="2065" y="1451"/>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4" name="Freeform 59">
                <a:extLst>
                  <a:ext uri="{FF2B5EF4-FFF2-40B4-BE49-F238E27FC236}">
                    <a16:creationId xmlns:a16="http://schemas.microsoft.com/office/drawing/2014/main" id="{35B86ACB-FA7C-5D58-8BA5-D03817F59206}"/>
                  </a:ext>
                </a:extLst>
              </p:cNvPr>
              <p:cNvSpPr>
                <a:spLocks/>
              </p:cNvSpPr>
              <p:nvPr/>
            </p:nvSpPr>
            <p:spPr bwMode="auto">
              <a:xfrm>
                <a:off x="2075"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5" name="Freeform 60">
                <a:extLst>
                  <a:ext uri="{FF2B5EF4-FFF2-40B4-BE49-F238E27FC236}">
                    <a16:creationId xmlns:a16="http://schemas.microsoft.com/office/drawing/2014/main" id="{3858075E-18F9-0E0B-AAE6-6C02372F3322}"/>
                  </a:ext>
                </a:extLst>
              </p:cNvPr>
              <p:cNvSpPr>
                <a:spLocks/>
              </p:cNvSpPr>
              <p:nvPr/>
            </p:nvSpPr>
            <p:spPr bwMode="auto">
              <a:xfrm>
                <a:off x="2088" y="1458"/>
                <a:ext cx="14" cy="9"/>
              </a:xfrm>
              <a:custGeom>
                <a:avLst/>
                <a:gdLst>
                  <a:gd name="T0" fmla="*/ 0 w 14"/>
                  <a:gd name="T1" fmla="*/ 3 h 9"/>
                  <a:gd name="T2" fmla="*/ 14 w 14"/>
                  <a:gd name="T3" fmla="*/ 0 h 9"/>
                  <a:gd name="T4" fmla="*/ 14 w 14"/>
                  <a:gd name="T5" fmla="*/ 3 h 9"/>
                  <a:gd name="T6" fmla="*/ 0 w 14"/>
                  <a:gd name="T7" fmla="*/ 6 h 9"/>
                  <a:gd name="T8" fmla="*/ 0 w 14"/>
                  <a:gd name="T9" fmla="*/ 9 h 9"/>
                  <a:gd name="T10" fmla="*/ 14 w 14"/>
                  <a:gd name="T11" fmla="*/ 6 h 9"/>
                  <a:gd name="T12" fmla="*/ 14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0" y="3"/>
                    </a:moveTo>
                    <a:lnTo>
                      <a:pt x="14" y="0"/>
                    </a:lnTo>
                    <a:lnTo>
                      <a:pt x="14" y="3"/>
                    </a:lnTo>
                    <a:lnTo>
                      <a:pt x="0" y="6"/>
                    </a:lnTo>
                    <a:lnTo>
                      <a:pt x="0" y="9"/>
                    </a:lnTo>
                    <a:lnTo>
                      <a:pt x="14" y="6"/>
                    </a:lnTo>
                    <a:lnTo>
                      <a:pt x="1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6" name="Freeform 61">
                <a:extLst>
                  <a:ext uri="{FF2B5EF4-FFF2-40B4-BE49-F238E27FC236}">
                    <a16:creationId xmlns:a16="http://schemas.microsoft.com/office/drawing/2014/main" id="{B6AA60E5-EF47-F67F-684A-B81553423736}"/>
                  </a:ext>
                </a:extLst>
              </p:cNvPr>
              <p:cNvSpPr>
                <a:spLocks/>
              </p:cNvSpPr>
              <p:nvPr/>
            </p:nvSpPr>
            <p:spPr bwMode="auto">
              <a:xfrm>
                <a:off x="2102" y="1451"/>
                <a:ext cx="9" cy="13"/>
              </a:xfrm>
              <a:custGeom>
                <a:avLst/>
                <a:gdLst>
                  <a:gd name="T0" fmla="*/ 0 w 9"/>
                  <a:gd name="T1" fmla="*/ 7 h 13"/>
                  <a:gd name="T2" fmla="*/ 9 w 9"/>
                  <a:gd name="T3" fmla="*/ 0 h 13"/>
                  <a:gd name="T4" fmla="*/ 9 w 9"/>
                  <a:gd name="T5" fmla="*/ 3 h 13"/>
                  <a:gd name="T6" fmla="*/ 0 w 9"/>
                  <a:gd name="T7" fmla="*/ 10 h 13"/>
                  <a:gd name="T8" fmla="*/ 0 w 9"/>
                  <a:gd name="T9" fmla="*/ 13 h 13"/>
                  <a:gd name="T10" fmla="*/ 9 w 9"/>
                  <a:gd name="T11" fmla="*/ 7 h 13"/>
                  <a:gd name="T12" fmla="*/ 9 w 9"/>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0" y="7"/>
                    </a:moveTo>
                    <a:lnTo>
                      <a:pt x="9" y="0"/>
                    </a:lnTo>
                    <a:lnTo>
                      <a:pt x="9" y="3"/>
                    </a:lnTo>
                    <a:lnTo>
                      <a:pt x="0" y="10"/>
                    </a:lnTo>
                    <a:lnTo>
                      <a:pt x="0" y="13"/>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7" name="Freeform 62">
                <a:extLst>
                  <a:ext uri="{FF2B5EF4-FFF2-40B4-BE49-F238E27FC236}">
                    <a16:creationId xmlns:a16="http://schemas.microsoft.com/office/drawing/2014/main" id="{690C6B94-717D-320D-A90A-5B9E2F877C0B}"/>
                  </a:ext>
                </a:extLst>
              </p:cNvPr>
              <p:cNvSpPr>
                <a:spLocks/>
              </p:cNvSpPr>
              <p:nvPr/>
            </p:nvSpPr>
            <p:spPr bwMode="auto">
              <a:xfrm>
                <a:off x="2111"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8" name="Freeform 63">
                <a:extLst>
                  <a:ext uri="{FF2B5EF4-FFF2-40B4-BE49-F238E27FC236}">
                    <a16:creationId xmlns:a16="http://schemas.microsoft.com/office/drawing/2014/main" id="{0296CBC4-C449-BC2D-D7C2-7D214217BE55}"/>
                  </a:ext>
                </a:extLst>
              </p:cNvPr>
              <p:cNvSpPr>
                <a:spLocks/>
              </p:cNvSpPr>
              <p:nvPr/>
            </p:nvSpPr>
            <p:spPr bwMode="auto">
              <a:xfrm>
                <a:off x="2118" y="1435"/>
                <a:ext cx="10" cy="9"/>
              </a:xfrm>
              <a:custGeom>
                <a:avLst/>
                <a:gdLst>
                  <a:gd name="T0" fmla="*/ 0 w 10"/>
                  <a:gd name="T1" fmla="*/ 9 h 9"/>
                  <a:gd name="T2" fmla="*/ 3 w 10"/>
                  <a:gd name="T3" fmla="*/ 0 h 9"/>
                  <a:gd name="T4" fmla="*/ 7 w 10"/>
                  <a:gd name="T5" fmla="*/ 0 h 9"/>
                  <a:gd name="T6" fmla="*/ 3 w 10"/>
                  <a:gd name="T7" fmla="*/ 9 h 9"/>
                  <a:gd name="T8" fmla="*/ 7 w 10"/>
                  <a:gd name="T9" fmla="*/ 9 h 9"/>
                  <a:gd name="T10" fmla="*/ 10 w 10"/>
                  <a:gd name="T11" fmla="*/ 0 h 9"/>
                  <a:gd name="T12" fmla="*/ 7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9"/>
                    </a:moveTo>
                    <a:lnTo>
                      <a:pt x="3" y="0"/>
                    </a:lnTo>
                    <a:lnTo>
                      <a:pt x="7" y="0"/>
                    </a:lnTo>
                    <a:lnTo>
                      <a:pt x="3" y="9"/>
                    </a:lnTo>
                    <a:lnTo>
                      <a:pt x="7" y="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9" name="Freeform 64">
                <a:extLst>
                  <a:ext uri="{FF2B5EF4-FFF2-40B4-BE49-F238E27FC236}">
                    <a16:creationId xmlns:a16="http://schemas.microsoft.com/office/drawing/2014/main" id="{5EE94D79-E62B-0CB8-0F4D-6022AD855E13}"/>
                  </a:ext>
                </a:extLst>
              </p:cNvPr>
              <p:cNvSpPr>
                <a:spLocks/>
              </p:cNvSpPr>
              <p:nvPr/>
            </p:nvSpPr>
            <p:spPr bwMode="auto">
              <a:xfrm>
                <a:off x="2121" y="1421"/>
                <a:ext cx="10" cy="14"/>
              </a:xfrm>
              <a:custGeom>
                <a:avLst/>
                <a:gdLst>
                  <a:gd name="T0" fmla="*/ 0 w 10"/>
                  <a:gd name="T1" fmla="*/ 14 h 14"/>
                  <a:gd name="T2" fmla="*/ 4 w 10"/>
                  <a:gd name="T3" fmla="*/ 0 h 14"/>
                  <a:gd name="T4" fmla="*/ 7 w 10"/>
                  <a:gd name="T5" fmla="*/ 0 h 14"/>
                  <a:gd name="T6" fmla="*/ 4 w 10"/>
                  <a:gd name="T7" fmla="*/ 14 h 14"/>
                  <a:gd name="T8" fmla="*/ 7 w 10"/>
                  <a:gd name="T9" fmla="*/ 14 h 14"/>
                  <a:gd name="T10" fmla="*/ 10 w 10"/>
                  <a:gd name="T11" fmla="*/ 0 h 14"/>
                  <a:gd name="T12" fmla="*/ 7 w 1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0" y="14"/>
                    </a:moveTo>
                    <a:lnTo>
                      <a:pt x="4" y="0"/>
                    </a:lnTo>
                    <a:lnTo>
                      <a:pt x="7" y="0"/>
                    </a:lnTo>
                    <a:lnTo>
                      <a:pt x="4" y="14"/>
                    </a:lnTo>
                    <a:lnTo>
                      <a:pt x="7" y="1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0" name="Freeform 65">
                <a:extLst>
                  <a:ext uri="{FF2B5EF4-FFF2-40B4-BE49-F238E27FC236}">
                    <a16:creationId xmlns:a16="http://schemas.microsoft.com/office/drawing/2014/main" id="{878EF517-E0D2-C5B0-D06E-5EF5E23F67C5}"/>
                  </a:ext>
                </a:extLst>
              </p:cNvPr>
              <p:cNvSpPr>
                <a:spLocks/>
              </p:cNvSpPr>
              <p:nvPr/>
            </p:nvSpPr>
            <p:spPr bwMode="auto">
              <a:xfrm>
                <a:off x="2121" y="1411"/>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1" name="Freeform 66">
                <a:extLst>
                  <a:ext uri="{FF2B5EF4-FFF2-40B4-BE49-F238E27FC236}">
                    <a16:creationId xmlns:a16="http://schemas.microsoft.com/office/drawing/2014/main" id="{C676CD34-88CB-6942-24C4-5B2219053EEF}"/>
                  </a:ext>
                </a:extLst>
              </p:cNvPr>
              <p:cNvSpPr>
                <a:spLocks/>
              </p:cNvSpPr>
              <p:nvPr/>
            </p:nvSpPr>
            <p:spPr bwMode="auto">
              <a:xfrm>
                <a:off x="2118" y="1398"/>
                <a:ext cx="10" cy="13"/>
              </a:xfrm>
              <a:custGeom>
                <a:avLst/>
                <a:gdLst>
                  <a:gd name="T0" fmla="*/ 3 w 10"/>
                  <a:gd name="T1" fmla="*/ 13 h 13"/>
                  <a:gd name="T2" fmla="*/ 0 w 10"/>
                  <a:gd name="T3" fmla="*/ 0 h 13"/>
                  <a:gd name="T4" fmla="*/ 3 w 10"/>
                  <a:gd name="T5" fmla="*/ 0 h 13"/>
                  <a:gd name="T6" fmla="*/ 7 w 10"/>
                  <a:gd name="T7" fmla="*/ 13 h 13"/>
                  <a:gd name="T8" fmla="*/ 10 w 10"/>
                  <a:gd name="T9" fmla="*/ 13 h 13"/>
                  <a:gd name="T10" fmla="*/ 7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7" y="13"/>
                    </a:lnTo>
                    <a:lnTo>
                      <a:pt x="10"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2" name="Freeform 67">
                <a:extLst>
                  <a:ext uri="{FF2B5EF4-FFF2-40B4-BE49-F238E27FC236}">
                    <a16:creationId xmlns:a16="http://schemas.microsoft.com/office/drawing/2014/main" id="{8E7A6BD2-9A9C-3C36-2205-82AC9FAA9D84}"/>
                  </a:ext>
                </a:extLst>
              </p:cNvPr>
              <p:cNvSpPr>
                <a:spLocks/>
              </p:cNvSpPr>
              <p:nvPr/>
            </p:nvSpPr>
            <p:spPr bwMode="auto">
              <a:xfrm>
                <a:off x="2111"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3" name="Freeform 68">
                <a:extLst>
                  <a:ext uri="{FF2B5EF4-FFF2-40B4-BE49-F238E27FC236}">
                    <a16:creationId xmlns:a16="http://schemas.microsoft.com/office/drawing/2014/main" id="{7300BD0F-A9B6-FD64-0EFA-8D24C47F5DD9}"/>
                  </a:ext>
                </a:extLst>
              </p:cNvPr>
              <p:cNvSpPr>
                <a:spLocks/>
              </p:cNvSpPr>
              <p:nvPr/>
            </p:nvSpPr>
            <p:spPr bwMode="auto">
              <a:xfrm>
                <a:off x="2102" y="1382"/>
                <a:ext cx="9" cy="10"/>
              </a:xfrm>
              <a:custGeom>
                <a:avLst/>
                <a:gdLst>
                  <a:gd name="T0" fmla="*/ 9 w 9"/>
                  <a:gd name="T1" fmla="*/ 3 h 10"/>
                  <a:gd name="T2" fmla="*/ 0 w 9"/>
                  <a:gd name="T3" fmla="*/ 0 h 10"/>
                  <a:gd name="T4" fmla="*/ 0 w 9"/>
                  <a:gd name="T5" fmla="*/ 3 h 10"/>
                  <a:gd name="T6" fmla="*/ 9 w 9"/>
                  <a:gd name="T7" fmla="*/ 6 h 10"/>
                  <a:gd name="T8" fmla="*/ 9 w 9"/>
                  <a:gd name="T9" fmla="*/ 10 h 10"/>
                  <a:gd name="T10" fmla="*/ 0 w 9"/>
                  <a:gd name="T11" fmla="*/ 6 h 10"/>
                  <a:gd name="T12" fmla="*/ 0 w 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9" y="3"/>
                    </a:moveTo>
                    <a:lnTo>
                      <a:pt x="0" y="0"/>
                    </a:lnTo>
                    <a:lnTo>
                      <a:pt x="0" y="3"/>
                    </a:lnTo>
                    <a:lnTo>
                      <a:pt x="9" y="6"/>
                    </a:lnTo>
                    <a:lnTo>
                      <a:pt x="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4" name="Freeform 69">
                <a:extLst>
                  <a:ext uri="{FF2B5EF4-FFF2-40B4-BE49-F238E27FC236}">
                    <a16:creationId xmlns:a16="http://schemas.microsoft.com/office/drawing/2014/main" id="{6350029D-A96B-61C3-26B6-066C09AEA1FB}"/>
                  </a:ext>
                </a:extLst>
              </p:cNvPr>
              <p:cNvSpPr>
                <a:spLocks/>
              </p:cNvSpPr>
              <p:nvPr/>
            </p:nvSpPr>
            <p:spPr bwMode="auto">
              <a:xfrm>
                <a:off x="2088" y="1379"/>
                <a:ext cx="14" cy="9"/>
              </a:xfrm>
              <a:custGeom>
                <a:avLst/>
                <a:gdLst>
                  <a:gd name="T0" fmla="*/ 14 w 14"/>
                  <a:gd name="T1" fmla="*/ 3 h 9"/>
                  <a:gd name="T2" fmla="*/ 0 w 14"/>
                  <a:gd name="T3" fmla="*/ 0 h 9"/>
                  <a:gd name="T4" fmla="*/ 0 w 14"/>
                  <a:gd name="T5" fmla="*/ 3 h 9"/>
                  <a:gd name="T6" fmla="*/ 14 w 14"/>
                  <a:gd name="T7" fmla="*/ 6 h 9"/>
                  <a:gd name="T8" fmla="*/ 14 w 14"/>
                  <a:gd name="T9" fmla="*/ 9 h 9"/>
                  <a:gd name="T10" fmla="*/ 0 w 14"/>
                  <a:gd name="T11" fmla="*/ 6 h 9"/>
                  <a:gd name="T12" fmla="*/ 0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14" y="3"/>
                    </a:moveTo>
                    <a:lnTo>
                      <a:pt x="0" y="0"/>
                    </a:lnTo>
                    <a:lnTo>
                      <a:pt x="0" y="3"/>
                    </a:lnTo>
                    <a:lnTo>
                      <a:pt x="14" y="6"/>
                    </a:lnTo>
                    <a:lnTo>
                      <a:pt x="14"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5" name="Freeform 70">
                <a:extLst>
                  <a:ext uri="{FF2B5EF4-FFF2-40B4-BE49-F238E27FC236}">
                    <a16:creationId xmlns:a16="http://schemas.microsoft.com/office/drawing/2014/main" id="{C4786CCA-5B71-65AB-069A-9723ECC3AFF7}"/>
                  </a:ext>
                </a:extLst>
              </p:cNvPr>
              <p:cNvSpPr>
                <a:spLocks/>
              </p:cNvSpPr>
              <p:nvPr/>
            </p:nvSpPr>
            <p:spPr bwMode="auto">
              <a:xfrm>
                <a:off x="2075" y="1379"/>
                <a:ext cx="13" cy="9"/>
              </a:xfrm>
              <a:custGeom>
                <a:avLst/>
                <a:gdLst>
                  <a:gd name="T0" fmla="*/ 13 w 13"/>
                  <a:gd name="T1" fmla="*/ 0 h 9"/>
                  <a:gd name="T2" fmla="*/ 0 w 13"/>
                  <a:gd name="T3" fmla="*/ 3 h 9"/>
                  <a:gd name="T4" fmla="*/ 0 w 13"/>
                  <a:gd name="T5" fmla="*/ 6 h 9"/>
                  <a:gd name="T6" fmla="*/ 13 w 13"/>
                  <a:gd name="T7" fmla="*/ 3 h 9"/>
                  <a:gd name="T8" fmla="*/ 13 w 13"/>
                  <a:gd name="T9" fmla="*/ 6 h 9"/>
                  <a:gd name="T10" fmla="*/ 0 w 13"/>
                  <a:gd name="T11" fmla="*/ 9 h 9"/>
                  <a:gd name="T12" fmla="*/ 0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0"/>
                    </a:moveTo>
                    <a:lnTo>
                      <a:pt x="0" y="3"/>
                    </a:lnTo>
                    <a:lnTo>
                      <a:pt x="0" y="6"/>
                    </a:lnTo>
                    <a:lnTo>
                      <a:pt x="13" y="3"/>
                    </a:lnTo>
                    <a:lnTo>
                      <a:pt x="1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6" name="Freeform 71">
                <a:extLst>
                  <a:ext uri="{FF2B5EF4-FFF2-40B4-BE49-F238E27FC236}">
                    <a16:creationId xmlns:a16="http://schemas.microsoft.com/office/drawing/2014/main" id="{41B78E95-E253-DCBB-941B-EA678220E39B}"/>
                  </a:ext>
                </a:extLst>
              </p:cNvPr>
              <p:cNvSpPr>
                <a:spLocks/>
              </p:cNvSpPr>
              <p:nvPr/>
            </p:nvSpPr>
            <p:spPr bwMode="auto">
              <a:xfrm>
                <a:off x="2065" y="1382"/>
                <a:ext cx="10" cy="10"/>
              </a:xfrm>
              <a:custGeom>
                <a:avLst/>
                <a:gdLst>
                  <a:gd name="T0" fmla="*/ 10 w 10"/>
                  <a:gd name="T1" fmla="*/ 0 h 10"/>
                  <a:gd name="T2" fmla="*/ 0 w 10"/>
                  <a:gd name="T3" fmla="*/ 3 h 10"/>
                  <a:gd name="T4" fmla="*/ 0 w 10"/>
                  <a:gd name="T5" fmla="*/ 6 h 10"/>
                  <a:gd name="T6" fmla="*/ 10 w 10"/>
                  <a:gd name="T7" fmla="*/ 3 h 10"/>
                  <a:gd name="T8" fmla="*/ 10 w 10"/>
                  <a:gd name="T9" fmla="*/ 6 h 10"/>
                  <a:gd name="T10" fmla="*/ 0 w 10"/>
                  <a:gd name="T11" fmla="*/ 10 h 10"/>
                  <a:gd name="T12" fmla="*/ 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3"/>
                    </a:lnTo>
                    <a:lnTo>
                      <a:pt x="0" y="6"/>
                    </a:lnTo>
                    <a:lnTo>
                      <a:pt x="10" y="3"/>
                    </a:lnTo>
                    <a:lnTo>
                      <a:pt x="1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7" name="Freeform 72">
                <a:extLst>
                  <a:ext uri="{FF2B5EF4-FFF2-40B4-BE49-F238E27FC236}">
                    <a16:creationId xmlns:a16="http://schemas.microsoft.com/office/drawing/2014/main" id="{24B25EE5-D03B-F627-CFD1-8C73C044A66B}"/>
                  </a:ext>
                </a:extLst>
              </p:cNvPr>
              <p:cNvSpPr>
                <a:spLocks/>
              </p:cNvSpPr>
              <p:nvPr/>
            </p:nvSpPr>
            <p:spPr bwMode="auto">
              <a:xfrm>
                <a:off x="2055"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8" name="Freeform 73">
                <a:extLst>
                  <a:ext uri="{FF2B5EF4-FFF2-40B4-BE49-F238E27FC236}">
                    <a16:creationId xmlns:a16="http://schemas.microsoft.com/office/drawing/2014/main" id="{95535E02-8822-725D-99F6-04F8BD3D3B48}"/>
                  </a:ext>
                </a:extLst>
              </p:cNvPr>
              <p:cNvSpPr>
                <a:spLocks/>
              </p:cNvSpPr>
              <p:nvPr/>
            </p:nvSpPr>
            <p:spPr bwMode="auto">
              <a:xfrm>
                <a:off x="2046" y="1398"/>
                <a:ext cx="13" cy="13"/>
              </a:xfrm>
              <a:custGeom>
                <a:avLst/>
                <a:gdLst>
                  <a:gd name="T0" fmla="*/ 6 w 13"/>
                  <a:gd name="T1" fmla="*/ 0 h 13"/>
                  <a:gd name="T2" fmla="*/ 0 w 13"/>
                  <a:gd name="T3" fmla="*/ 13 h 13"/>
                  <a:gd name="T4" fmla="*/ 3 w 13"/>
                  <a:gd name="T5" fmla="*/ 13 h 13"/>
                  <a:gd name="T6" fmla="*/ 9 w 13"/>
                  <a:gd name="T7" fmla="*/ 0 h 13"/>
                  <a:gd name="T8" fmla="*/ 13 w 13"/>
                  <a:gd name="T9" fmla="*/ 0 h 13"/>
                  <a:gd name="T10" fmla="*/ 6 w 13"/>
                  <a:gd name="T11" fmla="*/ 13 h 13"/>
                  <a:gd name="T12" fmla="*/ 3 w 13"/>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6" y="0"/>
                    </a:moveTo>
                    <a:lnTo>
                      <a:pt x="0" y="13"/>
                    </a:lnTo>
                    <a:lnTo>
                      <a:pt x="3" y="13"/>
                    </a:lnTo>
                    <a:lnTo>
                      <a:pt x="9" y="0"/>
                    </a:lnTo>
                    <a:lnTo>
                      <a:pt x="13"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9" name="Freeform 74">
                <a:extLst>
                  <a:ext uri="{FF2B5EF4-FFF2-40B4-BE49-F238E27FC236}">
                    <a16:creationId xmlns:a16="http://schemas.microsoft.com/office/drawing/2014/main" id="{C0D23FB0-6D0C-0AC6-24C9-E7B9F6B7C4E9}"/>
                  </a:ext>
                </a:extLst>
              </p:cNvPr>
              <p:cNvSpPr>
                <a:spLocks/>
              </p:cNvSpPr>
              <p:nvPr/>
            </p:nvSpPr>
            <p:spPr bwMode="auto">
              <a:xfrm>
                <a:off x="2046" y="1411"/>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 name="Freeform 75">
                <a:extLst>
                  <a:ext uri="{FF2B5EF4-FFF2-40B4-BE49-F238E27FC236}">
                    <a16:creationId xmlns:a16="http://schemas.microsoft.com/office/drawing/2014/main" id="{91A7BB08-9FE5-4614-80CE-7520FA28AD07}"/>
                  </a:ext>
                </a:extLst>
              </p:cNvPr>
              <p:cNvSpPr>
                <a:spLocks/>
              </p:cNvSpPr>
              <p:nvPr/>
            </p:nvSpPr>
            <p:spPr bwMode="auto">
              <a:xfrm>
                <a:off x="1884" y="1421"/>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 name="Freeform 76">
                <a:extLst>
                  <a:ext uri="{FF2B5EF4-FFF2-40B4-BE49-F238E27FC236}">
                    <a16:creationId xmlns:a16="http://schemas.microsoft.com/office/drawing/2014/main" id="{929AB5C2-B3FC-5C00-9C79-7231532EAF5F}"/>
                  </a:ext>
                </a:extLst>
              </p:cNvPr>
              <p:cNvSpPr>
                <a:spLocks/>
              </p:cNvSpPr>
              <p:nvPr/>
            </p:nvSpPr>
            <p:spPr bwMode="auto">
              <a:xfrm>
                <a:off x="1888" y="1431"/>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2" name="Freeform 77">
                <a:extLst>
                  <a:ext uri="{FF2B5EF4-FFF2-40B4-BE49-F238E27FC236}">
                    <a16:creationId xmlns:a16="http://schemas.microsoft.com/office/drawing/2014/main" id="{5F2BF142-AB4D-E03E-251C-599E19283913}"/>
                  </a:ext>
                </a:extLst>
              </p:cNvPr>
              <p:cNvSpPr>
                <a:spLocks/>
              </p:cNvSpPr>
              <p:nvPr/>
            </p:nvSpPr>
            <p:spPr bwMode="auto">
              <a:xfrm>
                <a:off x="1894"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3" name="Freeform 78">
                <a:extLst>
                  <a:ext uri="{FF2B5EF4-FFF2-40B4-BE49-F238E27FC236}">
                    <a16:creationId xmlns:a16="http://schemas.microsoft.com/office/drawing/2014/main" id="{FADD0D39-F90A-3946-FA90-8D493D23BE4F}"/>
                  </a:ext>
                </a:extLst>
              </p:cNvPr>
              <p:cNvSpPr>
                <a:spLocks/>
              </p:cNvSpPr>
              <p:nvPr/>
            </p:nvSpPr>
            <p:spPr bwMode="auto">
              <a:xfrm>
                <a:off x="1904" y="1451"/>
                <a:ext cx="13" cy="10"/>
              </a:xfrm>
              <a:custGeom>
                <a:avLst/>
                <a:gdLst>
                  <a:gd name="T0" fmla="*/ 0 w 13"/>
                  <a:gd name="T1" fmla="*/ 0 h 10"/>
                  <a:gd name="T2" fmla="*/ 13 w 13"/>
                  <a:gd name="T3" fmla="*/ 3 h 10"/>
                  <a:gd name="T4" fmla="*/ 13 w 13"/>
                  <a:gd name="T5" fmla="*/ 7 h 10"/>
                  <a:gd name="T6" fmla="*/ 0 w 13"/>
                  <a:gd name="T7" fmla="*/ 3 h 10"/>
                  <a:gd name="T8" fmla="*/ 0 w 13"/>
                  <a:gd name="T9" fmla="*/ 7 h 10"/>
                  <a:gd name="T10" fmla="*/ 13 w 13"/>
                  <a:gd name="T11" fmla="*/ 10 h 10"/>
                  <a:gd name="T12" fmla="*/ 13 w 1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7"/>
                    </a:lnTo>
                    <a:lnTo>
                      <a:pt x="0" y="3"/>
                    </a:lnTo>
                    <a:lnTo>
                      <a:pt x="0" y="7"/>
                    </a:lnTo>
                    <a:lnTo>
                      <a:pt x="13" y="10"/>
                    </a:lnTo>
                    <a:lnTo>
                      <a:pt x="1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4" name="Freeform 79">
                <a:extLst>
                  <a:ext uri="{FF2B5EF4-FFF2-40B4-BE49-F238E27FC236}">
                    <a16:creationId xmlns:a16="http://schemas.microsoft.com/office/drawing/2014/main" id="{C5FAC051-B2F8-7B1E-04D8-64FC6091618C}"/>
                  </a:ext>
                </a:extLst>
              </p:cNvPr>
              <p:cNvSpPr>
                <a:spLocks/>
              </p:cNvSpPr>
              <p:nvPr/>
            </p:nvSpPr>
            <p:spPr bwMode="auto">
              <a:xfrm>
                <a:off x="1917" y="1454"/>
                <a:ext cx="10" cy="10"/>
              </a:xfrm>
              <a:custGeom>
                <a:avLst/>
                <a:gdLst>
                  <a:gd name="T0" fmla="*/ 0 w 10"/>
                  <a:gd name="T1" fmla="*/ 0 h 10"/>
                  <a:gd name="T2" fmla="*/ 10 w 10"/>
                  <a:gd name="T3" fmla="*/ 4 h 10"/>
                  <a:gd name="T4" fmla="*/ 10 w 10"/>
                  <a:gd name="T5" fmla="*/ 7 h 10"/>
                  <a:gd name="T6" fmla="*/ 0 w 10"/>
                  <a:gd name="T7" fmla="*/ 4 h 10"/>
                  <a:gd name="T8" fmla="*/ 0 w 10"/>
                  <a:gd name="T9" fmla="*/ 7 h 10"/>
                  <a:gd name="T10" fmla="*/ 10 w 10"/>
                  <a:gd name="T11" fmla="*/ 10 h 10"/>
                  <a:gd name="T12" fmla="*/ 1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4"/>
                    </a:lnTo>
                    <a:lnTo>
                      <a:pt x="10" y="7"/>
                    </a:lnTo>
                    <a:lnTo>
                      <a:pt x="0" y="4"/>
                    </a:lnTo>
                    <a:lnTo>
                      <a:pt x="0" y="7"/>
                    </a:lnTo>
                    <a:lnTo>
                      <a:pt x="10" y="10"/>
                    </a:lnTo>
                    <a:lnTo>
                      <a:pt x="1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5" name="Freeform 80">
                <a:extLst>
                  <a:ext uri="{FF2B5EF4-FFF2-40B4-BE49-F238E27FC236}">
                    <a16:creationId xmlns:a16="http://schemas.microsoft.com/office/drawing/2014/main" id="{F54B4C93-148B-248D-6A36-C0834EB83222}"/>
                  </a:ext>
                </a:extLst>
              </p:cNvPr>
              <p:cNvSpPr>
                <a:spLocks/>
              </p:cNvSpPr>
              <p:nvPr/>
            </p:nvSpPr>
            <p:spPr bwMode="auto">
              <a:xfrm>
                <a:off x="1927" y="1454"/>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6" name="Freeform 81">
                <a:extLst>
                  <a:ext uri="{FF2B5EF4-FFF2-40B4-BE49-F238E27FC236}">
                    <a16:creationId xmlns:a16="http://schemas.microsoft.com/office/drawing/2014/main" id="{88078211-5ACB-E914-F4BA-AF9C14A0BD2B}"/>
                  </a:ext>
                </a:extLst>
              </p:cNvPr>
              <p:cNvSpPr>
                <a:spLocks/>
              </p:cNvSpPr>
              <p:nvPr/>
            </p:nvSpPr>
            <p:spPr bwMode="auto">
              <a:xfrm>
                <a:off x="1940" y="1451"/>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7" name="Freeform 82">
                <a:extLst>
                  <a:ext uri="{FF2B5EF4-FFF2-40B4-BE49-F238E27FC236}">
                    <a16:creationId xmlns:a16="http://schemas.microsoft.com/office/drawing/2014/main" id="{1DA3B6B4-ECB6-9B65-B22B-2B930546661F}"/>
                  </a:ext>
                </a:extLst>
              </p:cNvPr>
              <p:cNvSpPr>
                <a:spLocks/>
              </p:cNvSpPr>
              <p:nvPr/>
            </p:nvSpPr>
            <p:spPr bwMode="auto">
              <a:xfrm>
                <a:off x="1950"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8" name="Freeform 83">
                <a:extLst>
                  <a:ext uri="{FF2B5EF4-FFF2-40B4-BE49-F238E27FC236}">
                    <a16:creationId xmlns:a16="http://schemas.microsoft.com/office/drawing/2014/main" id="{BCE295E9-8501-DBE8-B125-7A1ADA341A63}"/>
                  </a:ext>
                </a:extLst>
              </p:cNvPr>
              <p:cNvSpPr>
                <a:spLocks/>
              </p:cNvSpPr>
              <p:nvPr/>
            </p:nvSpPr>
            <p:spPr bwMode="auto">
              <a:xfrm>
                <a:off x="1957" y="1431"/>
                <a:ext cx="13" cy="13"/>
              </a:xfrm>
              <a:custGeom>
                <a:avLst/>
                <a:gdLst>
                  <a:gd name="T0" fmla="*/ 0 w 13"/>
                  <a:gd name="T1" fmla="*/ 13 h 13"/>
                  <a:gd name="T2" fmla="*/ 6 w 13"/>
                  <a:gd name="T3" fmla="*/ 0 h 13"/>
                  <a:gd name="T4" fmla="*/ 10 w 13"/>
                  <a:gd name="T5" fmla="*/ 0 h 13"/>
                  <a:gd name="T6" fmla="*/ 3 w 13"/>
                  <a:gd name="T7" fmla="*/ 13 h 13"/>
                  <a:gd name="T8" fmla="*/ 6 w 13"/>
                  <a:gd name="T9" fmla="*/ 13 h 13"/>
                  <a:gd name="T10" fmla="*/ 13 w 13"/>
                  <a:gd name="T11" fmla="*/ 0 h 13"/>
                  <a:gd name="T12" fmla="*/ 10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13"/>
                    </a:moveTo>
                    <a:lnTo>
                      <a:pt x="6" y="0"/>
                    </a:lnTo>
                    <a:lnTo>
                      <a:pt x="10" y="0"/>
                    </a:lnTo>
                    <a:lnTo>
                      <a:pt x="3" y="13"/>
                    </a:lnTo>
                    <a:lnTo>
                      <a:pt x="6" y="13"/>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9" name="Freeform 84">
                <a:extLst>
                  <a:ext uri="{FF2B5EF4-FFF2-40B4-BE49-F238E27FC236}">
                    <a16:creationId xmlns:a16="http://schemas.microsoft.com/office/drawing/2014/main" id="{5EB76D0C-ACD3-4848-BFEA-9EE78D20C36D}"/>
                  </a:ext>
                </a:extLst>
              </p:cNvPr>
              <p:cNvSpPr>
                <a:spLocks/>
              </p:cNvSpPr>
              <p:nvPr/>
            </p:nvSpPr>
            <p:spPr bwMode="auto">
              <a:xfrm>
                <a:off x="1963" y="142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0" name="Freeform 85">
                <a:extLst>
                  <a:ext uri="{FF2B5EF4-FFF2-40B4-BE49-F238E27FC236}">
                    <a16:creationId xmlns:a16="http://schemas.microsoft.com/office/drawing/2014/main" id="{3698ED3D-272A-5499-DE0F-85E5BAEC4A4E}"/>
                  </a:ext>
                </a:extLst>
              </p:cNvPr>
              <p:cNvSpPr>
                <a:spLocks/>
              </p:cNvSpPr>
              <p:nvPr/>
            </p:nvSpPr>
            <p:spPr bwMode="auto">
              <a:xfrm>
                <a:off x="1963" y="1408"/>
                <a:ext cx="10" cy="13"/>
              </a:xfrm>
              <a:custGeom>
                <a:avLst/>
                <a:gdLst>
                  <a:gd name="T0" fmla="*/ 4 w 10"/>
                  <a:gd name="T1" fmla="*/ 13 h 13"/>
                  <a:gd name="T2" fmla="*/ 0 w 10"/>
                  <a:gd name="T3" fmla="*/ 0 h 13"/>
                  <a:gd name="T4" fmla="*/ 4 w 10"/>
                  <a:gd name="T5" fmla="*/ 0 h 13"/>
                  <a:gd name="T6" fmla="*/ 7 w 10"/>
                  <a:gd name="T7" fmla="*/ 13 h 13"/>
                  <a:gd name="T8" fmla="*/ 10 w 10"/>
                  <a:gd name="T9" fmla="*/ 13 h 13"/>
                  <a:gd name="T10" fmla="*/ 7 w 10"/>
                  <a:gd name="T11" fmla="*/ 0 h 13"/>
                  <a:gd name="T12" fmla="*/ 4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13"/>
                    </a:moveTo>
                    <a:lnTo>
                      <a:pt x="0" y="0"/>
                    </a:lnTo>
                    <a:lnTo>
                      <a:pt x="4" y="0"/>
                    </a:lnTo>
                    <a:lnTo>
                      <a:pt x="7" y="13"/>
                    </a:lnTo>
                    <a:lnTo>
                      <a:pt x="10" y="1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1" name="Freeform 86">
                <a:extLst>
                  <a:ext uri="{FF2B5EF4-FFF2-40B4-BE49-F238E27FC236}">
                    <a16:creationId xmlns:a16="http://schemas.microsoft.com/office/drawing/2014/main" id="{5F4A31BC-77A7-CFAF-A1DB-430756DD34BB}"/>
                  </a:ext>
                </a:extLst>
              </p:cNvPr>
              <p:cNvSpPr>
                <a:spLocks/>
              </p:cNvSpPr>
              <p:nvPr/>
            </p:nvSpPr>
            <p:spPr bwMode="auto">
              <a:xfrm>
                <a:off x="1957" y="1398"/>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2" name="Freeform 87">
                <a:extLst>
                  <a:ext uri="{FF2B5EF4-FFF2-40B4-BE49-F238E27FC236}">
                    <a16:creationId xmlns:a16="http://schemas.microsoft.com/office/drawing/2014/main" id="{8DC49B74-FD7E-2AA0-EA07-D740ADA48550}"/>
                  </a:ext>
                </a:extLst>
              </p:cNvPr>
              <p:cNvSpPr>
                <a:spLocks/>
              </p:cNvSpPr>
              <p:nvPr/>
            </p:nvSpPr>
            <p:spPr bwMode="auto">
              <a:xfrm>
                <a:off x="1950"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3" name="Freeform 88">
                <a:extLst>
                  <a:ext uri="{FF2B5EF4-FFF2-40B4-BE49-F238E27FC236}">
                    <a16:creationId xmlns:a16="http://schemas.microsoft.com/office/drawing/2014/main" id="{705D8D1D-C2F2-7DA4-61A9-3CB038A13DE2}"/>
                  </a:ext>
                </a:extLst>
              </p:cNvPr>
              <p:cNvSpPr>
                <a:spLocks/>
              </p:cNvSpPr>
              <p:nvPr/>
            </p:nvSpPr>
            <p:spPr bwMode="auto">
              <a:xfrm>
                <a:off x="1940" y="1379"/>
                <a:ext cx="10" cy="13"/>
              </a:xfrm>
              <a:custGeom>
                <a:avLst/>
                <a:gdLst>
                  <a:gd name="T0" fmla="*/ 10 w 10"/>
                  <a:gd name="T1" fmla="*/ 6 h 13"/>
                  <a:gd name="T2" fmla="*/ 0 w 10"/>
                  <a:gd name="T3" fmla="*/ 0 h 13"/>
                  <a:gd name="T4" fmla="*/ 0 w 10"/>
                  <a:gd name="T5" fmla="*/ 3 h 13"/>
                  <a:gd name="T6" fmla="*/ 10 w 10"/>
                  <a:gd name="T7" fmla="*/ 9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9"/>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4" name="Freeform 89">
                <a:extLst>
                  <a:ext uri="{FF2B5EF4-FFF2-40B4-BE49-F238E27FC236}">
                    <a16:creationId xmlns:a16="http://schemas.microsoft.com/office/drawing/2014/main" id="{4265EB48-6569-B07A-B0F8-E1F7EE4BA349}"/>
                  </a:ext>
                </a:extLst>
              </p:cNvPr>
              <p:cNvSpPr>
                <a:spLocks/>
              </p:cNvSpPr>
              <p:nvPr/>
            </p:nvSpPr>
            <p:spPr bwMode="auto">
              <a:xfrm>
                <a:off x="1927" y="1375"/>
                <a:ext cx="13" cy="10"/>
              </a:xfrm>
              <a:custGeom>
                <a:avLst/>
                <a:gdLst>
                  <a:gd name="T0" fmla="*/ 13 w 13"/>
                  <a:gd name="T1" fmla="*/ 4 h 10"/>
                  <a:gd name="T2" fmla="*/ 0 w 13"/>
                  <a:gd name="T3" fmla="*/ 0 h 10"/>
                  <a:gd name="T4" fmla="*/ 0 w 13"/>
                  <a:gd name="T5" fmla="*/ 4 h 10"/>
                  <a:gd name="T6" fmla="*/ 13 w 13"/>
                  <a:gd name="T7" fmla="*/ 7 h 10"/>
                  <a:gd name="T8" fmla="*/ 13 w 13"/>
                  <a:gd name="T9" fmla="*/ 10 h 10"/>
                  <a:gd name="T10" fmla="*/ 0 w 13"/>
                  <a:gd name="T11" fmla="*/ 7 h 10"/>
                  <a:gd name="T12" fmla="*/ 0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3" y="4"/>
                    </a:moveTo>
                    <a:lnTo>
                      <a:pt x="0" y="0"/>
                    </a:lnTo>
                    <a:lnTo>
                      <a:pt x="0" y="4"/>
                    </a:lnTo>
                    <a:lnTo>
                      <a:pt x="13" y="7"/>
                    </a:lnTo>
                    <a:lnTo>
                      <a:pt x="1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5" name="Freeform 90">
                <a:extLst>
                  <a:ext uri="{FF2B5EF4-FFF2-40B4-BE49-F238E27FC236}">
                    <a16:creationId xmlns:a16="http://schemas.microsoft.com/office/drawing/2014/main" id="{9AA5002D-4F14-7037-18D2-64E160BED61E}"/>
                  </a:ext>
                </a:extLst>
              </p:cNvPr>
              <p:cNvSpPr>
                <a:spLocks/>
              </p:cNvSpPr>
              <p:nvPr/>
            </p:nvSpPr>
            <p:spPr bwMode="auto">
              <a:xfrm>
                <a:off x="1917" y="1375"/>
                <a:ext cx="10" cy="10"/>
              </a:xfrm>
              <a:custGeom>
                <a:avLst/>
                <a:gdLst>
                  <a:gd name="T0" fmla="*/ 10 w 10"/>
                  <a:gd name="T1" fmla="*/ 0 h 10"/>
                  <a:gd name="T2" fmla="*/ 0 w 10"/>
                  <a:gd name="T3" fmla="*/ 4 h 10"/>
                  <a:gd name="T4" fmla="*/ 0 w 10"/>
                  <a:gd name="T5" fmla="*/ 7 h 10"/>
                  <a:gd name="T6" fmla="*/ 10 w 10"/>
                  <a:gd name="T7" fmla="*/ 4 h 10"/>
                  <a:gd name="T8" fmla="*/ 10 w 10"/>
                  <a:gd name="T9" fmla="*/ 7 h 10"/>
                  <a:gd name="T10" fmla="*/ 0 w 10"/>
                  <a:gd name="T11" fmla="*/ 10 h 10"/>
                  <a:gd name="T12" fmla="*/ 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4"/>
                    </a:lnTo>
                    <a:lnTo>
                      <a:pt x="0" y="7"/>
                    </a:lnTo>
                    <a:lnTo>
                      <a:pt x="10" y="4"/>
                    </a:lnTo>
                    <a:lnTo>
                      <a:pt x="1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6" name="Freeform 91">
                <a:extLst>
                  <a:ext uri="{FF2B5EF4-FFF2-40B4-BE49-F238E27FC236}">
                    <a16:creationId xmlns:a16="http://schemas.microsoft.com/office/drawing/2014/main" id="{EC7568A1-5EFD-4198-579E-3A68DDEB90E9}"/>
                  </a:ext>
                </a:extLst>
              </p:cNvPr>
              <p:cNvSpPr>
                <a:spLocks/>
              </p:cNvSpPr>
              <p:nvPr/>
            </p:nvSpPr>
            <p:spPr bwMode="auto">
              <a:xfrm>
                <a:off x="1904" y="1379"/>
                <a:ext cx="13" cy="13"/>
              </a:xfrm>
              <a:custGeom>
                <a:avLst/>
                <a:gdLst>
                  <a:gd name="T0" fmla="*/ 13 w 13"/>
                  <a:gd name="T1" fmla="*/ 0 h 13"/>
                  <a:gd name="T2" fmla="*/ 0 w 13"/>
                  <a:gd name="T3" fmla="*/ 6 h 13"/>
                  <a:gd name="T4" fmla="*/ 0 w 13"/>
                  <a:gd name="T5" fmla="*/ 9 h 13"/>
                  <a:gd name="T6" fmla="*/ 13 w 13"/>
                  <a:gd name="T7" fmla="*/ 3 h 13"/>
                  <a:gd name="T8" fmla="*/ 13 w 13"/>
                  <a:gd name="T9" fmla="*/ 6 h 13"/>
                  <a:gd name="T10" fmla="*/ 0 w 13"/>
                  <a:gd name="T11" fmla="*/ 13 h 13"/>
                  <a:gd name="T12" fmla="*/ 0 w 13"/>
                  <a:gd name="T13" fmla="*/ 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6"/>
                    </a:lnTo>
                    <a:lnTo>
                      <a:pt x="0" y="9"/>
                    </a:lnTo>
                    <a:lnTo>
                      <a:pt x="13" y="3"/>
                    </a:lnTo>
                    <a:lnTo>
                      <a:pt x="13" y="6"/>
                    </a:lnTo>
                    <a:lnTo>
                      <a:pt x="0" y="13"/>
                    </a:lnTo>
                    <a:lnTo>
                      <a:pt x="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7" name="Freeform 92">
                <a:extLst>
                  <a:ext uri="{FF2B5EF4-FFF2-40B4-BE49-F238E27FC236}">
                    <a16:creationId xmlns:a16="http://schemas.microsoft.com/office/drawing/2014/main" id="{5F27A570-E50B-C0C7-8701-EEB3B59BBBCE}"/>
                  </a:ext>
                </a:extLst>
              </p:cNvPr>
              <p:cNvSpPr>
                <a:spLocks/>
              </p:cNvSpPr>
              <p:nvPr/>
            </p:nvSpPr>
            <p:spPr bwMode="auto">
              <a:xfrm>
                <a:off x="1894"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8" name="Freeform 93">
                <a:extLst>
                  <a:ext uri="{FF2B5EF4-FFF2-40B4-BE49-F238E27FC236}">
                    <a16:creationId xmlns:a16="http://schemas.microsoft.com/office/drawing/2014/main" id="{39498B87-5A5B-31EF-AEB0-53D90D761A2F}"/>
                  </a:ext>
                </a:extLst>
              </p:cNvPr>
              <p:cNvSpPr>
                <a:spLocks/>
              </p:cNvSpPr>
              <p:nvPr/>
            </p:nvSpPr>
            <p:spPr bwMode="auto">
              <a:xfrm>
                <a:off x="1888" y="1398"/>
                <a:ext cx="10" cy="10"/>
              </a:xfrm>
              <a:custGeom>
                <a:avLst/>
                <a:gdLst>
                  <a:gd name="T0" fmla="*/ 3 w 10"/>
                  <a:gd name="T1" fmla="*/ 0 h 10"/>
                  <a:gd name="T2" fmla="*/ 0 w 10"/>
                  <a:gd name="T3" fmla="*/ 10 h 10"/>
                  <a:gd name="T4" fmla="*/ 3 w 10"/>
                  <a:gd name="T5" fmla="*/ 10 h 10"/>
                  <a:gd name="T6" fmla="*/ 6 w 10"/>
                  <a:gd name="T7" fmla="*/ 0 h 10"/>
                  <a:gd name="T8" fmla="*/ 10 w 10"/>
                  <a:gd name="T9" fmla="*/ 0 h 10"/>
                  <a:gd name="T10" fmla="*/ 6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6" y="0"/>
                    </a:lnTo>
                    <a:lnTo>
                      <a:pt x="10"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9" name="Freeform 94">
                <a:extLst>
                  <a:ext uri="{FF2B5EF4-FFF2-40B4-BE49-F238E27FC236}">
                    <a16:creationId xmlns:a16="http://schemas.microsoft.com/office/drawing/2014/main" id="{2EAD0C74-B125-061B-5392-5505A2648046}"/>
                  </a:ext>
                </a:extLst>
              </p:cNvPr>
              <p:cNvSpPr>
                <a:spLocks/>
              </p:cNvSpPr>
              <p:nvPr/>
            </p:nvSpPr>
            <p:spPr bwMode="auto">
              <a:xfrm>
                <a:off x="1884" y="1408"/>
                <a:ext cx="10" cy="13"/>
              </a:xfrm>
              <a:custGeom>
                <a:avLst/>
                <a:gdLst>
                  <a:gd name="T0" fmla="*/ 4 w 10"/>
                  <a:gd name="T1" fmla="*/ 0 h 13"/>
                  <a:gd name="T2" fmla="*/ 0 w 10"/>
                  <a:gd name="T3" fmla="*/ 13 h 13"/>
                  <a:gd name="T4" fmla="*/ 4 w 10"/>
                  <a:gd name="T5" fmla="*/ 13 h 13"/>
                  <a:gd name="T6" fmla="*/ 7 w 10"/>
                  <a:gd name="T7" fmla="*/ 0 h 13"/>
                  <a:gd name="T8" fmla="*/ 10 w 10"/>
                  <a:gd name="T9" fmla="*/ 0 h 13"/>
                  <a:gd name="T10" fmla="*/ 7 w 10"/>
                  <a:gd name="T11" fmla="*/ 13 h 13"/>
                  <a:gd name="T12" fmla="*/ 4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0"/>
                    </a:moveTo>
                    <a:lnTo>
                      <a:pt x="0" y="13"/>
                    </a:lnTo>
                    <a:lnTo>
                      <a:pt x="4" y="13"/>
                    </a:lnTo>
                    <a:lnTo>
                      <a:pt x="7" y="0"/>
                    </a:lnTo>
                    <a:lnTo>
                      <a:pt x="10" y="0"/>
                    </a:lnTo>
                    <a:lnTo>
                      <a:pt x="7" y="13"/>
                    </a:lnTo>
                    <a:lnTo>
                      <a:pt x="4"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0" name="Freeform 95">
                <a:extLst>
                  <a:ext uri="{FF2B5EF4-FFF2-40B4-BE49-F238E27FC236}">
                    <a16:creationId xmlns:a16="http://schemas.microsoft.com/office/drawing/2014/main" id="{0456553D-5126-7130-7658-F6BD909E8F00}"/>
                  </a:ext>
                </a:extLst>
              </p:cNvPr>
              <p:cNvSpPr>
                <a:spLocks/>
              </p:cNvSpPr>
              <p:nvPr/>
            </p:nvSpPr>
            <p:spPr bwMode="auto">
              <a:xfrm>
                <a:off x="2075"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1" name="Freeform 96">
                <a:extLst>
                  <a:ext uri="{FF2B5EF4-FFF2-40B4-BE49-F238E27FC236}">
                    <a16:creationId xmlns:a16="http://schemas.microsoft.com/office/drawing/2014/main" id="{23015103-466F-6C7D-9B64-AAAC3EB06922}"/>
                  </a:ext>
                </a:extLst>
              </p:cNvPr>
              <p:cNvSpPr>
                <a:spLocks/>
              </p:cNvSpPr>
              <p:nvPr/>
            </p:nvSpPr>
            <p:spPr bwMode="auto">
              <a:xfrm>
                <a:off x="2079"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2" name="Freeform 97">
                <a:extLst>
                  <a:ext uri="{FF2B5EF4-FFF2-40B4-BE49-F238E27FC236}">
                    <a16:creationId xmlns:a16="http://schemas.microsoft.com/office/drawing/2014/main" id="{CF5F3D8E-E90E-ADE0-3455-BA24717DF656}"/>
                  </a:ext>
                </a:extLst>
              </p:cNvPr>
              <p:cNvSpPr>
                <a:spLocks/>
              </p:cNvSpPr>
              <p:nvPr/>
            </p:nvSpPr>
            <p:spPr bwMode="auto">
              <a:xfrm>
                <a:off x="2082"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3" name="Freeform 98">
                <a:extLst>
                  <a:ext uri="{FF2B5EF4-FFF2-40B4-BE49-F238E27FC236}">
                    <a16:creationId xmlns:a16="http://schemas.microsoft.com/office/drawing/2014/main" id="{1824A2C9-16F9-E63D-EC0C-80D17D7247E6}"/>
                  </a:ext>
                </a:extLst>
              </p:cNvPr>
              <p:cNvSpPr>
                <a:spLocks/>
              </p:cNvSpPr>
              <p:nvPr/>
            </p:nvSpPr>
            <p:spPr bwMode="auto">
              <a:xfrm>
                <a:off x="2085" y="1428"/>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4" name="Freeform 99">
                <a:extLst>
                  <a:ext uri="{FF2B5EF4-FFF2-40B4-BE49-F238E27FC236}">
                    <a16:creationId xmlns:a16="http://schemas.microsoft.com/office/drawing/2014/main" id="{BB2CAC45-C6BC-37F8-04F4-C7C594842E3D}"/>
                  </a:ext>
                </a:extLst>
              </p:cNvPr>
              <p:cNvSpPr>
                <a:spLocks/>
              </p:cNvSpPr>
              <p:nvPr/>
            </p:nvSpPr>
            <p:spPr bwMode="auto">
              <a:xfrm>
                <a:off x="2088" y="1428"/>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5" name="Freeform 100">
                <a:extLst>
                  <a:ext uri="{FF2B5EF4-FFF2-40B4-BE49-F238E27FC236}">
                    <a16:creationId xmlns:a16="http://schemas.microsoft.com/office/drawing/2014/main" id="{2580E722-24B7-23E5-8C30-2CFF027FB19C}"/>
                  </a:ext>
                </a:extLst>
              </p:cNvPr>
              <p:cNvSpPr>
                <a:spLocks/>
              </p:cNvSpPr>
              <p:nvPr/>
            </p:nvSpPr>
            <p:spPr bwMode="auto">
              <a:xfrm>
                <a:off x="2092" y="1425"/>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6" name="Freeform 101">
                <a:extLst>
                  <a:ext uri="{FF2B5EF4-FFF2-40B4-BE49-F238E27FC236}">
                    <a16:creationId xmlns:a16="http://schemas.microsoft.com/office/drawing/2014/main" id="{912D6E63-0196-13A3-816E-5FFEFF799155}"/>
                  </a:ext>
                </a:extLst>
              </p:cNvPr>
              <p:cNvSpPr>
                <a:spLocks/>
              </p:cNvSpPr>
              <p:nvPr/>
            </p:nvSpPr>
            <p:spPr bwMode="auto">
              <a:xfrm>
                <a:off x="2092"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7" name="Freeform 102">
                <a:extLst>
                  <a:ext uri="{FF2B5EF4-FFF2-40B4-BE49-F238E27FC236}">
                    <a16:creationId xmlns:a16="http://schemas.microsoft.com/office/drawing/2014/main" id="{C0143E4A-3ED7-787A-B97F-D7ADF014A204}"/>
                  </a:ext>
                </a:extLst>
              </p:cNvPr>
              <p:cNvSpPr>
                <a:spLocks/>
              </p:cNvSpPr>
              <p:nvPr/>
            </p:nvSpPr>
            <p:spPr bwMode="auto">
              <a:xfrm>
                <a:off x="2095"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8" name="Freeform 103">
                <a:extLst>
                  <a:ext uri="{FF2B5EF4-FFF2-40B4-BE49-F238E27FC236}">
                    <a16:creationId xmlns:a16="http://schemas.microsoft.com/office/drawing/2014/main" id="{CAD64428-1E25-E477-CB93-C9B9A9538006}"/>
                  </a:ext>
                </a:extLst>
              </p:cNvPr>
              <p:cNvSpPr>
                <a:spLocks/>
              </p:cNvSpPr>
              <p:nvPr/>
            </p:nvSpPr>
            <p:spPr bwMode="auto">
              <a:xfrm>
                <a:off x="209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9" name="Freeform 104">
                <a:extLst>
                  <a:ext uri="{FF2B5EF4-FFF2-40B4-BE49-F238E27FC236}">
                    <a16:creationId xmlns:a16="http://schemas.microsoft.com/office/drawing/2014/main" id="{F982D55A-10C5-7709-AA2A-00F9FB42E194}"/>
                  </a:ext>
                </a:extLst>
              </p:cNvPr>
              <p:cNvSpPr>
                <a:spLocks/>
              </p:cNvSpPr>
              <p:nvPr/>
            </p:nvSpPr>
            <p:spPr bwMode="auto">
              <a:xfrm>
                <a:off x="2092"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0" name="Freeform 105">
                <a:extLst>
                  <a:ext uri="{FF2B5EF4-FFF2-40B4-BE49-F238E27FC236}">
                    <a16:creationId xmlns:a16="http://schemas.microsoft.com/office/drawing/2014/main" id="{6E9D9571-DA31-4975-C951-7CE595A44287}"/>
                  </a:ext>
                </a:extLst>
              </p:cNvPr>
              <p:cNvSpPr>
                <a:spLocks/>
              </p:cNvSpPr>
              <p:nvPr/>
            </p:nvSpPr>
            <p:spPr bwMode="auto">
              <a:xfrm>
                <a:off x="209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1" name="Freeform 106">
                <a:extLst>
                  <a:ext uri="{FF2B5EF4-FFF2-40B4-BE49-F238E27FC236}">
                    <a16:creationId xmlns:a16="http://schemas.microsoft.com/office/drawing/2014/main" id="{FD970371-62ED-597C-EC1C-9579AC7F43BD}"/>
                  </a:ext>
                </a:extLst>
              </p:cNvPr>
              <p:cNvSpPr>
                <a:spLocks/>
              </p:cNvSpPr>
              <p:nvPr/>
            </p:nvSpPr>
            <p:spPr bwMode="auto">
              <a:xfrm>
                <a:off x="2088" y="1408"/>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2" name="Freeform 107">
                <a:extLst>
                  <a:ext uri="{FF2B5EF4-FFF2-40B4-BE49-F238E27FC236}">
                    <a16:creationId xmlns:a16="http://schemas.microsoft.com/office/drawing/2014/main" id="{273683DA-287D-B6D6-6D08-D42FDB78764F}"/>
                  </a:ext>
                </a:extLst>
              </p:cNvPr>
              <p:cNvSpPr>
                <a:spLocks/>
              </p:cNvSpPr>
              <p:nvPr/>
            </p:nvSpPr>
            <p:spPr bwMode="auto">
              <a:xfrm>
                <a:off x="2085"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3" name="Freeform 108">
                <a:extLst>
                  <a:ext uri="{FF2B5EF4-FFF2-40B4-BE49-F238E27FC236}">
                    <a16:creationId xmlns:a16="http://schemas.microsoft.com/office/drawing/2014/main" id="{F9CDD930-9CA8-7606-323B-74C833F3BFE7}"/>
                  </a:ext>
                </a:extLst>
              </p:cNvPr>
              <p:cNvSpPr>
                <a:spLocks/>
              </p:cNvSpPr>
              <p:nvPr/>
            </p:nvSpPr>
            <p:spPr bwMode="auto">
              <a:xfrm>
                <a:off x="208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4" name="Freeform 109">
                <a:extLst>
                  <a:ext uri="{FF2B5EF4-FFF2-40B4-BE49-F238E27FC236}">
                    <a16:creationId xmlns:a16="http://schemas.microsoft.com/office/drawing/2014/main" id="{5F43BE1D-80FD-A496-3DB9-067E9C35BCF4}"/>
                  </a:ext>
                </a:extLst>
              </p:cNvPr>
              <p:cNvSpPr>
                <a:spLocks/>
              </p:cNvSpPr>
              <p:nvPr/>
            </p:nvSpPr>
            <p:spPr bwMode="auto">
              <a:xfrm>
                <a:off x="2079"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5" name="Freeform 110">
                <a:extLst>
                  <a:ext uri="{FF2B5EF4-FFF2-40B4-BE49-F238E27FC236}">
                    <a16:creationId xmlns:a16="http://schemas.microsoft.com/office/drawing/2014/main" id="{E54AA8DE-D584-824D-F901-44E41EE2492A}"/>
                  </a:ext>
                </a:extLst>
              </p:cNvPr>
              <p:cNvSpPr>
                <a:spLocks/>
              </p:cNvSpPr>
              <p:nvPr/>
            </p:nvSpPr>
            <p:spPr bwMode="auto">
              <a:xfrm>
                <a:off x="2075"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6" name="Freeform 111">
                <a:extLst>
                  <a:ext uri="{FF2B5EF4-FFF2-40B4-BE49-F238E27FC236}">
                    <a16:creationId xmlns:a16="http://schemas.microsoft.com/office/drawing/2014/main" id="{0B4A2546-736F-C132-6018-20E9647B9321}"/>
                  </a:ext>
                </a:extLst>
              </p:cNvPr>
              <p:cNvSpPr>
                <a:spLocks/>
              </p:cNvSpPr>
              <p:nvPr/>
            </p:nvSpPr>
            <p:spPr bwMode="auto">
              <a:xfrm>
                <a:off x="1917"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7" name="Freeform 112">
                <a:extLst>
                  <a:ext uri="{FF2B5EF4-FFF2-40B4-BE49-F238E27FC236}">
                    <a16:creationId xmlns:a16="http://schemas.microsoft.com/office/drawing/2014/main" id="{14C86657-86CB-7989-B1E1-C469FE458233}"/>
                  </a:ext>
                </a:extLst>
              </p:cNvPr>
              <p:cNvSpPr>
                <a:spLocks/>
              </p:cNvSpPr>
              <p:nvPr/>
            </p:nvSpPr>
            <p:spPr bwMode="auto">
              <a:xfrm>
                <a:off x="1921"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8" name="Freeform 113">
                <a:extLst>
                  <a:ext uri="{FF2B5EF4-FFF2-40B4-BE49-F238E27FC236}">
                    <a16:creationId xmlns:a16="http://schemas.microsoft.com/office/drawing/2014/main" id="{77A76AF9-FC54-31B2-C904-3FB9046DF79A}"/>
                  </a:ext>
                </a:extLst>
              </p:cNvPr>
              <p:cNvSpPr>
                <a:spLocks/>
              </p:cNvSpPr>
              <p:nvPr/>
            </p:nvSpPr>
            <p:spPr bwMode="auto">
              <a:xfrm>
                <a:off x="192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9" name="Freeform 114">
                <a:extLst>
                  <a:ext uri="{FF2B5EF4-FFF2-40B4-BE49-F238E27FC236}">
                    <a16:creationId xmlns:a16="http://schemas.microsoft.com/office/drawing/2014/main" id="{DFBF7617-C078-0EE5-25C6-CE76BA3CE7BD}"/>
                  </a:ext>
                </a:extLst>
              </p:cNvPr>
              <p:cNvSpPr>
                <a:spLocks/>
              </p:cNvSpPr>
              <p:nvPr/>
            </p:nvSpPr>
            <p:spPr bwMode="auto">
              <a:xfrm>
                <a:off x="1927"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0" name="Freeform 115">
                <a:extLst>
                  <a:ext uri="{FF2B5EF4-FFF2-40B4-BE49-F238E27FC236}">
                    <a16:creationId xmlns:a16="http://schemas.microsoft.com/office/drawing/2014/main" id="{AA6981C0-C0E3-8686-4778-EAA3B9BC0D75}"/>
                  </a:ext>
                </a:extLst>
              </p:cNvPr>
              <p:cNvSpPr>
                <a:spLocks/>
              </p:cNvSpPr>
              <p:nvPr/>
            </p:nvSpPr>
            <p:spPr bwMode="auto">
              <a:xfrm>
                <a:off x="1930" y="1425"/>
                <a:ext cx="4" cy="10"/>
              </a:xfrm>
              <a:custGeom>
                <a:avLst/>
                <a:gdLst>
                  <a:gd name="T0" fmla="*/ 0 w 4"/>
                  <a:gd name="T1" fmla="*/ 3 h 10"/>
                  <a:gd name="T2" fmla="*/ 4 w 4"/>
                  <a:gd name="T3" fmla="*/ 0 h 10"/>
                  <a:gd name="T4" fmla="*/ 4 w 4"/>
                  <a:gd name="T5" fmla="*/ 3 h 10"/>
                  <a:gd name="T6" fmla="*/ 0 w 4"/>
                  <a:gd name="T7" fmla="*/ 6 h 10"/>
                  <a:gd name="T8" fmla="*/ 0 w 4"/>
                  <a:gd name="T9" fmla="*/ 10 h 10"/>
                  <a:gd name="T10" fmla="*/ 4 w 4"/>
                  <a:gd name="T11" fmla="*/ 6 h 10"/>
                  <a:gd name="T12" fmla="*/ 4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3"/>
                    </a:moveTo>
                    <a:lnTo>
                      <a:pt x="4" y="0"/>
                    </a:lnTo>
                    <a:lnTo>
                      <a:pt x="4" y="3"/>
                    </a:lnTo>
                    <a:lnTo>
                      <a:pt x="0" y="6"/>
                    </a:lnTo>
                    <a:lnTo>
                      <a:pt x="0" y="10"/>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1" name="Freeform 116">
                <a:extLst>
                  <a:ext uri="{FF2B5EF4-FFF2-40B4-BE49-F238E27FC236}">
                    <a16:creationId xmlns:a16="http://schemas.microsoft.com/office/drawing/2014/main" id="{A62C9BD4-9941-4EF7-92F0-399531BE596B}"/>
                  </a:ext>
                </a:extLst>
              </p:cNvPr>
              <p:cNvSpPr>
                <a:spLocks/>
              </p:cNvSpPr>
              <p:nvPr/>
            </p:nvSpPr>
            <p:spPr bwMode="auto">
              <a:xfrm>
                <a:off x="193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2" name="Freeform 117">
                <a:extLst>
                  <a:ext uri="{FF2B5EF4-FFF2-40B4-BE49-F238E27FC236}">
                    <a16:creationId xmlns:a16="http://schemas.microsoft.com/office/drawing/2014/main" id="{E0C7962F-8F10-65E8-9355-D0A24A40A3E1}"/>
                  </a:ext>
                </a:extLst>
              </p:cNvPr>
              <p:cNvSpPr>
                <a:spLocks/>
              </p:cNvSpPr>
              <p:nvPr/>
            </p:nvSpPr>
            <p:spPr bwMode="auto">
              <a:xfrm>
                <a:off x="1934"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3" name="Freeform 118">
                <a:extLst>
                  <a:ext uri="{FF2B5EF4-FFF2-40B4-BE49-F238E27FC236}">
                    <a16:creationId xmlns:a16="http://schemas.microsoft.com/office/drawing/2014/main" id="{BAE36243-AC8E-CA9A-769A-70574E2A13B4}"/>
                  </a:ext>
                </a:extLst>
              </p:cNvPr>
              <p:cNvSpPr>
                <a:spLocks/>
              </p:cNvSpPr>
              <p:nvPr/>
            </p:nvSpPr>
            <p:spPr bwMode="auto">
              <a:xfrm>
                <a:off x="1937"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4" name="Freeform 119">
                <a:extLst>
                  <a:ext uri="{FF2B5EF4-FFF2-40B4-BE49-F238E27FC236}">
                    <a16:creationId xmlns:a16="http://schemas.microsoft.com/office/drawing/2014/main" id="{8F10F72D-C835-08BA-F59C-ECE90F11F294}"/>
                  </a:ext>
                </a:extLst>
              </p:cNvPr>
              <p:cNvSpPr>
                <a:spLocks/>
              </p:cNvSpPr>
              <p:nvPr/>
            </p:nvSpPr>
            <p:spPr bwMode="auto">
              <a:xfrm>
                <a:off x="1937"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5" name="Freeform 120">
                <a:extLst>
                  <a:ext uri="{FF2B5EF4-FFF2-40B4-BE49-F238E27FC236}">
                    <a16:creationId xmlns:a16="http://schemas.microsoft.com/office/drawing/2014/main" id="{E5A06D13-5CBD-6C5E-7309-4C3F6D3228FB}"/>
                  </a:ext>
                </a:extLst>
              </p:cNvPr>
              <p:cNvSpPr>
                <a:spLocks/>
              </p:cNvSpPr>
              <p:nvPr/>
            </p:nvSpPr>
            <p:spPr bwMode="auto">
              <a:xfrm>
                <a:off x="1934"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6" name="Freeform 121">
                <a:extLst>
                  <a:ext uri="{FF2B5EF4-FFF2-40B4-BE49-F238E27FC236}">
                    <a16:creationId xmlns:a16="http://schemas.microsoft.com/office/drawing/2014/main" id="{79F40A1A-4F5A-F0E2-5668-5F27A608109C}"/>
                  </a:ext>
                </a:extLst>
              </p:cNvPr>
              <p:cNvSpPr>
                <a:spLocks/>
              </p:cNvSpPr>
              <p:nvPr/>
            </p:nvSpPr>
            <p:spPr bwMode="auto">
              <a:xfrm>
                <a:off x="1934" y="1408"/>
                <a:ext cx="3" cy="10"/>
              </a:xfrm>
              <a:custGeom>
                <a:avLst/>
                <a:gdLst>
                  <a:gd name="T0" fmla="*/ 3 w 3"/>
                  <a:gd name="T1" fmla="*/ 3 h 10"/>
                  <a:gd name="T2" fmla="*/ 0 w 3"/>
                  <a:gd name="T3" fmla="*/ 0 h 10"/>
                  <a:gd name="T4" fmla="*/ 0 w 3"/>
                  <a:gd name="T5" fmla="*/ 3 h 10"/>
                  <a:gd name="T6" fmla="*/ 3 w 3"/>
                  <a:gd name="T7" fmla="*/ 7 h 10"/>
                  <a:gd name="T8" fmla="*/ 3 w 3"/>
                  <a:gd name="T9" fmla="*/ 10 h 10"/>
                  <a:gd name="T10" fmla="*/ 0 w 3"/>
                  <a:gd name="T11" fmla="*/ 7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7"/>
                    </a:lnTo>
                    <a:lnTo>
                      <a:pt x="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7" name="Freeform 122">
                <a:extLst>
                  <a:ext uri="{FF2B5EF4-FFF2-40B4-BE49-F238E27FC236}">
                    <a16:creationId xmlns:a16="http://schemas.microsoft.com/office/drawing/2014/main" id="{EBF8B05C-39D0-CB3F-7364-E6C3B5AE6119}"/>
                  </a:ext>
                </a:extLst>
              </p:cNvPr>
              <p:cNvSpPr>
                <a:spLocks/>
              </p:cNvSpPr>
              <p:nvPr/>
            </p:nvSpPr>
            <p:spPr bwMode="auto">
              <a:xfrm>
                <a:off x="1930" y="1408"/>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8" name="Freeform 123">
                <a:extLst>
                  <a:ext uri="{FF2B5EF4-FFF2-40B4-BE49-F238E27FC236}">
                    <a16:creationId xmlns:a16="http://schemas.microsoft.com/office/drawing/2014/main" id="{5370E126-F9B2-8829-05B3-1FB4C37AB4AB}"/>
                  </a:ext>
                </a:extLst>
              </p:cNvPr>
              <p:cNvSpPr>
                <a:spLocks/>
              </p:cNvSpPr>
              <p:nvPr/>
            </p:nvSpPr>
            <p:spPr bwMode="auto">
              <a:xfrm>
                <a:off x="1927" y="1408"/>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9" name="Freeform 124">
                <a:extLst>
                  <a:ext uri="{FF2B5EF4-FFF2-40B4-BE49-F238E27FC236}">
                    <a16:creationId xmlns:a16="http://schemas.microsoft.com/office/drawing/2014/main" id="{E792A484-0706-3AB0-D910-5AA0CEA6412E}"/>
                  </a:ext>
                </a:extLst>
              </p:cNvPr>
              <p:cNvSpPr>
                <a:spLocks/>
              </p:cNvSpPr>
              <p:nvPr/>
            </p:nvSpPr>
            <p:spPr bwMode="auto">
              <a:xfrm>
                <a:off x="1924"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0" name="Freeform 125">
                <a:extLst>
                  <a:ext uri="{FF2B5EF4-FFF2-40B4-BE49-F238E27FC236}">
                    <a16:creationId xmlns:a16="http://schemas.microsoft.com/office/drawing/2014/main" id="{1B14BAD7-308B-5EF6-2A28-CE85A5419D66}"/>
                  </a:ext>
                </a:extLst>
              </p:cNvPr>
              <p:cNvSpPr>
                <a:spLocks/>
              </p:cNvSpPr>
              <p:nvPr/>
            </p:nvSpPr>
            <p:spPr bwMode="auto">
              <a:xfrm>
                <a:off x="1921"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1" name="Freeform 126">
                <a:extLst>
                  <a:ext uri="{FF2B5EF4-FFF2-40B4-BE49-F238E27FC236}">
                    <a16:creationId xmlns:a16="http://schemas.microsoft.com/office/drawing/2014/main" id="{96D40E6F-BA90-1550-5DB1-083A0ED4602B}"/>
                  </a:ext>
                </a:extLst>
              </p:cNvPr>
              <p:cNvSpPr>
                <a:spLocks/>
              </p:cNvSpPr>
              <p:nvPr/>
            </p:nvSpPr>
            <p:spPr bwMode="auto">
              <a:xfrm>
                <a:off x="1917"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2" name="Freeform 127">
                <a:extLst>
                  <a:ext uri="{FF2B5EF4-FFF2-40B4-BE49-F238E27FC236}">
                    <a16:creationId xmlns:a16="http://schemas.microsoft.com/office/drawing/2014/main" id="{1F49538E-25CD-3CB9-91DB-F345230D2696}"/>
                  </a:ext>
                </a:extLst>
              </p:cNvPr>
              <p:cNvSpPr>
                <a:spLocks/>
              </p:cNvSpPr>
              <p:nvPr/>
            </p:nvSpPr>
            <p:spPr bwMode="auto">
              <a:xfrm>
                <a:off x="2128" y="1362"/>
                <a:ext cx="39" cy="7"/>
              </a:xfrm>
              <a:custGeom>
                <a:avLst/>
                <a:gdLst>
                  <a:gd name="T0" fmla="*/ 39 w 39"/>
                  <a:gd name="T1" fmla="*/ 0 h 7"/>
                  <a:gd name="T2" fmla="*/ 0 w 39"/>
                  <a:gd name="T3" fmla="*/ 0 h 7"/>
                  <a:gd name="T4" fmla="*/ 0 w 39"/>
                  <a:gd name="T5" fmla="*/ 3 h 7"/>
                  <a:gd name="T6" fmla="*/ 39 w 39"/>
                  <a:gd name="T7" fmla="*/ 3 h 7"/>
                  <a:gd name="T8" fmla="*/ 39 w 39"/>
                  <a:gd name="T9" fmla="*/ 7 h 7"/>
                  <a:gd name="T10" fmla="*/ 0 w 39"/>
                  <a:gd name="T11" fmla="*/ 7 h 7"/>
                  <a:gd name="T12" fmla="*/ 0 w 3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
                    <a:moveTo>
                      <a:pt x="39" y="0"/>
                    </a:moveTo>
                    <a:lnTo>
                      <a:pt x="0" y="0"/>
                    </a:lnTo>
                    <a:lnTo>
                      <a:pt x="0" y="3"/>
                    </a:lnTo>
                    <a:lnTo>
                      <a:pt x="39" y="3"/>
                    </a:lnTo>
                    <a:lnTo>
                      <a:pt x="39"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3" name="Freeform 128">
                <a:extLst>
                  <a:ext uri="{FF2B5EF4-FFF2-40B4-BE49-F238E27FC236}">
                    <a16:creationId xmlns:a16="http://schemas.microsoft.com/office/drawing/2014/main" id="{4489E1C3-C7C7-4DB3-2FCC-2BECDF3EEE2B}"/>
                  </a:ext>
                </a:extLst>
              </p:cNvPr>
              <p:cNvSpPr>
                <a:spLocks/>
              </p:cNvSpPr>
              <p:nvPr/>
            </p:nvSpPr>
            <p:spPr bwMode="auto">
              <a:xfrm>
                <a:off x="1973" y="1362"/>
                <a:ext cx="73" cy="7"/>
              </a:xfrm>
              <a:custGeom>
                <a:avLst/>
                <a:gdLst>
                  <a:gd name="T0" fmla="*/ 73 w 73"/>
                  <a:gd name="T1" fmla="*/ 0 h 7"/>
                  <a:gd name="T2" fmla="*/ 0 w 73"/>
                  <a:gd name="T3" fmla="*/ 0 h 7"/>
                  <a:gd name="T4" fmla="*/ 0 w 73"/>
                  <a:gd name="T5" fmla="*/ 3 h 7"/>
                  <a:gd name="T6" fmla="*/ 73 w 73"/>
                  <a:gd name="T7" fmla="*/ 3 h 7"/>
                  <a:gd name="T8" fmla="*/ 73 w 73"/>
                  <a:gd name="T9" fmla="*/ 7 h 7"/>
                  <a:gd name="T10" fmla="*/ 0 w 73"/>
                  <a:gd name="T11" fmla="*/ 7 h 7"/>
                  <a:gd name="T12" fmla="*/ 0 w 7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7">
                    <a:moveTo>
                      <a:pt x="73" y="0"/>
                    </a:moveTo>
                    <a:lnTo>
                      <a:pt x="0" y="0"/>
                    </a:lnTo>
                    <a:lnTo>
                      <a:pt x="0" y="3"/>
                    </a:lnTo>
                    <a:lnTo>
                      <a:pt x="73" y="3"/>
                    </a:lnTo>
                    <a:lnTo>
                      <a:pt x="7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4" name="Freeform 129">
                <a:extLst>
                  <a:ext uri="{FF2B5EF4-FFF2-40B4-BE49-F238E27FC236}">
                    <a16:creationId xmlns:a16="http://schemas.microsoft.com/office/drawing/2014/main" id="{CEC1B0CB-45B2-6762-5799-B3A7B3783BD2}"/>
                  </a:ext>
                </a:extLst>
              </p:cNvPr>
              <p:cNvSpPr>
                <a:spLocks/>
              </p:cNvSpPr>
              <p:nvPr/>
            </p:nvSpPr>
            <p:spPr bwMode="auto">
              <a:xfrm>
                <a:off x="3066" y="1428"/>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5" name="Freeform 130">
                <a:extLst>
                  <a:ext uri="{FF2B5EF4-FFF2-40B4-BE49-F238E27FC236}">
                    <a16:creationId xmlns:a16="http://schemas.microsoft.com/office/drawing/2014/main" id="{5BDE720B-FE45-252E-1865-C52D6494AAA0}"/>
                  </a:ext>
                </a:extLst>
              </p:cNvPr>
              <p:cNvSpPr>
                <a:spLocks/>
              </p:cNvSpPr>
              <p:nvPr/>
            </p:nvSpPr>
            <p:spPr bwMode="auto">
              <a:xfrm>
                <a:off x="3069" y="1441"/>
                <a:ext cx="10" cy="10"/>
              </a:xfrm>
              <a:custGeom>
                <a:avLst/>
                <a:gdLst>
                  <a:gd name="T0" fmla="*/ 0 w 10"/>
                  <a:gd name="T1" fmla="*/ 0 h 10"/>
                  <a:gd name="T2" fmla="*/ 3 w 10"/>
                  <a:gd name="T3" fmla="*/ 10 h 10"/>
                  <a:gd name="T4" fmla="*/ 7 w 10"/>
                  <a:gd name="T5" fmla="*/ 10 h 10"/>
                  <a:gd name="T6" fmla="*/ 3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3" y="10"/>
                    </a:lnTo>
                    <a:lnTo>
                      <a:pt x="7" y="10"/>
                    </a:lnTo>
                    <a:lnTo>
                      <a:pt x="3"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6" name="Freeform 131">
                <a:extLst>
                  <a:ext uri="{FF2B5EF4-FFF2-40B4-BE49-F238E27FC236}">
                    <a16:creationId xmlns:a16="http://schemas.microsoft.com/office/drawing/2014/main" id="{C94E6CC0-EB4A-89F1-0061-BBDF1D35A197}"/>
                  </a:ext>
                </a:extLst>
              </p:cNvPr>
              <p:cNvSpPr>
                <a:spLocks/>
              </p:cNvSpPr>
              <p:nvPr/>
            </p:nvSpPr>
            <p:spPr bwMode="auto">
              <a:xfrm>
                <a:off x="3076"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 name="Freeform 132">
                <a:extLst>
                  <a:ext uri="{FF2B5EF4-FFF2-40B4-BE49-F238E27FC236}">
                    <a16:creationId xmlns:a16="http://schemas.microsoft.com/office/drawing/2014/main" id="{C0B4F2F4-9259-77D1-4186-CA03C7DD1BA3}"/>
                  </a:ext>
                </a:extLst>
              </p:cNvPr>
              <p:cNvSpPr>
                <a:spLocks/>
              </p:cNvSpPr>
              <p:nvPr/>
            </p:nvSpPr>
            <p:spPr bwMode="auto">
              <a:xfrm>
                <a:off x="3086"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 name="Freeform 133">
                <a:extLst>
                  <a:ext uri="{FF2B5EF4-FFF2-40B4-BE49-F238E27FC236}">
                    <a16:creationId xmlns:a16="http://schemas.microsoft.com/office/drawing/2014/main" id="{C0552034-922F-5744-165C-32B8E5D2F27F}"/>
                  </a:ext>
                </a:extLst>
              </p:cNvPr>
              <p:cNvSpPr>
                <a:spLocks/>
              </p:cNvSpPr>
              <p:nvPr/>
            </p:nvSpPr>
            <p:spPr bwMode="auto">
              <a:xfrm>
                <a:off x="3099" y="1461"/>
                <a:ext cx="10" cy="10"/>
              </a:xfrm>
              <a:custGeom>
                <a:avLst/>
                <a:gdLst>
                  <a:gd name="T0" fmla="*/ 0 w 10"/>
                  <a:gd name="T1" fmla="*/ 0 h 10"/>
                  <a:gd name="T2" fmla="*/ 10 w 10"/>
                  <a:gd name="T3" fmla="*/ 3 h 10"/>
                  <a:gd name="T4" fmla="*/ 10 w 10"/>
                  <a:gd name="T5" fmla="*/ 6 h 10"/>
                  <a:gd name="T6" fmla="*/ 0 w 10"/>
                  <a:gd name="T7" fmla="*/ 3 h 10"/>
                  <a:gd name="T8" fmla="*/ 0 w 10"/>
                  <a:gd name="T9" fmla="*/ 6 h 10"/>
                  <a:gd name="T10" fmla="*/ 10 w 10"/>
                  <a:gd name="T11" fmla="*/ 10 h 10"/>
                  <a:gd name="T12" fmla="*/ 1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3"/>
                    </a:lnTo>
                    <a:lnTo>
                      <a:pt x="10" y="6"/>
                    </a:lnTo>
                    <a:lnTo>
                      <a:pt x="0" y="3"/>
                    </a:lnTo>
                    <a:lnTo>
                      <a:pt x="0" y="6"/>
                    </a:lnTo>
                    <a:lnTo>
                      <a:pt x="10" y="10"/>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 name="Freeform 134">
                <a:extLst>
                  <a:ext uri="{FF2B5EF4-FFF2-40B4-BE49-F238E27FC236}">
                    <a16:creationId xmlns:a16="http://schemas.microsoft.com/office/drawing/2014/main" id="{3048DE76-E68B-569B-69DA-C19EF9366D4F}"/>
                  </a:ext>
                </a:extLst>
              </p:cNvPr>
              <p:cNvSpPr>
                <a:spLocks/>
              </p:cNvSpPr>
              <p:nvPr/>
            </p:nvSpPr>
            <p:spPr bwMode="auto">
              <a:xfrm>
                <a:off x="3109"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 name="Freeform 135">
                <a:extLst>
                  <a:ext uri="{FF2B5EF4-FFF2-40B4-BE49-F238E27FC236}">
                    <a16:creationId xmlns:a16="http://schemas.microsoft.com/office/drawing/2014/main" id="{51C92663-84F6-1620-221D-EFA31829DA8B}"/>
                  </a:ext>
                </a:extLst>
              </p:cNvPr>
              <p:cNvSpPr>
                <a:spLocks/>
              </p:cNvSpPr>
              <p:nvPr/>
            </p:nvSpPr>
            <p:spPr bwMode="auto">
              <a:xfrm>
                <a:off x="3122" y="1458"/>
                <a:ext cx="13" cy="9"/>
              </a:xfrm>
              <a:custGeom>
                <a:avLst/>
                <a:gdLst>
                  <a:gd name="T0" fmla="*/ 0 w 13"/>
                  <a:gd name="T1" fmla="*/ 3 h 9"/>
                  <a:gd name="T2" fmla="*/ 13 w 13"/>
                  <a:gd name="T3" fmla="*/ 0 h 9"/>
                  <a:gd name="T4" fmla="*/ 13 w 13"/>
                  <a:gd name="T5" fmla="*/ 3 h 9"/>
                  <a:gd name="T6" fmla="*/ 0 w 13"/>
                  <a:gd name="T7" fmla="*/ 6 h 9"/>
                  <a:gd name="T8" fmla="*/ 0 w 13"/>
                  <a:gd name="T9" fmla="*/ 9 h 9"/>
                  <a:gd name="T10" fmla="*/ 13 w 13"/>
                  <a:gd name="T11" fmla="*/ 6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3"/>
                    </a:moveTo>
                    <a:lnTo>
                      <a:pt x="13" y="0"/>
                    </a:lnTo>
                    <a:lnTo>
                      <a:pt x="13" y="3"/>
                    </a:lnTo>
                    <a:lnTo>
                      <a:pt x="0" y="6"/>
                    </a:lnTo>
                    <a:lnTo>
                      <a:pt x="0" y="9"/>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 name="Freeform 136">
                <a:extLst>
                  <a:ext uri="{FF2B5EF4-FFF2-40B4-BE49-F238E27FC236}">
                    <a16:creationId xmlns:a16="http://schemas.microsoft.com/office/drawing/2014/main" id="{8664266A-E5C3-DC8C-FB83-9BA3A1D884A4}"/>
                  </a:ext>
                </a:extLst>
              </p:cNvPr>
              <p:cNvSpPr>
                <a:spLocks/>
              </p:cNvSpPr>
              <p:nvPr/>
            </p:nvSpPr>
            <p:spPr bwMode="auto">
              <a:xfrm>
                <a:off x="3132" y="1451"/>
                <a:ext cx="13" cy="10"/>
              </a:xfrm>
              <a:custGeom>
                <a:avLst/>
                <a:gdLst>
                  <a:gd name="T0" fmla="*/ 0 w 13"/>
                  <a:gd name="T1" fmla="*/ 10 h 10"/>
                  <a:gd name="T2" fmla="*/ 6 w 13"/>
                  <a:gd name="T3" fmla="*/ 0 h 10"/>
                  <a:gd name="T4" fmla="*/ 10 w 13"/>
                  <a:gd name="T5" fmla="*/ 0 h 10"/>
                  <a:gd name="T6" fmla="*/ 3 w 13"/>
                  <a:gd name="T7" fmla="*/ 10 h 10"/>
                  <a:gd name="T8" fmla="*/ 6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6" y="0"/>
                    </a:lnTo>
                    <a:lnTo>
                      <a:pt x="10" y="0"/>
                    </a:lnTo>
                    <a:lnTo>
                      <a:pt x="3" y="10"/>
                    </a:lnTo>
                    <a:lnTo>
                      <a:pt x="6"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 name="Freeform 137">
                <a:extLst>
                  <a:ext uri="{FF2B5EF4-FFF2-40B4-BE49-F238E27FC236}">
                    <a16:creationId xmlns:a16="http://schemas.microsoft.com/office/drawing/2014/main" id="{0C824083-19B2-2F90-6DEE-AFAB252F6AEA}"/>
                  </a:ext>
                </a:extLst>
              </p:cNvPr>
              <p:cNvSpPr>
                <a:spLocks/>
              </p:cNvSpPr>
              <p:nvPr/>
            </p:nvSpPr>
            <p:spPr bwMode="auto">
              <a:xfrm>
                <a:off x="3138" y="1441"/>
                <a:ext cx="13" cy="10"/>
              </a:xfrm>
              <a:custGeom>
                <a:avLst/>
                <a:gdLst>
                  <a:gd name="T0" fmla="*/ 0 w 13"/>
                  <a:gd name="T1" fmla="*/ 10 h 10"/>
                  <a:gd name="T2" fmla="*/ 7 w 13"/>
                  <a:gd name="T3" fmla="*/ 0 h 10"/>
                  <a:gd name="T4" fmla="*/ 10 w 13"/>
                  <a:gd name="T5" fmla="*/ 0 h 10"/>
                  <a:gd name="T6" fmla="*/ 4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4"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 name="Freeform 138">
                <a:extLst>
                  <a:ext uri="{FF2B5EF4-FFF2-40B4-BE49-F238E27FC236}">
                    <a16:creationId xmlns:a16="http://schemas.microsoft.com/office/drawing/2014/main" id="{F4F18405-C262-9F83-8B17-2E8ACF904E11}"/>
                  </a:ext>
                </a:extLst>
              </p:cNvPr>
              <p:cNvSpPr>
                <a:spLocks/>
              </p:cNvSpPr>
              <p:nvPr/>
            </p:nvSpPr>
            <p:spPr bwMode="auto">
              <a:xfrm>
                <a:off x="3145"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 name="Freeform 139">
                <a:extLst>
                  <a:ext uri="{FF2B5EF4-FFF2-40B4-BE49-F238E27FC236}">
                    <a16:creationId xmlns:a16="http://schemas.microsoft.com/office/drawing/2014/main" id="{C0C17EE0-422E-73ED-BBAF-158C8DFF091A}"/>
                  </a:ext>
                </a:extLst>
              </p:cNvPr>
              <p:cNvSpPr>
                <a:spLocks/>
              </p:cNvSpPr>
              <p:nvPr/>
            </p:nvSpPr>
            <p:spPr bwMode="auto">
              <a:xfrm>
                <a:off x="3145"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5" name="Freeform 140">
                <a:extLst>
                  <a:ext uri="{FF2B5EF4-FFF2-40B4-BE49-F238E27FC236}">
                    <a16:creationId xmlns:a16="http://schemas.microsoft.com/office/drawing/2014/main" id="{80D186A5-621F-B36C-8ECB-00530604FEA3}"/>
                  </a:ext>
                </a:extLst>
              </p:cNvPr>
              <p:cNvSpPr>
                <a:spLocks/>
              </p:cNvSpPr>
              <p:nvPr/>
            </p:nvSpPr>
            <p:spPr bwMode="auto">
              <a:xfrm>
                <a:off x="3138" y="1405"/>
                <a:ext cx="13" cy="10"/>
              </a:xfrm>
              <a:custGeom>
                <a:avLst/>
                <a:gdLst>
                  <a:gd name="T0" fmla="*/ 7 w 13"/>
                  <a:gd name="T1" fmla="*/ 10 h 10"/>
                  <a:gd name="T2" fmla="*/ 0 w 13"/>
                  <a:gd name="T3" fmla="*/ 0 h 10"/>
                  <a:gd name="T4" fmla="*/ 4 w 13"/>
                  <a:gd name="T5" fmla="*/ 0 h 10"/>
                  <a:gd name="T6" fmla="*/ 10 w 13"/>
                  <a:gd name="T7" fmla="*/ 10 h 10"/>
                  <a:gd name="T8" fmla="*/ 13 w 13"/>
                  <a:gd name="T9" fmla="*/ 10 h 10"/>
                  <a:gd name="T10" fmla="*/ 7 w 13"/>
                  <a:gd name="T11" fmla="*/ 0 h 10"/>
                  <a:gd name="T12" fmla="*/ 4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4" y="0"/>
                    </a:lnTo>
                    <a:lnTo>
                      <a:pt x="10" y="10"/>
                    </a:lnTo>
                    <a:lnTo>
                      <a:pt x="13"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6" name="Freeform 141">
                <a:extLst>
                  <a:ext uri="{FF2B5EF4-FFF2-40B4-BE49-F238E27FC236}">
                    <a16:creationId xmlns:a16="http://schemas.microsoft.com/office/drawing/2014/main" id="{75803A43-DE81-62C7-34E3-1DA71157CF4B}"/>
                  </a:ext>
                </a:extLst>
              </p:cNvPr>
              <p:cNvSpPr>
                <a:spLocks/>
              </p:cNvSpPr>
              <p:nvPr/>
            </p:nvSpPr>
            <p:spPr bwMode="auto">
              <a:xfrm>
                <a:off x="3132" y="1395"/>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 name="Freeform 142">
                <a:extLst>
                  <a:ext uri="{FF2B5EF4-FFF2-40B4-BE49-F238E27FC236}">
                    <a16:creationId xmlns:a16="http://schemas.microsoft.com/office/drawing/2014/main" id="{2F94DA6C-A676-50AC-B82F-B20008E872EA}"/>
                  </a:ext>
                </a:extLst>
              </p:cNvPr>
              <p:cNvSpPr>
                <a:spLocks/>
              </p:cNvSpPr>
              <p:nvPr/>
            </p:nvSpPr>
            <p:spPr bwMode="auto">
              <a:xfrm>
                <a:off x="3122" y="1385"/>
                <a:ext cx="13" cy="13"/>
              </a:xfrm>
              <a:custGeom>
                <a:avLst/>
                <a:gdLst>
                  <a:gd name="T0" fmla="*/ 13 w 13"/>
                  <a:gd name="T1" fmla="*/ 7 h 13"/>
                  <a:gd name="T2" fmla="*/ 0 w 13"/>
                  <a:gd name="T3" fmla="*/ 0 h 13"/>
                  <a:gd name="T4" fmla="*/ 0 w 13"/>
                  <a:gd name="T5" fmla="*/ 3 h 13"/>
                  <a:gd name="T6" fmla="*/ 13 w 13"/>
                  <a:gd name="T7" fmla="*/ 10 h 13"/>
                  <a:gd name="T8" fmla="*/ 13 w 13"/>
                  <a:gd name="T9" fmla="*/ 13 h 13"/>
                  <a:gd name="T10" fmla="*/ 0 w 13"/>
                  <a:gd name="T11" fmla="*/ 7 h 13"/>
                  <a:gd name="T12" fmla="*/ 0 w 13"/>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7"/>
                    </a:moveTo>
                    <a:lnTo>
                      <a:pt x="0" y="0"/>
                    </a:lnTo>
                    <a:lnTo>
                      <a:pt x="0" y="3"/>
                    </a:lnTo>
                    <a:lnTo>
                      <a:pt x="13" y="10"/>
                    </a:lnTo>
                    <a:lnTo>
                      <a:pt x="13"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8" name="Freeform 143">
                <a:extLst>
                  <a:ext uri="{FF2B5EF4-FFF2-40B4-BE49-F238E27FC236}">
                    <a16:creationId xmlns:a16="http://schemas.microsoft.com/office/drawing/2014/main" id="{EF57E9FD-ADE1-C2EB-FFFD-A4CCBB95EE56}"/>
                  </a:ext>
                </a:extLst>
              </p:cNvPr>
              <p:cNvSpPr>
                <a:spLocks/>
              </p:cNvSpPr>
              <p:nvPr/>
            </p:nvSpPr>
            <p:spPr bwMode="auto">
              <a:xfrm>
                <a:off x="3109"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9" name="Freeform 144">
                <a:extLst>
                  <a:ext uri="{FF2B5EF4-FFF2-40B4-BE49-F238E27FC236}">
                    <a16:creationId xmlns:a16="http://schemas.microsoft.com/office/drawing/2014/main" id="{7E9735E2-2F36-E765-733C-F236C19D9BD4}"/>
                  </a:ext>
                </a:extLst>
              </p:cNvPr>
              <p:cNvSpPr>
                <a:spLocks/>
              </p:cNvSpPr>
              <p:nvPr/>
            </p:nvSpPr>
            <p:spPr bwMode="auto">
              <a:xfrm>
                <a:off x="3099" y="1385"/>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0" name="Freeform 145">
                <a:extLst>
                  <a:ext uri="{FF2B5EF4-FFF2-40B4-BE49-F238E27FC236}">
                    <a16:creationId xmlns:a16="http://schemas.microsoft.com/office/drawing/2014/main" id="{A9DA6DB9-02AD-B068-914F-F90242EE54AD}"/>
                  </a:ext>
                </a:extLst>
              </p:cNvPr>
              <p:cNvSpPr>
                <a:spLocks/>
              </p:cNvSpPr>
              <p:nvPr/>
            </p:nvSpPr>
            <p:spPr bwMode="auto">
              <a:xfrm>
                <a:off x="3086" y="1385"/>
                <a:ext cx="13" cy="13"/>
              </a:xfrm>
              <a:custGeom>
                <a:avLst/>
                <a:gdLst>
                  <a:gd name="T0" fmla="*/ 13 w 13"/>
                  <a:gd name="T1" fmla="*/ 0 h 13"/>
                  <a:gd name="T2" fmla="*/ 0 w 13"/>
                  <a:gd name="T3" fmla="*/ 7 h 13"/>
                  <a:gd name="T4" fmla="*/ 0 w 13"/>
                  <a:gd name="T5" fmla="*/ 10 h 13"/>
                  <a:gd name="T6" fmla="*/ 13 w 13"/>
                  <a:gd name="T7" fmla="*/ 3 h 13"/>
                  <a:gd name="T8" fmla="*/ 13 w 13"/>
                  <a:gd name="T9" fmla="*/ 7 h 13"/>
                  <a:gd name="T10" fmla="*/ 0 w 13"/>
                  <a:gd name="T11" fmla="*/ 13 h 13"/>
                  <a:gd name="T12" fmla="*/ 0 w 13"/>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7"/>
                    </a:lnTo>
                    <a:lnTo>
                      <a:pt x="0" y="10"/>
                    </a:lnTo>
                    <a:lnTo>
                      <a:pt x="13" y="3"/>
                    </a:lnTo>
                    <a:lnTo>
                      <a:pt x="13"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1" name="Freeform 146">
                <a:extLst>
                  <a:ext uri="{FF2B5EF4-FFF2-40B4-BE49-F238E27FC236}">
                    <a16:creationId xmlns:a16="http://schemas.microsoft.com/office/drawing/2014/main" id="{BCAD24EA-9682-A780-3EB1-57433520516E}"/>
                  </a:ext>
                </a:extLst>
              </p:cNvPr>
              <p:cNvSpPr>
                <a:spLocks/>
              </p:cNvSpPr>
              <p:nvPr/>
            </p:nvSpPr>
            <p:spPr bwMode="auto">
              <a:xfrm>
                <a:off x="3076"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2" name="Freeform 147">
                <a:extLst>
                  <a:ext uri="{FF2B5EF4-FFF2-40B4-BE49-F238E27FC236}">
                    <a16:creationId xmlns:a16="http://schemas.microsoft.com/office/drawing/2014/main" id="{1FD6B33D-EBCC-2C2C-9BF4-54CEDAB4A57D}"/>
                  </a:ext>
                </a:extLst>
              </p:cNvPr>
              <p:cNvSpPr>
                <a:spLocks/>
              </p:cNvSpPr>
              <p:nvPr/>
            </p:nvSpPr>
            <p:spPr bwMode="auto">
              <a:xfrm>
                <a:off x="3069" y="1405"/>
                <a:ext cx="10" cy="10"/>
              </a:xfrm>
              <a:custGeom>
                <a:avLst/>
                <a:gdLst>
                  <a:gd name="T0" fmla="*/ 3 w 10"/>
                  <a:gd name="T1" fmla="*/ 0 h 10"/>
                  <a:gd name="T2" fmla="*/ 0 w 10"/>
                  <a:gd name="T3" fmla="*/ 10 h 10"/>
                  <a:gd name="T4" fmla="*/ 3 w 10"/>
                  <a:gd name="T5" fmla="*/ 10 h 10"/>
                  <a:gd name="T6" fmla="*/ 7 w 10"/>
                  <a:gd name="T7" fmla="*/ 0 h 10"/>
                  <a:gd name="T8" fmla="*/ 10 w 10"/>
                  <a:gd name="T9" fmla="*/ 0 h 10"/>
                  <a:gd name="T10" fmla="*/ 7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7" y="0"/>
                    </a:lnTo>
                    <a:lnTo>
                      <a:pt x="10"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3" name="Freeform 148">
                <a:extLst>
                  <a:ext uri="{FF2B5EF4-FFF2-40B4-BE49-F238E27FC236}">
                    <a16:creationId xmlns:a16="http://schemas.microsoft.com/office/drawing/2014/main" id="{CE75F323-2D33-02D9-7059-E2E1E2322A40}"/>
                  </a:ext>
                </a:extLst>
              </p:cNvPr>
              <p:cNvSpPr>
                <a:spLocks/>
              </p:cNvSpPr>
              <p:nvPr/>
            </p:nvSpPr>
            <p:spPr bwMode="auto">
              <a:xfrm>
                <a:off x="3066" y="1415"/>
                <a:ext cx="10" cy="13"/>
              </a:xfrm>
              <a:custGeom>
                <a:avLst/>
                <a:gdLst>
                  <a:gd name="T0" fmla="*/ 3 w 10"/>
                  <a:gd name="T1" fmla="*/ 0 h 13"/>
                  <a:gd name="T2" fmla="*/ 0 w 10"/>
                  <a:gd name="T3" fmla="*/ 13 h 13"/>
                  <a:gd name="T4" fmla="*/ 3 w 10"/>
                  <a:gd name="T5" fmla="*/ 13 h 13"/>
                  <a:gd name="T6" fmla="*/ 6 w 10"/>
                  <a:gd name="T7" fmla="*/ 0 h 13"/>
                  <a:gd name="T8" fmla="*/ 10 w 10"/>
                  <a:gd name="T9" fmla="*/ 0 h 13"/>
                  <a:gd name="T10" fmla="*/ 6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0"/>
                    </a:moveTo>
                    <a:lnTo>
                      <a:pt x="0" y="13"/>
                    </a:lnTo>
                    <a:lnTo>
                      <a:pt x="3" y="13"/>
                    </a:lnTo>
                    <a:lnTo>
                      <a:pt x="6" y="0"/>
                    </a:lnTo>
                    <a:lnTo>
                      <a:pt x="10"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4" name="Freeform 149">
                <a:extLst>
                  <a:ext uri="{FF2B5EF4-FFF2-40B4-BE49-F238E27FC236}">
                    <a16:creationId xmlns:a16="http://schemas.microsoft.com/office/drawing/2014/main" id="{BBE3CF52-A1EC-7908-6648-EFEE278BC258}"/>
                  </a:ext>
                </a:extLst>
              </p:cNvPr>
              <p:cNvSpPr>
                <a:spLocks/>
              </p:cNvSpPr>
              <p:nvPr/>
            </p:nvSpPr>
            <p:spPr bwMode="auto">
              <a:xfrm>
                <a:off x="3099"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5" name="Freeform 150">
                <a:extLst>
                  <a:ext uri="{FF2B5EF4-FFF2-40B4-BE49-F238E27FC236}">
                    <a16:creationId xmlns:a16="http://schemas.microsoft.com/office/drawing/2014/main" id="{5AB8CB31-1DBE-B1D2-8305-EC66C91BAB2A}"/>
                  </a:ext>
                </a:extLst>
              </p:cNvPr>
              <p:cNvSpPr>
                <a:spLocks/>
              </p:cNvSpPr>
              <p:nvPr/>
            </p:nvSpPr>
            <p:spPr bwMode="auto">
              <a:xfrm>
                <a:off x="3102"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6" name="Freeform 151">
                <a:extLst>
                  <a:ext uri="{FF2B5EF4-FFF2-40B4-BE49-F238E27FC236}">
                    <a16:creationId xmlns:a16="http://schemas.microsoft.com/office/drawing/2014/main" id="{0C8FACD2-AF44-2C63-230A-1F85FB925D11}"/>
                  </a:ext>
                </a:extLst>
              </p:cNvPr>
              <p:cNvSpPr>
                <a:spLocks/>
              </p:cNvSpPr>
              <p:nvPr/>
            </p:nvSpPr>
            <p:spPr bwMode="auto">
              <a:xfrm>
                <a:off x="3105" y="1431"/>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7" name="Freeform 152">
                <a:extLst>
                  <a:ext uri="{FF2B5EF4-FFF2-40B4-BE49-F238E27FC236}">
                    <a16:creationId xmlns:a16="http://schemas.microsoft.com/office/drawing/2014/main" id="{2C3E5B5A-1343-D21E-6BAD-AA8A350F1E9E}"/>
                  </a:ext>
                </a:extLst>
              </p:cNvPr>
              <p:cNvSpPr>
                <a:spLocks/>
              </p:cNvSpPr>
              <p:nvPr/>
            </p:nvSpPr>
            <p:spPr bwMode="auto">
              <a:xfrm>
                <a:off x="3105" y="1431"/>
                <a:ext cx="7" cy="10"/>
              </a:xfrm>
              <a:custGeom>
                <a:avLst/>
                <a:gdLst>
                  <a:gd name="T0" fmla="*/ 0 w 7"/>
                  <a:gd name="T1" fmla="*/ 0 h 10"/>
                  <a:gd name="T2" fmla="*/ 7 w 7"/>
                  <a:gd name="T3" fmla="*/ 4 h 10"/>
                  <a:gd name="T4" fmla="*/ 7 w 7"/>
                  <a:gd name="T5" fmla="*/ 7 h 10"/>
                  <a:gd name="T6" fmla="*/ 0 w 7"/>
                  <a:gd name="T7" fmla="*/ 4 h 10"/>
                  <a:gd name="T8" fmla="*/ 0 w 7"/>
                  <a:gd name="T9" fmla="*/ 7 h 10"/>
                  <a:gd name="T10" fmla="*/ 7 w 7"/>
                  <a:gd name="T11" fmla="*/ 10 h 10"/>
                  <a:gd name="T12" fmla="*/ 7 w 7"/>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4"/>
                    </a:lnTo>
                    <a:lnTo>
                      <a:pt x="7" y="7"/>
                    </a:lnTo>
                    <a:lnTo>
                      <a:pt x="0" y="4"/>
                    </a:lnTo>
                    <a:lnTo>
                      <a:pt x="0" y="7"/>
                    </a:lnTo>
                    <a:lnTo>
                      <a:pt x="7" y="10"/>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8" name="Freeform 153">
                <a:extLst>
                  <a:ext uri="{FF2B5EF4-FFF2-40B4-BE49-F238E27FC236}">
                    <a16:creationId xmlns:a16="http://schemas.microsoft.com/office/drawing/2014/main" id="{FCDDE689-2323-0387-AE93-F41443F6E1EC}"/>
                  </a:ext>
                </a:extLst>
              </p:cNvPr>
              <p:cNvSpPr>
                <a:spLocks/>
              </p:cNvSpPr>
              <p:nvPr/>
            </p:nvSpPr>
            <p:spPr bwMode="auto">
              <a:xfrm>
                <a:off x="3112"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9" name="Freeform 154">
                <a:extLst>
                  <a:ext uri="{FF2B5EF4-FFF2-40B4-BE49-F238E27FC236}">
                    <a16:creationId xmlns:a16="http://schemas.microsoft.com/office/drawing/2014/main" id="{C09B03A2-BE0C-F5EF-AF4A-A790C175AFD0}"/>
                  </a:ext>
                </a:extLst>
              </p:cNvPr>
              <p:cNvSpPr>
                <a:spLocks/>
              </p:cNvSpPr>
              <p:nvPr/>
            </p:nvSpPr>
            <p:spPr bwMode="auto">
              <a:xfrm>
                <a:off x="3115"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0" name="Freeform 155">
                <a:extLst>
                  <a:ext uri="{FF2B5EF4-FFF2-40B4-BE49-F238E27FC236}">
                    <a16:creationId xmlns:a16="http://schemas.microsoft.com/office/drawing/2014/main" id="{49D5E615-065F-EB12-4385-03837B1570D4}"/>
                  </a:ext>
                </a:extLst>
              </p:cNvPr>
              <p:cNvSpPr>
                <a:spLocks/>
              </p:cNvSpPr>
              <p:nvPr/>
            </p:nvSpPr>
            <p:spPr bwMode="auto">
              <a:xfrm>
                <a:off x="3115"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1" name="Freeform 156">
                <a:extLst>
                  <a:ext uri="{FF2B5EF4-FFF2-40B4-BE49-F238E27FC236}">
                    <a16:creationId xmlns:a16="http://schemas.microsoft.com/office/drawing/2014/main" id="{A5D44202-E136-5D37-0DB5-1B6BF1A6F85F}"/>
                  </a:ext>
                </a:extLst>
              </p:cNvPr>
              <p:cNvSpPr>
                <a:spLocks/>
              </p:cNvSpPr>
              <p:nvPr/>
            </p:nvSpPr>
            <p:spPr bwMode="auto">
              <a:xfrm>
                <a:off x="3115"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2" name="Freeform 157">
                <a:extLst>
                  <a:ext uri="{FF2B5EF4-FFF2-40B4-BE49-F238E27FC236}">
                    <a16:creationId xmlns:a16="http://schemas.microsoft.com/office/drawing/2014/main" id="{73D3C003-2F31-F67B-EC04-A9FEC3A1E144}"/>
                  </a:ext>
                </a:extLst>
              </p:cNvPr>
              <p:cNvSpPr>
                <a:spLocks/>
              </p:cNvSpPr>
              <p:nvPr/>
            </p:nvSpPr>
            <p:spPr bwMode="auto">
              <a:xfrm>
                <a:off x="3115"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3" name="Freeform 158">
                <a:extLst>
                  <a:ext uri="{FF2B5EF4-FFF2-40B4-BE49-F238E27FC236}">
                    <a16:creationId xmlns:a16="http://schemas.microsoft.com/office/drawing/2014/main" id="{D5A85BBE-CA5B-550C-EB74-24851E0E341F}"/>
                  </a:ext>
                </a:extLst>
              </p:cNvPr>
              <p:cNvSpPr>
                <a:spLocks/>
              </p:cNvSpPr>
              <p:nvPr/>
            </p:nvSpPr>
            <p:spPr bwMode="auto">
              <a:xfrm>
                <a:off x="3115"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4" name="Freeform 159">
                <a:extLst>
                  <a:ext uri="{FF2B5EF4-FFF2-40B4-BE49-F238E27FC236}">
                    <a16:creationId xmlns:a16="http://schemas.microsoft.com/office/drawing/2014/main" id="{62CDEC9A-5725-DCA6-8DFD-DD927FEC17FA}"/>
                  </a:ext>
                </a:extLst>
              </p:cNvPr>
              <p:cNvSpPr>
                <a:spLocks/>
              </p:cNvSpPr>
              <p:nvPr/>
            </p:nvSpPr>
            <p:spPr bwMode="auto">
              <a:xfrm>
                <a:off x="311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5" name="Freeform 160">
                <a:extLst>
                  <a:ext uri="{FF2B5EF4-FFF2-40B4-BE49-F238E27FC236}">
                    <a16:creationId xmlns:a16="http://schemas.microsoft.com/office/drawing/2014/main" id="{D5878D41-CB8F-D873-C3B0-18AA63FC9460}"/>
                  </a:ext>
                </a:extLst>
              </p:cNvPr>
              <p:cNvSpPr>
                <a:spLocks/>
              </p:cNvSpPr>
              <p:nvPr/>
            </p:nvSpPr>
            <p:spPr bwMode="auto">
              <a:xfrm>
                <a:off x="3112"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6" name="Freeform 161">
                <a:extLst>
                  <a:ext uri="{FF2B5EF4-FFF2-40B4-BE49-F238E27FC236}">
                    <a16:creationId xmlns:a16="http://schemas.microsoft.com/office/drawing/2014/main" id="{3EAB6544-5D37-69E2-7AA6-1DE871711351}"/>
                  </a:ext>
                </a:extLst>
              </p:cNvPr>
              <p:cNvSpPr>
                <a:spLocks/>
              </p:cNvSpPr>
              <p:nvPr/>
            </p:nvSpPr>
            <p:spPr bwMode="auto">
              <a:xfrm>
                <a:off x="3105" y="1415"/>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 name="Freeform 162">
                <a:extLst>
                  <a:ext uri="{FF2B5EF4-FFF2-40B4-BE49-F238E27FC236}">
                    <a16:creationId xmlns:a16="http://schemas.microsoft.com/office/drawing/2014/main" id="{45D1CBA8-B850-CDEC-A917-F2047C9D6D70}"/>
                  </a:ext>
                </a:extLst>
              </p:cNvPr>
              <p:cNvSpPr>
                <a:spLocks/>
              </p:cNvSpPr>
              <p:nvPr/>
            </p:nvSpPr>
            <p:spPr bwMode="auto">
              <a:xfrm>
                <a:off x="3102" y="1418"/>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 name="Freeform 163">
                <a:extLst>
                  <a:ext uri="{FF2B5EF4-FFF2-40B4-BE49-F238E27FC236}">
                    <a16:creationId xmlns:a16="http://schemas.microsoft.com/office/drawing/2014/main" id="{25A0891C-1AA1-BAEC-5572-F6754655A2AA}"/>
                  </a:ext>
                </a:extLst>
              </p:cNvPr>
              <p:cNvSpPr>
                <a:spLocks/>
              </p:cNvSpPr>
              <p:nvPr/>
            </p:nvSpPr>
            <p:spPr bwMode="auto">
              <a:xfrm>
                <a:off x="3102"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9" name="Freeform 164">
                <a:extLst>
                  <a:ext uri="{FF2B5EF4-FFF2-40B4-BE49-F238E27FC236}">
                    <a16:creationId xmlns:a16="http://schemas.microsoft.com/office/drawing/2014/main" id="{105B1612-347B-5F3F-4312-BD593D60A300}"/>
                  </a:ext>
                </a:extLst>
              </p:cNvPr>
              <p:cNvSpPr>
                <a:spLocks/>
              </p:cNvSpPr>
              <p:nvPr/>
            </p:nvSpPr>
            <p:spPr bwMode="auto">
              <a:xfrm>
                <a:off x="3099"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0" name="Freeform 165">
                <a:extLst>
                  <a:ext uri="{FF2B5EF4-FFF2-40B4-BE49-F238E27FC236}">
                    <a16:creationId xmlns:a16="http://schemas.microsoft.com/office/drawing/2014/main" id="{B96B7E0B-8D22-4838-B5DB-91506EF4AEC8}"/>
                  </a:ext>
                </a:extLst>
              </p:cNvPr>
              <p:cNvSpPr>
                <a:spLocks/>
              </p:cNvSpPr>
              <p:nvPr/>
            </p:nvSpPr>
            <p:spPr bwMode="auto">
              <a:xfrm>
                <a:off x="3036" y="1425"/>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1" name="Freeform 166">
                <a:extLst>
                  <a:ext uri="{FF2B5EF4-FFF2-40B4-BE49-F238E27FC236}">
                    <a16:creationId xmlns:a16="http://schemas.microsoft.com/office/drawing/2014/main" id="{D3DDD6AA-3D6C-6687-F9F2-F160E25E72B2}"/>
                  </a:ext>
                </a:extLst>
              </p:cNvPr>
              <p:cNvSpPr>
                <a:spLocks/>
              </p:cNvSpPr>
              <p:nvPr/>
            </p:nvSpPr>
            <p:spPr bwMode="auto">
              <a:xfrm>
                <a:off x="3039" y="1448"/>
                <a:ext cx="17" cy="19"/>
              </a:xfrm>
              <a:custGeom>
                <a:avLst/>
                <a:gdLst>
                  <a:gd name="T0" fmla="*/ 0 w 17"/>
                  <a:gd name="T1" fmla="*/ 0 h 19"/>
                  <a:gd name="T2" fmla="*/ 10 w 17"/>
                  <a:gd name="T3" fmla="*/ 19 h 19"/>
                  <a:gd name="T4" fmla="*/ 14 w 17"/>
                  <a:gd name="T5" fmla="*/ 19 h 19"/>
                  <a:gd name="T6" fmla="*/ 4 w 17"/>
                  <a:gd name="T7" fmla="*/ 0 h 19"/>
                  <a:gd name="T8" fmla="*/ 7 w 17"/>
                  <a:gd name="T9" fmla="*/ 0 h 19"/>
                  <a:gd name="T10" fmla="*/ 17 w 17"/>
                  <a:gd name="T11" fmla="*/ 19 h 19"/>
                  <a:gd name="T12" fmla="*/ 1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0"/>
                    </a:moveTo>
                    <a:lnTo>
                      <a:pt x="10" y="19"/>
                    </a:lnTo>
                    <a:lnTo>
                      <a:pt x="14" y="19"/>
                    </a:lnTo>
                    <a:lnTo>
                      <a:pt x="4" y="0"/>
                    </a:lnTo>
                    <a:lnTo>
                      <a:pt x="7" y="0"/>
                    </a:lnTo>
                    <a:lnTo>
                      <a:pt x="17" y="19"/>
                    </a:lnTo>
                    <a:lnTo>
                      <a:pt x="1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2" name="Freeform 167">
                <a:extLst>
                  <a:ext uri="{FF2B5EF4-FFF2-40B4-BE49-F238E27FC236}">
                    <a16:creationId xmlns:a16="http://schemas.microsoft.com/office/drawing/2014/main" id="{D11BDA28-0BD2-0554-937E-56D2219FDB50}"/>
                  </a:ext>
                </a:extLst>
              </p:cNvPr>
              <p:cNvSpPr>
                <a:spLocks/>
              </p:cNvSpPr>
              <p:nvPr/>
            </p:nvSpPr>
            <p:spPr bwMode="auto">
              <a:xfrm>
                <a:off x="3053" y="1464"/>
                <a:ext cx="16" cy="23"/>
              </a:xfrm>
              <a:custGeom>
                <a:avLst/>
                <a:gdLst>
                  <a:gd name="T0" fmla="*/ 0 w 16"/>
                  <a:gd name="T1" fmla="*/ 0 h 23"/>
                  <a:gd name="T2" fmla="*/ 16 w 16"/>
                  <a:gd name="T3" fmla="*/ 17 h 23"/>
                  <a:gd name="T4" fmla="*/ 16 w 16"/>
                  <a:gd name="T5" fmla="*/ 20 h 23"/>
                  <a:gd name="T6" fmla="*/ 0 w 16"/>
                  <a:gd name="T7" fmla="*/ 3 h 23"/>
                  <a:gd name="T8" fmla="*/ 0 w 16"/>
                  <a:gd name="T9" fmla="*/ 7 h 23"/>
                  <a:gd name="T10" fmla="*/ 16 w 16"/>
                  <a:gd name="T11" fmla="*/ 23 h 23"/>
                  <a:gd name="T12" fmla="*/ 16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0"/>
                    </a:moveTo>
                    <a:lnTo>
                      <a:pt x="16" y="17"/>
                    </a:lnTo>
                    <a:lnTo>
                      <a:pt x="16" y="20"/>
                    </a:lnTo>
                    <a:lnTo>
                      <a:pt x="0" y="3"/>
                    </a:lnTo>
                    <a:lnTo>
                      <a:pt x="0" y="7"/>
                    </a:lnTo>
                    <a:lnTo>
                      <a:pt x="16" y="23"/>
                    </a:lnTo>
                    <a:lnTo>
                      <a:pt x="1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3" name="Freeform 168">
                <a:extLst>
                  <a:ext uri="{FF2B5EF4-FFF2-40B4-BE49-F238E27FC236}">
                    <a16:creationId xmlns:a16="http://schemas.microsoft.com/office/drawing/2014/main" id="{F2BE7A01-18F7-B411-E427-86CB2ABA18ED}"/>
                  </a:ext>
                </a:extLst>
              </p:cNvPr>
              <p:cNvSpPr>
                <a:spLocks/>
              </p:cNvSpPr>
              <p:nvPr/>
            </p:nvSpPr>
            <p:spPr bwMode="auto">
              <a:xfrm>
                <a:off x="3069"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4" name="Freeform 169">
                <a:extLst>
                  <a:ext uri="{FF2B5EF4-FFF2-40B4-BE49-F238E27FC236}">
                    <a16:creationId xmlns:a16="http://schemas.microsoft.com/office/drawing/2014/main" id="{23721349-8CCC-FFA8-0B94-1FF57D0C70BF}"/>
                  </a:ext>
                </a:extLst>
              </p:cNvPr>
              <p:cNvSpPr>
                <a:spLocks/>
              </p:cNvSpPr>
              <p:nvPr/>
            </p:nvSpPr>
            <p:spPr bwMode="auto">
              <a:xfrm>
                <a:off x="3089" y="1491"/>
                <a:ext cx="20" cy="9"/>
              </a:xfrm>
              <a:custGeom>
                <a:avLst/>
                <a:gdLst>
                  <a:gd name="T0" fmla="*/ 0 w 20"/>
                  <a:gd name="T1" fmla="*/ 0 h 9"/>
                  <a:gd name="T2" fmla="*/ 20 w 20"/>
                  <a:gd name="T3" fmla="*/ 3 h 9"/>
                  <a:gd name="T4" fmla="*/ 20 w 20"/>
                  <a:gd name="T5" fmla="*/ 6 h 9"/>
                  <a:gd name="T6" fmla="*/ 0 w 20"/>
                  <a:gd name="T7" fmla="*/ 3 h 9"/>
                  <a:gd name="T8" fmla="*/ 0 w 20"/>
                  <a:gd name="T9" fmla="*/ 6 h 9"/>
                  <a:gd name="T10" fmla="*/ 20 w 20"/>
                  <a:gd name="T11" fmla="*/ 9 h 9"/>
                  <a:gd name="T12" fmla="*/ 20 w 2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0"/>
                    </a:moveTo>
                    <a:lnTo>
                      <a:pt x="20" y="3"/>
                    </a:lnTo>
                    <a:lnTo>
                      <a:pt x="20" y="6"/>
                    </a:lnTo>
                    <a:lnTo>
                      <a:pt x="0" y="3"/>
                    </a:lnTo>
                    <a:lnTo>
                      <a:pt x="0" y="6"/>
                    </a:lnTo>
                    <a:lnTo>
                      <a:pt x="20" y="9"/>
                    </a:lnTo>
                    <a:lnTo>
                      <a:pt x="2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5" name="Freeform 170">
                <a:extLst>
                  <a:ext uri="{FF2B5EF4-FFF2-40B4-BE49-F238E27FC236}">
                    <a16:creationId xmlns:a16="http://schemas.microsoft.com/office/drawing/2014/main" id="{DE589C9E-979D-942D-C693-FB5C0CC8EC40}"/>
                  </a:ext>
                </a:extLst>
              </p:cNvPr>
              <p:cNvSpPr>
                <a:spLocks/>
              </p:cNvSpPr>
              <p:nvPr/>
            </p:nvSpPr>
            <p:spPr bwMode="auto">
              <a:xfrm>
                <a:off x="3109" y="1491"/>
                <a:ext cx="23" cy="9"/>
              </a:xfrm>
              <a:custGeom>
                <a:avLst/>
                <a:gdLst>
                  <a:gd name="T0" fmla="*/ 0 w 23"/>
                  <a:gd name="T1" fmla="*/ 3 h 9"/>
                  <a:gd name="T2" fmla="*/ 23 w 23"/>
                  <a:gd name="T3" fmla="*/ 0 h 9"/>
                  <a:gd name="T4" fmla="*/ 23 w 23"/>
                  <a:gd name="T5" fmla="*/ 3 h 9"/>
                  <a:gd name="T6" fmla="*/ 0 w 23"/>
                  <a:gd name="T7" fmla="*/ 6 h 9"/>
                  <a:gd name="T8" fmla="*/ 0 w 23"/>
                  <a:gd name="T9" fmla="*/ 9 h 9"/>
                  <a:gd name="T10" fmla="*/ 23 w 23"/>
                  <a:gd name="T11" fmla="*/ 6 h 9"/>
                  <a:gd name="T12" fmla="*/ 23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3"/>
                    </a:moveTo>
                    <a:lnTo>
                      <a:pt x="23" y="0"/>
                    </a:lnTo>
                    <a:lnTo>
                      <a:pt x="23" y="3"/>
                    </a:lnTo>
                    <a:lnTo>
                      <a:pt x="0" y="6"/>
                    </a:lnTo>
                    <a:lnTo>
                      <a:pt x="0" y="9"/>
                    </a:lnTo>
                    <a:lnTo>
                      <a:pt x="23" y="6"/>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6" name="Freeform 171">
                <a:extLst>
                  <a:ext uri="{FF2B5EF4-FFF2-40B4-BE49-F238E27FC236}">
                    <a16:creationId xmlns:a16="http://schemas.microsoft.com/office/drawing/2014/main" id="{0D18161D-B3D5-C6F0-B241-914F4B956E65}"/>
                  </a:ext>
                </a:extLst>
              </p:cNvPr>
              <p:cNvSpPr>
                <a:spLocks/>
              </p:cNvSpPr>
              <p:nvPr/>
            </p:nvSpPr>
            <p:spPr bwMode="auto">
              <a:xfrm>
                <a:off x="3132"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7" name="Freeform 172">
                <a:extLst>
                  <a:ext uri="{FF2B5EF4-FFF2-40B4-BE49-F238E27FC236}">
                    <a16:creationId xmlns:a16="http://schemas.microsoft.com/office/drawing/2014/main" id="{02A67818-FCB8-D858-7B4E-72E4535B437C}"/>
                  </a:ext>
                </a:extLst>
              </p:cNvPr>
              <p:cNvSpPr>
                <a:spLocks/>
              </p:cNvSpPr>
              <p:nvPr/>
            </p:nvSpPr>
            <p:spPr bwMode="auto">
              <a:xfrm>
                <a:off x="3148" y="1467"/>
                <a:ext cx="20" cy="17"/>
              </a:xfrm>
              <a:custGeom>
                <a:avLst/>
                <a:gdLst>
                  <a:gd name="T0" fmla="*/ 0 w 20"/>
                  <a:gd name="T1" fmla="*/ 17 h 17"/>
                  <a:gd name="T2" fmla="*/ 13 w 20"/>
                  <a:gd name="T3" fmla="*/ 0 h 17"/>
                  <a:gd name="T4" fmla="*/ 17 w 20"/>
                  <a:gd name="T5" fmla="*/ 0 h 17"/>
                  <a:gd name="T6" fmla="*/ 3 w 20"/>
                  <a:gd name="T7" fmla="*/ 17 h 17"/>
                  <a:gd name="T8" fmla="*/ 7 w 20"/>
                  <a:gd name="T9" fmla="*/ 17 h 17"/>
                  <a:gd name="T10" fmla="*/ 20 w 20"/>
                  <a:gd name="T11" fmla="*/ 0 h 17"/>
                  <a:gd name="T12" fmla="*/ 17 w 20"/>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7"/>
                    </a:moveTo>
                    <a:lnTo>
                      <a:pt x="13" y="0"/>
                    </a:lnTo>
                    <a:lnTo>
                      <a:pt x="17" y="0"/>
                    </a:lnTo>
                    <a:lnTo>
                      <a:pt x="3" y="17"/>
                    </a:lnTo>
                    <a:lnTo>
                      <a:pt x="7" y="17"/>
                    </a:lnTo>
                    <a:lnTo>
                      <a:pt x="20" y="0"/>
                    </a:lnTo>
                    <a:lnTo>
                      <a:pt x="1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 name="Freeform 173">
                <a:extLst>
                  <a:ext uri="{FF2B5EF4-FFF2-40B4-BE49-F238E27FC236}">
                    <a16:creationId xmlns:a16="http://schemas.microsoft.com/office/drawing/2014/main" id="{83E649A4-BDBD-B0C6-7885-393F14E64290}"/>
                  </a:ext>
                </a:extLst>
              </p:cNvPr>
              <p:cNvSpPr>
                <a:spLocks/>
              </p:cNvSpPr>
              <p:nvPr/>
            </p:nvSpPr>
            <p:spPr bwMode="auto">
              <a:xfrm>
                <a:off x="3161" y="1448"/>
                <a:ext cx="17" cy="19"/>
              </a:xfrm>
              <a:custGeom>
                <a:avLst/>
                <a:gdLst>
                  <a:gd name="T0" fmla="*/ 0 w 17"/>
                  <a:gd name="T1" fmla="*/ 19 h 19"/>
                  <a:gd name="T2" fmla="*/ 10 w 17"/>
                  <a:gd name="T3" fmla="*/ 0 h 19"/>
                  <a:gd name="T4" fmla="*/ 13 w 17"/>
                  <a:gd name="T5" fmla="*/ 0 h 19"/>
                  <a:gd name="T6" fmla="*/ 4 w 17"/>
                  <a:gd name="T7" fmla="*/ 19 h 19"/>
                  <a:gd name="T8" fmla="*/ 7 w 17"/>
                  <a:gd name="T9" fmla="*/ 19 h 19"/>
                  <a:gd name="T10" fmla="*/ 17 w 17"/>
                  <a:gd name="T11" fmla="*/ 0 h 19"/>
                  <a:gd name="T12" fmla="*/ 13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19"/>
                    </a:moveTo>
                    <a:lnTo>
                      <a:pt x="10" y="0"/>
                    </a:lnTo>
                    <a:lnTo>
                      <a:pt x="13" y="0"/>
                    </a:lnTo>
                    <a:lnTo>
                      <a:pt x="4" y="19"/>
                    </a:lnTo>
                    <a:lnTo>
                      <a:pt x="7" y="19"/>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9" name="Freeform 174">
                <a:extLst>
                  <a:ext uri="{FF2B5EF4-FFF2-40B4-BE49-F238E27FC236}">
                    <a16:creationId xmlns:a16="http://schemas.microsoft.com/office/drawing/2014/main" id="{68304622-F9E8-C0BE-433B-D9392BACD0B7}"/>
                  </a:ext>
                </a:extLst>
              </p:cNvPr>
              <p:cNvSpPr>
                <a:spLocks/>
              </p:cNvSpPr>
              <p:nvPr/>
            </p:nvSpPr>
            <p:spPr bwMode="auto">
              <a:xfrm>
                <a:off x="3171" y="1425"/>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0" name="Freeform 175">
                <a:extLst>
                  <a:ext uri="{FF2B5EF4-FFF2-40B4-BE49-F238E27FC236}">
                    <a16:creationId xmlns:a16="http://schemas.microsoft.com/office/drawing/2014/main" id="{1904751C-ADF5-9A42-47D8-E186160E2548}"/>
                  </a:ext>
                </a:extLst>
              </p:cNvPr>
              <p:cNvSpPr>
                <a:spLocks/>
              </p:cNvSpPr>
              <p:nvPr/>
            </p:nvSpPr>
            <p:spPr bwMode="auto">
              <a:xfrm>
                <a:off x="3171" y="1405"/>
                <a:ext cx="10" cy="20"/>
              </a:xfrm>
              <a:custGeom>
                <a:avLst/>
                <a:gdLst>
                  <a:gd name="T0" fmla="*/ 3 w 10"/>
                  <a:gd name="T1" fmla="*/ 20 h 20"/>
                  <a:gd name="T2" fmla="*/ 0 w 10"/>
                  <a:gd name="T3" fmla="*/ 0 h 20"/>
                  <a:gd name="T4" fmla="*/ 3 w 10"/>
                  <a:gd name="T5" fmla="*/ 0 h 20"/>
                  <a:gd name="T6" fmla="*/ 7 w 10"/>
                  <a:gd name="T7" fmla="*/ 20 h 20"/>
                  <a:gd name="T8" fmla="*/ 10 w 10"/>
                  <a:gd name="T9" fmla="*/ 20 h 20"/>
                  <a:gd name="T10" fmla="*/ 7 w 10"/>
                  <a:gd name="T11" fmla="*/ 0 h 20"/>
                  <a:gd name="T12" fmla="*/ 3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20"/>
                    </a:moveTo>
                    <a:lnTo>
                      <a:pt x="0" y="0"/>
                    </a:lnTo>
                    <a:lnTo>
                      <a:pt x="3" y="0"/>
                    </a:lnTo>
                    <a:lnTo>
                      <a:pt x="7" y="20"/>
                    </a:lnTo>
                    <a:lnTo>
                      <a:pt x="10"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1" name="Freeform 176">
                <a:extLst>
                  <a:ext uri="{FF2B5EF4-FFF2-40B4-BE49-F238E27FC236}">
                    <a16:creationId xmlns:a16="http://schemas.microsoft.com/office/drawing/2014/main" id="{C04AB13F-09D1-1B7A-996B-9BA217F8A605}"/>
                  </a:ext>
                </a:extLst>
              </p:cNvPr>
              <p:cNvSpPr>
                <a:spLocks/>
              </p:cNvSpPr>
              <p:nvPr/>
            </p:nvSpPr>
            <p:spPr bwMode="auto">
              <a:xfrm>
                <a:off x="3161" y="1385"/>
                <a:ext cx="17" cy="20"/>
              </a:xfrm>
              <a:custGeom>
                <a:avLst/>
                <a:gdLst>
                  <a:gd name="T0" fmla="*/ 10 w 17"/>
                  <a:gd name="T1" fmla="*/ 20 h 20"/>
                  <a:gd name="T2" fmla="*/ 0 w 17"/>
                  <a:gd name="T3" fmla="*/ 0 h 20"/>
                  <a:gd name="T4" fmla="*/ 4 w 17"/>
                  <a:gd name="T5" fmla="*/ 0 h 20"/>
                  <a:gd name="T6" fmla="*/ 13 w 17"/>
                  <a:gd name="T7" fmla="*/ 20 h 20"/>
                  <a:gd name="T8" fmla="*/ 17 w 17"/>
                  <a:gd name="T9" fmla="*/ 20 h 20"/>
                  <a:gd name="T10" fmla="*/ 7 w 17"/>
                  <a:gd name="T11" fmla="*/ 0 h 20"/>
                  <a:gd name="T12" fmla="*/ 4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4" y="0"/>
                    </a:lnTo>
                    <a:lnTo>
                      <a:pt x="13" y="20"/>
                    </a:lnTo>
                    <a:lnTo>
                      <a:pt x="1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2" name="Freeform 177">
                <a:extLst>
                  <a:ext uri="{FF2B5EF4-FFF2-40B4-BE49-F238E27FC236}">
                    <a16:creationId xmlns:a16="http://schemas.microsoft.com/office/drawing/2014/main" id="{80DDAC90-535A-A3E2-CCBA-95650966B562}"/>
                  </a:ext>
                </a:extLst>
              </p:cNvPr>
              <p:cNvSpPr>
                <a:spLocks/>
              </p:cNvSpPr>
              <p:nvPr/>
            </p:nvSpPr>
            <p:spPr bwMode="auto">
              <a:xfrm>
                <a:off x="3148" y="1369"/>
                <a:ext cx="20" cy="16"/>
              </a:xfrm>
              <a:custGeom>
                <a:avLst/>
                <a:gdLst>
                  <a:gd name="T0" fmla="*/ 13 w 20"/>
                  <a:gd name="T1" fmla="*/ 16 h 16"/>
                  <a:gd name="T2" fmla="*/ 0 w 20"/>
                  <a:gd name="T3" fmla="*/ 0 h 16"/>
                  <a:gd name="T4" fmla="*/ 3 w 20"/>
                  <a:gd name="T5" fmla="*/ 0 h 16"/>
                  <a:gd name="T6" fmla="*/ 17 w 20"/>
                  <a:gd name="T7" fmla="*/ 16 h 16"/>
                  <a:gd name="T8" fmla="*/ 20 w 20"/>
                  <a:gd name="T9" fmla="*/ 16 h 16"/>
                  <a:gd name="T10" fmla="*/ 7 w 20"/>
                  <a:gd name="T11" fmla="*/ 0 h 16"/>
                  <a:gd name="T12" fmla="*/ 3 w 2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13" y="16"/>
                    </a:moveTo>
                    <a:lnTo>
                      <a:pt x="0" y="0"/>
                    </a:lnTo>
                    <a:lnTo>
                      <a:pt x="3" y="0"/>
                    </a:lnTo>
                    <a:lnTo>
                      <a:pt x="17" y="16"/>
                    </a:lnTo>
                    <a:lnTo>
                      <a:pt x="20" y="16"/>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3" name="Freeform 178">
                <a:extLst>
                  <a:ext uri="{FF2B5EF4-FFF2-40B4-BE49-F238E27FC236}">
                    <a16:creationId xmlns:a16="http://schemas.microsoft.com/office/drawing/2014/main" id="{41A33134-76E4-6D89-D26D-7FAE927BF198}"/>
                  </a:ext>
                </a:extLst>
              </p:cNvPr>
              <p:cNvSpPr>
                <a:spLocks/>
              </p:cNvSpPr>
              <p:nvPr/>
            </p:nvSpPr>
            <p:spPr bwMode="auto">
              <a:xfrm>
                <a:off x="3132" y="1355"/>
                <a:ext cx="19" cy="17"/>
              </a:xfrm>
              <a:custGeom>
                <a:avLst/>
                <a:gdLst>
                  <a:gd name="T0" fmla="*/ 19 w 19"/>
                  <a:gd name="T1" fmla="*/ 10 h 17"/>
                  <a:gd name="T2" fmla="*/ 0 w 19"/>
                  <a:gd name="T3" fmla="*/ 0 h 17"/>
                  <a:gd name="T4" fmla="*/ 0 w 19"/>
                  <a:gd name="T5" fmla="*/ 4 h 17"/>
                  <a:gd name="T6" fmla="*/ 19 w 19"/>
                  <a:gd name="T7" fmla="*/ 14 h 17"/>
                  <a:gd name="T8" fmla="*/ 19 w 19"/>
                  <a:gd name="T9" fmla="*/ 17 h 17"/>
                  <a:gd name="T10" fmla="*/ 0 w 19"/>
                  <a:gd name="T11" fmla="*/ 7 h 17"/>
                  <a:gd name="T12" fmla="*/ 0 w 1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10"/>
                    </a:moveTo>
                    <a:lnTo>
                      <a:pt x="0" y="0"/>
                    </a:lnTo>
                    <a:lnTo>
                      <a:pt x="0" y="4"/>
                    </a:lnTo>
                    <a:lnTo>
                      <a:pt x="19" y="14"/>
                    </a:lnTo>
                    <a:lnTo>
                      <a:pt x="1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4" name="Freeform 179">
                <a:extLst>
                  <a:ext uri="{FF2B5EF4-FFF2-40B4-BE49-F238E27FC236}">
                    <a16:creationId xmlns:a16="http://schemas.microsoft.com/office/drawing/2014/main" id="{8B8EEF5B-8E8A-AEAB-3EBB-5439C5453BAE}"/>
                  </a:ext>
                </a:extLst>
              </p:cNvPr>
              <p:cNvSpPr>
                <a:spLocks/>
              </p:cNvSpPr>
              <p:nvPr/>
            </p:nvSpPr>
            <p:spPr bwMode="auto">
              <a:xfrm>
                <a:off x="3109" y="1352"/>
                <a:ext cx="23" cy="10"/>
              </a:xfrm>
              <a:custGeom>
                <a:avLst/>
                <a:gdLst>
                  <a:gd name="T0" fmla="*/ 23 w 23"/>
                  <a:gd name="T1" fmla="*/ 3 h 10"/>
                  <a:gd name="T2" fmla="*/ 0 w 23"/>
                  <a:gd name="T3" fmla="*/ 0 h 10"/>
                  <a:gd name="T4" fmla="*/ 0 w 23"/>
                  <a:gd name="T5" fmla="*/ 3 h 10"/>
                  <a:gd name="T6" fmla="*/ 23 w 23"/>
                  <a:gd name="T7" fmla="*/ 7 h 10"/>
                  <a:gd name="T8" fmla="*/ 23 w 23"/>
                  <a:gd name="T9" fmla="*/ 10 h 10"/>
                  <a:gd name="T10" fmla="*/ 0 w 23"/>
                  <a:gd name="T11" fmla="*/ 7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7"/>
                    </a:lnTo>
                    <a:lnTo>
                      <a:pt x="2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5" name="Freeform 180">
                <a:extLst>
                  <a:ext uri="{FF2B5EF4-FFF2-40B4-BE49-F238E27FC236}">
                    <a16:creationId xmlns:a16="http://schemas.microsoft.com/office/drawing/2014/main" id="{CEF3E352-0D02-7F27-C869-004D9545126A}"/>
                  </a:ext>
                </a:extLst>
              </p:cNvPr>
              <p:cNvSpPr>
                <a:spLocks/>
              </p:cNvSpPr>
              <p:nvPr/>
            </p:nvSpPr>
            <p:spPr bwMode="auto">
              <a:xfrm>
                <a:off x="3089" y="1352"/>
                <a:ext cx="20" cy="10"/>
              </a:xfrm>
              <a:custGeom>
                <a:avLst/>
                <a:gdLst>
                  <a:gd name="T0" fmla="*/ 20 w 20"/>
                  <a:gd name="T1" fmla="*/ 0 h 10"/>
                  <a:gd name="T2" fmla="*/ 0 w 20"/>
                  <a:gd name="T3" fmla="*/ 3 h 10"/>
                  <a:gd name="T4" fmla="*/ 0 w 20"/>
                  <a:gd name="T5" fmla="*/ 7 h 10"/>
                  <a:gd name="T6" fmla="*/ 20 w 20"/>
                  <a:gd name="T7" fmla="*/ 3 h 10"/>
                  <a:gd name="T8" fmla="*/ 20 w 20"/>
                  <a:gd name="T9" fmla="*/ 7 h 10"/>
                  <a:gd name="T10" fmla="*/ 0 w 20"/>
                  <a:gd name="T11" fmla="*/ 10 h 10"/>
                  <a:gd name="T12" fmla="*/ 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7"/>
                    </a:lnTo>
                    <a:lnTo>
                      <a:pt x="20" y="3"/>
                    </a:lnTo>
                    <a:lnTo>
                      <a:pt x="2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6" name="Freeform 181">
                <a:extLst>
                  <a:ext uri="{FF2B5EF4-FFF2-40B4-BE49-F238E27FC236}">
                    <a16:creationId xmlns:a16="http://schemas.microsoft.com/office/drawing/2014/main" id="{F02F1E73-78A4-3985-A694-95AB58C743E9}"/>
                  </a:ext>
                </a:extLst>
              </p:cNvPr>
              <p:cNvSpPr>
                <a:spLocks/>
              </p:cNvSpPr>
              <p:nvPr/>
            </p:nvSpPr>
            <p:spPr bwMode="auto">
              <a:xfrm>
                <a:off x="3069" y="1355"/>
                <a:ext cx="20" cy="17"/>
              </a:xfrm>
              <a:custGeom>
                <a:avLst/>
                <a:gdLst>
                  <a:gd name="T0" fmla="*/ 20 w 20"/>
                  <a:gd name="T1" fmla="*/ 0 h 17"/>
                  <a:gd name="T2" fmla="*/ 0 w 20"/>
                  <a:gd name="T3" fmla="*/ 10 h 17"/>
                  <a:gd name="T4" fmla="*/ 0 w 20"/>
                  <a:gd name="T5" fmla="*/ 14 h 17"/>
                  <a:gd name="T6" fmla="*/ 20 w 20"/>
                  <a:gd name="T7" fmla="*/ 4 h 17"/>
                  <a:gd name="T8" fmla="*/ 20 w 20"/>
                  <a:gd name="T9" fmla="*/ 7 h 17"/>
                  <a:gd name="T10" fmla="*/ 0 w 20"/>
                  <a:gd name="T11" fmla="*/ 17 h 17"/>
                  <a:gd name="T12" fmla="*/ 0 w 20"/>
                  <a:gd name="T13" fmla="*/ 1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4"/>
                    </a:lnTo>
                    <a:lnTo>
                      <a:pt x="20" y="4"/>
                    </a:lnTo>
                    <a:lnTo>
                      <a:pt x="20" y="7"/>
                    </a:lnTo>
                    <a:lnTo>
                      <a:pt x="0" y="17"/>
                    </a:lnTo>
                    <a:lnTo>
                      <a:pt x="0"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7" name="Freeform 182">
                <a:extLst>
                  <a:ext uri="{FF2B5EF4-FFF2-40B4-BE49-F238E27FC236}">
                    <a16:creationId xmlns:a16="http://schemas.microsoft.com/office/drawing/2014/main" id="{A3E7F2BB-56E2-A191-1741-7B3A1B1246CD}"/>
                  </a:ext>
                </a:extLst>
              </p:cNvPr>
              <p:cNvSpPr>
                <a:spLocks/>
              </p:cNvSpPr>
              <p:nvPr/>
            </p:nvSpPr>
            <p:spPr bwMode="auto">
              <a:xfrm>
                <a:off x="3053" y="1365"/>
                <a:ext cx="16" cy="23"/>
              </a:xfrm>
              <a:custGeom>
                <a:avLst/>
                <a:gdLst>
                  <a:gd name="T0" fmla="*/ 16 w 16"/>
                  <a:gd name="T1" fmla="*/ 0 h 23"/>
                  <a:gd name="T2" fmla="*/ 0 w 16"/>
                  <a:gd name="T3" fmla="*/ 17 h 23"/>
                  <a:gd name="T4" fmla="*/ 0 w 16"/>
                  <a:gd name="T5" fmla="*/ 20 h 23"/>
                  <a:gd name="T6" fmla="*/ 16 w 16"/>
                  <a:gd name="T7" fmla="*/ 4 h 23"/>
                  <a:gd name="T8" fmla="*/ 16 w 16"/>
                  <a:gd name="T9" fmla="*/ 7 h 23"/>
                  <a:gd name="T10" fmla="*/ 0 w 16"/>
                  <a:gd name="T11" fmla="*/ 23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0"/>
                    </a:moveTo>
                    <a:lnTo>
                      <a:pt x="0" y="17"/>
                    </a:lnTo>
                    <a:lnTo>
                      <a:pt x="0" y="20"/>
                    </a:lnTo>
                    <a:lnTo>
                      <a:pt x="16" y="4"/>
                    </a:lnTo>
                    <a:lnTo>
                      <a:pt x="16" y="7"/>
                    </a:lnTo>
                    <a:lnTo>
                      <a:pt x="0" y="23"/>
                    </a:lnTo>
                    <a:lnTo>
                      <a:pt x="0"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8" name="Freeform 183">
                <a:extLst>
                  <a:ext uri="{FF2B5EF4-FFF2-40B4-BE49-F238E27FC236}">
                    <a16:creationId xmlns:a16="http://schemas.microsoft.com/office/drawing/2014/main" id="{CE716B2D-E456-4B1E-83D6-0624C5E3A449}"/>
                  </a:ext>
                </a:extLst>
              </p:cNvPr>
              <p:cNvSpPr>
                <a:spLocks/>
              </p:cNvSpPr>
              <p:nvPr/>
            </p:nvSpPr>
            <p:spPr bwMode="auto">
              <a:xfrm>
                <a:off x="3039" y="1385"/>
                <a:ext cx="17" cy="20"/>
              </a:xfrm>
              <a:custGeom>
                <a:avLst/>
                <a:gdLst>
                  <a:gd name="T0" fmla="*/ 10 w 17"/>
                  <a:gd name="T1" fmla="*/ 0 h 20"/>
                  <a:gd name="T2" fmla="*/ 0 w 17"/>
                  <a:gd name="T3" fmla="*/ 20 h 20"/>
                  <a:gd name="T4" fmla="*/ 4 w 17"/>
                  <a:gd name="T5" fmla="*/ 20 h 20"/>
                  <a:gd name="T6" fmla="*/ 14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4"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9" name="Freeform 184">
                <a:extLst>
                  <a:ext uri="{FF2B5EF4-FFF2-40B4-BE49-F238E27FC236}">
                    <a16:creationId xmlns:a16="http://schemas.microsoft.com/office/drawing/2014/main" id="{4056AA81-FA46-F8E9-22C9-4BC6E7889AC1}"/>
                  </a:ext>
                </a:extLst>
              </p:cNvPr>
              <p:cNvSpPr>
                <a:spLocks/>
              </p:cNvSpPr>
              <p:nvPr/>
            </p:nvSpPr>
            <p:spPr bwMode="auto">
              <a:xfrm>
                <a:off x="3036" y="1405"/>
                <a:ext cx="10" cy="20"/>
              </a:xfrm>
              <a:custGeom>
                <a:avLst/>
                <a:gdLst>
                  <a:gd name="T0" fmla="*/ 3 w 10"/>
                  <a:gd name="T1" fmla="*/ 0 h 20"/>
                  <a:gd name="T2" fmla="*/ 0 w 10"/>
                  <a:gd name="T3" fmla="*/ 20 h 20"/>
                  <a:gd name="T4" fmla="*/ 3 w 10"/>
                  <a:gd name="T5" fmla="*/ 20 h 20"/>
                  <a:gd name="T6" fmla="*/ 7 w 10"/>
                  <a:gd name="T7" fmla="*/ 0 h 20"/>
                  <a:gd name="T8" fmla="*/ 10 w 10"/>
                  <a:gd name="T9" fmla="*/ 0 h 20"/>
                  <a:gd name="T10" fmla="*/ 7 w 10"/>
                  <a:gd name="T11" fmla="*/ 20 h 20"/>
                  <a:gd name="T12" fmla="*/ 3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0"/>
                    </a:moveTo>
                    <a:lnTo>
                      <a:pt x="0" y="20"/>
                    </a:lnTo>
                    <a:lnTo>
                      <a:pt x="3" y="20"/>
                    </a:lnTo>
                    <a:lnTo>
                      <a:pt x="7" y="0"/>
                    </a:lnTo>
                    <a:lnTo>
                      <a:pt x="10"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0" name="Freeform 185">
                <a:extLst>
                  <a:ext uri="{FF2B5EF4-FFF2-40B4-BE49-F238E27FC236}">
                    <a16:creationId xmlns:a16="http://schemas.microsoft.com/office/drawing/2014/main" id="{7AB6C548-4BC6-FF07-81F3-6FC5B91B925E}"/>
                  </a:ext>
                </a:extLst>
              </p:cNvPr>
              <p:cNvSpPr>
                <a:spLocks/>
              </p:cNvSpPr>
              <p:nvPr/>
            </p:nvSpPr>
            <p:spPr bwMode="auto">
              <a:xfrm>
                <a:off x="3197" y="1428"/>
                <a:ext cx="10" cy="23"/>
              </a:xfrm>
              <a:custGeom>
                <a:avLst/>
                <a:gdLst>
                  <a:gd name="T0" fmla="*/ 0 w 10"/>
                  <a:gd name="T1" fmla="*/ 0 h 23"/>
                  <a:gd name="T2" fmla="*/ 4 w 10"/>
                  <a:gd name="T3" fmla="*/ 23 h 23"/>
                  <a:gd name="T4" fmla="*/ 7 w 10"/>
                  <a:gd name="T5" fmla="*/ 23 h 23"/>
                  <a:gd name="T6" fmla="*/ 4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4" y="23"/>
                    </a:lnTo>
                    <a:lnTo>
                      <a:pt x="7" y="23"/>
                    </a:lnTo>
                    <a:lnTo>
                      <a:pt x="4"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1" name="Freeform 186">
                <a:extLst>
                  <a:ext uri="{FF2B5EF4-FFF2-40B4-BE49-F238E27FC236}">
                    <a16:creationId xmlns:a16="http://schemas.microsoft.com/office/drawing/2014/main" id="{F643E939-5A0F-C528-8CAB-67B16B1BC94C}"/>
                  </a:ext>
                </a:extLst>
              </p:cNvPr>
              <p:cNvSpPr>
                <a:spLocks/>
              </p:cNvSpPr>
              <p:nvPr/>
            </p:nvSpPr>
            <p:spPr bwMode="auto">
              <a:xfrm>
                <a:off x="3201" y="1451"/>
                <a:ext cx="16" cy="16"/>
              </a:xfrm>
              <a:custGeom>
                <a:avLst/>
                <a:gdLst>
                  <a:gd name="T0" fmla="*/ 0 w 16"/>
                  <a:gd name="T1" fmla="*/ 0 h 16"/>
                  <a:gd name="T2" fmla="*/ 10 w 16"/>
                  <a:gd name="T3" fmla="*/ 16 h 16"/>
                  <a:gd name="T4" fmla="*/ 13 w 16"/>
                  <a:gd name="T5" fmla="*/ 16 h 16"/>
                  <a:gd name="T6" fmla="*/ 3 w 16"/>
                  <a:gd name="T7" fmla="*/ 0 h 16"/>
                  <a:gd name="T8" fmla="*/ 6 w 16"/>
                  <a:gd name="T9" fmla="*/ 0 h 16"/>
                  <a:gd name="T10" fmla="*/ 16 w 16"/>
                  <a:gd name="T11" fmla="*/ 16 h 16"/>
                  <a:gd name="T12" fmla="*/ 13 w 1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0"/>
                    </a:moveTo>
                    <a:lnTo>
                      <a:pt x="10" y="16"/>
                    </a:lnTo>
                    <a:lnTo>
                      <a:pt x="13" y="16"/>
                    </a:lnTo>
                    <a:lnTo>
                      <a:pt x="3" y="0"/>
                    </a:lnTo>
                    <a:lnTo>
                      <a:pt x="6" y="0"/>
                    </a:lnTo>
                    <a:lnTo>
                      <a:pt x="16" y="16"/>
                    </a:lnTo>
                    <a:lnTo>
                      <a:pt x="1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2" name="Freeform 187">
                <a:extLst>
                  <a:ext uri="{FF2B5EF4-FFF2-40B4-BE49-F238E27FC236}">
                    <a16:creationId xmlns:a16="http://schemas.microsoft.com/office/drawing/2014/main" id="{C17F0852-C308-7B7B-B1BC-E2649EEBA292}"/>
                  </a:ext>
                </a:extLst>
              </p:cNvPr>
              <p:cNvSpPr>
                <a:spLocks/>
              </p:cNvSpPr>
              <p:nvPr/>
            </p:nvSpPr>
            <p:spPr bwMode="auto">
              <a:xfrm>
                <a:off x="3211" y="1467"/>
                <a:ext cx="19" cy="17"/>
              </a:xfrm>
              <a:custGeom>
                <a:avLst/>
                <a:gdLst>
                  <a:gd name="T0" fmla="*/ 0 w 19"/>
                  <a:gd name="T1" fmla="*/ 0 h 17"/>
                  <a:gd name="T2" fmla="*/ 13 w 19"/>
                  <a:gd name="T3" fmla="*/ 17 h 17"/>
                  <a:gd name="T4" fmla="*/ 16 w 19"/>
                  <a:gd name="T5" fmla="*/ 17 h 17"/>
                  <a:gd name="T6" fmla="*/ 3 w 19"/>
                  <a:gd name="T7" fmla="*/ 0 h 17"/>
                  <a:gd name="T8" fmla="*/ 6 w 19"/>
                  <a:gd name="T9" fmla="*/ 0 h 17"/>
                  <a:gd name="T10" fmla="*/ 19 w 19"/>
                  <a:gd name="T11" fmla="*/ 17 h 17"/>
                  <a:gd name="T12" fmla="*/ 16 w 1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3" y="17"/>
                    </a:lnTo>
                    <a:lnTo>
                      <a:pt x="16" y="17"/>
                    </a:lnTo>
                    <a:lnTo>
                      <a:pt x="3" y="0"/>
                    </a:lnTo>
                    <a:lnTo>
                      <a:pt x="6" y="0"/>
                    </a:lnTo>
                    <a:lnTo>
                      <a:pt x="19" y="17"/>
                    </a:lnTo>
                    <a:lnTo>
                      <a:pt x="16"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3" name="Freeform 188">
                <a:extLst>
                  <a:ext uri="{FF2B5EF4-FFF2-40B4-BE49-F238E27FC236}">
                    <a16:creationId xmlns:a16="http://schemas.microsoft.com/office/drawing/2014/main" id="{B0E03A3F-0358-EF31-CBC1-10AF16EF16A6}"/>
                  </a:ext>
                </a:extLst>
              </p:cNvPr>
              <p:cNvSpPr>
                <a:spLocks/>
              </p:cNvSpPr>
              <p:nvPr/>
            </p:nvSpPr>
            <p:spPr bwMode="auto">
              <a:xfrm>
                <a:off x="3227"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4" name="Freeform 189">
                <a:extLst>
                  <a:ext uri="{FF2B5EF4-FFF2-40B4-BE49-F238E27FC236}">
                    <a16:creationId xmlns:a16="http://schemas.microsoft.com/office/drawing/2014/main" id="{6FCCB3DB-3186-516D-E6DE-80F1EE9DA562}"/>
                  </a:ext>
                </a:extLst>
              </p:cNvPr>
              <p:cNvSpPr>
                <a:spLocks/>
              </p:cNvSpPr>
              <p:nvPr/>
            </p:nvSpPr>
            <p:spPr bwMode="auto">
              <a:xfrm>
                <a:off x="3247" y="1491"/>
                <a:ext cx="23" cy="9"/>
              </a:xfrm>
              <a:custGeom>
                <a:avLst/>
                <a:gdLst>
                  <a:gd name="T0" fmla="*/ 0 w 23"/>
                  <a:gd name="T1" fmla="*/ 0 h 9"/>
                  <a:gd name="T2" fmla="*/ 23 w 23"/>
                  <a:gd name="T3" fmla="*/ 3 h 9"/>
                  <a:gd name="T4" fmla="*/ 23 w 23"/>
                  <a:gd name="T5" fmla="*/ 6 h 9"/>
                  <a:gd name="T6" fmla="*/ 0 w 23"/>
                  <a:gd name="T7" fmla="*/ 3 h 9"/>
                  <a:gd name="T8" fmla="*/ 0 w 23"/>
                  <a:gd name="T9" fmla="*/ 6 h 9"/>
                  <a:gd name="T10" fmla="*/ 23 w 23"/>
                  <a:gd name="T11" fmla="*/ 9 h 9"/>
                  <a:gd name="T12" fmla="*/ 23 w 2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0"/>
                    </a:moveTo>
                    <a:lnTo>
                      <a:pt x="23" y="3"/>
                    </a:lnTo>
                    <a:lnTo>
                      <a:pt x="23" y="6"/>
                    </a:lnTo>
                    <a:lnTo>
                      <a:pt x="0" y="3"/>
                    </a:lnTo>
                    <a:lnTo>
                      <a:pt x="0" y="6"/>
                    </a:lnTo>
                    <a:lnTo>
                      <a:pt x="23" y="9"/>
                    </a:lnTo>
                    <a:lnTo>
                      <a:pt x="2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5" name="Freeform 190">
                <a:extLst>
                  <a:ext uri="{FF2B5EF4-FFF2-40B4-BE49-F238E27FC236}">
                    <a16:creationId xmlns:a16="http://schemas.microsoft.com/office/drawing/2014/main" id="{16121CBB-9BFF-CA9B-ED9D-6B73D738B1AE}"/>
                  </a:ext>
                </a:extLst>
              </p:cNvPr>
              <p:cNvSpPr>
                <a:spLocks/>
              </p:cNvSpPr>
              <p:nvPr/>
            </p:nvSpPr>
            <p:spPr bwMode="auto">
              <a:xfrm>
                <a:off x="3270" y="1491"/>
                <a:ext cx="20" cy="9"/>
              </a:xfrm>
              <a:custGeom>
                <a:avLst/>
                <a:gdLst>
                  <a:gd name="T0" fmla="*/ 0 w 20"/>
                  <a:gd name="T1" fmla="*/ 3 h 9"/>
                  <a:gd name="T2" fmla="*/ 20 w 20"/>
                  <a:gd name="T3" fmla="*/ 0 h 9"/>
                  <a:gd name="T4" fmla="*/ 20 w 20"/>
                  <a:gd name="T5" fmla="*/ 3 h 9"/>
                  <a:gd name="T6" fmla="*/ 0 w 20"/>
                  <a:gd name="T7" fmla="*/ 6 h 9"/>
                  <a:gd name="T8" fmla="*/ 0 w 20"/>
                  <a:gd name="T9" fmla="*/ 9 h 9"/>
                  <a:gd name="T10" fmla="*/ 20 w 20"/>
                  <a:gd name="T11" fmla="*/ 6 h 9"/>
                  <a:gd name="T12" fmla="*/ 20 w 2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3"/>
                    </a:moveTo>
                    <a:lnTo>
                      <a:pt x="20" y="0"/>
                    </a:lnTo>
                    <a:lnTo>
                      <a:pt x="20" y="3"/>
                    </a:lnTo>
                    <a:lnTo>
                      <a:pt x="0" y="6"/>
                    </a:lnTo>
                    <a:lnTo>
                      <a:pt x="0" y="9"/>
                    </a:lnTo>
                    <a:lnTo>
                      <a:pt x="20" y="6"/>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6" name="Freeform 191">
                <a:extLst>
                  <a:ext uri="{FF2B5EF4-FFF2-40B4-BE49-F238E27FC236}">
                    <a16:creationId xmlns:a16="http://schemas.microsoft.com/office/drawing/2014/main" id="{4A10A6AF-1252-D867-6A77-DAD7CBD5B63B}"/>
                  </a:ext>
                </a:extLst>
              </p:cNvPr>
              <p:cNvSpPr>
                <a:spLocks/>
              </p:cNvSpPr>
              <p:nvPr/>
            </p:nvSpPr>
            <p:spPr bwMode="auto">
              <a:xfrm>
                <a:off x="3290"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7" name="Freeform 192">
                <a:extLst>
                  <a:ext uri="{FF2B5EF4-FFF2-40B4-BE49-F238E27FC236}">
                    <a16:creationId xmlns:a16="http://schemas.microsoft.com/office/drawing/2014/main" id="{05CB070E-D647-24C5-6D41-81849C16A830}"/>
                  </a:ext>
                </a:extLst>
              </p:cNvPr>
              <p:cNvSpPr>
                <a:spLocks/>
              </p:cNvSpPr>
              <p:nvPr/>
            </p:nvSpPr>
            <p:spPr bwMode="auto">
              <a:xfrm>
                <a:off x="3309" y="1464"/>
                <a:ext cx="17" cy="23"/>
              </a:xfrm>
              <a:custGeom>
                <a:avLst/>
                <a:gdLst>
                  <a:gd name="T0" fmla="*/ 0 w 17"/>
                  <a:gd name="T1" fmla="*/ 17 h 23"/>
                  <a:gd name="T2" fmla="*/ 17 w 17"/>
                  <a:gd name="T3" fmla="*/ 0 h 23"/>
                  <a:gd name="T4" fmla="*/ 17 w 17"/>
                  <a:gd name="T5" fmla="*/ 3 h 23"/>
                  <a:gd name="T6" fmla="*/ 0 w 17"/>
                  <a:gd name="T7" fmla="*/ 20 h 23"/>
                  <a:gd name="T8" fmla="*/ 0 w 17"/>
                  <a:gd name="T9" fmla="*/ 23 h 23"/>
                  <a:gd name="T10" fmla="*/ 17 w 17"/>
                  <a:gd name="T11" fmla="*/ 7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7"/>
                    </a:moveTo>
                    <a:lnTo>
                      <a:pt x="17" y="0"/>
                    </a:lnTo>
                    <a:lnTo>
                      <a:pt x="17" y="3"/>
                    </a:lnTo>
                    <a:lnTo>
                      <a:pt x="0" y="20"/>
                    </a:lnTo>
                    <a:lnTo>
                      <a:pt x="0" y="23"/>
                    </a:lnTo>
                    <a:lnTo>
                      <a:pt x="17" y="7"/>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 name="Freeform 193">
                <a:extLst>
                  <a:ext uri="{FF2B5EF4-FFF2-40B4-BE49-F238E27FC236}">
                    <a16:creationId xmlns:a16="http://schemas.microsoft.com/office/drawing/2014/main" id="{428FAE78-7F41-19E8-8BFF-6944D9BD2A86}"/>
                  </a:ext>
                </a:extLst>
              </p:cNvPr>
              <p:cNvSpPr>
                <a:spLocks/>
              </p:cNvSpPr>
              <p:nvPr/>
            </p:nvSpPr>
            <p:spPr bwMode="auto">
              <a:xfrm>
                <a:off x="3323" y="1451"/>
                <a:ext cx="16" cy="16"/>
              </a:xfrm>
              <a:custGeom>
                <a:avLst/>
                <a:gdLst>
                  <a:gd name="T0" fmla="*/ 0 w 16"/>
                  <a:gd name="T1" fmla="*/ 16 h 16"/>
                  <a:gd name="T2" fmla="*/ 9 w 16"/>
                  <a:gd name="T3" fmla="*/ 0 h 16"/>
                  <a:gd name="T4" fmla="*/ 13 w 16"/>
                  <a:gd name="T5" fmla="*/ 0 h 16"/>
                  <a:gd name="T6" fmla="*/ 3 w 16"/>
                  <a:gd name="T7" fmla="*/ 16 h 16"/>
                  <a:gd name="T8" fmla="*/ 6 w 16"/>
                  <a:gd name="T9" fmla="*/ 16 h 16"/>
                  <a:gd name="T10" fmla="*/ 16 w 16"/>
                  <a:gd name="T11" fmla="*/ 0 h 16"/>
                  <a:gd name="T12" fmla="*/ 13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16"/>
                    </a:moveTo>
                    <a:lnTo>
                      <a:pt x="9" y="0"/>
                    </a:lnTo>
                    <a:lnTo>
                      <a:pt x="13" y="0"/>
                    </a:lnTo>
                    <a:lnTo>
                      <a:pt x="3" y="16"/>
                    </a:lnTo>
                    <a:lnTo>
                      <a:pt x="6" y="16"/>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9" name="Freeform 194">
                <a:extLst>
                  <a:ext uri="{FF2B5EF4-FFF2-40B4-BE49-F238E27FC236}">
                    <a16:creationId xmlns:a16="http://schemas.microsoft.com/office/drawing/2014/main" id="{A6F5B338-B290-B407-22E5-5EC678783E85}"/>
                  </a:ext>
                </a:extLst>
              </p:cNvPr>
              <p:cNvSpPr>
                <a:spLocks/>
              </p:cNvSpPr>
              <p:nvPr/>
            </p:nvSpPr>
            <p:spPr bwMode="auto">
              <a:xfrm>
                <a:off x="3332" y="1428"/>
                <a:ext cx="10" cy="23"/>
              </a:xfrm>
              <a:custGeom>
                <a:avLst/>
                <a:gdLst>
                  <a:gd name="T0" fmla="*/ 0 w 10"/>
                  <a:gd name="T1" fmla="*/ 23 h 23"/>
                  <a:gd name="T2" fmla="*/ 4 w 10"/>
                  <a:gd name="T3" fmla="*/ 0 h 23"/>
                  <a:gd name="T4" fmla="*/ 7 w 10"/>
                  <a:gd name="T5" fmla="*/ 0 h 23"/>
                  <a:gd name="T6" fmla="*/ 4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4" y="0"/>
                    </a:lnTo>
                    <a:lnTo>
                      <a:pt x="7" y="0"/>
                    </a:lnTo>
                    <a:lnTo>
                      <a:pt x="4"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0" name="Freeform 195">
                <a:extLst>
                  <a:ext uri="{FF2B5EF4-FFF2-40B4-BE49-F238E27FC236}">
                    <a16:creationId xmlns:a16="http://schemas.microsoft.com/office/drawing/2014/main" id="{2AD64736-4B9D-DE86-41C3-24DBE869E27C}"/>
                  </a:ext>
                </a:extLst>
              </p:cNvPr>
              <p:cNvSpPr>
                <a:spLocks/>
              </p:cNvSpPr>
              <p:nvPr/>
            </p:nvSpPr>
            <p:spPr bwMode="auto">
              <a:xfrm>
                <a:off x="3332" y="1408"/>
                <a:ext cx="10" cy="20"/>
              </a:xfrm>
              <a:custGeom>
                <a:avLst/>
                <a:gdLst>
                  <a:gd name="T0" fmla="*/ 4 w 10"/>
                  <a:gd name="T1" fmla="*/ 20 h 20"/>
                  <a:gd name="T2" fmla="*/ 0 w 10"/>
                  <a:gd name="T3" fmla="*/ 0 h 20"/>
                  <a:gd name="T4" fmla="*/ 4 w 10"/>
                  <a:gd name="T5" fmla="*/ 0 h 20"/>
                  <a:gd name="T6" fmla="*/ 7 w 10"/>
                  <a:gd name="T7" fmla="*/ 20 h 20"/>
                  <a:gd name="T8" fmla="*/ 10 w 10"/>
                  <a:gd name="T9" fmla="*/ 20 h 20"/>
                  <a:gd name="T10" fmla="*/ 7 w 10"/>
                  <a:gd name="T11" fmla="*/ 0 h 20"/>
                  <a:gd name="T12" fmla="*/ 4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20"/>
                    </a:moveTo>
                    <a:lnTo>
                      <a:pt x="0" y="0"/>
                    </a:lnTo>
                    <a:lnTo>
                      <a:pt x="4" y="0"/>
                    </a:lnTo>
                    <a:lnTo>
                      <a:pt x="7" y="20"/>
                    </a:lnTo>
                    <a:lnTo>
                      <a:pt x="10"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1" name="Freeform 196">
                <a:extLst>
                  <a:ext uri="{FF2B5EF4-FFF2-40B4-BE49-F238E27FC236}">
                    <a16:creationId xmlns:a16="http://schemas.microsoft.com/office/drawing/2014/main" id="{5557882C-C94C-4772-776F-0ABD55BEEA07}"/>
                  </a:ext>
                </a:extLst>
              </p:cNvPr>
              <p:cNvSpPr>
                <a:spLocks/>
              </p:cNvSpPr>
              <p:nvPr/>
            </p:nvSpPr>
            <p:spPr bwMode="auto">
              <a:xfrm>
                <a:off x="3323" y="1388"/>
                <a:ext cx="16" cy="20"/>
              </a:xfrm>
              <a:custGeom>
                <a:avLst/>
                <a:gdLst>
                  <a:gd name="T0" fmla="*/ 9 w 16"/>
                  <a:gd name="T1" fmla="*/ 20 h 20"/>
                  <a:gd name="T2" fmla="*/ 0 w 16"/>
                  <a:gd name="T3" fmla="*/ 0 h 20"/>
                  <a:gd name="T4" fmla="*/ 3 w 16"/>
                  <a:gd name="T5" fmla="*/ 0 h 20"/>
                  <a:gd name="T6" fmla="*/ 13 w 16"/>
                  <a:gd name="T7" fmla="*/ 20 h 20"/>
                  <a:gd name="T8" fmla="*/ 16 w 16"/>
                  <a:gd name="T9" fmla="*/ 20 h 20"/>
                  <a:gd name="T10" fmla="*/ 6 w 16"/>
                  <a:gd name="T11" fmla="*/ 0 h 20"/>
                  <a:gd name="T12" fmla="*/ 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9" y="20"/>
                    </a:moveTo>
                    <a:lnTo>
                      <a:pt x="0" y="0"/>
                    </a:lnTo>
                    <a:lnTo>
                      <a:pt x="3" y="0"/>
                    </a:lnTo>
                    <a:lnTo>
                      <a:pt x="13" y="20"/>
                    </a:lnTo>
                    <a:lnTo>
                      <a:pt x="1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2" name="Freeform 197">
                <a:extLst>
                  <a:ext uri="{FF2B5EF4-FFF2-40B4-BE49-F238E27FC236}">
                    <a16:creationId xmlns:a16="http://schemas.microsoft.com/office/drawing/2014/main" id="{96F3C7FB-6D0C-FE00-D9CD-65A9D17FA5E8}"/>
                  </a:ext>
                </a:extLst>
              </p:cNvPr>
              <p:cNvSpPr>
                <a:spLocks/>
              </p:cNvSpPr>
              <p:nvPr/>
            </p:nvSpPr>
            <p:spPr bwMode="auto">
              <a:xfrm>
                <a:off x="3309" y="1369"/>
                <a:ext cx="17" cy="23"/>
              </a:xfrm>
              <a:custGeom>
                <a:avLst/>
                <a:gdLst>
                  <a:gd name="T0" fmla="*/ 17 w 17"/>
                  <a:gd name="T1" fmla="*/ 16 h 23"/>
                  <a:gd name="T2" fmla="*/ 0 w 17"/>
                  <a:gd name="T3" fmla="*/ 0 h 23"/>
                  <a:gd name="T4" fmla="*/ 0 w 17"/>
                  <a:gd name="T5" fmla="*/ 3 h 23"/>
                  <a:gd name="T6" fmla="*/ 17 w 17"/>
                  <a:gd name="T7" fmla="*/ 19 h 23"/>
                  <a:gd name="T8" fmla="*/ 17 w 17"/>
                  <a:gd name="T9" fmla="*/ 23 h 23"/>
                  <a:gd name="T10" fmla="*/ 0 w 17"/>
                  <a:gd name="T11" fmla="*/ 6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19"/>
                    </a:lnTo>
                    <a:lnTo>
                      <a:pt x="17" y="2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3" name="Freeform 198">
                <a:extLst>
                  <a:ext uri="{FF2B5EF4-FFF2-40B4-BE49-F238E27FC236}">
                    <a16:creationId xmlns:a16="http://schemas.microsoft.com/office/drawing/2014/main" id="{9E9BBB0D-2E74-A21F-E747-5D6CF4CF7D10}"/>
                  </a:ext>
                </a:extLst>
              </p:cNvPr>
              <p:cNvSpPr>
                <a:spLocks/>
              </p:cNvSpPr>
              <p:nvPr/>
            </p:nvSpPr>
            <p:spPr bwMode="auto">
              <a:xfrm>
                <a:off x="3290" y="1359"/>
                <a:ext cx="19" cy="16"/>
              </a:xfrm>
              <a:custGeom>
                <a:avLst/>
                <a:gdLst>
                  <a:gd name="T0" fmla="*/ 19 w 19"/>
                  <a:gd name="T1" fmla="*/ 10 h 16"/>
                  <a:gd name="T2" fmla="*/ 0 w 19"/>
                  <a:gd name="T3" fmla="*/ 0 h 16"/>
                  <a:gd name="T4" fmla="*/ 0 w 19"/>
                  <a:gd name="T5" fmla="*/ 3 h 16"/>
                  <a:gd name="T6" fmla="*/ 19 w 19"/>
                  <a:gd name="T7" fmla="*/ 13 h 16"/>
                  <a:gd name="T8" fmla="*/ 19 w 19"/>
                  <a:gd name="T9" fmla="*/ 16 h 16"/>
                  <a:gd name="T10" fmla="*/ 0 w 19"/>
                  <a:gd name="T11" fmla="*/ 6 h 16"/>
                  <a:gd name="T12" fmla="*/ 0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9" y="10"/>
                    </a:moveTo>
                    <a:lnTo>
                      <a:pt x="0" y="0"/>
                    </a:lnTo>
                    <a:lnTo>
                      <a:pt x="0" y="3"/>
                    </a:lnTo>
                    <a:lnTo>
                      <a:pt x="19" y="13"/>
                    </a:lnTo>
                    <a:lnTo>
                      <a:pt x="19"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4" name="Freeform 199">
                <a:extLst>
                  <a:ext uri="{FF2B5EF4-FFF2-40B4-BE49-F238E27FC236}">
                    <a16:creationId xmlns:a16="http://schemas.microsoft.com/office/drawing/2014/main" id="{72949ABF-AEE7-5EB3-625D-28908EEA79EB}"/>
                  </a:ext>
                </a:extLst>
              </p:cNvPr>
              <p:cNvSpPr>
                <a:spLocks/>
              </p:cNvSpPr>
              <p:nvPr/>
            </p:nvSpPr>
            <p:spPr bwMode="auto">
              <a:xfrm>
                <a:off x="3270" y="1355"/>
                <a:ext cx="20" cy="10"/>
              </a:xfrm>
              <a:custGeom>
                <a:avLst/>
                <a:gdLst>
                  <a:gd name="T0" fmla="*/ 20 w 20"/>
                  <a:gd name="T1" fmla="*/ 4 h 10"/>
                  <a:gd name="T2" fmla="*/ 0 w 20"/>
                  <a:gd name="T3" fmla="*/ 0 h 10"/>
                  <a:gd name="T4" fmla="*/ 0 w 20"/>
                  <a:gd name="T5" fmla="*/ 4 h 10"/>
                  <a:gd name="T6" fmla="*/ 20 w 20"/>
                  <a:gd name="T7" fmla="*/ 7 h 10"/>
                  <a:gd name="T8" fmla="*/ 20 w 20"/>
                  <a:gd name="T9" fmla="*/ 10 h 10"/>
                  <a:gd name="T10" fmla="*/ 0 w 20"/>
                  <a:gd name="T11" fmla="*/ 7 h 10"/>
                  <a:gd name="T12" fmla="*/ 0 w 20"/>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4"/>
                    </a:moveTo>
                    <a:lnTo>
                      <a:pt x="0" y="0"/>
                    </a:lnTo>
                    <a:lnTo>
                      <a:pt x="0" y="4"/>
                    </a:lnTo>
                    <a:lnTo>
                      <a:pt x="20" y="7"/>
                    </a:lnTo>
                    <a:lnTo>
                      <a:pt x="20"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5" name="Freeform 200">
                <a:extLst>
                  <a:ext uri="{FF2B5EF4-FFF2-40B4-BE49-F238E27FC236}">
                    <a16:creationId xmlns:a16="http://schemas.microsoft.com/office/drawing/2014/main" id="{3F5BC2DE-C284-E10C-6B56-04D9E5A0C4D0}"/>
                  </a:ext>
                </a:extLst>
              </p:cNvPr>
              <p:cNvSpPr>
                <a:spLocks/>
              </p:cNvSpPr>
              <p:nvPr/>
            </p:nvSpPr>
            <p:spPr bwMode="auto">
              <a:xfrm>
                <a:off x="3247" y="1355"/>
                <a:ext cx="23" cy="10"/>
              </a:xfrm>
              <a:custGeom>
                <a:avLst/>
                <a:gdLst>
                  <a:gd name="T0" fmla="*/ 23 w 23"/>
                  <a:gd name="T1" fmla="*/ 0 h 10"/>
                  <a:gd name="T2" fmla="*/ 0 w 23"/>
                  <a:gd name="T3" fmla="*/ 4 h 10"/>
                  <a:gd name="T4" fmla="*/ 0 w 23"/>
                  <a:gd name="T5" fmla="*/ 7 h 10"/>
                  <a:gd name="T6" fmla="*/ 23 w 23"/>
                  <a:gd name="T7" fmla="*/ 4 h 10"/>
                  <a:gd name="T8" fmla="*/ 23 w 23"/>
                  <a:gd name="T9" fmla="*/ 7 h 10"/>
                  <a:gd name="T10" fmla="*/ 0 w 23"/>
                  <a:gd name="T11" fmla="*/ 10 h 10"/>
                  <a:gd name="T12" fmla="*/ 0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4"/>
                    </a:lnTo>
                    <a:lnTo>
                      <a:pt x="0" y="7"/>
                    </a:lnTo>
                    <a:lnTo>
                      <a:pt x="23" y="4"/>
                    </a:lnTo>
                    <a:lnTo>
                      <a:pt x="2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6" name="Freeform 201">
                <a:extLst>
                  <a:ext uri="{FF2B5EF4-FFF2-40B4-BE49-F238E27FC236}">
                    <a16:creationId xmlns:a16="http://schemas.microsoft.com/office/drawing/2014/main" id="{20D06278-62D1-8D5B-38B8-5FE4EA639812}"/>
                  </a:ext>
                </a:extLst>
              </p:cNvPr>
              <p:cNvSpPr>
                <a:spLocks/>
              </p:cNvSpPr>
              <p:nvPr/>
            </p:nvSpPr>
            <p:spPr bwMode="auto">
              <a:xfrm>
                <a:off x="3227" y="1359"/>
                <a:ext cx="20" cy="16"/>
              </a:xfrm>
              <a:custGeom>
                <a:avLst/>
                <a:gdLst>
                  <a:gd name="T0" fmla="*/ 20 w 20"/>
                  <a:gd name="T1" fmla="*/ 0 h 16"/>
                  <a:gd name="T2" fmla="*/ 0 w 20"/>
                  <a:gd name="T3" fmla="*/ 10 h 16"/>
                  <a:gd name="T4" fmla="*/ 0 w 20"/>
                  <a:gd name="T5" fmla="*/ 13 h 16"/>
                  <a:gd name="T6" fmla="*/ 20 w 20"/>
                  <a:gd name="T7" fmla="*/ 3 h 16"/>
                  <a:gd name="T8" fmla="*/ 20 w 20"/>
                  <a:gd name="T9" fmla="*/ 6 h 16"/>
                  <a:gd name="T10" fmla="*/ 0 w 20"/>
                  <a:gd name="T11" fmla="*/ 16 h 16"/>
                  <a:gd name="T12" fmla="*/ 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20" y="0"/>
                    </a:moveTo>
                    <a:lnTo>
                      <a:pt x="0" y="10"/>
                    </a:lnTo>
                    <a:lnTo>
                      <a:pt x="0" y="13"/>
                    </a:lnTo>
                    <a:lnTo>
                      <a:pt x="20" y="3"/>
                    </a:lnTo>
                    <a:lnTo>
                      <a:pt x="2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7" name="Freeform 202">
                <a:extLst>
                  <a:ext uri="{FF2B5EF4-FFF2-40B4-BE49-F238E27FC236}">
                    <a16:creationId xmlns:a16="http://schemas.microsoft.com/office/drawing/2014/main" id="{F38D9F1C-E042-B115-D5A5-8C4692234174}"/>
                  </a:ext>
                </a:extLst>
              </p:cNvPr>
              <p:cNvSpPr>
                <a:spLocks/>
              </p:cNvSpPr>
              <p:nvPr/>
            </p:nvSpPr>
            <p:spPr bwMode="auto">
              <a:xfrm>
                <a:off x="3211" y="1372"/>
                <a:ext cx="19" cy="16"/>
              </a:xfrm>
              <a:custGeom>
                <a:avLst/>
                <a:gdLst>
                  <a:gd name="T0" fmla="*/ 13 w 19"/>
                  <a:gd name="T1" fmla="*/ 0 h 16"/>
                  <a:gd name="T2" fmla="*/ 0 w 19"/>
                  <a:gd name="T3" fmla="*/ 16 h 16"/>
                  <a:gd name="T4" fmla="*/ 3 w 19"/>
                  <a:gd name="T5" fmla="*/ 16 h 16"/>
                  <a:gd name="T6" fmla="*/ 16 w 19"/>
                  <a:gd name="T7" fmla="*/ 0 h 16"/>
                  <a:gd name="T8" fmla="*/ 19 w 19"/>
                  <a:gd name="T9" fmla="*/ 0 h 16"/>
                  <a:gd name="T10" fmla="*/ 6 w 19"/>
                  <a:gd name="T11" fmla="*/ 16 h 16"/>
                  <a:gd name="T12" fmla="*/ 3 w 19"/>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3" y="0"/>
                    </a:moveTo>
                    <a:lnTo>
                      <a:pt x="0" y="16"/>
                    </a:lnTo>
                    <a:lnTo>
                      <a:pt x="3" y="16"/>
                    </a:lnTo>
                    <a:lnTo>
                      <a:pt x="16" y="0"/>
                    </a:lnTo>
                    <a:lnTo>
                      <a:pt x="19"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8" name="Freeform 203">
                <a:extLst>
                  <a:ext uri="{FF2B5EF4-FFF2-40B4-BE49-F238E27FC236}">
                    <a16:creationId xmlns:a16="http://schemas.microsoft.com/office/drawing/2014/main" id="{959FA0E8-FED5-1536-7F45-6CE2A09AABA9}"/>
                  </a:ext>
                </a:extLst>
              </p:cNvPr>
              <p:cNvSpPr>
                <a:spLocks/>
              </p:cNvSpPr>
              <p:nvPr/>
            </p:nvSpPr>
            <p:spPr bwMode="auto">
              <a:xfrm>
                <a:off x="3201" y="1388"/>
                <a:ext cx="16" cy="20"/>
              </a:xfrm>
              <a:custGeom>
                <a:avLst/>
                <a:gdLst>
                  <a:gd name="T0" fmla="*/ 10 w 16"/>
                  <a:gd name="T1" fmla="*/ 0 h 20"/>
                  <a:gd name="T2" fmla="*/ 0 w 16"/>
                  <a:gd name="T3" fmla="*/ 20 h 20"/>
                  <a:gd name="T4" fmla="*/ 3 w 16"/>
                  <a:gd name="T5" fmla="*/ 20 h 20"/>
                  <a:gd name="T6" fmla="*/ 13 w 16"/>
                  <a:gd name="T7" fmla="*/ 0 h 20"/>
                  <a:gd name="T8" fmla="*/ 16 w 16"/>
                  <a:gd name="T9" fmla="*/ 0 h 20"/>
                  <a:gd name="T10" fmla="*/ 6 w 16"/>
                  <a:gd name="T11" fmla="*/ 20 h 20"/>
                  <a:gd name="T12" fmla="*/ 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10" y="0"/>
                    </a:moveTo>
                    <a:lnTo>
                      <a:pt x="0" y="20"/>
                    </a:lnTo>
                    <a:lnTo>
                      <a:pt x="3" y="20"/>
                    </a:lnTo>
                    <a:lnTo>
                      <a:pt x="13" y="0"/>
                    </a:lnTo>
                    <a:lnTo>
                      <a:pt x="16"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9" name="Freeform 204">
                <a:extLst>
                  <a:ext uri="{FF2B5EF4-FFF2-40B4-BE49-F238E27FC236}">
                    <a16:creationId xmlns:a16="http://schemas.microsoft.com/office/drawing/2014/main" id="{D0E2D046-75E1-09DF-19CC-B6663DE7A085}"/>
                  </a:ext>
                </a:extLst>
              </p:cNvPr>
              <p:cNvSpPr>
                <a:spLocks/>
              </p:cNvSpPr>
              <p:nvPr/>
            </p:nvSpPr>
            <p:spPr bwMode="auto">
              <a:xfrm>
                <a:off x="3197" y="1408"/>
                <a:ext cx="10" cy="20"/>
              </a:xfrm>
              <a:custGeom>
                <a:avLst/>
                <a:gdLst>
                  <a:gd name="T0" fmla="*/ 4 w 10"/>
                  <a:gd name="T1" fmla="*/ 0 h 20"/>
                  <a:gd name="T2" fmla="*/ 0 w 10"/>
                  <a:gd name="T3" fmla="*/ 20 h 20"/>
                  <a:gd name="T4" fmla="*/ 4 w 10"/>
                  <a:gd name="T5" fmla="*/ 20 h 20"/>
                  <a:gd name="T6" fmla="*/ 7 w 10"/>
                  <a:gd name="T7" fmla="*/ 0 h 20"/>
                  <a:gd name="T8" fmla="*/ 10 w 10"/>
                  <a:gd name="T9" fmla="*/ 0 h 20"/>
                  <a:gd name="T10" fmla="*/ 7 w 10"/>
                  <a:gd name="T11" fmla="*/ 20 h 20"/>
                  <a:gd name="T12" fmla="*/ 4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0"/>
                    </a:moveTo>
                    <a:lnTo>
                      <a:pt x="0" y="20"/>
                    </a:lnTo>
                    <a:lnTo>
                      <a:pt x="4" y="20"/>
                    </a:lnTo>
                    <a:lnTo>
                      <a:pt x="7" y="0"/>
                    </a:lnTo>
                    <a:lnTo>
                      <a:pt x="10"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0" name="Freeform 205">
                <a:extLst>
                  <a:ext uri="{FF2B5EF4-FFF2-40B4-BE49-F238E27FC236}">
                    <a16:creationId xmlns:a16="http://schemas.microsoft.com/office/drawing/2014/main" id="{11248AEE-5810-6990-22B8-545B2C61A094}"/>
                  </a:ext>
                </a:extLst>
              </p:cNvPr>
              <p:cNvSpPr>
                <a:spLocks/>
              </p:cNvSpPr>
              <p:nvPr/>
            </p:nvSpPr>
            <p:spPr bwMode="auto">
              <a:xfrm>
                <a:off x="3227" y="1428"/>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1" name="Freeform 206">
                <a:extLst>
                  <a:ext uri="{FF2B5EF4-FFF2-40B4-BE49-F238E27FC236}">
                    <a16:creationId xmlns:a16="http://schemas.microsoft.com/office/drawing/2014/main" id="{EEFBFCAE-76C5-64B1-2EA3-5AE06D0283B2}"/>
                  </a:ext>
                </a:extLst>
              </p:cNvPr>
              <p:cNvSpPr>
                <a:spLocks/>
              </p:cNvSpPr>
              <p:nvPr/>
            </p:nvSpPr>
            <p:spPr bwMode="auto">
              <a:xfrm>
                <a:off x="3227" y="1441"/>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2" name="Freeform 207">
                <a:extLst>
                  <a:ext uri="{FF2B5EF4-FFF2-40B4-BE49-F238E27FC236}">
                    <a16:creationId xmlns:a16="http://schemas.microsoft.com/office/drawing/2014/main" id="{CF0BF35A-5B99-4BA2-91E9-C0C71C0EE533}"/>
                  </a:ext>
                </a:extLst>
              </p:cNvPr>
              <p:cNvSpPr>
                <a:spLocks/>
              </p:cNvSpPr>
              <p:nvPr/>
            </p:nvSpPr>
            <p:spPr bwMode="auto">
              <a:xfrm>
                <a:off x="3237"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3" name="Freeform 208">
                <a:extLst>
                  <a:ext uri="{FF2B5EF4-FFF2-40B4-BE49-F238E27FC236}">
                    <a16:creationId xmlns:a16="http://schemas.microsoft.com/office/drawing/2014/main" id="{76467163-7785-8F9B-1EDC-583CB05A465D}"/>
                  </a:ext>
                </a:extLst>
              </p:cNvPr>
              <p:cNvSpPr>
                <a:spLocks/>
              </p:cNvSpPr>
              <p:nvPr/>
            </p:nvSpPr>
            <p:spPr bwMode="auto">
              <a:xfrm>
                <a:off x="3247" y="1458"/>
                <a:ext cx="10" cy="9"/>
              </a:xfrm>
              <a:custGeom>
                <a:avLst/>
                <a:gdLst>
                  <a:gd name="T0" fmla="*/ 0 w 10"/>
                  <a:gd name="T1" fmla="*/ 0 h 9"/>
                  <a:gd name="T2" fmla="*/ 10 w 10"/>
                  <a:gd name="T3" fmla="*/ 3 h 9"/>
                  <a:gd name="T4" fmla="*/ 10 w 10"/>
                  <a:gd name="T5" fmla="*/ 6 h 9"/>
                  <a:gd name="T6" fmla="*/ 0 w 10"/>
                  <a:gd name="T7" fmla="*/ 3 h 9"/>
                  <a:gd name="T8" fmla="*/ 0 w 10"/>
                  <a:gd name="T9" fmla="*/ 6 h 9"/>
                  <a:gd name="T10" fmla="*/ 10 w 10"/>
                  <a:gd name="T11" fmla="*/ 9 h 9"/>
                  <a:gd name="T12" fmla="*/ 10 w 1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0"/>
                    </a:moveTo>
                    <a:lnTo>
                      <a:pt x="10" y="3"/>
                    </a:lnTo>
                    <a:lnTo>
                      <a:pt x="10" y="6"/>
                    </a:lnTo>
                    <a:lnTo>
                      <a:pt x="0" y="3"/>
                    </a:lnTo>
                    <a:lnTo>
                      <a:pt x="0" y="6"/>
                    </a:lnTo>
                    <a:lnTo>
                      <a:pt x="10" y="9"/>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92" name="Group 209">
              <a:extLst>
                <a:ext uri="{FF2B5EF4-FFF2-40B4-BE49-F238E27FC236}">
                  <a16:creationId xmlns:a16="http://schemas.microsoft.com/office/drawing/2014/main" id="{D5124565-C06E-76AF-B5DD-F050E9593FFB}"/>
                </a:ext>
              </a:extLst>
            </p:cNvPr>
            <p:cNvGrpSpPr>
              <a:grpSpLocks/>
            </p:cNvGrpSpPr>
            <p:nvPr/>
          </p:nvGrpSpPr>
          <p:grpSpPr bwMode="auto">
            <a:xfrm>
              <a:off x="1891" y="1089"/>
              <a:ext cx="2007" cy="418"/>
              <a:chOff x="1891" y="1089"/>
              <a:chExt cx="2007" cy="418"/>
            </a:xfrm>
          </p:grpSpPr>
          <p:sp>
            <p:nvSpPr>
              <p:cNvPr id="2544" name="Freeform 210">
                <a:extLst>
                  <a:ext uri="{FF2B5EF4-FFF2-40B4-BE49-F238E27FC236}">
                    <a16:creationId xmlns:a16="http://schemas.microsoft.com/office/drawing/2014/main" id="{ACC56683-222E-FCB8-594E-2AAB746F16A9}"/>
                  </a:ext>
                </a:extLst>
              </p:cNvPr>
              <p:cNvSpPr>
                <a:spLocks/>
              </p:cNvSpPr>
              <p:nvPr/>
            </p:nvSpPr>
            <p:spPr bwMode="auto">
              <a:xfrm>
                <a:off x="3257" y="1461"/>
                <a:ext cx="13" cy="10"/>
              </a:xfrm>
              <a:custGeom>
                <a:avLst/>
                <a:gdLst>
                  <a:gd name="T0" fmla="*/ 0 w 13"/>
                  <a:gd name="T1" fmla="*/ 0 h 10"/>
                  <a:gd name="T2" fmla="*/ 13 w 13"/>
                  <a:gd name="T3" fmla="*/ 3 h 10"/>
                  <a:gd name="T4" fmla="*/ 13 w 13"/>
                  <a:gd name="T5" fmla="*/ 6 h 10"/>
                  <a:gd name="T6" fmla="*/ 0 w 13"/>
                  <a:gd name="T7" fmla="*/ 3 h 10"/>
                  <a:gd name="T8" fmla="*/ 0 w 13"/>
                  <a:gd name="T9" fmla="*/ 6 h 10"/>
                  <a:gd name="T10" fmla="*/ 13 w 13"/>
                  <a:gd name="T11" fmla="*/ 10 h 10"/>
                  <a:gd name="T12" fmla="*/ 13 w 1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6"/>
                    </a:lnTo>
                    <a:lnTo>
                      <a:pt x="0" y="3"/>
                    </a:lnTo>
                    <a:lnTo>
                      <a:pt x="0" y="6"/>
                    </a:lnTo>
                    <a:lnTo>
                      <a:pt x="13" y="10"/>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5" name="Freeform 211">
                <a:extLst>
                  <a:ext uri="{FF2B5EF4-FFF2-40B4-BE49-F238E27FC236}">
                    <a16:creationId xmlns:a16="http://schemas.microsoft.com/office/drawing/2014/main" id="{56F32524-70C5-C225-93B5-F916F3B29C2A}"/>
                  </a:ext>
                </a:extLst>
              </p:cNvPr>
              <p:cNvSpPr>
                <a:spLocks/>
              </p:cNvSpPr>
              <p:nvPr/>
            </p:nvSpPr>
            <p:spPr bwMode="auto">
              <a:xfrm>
                <a:off x="3270"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6" name="Freeform 212">
                <a:extLst>
                  <a:ext uri="{FF2B5EF4-FFF2-40B4-BE49-F238E27FC236}">
                    <a16:creationId xmlns:a16="http://schemas.microsoft.com/office/drawing/2014/main" id="{AF73A906-5BED-B340-3EDA-F41241F8A862}"/>
                  </a:ext>
                </a:extLst>
              </p:cNvPr>
              <p:cNvSpPr>
                <a:spLocks/>
              </p:cNvSpPr>
              <p:nvPr/>
            </p:nvSpPr>
            <p:spPr bwMode="auto">
              <a:xfrm>
                <a:off x="3283" y="1458"/>
                <a:ext cx="10" cy="9"/>
              </a:xfrm>
              <a:custGeom>
                <a:avLst/>
                <a:gdLst>
                  <a:gd name="T0" fmla="*/ 0 w 10"/>
                  <a:gd name="T1" fmla="*/ 3 h 9"/>
                  <a:gd name="T2" fmla="*/ 10 w 10"/>
                  <a:gd name="T3" fmla="*/ 0 h 9"/>
                  <a:gd name="T4" fmla="*/ 10 w 10"/>
                  <a:gd name="T5" fmla="*/ 3 h 9"/>
                  <a:gd name="T6" fmla="*/ 0 w 10"/>
                  <a:gd name="T7" fmla="*/ 6 h 9"/>
                  <a:gd name="T8" fmla="*/ 0 w 10"/>
                  <a:gd name="T9" fmla="*/ 9 h 9"/>
                  <a:gd name="T10" fmla="*/ 10 w 10"/>
                  <a:gd name="T11" fmla="*/ 6 h 9"/>
                  <a:gd name="T12" fmla="*/ 10 w 1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3"/>
                    </a:moveTo>
                    <a:lnTo>
                      <a:pt x="10" y="0"/>
                    </a:lnTo>
                    <a:lnTo>
                      <a:pt x="10" y="3"/>
                    </a:lnTo>
                    <a:lnTo>
                      <a:pt x="0" y="6"/>
                    </a:lnTo>
                    <a:lnTo>
                      <a:pt x="0" y="9"/>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7" name="Freeform 213">
                <a:extLst>
                  <a:ext uri="{FF2B5EF4-FFF2-40B4-BE49-F238E27FC236}">
                    <a16:creationId xmlns:a16="http://schemas.microsoft.com/office/drawing/2014/main" id="{6C00C75A-D5D5-1630-62F6-A7F6EF7C1BE7}"/>
                  </a:ext>
                </a:extLst>
              </p:cNvPr>
              <p:cNvSpPr>
                <a:spLocks/>
              </p:cNvSpPr>
              <p:nvPr/>
            </p:nvSpPr>
            <p:spPr bwMode="auto">
              <a:xfrm>
                <a:off x="3293" y="1448"/>
                <a:ext cx="10" cy="16"/>
              </a:xfrm>
              <a:custGeom>
                <a:avLst/>
                <a:gdLst>
                  <a:gd name="T0" fmla="*/ 0 w 10"/>
                  <a:gd name="T1" fmla="*/ 10 h 16"/>
                  <a:gd name="T2" fmla="*/ 10 w 10"/>
                  <a:gd name="T3" fmla="*/ 0 h 16"/>
                  <a:gd name="T4" fmla="*/ 10 w 10"/>
                  <a:gd name="T5" fmla="*/ 3 h 16"/>
                  <a:gd name="T6" fmla="*/ 0 w 10"/>
                  <a:gd name="T7" fmla="*/ 13 h 16"/>
                  <a:gd name="T8" fmla="*/ 0 w 10"/>
                  <a:gd name="T9" fmla="*/ 16 h 16"/>
                  <a:gd name="T10" fmla="*/ 10 w 10"/>
                  <a:gd name="T11" fmla="*/ 6 h 16"/>
                  <a:gd name="T12" fmla="*/ 1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10"/>
                    </a:moveTo>
                    <a:lnTo>
                      <a:pt x="10" y="0"/>
                    </a:lnTo>
                    <a:lnTo>
                      <a:pt x="10" y="3"/>
                    </a:lnTo>
                    <a:lnTo>
                      <a:pt x="0" y="13"/>
                    </a:lnTo>
                    <a:lnTo>
                      <a:pt x="0" y="1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8" name="Freeform 214">
                <a:extLst>
                  <a:ext uri="{FF2B5EF4-FFF2-40B4-BE49-F238E27FC236}">
                    <a16:creationId xmlns:a16="http://schemas.microsoft.com/office/drawing/2014/main" id="{80B1C6CD-A9EF-6EBA-5AA7-66A5816C6847}"/>
                  </a:ext>
                </a:extLst>
              </p:cNvPr>
              <p:cNvSpPr>
                <a:spLocks/>
              </p:cNvSpPr>
              <p:nvPr/>
            </p:nvSpPr>
            <p:spPr bwMode="auto">
              <a:xfrm>
                <a:off x="3299" y="144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9" name="Freeform 215">
                <a:extLst>
                  <a:ext uri="{FF2B5EF4-FFF2-40B4-BE49-F238E27FC236}">
                    <a16:creationId xmlns:a16="http://schemas.microsoft.com/office/drawing/2014/main" id="{63369C17-3BC1-770B-B62F-9C77A1F369C4}"/>
                  </a:ext>
                </a:extLst>
              </p:cNvPr>
              <p:cNvSpPr>
                <a:spLocks/>
              </p:cNvSpPr>
              <p:nvPr/>
            </p:nvSpPr>
            <p:spPr bwMode="auto">
              <a:xfrm>
                <a:off x="3303"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0" name="Freeform 216">
                <a:extLst>
                  <a:ext uri="{FF2B5EF4-FFF2-40B4-BE49-F238E27FC236}">
                    <a16:creationId xmlns:a16="http://schemas.microsoft.com/office/drawing/2014/main" id="{CC4DFF47-C073-40B1-9D02-F14CA45C94D1}"/>
                  </a:ext>
                </a:extLst>
              </p:cNvPr>
              <p:cNvSpPr>
                <a:spLocks/>
              </p:cNvSpPr>
              <p:nvPr/>
            </p:nvSpPr>
            <p:spPr bwMode="auto">
              <a:xfrm>
                <a:off x="3303"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 name="Freeform 217">
                <a:extLst>
                  <a:ext uri="{FF2B5EF4-FFF2-40B4-BE49-F238E27FC236}">
                    <a16:creationId xmlns:a16="http://schemas.microsoft.com/office/drawing/2014/main" id="{34E2FC0E-7F7A-542D-5480-C0FEA83143E8}"/>
                  </a:ext>
                </a:extLst>
              </p:cNvPr>
              <p:cNvSpPr>
                <a:spLocks/>
              </p:cNvSpPr>
              <p:nvPr/>
            </p:nvSpPr>
            <p:spPr bwMode="auto">
              <a:xfrm>
                <a:off x="3299" y="1405"/>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2" name="Freeform 218">
                <a:extLst>
                  <a:ext uri="{FF2B5EF4-FFF2-40B4-BE49-F238E27FC236}">
                    <a16:creationId xmlns:a16="http://schemas.microsoft.com/office/drawing/2014/main" id="{E681127B-1CF8-C071-006B-F7DB0FF1715B}"/>
                  </a:ext>
                </a:extLst>
              </p:cNvPr>
              <p:cNvSpPr>
                <a:spLocks/>
              </p:cNvSpPr>
              <p:nvPr/>
            </p:nvSpPr>
            <p:spPr bwMode="auto">
              <a:xfrm>
                <a:off x="3293" y="1392"/>
                <a:ext cx="10" cy="16"/>
              </a:xfrm>
              <a:custGeom>
                <a:avLst/>
                <a:gdLst>
                  <a:gd name="T0" fmla="*/ 10 w 10"/>
                  <a:gd name="T1" fmla="*/ 10 h 16"/>
                  <a:gd name="T2" fmla="*/ 0 w 10"/>
                  <a:gd name="T3" fmla="*/ 0 h 16"/>
                  <a:gd name="T4" fmla="*/ 0 w 10"/>
                  <a:gd name="T5" fmla="*/ 3 h 16"/>
                  <a:gd name="T6" fmla="*/ 10 w 10"/>
                  <a:gd name="T7" fmla="*/ 13 h 16"/>
                  <a:gd name="T8" fmla="*/ 10 w 10"/>
                  <a:gd name="T9" fmla="*/ 16 h 16"/>
                  <a:gd name="T10" fmla="*/ 0 w 10"/>
                  <a:gd name="T11" fmla="*/ 6 h 16"/>
                  <a:gd name="T12" fmla="*/ 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0"/>
                    </a:moveTo>
                    <a:lnTo>
                      <a:pt x="0" y="0"/>
                    </a:lnTo>
                    <a:lnTo>
                      <a:pt x="0" y="3"/>
                    </a:lnTo>
                    <a:lnTo>
                      <a:pt x="10" y="13"/>
                    </a:lnTo>
                    <a:lnTo>
                      <a:pt x="10"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3" name="Freeform 219">
                <a:extLst>
                  <a:ext uri="{FF2B5EF4-FFF2-40B4-BE49-F238E27FC236}">
                    <a16:creationId xmlns:a16="http://schemas.microsoft.com/office/drawing/2014/main" id="{B6F0EED7-9E8F-262F-ED94-54D642B26067}"/>
                  </a:ext>
                </a:extLst>
              </p:cNvPr>
              <p:cNvSpPr>
                <a:spLocks/>
              </p:cNvSpPr>
              <p:nvPr/>
            </p:nvSpPr>
            <p:spPr bwMode="auto">
              <a:xfrm>
                <a:off x="3283" y="1385"/>
                <a:ext cx="10" cy="13"/>
              </a:xfrm>
              <a:custGeom>
                <a:avLst/>
                <a:gdLst>
                  <a:gd name="T0" fmla="*/ 10 w 10"/>
                  <a:gd name="T1" fmla="*/ 7 h 13"/>
                  <a:gd name="T2" fmla="*/ 0 w 10"/>
                  <a:gd name="T3" fmla="*/ 0 h 13"/>
                  <a:gd name="T4" fmla="*/ 0 w 10"/>
                  <a:gd name="T5" fmla="*/ 3 h 13"/>
                  <a:gd name="T6" fmla="*/ 10 w 10"/>
                  <a:gd name="T7" fmla="*/ 10 h 13"/>
                  <a:gd name="T8" fmla="*/ 10 w 10"/>
                  <a:gd name="T9" fmla="*/ 13 h 13"/>
                  <a:gd name="T10" fmla="*/ 0 w 10"/>
                  <a:gd name="T11" fmla="*/ 7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7"/>
                    </a:moveTo>
                    <a:lnTo>
                      <a:pt x="0" y="0"/>
                    </a:lnTo>
                    <a:lnTo>
                      <a:pt x="0" y="3"/>
                    </a:lnTo>
                    <a:lnTo>
                      <a:pt x="10" y="10"/>
                    </a:lnTo>
                    <a:lnTo>
                      <a:pt x="10"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4" name="Freeform 220">
                <a:extLst>
                  <a:ext uri="{FF2B5EF4-FFF2-40B4-BE49-F238E27FC236}">
                    <a16:creationId xmlns:a16="http://schemas.microsoft.com/office/drawing/2014/main" id="{15D09682-4245-BE33-E7C6-6C6FD23B8374}"/>
                  </a:ext>
                </a:extLst>
              </p:cNvPr>
              <p:cNvSpPr>
                <a:spLocks/>
              </p:cNvSpPr>
              <p:nvPr/>
            </p:nvSpPr>
            <p:spPr bwMode="auto">
              <a:xfrm>
                <a:off x="3270"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5" name="Freeform 221">
                <a:extLst>
                  <a:ext uri="{FF2B5EF4-FFF2-40B4-BE49-F238E27FC236}">
                    <a16:creationId xmlns:a16="http://schemas.microsoft.com/office/drawing/2014/main" id="{023DA2D8-BB5C-DFAA-8A2F-75423A0216D5}"/>
                  </a:ext>
                </a:extLst>
              </p:cNvPr>
              <p:cNvSpPr>
                <a:spLocks/>
              </p:cNvSpPr>
              <p:nvPr/>
            </p:nvSpPr>
            <p:spPr bwMode="auto">
              <a:xfrm>
                <a:off x="3257"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6" name="Freeform 222">
                <a:extLst>
                  <a:ext uri="{FF2B5EF4-FFF2-40B4-BE49-F238E27FC236}">
                    <a16:creationId xmlns:a16="http://schemas.microsoft.com/office/drawing/2014/main" id="{56C07D26-E10B-0BF9-1567-202141A7DEFE}"/>
                  </a:ext>
                </a:extLst>
              </p:cNvPr>
              <p:cNvSpPr>
                <a:spLocks/>
              </p:cNvSpPr>
              <p:nvPr/>
            </p:nvSpPr>
            <p:spPr bwMode="auto">
              <a:xfrm>
                <a:off x="3247" y="1385"/>
                <a:ext cx="10" cy="13"/>
              </a:xfrm>
              <a:custGeom>
                <a:avLst/>
                <a:gdLst>
                  <a:gd name="T0" fmla="*/ 10 w 10"/>
                  <a:gd name="T1" fmla="*/ 0 h 13"/>
                  <a:gd name="T2" fmla="*/ 0 w 10"/>
                  <a:gd name="T3" fmla="*/ 7 h 13"/>
                  <a:gd name="T4" fmla="*/ 0 w 10"/>
                  <a:gd name="T5" fmla="*/ 10 h 13"/>
                  <a:gd name="T6" fmla="*/ 10 w 10"/>
                  <a:gd name="T7" fmla="*/ 3 h 13"/>
                  <a:gd name="T8" fmla="*/ 10 w 10"/>
                  <a:gd name="T9" fmla="*/ 7 h 13"/>
                  <a:gd name="T10" fmla="*/ 0 w 10"/>
                  <a:gd name="T11" fmla="*/ 13 h 13"/>
                  <a:gd name="T12" fmla="*/ 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0" y="7"/>
                    </a:lnTo>
                    <a:lnTo>
                      <a:pt x="0" y="10"/>
                    </a:lnTo>
                    <a:lnTo>
                      <a:pt x="10" y="3"/>
                    </a:lnTo>
                    <a:lnTo>
                      <a:pt x="1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7" name="Freeform 223">
                <a:extLst>
                  <a:ext uri="{FF2B5EF4-FFF2-40B4-BE49-F238E27FC236}">
                    <a16:creationId xmlns:a16="http://schemas.microsoft.com/office/drawing/2014/main" id="{54DC4A1B-A70B-1E63-9848-CD69B08321CF}"/>
                  </a:ext>
                </a:extLst>
              </p:cNvPr>
              <p:cNvSpPr>
                <a:spLocks/>
              </p:cNvSpPr>
              <p:nvPr/>
            </p:nvSpPr>
            <p:spPr bwMode="auto">
              <a:xfrm>
                <a:off x="3237"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8" name="Freeform 224">
                <a:extLst>
                  <a:ext uri="{FF2B5EF4-FFF2-40B4-BE49-F238E27FC236}">
                    <a16:creationId xmlns:a16="http://schemas.microsoft.com/office/drawing/2014/main" id="{BB158479-8823-B75B-B58A-BCA8A8913826}"/>
                  </a:ext>
                </a:extLst>
              </p:cNvPr>
              <p:cNvSpPr>
                <a:spLocks/>
              </p:cNvSpPr>
              <p:nvPr/>
            </p:nvSpPr>
            <p:spPr bwMode="auto">
              <a:xfrm>
                <a:off x="3227" y="1405"/>
                <a:ext cx="13" cy="10"/>
              </a:xfrm>
              <a:custGeom>
                <a:avLst/>
                <a:gdLst>
                  <a:gd name="T0" fmla="*/ 7 w 13"/>
                  <a:gd name="T1" fmla="*/ 0 h 10"/>
                  <a:gd name="T2" fmla="*/ 0 w 13"/>
                  <a:gd name="T3" fmla="*/ 10 h 10"/>
                  <a:gd name="T4" fmla="*/ 3 w 13"/>
                  <a:gd name="T5" fmla="*/ 10 h 10"/>
                  <a:gd name="T6" fmla="*/ 10 w 13"/>
                  <a:gd name="T7" fmla="*/ 0 h 10"/>
                  <a:gd name="T8" fmla="*/ 13 w 13"/>
                  <a:gd name="T9" fmla="*/ 0 h 10"/>
                  <a:gd name="T10" fmla="*/ 7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10"/>
                    </a:lnTo>
                    <a:lnTo>
                      <a:pt x="3" y="10"/>
                    </a:lnTo>
                    <a:lnTo>
                      <a:pt x="10" y="0"/>
                    </a:lnTo>
                    <a:lnTo>
                      <a:pt x="13"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9" name="Freeform 225">
                <a:extLst>
                  <a:ext uri="{FF2B5EF4-FFF2-40B4-BE49-F238E27FC236}">
                    <a16:creationId xmlns:a16="http://schemas.microsoft.com/office/drawing/2014/main" id="{423683A3-D0FE-3237-9ECA-D67EEE21EA2C}"/>
                  </a:ext>
                </a:extLst>
              </p:cNvPr>
              <p:cNvSpPr>
                <a:spLocks/>
              </p:cNvSpPr>
              <p:nvPr/>
            </p:nvSpPr>
            <p:spPr bwMode="auto">
              <a:xfrm>
                <a:off x="3227" y="1415"/>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 name="Freeform 226">
                <a:extLst>
                  <a:ext uri="{FF2B5EF4-FFF2-40B4-BE49-F238E27FC236}">
                    <a16:creationId xmlns:a16="http://schemas.microsoft.com/office/drawing/2014/main" id="{E0BEA403-84D1-EE60-AA25-2660242CAAD4}"/>
                  </a:ext>
                </a:extLst>
              </p:cNvPr>
              <p:cNvSpPr>
                <a:spLocks/>
              </p:cNvSpPr>
              <p:nvPr/>
            </p:nvSpPr>
            <p:spPr bwMode="auto">
              <a:xfrm>
                <a:off x="3257"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 name="Freeform 227">
                <a:extLst>
                  <a:ext uri="{FF2B5EF4-FFF2-40B4-BE49-F238E27FC236}">
                    <a16:creationId xmlns:a16="http://schemas.microsoft.com/office/drawing/2014/main" id="{786626EE-89F8-2B70-C99B-1402EF1A0D5B}"/>
                  </a:ext>
                </a:extLst>
              </p:cNvPr>
              <p:cNvSpPr>
                <a:spLocks/>
              </p:cNvSpPr>
              <p:nvPr/>
            </p:nvSpPr>
            <p:spPr bwMode="auto">
              <a:xfrm>
                <a:off x="3260"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 name="Freeform 228">
                <a:extLst>
                  <a:ext uri="{FF2B5EF4-FFF2-40B4-BE49-F238E27FC236}">
                    <a16:creationId xmlns:a16="http://schemas.microsoft.com/office/drawing/2014/main" id="{2D4AB0AE-B523-A91B-6E40-3378F77D8CAF}"/>
                  </a:ext>
                </a:extLst>
              </p:cNvPr>
              <p:cNvSpPr>
                <a:spLocks/>
              </p:cNvSpPr>
              <p:nvPr/>
            </p:nvSpPr>
            <p:spPr bwMode="auto">
              <a:xfrm>
                <a:off x="3263" y="1431"/>
                <a:ext cx="4" cy="7"/>
              </a:xfrm>
              <a:custGeom>
                <a:avLst/>
                <a:gdLst>
                  <a:gd name="T0" fmla="*/ 0 w 4"/>
                  <a:gd name="T1" fmla="*/ 0 h 7"/>
                  <a:gd name="T2" fmla="*/ 4 w 4"/>
                  <a:gd name="T3" fmla="*/ 0 h 7"/>
                  <a:gd name="T4" fmla="*/ 4 w 4"/>
                  <a:gd name="T5" fmla="*/ 4 h 7"/>
                  <a:gd name="T6" fmla="*/ 0 w 4"/>
                  <a:gd name="T7" fmla="*/ 4 h 7"/>
                  <a:gd name="T8" fmla="*/ 0 w 4"/>
                  <a:gd name="T9" fmla="*/ 7 h 7"/>
                  <a:gd name="T10" fmla="*/ 4 w 4"/>
                  <a:gd name="T11" fmla="*/ 7 h 7"/>
                  <a:gd name="T12" fmla="*/ 4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4"/>
                    </a:lnTo>
                    <a:lnTo>
                      <a:pt x="0" y="4"/>
                    </a:lnTo>
                    <a:lnTo>
                      <a:pt x="0" y="7"/>
                    </a:lnTo>
                    <a:lnTo>
                      <a:pt x="4" y="7"/>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 name="Freeform 229">
                <a:extLst>
                  <a:ext uri="{FF2B5EF4-FFF2-40B4-BE49-F238E27FC236}">
                    <a16:creationId xmlns:a16="http://schemas.microsoft.com/office/drawing/2014/main" id="{056D61CC-CD9A-6847-3DE8-B22C24A3C0F7}"/>
                  </a:ext>
                </a:extLst>
              </p:cNvPr>
              <p:cNvSpPr>
                <a:spLocks/>
              </p:cNvSpPr>
              <p:nvPr/>
            </p:nvSpPr>
            <p:spPr bwMode="auto">
              <a:xfrm>
                <a:off x="3267"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 name="Freeform 230">
                <a:extLst>
                  <a:ext uri="{FF2B5EF4-FFF2-40B4-BE49-F238E27FC236}">
                    <a16:creationId xmlns:a16="http://schemas.microsoft.com/office/drawing/2014/main" id="{15F158F5-D891-FF29-57FF-A8D6956AA9C8}"/>
                  </a:ext>
                </a:extLst>
              </p:cNvPr>
              <p:cNvSpPr>
                <a:spLocks/>
              </p:cNvSpPr>
              <p:nvPr/>
            </p:nvSpPr>
            <p:spPr bwMode="auto">
              <a:xfrm>
                <a:off x="3270"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 name="Freeform 231">
                <a:extLst>
                  <a:ext uri="{FF2B5EF4-FFF2-40B4-BE49-F238E27FC236}">
                    <a16:creationId xmlns:a16="http://schemas.microsoft.com/office/drawing/2014/main" id="{AFB96D98-E16A-FE8D-E1BA-46592A01BF71}"/>
                  </a:ext>
                </a:extLst>
              </p:cNvPr>
              <p:cNvSpPr>
                <a:spLocks/>
              </p:cNvSpPr>
              <p:nvPr/>
            </p:nvSpPr>
            <p:spPr bwMode="auto">
              <a:xfrm>
                <a:off x="3273"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 name="Freeform 232">
                <a:extLst>
                  <a:ext uri="{FF2B5EF4-FFF2-40B4-BE49-F238E27FC236}">
                    <a16:creationId xmlns:a16="http://schemas.microsoft.com/office/drawing/2014/main" id="{51F12020-BC22-C9E5-CE4E-F178DB23FF7A}"/>
                  </a:ext>
                </a:extLst>
              </p:cNvPr>
              <p:cNvSpPr>
                <a:spLocks/>
              </p:cNvSpPr>
              <p:nvPr/>
            </p:nvSpPr>
            <p:spPr bwMode="auto">
              <a:xfrm>
                <a:off x="3273"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 name="Freeform 233">
                <a:extLst>
                  <a:ext uri="{FF2B5EF4-FFF2-40B4-BE49-F238E27FC236}">
                    <a16:creationId xmlns:a16="http://schemas.microsoft.com/office/drawing/2014/main" id="{F12D05A1-D6E3-D428-2AAD-5CBE45224573}"/>
                  </a:ext>
                </a:extLst>
              </p:cNvPr>
              <p:cNvSpPr>
                <a:spLocks/>
              </p:cNvSpPr>
              <p:nvPr/>
            </p:nvSpPr>
            <p:spPr bwMode="auto">
              <a:xfrm>
                <a:off x="3273"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8" name="Freeform 234">
                <a:extLst>
                  <a:ext uri="{FF2B5EF4-FFF2-40B4-BE49-F238E27FC236}">
                    <a16:creationId xmlns:a16="http://schemas.microsoft.com/office/drawing/2014/main" id="{62DDE089-8141-F40B-15B0-B375F8791EC6}"/>
                  </a:ext>
                </a:extLst>
              </p:cNvPr>
              <p:cNvSpPr>
                <a:spLocks/>
              </p:cNvSpPr>
              <p:nvPr/>
            </p:nvSpPr>
            <p:spPr bwMode="auto">
              <a:xfrm>
                <a:off x="3273"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9" name="Freeform 235">
                <a:extLst>
                  <a:ext uri="{FF2B5EF4-FFF2-40B4-BE49-F238E27FC236}">
                    <a16:creationId xmlns:a16="http://schemas.microsoft.com/office/drawing/2014/main" id="{555A8AD9-A435-C25D-B1BD-143A4070625B}"/>
                  </a:ext>
                </a:extLst>
              </p:cNvPr>
              <p:cNvSpPr>
                <a:spLocks/>
              </p:cNvSpPr>
              <p:nvPr/>
            </p:nvSpPr>
            <p:spPr bwMode="auto">
              <a:xfrm>
                <a:off x="3273"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0" name="Freeform 236">
                <a:extLst>
                  <a:ext uri="{FF2B5EF4-FFF2-40B4-BE49-F238E27FC236}">
                    <a16:creationId xmlns:a16="http://schemas.microsoft.com/office/drawing/2014/main" id="{85A7326D-5545-A2DF-31F0-641550E86167}"/>
                  </a:ext>
                </a:extLst>
              </p:cNvPr>
              <p:cNvSpPr>
                <a:spLocks/>
              </p:cNvSpPr>
              <p:nvPr/>
            </p:nvSpPr>
            <p:spPr bwMode="auto">
              <a:xfrm>
                <a:off x="3273"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1" name="Freeform 237">
                <a:extLst>
                  <a:ext uri="{FF2B5EF4-FFF2-40B4-BE49-F238E27FC236}">
                    <a16:creationId xmlns:a16="http://schemas.microsoft.com/office/drawing/2014/main" id="{D9CD12C8-8FC1-2604-C686-A723C5337102}"/>
                  </a:ext>
                </a:extLst>
              </p:cNvPr>
              <p:cNvSpPr>
                <a:spLocks/>
              </p:cNvSpPr>
              <p:nvPr/>
            </p:nvSpPr>
            <p:spPr bwMode="auto">
              <a:xfrm>
                <a:off x="3270"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2" name="Freeform 238">
                <a:extLst>
                  <a:ext uri="{FF2B5EF4-FFF2-40B4-BE49-F238E27FC236}">
                    <a16:creationId xmlns:a16="http://schemas.microsoft.com/office/drawing/2014/main" id="{866CB799-530D-1214-29BE-0D297C9737E8}"/>
                  </a:ext>
                </a:extLst>
              </p:cNvPr>
              <p:cNvSpPr>
                <a:spLocks/>
              </p:cNvSpPr>
              <p:nvPr/>
            </p:nvSpPr>
            <p:spPr bwMode="auto">
              <a:xfrm>
                <a:off x="3267"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3" name="Freeform 239">
                <a:extLst>
                  <a:ext uri="{FF2B5EF4-FFF2-40B4-BE49-F238E27FC236}">
                    <a16:creationId xmlns:a16="http://schemas.microsoft.com/office/drawing/2014/main" id="{3773AEB7-A9E5-299A-1D3C-B4817E4292B9}"/>
                  </a:ext>
                </a:extLst>
              </p:cNvPr>
              <p:cNvSpPr>
                <a:spLocks/>
              </p:cNvSpPr>
              <p:nvPr/>
            </p:nvSpPr>
            <p:spPr bwMode="auto">
              <a:xfrm>
                <a:off x="3263" y="1415"/>
                <a:ext cx="4" cy="10"/>
              </a:xfrm>
              <a:custGeom>
                <a:avLst/>
                <a:gdLst>
                  <a:gd name="T0" fmla="*/ 4 w 4"/>
                  <a:gd name="T1" fmla="*/ 0 h 10"/>
                  <a:gd name="T2" fmla="*/ 0 w 4"/>
                  <a:gd name="T3" fmla="*/ 3 h 10"/>
                  <a:gd name="T4" fmla="*/ 0 w 4"/>
                  <a:gd name="T5" fmla="*/ 6 h 10"/>
                  <a:gd name="T6" fmla="*/ 4 w 4"/>
                  <a:gd name="T7" fmla="*/ 3 h 10"/>
                  <a:gd name="T8" fmla="*/ 4 w 4"/>
                  <a:gd name="T9" fmla="*/ 6 h 10"/>
                  <a:gd name="T10" fmla="*/ 0 w 4"/>
                  <a:gd name="T11" fmla="*/ 10 h 10"/>
                  <a:gd name="T12" fmla="*/ 0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6"/>
                    </a:lnTo>
                    <a:lnTo>
                      <a:pt x="4" y="3"/>
                    </a:lnTo>
                    <a:lnTo>
                      <a:pt x="4"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4" name="Freeform 240">
                <a:extLst>
                  <a:ext uri="{FF2B5EF4-FFF2-40B4-BE49-F238E27FC236}">
                    <a16:creationId xmlns:a16="http://schemas.microsoft.com/office/drawing/2014/main" id="{E8E7EAA5-45D5-EA5D-8F98-9DC7FE959898}"/>
                  </a:ext>
                </a:extLst>
              </p:cNvPr>
              <p:cNvSpPr>
                <a:spLocks/>
              </p:cNvSpPr>
              <p:nvPr/>
            </p:nvSpPr>
            <p:spPr bwMode="auto">
              <a:xfrm>
                <a:off x="3260"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5" name="Freeform 241">
                <a:extLst>
                  <a:ext uri="{FF2B5EF4-FFF2-40B4-BE49-F238E27FC236}">
                    <a16:creationId xmlns:a16="http://schemas.microsoft.com/office/drawing/2014/main" id="{1D80C918-6C33-402C-110F-7A68CF1AE793}"/>
                  </a:ext>
                </a:extLst>
              </p:cNvPr>
              <p:cNvSpPr>
                <a:spLocks/>
              </p:cNvSpPr>
              <p:nvPr/>
            </p:nvSpPr>
            <p:spPr bwMode="auto">
              <a:xfrm>
                <a:off x="3257"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6" name="Freeform 242">
                <a:extLst>
                  <a:ext uri="{FF2B5EF4-FFF2-40B4-BE49-F238E27FC236}">
                    <a16:creationId xmlns:a16="http://schemas.microsoft.com/office/drawing/2014/main" id="{483E8FBB-8996-F66A-C443-B21E095C3C91}"/>
                  </a:ext>
                </a:extLst>
              </p:cNvPr>
              <p:cNvSpPr>
                <a:spLocks/>
              </p:cNvSpPr>
              <p:nvPr/>
            </p:nvSpPr>
            <p:spPr bwMode="auto">
              <a:xfrm>
                <a:off x="3346" y="1388"/>
                <a:ext cx="102" cy="7"/>
              </a:xfrm>
              <a:custGeom>
                <a:avLst/>
                <a:gdLst>
                  <a:gd name="T0" fmla="*/ 102 w 102"/>
                  <a:gd name="T1" fmla="*/ 0 h 7"/>
                  <a:gd name="T2" fmla="*/ 0 w 102"/>
                  <a:gd name="T3" fmla="*/ 0 h 7"/>
                  <a:gd name="T4" fmla="*/ 0 w 102"/>
                  <a:gd name="T5" fmla="*/ 4 h 7"/>
                  <a:gd name="T6" fmla="*/ 102 w 102"/>
                  <a:gd name="T7" fmla="*/ 4 h 7"/>
                  <a:gd name="T8" fmla="*/ 102 w 102"/>
                  <a:gd name="T9" fmla="*/ 7 h 7"/>
                  <a:gd name="T10" fmla="*/ 0 w 102"/>
                  <a:gd name="T11" fmla="*/ 7 h 7"/>
                  <a:gd name="T12" fmla="*/ 0 w 10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7">
                    <a:moveTo>
                      <a:pt x="102" y="0"/>
                    </a:moveTo>
                    <a:lnTo>
                      <a:pt x="0" y="0"/>
                    </a:lnTo>
                    <a:lnTo>
                      <a:pt x="0" y="4"/>
                    </a:lnTo>
                    <a:lnTo>
                      <a:pt x="102" y="4"/>
                    </a:lnTo>
                    <a:lnTo>
                      <a:pt x="10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7" name="Freeform 243">
                <a:extLst>
                  <a:ext uri="{FF2B5EF4-FFF2-40B4-BE49-F238E27FC236}">
                    <a16:creationId xmlns:a16="http://schemas.microsoft.com/office/drawing/2014/main" id="{F87CE770-0AD6-0ADB-DDB5-6D0DA6E74417}"/>
                  </a:ext>
                </a:extLst>
              </p:cNvPr>
              <p:cNvSpPr>
                <a:spLocks/>
              </p:cNvSpPr>
              <p:nvPr/>
            </p:nvSpPr>
            <p:spPr bwMode="auto">
              <a:xfrm>
                <a:off x="3171" y="1388"/>
                <a:ext cx="40" cy="7"/>
              </a:xfrm>
              <a:custGeom>
                <a:avLst/>
                <a:gdLst>
                  <a:gd name="T0" fmla="*/ 40 w 40"/>
                  <a:gd name="T1" fmla="*/ 0 h 7"/>
                  <a:gd name="T2" fmla="*/ 0 w 40"/>
                  <a:gd name="T3" fmla="*/ 0 h 7"/>
                  <a:gd name="T4" fmla="*/ 0 w 40"/>
                  <a:gd name="T5" fmla="*/ 4 h 7"/>
                  <a:gd name="T6" fmla="*/ 40 w 40"/>
                  <a:gd name="T7" fmla="*/ 4 h 7"/>
                  <a:gd name="T8" fmla="*/ 40 w 40"/>
                  <a:gd name="T9" fmla="*/ 7 h 7"/>
                  <a:gd name="T10" fmla="*/ 0 w 40"/>
                  <a:gd name="T11" fmla="*/ 7 h 7"/>
                  <a:gd name="T12" fmla="*/ 0 w 4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40" y="0"/>
                    </a:moveTo>
                    <a:lnTo>
                      <a:pt x="0" y="0"/>
                    </a:lnTo>
                    <a:lnTo>
                      <a:pt x="0" y="4"/>
                    </a:lnTo>
                    <a:lnTo>
                      <a:pt x="40" y="4"/>
                    </a:lnTo>
                    <a:lnTo>
                      <a:pt x="4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8" name="Freeform 244">
                <a:extLst>
                  <a:ext uri="{FF2B5EF4-FFF2-40B4-BE49-F238E27FC236}">
                    <a16:creationId xmlns:a16="http://schemas.microsoft.com/office/drawing/2014/main" id="{654EAB01-9DD5-D90B-23FF-7D06671C3BA4}"/>
                  </a:ext>
                </a:extLst>
              </p:cNvPr>
              <p:cNvSpPr>
                <a:spLocks/>
              </p:cNvSpPr>
              <p:nvPr/>
            </p:nvSpPr>
            <p:spPr bwMode="auto">
              <a:xfrm>
                <a:off x="3072" y="142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9" name="Freeform 245">
                <a:extLst>
                  <a:ext uri="{FF2B5EF4-FFF2-40B4-BE49-F238E27FC236}">
                    <a16:creationId xmlns:a16="http://schemas.microsoft.com/office/drawing/2014/main" id="{4B029AC3-9961-2B0A-1518-97B47934F791}"/>
                  </a:ext>
                </a:extLst>
              </p:cNvPr>
              <p:cNvSpPr>
                <a:spLocks/>
              </p:cNvSpPr>
              <p:nvPr/>
            </p:nvSpPr>
            <p:spPr bwMode="auto">
              <a:xfrm>
                <a:off x="3082" y="1451"/>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0" name="Freeform 246">
                <a:extLst>
                  <a:ext uri="{FF2B5EF4-FFF2-40B4-BE49-F238E27FC236}">
                    <a16:creationId xmlns:a16="http://schemas.microsoft.com/office/drawing/2014/main" id="{05190F72-05A5-5221-B269-37184C82C66F}"/>
                  </a:ext>
                </a:extLst>
              </p:cNvPr>
              <p:cNvSpPr>
                <a:spLocks/>
              </p:cNvSpPr>
              <p:nvPr/>
            </p:nvSpPr>
            <p:spPr bwMode="auto">
              <a:xfrm>
                <a:off x="3109" y="1458"/>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1" name="Freeform 247">
                <a:extLst>
                  <a:ext uri="{FF2B5EF4-FFF2-40B4-BE49-F238E27FC236}">
                    <a16:creationId xmlns:a16="http://schemas.microsoft.com/office/drawing/2014/main" id="{A2C22D08-6C37-096C-EFCF-EE266D995D02}"/>
                  </a:ext>
                </a:extLst>
              </p:cNvPr>
              <p:cNvSpPr>
                <a:spLocks/>
              </p:cNvSpPr>
              <p:nvPr/>
            </p:nvSpPr>
            <p:spPr bwMode="auto">
              <a:xfrm>
                <a:off x="3109" y="1458"/>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 name="Freeform 248">
                <a:extLst>
                  <a:ext uri="{FF2B5EF4-FFF2-40B4-BE49-F238E27FC236}">
                    <a16:creationId xmlns:a16="http://schemas.microsoft.com/office/drawing/2014/main" id="{BA5933E5-9DC6-56FB-DE3F-75660C1CC968}"/>
                  </a:ext>
                </a:extLst>
              </p:cNvPr>
              <p:cNvSpPr>
                <a:spLocks/>
              </p:cNvSpPr>
              <p:nvPr/>
            </p:nvSpPr>
            <p:spPr bwMode="auto">
              <a:xfrm>
                <a:off x="3128" y="1448"/>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3" name="Freeform 249">
                <a:extLst>
                  <a:ext uri="{FF2B5EF4-FFF2-40B4-BE49-F238E27FC236}">
                    <a16:creationId xmlns:a16="http://schemas.microsoft.com/office/drawing/2014/main" id="{73F48B95-DA71-20E9-F77A-7BBA17B0BDF5}"/>
                  </a:ext>
                </a:extLst>
              </p:cNvPr>
              <p:cNvSpPr>
                <a:spLocks/>
              </p:cNvSpPr>
              <p:nvPr/>
            </p:nvSpPr>
            <p:spPr bwMode="auto">
              <a:xfrm>
                <a:off x="3138"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4" name="Freeform 250">
                <a:extLst>
                  <a:ext uri="{FF2B5EF4-FFF2-40B4-BE49-F238E27FC236}">
                    <a16:creationId xmlns:a16="http://schemas.microsoft.com/office/drawing/2014/main" id="{82568728-EAB2-49EE-8D1C-9F54095C9E3F}"/>
                  </a:ext>
                </a:extLst>
              </p:cNvPr>
              <p:cNvSpPr>
                <a:spLocks/>
              </p:cNvSpPr>
              <p:nvPr/>
            </p:nvSpPr>
            <p:spPr bwMode="auto">
              <a:xfrm>
                <a:off x="3138" y="1425"/>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5" name="Freeform 251">
                <a:extLst>
                  <a:ext uri="{FF2B5EF4-FFF2-40B4-BE49-F238E27FC236}">
                    <a16:creationId xmlns:a16="http://schemas.microsoft.com/office/drawing/2014/main" id="{A615A125-D4C6-B1F6-3B59-25C4A0430CEE}"/>
                  </a:ext>
                </a:extLst>
              </p:cNvPr>
              <p:cNvSpPr>
                <a:spLocks/>
              </p:cNvSpPr>
              <p:nvPr/>
            </p:nvSpPr>
            <p:spPr bwMode="auto">
              <a:xfrm>
                <a:off x="3125" y="1402"/>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6" name="Freeform 252">
                <a:extLst>
                  <a:ext uri="{FF2B5EF4-FFF2-40B4-BE49-F238E27FC236}">
                    <a16:creationId xmlns:a16="http://schemas.microsoft.com/office/drawing/2014/main" id="{78FC1A1F-F498-253E-8B6A-B6AAF6602146}"/>
                  </a:ext>
                </a:extLst>
              </p:cNvPr>
              <p:cNvSpPr>
                <a:spLocks/>
              </p:cNvSpPr>
              <p:nvPr/>
            </p:nvSpPr>
            <p:spPr bwMode="auto">
              <a:xfrm>
                <a:off x="3109" y="1392"/>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7" name="Freeform 253">
                <a:extLst>
                  <a:ext uri="{FF2B5EF4-FFF2-40B4-BE49-F238E27FC236}">
                    <a16:creationId xmlns:a16="http://schemas.microsoft.com/office/drawing/2014/main" id="{0F410B31-D8DC-A325-418A-EB473B468C9D}"/>
                  </a:ext>
                </a:extLst>
              </p:cNvPr>
              <p:cNvSpPr>
                <a:spLocks/>
              </p:cNvSpPr>
              <p:nvPr/>
            </p:nvSpPr>
            <p:spPr bwMode="auto">
              <a:xfrm>
                <a:off x="3105" y="1392"/>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8" name="Freeform 254">
                <a:extLst>
                  <a:ext uri="{FF2B5EF4-FFF2-40B4-BE49-F238E27FC236}">
                    <a16:creationId xmlns:a16="http://schemas.microsoft.com/office/drawing/2014/main" id="{307435AD-F70E-9D73-5546-95798380F109}"/>
                  </a:ext>
                </a:extLst>
              </p:cNvPr>
              <p:cNvSpPr>
                <a:spLocks/>
              </p:cNvSpPr>
              <p:nvPr/>
            </p:nvSpPr>
            <p:spPr bwMode="auto">
              <a:xfrm>
                <a:off x="3079" y="1405"/>
                <a:ext cx="10" cy="3"/>
              </a:xfrm>
              <a:custGeom>
                <a:avLst/>
                <a:gdLst>
                  <a:gd name="T0" fmla="*/ 3 w 10"/>
                  <a:gd name="T1" fmla="*/ 0 h 3"/>
                  <a:gd name="T2" fmla="*/ 0 w 10"/>
                  <a:gd name="T3" fmla="*/ 3 h 3"/>
                  <a:gd name="T4" fmla="*/ 3 w 10"/>
                  <a:gd name="T5" fmla="*/ 3 h 3"/>
                  <a:gd name="T6" fmla="*/ 7 w 10"/>
                  <a:gd name="T7" fmla="*/ 0 h 3"/>
                  <a:gd name="T8" fmla="*/ 10 w 10"/>
                  <a:gd name="T9" fmla="*/ 0 h 3"/>
                  <a:gd name="T10" fmla="*/ 7 w 10"/>
                  <a:gd name="T11" fmla="*/ 3 h 3"/>
                  <a:gd name="T12" fmla="*/ 3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0"/>
                    </a:moveTo>
                    <a:lnTo>
                      <a:pt x="0" y="3"/>
                    </a:lnTo>
                    <a:lnTo>
                      <a:pt x="3" y="3"/>
                    </a:lnTo>
                    <a:lnTo>
                      <a:pt x="7" y="0"/>
                    </a:lnTo>
                    <a:lnTo>
                      <a:pt x="10"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9" name="Freeform 255">
                <a:extLst>
                  <a:ext uri="{FF2B5EF4-FFF2-40B4-BE49-F238E27FC236}">
                    <a16:creationId xmlns:a16="http://schemas.microsoft.com/office/drawing/2014/main" id="{A4B17190-160E-059D-5C3E-D966B1887837}"/>
                  </a:ext>
                </a:extLst>
              </p:cNvPr>
              <p:cNvSpPr>
                <a:spLocks/>
              </p:cNvSpPr>
              <p:nvPr/>
            </p:nvSpPr>
            <p:spPr bwMode="auto">
              <a:xfrm>
                <a:off x="3072"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0" name="Freeform 256">
                <a:extLst>
                  <a:ext uri="{FF2B5EF4-FFF2-40B4-BE49-F238E27FC236}">
                    <a16:creationId xmlns:a16="http://schemas.microsoft.com/office/drawing/2014/main" id="{88F59A42-31DC-7796-E73A-165CB4834F7D}"/>
                  </a:ext>
                </a:extLst>
              </p:cNvPr>
              <p:cNvSpPr>
                <a:spLocks/>
              </p:cNvSpPr>
              <p:nvPr/>
            </p:nvSpPr>
            <p:spPr bwMode="auto">
              <a:xfrm>
                <a:off x="3234"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1" name="Freeform 257">
                <a:extLst>
                  <a:ext uri="{FF2B5EF4-FFF2-40B4-BE49-F238E27FC236}">
                    <a16:creationId xmlns:a16="http://schemas.microsoft.com/office/drawing/2014/main" id="{EB99928E-590A-0C88-804C-2AF156AEB282}"/>
                  </a:ext>
                </a:extLst>
              </p:cNvPr>
              <p:cNvSpPr>
                <a:spLocks/>
              </p:cNvSpPr>
              <p:nvPr/>
            </p:nvSpPr>
            <p:spPr bwMode="auto">
              <a:xfrm>
                <a:off x="3244" y="144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2" name="Freeform 258">
                <a:extLst>
                  <a:ext uri="{FF2B5EF4-FFF2-40B4-BE49-F238E27FC236}">
                    <a16:creationId xmlns:a16="http://schemas.microsoft.com/office/drawing/2014/main" id="{9606CA7D-59F7-6275-139B-914D4BCE95D7}"/>
                  </a:ext>
                </a:extLst>
              </p:cNvPr>
              <p:cNvSpPr>
                <a:spLocks/>
              </p:cNvSpPr>
              <p:nvPr/>
            </p:nvSpPr>
            <p:spPr bwMode="auto">
              <a:xfrm>
                <a:off x="3267" y="145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3" name="Freeform 259">
                <a:extLst>
                  <a:ext uri="{FF2B5EF4-FFF2-40B4-BE49-F238E27FC236}">
                    <a16:creationId xmlns:a16="http://schemas.microsoft.com/office/drawing/2014/main" id="{9422C843-31E5-F1E8-F4CA-D406CDFB9ED0}"/>
                  </a:ext>
                </a:extLst>
              </p:cNvPr>
              <p:cNvSpPr>
                <a:spLocks/>
              </p:cNvSpPr>
              <p:nvPr/>
            </p:nvSpPr>
            <p:spPr bwMode="auto">
              <a:xfrm>
                <a:off x="3290"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4" name="Freeform 260">
                <a:extLst>
                  <a:ext uri="{FF2B5EF4-FFF2-40B4-BE49-F238E27FC236}">
                    <a16:creationId xmlns:a16="http://schemas.microsoft.com/office/drawing/2014/main" id="{467E9E0F-5E9E-DFA0-3F60-46E3E68AFA62}"/>
                  </a:ext>
                </a:extLst>
              </p:cNvPr>
              <p:cNvSpPr>
                <a:spLocks/>
              </p:cNvSpPr>
              <p:nvPr/>
            </p:nvSpPr>
            <p:spPr bwMode="auto">
              <a:xfrm>
                <a:off x="3286" y="1451"/>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5" name="Freeform 261">
                <a:extLst>
                  <a:ext uri="{FF2B5EF4-FFF2-40B4-BE49-F238E27FC236}">
                    <a16:creationId xmlns:a16="http://schemas.microsoft.com/office/drawing/2014/main" id="{A7AB20CF-7DA9-68C5-8DF7-C92D7935ABA9}"/>
                  </a:ext>
                </a:extLst>
              </p:cNvPr>
              <p:cNvSpPr>
                <a:spLocks/>
              </p:cNvSpPr>
              <p:nvPr/>
            </p:nvSpPr>
            <p:spPr bwMode="auto">
              <a:xfrm>
                <a:off x="3296" y="1428"/>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6" name="Freeform 262">
                <a:extLst>
                  <a:ext uri="{FF2B5EF4-FFF2-40B4-BE49-F238E27FC236}">
                    <a16:creationId xmlns:a16="http://schemas.microsoft.com/office/drawing/2014/main" id="{B9FB96A7-004C-D051-8886-AD429617510E}"/>
                  </a:ext>
                </a:extLst>
              </p:cNvPr>
              <p:cNvSpPr>
                <a:spLocks/>
              </p:cNvSpPr>
              <p:nvPr/>
            </p:nvSpPr>
            <p:spPr bwMode="auto">
              <a:xfrm>
                <a:off x="3293" y="1408"/>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7" name="Freeform 263">
                <a:extLst>
                  <a:ext uri="{FF2B5EF4-FFF2-40B4-BE49-F238E27FC236}">
                    <a16:creationId xmlns:a16="http://schemas.microsoft.com/office/drawing/2014/main" id="{36AC01B4-4B67-0803-BB38-841A392BC112}"/>
                  </a:ext>
                </a:extLst>
              </p:cNvPr>
              <p:cNvSpPr>
                <a:spLocks/>
              </p:cNvSpPr>
              <p:nvPr/>
            </p:nvSpPr>
            <p:spPr bwMode="auto">
              <a:xfrm>
                <a:off x="3290" y="140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8" name="Freeform 264">
                <a:extLst>
                  <a:ext uri="{FF2B5EF4-FFF2-40B4-BE49-F238E27FC236}">
                    <a16:creationId xmlns:a16="http://schemas.microsoft.com/office/drawing/2014/main" id="{671F62B3-4225-848E-B546-7A29277E7254}"/>
                  </a:ext>
                </a:extLst>
              </p:cNvPr>
              <p:cNvSpPr>
                <a:spLocks/>
              </p:cNvSpPr>
              <p:nvPr/>
            </p:nvSpPr>
            <p:spPr bwMode="auto">
              <a:xfrm>
                <a:off x="3270" y="1392"/>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9" name="Freeform 265">
                <a:extLst>
                  <a:ext uri="{FF2B5EF4-FFF2-40B4-BE49-F238E27FC236}">
                    <a16:creationId xmlns:a16="http://schemas.microsoft.com/office/drawing/2014/main" id="{5F0C0FB1-06A5-5314-31B0-F8AFE676429F}"/>
                  </a:ext>
                </a:extLst>
              </p:cNvPr>
              <p:cNvSpPr>
                <a:spLocks/>
              </p:cNvSpPr>
              <p:nvPr/>
            </p:nvSpPr>
            <p:spPr bwMode="auto">
              <a:xfrm>
                <a:off x="3247" y="1402"/>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0" name="Freeform 266">
                <a:extLst>
                  <a:ext uri="{FF2B5EF4-FFF2-40B4-BE49-F238E27FC236}">
                    <a16:creationId xmlns:a16="http://schemas.microsoft.com/office/drawing/2014/main" id="{4480D1AB-AB78-6BD1-8114-E75CCC29B27B}"/>
                  </a:ext>
                </a:extLst>
              </p:cNvPr>
              <p:cNvSpPr>
                <a:spLocks/>
              </p:cNvSpPr>
              <p:nvPr/>
            </p:nvSpPr>
            <p:spPr bwMode="auto">
              <a:xfrm>
                <a:off x="3247" y="1398"/>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1" name="Freeform 267">
                <a:extLst>
                  <a:ext uri="{FF2B5EF4-FFF2-40B4-BE49-F238E27FC236}">
                    <a16:creationId xmlns:a16="http://schemas.microsoft.com/office/drawing/2014/main" id="{57302531-74F1-D729-E745-DDD9E96C2D83}"/>
                  </a:ext>
                </a:extLst>
              </p:cNvPr>
              <p:cNvSpPr>
                <a:spLocks/>
              </p:cNvSpPr>
              <p:nvPr/>
            </p:nvSpPr>
            <p:spPr bwMode="auto">
              <a:xfrm>
                <a:off x="3234" y="1421"/>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2" name="Freeform 268">
                <a:extLst>
                  <a:ext uri="{FF2B5EF4-FFF2-40B4-BE49-F238E27FC236}">
                    <a16:creationId xmlns:a16="http://schemas.microsoft.com/office/drawing/2014/main" id="{5AFC29A2-97D6-B89D-FC5C-DAA0E961F887}"/>
                  </a:ext>
                </a:extLst>
              </p:cNvPr>
              <p:cNvSpPr>
                <a:spLocks/>
              </p:cNvSpPr>
              <p:nvPr/>
            </p:nvSpPr>
            <p:spPr bwMode="auto">
              <a:xfrm>
                <a:off x="2052"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3" name="Freeform 269">
                <a:extLst>
                  <a:ext uri="{FF2B5EF4-FFF2-40B4-BE49-F238E27FC236}">
                    <a16:creationId xmlns:a16="http://schemas.microsoft.com/office/drawing/2014/main" id="{C4572E93-4636-C983-0ED5-127DDE69F0AF}"/>
                  </a:ext>
                </a:extLst>
              </p:cNvPr>
              <p:cNvSpPr>
                <a:spLocks/>
              </p:cNvSpPr>
              <p:nvPr/>
            </p:nvSpPr>
            <p:spPr bwMode="auto">
              <a:xfrm>
                <a:off x="2062" y="1444"/>
                <a:ext cx="10" cy="4"/>
              </a:xfrm>
              <a:custGeom>
                <a:avLst/>
                <a:gdLst>
                  <a:gd name="T0" fmla="*/ 0 w 10"/>
                  <a:gd name="T1" fmla="*/ 0 h 4"/>
                  <a:gd name="T2" fmla="*/ 3 w 10"/>
                  <a:gd name="T3" fmla="*/ 4 h 4"/>
                  <a:gd name="T4" fmla="*/ 7 w 10"/>
                  <a:gd name="T5" fmla="*/ 4 h 4"/>
                  <a:gd name="T6" fmla="*/ 3 w 10"/>
                  <a:gd name="T7" fmla="*/ 0 h 4"/>
                  <a:gd name="T8" fmla="*/ 7 w 10"/>
                  <a:gd name="T9" fmla="*/ 0 h 4"/>
                  <a:gd name="T10" fmla="*/ 10 w 10"/>
                  <a:gd name="T11" fmla="*/ 4 h 4"/>
                  <a:gd name="T12" fmla="*/ 7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7" y="4"/>
                    </a:lnTo>
                    <a:lnTo>
                      <a:pt x="3" y="0"/>
                    </a:lnTo>
                    <a:lnTo>
                      <a:pt x="7" y="0"/>
                    </a:lnTo>
                    <a:lnTo>
                      <a:pt x="10" y="4"/>
                    </a:lnTo>
                    <a:lnTo>
                      <a:pt x="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4" name="Freeform 270">
                <a:extLst>
                  <a:ext uri="{FF2B5EF4-FFF2-40B4-BE49-F238E27FC236}">
                    <a16:creationId xmlns:a16="http://schemas.microsoft.com/office/drawing/2014/main" id="{0FF43B67-6F4C-2108-3967-8363D5201F74}"/>
                  </a:ext>
                </a:extLst>
              </p:cNvPr>
              <p:cNvSpPr>
                <a:spLocks/>
              </p:cNvSpPr>
              <p:nvPr/>
            </p:nvSpPr>
            <p:spPr bwMode="auto">
              <a:xfrm>
                <a:off x="2088"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5" name="Freeform 271">
                <a:extLst>
                  <a:ext uri="{FF2B5EF4-FFF2-40B4-BE49-F238E27FC236}">
                    <a16:creationId xmlns:a16="http://schemas.microsoft.com/office/drawing/2014/main" id="{7B97397D-D87A-E44B-3F1A-C5DBB85BF2DD}"/>
                  </a:ext>
                </a:extLst>
              </p:cNvPr>
              <p:cNvSpPr>
                <a:spLocks/>
              </p:cNvSpPr>
              <p:nvPr/>
            </p:nvSpPr>
            <p:spPr bwMode="auto">
              <a:xfrm>
                <a:off x="2088" y="145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6" name="Freeform 272">
                <a:extLst>
                  <a:ext uri="{FF2B5EF4-FFF2-40B4-BE49-F238E27FC236}">
                    <a16:creationId xmlns:a16="http://schemas.microsoft.com/office/drawing/2014/main" id="{0E6374DF-4692-EB95-B639-5CFD427D7681}"/>
                  </a:ext>
                </a:extLst>
              </p:cNvPr>
              <p:cNvSpPr>
                <a:spLocks/>
              </p:cNvSpPr>
              <p:nvPr/>
            </p:nvSpPr>
            <p:spPr bwMode="auto">
              <a:xfrm>
                <a:off x="2108" y="1441"/>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7" name="Freeform 273">
                <a:extLst>
                  <a:ext uri="{FF2B5EF4-FFF2-40B4-BE49-F238E27FC236}">
                    <a16:creationId xmlns:a16="http://schemas.microsoft.com/office/drawing/2014/main" id="{3D41FD6D-7F49-04DA-1CD6-19BF469CE484}"/>
                  </a:ext>
                </a:extLst>
              </p:cNvPr>
              <p:cNvSpPr>
                <a:spLocks/>
              </p:cNvSpPr>
              <p:nvPr/>
            </p:nvSpPr>
            <p:spPr bwMode="auto">
              <a:xfrm>
                <a:off x="2118"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8" name="Freeform 274">
                <a:extLst>
                  <a:ext uri="{FF2B5EF4-FFF2-40B4-BE49-F238E27FC236}">
                    <a16:creationId xmlns:a16="http://schemas.microsoft.com/office/drawing/2014/main" id="{6C5F237F-E347-5350-B68A-B814C088BDD9}"/>
                  </a:ext>
                </a:extLst>
              </p:cNvPr>
              <p:cNvSpPr>
                <a:spLocks/>
              </p:cNvSpPr>
              <p:nvPr/>
            </p:nvSpPr>
            <p:spPr bwMode="auto">
              <a:xfrm>
                <a:off x="2118" y="141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9" name="Freeform 275">
                <a:extLst>
                  <a:ext uri="{FF2B5EF4-FFF2-40B4-BE49-F238E27FC236}">
                    <a16:creationId xmlns:a16="http://schemas.microsoft.com/office/drawing/2014/main" id="{9406E9DE-0F29-7F4F-18B2-1005169207A2}"/>
                  </a:ext>
                </a:extLst>
              </p:cNvPr>
              <p:cNvSpPr>
                <a:spLocks/>
              </p:cNvSpPr>
              <p:nvPr/>
            </p:nvSpPr>
            <p:spPr bwMode="auto">
              <a:xfrm>
                <a:off x="2105" y="1395"/>
                <a:ext cx="10" cy="3"/>
              </a:xfrm>
              <a:custGeom>
                <a:avLst/>
                <a:gdLst>
                  <a:gd name="T0" fmla="*/ 3 w 10"/>
                  <a:gd name="T1" fmla="*/ 3 h 3"/>
                  <a:gd name="T2" fmla="*/ 0 w 10"/>
                  <a:gd name="T3" fmla="*/ 0 h 3"/>
                  <a:gd name="T4" fmla="*/ 3 w 10"/>
                  <a:gd name="T5" fmla="*/ 0 h 3"/>
                  <a:gd name="T6" fmla="*/ 6 w 10"/>
                  <a:gd name="T7" fmla="*/ 3 h 3"/>
                  <a:gd name="T8" fmla="*/ 10 w 10"/>
                  <a:gd name="T9" fmla="*/ 3 h 3"/>
                  <a:gd name="T10" fmla="*/ 6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6" y="3"/>
                    </a:lnTo>
                    <a:lnTo>
                      <a:pt x="10"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0" name="Freeform 276">
                <a:extLst>
                  <a:ext uri="{FF2B5EF4-FFF2-40B4-BE49-F238E27FC236}">
                    <a16:creationId xmlns:a16="http://schemas.microsoft.com/office/drawing/2014/main" id="{827B9761-56F4-9DC5-0B4E-2D412B9019D8}"/>
                  </a:ext>
                </a:extLst>
              </p:cNvPr>
              <p:cNvSpPr>
                <a:spLocks/>
              </p:cNvSpPr>
              <p:nvPr/>
            </p:nvSpPr>
            <p:spPr bwMode="auto">
              <a:xfrm>
                <a:off x="2088"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1" name="Freeform 277">
                <a:extLst>
                  <a:ext uri="{FF2B5EF4-FFF2-40B4-BE49-F238E27FC236}">
                    <a16:creationId xmlns:a16="http://schemas.microsoft.com/office/drawing/2014/main" id="{E032B0BB-86F2-74E3-FCC3-22C7BBFA03E0}"/>
                  </a:ext>
                </a:extLst>
              </p:cNvPr>
              <p:cNvSpPr>
                <a:spLocks/>
              </p:cNvSpPr>
              <p:nvPr/>
            </p:nvSpPr>
            <p:spPr bwMode="auto">
              <a:xfrm>
                <a:off x="2085"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2" name="Freeform 278">
                <a:extLst>
                  <a:ext uri="{FF2B5EF4-FFF2-40B4-BE49-F238E27FC236}">
                    <a16:creationId xmlns:a16="http://schemas.microsoft.com/office/drawing/2014/main" id="{A73EB4A5-97F8-1108-BB73-A47756D2AA1D}"/>
                  </a:ext>
                </a:extLst>
              </p:cNvPr>
              <p:cNvSpPr>
                <a:spLocks/>
              </p:cNvSpPr>
              <p:nvPr/>
            </p:nvSpPr>
            <p:spPr bwMode="auto">
              <a:xfrm>
                <a:off x="2059" y="1398"/>
                <a:ext cx="10" cy="4"/>
              </a:xfrm>
              <a:custGeom>
                <a:avLst/>
                <a:gdLst>
                  <a:gd name="T0" fmla="*/ 3 w 10"/>
                  <a:gd name="T1" fmla="*/ 0 h 4"/>
                  <a:gd name="T2" fmla="*/ 0 w 10"/>
                  <a:gd name="T3" fmla="*/ 4 h 4"/>
                  <a:gd name="T4" fmla="*/ 3 w 10"/>
                  <a:gd name="T5" fmla="*/ 4 h 4"/>
                  <a:gd name="T6" fmla="*/ 6 w 10"/>
                  <a:gd name="T7" fmla="*/ 0 h 4"/>
                  <a:gd name="T8" fmla="*/ 10 w 10"/>
                  <a:gd name="T9" fmla="*/ 0 h 4"/>
                  <a:gd name="T10" fmla="*/ 6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6" y="0"/>
                    </a:lnTo>
                    <a:lnTo>
                      <a:pt x="10"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3" name="Freeform 279">
                <a:extLst>
                  <a:ext uri="{FF2B5EF4-FFF2-40B4-BE49-F238E27FC236}">
                    <a16:creationId xmlns:a16="http://schemas.microsoft.com/office/drawing/2014/main" id="{9F67BD6E-6974-5553-D904-EEA2B76CC8F8}"/>
                  </a:ext>
                </a:extLst>
              </p:cNvPr>
              <p:cNvSpPr>
                <a:spLocks/>
              </p:cNvSpPr>
              <p:nvPr/>
            </p:nvSpPr>
            <p:spPr bwMode="auto">
              <a:xfrm>
                <a:off x="2052"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4" name="Freeform 280">
                <a:extLst>
                  <a:ext uri="{FF2B5EF4-FFF2-40B4-BE49-F238E27FC236}">
                    <a16:creationId xmlns:a16="http://schemas.microsoft.com/office/drawing/2014/main" id="{D4C6B9B7-3FFC-F074-ABA0-D99CA1CE400A}"/>
                  </a:ext>
                </a:extLst>
              </p:cNvPr>
              <p:cNvSpPr>
                <a:spLocks/>
              </p:cNvSpPr>
              <p:nvPr/>
            </p:nvSpPr>
            <p:spPr bwMode="auto">
              <a:xfrm>
                <a:off x="1891"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5" name="Freeform 281">
                <a:extLst>
                  <a:ext uri="{FF2B5EF4-FFF2-40B4-BE49-F238E27FC236}">
                    <a16:creationId xmlns:a16="http://schemas.microsoft.com/office/drawing/2014/main" id="{D8A81404-9583-C76E-FF3C-F27FB4AF0F27}"/>
                  </a:ext>
                </a:extLst>
              </p:cNvPr>
              <p:cNvSpPr>
                <a:spLocks/>
              </p:cNvSpPr>
              <p:nvPr/>
            </p:nvSpPr>
            <p:spPr bwMode="auto">
              <a:xfrm>
                <a:off x="1901" y="1444"/>
                <a:ext cx="10" cy="4"/>
              </a:xfrm>
              <a:custGeom>
                <a:avLst/>
                <a:gdLst>
                  <a:gd name="T0" fmla="*/ 0 w 10"/>
                  <a:gd name="T1" fmla="*/ 0 h 4"/>
                  <a:gd name="T2" fmla="*/ 3 w 10"/>
                  <a:gd name="T3" fmla="*/ 4 h 4"/>
                  <a:gd name="T4" fmla="*/ 6 w 10"/>
                  <a:gd name="T5" fmla="*/ 4 h 4"/>
                  <a:gd name="T6" fmla="*/ 3 w 10"/>
                  <a:gd name="T7" fmla="*/ 0 h 4"/>
                  <a:gd name="T8" fmla="*/ 6 w 10"/>
                  <a:gd name="T9" fmla="*/ 0 h 4"/>
                  <a:gd name="T10" fmla="*/ 10 w 10"/>
                  <a:gd name="T11" fmla="*/ 4 h 4"/>
                  <a:gd name="T12" fmla="*/ 6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6" y="4"/>
                    </a:lnTo>
                    <a:lnTo>
                      <a:pt x="3" y="0"/>
                    </a:lnTo>
                    <a:lnTo>
                      <a:pt x="6" y="0"/>
                    </a:lnTo>
                    <a:lnTo>
                      <a:pt x="10" y="4"/>
                    </a:lnTo>
                    <a:lnTo>
                      <a:pt x="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6" name="Freeform 282">
                <a:extLst>
                  <a:ext uri="{FF2B5EF4-FFF2-40B4-BE49-F238E27FC236}">
                    <a16:creationId xmlns:a16="http://schemas.microsoft.com/office/drawing/2014/main" id="{3FE3E275-A844-5B3E-02F0-7AA41D0079B1}"/>
                  </a:ext>
                </a:extLst>
              </p:cNvPr>
              <p:cNvSpPr>
                <a:spLocks/>
              </p:cNvSpPr>
              <p:nvPr/>
            </p:nvSpPr>
            <p:spPr bwMode="auto">
              <a:xfrm>
                <a:off x="1927"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7" name="Freeform 283">
                <a:extLst>
                  <a:ext uri="{FF2B5EF4-FFF2-40B4-BE49-F238E27FC236}">
                    <a16:creationId xmlns:a16="http://schemas.microsoft.com/office/drawing/2014/main" id="{7D81AF17-3B81-8B95-64FF-20F922C6A519}"/>
                  </a:ext>
                </a:extLst>
              </p:cNvPr>
              <p:cNvSpPr>
                <a:spLocks/>
              </p:cNvSpPr>
              <p:nvPr/>
            </p:nvSpPr>
            <p:spPr bwMode="auto">
              <a:xfrm>
                <a:off x="1927" y="145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8" name="Freeform 284">
                <a:extLst>
                  <a:ext uri="{FF2B5EF4-FFF2-40B4-BE49-F238E27FC236}">
                    <a16:creationId xmlns:a16="http://schemas.microsoft.com/office/drawing/2014/main" id="{EEF5AC2B-9E22-F013-88B9-8380549E1313}"/>
                  </a:ext>
                </a:extLst>
              </p:cNvPr>
              <p:cNvSpPr>
                <a:spLocks/>
              </p:cNvSpPr>
              <p:nvPr/>
            </p:nvSpPr>
            <p:spPr bwMode="auto">
              <a:xfrm>
                <a:off x="1947" y="1441"/>
                <a:ext cx="10" cy="3"/>
              </a:xfrm>
              <a:custGeom>
                <a:avLst/>
                <a:gdLst>
                  <a:gd name="T0" fmla="*/ 0 w 10"/>
                  <a:gd name="T1" fmla="*/ 3 h 3"/>
                  <a:gd name="T2" fmla="*/ 3 w 10"/>
                  <a:gd name="T3" fmla="*/ 0 h 3"/>
                  <a:gd name="T4" fmla="*/ 6 w 10"/>
                  <a:gd name="T5" fmla="*/ 0 h 3"/>
                  <a:gd name="T6" fmla="*/ 3 w 10"/>
                  <a:gd name="T7" fmla="*/ 3 h 3"/>
                  <a:gd name="T8" fmla="*/ 6 w 10"/>
                  <a:gd name="T9" fmla="*/ 3 h 3"/>
                  <a:gd name="T10" fmla="*/ 10 w 10"/>
                  <a:gd name="T11" fmla="*/ 0 h 3"/>
                  <a:gd name="T12" fmla="*/ 6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6" y="0"/>
                    </a:lnTo>
                    <a:lnTo>
                      <a:pt x="3" y="3"/>
                    </a:lnTo>
                    <a:lnTo>
                      <a:pt x="6" y="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9" name="Freeform 285">
                <a:extLst>
                  <a:ext uri="{FF2B5EF4-FFF2-40B4-BE49-F238E27FC236}">
                    <a16:creationId xmlns:a16="http://schemas.microsoft.com/office/drawing/2014/main" id="{446B35E0-5F05-BEFC-E16D-6BC953065AC5}"/>
                  </a:ext>
                </a:extLst>
              </p:cNvPr>
              <p:cNvSpPr>
                <a:spLocks/>
              </p:cNvSpPr>
              <p:nvPr/>
            </p:nvSpPr>
            <p:spPr bwMode="auto">
              <a:xfrm>
                <a:off x="1957" y="1421"/>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0" name="Freeform 286">
                <a:extLst>
                  <a:ext uri="{FF2B5EF4-FFF2-40B4-BE49-F238E27FC236}">
                    <a16:creationId xmlns:a16="http://schemas.microsoft.com/office/drawing/2014/main" id="{87113C58-A139-6377-90EB-9323E41CCC45}"/>
                  </a:ext>
                </a:extLst>
              </p:cNvPr>
              <p:cNvSpPr>
                <a:spLocks/>
              </p:cNvSpPr>
              <p:nvPr/>
            </p:nvSpPr>
            <p:spPr bwMode="auto">
              <a:xfrm>
                <a:off x="1957" y="1418"/>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1" name="Freeform 287">
                <a:extLst>
                  <a:ext uri="{FF2B5EF4-FFF2-40B4-BE49-F238E27FC236}">
                    <a16:creationId xmlns:a16="http://schemas.microsoft.com/office/drawing/2014/main" id="{F73CD005-C5A0-1609-2136-85874FE3DB8D}"/>
                  </a:ext>
                </a:extLst>
              </p:cNvPr>
              <p:cNvSpPr>
                <a:spLocks/>
              </p:cNvSpPr>
              <p:nvPr/>
            </p:nvSpPr>
            <p:spPr bwMode="auto">
              <a:xfrm>
                <a:off x="1944" y="139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2" name="Freeform 288">
                <a:extLst>
                  <a:ext uri="{FF2B5EF4-FFF2-40B4-BE49-F238E27FC236}">
                    <a16:creationId xmlns:a16="http://schemas.microsoft.com/office/drawing/2014/main" id="{9DF0DBC0-141C-AE29-C6A7-49BA268061CE}"/>
                  </a:ext>
                </a:extLst>
              </p:cNvPr>
              <p:cNvSpPr>
                <a:spLocks/>
              </p:cNvSpPr>
              <p:nvPr/>
            </p:nvSpPr>
            <p:spPr bwMode="auto">
              <a:xfrm>
                <a:off x="1927"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3" name="Freeform 289">
                <a:extLst>
                  <a:ext uri="{FF2B5EF4-FFF2-40B4-BE49-F238E27FC236}">
                    <a16:creationId xmlns:a16="http://schemas.microsoft.com/office/drawing/2014/main" id="{207A1847-D5FC-A0A2-E1C8-8CE70EBD7EC3}"/>
                  </a:ext>
                </a:extLst>
              </p:cNvPr>
              <p:cNvSpPr>
                <a:spLocks/>
              </p:cNvSpPr>
              <p:nvPr/>
            </p:nvSpPr>
            <p:spPr bwMode="auto">
              <a:xfrm>
                <a:off x="1924"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4" name="Freeform 290">
                <a:extLst>
                  <a:ext uri="{FF2B5EF4-FFF2-40B4-BE49-F238E27FC236}">
                    <a16:creationId xmlns:a16="http://schemas.microsoft.com/office/drawing/2014/main" id="{9E0570B6-0F35-9B4B-87C2-28FFC5066ABD}"/>
                  </a:ext>
                </a:extLst>
              </p:cNvPr>
              <p:cNvSpPr>
                <a:spLocks/>
              </p:cNvSpPr>
              <p:nvPr/>
            </p:nvSpPr>
            <p:spPr bwMode="auto">
              <a:xfrm>
                <a:off x="1898" y="1398"/>
                <a:ext cx="9" cy="4"/>
              </a:xfrm>
              <a:custGeom>
                <a:avLst/>
                <a:gdLst>
                  <a:gd name="T0" fmla="*/ 3 w 9"/>
                  <a:gd name="T1" fmla="*/ 0 h 4"/>
                  <a:gd name="T2" fmla="*/ 0 w 9"/>
                  <a:gd name="T3" fmla="*/ 4 h 4"/>
                  <a:gd name="T4" fmla="*/ 3 w 9"/>
                  <a:gd name="T5" fmla="*/ 4 h 4"/>
                  <a:gd name="T6" fmla="*/ 6 w 9"/>
                  <a:gd name="T7" fmla="*/ 0 h 4"/>
                  <a:gd name="T8" fmla="*/ 9 w 9"/>
                  <a:gd name="T9" fmla="*/ 0 h 4"/>
                  <a:gd name="T10" fmla="*/ 6 w 9"/>
                  <a:gd name="T11" fmla="*/ 4 h 4"/>
                  <a:gd name="T12" fmla="*/ 3 w 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3" y="0"/>
                    </a:moveTo>
                    <a:lnTo>
                      <a:pt x="0" y="4"/>
                    </a:lnTo>
                    <a:lnTo>
                      <a:pt x="3" y="4"/>
                    </a:lnTo>
                    <a:lnTo>
                      <a:pt x="6" y="0"/>
                    </a:lnTo>
                    <a:lnTo>
                      <a:pt x="9"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5" name="Freeform 291">
                <a:extLst>
                  <a:ext uri="{FF2B5EF4-FFF2-40B4-BE49-F238E27FC236}">
                    <a16:creationId xmlns:a16="http://schemas.microsoft.com/office/drawing/2014/main" id="{28555B66-7277-454C-DB06-EDC593639217}"/>
                  </a:ext>
                </a:extLst>
              </p:cNvPr>
              <p:cNvSpPr>
                <a:spLocks/>
              </p:cNvSpPr>
              <p:nvPr/>
            </p:nvSpPr>
            <p:spPr bwMode="auto">
              <a:xfrm>
                <a:off x="1891"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6" name="Freeform 292">
                <a:extLst>
                  <a:ext uri="{FF2B5EF4-FFF2-40B4-BE49-F238E27FC236}">
                    <a16:creationId xmlns:a16="http://schemas.microsoft.com/office/drawing/2014/main" id="{51E03140-6F4F-632C-4EB7-010581B1703E}"/>
                  </a:ext>
                </a:extLst>
              </p:cNvPr>
              <p:cNvSpPr>
                <a:spLocks/>
              </p:cNvSpPr>
              <p:nvPr/>
            </p:nvSpPr>
            <p:spPr bwMode="auto">
              <a:xfrm>
                <a:off x="3510" y="111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7" name="Freeform 293">
                <a:extLst>
                  <a:ext uri="{FF2B5EF4-FFF2-40B4-BE49-F238E27FC236}">
                    <a16:creationId xmlns:a16="http://schemas.microsoft.com/office/drawing/2014/main" id="{066ECE0E-B45E-4929-71D1-FEB6EDC43C4B}"/>
                  </a:ext>
                </a:extLst>
              </p:cNvPr>
              <p:cNvSpPr>
                <a:spLocks/>
              </p:cNvSpPr>
              <p:nvPr/>
            </p:nvSpPr>
            <p:spPr bwMode="auto">
              <a:xfrm>
                <a:off x="3510" y="111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8" name="Freeform 294">
                <a:extLst>
                  <a:ext uri="{FF2B5EF4-FFF2-40B4-BE49-F238E27FC236}">
                    <a16:creationId xmlns:a16="http://schemas.microsoft.com/office/drawing/2014/main" id="{43CE06FA-73C4-FED0-9BBF-4E30676B0B7A}"/>
                  </a:ext>
                </a:extLst>
              </p:cNvPr>
              <p:cNvSpPr>
                <a:spLocks/>
              </p:cNvSpPr>
              <p:nvPr/>
            </p:nvSpPr>
            <p:spPr bwMode="auto">
              <a:xfrm>
                <a:off x="3513" y="110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9" name="Freeform 295">
                <a:extLst>
                  <a:ext uri="{FF2B5EF4-FFF2-40B4-BE49-F238E27FC236}">
                    <a16:creationId xmlns:a16="http://schemas.microsoft.com/office/drawing/2014/main" id="{372E6E86-61C6-F696-C4B2-397F1838B4ED}"/>
                  </a:ext>
                </a:extLst>
              </p:cNvPr>
              <p:cNvSpPr>
                <a:spLocks/>
              </p:cNvSpPr>
              <p:nvPr/>
            </p:nvSpPr>
            <p:spPr bwMode="auto">
              <a:xfrm>
                <a:off x="3510" y="1108"/>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0" name="Freeform 296">
                <a:extLst>
                  <a:ext uri="{FF2B5EF4-FFF2-40B4-BE49-F238E27FC236}">
                    <a16:creationId xmlns:a16="http://schemas.microsoft.com/office/drawing/2014/main" id="{0977ABEC-DF87-BA48-B683-4DD89ED22ABE}"/>
                  </a:ext>
                </a:extLst>
              </p:cNvPr>
              <p:cNvSpPr>
                <a:spLocks/>
              </p:cNvSpPr>
              <p:nvPr/>
            </p:nvSpPr>
            <p:spPr bwMode="auto">
              <a:xfrm>
                <a:off x="3510"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1" name="Freeform 297">
                <a:extLst>
                  <a:ext uri="{FF2B5EF4-FFF2-40B4-BE49-F238E27FC236}">
                    <a16:creationId xmlns:a16="http://schemas.microsoft.com/office/drawing/2014/main" id="{F68EE366-6CBC-2938-368F-5EC00F072778}"/>
                  </a:ext>
                </a:extLst>
              </p:cNvPr>
              <p:cNvSpPr>
                <a:spLocks/>
              </p:cNvSpPr>
              <p:nvPr/>
            </p:nvSpPr>
            <p:spPr bwMode="auto">
              <a:xfrm>
                <a:off x="3513" y="1099"/>
                <a:ext cx="4" cy="9"/>
              </a:xfrm>
              <a:custGeom>
                <a:avLst/>
                <a:gdLst>
                  <a:gd name="T0" fmla="*/ 0 w 4"/>
                  <a:gd name="T1" fmla="*/ 3 h 9"/>
                  <a:gd name="T2" fmla="*/ 4 w 4"/>
                  <a:gd name="T3" fmla="*/ 0 h 9"/>
                  <a:gd name="T4" fmla="*/ 4 w 4"/>
                  <a:gd name="T5" fmla="*/ 3 h 9"/>
                  <a:gd name="T6" fmla="*/ 0 w 4"/>
                  <a:gd name="T7" fmla="*/ 6 h 9"/>
                  <a:gd name="T8" fmla="*/ 0 w 4"/>
                  <a:gd name="T9" fmla="*/ 9 h 9"/>
                  <a:gd name="T10" fmla="*/ 4 w 4"/>
                  <a:gd name="T11" fmla="*/ 6 h 9"/>
                  <a:gd name="T12" fmla="*/ 4 w 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3"/>
                    </a:moveTo>
                    <a:lnTo>
                      <a:pt x="4" y="0"/>
                    </a:lnTo>
                    <a:lnTo>
                      <a:pt x="4" y="3"/>
                    </a:lnTo>
                    <a:lnTo>
                      <a:pt x="0" y="6"/>
                    </a:lnTo>
                    <a:lnTo>
                      <a:pt x="0" y="9"/>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2" name="Freeform 298">
                <a:extLst>
                  <a:ext uri="{FF2B5EF4-FFF2-40B4-BE49-F238E27FC236}">
                    <a16:creationId xmlns:a16="http://schemas.microsoft.com/office/drawing/2014/main" id="{B6F818A9-AB94-09DD-1AA0-514D30A3A1E6}"/>
                  </a:ext>
                </a:extLst>
              </p:cNvPr>
              <p:cNvSpPr>
                <a:spLocks/>
              </p:cNvSpPr>
              <p:nvPr/>
            </p:nvSpPr>
            <p:spPr bwMode="auto">
              <a:xfrm>
                <a:off x="3517" y="109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3" name="Freeform 299">
                <a:extLst>
                  <a:ext uri="{FF2B5EF4-FFF2-40B4-BE49-F238E27FC236}">
                    <a16:creationId xmlns:a16="http://schemas.microsoft.com/office/drawing/2014/main" id="{AB046132-AC0A-E532-AF60-EA3F6B2701F1}"/>
                  </a:ext>
                </a:extLst>
              </p:cNvPr>
              <p:cNvSpPr>
                <a:spLocks/>
              </p:cNvSpPr>
              <p:nvPr/>
            </p:nvSpPr>
            <p:spPr bwMode="auto">
              <a:xfrm>
                <a:off x="3517" y="1095"/>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4" name="Freeform 300">
                <a:extLst>
                  <a:ext uri="{FF2B5EF4-FFF2-40B4-BE49-F238E27FC236}">
                    <a16:creationId xmlns:a16="http://schemas.microsoft.com/office/drawing/2014/main" id="{64D9EFD2-0ABB-BA27-8193-DEE402D73013}"/>
                  </a:ext>
                </a:extLst>
              </p:cNvPr>
              <p:cNvSpPr>
                <a:spLocks/>
              </p:cNvSpPr>
              <p:nvPr/>
            </p:nvSpPr>
            <p:spPr bwMode="auto">
              <a:xfrm>
                <a:off x="3645" y="1369"/>
                <a:ext cx="7" cy="69"/>
              </a:xfrm>
              <a:custGeom>
                <a:avLst/>
                <a:gdLst>
                  <a:gd name="T0" fmla="*/ 0 w 7"/>
                  <a:gd name="T1" fmla="*/ 0 h 69"/>
                  <a:gd name="T2" fmla="*/ 0 w 7"/>
                  <a:gd name="T3" fmla="*/ 69 h 69"/>
                  <a:gd name="T4" fmla="*/ 3 w 7"/>
                  <a:gd name="T5" fmla="*/ 69 h 69"/>
                  <a:gd name="T6" fmla="*/ 3 w 7"/>
                  <a:gd name="T7" fmla="*/ 0 h 69"/>
                  <a:gd name="T8" fmla="*/ 7 w 7"/>
                  <a:gd name="T9" fmla="*/ 0 h 69"/>
                  <a:gd name="T10" fmla="*/ 7 w 7"/>
                  <a:gd name="T11" fmla="*/ 69 h 69"/>
                  <a:gd name="T12" fmla="*/ 3 w 7"/>
                  <a:gd name="T13" fmla="*/ 6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0"/>
                    </a:moveTo>
                    <a:lnTo>
                      <a:pt x="0" y="69"/>
                    </a:lnTo>
                    <a:lnTo>
                      <a:pt x="3" y="69"/>
                    </a:lnTo>
                    <a:lnTo>
                      <a:pt x="3" y="0"/>
                    </a:lnTo>
                    <a:lnTo>
                      <a:pt x="7" y="0"/>
                    </a:lnTo>
                    <a:lnTo>
                      <a:pt x="7" y="69"/>
                    </a:lnTo>
                    <a:lnTo>
                      <a:pt x="3" y="6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5" name="Freeform 301">
                <a:extLst>
                  <a:ext uri="{FF2B5EF4-FFF2-40B4-BE49-F238E27FC236}">
                    <a16:creationId xmlns:a16="http://schemas.microsoft.com/office/drawing/2014/main" id="{F7FF2ADC-D816-D7C7-FF99-0AC8A73A2008}"/>
                  </a:ext>
                </a:extLst>
              </p:cNvPr>
              <p:cNvSpPr>
                <a:spLocks/>
              </p:cNvSpPr>
              <p:nvPr/>
            </p:nvSpPr>
            <p:spPr bwMode="auto">
              <a:xfrm>
                <a:off x="3448" y="1365"/>
                <a:ext cx="200" cy="7"/>
              </a:xfrm>
              <a:custGeom>
                <a:avLst/>
                <a:gdLst>
                  <a:gd name="T0" fmla="*/ 0 w 200"/>
                  <a:gd name="T1" fmla="*/ 0 h 7"/>
                  <a:gd name="T2" fmla="*/ 200 w 200"/>
                  <a:gd name="T3" fmla="*/ 0 h 7"/>
                  <a:gd name="T4" fmla="*/ 200 w 200"/>
                  <a:gd name="T5" fmla="*/ 4 h 7"/>
                  <a:gd name="T6" fmla="*/ 0 w 200"/>
                  <a:gd name="T7" fmla="*/ 4 h 7"/>
                  <a:gd name="T8" fmla="*/ 0 w 200"/>
                  <a:gd name="T9" fmla="*/ 7 h 7"/>
                  <a:gd name="T10" fmla="*/ 200 w 200"/>
                  <a:gd name="T11" fmla="*/ 7 h 7"/>
                  <a:gd name="T12" fmla="*/ 200 w 20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7">
                    <a:moveTo>
                      <a:pt x="0" y="0"/>
                    </a:moveTo>
                    <a:lnTo>
                      <a:pt x="200" y="0"/>
                    </a:lnTo>
                    <a:lnTo>
                      <a:pt x="200" y="4"/>
                    </a:lnTo>
                    <a:lnTo>
                      <a:pt x="0" y="4"/>
                    </a:lnTo>
                    <a:lnTo>
                      <a:pt x="0" y="7"/>
                    </a:lnTo>
                    <a:lnTo>
                      <a:pt x="200" y="7"/>
                    </a:lnTo>
                    <a:lnTo>
                      <a:pt x="20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6" name="Freeform 302">
                <a:extLst>
                  <a:ext uri="{FF2B5EF4-FFF2-40B4-BE49-F238E27FC236}">
                    <a16:creationId xmlns:a16="http://schemas.microsoft.com/office/drawing/2014/main" id="{91E91A65-1F9C-9B6B-22EC-BF0B4E4B5CE4}"/>
                  </a:ext>
                </a:extLst>
              </p:cNvPr>
              <p:cNvSpPr>
                <a:spLocks/>
              </p:cNvSpPr>
              <p:nvPr/>
            </p:nvSpPr>
            <p:spPr bwMode="auto">
              <a:xfrm>
                <a:off x="3448" y="1435"/>
                <a:ext cx="200" cy="6"/>
              </a:xfrm>
              <a:custGeom>
                <a:avLst/>
                <a:gdLst>
                  <a:gd name="T0" fmla="*/ 200 w 200"/>
                  <a:gd name="T1" fmla="*/ 0 h 6"/>
                  <a:gd name="T2" fmla="*/ 0 w 200"/>
                  <a:gd name="T3" fmla="*/ 0 h 6"/>
                  <a:gd name="T4" fmla="*/ 0 w 200"/>
                  <a:gd name="T5" fmla="*/ 3 h 6"/>
                  <a:gd name="T6" fmla="*/ 200 w 200"/>
                  <a:gd name="T7" fmla="*/ 3 h 6"/>
                  <a:gd name="T8" fmla="*/ 200 w 200"/>
                  <a:gd name="T9" fmla="*/ 6 h 6"/>
                  <a:gd name="T10" fmla="*/ 0 w 200"/>
                  <a:gd name="T11" fmla="*/ 6 h 6"/>
                  <a:gd name="T12" fmla="*/ 0 w 20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6">
                    <a:moveTo>
                      <a:pt x="200" y="0"/>
                    </a:moveTo>
                    <a:lnTo>
                      <a:pt x="0" y="0"/>
                    </a:lnTo>
                    <a:lnTo>
                      <a:pt x="0" y="3"/>
                    </a:lnTo>
                    <a:lnTo>
                      <a:pt x="200" y="3"/>
                    </a:lnTo>
                    <a:lnTo>
                      <a:pt x="20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7" name="Freeform 303">
                <a:extLst>
                  <a:ext uri="{FF2B5EF4-FFF2-40B4-BE49-F238E27FC236}">
                    <a16:creationId xmlns:a16="http://schemas.microsoft.com/office/drawing/2014/main" id="{C1E11FF6-8C15-3211-234C-575592037C7A}"/>
                  </a:ext>
                </a:extLst>
              </p:cNvPr>
              <p:cNvSpPr>
                <a:spLocks/>
              </p:cNvSpPr>
              <p:nvPr/>
            </p:nvSpPr>
            <p:spPr bwMode="auto">
              <a:xfrm>
                <a:off x="3444" y="1369"/>
                <a:ext cx="7" cy="69"/>
              </a:xfrm>
              <a:custGeom>
                <a:avLst/>
                <a:gdLst>
                  <a:gd name="T0" fmla="*/ 0 w 7"/>
                  <a:gd name="T1" fmla="*/ 69 h 69"/>
                  <a:gd name="T2" fmla="*/ 0 w 7"/>
                  <a:gd name="T3" fmla="*/ 0 h 69"/>
                  <a:gd name="T4" fmla="*/ 4 w 7"/>
                  <a:gd name="T5" fmla="*/ 0 h 69"/>
                  <a:gd name="T6" fmla="*/ 4 w 7"/>
                  <a:gd name="T7" fmla="*/ 69 h 69"/>
                  <a:gd name="T8" fmla="*/ 7 w 7"/>
                  <a:gd name="T9" fmla="*/ 69 h 69"/>
                  <a:gd name="T10" fmla="*/ 7 w 7"/>
                  <a:gd name="T11" fmla="*/ 0 h 69"/>
                  <a:gd name="T12" fmla="*/ 4 w 7"/>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69"/>
                    </a:moveTo>
                    <a:lnTo>
                      <a:pt x="0" y="0"/>
                    </a:lnTo>
                    <a:lnTo>
                      <a:pt x="4" y="0"/>
                    </a:lnTo>
                    <a:lnTo>
                      <a:pt x="4" y="69"/>
                    </a:lnTo>
                    <a:lnTo>
                      <a:pt x="7" y="6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8" name="Freeform 304">
                <a:extLst>
                  <a:ext uri="{FF2B5EF4-FFF2-40B4-BE49-F238E27FC236}">
                    <a16:creationId xmlns:a16="http://schemas.microsoft.com/office/drawing/2014/main" id="{92A35FCE-7BD8-01F7-19A0-33C8D81C5A54}"/>
                  </a:ext>
                </a:extLst>
              </p:cNvPr>
              <p:cNvSpPr>
                <a:spLocks/>
              </p:cNvSpPr>
              <p:nvPr/>
            </p:nvSpPr>
            <p:spPr bwMode="auto">
              <a:xfrm>
                <a:off x="3681" y="1105"/>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9" name="Freeform 305">
                <a:extLst>
                  <a:ext uri="{FF2B5EF4-FFF2-40B4-BE49-F238E27FC236}">
                    <a16:creationId xmlns:a16="http://schemas.microsoft.com/office/drawing/2014/main" id="{B8AE9F0C-FFC3-C9E4-4EAD-3CE0F6B29CCE}"/>
                  </a:ext>
                </a:extLst>
              </p:cNvPr>
              <p:cNvSpPr>
                <a:spLocks/>
              </p:cNvSpPr>
              <p:nvPr/>
            </p:nvSpPr>
            <p:spPr bwMode="auto">
              <a:xfrm>
                <a:off x="3678"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0" name="Freeform 306">
                <a:extLst>
                  <a:ext uri="{FF2B5EF4-FFF2-40B4-BE49-F238E27FC236}">
                    <a16:creationId xmlns:a16="http://schemas.microsoft.com/office/drawing/2014/main" id="{2C385679-A1AE-D8CB-0800-850645474798}"/>
                  </a:ext>
                </a:extLst>
              </p:cNvPr>
              <p:cNvSpPr>
                <a:spLocks/>
              </p:cNvSpPr>
              <p:nvPr/>
            </p:nvSpPr>
            <p:spPr bwMode="auto">
              <a:xfrm>
                <a:off x="3678" y="1099"/>
                <a:ext cx="3" cy="9"/>
              </a:xfrm>
              <a:custGeom>
                <a:avLst/>
                <a:gdLst>
                  <a:gd name="T0" fmla="*/ 3 w 3"/>
                  <a:gd name="T1" fmla="*/ 3 h 9"/>
                  <a:gd name="T2" fmla="*/ 0 w 3"/>
                  <a:gd name="T3" fmla="*/ 0 h 9"/>
                  <a:gd name="T4" fmla="*/ 0 w 3"/>
                  <a:gd name="T5" fmla="*/ 3 h 9"/>
                  <a:gd name="T6" fmla="*/ 3 w 3"/>
                  <a:gd name="T7" fmla="*/ 6 h 9"/>
                  <a:gd name="T8" fmla="*/ 3 w 3"/>
                  <a:gd name="T9" fmla="*/ 9 h 9"/>
                  <a:gd name="T10" fmla="*/ 0 w 3"/>
                  <a:gd name="T11" fmla="*/ 6 h 9"/>
                  <a:gd name="T12" fmla="*/ 0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3"/>
                    </a:moveTo>
                    <a:lnTo>
                      <a:pt x="0" y="0"/>
                    </a:lnTo>
                    <a:lnTo>
                      <a:pt x="0" y="3"/>
                    </a:lnTo>
                    <a:lnTo>
                      <a:pt x="3" y="6"/>
                    </a:lnTo>
                    <a:lnTo>
                      <a:pt x="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1" name="Freeform 307">
                <a:extLst>
                  <a:ext uri="{FF2B5EF4-FFF2-40B4-BE49-F238E27FC236}">
                    <a16:creationId xmlns:a16="http://schemas.microsoft.com/office/drawing/2014/main" id="{09AC99DF-FE4A-D1A5-9542-F1F38B6D6204}"/>
                  </a:ext>
                </a:extLst>
              </p:cNvPr>
              <p:cNvSpPr>
                <a:spLocks/>
              </p:cNvSpPr>
              <p:nvPr/>
            </p:nvSpPr>
            <p:spPr bwMode="auto">
              <a:xfrm>
                <a:off x="3675" y="1095"/>
                <a:ext cx="3" cy="10"/>
              </a:xfrm>
              <a:custGeom>
                <a:avLst/>
                <a:gdLst>
                  <a:gd name="T0" fmla="*/ 3 w 3"/>
                  <a:gd name="T1" fmla="*/ 4 h 10"/>
                  <a:gd name="T2" fmla="*/ 0 w 3"/>
                  <a:gd name="T3" fmla="*/ 0 h 10"/>
                  <a:gd name="T4" fmla="*/ 0 w 3"/>
                  <a:gd name="T5" fmla="*/ 4 h 10"/>
                  <a:gd name="T6" fmla="*/ 3 w 3"/>
                  <a:gd name="T7" fmla="*/ 7 h 10"/>
                  <a:gd name="T8" fmla="*/ 3 w 3"/>
                  <a:gd name="T9" fmla="*/ 10 h 10"/>
                  <a:gd name="T10" fmla="*/ 0 w 3"/>
                  <a:gd name="T11" fmla="*/ 7 h 10"/>
                  <a:gd name="T12" fmla="*/ 0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4"/>
                    </a:moveTo>
                    <a:lnTo>
                      <a:pt x="0" y="0"/>
                    </a:lnTo>
                    <a:lnTo>
                      <a:pt x="0" y="4"/>
                    </a:lnTo>
                    <a:lnTo>
                      <a:pt x="3" y="7"/>
                    </a:lnTo>
                    <a:lnTo>
                      <a:pt x="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2" name="Freeform 308">
                <a:extLst>
                  <a:ext uri="{FF2B5EF4-FFF2-40B4-BE49-F238E27FC236}">
                    <a16:creationId xmlns:a16="http://schemas.microsoft.com/office/drawing/2014/main" id="{407A31E9-429F-705D-B0C5-0D1E29B87B19}"/>
                  </a:ext>
                </a:extLst>
              </p:cNvPr>
              <p:cNvSpPr>
                <a:spLocks/>
              </p:cNvSpPr>
              <p:nvPr/>
            </p:nvSpPr>
            <p:spPr bwMode="auto">
              <a:xfrm>
                <a:off x="3671" y="1092"/>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3" name="Freeform 309">
                <a:extLst>
                  <a:ext uri="{FF2B5EF4-FFF2-40B4-BE49-F238E27FC236}">
                    <a16:creationId xmlns:a16="http://schemas.microsoft.com/office/drawing/2014/main" id="{259BC0AF-0B72-4AF2-BE96-801E92E65E18}"/>
                  </a:ext>
                </a:extLst>
              </p:cNvPr>
              <p:cNvSpPr>
                <a:spLocks/>
              </p:cNvSpPr>
              <p:nvPr/>
            </p:nvSpPr>
            <p:spPr bwMode="auto">
              <a:xfrm>
                <a:off x="3668" y="1092"/>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4" name="Freeform 310">
                <a:extLst>
                  <a:ext uri="{FF2B5EF4-FFF2-40B4-BE49-F238E27FC236}">
                    <a16:creationId xmlns:a16="http://schemas.microsoft.com/office/drawing/2014/main" id="{D1D237AF-5D72-6DC3-0026-2DAC9E2F22EE}"/>
                  </a:ext>
                </a:extLst>
              </p:cNvPr>
              <p:cNvSpPr>
                <a:spLocks/>
              </p:cNvSpPr>
              <p:nvPr/>
            </p:nvSpPr>
            <p:spPr bwMode="auto">
              <a:xfrm>
                <a:off x="3665" y="1089"/>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5" name="Freeform 311">
                <a:extLst>
                  <a:ext uri="{FF2B5EF4-FFF2-40B4-BE49-F238E27FC236}">
                    <a16:creationId xmlns:a16="http://schemas.microsoft.com/office/drawing/2014/main" id="{2D2006E8-519E-386F-95F8-2CB4F2AB6797}"/>
                  </a:ext>
                </a:extLst>
              </p:cNvPr>
              <p:cNvSpPr>
                <a:spLocks/>
              </p:cNvSpPr>
              <p:nvPr/>
            </p:nvSpPr>
            <p:spPr bwMode="auto">
              <a:xfrm>
                <a:off x="3661" y="1089"/>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6" name="Freeform 312">
                <a:extLst>
                  <a:ext uri="{FF2B5EF4-FFF2-40B4-BE49-F238E27FC236}">
                    <a16:creationId xmlns:a16="http://schemas.microsoft.com/office/drawing/2014/main" id="{99CE4B56-50EE-941B-29FB-D78482C81BAE}"/>
                  </a:ext>
                </a:extLst>
              </p:cNvPr>
              <p:cNvSpPr>
                <a:spLocks/>
              </p:cNvSpPr>
              <p:nvPr/>
            </p:nvSpPr>
            <p:spPr bwMode="auto">
              <a:xfrm>
                <a:off x="3645" y="1108"/>
                <a:ext cx="10" cy="7"/>
              </a:xfrm>
              <a:custGeom>
                <a:avLst/>
                <a:gdLst>
                  <a:gd name="T0" fmla="*/ 0 w 10"/>
                  <a:gd name="T1" fmla="*/ 0 h 7"/>
                  <a:gd name="T2" fmla="*/ 10 w 10"/>
                  <a:gd name="T3" fmla="*/ 0 h 7"/>
                  <a:gd name="T4" fmla="*/ 10 w 10"/>
                  <a:gd name="T5" fmla="*/ 4 h 7"/>
                  <a:gd name="T6" fmla="*/ 0 w 10"/>
                  <a:gd name="T7" fmla="*/ 4 h 7"/>
                  <a:gd name="T8" fmla="*/ 0 w 10"/>
                  <a:gd name="T9" fmla="*/ 7 h 7"/>
                  <a:gd name="T10" fmla="*/ 10 w 10"/>
                  <a:gd name="T11" fmla="*/ 7 h 7"/>
                  <a:gd name="T12" fmla="*/ 10 w 1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10" y="0"/>
                    </a:lnTo>
                    <a:lnTo>
                      <a:pt x="10" y="4"/>
                    </a:lnTo>
                    <a:lnTo>
                      <a:pt x="0" y="4"/>
                    </a:lnTo>
                    <a:lnTo>
                      <a:pt x="0" y="7"/>
                    </a:lnTo>
                    <a:lnTo>
                      <a:pt x="10" y="7"/>
                    </a:lnTo>
                    <a:lnTo>
                      <a:pt x="1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7" name="Freeform 313">
                <a:extLst>
                  <a:ext uri="{FF2B5EF4-FFF2-40B4-BE49-F238E27FC236}">
                    <a16:creationId xmlns:a16="http://schemas.microsoft.com/office/drawing/2014/main" id="{A57AD871-661E-84B4-05C4-45BA35BB3D43}"/>
                  </a:ext>
                </a:extLst>
              </p:cNvPr>
              <p:cNvSpPr>
                <a:spLocks/>
              </p:cNvSpPr>
              <p:nvPr/>
            </p:nvSpPr>
            <p:spPr bwMode="auto">
              <a:xfrm>
                <a:off x="3642"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8" name="Freeform 314">
                <a:extLst>
                  <a:ext uri="{FF2B5EF4-FFF2-40B4-BE49-F238E27FC236}">
                    <a16:creationId xmlns:a16="http://schemas.microsoft.com/office/drawing/2014/main" id="{2674CCC9-6F78-EA48-E5F9-6D8D703DA850}"/>
                  </a:ext>
                </a:extLst>
              </p:cNvPr>
              <p:cNvSpPr>
                <a:spLocks/>
              </p:cNvSpPr>
              <p:nvPr/>
            </p:nvSpPr>
            <p:spPr bwMode="auto">
              <a:xfrm>
                <a:off x="3652" y="1112"/>
                <a:ext cx="29" cy="89"/>
              </a:xfrm>
              <a:custGeom>
                <a:avLst/>
                <a:gdLst>
                  <a:gd name="T0" fmla="*/ 0 w 29"/>
                  <a:gd name="T1" fmla="*/ 0 h 89"/>
                  <a:gd name="T2" fmla="*/ 23 w 29"/>
                  <a:gd name="T3" fmla="*/ 89 h 89"/>
                  <a:gd name="T4" fmla="*/ 26 w 29"/>
                  <a:gd name="T5" fmla="*/ 89 h 89"/>
                  <a:gd name="T6" fmla="*/ 3 w 29"/>
                  <a:gd name="T7" fmla="*/ 0 h 89"/>
                  <a:gd name="T8" fmla="*/ 6 w 29"/>
                  <a:gd name="T9" fmla="*/ 0 h 89"/>
                  <a:gd name="T10" fmla="*/ 29 w 29"/>
                  <a:gd name="T11" fmla="*/ 89 h 89"/>
                  <a:gd name="T12" fmla="*/ 26 w 29"/>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89">
                    <a:moveTo>
                      <a:pt x="0" y="0"/>
                    </a:moveTo>
                    <a:lnTo>
                      <a:pt x="23" y="89"/>
                    </a:lnTo>
                    <a:lnTo>
                      <a:pt x="26" y="89"/>
                    </a:lnTo>
                    <a:lnTo>
                      <a:pt x="3" y="0"/>
                    </a:lnTo>
                    <a:lnTo>
                      <a:pt x="6" y="0"/>
                    </a:lnTo>
                    <a:lnTo>
                      <a:pt x="29" y="89"/>
                    </a:lnTo>
                    <a:lnTo>
                      <a:pt x="26"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9" name="Freeform 315">
                <a:extLst>
                  <a:ext uri="{FF2B5EF4-FFF2-40B4-BE49-F238E27FC236}">
                    <a16:creationId xmlns:a16="http://schemas.microsoft.com/office/drawing/2014/main" id="{8772FD11-CB07-2DD9-E5AD-E088996EDC83}"/>
                  </a:ext>
                </a:extLst>
              </p:cNvPr>
              <p:cNvSpPr>
                <a:spLocks/>
              </p:cNvSpPr>
              <p:nvPr/>
            </p:nvSpPr>
            <p:spPr bwMode="auto">
              <a:xfrm>
                <a:off x="3645" y="1197"/>
                <a:ext cx="33" cy="7"/>
              </a:xfrm>
              <a:custGeom>
                <a:avLst/>
                <a:gdLst>
                  <a:gd name="T0" fmla="*/ 33 w 33"/>
                  <a:gd name="T1" fmla="*/ 0 h 7"/>
                  <a:gd name="T2" fmla="*/ 0 w 33"/>
                  <a:gd name="T3" fmla="*/ 0 h 7"/>
                  <a:gd name="T4" fmla="*/ 0 w 33"/>
                  <a:gd name="T5" fmla="*/ 4 h 7"/>
                  <a:gd name="T6" fmla="*/ 33 w 33"/>
                  <a:gd name="T7" fmla="*/ 4 h 7"/>
                  <a:gd name="T8" fmla="*/ 33 w 33"/>
                  <a:gd name="T9" fmla="*/ 7 h 7"/>
                  <a:gd name="T10" fmla="*/ 0 w 33"/>
                  <a:gd name="T11" fmla="*/ 7 h 7"/>
                  <a:gd name="T12" fmla="*/ 0 w 3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33" y="0"/>
                    </a:moveTo>
                    <a:lnTo>
                      <a:pt x="0" y="0"/>
                    </a:lnTo>
                    <a:lnTo>
                      <a:pt x="0" y="4"/>
                    </a:lnTo>
                    <a:lnTo>
                      <a:pt x="33" y="4"/>
                    </a:lnTo>
                    <a:lnTo>
                      <a:pt x="3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0" name="Freeform 316">
                <a:extLst>
                  <a:ext uri="{FF2B5EF4-FFF2-40B4-BE49-F238E27FC236}">
                    <a16:creationId xmlns:a16="http://schemas.microsoft.com/office/drawing/2014/main" id="{4C147743-B582-65D7-4625-9B429E60C56F}"/>
                  </a:ext>
                </a:extLst>
              </p:cNvPr>
              <p:cNvSpPr>
                <a:spLocks/>
              </p:cNvSpPr>
              <p:nvPr/>
            </p:nvSpPr>
            <p:spPr bwMode="auto">
              <a:xfrm>
                <a:off x="3892" y="1201"/>
                <a:ext cx="6" cy="174"/>
              </a:xfrm>
              <a:custGeom>
                <a:avLst/>
                <a:gdLst>
                  <a:gd name="T0" fmla="*/ 0 w 6"/>
                  <a:gd name="T1" fmla="*/ 0 h 174"/>
                  <a:gd name="T2" fmla="*/ 0 w 6"/>
                  <a:gd name="T3" fmla="*/ 174 h 174"/>
                  <a:gd name="T4" fmla="*/ 3 w 6"/>
                  <a:gd name="T5" fmla="*/ 174 h 174"/>
                  <a:gd name="T6" fmla="*/ 3 w 6"/>
                  <a:gd name="T7" fmla="*/ 0 h 174"/>
                  <a:gd name="T8" fmla="*/ 6 w 6"/>
                  <a:gd name="T9" fmla="*/ 0 h 174"/>
                  <a:gd name="T10" fmla="*/ 6 w 6"/>
                  <a:gd name="T11" fmla="*/ 174 h 174"/>
                  <a:gd name="T12" fmla="*/ 3 w 6"/>
                  <a:gd name="T13" fmla="*/ 174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4">
                    <a:moveTo>
                      <a:pt x="0" y="0"/>
                    </a:moveTo>
                    <a:lnTo>
                      <a:pt x="0" y="174"/>
                    </a:lnTo>
                    <a:lnTo>
                      <a:pt x="3" y="174"/>
                    </a:lnTo>
                    <a:lnTo>
                      <a:pt x="3" y="0"/>
                    </a:lnTo>
                    <a:lnTo>
                      <a:pt x="6" y="0"/>
                    </a:lnTo>
                    <a:lnTo>
                      <a:pt x="6" y="174"/>
                    </a:lnTo>
                    <a:lnTo>
                      <a:pt x="3" y="17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1" name="Freeform 317">
                <a:extLst>
                  <a:ext uri="{FF2B5EF4-FFF2-40B4-BE49-F238E27FC236}">
                    <a16:creationId xmlns:a16="http://schemas.microsoft.com/office/drawing/2014/main" id="{15CF0645-23A0-3775-95F9-421729F242DB}"/>
                  </a:ext>
                </a:extLst>
              </p:cNvPr>
              <p:cNvSpPr>
                <a:spLocks/>
              </p:cNvSpPr>
              <p:nvPr/>
            </p:nvSpPr>
            <p:spPr bwMode="auto">
              <a:xfrm>
                <a:off x="3688" y="1197"/>
                <a:ext cx="207" cy="7"/>
              </a:xfrm>
              <a:custGeom>
                <a:avLst/>
                <a:gdLst>
                  <a:gd name="T0" fmla="*/ 207 w 207"/>
                  <a:gd name="T1" fmla="*/ 0 h 7"/>
                  <a:gd name="T2" fmla="*/ 0 w 207"/>
                  <a:gd name="T3" fmla="*/ 0 h 7"/>
                  <a:gd name="T4" fmla="*/ 0 w 207"/>
                  <a:gd name="T5" fmla="*/ 4 h 7"/>
                  <a:gd name="T6" fmla="*/ 207 w 207"/>
                  <a:gd name="T7" fmla="*/ 4 h 7"/>
                  <a:gd name="T8" fmla="*/ 207 w 207"/>
                  <a:gd name="T9" fmla="*/ 7 h 7"/>
                  <a:gd name="T10" fmla="*/ 0 w 207"/>
                  <a:gd name="T11" fmla="*/ 7 h 7"/>
                  <a:gd name="T12" fmla="*/ 0 w 20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 h="7">
                    <a:moveTo>
                      <a:pt x="207" y="0"/>
                    </a:moveTo>
                    <a:lnTo>
                      <a:pt x="0" y="0"/>
                    </a:lnTo>
                    <a:lnTo>
                      <a:pt x="0" y="4"/>
                    </a:lnTo>
                    <a:lnTo>
                      <a:pt x="207" y="4"/>
                    </a:lnTo>
                    <a:lnTo>
                      <a:pt x="207"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 name="Freeform 318">
                <a:extLst>
                  <a:ext uri="{FF2B5EF4-FFF2-40B4-BE49-F238E27FC236}">
                    <a16:creationId xmlns:a16="http://schemas.microsoft.com/office/drawing/2014/main" id="{4F4BD694-7957-4BF2-8E09-529CF72ADD2D}"/>
                  </a:ext>
                </a:extLst>
              </p:cNvPr>
              <p:cNvSpPr>
                <a:spLocks/>
              </p:cNvSpPr>
              <p:nvPr/>
            </p:nvSpPr>
            <p:spPr bwMode="auto">
              <a:xfrm>
                <a:off x="3536"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3" name="Freeform 319">
                <a:extLst>
                  <a:ext uri="{FF2B5EF4-FFF2-40B4-BE49-F238E27FC236}">
                    <a16:creationId xmlns:a16="http://schemas.microsoft.com/office/drawing/2014/main" id="{0211F8CE-EB38-E369-2044-61083BA86CA3}"/>
                  </a:ext>
                </a:extLst>
              </p:cNvPr>
              <p:cNvSpPr>
                <a:spLocks/>
              </p:cNvSpPr>
              <p:nvPr/>
            </p:nvSpPr>
            <p:spPr bwMode="auto">
              <a:xfrm>
                <a:off x="3675" y="1355"/>
                <a:ext cx="6" cy="47"/>
              </a:xfrm>
              <a:custGeom>
                <a:avLst/>
                <a:gdLst>
                  <a:gd name="T0" fmla="*/ 0 w 6"/>
                  <a:gd name="T1" fmla="*/ 0 h 47"/>
                  <a:gd name="T2" fmla="*/ 0 w 6"/>
                  <a:gd name="T3" fmla="*/ 47 h 47"/>
                  <a:gd name="T4" fmla="*/ 3 w 6"/>
                  <a:gd name="T5" fmla="*/ 47 h 47"/>
                  <a:gd name="T6" fmla="*/ 3 w 6"/>
                  <a:gd name="T7" fmla="*/ 0 h 47"/>
                  <a:gd name="T8" fmla="*/ 6 w 6"/>
                  <a:gd name="T9" fmla="*/ 0 h 47"/>
                  <a:gd name="T10" fmla="*/ 6 w 6"/>
                  <a:gd name="T11" fmla="*/ 47 h 47"/>
                  <a:gd name="T12" fmla="*/ 3 w 6"/>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7">
                    <a:moveTo>
                      <a:pt x="0" y="0"/>
                    </a:moveTo>
                    <a:lnTo>
                      <a:pt x="0" y="47"/>
                    </a:lnTo>
                    <a:lnTo>
                      <a:pt x="3" y="47"/>
                    </a:lnTo>
                    <a:lnTo>
                      <a:pt x="3" y="0"/>
                    </a:lnTo>
                    <a:lnTo>
                      <a:pt x="6" y="0"/>
                    </a:lnTo>
                    <a:lnTo>
                      <a:pt x="6" y="47"/>
                    </a:lnTo>
                    <a:lnTo>
                      <a:pt x="3" y="4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4" name="Freeform 320">
                <a:extLst>
                  <a:ext uri="{FF2B5EF4-FFF2-40B4-BE49-F238E27FC236}">
                    <a16:creationId xmlns:a16="http://schemas.microsoft.com/office/drawing/2014/main" id="{7C3F48A7-511C-5BED-95C8-6784D34FEA70}"/>
                  </a:ext>
                </a:extLst>
              </p:cNvPr>
              <p:cNvSpPr>
                <a:spLocks/>
              </p:cNvSpPr>
              <p:nvPr/>
            </p:nvSpPr>
            <p:spPr bwMode="auto">
              <a:xfrm>
                <a:off x="3678" y="1398"/>
                <a:ext cx="36" cy="7"/>
              </a:xfrm>
              <a:custGeom>
                <a:avLst/>
                <a:gdLst>
                  <a:gd name="T0" fmla="*/ 0 w 36"/>
                  <a:gd name="T1" fmla="*/ 0 h 7"/>
                  <a:gd name="T2" fmla="*/ 36 w 36"/>
                  <a:gd name="T3" fmla="*/ 0 h 7"/>
                  <a:gd name="T4" fmla="*/ 36 w 36"/>
                  <a:gd name="T5" fmla="*/ 4 h 7"/>
                  <a:gd name="T6" fmla="*/ 0 w 36"/>
                  <a:gd name="T7" fmla="*/ 4 h 7"/>
                  <a:gd name="T8" fmla="*/ 0 w 36"/>
                  <a:gd name="T9" fmla="*/ 7 h 7"/>
                  <a:gd name="T10" fmla="*/ 36 w 36"/>
                  <a:gd name="T11" fmla="*/ 7 h 7"/>
                  <a:gd name="T12" fmla="*/ 36 w 3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0"/>
                    </a:moveTo>
                    <a:lnTo>
                      <a:pt x="36" y="0"/>
                    </a:lnTo>
                    <a:lnTo>
                      <a:pt x="36" y="4"/>
                    </a:lnTo>
                    <a:lnTo>
                      <a:pt x="0" y="4"/>
                    </a:lnTo>
                    <a:lnTo>
                      <a:pt x="0" y="7"/>
                    </a:lnTo>
                    <a:lnTo>
                      <a:pt x="36" y="7"/>
                    </a:lnTo>
                    <a:lnTo>
                      <a:pt x="3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5" name="Freeform 321">
                <a:extLst>
                  <a:ext uri="{FF2B5EF4-FFF2-40B4-BE49-F238E27FC236}">
                    <a16:creationId xmlns:a16="http://schemas.microsoft.com/office/drawing/2014/main" id="{D982F7D7-2479-4C0F-41AD-CA7D6D80DBC9}"/>
                  </a:ext>
                </a:extLst>
              </p:cNvPr>
              <p:cNvSpPr>
                <a:spLocks/>
              </p:cNvSpPr>
              <p:nvPr/>
            </p:nvSpPr>
            <p:spPr bwMode="auto">
              <a:xfrm>
                <a:off x="3648" y="1388"/>
                <a:ext cx="30" cy="7"/>
              </a:xfrm>
              <a:custGeom>
                <a:avLst/>
                <a:gdLst>
                  <a:gd name="T0" fmla="*/ 30 w 30"/>
                  <a:gd name="T1" fmla="*/ 0 h 7"/>
                  <a:gd name="T2" fmla="*/ 0 w 30"/>
                  <a:gd name="T3" fmla="*/ 0 h 7"/>
                  <a:gd name="T4" fmla="*/ 0 w 30"/>
                  <a:gd name="T5" fmla="*/ 4 h 7"/>
                  <a:gd name="T6" fmla="*/ 30 w 30"/>
                  <a:gd name="T7" fmla="*/ 4 h 7"/>
                  <a:gd name="T8" fmla="*/ 30 w 30"/>
                  <a:gd name="T9" fmla="*/ 7 h 7"/>
                  <a:gd name="T10" fmla="*/ 0 w 30"/>
                  <a:gd name="T11" fmla="*/ 7 h 7"/>
                  <a:gd name="T12" fmla="*/ 0 w 3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30" y="0"/>
                    </a:moveTo>
                    <a:lnTo>
                      <a:pt x="0" y="0"/>
                    </a:lnTo>
                    <a:lnTo>
                      <a:pt x="0" y="4"/>
                    </a:lnTo>
                    <a:lnTo>
                      <a:pt x="30" y="4"/>
                    </a:lnTo>
                    <a:lnTo>
                      <a:pt x="3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6" name="Freeform 322">
                <a:extLst>
                  <a:ext uri="{FF2B5EF4-FFF2-40B4-BE49-F238E27FC236}">
                    <a16:creationId xmlns:a16="http://schemas.microsoft.com/office/drawing/2014/main" id="{FEE04A74-A205-C4E3-CA24-A9F08E9692FD}"/>
                  </a:ext>
                </a:extLst>
              </p:cNvPr>
              <p:cNvSpPr>
                <a:spLocks/>
              </p:cNvSpPr>
              <p:nvPr/>
            </p:nvSpPr>
            <p:spPr bwMode="auto">
              <a:xfrm>
                <a:off x="3484" y="1382"/>
                <a:ext cx="138" cy="6"/>
              </a:xfrm>
              <a:custGeom>
                <a:avLst/>
                <a:gdLst>
                  <a:gd name="T0" fmla="*/ 138 w 138"/>
                  <a:gd name="T1" fmla="*/ 0 h 6"/>
                  <a:gd name="T2" fmla="*/ 0 w 138"/>
                  <a:gd name="T3" fmla="*/ 0 h 6"/>
                  <a:gd name="T4" fmla="*/ 0 w 138"/>
                  <a:gd name="T5" fmla="*/ 3 h 6"/>
                  <a:gd name="T6" fmla="*/ 138 w 138"/>
                  <a:gd name="T7" fmla="*/ 3 h 6"/>
                  <a:gd name="T8" fmla="*/ 138 w 138"/>
                  <a:gd name="T9" fmla="*/ 6 h 6"/>
                  <a:gd name="T10" fmla="*/ 0 w 138"/>
                  <a:gd name="T11" fmla="*/ 6 h 6"/>
                  <a:gd name="T12" fmla="*/ 0 w 138"/>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6">
                    <a:moveTo>
                      <a:pt x="138" y="0"/>
                    </a:moveTo>
                    <a:lnTo>
                      <a:pt x="0" y="0"/>
                    </a:lnTo>
                    <a:lnTo>
                      <a:pt x="0" y="3"/>
                    </a:lnTo>
                    <a:lnTo>
                      <a:pt x="138" y="3"/>
                    </a:lnTo>
                    <a:lnTo>
                      <a:pt x="138"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7" name="Freeform 323">
                <a:extLst>
                  <a:ext uri="{FF2B5EF4-FFF2-40B4-BE49-F238E27FC236}">
                    <a16:creationId xmlns:a16="http://schemas.microsoft.com/office/drawing/2014/main" id="{5FE6B1D1-F6D6-342F-CFD5-02EB088081F6}"/>
                  </a:ext>
                </a:extLst>
              </p:cNvPr>
              <p:cNvSpPr>
                <a:spLocks/>
              </p:cNvSpPr>
              <p:nvPr/>
            </p:nvSpPr>
            <p:spPr bwMode="auto">
              <a:xfrm>
                <a:off x="3484" y="1385"/>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8" name="Freeform 324">
                <a:extLst>
                  <a:ext uri="{FF2B5EF4-FFF2-40B4-BE49-F238E27FC236}">
                    <a16:creationId xmlns:a16="http://schemas.microsoft.com/office/drawing/2014/main" id="{349D06F4-476B-22EF-8B9E-0D3DFCE668B5}"/>
                  </a:ext>
                </a:extLst>
              </p:cNvPr>
              <p:cNvSpPr>
                <a:spLocks/>
              </p:cNvSpPr>
              <p:nvPr/>
            </p:nvSpPr>
            <p:spPr bwMode="auto">
              <a:xfrm>
                <a:off x="3484" y="1428"/>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9" name="Freeform 325">
                <a:extLst>
                  <a:ext uri="{FF2B5EF4-FFF2-40B4-BE49-F238E27FC236}">
                    <a16:creationId xmlns:a16="http://schemas.microsoft.com/office/drawing/2014/main" id="{A3A098CB-F2E6-DF49-5DBA-36C17D19AB50}"/>
                  </a:ext>
                </a:extLst>
              </p:cNvPr>
              <p:cNvSpPr>
                <a:spLocks/>
              </p:cNvSpPr>
              <p:nvPr/>
            </p:nvSpPr>
            <p:spPr bwMode="auto">
              <a:xfrm>
                <a:off x="3480" y="1385"/>
                <a:ext cx="7" cy="46"/>
              </a:xfrm>
              <a:custGeom>
                <a:avLst/>
                <a:gdLst>
                  <a:gd name="T0" fmla="*/ 0 w 7"/>
                  <a:gd name="T1" fmla="*/ 0 h 46"/>
                  <a:gd name="T2" fmla="*/ 0 w 7"/>
                  <a:gd name="T3" fmla="*/ 46 h 46"/>
                  <a:gd name="T4" fmla="*/ 4 w 7"/>
                  <a:gd name="T5" fmla="*/ 46 h 46"/>
                  <a:gd name="T6" fmla="*/ 4 w 7"/>
                  <a:gd name="T7" fmla="*/ 0 h 46"/>
                  <a:gd name="T8" fmla="*/ 7 w 7"/>
                  <a:gd name="T9" fmla="*/ 0 h 46"/>
                  <a:gd name="T10" fmla="*/ 7 w 7"/>
                  <a:gd name="T11" fmla="*/ 46 h 46"/>
                  <a:gd name="T12" fmla="*/ 4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4" y="46"/>
                    </a:lnTo>
                    <a:lnTo>
                      <a:pt x="4" y="0"/>
                    </a:lnTo>
                    <a:lnTo>
                      <a:pt x="7" y="0"/>
                    </a:lnTo>
                    <a:lnTo>
                      <a:pt x="7" y="46"/>
                    </a:lnTo>
                    <a:lnTo>
                      <a:pt x="4"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0" name="Freeform 326">
                <a:extLst>
                  <a:ext uri="{FF2B5EF4-FFF2-40B4-BE49-F238E27FC236}">
                    <a16:creationId xmlns:a16="http://schemas.microsoft.com/office/drawing/2014/main" id="{4CBA865E-CF1D-490E-A8B6-53BD3A43D1ED}"/>
                  </a:ext>
                </a:extLst>
              </p:cNvPr>
              <p:cNvSpPr>
                <a:spLocks/>
              </p:cNvSpPr>
              <p:nvPr/>
            </p:nvSpPr>
            <p:spPr bwMode="auto">
              <a:xfrm>
                <a:off x="3619" y="1385"/>
                <a:ext cx="6" cy="46"/>
              </a:xfrm>
              <a:custGeom>
                <a:avLst/>
                <a:gdLst>
                  <a:gd name="T0" fmla="*/ 0 w 6"/>
                  <a:gd name="T1" fmla="*/ 0 h 46"/>
                  <a:gd name="T2" fmla="*/ 0 w 6"/>
                  <a:gd name="T3" fmla="*/ 46 h 46"/>
                  <a:gd name="T4" fmla="*/ 3 w 6"/>
                  <a:gd name="T5" fmla="*/ 46 h 46"/>
                  <a:gd name="T6" fmla="*/ 3 w 6"/>
                  <a:gd name="T7" fmla="*/ 0 h 46"/>
                  <a:gd name="T8" fmla="*/ 6 w 6"/>
                  <a:gd name="T9" fmla="*/ 0 h 46"/>
                  <a:gd name="T10" fmla="*/ 6 w 6"/>
                  <a:gd name="T11" fmla="*/ 46 h 46"/>
                  <a:gd name="T12" fmla="*/ 3 w 6"/>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6">
                    <a:moveTo>
                      <a:pt x="0" y="0"/>
                    </a:moveTo>
                    <a:lnTo>
                      <a:pt x="0" y="46"/>
                    </a:lnTo>
                    <a:lnTo>
                      <a:pt x="3" y="46"/>
                    </a:lnTo>
                    <a:lnTo>
                      <a:pt x="3" y="0"/>
                    </a:lnTo>
                    <a:lnTo>
                      <a:pt x="6" y="0"/>
                    </a:lnTo>
                    <a:lnTo>
                      <a:pt x="6"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1" name="Freeform 327">
                <a:extLst>
                  <a:ext uri="{FF2B5EF4-FFF2-40B4-BE49-F238E27FC236}">
                    <a16:creationId xmlns:a16="http://schemas.microsoft.com/office/drawing/2014/main" id="{6CC9C98E-130E-51C1-2CD8-DF3A339FC3A0}"/>
                  </a:ext>
                </a:extLst>
              </p:cNvPr>
              <p:cNvSpPr>
                <a:spLocks/>
              </p:cNvSpPr>
              <p:nvPr/>
            </p:nvSpPr>
            <p:spPr bwMode="auto">
              <a:xfrm>
                <a:off x="3606"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 name="Freeform 328">
                <a:extLst>
                  <a:ext uri="{FF2B5EF4-FFF2-40B4-BE49-F238E27FC236}">
                    <a16:creationId xmlns:a16="http://schemas.microsoft.com/office/drawing/2014/main" id="{7762AD1C-0062-1093-CAD4-EE99EA771BF5}"/>
                  </a:ext>
                </a:extLst>
              </p:cNvPr>
              <p:cNvSpPr>
                <a:spLocks/>
              </p:cNvSpPr>
              <p:nvPr/>
            </p:nvSpPr>
            <p:spPr bwMode="auto">
              <a:xfrm>
                <a:off x="3504"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 name="Freeform 329">
                <a:extLst>
                  <a:ext uri="{FF2B5EF4-FFF2-40B4-BE49-F238E27FC236}">
                    <a16:creationId xmlns:a16="http://schemas.microsoft.com/office/drawing/2014/main" id="{F160963F-7196-1586-1A0F-71A112A28385}"/>
                  </a:ext>
                </a:extLst>
              </p:cNvPr>
              <p:cNvSpPr>
                <a:spLocks/>
              </p:cNvSpPr>
              <p:nvPr/>
            </p:nvSpPr>
            <p:spPr bwMode="auto">
              <a:xfrm>
                <a:off x="3602"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 name="Freeform 330">
                <a:extLst>
                  <a:ext uri="{FF2B5EF4-FFF2-40B4-BE49-F238E27FC236}">
                    <a16:creationId xmlns:a16="http://schemas.microsoft.com/office/drawing/2014/main" id="{DECB94DD-64CB-EA37-EB18-CA11EED0A1A6}"/>
                  </a:ext>
                </a:extLst>
              </p:cNvPr>
              <p:cNvSpPr>
                <a:spLocks/>
              </p:cNvSpPr>
              <p:nvPr/>
            </p:nvSpPr>
            <p:spPr bwMode="auto">
              <a:xfrm>
                <a:off x="3500"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 name="Freeform 331">
                <a:extLst>
                  <a:ext uri="{FF2B5EF4-FFF2-40B4-BE49-F238E27FC236}">
                    <a16:creationId xmlns:a16="http://schemas.microsoft.com/office/drawing/2014/main" id="{A65042E3-4FF5-D8C9-E715-1F5194475D6D}"/>
                  </a:ext>
                </a:extLst>
              </p:cNvPr>
              <p:cNvSpPr>
                <a:spLocks/>
              </p:cNvSpPr>
              <p:nvPr/>
            </p:nvSpPr>
            <p:spPr bwMode="auto">
              <a:xfrm>
                <a:off x="3504"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 name="Freeform 332">
                <a:extLst>
                  <a:ext uri="{FF2B5EF4-FFF2-40B4-BE49-F238E27FC236}">
                    <a16:creationId xmlns:a16="http://schemas.microsoft.com/office/drawing/2014/main" id="{9549688B-26A8-8134-4CA7-91B41BE96E29}"/>
                  </a:ext>
                </a:extLst>
              </p:cNvPr>
              <p:cNvSpPr>
                <a:spLocks/>
              </p:cNvSpPr>
              <p:nvPr/>
            </p:nvSpPr>
            <p:spPr bwMode="auto">
              <a:xfrm>
                <a:off x="3500"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 name="Freeform 333">
                <a:extLst>
                  <a:ext uri="{FF2B5EF4-FFF2-40B4-BE49-F238E27FC236}">
                    <a16:creationId xmlns:a16="http://schemas.microsoft.com/office/drawing/2014/main" id="{96F5E42A-032E-B251-A3A1-C3173B2509F9}"/>
                  </a:ext>
                </a:extLst>
              </p:cNvPr>
              <p:cNvSpPr>
                <a:spLocks/>
              </p:cNvSpPr>
              <p:nvPr/>
            </p:nvSpPr>
            <p:spPr bwMode="auto">
              <a:xfrm>
                <a:off x="3606"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 name="Freeform 334">
                <a:extLst>
                  <a:ext uri="{FF2B5EF4-FFF2-40B4-BE49-F238E27FC236}">
                    <a16:creationId xmlns:a16="http://schemas.microsoft.com/office/drawing/2014/main" id="{B9CC98C5-F86B-121E-1AE8-45841B80C796}"/>
                  </a:ext>
                </a:extLst>
              </p:cNvPr>
              <p:cNvSpPr>
                <a:spLocks/>
              </p:cNvSpPr>
              <p:nvPr/>
            </p:nvSpPr>
            <p:spPr bwMode="auto">
              <a:xfrm>
                <a:off x="3602"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9" name="Freeform 335">
                <a:extLst>
                  <a:ext uri="{FF2B5EF4-FFF2-40B4-BE49-F238E27FC236}">
                    <a16:creationId xmlns:a16="http://schemas.microsoft.com/office/drawing/2014/main" id="{52DC1A20-6925-F70B-BF59-F5BB6BE0688D}"/>
                  </a:ext>
                </a:extLst>
              </p:cNvPr>
              <p:cNvSpPr>
                <a:spLocks/>
              </p:cNvSpPr>
              <p:nvPr/>
            </p:nvSpPr>
            <p:spPr bwMode="auto">
              <a:xfrm>
                <a:off x="3882" y="1201"/>
                <a:ext cx="7" cy="141"/>
              </a:xfrm>
              <a:custGeom>
                <a:avLst/>
                <a:gdLst>
                  <a:gd name="T0" fmla="*/ 0 w 7"/>
                  <a:gd name="T1" fmla="*/ 0 h 141"/>
                  <a:gd name="T2" fmla="*/ 0 w 7"/>
                  <a:gd name="T3" fmla="*/ 141 h 141"/>
                  <a:gd name="T4" fmla="*/ 3 w 7"/>
                  <a:gd name="T5" fmla="*/ 141 h 141"/>
                  <a:gd name="T6" fmla="*/ 3 w 7"/>
                  <a:gd name="T7" fmla="*/ 0 h 141"/>
                  <a:gd name="T8" fmla="*/ 7 w 7"/>
                  <a:gd name="T9" fmla="*/ 0 h 141"/>
                  <a:gd name="T10" fmla="*/ 7 w 7"/>
                  <a:gd name="T11" fmla="*/ 141 h 141"/>
                  <a:gd name="T12" fmla="*/ 3 w 7"/>
                  <a:gd name="T13" fmla="*/ 14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1">
                    <a:moveTo>
                      <a:pt x="0" y="0"/>
                    </a:moveTo>
                    <a:lnTo>
                      <a:pt x="0" y="141"/>
                    </a:lnTo>
                    <a:lnTo>
                      <a:pt x="3" y="141"/>
                    </a:lnTo>
                    <a:lnTo>
                      <a:pt x="3" y="0"/>
                    </a:lnTo>
                    <a:lnTo>
                      <a:pt x="7" y="0"/>
                    </a:lnTo>
                    <a:lnTo>
                      <a:pt x="7" y="141"/>
                    </a:lnTo>
                    <a:lnTo>
                      <a:pt x="3" y="14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0" name="Freeform 336">
                <a:extLst>
                  <a:ext uri="{FF2B5EF4-FFF2-40B4-BE49-F238E27FC236}">
                    <a16:creationId xmlns:a16="http://schemas.microsoft.com/office/drawing/2014/main" id="{9C48BEB9-DD5F-C7A6-81BD-1206D02A1138}"/>
                  </a:ext>
                </a:extLst>
              </p:cNvPr>
              <p:cNvSpPr>
                <a:spLocks/>
              </p:cNvSpPr>
              <p:nvPr/>
            </p:nvSpPr>
            <p:spPr bwMode="auto">
              <a:xfrm>
                <a:off x="3885" y="1372"/>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1" name="Freeform 337">
                <a:extLst>
                  <a:ext uri="{FF2B5EF4-FFF2-40B4-BE49-F238E27FC236}">
                    <a16:creationId xmlns:a16="http://schemas.microsoft.com/office/drawing/2014/main" id="{E485EE74-A2C8-8149-1624-C7C5EA96472D}"/>
                  </a:ext>
                </a:extLst>
              </p:cNvPr>
              <p:cNvSpPr>
                <a:spLocks/>
              </p:cNvSpPr>
              <p:nvPr/>
            </p:nvSpPr>
            <p:spPr bwMode="auto">
              <a:xfrm>
                <a:off x="3866" y="1359"/>
                <a:ext cx="19" cy="20"/>
              </a:xfrm>
              <a:custGeom>
                <a:avLst/>
                <a:gdLst>
                  <a:gd name="T0" fmla="*/ 19 w 19"/>
                  <a:gd name="T1" fmla="*/ 13 h 20"/>
                  <a:gd name="T2" fmla="*/ 0 w 19"/>
                  <a:gd name="T3" fmla="*/ 0 h 20"/>
                  <a:gd name="T4" fmla="*/ 0 w 19"/>
                  <a:gd name="T5" fmla="*/ 3 h 20"/>
                  <a:gd name="T6" fmla="*/ 19 w 19"/>
                  <a:gd name="T7" fmla="*/ 16 h 20"/>
                  <a:gd name="T8" fmla="*/ 19 w 19"/>
                  <a:gd name="T9" fmla="*/ 20 h 20"/>
                  <a:gd name="T10" fmla="*/ 0 w 19"/>
                  <a:gd name="T11" fmla="*/ 6 h 20"/>
                  <a:gd name="T12" fmla="*/ 0 w 19"/>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13"/>
                    </a:moveTo>
                    <a:lnTo>
                      <a:pt x="0" y="0"/>
                    </a:lnTo>
                    <a:lnTo>
                      <a:pt x="0" y="3"/>
                    </a:lnTo>
                    <a:lnTo>
                      <a:pt x="19" y="16"/>
                    </a:lnTo>
                    <a:lnTo>
                      <a:pt x="19" y="2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2" name="Freeform 338">
                <a:extLst>
                  <a:ext uri="{FF2B5EF4-FFF2-40B4-BE49-F238E27FC236}">
                    <a16:creationId xmlns:a16="http://schemas.microsoft.com/office/drawing/2014/main" id="{D3B0418C-D7C7-A290-61C1-F52BC1C176B2}"/>
                  </a:ext>
                </a:extLst>
              </p:cNvPr>
              <p:cNvSpPr>
                <a:spLocks/>
              </p:cNvSpPr>
              <p:nvPr/>
            </p:nvSpPr>
            <p:spPr bwMode="auto">
              <a:xfrm>
                <a:off x="3842" y="1349"/>
                <a:ext cx="24" cy="16"/>
              </a:xfrm>
              <a:custGeom>
                <a:avLst/>
                <a:gdLst>
                  <a:gd name="T0" fmla="*/ 24 w 24"/>
                  <a:gd name="T1" fmla="*/ 10 h 16"/>
                  <a:gd name="T2" fmla="*/ 0 w 24"/>
                  <a:gd name="T3" fmla="*/ 0 h 16"/>
                  <a:gd name="T4" fmla="*/ 0 w 24"/>
                  <a:gd name="T5" fmla="*/ 3 h 16"/>
                  <a:gd name="T6" fmla="*/ 24 w 24"/>
                  <a:gd name="T7" fmla="*/ 13 h 16"/>
                  <a:gd name="T8" fmla="*/ 24 w 24"/>
                  <a:gd name="T9" fmla="*/ 16 h 16"/>
                  <a:gd name="T10" fmla="*/ 0 w 24"/>
                  <a:gd name="T11" fmla="*/ 6 h 16"/>
                  <a:gd name="T12" fmla="*/ 0 w 24"/>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0"/>
                    </a:moveTo>
                    <a:lnTo>
                      <a:pt x="0" y="0"/>
                    </a:lnTo>
                    <a:lnTo>
                      <a:pt x="0" y="3"/>
                    </a:lnTo>
                    <a:lnTo>
                      <a:pt x="24" y="13"/>
                    </a:lnTo>
                    <a:lnTo>
                      <a:pt x="24"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3" name="Freeform 339">
                <a:extLst>
                  <a:ext uri="{FF2B5EF4-FFF2-40B4-BE49-F238E27FC236}">
                    <a16:creationId xmlns:a16="http://schemas.microsoft.com/office/drawing/2014/main" id="{043CA065-7321-30A3-5956-22D1722C2C21}"/>
                  </a:ext>
                </a:extLst>
              </p:cNvPr>
              <p:cNvSpPr>
                <a:spLocks/>
              </p:cNvSpPr>
              <p:nvPr/>
            </p:nvSpPr>
            <p:spPr bwMode="auto">
              <a:xfrm>
                <a:off x="3819" y="1346"/>
                <a:ext cx="23" cy="9"/>
              </a:xfrm>
              <a:custGeom>
                <a:avLst/>
                <a:gdLst>
                  <a:gd name="T0" fmla="*/ 23 w 23"/>
                  <a:gd name="T1" fmla="*/ 3 h 9"/>
                  <a:gd name="T2" fmla="*/ 0 w 23"/>
                  <a:gd name="T3" fmla="*/ 0 h 9"/>
                  <a:gd name="T4" fmla="*/ 0 w 23"/>
                  <a:gd name="T5" fmla="*/ 3 h 9"/>
                  <a:gd name="T6" fmla="*/ 23 w 23"/>
                  <a:gd name="T7" fmla="*/ 6 h 9"/>
                  <a:gd name="T8" fmla="*/ 23 w 23"/>
                  <a:gd name="T9" fmla="*/ 9 h 9"/>
                  <a:gd name="T10" fmla="*/ 0 w 23"/>
                  <a:gd name="T11" fmla="*/ 6 h 9"/>
                  <a:gd name="T12" fmla="*/ 0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23" y="3"/>
                    </a:moveTo>
                    <a:lnTo>
                      <a:pt x="0" y="0"/>
                    </a:lnTo>
                    <a:lnTo>
                      <a:pt x="0" y="3"/>
                    </a:lnTo>
                    <a:lnTo>
                      <a:pt x="23" y="6"/>
                    </a:lnTo>
                    <a:lnTo>
                      <a:pt x="2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4" name="Freeform 340">
                <a:extLst>
                  <a:ext uri="{FF2B5EF4-FFF2-40B4-BE49-F238E27FC236}">
                    <a16:creationId xmlns:a16="http://schemas.microsoft.com/office/drawing/2014/main" id="{7EBCF886-98AF-8AD1-41E5-6103EE93E6B5}"/>
                  </a:ext>
                </a:extLst>
              </p:cNvPr>
              <p:cNvSpPr>
                <a:spLocks/>
              </p:cNvSpPr>
              <p:nvPr/>
            </p:nvSpPr>
            <p:spPr bwMode="auto">
              <a:xfrm>
                <a:off x="3793" y="1346"/>
                <a:ext cx="26" cy="9"/>
              </a:xfrm>
              <a:custGeom>
                <a:avLst/>
                <a:gdLst>
                  <a:gd name="T0" fmla="*/ 26 w 26"/>
                  <a:gd name="T1" fmla="*/ 0 h 9"/>
                  <a:gd name="T2" fmla="*/ 0 w 26"/>
                  <a:gd name="T3" fmla="*/ 3 h 9"/>
                  <a:gd name="T4" fmla="*/ 0 w 26"/>
                  <a:gd name="T5" fmla="*/ 6 h 9"/>
                  <a:gd name="T6" fmla="*/ 26 w 26"/>
                  <a:gd name="T7" fmla="*/ 3 h 9"/>
                  <a:gd name="T8" fmla="*/ 26 w 26"/>
                  <a:gd name="T9" fmla="*/ 6 h 9"/>
                  <a:gd name="T10" fmla="*/ 0 w 26"/>
                  <a:gd name="T11" fmla="*/ 9 h 9"/>
                  <a:gd name="T12" fmla="*/ 0 w 26"/>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6" y="0"/>
                    </a:moveTo>
                    <a:lnTo>
                      <a:pt x="0" y="3"/>
                    </a:lnTo>
                    <a:lnTo>
                      <a:pt x="0" y="6"/>
                    </a:lnTo>
                    <a:lnTo>
                      <a:pt x="26" y="3"/>
                    </a:lnTo>
                    <a:lnTo>
                      <a:pt x="26"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5" name="Freeform 341">
                <a:extLst>
                  <a:ext uri="{FF2B5EF4-FFF2-40B4-BE49-F238E27FC236}">
                    <a16:creationId xmlns:a16="http://schemas.microsoft.com/office/drawing/2014/main" id="{90363D02-4335-0818-F7BD-2C48506E6324}"/>
                  </a:ext>
                </a:extLst>
              </p:cNvPr>
              <p:cNvSpPr>
                <a:spLocks/>
              </p:cNvSpPr>
              <p:nvPr/>
            </p:nvSpPr>
            <p:spPr bwMode="auto">
              <a:xfrm>
                <a:off x="3770"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6" name="Freeform 342">
                <a:extLst>
                  <a:ext uri="{FF2B5EF4-FFF2-40B4-BE49-F238E27FC236}">
                    <a16:creationId xmlns:a16="http://schemas.microsoft.com/office/drawing/2014/main" id="{216C53A6-60AA-7156-5098-10DAA8ACAA8D}"/>
                  </a:ext>
                </a:extLst>
              </p:cNvPr>
              <p:cNvSpPr>
                <a:spLocks/>
              </p:cNvSpPr>
              <p:nvPr/>
            </p:nvSpPr>
            <p:spPr bwMode="auto">
              <a:xfrm>
                <a:off x="3747" y="1352"/>
                <a:ext cx="23" cy="20"/>
              </a:xfrm>
              <a:custGeom>
                <a:avLst/>
                <a:gdLst>
                  <a:gd name="T0" fmla="*/ 23 w 23"/>
                  <a:gd name="T1" fmla="*/ 0 h 20"/>
                  <a:gd name="T2" fmla="*/ 0 w 23"/>
                  <a:gd name="T3" fmla="*/ 13 h 20"/>
                  <a:gd name="T4" fmla="*/ 0 w 23"/>
                  <a:gd name="T5" fmla="*/ 17 h 20"/>
                  <a:gd name="T6" fmla="*/ 23 w 23"/>
                  <a:gd name="T7" fmla="*/ 3 h 20"/>
                  <a:gd name="T8" fmla="*/ 23 w 23"/>
                  <a:gd name="T9" fmla="*/ 7 h 20"/>
                  <a:gd name="T10" fmla="*/ 0 w 23"/>
                  <a:gd name="T11" fmla="*/ 20 h 20"/>
                  <a:gd name="T12" fmla="*/ 0 w 23"/>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23" y="0"/>
                    </a:moveTo>
                    <a:lnTo>
                      <a:pt x="0" y="13"/>
                    </a:lnTo>
                    <a:lnTo>
                      <a:pt x="0" y="17"/>
                    </a:lnTo>
                    <a:lnTo>
                      <a:pt x="23" y="3"/>
                    </a:lnTo>
                    <a:lnTo>
                      <a:pt x="23"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7" name="Freeform 343">
                <a:extLst>
                  <a:ext uri="{FF2B5EF4-FFF2-40B4-BE49-F238E27FC236}">
                    <a16:creationId xmlns:a16="http://schemas.microsoft.com/office/drawing/2014/main" id="{CAFD88E2-B33D-8604-7C8F-F245C369B22B}"/>
                  </a:ext>
                </a:extLst>
              </p:cNvPr>
              <p:cNvSpPr>
                <a:spLocks/>
              </p:cNvSpPr>
              <p:nvPr/>
            </p:nvSpPr>
            <p:spPr bwMode="auto">
              <a:xfrm>
                <a:off x="3727" y="1365"/>
                <a:ext cx="20" cy="20"/>
              </a:xfrm>
              <a:custGeom>
                <a:avLst/>
                <a:gdLst>
                  <a:gd name="T0" fmla="*/ 20 w 20"/>
                  <a:gd name="T1" fmla="*/ 0 h 20"/>
                  <a:gd name="T2" fmla="*/ 0 w 20"/>
                  <a:gd name="T3" fmla="*/ 14 h 20"/>
                  <a:gd name="T4" fmla="*/ 0 w 20"/>
                  <a:gd name="T5" fmla="*/ 17 h 20"/>
                  <a:gd name="T6" fmla="*/ 20 w 20"/>
                  <a:gd name="T7" fmla="*/ 4 h 20"/>
                  <a:gd name="T8" fmla="*/ 20 w 20"/>
                  <a:gd name="T9" fmla="*/ 7 h 20"/>
                  <a:gd name="T10" fmla="*/ 0 w 20"/>
                  <a:gd name="T11" fmla="*/ 20 h 20"/>
                  <a:gd name="T12" fmla="*/ 0 w 20"/>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20" y="0"/>
                    </a:moveTo>
                    <a:lnTo>
                      <a:pt x="0" y="14"/>
                    </a:lnTo>
                    <a:lnTo>
                      <a:pt x="0" y="17"/>
                    </a:lnTo>
                    <a:lnTo>
                      <a:pt x="20" y="4"/>
                    </a:lnTo>
                    <a:lnTo>
                      <a:pt x="20"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8" name="Freeform 344">
                <a:extLst>
                  <a:ext uri="{FF2B5EF4-FFF2-40B4-BE49-F238E27FC236}">
                    <a16:creationId xmlns:a16="http://schemas.microsoft.com/office/drawing/2014/main" id="{9DF6AC37-C404-503F-8A6D-BA37869EB4F3}"/>
                  </a:ext>
                </a:extLst>
              </p:cNvPr>
              <p:cNvSpPr>
                <a:spLocks/>
              </p:cNvSpPr>
              <p:nvPr/>
            </p:nvSpPr>
            <p:spPr bwMode="auto">
              <a:xfrm>
                <a:off x="3711" y="1382"/>
                <a:ext cx="20" cy="20"/>
              </a:xfrm>
              <a:custGeom>
                <a:avLst/>
                <a:gdLst>
                  <a:gd name="T0" fmla="*/ 13 w 20"/>
                  <a:gd name="T1" fmla="*/ 0 h 20"/>
                  <a:gd name="T2" fmla="*/ 0 w 20"/>
                  <a:gd name="T3" fmla="*/ 20 h 20"/>
                  <a:gd name="T4" fmla="*/ 3 w 20"/>
                  <a:gd name="T5" fmla="*/ 20 h 20"/>
                  <a:gd name="T6" fmla="*/ 16 w 20"/>
                  <a:gd name="T7" fmla="*/ 0 h 20"/>
                  <a:gd name="T8" fmla="*/ 20 w 20"/>
                  <a:gd name="T9" fmla="*/ 0 h 20"/>
                  <a:gd name="T10" fmla="*/ 6 w 20"/>
                  <a:gd name="T11" fmla="*/ 20 h 20"/>
                  <a:gd name="T12" fmla="*/ 3 w 2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3" y="0"/>
                    </a:moveTo>
                    <a:lnTo>
                      <a:pt x="0" y="20"/>
                    </a:lnTo>
                    <a:lnTo>
                      <a:pt x="3" y="20"/>
                    </a:lnTo>
                    <a:lnTo>
                      <a:pt x="16" y="0"/>
                    </a:lnTo>
                    <a:lnTo>
                      <a:pt x="20"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9" name="Freeform 345">
                <a:extLst>
                  <a:ext uri="{FF2B5EF4-FFF2-40B4-BE49-F238E27FC236}">
                    <a16:creationId xmlns:a16="http://schemas.microsoft.com/office/drawing/2014/main" id="{027A37F1-464A-341F-31EC-77C873FFE8BB}"/>
                  </a:ext>
                </a:extLst>
              </p:cNvPr>
              <p:cNvSpPr>
                <a:spLocks/>
              </p:cNvSpPr>
              <p:nvPr/>
            </p:nvSpPr>
            <p:spPr bwMode="auto">
              <a:xfrm>
                <a:off x="3872" y="1352"/>
                <a:ext cx="23" cy="23"/>
              </a:xfrm>
              <a:custGeom>
                <a:avLst/>
                <a:gdLst>
                  <a:gd name="T0" fmla="*/ 23 w 23"/>
                  <a:gd name="T1" fmla="*/ 17 h 23"/>
                  <a:gd name="T2" fmla="*/ 0 w 23"/>
                  <a:gd name="T3" fmla="*/ 0 h 23"/>
                  <a:gd name="T4" fmla="*/ 0 w 23"/>
                  <a:gd name="T5" fmla="*/ 3 h 23"/>
                  <a:gd name="T6" fmla="*/ 23 w 23"/>
                  <a:gd name="T7" fmla="*/ 20 h 23"/>
                  <a:gd name="T8" fmla="*/ 23 w 23"/>
                  <a:gd name="T9" fmla="*/ 23 h 23"/>
                  <a:gd name="T10" fmla="*/ 0 w 23"/>
                  <a:gd name="T11" fmla="*/ 7 h 23"/>
                  <a:gd name="T12" fmla="*/ 0 w 23"/>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23" y="17"/>
                    </a:moveTo>
                    <a:lnTo>
                      <a:pt x="0" y="0"/>
                    </a:lnTo>
                    <a:lnTo>
                      <a:pt x="0" y="3"/>
                    </a:lnTo>
                    <a:lnTo>
                      <a:pt x="23" y="20"/>
                    </a:lnTo>
                    <a:lnTo>
                      <a:pt x="23"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0" name="Freeform 346">
                <a:extLst>
                  <a:ext uri="{FF2B5EF4-FFF2-40B4-BE49-F238E27FC236}">
                    <a16:creationId xmlns:a16="http://schemas.microsoft.com/office/drawing/2014/main" id="{56260571-A1BA-3BAC-2D21-491CD352C0F0}"/>
                  </a:ext>
                </a:extLst>
              </p:cNvPr>
              <p:cNvSpPr>
                <a:spLocks/>
              </p:cNvSpPr>
              <p:nvPr/>
            </p:nvSpPr>
            <p:spPr bwMode="auto">
              <a:xfrm>
                <a:off x="3846" y="1342"/>
                <a:ext cx="26" cy="17"/>
              </a:xfrm>
              <a:custGeom>
                <a:avLst/>
                <a:gdLst>
                  <a:gd name="T0" fmla="*/ 26 w 26"/>
                  <a:gd name="T1" fmla="*/ 10 h 17"/>
                  <a:gd name="T2" fmla="*/ 0 w 26"/>
                  <a:gd name="T3" fmla="*/ 0 h 17"/>
                  <a:gd name="T4" fmla="*/ 0 w 26"/>
                  <a:gd name="T5" fmla="*/ 4 h 17"/>
                  <a:gd name="T6" fmla="*/ 26 w 26"/>
                  <a:gd name="T7" fmla="*/ 13 h 17"/>
                  <a:gd name="T8" fmla="*/ 26 w 26"/>
                  <a:gd name="T9" fmla="*/ 17 h 17"/>
                  <a:gd name="T10" fmla="*/ 0 w 26"/>
                  <a:gd name="T11" fmla="*/ 7 h 17"/>
                  <a:gd name="T12" fmla="*/ 0 w 26"/>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6" y="10"/>
                    </a:moveTo>
                    <a:lnTo>
                      <a:pt x="0" y="0"/>
                    </a:lnTo>
                    <a:lnTo>
                      <a:pt x="0" y="4"/>
                    </a:lnTo>
                    <a:lnTo>
                      <a:pt x="26" y="13"/>
                    </a:lnTo>
                    <a:lnTo>
                      <a:pt x="26"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1" name="Freeform 347">
                <a:extLst>
                  <a:ext uri="{FF2B5EF4-FFF2-40B4-BE49-F238E27FC236}">
                    <a16:creationId xmlns:a16="http://schemas.microsoft.com/office/drawing/2014/main" id="{C5CB0EDD-D57B-A420-2690-27FCD231FCD9}"/>
                  </a:ext>
                </a:extLst>
              </p:cNvPr>
              <p:cNvSpPr>
                <a:spLocks/>
              </p:cNvSpPr>
              <p:nvPr/>
            </p:nvSpPr>
            <p:spPr bwMode="auto">
              <a:xfrm>
                <a:off x="3819" y="1339"/>
                <a:ext cx="27" cy="10"/>
              </a:xfrm>
              <a:custGeom>
                <a:avLst/>
                <a:gdLst>
                  <a:gd name="T0" fmla="*/ 27 w 27"/>
                  <a:gd name="T1" fmla="*/ 3 h 10"/>
                  <a:gd name="T2" fmla="*/ 0 w 27"/>
                  <a:gd name="T3" fmla="*/ 0 h 10"/>
                  <a:gd name="T4" fmla="*/ 0 w 27"/>
                  <a:gd name="T5" fmla="*/ 3 h 10"/>
                  <a:gd name="T6" fmla="*/ 27 w 27"/>
                  <a:gd name="T7" fmla="*/ 7 h 10"/>
                  <a:gd name="T8" fmla="*/ 27 w 27"/>
                  <a:gd name="T9" fmla="*/ 10 h 10"/>
                  <a:gd name="T10" fmla="*/ 0 w 27"/>
                  <a:gd name="T11" fmla="*/ 7 h 10"/>
                  <a:gd name="T12" fmla="*/ 0 w 27"/>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0">
                    <a:moveTo>
                      <a:pt x="27" y="3"/>
                    </a:moveTo>
                    <a:lnTo>
                      <a:pt x="0" y="0"/>
                    </a:lnTo>
                    <a:lnTo>
                      <a:pt x="0" y="3"/>
                    </a:lnTo>
                    <a:lnTo>
                      <a:pt x="27" y="7"/>
                    </a:lnTo>
                    <a:lnTo>
                      <a:pt x="27"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2" name="Freeform 348">
                <a:extLst>
                  <a:ext uri="{FF2B5EF4-FFF2-40B4-BE49-F238E27FC236}">
                    <a16:creationId xmlns:a16="http://schemas.microsoft.com/office/drawing/2014/main" id="{DA946544-B4C5-0DC3-CAB8-9AA33FEB4DEB}"/>
                  </a:ext>
                </a:extLst>
              </p:cNvPr>
              <p:cNvSpPr>
                <a:spLocks/>
              </p:cNvSpPr>
              <p:nvPr/>
            </p:nvSpPr>
            <p:spPr bwMode="auto">
              <a:xfrm>
                <a:off x="3793" y="1339"/>
                <a:ext cx="26" cy="7"/>
              </a:xfrm>
              <a:custGeom>
                <a:avLst/>
                <a:gdLst>
                  <a:gd name="T0" fmla="*/ 26 w 26"/>
                  <a:gd name="T1" fmla="*/ 0 h 7"/>
                  <a:gd name="T2" fmla="*/ 0 w 26"/>
                  <a:gd name="T3" fmla="*/ 0 h 7"/>
                  <a:gd name="T4" fmla="*/ 0 w 26"/>
                  <a:gd name="T5" fmla="*/ 3 h 7"/>
                  <a:gd name="T6" fmla="*/ 26 w 26"/>
                  <a:gd name="T7" fmla="*/ 3 h 7"/>
                  <a:gd name="T8" fmla="*/ 26 w 26"/>
                  <a:gd name="T9" fmla="*/ 7 h 7"/>
                  <a:gd name="T10" fmla="*/ 0 w 26"/>
                  <a:gd name="T11" fmla="*/ 7 h 7"/>
                  <a:gd name="T12" fmla="*/ 0 w 2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26" y="0"/>
                    </a:moveTo>
                    <a:lnTo>
                      <a:pt x="0" y="0"/>
                    </a:lnTo>
                    <a:lnTo>
                      <a:pt x="0" y="3"/>
                    </a:lnTo>
                    <a:lnTo>
                      <a:pt x="26" y="3"/>
                    </a:lnTo>
                    <a:lnTo>
                      <a:pt x="2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3" name="Freeform 349">
                <a:extLst>
                  <a:ext uri="{FF2B5EF4-FFF2-40B4-BE49-F238E27FC236}">
                    <a16:creationId xmlns:a16="http://schemas.microsoft.com/office/drawing/2014/main" id="{82D82F71-4BE4-56C0-4B83-C7F9D4D81FE5}"/>
                  </a:ext>
                </a:extLst>
              </p:cNvPr>
              <p:cNvSpPr>
                <a:spLocks/>
              </p:cNvSpPr>
              <p:nvPr/>
            </p:nvSpPr>
            <p:spPr bwMode="auto">
              <a:xfrm>
                <a:off x="3763" y="1339"/>
                <a:ext cx="30" cy="13"/>
              </a:xfrm>
              <a:custGeom>
                <a:avLst/>
                <a:gdLst>
                  <a:gd name="T0" fmla="*/ 30 w 30"/>
                  <a:gd name="T1" fmla="*/ 0 h 13"/>
                  <a:gd name="T2" fmla="*/ 0 w 30"/>
                  <a:gd name="T3" fmla="*/ 7 h 13"/>
                  <a:gd name="T4" fmla="*/ 0 w 30"/>
                  <a:gd name="T5" fmla="*/ 10 h 13"/>
                  <a:gd name="T6" fmla="*/ 30 w 30"/>
                  <a:gd name="T7" fmla="*/ 3 h 13"/>
                  <a:gd name="T8" fmla="*/ 30 w 30"/>
                  <a:gd name="T9" fmla="*/ 7 h 13"/>
                  <a:gd name="T10" fmla="*/ 0 w 30"/>
                  <a:gd name="T11" fmla="*/ 13 h 13"/>
                  <a:gd name="T12" fmla="*/ 0 w 3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3">
                    <a:moveTo>
                      <a:pt x="30" y="0"/>
                    </a:moveTo>
                    <a:lnTo>
                      <a:pt x="0" y="7"/>
                    </a:lnTo>
                    <a:lnTo>
                      <a:pt x="0" y="10"/>
                    </a:lnTo>
                    <a:lnTo>
                      <a:pt x="30" y="3"/>
                    </a:lnTo>
                    <a:lnTo>
                      <a:pt x="3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4" name="Freeform 350">
                <a:extLst>
                  <a:ext uri="{FF2B5EF4-FFF2-40B4-BE49-F238E27FC236}">
                    <a16:creationId xmlns:a16="http://schemas.microsoft.com/office/drawing/2014/main" id="{EEFA820C-A4F6-AF96-7272-7DC1FFBF3FDA}"/>
                  </a:ext>
                </a:extLst>
              </p:cNvPr>
              <p:cNvSpPr>
                <a:spLocks/>
              </p:cNvSpPr>
              <p:nvPr/>
            </p:nvSpPr>
            <p:spPr bwMode="auto">
              <a:xfrm>
                <a:off x="3740" y="1346"/>
                <a:ext cx="23" cy="19"/>
              </a:xfrm>
              <a:custGeom>
                <a:avLst/>
                <a:gdLst>
                  <a:gd name="T0" fmla="*/ 23 w 23"/>
                  <a:gd name="T1" fmla="*/ 0 h 19"/>
                  <a:gd name="T2" fmla="*/ 0 w 23"/>
                  <a:gd name="T3" fmla="*/ 13 h 19"/>
                  <a:gd name="T4" fmla="*/ 0 w 23"/>
                  <a:gd name="T5" fmla="*/ 16 h 19"/>
                  <a:gd name="T6" fmla="*/ 23 w 23"/>
                  <a:gd name="T7" fmla="*/ 3 h 19"/>
                  <a:gd name="T8" fmla="*/ 23 w 23"/>
                  <a:gd name="T9" fmla="*/ 6 h 19"/>
                  <a:gd name="T10" fmla="*/ 0 w 23"/>
                  <a:gd name="T11" fmla="*/ 19 h 19"/>
                  <a:gd name="T12" fmla="*/ 0 w 23"/>
                  <a:gd name="T13" fmla="*/ 1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
                    <a:moveTo>
                      <a:pt x="23" y="0"/>
                    </a:moveTo>
                    <a:lnTo>
                      <a:pt x="0" y="13"/>
                    </a:lnTo>
                    <a:lnTo>
                      <a:pt x="0" y="16"/>
                    </a:lnTo>
                    <a:lnTo>
                      <a:pt x="23" y="3"/>
                    </a:lnTo>
                    <a:lnTo>
                      <a:pt x="23" y="6"/>
                    </a:lnTo>
                    <a:lnTo>
                      <a:pt x="0" y="19"/>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5" name="Freeform 351">
                <a:extLst>
                  <a:ext uri="{FF2B5EF4-FFF2-40B4-BE49-F238E27FC236}">
                    <a16:creationId xmlns:a16="http://schemas.microsoft.com/office/drawing/2014/main" id="{D3A54F7C-2116-5663-76FB-446671E40AA2}"/>
                  </a:ext>
                </a:extLst>
              </p:cNvPr>
              <p:cNvSpPr>
                <a:spLocks/>
              </p:cNvSpPr>
              <p:nvPr/>
            </p:nvSpPr>
            <p:spPr bwMode="auto">
              <a:xfrm>
                <a:off x="3721" y="1359"/>
                <a:ext cx="19" cy="26"/>
              </a:xfrm>
              <a:custGeom>
                <a:avLst/>
                <a:gdLst>
                  <a:gd name="T0" fmla="*/ 19 w 19"/>
                  <a:gd name="T1" fmla="*/ 0 h 26"/>
                  <a:gd name="T2" fmla="*/ 0 w 19"/>
                  <a:gd name="T3" fmla="*/ 20 h 26"/>
                  <a:gd name="T4" fmla="*/ 0 w 19"/>
                  <a:gd name="T5" fmla="*/ 23 h 26"/>
                  <a:gd name="T6" fmla="*/ 19 w 19"/>
                  <a:gd name="T7" fmla="*/ 3 h 26"/>
                  <a:gd name="T8" fmla="*/ 19 w 19"/>
                  <a:gd name="T9" fmla="*/ 6 h 26"/>
                  <a:gd name="T10" fmla="*/ 0 w 19"/>
                  <a:gd name="T11" fmla="*/ 26 h 26"/>
                  <a:gd name="T12" fmla="*/ 0 w 19"/>
                  <a:gd name="T13" fmla="*/ 2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6">
                    <a:moveTo>
                      <a:pt x="19" y="0"/>
                    </a:moveTo>
                    <a:lnTo>
                      <a:pt x="0" y="20"/>
                    </a:lnTo>
                    <a:lnTo>
                      <a:pt x="0" y="23"/>
                    </a:lnTo>
                    <a:lnTo>
                      <a:pt x="19" y="3"/>
                    </a:lnTo>
                    <a:lnTo>
                      <a:pt x="19" y="6"/>
                    </a:lnTo>
                    <a:lnTo>
                      <a:pt x="0" y="26"/>
                    </a:lnTo>
                    <a:lnTo>
                      <a:pt x="0"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6" name="Freeform 352">
                <a:extLst>
                  <a:ext uri="{FF2B5EF4-FFF2-40B4-BE49-F238E27FC236}">
                    <a16:creationId xmlns:a16="http://schemas.microsoft.com/office/drawing/2014/main" id="{BE2EF47C-3D32-49DF-ADF8-918E4C2F3F83}"/>
                  </a:ext>
                </a:extLst>
              </p:cNvPr>
              <p:cNvSpPr>
                <a:spLocks/>
              </p:cNvSpPr>
              <p:nvPr/>
            </p:nvSpPr>
            <p:spPr bwMode="auto">
              <a:xfrm>
                <a:off x="3701" y="1382"/>
                <a:ext cx="23" cy="20"/>
              </a:xfrm>
              <a:custGeom>
                <a:avLst/>
                <a:gdLst>
                  <a:gd name="T0" fmla="*/ 16 w 23"/>
                  <a:gd name="T1" fmla="*/ 0 h 20"/>
                  <a:gd name="T2" fmla="*/ 0 w 23"/>
                  <a:gd name="T3" fmla="*/ 20 h 20"/>
                  <a:gd name="T4" fmla="*/ 3 w 23"/>
                  <a:gd name="T5" fmla="*/ 20 h 20"/>
                  <a:gd name="T6" fmla="*/ 20 w 23"/>
                  <a:gd name="T7" fmla="*/ 0 h 20"/>
                  <a:gd name="T8" fmla="*/ 23 w 23"/>
                  <a:gd name="T9" fmla="*/ 0 h 20"/>
                  <a:gd name="T10" fmla="*/ 7 w 23"/>
                  <a:gd name="T11" fmla="*/ 20 h 20"/>
                  <a:gd name="T12" fmla="*/ 3 w 23"/>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16" y="0"/>
                    </a:moveTo>
                    <a:lnTo>
                      <a:pt x="0" y="20"/>
                    </a:lnTo>
                    <a:lnTo>
                      <a:pt x="3" y="20"/>
                    </a:lnTo>
                    <a:lnTo>
                      <a:pt x="20" y="0"/>
                    </a:lnTo>
                    <a:lnTo>
                      <a:pt x="23"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7" name="Freeform 353">
                <a:extLst>
                  <a:ext uri="{FF2B5EF4-FFF2-40B4-BE49-F238E27FC236}">
                    <a16:creationId xmlns:a16="http://schemas.microsoft.com/office/drawing/2014/main" id="{766EF35F-9BF9-E160-52FA-136E290B959F}"/>
                  </a:ext>
                </a:extLst>
              </p:cNvPr>
              <p:cNvSpPr>
                <a:spLocks/>
              </p:cNvSpPr>
              <p:nvPr/>
            </p:nvSpPr>
            <p:spPr bwMode="auto">
              <a:xfrm>
                <a:off x="3737" y="1435"/>
                <a:ext cx="10" cy="19"/>
              </a:xfrm>
              <a:custGeom>
                <a:avLst/>
                <a:gdLst>
                  <a:gd name="T0" fmla="*/ 0 w 10"/>
                  <a:gd name="T1" fmla="*/ 0 h 19"/>
                  <a:gd name="T2" fmla="*/ 3 w 10"/>
                  <a:gd name="T3" fmla="*/ 19 h 19"/>
                  <a:gd name="T4" fmla="*/ 7 w 10"/>
                  <a:gd name="T5" fmla="*/ 19 h 19"/>
                  <a:gd name="T6" fmla="*/ 3 w 10"/>
                  <a:gd name="T7" fmla="*/ 0 h 19"/>
                  <a:gd name="T8" fmla="*/ 7 w 10"/>
                  <a:gd name="T9" fmla="*/ 0 h 19"/>
                  <a:gd name="T10" fmla="*/ 10 w 10"/>
                  <a:gd name="T11" fmla="*/ 19 h 19"/>
                  <a:gd name="T12" fmla="*/ 7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0"/>
                    </a:moveTo>
                    <a:lnTo>
                      <a:pt x="3" y="19"/>
                    </a:lnTo>
                    <a:lnTo>
                      <a:pt x="7" y="19"/>
                    </a:lnTo>
                    <a:lnTo>
                      <a:pt x="3" y="0"/>
                    </a:lnTo>
                    <a:lnTo>
                      <a:pt x="7" y="0"/>
                    </a:lnTo>
                    <a:lnTo>
                      <a:pt x="10" y="19"/>
                    </a:lnTo>
                    <a:lnTo>
                      <a:pt x="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8" name="Freeform 354">
                <a:extLst>
                  <a:ext uri="{FF2B5EF4-FFF2-40B4-BE49-F238E27FC236}">
                    <a16:creationId xmlns:a16="http://schemas.microsoft.com/office/drawing/2014/main" id="{939D1309-0CED-6F07-13D7-A625588E0EB1}"/>
                  </a:ext>
                </a:extLst>
              </p:cNvPr>
              <p:cNvSpPr>
                <a:spLocks/>
              </p:cNvSpPr>
              <p:nvPr/>
            </p:nvSpPr>
            <p:spPr bwMode="auto">
              <a:xfrm>
                <a:off x="3740" y="1454"/>
                <a:ext cx="17" cy="20"/>
              </a:xfrm>
              <a:custGeom>
                <a:avLst/>
                <a:gdLst>
                  <a:gd name="T0" fmla="*/ 0 w 17"/>
                  <a:gd name="T1" fmla="*/ 0 h 20"/>
                  <a:gd name="T2" fmla="*/ 10 w 17"/>
                  <a:gd name="T3" fmla="*/ 20 h 20"/>
                  <a:gd name="T4" fmla="*/ 14 w 17"/>
                  <a:gd name="T5" fmla="*/ 20 h 20"/>
                  <a:gd name="T6" fmla="*/ 4 w 17"/>
                  <a:gd name="T7" fmla="*/ 0 h 20"/>
                  <a:gd name="T8" fmla="*/ 7 w 17"/>
                  <a:gd name="T9" fmla="*/ 0 h 20"/>
                  <a:gd name="T10" fmla="*/ 17 w 17"/>
                  <a:gd name="T11" fmla="*/ 20 h 20"/>
                  <a:gd name="T12" fmla="*/ 1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4" y="20"/>
                    </a:lnTo>
                    <a:lnTo>
                      <a:pt x="4" y="0"/>
                    </a:lnTo>
                    <a:lnTo>
                      <a:pt x="7" y="0"/>
                    </a:lnTo>
                    <a:lnTo>
                      <a:pt x="17" y="20"/>
                    </a:lnTo>
                    <a:lnTo>
                      <a:pt x="1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9" name="Freeform 355">
                <a:extLst>
                  <a:ext uri="{FF2B5EF4-FFF2-40B4-BE49-F238E27FC236}">
                    <a16:creationId xmlns:a16="http://schemas.microsoft.com/office/drawing/2014/main" id="{E96216EB-46C9-4D19-845B-C8BB39097BB8}"/>
                  </a:ext>
                </a:extLst>
              </p:cNvPr>
              <p:cNvSpPr>
                <a:spLocks/>
              </p:cNvSpPr>
              <p:nvPr/>
            </p:nvSpPr>
            <p:spPr bwMode="auto">
              <a:xfrm>
                <a:off x="3750" y="1474"/>
                <a:ext cx="20" cy="17"/>
              </a:xfrm>
              <a:custGeom>
                <a:avLst/>
                <a:gdLst>
                  <a:gd name="T0" fmla="*/ 0 w 20"/>
                  <a:gd name="T1" fmla="*/ 0 h 17"/>
                  <a:gd name="T2" fmla="*/ 13 w 20"/>
                  <a:gd name="T3" fmla="*/ 17 h 17"/>
                  <a:gd name="T4" fmla="*/ 17 w 20"/>
                  <a:gd name="T5" fmla="*/ 17 h 17"/>
                  <a:gd name="T6" fmla="*/ 4 w 20"/>
                  <a:gd name="T7" fmla="*/ 0 h 17"/>
                  <a:gd name="T8" fmla="*/ 7 w 20"/>
                  <a:gd name="T9" fmla="*/ 0 h 17"/>
                  <a:gd name="T10" fmla="*/ 20 w 20"/>
                  <a:gd name="T11" fmla="*/ 17 h 17"/>
                  <a:gd name="T12" fmla="*/ 17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13" y="17"/>
                    </a:lnTo>
                    <a:lnTo>
                      <a:pt x="17" y="17"/>
                    </a:lnTo>
                    <a:lnTo>
                      <a:pt x="4" y="0"/>
                    </a:lnTo>
                    <a:lnTo>
                      <a:pt x="7" y="0"/>
                    </a:lnTo>
                    <a:lnTo>
                      <a:pt x="20" y="17"/>
                    </a:lnTo>
                    <a:lnTo>
                      <a:pt x="17"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0" name="Freeform 356">
                <a:extLst>
                  <a:ext uri="{FF2B5EF4-FFF2-40B4-BE49-F238E27FC236}">
                    <a16:creationId xmlns:a16="http://schemas.microsoft.com/office/drawing/2014/main" id="{D6942AAF-2269-1539-F0EB-0B21957AA0C3}"/>
                  </a:ext>
                </a:extLst>
              </p:cNvPr>
              <p:cNvSpPr>
                <a:spLocks/>
              </p:cNvSpPr>
              <p:nvPr/>
            </p:nvSpPr>
            <p:spPr bwMode="auto">
              <a:xfrm>
                <a:off x="3767" y="1487"/>
                <a:ext cx="20" cy="17"/>
              </a:xfrm>
              <a:custGeom>
                <a:avLst/>
                <a:gdLst>
                  <a:gd name="T0" fmla="*/ 0 w 20"/>
                  <a:gd name="T1" fmla="*/ 0 h 17"/>
                  <a:gd name="T2" fmla="*/ 20 w 20"/>
                  <a:gd name="T3" fmla="*/ 10 h 17"/>
                  <a:gd name="T4" fmla="*/ 20 w 20"/>
                  <a:gd name="T5" fmla="*/ 13 h 17"/>
                  <a:gd name="T6" fmla="*/ 0 w 20"/>
                  <a:gd name="T7" fmla="*/ 4 h 17"/>
                  <a:gd name="T8" fmla="*/ 0 w 20"/>
                  <a:gd name="T9" fmla="*/ 7 h 17"/>
                  <a:gd name="T10" fmla="*/ 20 w 20"/>
                  <a:gd name="T11" fmla="*/ 17 h 17"/>
                  <a:gd name="T12" fmla="*/ 2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20" y="10"/>
                    </a:lnTo>
                    <a:lnTo>
                      <a:pt x="20" y="13"/>
                    </a:lnTo>
                    <a:lnTo>
                      <a:pt x="0" y="4"/>
                    </a:lnTo>
                    <a:lnTo>
                      <a:pt x="0" y="7"/>
                    </a:lnTo>
                    <a:lnTo>
                      <a:pt x="20" y="17"/>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1" name="Freeform 357">
                <a:extLst>
                  <a:ext uri="{FF2B5EF4-FFF2-40B4-BE49-F238E27FC236}">
                    <a16:creationId xmlns:a16="http://schemas.microsoft.com/office/drawing/2014/main" id="{8BEAFBD1-32DB-17CC-47BB-298964434FC7}"/>
                  </a:ext>
                </a:extLst>
              </p:cNvPr>
              <p:cNvSpPr>
                <a:spLocks/>
              </p:cNvSpPr>
              <p:nvPr/>
            </p:nvSpPr>
            <p:spPr bwMode="auto">
              <a:xfrm>
                <a:off x="3787" y="1497"/>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2" name="Freeform 358">
                <a:extLst>
                  <a:ext uri="{FF2B5EF4-FFF2-40B4-BE49-F238E27FC236}">
                    <a16:creationId xmlns:a16="http://schemas.microsoft.com/office/drawing/2014/main" id="{7FB32603-F544-CF32-CC23-9A711B3248DA}"/>
                  </a:ext>
                </a:extLst>
              </p:cNvPr>
              <p:cNvSpPr>
                <a:spLocks/>
              </p:cNvSpPr>
              <p:nvPr/>
            </p:nvSpPr>
            <p:spPr bwMode="auto">
              <a:xfrm>
                <a:off x="3810" y="1497"/>
                <a:ext cx="19" cy="10"/>
              </a:xfrm>
              <a:custGeom>
                <a:avLst/>
                <a:gdLst>
                  <a:gd name="T0" fmla="*/ 0 w 19"/>
                  <a:gd name="T1" fmla="*/ 3 h 10"/>
                  <a:gd name="T2" fmla="*/ 19 w 19"/>
                  <a:gd name="T3" fmla="*/ 0 h 10"/>
                  <a:gd name="T4" fmla="*/ 19 w 19"/>
                  <a:gd name="T5" fmla="*/ 3 h 10"/>
                  <a:gd name="T6" fmla="*/ 0 w 19"/>
                  <a:gd name="T7" fmla="*/ 7 h 10"/>
                  <a:gd name="T8" fmla="*/ 0 w 19"/>
                  <a:gd name="T9" fmla="*/ 10 h 10"/>
                  <a:gd name="T10" fmla="*/ 19 w 19"/>
                  <a:gd name="T11" fmla="*/ 7 h 10"/>
                  <a:gd name="T12" fmla="*/ 19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0" y="3"/>
                    </a:moveTo>
                    <a:lnTo>
                      <a:pt x="19" y="0"/>
                    </a:lnTo>
                    <a:lnTo>
                      <a:pt x="19" y="3"/>
                    </a:lnTo>
                    <a:lnTo>
                      <a:pt x="0" y="7"/>
                    </a:lnTo>
                    <a:lnTo>
                      <a:pt x="0" y="10"/>
                    </a:lnTo>
                    <a:lnTo>
                      <a:pt x="19" y="7"/>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 name="Freeform 359">
                <a:extLst>
                  <a:ext uri="{FF2B5EF4-FFF2-40B4-BE49-F238E27FC236}">
                    <a16:creationId xmlns:a16="http://schemas.microsoft.com/office/drawing/2014/main" id="{14235405-3858-5451-E5B7-9DD3CB1508D3}"/>
                  </a:ext>
                </a:extLst>
              </p:cNvPr>
              <p:cNvSpPr>
                <a:spLocks/>
              </p:cNvSpPr>
              <p:nvPr/>
            </p:nvSpPr>
            <p:spPr bwMode="auto">
              <a:xfrm>
                <a:off x="3829" y="1487"/>
                <a:ext cx="20" cy="17"/>
              </a:xfrm>
              <a:custGeom>
                <a:avLst/>
                <a:gdLst>
                  <a:gd name="T0" fmla="*/ 0 w 20"/>
                  <a:gd name="T1" fmla="*/ 10 h 17"/>
                  <a:gd name="T2" fmla="*/ 20 w 20"/>
                  <a:gd name="T3" fmla="*/ 0 h 17"/>
                  <a:gd name="T4" fmla="*/ 20 w 20"/>
                  <a:gd name="T5" fmla="*/ 4 h 17"/>
                  <a:gd name="T6" fmla="*/ 0 w 20"/>
                  <a:gd name="T7" fmla="*/ 13 h 17"/>
                  <a:gd name="T8" fmla="*/ 0 w 20"/>
                  <a:gd name="T9" fmla="*/ 17 h 17"/>
                  <a:gd name="T10" fmla="*/ 20 w 20"/>
                  <a:gd name="T11" fmla="*/ 7 h 17"/>
                  <a:gd name="T12" fmla="*/ 20 w 20"/>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4"/>
                    </a:lnTo>
                    <a:lnTo>
                      <a:pt x="0" y="13"/>
                    </a:lnTo>
                    <a:lnTo>
                      <a:pt x="0" y="1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4" name="Freeform 360">
                <a:extLst>
                  <a:ext uri="{FF2B5EF4-FFF2-40B4-BE49-F238E27FC236}">
                    <a16:creationId xmlns:a16="http://schemas.microsoft.com/office/drawing/2014/main" id="{1E333EDB-D628-D7DD-3B55-C5AE3F61B58E}"/>
                  </a:ext>
                </a:extLst>
              </p:cNvPr>
              <p:cNvSpPr>
                <a:spLocks/>
              </p:cNvSpPr>
              <p:nvPr/>
            </p:nvSpPr>
            <p:spPr bwMode="auto">
              <a:xfrm>
                <a:off x="3849" y="1471"/>
                <a:ext cx="17" cy="23"/>
              </a:xfrm>
              <a:custGeom>
                <a:avLst/>
                <a:gdLst>
                  <a:gd name="T0" fmla="*/ 0 w 17"/>
                  <a:gd name="T1" fmla="*/ 16 h 23"/>
                  <a:gd name="T2" fmla="*/ 17 w 17"/>
                  <a:gd name="T3" fmla="*/ 0 h 23"/>
                  <a:gd name="T4" fmla="*/ 17 w 17"/>
                  <a:gd name="T5" fmla="*/ 3 h 23"/>
                  <a:gd name="T6" fmla="*/ 0 w 17"/>
                  <a:gd name="T7" fmla="*/ 20 h 23"/>
                  <a:gd name="T8" fmla="*/ 0 w 17"/>
                  <a:gd name="T9" fmla="*/ 23 h 23"/>
                  <a:gd name="T10" fmla="*/ 17 w 17"/>
                  <a:gd name="T11" fmla="*/ 6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6"/>
                    </a:moveTo>
                    <a:lnTo>
                      <a:pt x="17" y="0"/>
                    </a:lnTo>
                    <a:lnTo>
                      <a:pt x="17" y="3"/>
                    </a:lnTo>
                    <a:lnTo>
                      <a:pt x="0" y="20"/>
                    </a:lnTo>
                    <a:lnTo>
                      <a:pt x="0" y="23"/>
                    </a:lnTo>
                    <a:lnTo>
                      <a:pt x="17" y="6"/>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5" name="Freeform 361">
                <a:extLst>
                  <a:ext uri="{FF2B5EF4-FFF2-40B4-BE49-F238E27FC236}">
                    <a16:creationId xmlns:a16="http://schemas.microsoft.com/office/drawing/2014/main" id="{DE1633EB-2A16-466D-E8A7-8CDA8D31347B}"/>
                  </a:ext>
                </a:extLst>
              </p:cNvPr>
              <p:cNvSpPr>
                <a:spLocks/>
              </p:cNvSpPr>
              <p:nvPr/>
            </p:nvSpPr>
            <p:spPr bwMode="auto">
              <a:xfrm>
                <a:off x="3862" y="1454"/>
                <a:ext cx="17" cy="20"/>
              </a:xfrm>
              <a:custGeom>
                <a:avLst/>
                <a:gdLst>
                  <a:gd name="T0" fmla="*/ 0 w 17"/>
                  <a:gd name="T1" fmla="*/ 20 h 20"/>
                  <a:gd name="T2" fmla="*/ 10 w 17"/>
                  <a:gd name="T3" fmla="*/ 0 h 20"/>
                  <a:gd name="T4" fmla="*/ 13 w 17"/>
                  <a:gd name="T5" fmla="*/ 0 h 20"/>
                  <a:gd name="T6" fmla="*/ 4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4"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6" name="Freeform 362">
                <a:extLst>
                  <a:ext uri="{FF2B5EF4-FFF2-40B4-BE49-F238E27FC236}">
                    <a16:creationId xmlns:a16="http://schemas.microsoft.com/office/drawing/2014/main" id="{4EEBBB0A-7909-0A7E-1D47-AEA96A755E0C}"/>
                  </a:ext>
                </a:extLst>
              </p:cNvPr>
              <p:cNvSpPr>
                <a:spLocks/>
              </p:cNvSpPr>
              <p:nvPr/>
            </p:nvSpPr>
            <p:spPr bwMode="auto">
              <a:xfrm>
                <a:off x="3872" y="1435"/>
                <a:ext cx="10" cy="19"/>
              </a:xfrm>
              <a:custGeom>
                <a:avLst/>
                <a:gdLst>
                  <a:gd name="T0" fmla="*/ 0 w 10"/>
                  <a:gd name="T1" fmla="*/ 19 h 19"/>
                  <a:gd name="T2" fmla="*/ 3 w 10"/>
                  <a:gd name="T3" fmla="*/ 0 h 19"/>
                  <a:gd name="T4" fmla="*/ 7 w 10"/>
                  <a:gd name="T5" fmla="*/ 0 h 19"/>
                  <a:gd name="T6" fmla="*/ 3 w 10"/>
                  <a:gd name="T7" fmla="*/ 19 h 19"/>
                  <a:gd name="T8" fmla="*/ 7 w 10"/>
                  <a:gd name="T9" fmla="*/ 19 h 19"/>
                  <a:gd name="T10" fmla="*/ 10 w 10"/>
                  <a:gd name="T11" fmla="*/ 0 h 19"/>
                  <a:gd name="T12" fmla="*/ 7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19"/>
                    </a:moveTo>
                    <a:lnTo>
                      <a:pt x="3" y="0"/>
                    </a:lnTo>
                    <a:lnTo>
                      <a:pt x="7" y="0"/>
                    </a:lnTo>
                    <a:lnTo>
                      <a:pt x="3" y="19"/>
                    </a:lnTo>
                    <a:lnTo>
                      <a:pt x="7" y="1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7" name="Freeform 363">
                <a:extLst>
                  <a:ext uri="{FF2B5EF4-FFF2-40B4-BE49-F238E27FC236}">
                    <a16:creationId xmlns:a16="http://schemas.microsoft.com/office/drawing/2014/main" id="{50B00A19-B2C2-516C-B5D6-00938EA146A7}"/>
                  </a:ext>
                </a:extLst>
              </p:cNvPr>
              <p:cNvSpPr>
                <a:spLocks/>
              </p:cNvSpPr>
              <p:nvPr/>
            </p:nvSpPr>
            <p:spPr bwMode="auto">
              <a:xfrm>
                <a:off x="3872" y="1411"/>
                <a:ext cx="10" cy="24"/>
              </a:xfrm>
              <a:custGeom>
                <a:avLst/>
                <a:gdLst>
                  <a:gd name="T0" fmla="*/ 3 w 10"/>
                  <a:gd name="T1" fmla="*/ 24 h 24"/>
                  <a:gd name="T2" fmla="*/ 0 w 10"/>
                  <a:gd name="T3" fmla="*/ 0 h 24"/>
                  <a:gd name="T4" fmla="*/ 3 w 10"/>
                  <a:gd name="T5" fmla="*/ 0 h 24"/>
                  <a:gd name="T6" fmla="*/ 7 w 10"/>
                  <a:gd name="T7" fmla="*/ 24 h 24"/>
                  <a:gd name="T8" fmla="*/ 10 w 10"/>
                  <a:gd name="T9" fmla="*/ 24 h 24"/>
                  <a:gd name="T10" fmla="*/ 7 w 10"/>
                  <a:gd name="T11" fmla="*/ 0 h 24"/>
                  <a:gd name="T12" fmla="*/ 3 w 1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24"/>
                    </a:moveTo>
                    <a:lnTo>
                      <a:pt x="0" y="0"/>
                    </a:lnTo>
                    <a:lnTo>
                      <a:pt x="3" y="0"/>
                    </a:lnTo>
                    <a:lnTo>
                      <a:pt x="7" y="24"/>
                    </a:lnTo>
                    <a:lnTo>
                      <a:pt x="10" y="2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8" name="Freeform 364">
                <a:extLst>
                  <a:ext uri="{FF2B5EF4-FFF2-40B4-BE49-F238E27FC236}">
                    <a16:creationId xmlns:a16="http://schemas.microsoft.com/office/drawing/2014/main" id="{706B748B-15CA-BC23-DDF0-A4705E8BEF53}"/>
                  </a:ext>
                </a:extLst>
              </p:cNvPr>
              <p:cNvSpPr>
                <a:spLocks/>
              </p:cNvSpPr>
              <p:nvPr/>
            </p:nvSpPr>
            <p:spPr bwMode="auto">
              <a:xfrm>
                <a:off x="3862" y="1392"/>
                <a:ext cx="17" cy="19"/>
              </a:xfrm>
              <a:custGeom>
                <a:avLst/>
                <a:gdLst>
                  <a:gd name="T0" fmla="*/ 10 w 17"/>
                  <a:gd name="T1" fmla="*/ 19 h 19"/>
                  <a:gd name="T2" fmla="*/ 0 w 17"/>
                  <a:gd name="T3" fmla="*/ 0 h 19"/>
                  <a:gd name="T4" fmla="*/ 4 w 17"/>
                  <a:gd name="T5" fmla="*/ 0 h 19"/>
                  <a:gd name="T6" fmla="*/ 13 w 17"/>
                  <a:gd name="T7" fmla="*/ 19 h 19"/>
                  <a:gd name="T8" fmla="*/ 17 w 17"/>
                  <a:gd name="T9" fmla="*/ 19 h 19"/>
                  <a:gd name="T10" fmla="*/ 7 w 17"/>
                  <a:gd name="T11" fmla="*/ 0 h 19"/>
                  <a:gd name="T12" fmla="*/ 4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19"/>
                    </a:moveTo>
                    <a:lnTo>
                      <a:pt x="0" y="0"/>
                    </a:lnTo>
                    <a:lnTo>
                      <a:pt x="4" y="0"/>
                    </a:lnTo>
                    <a:lnTo>
                      <a:pt x="13" y="19"/>
                    </a:lnTo>
                    <a:lnTo>
                      <a:pt x="17" y="1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9" name="Freeform 365">
                <a:extLst>
                  <a:ext uri="{FF2B5EF4-FFF2-40B4-BE49-F238E27FC236}">
                    <a16:creationId xmlns:a16="http://schemas.microsoft.com/office/drawing/2014/main" id="{780EB89A-FA9F-6F68-7241-E491EA1E2848}"/>
                  </a:ext>
                </a:extLst>
              </p:cNvPr>
              <p:cNvSpPr>
                <a:spLocks/>
              </p:cNvSpPr>
              <p:nvPr/>
            </p:nvSpPr>
            <p:spPr bwMode="auto">
              <a:xfrm>
                <a:off x="3849" y="1372"/>
                <a:ext cx="17" cy="23"/>
              </a:xfrm>
              <a:custGeom>
                <a:avLst/>
                <a:gdLst>
                  <a:gd name="T0" fmla="*/ 17 w 17"/>
                  <a:gd name="T1" fmla="*/ 16 h 23"/>
                  <a:gd name="T2" fmla="*/ 0 w 17"/>
                  <a:gd name="T3" fmla="*/ 0 h 23"/>
                  <a:gd name="T4" fmla="*/ 0 w 17"/>
                  <a:gd name="T5" fmla="*/ 3 h 23"/>
                  <a:gd name="T6" fmla="*/ 17 w 17"/>
                  <a:gd name="T7" fmla="*/ 20 h 23"/>
                  <a:gd name="T8" fmla="*/ 17 w 17"/>
                  <a:gd name="T9" fmla="*/ 23 h 23"/>
                  <a:gd name="T10" fmla="*/ 0 w 17"/>
                  <a:gd name="T11" fmla="*/ 7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20"/>
                    </a:lnTo>
                    <a:lnTo>
                      <a:pt x="17"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0" name="Freeform 366">
                <a:extLst>
                  <a:ext uri="{FF2B5EF4-FFF2-40B4-BE49-F238E27FC236}">
                    <a16:creationId xmlns:a16="http://schemas.microsoft.com/office/drawing/2014/main" id="{3D701400-5D26-A2E9-E70C-83722DBF4006}"/>
                  </a:ext>
                </a:extLst>
              </p:cNvPr>
              <p:cNvSpPr>
                <a:spLocks/>
              </p:cNvSpPr>
              <p:nvPr/>
            </p:nvSpPr>
            <p:spPr bwMode="auto">
              <a:xfrm>
                <a:off x="3829" y="136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1" name="Freeform 367">
                <a:extLst>
                  <a:ext uri="{FF2B5EF4-FFF2-40B4-BE49-F238E27FC236}">
                    <a16:creationId xmlns:a16="http://schemas.microsoft.com/office/drawing/2014/main" id="{6616852A-0141-E744-C64D-1AB852AB5D6B}"/>
                  </a:ext>
                </a:extLst>
              </p:cNvPr>
              <p:cNvSpPr>
                <a:spLocks/>
              </p:cNvSpPr>
              <p:nvPr/>
            </p:nvSpPr>
            <p:spPr bwMode="auto">
              <a:xfrm>
                <a:off x="3810" y="1359"/>
                <a:ext cx="19" cy="10"/>
              </a:xfrm>
              <a:custGeom>
                <a:avLst/>
                <a:gdLst>
                  <a:gd name="T0" fmla="*/ 19 w 19"/>
                  <a:gd name="T1" fmla="*/ 3 h 10"/>
                  <a:gd name="T2" fmla="*/ 0 w 19"/>
                  <a:gd name="T3" fmla="*/ 0 h 10"/>
                  <a:gd name="T4" fmla="*/ 0 w 19"/>
                  <a:gd name="T5" fmla="*/ 3 h 10"/>
                  <a:gd name="T6" fmla="*/ 19 w 19"/>
                  <a:gd name="T7" fmla="*/ 6 h 10"/>
                  <a:gd name="T8" fmla="*/ 19 w 19"/>
                  <a:gd name="T9" fmla="*/ 10 h 10"/>
                  <a:gd name="T10" fmla="*/ 0 w 19"/>
                  <a:gd name="T11" fmla="*/ 6 h 10"/>
                  <a:gd name="T12" fmla="*/ 0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3"/>
                    </a:moveTo>
                    <a:lnTo>
                      <a:pt x="0" y="0"/>
                    </a:lnTo>
                    <a:lnTo>
                      <a:pt x="0" y="3"/>
                    </a:lnTo>
                    <a:lnTo>
                      <a:pt x="19" y="6"/>
                    </a:lnTo>
                    <a:lnTo>
                      <a:pt x="1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2" name="Freeform 368">
                <a:extLst>
                  <a:ext uri="{FF2B5EF4-FFF2-40B4-BE49-F238E27FC236}">
                    <a16:creationId xmlns:a16="http://schemas.microsoft.com/office/drawing/2014/main" id="{117C88DB-560A-44BD-038F-BD97239660AF}"/>
                  </a:ext>
                </a:extLst>
              </p:cNvPr>
              <p:cNvSpPr>
                <a:spLocks/>
              </p:cNvSpPr>
              <p:nvPr/>
            </p:nvSpPr>
            <p:spPr bwMode="auto">
              <a:xfrm>
                <a:off x="3787" y="135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3" name="Freeform 369">
                <a:extLst>
                  <a:ext uri="{FF2B5EF4-FFF2-40B4-BE49-F238E27FC236}">
                    <a16:creationId xmlns:a16="http://schemas.microsoft.com/office/drawing/2014/main" id="{52D91ECB-2956-DA1E-EAE9-44AD5A66EE61}"/>
                  </a:ext>
                </a:extLst>
              </p:cNvPr>
              <p:cNvSpPr>
                <a:spLocks/>
              </p:cNvSpPr>
              <p:nvPr/>
            </p:nvSpPr>
            <p:spPr bwMode="auto">
              <a:xfrm>
                <a:off x="3767" y="1362"/>
                <a:ext cx="20" cy="17"/>
              </a:xfrm>
              <a:custGeom>
                <a:avLst/>
                <a:gdLst>
                  <a:gd name="T0" fmla="*/ 20 w 20"/>
                  <a:gd name="T1" fmla="*/ 0 h 17"/>
                  <a:gd name="T2" fmla="*/ 0 w 20"/>
                  <a:gd name="T3" fmla="*/ 10 h 17"/>
                  <a:gd name="T4" fmla="*/ 0 w 20"/>
                  <a:gd name="T5" fmla="*/ 13 h 17"/>
                  <a:gd name="T6" fmla="*/ 20 w 20"/>
                  <a:gd name="T7" fmla="*/ 3 h 17"/>
                  <a:gd name="T8" fmla="*/ 20 w 20"/>
                  <a:gd name="T9" fmla="*/ 7 h 17"/>
                  <a:gd name="T10" fmla="*/ 0 w 20"/>
                  <a:gd name="T11" fmla="*/ 17 h 17"/>
                  <a:gd name="T12" fmla="*/ 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3"/>
                    </a:lnTo>
                    <a:lnTo>
                      <a:pt x="20" y="3"/>
                    </a:lnTo>
                    <a:lnTo>
                      <a:pt x="2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4" name="Freeform 370">
                <a:extLst>
                  <a:ext uri="{FF2B5EF4-FFF2-40B4-BE49-F238E27FC236}">
                    <a16:creationId xmlns:a16="http://schemas.microsoft.com/office/drawing/2014/main" id="{69051D65-7E3A-AECA-1A11-8216E2844BDD}"/>
                  </a:ext>
                </a:extLst>
              </p:cNvPr>
              <p:cNvSpPr>
                <a:spLocks/>
              </p:cNvSpPr>
              <p:nvPr/>
            </p:nvSpPr>
            <p:spPr bwMode="auto">
              <a:xfrm>
                <a:off x="3750" y="1375"/>
                <a:ext cx="20" cy="17"/>
              </a:xfrm>
              <a:custGeom>
                <a:avLst/>
                <a:gdLst>
                  <a:gd name="T0" fmla="*/ 13 w 20"/>
                  <a:gd name="T1" fmla="*/ 0 h 17"/>
                  <a:gd name="T2" fmla="*/ 0 w 20"/>
                  <a:gd name="T3" fmla="*/ 17 h 17"/>
                  <a:gd name="T4" fmla="*/ 4 w 20"/>
                  <a:gd name="T5" fmla="*/ 17 h 17"/>
                  <a:gd name="T6" fmla="*/ 17 w 20"/>
                  <a:gd name="T7" fmla="*/ 0 h 17"/>
                  <a:gd name="T8" fmla="*/ 20 w 20"/>
                  <a:gd name="T9" fmla="*/ 0 h 17"/>
                  <a:gd name="T10" fmla="*/ 7 w 20"/>
                  <a:gd name="T11" fmla="*/ 17 h 17"/>
                  <a:gd name="T12" fmla="*/ 4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4" y="17"/>
                    </a:lnTo>
                    <a:lnTo>
                      <a:pt x="17" y="0"/>
                    </a:lnTo>
                    <a:lnTo>
                      <a:pt x="20" y="0"/>
                    </a:lnTo>
                    <a:lnTo>
                      <a:pt x="7" y="17"/>
                    </a:lnTo>
                    <a:lnTo>
                      <a:pt x="4"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5" name="Freeform 371">
                <a:extLst>
                  <a:ext uri="{FF2B5EF4-FFF2-40B4-BE49-F238E27FC236}">
                    <a16:creationId xmlns:a16="http://schemas.microsoft.com/office/drawing/2014/main" id="{70EDC1A0-F2B5-810E-603B-BC7C9B4B1A2C}"/>
                  </a:ext>
                </a:extLst>
              </p:cNvPr>
              <p:cNvSpPr>
                <a:spLocks/>
              </p:cNvSpPr>
              <p:nvPr/>
            </p:nvSpPr>
            <p:spPr bwMode="auto">
              <a:xfrm>
                <a:off x="3740" y="1392"/>
                <a:ext cx="17" cy="19"/>
              </a:xfrm>
              <a:custGeom>
                <a:avLst/>
                <a:gdLst>
                  <a:gd name="T0" fmla="*/ 10 w 17"/>
                  <a:gd name="T1" fmla="*/ 0 h 19"/>
                  <a:gd name="T2" fmla="*/ 0 w 17"/>
                  <a:gd name="T3" fmla="*/ 19 h 19"/>
                  <a:gd name="T4" fmla="*/ 4 w 17"/>
                  <a:gd name="T5" fmla="*/ 19 h 19"/>
                  <a:gd name="T6" fmla="*/ 14 w 17"/>
                  <a:gd name="T7" fmla="*/ 0 h 19"/>
                  <a:gd name="T8" fmla="*/ 17 w 17"/>
                  <a:gd name="T9" fmla="*/ 0 h 19"/>
                  <a:gd name="T10" fmla="*/ 7 w 17"/>
                  <a:gd name="T11" fmla="*/ 19 h 19"/>
                  <a:gd name="T12" fmla="*/ 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0"/>
                    </a:moveTo>
                    <a:lnTo>
                      <a:pt x="0" y="19"/>
                    </a:lnTo>
                    <a:lnTo>
                      <a:pt x="4" y="19"/>
                    </a:lnTo>
                    <a:lnTo>
                      <a:pt x="14" y="0"/>
                    </a:lnTo>
                    <a:lnTo>
                      <a:pt x="17" y="0"/>
                    </a:lnTo>
                    <a:lnTo>
                      <a:pt x="7" y="19"/>
                    </a:lnTo>
                    <a:lnTo>
                      <a:pt x="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6" name="Freeform 372">
                <a:extLst>
                  <a:ext uri="{FF2B5EF4-FFF2-40B4-BE49-F238E27FC236}">
                    <a16:creationId xmlns:a16="http://schemas.microsoft.com/office/drawing/2014/main" id="{521FB08E-6D74-E73A-4743-513CD8A814D7}"/>
                  </a:ext>
                </a:extLst>
              </p:cNvPr>
              <p:cNvSpPr>
                <a:spLocks/>
              </p:cNvSpPr>
              <p:nvPr/>
            </p:nvSpPr>
            <p:spPr bwMode="auto">
              <a:xfrm>
                <a:off x="3737" y="1411"/>
                <a:ext cx="10" cy="24"/>
              </a:xfrm>
              <a:custGeom>
                <a:avLst/>
                <a:gdLst>
                  <a:gd name="T0" fmla="*/ 3 w 10"/>
                  <a:gd name="T1" fmla="*/ 0 h 24"/>
                  <a:gd name="T2" fmla="*/ 0 w 10"/>
                  <a:gd name="T3" fmla="*/ 24 h 24"/>
                  <a:gd name="T4" fmla="*/ 3 w 10"/>
                  <a:gd name="T5" fmla="*/ 24 h 24"/>
                  <a:gd name="T6" fmla="*/ 7 w 10"/>
                  <a:gd name="T7" fmla="*/ 0 h 24"/>
                  <a:gd name="T8" fmla="*/ 10 w 10"/>
                  <a:gd name="T9" fmla="*/ 0 h 24"/>
                  <a:gd name="T10" fmla="*/ 7 w 10"/>
                  <a:gd name="T11" fmla="*/ 24 h 24"/>
                  <a:gd name="T12" fmla="*/ 3 w 10"/>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0"/>
                    </a:moveTo>
                    <a:lnTo>
                      <a:pt x="0" y="24"/>
                    </a:lnTo>
                    <a:lnTo>
                      <a:pt x="3" y="24"/>
                    </a:lnTo>
                    <a:lnTo>
                      <a:pt x="7" y="0"/>
                    </a:lnTo>
                    <a:lnTo>
                      <a:pt x="10" y="0"/>
                    </a:lnTo>
                    <a:lnTo>
                      <a:pt x="7" y="24"/>
                    </a:lnTo>
                    <a:lnTo>
                      <a:pt x="3" y="2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7" name="Freeform 373">
                <a:extLst>
                  <a:ext uri="{FF2B5EF4-FFF2-40B4-BE49-F238E27FC236}">
                    <a16:creationId xmlns:a16="http://schemas.microsoft.com/office/drawing/2014/main" id="{9E6DC518-B11D-A90D-0AA2-6EDD0F6E9EBF}"/>
                  </a:ext>
                </a:extLst>
              </p:cNvPr>
              <p:cNvSpPr>
                <a:spLocks/>
              </p:cNvSpPr>
              <p:nvPr/>
            </p:nvSpPr>
            <p:spPr bwMode="auto">
              <a:xfrm>
                <a:off x="3767" y="1435"/>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8" name="Freeform 374">
                <a:extLst>
                  <a:ext uri="{FF2B5EF4-FFF2-40B4-BE49-F238E27FC236}">
                    <a16:creationId xmlns:a16="http://schemas.microsoft.com/office/drawing/2014/main" id="{F87B404C-4CB5-B5FC-A1DC-7D63D3E751B4}"/>
                  </a:ext>
                </a:extLst>
              </p:cNvPr>
              <p:cNvSpPr>
                <a:spLocks/>
              </p:cNvSpPr>
              <p:nvPr/>
            </p:nvSpPr>
            <p:spPr bwMode="auto">
              <a:xfrm>
                <a:off x="3767" y="1448"/>
                <a:ext cx="13" cy="10"/>
              </a:xfrm>
              <a:custGeom>
                <a:avLst/>
                <a:gdLst>
                  <a:gd name="T0" fmla="*/ 0 w 13"/>
                  <a:gd name="T1" fmla="*/ 0 h 10"/>
                  <a:gd name="T2" fmla="*/ 6 w 13"/>
                  <a:gd name="T3" fmla="*/ 10 h 10"/>
                  <a:gd name="T4" fmla="*/ 10 w 13"/>
                  <a:gd name="T5" fmla="*/ 10 h 10"/>
                  <a:gd name="T6" fmla="*/ 3 w 13"/>
                  <a:gd name="T7" fmla="*/ 0 h 10"/>
                  <a:gd name="T8" fmla="*/ 6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6" y="10"/>
                    </a:lnTo>
                    <a:lnTo>
                      <a:pt x="10" y="10"/>
                    </a:lnTo>
                    <a:lnTo>
                      <a:pt x="3" y="0"/>
                    </a:lnTo>
                    <a:lnTo>
                      <a:pt x="6"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9" name="Freeform 375">
                <a:extLst>
                  <a:ext uri="{FF2B5EF4-FFF2-40B4-BE49-F238E27FC236}">
                    <a16:creationId xmlns:a16="http://schemas.microsoft.com/office/drawing/2014/main" id="{2B2FB74A-2C79-9945-FA83-B6D9E58D326C}"/>
                  </a:ext>
                </a:extLst>
              </p:cNvPr>
              <p:cNvSpPr>
                <a:spLocks/>
              </p:cNvSpPr>
              <p:nvPr/>
            </p:nvSpPr>
            <p:spPr bwMode="auto">
              <a:xfrm>
                <a:off x="3777" y="1454"/>
                <a:ext cx="10" cy="17"/>
              </a:xfrm>
              <a:custGeom>
                <a:avLst/>
                <a:gdLst>
                  <a:gd name="T0" fmla="*/ 0 w 10"/>
                  <a:gd name="T1" fmla="*/ 0 h 17"/>
                  <a:gd name="T2" fmla="*/ 10 w 10"/>
                  <a:gd name="T3" fmla="*/ 10 h 17"/>
                  <a:gd name="T4" fmla="*/ 10 w 10"/>
                  <a:gd name="T5" fmla="*/ 13 h 17"/>
                  <a:gd name="T6" fmla="*/ 0 w 10"/>
                  <a:gd name="T7" fmla="*/ 4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4"/>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0" name="Freeform 376">
                <a:extLst>
                  <a:ext uri="{FF2B5EF4-FFF2-40B4-BE49-F238E27FC236}">
                    <a16:creationId xmlns:a16="http://schemas.microsoft.com/office/drawing/2014/main" id="{34A9B667-9B25-9B89-B703-1F5C1D15D722}"/>
                  </a:ext>
                </a:extLst>
              </p:cNvPr>
              <p:cNvSpPr>
                <a:spLocks/>
              </p:cNvSpPr>
              <p:nvPr/>
            </p:nvSpPr>
            <p:spPr bwMode="auto">
              <a:xfrm>
                <a:off x="3787" y="1464"/>
                <a:ext cx="9" cy="10"/>
              </a:xfrm>
              <a:custGeom>
                <a:avLst/>
                <a:gdLst>
                  <a:gd name="T0" fmla="*/ 0 w 9"/>
                  <a:gd name="T1" fmla="*/ 0 h 10"/>
                  <a:gd name="T2" fmla="*/ 9 w 9"/>
                  <a:gd name="T3" fmla="*/ 3 h 10"/>
                  <a:gd name="T4" fmla="*/ 9 w 9"/>
                  <a:gd name="T5" fmla="*/ 7 h 10"/>
                  <a:gd name="T6" fmla="*/ 0 w 9"/>
                  <a:gd name="T7" fmla="*/ 3 h 10"/>
                  <a:gd name="T8" fmla="*/ 0 w 9"/>
                  <a:gd name="T9" fmla="*/ 7 h 10"/>
                  <a:gd name="T10" fmla="*/ 9 w 9"/>
                  <a:gd name="T11" fmla="*/ 10 h 10"/>
                  <a:gd name="T12" fmla="*/ 9 w 9"/>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9" y="3"/>
                    </a:lnTo>
                    <a:lnTo>
                      <a:pt x="9" y="7"/>
                    </a:lnTo>
                    <a:lnTo>
                      <a:pt x="0" y="3"/>
                    </a:lnTo>
                    <a:lnTo>
                      <a:pt x="0" y="7"/>
                    </a:lnTo>
                    <a:lnTo>
                      <a:pt x="9" y="10"/>
                    </a:lnTo>
                    <a:lnTo>
                      <a:pt x="9"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1" name="Freeform 377">
                <a:extLst>
                  <a:ext uri="{FF2B5EF4-FFF2-40B4-BE49-F238E27FC236}">
                    <a16:creationId xmlns:a16="http://schemas.microsoft.com/office/drawing/2014/main" id="{D17FC0F4-CB6F-4A3B-5821-C14A9891DE52}"/>
                  </a:ext>
                </a:extLst>
              </p:cNvPr>
              <p:cNvSpPr>
                <a:spLocks/>
              </p:cNvSpPr>
              <p:nvPr/>
            </p:nvSpPr>
            <p:spPr bwMode="auto">
              <a:xfrm>
                <a:off x="3796" y="1467"/>
                <a:ext cx="14" cy="10"/>
              </a:xfrm>
              <a:custGeom>
                <a:avLst/>
                <a:gdLst>
                  <a:gd name="T0" fmla="*/ 0 w 14"/>
                  <a:gd name="T1" fmla="*/ 0 h 10"/>
                  <a:gd name="T2" fmla="*/ 14 w 14"/>
                  <a:gd name="T3" fmla="*/ 4 h 10"/>
                  <a:gd name="T4" fmla="*/ 14 w 14"/>
                  <a:gd name="T5" fmla="*/ 7 h 10"/>
                  <a:gd name="T6" fmla="*/ 0 w 14"/>
                  <a:gd name="T7" fmla="*/ 4 h 10"/>
                  <a:gd name="T8" fmla="*/ 0 w 14"/>
                  <a:gd name="T9" fmla="*/ 7 h 10"/>
                  <a:gd name="T10" fmla="*/ 14 w 14"/>
                  <a:gd name="T11" fmla="*/ 10 h 10"/>
                  <a:gd name="T12" fmla="*/ 14 w 1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0" y="0"/>
                    </a:moveTo>
                    <a:lnTo>
                      <a:pt x="14" y="4"/>
                    </a:lnTo>
                    <a:lnTo>
                      <a:pt x="14" y="7"/>
                    </a:lnTo>
                    <a:lnTo>
                      <a:pt x="0" y="4"/>
                    </a:lnTo>
                    <a:lnTo>
                      <a:pt x="0" y="7"/>
                    </a:lnTo>
                    <a:lnTo>
                      <a:pt x="14" y="10"/>
                    </a:lnTo>
                    <a:lnTo>
                      <a:pt x="1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2" name="Freeform 378">
                <a:extLst>
                  <a:ext uri="{FF2B5EF4-FFF2-40B4-BE49-F238E27FC236}">
                    <a16:creationId xmlns:a16="http://schemas.microsoft.com/office/drawing/2014/main" id="{DC3866F1-7720-7D34-52B8-96F8BD0D16EC}"/>
                  </a:ext>
                </a:extLst>
              </p:cNvPr>
              <p:cNvSpPr>
                <a:spLocks/>
              </p:cNvSpPr>
              <p:nvPr/>
            </p:nvSpPr>
            <p:spPr bwMode="auto">
              <a:xfrm>
                <a:off x="3810" y="1467"/>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 name="Freeform 379">
                <a:extLst>
                  <a:ext uri="{FF2B5EF4-FFF2-40B4-BE49-F238E27FC236}">
                    <a16:creationId xmlns:a16="http://schemas.microsoft.com/office/drawing/2014/main" id="{5BDC51EA-CF64-5790-67A9-5425FAD16ADA}"/>
                  </a:ext>
                </a:extLst>
              </p:cNvPr>
              <p:cNvSpPr>
                <a:spLocks/>
              </p:cNvSpPr>
              <p:nvPr/>
            </p:nvSpPr>
            <p:spPr bwMode="auto">
              <a:xfrm>
                <a:off x="3823" y="1464"/>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4" name="Freeform 380">
                <a:extLst>
                  <a:ext uri="{FF2B5EF4-FFF2-40B4-BE49-F238E27FC236}">
                    <a16:creationId xmlns:a16="http://schemas.microsoft.com/office/drawing/2014/main" id="{8991DEE0-587D-D851-DF0C-92C862D88516}"/>
                  </a:ext>
                </a:extLst>
              </p:cNvPr>
              <p:cNvSpPr>
                <a:spLocks/>
              </p:cNvSpPr>
              <p:nvPr/>
            </p:nvSpPr>
            <p:spPr bwMode="auto">
              <a:xfrm>
                <a:off x="3833" y="1454"/>
                <a:ext cx="9" cy="17"/>
              </a:xfrm>
              <a:custGeom>
                <a:avLst/>
                <a:gdLst>
                  <a:gd name="T0" fmla="*/ 0 w 9"/>
                  <a:gd name="T1" fmla="*/ 10 h 17"/>
                  <a:gd name="T2" fmla="*/ 9 w 9"/>
                  <a:gd name="T3" fmla="*/ 0 h 17"/>
                  <a:gd name="T4" fmla="*/ 9 w 9"/>
                  <a:gd name="T5" fmla="*/ 4 h 17"/>
                  <a:gd name="T6" fmla="*/ 0 w 9"/>
                  <a:gd name="T7" fmla="*/ 13 h 17"/>
                  <a:gd name="T8" fmla="*/ 0 w 9"/>
                  <a:gd name="T9" fmla="*/ 17 h 17"/>
                  <a:gd name="T10" fmla="*/ 9 w 9"/>
                  <a:gd name="T11" fmla="*/ 7 h 17"/>
                  <a:gd name="T12" fmla="*/ 9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0" y="10"/>
                    </a:moveTo>
                    <a:lnTo>
                      <a:pt x="9" y="0"/>
                    </a:lnTo>
                    <a:lnTo>
                      <a:pt x="9" y="4"/>
                    </a:lnTo>
                    <a:lnTo>
                      <a:pt x="0" y="13"/>
                    </a:lnTo>
                    <a:lnTo>
                      <a:pt x="0" y="17"/>
                    </a:lnTo>
                    <a:lnTo>
                      <a:pt x="9" y="7"/>
                    </a:lnTo>
                    <a:lnTo>
                      <a:pt x="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5" name="Freeform 381">
                <a:extLst>
                  <a:ext uri="{FF2B5EF4-FFF2-40B4-BE49-F238E27FC236}">
                    <a16:creationId xmlns:a16="http://schemas.microsoft.com/office/drawing/2014/main" id="{6BFF326E-25A1-53DE-6CC5-FFA8B895B2F7}"/>
                  </a:ext>
                </a:extLst>
              </p:cNvPr>
              <p:cNvSpPr>
                <a:spLocks/>
              </p:cNvSpPr>
              <p:nvPr/>
            </p:nvSpPr>
            <p:spPr bwMode="auto">
              <a:xfrm>
                <a:off x="3839" y="1448"/>
                <a:ext cx="13" cy="10"/>
              </a:xfrm>
              <a:custGeom>
                <a:avLst/>
                <a:gdLst>
                  <a:gd name="T0" fmla="*/ 0 w 13"/>
                  <a:gd name="T1" fmla="*/ 10 h 10"/>
                  <a:gd name="T2" fmla="*/ 7 w 13"/>
                  <a:gd name="T3" fmla="*/ 0 h 10"/>
                  <a:gd name="T4" fmla="*/ 10 w 13"/>
                  <a:gd name="T5" fmla="*/ 0 h 10"/>
                  <a:gd name="T6" fmla="*/ 3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3"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6" name="Freeform 382">
                <a:extLst>
                  <a:ext uri="{FF2B5EF4-FFF2-40B4-BE49-F238E27FC236}">
                    <a16:creationId xmlns:a16="http://schemas.microsoft.com/office/drawing/2014/main" id="{3DF800D4-BF66-108D-2038-6D9AFC1B2425}"/>
                  </a:ext>
                </a:extLst>
              </p:cNvPr>
              <p:cNvSpPr>
                <a:spLocks/>
              </p:cNvSpPr>
              <p:nvPr/>
            </p:nvSpPr>
            <p:spPr bwMode="auto">
              <a:xfrm>
                <a:off x="3846" y="1435"/>
                <a:ext cx="6" cy="13"/>
              </a:xfrm>
              <a:custGeom>
                <a:avLst/>
                <a:gdLst>
                  <a:gd name="T0" fmla="*/ 0 w 6"/>
                  <a:gd name="T1" fmla="*/ 13 h 13"/>
                  <a:gd name="T2" fmla="*/ 0 w 6"/>
                  <a:gd name="T3" fmla="*/ 0 h 13"/>
                  <a:gd name="T4" fmla="*/ 3 w 6"/>
                  <a:gd name="T5" fmla="*/ 0 h 13"/>
                  <a:gd name="T6" fmla="*/ 3 w 6"/>
                  <a:gd name="T7" fmla="*/ 13 h 13"/>
                  <a:gd name="T8" fmla="*/ 6 w 6"/>
                  <a:gd name="T9" fmla="*/ 13 h 13"/>
                  <a:gd name="T10" fmla="*/ 6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13"/>
                    </a:moveTo>
                    <a:lnTo>
                      <a:pt x="0" y="0"/>
                    </a:lnTo>
                    <a:lnTo>
                      <a:pt x="3" y="0"/>
                    </a:lnTo>
                    <a:lnTo>
                      <a:pt x="3" y="13"/>
                    </a:lnTo>
                    <a:lnTo>
                      <a:pt x="6"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7" name="Freeform 383">
                <a:extLst>
                  <a:ext uri="{FF2B5EF4-FFF2-40B4-BE49-F238E27FC236}">
                    <a16:creationId xmlns:a16="http://schemas.microsoft.com/office/drawing/2014/main" id="{AE874495-04F5-FB6C-2483-B711C3BA0BF8}"/>
                  </a:ext>
                </a:extLst>
              </p:cNvPr>
              <p:cNvSpPr>
                <a:spLocks/>
              </p:cNvSpPr>
              <p:nvPr/>
            </p:nvSpPr>
            <p:spPr bwMode="auto">
              <a:xfrm>
                <a:off x="3846" y="1421"/>
                <a:ext cx="6" cy="14"/>
              </a:xfrm>
              <a:custGeom>
                <a:avLst/>
                <a:gdLst>
                  <a:gd name="T0" fmla="*/ 0 w 6"/>
                  <a:gd name="T1" fmla="*/ 14 h 14"/>
                  <a:gd name="T2" fmla="*/ 0 w 6"/>
                  <a:gd name="T3" fmla="*/ 0 h 14"/>
                  <a:gd name="T4" fmla="*/ 3 w 6"/>
                  <a:gd name="T5" fmla="*/ 0 h 14"/>
                  <a:gd name="T6" fmla="*/ 3 w 6"/>
                  <a:gd name="T7" fmla="*/ 14 h 14"/>
                  <a:gd name="T8" fmla="*/ 6 w 6"/>
                  <a:gd name="T9" fmla="*/ 14 h 14"/>
                  <a:gd name="T10" fmla="*/ 6 w 6"/>
                  <a:gd name="T11" fmla="*/ 0 h 14"/>
                  <a:gd name="T12" fmla="*/ 3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14"/>
                    </a:moveTo>
                    <a:lnTo>
                      <a:pt x="0" y="0"/>
                    </a:lnTo>
                    <a:lnTo>
                      <a:pt x="3" y="0"/>
                    </a:lnTo>
                    <a:lnTo>
                      <a:pt x="3" y="14"/>
                    </a:lnTo>
                    <a:lnTo>
                      <a:pt x="6" y="1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8" name="Freeform 384">
                <a:extLst>
                  <a:ext uri="{FF2B5EF4-FFF2-40B4-BE49-F238E27FC236}">
                    <a16:creationId xmlns:a16="http://schemas.microsoft.com/office/drawing/2014/main" id="{6411C3F3-B5B2-F494-44A1-BC2E0BD48BEB}"/>
                  </a:ext>
                </a:extLst>
              </p:cNvPr>
              <p:cNvSpPr>
                <a:spLocks/>
              </p:cNvSpPr>
              <p:nvPr/>
            </p:nvSpPr>
            <p:spPr bwMode="auto">
              <a:xfrm>
                <a:off x="3839" y="1411"/>
                <a:ext cx="13" cy="10"/>
              </a:xfrm>
              <a:custGeom>
                <a:avLst/>
                <a:gdLst>
                  <a:gd name="T0" fmla="*/ 7 w 13"/>
                  <a:gd name="T1" fmla="*/ 10 h 10"/>
                  <a:gd name="T2" fmla="*/ 0 w 13"/>
                  <a:gd name="T3" fmla="*/ 0 h 10"/>
                  <a:gd name="T4" fmla="*/ 3 w 13"/>
                  <a:gd name="T5" fmla="*/ 0 h 10"/>
                  <a:gd name="T6" fmla="*/ 10 w 13"/>
                  <a:gd name="T7" fmla="*/ 10 h 10"/>
                  <a:gd name="T8" fmla="*/ 13 w 13"/>
                  <a:gd name="T9" fmla="*/ 10 h 10"/>
                  <a:gd name="T10" fmla="*/ 7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3" y="0"/>
                    </a:lnTo>
                    <a:lnTo>
                      <a:pt x="10" y="10"/>
                    </a:lnTo>
                    <a:lnTo>
                      <a:pt x="13"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9" name="Freeform 385">
                <a:extLst>
                  <a:ext uri="{FF2B5EF4-FFF2-40B4-BE49-F238E27FC236}">
                    <a16:creationId xmlns:a16="http://schemas.microsoft.com/office/drawing/2014/main" id="{019D86D9-639A-AA88-DC90-3583DD4B3D55}"/>
                  </a:ext>
                </a:extLst>
              </p:cNvPr>
              <p:cNvSpPr>
                <a:spLocks/>
              </p:cNvSpPr>
              <p:nvPr/>
            </p:nvSpPr>
            <p:spPr bwMode="auto">
              <a:xfrm>
                <a:off x="3833" y="1398"/>
                <a:ext cx="9" cy="17"/>
              </a:xfrm>
              <a:custGeom>
                <a:avLst/>
                <a:gdLst>
                  <a:gd name="T0" fmla="*/ 9 w 9"/>
                  <a:gd name="T1" fmla="*/ 10 h 17"/>
                  <a:gd name="T2" fmla="*/ 0 w 9"/>
                  <a:gd name="T3" fmla="*/ 0 h 17"/>
                  <a:gd name="T4" fmla="*/ 0 w 9"/>
                  <a:gd name="T5" fmla="*/ 4 h 17"/>
                  <a:gd name="T6" fmla="*/ 9 w 9"/>
                  <a:gd name="T7" fmla="*/ 13 h 17"/>
                  <a:gd name="T8" fmla="*/ 9 w 9"/>
                  <a:gd name="T9" fmla="*/ 17 h 17"/>
                  <a:gd name="T10" fmla="*/ 0 w 9"/>
                  <a:gd name="T11" fmla="*/ 7 h 17"/>
                  <a:gd name="T12" fmla="*/ 0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9" y="10"/>
                    </a:moveTo>
                    <a:lnTo>
                      <a:pt x="0" y="0"/>
                    </a:lnTo>
                    <a:lnTo>
                      <a:pt x="0" y="4"/>
                    </a:lnTo>
                    <a:lnTo>
                      <a:pt x="9" y="13"/>
                    </a:lnTo>
                    <a:lnTo>
                      <a:pt x="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0" name="Freeform 386">
                <a:extLst>
                  <a:ext uri="{FF2B5EF4-FFF2-40B4-BE49-F238E27FC236}">
                    <a16:creationId xmlns:a16="http://schemas.microsoft.com/office/drawing/2014/main" id="{DA2A1C94-596C-15DA-DDC1-2E83AFCFB87F}"/>
                  </a:ext>
                </a:extLst>
              </p:cNvPr>
              <p:cNvSpPr>
                <a:spLocks/>
              </p:cNvSpPr>
              <p:nvPr/>
            </p:nvSpPr>
            <p:spPr bwMode="auto">
              <a:xfrm>
                <a:off x="3823" y="1392"/>
                <a:ext cx="10" cy="13"/>
              </a:xfrm>
              <a:custGeom>
                <a:avLst/>
                <a:gdLst>
                  <a:gd name="T0" fmla="*/ 10 w 10"/>
                  <a:gd name="T1" fmla="*/ 6 h 13"/>
                  <a:gd name="T2" fmla="*/ 0 w 10"/>
                  <a:gd name="T3" fmla="*/ 0 h 13"/>
                  <a:gd name="T4" fmla="*/ 0 w 10"/>
                  <a:gd name="T5" fmla="*/ 3 h 13"/>
                  <a:gd name="T6" fmla="*/ 10 w 10"/>
                  <a:gd name="T7" fmla="*/ 10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10"/>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1" name="Freeform 387">
                <a:extLst>
                  <a:ext uri="{FF2B5EF4-FFF2-40B4-BE49-F238E27FC236}">
                    <a16:creationId xmlns:a16="http://schemas.microsoft.com/office/drawing/2014/main" id="{222DE494-85F5-00CB-E24B-B0152DB9D861}"/>
                  </a:ext>
                </a:extLst>
              </p:cNvPr>
              <p:cNvSpPr>
                <a:spLocks/>
              </p:cNvSpPr>
              <p:nvPr/>
            </p:nvSpPr>
            <p:spPr bwMode="auto">
              <a:xfrm>
                <a:off x="3810" y="1392"/>
                <a:ext cx="13" cy="6"/>
              </a:xfrm>
              <a:custGeom>
                <a:avLst/>
                <a:gdLst>
                  <a:gd name="T0" fmla="*/ 13 w 13"/>
                  <a:gd name="T1" fmla="*/ 0 h 6"/>
                  <a:gd name="T2" fmla="*/ 0 w 13"/>
                  <a:gd name="T3" fmla="*/ 0 h 6"/>
                  <a:gd name="T4" fmla="*/ 0 w 13"/>
                  <a:gd name="T5" fmla="*/ 3 h 6"/>
                  <a:gd name="T6" fmla="*/ 13 w 13"/>
                  <a:gd name="T7" fmla="*/ 3 h 6"/>
                  <a:gd name="T8" fmla="*/ 13 w 13"/>
                  <a:gd name="T9" fmla="*/ 6 h 6"/>
                  <a:gd name="T10" fmla="*/ 0 w 13"/>
                  <a:gd name="T11" fmla="*/ 6 h 6"/>
                  <a:gd name="T12" fmla="*/ 0 w 1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0"/>
                    </a:moveTo>
                    <a:lnTo>
                      <a:pt x="0" y="0"/>
                    </a:lnTo>
                    <a:lnTo>
                      <a:pt x="0" y="3"/>
                    </a:lnTo>
                    <a:lnTo>
                      <a:pt x="13" y="3"/>
                    </a:lnTo>
                    <a:lnTo>
                      <a:pt x="1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2" name="Freeform 388">
                <a:extLst>
                  <a:ext uri="{FF2B5EF4-FFF2-40B4-BE49-F238E27FC236}">
                    <a16:creationId xmlns:a16="http://schemas.microsoft.com/office/drawing/2014/main" id="{EF2A9EA2-9A72-F471-393B-E38D571496C6}"/>
                  </a:ext>
                </a:extLst>
              </p:cNvPr>
              <p:cNvSpPr>
                <a:spLocks/>
              </p:cNvSpPr>
              <p:nvPr/>
            </p:nvSpPr>
            <p:spPr bwMode="auto">
              <a:xfrm>
                <a:off x="3796" y="1392"/>
                <a:ext cx="14" cy="6"/>
              </a:xfrm>
              <a:custGeom>
                <a:avLst/>
                <a:gdLst>
                  <a:gd name="T0" fmla="*/ 14 w 14"/>
                  <a:gd name="T1" fmla="*/ 0 h 6"/>
                  <a:gd name="T2" fmla="*/ 0 w 14"/>
                  <a:gd name="T3" fmla="*/ 0 h 6"/>
                  <a:gd name="T4" fmla="*/ 0 w 14"/>
                  <a:gd name="T5" fmla="*/ 3 h 6"/>
                  <a:gd name="T6" fmla="*/ 14 w 14"/>
                  <a:gd name="T7" fmla="*/ 3 h 6"/>
                  <a:gd name="T8" fmla="*/ 14 w 14"/>
                  <a:gd name="T9" fmla="*/ 6 h 6"/>
                  <a:gd name="T10" fmla="*/ 0 w 14"/>
                  <a:gd name="T11" fmla="*/ 6 h 6"/>
                  <a:gd name="T12" fmla="*/ 0 w 1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0"/>
                    </a:moveTo>
                    <a:lnTo>
                      <a:pt x="0" y="0"/>
                    </a:lnTo>
                    <a:lnTo>
                      <a:pt x="0" y="3"/>
                    </a:lnTo>
                    <a:lnTo>
                      <a:pt x="14" y="3"/>
                    </a:lnTo>
                    <a:lnTo>
                      <a:pt x="1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 name="Freeform 389">
                <a:extLst>
                  <a:ext uri="{FF2B5EF4-FFF2-40B4-BE49-F238E27FC236}">
                    <a16:creationId xmlns:a16="http://schemas.microsoft.com/office/drawing/2014/main" id="{800D80BB-F892-102E-6B0C-469016E57EE8}"/>
                  </a:ext>
                </a:extLst>
              </p:cNvPr>
              <p:cNvSpPr>
                <a:spLocks/>
              </p:cNvSpPr>
              <p:nvPr/>
            </p:nvSpPr>
            <p:spPr bwMode="auto">
              <a:xfrm>
                <a:off x="3787" y="1392"/>
                <a:ext cx="9" cy="13"/>
              </a:xfrm>
              <a:custGeom>
                <a:avLst/>
                <a:gdLst>
                  <a:gd name="T0" fmla="*/ 9 w 9"/>
                  <a:gd name="T1" fmla="*/ 0 h 13"/>
                  <a:gd name="T2" fmla="*/ 0 w 9"/>
                  <a:gd name="T3" fmla="*/ 6 h 13"/>
                  <a:gd name="T4" fmla="*/ 0 w 9"/>
                  <a:gd name="T5" fmla="*/ 10 h 13"/>
                  <a:gd name="T6" fmla="*/ 9 w 9"/>
                  <a:gd name="T7" fmla="*/ 3 h 13"/>
                  <a:gd name="T8" fmla="*/ 9 w 9"/>
                  <a:gd name="T9" fmla="*/ 6 h 13"/>
                  <a:gd name="T10" fmla="*/ 0 w 9"/>
                  <a:gd name="T11" fmla="*/ 13 h 13"/>
                  <a:gd name="T12" fmla="*/ 0 w 9"/>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9" y="0"/>
                    </a:moveTo>
                    <a:lnTo>
                      <a:pt x="0" y="6"/>
                    </a:lnTo>
                    <a:lnTo>
                      <a:pt x="0" y="10"/>
                    </a:lnTo>
                    <a:lnTo>
                      <a:pt x="9" y="3"/>
                    </a:lnTo>
                    <a:lnTo>
                      <a:pt x="9" y="6"/>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4" name="Freeform 390">
                <a:extLst>
                  <a:ext uri="{FF2B5EF4-FFF2-40B4-BE49-F238E27FC236}">
                    <a16:creationId xmlns:a16="http://schemas.microsoft.com/office/drawing/2014/main" id="{34BC9C4A-0627-93F0-E1F1-C6F8BC2C7845}"/>
                  </a:ext>
                </a:extLst>
              </p:cNvPr>
              <p:cNvSpPr>
                <a:spLocks/>
              </p:cNvSpPr>
              <p:nvPr/>
            </p:nvSpPr>
            <p:spPr bwMode="auto">
              <a:xfrm>
                <a:off x="3777" y="1398"/>
                <a:ext cx="10" cy="17"/>
              </a:xfrm>
              <a:custGeom>
                <a:avLst/>
                <a:gdLst>
                  <a:gd name="T0" fmla="*/ 10 w 10"/>
                  <a:gd name="T1" fmla="*/ 0 h 17"/>
                  <a:gd name="T2" fmla="*/ 0 w 10"/>
                  <a:gd name="T3" fmla="*/ 10 h 17"/>
                  <a:gd name="T4" fmla="*/ 0 w 10"/>
                  <a:gd name="T5" fmla="*/ 13 h 17"/>
                  <a:gd name="T6" fmla="*/ 10 w 10"/>
                  <a:gd name="T7" fmla="*/ 4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4"/>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5" name="Freeform 391">
                <a:extLst>
                  <a:ext uri="{FF2B5EF4-FFF2-40B4-BE49-F238E27FC236}">
                    <a16:creationId xmlns:a16="http://schemas.microsoft.com/office/drawing/2014/main" id="{C26B0AB9-93A7-326D-7901-267C9A8BF1A6}"/>
                  </a:ext>
                </a:extLst>
              </p:cNvPr>
              <p:cNvSpPr>
                <a:spLocks/>
              </p:cNvSpPr>
              <p:nvPr/>
            </p:nvSpPr>
            <p:spPr bwMode="auto">
              <a:xfrm>
                <a:off x="3767" y="1411"/>
                <a:ext cx="13" cy="10"/>
              </a:xfrm>
              <a:custGeom>
                <a:avLst/>
                <a:gdLst>
                  <a:gd name="T0" fmla="*/ 6 w 13"/>
                  <a:gd name="T1" fmla="*/ 0 h 10"/>
                  <a:gd name="T2" fmla="*/ 0 w 13"/>
                  <a:gd name="T3" fmla="*/ 10 h 10"/>
                  <a:gd name="T4" fmla="*/ 3 w 13"/>
                  <a:gd name="T5" fmla="*/ 10 h 10"/>
                  <a:gd name="T6" fmla="*/ 10 w 13"/>
                  <a:gd name="T7" fmla="*/ 0 h 10"/>
                  <a:gd name="T8" fmla="*/ 13 w 13"/>
                  <a:gd name="T9" fmla="*/ 0 h 10"/>
                  <a:gd name="T10" fmla="*/ 6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0"/>
                    </a:moveTo>
                    <a:lnTo>
                      <a:pt x="0" y="10"/>
                    </a:lnTo>
                    <a:lnTo>
                      <a:pt x="3" y="10"/>
                    </a:lnTo>
                    <a:lnTo>
                      <a:pt x="10" y="0"/>
                    </a:lnTo>
                    <a:lnTo>
                      <a:pt x="13"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6" name="Freeform 392">
                <a:extLst>
                  <a:ext uri="{FF2B5EF4-FFF2-40B4-BE49-F238E27FC236}">
                    <a16:creationId xmlns:a16="http://schemas.microsoft.com/office/drawing/2014/main" id="{6799450B-12D6-9DE3-8197-EE59D6FBEBC3}"/>
                  </a:ext>
                </a:extLst>
              </p:cNvPr>
              <p:cNvSpPr>
                <a:spLocks/>
              </p:cNvSpPr>
              <p:nvPr/>
            </p:nvSpPr>
            <p:spPr bwMode="auto">
              <a:xfrm>
                <a:off x="3767"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7" name="Freeform 393">
                <a:extLst>
                  <a:ext uri="{FF2B5EF4-FFF2-40B4-BE49-F238E27FC236}">
                    <a16:creationId xmlns:a16="http://schemas.microsoft.com/office/drawing/2014/main" id="{8ECE83EA-6DB3-90B0-FB73-0EC6594DCAB4}"/>
                  </a:ext>
                </a:extLst>
              </p:cNvPr>
              <p:cNvSpPr>
                <a:spLocks/>
              </p:cNvSpPr>
              <p:nvPr/>
            </p:nvSpPr>
            <p:spPr bwMode="auto">
              <a:xfrm>
                <a:off x="3773" y="1435"/>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8" name="Freeform 394">
                <a:extLst>
                  <a:ext uri="{FF2B5EF4-FFF2-40B4-BE49-F238E27FC236}">
                    <a16:creationId xmlns:a16="http://schemas.microsoft.com/office/drawing/2014/main" id="{130F0CEC-C921-0C4C-F1C5-58041786A830}"/>
                  </a:ext>
                </a:extLst>
              </p:cNvPr>
              <p:cNvSpPr>
                <a:spLocks/>
              </p:cNvSpPr>
              <p:nvPr/>
            </p:nvSpPr>
            <p:spPr bwMode="auto">
              <a:xfrm>
                <a:off x="3783" y="1458"/>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9" name="Freeform 395">
                <a:extLst>
                  <a:ext uri="{FF2B5EF4-FFF2-40B4-BE49-F238E27FC236}">
                    <a16:creationId xmlns:a16="http://schemas.microsoft.com/office/drawing/2014/main" id="{9A9B693C-9EF4-3D83-247B-1BAB867AE5A6}"/>
                  </a:ext>
                </a:extLst>
              </p:cNvPr>
              <p:cNvSpPr>
                <a:spLocks/>
              </p:cNvSpPr>
              <p:nvPr/>
            </p:nvSpPr>
            <p:spPr bwMode="auto">
              <a:xfrm>
                <a:off x="3810" y="146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0" name="Freeform 396">
                <a:extLst>
                  <a:ext uri="{FF2B5EF4-FFF2-40B4-BE49-F238E27FC236}">
                    <a16:creationId xmlns:a16="http://schemas.microsoft.com/office/drawing/2014/main" id="{A867438F-0723-A8BD-A743-8A39A2918836}"/>
                  </a:ext>
                </a:extLst>
              </p:cNvPr>
              <p:cNvSpPr>
                <a:spLocks/>
              </p:cNvSpPr>
              <p:nvPr/>
            </p:nvSpPr>
            <p:spPr bwMode="auto">
              <a:xfrm>
                <a:off x="3810" y="1464"/>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1" name="Freeform 397">
                <a:extLst>
                  <a:ext uri="{FF2B5EF4-FFF2-40B4-BE49-F238E27FC236}">
                    <a16:creationId xmlns:a16="http://schemas.microsoft.com/office/drawing/2014/main" id="{527CE97F-E68D-0837-B2FB-FDD632D6C05A}"/>
                  </a:ext>
                </a:extLst>
              </p:cNvPr>
              <p:cNvSpPr>
                <a:spLocks/>
              </p:cNvSpPr>
              <p:nvPr/>
            </p:nvSpPr>
            <p:spPr bwMode="auto">
              <a:xfrm>
                <a:off x="3829" y="1454"/>
                <a:ext cx="10" cy="4"/>
              </a:xfrm>
              <a:custGeom>
                <a:avLst/>
                <a:gdLst>
                  <a:gd name="T0" fmla="*/ 0 w 10"/>
                  <a:gd name="T1" fmla="*/ 4 h 4"/>
                  <a:gd name="T2" fmla="*/ 4 w 10"/>
                  <a:gd name="T3" fmla="*/ 0 h 4"/>
                  <a:gd name="T4" fmla="*/ 7 w 10"/>
                  <a:gd name="T5" fmla="*/ 0 h 4"/>
                  <a:gd name="T6" fmla="*/ 4 w 10"/>
                  <a:gd name="T7" fmla="*/ 4 h 4"/>
                  <a:gd name="T8" fmla="*/ 7 w 10"/>
                  <a:gd name="T9" fmla="*/ 4 h 4"/>
                  <a:gd name="T10" fmla="*/ 10 w 10"/>
                  <a:gd name="T11" fmla="*/ 0 h 4"/>
                  <a:gd name="T12" fmla="*/ 7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4"/>
                    </a:moveTo>
                    <a:lnTo>
                      <a:pt x="4" y="0"/>
                    </a:lnTo>
                    <a:lnTo>
                      <a:pt x="7" y="0"/>
                    </a:lnTo>
                    <a:lnTo>
                      <a:pt x="4" y="4"/>
                    </a:lnTo>
                    <a:lnTo>
                      <a:pt x="7" y="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2" name="Freeform 398">
                <a:extLst>
                  <a:ext uri="{FF2B5EF4-FFF2-40B4-BE49-F238E27FC236}">
                    <a16:creationId xmlns:a16="http://schemas.microsoft.com/office/drawing/2014/main" id="{25F93831-E073-52E7-310E-1876C4B2CF7A}"/>
                  </a:ext>
                </a:extLst>
              </p:cNvPr>
              <p:cNvSpPr>
                <a:spLocks/>
              </p:cNvSpPr>
              <p:nvPr/>
            </p:nvSpPr>
            <p:spPr bwMode="auto">
              <a:xfrm>
                <a:off x="3839" y="1435"/>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3" name="Freeform 399">
                <a:extLst>
                  <a:ext uri="{FF2B5EF4-FFF2-40B4-BE49-F238E27FC236}">
                    <a16:creationId xmlns:a16="http://schemas.microsoft.com/office/drawing/2014/main" id="{587786E2-7BAD-755F-8C60-A527E25BBA75}"/>
                  </a:ext>
                </a:extLst>
              </p:cNvPr>
              <p:cNvSpPr>
                <a:spLocks/>
              </p:cNvSpPr>
              <p:nvPr/>
            </p:nvSpPr>
            <p:spPr bwMode="auto">
              <a:xfrm>
                <a:off x="3839"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4" name="Freeform 400">
                <a:extLst>
                  <a:ext uri="{FF2B5EF4-FFF2-40B4-BE49-F238E27FC236}">
                    <a16:creationId xmlns:a16="http://schemas.microsoft.com/office/drawing/2014/main" id="{A9F427D5-84A8-3753-7FB8-F0278AB544B2}"/>
                  </a:ext>
                </a:extLst>
              </p:cNvPr>
              <p:cNvSpPr>
                <a:spLocks/>
              </p:cNvSpPr>
              <p:nvPr/>
            </p:nvSpPr>
            <p:spPr bwMode="auto">
              <a:xfrm>
                <a:off x="3826" y="1408"/>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5" name="Freeform 401">
                <a:extLst>
                  <a:ext uri="{FF2B5EF4-FFF2-40B4-BE49-F238E27FC236}">
                    <a16:creationId xmlns:a16="http://schemas.microsoft.com/office/drawing/2014/main" id="{C8C85DB4-8087-F1B5-7DCF-494B6C494A2C}"/>
                  </a:ext>
                </a:extLst>
              </p:cNvPr>
              <p:cNvSpPr>
                <a:spLocks/>
              </p:cNvSpPr>
              <p:nvPr/>
            </p:nvSpPr>
            <p:spPr bwMode="auto">
              <a:xfrm>
                <a:off x="3810" y="139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6" name="Freeform 402">
                <a:extLst>
                  <a:ext uri="{FF2B5EF4-FFF2-40B4-BE49-F238E27FC236}">
                    <a16:creationId xmlns:a16="http://schemas.microsoft.com/office/drawing/2014/main" id="{BB9588FC-13D9-4C5B-09CE-9EEDD55D0567}"/>
                  </a:ext>
                </a:extLst>
              </p:cNvPr>
              <p:cNvSpPr>
                <a:spLocks/>
              </p:cNvSpPr>
              <p:nvPr/>
            </p:nvSpPr>
            <p:spPr bwMode="auto">
              <a:xfrm>
                <a:off x="3806" y="1398"/>
                <a:ext cx="4" cy="7"/>
              </a:xfrm>
              <a:custGeom>
                <a:avLst/>
                <a:gdLst>
                  <a:gd name="T0" fmla="*/ 4 w 4"/>
                  <a:gd name="T1" fmla="*/ 0 h 7"/>
                  <a:gd name="T2" fmla="*/ 0 w 4"/>
                  <a:gd name="T3" fmla="*/ 0 h 7"/>
                  <a:gd name="T4" fmla="*/ 0 w 4"/>
                  <a:gd name="T5" fmla="*/ 4 h 7"/>
                  <a:gd name="T6" fmla="*/ 4 w 4"/>
                  <a:gd name="T7" fmla="*/ 4 h 7"/>
                  <a:gd name="T8" fmla="*/ 4 w 4"/>
                  <a:gd name="T9" fmla="*/ 7 h 7"/>
                  <a:gd name="T10" fmla="*/ 0 w 4"/>
                  <a:gd name="T11" fmla="*/ 7 h 7"/>
                  <a:gd name="T12" fmla="*/ 0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4"/>
                    </a:lnTo>
                    <a:lnTo>
                      <a:pt x="4" y="4"/>
                    </a:lnTo>
                    <a:lnTo>
                      <a:pt x="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7" name="Freeform 403">
                <a:extLst>
                  <a:ext uri="{FF2B5EF4-FFF2-40B4-BE49-F238E27FC236}">
                    <a16:creationId xmlns:a16="http://schemas.microsoft.com/office/drawing/2014/main" id="{07D7C3F8-2833-25D6-C83F-3CA0D26266BC}"/>
                  </a:ext>
                </a:extLst>
              </p:cNvPr>
              <p:cNvSpPr>
                <a:spLocks/>
              </p:cNvSpPr>
              <p:nvPr/>
            </p:nvSpPr>
            <p:spPr bwMode="auto">
              <a:xfrm>
                <a:off x="3780" y="1411"/>
                <a:ext cx="10" cy="4"/>
              </a:xfrm>
              <a:custGeom>
                <a:avLst/>
                <a:gdLst>
                  <a:gd name="T0" fmla="*/ 3 w 10"/>
                  <a:gd name="T1" fmla="*/ 0 h 4"/>
                  <a:gd name="T2" fmla="*/ 0 w 10"/>
                  <a:gd name="T3" fmla="*/ 4 h 4"/>
                  <a:gd name="T4" fmla="*/ 3 w 10"/>
                  <a:gd name="T5" fmla="*/ 4 h 4"/>
                  <a:gd name="T6" fmla="*/ 7 w 10"/>
                  <a:gd name="T7" fmla="*/ 0 h 4"/>
                  <a:gd name="T8" fmla="*/ 10 w 10"/>
                  <a:gd name="T9" fmla="*/ 0 h 4"/>
                  <a:gd name="T10" fmla="*/ 7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7" y="0"/>
                    </a:lnTo>
                    <a:lnTo>
                      <a:pt x="10"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8" name="Freeform 404">
                <a:extLst>
                  <a:ext uri="{FF2B5EF4-FFF2-40B4-BE49-F238E27FC236}">
                    <a16:creationId xmlns:a16="http://schemas.microsoft.com/office/drawing/2014/main" id="{8AE67C30-7AB2-F72C-95E6-13DB08CF61AC}"/>
                  </a:ext>
                </a:extLst>
              </p:cNvPr>
              <p:cNvSpPr>
                <a:spLocks/>
              </p:cNvSpPr>
              <p:nvPr/>
            </p:nvSpPr>
            <p:spPr bwMode="auto">
              <a:xfrm>
                <a:off x="3773" y="1435"/>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9" name="Freeform 405">
                <a:extLst>
                  <a:ext uri="{FF2B5EF4-FFF2-40B4-BE49-F238E27FC236}">
                    <a16:creationId xmlns:a16="http://schemas.microsoft.com/office/drawing/2014/main" id="{C1B18637-30FF-4044-3C65-40AD6239D998}"/>
                  </a:ext>
                </a:extLst>
              </p:cNvPr>
              <p:cNvSpPr>
                <a:spLocks/>
              </p:cNvSpPr>
              <p:nvPr/>
            </p:nvSpPr>
            <p:spPr bwMode="auto">
              <a:xfrm>
                <a:off x="3800"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0" name="Freeform 406">
                <a:extLst>
                  <a:ext uri="{FF2B5EF4-FFF2-40B4-BE49-F238E27FC236}">
                    <a16:creationId xmlns:a16="http://schemas.microsoft.com/office/drawing/2014/main" id="{930CD94F-2E33-FD88-8A4D-BFA05E73A998}"/>
                  </a:ext>
                </a:extLst>
              </p:cNvPr>
              <p:cNvSpPr>
                <a:spLocks/>
              </p:cNvSpPr>
              <p:nvPr/>
            </p:nvSpPr>
            <p:spPr bwMode="auto">
              <a:xfrm>
                <a:off x="3800" y="143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1" name="Freeform 407">
                <a:extLst>
                  <a:ext uri="{FF2B5EF4-FFF2-40B4-BE49-F238E27FC236}">
                    <a16:creationId xmlns:a16="http://schemas.microsoft.com/office/drawing/2014/main" id="{7ADF0031-95CD-5CAB-19B6-0B79B79B1AA2}"/>
                  </a:ext>
                </a:extLst>
              </p:cNvPr>
              <p:cNvSpPr>
                <a:spLocks/>
              </p:cNvSpPr>
              <p:nvPr/>
            </p:nvSpPr>
            <p:spPr bwMode="auto">
              <a:xfrm>
                <a:off x="3803" y="1438"/>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2" name="Freeform 408">
                <a:extLst>
                  <a:ext uri="{FF2B5EF4-FFF2-40B4-BE49-F238E27FC236}">
                    <a16:creationId xmlns:a16="http://schemas.microsoft.com/office/drawing/2014/main" id="{E71C9A9D-0C8C-E807-6430-D74DA57E7235}"/>
                  </a:ext>
                </a:extLst>
              </p:cNvPr>
              <p:cNvSpPr>
                <a:spLocks/>
              </p:cNvSpPr>
              <p:nvPr/>
            </p:nvSpPr>
            <p:spPr bwMode="auto">
              <a:xfrm>
                <a:off x="3806" y="144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3" name="Freeform 409">
                <a:extLst>
                  <a:ext uri="{FF2B5EF4-FFF2-40B4-BE49-F238E27FC236}">
                    <a16:creationId xmlns:a16="http://schemas.microsoft.com/office/drawing/2014/main" id="{C49B8D4C-6842-FF48-F80B-964DABBE3295}"/>
                  </a:ext>
                </a:extLst>
              </p:cNvPr>
              <p:cNvSpPr>
                <a:spLocks/>
              </p:cNvSpPr>
              <p:nvPr/>
            </p:nvSpPr>
            <p:spPr bwMode="auto">
              <a:xfrm>
                <a:off x="3810" y="144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93" name="Freeform 410">
              <a:extLst>
                <a:ext uri="{FF2B5EF4-FFF2-40B4-BE49-F238E27FC236}">
                  <a16:creationId xmlns:a16="http://schemas.microsoft.com/office/drawing/2014/main" id="{6E47EB8E-8DA7-D9EC-3A96-B63CB0B0E045}"/>
                </a:ext>
              </a:extLst>
            </p:cNvPr>
            <p:cNvSpPr>
              <a:spLocks/>
            </p:cNvSpPr>
            <p:nvPr/>
          </p:nvSpPr>
          <p:spPr bwMode="auto">
            <a:xfrm>
              <a:off x="3813" y="1438"/>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4" name="Freeform 411">
              <a:extLst>
                <a:ext uri="{FF2B5EF4-FFF2-40B4-BE49-F238E27FC236}">
                  <a16:creationId xmlns:a16="http://schemas.microsoft.com/office/drawing/2014/main" id="{AB8ECEB4-FD4B-804C-CBC9-71D1EC82FFFA}"/>
                </a:ext>
              </a:extLst>
            </p:cNvPr>
            <p:cNvSpPr>
              <a:spLocks/>
            </p:cNvSpPr>
            <p:nvPr/>
          </p:nvSpPr>
          <p:spPr bwMode="auto">
            <a:xfrm>
              <a:off x="3816" y="1435"/>
              <a:ext cx="3" cy="9"/>
            </a:xfrm>
            <a:custGeom>
              <a:avLst/>
              <a:gdLst>
                <a:gd name="T0" fmla="*/ 0 w 3"/>
                <a:gd name="T1" fmla="*/ 3 h 9"/>
                <a:gd name="T2" fmla="*/ 3 w 3"/>
                <a:gd name="T3" fmla="*/ 0 h 9"/>
                <a:gd name="T4" fmla="*/ 3 w 3"/>
                <a:gd name="T5" fmla="*/ 3 h 9"/>
                <a:gd name="T6" fmla="*/ 0 w 3"/>
                <a:gd name="T7" fmla="*/ 6 h 9"/>
                <a:gd name="T8" fmla="*/ 0 w 3"/>
                <a:gd name="T9" fmla="*/ 9 h 9"/>
                <a:gd name="T10" fmla="*/ 3 w 3"/>
                <a:gd name="T11" fmla="*/ 6 h 9"/>
                <a:gd name="T12" fmla="*/ 3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3"/>
                  </a:moveTo>
                  <a:lnTo>
                    <a:pt x="3" y="0"/>
                  </a:lnTo>
                  <a:lnTo>
                    <a:pt x="3" y="3"/>
                  </a:lnTo>
                  <a:lnTo>
                    <a:pt x="0" y="6"/>
                  </a:lnTo>
                  <a:lnTo>
                    <a:pt x="0" y="9"/>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5" name="Freeform 412">
              <a:extLst>
                <a:ext uri="{FF2B5EF4-FFF2-40B4-BE49-F238E27FC236}">
                  <a16:creationId xmlns:a16="http://schemas.microsoft.com/office/drawing/2014/main" id="{6B55740D-4D1F-37F8-20EC-A441B2A3EA08}"/>
                </a:ext>
              </a:extLst>
            </p:cNvPr>
            <p:cNvSpPr>
              <a:spLocks/>
            </p:cNvSpPr>
            <p:nvPr/>
          </p:nvSpPr>
          <p:spPr bwMode="auto">
            <a:xfrm>
              <a:off x="3816" y="143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 name="Freeform 413">
              <a:extLst>
                <a:ext uri="{FF2B5EF4-FFF2-40B4-BE49-F238E27FC236}">
                  <a16:creationId xmlns:a16="http://schemas.microsoft.com/office/drawing/2014/main" id="{983A436A-3FDE-8587-BAE9-58F6B5411D9F}"/>
                </a:ext>
              </a:extLst>
            </p:cNvPr>
            <p:cNvSpPr>
              <a:spLocks/>
            </p:cNvSpPr>
            <p:nvPr/>
          </p:nvSpPr>
          <p:spPr bwMode="auto">
            <a:xfrm>
              <a:off x="3816"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7" name="Freeform 414">
              <a:extLst>
                <a:ext uri="{FF2B5EF4-FFF2-40B4-BE49-F238E27FC236}">
                  <a16:creationId xmlns:a16="http://schemas.microsoft.com/office/drawing/2014/main" id="{7FF1E421-08DC-35B2-9336-2346B8BF9AA7}"/>
                </a:ext>
              </a:extLst>
            </p:cNvPr>
            <p:cNvSpPr>
              <a:spLocks/>
            </p:cNvSpPr>
            <p:nvPr/>
          </p:nvSpPr>
          <p:spPr bwMode="auto">
            <a:xfrm>
              <a:off x="3816" y="142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8" name="Freeform 415">
              <a:extLst>
                <a:ext uri="{FF2B5EF4-FFF2-40B4-BE49-F238E27FC236}">
                  <a16:creationId xmlns:a16="http://schemas.microsoft.com/office/drawing/2014/main" id="{1A3AB4AC-94A6-AE9B-70FA-7AA4181C6BF8}"/>
                </a:ext>
              </a:extLst>
            </p:cNvPr>
            <p:cNvSpPr>
              <a:spLocks/>
            </p:cNvSpPr>
            <p:nvPr/>
          </p:nvSpPr>
          <p:spPr bwMode="auto">
            <a:xfrm>
              <a:off x="381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9" name="Freeform 416">
              <a:extLst>
                <a:ext uri="{FF2B5EF4-FFF2-40B4-BE49-F238E27FC236}">
                  <a16:creationId xmlns:a16="http://schemas.microsoft.com/office/drawing/2014/main" id="{EDB8DDA6-9128-BA73-1F04-7E4C2063D6C6}"/>
                </a:ext>
              </a:extLst>
            </p:cNvPr>
            <p:cNvSpPr>
              <a:spLocks/>
            </p:cNvSpPr>
            <p:nvPr/>
          </p:nvSpPr>
          <p:spPr bwMode="auto">
            <a:xfrm>
              <a:off x="3810"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0" name="Freeform 417">
              <a:extLst>
                <a:ext uri="{FF2B5EF4-FFF2-40B4-BE49-F238E27FC236}">
                  <a16:creationId xmlns:a16="http://schemas.microsoft.com/office/drawing/2014/main" id="{E642566F-EC46-7A55-2E84-FA25CB89A896}"/>
                </a:ext>
              </a:extLst>
            </p:cNvPr>
            <p:cNvSpPr>
              <a:spLocks/>
            </p:cNvSpPr>
            <p:nvPr/>
          </p:nvSpPr>
          <p:spPr bwMode="auto">
            <a:xfrm>
              <a:off x="3806" y="1425"/>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1" name="Freeform 418">
              <a:extLst>
                <a:ext uri="{FF2B5EF4-FFF2-40B4-BE49-F238E27FC236}">
                  <a16:creationId xmlns:a16="http://schemas.microsoft.com/office/drawing/2014/main" id="{F06642C5-D756-34E6-58C0-274E1496BD67}"/>
                </a:ext>
              </a:extLst>
            </p:cNvPr>
            <p:cNvSpPr>
              <a:spLocks/>
            </p:cNvSpPr>
            <p:nvPr/>
          </p:nvSpPr>
          <p:spPr bwMode="auto">
            <a:xfrm>
              <a:off x="380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2" name="Freeform 419">
              <a:extLst>
                <a:ext uri="{FF2B5EF4-FFF2-40B4-BE49-F238E27FC236}">
                  <a16:creationId xmlns:a16="http://schemas.microsoft.com/office/drawing/2014/main" id="{6DA50DBB-6621-F132-6AA6-401E75C9F313}"/>
                </a:ext>
              </a:extLst>
            </p:cNvPr>
            <p:cNvSpPr>
              <a:spLocks/>
            </p:cNvSpPr>
            <p:nvPr/>
          </p:nvSpPr>
          <p:spPr bwMode="auto">
            <a:xfrm>
              <a:off x="3800"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3" name="Freeform 420">
              <a:extLst>
                <a:ext uri="{FF2B5EF4-FFF2-40B4-BE49-F238E27FC236}">
                  <a16:creationId xmlns:a16="http://schemas.microsoft.com/office/drawing/2014/main" id="{943523A9-4305-067A-28C3-0E65B1EB3319}"/>
                </a:ext>
              </a:extLst>
            </p:cNvPr>
            <p:cNvSpPr>
              <a:spLocks/>
            </p:cNvSpPr>
            <p:nvPr/>
          </p:nvSpPr>
          <p:spPr bwMode="auto">
            <a:xfrm>
              <a:off x="3800" y="142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4" name="Freeform 421">
              <a:extLst>
                <a:ext uri="{FF2B5EF4-FFF2-40B4-BE49-F238E27FC236}">
                  <a16:creationId xmlns:a16="http://schemas.microsoft.com/office/drawing/2014/main" id="{BE16CC48-A52C-933D-09E1-E7407595E9EB}"/>
                </a:ext>
              </a:extLst>
            </p:cNvPr>
            <p:cNvSpPr>
              <a:spLocks/>
            </p:cNvSpPr>
            <p:nvPr/>
          </p:nvSpPr>
          <p:spPr bwMode="auto">
            <a:xfrm>
              <a:off x="3556" y="1207"/>
              <a:ext cx="122" cy="7"/>
            </a:xfrm>
            <a:custGeom>
              <a:avLst/>
              <a:gdLst>
                <a:gd name="T0" fmla="*/ 122 w 122"/>
                <a:gd name="T1" fmla="*/ 0 h 7"/>
                <a:gd name="T2" fmla="*/ 0 w 122"/>
                <a:gd name="T3" fmla="*/ 0 h 7"/>
                <a:gd name="T4" fmla="*/ 0 w 122"/>
                <a:gd name="T5" fmla="*/ 4 h 7"/>
                <a:gd name="T6" fmla="*/ 122 w 122"/>
                <a:gd name="T7" fmla="*/ 4 h 7"/>
                <a:gd name="T8" fmla="*/ 122 w 122"/>
                <a:gd name="T9" fmla="*/ 7 h 7"/>
                <a:gd name="T10" fmla="*/ 0 w 122"/>
                <a:gd name="T11" fmla="*/ 7 h 7"/>
                <a:gd name="T12" fmla="*/ 0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122" y="0"/>
                  </a:moveTo>
                  <a:lnTo>
                    <a:pt x="0" y="0"/>
                  </a:lnTo>
                  <a:lnTo>
                    <a:pt x="0" y="4"/>
                  </a:lnTo>
                  <a:lnTo>
                    <a:pt x="122" y="4"/>
                  </a:lnTo>
                  <a:lnTo>
                    <a:pt x="12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5" name="Freeform 422">
              <a:extLst>
                <a:ext uri="{FF2B5EF4-FFF2-40B4-BE49-F238E27FC236}">
                  <a16:creationId xmlns:a16="http://schemas.microsoft.com/office/drawing/2014/main" id="{6C7769BF-9057-C118-A14F-3CF207EB0196}"/>
                </a:ext>
              </a:extLst>
            </p:cNvPr>
            <p:cNvSpPr>
              <a:spLocks/>
            </p:cNvSpPr>
            <p:nvPr/>
          </p:nvSpPr>
          <p:spPr bwMode="auto">
            <a:xfrm>
              <a:off x="3553" y="1211"/>
              <a:ext cx="6" cy="135"/>
            </a:xfrm>
            <a:custGeom>
              <a:avLst/>
              <a:gdLst>
                <a:gd name="T0" fmla="*/ 0 w 6"/>
                <a:gd name="T1" fmla="*/ 0 h 135"/>
                <a:gd name="T2" fmla="*/ 0 w 6"/>
                <a:gd name="T3" fmla="*/ 135 h 135"/>
                <a:gd name="T4" fmla="*/ 3 w 6"/>
                <a:gd name="T5" fmla="*/ 135 h 135"/>
                <a:gd name="T6" fmla="*/ 3 w 6"/>
                <a:gd name="T7" fmla="*/ 0 h 135"/>
                <a:gd name="T8" fmla="*/ 6 w 6"/>
                <a:gd name="T9" fmla="*/ 0 h 135"/>
                <a:gd name="T10" fmla="*/ 6 w 6"/>
                <a:gd name="T11" fmla="*/ 135 h 135"/>
                <a:gd name="T12" fmla="*/ 3 w 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0"/>
                  </a:moveTo>
                  <a:lnTo>
                    <a:pt x="0" y="135"/>
                  </a:lnTo>
                  <a:lnTo>
                    <a:pt x="3" y="135"/>
                  </a:lnTo>
                  <a:lnTo>
                    <a:pt x="3" y="0"/>
                  </a:lnTo>
                  <a:lnTo>
                    <a:pt x="6" y="0"/>
                  </a:lnTo>
                  <a:lnTo>
                    <a:pt x="6" y="135"/>
                  </a:lnTo>
                  <a:lnTo>
                    <a:pt x="3" y="13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6" name="Freeform 423">
              <a:extLst>
                <a:ext uri="{FF2B5EF4-FFF2-40B4-BE49-F238E27FC236}">
                  <a16:creationId xmlns:a16="http://schemas.microsoft.com/office/drawing/2014/main" id="{2CEF42BA-D5F2-6A40-24A5-AD12E4595E8A}"/>
                </a:ext>
              </a:extLst>
            </p:cNvPr>
            <p:cNvSpPr>
              <a:spLocks/>
            </p:cNvSpPr>
            <p:nvPr/>
          </p:nvSpPr>
          <p:spPr bwMode="auto">
            <a:xfrm>
              <a:off x="3556" y="1342"/>
              <a:ext cx="122" cy="7"/>
            </a:xfrm>
            <a:custGeom>
              <a:avLst/>
              <a:gdLst>
                <a:gd name="T0" fmla="*/ 0 w 122"/>
                <a:gd name="T1" fmla="*/ 0 h 7"/>
                <a:gd name="T2" fmla="*/ 122 w 122"/>
                <a:gd name="T3" fmla="*/ 0 h 7"/>
                <a:gd name="T4" fmla="*/ 122 w 122"/>
                <a:gd name="T5" fmla="*/ 4 h 7"/>
                <a:gd name="T6" fmla="*/ 0 w 122"/>
                <a:gd name="T7" fmla="*/ 4 h 7"/>
                <a:gd name="T8" fmla="*/ 0 w 122"/>
                <a:gd name="T9" fmla="*/ 7 h 7"/>
                <a:gd name="T10" fmla="*/ 122 w 122"/>
                <a:gd name="T11" fmla="*/ 7 h 7"/>
                <a:gd name="T12" fmla="*/ 122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0" y="0"/>
                  </a:moveTo>
                  <a:lnTo>
                    <a:pt x="122" y="0"/>
                  </a:lnTo>
                  <a:lnTo>
                    <a:pt x="122" y="4"/>
                  </a:lnTo>
                  <a:lnTo>
                    <a:pt x="0" y="4"/>
                  </a:lnTo>
                  <a:lnTo>
                    <a:pt x="0" y="7"/>
                  </a:lnTo>
                  <a:lnTo>
                    <a:pt x="122" y="7"/>
                  </a:lnTo>
                  <a:lnTo>
                    <a:pt x="122"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7" name="Freeform 424">
              <a:extLst>
                <a:ext uri="{FF2B5EF4-FFF2-40B4-BE49-F238E27FC236}">
                  <a16:creationId xmlns:a16="http://schemas.microsoft.com/office/drawing/2014/main" id="{78B6DC62-63BC-794A-A45A-A47BE790B928}"/>
                </a:ext>
              </a:extLst>
            </p:cNvPr>
            <p:cNvSpPr>
              <a:spLocks/>
            </p:cNvSpPr>
            <p:nvPr/>
          </p:nvSpPr>
          <p:spPr bwMode="auto">
            <a:xfrm>
              <a:off x="3675" y="1211"/>
              <a:ext cx="6" cy="135"/>
            </a:xfrm>
            <a:custGeom>
              <a:avLst/>
              <a:gdLst>
                <a:gd name="T0" fmla="*/ 0 w 6"/>
                <a:gd name="T1" fmla="*/ 135 h 135"/>
                <a:gd name="T2" fmla="*/ 0 w 6"/>
                <a:gd name="T3" fmla="*/ 0 h 135"/>
                <a:gd name="T4" fmla="*/ 3 w 6"/>
                <a:gd name="T5" fmla="*/ 0 h 135"/>
                <a:gd name="T6" fmla="*/ 3 w 6"/>
                <a:gd name="T7" fmla="*/ 135 h 135"/>
                <a:gd name="T8" fmla="*/ 6 w 6"/>
                <a:gd name="T9" fmla="*/ 135 h 135"/>
                <a:gd name="T10" fmla="*/ 6 w 6"/>
                <a:gd name="T11" fmla="*/ 0 h 135"/>
                <a:gd name="T12" fmla="*/ 3 w 6"/>
                <a:gd name="T13" fmla="*/ 0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135"/>
                  </a:moveTo>
                  <a:lnTo>
                    <a:pt x="0" y="0"/>
                  </a:lnTo>
                  <a:lnTo>
                    <a:pt x="3" y="0"/>
                  </a:lnTo>
                  <a:lnTo>
                    <a:pt x="3" y="135"/>
                  </a:lnTo>
                  <a:lnTo>
                    <a:pt x="6" y="135"/>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8" name="Freeform 425">
              <a:extLst>
                <a:ext uri="{FF2B5EF4-FFF2-40B4-BE49-F238E27FC236}">
                  <a16:creationId xmlns:a16="http://schemas.microsoft.com/office/drawing/2014/main" id="{08805978-6948-5B8E-59AA-3474EAA5C7DE}"/>
                </a:ext>
              </a:extLst>
            </p:cNvPr>
            <p:cNvSpPr>
              <a:spLocks/>
            </p:cNvSpPr>
            <p:nvPr/>
          </p:nvSpPr>
          <p:spPr bwMode="auto">
            <a:xfrm>
              <a:off x="3559" y="1247"/>
              <a:ext cx="20" cy="6"/>
            </a:xfrm>
            <a:custGeom>
              <a:avLst/>
              <a:gdLst>
                <a:gd name="T0" fmla="*/ 20 w 20"/>
                <a:gd name="T1" fmla="*/ 0 h 6"/>
                <a:gd name="T2" fmla="*/ 0 w 20"/>
                <a:gd name="T3" fmla="*/ 0 h 6"/>
                <a:gd name="T4" fmla="*/ 0 w 20"/>
                <a:gd name="T5" fmla="*/ 3 h 6"/>
                <a:gd name="T6" fmla="*/ 20 w 20"/>
                <a:gd name="T7" fmla="*/ 3 h 6"/>
                <a:gd name="T8" fmla="*/ 20 w 20"/>
                <a:gd name="T9" fmla="*/ 6 h 6"/>
                <a:gd name="T10" fmla="*/ 0 w 20"/>
                <a:gd name="T11" fmla="*/ 6 h 6"/>
                <a:gd name="T12" fmla="*/ 0 w 2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
                  <a:moveTo>
                    <a:pt x="20" y="0"/>
                  </a:moveTo>
                  <a:lnTo>
                    <a:pt x="0" y="0"/>
                  </a:lnTo>
                  <a:lnTo>
                    <a:pt x="0" y="3"/>
                  </a:lnTo>
                  <a:lnTo>
                    <a:pt x="20" y="3"/>
                  </a:lnTo>
                  <a:lnTo>
                    <a:pt x="2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9" name="Freeform 426">
              <a:extLst>
                <a:ext uri="{FF2B5EF4-FFF2-40B4-BE49-F238E27FC236}">
                  <a16:creationId xmlns:a16="http://schemas.microsoft.com/office/drawing/2014/main" id="{49C76A2A-0047-CA64-4B44-807A2CAC737D}"/>
                </a:ext>
              </a:extLst>
            </p:cNvPr>
            <p:cNvSpPr>
              <a:spLocks/>
            </p:cNvSpPr>
            <p:nvPr/>
          </p:nvSpPr>
          <p:spPr bwMode="auto">
            <a:xfrm>
              <a:off x="3556" y="1250"/>
              <a:ext cx="7" cy="7"/>
            </a:xfrm>
            <a:custGeom>
              <a:avLst/>
              <a:gdLst>
                <a:gd name="T0" fmla="*/ 0 w 7"/>
                <a:gd name="T1" fmla="*/ 0 h 7"/>
                <a:gd name="T2" fmla="*/ 0 w 7"/>
                <a:gd name="T3" fmla="*/ 7 h 7"/>
                <a:gd name="T4" fmla="*/ 3 w 7"/>
                <a:gd name="T5" fmla="*/ 7 h 7"/>
                <a:gd name="T6" fmla="*/ 3 w 7"/>
                <a:gd name="T7" fmla="*/ 0 h 7"/>
                <a:gd name="T8" fmla="*/ 7 w 7"/>
                <a:gd name="T9" fmla="*/ 0 h 7"/>
                <a:gd name="T10" fmla="*/ 7 w 7"/>
                <a:gd name="T11" fmla="*/ 7 h 7"/>
                <a:gd name="T12" fmla="*/ 3 w 7"/>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0" y="7"/>
                  </a:lnTo>
                  <a:lnTo>
                    <a:pt x="3" y="7"/>
                  </a:lnTo>
                  <a:lnTo>
                    <a:pt x="3" y="0"/>
                  </a:lnTo>
                  <a:lnTo>
                    <a:pt x="7" y="0"/>
                  </a:lnTo>
                  <a:lnTo>
                    <a:pt x="7"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0" name="Freeform 427">
              <a:extLst>
                <a:ext uri="{FF2B5EF4-FFF2-40B4-BE49-F238E27FC236}">
                  <a16:creationId xmlns:a16="http://schemas.microsoft.com/office/drawing/2014/main" id="{A5236CFA-A5A3-7DC0-15E7-753034BA1D91}"/>
                </a:ext>
              </a:extLst>
            </p:cNvPr>
            <p:cNvSpPr>
              <a:spLocks/>
            </p:cNvSpPr>
            <p:nvPr/>
          </p:nvSpPr>
          <p:spPr bwMode="auto">
            <a:xfrm>
              <a:off x="3559" y="1253"/>
              <a:ext cx="20" cy="7"/>
            </a:xfrm>
            <a:custGeom>
              <a:avLst/>
              <a:gdLst>
                <a:gd name="T0" fmla="*/ 0 w 20"/>
                <a:gd name="T1" fmla="*/ 0 h 7"/>
                <a:gd name="T2" fmla="*/ 20 w 20"/>
                <a:gd name="T3" fmla="*/ 0 h 7"/>
                <a:gd name="T4" fmla="*/ 20 w 20"/>
                <a:gd name="T5" fmla="*/ 4 h 7"/>
                <a:gd name="T6" fmla="*/ 0 w 20"/>
                <a:gd name="T7" fmla="*/ 4 h 7"/>
                <a:gd name="T8" fmla="*/ 0 w 20"/>
                <a:gd name="T9" fmla="*/ 7 h 7"/>
                <a:gd name="T10" fmla="*/ 20 w 20"/>
                <a:gd name="T11" fmla="*/ 7 h 7"/>
                <a:gd name="T12" fmla="*/ 20 w 2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
                  <a:moveTo>
                    <a:pt x="0" y="0"/>
                  </a:moveTo>
                  <a:lnTo>
                    <a:pt x="20" y="0"/>
                  </a:lnTo>
                  <a:lnTo>
                    <a:pt x="20" y="4"/>
                  </a:lnTo>
                  <a:lnTo>
                    <a:pt x="0" y="4"/>
                  </a:lnTo>
                  <a:lnTo>
                    <a:pt x="0" y="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1" name="Freeform 428">
              <a:extLst>
                <a:ext uri="{FF2B5EF4-FFF2-40B4-BE49-F238E27FC236}">
                  <a16:creationId xmlns:a16="http://schemas.microsoft.com/office/drawing/2014/main" id="{FC30ED3F-455D-E377-A0E3-2F97A5896EFE}"/>
                </a:ext>
              </a:extLst>
            </p:cNvPr>
            <p:cNvSpPr>
              <a:spLocks/>
            </p:cNvSpPr>
            <p:nvPr/>
          </p:nvSpPr>
          <p:spPr bwMode="auto">
            <a:xfrm>
              <a:off x="3576" y="1250"/>
              <a:ext cx="6" cy="7"/>
            </a:xfrm>
            <a:custGeom>
              <a:avLst/>
              <a:gdLst>
                <a:gd name="T0" fmla="*/ 0 w 6"/>
                <a:gd name="T1" fmla="*/ 7 h 7"/>
                <a:gd name="T2" fmla="*/ 0 w 6"/>
                <a:gd name="T3" fmla="*/ 0 h 7"/>
                <a:gd name="T4" fmla="*/ 3 w 6"/>
                <a:gd name="T5" fmla="*/ 0 h 7"/>
                <a:gd name="T6" fmla="*/ 3 w 6"/>
                <a:gd name="T7" fmla="*/ 7 h 7"/>
                <a:gd name="T8" fmla="*/ 6 w 6"/>
                <a:gd name="T9" fmla="*/ 7 h 7"/>
                <a:gd name="T10" fmla="*/ 6 w 6"/>
                <a:gd name="T11" fmla="*/ 0 h 7"/>
                <a:gd name="T12" fmla="*/ 3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7"/>
                  </a:moveTo>
                  <a:lnTo>
                    <a:pt x="0" y="0"/>
                  </a:lnTo>
                  <a:lnTo>
                    <a:pt x="3" y="0"/>
                  </a:lnTo>
                  <a:lnTo>
                    <a:pt x="3" y="7"/>
                  </a:lnTo>
                  <a:lnTo>
                    <a:pt x="6" y="7"/>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2" name="Freeform 429">
              <a:extLst>
                <a:ext uri="{FF2B5EF4-FFF2-40B4-BE49-F238E27FC236}">
                  <a16:creationId xmlns:a16="http://schemas.microsoft.com/office/drawing/2014/main" id="{27512947-9E17-EDFA-51D6-43C8DD102153}"/>
                </a:ext>
              </a:extLst>
            </p:cNvPr>
            <p:cNvSpPr>
              <a:spLocks/>
            </p:cNvSpPr>
            <p:nvPr/>
          </p:nvSpPr>
          <p:spPr bwMode="auto">
            <a:xfrm>
              <a:off x="3563" y="1250"/>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3" name="Freeform 430">
              <a:extLst>
                <a:ext uri="{FF2B5EF4-FFF2-40B4-BE49-F238E27FC236}">
                  <a16:creationId xmlns:a16="http://schemas.microsoft.com/office/drawing/2014/main" id="{29A77050-CEAF-9F81-071E-9F0F05016874}"/>
                </a:ext>
              </a:extLst>
            </p:cNvPr>
            <p:cNvSpPr>
              <a:spLocks/>
            </p:cNvSpPr>
            <p:nvPr/>
          </p:nvSpPr>
          <p:spPr bwMode="auto">
            <a:xfrm>
              <a:off x="3701" y="1224"/>
              <a:ext cx="184" cy="6"/>
            </a:xfrm>
            <a:custGeom>
              <a:avLst/>
              <a:gdLst>
                <a:gd name="T0" fmla="*/ 184 w 184"/>
                <a:gd name="T1" fmla="*/ 0 h 6"/>
                <a:gd name="T2" fmla="*/ 0 w 184"/>
                <a:gd name="T3" fmla="*/ 0 h 6"/>
                <a:gd name="T4" fmla="*/ 0 w 184"/>
                <a:gd name="T5" fmla="*/ 3 h 6"/>
                <a:gd name="T6" fmla="*/ 184 w 184"/>
                <a:gd name="T7" fmla="*/ 3 h 6"/>
                <a:gd name="T8" fmla="*/ 184 w 184"/>
                <a:gd name="T9" fmla="*/ 6 h 6"/>
                <a:gd name="T10" fmla="*/ 0 w 184"/>
                <a:gd name="T11" fmla="*/ 6 h 6"/>
                <a:gd name="T12" fmla="*/ 0 w 18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 h="6">
                  <a:moveTo>
                    <a:pt x="184" y="0"/>
                  </a:moveTo>
                  <a:lnTo>
                    <a:pt x="0" y="0"/>
                  </a:lnTo>
                  <a:lnTo>
                    <a:pt x="0" y="3"/>
                  </a:lnTo>
                  <a:lnTo>
                    <a:pt x="184" y="3"/>
                  </a:lnTo>
                  <a:lnTo>
                    <a:pt x="18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4" name="Freeform 431">
              <a:extLst>
                <a:ext uri="{FF2B5EF4-FFF2-40B4-BE49-F238E27FC236}">
                  <a16:creationId xmlns:a16="http://schemas.microsoft.com/office/drawing/2014/main" id="{D857907D-47CB-9A5A-C892-1FC25573D08D}"/>
                </a:ext>
              </a:extLst>
            </p:cNvPr>
            <p:cNvSpPr>
              <a:spLocks/>
            </p:cNvSpPr>
            <p:nvPr/>
          </p:nvSpPr>
          <p:spPr bwMode="auto">
            <a:xfrm>
              <a:off x="3724" y="1257"/>
              <a:ext cx="161" cy="6"/>
            </a:xfrm>
            <a:custGeom>
              <a:avLst/>
              <a:gdLst>
                <a:gd name="T0" fmla="*/ 161 w 161"/>
                <a:gd name="T1" fmla="*/ 0 h 6"/>
                <a:gd name="T2" fmla="*/ 0 w 161"/>
                <a:gd name="T3" fmla="*/ 0 h 6"/>
                <a:gd name="T4" fmla="*/ 0 w 161"/>
                <a:gd name="T5" fmla="*/ 3 h 6"/>
                <a:gd name="T6" fmla="*/ 161 w 161"/>
                <a:gd name="T7" fmla="*/ 3 h 6"/>
                <a:gd name="T8" fmla="*/ 161 w 161"/>
                <a:gd name="T9" fmla="*/ 6 h 6"/>
                <a:gd name="T10" fmla="*/ 0 w 161"/>
                <a:gd name="T11" fmla="*/ 6 h 6"/>
                <a:gd name="T12" fmla="*/ 0 w 16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6">
                  <a:moveTo>
                    <a:pt x="161" y="0"/>
                  </a:moveTo>
                  <a:lnTo>
                    <a:pt x="0" y="0"/>
                  </a:lnTo>
                  <a:lnTo>
                    <a:pt x="0" y="3"/>
                  </a:lnTo>
                  <a:lnTo>
                    <a:pt x="161" y="3"/>
                  </a:lnTo>
                  <a:lnTo>
                    <a:pt x="161"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5" name="Freeform 432">
              <a:extLst>
                <a:ext uri="{FF2B5EF4-FFF2-40B4-BE49-F238E27FC236}">
                  <a16:creationId xmlns:a16="http://schemas.microsoft.com/office/drawing/2014/main" id="{D694CCDD-B81D-54CB-5786-B7B4E47C5B01}"/>
                </a:ext>
              </a:extLst>
            </p:cNvPr>
            <p:cNvSpPr>
              <a:spLocks/>
            </p:cNvSpPr>
            <p:nvPr/>
          </p:nvSpPr>
          <p:spPr bwMode="auto">
            <a:xfrm>
              <a:off x="1855" y="1421"/>
              <a:ext cx="10" cy="20"/>
            </a:xfrm>
            <a:custGeom>
              <a:avLst/>
              <a:gdLst>
                <a:gd name="T0" fmla="*/ 0 w 10"/>
                <a:gd name="T1" fmla="*/ 0 h 20"/>
                <a:gd name="T2" fmla="*/ 3 w 10"/>
                <a:gd name="T3" fmla="*/ 20 h 20"/>
                <a:gd name="T4" fmla="*/ 6 w 10"/>
                <a:gd name="T5" fmla="*/ 20 h 20"/>
                <a:gd name="T6" fmla="*/ 3 w 10"/>
                <a:gd name="T7" fmla="*/ 0 h 20"/>
                <a:gd name="T8" fmla="*/ 6 w 10"/>
                <a:gd name="T9" fmla="*/ 0 h 20"/>
                <a:gd name="T10" fmla="*/ 10 w 10"/>
                <a:gd name="T11" fmla="*/ 20 h 20"/>
                <a:gd name="T12" fmla="*/ 6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0"/>
                  </a:moveTo>
                  <a:lnTo>
                    <a:pt x="3" y="20"/>
                  </a:lnTo>
                  <a:lnTo>
                    <a:pt x="6" y="20"/>
                  </a:lnTo>
                  <a:lnTo>
                    <a:pt x="3" y="0"/>
                  </a:lnTo>
                  <a:lnTo>
                    <a:pt x="6" y="0"/>
                  </a:lnTo>
                  <a:lnTo>
                    <a:pt x="10" y="20"/>
                  </a:lnTo>
                  <a:lnTo>
                    <a:pt x="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 name="Freeform 433">
              <a:extLst>
                <a:ext uri="{FF2B5EF4-FFF2-40B4-BE49-F238E27FC236}">
                  <a16:creationId xmlns:a16="http://schemas.microsoft.com/office/drawing/2014/main" id="{440EEDE4-1ADA-6464-F1A8-6306290F9EBB}"/>
                </a:ext>
              </a:extLst>
            </p:cNvPr>
            <p:cNvSpPr>
              <a:spLocks/>
            </p:cNvSpPr>
            <p:nvPr/>
          </p:nvSpPr>
          <p:spPr bwMode="auto">
            <a:xfrm>
              <a:off x="1858" y="1441"/>
              <a:ext cx="16" cy="20"/>
            </a:xfrm>
            <a:custGeom>
              <a:avLst/>
              <a:gdLst>
                <a:gd name="T0" fmla="*/ 0 w 16"/>
                <a:gd name="T1" fmla="*/ 0 h 20"/>
                <a:gd name="T2" fmla="*/ 10 w 16"/>
                <a:gd name="T3" fmla="*/ 20 h 20"/>
                <a:gd name="T4" fmla="*/ 13 w 16"/>
                <a:gd name="T5" fmla="*/ 20 h 20"/>
                <a:gd name="T6" fmla="*/ 3 w 16"/>
                <a:gd name="T7" fmla="*/ 0 h 20"/>
                <a:gd name="T8" fmla="*/ 7 w 16"/>
                <a:gd name="T9" fmla="*/ 0 h 20"/>
                <a:gd name="T10" fmla="*/ 16 w 16"/>
                <a:gd name="T11" fmla="*/ 20 h 20"/>
                <a:gd name="T12" fmla="*/ 1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10" y="20"/>
                  </a:lnTo>
                  <a:lnTo>
                    <a:pt x="13" y="20"/>
                  </a:lnTo>
                  <a:lnTo>
                    <a:pt x="3" y="0"/>
                  </a:lnTo>
                  <a:lnTo>
                    <a:pt x="7" y="0"/>
                  </a:lnTo>
                  <a:lnTo>
                    <a:pt x="16"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7" name="Freeform 434">
              <a:extLst>
                <a:ext uri="{FF2B5EF4-FFF2-40B4-BE49-F238E27FC236}">
                  <a16:creationId xmlns:a16="http://schemas.microsoft.com/office/drawing/2014/main" id="{3DEFBF2C-F078-A69F-4BE9-A330A1322435}"/>
                </a:ext>
              </a:extLst>
            </p:cNvPr>
            <p:cNvSpPr>
              <a:spLocks/>
            </p:cNvSpPr>
            <p:nvPr/>
          </p:nvSpPr>
          <p:spPr bwMode="auto">
            <a:xfrm>
              <a:off x="1871" y="1458"/>
              <a:ext cx="17" cy="23"/>
            </a:xfrm>
            <a:custGeom>
              <a:avLst/>
              <a:gdLst>
                <a:gd name="T0" fmla="*/ 0 w 17"/>
                <a:gd name="T1" fmla="*/ 0 h 23"/>
                <a:gd name="T2" fmla="*/ 17 w 17"/>
                <a:gd name="T3" fmla="*/ 16 h 23"/>
                <a:gd name="T4" fmla="*/ 17 w 17"/>
                <a:gd name="T5" fmla="*/ 19 h 23"/>
                <a:gd name="T6" fmla="*/ 0 w 17"/>
                <a:gd name="T7" fmla="*/ 3 h 23"/>
                <a:gd name="T8" fmla="*/ 0 w 17"/>
                <a:gd name="T9" fmla="*/ 6 h 23"/>
                <a:gd name="T10" fmla="*/ 17 w 17"/>
                <a:gd name="T11" fmla="*/ 23 h 23"/>
                <a:gd name="T12" fmla="*/ 17 w 17"/>
                <a:gd name="T13" fmla="*/ 19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0"/>
                  </a:moveTo>
                  <a:lnTo>
                    <a:pt x="17" y="16"/>
                  </a:lnTo>
                  <a:lnTo>
                    <a:pt x="17" y="19"/>
                  </a:lnTo>
                  <a:lnTo>
                    <a:pt x="0" y="3"/>
                  </a:lnTo>
                  <a:lnTo>
                    <a:pt x="0" y="6"/>
                  </a:lnTo>
                  <a:lnTo>
                    <a:pt x="17" y="23"/>
                  </a:lnTo>
                  <a:lnTo>
                    <a:pt x="1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8" name="Freeform 435">
              <a:extLst>
                <a:ext uri="{FF2B5EF4-FFF2-40B4-BE49-F238E27FC236}">
                  <a16:creationId xmlns:a16="http://schemas.microsoft.com/office/drawing/2014/main" id="{2A8E9C45-628A-A225-E4BF-0511BADB402F}"/>
                </a:ext>
              </a:extLst>
            </p:cNvPr>
            <p:cNvSpPr>
              <a:spLocks/>
            </p:cNvSpPr>
            <p:nvPr/>
          </p:nvSpPr>
          <p:spPr bwMode="auto">
            <a:xfrm>
              <a:off x="1888"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9" name="Freeform 436">
              <a:extLst>
                <a:ext uri="{FF2B5EF4-FFF2-40B4-BE49-F238E27FC236}">
                  <a16:creationId xmlns:a16="http://schemas.microsoft.com/office/drawing/2014/main" id="{222C071F-6A57-3EC7-FBFA-B0391E729757}"/>
                </a:ext>
              </a:extLst>
            </p:cNvPr>
            <p:cNvSpPr>
              <a:spLocks/>
            </p:cNvSpPr>
            <p:nvPr/>
          </p:nvSpPr>
          <p:spPr bwMode="auto">
            <a:xfrm>
              <a:off x="1907" y="1484"/>
              <a:ext cx="20" cy="10"/>
            </a:xfrm>
            <a:custGeom>
              <a:avLst/>
              <a:gdLst>
                <a:gd name="T0" fmla="*/ 0 w 20"/>
                <a:gd name="T1" fmla="*/ 0 h 10"/>
                <a:gd name="T2" fmla="*/ 20 w 20"/>
                <a:gd name="T3" fmla="*/ 3 h 10"/>
                <a:gd name="T4" fmla="*/ 20 w 20"/>
                <a:gd name="T5" fmla="*/ 7 h 10"/>
                <a:gd name="T6" fmla="*/ 0 w 20"/>
                <a:gd name="T7" fmla="*/ 3 h 10"/>
                <a:gd name="T8" fmla="*/ 0 w 20"/>
                <a:gd name="T9" fmla="*/ 7 h 10"/>
                <a:gd name="T10" fmla="*/ 20 w 20"/>
                <a:gd name="T11" fmla="*/ 10 h 10"/>
                <a:gd name="T12" fmla="*/ 2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0"/>
                  </a:moveTo>
                  <a:lnTo>
                    <a:pt x="20" y="3"/>
                  </a:lnTo>
                  <a:lnTo>
                    <a:pt x="20" y="7"/>
                  </a:lnTo>
                  <a:lnTo>
                    <a:pt x="0" y="3"/>
                  </a:lnTo>
                  <a:lnTo>
                    <a:pt x="0" y="7"/>
                  </a:lnTo>
                  <a:lnTo>
                    <a:pt x="20" y="10"/>
                  </a:lnTo>
                  <a:lnTo>
                    <a:pt x="2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0" name="Freeform 437">
              <a:extLst>
                <a:ext uri="{FF2B5EF4-FFF2-40B4-BE49-F238E27FC236}">
                  <a16:creationId xmlns:a16="http://schemas.microsoft.com/office/drawing/2014/main" id="{387CA21B-20C5-B6F2-F617-1DCA368559FB}"/>
                </a:ext>
              </a:extLst>
            </p:cNvPr>
            <p:cNvSpPr>
              <a:spLocks/>
            </p:cNvSpPr>
            <p:nvPr/>
          </p:nvSpPr>
          <p:spPr bwMode="auto">
            <a:xfrm>
              <a:off x="1927" y="1484"/>
              <a:ext cx="23" cy="10"/>
            </a:xfrm>
            <a:custGeom>
              <a:avLst/>
              <a:gdLst>
                <a:gd name="T0" fmla="*/ 0 w 23"/>
                <a:gd name="T1" fmla="*/ 3 h 10"/>
                <a:gd name="T2" fmla="*/ 23 w 23"/>
                <a:gd name="T3" fmla="*/ 0 h 10"/>
                <a:gd name="T4" fmla="*/ 23 w 23"/>
                <a:gd name="T5" fmla="*/ 3 h 10"/>
                <a:gd name="T6" fmla="*/ 0 w 23"/>
                <a:gd name="T7" fmla="*/ 7 h 10"/>
                <a:gd name="T8" fmla="*/ 0 w 23"/>
                <a:gd name="T9" fmla="*/ 10 h 10"/>
                <a:gd name="T10" fmla="*/ 23 w 23"/>
                <a:gd name="T11" fmla="*/ 7 h 10"/>
                <a:gd name="T12" fmla="*/ 23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lnTo>
                    <a:pt x="23" y="0"/>
                  </a:lnTo>
                  <a:lnTo>
                    <a:pt x="23" y="3"/>
                  </a:lnTo>
                  <a:lnTo>
                    <a:pt x="0" y="7"/>
                  </a:lnTo>
                  <a:lnTo>
                    <a:pt x="0" y="10"/>
                  </a:lnTo>
                  <a:lnTo>
                    <a:pt x="23" y="7"/>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1" name="Freeform 438">
              <a:extLst>
                <a:ext uri="{FF2B5EF4-FFF2-40B4-BE49-F238E27FC236}">
                  <a16:creationId xmlns:a16="http://schemas.microsoft.com/office/drawing/2014/main" id="{77EC2553-E466-9F9E-77AF-97538ED059B7}"/>
                </a:ext>
              </a:extLst>
            </p:cNvPr>
            <p:cNvSpPr>
              <a:spLocks/>
            </p:cNvSpPr>
            <p:nvPr/>
          </p:nvSpPr>
          <p:spPr bwMode="auto">
            <a:xfrm>
              <a:off x="1950"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2" name="Freeform 439">
              <a:extLst>
                <a:ext uri="{FF2B5EF4-FFF2-40B4-BE49-F238E27FC236}">
                  <a16:creationId xmlns:a16="http://schemas.microsoft.com/office/drawing/2014/main" id="{7D2E7B9C-4F9A-9AEE-2BF5-1408F22D43A0}"/>
                </a:ext>
              </a:extLst>
            </p:cNvPr>
            <p:cNvSpPr>
              <a:spLocks/>
            </p:cNvSpPr>
            <p:nvPr/>
          </p:nvSpPr>
          <p:spPr bwMode="auto">
            <a:xfrm>
              <a:off x="1967" y="1461"/>
              <a:ext cx="19" cy="16"/>
            </a:xfrm>
            <a:custGeom>
              <a:avLst/>
              <a:gdLst>
                <a:gd name="T0" fmla="*/ 0 w 19"/>
                <a:gd name="T1" fmla="*/ 16 h 16"/>
                <a:gd name="T2" fmla="*/ 13 w 19"/>
                <a:gd name="T3" fmla="*/ 0 h 16"/>
                <a:gd name="T4" fmla="*/ 16 w 19"/>
                <a:gd name="T5" fmla="*/ 0 h 16"/>
                <a:gd name="T6" fmla="*/ 3 w 19"/>
                <a:gd name="T7" fmla="*/ 16 h 16"/>
                <a:gd name="T8" fmla="*/ 6 w 19"/>
                <a:gd name="T9" fmla="*/ 16 h 16"/>
                <a:gd name="T10" fmla="*/ 19 w 19"/>
                <a:gd name="T11" fmla="*/ 0 h 16"/>
                <a:gd name="T12" fmla="*/ 16 w 19"/>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6"/>
                  </a:moveTo>
                  <a:lnTo>
                    <a:pt x="13" y="0"/>
                  </a:lnTo>
                  <a:lnTo>
                    <a:pt x="16" y="0"/>
                  </a:lnTo>
                  <a:lnTo>
                    <a:pt x="3" y="16"/>
                  </a:lnTo>
                  <a:lnTo>
                    <a:pt x="6" y="16"/>
                  </a:lnTo>
                  <a:lnTo>
                    <a:pt x="19" y="0"/>
                  </a:lnTo>
                  <a:lnTo>
                    <a:pt x="1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3" name="Freeform 440">
              <a:extLst>
                <a:ext uri="{FF2B5EF4-FFF2-40B4-BE49-F238E27FC236}">
                  <a16:creationId xmlns:a16="http://schemas.microsoft.com/office/drawing/2014/main" id="{0C965FF1-A15D-3A7D-9539-178E26823E4F}"/>
                </a:ext>
              </a:extLst>
            </p:cNvPr>
            <p:cNvSpPr>
              <a:spLocks/>
            </p:cNvSpPr>
            <p:nvPr/>
          </p:nvSpPr>
          <p:spPr bwMode="auto">
            <a:xfrm>
              <a:off x="1980" y="1441"/>
              <a:ext cx="16" cy="20"/>
            </a:xfrm>
            <a:custGeom>
              <a:avLst/>
              <a:gdLst>
                <a:gd name="T0" fmla="*/ 0 w 16"/>
                <a:gd name="T1" fmla="*/ 20 h 20"/>
                <a:gd name="T2" fmla="*/ 10 w 16"/>
                <a:gd name="T3" fmla="*/ 0 h 20"/>
                <a:gd name="T4" fmla="*/ 13 w 16"/>
                <a:gd name="T5" fmla="*/ 0 h 20"/>
                <a:gd name="T6" fmla="*/ 3 w 16"/>
                <a:gd name="T7" fmla="*/ 20 h 20"/>
                <a:gd name="T8" fmla="*/ 6 w 16"/>
                <a:gd name="T9" fmla="*/ 20 h 20"/>
                <a:gd name="T10" fmla="*/ 16 w 16"/>
                <a:gd name="T11" fmla="*/ 0 h 20"/>
                <a:gd name="T12" fmla="*/ 1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20"/>
                  </a:moveTo>
                  <a:lnTo>
                    <a:pt x="10" y="0"/>
                  </a:lnTo>
                  <a:lnTo>
                    <a:pt x="13" y="0"/>
                  </a:lnTo>
                  <a:lnTo>
                    <a:pt x="3" y="20"/>
                  </a:lnTo>
                  <a:lnTo>
                    <a:pt x="6" y="20"/>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4" name="Freeform 441">
              <a:extLst>
                <a:ext uri="{FF2B5EF4-FFF2-40B4-BE49-F238E27FC236}">
                  <a16:creationId xmlns:a16="http://schemas.microsoft.com/office/drawing/2014/main" id="{F78A266E-A413-C80C-FD88-E1FE6E70D513}"/>
                </a:ext>
              </a:extLst>
            </p:cNvPr>
            <p:cNvSpPr>
              <a:spLocks/>
            </p:cNvSpPr>
            <p:nvPr/>
          </p:nvSpPr>
          <p:spPr bwMode="auto">
            <a:xfrm>
              <a:off x="1990" y="1421"/>
              <a:ext cx="10" cy="20"/>
            </a:xfrm>
            <a:custGeom>
              <a:avLst/>
              <a:gdLst>
                <a:gd name="T0" fmla="*/ 0 w 10"/>
                <a:gd name="T1" fmla="*/ 20 h 20"/>
                <a:gd name="T2" fmla="*/ 3 w 10"/>
                <a:gd name="T3" fmla="*/ 0 h 20"/>
                <a:gd name="T4" fmla="*/ 6 w 10"/>
                <a:gd name="T5" fmla="*/ 0 h 20"/>
                <a:gd name="T6" fmla="*/ 3 w 10"/>
                <a:gd name="T7" fmla="*/ 20 h 20"/>
                <a:gd name="T8" fmla="*/ 6 w 10"/>
                <a:gd name="T9" fmla="*/ 20 h 20"/>
                <a:gd name="T10" fmla="*/ 10 w 10"/>
                <a:gd name="T11" fmla="*/ 0 h 20"/>
                <a:gd name="T12" fmla="*/ 6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3" y="0"/>
                  </a:lnTo>
                  <a:lnTo>
                    <a:pt x="6" y="0"/>
                  </a:lnTo>
                  <a:lnTo>
                    <a:pt x="3" y="20"/>
                  </a:lnTo>
                  <a:lnTo>
                    <a:pt x="6" y="20"/>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5" name="Freeform 442">
              <a:extLst>
                <a:ext uri="{FF2B5EF4-FFF2-40B4-BE49-F238E27FC236}">
                  <a16:creationId xmlns:a16="http://schemas.microsoft.com/office/drawing/2014/main" id="{E3E4170E-F4E4-EF77-E27D-BD9793DFDF5B}"/>
                </a:ext>
              </a:extLst>
            </p:cNvPr>
            <p:cNvSpPr>
              <a:spLocks/>
            </p:cNvSpPr>
            <p:nvPr/>
          </p:nvSpPr>
          <p:spPr bwMode="auto">
            <a:xfrm>
              <a:off x="1990" y="1398"/>
              <a:ext cx="10" cy="23"/>
            </a:xfrm>
            <a:custGeom>
              <a:avLst/>
              <a:gdLst>
                <a:gd name="T0" fmla="*/ 3 w 10"/>
                <a:gd name="T1" fmla="*/ 23 h 23"/>
                <a:gd name="T2" fmla="*/ 0 w 10"/>
                <a:gd name="T3" fmla="*/ 0 h 23"/>
                <a:gd name="T4" fmla="*/ 3 w 10"/>
                <a:gd name="T5" fmla="*/ 0 h 23"/>
                <a:gd name="T6" fmla="*/ 6 w 10"/>
                <a:gd name="T7" fmla="*/ 23 h 23"/>
                <a:gd name="T8" fmla="*/ 10 w 10"/>
                <a:gd name="T9" fmla="*/ 23 h 23"/>
                <a:gd name="T10" fmla="*/ 6 w 10"/>
                <a:gd name="T11" fmla="*/ 0 h 23"/>
                <a:gd name="T12" fmla="*/ 3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23"/>
                  </a:moveTo>
                  <a:lnTo>
                    <a:pt x="0" y="0"/>
                  </a:lnTo>
                  <a:lnTo>
                    <a:pt x="3" y="0"/>
                  </a:lnTo>
                  <a:lnTo>
                    <a:pt x="6" y="23"/>
                  </a:lnTo>
                  <a:lnTo>
                    <a:pt x="10" y="2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6" name="Freeform 443">
              <a:extLst>
                <a:ext uri="{FF2B5EF4-FFF2-40B4-BE49-F238E27FC236}">
                  <a16:creationId xmlns:a16="http://schemas.microsoft.com/office/drawing/2014/main" id="{EF320E12-D148-D567-A00B-814E2CEB4B71}"/>
                </a:ext>
              </a:extLst>
            </p:cNvPr>
            <p:cNvSpPr>
              <a:spLocks/>
            </p:cNvSpPr>
            <p:nvPr/>
          </p:nvSpPr>
          <p:spPr bwMode="auto">
            <a:xfrm>
              <a:off x="1980" y="1379"/>
              <a:ext cx="16" cy="19"/>
            </a:xfrm>
            <a:custGeom>
              <a:avLst/>
              <a:gdLst>
                <a:gd name="T0" fmla="*/ 10 w 16"/>
                <a:gd name="T1" fmla="*/ 19 h 19"/>
                <a:gd name="T2" fmla="*/ 0 w 16"/>
                <a:gd name="T3" fmla="*/ 0 h 19"/>
                <a:gd name="T4" fmla="*/ 3 w 16"/>
                <a:gd name="T5" fmla="*/ 0 h 19"/>
                <a:gd name="T6" fmla="*/ 13 w 16"/>
                <a:gd name="T7" fmla="*/ 19 h 19"/>
                <a:gd name="T8" fmla="*/ 16 w 16"/>
                <a:gd name="T9" fmla="*/ 19 h 19"/>
                <a:gd name="T10" fmla="*/ 6 w 16"/>
                <a:gd name="T11" fmla="*/ 0 h 19"/>
                <a:gd name="T12" fmla="*/ 3 w 1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19"/>
                  </a:moveTo>
                  <a:lnTo>
                    <a:pt x="0" y="0"/>
                  </a:lnTo>
                  <a:lnTo>
                    <a:pt x="3" y="0"/>
                  </a:lnTo>
                  <a:lnTo>
                    <a:pt x="13" y="19"/>
                  </a:lnTo>
                  <a:lnTo>
                    <a:pt x="16" y="1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7" name="Freeform 444">
              <a:extLst>
                <a:ext uri="{FF2B5EF4-FFF2-40B4-BE49-F238E27FC236}">
                  <a16:creationId xmlns:a16="http://schemas.microsoft.com/office/drawing/2014/main" id="{AFBDF302-FB99-5EE8-21A5-24CE35761788}"/>
                </a:ext>
              </a:extLst>
            </p:cNvPr>
            <p:cNvSpPr>
              <a:spLocks/>
            </p:cNvSpPr>
            <p:nvPr/>
          </p:nvSpPr>
          <p:spPr bwMode="auto">
            <a:xfrm>
              <a:off x="1970" y="1362"/>
              <a:ext cx="13" cy="20"/>
            </a:xfrm>
            <a:custGeom>
              <a:avLst/>
              <a:gdLst>
                <a:gd name="T0" fmla="*/ 13 w 13"/>
                <a:gd name="T1" fmla="*/ 13 h 20"/>
                <a:gd name="T2" fmla="*/ 0 w 13"/>
                <a:gd name="T3" fmla="*/ 0 h 20"/>
                <a:gd name="T4" fmla="*/ 0 w 13"/>
                <a:gd name="T5" fmla="*/ 3 h 20"/>
                <a:gd name="T6" fmla="*/ 13 w 13"/>
                <a:gd name="T7" fmla="*/ 17 h 20"/>
                <a:gd name="T8" fmla="*/ 13 w 13"/>
                <a:gd name="T9" fmla="*/ 20 h 20"/>
                <a:gd name="T10" fmla="*/ 0 w 13"/>
                <a:gd name="T11" fmla="*/ 7 h 20"/>
                <a:gd name="T12" fmla="*/ 0 w 13"/>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0">
                  <a:moveTo>
                    <a:pt x="13" y="13"/>
                  </a:moveTo>
                  <a:lnTo>
                    <a:pt x="0" y="0"/>
                  </a:lnTo>
                  <a:lnTo>
                    <a:pt x="0" y="3"/>
                  </a:lnTo>
                  <a:lnTo>
                    <a:pt x="13" y="17"/>
                  </a:lnTo>
                  <a:lnTo>
                    <a:pt x="13" y="2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8" name="Freeform 445">
              <a:extLst>
                <a:ext uri="{FF2B5EF4-FFF2-40B4-BE49-F238E27FC236}">
                  <a16:creationId xmlns:a16="http://schemas.microsoft.com/office/drawing/2014/main" id="{CA606C96-EC9D-B485-9EB2-42215EE75466}"/>
                </a:ext>
              </a:extLst>
            </p:cNvPr>
            <p:cNvSpPr>
              <a:spLocks/>
            </p:cNvSpPr>
            <p:nvPr/>
          </p:nvSpPr>
          <p:spPr bwMode="auto">
            <a:xfrm>
              <a:off x="1950"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9" name="Freeform 446">
              <a:extLst>
                <a:ext uri="{FF2B5EF4-FFF2-40B4-BE49-F238E27FC236}">
                  <a16:creationId xmlns:a16="http://schemas.microsoft.com/office/drawing/2014/main" id="{59F2C37C-3621-E6D8-C0C9-5DA8BE939448}"/>
                </a:ext>
              </a:extLst>
            </p:cNvPr>
            <p:cNvSpPr>
              <a:spLocks/>
            </p:cNvSpPr>
            <p:nvPr/>
          </p:nvSpPr>
          <p:spPr bwMode="auto">
            <a:xfrm>
              <a:off x="1927" y="1349"/>
              <a:ext cx="23" cy="10"/>
            </a:xfrm>
            <a:custGeom>
              <a:avLst/>
              <a:gdLst>
                <a:gd name="T0" fmla="*/ 23 w 23"/>
                <a:gd name="T1" fmla="*/ 3 h 10"/>
                <a:gd name="T2" fmla="*/ 0 w 23"/>
                <a:gd name="T3" fmla="*/ 0 h 10"/>
                <a:gd name="T4" fmla="*/ 0 w 23"/>
                <a:gd name="T5" fmla="*/ 3 h 10"/>
                <a:gd name="T6" fmla="*/ 23 w 23"/>
                <a:gd name="T7" fmla="*/ 6 h 10"/>
                <a:gd name="T8" fmla="*/ 23 w 23"/>
                <a:gd name="T9" fmla="*/ 10 h 10"/>
                <a:gd name="T10" fmla="*/ 0 w 23"/>
                <a:gd name="T11" fmla="*/ 6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6"/>
                  </a:lnTo>
                  <a:lnTo>
                    <a:pt x="2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0" name="Freeform 447">
              <a:extLst>
                <a:ext uri="{FF2B5EF4-FFF2-40B4-BE49-F238E27FC236}">
                  <a16:creationId xmlns:a16="http://schemas.microsoft.com/office/drawing/2014/main" id="{AEDCA280-98E4-B9B9-1514-13E53FDB9DCC}"/>
                </a:ext>
              </a:extLst>
            </p:cNvPr>
            <p:cNvSpPr>
              <a:spLocks/>
            </p:cNvSpPr>
            <p:nvPr/>
          </p:nvSpPr>
          <p:spPr bwMode="auto">
            <a:xfrm>
              <a:off x="1907" y="1349"/>
              <a:ext cx="20" cy="10"/>
            </a:xfrm>
            <a:custGeom>
              <a:avLst/>
              <a:gdLst>
                <a:gd name="T0" fmla="*/ 20 w 20"/>
                <a:gd name="T1" fmla="*/ 0 h 10"/>
                <a:gd name="T2" fmla="*/ 0 w 20"/>
                <a:gd name="T3" fmla="*/ 3 h 10"/>
                <a:gd name="T4" fmla="*/ 0 w 20"/>
                <a:gd name="T5" fmla="*/ 6 h 10"/>
                <a:gd name="T6" fmla="*/ 20 w 20"/>
                <a:gd name="T7" fmla="*/ 3 h 10"/>
                <a:gd name="T8" fmla="*/ 20 w 20"/>
                <a:gd name="T9" fmla="*/ 6 h 10"/>
                <a:gd name="T10" fmla="*/ 0 w 20"/>
                <a:gd name="T11" fmla="*/ 10 h 10"/>
                <a:gd name="T12" fmla="*/ 0 w 2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6"/>
                  </a:lnTo>
                  <a:lnTo>
                    <a:pt x="20" y="3"/>
                  </a:lnTo>
                  <a:lnTo>
                    <a:pt x="2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1" name="Freeform 448">
              <a:extLst>
                <a:ext uri="{FF2B5EF4-FFF2-40B4-BE49-F238E27FC236}">
                  <a16:creationId xmlns:a16="http://schemas.microsoft.com/office/drawing/2014/main" id="{09A9C809-AAF3-09A6-D117-216B2E3345B8}"/>
                </a:ext>
              </a:extLst>
            </p:cNvPr>
            <p:cNvSpPr>
              <a:spLocks/>
            </p:cNvSpPr>
            <p:nvPr/>
          </p:nvSpPr>
          <p:spPr bwMode="auto">
            <a:xfrm>
              <a:off x="1888"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2" name="Freeform 449">
              <a:extLst>
                <a:ext uri="{FF2B5EF4-FFF2-40B4-BE49-F238E27FC236}">
                  <a16:creationId xmlns:a16="http://schemas.microsoft.com/office/drawing/2014/main" id="{6D4A6D5E-A805-4C21-A137-B3747F80EAAF}"/>
                </a:ext>
              </a:extLst>
            </p:cNvPr>
            <p:cNvSpPr>
              <a:spLocks/>
            </p:cNvSpPr>
            <p:nvPr/>
          </p:nvSpPr>
          <p:spPr bwMode="auto">
            <a:xfrm>
              <a:off x="1871" y="1362"/>
              <a:ext cx="17" cy="20"/>
            </a:xfrm>
            <a:custGeom>
              <a:avLst/>
              <a:gdLst>
                <a:gd name="T0" fmla="*/ 17 w 17"/>
                <a:gd name="T1" fmla="*/ 0 h 20"/>
                <a:gd name="T2" fmla="*/ 0 w 17"/>
                <a:gd name="T3" fmla="*/ 13 h 20"/>
                <a:gd name="T4" fmla="*/ 0 w 17"/>
                <a:gd name="T5" fmla="*/ 17 h 20"/>
                <a:gd name="T6" fmla="*/ 17 w 17"/>
                <a:gd name="T7" fmla="*/ 3 h 20"/>
                <a:gd name="T8" fmla="*/ 17 w 17"/>
                <a:gd name="T9" fmla="*/ 7 h 20"/>
                <a:gd name="T10" fmla="*/ 0 w 17"/>
                <a:gd name="T11" fmla="*/ 20 h 20"/>
                <a:gd name="T12" fmla="*/ 0 w 17"/>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7" y="0"/>
                  </a:moveTo>
                  <a:lnTo>
                    <a:pt x="0" y="13"/>
                  </a:lnTo>
                  <a:lnTo>
                    <a:pt x="0" y="17"/>
                  </a:lnTo>
                  <a:lnTo>
                    <a:pt x="17" y="3"/>
                  </a:lnTo>
                  <a:lnTo>
                    <a:pt x="17"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3" name="Freeform 450">
              <a:extLst>
                <a:ext uri="{FF2B5EF4-FFF2-40B4-BE49-F238E27FC236}">
                  <a16:creationId xmlns:a16="http://schemas.microsoft.com/office/drawing/2014/main" id="{95944D50-CD1D-0537-D3A6-1F413C8376B3}"/>
                </a:ext>
              </a:extLst>
            </p:cNvPr>
            <p:cNvSpPr>
              <a:spLocks/>
            </p:cNvSpPr>
            <p:nvPr/>
          </p:nvSpPr>
          <p:spPr bwMode="auto">
            <a:xfrm>
              <a:off x="1858" y="1379"/>
              <a:ext cx="16" cy="19"/>
            </a:xfrm>
            <a:custGeom>
              <a:avLst/>
              <a:gdLst>
                <a:gd name="T0" fmla="*/ 10 w 16"/>
                <a:gd name="T1" fmla="*/ 0 h 19"/>
                <a:gd name="T2" fmla="*/ 0 w 16"/>
                <a:gd name="T3" fmla="*/ 19 h 19"/>
                <a:gd name="T4" fmla="*/ 3 w 16"/>
                <a:gd name="T5" fmla="*/ 19 h 19"/>
                <a:gd name="T6" fmla="*/ 13 w 16"/>
                <a:gd name="T7" fmla="*/ 0 h 19"/>
                <a:gd name="T8" fmla="*/ 16 w 16"/>
                <a:gd name="T9" fmla="*/ 0 h 19"/>
                <a:gd name="T10" fmla="*/ 7 w 16"/>
                <a:gd name="T11" fmla="*/ 19 h 19"/>
                <a:gd name="T12" fmla="*/ 3 w 16"/>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0"/>
                  </a:moveTo>
                  <a:lnTo>
                    <a:pt x="0" y="19"/>
                  </a:lnTo>
                  <a:lnTo>
                    <a:pt x="3" y="19"/>
                  </a:lnTo>
                  <a:lnTo>
                    <a:pt x="13" y="0"/>
                  </a:lnTo>
                  <a:lnTo>
                    <a:pt x="16"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4" name="Freeform 451">
              <a:extLst>
                <a:ext uri="{FF2B5EF4-FFF2-40B4-BE49-F238E27FC236}">
                  <a16:creationId xmlns:a16="http://schemas.microsoft.com/office/drawing/2014/main" id="{DDF80262-ECCE-8BDE-26BE-FE4FE1B27A9F}"/>
                </a:ext>
              </a:extLst>
            </p:cNvPr>
            <p:cNvSpPr>
              <a:spLocks/>
            </p:cNvSpPr>
            <p:nvPr/>
          </p:nvSpPr>
          <p:spPr bwMode="auto">
            <a:xfrm>
              <a:off x="1855" y="1398"/>
              <a:ext cx="10" cy="23"/>
            </a:xfrm>
            <a:custGeom>
              <a:avLst/>
              <a:gdLst>
                <a:gd name="T0" fmla="*/ 3 w 10"/>
                <a:gd name="T1" fmla="*/ 0 h 23"/>
                <a:gd name="T2" fmla="*/ 0 w 10"/>
                <a:gd name="T3" fmla="*/ 23 h 23"/>
                <a:gd name="T4" fmla="*/ 3 w 10"/>
                <a:gd name="T5" fmla="*/ 23 h 23"/>
                <a:gd name="T6" fmla="*/ 6 w 10"/>
                <a:gd name="T7" fmla="*/ 0 h 23"/>
                <a:gd name="T8" fmla="*/ 10 w 10"/>
                <a:gd name="T9" fmla="*/ 0 h 23"/>
                <a:gd name="T10" fmla="*/ 6 w 10"/>
                <a:gd name="T11" fmla="*/ 23 h 23"/>
                <a:gd name="T12" fmla="*/ 3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0"/>
                  </a:moveTo>
                  <a:lnTo>
                    <a:pt x="0" y="23"/>
                  </a:lnTo>
                  <a:lnTo>
                    <a:pt x="3" y="23"/>
                  </a:lnTo>
                  <a:lnTo>
                    <a:pt x="6" y="0"/>
                  </a:lnTo>
                  <a:lnTo>
                    <a:pt x="10" y="0"/>
                  </a:lnTo>
                  <a:lnTo>
                    <a:pt x="6" y="23"/>
                  </a:lnTo>
                  <a:lnTo>
                    <a:pt x="3"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5" name="Freeform 452">
              <a:extLst>
                <a:ext uri="{FF2B5EF4-FFF2-40B4-BE49-F238E27FC236}">
                  <a16:creationId xmlns:a16="http://schemas.microsoft.com/office/drawing/2014/main" id="{C3B3240D-0CAA-1E9C-5F61-47DE1459E88F}"/>
                </a:ext>
              </a:extLst>
            </p:cNvPr>
            <p:cNvSpPr>
              <a:spLocks/>
            </p:cNvSpPr>
            <p:nvPr/>
          </p:nvSpPr>
          <p:spPr bwMode="auto">
            <a:xfrm>
              <a:off x="3171" y="1352"/>
              <a:ext cx="342" cy="7"/>
            </a:xfrm>
            <a:custGeom>
              <a:avLst/>
              <a:gdLst>
                <a:gd name="T0" fmla="*/ 0 w 342"/>
                <a:gd name="T1" fmla="*/ 0 h 7"/>
                <a:gd name="T2" fmla="*/ 342 w 342"/>
                <a:gd name="T3" fmla="*/ 0 h 7"/>
                <a:gd name="T4" fmla="*/ 342 w 342"/>
                <a:gd name="T5" fmla="*/ 3 h 7"/>
                <a:gd name="T6" fmla="*/ 0 w 342"/>
                <a:gd name="T7" fmla="*/ 3 h 7"/>
                <a:gd name="T8" fmla="*/ 0 w 342"/>
                <a:gd name="T9" fmla="*/ 7 h 7"/>
                <a:gd name="T10" fmla="*/ 342 w 342"/>
                <a:gd name="T11" fmla="*/ 7 h 7"/>
                <a:gd name="T12" fmla="*/ 342 w 3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7">
                  <a:moveTo>
                    <a:pt x="0" y="0"/>
                  </a:moveTo>
                  <a:lnTo>
                    <a:pt x="342" y="0"/>
                  </a:lnTo>
                  <a:lnTo>
                    <a:pt x="342" y="3"/>
                  </a:lnTo>
                  <a:lnTo>
                    <a:pt x="0" y="3"/>
                  </a:lnTo>
                  <a:lnTo>
                    <a:pt x="0" y="7"/>
                  </a:lnTo>
                  <a:lnTo>
                    <a:pt x="342" y="7"/>
                  </a:lnTo>
                  <a:lnTo>
                    <a:pt x="342"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6" name="Freeform 453">
              <a:extLst>
                <a:ext uri="{FF2B5EF4-FFF2-40B4-BE49-F238E27FC236}">
                  <a16:creationId xmlns:a16="http://schemas.microsoft.com/office/drawing/2014/main" id="{2FC20564-F319-47A0-8FCC-13ECB04C28DE}"/>
                </a:ext>
              </a:extLst>
            </p:cNvPr>
            <p:cNvSpPr>
              <a:spLocks/>
            </p:cNvSpPr>
            <p:nvPr/>
          </p:nvSpPr>
          <p:spPr bwMode="auto">
            <a:xfrm>
              <a:off x="3309"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7" name="Freeform 454">
              <a:extLst>
                <a:ext uri="{FF2B5EF4-FFF2-40B4-BE49-F238E27FC236}">
                  <a16:creationId xmlns:a16="http://schemas.microsoft.com/office/drawing/2014/main" id="{E4E94BF5-151C-3690-3FA5-0F174374AB21}"/>
                </a:ext>
              </a:extLst>
            </p:cNvPr>
            <p:cNvSpPr>
              <a:spLocks/>
            </p:cNvSpPr>
            <p:nvPr/>
          </p:nvSpPr>
          <p:spPr bwMode="auto">
            <a:xfrm>
              <a:off x="3319" y="1359"/>
              <a:ext cx="7" cy="13"/>
            </a:xfrm>
            <a:custGeom>
              <a:avLst/>
              <a:gdLst>
                <a:gd name="T0" fmla="*/ 0 w 7"/>
                <a:gd name="T1" fmla="*/ 0 h 13"/>
                <a:gd name="T2" fmla="*/ 7 w 7"/>
                <a:gd name="T3" fmla="*/ 6 h 13"/>
                <a:gd name="T4" fmla="*/ 7 w 7"/>
                <a:gd name="T5" fmla="*/ 10 h 13"/>
                <a:gd name="T6" fmla="*/ 0 w 7"/>
                <a:gd name="T7" fmla="*/ 3 h 13"/>
                <a:gd name="T8" fmla="*/ 0 w 7"/>
                <a:gd name="T9" fmla="*/ 6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6"/>
                  </a:lnTo>
                  <a:lnTo>
                    <a:pt x="7" y="10"/>
                  </a:lnTo>
                  <a:lnTo>
                    <a:pt x="0" y="3"/>
                  </a:lnTo>
                  <a:lnTo>
                    <a:pt x="0" y="6"/>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8" name="Freeform 455">
              <a:extLst>
                <a:ext uri="{FF2B5EF4-FFF2-40B4-BE49-F238E27FC236}">
                  <a16:creationId xmlns:a16="http://schemas.microsoft.com/office/drawing/2014/main" id="{0674E1E8-0BF3-F443-280B-F6D668A37EB4}"/>
                </a:ext>
              </a:extLst>
            </p:cNvPr>
            <p:cNvSpPr>
              <a:spLocks/>
            </p:cNvSpPr>
            <p:nvPr/>
          </p:nvSpPr>
          <p:spPr bwMode="auto">
            <a:xfrm>
              <a:off x="3326" y="1365"/>
              <a:ext cx="6" cy="14"/>
            </a:xfrm>
            <a:custGeom>
              <a:avLst/>
              <a:gdLst>
                <a:gd name="T0" fmla="*/ 0 w 6"/>
                <a:gd name="T1" fmla="*/ 0 h 14"/>
                <a:gd name="T2" fmla="*/ 6 w 6"/>
                <a:gd name="T3" fmla="*/ 7 h 14"/>
                <a:gd name="T4" fmla="*/ 6 w 6"/>
                <a:gd name="T5" fmla="*/ 10 h 14"/>
                <a:gd name="T6" fmla="*/ 0 w 6"/>
                <a:gd name="T7" fmla="*/ 4 h 14"/>
                <a:gd name="T8" fmla="*/ 0 w 6"/>
                <a:gd name="T9" fmla="*/ 7 h 14"/>
                <a:gd name="T10" fmla="*/ 6 w 6"/>
                <a:gd name="T11" fmla="*/ 14 h 14"/>
                <a:gd name="T12" fmla="*/ 6 w 6"/>
                <a:gd name="T13" fmla="*/ 1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6" y="7"/>
                  </a:lnTo>
                  <a:lnTo>
                    <a:pt x="6" y="10"/>
                  </a:lnTo>
                  <a:lnTo>
                    <a:pt x="0" y="4"/>
                  </a:lnTo>
                  <a:lnTo>
                    <a:pt x="0" y="7"/>
                  </a:lnTo>
                  <a:lnTo>
                    <a:pt x="6" y="14"/>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9" name="Freeform 456">
              <a:extLst>
                <a:ext uri="{FF2B5EF4-FFF2-40B4-BE49-F238E27FC236}">
                  <a16:creationId xmlns:a16="http://schemas.microsoft.com/office/drawing/2014/main" id="{F9661A1C-4FDE-6639-79C0-42E1ABA3586C}"/>
                </a:ext>
              </a:extLst>
            </p:cNvPr>
            <p:cNvSpPr>
              <a:spLocks/>
            </p:cNvSpPr>
            <p:nvPr/>
          </p:nvSpPr>
          <p:spPr bwMode="auto">
            <a:xfrm>
              <a:off x="3332" y="1372"/>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0" name="Freeform 457">
              <a:extLst>
                <a:ext uri="{FF2B5EF4-FFF2-40B4-BE49-F238E27FC236}">
                  <a16:creationId xmlns:a16="http://schemas.microsoft.com/office/drawing/2014/main" id="{D45C8D4A-D271-5099-ED1D-0A9C3F5E532C}"/>
                </a:ext>
              </a:extLst>
            </p:cNvPr>
            <p:cNvSpPr>
              <a:spLocks/>
            </p:cNvSpPr>
            <p:nvPr/>
          </p:nvSpPr>
          <p:spPr bwMode="auto">
            <a:xfrm>
              <a:off x="3336" y="1382"/>
              <a:ext cx="10" cy="6"/>
            </a:xfrm>
            <a:custGeom>
              <a:avLst/>
              <a:gdLst>
                <a:gd name="T0" fmla="*/ 0 w 10"/>
                <a:gd name="T1" fmla="*/ 0 h 6"/>
                <a:gd name="T2" fmla="*/ 3 w 10"/>
                <a:gd name="T3" fmla="*/ 6 h 6"/>
                <a:gd name="T4" fmla="*/ 6 w 10"/>
                <a:gd name="T5" fmla="*/ 6 h 6"/>
                <a:gd name="T6" fmla="*/ 3 w 10"/>
                <a:gd name="T7" fmla="*/ 0 h 6"/>
                <a:gd name="T8" fmla="*/ 6 w 10"/>
                <a:gd name="T9" fmla="*/ 0 h 6"/>
                <a:gd name="T10" fmla="*/ 10 w 10"/>
                <a:gd name="T11" fmla="*/ 6 h 6"/>
                <a:gd name="T12" fmla="*/ 6 w 1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3" y="6"/>
                  </a:lnTo>
                  <a:lnTo>
                    <a:pt x="6" y="6"/>
                  </a:lnTo>
                  <a:lnTo>
                    <a:pt x="3" y="0"/>
                  </a:lnTo>
                  <a:lnTo>
                    <a:pt x="6" y="0"/>
                  </a:lnTo>
                  <a:lnTo>
                    <a:pt x="10" y="6"/>
                  </a:lnTo>
                  <a:lnTo>
                    <a:pt x="6"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1" name="Freeform 458">
              <a:extLst>
                <a:ext uri="{FF2B5EF4-FFF2-40B4-BE49-F238E27FC236}">
                  <a16:creationId xmlns:a16="http://schemas.microsoft.com/office/drawing/2014/main" id="{2673F12D-EB64-9529-792F-D9A9BD57DBC0}"/>
                </a:ext>
              </a:extLst>
            </p:cNvPr>
            <p:cNvSpPr>
              <a:spLocks/>
            </p:cNvSpPr>
            <p:nvPr/>
          </p:nvSpPr>
          <p:spPr bwMode="auto">
            <a:xfrm>
              <a:off x="3339" y="1388"/>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2" name="Freeform 459">
              <a:extLst>
                <a:ext uri="{FF2B5EF4-FFF2-40B4-BE49-F238E27FC236}">
                  <a16:creationId xmlns:a16="http://schemas.microsoft.com/office/drawing/2014/main" id="{6B5AE48D-C8E5-0F78-18C9-F765D60CCB70}"/>
                </a:ext>
              </a:extLst>
            </p:cNvPr>
            <p:cNvSpPr>
              <a:spLocks/>
            </p:cNvSpPr>
            <p:nvPr/>
          </p:nvSpPr>
          <p:spPr bwMode="auto">
            <a:xfrm>
              <a:off x="3346" y="1398"/>
              <a:ext cx="9" cy="10"/>
            </a:xfrm>
            <a:custGeom>
              <a:avLst/>
              <a:gdLst>
                <a:gd name="T0" fmla="*/ 0 w 9"/>
                <a:gd name="T1" fmla="*/ 0 h 10"/>
                <a:gd name="T2" fmla="*/ 3 w 9"/>
                <a:gd name="T3" fmla="*/ 10 h 10"/>
                <a:gd name="T4" fmla="*/ 6 w 9"/>
                <a:gd name="T5" fmla="*/ 10 h 10"/>
                <a:gd name="T6" fmla="*/ 3 w 9"/>
                <a:gd name="T7" fmla="*/ 0 h 10"/>
                <a:gd name="T8" fmla="*/ 6 w 9"/>
                <a:gd name="T9" fmla="*/ 0 h 10"/>
                <a:gd name="T10" fmla="*/ 9 w 9"/>
                <a:gd name="T11" fmla="*/ 10 h 10"/>
                <a:gd name="T12" fmla="*/ 6 w 9"/>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3" y="10"/>
                  </a:lnTo>
                  <a:lnTo>
                    <a:pt x="6" y="10"/>
                  </a:lnTo>
                  <a:lnTo>
                    <a:pt x="3" y="0"/>
                  </a:lnTo>
                  <a:lnTo>
                    <a:pt x="6" y="0"/>
                  </a:lnTo>
                  <a:lnTo>
                    <a:pt x="9" y="10"/>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3" name="Freeform 460">
              <a:extLst>
                <a:ext uri="{FF2B5EF4-FFF2-40B4-BE49-F238E27FC236}">
                  <a16:creationId xmlns:a16="http://schemas.microsoft.com/office/drawing/2014/main" id="{1C1DCF5F-9F19-9BF9-C6CE-5246FE5EA4E0}"/>
                </a:ext>
              </a:extLst>
            </p:cNvPr>
            <p:cNvSpPr>
              <a:spLocks/>
            </p:cNvSpPr>
            <p:nvPr/>
          </p:nvSpPr>
          <p:spPr bwMode="auto">
            <a:xfrm>
              <a:off x="3349" y="1408"/>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4" name="Freeform 461">
              <a:extLst>
                <a:ext uri="{FF2B5EF4-FFF2-40B4-BE49-F238E27FC236}">
                  <a16:creationId xmlns:a16="http://schemas.microsoft.com/office/drawing/2014/main" id="{9CEE90B4-D253-3D5F-AD11-E46674F3ABAB}"/>
                </a:ext>
              </a:extLst>
            </p:cNvPr>
            <p:cNvSpPr>
              <a:spLocks/>
            </p:cNvSpPr>
            <p:nvPr/>
          </p:nvSpPr>
          <p:spPr bwMode="auto">
            <a:xfrm>
              <a:off x="3296"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5" name="Freeform 462">
              <a:extLst>
                <a:ext uri="{FF2B5EF4-FFF2-40B4-BE49-F238E27FC236}">
                  <a16:creationId xmlns:a16="http://schemas.microsoft.com/office/drawing/2014/main" id="{7E48D374-FF43-CF9E-EB33-62B8B5B463E0}"/>
                </a:ext>
              </a:extLst>
            </p:cNvPr>
            <p:cNvSpPr>
              <a:spLocks/>
            </p:cNvSpPr>
            <p:nvPr/>
          </p:nvSpPr>
          <p:spPr bwMode="auto">
            <a:xfrm>
              <a:off x="3306" y="1359"/>
              <a:ext cx="7" cy="10"/>
            </a:xfrm>
            <a:custGeom>
              <a:avLst/>
              <a:gdLst>
                <a:gd name="T0" fmla="*/ 0 w 7"/>
                <a:gd name="T1" fmla="*/ 0 h 10"/>
                <a:gd name="T2" fmla="*/ 7 w 7"/>
                <a:gd name="T3" fmla="*/ 3 h 10"/>
                <a:gd name="T4" fmla="*/ 7 w 7"/>
                <a:gd name="T5" fmla="*/ 6 h 10"/>
                <a:gd name="T6" fmla="*/ 0 w 7"/>
                <a:gd name="T7" fmla="*/ 3 h 10"/>
                <a:gd name="T8" fmla="*/ 0 w 7"/>
                <a:gd name="T9" fmla="*/ 6 h 10"/>
                <a:gd name="T10" fmla="*/ 7 w 7"/>
                <a:gd name="T11" fmla="*/ 10 h 10"/>
                <a:gd name="T12" fmla="*/ 7 w 7"/>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3"/>
                  </a:lnTo>
                  <a:lnTo>
                    <a:pt x="7" y="6"/>
                  </a:lnTo>
                  <a:lnTo>
                    <a:pt x="0" y="3"/>
                  </a:lnTo>
                  <a:lnTo>
                    <a:pt x="0" y="6"/>
                  </a:lnTo>
                  <a:lnTo>
                    <a:pt x="7" y="10"/>
                  </a:lnTo>
                  <a:lnTo>
                    <a:pt x="7"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6" name="Freeform 463">
              <a:extLst>
                <a:ext uri="{FF2B5EF4-FFF2-40B4-BE49-F238E27FC236}">
                  <a16:creationId xmlns:a16="http://schemas.microsoft.com/office/drawing/2014/main" id="{240B505A-38AE-51E2-A68A-76D2F87D96C6}"/>
                </a:ext>
              </a:extLst>
            </p:cNvPr>
            <p:cNvSpPr>
              <a:spLocks/>
            </p:cNvSpPr>
            <p:nvPr/>
          </p:nvSpPr>
          <p:spPr bwMode="auto">
            <a:xfrm>
              <a:off x="3313" y="136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7" name="Freeform 464">
              <a:extLst>
                <a:ext uri="{FF2B5EF4-FFF2-40B4-BE49-F238E27FC236}">
                  <a16:creationId xmlns:a16="http://schemas.microsoft.com/office/drawing/2014/main" id="{FDBC87FC-E6C2-C785-5479-22FDCE64DED5}"/>
                </a:ext>
              </a:extLst>
            </p:cNvPr>
            <p:cNvSpPr>
              <a:spLocks/>
            </p:cNvSpPr>
            <p:nvPr/>
          </p:nvSpPr>
          <p:spPr bwMode="auto">
            <a:xfrm>
              <a:off x="3323" y="1369"/>
              <a:ext cx="6" cy="13"/>
            </a:xfrm>
            <a:custGeom>
              <a:avLst/>
              <a:gdLst>
                <a:gd name="T0" fmla="*/ 0 w 6"/>
                <a:gd name="T1" fmla="*/ 0 h 13"/>
                <a:gd name="T2" fmla="*/ 6 w 6"/>
                <a:gd name="T3" fmla="*/ 6 h 13"/>
                <a:gd name="T4" fmla="*/ 6 w 6"/>
                <a:gd name="T5" fmla="*/ 10 h 13"/>
                <a:gd name="T6" fmla="*/ 0 w 6"/>
                <a:gd name="T7" fmla="*/ 3 h 13"/>
                <a:gd name="T8" fmla="*/ 0 w 6"/>
                <a:gd name="T9" fmla="*/ 6 h 13"/>
                <a:gd name="T10" fmla="*/ 6 w 6"/>
                <a:gd name="T11" fmla="*/ 13 h 13"/>
                <a:gd name="T12" fmla="*/ 6 w 6"/>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6" y="6"/>
                  </a:lnTo>
                  <a:lnTo>
                    <a:pt x="6" y="10"/>
                  </a:lnTo>
                  <a:lnTo>
                    <a:pt x="0" y="3"/>
                  </a:lnTo>
                  <a:lnTo>
                    <a:pt x="0" y="6"/>
                  </a:lnTo>
                  <a:lnTo>
                    <a:pt x="6" y="13"/>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8" name="Freeform 465">
              <a:extLst>
                <a:ext uri="{FF2B5EF4-FFF2-40B4-BE49-F238E27FC236}">
                  <a16:creationId xmlns:a16="http://schemas.microsoft.com/office/drawing/2014/main" id="{1F949A27-B20D-8FE5-AD6C-81A02C37206D}"/>
                </a:ext>
              </a:extLst>
            </p:cNvPr>
            <p:cNvSpPr>
              <a:spLocks/>
            </p:cNvSpPr>
            <p:nvPr/>
          </p:nvSpPr>
          <p:spPr bwMode="auto">
            <a:xfrm>
              <a:off x="3326" y="1379"/>
              <a:ext cx="13" cy="9"/>
            </a:xfrm>
            <a:custGeom>
              <a:avLst/>
              <a:gdLst>
                <a:gd name="T0" fmla="*/ 0 w 13"/>
                <a:gd name="T1" fmla="*/ 0 h 9"/>
                <a:gd name="T2" fmla="*/ 6 w 13"/>
                <a:gd name="T3" fmla="*/ 9 h 9"/>
                <a:gd name="T4" fmla="*/ 10 w 13"/>
                <a:gd name="T5" fmla="*/ 9 h 9"/>
                <a:gd name="T6" fmla="*/ 3 w 13"/>
                <a:gd name="T7" fmla="*/ 0 h 9"/>
                <a:gd name="T8" fmla="*/ 6 w 13"/>
                <a:gd name="T9" fmla="*/ 0 h 9"/>
                <a:gd name="T10" fmla="*/ 13 w 13"/>
                <a:gd name="T11" fmla="*/ 9 h 9"/>
                <a:gd name="T12" fmla="*/ 10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10" y="9"/>
                  </a:lnTo>
                  <a:lnTo>
                    <a:pt x="3" y="0"/>
                  </a:lnTo>
                  <a:lnTo>
                    <a:pt x="6" y="0"/>
                  </a:lnTo>
                  <a:lnTo>
                    <a:pt x="13" y="9"/>
                  </a:lnTo>
                  <a:lnTo>
                    <a:pt x="1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9" name="Freeform 466">
              <a:extLst>
                <a:ext uri="{FF2B5EF4-FFF2-40B4-BE49-F238E27FC236}">
                  <a16:creationId xmlns:a16="http://schemas.microsoft.com/office/drawing/2014/main" id="{2936310E-EBD7-284F-21F8-374AA969E8E5}"/>
                </a:ext>
              </a:extLst>
            </p:cNvPr>
            <p:cNvSpPr>
              <a:spLocks/>
            </p:cNvSpPr>
            <p:nvPr/>
          </p:nvSpPr>
          <p:spPr bwMode="auto">
            <a:xfrm>
              <a:off x="3332" y="1388"/>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0" name="Freeform 467">
              <a:extLst>
                <a:ext uri="{FF2B5EF4-FFF2-40B4-BE49-F238E27FC236}">
                  <a16:creationId xmlns:a16="http://schemas.microsoft.com/office/drawing/2014/main" id="{D3B2B370-8EDE-D2DE-7D68-3161F641632B}"/>
                </a:ext>
              </a:extLst>
            </p:cNvPr>
            <p:cNvSpPr>
              <a:spLocks/>
            </p:cNvSpPr>
            <p:nvPr/>
          </p:nvSpPr>
          <p:spPr bwMode="auto">
            <a:xfrm>
              <a:off x="3339" y="1395"/>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1" name="Freeform 468">
              <a:extLst>
                <a:ext uri="{FF2B5EF4-FFF2-40B4-BE49-F238E27FC236}">
                  <a16:creationId xmlns:a16="http://schemas.microsoft.com/office/drawing/2014/main" id="{9527D311-E7EE-2D58-16F3-1C2E76D63B81}"/>
                </a:ext>
              </a:extLst>
            </p:cNvPr>
            <p:cNvSpPr>
              <a:spLocks/>
            </p:cNvSpPr>
            <p:nvPr/>
          </p:nvSpPr>
          <p:spPr bwMode="auto">
            <a:xfrm>
              <a:off x="3342" y="1405"/>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2" name="Freeform 469">
              <a:extLst>
                <a:ext uri="{FF2B5EF4-FFF2-40B4-BE49-F238E27FC236}">
                  <a16:creationId xmlns:a16="http://schemas.microsoft.com/office/drawing/2014/main" id="{8F4DC7C4-2945-F33D-1F39-F58346D47531}"/>
                </a:ext>
              </a:extLst>
            </p:cNvPr>
            <p:cNvSpPr>
              <a:spLocks/>
            </p:cNvSpPr>
            <p:nvPr/>
          </p:nvSpPr>
          <p:spPr bwMode="auto">
            <a:xfrm>
              <a:off x="3349"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3" name="Freeform 470">
              <a:extLst>
                <a:ext uri="{FF2B5EF4-FFF2-40B4-BE49-F238E27FC236}">
                  <a16:creationId xmlns:a16="http://schemas.microsoft.com/office/drawing/2014/main" id="{7205CCDB-7EA6-64F1-53D9-36788249EDA3}"/>
                </a:ext>
              </a:extLst>
            </p:cNvPr>
            <p:cNvSpPr>
              <a:spLocks/>
            </p:cNvSpPr>
            <p:nvPr/>
          </p:nvSpPr>
          <p:spPr bwMode="auto">
            <a:xfrm>
              <a:off x="3885" y="1425"/>
              <a:ext cx="10" cy="6"/>
            </a:xfrm>
            <a:custGeom>
              <a:avLst/>
              <a:gdLst>
                <a:gd name="T0" fmla="*/ 10 w 10"/>
                <a:gd name="T1" fmla="*/ 0 h 6"/>
                <a:gd name="T2" fmla="*/ 0 w 10"/>
                <a:gd name="T3" fmla="*/ 0 h 6"/>
                <a:gd name="T4" fmla="*/ 0 w 10"/>
                <a:gd name="T5" fmla="*/ 3 h 6"/>
                <a:gd name="T6" fmla="*/ 10 w 10"/>
                <a:gd name="T7" fmla="*/ 3 h 6"/>
                <a:gd name="T8" fmla="*/ 10 w 10"/>
                <a:gd name="T9" fmla="*/ 6 h 6"/>
                <a:gd name="T10" fmla="*/ 0 w 10"/>
                <a:gd name="T11" fmla="*/ 6 h 6"/>
                <a:gd name="T12" fmla="*/ 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0"/>
                  </a:lnTo>
                  <a:lnTo>
                    <a:pt x="0" y="3"/>
                  </a:lnTo>
                  <a:lnTo>
                    <a:pt x="10" y="3"/>
                  </a:lnTo>
                  <a:lnTo>
                    <a:pt x="1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4" name="Freeform 471">
              <a:extLst>
                <a:ext uri="{FF2B5EF4-FFF2-40B4-BE49-F238E27FC236}">
                  <a16:creationId xmlns:a16="http://schemas.microsoft.com/office/drawing/2014/main" id="{9A6F7C60-EFD3-C73B-734A-ED86C88EC2BA}"/>
                </a:ext>
              </a:extLst>
            </p:cNvPr>
            <p:cNvSpPr>
              <a:spLocks/>
            </p:cNvSpPr>
            <p:nvPr/>
          </p:nvSpPr>
          <p:spPr bwMode="auto">
            <a:xfrm>
              <a:off x="3882" y="1385"/>
              <a:ext cx="7" cy="43"/>
            </a:xfrm>
            <a:custGeom>
              <a:avLst/>
              <a:gdLst>
                <a:gd name="T0" fmla="*/ 0 w 7"/>
                <a:gd name="T1" fmla="*/ 43 h 43"/>
                <a:gd name="T2" fmla="*/ 0 w 7"/>
                <a:gd name="T3" fmla="*/ 0 h 43"/>
                <a:gd name="T4" fmla="*/ 3 w 7"/>
                <a:gd name="T5" fmla="*/ 0 h 43"/>
                <a:gd name="T6" fmla="*/ 3 w 7"/>
                <a:gd name="T7" fmla="*/ 43 h 43"/>
                <a:gd name="T8" fmla="*/ 7 w 7"/>
                <a:gd name="T9" fmla="*/ 43 h 43"/>
                <a:gd name="T10" fmla="*/ 7 w 7"/>
                <a:gd name="T11" fmla="*/ 0 h 43"/>
                <a:gd name="T12" fmla="*/ 3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3" y="0"/>
                  </a:lnTo>
                  <a:lnTo>
                    <a:pt x="3" y="43"/>
                  </a:lnTo>
                  <a:lnTo>
                    <a:pt x="7" y="4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5" name="Freeform 472">
              <a:extLst>
                <a:ext uri="{FF2B5EF4-FFF2-40B4-BE49-F238E27FC236}">
                  <a16:creationId xmlns:a16="http://schemas.microsoft.com/office/drawing/2014/main" id="{2069D9C4-6DC7-E51D-9B82-8D51A59E1E02}"/>
                </a:ext>
              </a:extLst>
            </p:cNvPr>
            <p:cNvSpPr>
              <a:spLocks/>
            </p:cNvSpPr>
            <p:nvPr/>
          </p:nvSpPr>
          <p:spPr bwMode="auto">
            <a:xfrm>
              <a:off x="3885" y="1382"/>
              <a:ext cx="10" cy="6"/>
            </a:xfrm>
            <a:custGeom>
              <a:avLst/>
              <a:gdLst>
                <a:gd name="T0" fmla="*/ 0 w 10"/>
                <a:gd name="T1" fmla="*/ 0 h 6"/>
                <a:gd name="T2" fmla="*/ 10 w 10"/>
                <a:gd name="T3" fmla="*/ 0 h 6"/>
                <a:gd name="T4" fmla="*/ 10 w 10"/>
                <a:gd name="T5" fmla="*/ 3 h 6"/>
                <a:gd name="T6" fmla="*/ 0 w 10"/>
                <a:gd name="T7" fmla="*/ 3 h 6"/>
                <a:gd name="T8" fmla="*/ 0 w 10"/>
                <a:gd name="T9" fmla="*/ 6 h 6"/>
                <a:gd name="T10" fmla="*/ 10 w 10"/>
                <a:gd name="T11" fmla="*/ 6 h 6"/>
                <a:gd name="T12" fmla="*/ 1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10" y="0"/>
                  </a:lnTo>
                  <a:lnTo>
                    <a:pt x="10" y="3"/>
                  </a:lnTo>
                  <a:lnTo>
                    <a:pt x="0" y="3"/>
                  </a:lnTo>
                  <a:lnTo>
                    <a:pt x="0" y="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6" name="Freeform 473">
              <a:extLst>
                <a:ext uri="{FF2B5EF4-FFF2-40B4-BE49-F238E27FC236}">
                  <a16:creationId xmlns:a16="http://schemas.microsoft.com/office/drawing/2014/main" id="{49E010AC-E099-3351-8B53-38A23701FED7}"/>
                </a:ext>
              </a:extLst>
            </p:cNvPr>
            <p:cNvSpPr>
              <a:spLocks/>
            </p:cNvSpPr>
            <p:nvPr/>
          </p:nvSpPr>
          <p:spPr bwMode="auto">
            <a:xfrm>
              <a:off x="3892" y="1385"/>
              <a:ext cx="6" cy="43"/>
            </a:xfrm>
            <a:custGeom>
              <a:avLst/>
              <a:gdLst>
                <a:gd name="T0" fmla="*/ 0 w 6"/>
                <a:gd name="T1" fmla="*/ 0 h 43"/>
                <a:gd name="T2" fmla="*/ 0 w 6"/>
                <a:gd name="T3" fmla="*/ 43 h 43"/>
                <a:gd name="T4" fmla="*/ 3 w 6"/>
                <a:gd name="T5" fmla="*/ 43 h 43"/>
                <a:gd name="T6" fmla="*/ 3 w 6"/>
                <a:gd name="T7" fmla="*/ 0 h 43"/>
                <a:gd name="T8" fmla="*/ 6 w 6"/>
                <a:gd name="T9" fmla="*/ 0 h 43"/>
                <a:gd name="T10" fmla="*/ 6 w 6"/>
                <a:gd name="T11" fmla="*/ 43 h 43"/>
                <a:gd name="T12" fmla="*/ 3 w 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0"/>
                  </a:moveTo>
                  <a:lnTo>
                    <a:pt x="0" y="43"/>
                  </a:lnTo>
                  <a:lnTo>
                    <a:pt x="3" y="43"/>
                  </a:lnTo>
                  <a:lnTo>
                    <a:pt x="3" y="0"/>
                  </a:lnTo>
                  <a:lnTo>
                    <a:pt x="6" y="0"/>
                  </a:lnTo>
                  <a:lnTo>
                    <a:pt x="6" y="43"/>
                  </a:lnTo>
                  <a:lnTo>
                    <a:pt x="3" y="4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 name="Freeform 474">
              <a:extLst>
                <a:ext uri="{FF2B5EF4-FFF2-40B4-BE49-F238E27FC236}">
                  <a16:creationId xmlns:a16="http://schemas.microsoft.com/office/drawing/2014/main" id="{9ED1A826-036D-45C7-DFA1-034DAF226E23}"/>
                </a:ext>
              </a:extLst>
            </p:cNvPr>
            <p:cNvSpPr>
              <a:spLocks/>
            </p:cNvSpPr>
            <p:nvPr/>
          </p:nvSpPr>
          <p:spPr bwMode="auto">
            <a:xfrm>
              <a:off x="3892" y="1197"/>
              <a:ext cx="6" cy="4"/>
            </a:xfrm>
            <a:custGeom>
              <a:avLst/>
              <a:gdLst>
                <a:gd name="T0" fmla="*/ 0 w 6"/>
                <a:gd name="T1" fmla="*/ 4 h 4"/>
                <a:gd name="T2" fmla="*/ 0 w 6"/>
                <a:gd name="T3" fmla="*/ 0 h 4"/>
                <a:gd name="T4" fmla="*/ 3 w 6"/>
                <a:gd name="T5" fmla="*/ 0 h 4"/>
                <a:gd name="T6" fmla="*/ 3 w 6"/>
                <a:gd name="T7" fmla="*/ 4 h 4"/>
                <a:gd name="T8" fmla="*/ 6 w 6"/>
                <a:gd name="T9" fmla="*/ 4 h 4"/>
                <a:gd name="T10" fmla="*/ 6 w 6"/>
                <a:gd name="T11" fmla="*/ 0 h 4"/>
                <a:gd name="T12" fmla="*/ 3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4"/>
                  </a:moveTo>
                  <a:lnTo>
                    <a:pt x="0" y="0"/>
                  </a:lnTo>
                  <a:lnTo>
                    <a:pt x="3" y="0"/>
                  </a:lnTo>
                  <a:lnTo>
                    <a:pt x="3" y="4"/>
                  </a:lnTo>
                  <a:lnTo>
                    <a:pt x="6" y="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 name="Freeform 475">
              <a:extLst>
                <a:ext uri="{FF2B5EF4-FFF2-40B4-BE49-F238E27FC236}">
                  <a16:creationId xmlns:a16="http://schemas.microsoft.com/office/drawing/2014/main" id="{5582137C-B608-B14F-312A-7C0AA4A605B4}"/>
                </a:ext>
              </a:extLst>
            </p:cNvPr>
            <p:cNvSpPr>
              <a:spLocks/>
            </p:cNvSpPr>
            <p:nvPr/>
          </p:nvSpPr>
          <p:spPr bwMode="auto">
            <a:xfrm>
              <a:off x="3895" y="119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 name="Freeform 476">
              <a:extLst>
                <a:ext uri="{FF2B5EF4-FFF2-40B4-BE49-F238E27FC236}">
                  <a16:creationId xmlns:a16="http://schemas.microsoft.com/office/drawing/2014/main" id="{8551D062-5131-8237-A821-0A3F4081CF91}"/>
                </a:ext>
              </a:extLst>
            </p:cNvPr>
            <p:cNvSpPr>
              <a:spLocks/>
            </p:cNvSpPr>
            <p:nvPr/>
          </p:nvSpPr>
          <p:spPr bwMode="auto">
            <a:xfrm>
              <a:off x="3892" y="1197"/>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 name="Freeform 477">
              <a:extLst>
                <a:ext uri="{FF2B5EF4-FFF2-40B4-BE49-F238E27FC236}">
                  <a16:creationId xmlns:a16="http://schemas.microsoft.com/office/drawing/2014/main" id="{24DC5F7A-DD64-6299-757E-37B179B0383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 name="Freeform 478">
              <a:extLst>
                <a:ext uri="{FF2B5EF4-FFF2-40B4-BE49-F238E27FC236}">
                  <a16:creationId xmlns:a16="http://schemas.microsoft.com/office/drawing/2014/main" id="{F0F60FF9-556F-E207-CA71-3AC7CA0CBED4}"/>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 name="Freeform 479">
              <a:extLst>
                <a:ext uri="{FF2B5EF4-FFF2-40B4-BE49-F238E27FC236}">
                  <a16:creationId xmlns:a16="http://schemas.microsoft.com/office/drawing/2014/main" id="{5BC780AF-A0AE-3EC6-5359-046D6930FD7E}"/>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 name="Freeform 480">
              <a:extLst>
                <a:ext uri="{FF2B5EF4-FFF2-40B4-BE49-F238E27FC236}">
                  <a16:creationId xmlns:a16="http://schemas.microsoft.com/office/drawing/2014/main" id="{390F4596-4BA0-5435-FFAB-02217947452C}"/>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 name="Freeform 481">
              <a:extLst>
                <a:ext uri="{FF2B5EF4-FFF2-40B4-BE49-F238E27FC236}">
                  <a16:creationId xmlns:a16="http://schemas.microsoft.com/office/drawing/2014/main" id="{4B0BB83B-9162-88B3-0025-DBF9A96FD60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 name="Freeform 482">
              <a:extLst>
                <a:ext uri="{FF2B5EF4-FFF2-40B4-BE49-F238E27FC236}">
                  <a16:creationId xmlns:a16="http://schemas.microsoft.com/office/drawing/2014/main" id="{5D72AA54-9912-2CBD-06DC-F351CC29CFA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 name="Freeform 483">
              <a:extLst>
                <a:ext uri="{FF2B5EF4-FFF2-40B4-BE49-F238E27FC236}">
                  <a16:creationId xmlns:a16="http://schemas.microsoft.com/office/drawing/2014/main" id="{5551334C-842D-DFE5-D8FA-5EA177C47621}"/>
                </a:ext>
              </a:extLst>
            </p:cNvPr>
            <p:cNvSpPr>
              <a:spLocks/>
            </p:cNvSpPr>
            <p:nvPr/>
          </p:nvSpPr>
          <p:spPr bwMode="auto">
            <a:xfrm>
              <a:off x="3895" y="1339"/>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7" name="Freeform 484">
              <a:extLst>
                <a:ext uri="{FF2B5EF4-FFF2-40B4-BE49-F238E27FC236}">
                  <a16:creationId xmlns:a16="http://schemas.microsoft.com/office/drawing/2014/main" id="{CB9157F5-BFD2-95DC-A617-D50F04352953}"/>
                </a:ext>
              </a:extLst>
            </p:cNvPr>
            <p:cNvSpPr>
              <a:spLocks/>
            </p:cNvSpPr>
            <p:nvPr/>
          </p:nvSpPr>
          <p:spPr bwMode="auto">
            <a:xfrm>
              <a:off x="3898" y="1342"/>
              <a:ext cx="7" cy="20"/>
            </a:xfrm>
            <a:custGeom>
              <a:avLst/>
              <a:gdLst>
                <a:gd name="T0" fmla="*/ 0 w 7"/>
                <a:gd name="T1" fmla="*/ 0 h 20"/>
                <a:gd name="T2" fmla="*/ 0 w 7"/>
                <a:gd name="T3" fmla="*/ 20 h 20"/>
                <a:gd name="T4" fmla="*/ 4 w 7"/>
                <a:gd name="T5" fmla="*/ 20 h 20"/>
                <a:gd name="T6" fmla="*/ 4 w 7"/>
                <a:gd name="T7" fmla="*/ 0 h 20"/>
                <a:gd name="T8" fmla="*/ 7 w 7"/>
                <a:gd name="T9" fmla="*/ 0 h 20"/>
                <a:gd name="T10" fmla="*/ 7 w 7"/>
                <a:gd name="T11" fmla="*/ 20 h 20"/>
                <a:gd name="T12" fmla="*/ 4 w 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0"/>
                  </a:moveTo>
                  <a:lnTo>
                    <a:pt x="0" y="20"/>
                  </a:lnTo>
                  <a:lnTo>
                    <a:pt x="4" y="20"/>
                  </a:lnTo>
                  <a:lnTo>
                    <a:pt x="4" y="0"/>
                  </a:lnTo>
                  <a:lnTo>
                    <a:pt x="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 name="Freeform 485">
              <a:extLst>
                <a:ext uri="{FF2B5EF4-FFF2-40B4-BE49-F238E27FC236}">
                  <a16:creationId xmlns:a16="http://schemas.microsoft.com/office/drawing/2014/main" id="{4D01C1C3-8C7F-389A-2270-28D97734ECBD}"/>
                </a:ext>
              </a:extLst>
            </p:cNvPr>
            <p:cNvSpPr>
              <a:spLocks/>
            </p:cNvSpPr>
            <p:nvPr/>
          </p:nvSpPr>
          <p:spPr bwMode="auto">
            <a:xfrm>
              <a:off x="3895" y="1359"/>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 name="Freeform 486">
              <a:extLst>
                <a:ext uri="{FF2B5EF4-FFF2-40B4-BE49-F238E27FC236}">
                  <a16:creationId xmlns:a16="http://schemas.microsoft.com/office/drawing/2014/main" id="{8595EEF5-1B6A-7C98-8D66-3FF9B2A3AE39}"/>
                </a:ext>
              </a:extLst>
            </p:cNvPr>
            <p:cNvSpPr>
              <a:spLocks/>
            </p:cNvSpPr>
            <p:nvPr/>
          </p:nvSpPr>
          <p:spPr bwMode="auto">
            <a:xfrm>
              <a:off x="3892" y="1342"/>
              <a:ext cx="6" cy="20"/>
            </a:xfrm>
            <a:custGeom>
              <a:avLst/>
              <a:gdLst>
                <a:gd name="T0" fmla="*/ 0 w 6"/>
                <a:gd name="T1" fmla="*/ 20 h 20"/>
                <a:gd name="T2" fmla="*/ 0 w 6"/>
                <a:gd name="T3" fmla="*/ 0 h 20"/>
                <a:gd name="T4" fmla="*/ 3 w 6"/>
                <a:gd name="T5" fmla="*/ 0 h 20"/>
                <a:gd name="T6" fmla="*/ 3 w 6"/>
                <a:gd name="T7" fmla="*/ 20 h 20"/>
                <a:gd name="T8" fmla="*/ 6 w 6"/>
                <a:gd name="T9" fmla="*/ 20 h 20"/>
                <a:gd name="T10" fmla="*/ 6 w 6"/>
                <a:gd name="T11" fmla="*/ 0 h 20"/>
                <a:gd name="T12" fmla="*/ 3 w 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0">
                  <a:moveTo>
                    <a:pt x="0" y="20"/>
                  </a:moveTo>
                  <a:lnTo>
                    <a:pt x="0" y="0"/>
                  </a:lnTo>
                  <a:lnTo>
                    <a:pt x="3" y="0"/>
                  </a:lnTo>
                  <a:lnTo>
                    <a:pt x="3" y="20"/>
                  </a:lnTo>
                  <a:lnTo>
                    <a:pt x="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 name="Freeform 487">
              <a:extLst>
                <a:ext uri="{FF2B5EF4-FFF2-40B4-BE49-F238E27FC236}">
                  <a16:creationId xmlns:a16="http://schemas.microsoft.com/office/drawing/2014/main" id="{844C76E1-C92B-9919-50F2-AB67CC248582}"/>
                </a:ext>
              </a:extLst>
            </p:cNvPr>
            <p:cNvSpPr>
              <a:spLocks/>
            </p:cNvSpPr>
            <p:nvPr/>
          </p:nvSpPr>
          <p:spPr bwMode="auto">
            <a:xfrm>
              <a:off x="3889" y="1339"/>
              <a:ext cx="6" cy="7"/>
            </a:xfrm>
            <a:custGeom>
              <a:avLst/>
              <a:gdLst>
                <a:gd name="T0" fmla="*/ 6 w 6"/>
                <a:gd name="T1" fmla="*/ 0 h 7"/>
                <a:gd name="T2" fmla="*/ 0 w 6"/>
                <a:gd name="T3" fmla="*/ 0 h 7"/>
                <a:gd name="T4" fmla="*/ 0 w 6"/>
                <a:gd name="T5" fmla="*/ 3 h 7"/>
                <a:gd name="T6" fmla="*/ 6 w 6"/>
                <a:gd name="T7" fmla="*/ 3 h 7"/>
                <a:gd name="T8" fmla="*/ 6 w 6"/>
                <a:gd name="T9" fmla="*/ 7 h 7"/>
                <a:gd name="T10" fmla="*/ 0 w 6"/>
                <a:gd name="T11" fmla="*/ 7 h 7"/>
                <a:gd name="T12" fmla="*/ 0 w 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6" y="0"/>
                  </a:moveTo>
                  <a:lnTo>
                    <a:pt x="0" y="0"/>
                  </a:lnTo>
                  <a:lnTo>
                    <a:pt x="0" y="3"/>
                  </a:lnTo>
                  <a:lnTo>
                    <a:pt x="6" y="3"/>
                  </a:lnTo>
                  <a:lnTo>
                    <a:pt x="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 name="Freeform 488">
              <a:extLst>
                <a:ext uri="{FF2B5EF4-FFF2-40B4-BE49-F238E27FC236}">
                  <a16:creationId xmlns:a16="http://schemas.microsoft.com/office/drawing/2014/main" id="{71DCDA93-2C52-74E7-FAB9-79C59CB7BC32}"/>
                </a:ext>
              </a:extLst>
            </p:cNvPr>
            <p:cNvSpPr>
              <a:spLocks/>
            </p:cNvSpPr>
            <p:nvPr/>
          </p:nvSpPr>
          <p:spPr bwMode="auto">
            <a:xfrm>
              <a:off x="3885" y="1339"/>
              <a:ext cx="4" cy="10"/>
            </a:xfrm>
            <a:custGeom>
              <a:avLst/>
              <a:gdLst>
                <a:gd name="T0" fmla="*/ 4 w 4"/>
                <a:gd name="T1" fmla="*/ 0 h 10"/>
                <a:gd name="T2" fmla="*/ 0 w 4"/>
                <a:gd name="T3" fmla="*/ 3 h 10"/>
                <a:gd name="T4" fmla="*/ 0 w 4"/>
                <a:gd name="T5" fmla="*/ 7 h 10"/>
                <a:gd name="T6" fmla="*/ 4 w 4"/>
                <a:gd name="T7" fmla="*/ 3 h 10"/>
                <a:gd name="T8" fmla="*/ 4 w 4"/>
                <a:gd name="T9" fmla="*/ 7 h 10"/>
                <a:gd name="T10" fmla="*/ 0 w 4"/>
                <a:gd name="T11" fmla="*/ 10 h 10"/>
                <a:gd name="T12" fmla="*/ 0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7"/>
                  </a:lnTo>
                  <a:lnTo>
                    <a:pt x="4" y="3"/>
                  </a:lnTo>
                  <a:lnTo>
                    <a:pt x="4"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 name="Freeform 489">
              <a:extLst>
                <a:ext uri="{FF2B5EF4-FFF2-40B4-BE49-F238E27FC236}">
                  <a16:creationId xmlns:a16="http://schemas.microsoft.com/office/drawing/2014/main" id="{FA5F64BA-F9B4-7F4B-681B-E3626294697E}"/>
                </a:ext>
              </a:extLst>
            </p:cNvPr>
            <p:cNvSpPr>
              <a:spLocks/>
            </p:cNvSpPr>
            <p:nvPr/>
          </p:nvSpPr>
          <p:spPr bwMode="auto">
            <a:xfrm>
              <a:off x="3882" y="1342"/>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3" name="Freeform 490">
              <a:extLst>
                <a:ext uri="{FF2B5EF4-FFF2-40B4-BE49-F238E27FC236}">
                  <a16:creationId xmlns:a16="http://schemas.microsoft.com/office/drawing/2014/main" id="{16B1AECC-2E8D-08E5-D2A5-758444D2EDA4}"/>
                </a:ext>
              </a:extLst>
            </p:cNvPr>
            <p:cNvSpPr>
              <a:spLocks/>
            </p:cNvSpPr>
            <p:nvPr/>
          </p:nvSpPr>
          <p:spPr bwMode="auto">
            <a:xfrm>
              <a:off x="3879" y="1346"/>
              <a:ext cx="3" cy="9"/>
            </a:xfrm>
            <a:custGeom>
              <a:avLst/>
              <a:gdLst>
                <a:gd name="T0" fmla="*/ 3 w 3"/>
                <a:gd name="T1" fmla="*/ 0 h 9"/>
                <a:gd name="T2" fmla="*/ 0 w 3"/>
                <a:gd name="T3" fmla="*/ 3 h 9"/>
                <a:gd name="T4" fmla="*/ 0 w 3"/>
                <a:gd name="T5" fmla="*/ 6 h 9"/>
                <a:gd name="T6" fmla="*/ 3 w 3"/>
                <a:gd name="T7" fmla="*/ 3 h 9"/>
                <a:gd name="T8" fmla="*/ 3 w 3"/>
                <a:gd name="T9" fmla="*/ 6 h 9"/>
                <a:gd name="T10" fmla="*/ 0 w 3"/>
                <a:gd name="T11" fmla="*/ 9 h 9"/>
                <a:gd name="T12" fmla="*/ 0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0" y="3"/>
                  </a:lnTo>
                  <a:lnTo>
                    <a:pt x="0" y="6"/>
                  </a:lnTo>
                  <a:lnTo>
                    <a:pt x="3" y="3"/>
                  </a:lnTo>
                  <a:lnTo>
                    <a:pt x="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4" name="Freeform 491">
              <a:extLst>
                <a:ext uri="{FF2B5EF4-FFF2-40B4-BE49-F238E27FC236}">
                  <a16:creationId xmlns:a16="http://schemas.microsoft.com/office/drawing/2014/main" id="{FB207468-135D-81BF-D2B4-F2D53051BC74}"/>
                </a:ext>
              </a:extLst>
            </p:cNvPr>
            <p:cNvSpPr>
              <a:spLocks/>
            </p:cNvSpPr>
            <p:nvPr/>
          </p:nvSpPr>
          <p:spPr bwMode="auto">
            <a:xfrm>
              <a:off x="3875" y="1352"/>
              <a:ext cx="10" cy="7"/>
            </a:xfrm>
            <a:custGeom>
              <a:avLst/>
              <a:gdLst>
                <a:gd name="T0" fmla="*/ 0 w 10"/>
                <a:gd name="T1" fmla="*/ 0 h 7"/>
                <a:gd name="T2" fmla="*/ 4 w 10"/>
                <a:gd name="T3" fmla="*/ 7 h 7"/>
                <a:gd name="T4" fmla="*/ 7 w 10"/>
                <a:gd name="T5" fmla="*/ 7 h 7"/>
                <a:gd name="T6" fmla="*/ 4 w 10"/>
                <a:gd name="T7" fmla="*/ 0 h 7"/>
                <a:gd name="T8" fmla="*/ 7 w 10"/>
                <a:gd name="T9" fmla="*/ 0 h 7"/>
                <a:gd name="T10" fmla="*/ 10 w 10"/>
                <a:gd name="T11" fmla="*/ 7 h 7"/>
                <a:gd name="T12" fmla="*/ 7 w 10"/>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4" y="7"/>
                  </a:lnTo>
                  <a:lnTo>
                    <a:pt x="7" y="7"/>
                  </a:lnTo>
                  <a:lnTo>
                    <a:pt x="4" y="0"/>
                  </a:lnTo>
                  <a:lnTo>
                    <a:pt x="7" y="0"/>
                  </a:lnTo>
                  <a:lnTo>
                    <a:pt x="10" y="7"/>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 name="Freeform 492">
              <a:extLst>
                <a:ext uri="{FF2B5EF4-FFF2-40B4-BE49-F238E27FC236}">
                  <a16:creationId xmlns:a16="http://schemas.microsoft.com/office/drawing/2014/main" id="{ACB4AA2E-AD33-E57E-261F-4778CFF8E016}"/>
                </a:ext>
              </a:extLst>
            </p:cNvPr>
            <p:cNvSpPr>
              <a:spLocks/>
            </p:cNvSpPr>
            <p:nvPr/>
          </p:nvSpPr>
          <p:spPr bwMode="auto">
            <a:xfrm>
              <a:off x="3882" y="1355"/>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6" name="Freeform 493">
              <a:extLst>
                <a:ext uri="{FF2B5EF4-FFF2-40B4-BE49-F238E27FC236}">
                  <a16:creationId xmlns:a16="http://schemas.microsoft.com/office/drawing/2014/main" id="{B9F80061-7C4E-AE09-83D0-0F1B7EAEFAF7}"/>
                </a:ext>
              </a:extLst>
            </p:cNvPr>
            <p:cNvSpPr>
              <a:spLocks/>
            </p:cNvSpPr>
            <p:nvPr/>
          </p:nvSpPr>
          <p:spPr bwMode="auto">
            <a:xfrm>
              <a:off x="3885" y="1359"/>
              <a:ext cx="4" cy="10"/>
            </a:xfrm>
            <a:custGeom>
              <a:avLst/>
              <a:gdLst>
                <a:gd name="T0" fmla="*/ 0 w 4"/>
                <a:gd name="T1" fmla="*/ 0 h 10"/>
                <a:gd name="T2" fmla="*/ 4 w 4"/>
                <a:gd name="T3" fmla="*/ 3 h 10"/>
                <a:gd name="T4" fmla="*/ 4 w 4"/>
                <a:gd name="T5" fmla="*/ 6 h 10"/>
                <a:gd name="T6" fmla="*/ 0 w 4"/>
                <a:gd name="T7" fmla="*/ 3 h 10"/>
                <a:gd name="T8" fmla="*/ 0 w 4"/>
                <a:gd name="T9" fmla="*/ 6 h 10"/>
                <a:gd name="T10" fmla="*/ 4 w 4"/>
                <a:gd name="T11" fmla="*/ 10 h 10"/>
                <a:gd name="T12" fmla="*/ 4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6"/>
                  </a:lnTo>
                  <a:lnTo>
                    <a:pt x="0" y="3"/>
                  </a:lnTo>
                  <a:lnTo>
                    <a:pt x="0" y="6"/>
                  </a:lnTo>
                  <a:lnTo>
                    <a:pt x="4" y="10"/>
                  </a:lnTo>
                  <a:lnTo>
                    <a:pt x="4"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7" name="Freeform 494">
              <a:extLst>
                <a:ext uri="{FF2B5EF4-FFF2-40B4-BE49-F238E27FC236}">
                  <a16:creationId xmlns:a16="http://schemas.microsoft.com/office/drawing/2014/main" id="{C53DD0EC-5B76-6ACD-E067-C61221442C8E}"/>
                </a:ext>
              </a:extLst>
            </p:cNvPr>
            <p:cNvSpPr>
              <a:spLocks/>
            </p:cNvSpPr>
            <p:nvPr/>
          </p:nvSpPr>
          <p:spPr bwMode="auto">
            <a:xfrm>
              <a:off x="3889" y="1359"/>
              <a:ext cx="6" cy="10"/>
            </a:xfrm>
            <a:custGeom>
              <a:avLst/>
              <a:gdLst>
                <a:gd name="T0" fmla="*/ 0 w 6"/>
                <a:gd name="T1" fmla="*/ 3 h 10"/>
                <a:gd name="T2" fmla="*/ 6 w 6"/>
                <a:gd name="T3" fmla="*/ 0 h 10"/>
                <a:gd name="T4" fmla="*/ 6 w 6"/>
                <a:gd name="T5" fmla="*/ 3 h 10"/>
                <a:gd name="T6" fmla="*/ 0 w 6"/>
                <a:gd name="T7" fmla="*/ 6 h 10"/>
                <a:gd name="T8" fmla="*/ 0 w 6"/>
                <a:gd name="T9" fmla="*/ 10 h 10"/>
                <a:gd name="T10" fmla="*/ 6 w 6"/>
                <a:gd name="T11" fmla="*/ 6 h 10"/>
                <a:gd name="T12" fmla="*/ 6 w 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3"/>
                  </a:moveTo>
                  <a:lnTo>
                    <a:pt x="6" y="0"/>
                  </a:lnTo>
                  <a:lnTo>
                    <a:pt x="6" y="3"/>
                  </a:lnTo>
                  <a:lnTo>
                    <a:pt x="0" y="6"/>
                  </a:lnTo>
                  <a:lnTo>
                    <a:pt x="0" y="10"/>
                  </a:lnTo>
                  <a:lnTo>
                    <a:pt x="6" y="6"/>
                  </a:lnTo>
                  <a:lnTo>
                    <a:pt x="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 name="Freeform 495">
              <a:extLst>
                <a:ext uri="{FF2B5EF4-FFF2-40B4-BE49-F238E27FC236}">
                  <a16:creationId xmlns:a16="http://schemas.microsoft.com/office/drawing/2014/main" id="{60C5A06B-1A2E-B11C-97EA-DBD36D85EFF6}"/>
                </a:ext>
              </a:extLst>
            </p:cNvPr>
            <p:cNvSpPr>
              <a:spLocks/>
            </p:cNvSpPr>
            <p:nvPr/>
          </p:nvSpPr>
          <p:spPr bwMode="auto">
            <a:xfrm>
              <a:off x="1842" y="1365"/>
              <a:ext cx="6" cy="70"/>
            </a:xfrm>
            <a:custGeom>
              <a:avLst/>
              <a:gdLst>
                <a:gd name="T0" fmla="*/ 0 w 6"/>
                <a:gd name="T1" fmla="*/ 0 h 70"/>
                <a:gd name="T2" fmla="*/ 0 w 6"/>
                <a:gd name="T3" fmla="*/ 70 h 70"/>
                <a:gd name="T4" fmla="*/ 3 w 6"/>
                <a:gd name="T5" fmla="*/ 70 h 70"/>
                <a:gd name="T6" fmla="*/ 3 w 6"/>
                <a:gd name="T7" fmla="*/ 0 h 70"/>
                <a:gd name="T8" fmla="*/ 6 w 6"/>
                <a:gd name="T9" fmla="*/ 0 h 70"/>
                <a:gd name="T10" fmla="*/ 6 w 6"/>
                <a:gd name="T11" fmla="*/ 70 h 70"/>
                <a:gd name="T12" fmla="*/ 3 w 6"/>
                <a:gd name="T13" fmla="*/ 7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0">
                  <a:moveTo>
                    <a:pt x="0" y="0"/>
                  </a:moveTo>
                  <a:lnTo>
                    <a:pt x="0" y="70"/>
                  </a:lnTo>
                  <a:lnTo>
                    <a:pt x="3" y="70"/>
                  </a:lnTo>
                  <a:lnTo>
                    <a:pt x="3" y="0"/>
                  </a:lnTo>
                  <a:lnTo>
                    <a:pt x="6" y="0"/>
                  </a:lnTo>
                  <a:lnTo>
                    <a:pt x="6" y="70"/>
                  </a:lnTo>
                  <a:lnTo>
                    <a:pt x="3" y="7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9" name="Freeform 496">
              <a:extLst>
                <a:ext uri="{FF2B5EF4-FFF2-40B4-BE49-F238E27FC236}">
                  <a16:creationId xmlns:a16="http://schemas.microsoft.com/office/drawing/2014/main" id="{D83E52FE-DE2D-7D81-1371-62AB5030485A}"/>
                </a:ext>
              </a:extLst>
            </p:cNvPr>
            <p:cNvSpPr>
              <a:spLocks/>
            </p:cNvSpPr>
            <p:nvPr/>
          </p:nvSpPr>
          <p:spPr bwMode="auto">
            <a:xfrm>
              <a:off x="3023" y="1388"/>
              <a:ext cx="26" cy="7"/>
            </a:xfrm>
            <a:custGeom>
              <a:avLst/>
              <a:gdLst>
                <a:gd name="T0" fmla="*/ 0 w 26"/>
                <a:gd name="T1" fmla="*/ 0 h 7"/>
                <a:gd name="T2" fmla="*/ 26 w 26"/>
                <a:gd name="T3" fmla="*/ 0 h 7"/>
                <a:gd name="T4" fmla="*/ 26 w 26"/>
                <a:gd name="T5" fmla="*/ 4 h 7"/>
                <a:gd name="T6" fmla="*/ 0 w 26"/>
                <a:gd name="T7" fmla="*/ 4 h 7"/>
                <a:gd name="T8" fmla="*/ 0 w 26"/>
                <a:gd name="T9" fmla="*/ 7 h 7"/>
                <a:gd name="T10" fmla="*/ 26 w 26"/>
                <a:gd name="T11" fmla="*/ 7 h 7"/>
                <a:gd name="T12" fmla="*/ 26 w 2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0" y="0"/>
                  </a:moveTo>
                  <a:lnTo>
                    <a:pt x="26" y="0"/>
                  </a:lnTo>
                  <a:lnTo>
                    <a:pt x="26" y="4"/>
                  </a:lnTo>
                  <a:lnTo>
                    <a:pt x="0" y="4"/>
                  </a:lnTo>
                  <a:lnTo>
                    <a:pt x="0" y="7"/>
                  </a:lnTo>
                  <a:lnTo>
                    <a:pt x="26" y="7"/>
                  </a:lnTo>
                  <a:lnTo>
                    <a:pt x="2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0" name="Freeform 497">
              <a:extLst>
                <a:ext uri="{FF2B5EF4-FFF2-40B4-BE49-F238E27FC236}">
                  <a16:creationId xmlns:a16="http://schemas.microsoft.com/office/drawing/2014/main" id="{FEC3F842-3D6E-8B64-3489-D9400E50896C}"/>
                </a:ext>
              </a:extLst>
            </p:cNvPr>
            <p:cNvSpPr>
              <a:spLocks/>
            </p:cNvSpPr>
            <p:nvPr/>
          </p:nvSpPr>
          <p:spPr bwMode="auto">
            <a:xfrm>
              <a:off x="3020" y="1355"/>
              <a:ext cx="6" cy="37"/>
            </a:xfrm>
            <a:custGeom>
              <a:avLst/>
              <a:gdLst>
                <a:gd name="T0" fmla="*/ 0 w 6"/>
                <a:gd name="T1" fmla="*/ 0 h 37"/>
                <a:gd name="T2" fmla="*/ 0 w 6"/>
                <a:gd name="T3" fmla="*/ 37 h 37"/>
                <a:gd name="T4" fmla="*/ 3 w 6"/>
                <a:gd name="T5" fmla="*/ 37 h 37"/>
                <a:gd name="T6" fmla="*/ 3 w 6"/>
                <a:gd name="T7" fmla="*/ 0 h 37"/>
                <a:gd name="T8" fmla="*/ 6 w 6"/>
                <a:gd name="T9" fmla="*/ 0 h 37"/>
                <a:gd name="T10" fmla="*/ 6 w 6"/>
                <a:gd name="T11" fmla="*/ 37 h 37"/>
                <a:gd name="T12" fmla="*/ 3 w 6"/>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7">
                  <a:moveTo>
                    <a:pt x="0" y="0"/>
                  </a:moveTo>
                  <a:lnTo>
                    <a:pt x="0" y="37"/>
                  </a:lnTo>
                  <a:lnTo>
                    <a:pt x="3" y="37"/>
                  </a:lnTo>
                  <a:lnTo>
                    <a:pt x="3" y="0"/>
                  </a:lnTo>
                  <a:lnTo>
                    <a:pt x="6" y="0"/>
                  </a:lnTo>
                  <a:lnTo>
                    <a:pt x="6" y="37"/>
                  </a:lnTo>
                  <a:lnTo>
                    <a:pt x="3" y="3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1" name="Freeform 498">
              <a:extLst>
                <a:ext uri="{FF2B5EF4-FFF2-40B4-BE49-F238E27FC236}">
                  <a16:creationId xmlns:a16="http://schemas.microsoft.com/office/drawing/2014/main" id="{457AF42C-9BC0-8964-8041-A31BB2CCCC9B}"/>
                </a:ext>
              </a:extLst>
            </p:cNvPr>
            <p:cNvSpPr>
              <a:spLocks/>
            </p:cNvSpPr>
            <p:nvPr/>
          </p:nvSpPr>
          <p:spPr bwMode="auto">
            <a:xfrm>
              <a:off x="3023" y="1392"/>
              <a:ext cx="7" cy="52"/>
            </a:xfrm>
            <a:custGeom>
              <a:avLst/>
              <a:gdLst>
                <a:gd name="T0" fmla="*/ 0 w 7"/>
                <a:gd name="T1" fmla="*/ 0 h 52"/>
                <a:gd name="T2" fmla="*/ 0 w 7"/>
                <a:gd name="T3" fmla="*/ 52 h 52"/>
                <a:gd name="T4" fmla="*/ 3 w 7"/>
                <a:gd name="T5" fmla="*/ 52 h 52"/>
                <a:gd name="T6" fmla="*/ 3 w 7"/>
                <a:gd name="T7" fmla="*/ 0 h 52"/>
                <a:gd name="T8" fmla="*/ 7 w 7"/>
                <a:gd name="T9" fmla="*/ 0 h 52"/>
                <a:gd name="T10" fmla="*/ 7 w 7"/>
                <a:gd name="T11" fmla="*/ 52 h 52"/>
                <a:gd name="T12" fmla="*/ 3 w 7"/>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2">
                  <a:moveTo>
                    <a:pt x="0" y="0"/>
                  </a:moveTo>
                  <a:lnTo>
                    <a:pt x="0" y="52"/>
                  </a:lnTo>
                  <a:lnTo>
                    <a:pt x="3" y="52"/>
                  </a:lnTo>
                  <a:lnTo>
                    <a:pt x="3" y="0"/>
                  </a:lnTo>
                  <a:lnTo>
                    <a:pt x="7" y="0"/>
                  </a:lnTo>
                  <a:lnTo>
                    <a:pt x="7" y="52"/>
                  </a:lnTo>
                  <a:lnTo>
                    <a:pt x="3" y="5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2" name="Freeform 499">
              <a:extLst>
                <a:ext uri="{FF2B5EF4-FFF2-40B4-BE49-F238E27FC236}">
                  <a16:creationId xmlns:a16="http://schemas.microsoft.com/office/drawing/2014/main" id="{EDFAD959-88B0-F1D1-0981-B6AD5838F8A5}"/>
                </a:ext>
              </a:extLst>
            </p:cNvPr>
            <p:cNvSpPr>
              <a:spLocks/>
            </p:cNvSpPr>
            <p:nvPr/>
          </p:nvSpPr>
          <p:spPr bwMode="auto">
            <a:xfrm>
              <a:off x="3882" y="136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3" name="Freeform 500">
              <a:extLst>
                <a:ext uri="{FF2B5EF4-FFF2-40B4-BE49-F238E27FC236}">
                  <a16:creationId xmlns:a16="http://schemas.microsoft.com/office/drawing/2014/main" id="{06A21DBE-2747-90FD-0214-9588F886B39A}"/>
                </a:ext>
              </a:extLst>
            </p:cNvPr>
            <p:cNvSpPr>
              <a:spLocks/>
            </p:cNvSpPr>
            <p:nvPr/>
          </p:nvSpPr>
          <p:spPr bwMode="auto">
            <a:xfrm>
              <a:off x="3520" y="1359"/>
              <a:ext cx="16" cy="6"/>
            </a:xfrm>
            <a:custGeom>
              <a:avLst/>
              <a:gdLst>
                <a:gd name="T0" fmla="*/ 16 w 16"/>
                <a:gd name="T1" fmla="*/ 0 h 6"/>
                <a:gd name="T2" fmla="*/ 0 w 16"/>
                <a:gd name="T3" fmla="*/ 0 h 6"/>
                <a:gd name="T4" fmla="*/ 0 w 16"/>
                <a:gd name="T5" fmla="*/ 3 h 6"/>
                <a:gd name="T6" fmla="*/ 16 w 16"/>
                <a:gd name="T7" fmla="*/ 3 h 6"/>
                <a:gd name="T8" fmla="*/ 16 w 16"/>
                <a:gd name="T9" fmla="*/ 6 h 6"/>
                <a:gd name="T10" fmla="*/ 0 w 16"/>
                <a:gd name="T11" fmla="*/ 6 h 6"/>
                <a:gd name="T12" fmla="*/ 0 w 16"/>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
                  <a:moveTo>
                    <a:pt x="16" y="0"/>
                  </a:moveTo>
                  <a:lnTo>
                    <a:pt x="0" y="0"/>
                  </a:lnTo>
                  <a:lnTo>
                    <a:pt x="0" y="3"/>
                  </a:lnTo>
                  <a:lnTo>
                    <a:pt x="16" y="3"/>
                  </a:lnTo>
                  <a:lnTo>
                    <a:pt x="16"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4" name="Freeform 501">
              <a:extLst>
                <a:ext uri="{FF2B5EF4-FFF2-40B4-BE49-F238E27FC236}">
                  <a16:creationId xmlns:a16="http://schemas.microsoft.com/office/drawing/2014/main" id="{96302062-2932-3224-3E34-125C4B507AD1}"/>
                </a:ext>
              </a:extLst>
            </p:cNvPr>
            <p:cNvSpPr>
              <a:spLocks/>
            </p:cNvSpPr>
            <p:nvPr/>
          </p:nvSpPr>
          <p:spPr bwMode="auto">
            <a:xfrm>
              <a:off x="1848" y="1309"/>
              <a:ext cx="69" cy="7"/>
            </a:xfrm>
            <a:custGeom>
              <a:avLst/>
              <a:gdLst>
                <a:gd name="T0" fmla="*/ 0 w 69"/>
                <a:gd name="T1" fmla="*/ 0 h 7"/>
                <a:gd name="T2" fmla="*/ 69 w 69"/>
                <a:gd name="T3" fmla="*/ 0 h 7"/>
                <a:gd name="T4" fmla="*/ 69 w 69"/>
                <a:gd name="T5" fmla="*/ 4 h 7"/>
                <a:gd name="T6" fmla="*/ 0 w 69"/>
                <a:gd name="T7" fmla="*/ 4 h 7"/>
                <a:gd name="T8" fmla="*/ 0 w 69"/>
                <a:gd name="T9" fmla="*/ 7 h 7"/>
                <a:gd name="T10" fmla="*/ 69 w 69"/>
                <a:gd name="T11" fmla="*/ 7 h 7"/>
                <a:gd name="T12" fmla="*/ 69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0" y="0"/>
                  </a:moveTo>
                  <a:lnTo>
                    <a:pt x="69" y="0"/>
                  </a:lnTo>
                  <a:lnTo>
                    <a:pt x="69" y="4"/>
                  </a:lnTo>
                  <a:lnTo>
                    <a:pt x="0" y="4"/>
                  </a:lnTo>
                  <a:lnTo>
                    <a:pt x="0" y="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5" name="Freeform 502">
              <a:extLst>
                <a:ext uri="{FF2B5EF4-FFF2-40B4-BE49-F238E27FC236}">
                  <a16:creationId xmlns:a16="http://schemas.microsoft.com/office/drawing/2014/main" id="{3FE2A197-B298-0140-CFAB-49BED2364639}"/>
                </a:ext>
              </a:extLst>
            </p:cNvPr>
            <p:cNvSpPr>
              <a:spLocks/>
            </p:cNvSpPr>
            <p:nvPr/>
          </p:nvSpPr>
          <p:spPr bwMode="auto">
            <a:xfrm>
              <a:off x="1914" y="1303"/>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6" name="Freeform 503">
              <a:extLst>
                <a:ext uri="{FF2B5EF4-FFF2-40B4-BE49-F238E27FC236}">
                  <a16:creationId xmlns:a16="http://schemas.microsoft.com/office/drawing/2014/main" id="{A7E53DF3-FBCD-47CD-EF2F-B6EDACBCA015}"/>
                </a:ext>
              </a:extLst>
            </p:cNvPr>
            <p:cNvSpPr>
              <a:spLocks/>
            </p:cNvSpPr>
            <p:nvPr/>
          </p:nvSpPr>
          <p:spPr bwMode="auto">
            <a:xfrm>
              <a:off x="1848" y="1299"/>
              <a:ext cx="69" cy="7"/>
            </a:xfrm>
            <a:custGeom>
              <a:avLst/>
              <a:gdLst>
                <a:gd name="T0" fmla="*/ 69 w 69"/>
                <a:gd name="T1" fmla="*/ 0 h 7"/>
                <a:gd name="T2" fmla="*/ 0 w 69"/>
                <a:gd name="T3" fmla="*/ 0 h 7"/>
                <a:gd name="T4" fmla="*/ 0 w 69"/>
                <a:gd name="T5" fmla="*/ 4 h 7"/>
                <a:gd name="T6" fmla="*/ 69 w 69"/>
                <a:gd name="T7" fmla="*/ 4 h 7"/>
                <a:gd name="T8" fmla="*/ 69 w 69"/>
                <a:gd name="T9" fmla="*/ 7 h 7"/>
                <a:gd name="T10" fmla="*/ 0 w 69"/>
                <a:gd name="T11" fmla="*/ 7 h 7"/>
                <a:gd name="T12" fmla="*/ 0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69" y="0"/>
                  </a:moveTo>
                  <a:lnTo>
                    <a:pt x="0" y="0"/>
                  </a:lnTo>
                  <a:lnTo>
                    <a:pt x="0" y="4"/>
                  </a:lnTo>
                  <a:lnTo>
                    <a:pt x="69" y="4"/>
                  </a:lnTo>
                  <a:lnTo>
                    <a:pt x="69"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7" name="Freeform 504">
              <a:extLst>
                <a:ext uri="{FF2B5EF4-FFF2-40B4-BE49-F238E27FC236}">
                  <a16:creationId xmlns:a16="http://schemas.microsoft.com/office/drawing/2014/main" id="{15E755FC-A88D-6823-A947-930A5DC133A3}"/>
                </a:ext>
              </a:extLst>
            </p:cNvPr>
            <p:cNvSpPr>
              <a:spLocks/>
            </p:cNvSpPr>
            <p:nvPr/>
          </p:nvSpPr>
          <p:spPr bwMode="auto">
            <a:xfrm>
              <a:off x="1845" y="1303"/>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8" name="Freeform 505">
              <a:extLst>
                <a:ext uri="{FF2B5EF4-FFF2-40B4-BE49-F238E27FC236}">
                  <a16:creationId xmlns:a16="http://schemas.microsoft.com/office/drawing/2014/main" id="{A322B0C2-C52E-E516-E9AF-7C9C18AFA6B9}"/>
                </a:ext>
              </a:extLst>
            </p:cNvPr>
            <p:cNvSpPr>
              <a:spLocks/>
            </p:cNvSpPr>
            <p:nvPr/>
          </p:nvSpPr>
          <p:spPr bwMode="auto">
            <a:xfrm>
              <a:off x="1848" y="1299"/>
              <a:ext cx="69" cy="17"/>
            </a:xfrm>
            <a:custGeom>
              <a:avLst/>
              <a:gdLst>
                <a:gd name="T0" fmla="*/ 0 w 69"/>
                <a:gd name="T1" fmla="*/ 10 h 17"/>
                <a:gd name="T2" fmla="*/ 69 w 69"/>
                <a:gd name="T3" fmla="*/ 0 h 17"/>
                <a:gd name="T4" fmla="*/ 69 w 69"/>
                <a:gd name="T5" fmla="*/ 4 h 17"/>
                <a:gd name="T6" fmla="*/ 0 w 69"/>
                <a:gd name="T7" fmla="*/ 14 h 17"/>
                <a:gd name="T8" fmla="*/ 0 w 69"/>
                <a:gd name="T9" fmla="*/ 17 h 17"/>
                <a:gd name="T10" fmla="*/ 69 w 69"/>
                <a:gd name="T11" fmla="*/ 7 h 17"/>
                <a:gd name="T12" fmla="*/ 69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0" y="10"/>
                  </a:moveTo>
                  <a:lnTo>
                    <a:pt x="69" y="0"/>
                  </a:lnTo>
                  <a:lnTo>
                    <a:pt x="69" y="4"/>
                  </a:lnTo>
                  <a:lnTo>
                    <a:pt x="0" y="14"/>
                  </a:lnTo>
                  <a:lnTo>
                    <a:pt x="0" y="1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9" name="Freeform 506">
              <a:extLst>
                <a:ext uri="{FF2B5EF4-FFF2-40B4-BE49-F238E27FC236}">
                  <a16:creationId xmlns:a16="http://schemas.microsoft.com/office/drawing/2014/main" id="{22678D16-417D-2D71-4EC3-1645A8E15220}"/>
                </a:ext>
              </a:extLst>
            </p:cNvPr>
            <p:cNvSpPr>
              <a:spLocks/>
            </p:cNvSpPr>
            <p:nvPr/>
          </p:nvSpPr>
          <p:spPr bwMode="auto">
            <a:xfrm>
              <a:off x="1914" y="1303"/>
              <a:ext cx="7" cy="10"/>
            </a:xfrm>
            <a:custGeom>
              <a:avLst/>
              <a:gdLst>
                <a:gd name="T0" fmla="*/ 0 w 7"/>
                <a:gd name="T1" fmla="*/ 0 h 10"/>
                <a:gd name="T2" fmla="*/ 0 w 7"/>
                <a:gd name="T3" fmla="*/ 10 h 10"/>
                <a:gd name="T4" fmla="*/ 3 w 7"/>
                <a:gd name="T5" fmla="*/ 10 h 10"/>
                <a:gd name="T6" fmla="*/ 3 w 7"/>
                <a:gd name="T7" fmla="*/ 0 h 10"/>
                <a:gd name="T8" fmla="*/ 7 w 7"/>
                <a:gd name="T9" fmla="*/ 0 h 10"/>
                <a:gd name="T10" fmla="*/ 7 w 7"/>
                <a:gd name="T11" fmla="*/ 10 h 10"/>
                <a:gd name="T12" fmla="*/ 3 w 7"/>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0" y="10"/>
                  </a:lnTo>
                  <a:lnTo>
                    <a:pt x="3" y="10"/>
                  </a:lnTo>
                  <a:lnTo>
                    <a:pt x="3" y="0"/>
                  </a:lnTo>
                  <a:lnTo>
                    <a:pt x="7"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0" name="Freeform 507">
              <a:extLst>
                <a:ext uri="{FF2B5EF4-FFF2-40B4-BE49-F238E27FC236}">
                  <a16:creationId xmlns:a16="http://schemas.microsoft.com/office/drawing/2014/main" id="{33CD5B43-2652-FD7D-1DD3-05C3AD27F8FF}"/>
                </a:ext>
              </a:extLst>
            </p:cNvPr>
            <p:cNvSpPr>
              <a:spLocks/>
            </p:cNvSpPr>
            <p:nvPr/>
          </p:nvSpPr>
          <p:spPr bwMode="auto">
            <a:xfrm>
              <a:off x="1848" y="1299"/>
              <a:ext cx="69" cy="17"/>
            </a:xfrm>
            <a:custGeom>
              <a:avLst/>
              <a:gdLst>
                <a:gd name="T0" fmla="*/ 69 w 69"/>
                <a:gd name="T1" fmla="*/ 10 h 17"/>
                <a:gd name="T2" fmla="*/ 0 w 69"/>
                <a:gd name="T3" fmla="*/ 0 h 17"/>
                <a:gd name="T4" fmla="*/ 0 w 69"/>
                <a:gd name="T5" fmla="*/ 4 h 17"/>
                <a:gd name="T6" fmla="*/ 69 w 69"/>
                <a:gd name="T7" fmla="*/ 14 h 17"/>
                <a:gd name="T8" fmla="*/ 69 w 69"/>
                <a:gd name="T9" fmla="*/ 17 h 17"/>
                <a:gd name="T10" fmla="*/ 0 w 69"/>
                <a:gd name="T11" fmla="*/ 7 h 17"/>
                <a:gd name="T12" fmla="*/ 0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69" y="10"/>
                  </a:moveTo>
                  <a:lnTo>
                    <a:pt x="0" y="0"/>
                  </a:lnTo>
                  <a:lnTo>
                    <a:pt x="0" y="4"/>
                  </a:lnTo>
                  <a:lnTo>
                    <a:pt x="69" y="14"/>
                  </a:lnTo>
                  <a:lnTo>
                    <a:pt x="6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1" name="Freeform 508">
              <a:extLst>
                <a:ext uri="{FF2B5EF4-FFF2-40B4-BE49-F238E27FC236}">
                  <a16:creationId xmlns:a16="http://schemas.microsoft.com/office/drawing/2014/main" id="{9AD0943A-CFD9-A7E4-ACBD-F372D7F8571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2" name="Freeform 509">
              <a:extLst>
                <a:ext uri="{FF2B5EF4-FFF2-40B4-BE49-F238E27FC236}">
                  <a16:creationId xmlns:a16="http://schemas.microsoft.com/office/drawing/2014/main" id="{28380FC5-B7D2-90D1-20A9-9B67949D9AE5}"/>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3" name="Freeform 510">
              <a:extLst>
                <a:ext uri="{FF2B5EF4-FFF2-40B4-BE49-F238E27FC236}">
                  <a16:creationId xmlns:a16="http://schemas.microsoft.com/office/drawing/2014/main" id="{AB6E6F94-0051-6659-E3C2-9E529D90DE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4" name="Freeform 511">
              <a:extLst>
                <a:ext uri="{FF2B5EF4-FFF2-40B4-BE49-F238E27FC236}">
                  <a16:creationId xmlns:a16="http://schemas.microsoft.com/office/drawing/2014/main" id="{FBBF06B7-49C7-EC98-BB3D-8CEFDC1C3AA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5" name="Freeform 512">
              <a:extLst>
                <a:ext uri="{FF2B5EF4-FFF2-40B4-BE49-F238E27FC236}">
                  <a16:creationId xmlns:a16="http://schemas.microsoft.com/office/drawing/2014/main" id="{A69E127B-D928-6538-B7D1-2A4891AD3958}"/>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6" name="Freeform 513">
              <a:extLst>
                <a:ext uri="{FF2B5EF4-FFF2-40B4-BE49-F238E27FC236}">
                  <a16:creationId xmlns:a16="http://schemas.microsoft.com/office/drawing/2014/main" id="{A3D72260-2530-D1B8-9094-D8D39E9A5543}"/>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7" name="Freeform 514">
              <a:extLst>
                <a:ext uri="{FF2B5EF4-FFF2-40B4-BE49-F238E27FC236}">
                  <a16:creationId xmlns:a16="http://schemas.microsoft.com/office/drawing/2014/main" id="{6E2C9808-F2E9-D929-3BD5-AA1D5C4A758D}"/>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8" name="Freeform 515">
              <a:extLst>
                <a:ext uri="{FF2B5EF4-FFF2-40B4-BE49-F238E27FC236}">
                  <a16:creationId xmlns:a16="http://schemas.microsoft.com/office/drawing/2014/main" id="{824D7312-B933-2BDE-0344-C69A00BAF4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9" name="Freeform 516">
              <a:extLst>
                <a:ext uri="{FF2B5EF4-FFF2-40B4-BE49-F238E27FC236}">
                  <a16:creationId xmlns:a16="http://schemas.microsoft.com/office/drawing/2014/main" id="{FAEFC178-C4D0-F858-09CA-E146F235C6E2}"/>
                </a:ext>
              </a:extLst>
            </p:cNvPr>
            <p:cNvSpPr>
              <a:spLocks/>
            </p:cNvSpPr>
            <p:nvPr/>
          </p:nvSpPr>
          <p:spPr bwMode="auto">
            <a:xfrm>
              <a:off x="3517" y="1290"/>
              <a:ext cx="6" cy="72"/>
            </a:xfrm>
            <a:custGeom>
              <a:avLst/>
              <a:gdLst>
                <a:gd name="T0" fmla="*/ 0 w 6"/>
                <a:gd name="T1" fmla="*/ 72 h 72"/>
                <a:gd name="T2" fmla="*/ 0 w 6"/>
                <a:gd name="T3" fmla="*/ 0 h 72"/>
                <a:gd name="T4" fmla="*/ 3 w 6"/>
                <a:gd name="T5" fmla="*/ 0 h 72"/>
                <a:gd name="T6" fmla="*/ 3 w 6"/>
                <a:gd name="T7" fmla="*/ 72 h 72"/>
                <a:gd name="T8" fmla="*/ 6 w 6"/>
                <a:gd name="T9" fmla="*/ 72 h 72"/>
                <a:gd name="T10" fmla="*/ 6 w 6"/>
                <a:gd name="T11" fmla="*/ 0 h 72"/>
                <a:gd name="T12" fmla="*/ 3 w 6"/>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2">
                  <a:moveTo>
                    <a:pt x="0" y="72"/>
                  </a:moveTo>
                  <a:lnTo>
                    <a:pt x="0" y="0"/>
                  </a:lnTo>
                  <a:lnTo>
                    <a:pt x="3" y="0"/>
                  </a:lnTo>
                  <a:lnTo>
                    <a:pt x="3" y="72"/>
                  </a:lnTo>
                  <a:lnTo>
                    <a:pt x="6" y="72"/>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0" name="Freeform 517">
              <a:extLst>
                <a:ext uri="{FF2B5EF4-FFF2-40B4-BE49-F238E27FC236}">
                  <a16:creationId xmlns:a16="http://schemas.microsoft.com/office/drawing/2014/main" id="{639225D6-6E9D-0643-6243-368E9EB040D5}"/>
                </a:ext>
              </a:extLst>
            </p:cNvPr>
            <p:cNvSpPr>
              <a:spLocks/>
            </p:cNvSpPr>
            <p:nvPr/>
          </p:nvSpPr>
          <p:spPr bwMode="auto">
            <a:xfrm>
              <a:off x="3517" y="1286"/>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1" name="Freeform 518">
              <a:extLst>
                <a:ext uri="{FF2B5EF4-FFF2-40B4-BE49-F238E27FC236}">
                  <a16:creationId xmlns:a16="http://schemas.microsoft.com/office/drawing/2014/main" id="{19CF9E0A-43E0-0A70-88BC-8DC8DE22AC51}"/>
                </a:ext>
              </a:extLst>
            </p:cNvPr>
            <p:cNvSpPr>
              <a:spLocks/>
            </p:cNvSpPr>
            <p:nvPr/>
          </p:nvSpPr>
          <p:spPr bwMode="auto">
            <a:xfrm>
              <a:off x="3510" y="1118"/>
              <a:ext cx="10" cy="172"/>
            </a:xfrm>
            <a:custGeom>
              <a:avLst/>
              <a:gdLst>
                <a:gd name="T0" fmla="*/ 3 w 10"/>
                <a:gd name="T1" fmla="*/ 172 h 172"/>
                <a:gd name="T2" fmla="*/ 0 w 10"/>
                <a:gd name="T3" fmla="*/ 0 h 172"/>
                <a:gd name="T4" fmla="*/ 3 w 10"/>
                <a:gd name="T5" fmla="*/ 0 h 172"/>
                <a:gd name="T6" fmla="*/ 7 w 10"/>
                <a:gd name="T7" fmla="*/ 172 h 172"/>
                <a:gd name="T8" fmla="*/ 10 w 10"/>
                <a:gd name="T9" fmla="*/ 172 h 172"/>
                <a:gd name="T10" fmla="*/ 7 w 10"/>
                <a:gd name="T11" fmla="*/ 0 h 172"/>
                <a:gd name="T12" fmla="*/ 3 w 10"/>
                <a:gd name="T13" fmla="*/ 0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2">
                  <a:moveTo>
                    <a:pt x="3" y="172"/>
                  </a:moveTo>
                  <a:lnTo>
                    <a:pt x="0" y="0"/>
                  </a:lnTo>
                  <a:lnTo>
                    <a:pt x="3" y="0"/>
                  </a:lnTo>
                  <a:lnTo>
                    <a:pt x="7" y="172"/>
                  </a:lnTo>
                  <a:lnTo>
                    <a:pt x="10" y="1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2" name="Freeform 519">
              <a:extLst>
                <a:ext uri="{FF2B5EF4-FFF2-40B4-BE49-F238E27FC236}">
                  <a16:creationId xmlns:a16="http://schemas.microsoft.com/office/drawing/2014/main" id="{AF61D437-8D9C-AD9A-7F0B-1FEE64E95DE0}"/>
                </a:ext>
              </a:extLst>
            </p:cNvPr>
            <p:cNvSpPr>
              <a:spLocks/>
            </p:cNvSpPr>
            <p:nvPr/>
          </p:nvSpPr>
          <p:spPr bwMode="auto">
            <a:xfrm>
              <a:off x="3513" y="1115"/>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3" name="Freeform 520">
              <a:extLst>
                <a:ext uri="{FF2B5EF4-FFF2-40B4-BE49-F238E27FC236}">
                  <a16:creationId xmlns:a16="http://schemas.microsoft.com/office/drawing/2014/main" id="{C568AED9-C0F8-37F7-83D7-1CB08400A8C8}"/>
                </a:ext>
              </a:extLst>
            </p:cNvPr>
            <p:cNvSpPr>
              <a:spLocks/>
            </p:cNvSpPr>
            <p:nvPr/>
          </p:nvSpPr>
          <p:spPr bwMode="auto">
            <a:xfrm>
              <a:off x="3517" y="960"/>
              <a:ext cx="6" cy="158"/>
            </a:xfrm>
            <a:custGeom>
              <a:avLst/>
              <a:gdLst>
                <a:gd name="T0" fmla="*/ 0 w 6"/>
                <a:gd name="T1" fmla="*/ 158 h 158"/>
                <a:gd name="T2" fmla="*/ 0 w 6"/>
                <a:gd name="T3" fmla="*/ 0 h 158"/>
                <a:gd name="T4" fmla="*/ 3 w 6"/>
                <a:gd name="T5" fmla="*/ 0 h 158"/>
                <a:gd name="T6" fmla="*/ 3 w 6"/>
                <a:gd name="T7" fmla="*/ 158 h 158"/>
                <a:gd name="T8" fmla="*/ 6 w 6"/>
                <a:gd name="T9" fmla="*/ 158 h 158"/>
                <a:gd name="T10" fmla="*/ 6 w 6"/>
                <a:gd name="T11" fmla="*/ 0 h 158"/>
                <a:gd name="T12" fmla="*/ 3 w 6"/>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58">
                  <a:moveTo>
                    <a:pt x="0" y="158"/>
                  </a:moveTo>
                  <a:lnTo>
                    <a:pt x="0" y="0"/>
                  </a:lnTo>
                  <a:lnTo>
                    <a:pt x="3" y="0"/>
                  </a:lnTo>
                  <a:lnTo>
                    <a:pt x="3" y="158"/>
                  </a:lnTo>
                  <a:lnTo>
                    <a:pt x="6" y="158"/>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4" name="Freeform 521">
              <a:extLst>
                <a:ext uri="{FF2B5EF4-FFF2-40B4-BE49-F238E27FC236}">
                  <a16:creationId xmlns:a16="http://schemas.microsoft.com/office/drawing/2014/main" id="{DC40E6D6-24E0-67EC-29FB-E8239FC96539}"/>
                </a:ext>
              </a:extLst>
            </p:cNvPr>
            <p:cNvSpPr>
              <a:spLocks/>
            </p:cNvSpPr>
            <p:nvPr/>
          </p:nvSpPr>
          <p:spPr bwMode="auto">
            <a:xfrm>
              <a:off x="3517" y="957"/>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5" name="Freeform 522">
              <a:extLst>
                <a:ext uri="{FF2B5EF4-FFF2-40B4-BE49-F238E27FC236}">
                  <a16:creationId xmlns:a16="http://schemas.microsoft.com/office/drawing/2014/main" id="{7BB808EF-9B54-E5B8-C629-7E71A240A822}"/>
                </a:ext>
              </a:extLst>
            </p:cNvPr>
            <p:cNvSpPr>
              <a:spLocks/>
            </p:cNvSpPr>
            <p:nvPr/>
          </p:nvSpPr>
          <p:spPr bwMode="auto">
            <a:xfrm>
              <a:off x="3517" y="95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6" name="Freeform 523">
              <a:extLst>
                <a:ext uri="{FF2B5EF4-FFF2-40B4-BE49-F238E27FC236}">
                  <a16:creationId xmlns:a16="http://schemas.microsoft.com/office/drawing/2014/main" id="{F44F1B2B-6DF4-08E0-2793-C3D1CF106AEE}"/>
                </a:ext>
              </a:extLst>
            </p:cNvPr>
            <p:cNvSpPr>
              <a:spLocks/>
            </p:cNvSpPr>
            <p:nvPr/>
          </p:nvSpPr>
          <p:spPr bwMode="auto">
            <a:xfrm>
              <a:off x="3513" y="954"/>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7" name="Freeform 524">
              <a:extLst>
                <a:ext uri="{FF2B5EF4-FFF2-40B4-BE49-F238E27FC236}">
                  <a16:creationId xmlns:a16="http://schemas.microsoft.com/office/drawing/2014/main" id="{587C9F72-55D6-7AB2-05D5-B746758291CB}"/>
                </a:ext>
              </a:extLst>
            </p:cNvPr>
            <p:cNvSpPr>
              <a:spLocks/>
            </p:cNvSpPr>
            <p:nvPr/>
          </p:nvSpPr>
          <p:spPr bwMode="auto">
            <a:xfrm>
              <a:off x="3517" y="950"/>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8" name="Freeform 525">
              <a:extLst>
                <a:ext uri="{FF2B5EF4-FFF2-40B4-BE49-F238E27FC236}">
                  <a16:creationId xmlns:a16="http://schemas.microsoft.com/office/drawing/2014/main" id="{752D1007-16FF-5070-C853-C94DEC28C448}"/>
                </a:ext>
              </a:extLst>
            </p:cNvPr>
            <p:cNvSpPr>
              <a:spLocks/>
            </p:cNvSpPr>
            <p:nvPr/>
          </p:nvSpPr>
          <p:spPr bwMode="auto">
            <a:xfrm>
              <a:off x="3513" y="950"/>
              <a:ext cx="7" cy="4"/>
            </a:xfrm>
            <a:custGeom>
              <a:avLst/>
              <a:gdLst>
                <a:gd name="T0" fmla="*/ 0 w 7"/>
                <a:gd name="T1" fmla="*/ 4 h 4"/>
                <a:gd name="T2" fmla="*/ 0 w 7"/>
                <a:gd name="T3" fmla="*/ 0 h 4"/>
                <a:gd name="T4" fmla="*/ 4 w 7"/>
                <a:gd name="T5" fmla="*/ 0 h 4"/>
                <a:gd name="T6" fmla="*/ 4 w 7"/>
                <a:gd name="T7" fmla="*/ 4 h 4"/>
                <a:gd name="T8" fmla="*/ 7 w 7"/>
                <a:gd name="T9" fmla="*/ 4 h 4"/>
                <a:gd name="T10" fmla="*/ 7 w 7"/>
                <a:gd name="T11" fmla="*/ 0 h 4"/>
                <a:gd name="T12" fmla="*/ 4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4" y="0"/>
                  </a:lnTo>
                  <a:lnTo>
                    <a:pt x="4" y="4"/>
                  </a:lnTo>
                  <a:lnTo>
                    <a:pt x="7" y="4"/>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9" name="Freeform 526">
              <a:extLst>
                <a:ext uri="{FF2B5EF4-FFF2-40B4-BE49-F238E27FC236}">
                  <a16:creationId xmlns:a16="http://schemas.microsoft.com/office/drawing/2014/main" id="{92474C57-2D73-7753-8D0B-F916A937CC4B}"/>
                </a:ext>
              </a:extLst>
            </p:cNvPr>
            <p:cNvSpPr>
              <a:spLocks/>
            </p:cNvSpPr>
            <p:nvPr/>
          </p:nvSpPr>
          <p:spPr bwMode="auto">
            <a:xfrm>
              <a:off x="3513" y="947"/>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0" name="Freeform 527">
              <a:extLst>
                <a:ext uri="{FF2B5EF4-FFF2-40B4-BE49-F238E27FC236}">
                  <a16:creationId xmlns:a16="http://schemas.microsoft.com/office/drawing/2014/main" id="{87AE54A2-6119-61EA-396E-C7F5B37C7BBE}"/>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1" name="Freeform 528">
              <a:extLst>
                <a:ext uri="{FF2B5EF4-FFF2-40B4-BE49-F238E27FC236}">
                  <a16:creationId xmlns:a16="http://schemas.microsoft.com/office/drawing/2014/main" id="{5BD50934-2BCE-772D-CD61-08870741D343}"/>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2" name="Freeform 529">
              <a:extLst>
                <a:ext uri="{FF2B5EF4-FFF2-40B4-BE49-F238E27FC236}">
                  <a16:creationId xmlns:a16="http://schemas.microsoft.com/office/drawing/2014/main" id="{87F002AD-8D92-27B7-09FC-FD430B47C726}"/>
                </a:ext>
              </a:extLst>
            </p:cNvPr>
            <p:cNvSpPr>
              <a:spLocks/>
            </p:cNvSpPr>
            <p:nvPr/>
          </p:nvSpPr>
          <p:spPr bwMode="auto">
            <a:xfrm>
              <a:off x="3510" y="947"/>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 name="Freeform 530">
              <a:extLst>
                <a:ext uri="{FF2B5EF4-FFF2-40B4-BE49-F238E27FC236}">
                  <a16:creationId xmlns:a16="http://schemas.microsoft.com/office/drawing/2014/main" id="{CFA80FCE-8397-6F75-F465-DF434295825C}"/>
                </a:ext>
              </a:extLst>
            </p:cNvPr>
            <p:cNvSpPr>
              <a:spLocks/>
            </p:cNvSpPr>
            <p:nvPr/>
          </p:nvSpPr>
          <p:spPr bwMode="auto">
            <a:xfrm>
              <a:off x="3513"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 name="Freeform 531">
              <a:extLst>
                <a:ext uri="{FF2B5EF4-FFF2-40B4-BE49-F238E27FC236}">
                  <a16:creationId xmlns:a16="http://schemas.microsoft.com/office/drawing/2014/main" id="{CE37C4F8-3EE3-C359-88AB-49D817ECE98B}"/>
                </a:ext>
              </a:extLst>
            </p:cNvPr>
            <p:cNvSpPr>
              <a:spLocks/>
            </p:cNvSpPr>
            <p:nvPr/>
          </p:nvSpPr>
          <p:spPr bwMode="auto">
            <a:xfrm>
              <a:off x="3510"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 name="Freeform 532">
              <a:extLst>
                <a:ext uri="{FF2B5EF4-FFF2-40B4-BE49-F238E27FC236}">
                  <a16:creationId xmlns:a16="http://schemas.microsoft.com/office/drawing/2014/main" id="{56430E26-0C34-DF04-02E0-070515A7F9FD}"/>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 name="Freeform 533">
              <a:extLst>
                <a:ext uri="{FF2B5EF4-FFF2-40B4-BE49-F238E27FC236}">
                  <a16:creationId xmlns:a16="http://schemas.microsoft.com/office/drawing/2014/main" id="{00A36862-7480-2E89-A111-1A8DC5341A52}"/>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7" name="Freeform 534">
              <a:extLst>
                <a:ext uri="{FF2B5EF4-FFF2-40B4-BE49-F238E27FC236}">
                  <a16:creationId xmlns:a16="http://schemas.microsoft.com/office/drawing/2014/main" id="{2FF880CA-5F09-768C-07EF-40F4B08D6D94}"/>
                </a:ext>
              </a:extLst>
            </p:cNvPr>
            <p:cNvSpPr>
              <a:spLocks/>
            </p:cNvSpPr>
            <p:nvPr/>
          </p:nvSpPr>
          <p:spPr bwMode="auto">
            <a:xfrm>
              <a:off x="3507"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 name="Freeform 535">
              <a:extLst>
                <a:ext uri="{FF2B5EF4-FFF2-40B4-BE49-F238E27FC236}">
                  <a16:creationId xmlns:a16="http://schemas.microsoft.com/office/drawing/2014/main" id="{8CB60469-5374-5C7C-62F3-5A18DC7798CB}"/>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 name="Freeform 536">
              <a:extLst>
                <a:ext uri="{FF2B5EF4-FFF2-40B4-BE49-F238E27FC236}">
                  <a16:creationId xmlns:a16="http://schemas.microsoft.com/office/drawing/2014/main" id="{85DCE06E-13FD-6631-6F87-FEFD1B7B1D75}"/>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 name="Freeform 537">
              <a:extLst>
                <a:ext uri="{FF2B5EF4-FFF2-40B4-BE49-F238E27FC236}">
                  <a16:creationId xmlns:a16="http://schemas.microsoft.com/office/drawing/2014/main" id="{8F5C604F-0D1B-27FA-F40F-71D53D93D1C7}"/>
                </a:ext>
              </a:extLst>
            </p:cNvPr>
            <p:cNvSpPr>
              <a:spLocks/>
            </p:cNvSpPr>
            <p:nvPr/>
          </p:nvSpPr>
          <p:spPr bwMode="auto">
            <a:xfrm>
              <a:off x="3504"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 name="Freeform 538">
              <a:extLst>
                <a:ext uri="{FF2B5EF4-FFF2-40B4-BE49-F238E27FC236}">
                  <a16:creationId xmlns:a16="http://schemas.microsoft.com/office/drawing/2014/main" id="{E19A0649-80BA-C4D4-929E-8EA57AA61773}"/>
                </a:ext>
              </a:extLst>
            </p:cNvPr>
            <p:cNvSpPr>
              <a:spLocks/>
            </p:cNvSpPr>
            <p:nvPr/>
          </p:nvSpPr>
          <p:spPr bwMode="auto">
            <a:xfrm>
              <a:off x="3500" y="927"/>
              <a:ext cx="7" cy="20"/>
            </a:xfrm>
            <a:custGeom>
              <a:avLst/>
              <a:gdLst>
                <a:gd name="T0" fmla="*/ 0 w 7"/>
                <a:gd name="T1" fmla="*/ 20 h 20"/>
                <a:gd name="T2" fmla="*/ 0 w 7"/>
                <a:gd name="T3" fmla="*/ 0 h 20"/>
                <a:gd name="T4" fmla="*/ 4 w 7"/>
                <a:gd name="T5" fmla="*/ 0 h 20"/>
                <a:gd name="T6" fmla="*/ 4 w 7"/>
                <a:gd name="T7" fmla="*/ 20 h 20"/>
                <a:gd name="T8" fmla="*/ 7 w 7"/>
                <a:gd name="T9" fmla="*/ 20 h 20"/>
                <a:gd name="T10" fmla="*/ 7 w 7"/>
                <a:gd name="T11" fmla="*/ 0 h 20"/>
                <a:gd name="T12" fmla="*/ 4 w 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20"/>
                  </a:moveTo>
                  <a:lnTo>
                    <a:pt x="0" y="0"/>
                  </a:lnTo>
                  <a:lnTo>
                    <a:pt x="4" y="0"/>
                  </a:lnTo>
                  <a:lnTo>
                    <a:pt x="4" y="20"/>
                  </a:lnTo>
                  <a:lnTo>
                    <a:pt x="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 name="Freeform 539">
              <a:extLst>
                <a:ext uri="{FF2B5EF4-FFF2-40B4-BE49-F238E27FC236}">
                  <a16:creationId xmlns:a16="http://schemas.microsoft.com/office/drawing/2014/main" id="{7FCC805C-F8BB-FADA-B679-3B6F6BEE277A}"/>
                </a:ext>
              </a:extLst>
            </p:cNvPr>
            <p:cNvSpPr>
              <a:spLocks/>
            </p:cNvSpPr>
            <p:nvPr/>
          </p:nvSpPr>
          <p:spPr bwMode="auto">
            <a:xfrm>
              <a:off x="3504" y="924"/>
              <a:ext cx="9" cy="7"/>
            </a:xfrm>
            <a:custGeom>
              <a:avLst/>
              <a:gdLst>
                <a:gd name="T0" fmla="*/ 0 w 9"/>
                <a:gd name="T1" fmla="*/ 0 h 7"/>
                <a:gd name="T2" fmla="*/ 9 w 9"/>
                <a:gd name="T3" fmla="*/ 0 h 7"/>
                <a:gd name="T4" fmla="*/ 9 w 9"/>
                <a:gd name="T5" fmla="*/ 3 h 7"/>
                <a:gd name="T6" fmla="*/ 0 w 9"/>
                <a:gd name="T7" fmla="*/ 3 h 7"/>
                <a:gd name="T8" fmla="*/ 0 w 9"/>
                <a:gd name="T9" fmla="*/ 7 h 7"/>
                <a:gd name="T10" fmla="*/ 9 w 9"/>
                <a:gd name="T11" fmla="*/ 7 h 7"/>
                <a:gd name="T12" fmla="*/ 9 w 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7">
                  <a:moveTo>
                    <a:pt x="0" y="0"/>
                  </a:moveTo>
                  <a:lnTo>
                    <a:pt x="9" y="0"/>
                  </a:lnTo>
                  <a:lnTo>
                    <a:pt x="9" y="3"/>
                  </a:lnTo>
                  <a:lnTo>
                    <a:pt x="0" y="3"/>
                  </a:lnTo>
                  <a:lnTo>
                    <a:pt x="0" y="7"/>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 name="Freeform 540">
              <a:extLst>
                <a:ext uri="{FF2B5EF4-FFF2-40B4-BE49-F238E27FC236}">
                  <a16:creationId xmlns:a16="http://schemas.microsoft.com/office/drawing/2014/main" id="{C73A660F-68D7-7019-8A40-9ECFAA11E644}"/>
                </a:ext>
              </a:extLst>
            </p:cNvPr>
            <p:cNvSpPr>
              <a:spLocks/>
            </p:cNvSpPr>
            <p:nvPr/>
          </p:nvSpPr>
          <p:spPr bwMode="auto">
            <a:xfrm>
              <a:off x="3513" y="924"/>
              <a:ext cx="4" cy="10"/>
            </a:xfrm>
            <a:custGeom>
              <a:avLst/>
              <a:gdLst>
                <a:gd name="T0" fmla="*/ 0 w 4"/>
                <a:gd name="T1" fmla="*/ 0 h 10"/>
                <a:gd name="T2" fmla="*/ 4 w 4"/>
                <a:gd name="T3" fmla="*/ 3 h 10"/>
                <a:gd name="T4" fmla="*/ 4 w 4"/>
                <a:gd name="T5" fmla="*/ 7 h 10"/>
                <a:gd name="T6" fmla="*/ 0 w 4"/>
                <a:gd name="T7" fmla="*/ 3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7"/>
                  </a:lnTo>
                  <a:lnTo>
                    <a:pt x="0" y="3"/>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 name="Freeform 541">
              <a:extLst>
                <a:ext uri="{FF2B5EF4-FFF2-40B4-BE49-F238E27FC236}">
                  <a16:creationId xmlns:a16="http://schemas.microsoft.com/office/drawing/2014/main" id="{CF563B56-1E7A-2094-3C2E-3BC3B43A31B1}"/>
                </a:ext>
              </a:extLst>
            </p:cNvPr>
            <p:cNvSpPr>
              <a:spLocks/>
            </p:cNvSpPr>
            <p:nvPr/>
          </p:nvSpPr>
          <p:spPr bwMode="auto">
            <a:xfrm>
              <a:off x="3517"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 name="Freeform 542">
              <a:extLst>
                <a:ext uri="{FF2B5EF4-FFF2-40B4-BE49-F238E27FC236}">
                  <a16:creationId xmlns:a16="http://schemas.microsoft.com/office/drawing/2014/main" id="{D0ECE6DE-2FD4-DEAF-985A-B5FA9F5582F2}"/>
                </a:ext>
              </a:extLst>
            </p:cNvPr>
            <p:cNvSpPr>
              <a:spLocks/>
            </p:cNvSpPr>
            <p:nvPr/>
          </p:nvSpPr>
          <p:spPr bwMode="auto">
            <a:xfrm>
              <a:off x="3520"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 name="Freeform 543">
              <a:extLst>
                <a:ext uri="{FF2B5EF4-FFF2-40B4-BE49-F238E27FC236}">
                  <a16:creationId xmlns:a16="http://schemas.microsoft.com/office/drawing/2014/main" id="{96571547-8E6E-B6FD-3531-DFD05F3EB1C4}"/>
                </a:ext>
              </a:extLst>
            </p:cNvPr>
            <p:cNvSpPr>
              <a:spLocks/>
            </p:cNvSpPr>
            <p:nvPr/>
          </p:nvSpPr>
          <p:spPr bwMode="auto">
            <a:xfrm>
              <a:off x="3523" y="92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7" name="Freeform 544">
              <a:extLst>
                <a:ext uri="{FF2B5EF4-FFF2-40B4-BE49-F238E27FC236}">
                  <a16:creationId xmlns:a16="http://schemas.microsoft.com/office/drawing/2014/main" id="{65B32389-56A4-9548-1B15-72D45D325313}"/>
                </a:ext>
              </a:extLst>
            </p:cNvPr>
            <p:cNvSpPr>
              <a:spLocks/>
            </p:cNvSpPr>
            <p:nvPr/>
          </p:nvSpPr>
          <p:spPr bwMode="auto">
            <a:xfrm>
              <a:off x="3523" y="927"/>
              <a:ext cx="4" cy="10"/>
            </a:xfrm>
            <a:custGeom>
              <a:avLst/>
              <a:gdLst>
                <a:gd name="T0" fmla="*/ 0 w 4"/>
                <a:gd name="T1" fmla="*/ 0 h 10"/>
                <a:gd name="T2" fmla="*/ 4 w 4"/>
                <a:gd name="T3" fmla="*/ 4 h 10"/>
                <a:gd name="T4" fmla="*/ 4 w 4"/>
                <a:gd name="T5" fmla="*/ 7 h 10"/>
                <a:gd name="T6" fmla="*/ 0 w 4"/>
                <a:gd name="T7" fmla="*/ 4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4"/>
                  </a:lnTo>
                  <a:lnTo>
                    <a:pt x="4" y="7"/>
                  </a:lnTo>
                  <a:lnTo>
                    <a:pt x="0" y="4"/>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8" name="Freeform 545">
              <a:extLst>
                <a:ext uri="{FF2B5EF4-FFF2-40B4-BE49-F238E27FC236}">
                  <a16:creationId xmlns:a16="http://schemas.microsoft.com/office/drawing/2014/main" id="{96C1F14C-D1CC-E927-E51D-FE21DDA999FE}"/>
                </a:ext>
              </a:extLst>
            </p:cNvPr>
            <p:cNvSpPr>
              <a:spLocks/>
            </p:cNvSpPr>
            <p:nvPr/>
          </p:nvSpPr>
          <p:spPr bwMode="auto">
            <a:xfrm>
              <a:off x="3527" y="931"/>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9" name="Freeform 546">
              <a:extLst>
                <a:ext uri="{FF2B5EF4-FFF2-40B4-BE49-F238E27FC236}">
                  <a16:creationId xmlns:a16="http://schemas.microsoft.com/office/drawing/2014/main" id="{E5D4632C-D0AC-B7A2-F5E7-D2007A4F866E}"/>
                </a:ext>
              </a:extLst>
            </p:cNvPr>
            <p:cNvSpPr>
              <a:spLocks/>
            </p:cNvSpPr>
            <p:nvPr/>
          </p:nvSpPr>
          <p:spPr bwMode="auto">
            <a:xfrm>
              <a:off x="3527" y="931"/>
              <a:ext cx="3" cy="9"/>
            </a:xfrm>
            <a:custGeom>
              <a:avLst/>
              <a:gdLst>
                <a:gd name="T0" fmla="*/ 0 w 3"/>
                <a:gd name="T1" fmla="*/ 0 h 9"/>
                <a:gd name="T2" fmla="*/ 3 w 3"/>
                <a:gd name="T3" fmla="*/ 3 h 9"/>
                <a:gd name="T4" fmla="*/ 3 w 3"/>
                <a:gd name="T5" fmla="*/ 6 h 9"/>
                <a:gd name="T6" fmla="*/ 0 w 3"/>
                <a:gd name="T7" fmla="*/ 3 h 9"/>
                <a:gd name="T8" fmla="*/ 0 w 3"/>
                <a:gd name="T9" fmla="*/ 6 h 9"/>
                <a:gd name="T10" fmla="*/ 3 w 3"/>
                <a:gd name="T11" fmla="*/ 9 h 9"/>
                <a:gd name="T12" fmla="*/ 3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0"/>
                  </a:moveTo>
                  <a:lnTo>
                    <a:pt x="3" y="3"/>
                  </a:lnTo>
                  <a:lnTo>
                    <a:pt x="3" y="6"/>
                  </a:lnTo>
                  <a:lnTo>
                    <a:pt x="0" y="3"/>
                  </a:lnTo>
                  <a:lnTo>
                    <a:pt x="0" y="6"/>
                  </a:lnTo>
                  <a:lnTo>
                    <a:pt x="3" y="9"/>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0" name="Freeform 547">
              <a:extLst>
                <a:ext uri="{FF2B5EF4-FFF2-40B4-BE49-F238E27FC236}">
                  <a16:creationId xmlns:a16="http://schemas.microsoft.com/office/drawing/2014/main" id="{DCE1FCBB-C8D7-D1EE-7227-5BC85C505044}"/>
                </a:ext>
              </a:extLst>
            </p:cNvPr>
            <p:cNvSpPr>
              <a:spLocks/>
            </p:cNvSpPr>
            <p:nvPr/>
          </p:nvSpPr>
          <p:spPr bwMode="auto">
            <a:xfrm>
              <a:off x="3530" y="93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1" name="Freeform 548">
              <a:extLst>
                <a:ext uri="{FF2B5EF4-FFF2-40B4-BE49-F238E27FC236}">
                  <a16:creationId xmlns:a16="http://schemas.microsoft.com/office/drawing/2014/main" id="{733C7F53-BC01-196D-36DF-A619286B8633}"/>
                </a:ext>
              </a:extLst>
            </p:cNvPr>
            <p:cNvSpPr>
              <a:spLocks/>
            </p:cNvSpPr>
            <p:nvPr/>
          </p:nvSpPr>
          <p:spPr bwMode="auto">
            <a:xfrm>
              <a:off x="3530" y="934"/>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2" name="Freeform 549">
              <a:extLst>
                <a:ext uri="{FF2B5EF4-FFF2-40B4-BE49-F238E27FC236}">
                  <a16:creationId xmlns:a16="http://schemas.microsoft.com/office/drawing/2014/main" id="{80FCF244-E8CB-A7AD-64C7-8D2EB7023C99}"/>
                </a:ext>
              </a:extLst>
            </p:cNvPr>
            <p:cNvSpPr>
              <a:spLocks/>
            </p:cNvSpPr>
            <p:nvPr/>
          </p:nvSpPr>
          <p:spPr bwMode="auto">
            <a:xfrm>
              <a:off x="3530" y="937"/>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3" name="Freeform 550">
              <a:extLst>
                <a:ext uri="{FF2B5EF4-FFF2-40B4-BE49-F238E27FC236}">
                  <a16:creationId xmlns:a16="http://schemas.microsoft.com/office/drawing/2014/main" id="{223DAAC0-B655-2377-B8F4-83703AA0E456}"/>
                </a:ext>
              </a:extLst>
            </p:cNvPr>
            <p:cNvSpPr>
              <a:spLocks/>
            </p:cNvSpPr>
            <p:nvPr/>
          </p:nvSpPr>
          <p:spPr bwMode="auto">
            <a:xfrm>
              <a:off x="3530" y="940"/>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4" name="Freeform 551">
              <a:extLst>
                <a:ext uri="{FF2B5EF4-FFF2-40B4-BE49-F238E27FC236}">
                  <a16:creationId xmlns:a16="http://schemas.microsoft.com/office/drawing/2014/main" id="{31DF5669-5E15-A20B-F916-A0C557C78CDA}"/>
                </a:ext>
              </a:extLst>
            </p:cNvPr>
            <p:cNvSpPr>
              <a:spLocks/>
            </p:cNvSpPr>
            <p:nvPr/>
          </p:nvSpPr>
          <p:spPr bwMode="auto">
            <a:xfrm>
              <a:off x="3533" y="940"/>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5" name="Freeform 552">
              <a:extLst>
                <a:ext uri="{FF2B5EF4-FFF2-40B4-BE49-F238E27FC236}">
                  <a16:creationId xmlns:a16="http://schemas.microsoft.com/office/drawing/2014/main" id="{EE951753-C6FC-66C7-AA51-17A65A55253E}"/>
                </a:ext>
              </a:extLst>
            </p:cNvPr>
            <p:cNvSpPr>
              <a:spLocks/>
            </p:cNvSpPr>
            <p:nvPr/>
          </p:nvSpPr>
          <p:spPr bwMode="auto">
            <a:xfrm>
              <a:off x="3533" y="94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6" name="Freeform 553">
              <a:extLst>
                <a:ext uri="{FF2B5EF4-FFF2-40B4-BE49-F238E27FC236}">
                  <a16:creationId xmlns:a16="http://schemas.microsoft.com/office/drawing/2014/main" id="{B2C7D138-ABB4-657F-E038-373D5F5BB832}"/>
                </a:ext>
              </a:extLst>
            </p:cNvPr>
            <p:cNvSpPr>
              <a:spLocks/>
            </p:cNvSpPr>
            <p:nvPr/>
          </p:nvSpPr>
          <p:spPr bwMode="auto">
            <a:xfrm>
              <a:off x="3533" y="950"/>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7" name="Freeform 554">
              <a:extLst>
                <a:ext uri="{FF2B5EF4-FFF2-40B4-BE49-F238E27FC236}">
                  <a16:creationId xmlns:a16="http://schemas.microsoft.com/office/drawing/2014/main" id="{7DA37E3E-E14A-79F6-BD5F-77A29848D307}"/>
                </a:ext>
              </a:extLst>
            </p:cNvPr>
            <p:cNvSpPr>
              <a:spLocks/>
            </p:cNvSpPr>
            <p:nvPr/>
          </p:nvSpPr>
          <p:spPr bwMode="auto">
            <a:xfrm>
              <a:off x="3533" y="954"/>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8" name="Freeform 555">
              <a:extLst>
                <a:ext uri="{FF2B5EF4-FFF2-40B4-BE49-F238E27FC236}">
                  <a16:creationId xmlns:a16="http://schemas.microsoft.com/office/drawing/2014/main" id="{B97EFD7F-1609-37F3-8664-388F5C548FE5}"/>
                </a:ext>
              </a:extLst>
            </p:cNvPr>
            <p:cNvSpPr>
              <a:spLocks/>
            </p:cNvSpPr>
            <p:nvPr/>
          </p:nvSpPr>
          <p:spPr bwMode="auto">
            <a:xfrm>
              <a:off x="3533" y="95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9" name="Freeform 556">
              <a:extLst>
                <a:ext uri="{FF2B5EF4-FFF2-40B4-BE49-F238E27FC236}">
                  <a16:creationId xmlns:a16="http://schemas.microsoft.com/office/drawing/2014/main" id="{C2E7A441-F982-405A-C943-DDE5DF8C61C6}"/>
                </a:ext>
              </a:extLst>
            </p:cNvPr>
            <p:cNvSpPr>
              <a:spLocks/>
            </p:cNvSpPr>
            <p:nvPr/>
          </p:nvSpPr>
          <p:spPr bwMode="auto">
            <a:xfrm>
              <a:off x="3533" y="960"/>
              <a:ext cx="7" cy="158"/>
            </a:xfrm>
            <a:custGeom>
              <a:avLst/>
              <a:gdLst>
                <a:gd name="T0" fmla="*/ 0 w 7"/>
                <a:gd name="T1" fmla="*/ 0 h 158"/>
                <a:gd name="T2" fmla="*/ 0 w 7"/>
                <a:gd name="T3" fmla="*/ 158 h 158"/>
                <a:gd name="T4" fmla="*/ 3 w 7"/>
                <a:gd name="T5" fmla="*/ 158 h 158"/>
                <a:gd name="T6" fmla="*/ 3 w 7"/>
                <a:gd name="T7" fmla="*/ 0 h 158"/>
                <a:gd name="T8" fmla="*/ 7 w 7"/>
                <a:gd name="T9" fmla="*/ 0 h 158"/>
                <a:gd name="T10" fmla="*/ 7 w 7"/>
                <a:gd name="T11" fmla="*/ 158 h 158"/>
                <a:gd name="T12" fmla="*/ 3 w 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8">
                  <a:moveTo>
                    <a:pt x="0" y="0"/>
                  </a:moveTo>
                  <a:lnTo>
                    <a:pt x="0" y="158"/>
                  </a:lnTo>
                  <a:lnTo>
                    <a:pt x="3" y="158"/>
                  </a:lnTo>
                  <a:lnTo>
                    <a:pt x="3" y="0"/>
                  </a:lnTo>
                  <a:lnTo>
                    <a:pt x="7" y="0"/>
                  </a:lnTo>
                  <a:lnTo>
                    <a:pt x="7" y="158"/>
                  </a:lnTo>
                  <a:lnTo>
                    <a:pt x="3" y="158"/>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0" name="Freeform 557">
              <a:extLst>
                <a:ext uri="{FF2B5EF4-FFF2-40B4-BE49-F238E27FC236}">
                  <a16:creationId xmlns:a16="http://schemas.microsoft.com/office/drawing/2014/main" id="{5170E79B-D7FC-6005-2A5E-28ADFC716DEC}"/>
                </a:ext>
              </a:extLst>
            </p:cNvPr>
            <p:cNvSpPr>
              <a:spLocks/>
            </p:cNvSpPr>
            <p:nvPr/>
          </p:nvSpPr>
          <p:spPr bwMode="auto">
            <a:xfrm>
              <a:off x="3520" y="1115"/>
              <a:ext cx="23" cy="7"/>
            </a:xfrm>
            <a:custGeom>
              <a:avLst/>
              <a:gdLst>
                <a:gd name="T0" fmla="*/ 23 w 23"/>
                <a:gd name="T1" fmla="*/ 0 h 7"/>
                <a:gd name="T2" fmla="*/ 0 w 23"/>
                <a:gd name="T3" fmla="*/ 0 h 7"/>
                <a:gd name="T4" fmla="*/ 0 w 23"/>
                <a:gd name="T5" fmla="*/ 3 h 7"/>
                <a:gd name="T6" fmla="*/ 23 w 23"/>
                <a:gd name="T7" fmla="*/ 3 h 7"/>
                <a:gd name="T8" fmla="*/ 23 w 23"/>
                <a:gd name="T9" fmla="*/ 7 h 7"/>
                <a:gd name="T10" fmla="*/ 0 w 23"/>
                <a:gd name="T11" fmla="*/ 7 h 7"/>
                <a:gd name="T12" fmla="*/ 0 w 2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23" y="0"/>
                  </a:moveTo>
                  <a:lnTo>
                    <a:pt x="0" y="0"/>
                  </a:lnTo>
                  <a:lnTo>
                    <a:pt x="0" y="3"/>
                  </a:lnTo>
                  <a:lnTo>
                    <a:pt x="23" y="3"/>
                  </a:lnTo>
                  <a:lnTo>
                    <a:pt x="2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1" name="Freeform 558">
              <a:extLst>
                <a:ext uri="{FF2B5EF4-FFF2-40B4-BE49-F238E27FC236}">
                  <a16:creationId xmlns:a16="http://schemas.microsoft.com/office/drawing/2014/main" id="{D2807243-4A76-69AE-A219-33E89BC68677}"/>
                </a:ext>
              </a:extLst>
            </p:cNvPr>
            <p:cNvSpPr>
              <a:spLocks/>
            </p:cNvSpPr>
            <p:nvPr/>
          </p:nvSpPr>
          <p:spPr bwMode="auto">
            <a:xfrm>
              <a:off x="3533" y="1290"/>
              <a:ext cx="7" cy="72"/>
            </a:xfrm>
            <a:custGeom>
              <a:avLst/>
              <a:gdLst>
                <a:gd name="T0" fmla="*/ 0 w 7"/>
                <a:gd name="T1" fmla="*/ 72 h 72"/>
                <a:gd name="T2" fmla="*/ 0 w 7"/>
                <a:gd name="T3" fmla="*/ 0 h 72"/>
                <a:gd name="T4" fmla="*/ 3 w 7"/>
                <a:gd name="T5" fmla="*/ 0 h 72"/>
                <a:gd name="T6" fmla="*/ 3 w 7"/>
                <a:gd name="T7" fmla="*/ 72 h 72"/>
                <a:gd name="T8" fmla="*/ 7 w 7"/>
                <a:gd name="T9" fmla="*/ 72 h 72"/>
                <a:gd name="T10" fmla="*/ 7 w 7"/>
                <a:gd name="T11" fmla="*/ 0 h 72"/>
                <a:gd name="T12" fmla="*/ 3 w 7"/>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2">
                  <a:moveTo>
                    <a:pt x="0" y="72"/>
                  </a:moveTo>
                  <a:lnTo>
                    <a:pt x="0" y="0"/>
                  </a:lnTo>
                  <a:lnTo>
                    <a:pt x="3" y="0"/>
                  </a:lnTo>
                  <a:lnTo>
                    <a:pt x="3" y="72"/>
                  </a:lnTo>
                  <a:lnTo>
                    <a:pt x="7" y="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2" name="Freeform 559">
              <a:extLst>
                <a:ext uri="{FF2B5EF4-FFF2-40B4-BE49-F238E27FC236}">
                  <a16:creationId xmlns:a16="http://schemas.microsoft.com/office/drawing/2014/main" id="{E1E1468A-C5C7-0023-CBD2-3BFE5CF4DDD8}"/>
                </a:ext>
              </a:extLst>
            </p:cNvPr>
            <p:cNvSpPr>
              <a:spLocks/>
            </p:cNvSpPr>
            <p:nvPr/>
          </p:nvSpPr>
          <p:spPr bwMode="auto">
            <a:xfrm>
              <a:off x="3520" y="1286"/>
              <a:ext cx="23" cy="7"/>
            </a:xfrm>
            <a:custGeom>
              <a:avLst/>
              <a:gdLst>
                <a:gd name="T0" fmla="*/ 0 w 23"/>
                <a:gd name="T1" fmla="*/ 0 h 7"/>
                <a:gd name="T2" fmla="*/ 23 w 23"/>
                <a:gd name="T3" fmla="*/ 0 h 7"/>
                <a:gd name="T4" fmla="*/ 23 w 23"/>
                <a:gd name="T5" fmla="*/ 4 h 7"/>
                <a:gd name="T6" fmla="*/ 0 w 23"/>
                <a:gd name="T7" fmla="*/ 4 h 7"/>
                <a:gd name="T8" fmla="*/ 0 w 23"/>
                <a:gd name="T9" fmla="*/ 7 h 7"/>
                <a:gd name="T10" fmla="*/ 23 w 23"/>
                <a:gd name="T11" fmla="*/ 7 h 7"/>
                <a:gd name="T12" fmla="*/ 23 w 2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0" y="0"/>
                  </a:moveTo>
                  <a:lnTo>
                    <a:pt x="23" y="0"/>
                  </a:lnTo>
                  <a:lnTo>
                    <a:pt x="23" y="4"/>
                  </a:lnTo>
                  <a:lnTo>
                    <a:pt x="0" y="4"/>
                  </a:lnTo>
                  <a:lnTo>
                    <a:pt x="0" y="7"/>
                  </a:lnTo>
                  <a:lnTo>
                    <a:pt x="23" y="7"/>
                  </a:lnTo>
                  <a:lnTo>
                    <a:pt x="2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3" name="Freeform 560">
              <a:extLst>
                <a:ext uri="{FF2B5EF4-FFF2-40B4-BE49-F238E27FC236}">
                  <a16:creationId xmlns:a16="http://schemas.microsoft.com/office/drawing/2014/main" id="{99BBF338-5C45-D155-C5F2-E4137B69532A}"/>
                </a:ext>
              </a:extLst>
            </p:cNvPr>
            <p:cNvSpPr>
              <a:spLocks/>
            </p:cNvSpPr>
            <p:nvPr/>
          </p:nvSpPr>
          <p:spPr bwMode="auto">
            <a:xfrm>
              <a:off x="3540" y="1118"/>
              <a:ext cx="6" cy="172"/>
            </a:xfrm>
            <a:custGeom>
              <a:avLst/>
              <a:gdLst>
                <a:gd name="T0" fmla="*/ 0 w 6"/>
                <a:gd name="T1" fmla="*/ 0 h 172"/>
                <a:gd name="T2" fmla="*/ 0 w 6"/>
                <a:gd name="T3" fmla="*/ 172 h 172"/>
                <a:gd name="T4" fmla="*/ 3 w 6"/>
                <a:gd name="T5" fmla="*/ 172 h 172"/>
                <a:gd name="T6" fmla="*/ 3 w 6"/>
                <a:gd name="T7" fmla="*/ 0 h 172"/>
                <a:gd name="T8" fmla="*/ 6 w 6"/>
                <a:gd name="T9" fmla="*/ 0 h 172"/>
                <a:gd name="T10" fmla="*/ 6 w 6"/>
                <a:gd name="T11" fmla="*/ 172 h 172"/>
                <a:gd name="T12" fmla="*/ 3 w 6"/>
                <a:gd name="T13" fmla="*/ 172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2">
                  <a:moveTo>
                    <a:pt x="0" y="0"/>
                  </a:moveTo>
                  <a:lnTo>
                    <a:pt x="0" y="172"/>
                  </a:lnTo>
                  <a:lnTo>
                    <a:pt x="3" y="172"/>
                  </a:lnTo>
                  <a:lnTo>
                    <a:pt x="3" y="0"/>
                  </a:lnTo>
                  <a:lnTo>
                    <a:pt x="6" y="0"/>
                  </a:lnTo>
                  <a:lnTo>
                    <a:pt x="6" y="172"/>
                  </a:lnTo>
                  <a:lnTo>
                    <a:pt x="3" y="17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944" name="Picture 2943">
            <a:extLst>
              <a:ext uri="{FF2B5EF4-FFF2-40B4-BE49-F238E27FC236}">
                <a16:creationId xmlns:a16="http://schemas.microsoft.com/office/drawing/2014/main" id="{43200B78-5EF3-75E3-3809-F0929628CA6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253558" y="262830"/>
            <a:ext cx="533059" cy="133709"/>
          </a:xfrm>
          <a:prstGeom prst="rect">
            <a:avLst/>
          </a:prstGeom>
        </p:spPr>
      </p:pic>
    </p:spTree>
    <p:extLst>
      <p:ext uri="{BB962C8B-B14F-4D97-AF65-F5344CB8AC3E}">
        <p14:creationId xmlns:p14="http://schemas.microsoft.com/office/powerpoint/2010/main" val="18229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84"/>
                                        </p:tgtEl>
                                        <p:attrNameLst>
                                          <p:attrName>style.visibility</p:attrName>
                                        </p:attrNameLst>
                                      </p:cBhvr>
                                      <p:to>
                                        <p:strVal val="visible"/>
                                      </p:to>
                                    </p:set>
                                    <p:animEffect transition="in" filter="fade">
                                      <p:cBhvr>
                                        <p:cTn id="7" dur="1000"/>
                                        <p:tgtEl>
                                          <p:spTgt spid="2384"/>
                                        </p:tgtEl>
                                      </p:cBhvr>
                                    </p:animEffect>
                                    <p:anim calcmode="lin" valueType="num">
                                      <p:cBhvr>
                                        <p:cTn id="8" dur="1000" fill="hold"/>
                                        <p:tgtEl>
                                          <p:spTgt spid="2384"/>
                                        </p:tgtEl>
                                        <p:attrNameLst>
                                          <p:attrName>ppt_x</p:attrName>
                                        </p:attrNameLst>
                                      </p:cBhvr>
                                      <p:tavLst>
                                        <p:tav tm="0">
                                          <p:val>
                                            <p:strVal val="#ppt_x"/>
                                          </p:val>
                                        </p:tav>
                                        <p:tav tm="100000">
                                          <p:val>
                                            <p:strVal val="#ppt_x"/>
                                          </p:val>
                                        </p:tav>
                                      </p:tavLst>
                                    </p:anim>
                                    <p:anim calcmode="lin" valueType="num">
                                      <p:cBhvr>
                                        <p:cTn id="9" dur="1000" fill="hold"/>
                                        <p:tgtEl>
                                          <p:spTgt spid="238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85"/>
                                        </p:tgtEl>
                                        <p:attrNameLst>
                                          <p:attrName>style.visibility</p:attrName>
                                        </p:attrNameLst>
                                      </p:cBhvr>
                                      <p:to>
                                        <p:strVal val="visible"/>
                                      </p:to>
                                    </p:set>
                                    <p:animEffect transition="in" filter="fade">
                                      <p:cBhvr>
                                        <p:cTn id="12" dur="1000"/>
                                        <p:tgtEl>
                                          <p:spTgt spid="2385"/>
                                        </p:tgtEl>
                                      </p:cBhvr>
                                    </p:animEffect>
                                    <p:anim calcmode="lin" valueType="num">
                                      <p:cBhvr>
                                        <p:cTn id="13" dur="1000" fill="hold"/>
                                        <p:tgtEl>
                                          <p:spTgt spid="2385"/>
                                        </p:tgtEl>
                                        <p:attrNameLst>
                                          <p:attrName>ppt_x</p:attrName>
                                        </p:attrNameLst>
                                      </p:cBhvr>
                                      <p:tavLst>
                                        <p:tav tm="0">
                                          <p:val>
                                            <p:strVal val="#ppt_x"/>
                                          </p:val>
                                        </p:tav>
                                        <p:tav tm="100000">
                                          <p:val>
                                            <p:strVal val="#ppt_x"/>
                                          </p:val>
                                        </p:tav>
                                      </p:tavLst>
                                    </p:anim>
                                    <p:anim calcmode="lin" valueType="num">
                                      <p:cBhvr>
                                        <p:cTn id="14" dur="1000" fill="hold"/>
                                        <p:tgtEl>
                                          <p:spTgt spid="23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86"/>
                                        </p:tgtEl>
                                        <p:attrNameLst>
                                          <p:attrName>style.visibility</p:attrName>
                                        </p:attrNameLst>
                                      </p:cBhvr>
                                      <p:to>
                                        <p:strVal val="visible"/>
                                      </p:to>
                                    </p:set>
                                    <p:animEffect transition="in" filter="fade">
                                      <p:cBhvr>
                                        <p:cTn id="17" dur="1000"/>
                                        <p:tgtEl>
                                          <p:spTgt spid="2386"/>
                                        </p:tgtEl>
                                      </p:cBhvr>
                                    </p:animEffect>
                                    <p:anim calcmode="lin" valueType="num">
                                      <p:cBhvr>
                                        <p:cTn id="18" dur="1000" fill="hold"/>
                                        <p:tgtEl>
                                          <p:spTgt spid="2386"/>
                                        </p:tgtEl>
                                        <p:attrNameLst>
                                          <p:attrName>ppt_x</p:attrName>
                                        </p:attrNameLst>
                                      </p:cBhvr>
                                      <p:tavLst>
                                        <p:tav tm="0">
                                          <p:val>
                                            <p:strVal val="#ppt_x"/>
                                          </p:val>
                                        </p:tav>
                                        <p:tav tm="100000">
                                          <p:val>
                                            <p:strVal val="#ppt_x"/>
                                          </p:val>
                                        </p:tav>
                                      </p:tavLst>
                                    </p:anim>
                                    <p:anim calcmode="lin" valueType="num">
                                      <p:cBhvr>
                                        <p:cTn id="19" dur="1000" fill="hold"/>
                                        <p:tgtEl>
                                          <p:spTgt spid="238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76"/>
                                        </p:tgtEl>
                                        <p:attrNameLst>
                                          <p:attrName>style.visibility</p:attrName>
                                        </p:attrNameLst>
                                      </p:cBhvr>
                                      <p:to>
                                        <p:strVal val="visible"/>
                                      </p:to>
                                    </p:set>
                                    <p:animEffect transition="in" filter="fade">
                                      <p:cBhvr>
                                        <p:cTn id="24" dur="1000"/>
                                        <p:tgtEl>
                                          <p:spTgt spid="2376"/>
                                        </p:tgtEl>
                                      </p:cBhvr>
                                    </p:animEffect>
                                    <p:anim calcmode="lin" valueType="num">
                                      <p:cBhvr>
                                        <p:cTn id="25" dur="1000" fill="hold"/>
                                        <p:tgtEl>
                                          <p:spTgt spid="2376"/>
                                        </p:tgtEl>
                                        <p:attrNameLst>
                                          <p:attrName>ppt_x</p:attrName>
                                        </p:attrNameLst>
                                      </p:cBhvr>
                                      <p:tavLst>
                                        <p:tav tm="0">
                                          <p:val>
                                            <p:strVal val="#ppt_x"/>
                                          </p:val>
                                        </p:tav>
                                        <p:tav tm="100000">
                                          <p:val>
                                            <p:strVal val="#ppt_x"/>
                                          </p:val>
                                        </p:tav>
                                      </p:tavLst>
                                    </p:anim>
                                    <p:anim calcmode="lin" valueType="num">
                                      <p:cBhvr>
                                        <p:cTn id="26" dur="1000" fill="hold"/>
                                        <p:tgtEl>
                                          <p:spTgt spid="237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77"/>
                                        </p:tgtEl>
                                        <p:attrNameLst>
                                          <p:attrName>style.visibility</p:attrName>
                                        </p:attrNameLst>
                                      </p:cBhvr>
                                      <p:to>
                                        <p:strVal val="visible"/>
                                      </p:to>
                                    </p:set>
                                    <p:animEffect transition="in" filter="fade">
                                      <p:cBhvr>
                                        <p:cTn id="29" dur="1000"/>
                                        <p:tgtEl>
                                          <p:spTgt spid="2377"/>
                                        </p:tgtEl>
                                      </p:cBhvr>
                                    </p:animEffect>
                                    <p:anim calcmode="lin" valueType="num">
                                      <p:cBhvr>
                                        <p:cTn id="30" dur="1000" fill="hold"/>
                                        <p:tgtEl>
                                          <p:spTgt spid="2377"/>
                                        </p:tgtEl>
                                        <p:attrNameLst>
                                          <p:attrName>ppt_x</p:attrName>
                                        </p:attrNameLst>
                                      </p:cBhvr>
                                      <p:tavLst>
                                        <p:tav tm="0">
                                          <p:val>
                                            <p:strVal val="#ppt_x"/>
                                          </p:val>
                                        </p:tav>
                                        <p:tav tm="100000">
                                          <p:val>
                                            <p:strVal val="#ppt_x"/>
                                          </p:val>
                                        </p:tav>
                                      </p:tavLst>
                                    </p:anim>
                                    <p:anim calcmode="lin" valueType="num">
                                      <p:cBhvr>
                                        <p:cTn id="31" dur="1000" fill="hold"/>
                                        <p:tgtEl>
                                          <p:spTgt spid="237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78"/>
                                        </p:tgtEl>
                                        <p:attrNameLst>
                                          <p:attrName>style.visibility</p:attrName>
                                        </p:attrNameLst>
                                      </p:cBhvr>
                                      <p:to>
                                        <p:strVal val="visible"/>
                                      </p:to>
                                    </p:set>
                                    <p:animEffect transition="in" filter="fade">
                                      <p:cBhvr>
                                        <p:cTn id="34" dur="1000"/>
                                        <p:tgtEl>
                                          <p:spTgt spid="2378"/>
                                        </p:tgtEl>
                                      </p:cBhvr>
                                    </p:animEffect>
                                    <p:anim calcmode="lin" valueType="num">
                                      <p:cBhvr>
                                        <p:cTn id="35" dur="1000" fill="hold"/>
                                        <p:tgtEl>
                                          <p:spTgt spid="2378"/>
                                        </p:tgtEl>
                                        <p:attrNameLst>
                                          <p:attrName>ppt_x</p:attrName>
                                        </p:attrNameLst>
                                      </p:cBhvr>
                                      <p:tavLst>
                                        <p:tav tm="0">
                                          <p:val>
                                            <p:strVal val="#ppt_x"/>
                                          </p:val>
                                        </p:tav>
                                        <p:tav tm="100000">
                                          <p:val>
                                            <p:strVal val="#ppt_x"/>
                                          </p:val>
                                        </p:tav>
                                      </p:tavLst>
                                    </p:anim>
                                    <p:anim calcmode="lin" valueType="num">
                                      <p:cBhvr>
                                        <p:cTn id="36" dur="1000" fill="hold"/>
                                        <p:tgtEl>
                                          <p:spTgt spid="237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79"/>
                                        </p:tgtEl>
                                        <p:attrNameLst>
                                          <p:attrName>style.visibility</p:attrName>
                                        </p:attrNameLst>
                                      </p:cBhvr>
                                      <p:to>
                                        <p:strVal val="visible"/>
                                      </p:to>
                                    </p:set>
                                    <p:animEffect transition="in" filter="fade">
                                      <p:cBhvr>
                                        <p:cTn id="39" dur="1000"/>
                                        <p:tgtEl>
                                          <p:spTgt spid="2379"/>
                                        </p:tgtEl>
                                      </p:cBhvr>
                                    </p:animEffect>
                                    <p:anim calcmode="lin" valueType="num">
                                      <p:cBhvr>
                                        <p:cTn id="40" dur="1000" fill="hold"/>
                                        <p:tgtEl>
                                          <p:spTgt spid="2379"/>
                                        </p:tgtEl>
                                        <p:attrNameLst>
                                          <p:attrName>ppt_x</p:attrName>
                                        </p:attrNameLst>
                                      </p:cBhvr>
                                      <p:tavLst>
                                        <p:tav tm="0">
                                          <p:val>
                                            <p:strVal val="#ppt_x"/>
                                          </p:val>
                                        </p:tav>
                                        <p:tav tm="100000">
                                          <p:val>
                                            <p:strVal val="#ppt_x"/>
                                          </p:val>
                                        </p:tav>
                                      </p:tavLst>
                                    </p:anim>
                                    <p:anim calcmode="lin" valueType="num">
                                      <p:cBhvr>
                                        <p:cTn id="41" dur="1000" fill="hold"/>
                                        <p:tgtEl>
                                          <p:spTgt spid="237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80"/>
                                        </p:tgtEl>
                                        <p:attrNameLst>
                                          <p:attrName>style.visibility</p:attrName>
                                        </p:attrNameLst>
                                      </p:cBhvr>
                                      <p:to>
                                        <p:strVal val="visible"/>
                                      </p:to>
                                    </p:set>
                                    <p:animEffect transition="in" filter="fade">
                                      <p:cBhvr>
                                        <p:cTn id="44" dur="1000"/>
                                        <p:tgtEl>
                                          <p:spTgt spid="2380"/>
                                        </p:tgtEl>
                                      </p:cBhvr>
                                    </p:animEffect>
                                    <p:anim calcmode="lin" valueType="num">
                                      <p:cBhvr>
                                        <p:cTn id="45" dur="1000" fill="hold"/>
                                        <p:tgtEl>
                                          <p:spTgt spid="2380"/>
                                        </p:tgtEl>
                                        <p:attrNameLst>
                                          <p:attrName>ppt_x</p:attrName>
                                        </p:attrNameLst>
                                      </p:cBhvr>
                                      <p:tavLst>
                                        <p:tav tm="0">
                                          <p:val>
                                            <p:strVal val="#ppt_x"/>
                                          </p:val>
                                        </p:tav>
                                        <p:tav tm="100000">
                                          <p:val>
                                            <p:strVal val="#ppt_x"/>
                                          </p:val>
                                        </p:tav>
                                      </p:tavLst>
                                    </p:anim>
                                    <p:anim calcmode="lin" valueType="num">
                                      <p:cBhvr>
                                        <p:cTn id="46" dur="1000" fill="hold"/>
                                        <p:tgtEl>
                                          <p:spTgt spid="238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81"/>
                                        </p:tgtEl>
                                        <p:attrNameLst>
                                          <p:attrName>style.visibility</p:attrName>
                                        </p:attrNameLst>
                                      </p:cBhvr>
                                      <p:to>
                                        <p:strVal val="visible"/>
                                      </p:to>
                                    </p:set>
                                    <p:animEffect transition="in" filter="fade">
                                      <p:cBhvr>
                                        <p:cTn id="49" dur="1000"/>
                                        <p:tgtEl>
                                          <p:spTgt spid="2381"/>
                                        </p:tgtEl>
                                      </p:cBhvr>
                                    </p:animEffect>
                                    <p:anim calcmode="lin" valueType="num">
                                      <p:cBhvr>
                                        <p:cTn id="50" dur="1000" fill="hold"/>
                                        <p:tgtEl>
                                          <p:spTgt spid="2381"/>
                                        </p:tgtEl>
                                        <p:attrNameLst>
                                          <p:attrName>ppt_x</p:attrName>
                                        </p:attrNameLst>
                                      </p:cBhvr>
                                      <p:tavLst>
                                        <p:tav tm="0">
                                          <p:val>
                                            <p:strVal val="#ppt_x"/>
                                          </p:val>
                                        </p:tav>
                                        <p:tav tm="100000">
                                          <p:val>
                                            <p:strVal val="#ppt_x"/>
                                          </p:val>
                                        </p:tav>
                                      </p:tavLst>
                                    </p:anim>
                                    <p:anim calcmode="lin" valueType="num">
                                      <p:cBhvr>
                                        <p:cTn id="51" dur="1000" fill="hold"/>
                                        <p:tgtEl>
                                          <p:spTgt spid="238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82"/>
                                        </p:tgtEl>
                                        <p:attrNameLst>
                                          <p:attrName>style.visibility</p:attrName>
                                        </p:attrNameLst>
                                      </p:cBhvr>
                                      <p:to>
                                        <p:strVal val="visible"/>
                                      </p:to>
                                    </p:set>
                                    <p:animEffect transition="in" filter="fade">
                                      <p:cBhvr>
                                        <p:cTn id="54" dur="1000"/>
                                        <p:tgtEl>
                                          <p:spTgt spid="2382"/>
                                        </p:tgtEl>
                                      </p:cBhvr>
                                    </p:animEffect>
                                    <p:anim calcmode="lin" valueType="num">
                                      <p:cBhvr>
                                        <p:cTn id="55" dur="1000" fill="hold"/>
                                        <p:tgtEl>
                                          <p:spTgt spid="2382"/>
                                        </p:tgtEl>
                                        <p:attrNameLst>
                                          <p:attrName>ppt_x</p:attrName>
                                        </p:attrNameLst>
                                      </p:cBhvr>
                                      <p:tavLst>
                                        <p:tav tm="0">
                                          <p:val>
                                            <p:strVal val="#ppt_x"/>
                                          </p:val>
                                        </p:tav>
                                        <p:tav tm="100000">
                                          <p:val>
                                            <p:strVal val="#ppt_x"/>
                                          </p:val>
                                        </p:tav>
                                      </p:tavLst>
                                    </p:anim>
                                    <p:anim calcmode="lin" valueType="num">
                                      <p:cBhvr>
                                        <p:cTn id="56" dur="1000" fill="hold"/>
                                        <p:tgtEl>
                                          <p:spTgt spid="238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383"/>
                                        </p:tgtEl>
                                        <p:attrNameLst>
                                          <p:attrName>style.visibility</p:attrName>
                                        </p:attrNameLst>
                                      </p:cBhvr>
                                      <p:to>
                                        <p:strVal val="visible"/>
                                      </p:to>
                                    </p:set>
                                    <p:animEffect transition="in" filter="fade">
                                      <p:cBhvr>
                                        <p:cTn id="59" dur="1000"/>
                                        <p:tgtEl>
                                          <p:spTgt spid="2383"/>
                                        </p:tgtEl>
                                      </p:cBhvr>
                                    </p:animEffect>
                                    <p:anim calcmode="lin" valueType="num">
                                      <p:cBhvr>
                                        <p:cTn id="60" dur="1000" fill="hold"/>
                                        <p:tgtEl>
                                          <p:spTgt spid="2383"/>
                                        </p:tgtEl>
                                        <p:attrNameLst>
                                          <p:attrName>ppt_x</p:attrName>
                                        </p:attrNameLst>
                                      </p:cBhvr>
                                      <p:tavLst>
                                        <p:tav tm="0">
                                          <p:val>
                                            <p:strVal val="#ppt_x"/>
                                          </p:val>
                                        </p:tav>
                                        <p:tav tm="100000">
                                          <p:val>
                                            <p:strVal val="#ppt_x"/>
                                          </p:val>
                                        </p:tav>
                                      </p:tavLst>
                                    </p:anim>
                                    <p:anim calcmode="lin" valueType="num">
                                      <p:cBhvr>
                                        <p:cTn id="61" dur="1000" fill="hold"/>
                                        <p:tgtEl>
                                          <p:spTgt spid="2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 grpId="0" animBg="1"/>
      <p:bldP spid="2377" grpId="0" animBg="1"/>
      <p:bldP spid="2378" grpId="0" animBg="1"/>
      <p:bldP spid="2379" grpId="0" animBg="1"/>
      <p:bldP spid="2380" grpId="0" animBg="1"/>
      <p:bldP spid="2381" grpId="0" animBg="1"/>
      <p:bldP spid="2382" grpId="0" animBg="1"/>
      <p:bldP spid="2383" grpId="0" animBg="1"/>
      <p:bldP spid="2384" grpId="0" animBg="1"/>
      <p:bldP spid="2385" grpId="0" animBg="1"/>
      <p:bldP spid="238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D.27</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Profile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87" name="Line 590">
            <a:extLst>
              <a:ext uri="{FF2B5EF4-FFF2-40B4-BE49-F238E27FC236}">
                <a16:creationId xmlns:a16="http://schemas.microsoft.com/office/drawing/2014/main" id="{A60A3079-5297-3836-A28E-F710BF474ABD}"/>
              </a:ext>
            </a:extLst>
          </p:cNvPr>
          <p:cNvSpPr>
            <a:spLocks noChangeShapeType="1"/>
          </p:cNvSpPr>
          <p:nvPr/>
        </p:nvSpPr>
        <p:spPr bwMode="auto">
          <a:xfrm>
            <a:off x="4829660" y="598061"/>
            <a:ext cx="22574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 name="Line 215">
            <a:extLst>
              <a:ext uri="{FF2B5EF4-FFF2-40B4-BE49-F238E27FC236}">
                <a16:creationId xmlns:a16="http://schemas.microsoft.com/office/drawing/2014/main" id="{67BBCAB7-5E18-84F4-0532-310EC6209CF9}"/>
              </a:ext>
            </a:extLst>
          </p:cNvPr>
          <p:cNvSpPr>
            <a:spLocks noChangeShapeType="1"/>
          </p:cNvSpPr>
          <p:nvPr/>
        </p:nvSpPr>
        <p:spPr bwMode="auto">
          <a:xfrm flipV="1">
            <a:off x="6815623" y="237842"/>
            <a:ext cx="0" cy="3541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9" name="Line 217">
            <a:extLst>
              <a:ext uri="{FF2B5EF4-FFF2-40B4-BE49-F238E27FC236}">
                <a16:creationId xmlns:a16="http://schemas.microsoft.com/office/drawing/2014/main" id="{9467F82E-5F94-E523-86FE-9672F4500126}"/>
              </a:ext>
            </a:extLst>
          </p:cNvPr>
          <p:cNvSpPr>
            <a:spLocks noChangeShapeType="1"/>
          </p:cNvSpPr>
          <p:nvPr/>
        </p:nvSpPr>
        <p:spPr bwMode="auto">
          <a:xfrm flipV="1">
            <a:off x="6796573" y="123542"/>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90" name="Group 7">
            <a:extLst>
              <a:ext uri="{FF2B5EF4-FFF2-40B4-BE49-F238E27FC236}">
                <a16:creationId xmlns:a16="http://schemas.microsoft.com/office/drawing/2014/main" id="{28C0FA7A-68D3-31B5-B13E-D418D649C81E}"/>
              </a:ext>
            </a:extLst>
          </p:cNvPr>
          <p:cNvGrpSpPr>
            <a:grpSpLocks/>
          </p:cNvGrpSpPr>
          <p:nvPr/>
        </p:nvGrpSpPr>
        <p:grpSpPr bwMode="auto">
          <a:xfrm>
            <a:off x="4945074" y="176112"/>
            <a:ext cx="1621636" cy="418728"/>
            <a:chOff x="1835" y="924"/>
            <a:chExt cx="2070" cy="583"/>
          </a:xfrm>
        </p:grpSpPr>
        <p:grpSp>
          <p:nvGrpSpPr>
            <p:cNvPr id="2391" name="Group 8">
              <a:extLst>
                <a:ext uri="{FF2B5EF4-FFF2-40B4-BE49-F238E27FC236}">
                  <a16:creationId xmlns:a16="http://schemas.microsoft.com/office/drawing/2014/main" id="{73CCF637-4C1A-34A2-D45B-2363B1EA13EF}"/>
                </a:ext>
              </a:extLst>
            </p:cNvPr>
            <p:cNvGrpSpPr>
              <a:grpSpLocks/>
            </p:cNvGrpSpPr>
            <p:nvPr/>
          </p:nvGrpSpPr>
          <p:grpSpPr bwMode="auto">
            <a:xfrm>
              <a:off x="1835" y="931"/>
              <a:ext cx="1856" cy="569"/>
              <a:chOff x="1835" y="931"/>
              <a:chExt cx="1856" cy="569"/>
            </a:xfrm>
          </p:grpSpPr>
          <p:sp>
            <p:nvSpPr>
              <p:cNvPr id="2744" name="Freeform 9">
                <a:extLst>
                  <a:ext uri="{FF2B5EF4-FFF2-40B4-BE49-F238E27FC236}">
                    <a16:creationId xmlns:a16="http://schemas.microsoft.com/office/drawing/2014/main" id="{0262E667-2719-3BD5-F1BD-A5A8886DEB3C}"/>
                  </a:ext>
                </a:extLst>
              </p:cNvPr>
              <p:cNvSpPr>
                <a:spLocks/>
              </p:cNvSpPr>
              <p:nvPr/>
            </p:nvSpPr>
            <p:spPr bwMode="auto">
              <a:xfrm>
                <a:off x="1838" y="1316"/>
                <a:ext cx="1534" cy="7"/>
              </a:xfrm>
              <a:custGeom>
                <a:avLst/>
                <a:gdLst>
                  <a:gd name="T0" fmla="*/ 1534 w 1534"/>
                  <a:gd name="T1" fmla="*/ 0 h 7"/>
                  <a:gd name="T2" fmla="*/ 0 w 1534"/>
                  <a:gd name="T3" fmla="*/ 0 h 7"/>
                  <a:gd name="T4" fmla="*/ 0 w 1534"/>
                  <a:gd name="T5" fmla="*/ 3 h 7"/>
                  <a:gd name="T6" fmla="*/ 1534 w 1534"/>
                  <a:gd name="T7" fmla="*/ 3 h 7"/>
                  <a:gd name="T8" fmla="*/ 1534 w 1534"/>
                  <a:gd name="T9" fmla="*/ 7 h 7"/>
                  <a:gd name="T10" fmla="*/ 0 w 1534"/>
                  <a:gd name="T11" fmla="*/ 7 h 7"/>
                  <a:gd name="T12" fmla="*/ 0 w 153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7">
                    <a:moveTo>
                      <a:pt x="1534" y="0"/>
                    </a:moveTo>
                    <a:lnTo>
                      <a:pt x="0" y="0"/>
                    </a:lnTo>
                    <a:lnTo>
                      <a:pt x="0" y="3"/>
                    </a:lnTo>
                    <a:lnTo>
                      <a:pt x="1534" y="3"/>
                    </a:lnTo>
                    <a:lnTo>
                      <a:pt x="153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5" name="Freeform 10">
                <a:extLst>
                  <a:ext uri="{FF2B5EF4-FFF2-40B4-BE49-F238E27FC236}">
                    <a16:creationId xmlns:a16="http://schemas.microsoft.com/office/drawing/2014/main" id="{1388E628-6E29-BACD-C92B-29F8BB325AFC}"/>
                  </a:ext>
                </a:extLst>
              </p:cNvPr>
              <p:cNvSpPr>
                <a:spLocks/>
              </p:cNvSpPr>
              <p:nvPr/>
            </p:nvSpPr>
            <p:spPr bwMode="auto">
              <a:xfrm>
                <a:off x="1835" y="934"/>
                <a:ext cx="7" cy="385"/>
              </a:xfrm>
              <a:custGeom>
                <a:avLst/>
                <a:gdLst>
                  <a:gd name="T0" fmla="*/ 0 w 7"/>
                  <a:gd name="T1" fmla="*/ 385 h 385"/>
                  <a:gd name="T2" fmla="*/ 0 w 7"/>
                  <a:gd name="T3" fmla="*/ 0 h 385"/>
                  <a:gd name="T4" fmla="*/ 3 w 7"/>
                  <a:gd name="T5" fmla="*/ 0 h 385"/>
                  <a:gd name="T6" fmla="*/ 3 w 7"/>
                  <a:gd name="T7" fmla="*/ 385 h 385"/>
                  <a:gd name="T8" fmla="*/ 7 w 7"/>
                  <a:gd name="T9" fmla="*/ 385 h 385"/>
                  <a:gd name="T10" fmla="*/ 7 w 7"/>
                  <a:gd name="T11" fmla="*/ 0 h 385"/>
                  <a:gd name="T12" fmla="*/ 3 w 7"/>
                  <a:gd name="T13" fmla="*/ 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85">
                    <a:moveTo>
                      <a:pt x="0" y="385"/>
                    </a:moveTo>
                    <a:lnTo>
                      <a:pt x="0" y="0"/>
                    </a:lnTo>
                    <a:lnTo>
                      <a:pt x="3" y="0"/>
                    </a:lnTo>
                    <a:lnTo>
                      <a:pt x="3" y="385"/>
                    </a:lnTo>
                    <a:lnTo>
                      <a:pt x="7" y="385"/>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6" name="Freeform 11">
                <a:extLst>
                  <a:ext uri="{FF2B5EF4-FFF2-40B4-BE49-F238E27FC236}">
                    <a16:creationId xmlns:a16="http://schemas.microsoft.com/office/drawing/2014/main" id="{8F92C4E3-22E2-57EF-0423-0C9A6030C3B8}"/>
                  </a:ext>
                </a:extLst>
              </p:cNvPr>
              <p:cNvSpPr>
                <a:spLocks/>
              </p:cNvSpPr>
              <p:nvPr/>
            </p:nvSpPr>
            <p:spPr bwMode="auto">
              <a:xfrm>
                <a:off x="1838" y="931"/>
                <a:ext cx="1534" cy="6"/>
              </a:xfrm>
              <a:custGeom>
                <a:avLst/>
                <a:gdLst>
                  <a:gd name="T0" fmla="*/ 0 w 1534"/>
                  <a:gd name="T1" fmla="*/ 0 h 6"/>
                  <a:gd name="T2" fmla="*/ 1534 w 1534"/>
                  <a:gd name="T3" fmla="*/ 0 h 6"/>
                  <a:gd name="T4" fmla="*/ 1534 w 1534"/>
                  <a:gd name="T5" fmla="*/ 3 h 6"/>
                  <a:gd name="T6" fmla="*/ 0 w 1534"/>
                  <a:gd name="T7" fmla="*/ 3 h 6"/>
                  <a:gd name="T8" fmla="*/ 0 w 1534"/>
                  <a:gd name="T9" fmla="*/ 6 h 6"/>
                  <a:gd name="T10" fmla="*/ 1534 w 1534"/>
                  <a:gd name="T11" fmla="*/ 6 h 6"/>
                  <a:gd name="T12" fmla="*/ 1534 w 153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6">
                    <a:moveTo>
                      <a:pt x="0" y="0"/>
                    </a:moveTo>
                    <a:lnTo>
                      <a:pt x="1534" y="0"/>
                    </a:lnTo>
                    <a:lnTo>
                      <a:pt x="1534" y="3"/>
                    </a:lnTo>
                    <a:lnTo>
                      <a:pt x="0" y="3"/>
                    </a:lnTo>
                    <a:lnTo>
                      <a:pt x="0" y="6"/>
                    </a:lnTo>
                    <a:lnTo>
                      <a:pt x="1534" y="6"/>
                    </a:lnTo>
                    <a:lnTo>
                      <a:pt x="153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7" name="Freeform 12">
                <a:extLst>
                  <a:ext uri="{FF2B5EF4-FFF2-40B4-BE49-F238E27FC236}">
                    <a16:creationId xmlns:a16="http://schemas.microsoft.com/office/drawing/2014/main" id="{4999ECA2-3C96-A552-D496-E5B99482F631}"/>
                  </a:ext>
                </a:extLst>
              </p:cNvPr>
              <p:cNvSpPr>
                <a:spLocks/>
              </p:cNvSpPr>
              <p:nvPr/>
            </p:nvSpPr>
            <p:spPr bwMode="auto">
              <a:xfrm>
                <a:off x="3369" y="934"/>
                <a:ext cx="6" cy="385"/>
              </a:xfrm>
              <a:custGeom>
                <a:avLst/>
                <a:gdLst>
                  <a:gd name="T0" fmla="*/ 0 w 6"/>
                  <a:gd name="T1" fmla="*/ 0 h 385"/>
                  <a:gd name="T2" fmla="*/ 0 w 6"/>
                  <a:gd name="T3" fmla="*/ 385 h 385"/>
                  <a:gd name="T4" fmla="*/ 3 w 6"/>
                  <a:gd name="T5" fmla="*/ 385 h 385"/>
                  <a:gd name="T6" fmla="*/ 3 w 6"/>
                  <a:gd name="T7" fmla="*/ 0 h 385"/>
                  <a:gd name="T8" fmla="*/ 6 w 6"/>
                  <a:gd name="T9" fmla="*/ 0 h 385"/>
                  <a:gd name="T10" fmla="*/ 6 w 6"/>
                  <a:gd name="T11" fmla="*/ 385 h 385"/>
                  <a:gd name="T12" fmla="*/ 3 w 6"/>
                  <a:gd name="T13" fmla="*/ 385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85">
                    <a:moveTo>
                      <a:pt x="0" y="0"/>
                    </a:moveTo>
                    <a:lnTo>
                      <a:pt x="0" y="385"/>
                    </a:lnTo>
                    <a:lnTo>
                      <a:pt x="3" y="385"/>
                    </a:lnTo>
                    <a:lnTo>
                      <a:pt x="3" y="0"/>
                    </a:lnTo>
                    <a:lnTo>
                      <a:pt x="6" y="0"/>
                    </a:lnTo>
                    <a:lnTo>
                      <a:pt x="6" y="385"/>
                    </a:lnTo>
                    <a:lnTo>
                      <a:pt x="3" y="38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8" name="Freeform 13">
                <a:extLst>
                  <a:ext uri="{FF2B5EF4-FFF2-40B4-BE49-F238E27FC236}">
                    <a16:creationId xmlns:a16="http://schemas.microsoft.com/office/drawing/2014/main" id="{CFD29E99-C067-8123-E436-FDE9E68B910A}"/>
                  </a:ext>
                </a:extLst>
              </p:cNvPr>
              <p:cNvSpPr>
                <a:spLocks/>
              </p:cNvSpPr>
              <p:nvPr/>
            </p:nvSpPr>
            <p:spPr bwMode="auto">
              <a:xfrm>
                <a:off x="1838" y="947"/>
                <a:ext cx="1534" cy="10"/>
              </a:xfrm>
              <a:custGeom>
                <a:avLst/>
                <a:gdLst>
                  <a:gd name="T0" fmla="*/ 0 w 1534"/>
                  <a:gd name="T1" fmla="*/ 0 h 10"/>
                  <a:gd name="T2" fmla="*/ 1534 w 1534"/>
                  <a:gd name="T3" fmla="*/ 3 h 10"/>
                  <a:gd name="T4" fmla="*/ 1534 w 1534"/>
                  <a:gd name="T5" fmla="*/ 7 h 10"/>
                  <a:gd name="T6" fmla="*/ 0 w 1534"/>
                  <a:gd name="T7" fmla="*/ 3 h 10"/>
                  <a:gd name="T8" fmla="*/ 0 w 1534"/>
                  <a:gd name="T9" fmla="*/ 7 h 10"/>
                  <a:gd name="T10" fmla="*/ 1534 w 1534"/>
                  <a:gd name="T11" fmla="*/ 10 h 10"/>
                  <a:gd name="T12" fmla="*/ 1534 w 153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10">
                    <a:moveTo>
                      <a:pt x="0" y="0"/>
                    </a:moveTo>
                    <a:lnTo>
                      <a:pt x="1534" y="3"/>
                    </a:lnTo>
                    <a:lnTo>
                      <a:pt x="1534" y="7"/>
                    </a:lnTo>
                    <a:lnTo>
                      <a:pt x="0" y="3"/>
                    </a:lnTo>
                    <a:lnTo>
                      <a:pt x="0" y="7"/>
                    </a:lnTo>
                    <a:lnTo>
                      <a:pt x="1534" y="10"/>
                    </a:lnTo>
                    <a:lnTo>
                      <a:pt x="153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9" name="Freeform 14">
                <a:extLst>
                  <a:ext uri="{FF2B5EF4-FFF2-40B4-BE49-F238E27FC236}">
                    <a16:creationId xmlns:a16="http://schemas.microsoft.com/office/drawing/2014/main" id="{1A897D6A-9B15-B8E5-4288-4E936C1276B7}"/>
                  </a:ext>
                </a:extLst>
              </p:cNvPr>
              <p:cNvSpPr>
                <a:spLocks/>
              </p:cNvSpPr>
              <p:nvPr/>
            </p:nvSpPr>
            <p:spPr bwMode="auto">
              <a:xfrm>
                <a:off x="2987" y="1329"/>
                <a:ext cx="171" cy="30"/>
              </a:xfrm>
              <a:custGeom>
                <a:avLst/>
                <a:gdLst>
                  <a:gd name="T0" fmla="*/ 171 w 171"/>
                  <a:gd name="T1" fmla="*/ 0 h 30"/>
                  <a:gd name="T2" fmla="*/ 0 w 171"/>
                  <a:gd name="T3" fmla="*/ 23 h 30"/>
                  <a:gd name="T4" fmla="*/ 0 w 171"/>
                  <a:gd name="T5" fmla="*/ 26 h 30"/>
                  <a:gd name="T6" fmla="*/ 171 w 171"/>
                  <a:gd name="T7" fmla="*/ 3 h 30"/>
                  <a:gd name="T8" fmla="*/ 171 w 171"/>
                  <a:gd name="T9" fmla="*/ 7 h 30"/>
                  <a:gd name="T10" fmla="*/ 0 w 171"/>
                  <a:gd name="T11" fmla="*/ 30 h 30"/>
                  <a:gd name="T12" fmla="*/ 0 w 171"/>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30">
                    <a:moveTo>
                      <a:pt x="171" y="0"/>
                    </a:moveTo>
                    <a:lnTo>
                      <a:pt x="0" y="23"/>
                    </a:lnTo>
                    <a:lnTo>
                      <a:pt x="0" y="26"/>
                    </a:lnTo>
                    <a:lnTo>
                      <a:pt x="171" y="3"/>
                    </a:lnTo>
                    <a:lnTo>
                      <a:pt x="171" y="7"/>
                    </a:lnTo>
                    <a:lnTo>
                      <a:pt x="0" y="30"/>
                    </a:lnTo>
                    <a:lnTo>
                      <a:pt x="0" y="2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0" name="Freeform 15">
                <a:extLst>
                  <a:ext uri="{FF2B5EF4-FFF2-40B4-BE49-F238E27FC236}">
                    <a16:creationId xmlns:a16="http://schemas.microsoft.com/office/drawing/2014/main" id="{A4E9D340-5415-7F1C-EB46-D1120EBFA027}"/>
                  </a:ext>
                </a:extLst>
              </p:cNvPr>
              <p:cNvSpPr>
                <a:spLocks/>
              </p:cNvSpPr>
              <p:nvPr/>
            </p:nvSpPr>
            <p:spPr bwMode="auto">
              <a:xfrm>
                <a:off x="2151" y="1349"/>
                <a:ext cx="836" cy="10"/>
              </a:xfrm>
              <a:custGeom>
                <a:avLst/>
                <a:gdLst>
                  <a:gd name="T0" fmla="*/ 836 w 836"/>
                  <a:gd name="T1" fmla="*/ 3 h 10"/>
                  <a:gd name="T2" fmla="*/ 0 w 836"/>
                  <a:gd name="T3" fmla="*/ 0 h 10"/>
                  <a:gd name="T4" fmla="*/ 0 w 836"/>
                  <a:gd name="T5" fmla="*/ 3 h 10"/>
                  <a:gd name="T6" fmla="*/ 836 w 836"/>
                  <a:gd name="T7" fmla="*/ 6 h 10"/>
                  <a:gd name="T8" fmla="*/ 836 w 836"/>
                  <a:gd name="T9" fmla="*/ 10 h 10"/>
                  <a:gd name="T10" fmla="*/ 0 w 836"/>
                  <a:gd name="T11" fmla="*/ 6 h 10"/>
                  <a:gd name="T12" fmla="*/ 0 w 83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6" h="10">
                    <a:moveTo>
                      <a:pt x="836" y="3"/>
                    </a:moveTo>
                    <a:lnTo>
                      <a:pt x="0" y="0"/>
                    </a:lnTo>
                    <a:lnTo>
                      <a:pt x="0" y="3"/>
                    </a:lnTo>
                    <a:lnTo>
                      <a:pt x="836" y="6"/>
                    </a:lnTo>
                    <a:lnTo>
                      <a:pt x="836"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1" name="Freeform 16">
                <a:extLst>
                  <a:ext uri="{FF2B5EF4-FFF2-40B4-BE49-F238E27FC236}">
                    <a16:creationId xmlns:a16="http://schemas.microsoft.com/office/drawing/2014/main" id="{47BAEE56-7D11-02ED-6B2D-9D04D2B543C6}"/>
                  </a:ext>
                </a:extLst>
              </p:cNvPr>
              <p:cNvSpPr>
                <a:spLocks/>
              </p:cNvSpPr>
              <p:nvPr/>
            </p:nvSpPr>
            <p:spPr bwMode="auto">
              <a:xfrm>
                <a:off x="2072" y="1332"/>
                <a:ext cx="79" cy="23"/>
              </a:xfrm>
              <a:custGeom>
                <a:avLst/>
                <a:gdLst>
                  <a:gd name="T0" fmla="*/ 79 w 79"/>
                  <a:gd name="T1" fmla="*/ 17 h 23"/>
                  <a:gd name="T2" fmla="*/ 0 w 79"/>
                  <a:gd name="T3" fmla="*/ 0 h 23"/>
                  <a:gd name="T4" fmla="*/ 0 w 79"/>
                  <a:gd name="T5" fmla="*/ 4 h 23"/>
                  <a:gd name="T6" fmla="*/ 79 w 79"/>
                  <a:gd name="T7" fmla="*/ 20 h 23"/>
                  <a:gd name="T8" fmla="*/ 79 w 79"/>
                  <a:gd name="T9" fmla="*/ 23 h 23"/>
                  <a:gd name="T10" fmla="*/ 0 w 79"/>
                  <a:gd name="T11" fmla="*/ 7 h 23"/>
                  <a:gd name="T12" fmla="*/ 0 w 79"/>
                  <a:gd name="T13" fmla="*/ 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3">
                    <a:moveTo>
                      <a:pt x="79" y="17"/>
                    </a:moveTo>
                    <a:lnTo>
                      <a:pt x="0" y="0"/>
                    </a:lnTo>
                    <a:lnTo>
                      <a:pt x="0" y="4"/>
                    </a:lnTo>
                    <a:lnTo>
                      <a:pt x="79" y="20"/>
                    </a:lnTo>
                    <a:lnTo>
                      <a:pt x="79" y="23"/>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2" name="Freeform 17">
                <a:extLst>
                  <a:ext uri="{FF2B5EF4-FFF2-40B4-BE49-F238E27FC236}">
                    <a16:creationId xmlns:a16="http://schemas.microsoft.com/office/drawing/2014/main" id="{3FC6B5BF-114B-F440-392C-36041A2286A1}"/>
                  </a:ext>
                </a:extLst>
              </p:cNvPr>
              <p:cNvSpPr>
                <a:spLocks/>
              </p:cNvSpPr>
              <p:nvPr/>
            </p:nvSpPr>
            <p:spPr bwMode="auto">
              <a:xfrm>
                <a:off x="1838" y="1332"/>
                <a:ext cx="234" cy="7"/>
              </a:xfrm>
              <a:custGeom>
                <a:avLst/>
                <a:gdLst>
                  <a:gd name="T0" fmla="*/ 234 w 234"/>
                  <a:gd name="T1" fmla="*/ 0 h 7"/>
                  <a:gd name="T2" fmla="*/ 0 w 234"/>
                  <a:gd name="T3" fmla="*/ 0 h 7"/>
                  <a:gd name="T4" fmla="*/ 0 w 234"/>
                  <a:gd name="T5" fmla="*/ 4 h 7"/>
                  <a:gd name="T6" fmla="*/ 234 w 234"/>
                  <a:gd name="T7" fmla="*/ 4 h 7"/>
                  <a:gd name="T8" fmla="*/ 234 w 234"/>
                  <a:gd name="T9" fmla="*/ 7 h 7"/>
                  <a:gd name="T10" fmla="*/ 0 w 234"/>
                  <a:gd name="T11" fmla="*/ 7 h 7"/>
                  <a:gd name="T12" fmla="*/ 0 w 23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7">
                    <a:moveTo>
                      <a:pt x="234" y="0"/>
                    </a:moveTo>
                    <a:lnTo>
                      <a:pt x="0" y="0"/>
                    </a:lnTo>
                    <a:lnTo>
                      <a:pt x="0" y="4"/>
                    </a:lnTo>
                    <a:lnTo>
                      <a:pt x="234" y="4"/>
                    </a:lnTo>
                    <a:lnTo>
                      <a:pt x="23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3" name="Freeform 18">
                <a:extLst>
                  <a:ext uri="{FF2B5EF4-FFF2-40B4-BE49-F238E27FC236}">
                    <a16:creationId xmlns:a16="http://schemas.microsoft.com/office/drawing/2014/main" id="{8DC267A2-9A49-F644-6C82-DC1F4E5D21B6}"/>
                  </a:ext>
                </a:extLst>
              </p:cNvPr>
              <p:cNvSpPr>
                <a:spLocks/>
              </p:cNvSpPr>
              <p:nvPr/>
            </p:nvSpPr>
            <p:spPr bwMode="auto">
              <a:xfrm>
                <a:off x="2164" y="1352"/>
                <a:ext cx="7" cy="13"/>
              </a:xfrm>
              <a:custGeom>
                <a:avLst/>
                <a:gdLst>
                  <a:gd name="T0" fmla="*/ 0 w 7"/>
                  <a:gd name="T1" fmla="*/ 13 h 13"/>
                  <a:gd name="T2" fmla="*/ 0 w 7"/>
                  <a:gd name="T3" fmla="*/ 0 h 13"/>
                  <a:gd name="T4" fmla="*/ 3 w 7"/>
                  <a:gd name="T5" fmla="*/ 0 h 13"/>
                  <a:gd name="T6" fmla="*/ 3 w 7"/>
                  <a:gd name="T7" fmla="*/ 13 h 13"/>
                  <a:gd name="T8" fmla="*/ 7 w 7"/>
                  <a:gd name="T9" fmla="*/ 13 h 13"/>
                  <a:gd name="T10" fmla="*/ 7 w 7"/>
                  <a:gd name="T11" fmla="*/ 0 h 13"/>
                  <a:gd name="T12" fmla="*/ 3 w 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13"/>
                    </a:moveTo>
                    <a:lnTo>
                      <a:pt x="0" y="0"/>
                    </a:lnTo>
                    <a:lnTo>
                      <a:pt x="3" y="0"/>
                    </a:lnTo>
                    <a:lnTo>
                      <a:pt x="3" y="13"/>
                    </a:lnTo>
                    <a:lnTo>
                      <a:pt x="7"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4" name="Freeform 19">
                <a:extLst>
                  <a:ext uri="{FF2B5EF4-FFF2-40B4-BE49-F238E27FC236}">
                    <a16:creationId xmlns:a16="http://schemas.microsoft.com/office/drawing/2014/main" id="{E046841E-F26A-CD1F-9921-A7E2837DAB24}"/>
                  </a:ext>
                </a:extLst>
              </p:cNvPr>
              <p:cNvSpPr>
                <a:spLocks/>
              </p:cNvSpPr>
              <p:nvPr/>
            </p:nvSpPr>
            <p:spPr bwMode="auto">
              <a:xfrm>
                <a:off x="3283" y="1332"/>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5" name="Freeform 20">
                <a:extLst>
                  <a:ext uri="{FF2B5EF4-FFF2-40B4-BE49-F238E27FC236}">
                    <a16:creationId xmlns:a16="http://schemas.microsoft.com/office/drawing/2014/main" id="{5904A0B3-8A87-B6A1-9DFD-744C737555F8}"/>
                  </a:ext>
                </a:extLst>
              </p:cNvPr>
              <p:cNvSpPr>
                <a:spLocks/>
              </p:cNvSpPr>
              <p:nvPr/>
            </p:nvSpPr>
            <p:spPr bwMode="auto">
              <a:xfrm>
                <a:off x="3165" y="1339"/>
                <a:ext cx="121" cy="20"/>
              </a:xfrm>
              <a:custGeom>
                <a:avLst/>
                <a:gdLst>
                  <a:gd name="T0" fmla="*/ 121 w 121"/>
                  <a:gd name="T1" fmla="*/ 0 h 20"/>
                  <a:gd name="T2" fmla="*/ 0 w 121"/>
                  <a:gd name="T3" fmla="*/ 13 h 20"/>
                  <a:gd name="T4" fmla="*/ 0 w 121"/>
                  <a:gd name="T5" fmla="*/ 16 h 20"/>
                  <a:gd name="T6" fmla="*/ 121 w 121"/>
                  <a:gd name="T7" fmla="*/ 3 h 20"/>
                  <a:gd name="T8" fmla="*/ 121 w 121"/>
                  <a:gd name="T9" fmla="*/ 7 h 20"/>
                  <a:gd name="T10" fmla="*/ 0 w 121"/>
                  <a:gd name="T11" fmla="*/ 20 h 20"/>
                  <a:gd name="T12" fmla="*/ 0 w 121"/>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20">
                    <a:moveTo>
                      <a:pt x="121" y="0"/>
                    </a:moveTo>
                    <a:lnTo>
                      <a:pt x="0" y="13"/>
                    </a:lnTo>
                    <a:lnTo>
                      <a:pt x="0" y="16"/>
                    </a:lnTo>
                    <a:lnTo>
                      <a:pt x="121" y="3"/>
                    </a:lnTo>
                    <a:lnTo>
                      <a:pt x="121" y="7"/>
                    </a:lnTo>
                    <a:lnTo>
                      <a:pt x="0" y="20"/>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6" name="Freeform 21">
                <a:extLst>
                  <a:ext uri="{FF2B5EF4-FFF2-40B4-BE49-F238E27FC236}">
                    <a16:creationId xmlns:a16="http://schemas.microsoft.com/office/drawing/2014/main" id="{D0B3EA5E-D458-B72F-911D-3D0FD8DADCC6}"/>
                  </a:ext>
                </a:extLst>
              </p:cNvPr>
              <p:cNvSpPr>
                <a:spLocks/>
              </p:cNvSpPr>
              <p:nvPr/>
            </p:nvSpPr>
            <p:spPr bwMode="auto">
              <a:xfrm>
                <a:off x="3484" y="1230"/>
                <a:ext cx="6" cy="139"/>
              </a:xfrm>
              <a:custGeom>
                <a:avLst/>
                <a:gdLst>
                  <a:gd name="T0" fmla="*/ 0 w 6"/>
                  <a:gd name="T1" fmla="*/ 139 h 139"/>
                  <a:gd name="T2" fmla="*/ 0 w 6"/>
                  <a:gd name="T3" fmla="*/ 0 h 139"/>
                  <a:gd name="T4" fmla="*/ 3 w 6"/>
                  <a:gd name="T5" fmla="*/ 0 h 139"/>
                  <a:gd name="T6" fmla="*/ 3 w 6"/>
                  <a:gd name="T7" fmla="*/ 139 h 139"/>
                  <a:gd name="T8" fmla="*/ 6 w 6"/>
                  <a:gd name="T9" fmla="*/ 139 h 139"/>
                  <a:gd name="T10" fmla="*/ 6 w 6"/>
                  <a:gd name="T11" fmla="*/ 0 h 139"/>
                  <a:gd name="T12" fmla="*/ 3 w 6"/>
                  <a:gd name="T13" fmla="*/ 0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9">
                    <a:moveTo>
                      <a:pt x="0" y="139"/>
                    </a:moveTo>
                    <a:lnTo>
                      <a:pt x="0" y="0"/>
                    </a:lnTo>
                    <a:lnTo>
                      <a:pt x="3" y="0"/>
                    </a:lnTo>
                    <a:lnTo>
                      <a:pt x="3" y="139"/>
                    </a:lnTo>
                    <a:lnTo>
                      <a:pt x="6" y="13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7" name="Freeform 22">
                <a:extLst>
                  <a:ext uri="{FF2B5EF4-FFF2-40B4-BE49-F238E27FC236}">
                    <a16:creationId xmlns:a16="http://schemas.microsoft.com/office/drawing/2014/main" id="{A38A2728-8C0E-82BD-A4E6-276FA748FBF6}"/>
                  </a:ext>
                </a:extLst>
              </p:cNvPr>
              <p:cNvSpPr>
                <a:spLocks/>
              </p:cNvSpPr>
              <p:nvPr/>
            </p:nvSpPr>
            <p:spPr bwMode="auto">
              <a:xfrm>
                <a:off x="3665" y="1112"/>
                <a:ext cx="26" cy="89"/>
              </a:xfrm>
              <a:custGeom>
                <a:avLst/>
                <a:gdLst>
                  <a:gd name="T0" fmla="*/ 20 w 26"/>
                  <a:gd name="T1" fmla="*/ 89 h 89"/>
                  <a:gd name="T2" fmla="*/ 0 w 26"/>
                  <a:gd name="T3" fmla="*/ 0 h 89"/>
                  <a:gd name="T4" fmla="*/ 3 w 26"/>
                  <a:gd name="T5" fmla="*/ 0 h 89"/>
                  <a:gd name="T6" fmla="*/ 23 w 26"/>
                  <a:gd name="T7" fmla="*/ 89 h 89"/>
                  <a:gd name="T8" fmla="*/ 26 w 26"/>
                  <a:gd name="T9" fmla="*/ 89 h 89"/>
                  <a:gd name="T10" fmla="*/ 6 w 26"/>
                  <a:gd name="T11" fmla="*/ 0 h 89"/>
                  <a:gd name="T12" fmla="*/ 3 w 2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9">
                    <a:moveTo>
                      <a:pt x="20" y="89"/>
                    </a:moveTo>
                    <a:lnTo>
                      <a:pt x="0" y="0"/>
                    </a:lnTo>
                    <a:lnTo>
                      <a:pt x="3" y="0"/>
                    </a:lnTo>
                    <a:lnTo>
                      <a:pt x="23" y="89"/>
                    </a:lnTo>
                    <a:lnTo>
                      <a:pt x="2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8" name="Freeform 23">
                <a:extLst>
                  <a:ext uri="{FF2B5EF4-FFF2-40B4-BE49-F238E27FC236}">
                    <a16:creationId xmlns:a16="http://schemas.microsoft.com/office/drawing/2014/main" id="{D53CBB7A-1AEA-F314-4FF0-9FDB452FE2F1}"/>
                  </a:ext>
                </a:extLst>
              </p:cNvPr>
              <p:cNvSpPr>
                <a:spLocks/>
              </p:cNvSpPr>
              <p:nvPr/>
            </p:nvSpPr>
            <p:spPr bwMode="auto">
              <a:xfrm>
                <a:off x="3668" y="1108"/>
                <a:ext cx="17" cy="7"/>
              </a:xfrm>
              <a:custGeom>
                <a:avLst/>
                <a:gdLst>
                  <a:gd name="T0" fmla="*/ 0 w 17"/>
                  <a:gd name="T1" fmla="*/ 0 h 7"/>
                  <a:gd name="T2" fmla="*/ 17 w 17"/>
                  <a:gd name="T3" fmla="*/ 0 h 7"/>
                  <a:gd name="T4" fmla="*/ 17 w 17"/>
                  <a:gd name="T5" fmla="*/ 4 h 7"/>
                  <a:gd name="T6" fmla="*/ 0 w 17"/>
                  <a:gd name="T7" fmla="*/ 4 h 7"/>
                  <a:gd name="T8" fmla="*/ 0 w 17"/>
                  <a:gd name="T9" fmla="*/ 7 h 7"/>
                  <a:gd name="T10" fmla="*/ 17 w 17"/>
                  <a:gd name="T11" fmla="*/ 7 h 7"/>
                  <a:gd name="T12" fmla="*/ 17 w 1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0"/>
                    </a:moveTo>
                    <a:lnTo>
                      <a:pt x="17" y="0"/>
                    </a:lnTo>
                    <a:lnTo>
                      <a:pt x="17" y="4"/>
                    </a:lnTo>
                    <a:lnTo>
                      <a:pt x="0" y="4"/>
                    </a:lnTo>
                    <a:lnTo>
                      <a:pt x="0" y="7"/>
                    </a:lnTo>
                    <a:lnTo>
                      <a:pt x="17" y="7"/>
                    </a:lnTo>
                    <a:lnTo>
                      <a:pt x="1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9" name="Freeform 24">
                <a:extLst>
                  <a:ext uri="{FF2B5EF4-FFF2-40B4-BE49-F238E27FC236}">
                    <a16:creationId xmlns:a16="http://schemas.microsoft.com/office/drawing/2014/main" id="{BE1D97B5-484C-E0BD-24F8-DBB2C6377B8A}"/>
                  </a:ext>
                </a:extLst>
              </p:cNvPr>
              <p:cNvSpPr>
                <a:spLocks/>
              </p:cNvSpPr>
              <p:nvPr/>
            </p:nvSpPr>
            <p:spPr bwMode="auto">
              <a:xfrm>
                <a:off x="3536" y="1089"/>
                <a:ext cx="125" cy="6"/>
              </a:xfrm>
              <a:custGeom>
                <a:avLst/>
                <a:gdLst>
                  <a:gd name="T0" fmla="*/ 125 w 125"/>
                  <a:gd name="T1" fmla="*/ 0 h 6"/>
                  <a:gd name="T2" fmla="*/ 0 w 125"/>
                  <a:gd name="T3" fmla="*/ 0 h 6"/>
                  <a:gd name="T4" fmla="*/ 0 w 125"/>
                  <a:gd name="T5" fmla="*/ 3 h 6"/>
                  <a:gd name="T6" fmla="*/ 125 w 125"/>
                  <a:gd name="T7" fmla="*/ 3 h 6"/>
                  <a:gd name="T8" fmla="*/ 125 w 125"/>
                  <a:gd name="T9" fmla="*/ 6 h 6"/>
                  <a:gd name="T10" fmla="*/ 0 w 125"/>
                  <a:gd name="T11" fmla="*/ 6 h 6"/>
                  <a:gd name="T12" fmla="*/ 0 w 125"/>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
                    <a:moveTo>
                      <a:pt x="125" y="0"/>
                    </a:moveTo>
                    <a:lnTo>
                      <a:pt x="0" y="0"/>
                    </a:lnTo>
                    <a:lnTo>
                      <a:pt x="0" y="3"/>
                    </a:lnTo>
                    <a:lnTo>
                      <a:pt x="125" y="3"/>
                    </a:lnTo>
                    <a:lnTo>
                      <a:pt x="125"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0" name="Freeform 25">
                <a:extLst>
                  <a:ext uri="{FF2B5EF4-FFF2-40B4-BE49-F238E27FC236}">
                    <a16:creationId xmlns:a16="http://schemas.microsoft.com/office/drawing/2014/main" id="{89FFE9C6-99B3-DDA1-A6DF-1F2FF64DD8B9}"/>
                  </a:ext>
                </a:extLst>
              </p:cNvPr>
              <p:cNvSpPr>
                <a:spLocks/>
              </p:cNvSpPr>
              <p:nvPr/>
            </p:nvSpPr>
            <p:spPr bwMode="auto">
              <a:xfrm>
                <a:off x="3510" y="1118"/>
                <a:ext cx="7" cy="251"/>
              </a:xfrm>
              <a:custGeom>
                <a:avLst/>
                <a:gdLst>
                  <a:gd name="T0" fmla="*/ 0 w 7"/>
                  <a:gd name="T1" fmla="*/ 0 h 251"/>
                  <a:gd name="T2" fmla="*/ 0 w 7"/>
                  <a:gd name="T3" fmla="*/ 251 h 251"/>
                  <a:gd name="T4" fmla="*/ 3 w 7"/>
                  <a:gd name="T5" fmla="*/ 251 h 251"/>
                  <a:gd name="T6" fmla="*/ 3 w 7"/>
                  <a:gd name="T7" fmla="*/ 0 h 251"/>
                  <a:gd name="T8" fmla="*/ 7 w 7"/>
                  <a:gd name="T9" fmla="*/ 0 h 251"/>
                  <a:gd name="T10" fmla="*/ 7 w 7"/>
                  <a:gd name="T11" fmla="*/ 251 h 251"/>
                  <a:gd name="T12" fmla="*/ 3 w 7"/>
                  <a:gd name="T13" fmla="*/ 251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51">
                    <a:moveTo>
                      <a:pt x="0" y="0"/>
                    </a:moveTo>
                    <a:lnTo>
                      <a:pt x="0" y="251"/>
                    </a:lnTo>
                    <a:lnTo>
                      <a:pt x="3" y="251"/>
                    </a:lnTo>
                    <a:lnTo>
                      <a:pt x="3" y="0"/>
                    </a:lnTo>
                    <a:lnTo>
                      <a:pt x="7" y="0"/>
                    </a:lnTo>
                    <a:lnTo>
                      <a:pt x="7" y="251"/>
                    </a:lnTo>
                    <a:lnTo>
                      <a:pt x="3" y="25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1" name="Freeform 26">
                <a:extLst>
                  <a:ext uri="{FF2B5EF4-FFF2-40B4-BE49-F238E27FC236}">
                    <a16:creationId xmlns:a16="http://schemas.microsoft.com/office/drawing/2014/main" id="{100EBAF0-0B90-FB89-36B6-29232DC297E0}"/>
                  </a:ext>
                </a:extLst>
              </p:cNvPr>
              <p:cNvSpPr>
                <a:spLocks/>
              </p:cNvSpPr>
              <p:nvPr/>
            </p:nvSpPr>
            <p:spPr bwMode="auto">
              <a:xfrm>
                <a:off x="3556" y="1197"/>
                <a:ext cx="76" cy="7"/>
              </a:xfrm>
              <a:custGeom>
                <a:avLst/>
                <a:gdLst>
                  <a:gd name="T0" fmla="*/ 76 w 76"/>
                  <a:gd name="T1" fmla="*/ 0 h 7"/>
                  <a:gd name="T2" fmla="*/ 0 w 76"/>
                  <a:gd name="T3" fmla="*/ 0 h 7"/>
                  <a:gd name="T4" fmla="*/ 0 w 76"/>
                  <a:gd name="T5" fmla="*/ 4 h 7"/>
                  <a:gd name="T6" fmla="*/ 76 w 76"/>
                  <a:gd name="T7" fmla="*/ 4 h 7"/>
                  <a:gd name="T8" fmla="*/ 76 w 76"/>
                  <a:gd name="T9" fmla="*/ 7 h 7"/>
                  <a:gd name="T10" fmla="*/ 0 w 76"/>
                  <a:gd name="T11" fmla="*/ 7 h 7"/>
                  <a:gd name="T12" fmla="*/ 0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76" y="0"/>
                    </a:moveTo>
                    <a:lnTo>
                      <a:pt x="0" y="0"/>
                    </a:lnTo>
                    <a:lnTo>
                      <a:pt x="0" y="4"/>
                    </a:lnTo>
                    <a:lnTo>
                      <a:pt x="76" y="4"/>
                    </a:lnTo>
                    <a:lnTo>
                      <a:pt x="76"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2" name="Freeform 27">
                <a:extLst>
                  <a:ext uri="{FF2B5EF4-FFF2-40B4-BE49-F238E27FC236}">
                    <a16:creationId xmlns:a16="http://schemas.microsoft.com/office/drawing/2014/main" id="{2C537398-AF2D-52ED-C8BE-30166F182A4B}"/>
                  </a:ext>
                </a:extLst>
              </p:cNvPr>
              <p:cNvSpPr>
                <a:spLocks/>
              </p:cNvSpPr>
              <p:nvPr/>
            </p:nvSpPr>
            <p:spPr bwMode="auto">
              <a:xfrm>
                <a:off x="3553"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3" name="Freeform 28">
                <a:extLst>
                  <a:ext uri="{FF2B5EF4-FFF2-40B4-BE49-F238E27FC236}">
                    <a16:creationId xmlns:a16="http://schemas.microsoft.com/office/drawing/2014/main" id="{D6936176-C758-96DF-4AF9-C1BA63ABADA6}"/>
                  </a:ext>
                </a:extLst>
              </p:cNvPr>
              <p:cNvSpPr>
                <a:spLocks/>
              </p:cNvSpPr>
              <p:nvPr/>
            </p:nvSpPr>
            <p:spPr bwMode="auto">
              <a:xfrm>
                <a:off x="3556" y="1108"/>
                <a:ext cx="76" cy="7"/>
              </a:xfrm>
              <a:custGeom>
                <a:avLst/>
                <a:gdLst>
                  <a:gd name="T0" fmla="*/ 0 w 76"/>
                  <a:gd name="T1" fmla="*/ 0 h 7"/>
                  <a:gd name="T2" fmla="*/ 76 w 76"/>
                  <a:gd name="T3" fmla="*/ 0 h 7"/>
                  <a:gd name="T4" fmla="*/ 76 w 76"/>
                  <a:gd name="T5" fmla="*/ 4 h 7"/>
                  <a:gd name="T6" fmla="*/ 0 w 76"/>
                  <a:gd name="T7" fmla="*/ 4 h 7"/>
                  <a:gd name="T8" fmla="*/ 0 w 76"/>
                  <a:gd name="T9" fmla="*/ 7 h 7"/>
                  <a:gd name="T10" fmla="*/ 76 w 76"/>
                  <a:gd name="T11" fmla="*/ 7 h 7"/>
                  <a:gd name="T12" fmla="*/ 76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0" y="0"/>
                    </a:moveTo>
                    <a:lnTo>
                      <a:pt x="76" y="0"/>
                    </a:lnTo>
                    <a:lnTo>
                      <a:pt x="76" y="4"/>
                    </a:lnTo>
                    <a:lnTo>
                      <a:pt x="0" y="4"/>
                    </a:lnTo>
                    <a:lnTo>
                      <a:pt x="0" y="7"/>
                    </a:lnTo>
                    <a:lnTo>
                      <a:pt x="76" y="7"/>
                    </a:lnTo>
                    <a:lnTo>
                      <a:pt x="7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4" name="Freeform 29">
                <a:extLst>
                  <a:ext uri="{FF2B5EF4-FFF2-40B4-BE49-F238E27FC236}">
                    <a16:creationId xmlns:a16="http://schemas.microsoft.com/office/drawing/2014/main" id="{944EAD8F-D238-A2E7-88A9-87424278B876}"/>
                  </a:ext>
                </a:extLst>
              </p:cNvPr>
              <p:cNvSpPr>
                <a:spLocks/>
              </p:cNvSpPr>
              <p:nvPr/>
            </p:nvSpPr>
            <p:spPr bwMode="auto">
              <a:xfrm>
                <a:off x="3629" y="1112"/>
                <a:ext cx="6" cy="89"/>
              </a:xfrm>
              <a:custGeom>
                <a:avLst/>
                <a:gdLst>
                  <a:gd name="T0" fmla="*/ 0 w 6"/>
                  <a:gd name="T1" fmla="*/ 0 h 89"/>
                  <a:gd name="T2" fmla="*/ 0 w 6"/>
                  <a:gd name="T3" fmla="*/ 89 h 89"/>
                  <a:gd name="T4" fmla="*/ 3 w 6"/>
                  <a:gd name="T5" fmla="*/ 89 h 89"/>
                  <a:gd name="T6" fmla="*/ 3 w 6"/>
                  <a:gd name="T7" fmla="*/ 0 h 89"/>
                  <a:gd name="T8" fmla="*/ 6 w 6"/>
                  <a:gd name="T9" fmla="*/ 0 h 89"/>
                  <a:gd name="T10" fmla="*/ 6 w 6"/>
                  <a:gd name="T11" fmla="*/ 89 h 89"/>
                  <a:gd name="T12" fmla="*/ 3 w 6"/>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0"/>
                    </a:moveTo>
                    <a:lnTo>
                      <a:pt x="0" y="89"/>
                    </a:lnTo>
                    <a:lnTo>
                      <a:pt x="3" y="89"/>
                    </a:lnTo>
                    <a:lnTo>
                      <a:pt x="3" y="0"/>
                    </a:lnTo>
                    <a:lnTo>
                      <a:pt x="6" y="0"/>
                    </a:lnTo>
                    <a:lnTo>
                      <a:pt x="6" y="89"/>
                    </a:lnTo>
                    <a:lnTo>
                      <a:pt x="3"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 name="Freeform 30">
                <a:extLst>
                  <a:ext uri="{FF2B5EF4-FFF2-40B4-BE49-F238E27FC236}">
                    <a16:creationId xmlns:a16="http://schemas.microsoft.com/office/drawing/2014/main" id="{F49D2E43-72C6-B3FA-2A1F-505E80F19F2D}"/>
                  </a:ext>
                </a:extLst>
              </p:cNvPr>
              <p:cNvSpPr>
                <a:spLocks/>
              </p:cNvSpPr>
              <p:nvPr/>
            </p:nvSpPr>
            <p:spPr bwMode="auto">
              <a:xfrm>
                <a:off x="1835" y="1319"/>
                <a:ext cx="7" cy="46"/>
              </a:xfrm>
              <a:custGeom>
                <a:avLst/>
                <a:gdLst>
                  <a:gd name="T0" fmla="*/ 0 w 7"/>
                  <a:gd name="T1" fmla="*/ 0 h 46"/>
                  <a:gd name="T2" fmla="*/ 0 w 7"/>
                  <a:gd name="T3" fmla="*/ 46 h 46"/>
                  <a:gd name="T4" fmla="*/ 3 w 7"/>
                  <a:gd name="T5" fmla="*/ 46 h 46"/>
                  <a:gd name="T6" fmla="*/ 3 w 7"/>
                  <a:gd name="T7" fmla="*/ 0 h 46"/>
                  <a:gd name="T8" fmla="*/ 7 w 7"/>
                  <a:gd name="T9" fmla="*/ 0 h 46"/>
                  <a:gd name="T10" fmla="*/ 7 w 7"/>
                  <a:gd name="T11" fmla="*/ 46 h 46"/>
                  <a:gd name="T12" fmla="*/ 3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3" y="46"/>
                    </a:lnTo>
                    <a:lnTo>
                      <a:pt x="3" y="0"/>
                    </a:lnTo>
                    <a:lnTo>
                      <a:pt x="7" y="0"/>
                    </a:lnTo>
                    <a:lnTo>
                      <a:pt x="7"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 name="Freeform 31">
                <a:extLst>
                  <a:ext uri="{FF2B5EF4-FFF2-40B4-BE49-F238E27FC236}">
                    <a16:creationId xmlns:a16="http://schemas.microsoft.com/office/drawing/2014/main" id="{1D77313A-EF30-5691-CD3A-47598EFCA6FD}"/>
                  </a:ext>
                </a:extLst>
              </p:cNvPr>
              <p:cNvSpPr>
                <a:spLocks/>
              </p:cNvSpPr>
              <p:nvPr/>
            </p:nvSpPr>
            <p:spPr bwMode="auto">
              <a:xfrm>
                <a:off x="1838" y="1362"/>
                <a:ext cx="46" cy="7"/>
              </a:xfrm>
              <a:custGeom>
                <a:avLst/>
                <a:gdLst>
                  <a:gd name="T0" fmla="*/ 0 w 46"/>
                  <a:gd name="T1" fmla="*/ 0 h 7"/>
                  <a:gd name="T2" fmla="*/ 46 w 46"/>
                  <a:gd name="T3" fmla="*/ 0 h 7"/>
                  <a:gd name="T4" fmla="*/ 46 w 46"/>
                  <a:gd name="T5" fmla="*/ 3 h 7"/>
                  <a:gd name="T6" fmla="*/ 0 w 46"/>
                  <a:gd name="T7" fmla="*/ 3 h 7"/>
                  <a:gd name="T8" fmla="*/ 0 w 46"/>
                  <a:gd name="T9" fmla="*/ 7 h 7"/>
                  <a:gd name="T10" fmla="*/ 46 w 46"/>
                  <a:gd name="T11" fmla="*/ 7 h 7"/>
                  <a:gd name="T12" fmla="*/ 46 w 4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7">
                    <a:moveTo>
                      <a:pt x="0" y="0"/>
                    </a:moveTo>
                    <a:lnTo>
                      <a:pt x="46" y="0"/>
                    </a:lnTo>
                    <a:lnTo>
                      <a:pt x="46" y="3"/>
                    </a:lnTo>
                    <a:lnTo>
                      <a:pt x="0" y="3"/>
                    </a:lnTo>
                    <a:lnTo>
                      <a:pt x="0" y="7"/>
                    </a:lnTo>
                    <a:lnTo>
                      <a:pt x="46" y="7"/>
                    </a:lnTo>
                    <a:lnTo>
                      <a:pt x="4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 name="Freeform 32">
                <a:extLst>
                  <a:ext uri="{FF2B5EF4-FFF2-40B4-BE49-F238E27FC236}">
                    <a16:creationId xmlns:a16="http://schemas.microsoft.com/office/drawing/2014/main" id="{78C63841-D431-6FE6-FEA7-9F62B6180BF5}"/>
                  </a:ext>
                </a:extLst>
              </p:cNvPr>
              <p:cNvSpPr>
                <a:spLocks/>
              </p:cNvSpPr>
              <p:nvPr/>
            </p:nvSpPr>
            <p:spPr bwMode="auto">
              <a:xfrm>
                <a:off x="3023"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 name="Freeform 33">
                <a:extLst>
                  <a:ext uri="{FF2B5EF4-FFF2-40B4-BE49-F238E27FC236}">
                    <a16:creationId xmlns:a16="http://schemas.microsoft.com/office/drawing/2014/main" id="{DD631646-95FC-98BF-4597-F917DCD30697}"/>
                  </a:ext>
                </a:extLst>
              </p:cNvPr>
              <p:cNvSpPr>
                <a:spLocks/>
              </p:cNvSpPr>
              <p:nvPr/>
            </p:nvSpPr>
            <p:spPr bwMode="auto">
              <a:xfrm>
                <a:off x="3369" y="1319"/>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 name="Freeform 34">
                <a:extLst>
                  <a:ext uri="{FF2B5EF4-FFF2-40B4-BE49-F238E27FC236}">
                    <a16:creationId xmlns:a16="http://schemas.microsoft.com/office/drawing/2014/main" id="{9D2B8F5B-8836-C6D0-3B96-5B4A844E229B}"/>
                  </a:ext>
                </a:extLst>
              </p:cNvPr>
              <p:cNvSpPr>
                <a:spLocks/>
              </p:cNvSpPr>
              <p:nvPr/>
            </p:nvSpPr>
            <p:spPr bwMode="auto">
              <a:xfrm>
                <a:off x="3158" y="1329"/>
                <a:ext cx="214" cy="7"/>
              </a:xfrm>
              <a:custGeom>
                <a:avLst/>
                <a:gdLst>
                  <a:gd name="T0" fmla="*/ 214 w 214"/>
                  <a:gd name="T1" fmla="*/ 0 h 7"/>
                  <a:gd name="T2" fmla="*/ 0 w 214"/>
                  <a:gd name="T3" fmla="*/ 0 h 7"/>
                  <a:gd name="T4" fmla="*/ 0 w 214"/>
                  <a:gd name="T5" fmla="*/ 3 h 7"/>
                  <a:gd name="T6" fmla="*/ 214 w 214"/>
                  <a:gd name="T7" fmla="*/ 3 h 7"/>
                  <a:gd name="T8" fmla="*/ 214 w 214"/>
                  <a:gd name="T9" fmla="*/ 7 h 7"/>
                  <a:gd name="T10" fmla="*/ 0 w 214"/>
                  <a:gd name="T11" fmla="*/ 7 h 7"/>
                  <a:gd name="T12" fmla="*/ 0 w 21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7">
                    <a:moveTo>
                      <a:pt x="214" y="0"/>
                    </a:moveTo>
                    <a:lnTo>
                      <a:pt x="0" y="0"/>
                    </a:lnTo>
                    <a:lnTo>
                      <a:pt x="0" y="3"/>
                    </a:lnTo>
                    <a:lnTo>
                      <a:pt x="214" y="3"/>
                    </a:lnTo>
                    <a:lnTo>
                      <a:pt x="21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 name="Freeform 35">
                <a:extLst>
                  <a:ext uri="{FF2B5EF4-FFF2-40B4-BE49-F238E27FC236}">
                    <a16:creationId xmlns:a16="http://schemas.microsoft.com/office/drawing/2014/main" id="{D30EE2E5-C26C-8494-9860-EE3D24A53DD9}"/>
                  </a:ext>
                </a:extLst>
              </p:cNvPr>
              <p:cNvSpPr>
                <a:spLocks/>
              </p:cNvSpPr>
              <p:nvPr/>
            </p:nvSpPr>
            <p:spPr bwMode="auto">
              <a:xfrm>
                <a:off x="2016" y="1421"/>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 name="Freeform 36">
                <a:extLst>
                  <a:ext uri="{FF2B5EF4-FFF2-40B4-BE49-F238E27FC236}">
                    <a16:creationId xmlns:a16="http://schemas.microsoft.com/office/drawing/2014/main" id="{63ADE5CE-1D64-33BA-402F-754DBD318D09}"/>
                  </a:ext>
                </a:extLst>
              </p:cNvPr>
              <p:cNvSpPr>
                <a:spLocks/>
              </p:cNvSpPr>
              <p:nvPr/>
            </p:nvSpPr>
            <p:spPr bwMode="auto">
              <a:xfrm>
                <a:off x="2019" y="1444"/>
                <a:ext cx="17" cy="20"/>
              </a:xfrm>
              <a:custGeom>
                <a:avLst/>
                <a:gdLst>
                  <a:gd name="T0" fmla="*/ 0 w 17"/>
                  <a:gd name="T1" fmla="*/ 0 h 20"/>
                  <a:gd name="T2" fmla="*/ 10 w 17"/>
                  <a:gd name="T3" fmla="*/ 20 h 20"/>
                  <a:gd name="T4" fmla="*/ 13 w 17"/>
                  <a:gd name="T5" fmla="*/ 20 h 20"/>
                  <a:gd name="T6" fmla="*/ 4 w 17"/>
                  <a:gd name="T7" fmla="*/ 0 h 20"/>
                  <a:gd name="T8" fmla="*/ 7 w 17"/>
                  <a:gd name="T9" fmla="*/ 0 h 20"/>
                  <a:gd name="T10" fmla="*/ 17 w 17"/>
                  <a:gd name="T11" fmla="*/ 20 h 20"/>
                  <a:gd name="T12" fmla="*/ 13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3" y="20"/>
                    </a:lnTo>
                    <a:lnTo>
                      <a:pt x="4" y="0"/>
                    </a:lnTo>
                    <a:lnTo>
                      <a:pt x="7" y="0"/>
                    </a:lnTo>
                    <a:lnTo>
                      <a:pt x="17"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 name="Freeform 37">
                <a:extLst>
                  <a:ext uri="{FF2B5EF4-FFF2-40B4-BE49-F238E27FC236}">
                    <a16:creationId xmlns:a16="http://schemas.microsoft.com/office/drawing/2014/main" id="{A77F92A7-1DBC-77D3-F220-AE2DE8584DAE}"/>
                  </a:ext>
                </a:extLst>
              </p:cNvPr>
              <p:cNvSpPr>
                <a:spLocks/>
              </p:cNvSpPr>
              <p:nvPr/>
            </p:nvSpPr>
            <p:spPr bwMode="auto">
              <a:xfrm>
                <a:off x="2032" y="1461"/>
                <a:ext cx="14" cy="20"/>
              </a:xfrm>
              <a:custGeom>
                <a:avLst/>
                <a:gdLst>
                  <a:gd name="T0" fmla="*/ 0 w 14"/>
                  <a:gd name="T1" fmla="*/ 0 h 20"/>
                  <a:gd name="T2" fmla="*/ 14 w 14"/>
                  <a:gd name="T3" fmla="*/ 13 h 20"/>
                  <a:gd name="T4" fmla="*/ 14 w 14"/>
                  <a:gd name="T5" fmla="*/ 16 h 20"/>
                  <a:gd name="T6" fmla="*/ 0 w 14"/>
                  <a:gd name="T7" fmla="*/ 3 h 20"/>
                  <a:gd name="T8" fmla="*/ 0 w 14"/>
                  <a:gd name="T9" fmla="*/ 6 h 20"/>
                  <a:gd name="T10" fmla="*/ 14 w 14"/>
                  <a:gd name="T11" fmla="*/ 20 h 20"/>
                  <a:gd name="T12" fmla="*/ 14 w 14"/>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14" y="13"/>
                    </a:lnTo>
                    <a:lnTo>
                      <a:pt x="14" y="16"/>
                    </a:lnTo>
                    <a:lnTo>
                      <a:pt x="0" y="3"/>
                    </a:lnTo>
                    <a:lnTo>
                      <a:pt x="0" y="6"/>
                    </a:lnTo>
                    <a:lnTo>
                      <a:pt x="14" y="20"/>
                    </a:lnTo>
                    <a:lnTo>
                      <a:pt x="1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 name="Freeform 38">
                <a:extLst>
                  <a:ext uri="{FF2B5EF4-FFF2-40B4-BE49-F238E27FC236}">
                    <a16:creationId xmlns:a16="http://schemas.microsoft.com/office/drawing/2014/main" id="{86AD9FBF-6A56-998D-A838-E4ABD5F0D0E5}"/>
                  </a:ext>
                </a:extLst>
              </p:cNvPr>
              <p:cNvSpPr>
                <a:spLocks/>
              </p:cNvSpPr>
              <p:nvPr/>
            </p:nvSpPr>
            <p:spPr bwMode="auto">
              <a:xfrm>
                <a:off x="2046"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 name="Freeform 39">
                <a:extLst>
                  <a:ext uri="{FF2B5EF4-FFF2-40B4-BE49-F238E27FC236}">
                    <a16:creationId xmlns:a16="http://schemas.microsoft.com/office/drawing/2014/main" id="{F923514B-59EA-034B-E61B-B021C2358E0D}"/>
                  </a:ext>
                </a:extLst>
              </p:cNvPr>
              <p:cNvSpPr>
                <a:spLocks/>
              </p:cNvSpPr>
              <p:nvPr/>
            </p:nvSpPr>
            <p:spPr bwMode="auto">
              <a:xfrm>
                <a:off x="2065" y="1484"/>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 name="Freeform 40">
                <a:extLst>
                  <a:ext uri="{FF2B5EF4-FFF2-40B4-BE49-F238E27FC236}">
                    <a16:creationId xmlns:a16="http://schemas.microsoft.com/office/drawing/2014/main" id="{1CAEC625-8D3F-AE27-4A80-FEBF58AFDDE8}"/>
                  </a:ext>
                </a:extLst>
              </p:cNvPr>
              <p:cNvSpPr>
                <a:spLocks/>
              </p:cNvSpPr>
              <p:nvPr/>
            </p:nvSpPr>
            <p:spPr bwMode="auto">
              <a:xfrm>
                <a:off x="2088" y="1484"/>
                <a:ext cx="20" cy="10"/>
              </a:xfrm>
              <a:custGeom>
                <a:avLst/>
                <a:gdLst>
                  <a:gd name="T0" fmla="*/ 0 w 20"/>
                  <a:gd name="T1" fmla="*/ 3 h 10"/>
                  <a:gd name="T2" fmla="*/ 20 w 20"/>
                  <a:gd name="T3" fmla="*/ 0 h 10"/>
                  <a:gd name="T4" fmla="*/ 20 w 20"/>
                  <a:gd name="T5" fmla="*/ 3 h 10"/>
                  <a:gd name="T6" fmla="*/ 0 w 20"/>
                  <a:gd name="T7" fmla="*/ 7 h 10"/>
                  <a:gd name="T8" fmla="*/ 0 w 20"/>
                  <a:gd name="T9" fmla="*/ 10 h 10"/>
                  <a:gd name="T10" fmla="*/ 20 w 20"/>
                  <a:gd name="T11" fmla="*/ 7 h 10"/>
                  <a:gd name="T12" fmla="*/ 2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3"/>
                    </a:moveTo>
                    <a:lnTo>
                      <a:pt x="20" y="0"/>
                    </a:lnTo>
                    <a:lnTo>
                      <a:pt x="20" y="3"/>
                    </a:lnTo>
                    <a:lnTo>
                      <a:pt x="0" y="7"/>
                    </a:lnTo>
                    <a:lnTo>
                      <a:pt x="0" y="10"/>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 name="Freeform 41">
                <a:extLst>
                  <a:ext uri="{FF2B5EF4-FFF2-40B4-BE49-F238E27FC236}">
                    <a16:creationId xmlns:a16="http://schemas.microsoft.com/office/drawing/2014/main" id="{A98CE340-D0C5-08E1-17AD-52FD234DDD60}"/>
                  </a:ext>
                </a:extLst>
              </p:cNvPr>
              <p:cNvSpPr>
                <a:spLocks/>
              </p:cNvSpPr>
              <p:nvPr/>
            </p:nvSpPr>
            <p:spPr bwMode="auto">
              <a:xfrm>
                <a:off x="2108"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 name="Freeform 42">
                <a:extLst>
                  <a:ext uri="{FF2B5EF4-FFF2-40B4-BE49-F238E27FC236}">
                    <a16:creationId xmlns:a16="http://schemas.microsoft.com/office/drawing/2014/main" id="{4F38CB9D-7A87-6CF3-F84D-802F5CD21537}"/>
                  </a:ext>
                </a:extLst>
              </p:cNvPr>
              <p:cNvSpPr>
                <a:spLocks/>
              </p:cNvSpPr>
              <p:nvPr/>
            </p:nvSpPr>
            <p:spPr bwMode="auto">
              <a:xfrm>
                <a:off x="2128" y="1461"/>
                <a:ext cx="16" cy="20"/>
              </a:xfrm>
              <a:custGeom>
                <a:avLst/>
                <a:gdLst>
                  <a:gd name="T0" fmla="*/ 0 w 16"/>
                  <a:gd name="T1" fmla="*/ 13 h 20"/>
                  <a:gd name="T2" fmla="*/ 16 w 16"/>
                  <a:gd name="T3" fmla="*/ 0 h 20"/>
                  <a:gd name="T4" fmla="*/ 16 w 16"/>
                  <a:gd name="T5" fmla="*/ 3 h 20"/>
                  <a:gd name="T6" fmla="*/ 0 w 16"/>
                  <a:gd name="T7" fmla="*/ 16 h 20"/>
                  <a:gd name="T8" fmla="*/ 0 w 16"/>
                  <a:gd name="T9" fmla="*/ 20 h 20"/>
                  <a:gd name="T10" fmla="*/ 16 w 16"/>
                  <a:gd name="T11" fmla="*/ 6 h 20"/>
                  <a:gd name="T12" fmla="*/ 16 w 16"/>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13"/>
                    </a:moveTo>
                    <a:lnTo>
                      <a:pt x="16" y="0"/>
                    </a:lnTo>
                    <a:lnTo>
                      <a:pt x="16" y="3"/>
                    </a:lnTo>
                    <a:lnTo>
                      <a:pt x="0" y="16"/>
                    </a:lnTo>
                    <a:lnTo>
                      <a:pt x="0" y="20"/>
                    </a:lnTo>
                    <a:lnTo>
                      <a:pt x="16" y="6"/>
                    </a:lnTo>
                    <a:lnTo>
                      <a:pt x="1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 name="Freeform 43">
                <a:extLst>
                  <a:ext uri="{FF2B5EF4-FFF2-40B4-BE49-F238E27FC236}">
                    <a16:creationId xmlns:a16="http://schemas.microsoft.com/office/drawing/2014/main" id="{8D8AB375-B894-0585-8D7B-6DD2C37E87C1}"/>
                  </a:ext>
                </a:extLst>
              </p:cNvPr>
              <p:cNvSpPr>
                <a:spLocks/>
              </p:cNvSpPr>
              <p:nvPr/>
            </p:nvSpPr>
            <p:spPr bwMode="auto">
              <a:xfrm>
                <a:off x="2141" y="1444"/>
                <a:ext cx="17" cy="20"/>
              </a:xfrm>
              <a:custGeom>
                <a:avLst/>
                <a:gdLst>
                  <a:gd name="T0" fmla="*/ 0 w 17"/>
                  <a:gd name="T1" fmla="*/ 20 h 20"/>
                  <a:gd name="T2" fmla="*/ 10 w 17"/>
                  <a:gd name="T3" fmla="*/ 0 h 20"/>
                  <a:gd name="T4" fmla="*/ 13 w 17"/>
                  <a:gd name="T5" fmla="*/ 0 h 20"/>
                  <a:gd name="T6" fmla="*/ 3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3"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 name="Freeform 44">
                <a:extLst>
                  <a:ext uri="{FF2B5EF4-FFF2-40B4-BE49-F238E27FC236}">
                    <a16:creationId xmlns:a16="http://schemas.microsoft.com/office/drawing/2014/main" id="{D3B14548-A680-36D4-915B-FF28E3744690}"/>
                  </a:ext>
                </a:extLst>
              </p:cNvPr>
              <p:cNvSpPr>
                <a:spLocks/>
              </p:cNvSpPr>
              <p:nvPr/>
            </p:nvSpPr>
            <p:spPr bwMode="auto">
              <a:xfrm>
                <a:off x="2151" y="1421"/>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 name="Freeform 45">
                <a:extLst>
                  <a:ext uri="{FF2B5EF4-FFF2-40B4-BE49-F238E27FC236}">
                    <a16:creationId xmlns:a16="http://schemas.microsoft.com/office/drawing/2014/main" id="{0A94B15F-7A2C-85C8-A7C4-94F925E3F18D}"/>
                  </a:ext>
                </a:extLst>
              </p:cNvPr>
              <p:cNvSpPr>
                <a:spLocks/>
              </p:cNvSpPr>
              <p:nvPr/>
            </p:nvSpPr>
            <p:spPr bwMode="auto">
              <a:xfrm>
                <a:off x="2151" y="1402"/>
                <a:ext cx="10" cy="19"/>
              </a:xfrm>
              <a:custGeom>
                <a:avLst/>
                <a:gdLst>
                  <a:gd name="T0" fmla="*/ 3 w 10"/>
                  <a:gd name="T1" fmla="*/ 19 h 19"/>
                  <a:gd name="T2" fmla="*/ 0 w 10"/>
                  <a:gd name="T3" fmla="*/ 0 h 19"/>
                  <a:gd name="T4" fmla="*/ 3 w 10"/>
                  <a:gd name="T5" fmla="*/ 0 h 19"/>
                  <a:gd name="T6" fmla="*/ 7 w 10"/>
                  <a:gd name="T7" fmla="*/ 19 h 19"/>
                  <a:gd name="T8" fmla="*/ 10 w 10"/>
                  <a:gd name="T9" fmla="*/ 19 h 19"/>
                  <a:gd name="T10" fmla="*/ 7 w 10"/>
                  <a:gd name="T11" fmla="*/ 0 h 19"/>
                  <a:gd name="T12" fmla="*/ 3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19"/>
                    </a:moveTo>
                    <a:lnTo>
                      <a:pt x="0" y="0"/>
                    </a:lnTo>
                    <a:lnTo>
                      <a:pt x="3" y="0"/>
                    </a:lnTo>
                    <a:lnTo>
                      <a:pt x="7" y="19"/>
                    </a:lnTo>
                    <a:lnTo>
                      <a:pt x="10" y="19"/>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 name="Freeform 46">
                <a:extLst>
                  <a:ext uri="{FF2B5EF4-FFF2-40B4-BE49-F238E27FC236}">
                    <a16:creationId xmlns:a16="http://schemas.microsoft.com/office/drawing/2014/main" id="{2792AE5D-59DF-24E6-FC98-358478E55336}"/>
                  </a:ext>
                </a:extLst>
              </p:cNvPr>
              <p:cNvSpPr>
                <a:spLocks/>
              </p:cNvSpPr>
              <p:nvPr/>
            </p:nvSpPr>
            <p:spPr bwMode="auto">
              <a:xfrm>
                <a:off x="2141" y="1382"/>
                <a:ext cx="17" cy="20"/>
              </a:xfrm>
              <a:custGeom>
                <a:avLst/>
                <a:gdLst>
                  <a:gd name="T0" fmla="*/ 10 w 17"/>
                  <a:gd name="T1" fmla="*/ 20 h 20"/>
                  <a:gd name="T2" fmla="*/ 0 w 17"/>
                  <a:gd name="T3" fmla="*/ 0 h 20"/>
                  <a:gd name="T4" fmla="*/ 3 w 17"/>
                  <a:gd name="T5" fmla="*/ 0 h 20"/>
                  <a:gd name="T6" fmla="*/ 13 w 17"/>
                  <a:gd name="T7" fmla="*/ 20 h 20"/>
                  <a:gd name="T8" fmla="*/ 17 w 17"/>
                  <a:gd name="T9" fmla="*/ 20 h 20"/>
                  <a:gd name="T10" fmla="*/ 7 w 17"/>
                  <a:gd name="T11" fmla="*/ 0 h 20"/>
                  <a:gd name="T12" fmla="*/ 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3" y="0"/>
                    </a:lnTo>
                    <a:lnTo>
                      <a:pt x="13" y="20"/>
                    </a:lnTo>
                    <a:lnTo>
                      <a:pt x="17"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 name="Freeform 47">
                <a:extLst>
                  <a:ext uri="{FF2B5EF4-FFF2-40B4-BE49-F238E27FC236}">
                    <a16:creationId xmlns:a16="http://schemas.microsoft.com/office/drawing/2014/main" id="{5CFA8356-4CD4-D993-7F54-142C8760EE7E}"/>
                  </a:ext>
                </a:extLst>
              </p:cNvPr>
              <p:cNvSpPr>
                <a:spLocks/>
              </p:cNvSpPr>
              <p:nvPr/>
            </p:nvSpPr>
            <p:spPr bwMode="auto">
              <a:xfrm>
                <a:off x="2128" y="1362"/>
                <a:ext cx="16" cy="23"/>
              </a:xfrm>
              <a:custGeom>
                <a:avLst/>
                <a:gdLst>
                  <a:gd name="T0" fmla="*/ 16 w 16"/>
                  <a:gd name="T1" fmla="*/ 17 h 23"/>
                  <a:gd name="T2" fmla="*/ 0 w 16"/>
                  <a:gd name="T3" fmla="*/ 0 h 23"/>
                  <a:gd name="T4" fmla="*/ 0 w 16"/>
                  <a:gd name="T5" fmla="*/ 3 h 23"/>
                  <a:gd name="T6" fmla="*/ 16 w 16"/>
                  <a:gd name="T7" fmla="*/ 20 h 23"/>
                  <a:gd name="T8" fmla="*/ 16 w 16"/>
                  <a:gd name="T9" fmla="*/ 23 h 23"/>
                  <a:gd name="T10" fmla="*/ 0 w 16"/>
                  <a:gd name="T11" fmla="*/ 7 h 23"/>
                  <a:gd name="T12" fmla="*/ 0 w 16"/>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17"/>
                    </a:moveTo>
                    <a:lnTo>
                      <a:pt x="0" y="0"/>
                    </a:lnTo>
                    <a:lnTo>
                      <a:pt x="0" y="3"/>
                    </a:lnTo>
                    <a:lnTo>
                      <a:pt x="16" y="20"/>
                    </a:lnTo>
                    <a:lnTo>
                      <a:pt x="16"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 name="Freeform 48">
                <a:extLst>
                  <a:ext uri="{FF2B5EF4-FFF2-40B4-BE49-F238E27FC236}">
                    <a16:creationId xmlns:a16="http://schemas.microsoft.com/office/drawing/2014/main" id="{0574C9C2-0029-3E51-0B70-4CBE0D3C90EC}"/>
                  </a:ext>
                </a:extLst>
              </p:cNvPr>
              <p:cNvSpPr>
                <a:spLocks/>
              </p:cNvSpPr>
              <p:nvPr/>
            </p:nvSpPr>
            <p:spPr bwMode="auto">
              <a:xfrm>
                <a:off x="2108"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 name="Freeform 49">
                <a:extLst>
                  <a:ext uri="{FF2B5EF4-FFF2-40B4-BE49-F238E27FC236}">
                    <a16:creationId xmlns:a16="http://schemas.microsoft.com/office/drawing/2014/main" id="{B60FB508-AE52-FE37-220D-68E65298B3ED}"/>
                  </a:ext>
                </a:extLst>
              </p:cNvPr>
              <p:cNvSpPr>
                <a:spLocks/>
              </p:cNvSpPr>
              <p:nvPr/>
            </p:nvSpPr>
            <p:spPr bwMode="auto">
              <a:xfrm>
                <a:off x="2088" y="1349"/>
                <a:ext cx="20" cy="10"/>
              </a:xfrm>
              <a:custGeom>
                <a:avLst/>
                <a:gdLst>
                  <a:gd name="T0" fmla="*/ 20 w 20"/>
                  <a:gd name="T1" fmla="*/ 3 h 10"/>
                  <a:gd name="T2" fmla="*/ 0 w 20"/>
                  <a:gd name="T3" fmla="*/ 0 h 10"/>
                  <a:gd name="T4" fmla="*/ 0 w 20"/>
                  <a:gd name="T5" fmla="*/ 3 h 10"/>
                  <a:gd name="T6" fmla="*/ 20 w 20"/>
                  <a:gd name="T7" fmla="*/ 6 h 10"/>
                  <a:gd name="T8" fmla="*/ 20 w 20"/>
                  <a:gd name="T9" fmla="*/ 10 h 10"/>
                  <a:gd name="T10" fmla="*/ 0 w 20"/>
                  <a:gd name="T11" fmla="*/ 6 h 10"/>
                  <a:gd name="T12" fmla="*/ 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3"/>
                    </a:moveTo>
                    <a:lnTo>
                      <a:pt x="0" y="0"/>
                    </a:lnTo>
                    <a:lnTo>
                      <a:pt x="0" y="3"/>
                    </a:lnTo>
                    <a:lnTo>
                      <a:pt x="20" y="6"/>
                    </a:lnTo>
                    <a:lnTo>
                      <a:pt x="20"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 name="Freeform 50">
                <a:extLst>
                  <a:ext uri="{FF2B5EF4-FFF2-40B4-BE49-F238E27FC236}">
                    <a16:creationId xmlns:a16="http://schemas.microsoft.com/office/drawing/2014/main" id="{8772BFF5-41E9-5D38-6805-EF6492BEAF29}"/>
                  </a:ext>
                </a:extLst>
              </p:cNvPr>
              <p:cNvSpPr>
                <a:spLocks/>
              </p:cNvSpPr>
              <p:nvPr/>
            </p:nvSpPr>
            <p:spPr bwMode="auto">
              <a:xfrm>
                <a:off x="2065"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 name="Freeform 51">
                <a:extLst>
                  <a:ext uri="{FF2B5EF4-FFF2-40B4-BE49-F238E27FC236}">
                    <a16:creationId xmlns:a16="http://schemas.microsoft.com/office/drawing/2014/main" id="{CA82F5BF-18A0-E473-0513-E6B0382B195B}"/>
                  </a:ext>
                </a:extLst>
              </p:cNvPr>
              <p:cNvSpPr>
                <a:spLocks/>
              </p:cNvSpPr>
              <p:nvPr/>
            </p:nvSpPr>
            <p:spPr bwMode="auto">
              <a:xfrm>
                <a:off x="2046"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 name="Freeform 52">
                <a:extLst>
                  <a:ext uri="{FF2B5EF4-FFF2-40B4-BE49-F238E27FC236}">
                    <a16:creationId xmlns:a16="http://schemas.microsoft.com/office/drawing/2014/main" id="{9C638572-FE25-55F6-8880-CF3E3B5C35FC}"/>
                  </a:ext>
                </a:extLst>
              </p:cNvPr>
              <p:cNvSpPr>
                <a:spLocks/>
              </p:cNvSpPr>
              <p:nvPr/>
            </p:nvSpPr>
            <p:spPr bwMode="auto">
              <a:xfrm>
                <a:off x="2029" y="1365"/>
                <a:ext cx="20" cy="17"/>
              </a:xfrm>
              <a:custGeom>
                <a:avLst/>
                <a:gdLst>
                  <a:gd name="T0" fmla="*/ 13 w 20"/>
                  <a:gd name="T1" fmla="*/ 0 h 17"/>
                  <a:gd name="T2" fmla="*/ 0 w 20"/>
                  <a:gd name="T3" fmla="*/ 17 h 17"/>
                  <a:gd name="T4" fmla="*/ 3 w 20"/>
                  <a:gd name="T5" fmla="*/ 17 h 17"/>
                  <a:gd name="T6" fmla="*/ 17 w 20"/>
                  <a:gd name="T7" fmla="*/ 0 h 17"/>
                  <a:gd name="T8" fmla="*/ 20 w 20"/>
                  <a:gd name="T9" fmla="*/ 0 h 17"/>
                  <a:gd name="T10" fmla="*/ 7 w 20"/>
                  <a:gd name="T11" fmla="*/ 17 h 17"/>
                  <a:gd name="T12" fmla="*/ 3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3" y="17"/>
                    </a:lnTo>
                    <a:lnTo>
                      <a:pt x="17" y="0"/>
                    </a:lnTo>
                    <a:lnTo>
                      <a:pt x="20" y="0"/>
                    </a:lnTo>
                    <a:lnTo>
                      <a:pt x="7" y="17"/>
                    </a:lnTo>
                    <a:lnTo>
                      <a:pt x="3"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 name="Freeform 53">
                <a:extLst>
                  <a:ext uri="{FF2B5EF4-FFF2-40B4-BE49-F238E27FC236}">
                    <a16:creationId xmlns:a16="http://schemas.microsoft.com/office/drawing/2014/main" id="{860E9344-2131-2CA7-CFCB-FE9D3D31A8B6}"/>
                  </a:ext>
                </a:extLst>
              </p:cNvPr>
              <p:cNvSpPr>
                <a:spLocks/>
              </p:cNvSpPr>
              <p:nvPr/>
            </p:nvSpPr>
            <p:spPr bwMode="auto">
              <a:xfrm>
                <a:off x="2019" y="1382"/>
                <a:ext cx="17" cy="20"/>
              </a:xfrm>
              <a:custGeom>
                <a:avLst/>
                <a:gdLst>
                  <a:gd name="T0" fmla="*/ 10 w 17"/>
                  <a:gd name="T1" fmla="*/ 0 h 20"/>
                  <a:gd name="T2" fmla="*/ 0 w 17"/>
                  <a:gd name="T3" fmla="*/ 20 h 20"/>
                  <a:gd name="T4" fmla="*/ 4 w 17"/>
                  <a:gd name="T5" fmla="*/ 20 h 20"/>
                  <a:gd name="T6" fmla="*/ 13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3"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 name="Freeform 54">
                <a:extLst>
                  <a:ext uri="{FF2B5EF4-FFF2-40B4-BE49-F238E27FC236}">
                    <a16:creationId xmlns:a16="http://schemas.microsoft.com/office/drawing/2014/main" id="{5261805C-DF7F-4821-1384-2C13E5C5DE2F}"/>
                  </a:ext>
                </a:extLst>
              </p:cNvPr>
              <p:cNvSpPr>
                <a:spLocks/>
              </p:cNvSpPr>
              <p:nvPr/>
            </p:nvSpPr>
            <p:spPr bwMode="auto">
              <a:xfrm>
                <a:off x="2016" y="1402"/>
                <a:ext cx="10" cy="19"/>
              </a:xfrm>
              <a:custGeom>
                <a:avLst/>
                <a:gdLst>
                  <a:gd name="T0" fmla="*/ 3 w 10"/>
                  <a:gd name="T1" fmla="*/ 0 h 19"/>
                  <a:gd name="T2" fmla="*/ 0 w 10"/>
                  <a:gd name="T3" fmla="*/ 19 h 19"/>
                  <a:gd name="T4" fmla="*/ 3 w 10"/>
                  <a:gd name="T5" fmla="*/ 19 h 19"/>
                  <a:gd name="T6" fmla="*/ 7 w 10"/>
                  <a:gd name="T7" fmla="*/ 0 h 19"/>
                  <a:gd name="T8" fmla="*/ 10 w 10"/>
                  <a:gd name="T9" fmla="*/ 0 h 19"/>
                  <a:gd name="T10" fmla="*/ 7 w 10"/>
                  <a:gd name="T11" fmla="*/ 19 h 19"/>
                  <a:gd name="T12" fmla="*/ 3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0"/>
                    </a:moveTo>
                    <a:lnTo>
                      <a:pt x="0" y="19"/>
                    </a:lnTo>
                    <a:lnTo>
                      <a:pt x="3" y="19"/>
                    </a:lnTo>
                    <a:lnTo>
                      <a:pt x="7" y="0"/>
                    </a:lnTo>
                    <a:lnTo>
                      <a:pt x="10"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0" name="Freeform 55">
                <a:extLst>
                  <a:ext uri="{FF2B5EF4-FFF2-40B4-BE49-F238E27FC236}">
                    <a16:creationId xmlns:a16="http://schemas.microsoft.com/office/drawing/2014/main" id="{8EC515EB-135C-7425-B5A2-56DB6A33EC68}"/>
                  </a:ext>
                </a:extLst>
              </p:cNvPr>
              <p:cNvSpPr>
                <a:spLocks/>
              </p:cNvSpPr>
              <p:nvPr/>
            </p:nvSpPr>
            <p:spPr bwMode="auto">
              <a:xfrm>
                <a:off x="2046"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1" name="Freeform 56">
                <a:extLst>
                  <a:ext uri="{FF2B5EF4-FFF2-40B4-BE49-F238E27FC236}">
                    <a16:creationId xmlns:a16="http://schemas.microsoft.com/office/drawing/2014/main" id="{48C438A9-F80A-F31B-CA8E-FAEB6FA4A462}"/>
                  </a:ext>
                </a:extLst>
              </p:cNvPr>
              <p:cNvSpPr>
                <a:spLocks/>
              </p:cNvSpPr>
              <p:nvPr/>
            </p:nvSpPr>
            <p:spPr bwMode="auto">
              <a:xfrm>
                <a:off x="2046" y="1435"/>
                <a:ext cx="13" cy="9"/>
              </a:xfrm>
              <a:custGeom>
                <a:avLst/>
                <a:gdLst>
                  <a:gd name="T0" fmla="*/ 0 w 13"/>
                  <a:gd name="T1" fmla="*/ 0 h 9"/>
                  <a:gd name="T2" fmla="*/ 6 w 13"/>
                  <a:gd name="T3" fmla="*/ 9 h 9"/>
                  <a:gd name="T4" fmla="*/ 9 w 13"/>
                  <a:gd name="T5" fmla="*/ 9 h 9"/>
                  <a:gd name="T6" fmla="*/ 3 w 13"/>
                  <a:gd name="T7" fmla="*/ 0 h 9"/>
                  <a:gd name="T8" fmla="*/ 6 w 13"/>
                  <a:gd name="T9" fmla="*/ 0 h 9"/>
                  <a:gd name="T10" fmla="*/ 13 w 13"/>
                  <a:gd name="T11" fmla="*/ 9 h 9"/>
                  <a:gd name="T12" fmla="*/ 9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9" y="9"/>
                    </a:lnTo>
                    <a:lnTo>
                      <a:pt x="3" y="0"/>
                    </a:lnTo>
                    <a:lnTo>
                      <a:pt x="6" y="0"/>
                    </a:lnTo>
                    <a:lnTo>
                      <a:pt x="13" y="9"/>
                    </a:lnTo>
                    <a:lnTo>
                      <a:pt x="9"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2" name="Freeform 57">
                <a:extLst>
                  <a:ext uri="{FF2B5EF4-FFF2-40B4-BE49-F238E27FC236}">
                    <a16:creationId xmlns:a16="http://schemas.microsoft.com/office/drawing/2014/main" id="{AEDFE2FF-B215-C39A-B524-EA35B9AAEDF0}"/>
                  </a:ext>
                </a:extLst>
              </p:cNvPr>
              <p:cNvSpPr>
                <a:spLocks/>
              </p:cNvSpPr>
              <p:nvPr/>
            </p:nvSpPr>
            <p:spPr bwMode="auto">
              <a:xfrm>
                <a:off x="2055"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3" name="Freeform 58">
                <a:extLst>
                  <a:ext uri="{FF2B5EF4-FFF2-40B4-BE49-F238E27FC236}">
                    <a16:creationId xmlns:a16="http://schemas.microsoft.com/office/drawing/2014/main" id="{F19E100D-0121-0A82-CFD8-198E00120E8D}"/>
                  </a:ext>
                </a:extLst>
              </p:cNvPr>
              <p:cNvSpPr>
                <a:spLocks/>
              </p:cNvSpPr>
              <p:nvPr/>
            </p:nvSpPr>
            <p:spPr bwMode="auto">
              <a:xfrm>
                <a:off x="2065" y="1451"/>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4" name="Freeform 59">
                <a:extLst>
                  <a:ext uri="{FF2B5EF4-FFF2-40B4-BE49-F238E27FC236}">
                    <a16:creationId xmlns:a16="http://schemas.microsoft.com/office/drawing/2014/main" id="{35B86ACB-FA7C-5D58-8BA5-D03817F59206}"/>
                  </a:ext>
                </a:extLst>
              </p:cNvPr>
              <p:cNvSpPr>
                <a:spLocks/>
              </p:cNvSpPr>
              <p:nvPr/>
            </p:nvSpPr>
            <p:spPr bwMode="auto">
              <a:xfrm>
                <a:off x="2075"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5" name="Freeform 60">
                <a:extLst>
                  <a:ext uri="{FF2B5EF4-FFF2-40B4-BE49-F238E27FC236}">
                    <a16:creationId xmlns:a16="http://schemas.microsoft.com/office/drawing/2014/main" id="{3858075E-18F9-0E0B-AAE6-6C02372F3322}"/>
                  </a:ext>
                </a:extLst>
              </p:cNvPr>
              <p:cNvSpPr>
                <a:spLocks/>
              </p:cNvSpPr>
              <p:nvPr/>
            </p:nvSpPr>
            <p:spPr bwMode="auto">
              <a:xfrm>
                <a:off x="2088" y="1458"/>
                <a:ext cx="14" cy="9"/>
              </a:xfrm>
              <a:custGeom>
                <a:avLst/>
                <a:gdLst>
                  <a:gd name="T0" fmla="*/ 0 w 14"/>
                  <a:gd name="T1" fmla="*/ 3 h 9"/>
                  <a:gd name="T2" fmla="*/ 14 w 14"/>
                  <a:gd name="T3" fmla="*/ 0 h 9"/>
                  <a:gd name="T4" fmla="*/ 14 w 14"/>
                  <a:gd name="T5" fmla="*/ 3 h 9"/>
                  <a:gd name="T6" fmla="*/ 0 w 14"/>
                  <a:gd name="T7" fmla="*/ 6 h 9"/>
                  <a:gd name="T8" fmla="*/ 0 w 14"/>
                  <a:gd name="T9" fmla="*/ 9 h 9"/>
                  <a:gd name="T10" fmla="*/ 14 w 14"/>
                  <a:gd name="T11" fmla="*/ 6 h 9"/>
                  <a:gd name="T12" fmla="*/ 14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0" y="3"/>
                    </a:moveTo>
                    <a:lnTo>
                      <a:pt x="14" y="0"/>
                    </a:lnTo>
                    <a:lnTo>
                      <a:pt x="14" y="3"/>
                    </a:lnTo>
                    <a:lnTo>
                      <a:pt x="0" y="6"/>
                    </a:lnTo>
                    <a:lnTo>
                      <a:pt x="0" y="9"/>
                    </a:lnTo>
                    <a:lnTo>
                      <a:pt x="14" y="6"/>
                    </a:lnTo>
                    <a:lnTo>
                      <a:pt x="1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6" name="Freeform 61">
                <a:extLst>
                  <a:ext uri="{FF2B5EF4-FFF2-40B4-BE49-F238E27FC236}">
                    <a16:creationId xmlns:a16="http://schemas.microsoft.com/office/drawing/2014/main" id="{B6AA60E5-EF47-F67F-684A-B81553423736}"/>
                  </a:ext>
                </a:extLst>
              </p:cNvPr>
              <p:cNvSpPr>
                <a:spLocks/>
              </p:cNvSpPr>
              <p:nvPr/>
            </p:nvSpPr>
            <p:spPr bwMode="auto">
              <a:xfrm>
                <a:off x="2102" y="1451"/>
                <a:ext cx="9" cy="13"/>
              </a:xfrm>
              <a:custGeom>
                <a:avLst/>
                <a:gdLst>
                  <a:gd name="T0" fmla="*/ 0 w 9"/>
                  <a:gd name="T1" fmla="*/ 7 h 13"/>
                  <a:gd name="T2" fmla="*/ 9 w 9"/>
                  <a:gd name="T3" fmla="*/ 0 h 13"/>
                  <a:gd name="T4" fmla="*/ 9 w 9"/>
                  <a:gd name="T5" fmla="*/ 3 h 13"/>
                  <a:gd name="T6" fmla="*/ 0 w 9"/>
                  <a:gd name="T7" fmla="*/ 10 h 13"/>
                  <a:gd name="T8" fmla="*/ 0 w 9"/>
                  <a:gd name="T9" fmla="*/ 13 h 13"/>
                  <a:gd name="T10" fmla="*/ 9 w 9"/>
                  <a:gd name="T11" fmla="*/ 7 h 13"/>
                  <a:gd name="T12" fmla="*/ 9 w 9"/>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0" y="7"/>
                    </a:moveTo>
                    <a:lnTo>
                      <a:pt x="9" y="0"/>
                    </a:lnTo>
                    <a:lnTo>
                      <a:pt x="9" y="3"/>
                    </a:lnTo>
                    <a:lnTo>
                      <a:pt x="0" y="10"/>
                    </a:lnTo>
                    <a:lnTo>
                      <a:pt x="0" y="13"/>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7" name="Freeform 62">
                <a:extLst>
                  <a:ext uri="{FF2B5EF4-FFF2-40B4-BE49-F238E27FC236}">
                    <a16:creationId xmlns:a16="http://schemas.microsoft.com/office/drawing/2014/main" id="{690C6B94-717D-320D-A90A-5B9E2F877C0B}"/>
                  </a:ext>
                </a:extLst>
              </p:cNvPr>
              <p:cNvSpPr>
                <a:spLocks/>
              </p:cNvSpPr>
              <p:nvPr/>
            </p:nvSpPr>
            <p:spPr bwMode="auto">
              <a:xfrm>
                <a:off x="2111"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8" name="Freeform 63">
                <a:extLst>
                  <a:ext uri="{FF2B5EF4-FFF2-40B4-BE49-F238E27FC236}">
                    <a16:creationId xmlns:a16="http://schemas.microsoft.com/office/drawing/2014/main" id="{0296CBC4-C449-BC2D-D7C2-7D214217BE55}"/>
                  </a:ext>
                </a:extLst>
              </p:cNvPr>
              <p:cNvSpPr>
                <a:spLocks/>
              </p:cNvSpPr>
              <p:nvPr/>
            </p:nvSpPr>
            <p:spPr bwMode="auto">
              <a:xfrm>
                <a:off x="2118" y="1435"/>
                <a:ext cx="10" cy="9"/>
              </a:xfrm>
              <a:custGeom>
                <a:avLst/>
                <a:gdLst>
                  <a:gd name="T0" fmla="*/ 0 w 10"/>
                  <a:gd name="T1" fmla="*/ 9 h 9"/>
                  <a:gd name="T2" fmla="*/ 3 w 10"/>
                  <a:gd name="T3" fmla="*/ 0 h 9"/>
                  <a:gd name="T4" fmla="*/ 7 w 10"/>
                  <a:gd name="T5" fmla="*/ 0 h 9"/>
                  <a:gd name="T6" fmla="*/ 3 w 10"/>
                  <a:gd name="T7" fmla="*/ 9 h 9"/>
                  <a:gd name="T8" fmla="*/ 7 w 10"/>
                  <a:gd name="T9" fmla="*/ 9 h 9"/>
                  <a:gd name="T10" fmla="*/ 10 w 10"/>
                  <a:gd name="T11" fmla="*/ 0 h 9"/>
                  <a:gd name="T12" fmla="*/ 7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9"/>
                    </a:moveTo>
                    <a:lnTo>
                      <a:pt x="3" y="0"/>
                    </a:lnTo>
                    <a:lnTo>
                      <a:pt x="7" y="0"/>
                    </a:lnTo>
                    <a:lnTo>
                      <a:pt x="3" y="9"/>
                    </a:lnTo>
                    <a:lnTo>
                      <a:pt x="7" y="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9" name="Freeform 64">
                <a:extLst>
                  <a:ext uri="{FF2B5EF4-FFF2-40B4-BE49-F238E27FC236}">
                    <a16:creationId xmlns:a16="http://schemas.microsoft.com/office/drawing/2014/main" id="{5EE94D79-E62B-0CB8-0F4D-6022AD855E13}"/>
                  </a:ext>
                </a:extLst>
              </p:cNvPr>
              <p:cNvSpPr>
                <a:spLocks/>
              </p:cNvSpPr>
              <p:nvPr/>
            </p:nvSpPr>
            <p:spPr bwMode="auto">
              <a:xfrm>
                <a:off x="2121" y="1421"/>
                <a:ext cx="10" cy="14"/>
              </a:xfrm>
              <a:custGeom>
                <a:avLst/>
                <a:gdLst>
                  <a:gd name="T0" fmla="*/ 0 w 10"/>
                  <a:gd name="T1" fmla="*/ 14 h 14"/>
                  <a:gd name="T2" fmla="*/ 4 w 10"/>
                  <a:gd name="T3" fmla="*/ 0 h 14"/>
                  <a:gd name="T4" fmla="*/ 7 w 10"/>
                  <a:gd name="T5" fmla="*/ 0 h 14"/>
                  <a:gd name="T6" fmla="*/ 4 w 10"/>
                  <a:gd name="T7" fmla="*/ 14 h 14"/>
                  <a:gd name="T8" fmla="*/ 7 w 10"/>
                  <a:gd name="T9" fmla="*/ 14 h 14"/>
                  <a:gd name="T10" fmla="*/ 10 w 10"/>
                  <a:gd name="T11" fmla="*/ 0 h 14"/>
                  <a:gd name="T12" fmla="*/ 7 w 1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0" y="14"/>
                    </a:moveTo>
                    <a:lnTo>
                      <a:pt x="4" y="0"/>
                    </a:lnTo>
                    <a:lnTo>
                      <a:pt x="7" y="0"/>
                    </a:lnTo>
                    <a:lnTo>
                      <a:pt x="4" y="14"/>
                    </a:lnTo>
                    <a:lnTo>
                      <a:pt x="7" y="1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0" name="Freeform 65">
                <a:extLst>
                  <a:ext uri="{FF2B5EF4-FFF2-40B4-BE49-F238E27FC236}">
                    <a16:creationId xmlns:a16="http://schemas.microsoft.com/office/drawing/2014/main" id="{878EF517-E0D2-C5B0-D06E-5EF5E23F67C5}"/>
                  </a:ext>
                </a:extLst>
              </p:cNvPr>
              <p:cNvSpPr>
                <a:spLocks/>
              </p:cNvSpPr>
              <p:nvPr/>
            </p:nvSpPr>
            <p:spPr bwMode="auto">
              <a:xfrm>
                <a:off x="2121" y="1411"/>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1" name="Freeform 66">
                <a:extLst>
                  <a:ext uri="{FF2B5EF4-FFF2-40B4-BE49-F238E27FC236}">
                    <a16:creationId xmlns:a16="http://schemas.microsoft.com/office/drawing/2014/main" id="{C676CD34-88CB-6942-24C4-5B2219053EEF}"/>
                  </a:ext>
                </a:extLst>
              </p:cNvPr>
              <p:cNvSpPr>
                <a:spLocks/>
              </p:cNvSpPr>
              <p:nvPr/>
            </p:nvSpPr>
            <p:spPr bwMode="auto">
              <a:xfrm>
                <a:off x="2118" y="1398"/>
                <a:ext cx="10" cy="13"/>
              </a:xfrm>
              <a:custGeom>
                <a:avLst/>
                <a:gdLst>
                  <a:gd name="T0" fmla="*/ 3 w 10"/>
                  <a:gd name="T1" fmla="*/ 13 h 13"/>
                  <a:gd name="T2" fmla="*/ 0 w 10"/>
                  <a:gd name="T3" fmla="*/ 0 h 13"/>
                  <a:gd name="T4" fmla="*/ 3 w 10"/>
                  <a:gd name="T5" fmla="*/ 0 h 13"/>
                  <a:gd name="T6" fmla="*/ 7 w 10"/>
                  <a:gd name="T7" fmla="*/ 13 h 13"/>
                  <a:gd name="T8" fmla="*/ 10 w 10"/>
                  <a:gd name="T9" fmla="*/ 13 h 13"/>
                  <a:gd name="T10" fmla="*/ 7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7" y="13"/>
                    </a:lnTo>
                    <a:lnTo>
                      <a:pt x="10"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2" name="Freeform 67">
                <a:extLst>
                  <a:ext uri="{FF2B5EF4-FFF2-40B4-BE49-F238E27FC236}">
                    <a16:creationId xmlns:a16="http://schemas.microsoft.com/office/drawing/2014/main" id="{8E7A6BD2-9A9C-3C36-2205-82AC9FAA9D84}"/>
                  </a:ext>
                </a:extLst>
              </p:cNvPr>
              <p:cNvSpPr>
                <a:spLocks/>
              </p:cNvSpPr>
              <p:nvPr/>
            </p:nvSpPr>
            <p:spPr bwMode="auto">
              <a:xfrm>
                <a:off x="2111"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3" name="Freeform 68">
                <a:extLst>
                  <a:ext uri="{FF2B5EF4-FFF2-40B4-BE49-F238E27FC236}">
                    <a16:creationId xmlns:a16="http://schemas.microsoft.com/office/drawing/2014/main" id="{7300BD0F-A9B6-FD64-0EFA-8D24C47F5DD9}"/>
                  </a:ext>
                </a:extLst>
              </p:cNvPr>
              <p:cNvSpPr>
                <a:spLocks/>
              </p:cNvSpPr>
              <p:nvPr/>
            </p:nvSpPr>
            <p:spPr bwMode="auto">
              <a:xfrm>
                <a:off x="2102" y="1382"/>
                <a:ext cx="9" cy="10"/>
              </a:xfrm>
              <a:custGeom>
                <a:avLst/>
                <a:gdLst>
                  <a:gd name="T0" fmla="*/ 9 w 9"/>
                  <a:gd name="T1" fmla="*/ 3 h 10"/>
                  <a:gd name="T2" fmla="*/ 0 w 9"/>
                  <a:gd name="T3" fmla="*/ 0 h 10"/>
                  <a:gd name="T4" fmla="*/ 0 w 9"/>
                  <a:gd name="T5" fmla="*/ 3 h 10"/>
                  <a:gd name="T6" fmla="*/ 9 w 9"/>
                  <a:gd name="T7" fmla="*/ 6 h 10"/>
                  <a:gd name="T8" fmla="*/ 9 w 9"/>
                  <a:gd name="T9" fmla="*/ 10 h 10"/>
                  <a:gd name="T10" fmla="*/ 0 w 9"/>
                  <a:gd name="T11" fmla="*/ 6 h 10"/>
                  <a:gd name="T12" fmla="*/ 0 w 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9" y="3"/>
                    </a:moveTo>
                    <a:lnTo>
                      <a:pt x="0" y="0"/>
                    </a:lnTo>
                    <a:lnTo>
                      <a:pt x="0" y="3"/>
                    </a:lnTo>
                    <a:lnTo>
                      <a:pt x="9" y="6"/>
                    </a:lnTo>
                    <a:lnTo>
                      <a:pt x="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4" name="Freeform 69">
                <a:extLst>
                  <a:ext uri="{FF2B5EF4-FFF2-40B4-BE49-F238E27FC236}">
                    <a16:creationId xmlns:a16="http://schemas.microsoft.com/office/drawing/2014/main" id="{6350029D-A96B-61C3-26B6-066C09AEA1FB}"/>
                  </a:ext>
                </a:extLst>
              </p:cNvPr>
              <p:cNvSpPr>
                <a:spLocks/>
              </p:cNvSpPr>
              <p:nvPr/>
            </p:nvSpPr>
            <p:spPr bwMode="auto">
              <a:xfrm>
                <a:off x="2088" y="1379"/>
                <a:ext cx="14" cy="9"/>
              </a:xfrm>
              <a:custGeom>
                <a:avLst/>
                <a:gdLst>
                  <a:gd name="T0" fmla="*/ 14 w 14"/>
                  <a:gd name="T1" fmla="*/ 3 h 9"/>
                  <a:gd name="T2" fmla="*/ 0 w 14"/>
                  <a:gd name="T3" fmla="*/ 0 h 9"/>
                  <a:gd name="T4" fmla="*/ 0 w 14"/>
                  <a:gd name="T5" fmla="*/ 3 h 9"/>
                  <a:gd name="T6" fmla="*/ 14 w 14"/>
                  <a:gd name="T7" fmla="*/ 6 h 9"/>
                  <a:gd name="T8" fmla="*/ 14 w 14"/>
                  <a:gd name="T9" fmla="*/ 9 h 9"/>
                  <a:gd name="T10" fmla="*/ 0 w 14"/>
                  <a:gd name="T11" fmla="*/ 6 h 9"/>
                  <a:gd name="T12" fmla="*/ 0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14" y="3"/>
                    </a:moveTo>
                    <a:lnTo>
                      <a:pt x="0" y="0"/>
                    </a:lnTo>
                    <a:lnTo>
                      <a:pt x="0" y="3"/>
                    </a:lnTo>
                    <a:lnTo>
                      <a:pt x="14" y="6"/>
                    </a:lnTo>
                    <a:lnTo>
                      <a:pt x="14"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5" name="Freeform 70">
                <a:extLst>
                  <a:ext uri="{FF2B5EF4-FFF2-40B4-BE49-F238E27FC236}">
                    <a16:creationId xmlns:a16="http://schemas.microsoft.com/office/drawing/2014/main" id="{C4786CCA-5B71-65AB-069A-9723ECC3AFF7}"/>
                  </a:ext>
                </a:extLst>
              </p:cNvPr>
              <p:cNvSpPr>
                <a:spLocks/>
              </p:cNvSpPr>
              <p:nvPr/>
            </p:nvSpPr>
            <p:spPr bwMode="auto">
              <a:xfrm>
                <a:off x="2075" y="1379"/>
                <a:ext cx="13" cy="9"/>
              </a:xfrm>
              <a:custGeom>
                <a:avLst/>
                <a:gdLst>
                  <a:gd name="T0" fmla="*/ 13 w 13"/>
                  <a:gd name="T1" fmla="*/ 0 h 9"/>
                  <a:gd name="T2" fmla="*/ 0 w 13"/>
                  <a:gd name="T3" fmla="*/ 3 h 9"/>
                  <a:gd name="T4" fmla="*/ 0 w 13"/>
                  <a:gd name="T5" fmla="*/ 6 h 9"/>
                  <a:gd name="T6" fmla="*/ 13 w 13"/>
                  <a:gd name="T7" fmla="*/ 3 h 9"/>
                  <a:gd name="T8" fmla="*/ 13 w 13"/>
                  <a:gd name="T9" fmla="*/ 6 h 9"/>
                  <a:gd name="T10" fmla="*/ 0 w 13"/>
                  <a:gd name="T11" fmla="*/ 9 h 9"/>
                  <a:gd name="T12" fmla="*/ 0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0"/>
                    </a:moveTo>
                    <a:lnTo>
                      <a:pt x="0" y="3"/>
                    </a:lnTo>
                    <a:lnTo>
                      <a:pt x="0" y="6"/>
                    </a:lnTo>
                    <a:lnTo>
                      <a:pt x="13" y="3"/>
                    </a:lnTo>
                    <a:lnTo>
                      <a:pt x="1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6" name="Freeform 71">
                <a:extLst>
                  <a:ext uri="{FF2B5EF4-FFF2-40B4-BE49-F238E27FC236}">
                    <a16:creationId xmlns:a16="http://schemas.microsoft.com/office/drawing/2014/main" id="{41B78E95-E253-DCBB-941B-EA678220E39B}"/>
                  </a:ext>
                </a:extLst>
              </p:cNvPr>
              <p:cNvSpPr>
                <a:spLocks/>
              </p:cNvSpPr>
              <p:nvPr/>
            </p:nvSpPr>
            <p:spPr bwMode="auto">
              <a:xfrm>
                <a:off x="2065" y="1382"/>
                <a:ext cx="10" cy="10"/>
              </a:xfrm>
              <a:custGeom>
                <a:avLst/>
                <a:gdLst>
                  <a:gd name="T0" fmla="*/ 10 w 10"/>
                  <a:gd name="T1" fmla="*/ 0 h 10"/>
                  <a:gd name="T2" fmla="*/ 0 w 10"/>
                  <a:gd name="T3" fmla="*/ 3 h 10"/>
                  <a:gd name="T4" fmla="*/ 0 w 10"/>
                  <a:gd name="T5" fmla="*/ 6 h 10"/>
                  <a:gd name="T6" fmla="*/ 10 w 10"/>
                  <a:gd name="T7" fmla="*/ 3 h 10"/>
                  <a:gd name="T8" fmla="*/ 10 w 10"/>
                  <a:gd name="T9" fmla="*/ 6 h 10"/>
                  <a:gd name="T10" fmla="*/ 0 w 10"/>
                  <a:gd name="T11" fmla="*/ 10 h 10"/>
                  <a:gd name="T12" fmla="*/ 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3"/>
                    </a:lnTo>
                    <a:lnTo>
                      <a:pt x="0" y="6"/>
                    </a:lnTo>
                    <a:lnTo>
                      <a:pt x="10" y="3"/>
                    </a:lnTo>
                    <a:lnTo>
                      <a:pt x="1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7" name="Freeform 72">
                <a:extLst>
                  <a:ext uri="{FF2B5EF4-FFF2-40B4-BE49-F238E27FC236}">
                    <a16:creationId xmlns:a16="http://schemas.microsoft.com/office/drawing/2014/main" id="{24B25EE5-D03B-F627-CFD1-8C73C044A66B}"/>
                  </a:ext>
                </a:extLst>
              </p:cNvPr>
              <p:cNvSpPr>
                <a:spLocks/>
              </p:cNvSpPr>
              <p:nvPr/>
            </p:nvSpPr>
            <p:spPr bwMode="auto">
              <a:xfrm>
                <a:off x="2055"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8" name="Freeform 73">
                <a:extLst>
                  <a:ext uri="{FF2B5EF4-FFF2-40B4-BE49-F238E27FC236}">
                    <a16:creationId xmlns:a16="http://schemas.microsoft.com/office/drawing/2014/main" id="{95535E02-8822-725D-99F6-04F8BD3D3B48}"/>
                  </a:ext>
                </a:extLst>
              </p:cNvPr>
              <p:cNvSpPr>
                <a:spLocks/>
              </p:cNvSpPr>
              <p:nvPr/>
            </p:nvSpPr>
            <p:spPr bwMode="auto">
              <a:xfrm>
                <a:off x="2046" y="1398"/>
                <a:ext cx="13" cy="13"/>
              </a:xfrm>
              <a:custGeom>
                <a:avLst/>
                <a:gdLst>
                  <a:gd name="T0" fmla="*/ 6 w 13"/>
                  <a:gd name="T1" fmla="*/ 0 h 13"/>
                  <a:gd name="T2" fmla="*/ 0 w 13"/>
                  <a:gd name="T3" fmla="*/ 13 h 13"/>
                  <a:gd name="T4" fmla="*/ 3 w 13"/>
                  <a:gd name="T5" fmla="*/ 13 h 13"/>
                  <a:gd name="T6" fmla="*/ 9 w 13"/>
                  <a:gd name="T7" fmla="*/ 0 h 13"/>
                  <a:gd name="T8" fmla="*/ 13 w 13"/>
                  <a:gd name="T9" fmla="*/ 0 h 13"/>
                  <a:gd name="T10" fmla="*/ 6 w 13"/>
                  <a:gd name="T11" fmla="*/ 13 h 13"/>
                  <a:gd name="T12" fmla="*/ 3 w 13"/>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6" y="0"/>
                    </a:moveTo>
                    <a:lnTo>
                      <a:pt x="0" y="13"/>
                    </a:lnTo>
                    <a:lnTo>
                      <a:pt x="3" y="13"/>
                    </a:lnTo>
                    <a:lnTo>
                      <a:pt x="9" y="0"/>
                    </a:lnTo>
                    <a:lnTo>
                      <a:pt x="13"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9" name="Freeform 74">
                <a:extLst>
                  <a:ext uri="{FF2B5EF4-FFF2-40B4-BE49-F238E27FC236}">
                    <a16:creationId xmlns:a16="http://schemas.microsoft.com/office/drawing/2014/main" id="{C0D23FB0-6D0C-0AC6-24C9-E7B9F6B7C4E9}"/>
                  </a:ext>
                </a:extLst>
              </p:cNvPr>
              <p:cNvSpPr>
                <a:spLocks/>
              </p:cNvSpPr>
              <p:nvPr/>
            </p:nvSpPr>
            <p:spPr bwMode="auto">
              <a:xfrm>
                <a:off x="2046" y="1411"/>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 name="Freeform 75">
                <a:extLst>
                  <a:ext uri="{FF2B5EF4-FFF2-40B4-BE49-F238E27FC236}">
                    <a16:creationId xmlns:a16="http://schemas.microsoft.com/office/drawing/2014/main" id="{91A7BB08-9FE5-4614-80CE-7520FA28AD07}"/>
                  </a:ext>
                </a:extLst>
              </p:cNvPr>
              <p:cNvSpPr>
                <a:spLocks/>
              </p:cNvSpPr>
              <p:nvPr/>
            </p:nvSpPr>
            <p:spPr bwMode="auto">
              <a:xfrm>
                <a:off x="1884" y="1421"/>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 name="Freeform 76">
                <a:extLst>
                  <a:ext uri="{FF2B5EF4-FFF2-40B4-BE49-F238E27FC236}">
                    <a16:creationId xmlns:a16="http://schemas.microsoft.com/office/drawing/2014/main" id="{929AB5C2-B3FC-5C00-9C79-7231532EAF5F}"/>
                  </a:ext>
                </a:extLst>
              </p:cNvPr>
              <p:cNvSpPr>
                <a:spLocks/>
              </p:cNvSpPr>
              <p:nvPr/>
            </p:nvSpPr>
            <p:spPr bwMode="auto">
              <a:xfrm>
                <a:off x="1888" y="1431"/>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2" name="Freeform 77">
                <a:extLst>
                  <a:ext uri="{FF2B5EF4-FFF2-40B4-BE49-F238E27FC236}">
                    <a16:creationId xmlns:a16="http://schemas.microsoft.com/office/drawing/2014/main" id="{5F2BF142-AB4D-E03E-251C-599E19283913}"/>
                  </a:ext>
                </a:extLst>
              </p:cNvPr>
              <p:cNvSpPr>
                <a:spLocks/>
              </p:cNvSpPr>
              <p:nvPr/>
            </p:nvSpPr>
            <p:spPr bwMode="auto">
              <a:xfrm>
                <a:off x="1894"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3" name="Freeform 78">
                <a:extLst>
                  <a:ext uri="{FF2B5EF4-FFF2-40B4-BE49-F238E27FC236}">
                    <a16:creationId xmlns:a16="http://schemas.microsoft.com/office/drawing/2014/main" id="{FADD0D39-F90A-3946-FA90-8D493D23BE4F}"/>
                  </a:ext>
                </a:extLst>
              </p:cNvPr>
              <p:cNvSpPr>
                <a:spLocks/>
              </p:cNvSpPr>
              <p:nvPr/>
            </p:nvSpPr>
            <p:spPr bwMode="auto">
              <a:xfrm>
                <a:off x="1904" y="1451"/>
                <a:ext cx="13" cy="10"/>
              </a:xfrm>
              <a:custGeom>
                <a:avLst/>
                <a:gdLst>
                  <a:gd name="T0" fmla="*/ 0 w 13"/>
                  <a:gd name="T1" fmla="*/ 0 h 10"/>
                  <a:gd name="T2" fmla="*/ 13 w 13"/>
                  <a:gd name="T3" fmla="*/ 3 h 10"/>
                  <a:gd name="T4" fmla="*/ 13 w 13"/>
                  <a:gd name="T5" fmla="*/ 7 h 10"/>
                  <a:gd name="T6" fmla="*/ 0 w 13"/>
                  <a:gd name="T7" fmla="*/ 3 h 10"/>
                  <a:gd name="T8" fmla="*/ 0 w 13"/>
                  <a:gd name="T9" fmla="*/ 7 h 10"/>
                  <a:gd name="T10" fmla="*/ 13 w 13"/>
                  <a:gd name="T11" fmla="*/ 10 h 10"/>
                  <a:gd name="T12" fmla="*/ 13 w 1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7"/>
                    </a:lnTo>
                    <a:lnTo>
                      <a:pt x="0" y="3"/>
                    </a:lnTo>
                    <a:lnTo>
                      <a:pt x="0" y="7"/>
                    </a:lnTo>
                    <a:lnTo>
                      <a:pt x="13" y="10"/>
                    </a:lnTo>
                    <a:lnTo>
                      <a:pt x="1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4" name="Freeform 79">
                <a:extLst>
                  <a:ext uri="{FF2B5EF4-FFF2-40B4-BE49-F238E27FC236}">
                    <a16:creationId xmlns:a16="http://schemas.microsoft.com/office/drawing/2014/main" id="{C5FAC051-B2F8-7B1E-04D8-64FC6091618C}"/>
                  </a:ext>
                </a:extLst>
              </p:cNvPr>
              <p:cNvSpPr>
                <a:spLocks/>
              </p:cNvSpPr>
              <p:nvPr/>
            </p:nvSpPr>
            <p:spPr bwMode="auto">
              <a:xfrm>
                <a:off x="1917" y="1454"/>
                <a:ext cx="10" cy="10"/>
              </a:xfrm>
              <a:custGeom>
                <a:avLst/>
                <a:gdLst>
                  <a:gd name="T0" fmla="*/ 0 w 10"/>
                  <a:gd name="T1" fmla="*/ 0 h 10"/>
                  <a:gd name="T2" fmla="*/ 10 w 10"/>
                  <a:gd name="T3" fmla="*/ 4 h 10"/>
                  <a:gd name="T4" fmla="*/ 10 w 10"/>
                  <a:gd name="T5" fmla="*/ 7 h 10"/>
                  <a:gd name="T6" fmla="*/ 0 w 10"/>
                  <a:gd name="T7" fmla="*/ 4 h 10"/>
                  <a:gd name="T8" fmla="*/ 0 w 10"/>
                  <a:gd name="T9" fmla="*/ 7 h 10"/>
                  <a:gd name="T10" fmla="*/ 10 w 10"/>
                  <a:gd name="T11" fmla="*/ 10 h 10"/>
                  <a:gd name="T12" fmla="*/ 1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4"/>
                    </a:lnTo>
                    <a:lnTo>
                      <a:pt x="10" y="7"/>
                    </a:lnTo>
                    <a:lnTo>
                      <a:pt x="0" y="4"/>
                    </a:lnTo>
                    <a:lnTo>
                      <a:pt x="0" y="7"/>
                    </a:lnTo>
                    <a:lnTo>
                      <a:pt x="10" y="10"/>
                    </a:lnTo>
                    <a:lnTo>
                      <a:pt x="1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5" name="Freeform 80">
                <a:extLst>
                  <a:ext uri="{FF2B5EF4-FFF2-40B4-BE49-F238E27FC236}">
                    <a16:creationId xmlns:a16="http://schemas.microsoft.com/office/drawing/2014/main" id="{F54B4C93-148B-248D-6A36-C0834EB83222}"/>
                  </a:ext>
                </a:extLst>
              </p:cNvPr>
              <p:cNvSpPr>
                <a:spLocks/>
              </p:cNvSpPr>
              <p:nvPr/>
            </p:nvSpPr>
            <p:spPr bwMode="auto">
              <a:xfrm>
                <a:off x="1927" y="1454"/>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6" name="Freeform 81">
                <a:extLst>
                  <a:ext uri="{FF2B5EF4-FFF2-40B4-BE49-F238E27FC236}">
                    <a16:creationId xmlns:a16="http://schemas.microsoft.com/office/drawing/2014/main" id="{88078211-5ACB-E914-F4BA-AF9C14A0BD2B}"/>
                  </a:ext>
                </a:extLst>
              </p:cNvPr>
              <p:cNvSpPr>
                <a:spLocks/>
              </p:cNvSpPr>
              <p:nvPr/>
            </p:nvSpPr>
            <p:spPr bwMode="auto">
              <a:xfrm>
                <a:off x="1940" y="1451"/>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7" name="Freeform 82">
                <a:extLst>
                  <a:ext uri="{FF2B5EF4-FFF2-40B4-BE49-F238E27FC236}">
                    <a16:creationId xmlns:a16="http://schemas.microsoft.com/office/drawing/2014/main" id="{1DA3B6B4-ECB6-9B65-B22B-2B930546661F}"/>
                  </a:ext>
                </a:extLst>
              </p:cNvPr>
              <p:cNvSpPr>
                <a:spLocks/>
              </p:cNvSpPr>
              <p:nvPr/>
            </p:nvSpPr>
            <p:spPr bwMode="auto">
              <a:xfrm>
                <a:off x="1950"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8" name="Freeform 83">
                <a:extLst>
                  <a:ext uri="{FF2B5EF4-FFF2-40B4-BE49-F238E27FC236}">
                    <a16:creationId xmlns:a16="http://schemas.microsoft.com/office/drawing/2014/main" id="{BCE295E9-8501-DBE8-B125-7A1ADA341A63}"/>
                  </a:ext>
                </a:extLst>
              </p:cNvPr>
              <p:cNvSpPr>
                <a:spLocks/>
              </p:cNvSpPr>
              <p:nvPr/>
            </p:nvSpPr>
            <p:spPr bwMode="auto">
              <a:xfrm>
                <a:off x="1957" y="1431"/>
                <a:ext cx="13" cy="13"/>
              </a:xfrm>
              <a:custGeom>
                <a:avLst/>
                <a:gdLst>
                  <a:gd name="T0" fmla="*/ 0 w 13"/>
                  <a:gd name="T1" fmla="*/ 13 h 13"/>
                  <a:gd name="T2" fmla="*/ 6 w 13"/>
                  <a:gd name="T3" fmla="*/ 0 h 13"/>
                  <a:gd name="T4" fmla="*/ 10 w 13"/>
                  <a:gd name="T5" fmla="*/ 0 h 13"/>
                  <a:gd name="T6" fmla="*/ 3 w 13"/>
                  <a:gd name="T7" fmla="*/ 13 h 13"/>
                  <a:gd name="T8" fmla="*/ 6 w 13"/>
                  <a:gd name="T9" fmla="*/ 13 h 13"/>
                  <a:gd name="T10" fmla="*/ 13 w 13"/>
                  <a:gd name="T11" fmla="*/ 0 h 13"/>
                  <a:gd name="T12" fmla="*/ 10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13"/>
                    </a:moveTo>
                    <a:lnTo>
                      <a:pt x="6" y="0"/>
                    </a:lnTo>
                    <a:lnTo>
                      <a:pt x="10" y="0"/>
                    </a:lnTo>
                    <a:lnTo>
                      <a:pt x="3" y="13"/>
                    </a:lnTo>
                    <a:lnTo>
                      <a:pt x="6" y="13"/>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9" name="Freeform 84">
                <a:extLst>
                  <a:ext uri="{FF2B5EF4-FFF2-40B4-BE49-F238E27FC236}">
                    <a16:creationId xmlns:a16="http://schemas.microsoft.com/office/drawing/2014/main" id="{5EB76D0C-ACD3-4848-BFEA-9EE78D20C36D}"/>
                  </a:ext>
                </a:extLst>
              </p:cNvPr>
              <p:cNvSpPr>
                <a:spLocks/>
              </p:cNvSpPr>
              <p:nvPr/>
            </p:nvSpPr>
            <p:spPr bwMode="auto">
              <a:xfrm>
                <a:off x="1963" y="142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0" name="Freeform 85">
                <a:extLst>
                  <a:ext uri="{FF2B5EF4-FFF2-40B4-BE49-F238E27FC236}">
                    <a16:creationId xmlns:a16="http://schemas.microsoft.com/office/drawing/2014/main" id="{3698ED3D-272A-5499-DE0F-85E5BAEC4A4E}"/>
                  </a:ext>
                </a:extLst>
              </p:cNvPr>
              <p:cNvSpPr>
                <a:spLocks/>
              </p:cNvSpPr>
              <p:nvPr/>
            </p:nvSpPr>
            <p:spPr bwMode="auto">
              <a:xfrm>
                <a:off x="1963" y="1408"/>
                <a:ext cx="10" cy="13"/>
              </a:xfrm>
              <a:custGeom>
                <a:avLst/>
                <a:gdLst>
                  <a:gd name="T0" fmla="*/ 4 w 10"/>
                  <a:gd name="T1" fmla="*/ 13 h 13"/>
                  <a:gd name="T2" fmla="*/ 0 w 10"/>
                  <a:gd name="T3" fmla="*/ 0 h 13"/>
                  <a:gd name="T4" fmla="*/ 4 w 10"/>
                  <a:gd name="T5" fmla="*/ 0 h 13"/>
                  <a:gd name="T6" fmla="*/ 7 w 10"/>
                  <a:gd name="T7" fmla="*/ 13 h 13"/>
                  <a:gd name="T8" fmla="*/ 10 w 10"/>
                  <a:gd name="T9" fmla="*/ 13 h 13"/>
                  <a:gd name="T10" fmla="*/ 7 w 10"/>
                  <a:gd name="T11" fmla="*/ 0 h 13"/>
                  <a:gd name="T12" fmla="*/ 4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13"/>
                    </a:moveTo>
                    <a:lnTo>
                      <a:pt x="0" y="0"/>
                    </a:lnTo>
                    <a:lnTo>
                      <a:pt x="4" y="0"/>
                    </a:lnTo>
                    <a:lnTo>
                      <a:pt x="7" y="13"/>
                    </a:lnTo>
                    <a:lnTo>
                      <a:pt x="10" y="1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1" name="Freeform 86">
                <a:extLst>
                  <a:ext uri="{FF2B5EF4-FFF2-40B4-BE49-F238E27FC236}">
                    <a16:creationId xmlns:a16="http://schemas.microsoft.com/office/drawing/2014/main" id="{5F4A31BC-77A7-CFAF-A1DB-430756DD34BB}"/>
                  </a:ext>
                </a:extLst>
              </p:cNvPr>
              <p:cNvSpPr>
                <a:spLocks/>
              </p:cNvSpPr>
              <p:nvPr/>
            </p:nvSpPr>
            <p:spPr bwMode="auto">
              <a:xfrm>
                <a:off x="1957" y="1398"/>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2" name="Freeform 87">
                <a:extLst>
                  <a:ext uri="{FF2B5EF4-FFF2-40B4-BE49-F238E27FC236}">
                    <a16:creationId xmlns:a16="http://schemas.microsoft.com/office/drawing/2014/main" id="{8DC49B74-FD7E-2AA0-EA07-D740ADA48550}"/>
                  </a:ext>
                </a:extLst>
              </p:cNvPr>
              <p:cNvSpPr>
                <a:spLocks/>
              </p:cNvSpPr>
              <p:nvPr/>
            </p:nvSpPr>
            <p:spPr bwMode="auto">
              <a:xfrm>
                <a:off x="1950"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3" name="Freeform 88">
                <a:extLst>
                  <a:ext uri="{FF2B5EF4-FFF2-40B4-BE49-F238E27FC236}">
                    <a16:creationId xmlns:a16="http://schemas.microsoft.com/office/drawing/2014/main" id="{705D8D1D-C2F2-7DA4-61A9-3CB038A13DE2}"/>
                  </a:ext>
                </a:extLst>
              </p:cNvPr>
              <p:cNvSpPr>
                <a:spLocks/>
              </p:cNvSpPr>
              <p:nvPr/>
            </p:nvSpPr>
            <p:spPr bwMode="auto">
              <a:xfrm>
                <a:off x="1940" y="1379"/>
                <a:ext cx="10" cy="13"/>
              </a:xfrm>
              <a:custGeom>
                <a:avLst/>
                <a:gdLst>
                  <a:gd name="T0" fmla="*/ 10 w 10"/>
                  <a:gd name="T1" fmla="*/ 6 h 13"/>
                  <a:gd name="T2" fmla="*/ 0 w 10"/>
                  <a:gd name="T3" fmla="*/ 0 h 13"/>
                  <a:gd name="T4" fmla="*/ 0 w 10"/>
                  <a:gd name="T5" fmla="*/ 3 h 13"/>
                  <a:gd name="T6" fmla="*/ 10 w 10"/>
                  <a:gd name="T7" fmla="*/ 9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9"/>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4" name="Freeform 89">
                <a:extLst>
                  <a:ext uri="{FF2B5EF4-FFF2-40B4-BE49-F238E27FC236}">
                    <a16:creationId xmlns:a16="http://schemas.microsoft.com/office/drawing/2014/main" id="{4265EB48-6569-B07A-B0F8-E1F7EE4BA349}"/>
                  </a:ext>
                </a:extLst>
              </p:cNvPr>
              <p:cNvSpPr>
                <a:spLocks/>
              </p:cNvSpPr>
              <p:nvPr/>
            </p:nvSpPr>
            <p:spPr bwMode="auto">
              <a:xfrm>
                <a:off x="1927" y="1375"/>
                <a:ext cx="13" cy="10"/>
              </a:xfrm>
              <a:custGeom>
                <a:avLst/>
                <a:gdLst>
                  <a:gd name="T0" fmla="*/ 13 w 13"/>
                  <a:gd name="T1" fmla="*/ 4 h 10"/>
                  <a:gd name="T2" fmla="*/ 0 w 13"/>
                  <a:gd name="T3" fmla="*/ 0 h 10"/>
                  <a:gd name="T4" fmla="*/ 0 w 13"/>
                  <a:gd name="T5" fmla="*/ 4 h 10"/>
                  <a:gd name="T6" fmla="*/ 13 w 13"/>
                  <a:gd name="T7" fmla="*/ 7 h 10"/>
                  <a:gd name="T8" fmla="*/ 13 w 13"/>
                  <a:gd name="T9" fmla="*/ 10 h 10"/>
                  <a:gd name="T10" fmla="*/ 0 w 13"/>
                  <a:gd name="T11" fmla="*/ 7 h 10"/>
                  <a:gd name="T12" fmla="*/ 0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3" y="4"/>
                    </a:moveTo>
                    <a:lnTo>
                      <a:pt x="0" y="0"/>
                    </a:lnTo>
                    <a:lnTo>
                      <a:pt x="0" y="4"/>
                    </a:lnTo>
                    <a:lnTo>
                      <a:pt x="13" y="7"/>
                    </a:lnTo>
                    <a:lnTo>
                      <a:pt x="1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5" name="Freeform 90">
                <a:extLst>
                  <a:ext uri="{FF2B5EF4-FFF2-40B4-BE49-F238E27FC236}">
                    <a16:creationId xmlns:a16="http://schemas.microsoft.com/office/drawing/2014/main" id="{9AA5002D-4F14-7037-18D2-64E160BED61E}"/>
                  </a:ext>
                </a:extLst>
              </p:cNvPr>
              <p:cNvSpPr>
                <a:spLocks/>
              </p:cNvSpPr>
              <p:nvPr/>
            </p:nvSpPr>
            <p:spPr bwMode="auto">
              <a:xfrm>
                <a:off x="1917" y="1375"/>
                <a:ext cx="10" cy="10"/>
              </a:xfrm>
              <a:custGeom>
                <a:avLst/>
                <a:gdLst>
                  <a:gd name="T0" fmla="*/ 10 w 10"/>
                  <a:gd name="T1" fmla="*/ 0 h 10"/>
                  <a:gd name="T2" fmla="*/ 0 w 10"/>
                  <a:gd name="T3" fmla="*/ 4 h 10"/>
                  <a:gd name="T4" fmla="*/ 0 w 10"/>
                  <a:gd name="T5" fmla="*/ 7 h 10"/>
                  <a:gd name="T6" fmla="*/ 10 w 10"/>
                  <a:gd name="T7" fmla="*/ 4 h 10"/>
                  <a:gd name="T8" fmla="*/ 10 w 10"/>
                  <a:gd name="T9" fmla="*/ 7 h 10"/>
                  <a:gd name="T10" fmla="*/ 0 w 10"/>
                  <a:gd name="T11" fmla="*/ 10 h 10"/>
                  <a:gd name="T12" fmla="*/ 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4"/>
                    </a:lnTo>
                    <a:lnTo>
                      <a:pt x="0" y="7"/>
                    </a:lnTo>
                    <a:lnTo>
                      <a:pt x="10" y="4"/>
                    </a:lnTo>
                    <a:lnTo>
                      <a:pt x="1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6" name="Freeform 91">
                <a:extLst>
                  <a:ext uri="{FF2B5EF4-FFF2-40B4-BE49-F238E27FC236}">
                    <a16:creationId xmlns:a16="http://schemas.microsoft.com/office/drawing/2014/main" id="{EC7568A1-5EFD-4198-579E-3A68DDEB90E9}"/>
                  </a:ext>
                </a:extLst>
              </p:cNvPr>
              <p:cNvSpPr>
                <a:spLocks/>
              </p:cNvSpPr>
              <p:nvPr/>
            </p:nvSpPr>
            <p:spPr bwMode="auto">
              <a:xfrm>
                <a:off x="1904" y="1379"/>
                <a:ext cx="13" cy="13"/>
              </a:xfrm>
              <a:custGeom>
                <a:avLst/>
                <a:gdLst>
                  <a:gd name="T0" fmla="*/ 13 w 13"/>
                  <a:gd name="T1" fmla="*/ 0 h 13"/>
                  <a:gd name="T2" fmla="*/ 0 w 13"/>
                  <a:gd name="T3" fmla="*/ 6 h 13"/>
                  <a:gd name="T4" fmla="*/ 0 w 13"/>
                  <a:gd name="T5" fmla="*/ 9 h 13"/>
                  <a:gd name="T6" fmla="*/ 13 w 13"/>
                  <a:gd name="T7" fmla="*/ 3 h 13"/>
                  <a:gd name="T8" fmla="*/ 13 w 13"/>
                  <a:gd name="T9" fmla="*/ 6 h 13"/>
                  <a:gd name="T10" fmla="*/ 0 w 13"/>
                  <a:gd name="T11" fmla="*/ 13 h 13"/>
                  <a:gd name="T12" fmla="*/ 0 w 13"/>
                  <a:gd name="T13" fmla="*/ 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6"/>
                    </a:lnTo>
                    <a:lnTo>
                      <a:pt x="0" y="9"/>
                    </a:lnTo>
                    <a:lnTo>
                      <a:pt x="13" y="3"/>
                    </a:lnTo>
                    <a:lnTo>
                      <a:pt x="13" y="6"/>
                    </a:lnTo>
                    <a:lnTo>
                      <a:pt x="0" y="13"/>
                    </a:lnTo>
                    <a:lnTo>
                      <a:pt x="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7" name="Freeform 92">
                <a:extLst>
                  <a:ext uri="{FF2B5EF4-FFF2-40B4-BE49-F238E27FC236}">
                    <a16:creationId xmlns:a16="http://schemas.microsoft.com/office/drawing/2014/main" id="{5F27A570-E50B-C0C7-8701-EEB3B59BBBCE}"/>
                  </a:ext>
                </a:extLst>
              </p:cNvPr>
              <p:cNvSpPr>
                <a:spLocks/>
              </p:cNvSpPr>
              <p:nvPr/>
            </p:nvSpPr>
            <p:spPr bwMode="auto">
              <a:xfrm>
                <a:off x="1894"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8" name="Freeform 93">
                <a:extLst>
                  <a:ext uri="{FF2B5EF4-FFF2-40B4-BE49-F238E27FC236}">
                    <a16:creationId xmlns:a16="http://schemas.microsoft.com/office/drawing/2014/main" id="{39498B87-5A5B-31EF-AEB0-53D90D761A2F}"/>
                  </a:ext>
                </a:extLst>
              </p:cNvPr>
              <p:cNvSpPr>
                <a:spLocks/>
              </p:cNvSpPr>
              <p:nvPr/>
            </p:nvSpPr>
            <p:spPr bwMode="auto">
              <a:xfrm>
                <a:off x="1888" y="1398"/>
                <a:ext cx="10" cy="10"/>
              </a:xfrm>
              <a:custGeom>
                <a:avLst/>
                <a:gdLst>
                  <a:gd name="T0" fmla="*/ 3 w 10"/>
                  <a:gd name="T1" fmla="*/ 0 h 10"/>
                  <a:gd name="T2" fmla="*/ 0 w 10"/>
                  <a:gd name="T3" fmla="*/ 10 h 10"/>
                  <a:gd name="T4" fmla="*/ 3 w 10"/>
                  <a:gd name="T5" fmla="*/ 10 h 10"/>
                  <a:gd name="T6" fmla="*/ 6 w 10"/>
                  <a:gd name="T7" fmla="*/ 0 h 10"/>
                  <a:gd name="T8" fmla="*/ 10 w 10"/>
                  <a:gd name="T9" fmla="*/ 0 h 10"/>
                  <a:gd name="T10" fmla="*/ 6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6" y="0"/>
                    </a:lnTo>
                    <a:lnTo>
                      <a:pt x="10"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9" name="Freeform 94">
                <a:extLst>
                  <a:ext uri="{FF2B5EF4-FFF2-40B4-BE49-F238E27FC236}">
                    <a16:creationId xmlns:a16="http://schemas.microsoft.com/office/drawing/2014/main" id="{2EAD0C74-B125-061B-5392-5505A2648046}"/>
                  </a:ext>
                </a:extLst>
              </p:cNvPr>
              <p:cNvSpPr>
                <a:spLocks/>
              </p:cNvSpPr>
              <p:nvPr/>
            </p:nvSpPr>
            <p:spPr bwMode="auto">
              <a:xfrm>
                <a:off x="1884" y="1408"/>
                <a:ext cx="10" cy="13"/>
              </a:xfrm>
              <a:custGeom>
                <a:avLst/>
                <a:gdLst>
                  <a:gd name="T0" fmla="*/ 4 w 10"/>
                  <a:gd name="T1" fmla="*/ 0 h 13"/>
                  <a:gd name="T2" fmla="*/ 0 w 10"/>
                  <a:gd name="T3" fmla="*/ 13 h 13"/>
                  <a:gd name="T4" fmla="*/ 4 w 10"/>
                  <a:gd name="T5" fmla="*/ 13 h 13"/>
                  <a:gd name="T6" fmla="*/ 7 w 10"/>
                  <a:gd name="T7" fmla="*/ 0 h 13"/>
                  <a:gd name="T8" fmla="*/ 10 w 10"/>
                  <a:gd name="T9" fmla="*/ 0 h 13"/>
                  <a:gd name="T10" fmla="*/ 7 w 10"/>
                  <a:gd name="T11" fmla="*/ 13 h 13"/>
                  <a:gd name="T12" fmla="*/ 4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0"/>
                    </a:moveTo>
                    <a:lnTo>
                      <a:pt x="0" y="13"/>
                    </a:lnTo>
                    <a:lnTo>
                      <a:pt x="4" y="13"/>
                    </a:lnTo>
                    <a:lnTo>
                      <a:pt x="7" y="0"/>
                    </a:lnTo>
                    <a:lnTo>
                      <a:pt x="10" y="0"/>
                    </a:lnTo>
                    <a:lnTo>
                      <a:pt x="7" y="13"/>
                    </a:lnTo>
                    <a:lnTo>
                      <a:pt x="4"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0" name="Freeform 95">
                <a:extLst>
                  <a:ext uri="{FF2B5EF4-FFF2-40B4-BE49-F238E27FC236}">
                    <a16:creationId xmlns:a16="http://schemas.microsoft.com/office/drawing/2014/main" id="{0456553D-5126-7130-7658-F6BD909E8F00}"/>
                  </a:ext>
                </a:extLst>
              </p:cNvPr>
              <p:cNvSpPr>
                <a:spLocks/>
              </p:cNvSpPr>
              <p:nvPr/>
            </p:nvSpPr>
            <p:spPr bwMode="auto">
              <a:xfrm>
                <a:off x="2075"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1" name="Freeform 96">
                <a:extLst>
                  <a:ext uri="{FF2B5EF4-FFF2-40B4-BE49-F238E27FC236}">
                    <a16:creationId xmlns:a16="http://schemas.microsoft.com/office/drawing/2014/main" id="{23015103-466F-6C7D-9B64-AAAC3EB06922}"/>
                  </a:ext>
                </a:extLst>
              </p:cNvPr>
              <p:cNvSpPr>
                <a:spLocks/>
              </p:cNvSpPr>
              <p:nvPr/>
            </p:nvSpPr>
            <p:spPr bwMode="auto">
              <a:xfrm>
                <a:off x="2079"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2" name="Freeform 97">
                <a:extLst>
                  <a:ext uri="{FF2B5EF4-FFF2-40B4-BE49-F238E27FC236}">
                    <a16:creationId xmlns:a16="http://schemas.microsoft.com/office/drawing/2014/main" id="{CF5F3D8E-E90E-ADE0-3455-BA24717DF656}"/>
                  </a:ext>
                </a:extLst>
              </p:cNvPr>
              <p:cNvSpPr>
                <a:spLocks/>
              </p:cNvSpPr>
              <p:nvPr/>
            </p:nvSpPr>
            <p:spPr bwMode="auto">
              <a:xfrm>
                <a:off x="2082"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3" name="Freeform 98">
                <a:extLst>
                  <a:ext uri="{FF2B5EF4-FFF2-40B4-BE49-F238E27FC236}">
                    <a16:creationId xmlns:a16="http://schemas.microsoft.com/office/drawing/2014/main" id="{1824A2C9-16F9-E63D-EC0C-80D17D7247E6}"/>
                  </a:ext>
                </a:extLst>
              </p:cNvPr>
              <p:cNvSpPr>
                <a:spLocks/>
              </p:cNvSpPr>
              <p:nvPr/>
            </p:nvSpPr>
            <p:spPr bwMode="auto">
              <a:xfrm>
                <a:off x="2085" y="1428"/>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4" name="Freeform 99">
                <a:extLst>
                  <a:ext uri="{FF2B5EF4-FFF2-40B4-BE49-F238E27FC236}">
                    <a16:creationId xmlns:a16="http://schemas.microsoft.com/office/drawing/2014/main" id="{BB2CAC45-C6BC-37F8-04F4-C7C594842E3D}"/>
                  </a:ext>
                </a:extLst>
              </p:cNvPr>
              <p:cNvSpPr>
                <a:spLocks/>
              </p:cNvSpPr>
              <p:nvPr/>
            </p:nvSpPr>
            <p:spPr bwMode="auto">
              <a:xfrm>
                <a:off x="2088" y="1428"/>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5" name="Freeform 100">
                <a:extLst>
                  <a:ext uri="{FF2B5EF4-FFF2-40B4-BE49-F238E27FC236}">
                    <a16:creationId xmlns:a16="http://schemas.microsoft.com/office/drawing/2014/main" id="{2580E722-24B7-23E5-8C30-2CFF027FB19C}"/>
                  </a:ext>
                </a:extLst>
              </p:cNvPr>
              <p:cNvSpPr>
                <a:spLocks/>
              </p:cNvSpPr>
              <p:nvPr/>
            </p:nvSpPr>
            <p:spPr bwMode="auto">
              <a:xfrm>
                <a:off x="2092" y="1425"/>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6" name="Freeform 101">
                <a:extLst>
                  <a:ext uri="{FF2B5EF4-FFF2-40B4-BE49-F238E27FC236}">
                    <a16:creationId xmlns:a16="http://schemas.microsoft.com/office/drawing/2014/main" id="{912D6E63-0196-13A3-816E-5FFEFF799155}"/>
                  </a:ext>
                </a:extLst>
              </p:cNvPr>
              <p:cNvSpPr>
                <a:spLocks/>
              </p:cNvSpPr>
              <p:nvPr/>
            </p:nvSpPr>
            <p:spPr bwMode="auto">
              <a:xfrm>
                <a:off x="2092"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7" name="Freeform 102">
                <a:extLst>
                  <a:ext uri="{FF2B5EF4-FFF2-40B4-BE49-F238E27FC236}">
                    <a16:creationId xmlns:a16="http://schemas.microsoft.com/office/drawing/2014/main" id="{C0143E4A-3ED7-787A-B97F-D7ADF014A204}"/>
                  </a:ext>
                </a:extLst>
              </p:cNvPr>
              <p:cNvSpPr>
                <a:spLocks/>
              </p:cNvSpPr>
              <p:nvPr/>
            </p:nvSpPr>
            <p:spPr bwMode="auto">
              <a:xfrm>
                <a:off x="2095"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8" name="Freeform 103">
                <a:extLst>
                  <a:ext uri="{FF2B5EF4-FFF2-40B4-BE49-F238E27FC236}">
                    <a16:creationId xmlns:a16="http://schemas.microsoft.com/office/drawing/2014/main" id="{CAD64428-1E25-E477-CB93-C9B9A9538006}"/>
                  </a:ext>
                </a:extLst>
              </p:cNvPr>
              <p:cNvSpPr>
                <a:spLocks/>
              </p:cNvSpPr>
              <p:nvPr/>
            </p:nvSpPr>
            <p:spPr bwMode="auto">
              <a:xfrm>
                <a:off x="209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9" name="Freeform 104">
                <a:extLst>
                  <a:ext uri="{FF2B5EF4-FFF2-40B4-BE49-F238E27FC236}">
                    <a16:creationId xmlns:a16="http://schemas.microsoft.com/office/drawing/2014/main" id="{F982D55A-10C5-7709-AA2A-00F9FB42E194}"/>
                  </a:ext>
                </a:extLst>
              </p:cNvPr>
              <p:cNvSpPr>
                <a:spLocks/>
              </p:cNvSpPr>
              <p:nvPr/>
            </p:nvSpPr>
            <p:spPr bwMode="auto">
              <a:xfrm>
                <a:off x="2092"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0" name="Freeform 105">
                <a:extLst>
                  <a:ext uri="{FF2B5EF4-FFF2-40B4-BE49-F238E27FC236}">
                    <a16:creationId xmlns:a16="http://schemas.microsoft.com/office/drawing/2014/main" id="{6E9D9571-DA31-4975-C951-7CE595A44287}"/>
                  </a:ext>
                </a:extLst>
              </p:cNvPr>
              <p:cNvSpPr>
                <a:spLocks/>
              </p:cNvSpPr>
              <p:nvPr/>
            </p:nvSpPr>
            <p:spPr bwMode="auto">
              <a:xfrm>
                <a:off x="209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1" name="Freeform 106">
                <a:extLst>
                  <a:ext uri="{FF2B5EF4-FFF2-40B4-BE49-F238E27FC236}">
                    <a16:creationId xmlns:a16="http://schemas.microsoft.com/office/drawing/2014/main" id="{FD970371-62ED-597C-EC1C-9579AC7F43BD}"/>
                  </a:ext>
                </a:extLst>
              </p:cNvPr>
              <p:cNvSpPr>
                <a:spLocks/>
              </p:cNvSpPr>
              <p:nvPr/>
            </p:nvSpPr>
            <p:spPr bwMode="auto">
              <a:xfrm>
                <a:off x="2088" y="1408"/>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2" name="Freeform 107">
                <a:extLst>
                  <a:ext uri="{FF2B5EF4-FFF2-40B4-BE49-F238E27FC236}">
                    <a16:creationId xmlns:a16="http://schemas.microsoft.com/office/drawing/2014/main" id="{273683DA-287D-B6D6-6D08-D42FDB78764F}"/>
                  </a:ext>
                </a:extLst>
              </p:cNvPr>
              <p:cNvSpPr>
                <a:spLocks/>
              </p:cNvSpPr>
              <p:nvPr/>
            </p:nvSpPr>
            <p:spPr bwMode="auto">
              <a:xfrm>
                <a:off x="2085"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3" name="Freeform 108">
                <a:extLst>
                  <a:ext uri="{FF2B5EF4-FFF2-40B4-BE49-F238E27FC236}">
                    <a16:creationId xmlns:a16="http://schemas.microsoft.com/office/drawing/2014/main" id="{F9CDD930-9CA8-7606-323B-74C833F3BFE7}"/>
                  </a:ext>
                </a:extLst>
              </p:cNvPr>
              <p:cNvSpPr>
                <a:spLocks/>
              </p:cNvSpPr>
              <p:nvPr/>
            </p:nvSpPr>
            <p:spPr bwMode="auto">
              <a:xfrm>
                <a:off x="208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4" name="Freeform 109">
                <a:extLst>
                  <a:ext uri="{FF2B5EF4-FFF2-40B4-BE49-F238E27FC236}">
                    <a16:creationId xmlns:a16="http://schemas.microsoft.com/office/drawing/2014/main" id="{5F43BE1D-80FD-A496-3DB9-067E9C35BCF4}"/>
                  </a:ext>
                </a:extLst>
              </p:cNvPr>
              <p:cNvSpPr>
                <a:spLocks/>
              </p:cNvSpPr>
              <p:nvPr/>
            </p:nvSpPr>
            <p:spPr bwMode="auto">
              <a:xfrm>
                <a:off x="2079"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5" name="Freeform 110">
                <a:extLst>
                  <a:ext uri="{FF2B5EF4-FFF2-40B4-BE49-F238E27FC236}">
                    <a16:creationId xmlns:a16="http://schemas.microsoft.com/office/drawing/2014/main" id="{E54AA8DE-D584-824D-F901-44E41EE2492A}"/>
                  </a:ext>
                </a:extLst>
              </p:cNvPr>
              <p:cNvSpPr>
                <a:spLocks/>
              </p:cNvSpPr>
              <p:nvPr/>
            </p:nvSpPr>
            <p:spPr bwMode="auto">
              <a:xfrm>
                <a:off x="2075"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6" name="Freeform 111">
                <a:extLst>
                  <a:ext uri="{FF2B5EF4-FFF2-40B4-BE49-F238E27FC236}">
                    <a16:creationId xmlns:a16="http://schemas.microsoft.com/office/drawing/2014/main" id="{0B4A2546-736F-C132-6018-20E9647B9321}"/>
                  </a:ext>
                </a:extLst>
              </p:cNvPr>
              <p:cNvSpPr>
                <a:spLocks/>
              </p:cNvSpPr>
              <p:nvPr/>
            </p:nvSpPr>
            <p:spPr bwMode="auto">
              <a:xfrm>
                <a:off x="1917"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7" name="Freeform 112">
                <a:extLst>
                  <a:ext uri="{FF2B5EF4-FFF2-40B4-BE49-F238E27FC236}">
                    <a16:creationId xmlns:a16="http://schemas.microsoft.com/office/drawing/2014/main" id="{14C86657-86CB-7989-B1E1-C469FE458233}"/>
                  </a:ext>
                </a:extLst>
              </p:cNvPr>
              <p:cNvSpPr>
                <a:spLocks/>
              </p:cNvSpPr>
              <p:nvPr/>
            </p:nvSpPr>
            <p:spPr bwMode="auto">
              <a:xfrm>
                <a:off x="1921"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8" name="Freeform 113">
                <a:extLst>
                  <a:ext uri="{FF2B5EF4-FFF2-40B4-BE49-F238E27FC236}">
                    <a16:creationId xmlns:a16="http://schemas.microsoft.com/office/drawing/2014/main" id="{77A76AF9-FC54-31B2-C904-3FB9046DF79A}"/>
                  </a:ext>
                </a:extLst>
              </p:cNvPr>
              <p:cNvSpPr>
                <a:spLocks/>
              </p:cNvSpPr>
              <p:nvPr/>
            </p:nvSpPr>
            <p:spPr bwMode="auto">
              <a:xfrm>
                <a:off x="192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9" name="Freeform 114">
                <a:extLst>
                  <a:ext uri="{FF2B5EF4-FFF2-40B4-BE49-F238E27FC236}">
                    <a16:creationId xmlns:a16="http://schemas.microsoft.com/office/drawing/2014/main" id="{DFBF7617-C078-0EE5-25C6-CE76BA3CE7BD}"/>
                  </a:ext>
                </a:extLst>
              </p:cNvPr>
              <p:cNvSpPr>
                <a:spLocks/>
              </p:cNvSpPr>
              <p:nvPr/>
            </p:nvSpPr>
            <p:spPr bwMode="auto">
              <a:xfrm>
                <a:off x="1927"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0" name="Freeform 115">
                <a:extLst>
                  <a:ext uri="{FF2B5EF4-FFF2-40B4-BE49-F238E27FC236}">
                    <a16:creationId xmlns:a16="http://schemas.microsoft.com/office/drawing/2014/main" id="{AA6981C0-C0E3-8686-4778-EAA3B9BC0D75}"/>
                  </a:ext>
                </a:extLst>
              </p:cNvPr>
              <p:cNvSpPr>
                <a:spLocks/>
              </p:cNvSpPr>
              <p:nvPr/>
            </p:nvSpPr>
            <p:spPr bwMode="auto">
              <a:xfrm>
                <a:off x="1930" y="1425"/>
                <a:ext cx="4" cy="10"/>
              </a:xfrm>
              <a:custGeom>
                <a:avLst/>
                <a:gdLst>
                  <a:gd name="T0" fmla="*/ 0 w 4"/>
                  <a:gd name="T1" fmla="*/ 3 h 10"/>
                  <a:gd name="T2" fmla="*/ 4 w 4"/>
                  <a:gd name="T3" fmla="*/ 0 h 10"/>
                  <a:gd name="T4" fmla="*/ 4 w 4"/>
                  <a:gd name="T5" fmla="*/ 3 h 10"/>
                  <a:gd name="T6" fmla="*/ 0 w 4"/>
                  <a:gd name="T7" fmla="*/ 6 h 10"/>
                  <a:gd name="T8" fmla="*/ 0 w 4"/>
                  <a:gd name="T9" fmla="*/ 10 h 10"/>
                  <a:gd name="T10" fmla="*/ 4 w 4"/>
                  <a:gd name="T11" fmla="*/ 6 h 10"/>
                  <a:gd name="T12" fmla="*/ 4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3"/>
                    </a:moveTo>
                    <a:lnTo>
                      <a:pt x="4" y="0"/>
                    </a:lnTo>
                    <a:lnTo>
                      <a:pt x="4" y="3"/>
                    </a:lnTo>
                    <a:lnTo>
                      <a:pt x="0" y="6"/>
                    </a:lnTo>
                    <a:lnTo>
                      <a:pt x="0" y="10"/>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1" name="Freeform 116">
                <a:extLst>
                  <a:ext uri="{FF2B5EF4-FFF2-40B4-BE49-F238E27FC236}">
                    <a16:creationId xmlns:a16="http://schemas.microsoft.com/office/drawing/2014/main" id="{A62C9BD4-9941-4EF7-92F0-399531BE596B}"/>
                  </a:ext>
                </a:extLst>
              </p:cNvPr>
              <p:cNvSpPr>
                <a:spLocks/>
              </p:cNvSpPr>
              <p:nvPr/>
            </p:nvSpPr>
            <p:spPr bwMode="auto">
              <a:xfrm>
                <a:off x="193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2" name="Freeform 117">
                <a:extLst>
                  <a:ext uri="{FF2B5EF4-FFF2-40B4-BE49-F238E27FC236}">
                    <a16:creationId xmlns:a16="http://schemas.microsoft.com/office/drawing/2014/main" id="{E0C7962F-8F10-65E8-9355-D0A24A40A3E1}"/>
                  </a:ext>
                </a:extLst>
              </p:cNvPr>
              <p:cNvSpPr>
                <a:spLocks/>
              </p:cNvSpPr>
              <p:nvPr/>
            </p:nvSpPr>
            <p:spPr bwMode="auto">
              <a:xfrm>
                <a:off x="1934"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3" name="Freeform 118">
                <a:extLst>
                  <a:ext uri="{FF2B5EF4-FFF2-40B4-BE49-F238E27FC236}">
                    <a16:creationId xmlns:a16="http://schemas.microsoft.com/office/drawing/2014/main" id="{BAE36243-AC8E-CA9A-769A-70574E2A13B4}"/>
                  </a:ext>
                </a:extLst>
              </p:cNvPr>
              <p:cNvSpPr>
                <a:spLocks/>
              </p:cNvSpPr>
              <p:nvPr/>
            </p:nvSpPr>
            <p:spPr bwMode="auto">
              <a:xfrm>
                <a:off x="1937"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4" name="Freeform 119">
                <a:extLst>
                  <a:ext uri="{FF2B5EF4-FFF2-40B4-BE49-F238E27FC236}">
                    <a16:creationId xmlns:a16="http://schemas.microsoft.com/office/drawing/2014/main" id="{8F10F72D-C835-08BA-F59C-ECE90F11F294}"/>
                  </a:ext>
                </a:extLst>
              </p:cNvPr>
              <p:cNvSpPr>
                <a:spLocks/>
              </p:cNvSpPr>
              <p:nvPr/>
            </p:nvSpPr>
            <p:spPr bwMode="auto">
              <a:xfrm>
                <a:off x="1937"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5" name="Freeform 120">
                <a:extLst>
                  <a:ext uri="{FF2B5EF4-FFF2-40B4-BE49-F238E27FC236}">
                    <a16:creationId xmlns:a16="http://schemas.microsoft.com/office/drawing/2014/main" id="{E5A06D13-5CBD-6C5E-7309-4C3F6D3228FB}"/>
                  </a:ext>
                </a:extLst>
              </p:cNvPr>
              <p:cNvSpPr>
                <a:spLocks/>
              </p:cNvSpPr>
              <p:nvPr/>
            </p:nvSpPr>
            <p:spPr bwMode="auto">
              <a:xfrm>
                <a:off x="1934"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6" name="Freeform 121">
                <a:extLst>
                  <a:ext uri="{FF2B5EF4-FFF2-40B4-BE49-F238E27FC236}">
                    <a16:creationId xmlns:a16="http://schemas.microsoft.com/office/drawing/2014/main" id="{79F40A1A-4F5A-F0E2-5668-5F27A608109C}"/>
                  </a:ext>
                </a:extLst>
              </p:cNvPr>
              <p:cNvSpPr>
                <a:spLocks/>
              </p:cNvSpPr>
              <p:nvPr/>
            </p:nvSpPr>
            <p:spPr bwMode="auto">
              <a:xfrm>
                <a:off x="1934" y="1408"/>
                <a:ext cx="3" cy="10"/>
              </a:xfrm>
              <a:custGeom>
                <a:avLst/>
                <a:gdLst>
                  <a:gd name="T0" fmla="*/ 3 w 3"/>
                  <a:gd name="T1" fmla="*/ 3 h 10"/>
                  <a:gd name="T2" fmla="*/ 0 w 3"/>
                  <a:gd name="T3" fmla="*/ 0 h 10"/>
                  <a:gd name="T4" fmla="*/ 0 w 3"/>
                  <a:gd name="T5" fmla="*/ 3 h 10"/>
                  <a:gd name="T6" fmla="*/ 3 w 3"/>
                  <a:gd name="T7" fmla="*/ 7 h 10"/>
                  <a:gd name="T8" fmla="*/ 3 w 3"/>
                  <a:gd name="T9" fmla="*/ 10 h 10"/>
                  <a:gd name="T10" fmla="*/ 0 w 3"/>
                  <a:gd name="T11" fmla="*/ 7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7"/>
                    </a:lnTo>
                    <a:lnTo>
                      <a:pt x="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7" name="Freeform 122">
                <a:extLst>
                  <a:ext uri="{FF2B5EF4-FFF2-40B4-BE49-F238E27FC236}">
                    <a16:creationId xmlns:a16="http://schemas.microsoft.com/office/drawing/2014/main" id="{EBF8B05C-39D0-CB3F-7364-E6C3B5AE6119}"/>
                  </a:ext>
                </a:extLst>
              </p:cNvPr>
              <p:cNvSpPr>
                <a:spLocks/>
              </p:cNvSpPr>
              <p:nvPr/>
            </p:nvSpPr>
            <p:spPr bwMode="auto">
              <a:xfrm>
                <a:off x="1930" y="1408"/>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8" name="Freeform 123">
                <a:extLst>
                  <a:ext uri="{FF2B5EF4-FFF2-40B4-BE49-F238E27FC236}">
                    <a16:creationId xmlns:a16="http://schemas.microsoft.com/office/drawing/2014/main" id="{5370E126-F9B2-8829-05B3-1FB4C37AB4AB}"/>
                  </a:ext>
                </a:extLst>
              </p:cNvPr>
              <p:cNvSpPr>
                <a:spLocks/>
              </p:cNvSpPr>
              <p:nvPr/>
            </p:nvSpPr>
            <p:spPr bwMode="auto">
              <a:xfrm>
                <a:off x="1927" y="1408"/>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9" name="Freeform 124">
                <a:extLst>
                  <a:ext uri="{FF2B5EF4-FFF2-40B4-BE49-F238E27FC236}">
                    <a16:creationId xmlns:a16="http://schemas.microsoft.com/office/drawing/2014/main" id="{E792A484-0706-3AB0-D910-5AA0CEA6412E}"/>
                  </a:ext>
                </a:extLst>
              </p:cNvPr>
              <p:cNvSpPr>
                <a:spLocks/>
              </p:cNvSpPr>
              <p:nvPr/>
            </p:nvSpPr>
            <p:spPr bwMode="auto">
              <a:xfrm>
                <a:off x="1924"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0" name="Freeform 125">
                <a:extLst>
                  <a:ext uri="{FF2B5EF4-FFF2-40B4-BE49-F238E27FC236}">
                    <a16:creationId xmlns:a16="http://schemas.microsoft.com/office/drawing/2014/main" id="{1B14BAD7-308B-5EF6-2A28-CE85A5419D66}"/>
                  </a:ext>
                </a:extLst>
              </p:cNvPr>
              <p:cNvSpPr>
                <a:spLocks/>
              </p:cNvSpPr>
              <p:nvPr/>
            </p:nvSpPr>
            <p:spPr bwMode="auto">
              <a:xfrm>
                <a:off x="1921"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1" name="Freeform 126">
                <a:extLst>
                  <a:ext uri="{FF2B5EF4-FFF2-40B4-BE49-F238E27FC236}">
                    <a16:creationId xmlns:a16="http://schemas.microsoft.com/office/drawing/2014/main" id="{96D40E6F-BA90-1550-5DB1-083A0ED4602B}"/>
                  </a:ext>
                </a:extLst>
              </p:cNvPr>
              <p:cNvSpPr>
                <a:spLocks/>
              </p:cNvSpPr>
              <p:nvPr/>
            </p:nvSpPr>
            <p:spPr bwMode="auto">
              <a:xfrm>
                <a:off x="1917"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2" name="Freeform 127">
                <a:extLst>
                  <a:ext uri="{FF2B5EF4-FFF2-40B4-BE49-F238E27FC236}">
                    <a16:creationId xmlns:a16="http://schemas.microsoft.com/office/drawing/2014/main" id="{1F49538E-25CD-3CB9-91DB-F345230D2696}"/>
                  </a:ext>
                </a:extLst>
              </p:cNvPr>
              <p:cNvSpPr>
                <a:spLocks/>
              </p:cNvSpPr>
              <p:nvPr/>
            </p:nvSpPr>
            <p:spPr bwMode="auto">
              <a:xfrm>
                <a:off x="2128" y="1362"/>
                <a:ext cx="39" cy="7"/>
              </a:xfrm>
              <a:custGeom>
                <a:avLst/>
                <a:gdLst>
                  <a:gd name="T0" fmla="*/ 39 w 39"/>
                  <a:gd name="T1" fmla="*/ 0 h 7"/>
                  <a:gd name="T2" fmla="*/ 0 w 39"/>
                  <a:gd name="T3" fmla="*/ 0 h 7"/>
                  <a:gd name="T4" fmla="*/ 0 w 39"/>
                  <a:gd name="T5" fmla="*/ 3 h 7"/>
                  <a:gd name="T6" fmla="*/ 39 w 39"/>
                  <a:gd name="T7" fmla="*/ 3 h 7"/>
                  <a:gd name="T8" fmla="*/ 39 w 39"/>
                  <a:gd name="T9" fmla="*/ 7 h 7"/>
                  <a:gd name="T10" fmla="*/ 0 w 39"/>
                  <a:gd name="T11" fmla="*/ 7 h 7"/>
                  <a:gd name="T12" fmla="*/ 0 w 3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
                    <a:moveTo>
                      <a:pt x="39" y="0"/>
                    </a:moveTo>
                    <a:lnTo>
                      <a:pt x="0" y="0"/>
                    </a:lnTo>
                    <a:lnTo>
                      <a:pt x="0" y="3"/>
                    </a:lnTo>
                    <a:lnTo>
                      <a:pt x="39" y="3"/>
                    </a:lnTo>
                    <a:lnTo>
                      <a:pt x="39"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3" name="Freeform 128">
                <a:extLst>
                  <a:ext uri="{FF2B5EF4-FFF2-40B4-BE49-F238E27FC236}">
                    <a16:creationId xmlns:a16="http://schemas.microsoft.com/office/drawing/2014/main" id="{4489E1C3-C7C7-4DB3-2FCC-2BECDF3EEE2B}"/>
                  </a:ext>
                </a:extLst>
              </p:cNvPr>
              <p:cNvSpPr>
                <a:spLocks/>
              </p:cNvSpPr>
              <p:nvPr/>
            </p:nvSpPr>
            <p:spPr bwMode="auto">
              <a:xfrm>
                <a:off x="1973" y="1362"/>
                <a:ext cx="73" cy="7"/>
              </a:xfrm>
              <a:custGeom>
                <a:avLst/>
                <a:gdLst>
                  <a:gd name="T0" fmla="*/ 73 w 73"/>
                  <a:gd name="T1" fmla="*/ 0 h 7"/>
                  <a:gd name="T2" fmla="*/ 0 w 73"/>
                  <a:gd name="T3" fmla="*/ 0 h 7"/>
                  <a:gd name="T4" fmla="*/ 0 w 73"/>
                  <a:gd name="T5" fmla="*/ 3 h 7"/>
                  <a:gd name="T6" fmla="*/ 73 w 73"/>
                  <a:gd name="T7" fmla="*/ 3 h 7"/>
                  <a:gd name="T8" fmla="*/ 73 w 73"/>
                  <a:gd name="T9" fmla="*/ 7 h 7"/>
                  <a:gd name="T10" fmla="*/ 0 w 73"/>
                  <a:gd name="T11" fmla="*/ 7 h 7"/>
                  <a:gd name="T12" fmla="*/ 0 w 7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7">
                    <a:moveTo>
                      <a:pt x="73" y="0"/>
                    </a:moveTo>
                    <a:lnTo>
                      <a:pt x="0" y="0"/>
                    </a:lnTo>
                    <a:lnTo>
                      <a:pt x="0" y="3"/>
                    </a:lnTo>
                    <a:lnTo>
                      <a:pt x="73" y="3"/>
                    </a:lnTo>
                    <a:lnTo>
                      <a:pt x="7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4" name="Freeform 129">
                <a:extLst>
                  <a:ext uri="{FF2B5EF4-FFF2-40B4-BE49-F238E27FC236}">
                    <a16:creationId xmlns:a16="http://schemas.microsoft.com/office/drawing/2014/main" id="{CEC1B0CB-45B2-6762-5799-B3A7B3783BD2}"/>
                  </a:ext>
                </a:extLst>
              </p:cNvPr>
              <p:cNvSpPr>
                <a:spLocks/>
              </p:cNvSpPr>
              <p:nvPr/>
            </p:nvSpPr>
            <p:spPr bwMode="auto">
              <a:xfrm>
                <a:off x="3066" y="1428"/>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5" name="Freeform 130">
                <a:extLst>
                  <a:ext uri="{FF2B5EF4-FFF2-40B4-BE49-F238E27FC236}">
                    <a16:creationId xmlns:a16="http://schemas.microsoft.com/office/drawing/2014/main" id="{5BDE720B-FE45-252E-1865-C52D6494AAA0}"/>
                  </a:ext>
                </a:extLst>
              </p:cNvPr>
              <p:cNvSpPr>
                <a:spLocks/>
              </p:cNvSpPr>
              <p:nvPr/>
            </p:nvSpPr>
            <p:spPr bwMode="auto">
              <a:xfrm>
                <a:off x="3069" y="1441"/>
                <a:ext cx="10" cy="10"/>
              </a:xfrm>
              <a:custGeom>
                <a:avLst/>
                <a:gdLst>
                  <a:gd name="T0" fmla="*/ 0 w 10"/>
                  <a:gd name="T1" fmla="*/ 0 h 10"/>
                  <a:gd name="T2" fmla="*/ 3 w 10"/>
                  <a:gd name="T3" fmla="*/ 10 h 10"/>
                  <a:gd name="T4" fmla="*/ 7 w 10"/>
                  <a:gd name="T5" fmla="*/ 10 h 10"/>
                  <a:gd name="T6" fmla="*/ 3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3" y="10"/>
                    </a:lnTo>
                    <a:lnTo>
                      <a:pt x="7" y="10"/>
                    </a:lnTo>
                    <a:lnTo>
                      <a:pt x="3"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6" name="Freeform 131">
                <a:extLst>
                  <a:ext uri="{FF2B5EF4-FFF2-40B4-BE49-F238E27FC236}">
                    <a16:creationId xmlns:a16="http://schemas.microsoft.com/office/drawing/2014/main" id="{C94E6CC0-EB4A-89F1-0061-BBDF1D35A197}"/>
                  </a:ext>
                </a:extLst>
              </p:cNvPr>
              <p:cNvSpPr>
                <a:spLocks/>
              </p:cNvSpPr>
              <p:nvPr/>
            </p:nvSpPr>
            <p:spPr bwMode="auto">
              <a:xfrm>
                <a:off x="3076"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 name="Freeform 132">
                <a:extLst>
                  <a:ext uri="{FF2B5EF4-FFF2-40B4-BE49-F238E27FC236}">
                    <a16:creationId xmlns:a16="http://schemas.microsoft.com/office/drawing/2014/main" id="{C0B4F2F4-9259-77D1-4186-CA03C7DD1BA3}"/>
                  </a:ext>
                </a:extLst>
              </p:cNvPr>
              <p:cNvSpPr>
                <a:spLocks/>
              </p:cNvSpPr>
              <p:nvPr/>
            </p:nvSpPr>
            <p:spPr bwMode="auto">
              <a:xfrm>
                <a:off x="3086"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 name="Freeform 133">
                <a:extLst>
                  <a:ext uri="{FF2B5EF4-FFF2-40B4-BE49-F238E27FC236}">
                    <a16:creationId xmlns:a16="http://schemas.microsoft.com/office/drawing/2014/main" id="{C0552034-922F-5744-165C-32B8E5D2F27F}"/>
                  </a:ext>
                </a:extLst>
              </p:cNvPr>
              <p:cNvSpPr>
                <a:spLocks/>
              </p:cNvSpPr>
              <p:nvPr/>
            </p:nvSpPr>
            <p:spPr bwMode="auto">
              <a:xfrm>
                <a:off x="3099" y="1461"/>
                <a:ext cx="10" cy="10"/>
              </a:xfrm>
              <a:custGeom>
                <a:avLst/>
                <a:gdLst>
                  <a:gd name="T0" fmla="*/ 0 w 10"/>
                  <a:gd name="T1" fmla="*/ 0 h 10"/>
                  <a:gd name="T2" fmla="*/ 10 w 10"/>
                  <a:gd name="T3" fmla="*/ 3 h 10"/>
                  <a:gd name="T4" fmla="*/ 10 w 10"/>
                  <a:gd name="T5" fmla="*/ 6 h 10"/>
                  <a:gd name="T6" fmla="*/ 0 w 10"/>
                  <a:gd name="T7" fmla="*/ 3 h 10"/>
                  <a:gd name="T8" fmla="*/ 0 w 10"/>
                  <a:gd name="T9" fmla="*/ 6 h 10"/>
                  <a:gd name="T10" fmla="*/ 10 w 10"/>
                  <a:gd name="T11" fmla="*/ 10 h 10"/>
                  <a:gd name="T12" fmla="*/ 1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3"/>
                    </a:lnTo>
                    <a:lnTo>
                      <a:pt x="10" y="6"/>
                    </a:lnTo>
                    <a:lnTo>
                      <a:pt x="0" y="3"/>
                    </a:lnTo>
                    <a:lnTo>
                      <a:pt x="0" y="6"/>
                    </a:lnTo>
                    <a:lnTo>
                      <a:pt x="10" y="10"/>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 name="Freeform 134">
                <a:extLst>
                  <a:ext uri="{FF2B5EF4-FFF2-40B4-BE49-F238E27FC236}">
                    <a16:creationId xmlns:a16="http://schemas.microsoft.com/office/drawing/2014/main" id="{3048DE76-E68B-569B-69DA-C19EF9366D4F}"/>
                  </a:ext>
                </a:extLst>
              </p:cNvPr>
              <p:cNvSpPr>
                <a:spLocks/>
              </p:cNvSpPr>
              <p:nvPr/>
            </p:nvSpPr>
            <p:spPr bwMode="auto">
              <a:xfrm>
                <a:off x="3109"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 name="Freeform 135">
                <a:extLst>
                  <a:ext uri="{FF2B5EF4-FFF2-40B4-BE49-F238E27FC236}">
                    <a16:creationId xmlns:a16="http://schemas.microsoft.com/office/drawing/2014/main" id="{51C92663-84F6-1620-221D-EFA31829DA8B}"/>
                  </a:ext>
                </a:extLst>
              </p:cNvPr>
              <p:cNvSpPr>
                <a:spLocks/>
              </p:cNvSpPr>
              <p:nvPr/>
            </p:nvSpPr>
            <p:spPr bwMode="auto">
              <a:xfrm>
                <a:off x="3122" y="1458"/>
                <a:ext cx="13" cy="9"/>
              </a:xfrm>
              <a:custGeom>
                <a:avLst/>
                <a:gdLst>
                  <a:gd name="T0" fmla="*/ 0 w 13"/>
                  <a:gd name="T1" fmla="*/ 3 h 9"/>
                  <a:gd name="T2" fmla="*/ 13 w 13"/>
                  <a:gd name="T3" fmla="*/ 0 h 9"/>
                  <a:gd name="T4" fmla="*/ 13 w 13"/>
                  <a:gd name="T5" fmla="*/ 3 h 9"/>
                  <a:gd name="T6" fmla="*/ 0 w 13"/>
                  <a:gd name="T7" fmla="*/ 6 h 9"/>
                  <a:gd name="T8" fmla="*/ 0 w 13"/>
                  <a:gd name="T9" fmla="*/ 9 h 9"/>
                  <a:gd name="T10" fmla="*/ 13 w 13"/>
                  <a:gd name="T11" fmla="*/ 6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3"/>
                    </a:moveTo>
                    <a:lnTo>
                      <a:pt x="13" y="0"/>
                    </a:lnTo>
                    <a:lnTo>
                      <a:pt x="13" y="3"/>
                    </a:lnTo>
                    <a:lnTo>
                      <a:pt x="0" y="6"/>
                    </a:lnTo>
                    <a:lnTo>
                      <a:pt x="0" y="9"/>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 name="Freeform 136">
                <a:extLst>
                  <a:ext uri="{FF2B5EF4-FFF2-40B4-BE49-F238E27FC236}">
                    <a16:creationId xmlns:a16="http://schemas.microsoft.com/office/drawing/2014/main" id="{8664266A-E5C3-DC8C-FB83-9BA3A1D884A4}"/>
                  </a:ext>
                </a:extLst>
              </p:cNvPr>
              <p:cNvSpPr>
                <a:spLocks/>
              </p:cNvSpPr>
              <p:nvPr/>
            </p:nvSpPr>
            <p:spPr bwMode="auto">
              <a:xfrm>
                <a:off x="3132" y="1451"/>
                <a:ext cx="13" cy="10"/>
              </a:xfrm>
              <a:custGeom>
                <a:avLst/>
                <a:gdLst>
                  <a:gd name="T0" fmla="*/ 0 w 13"/>
                  <a:gd name="T1" fmla="*/ 10 h 10"/>
                  <a:gd name="T2" fmla="*/ 6 w 13"/>
                  <a:gd name="T3" fmla="*/ 0 h 10"/>
                  <a:gd name="T4" fmla="*/ 10 w 13"/>
                  <a:gd name="T5" fmla="*/ 0 h 10"/>
                  <a:gd name="T6" fmla="*/ 3 w 13"/>
                  <a:gd name="T7" fmla="*/ 10 h 10"/>
                  <a:gd name="T8" fmla="*/ 6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6" y="0"/>
                    </a:lnTo>
                    <a:lnTo>
                      <a:pt x="10" y="0"/>
                    </a:lnTo>
                    <a:lnTo>
                      <a:pt x="3" y="10"/>
                    </a:lnTo>
                    <a:lnTo>
                      <a:pt x="6"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 name="Freeform 137">
                <a:extLst>
                  <a:ext uri="{FF2B5EF4-FFF2-40B4-BE49-F238E27FC236}">
                    <a16:creationId xmlns:a16="http://schemas.microsoft.com/office/drawing/2014/main" id="{0C824083-19B2-2F90-6DEE-AFAB252F6AEA}"/>
                  </a:ext>
                </a:extLst>
              </p:cNvPr>
              <p:cNvSpPr>
                <a:spLocks/>
              </p:cNvSpPr>
              <p:nvPr/>
            </p:nvSpPr>
            <p:spPr bwMode="auto">
              <a:xfrm>
                <a:off x="3138" y="1441"/>
                <a:ext cx="13" cy="10"/>
              </a:xfrm>
              <a:custGeom>
                <a:avLst/>
                <a:gdLst>
                  <a:gd name="T0" fmla="*/ 0 w 13"/>
                  <a:gd name="T1" fmla="*/ 10 h 10"/>
                  <a:gd name="T2" fmla="*/ 7 w 13"/>
                  <a:gd name="T3" fmla="*/ 0 h 10"/>
                  <a:gd name="T4" fmla="*/ 10 w 13"/>
                  <a:gd name="T5" fmla="*/ 0 h 10"/>
                  <a:gd name="T6" fmla="*/ 4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4"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 name="Freeform 138">
                <a:extLst>
                  <a:ext uri="{FF2B5EF4-FFF2-40B4-BE49-F238E27FC236}">
                    <a16:creationId xmlns:a16="http://schemas.microsoft.com/office/drawing/2014/main" id="{F4F18405-C262-9F83-8B17-2E8ACF904E11}"/>
                  </a:ext>
                </a:extLst>
              </p:cNvPr>
              <p:cNvSpPr>
                <a:spLocks/>
              </p:cNvSpPr>
              <p:nvPr/>
            </p:nvSpPr>
            <p:spPr bwMode="auto">
              <a:xfrm>
                <a:off x="3145"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 name="Freeform 139">
                <a:extLst>
                  <a:ext uri="{FF2B5EF4-FFF2-40B4-BE49-F238E27FC236}">
                    <a16:creationId xmlns:a16="http://schemas.microsoft.com/office/drawing/2014/main" id="{C0C17EE0-422E-73ED-BBAF-158C8DFF091A}"/>
                  </a:ext>
                </a:extLst>
              </p:cNvPr>
              <p:cNvSpPr>
                <a:spLocks/>
              </p:cNvSpPr>
              <p:nvPr/>
            </p:nvSpPr>
            <p:spPr bwMode="auto">
              <a:xfrm>
                <a:off x="3145"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5" name="Freeform 140">
                <a:extLst>
                  <a:ext uri="{FF2B5EF4-FFF2-40B4-BE49-F238E27FC236}">
                    <a16:creationId xmlns:a16="http://schemas.microsoft.com/office/drawing/2014/main" id="{80D186A5-621F-B36C-8ECB-00530604FEA3}"/>
                  </a:ext>
                </a:extLst>
              </p:cNvPr>
              <p:cNvSpPr>
                <a:spLocks/>
              </p:cNvSpPr>
              <p:nvPr/>
            </p:nvSpPr>
            <p:spPr bwMode="auto">
              <a:xfrm>
                <a:off x="3138" y="1405"/>
                <a:ext cx="13" cy="10"/>
              </a:xfrm>
              <a:custGeom>
                <a:avLst/>
                <a:gdLst>
                  <a:gd name="T0" fmla="*/ 7 w 13"/>
                  <a:gd name="T1" fmla="*/ 10 h 10"/>
                  <a:gd name="T2" fmla="*/ 0 w 13"/>
                  <a:gd name="T3" fmla="*/ 0 h 10"/>
                  <a:gd name="T4" fmla="*/ 4 w 13"/>
                  <a:gd name="T5" fmla="*/ 0 h 10"/>
                  <a:gd name="T6" fmla="*/ 10 w 13"/>
                  <a:gd name="T7" fmla="*/ 10 h 10"/>
                  <a:gd name="T8" fmla="*/ 13 w 13"/>
                  <a:gd name="T9" fmla="*/ 10 h 10"/>
                  <a:gd name="T10" fmla="*/ 7 w 13"/>
                  <a:gd name="T11" fmla="*/ 0 h 10"/>
                  <a:gd name="T12" fmla="*/ 4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4" y="0"/>
                    </a:lnTo>
                    <a:lnTo>
                      <a:pt x="10" y="10"/>
                    </a:lnTo>
                    <a:lnTo>
                      <a:pt x="13"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6" name="Freeform 141">
                <a:extLst>
                  <a:ext uri="{FF2B5EF4-FFF2-40B4-BE49-F238E27FC236}">
                    <a16:creationId xmlns:a16="http://schemas.microsoft.com/office/drawing/2014/main" id="{75803A43-DE81-62C7-34E3-1DA71157CF4B}"/>
                  </a:ext>
                </a:extLst>
              </p:cNvPr>
              <p:cNvSpPr>
                <a:spLocks/>
              </p:cNvSpPr>
              <p:nvPr/>
            </p:nvSpPr>
            <p:spPr bwMode="auto">
              <a:xfrm>
                <a:off x="3132" y="1395"/>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 name="Freeform 142">
                <a:extLst>
                  <a:ext uri="{FF2B5EF4-FFF2-40B4-BE49-F238E27FC236}">
                    <a16:creationId xmlns:a16="http://schemas.microsoft.com/office/drawing/2014/main" id="{2F94DA6C-A676-50AC-B82F-B20008E872EA}"/>
                  </a:ext>
                </a:extLst>
              </p:cNvPr>
              <p:cNvSpPr>
                <a:spLocks/>
              </p:cNvSpPr>
              <p:nvPr/>
            </p:nvSpPr>
            <p:spPr bwMode="auto">
              <a:xfrm>
                <a:off x="3122" y="1385"/>
                <a:ext cx="13" cy="13"/>
              </a:xfrm>
              <a:custGeom>
                <a:avLst/>
                <a:gdLst>
                  <a:gd name="T0" fmla="*/ 13 w 13"/>
                  <a:gd name="T1" fmla="*/ 7 h 13"/>
                  <a:gd name="T2" fmla="*/ 0 w 13"/>
                  <a:gd name="T3" fmla="*/ 0 h 13"/>
                  <a:gd name="T4" fmla="*/ 0 w 13"/>
                  <a:gd name="T5" fmla="*/ 3 h 13"/>
                  <a:gd name="T6" fmla="*/ 13 w 13"/>
                  <a:gd name="T7" fmla="*/ 10 h 13"/>
                  <a:gd name="T8" fmla="*/ 13 w 13"/>
                  <a:gd name="T9" fmla="*/ 13 h 13"/>
                  <a:gd name="T10" fmla="*/ 0 w 13"/>
                  <a:gd name="T11" fmla="*/ 7 h 13"/>
                  <a:gd name="T12" fmla="*/ 0 w 13"/>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7"/>
                    </a:moveTo>
                    <a:lnTo>
                      <a:pt x="0" y="0"/>
                    </a:lnTo>
                    <a:lnTo>
                      <a:pt x="0" y="3"/>
                    </a:lnTo>
                    <a:lnTo>
                      <a:pt x="13" y="10"/>
                    </a:lnTo>
                    <a:lnTo>
                      <a:pt x="13"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8" name="Freeform 143">
                <a:extLst>
                  <a:ext uri="{FF2B5EF4-FFF2-40B4-BE49-F238E27FC236}">
                    <a16:creationId xmlns:a16="http://schemas.microsoft.com/office/drawing/2014/main" id="{EF57E9FD-ADE1-C2EB-FFFD-A4CCBB95EE56}"/>
                  </a:ext>
                </a:extLst>
              </p:cNvPr>
              <p:cNvSpPr>
                <a:spLocks/>
              </p:cNvSpPr>
              <p:nvPr/>
            </p:nvSpPr>
            <p:spPr bwMode="auto">
              <a:xfrm>
                <a:off x="3109"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9" name="Freeform 144">
                <a:extLst>
                  <a:ext uri="{FF2B5EF4-FFF2-40B4-BE49-F238E27FC236}">
                    <a16:creationId xmlns:a16="http://schemas.microsoft.com/office/drawing/2014/main" id="{7E9735E2-2F36-E765-733C-F236C19D9BD4}"/>
                  </a:ext>
                </a:extLst>
              </p:cNvPr>
              <p:cNvSpPr>
                <a:spLocks/>
              </p:cNvSpPr>
              <p:nvPr/>
            </p:nvSpPr>
            <p:spPr bwMode="auto">
              <a:xfrm>
                <a:off x="3099" y="1385"/>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0" name="Freeform 145">
                <a:extLst>
                  <a:ext uri="{FF2B5EF4-FFF2-40B4-BE49-F238E27FC236}">
                    <a16:creationId xmlns:a16="http://schemas.microsoft.com/office/drawing/2014/main" id="{A9DA6DB9-02AD-B068-914F-F90242EE54AD}"/>
                  </a:ext>
                </a:extLst>
              </p:cNvPr>
              <p:cNvSpPr>
                <a:spLocks/>
              </p:cNvSpPr>
              <p:nvPr/>
            </p:nvSpPr>
            <p:spPr bwMode="auto">
              <a:xfrm>
                <a:off x="3086" y="1385"/>
                <a:ext cx="13" cy="13"/>
              </a:xfrm>
              <a:custGeom>
                <a:avLst/>
                <a:gdLst>
                  <a:gd name="T0" fmla="*/ 13 w 13"/>
                  <a:gd name="T1" fmla="*/ 0 h 13"/>
                  <a:gd name="T2" fmla="*/ 0 w 13"/>
                  <a:gd name="T3" fmla="*/ 7 h 13"/>
                  <a:gd name="T4" fmla="*/ 0 w 13"/>
                  <a:gd name="T5" fmla="*/ 10 h 13"/>
                  <a:gd name="T6" fmla="*/ 13 w 13"/>
                  <a:gd name="T7" fmla="*/ 3 h 13"/>
                  <a:gd name="T8" fmla="*/ 13 w 13"/>
                  <a:gd name="T9" fmla="*/ 7 h 13"/>
                  <a:gd name="T10" fmla="*/ 0 w 13"/>
                  <a:gd name="T11" fmla="*/ 13 h 13"/>
                  <a:gd name="T12" fmla="*/ 0 w 13"/>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7"/>
                    </a:lnTo>
                    <a:lnTo>
                      <a:pt x="0" y="10"/>
                    </a:lnTo>
                    <a:lnTo>
                      <a:pt x="13" y="3"/>
                    </a:lnTo>
                    <a:lnTo>
                      <a:pt x="13"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1" name="Freeform 146">
                <a:extLst>
                  <a:ext uri="{FF2B5EF4-FFF2-40B4-BE49-F238E27FC236}">
                    <a16:creationId xmlns:a16="http://schemas.microsoft.com/office/drawing/2014/main" id="{BCAD24EA-9682-A780-3EB1-57433520516E}"/>
                  </a:ext>
                </a:extLst>
              </p:cNvPr>
              <p:cNvSpPr>
                <a:spLocks/>
              </p:cNvSpPr>
              <p:nvPr/>
            </p:nvSpPr>
            <p:spPr bwMode="auto">
              <a:xfrm>
                <a:off x="3076"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2" name="Freeform 147">
                <a:extLst>
                  <a:ext uri="{FF2B5EF4-FFF2-40B4-BE49-F238E27FC236}">
                    <a16:creationId xmlns:a16="http://schemas.microsoft.com/office/drawing/2014/main" id="{1FD6B33D-EBCC-2C2C-9BF4-54CEDAB4A57D}"/>
                  </a:ext>
                </a:extLst>
              </p:cNvPr>
              <p:cNvSpPr>
                <a:spLocks/>
              </p:cNvSpPr>
              <p:nvPr/>
            </p:nvSpPr>
            <p:spPr bwMode="auto">
              <a:xfrm>
                <a:off x="3069" y="1405"/>
                <a:ext cx="10" cy="10"/>
              </a:xfrm>
              <a:custGeom>
                <a:avLst/>
                <a:gdLst>
                  <a:gd name="T0" fmla="*/ 3 w 10"/>
                  <a:gd name="T1" fmla="*/ 0 h 10"/>
                  <a:gd name="T2" fmla="*/ 0 w 10"/>
                  <a:gd name="T3" fmla="*/ 10 h 10"/>
                  <a:gd name="T4" fmla="*/ 3 w 10"/>
                  <a:gd name="T5" fmla="*/ 10 h 10"/>
                  <a:gd name="T6" fmla="*/ 7 w 10"/>
                  <a:gd name="T7" fmla="*/ 0 h 10"/>
                  <a:gd name="T8" fmla="*/ 10 w 10"/>
                  <a:gd name="T9" fmla="*/ 0 h 10"/>
                  <a:gd name="T10" fmla="*/ 7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7" y="0"/>
                    </a:lnTo>
                    <a:lnTo>
                      <a:pt x="10"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3" name="Freeform 148">
                <a:extLst>
                  <a:ext uri="{FF2B5EF4-FFF2-40B4-BE49-F238E27FC236}">
                    <a16:creationId xmlns:a16="http://schemas.microsoft.com/office/drawing/2014/main" id="{CE75F323-2D33-02D9-7059-E2E1E2322A40}"/>
                  </a:ext>
                </a:extLst>
              </p:cNvPr>
              <p:cNvSpPr>
                <a:spLocks/>
              </p:cNvSpPr>
              <p:nvPr/>
            </p:nvSpPr>
            <p:spPr bwMode="auto">
              <a:xfrm>
                <a:off x="3066" y="1415"/>
                <a:ext cx="10" cy="13"/>
              </a:xfrm>
              <a:custGeom>
                <a:avLst/>
                <a:gdLst>
                  <a:gd name="T0" fmla="*/ 3 w 10"/>
                  <a:gd name="T1" fmla="*/ 0 h 13"/>
                  <a:gd name="T2" fmla="*/ 0 w 10"/>
                  <a:gd name="T3" fmla="*/ 13 h 13"/>
                  <a:gd name="T4" fmla="*/ 3 w 10"/>
                  <a:gd name="T5" fmla="*/ 13 h 13"/>
                  <a:gd name="T6" fmla="*/ 6 w 10"/>
                  <a:gd name="T7" fmla="*/ 0 h 13"/>
                  <a:gd name="T8" fmla="*/ 10 w 10"/>
                  <a:gd name="T9" fmla="*/ 0 h 13"/>
                  <a:gd name="T10" fmla="*/ 6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0"/>
                    </a:moveTo>
                    <a:lnTo>
                      <a:pt x="0" y="13"/>
                    </a:lnTo>
                    <a:lnTo>
                      <a:pt x="3" y="13"/>
                    </a:lnTo>
                    <a:lnTo>
                      <a:pt x="6" y="0"/>
                    </a:lnTo>
                    <a:lnTo>
                      <a:pt x="10"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4" name="Freeform 149">
                <a:extLst>
                  <a:ext uri="{FF2B5EF4-FFF2-40B4-BE49-F238E27FC236}">
                    <a16:creationId xmlns:a16="http://schemas.microsoft.com/office/drawing/2014/main" id="{BBE3CF52-A1EC-7908-6648-EFEE278BC258}"/>
                  </a:ext>
                </a:extLst>
              </p:cNvPr>
              <p:cNvSpPr>
                <a:spLocks/>
              </p:cNvSpPr>
              <p:nvPr/>
            </p:nvSpPr>
            <p:spPr bwMode="auto">
              <a:xfrm>
                <a:off x="3099"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5" name="Freeform 150">
                <a:extLst>
                  <a:ext uri="{FF2B5EF4-FFF2-40B4-BE49-F238E27FC236}">
                    <a16:creationId xmlns:a16="http://schemas.microsoft.com/office/drawing/2014/main" id="{5AB8CB31-1DBE-B1D2-8305-EC66C91BAB2A}"/>
                  </a:ext>
                </a:extLst>
              </p:cNvPr>
              <p:cNvSpPr>
                <a:spLocks/>
              </p:cNvSpPr>
              <p:nvPr/>
            </p:nvSpPr>
            <p:spPr bwMode="auto">
              <a:xfrm>
                <a:off x="3102"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6" name="Freeform 151">
                <a:extLst>
                  <a:ext uri="{FF2B5EF4-FFF2-40B4-BE49-F238E27FC236}">
                    <a16:creationId xmlns:a16="http://schemas.microsoft.com/office/drawing/2014/main" id="{0C8FACD2-AF44-2C63-230A-1F85FB925D11}"/>
                  </a:ext>
                </a:extLst>
              </p:cNvPr>
              <p:cNvSpPr>
                <a:spLocks/>
              </p:cNvSpPr>
              <p:nvPr/>
            </p:nvSpPr>
            <p:spPr bwMode="auto">
              <a:xfrm>
                <a:off x="3105" y="1431"/>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7" name="Freeform 152">
                <a:extLst>
                  <a:ext uri="{FF2B5EF4-FFF2-40B4-BE49-F238E27FC236}">
                    <a16:creationId xmlns:a16="http://schemas.microsoft.com/office/drawing/2014/main" id="{2C3E5B5A-1343-D21E-6BAD-AA8A350F1E9E}"/>
                  </a:ext>
                </a:extLst>
              </p:cNvPr>
              <p:cNvSpPr>
                <a:spLocks/>
              </p:cNvSpPr>
              <p:nvPr/>
            </p:nvSpPr>
            <p:spPr bwMode="auto">
              <a:xfrm>
                <a:off x="3105" y="1431"/>
                <a:ext cx="7" cy="10"/>
              </a:xfrm>
              <a:custGeom>
                <a:avLst/>
                <a:gdLst>
                  <a:gd name="T0" fmla="*/ 0 w 7"/>
                  <a:gd name="T1" fmla="*/ 0 h 10"/>
                  <a:gd name="T2" fmla="*/ 7 w 7"/>
                  <a:gd name="T3" fmla="*/ 4 h 10"/>
                  <a:gd name="T4" fmla="*/ 7 w 7"/>
                  <a:gd name="T5" fmla="*/ 7 h 10"/>
                  <a:gd name="T6" fmla="*/ 0 w 7"/>
                  <a:gd name="T7" fmla="*/ 4 h 10"/>
                  <a:gd name="T8" fmla="*/ 0 w 7"/>
                  <a:gd name="T9" fmla="*/ 7 h 10"/>
                  <a:gd name="T10" fmla="*/ 7 w 7"/>
                  <a:gd name="T11" fmla="*/ 10 h 10"/>
                  <a:gd name="T12" fmla="*/ 7 w 7"/>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4"/>
                    </a:lnTo>
                    <a:lnTo>
                      <a:pt x="7" y="7"/>
                    </a:lnTo>
                    <a:lnTo>
                      <a:pt x="0" y="4"/>
                    </a:lnTo>
                    <a:lnTo>
                      <a:pt x="0" y="7"/>
                    </a:lnTo>
                    <a:lnTo>
                      <a:pt x="7" y="10"/>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8" name="Freeform 153">
                <a:extLst>
                  <a:ext uri="{FF2B5EF4-FFF2-40B4-BE49-F238E27FC236}">
                    <a16:creationId xmlns:a16="http://schemas.microsoft.com/office/drawing/2014/main" id="{FCDDE689-2323-0387-AE93-F41443F6E1EC}"/>
                  </a:ext>
                </a:extLst>
              </p:cNvPr>
              <p:cNvSpPr>
                <a:spLocks/>
              </p:cNvSpPr>
              <p:nvPr/>
            </p:nvSpPr>
            <p:spPr bwMode="auto">
              <a:xfrm>
                <a:off x="3112"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9" name="Freeform 154">
                <a:extLst>
                  <a:ext uri="{FF2B5EF4-FFF2-40B4-BE49-F238E27FC236}">
                    <a16:creationId xmlns:a16="http://schemas.microsoft.com/office/drawing/2014/main" id="{C09B03A2-BE0C-F5EF-AF4A-A790C175AFD0}"/>
                  </a:ext>
                </a:extLst>
              </p:cNvPr>
              <p:cNvSpPr>
                <a:spLocks/>
              </p:cNvSpPr>
              <p:nvPr/>
            </p:nvSpPr>
            <p:spPr bwMode="auto">
              <a:xfrm>
                <a:off x="3115"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0" name="Freeform 155">
                <a:extLst>
                  <a:ext uri="{FF2B5EF4-FFF2-40B4-BE49-F238E27FC236}">
                    <a16:creationId xmlns:a16="http://schemas.microsoft.com/office/drawing/2014/main" id="{49D5E615-065F-EB12-4385-03837B1570D4}"/>
                  </a:ext>
                </a:extLst>
              </p:cNvPr>
              <p:cNvSpPr>
                <a:spLocks/>
              </p:cNvSpPr>
              <p:nvPr/>
            </p:nvSpPr>
            <p:spPr bwMode="auto">
              <a:xfrm>
                <a:off x="3115"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1" name="Freeform 156">
                <a:extLst>
                  <a:ext uri="{FF2B5EF4-FFF2-40B4-BE49-F238E27FC236}">
                    <a16:creationId xmlns:a16="http://schemas.microsoft.com/office/drawing/2014/main" id="{A5D44202-E136-5D37-0DB5-1B6BF1A6F85F}"/>
                  </a:ext>
                </a:extLst>
              </p:cNvPr>
              <p:cNvSpPr>
                <a:spLocks/>
              </p:cNvSpPr>
              <p:nvPr/>
            </p:nvSpPr>
            <p:spPr bwMode="auto">
              <a:xfrm>
                <a:off x="3115"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2" name="Freeform 157">
                <a:extLst>
                  <a:ext uri="{FF2B5EF4-FFF2-40B4-BE49-F238E27FC236}">
                    <a16:creationId xmlns:a16="http://schemas.microsoft.com/office/drawing/2014/main" id="{73D3C003-2F31-F67B-EC04-A9FEC3A1E144}"/>
                  </a:ext>
                </a:extLst>
              </p:cNvPr>
              <p:cNvSpPr>
                <a:spLocks/>
              </p:cNvSpPr>
              <p:nvPr/>
            </p:nvSpPr>
            <p:spPr bwMode="auto">
              <a:xfrm>
                <a:off x="3115"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3" name="Freeform 158">
                <a:extLst>
                  <a:ext uri="{FF2B5EF4-FFF2-40B4-BE49-F238E27FC236}">
                    <a16:creationId xmlns:a16="http://schemas.microsoft.com/office/drawing/2014/main" id="{D5A85BBE-CA5B-550C-EB74-24851E0E341F}"/>
                  </a:ext>
                </a:extLst>
              </p:cNvPr>
              <p:cNvSpPr>
                <a:spLocks/>
              </p:cNvSpPr>
              <p:nvPr/>
            </p:nvSpPr>
            <p:spPr bwMode="auto">
              <a:xfrm>
                <a:off x="3115"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4" name="Freeform 159">
                <a:extLst>
                  <a:ext uri="{FF2B5EF4-FFF2-40B4-BE49-F238E27FC236}">
                    <a16:creationId xmlns:a16="http://schemas.microsoft.com/office/drawing/2014/main" id="{62CDEC9A-5725-DCA6-8DFD-DD927FEC17FA}"/>
                  </a:ext>
                </a:extLst>
              </p:cNvPr>
              <p:cNvSpPr>
                <a:spLocks/>
              </p:cNvSpPr>
              <p:nvPr/>
            </p:nvSpPr>
            <p:spPr bwMode="auto">
              <a:xfrm>
                <a:off x="311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5" name="Freeform 160">
                <a:extLst>
                  <a:ext uri="{FF2B5EF4-FFF2-40B4-BE49-F238E27FC236}">
                    <a16:creationId xmlns:a16="http://schemas.microsoft.com/office/drawing/2014/main" id="{D5878D41-CB8F-D873-C3B0-18AA63FC9460}"/>
                  </a:ext>
                </a:extLst>
              </p:cNvPr>
              <p:cNvSpPr>
                <a:spLocks/>
              </p:cNvSpPr>
              <p:nvPr/>
            </p:nvSpPr>
            <p:spPr bwMode="auto">
              <a:xfrm>
                <a:off x="3112"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6" name="Freeform 161">
                <a:extLst>
                  <a:ext uri="{FF2B5EF4-FFF2-40B4-BE49-F238E27FC236}">
                    <a16:creationId xmlns:a16="http://schemas.microsoft.com/office/drawing/2014/main" id="{3EAB6544-5D37-69E2-7AA6-1DE871711351}"/>
                  </a:ext>
                </a:extLst>
              </p:cNvPr>
              <p:cNvSpPr>
                <a:spLocks/>
              </p:cNvSpPr>
              <p:nvPr/>
            </p:nvSpPr>
            <p:spPr bwMode="auto">
              <a:xfrm>
                <a:off x="3105" y="1415"/>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 name="Freeform 162">
                <a:extLst>
                  <a:ext uri="{FF2B5EF4-FFF2-40B4-BE49-F238E27FC236}">
                    <a16:creationId xmlns:a16="http://schemas.microsoft.com/office/drawing/2014/main" id="{45D1CBA8-B850-CDEC-A917-F2047C9D6D70}"/>
                  </a:ext>
                </a:extLst>
              </p:cNvPr>
              <p:cNvSpPr>
                <a:spLocks/>
              </p:cNvSpPr>
              <p:nvPr/>
            </p:nvSpPr>
            <p:spPr bwMode="auto">
              <a:xfrm>
                <a:off x="3102" y="1418"/>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 name="Freeform 163">
                <a:extLst>
                  <a:ext uri="{FF2B5EF4-FFF2-40B4-BE49-F238E27FC236}">
                    <a16:creationId xmlns:a16="http://schemas.microsoft.com/office/drawing/2014/main" id="{25A0891C-1AA1-BAEC-5572-F6754655A2AA}"/>
                  </a:ext>
                </a:extLst>
              </p:cNvPr>
              <p:cNvSpPr>
                <a:spLocks/>
              </p:cNvSpPr>
              <p:nvPr/>
            </p:nvSpPr>
            <p:spPr bwMode="auto">
              <a:xfrm>
                <a:off x="3102"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9" name="Freeform 164">
                <a:extLst>
                  <a:ext uri="{FF2B5EF4-FFF2-40B4-BE49-F238E27FC236}">
                    <a16:creationId xmlns:a16="http://schemas.microsoft.com/office/drawing/2014/main" id="{105B1612-347B-5F3F-4312-BD593D60A300}"/>
                  </a:ext>
                </a:extLst>
              </p:cNvPr>
              <p:cNvSpPr>
                <a:spLocks/>
              </p:cNvSpPr>
              <p:nvPr/>
            </p:nvSpPr>
            <p:spPr bwMode="auto">
              <a:xfrm>
                <a:off x="3099"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0" name="Freeform 165">
                <a:extLst>
                  <a:ext uri="{FF2B5EF4-FFF2-40B4-BE49-F238E27FC236}">
                    <a16:creationId xmlns:a16="http://schemas.microsoft.com/office/drawing/2014/main" id="{B96B7E0B-8D22-4838-B5DB-91506EF4AEC8}"/>
                  </a:ext>
                </a:extLst>
              </p:cNvPr>
              <p:cNvSpPr>
                <a:spLocks/>
              </p:cNvSpPr>
              <p:nvPr/>
            </p:nvSpPr>
            <p:spPr bwMode="auto">
              <a:xfrm>
                <a:off x="3036" y="1425"/>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1" name="Freeform 166">
                <a:extLst>
                  <a:ext uri="{FF2B5EF4-FFF2-40B4-BE49-F238E27FC236}">
                    <a16:creationId xmlns:a16="http://schemas.microsoft.com/office/drawing/2014/main" id="{D3DDD6AA-3D6C-6687-F9F2-F160E25E72B2}"/>
                  </a:ext>
                </a:extLst>
              </p:cNvPr>
              <p:cNvSpPr>
                <a:spLocks/>
              </p:cNvSpPr>
              <p:nvPr/>
            </p:nvSpPr>
            <p:spPr bwMode="auto">
              <a:xfrm>
                <a:off x="3039" y="1448"/>
                <a:ext cx="17" cy="19"/>
              </a:xfrm>
              <a:custGeom>
                <a:avLst/>
                <a:gdLst>
                  <a:gd name="T0" fmla="*/ 0 w 17"/>
                  <a:gd name="T1" fmla="*/ 0 h 19"/>
                  <a:gd name="T2" fmla="*/ 10 w 17"/>
                  <a:gd name="T3" fmla="*/ 19 h 19"/>
                  <a:gd name="T4" fmla="*/ 14 w 17"/>
                  <a:gd name="T5" fmla="*/ 19 h 19"/>
                  <a:gd name="T6" fmla="*/ 4 w 17"/>
                  <a:gd name="T7" fmla="*/ 0 h 19"/>
                  <a:gd name="T8" fmla="*/ 7 w 17"/>
                  <a:gd name="T9" fmla="*/ 0 h 19"/>
                  <a:gd name="T10" fmla="*/ 17 w 17"/>
                  <a:gd name="T11" fmla="*/ 19 h 19"/>
                  <a:gd name="T12" fmla="*/ 1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0"/>
                    </a:moveTo>
                    <a:lnTo>
                      <a:pt x="10" y="19"/>
                    </a:lnTo>
                    <a:lnTo>
                      <a:pt x="14" y="19"/>
                    </a:lnTo>
                    <a:lnTo>
                      <a:pt x="4" y="0"/>
                    </a:lnTo>
                    <a:lnTo>
                      <a:pt x="7" y="0"/>
                    </a:lnTo>
                    <a:lnTo>
                      <a:pt x="17" y="19"/>
                    </a:lnTo>
                    <a:lnTo>
                      <a:pt x="1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2" name="Freeform 167">
                <a:extLst>
                  <a:ext uri="{FF2B5EF4-FFF2-40B4-BE49-F238E27FC236}">
                    <a16:creationId xmlns:a16="http://schemas.microsoft.com/office/drawing/2014/main" id="{D11BDA28-0BD2-0554-937E-56D2219FDB50}"/>
                  </a:ext>
                </a:extLst>
              </p:cNvPr>
              <p:cNvSpPr>
                <a:spLocks/>
              </p:cNvSpPr>
              <p:nvPr/>
            </p:nvSpPr>
            <p:spPr bwMode="auto">
              <a:xfrm>
                <a:off x="3053" y="1464"/>
                <a:ext cx="16" cy="23"/>
              </a:xfrm>
              <a:custGeom>
                <a:avLst/>
                <a:gdLst>
                  <a:gd name="T0" fmla="*/ 0 w 16"/>
                  <a:gd name="T1" fmla="*/ 0 h 23"/>
                  <a:gd name="T2" fmla="*/ 16 w 16"/>
                  <a:gd name="T3" fmla="*/ 17 h 23"/>
                  <a:gd name="T4" fmla="*/ 16 w 16"/>
                  <a:gd name="T5" fmla="*/ 20 h 23"/>
                  <a:gd name="T6" fmla="*/ 0 w 16"/>
                  <a:gd name="T7" fmla="*/ 3 h 23"/>
                  <a:gd name="T8" fmla="*/ 0 w 16"/>
                  <a:gd name="T9" fmla="*/ 7 h 23"/>
                  <a:gd name="T10" fmla="*/ 16 w 16"/>
                  <a:gd name="T11" fmla="*/ 23 h 23"/>
                  <a:gd name="T12" fmla="*/ 16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0"/>
                    </a:moveTo>
                    <a:lnTo>
                      <a:pt x="16" y="17"/>
                    </a:lnTo>
                    <a:lnTo>
                      <a:pt x="16" y="20"/>
                    </a:lnTo>
                    <a:lnTo>
                      <a:pt x="0" y="3"/>
                    </a:lnTo>
                    <a:lnTo>
                      <a:pt x="0" y="7"/>
                    </a:lnTo>
                    <a:lnTo>
                      <a:pt x="16" y="23"/>
                    </a:lnTo>
                    <a:lnTo>
                      <a:pt x="1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3" name="Freeform 168">
                <a:extLst>
                  <a:ext uri="{FF2B5EF4-FFF2-40B4-BE49-F238E27FC236}">
                    <a16:creationId xmlns:a16="http://schemas.microsoft.com/office/drawing/2014/main" id="{F2BE7A01-18F7-B411-E427-86CB2ABA18ED}"/>
                  </a:ext>
                </a:extLst>
              </p:cNvPr>
              <p:cNvSpPr>
                <a:spLocks/>
              </p:cNvSpPr>
              <p:nvPr/>
            </p:nvSpPr>
            <p:spPr bwMode="auto">
              <a:xfrm>
                <a:off x="3069"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4" name="Freeform 169">
                <a:extLst>
                  <a:ext uri="{FF2B5EF4-FFF2-40B4-BE49-F238E27FC236}">
                    <a16:creationId xmlns:a16="http://schemas.microsoft.com/office/drawing/2014/main" id="{23721349-8CCC-FFA8-0B94-1FF57D0C70BF}"/>
                  </a:ext>
                </a:extLst>
              </p:cNvPr>
              <p:cNvSpPr>
                <a:spLocks/>
              </p:cNvSpPr>
              <p:nvPr/>
            </p:nvSpPr>
            <p:spPr bwMode="auto">
              <a:xfrm>
                <a:off x="3089" y="1491"/>
                <a:ext cx="20" cy="9"/>
              </a:xfrm>
              <a:custGeom>
                <a:avLst/>
                <a:gdLst>
                  <a:gd name="T0" fmla="*/ 0 w 20"/>
                  <a:gd name="T1" fmla="*/ 0 h 9"/>
                  <a:gd name="T2" fmla="*/ 20 w 20"/>
                  <a:gd name="T3" fmla="*/ 3 h 9"/>
                  <a:gd name="T4" fmla="*/ 20 w 20"/>
                  <a:gd name="T5" fmla="*/ 6 h 9"/>
                  <a:gd name="T6" fmla="*/ 0 w 20"/>
                  <a:gd name="T7" fmla="*/ 3 h 9"/>
                  <a:gd name="T8" fmla="*/ 0 w 20"/>
                  <a:gd name="T9" fmla="*/ 6 h 9"/>
                  <a:gd name="T10" fmla="*/ 20 w 20"/>
                  <a:gd name="T11" fmla="*/ 9 h 9"/>
                  <a:gd name="T12" fmla="*/ 20 w 2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0"/>
                    </a:moveTo>
                    <a:lnTo>
                      <a:pt x="20" y="3"/>
                    </a:lnTo>
                    <a:lnTo>
                      <a:pt x="20" y="6"/>
                    </a:lnTo>
                    <a:lnTo>
                      <a:pt x="0" y="3"/>
                    </a:lnTo>
                    <a:lnTo>
                      <a:pt x="0" y="6"/>
                    </a:lnTo>
                    <a:lnTo>
                      <a:pt x="20" y="9"/>
                    </a:lnTo>
                    <a:lnTo>
                      <a:pt x="2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5" name="Freeform 170">
                <a:extLst>
                  <a:ext uri="{FF2B5EF4-FFF2-40B4-BE49-F238E27FC236}">
                    <a16:creationId xmlns:a16="http://schemas.microsoft.com/office/drawing/2014/main" id="{DE589C9E-979D-942D-C693-FB5C0CC8EC40}"/>
                  </a:ext>
                </a:extLst>
              </p:cNvPr>
              <p:cNvSpPr>
                <a:spLocks/>
              </p:cNvSpPr>
              <p:nvPr/>
            </p:nvSpPr>
            <p:spPr bwMode="auto">
              <a:xfrm>
                <a:off x="3109" y="1491"/>
                <a:ext cx="23" cy="9"/>
              </a:xfrm>
              <a:custGeom>
                <a:avLst/>
                <a:gdLst>
                  <a:gd name="T0" fmla="*/ 0 w 23"/>
                  <a:gd name="T1" fmla="*/ 3 h 9"/>
                  <a:gd name="T2" fmla="*/ 23 w 23"/>
                  <a:gd name="T3" fmla="*/ 0 h 9"/>
                  <a:gd name="T4" fmla="*/ 23 w 23"/>
                  <a:gd name="T5" fmla="*/ 3 h 9"/>
                  <a:gd name="T6" fmla="*/ 0 w 23"/>
                  <a:gd name="T7" fmla="*/ 6 h 9"/>
                  <a:gd name="T8" fmla="*/ 0 w 23"/>
                  <a:gd name="T9" fmla="*/ 9 h 9"/>
                  <a:gd name="T10" fmla="*/ 23 w 23"/>
                  <a:gd name="T11" fmla="*/ 6 h 9"/>
                  <a:gd name="T12" fmla="*/ 23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3"/>
                    </a:moveTo>
                    <a:lnTo>
                      <a:pt x="23" y="0"/>
                    </a:lnTo>
                    <a:lnTo>
                      <a:pt x="23" y="3"/>
                    </a:lnTo>
                    <a:lnTo>
                      <a:pt x="0" y="6"/>
                    </a:lnTo>
                    <a:lnTo>
                      <a:pt x="0" y="9"/>
                    </a:lnTo>
                    <a:lnTo>
                      <a:pt x="23" y="6"/>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6" name="Freeform 171">
                <a:extLst>
                  <a:ext uri="{FF2B5EF4-FFF2-40B4-BE49-F238E27FC236}">
                    <a16:creationId xmlns:a16="http://schemas.microsoft.com/office/drawing/2014/main" id="{0D18161D-B3D5-C6F0-B241-914F4B956E65}"/>
                  </a:ext>
                </a:extLst>
              </p:cNvPr>
              <p:cNvSpPr>
                <a:spLocks/>
              </p:cNvSpPr>
              <p:nvPr/>
            </p:nvSpPr>
            <p:spPr bwMode="auto">
              <a:xfrm>
                <a:off x="3132"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7" name="Freeform 172">
                <a:extLst>
                  <a:ext uri="{FF2B5EF4-FFF2-40B4-BE49-F238E27FC236}">
                    <a16:creationId xmlns:a16="http://schemas.microsoft.com/office/drawing/2014/main" id="{02A67818-FCB8-D858-7B4E-72E4535B437C}"/>
                  </a:ext>
                </a:extLst>
              </p:cNvPr>
              <p:cNvSpPr>
                <a:spLocks/>
              </p:cNvSpPr>
              <p:nvPr/>
            </p:nvSpPr>
            <p:spPr bwMode="auto">
              <a:xfrm>
                <a:off x="3148" y="1467"/>
                <a:ext cx="20" cy="17"/>
              </a:xfrm>
              <a:custGeom>
                <a:avLst/>
                <a:gdLst>
                  <a:gd name="T0" fmla="*/ 0 w 20"/>
                  <a:gd name="T1" fmla="*/ 17 h 17"/>
                  <a:gd name="T2" fmla="*/ 13 w 20"/>
                  <a:gd name="T3" fmla="*/ 0 h 17"/>
                  <a:gd name="T4" fmla="*/ 17 w 20"/>
                  <a:gd name="T5" fmla="*/ 0 h 17"/>
                  <a:gd name="T6" fmla="*/ 3 w 20"/>
                  <a:gd name="T7" fmla="*/ 17 h 17"/>
                  <a:gd name="T8" fmla="*/ 7 w 20"/>
                  <a:gd name="T9" fmla="*/ 17 h 17"/>
                  <a:gd name="T10" fmla="*/ 20 w 20"/>
                  <a:gd name="T11" fmla="*/ 0 h 17"/>
                  <a:gd name="T12" fmla="*/ 17 w 20"/>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7"/>
                    </a:moveTo>
                    <a:lnTo>
                      <a:pt x="13" y="0"/>
                    </a:lnTo>
                    <a:lnTo>
                      <a:pt x="17" y="0"/>
                    </a:lnTo>
                    <a:lnTo>
                      <a:pt x="3" y="17"/>
                    </a:lnTo>
                    <a:lnTo>
                      <a:pt x="7" y="17"/>
                    </a:lnTo>
                    <a:lnTo>
                      <a:pt x="20" y="0"/>
                    </a:lnTo>
                    <a:lnTo>
                      <a:pt x="1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 name="Freeform 173">
                <a:extLst>
                  <a:ext uri="{FF2B5EF4-FFF2-40B4-BE49-F238E27FC236}">
                    <a16:creationId xmlns:a16="http://schemas.microsoft.com/office/drawing/2014/main" id="{83E649A4-BDBD-B0C6-7885-393F14E64290}"/>
                  </a:ext>
                </a:extLst>
              </p:cNvPr>
              <p:cNvSpPr>
                <a:spLocks/>
              </p:cNvSpPr>
              <p:nvPr/>
            </p:nvSpPr>
            <p:spPr bwMode="auto">
              <a:xfrm>
                <a:off x="3161" y="1448"/>
                <a:ext cx="17" cy="19"/>
              </a:xfrm>
              <a:custGeom>
                <a:avLst/>
                <a:gdLst>
                  <a:gd name="T0" fmla="*/ 0 w 17"/>
                  <a:gd name="T1" fmla="*/ 19 h 19"/>
                  <a:gd name="T2" fmla="*/ 10 w 17"/>
                  <a:gd name="T3" fmla="*/ 0 h 19"/>
                  <a:gd name="T4" fmla="*/ 13 w 17"/>
                  <a:gd name="T5" fmla="*/ 0 h 19"/>
                  <a:gd name="T6" fmla="*/ 4 w 17"/>
                  <a:gd name="T7" fmla="*/ 19 h 19"/>
                  <a:gd name="T8" fmla="*/ 7 w 17"/>
                  <a:gd name="T9" fmla="*/ 19 h 19"/>
                  <a:gd name="T10" fmla="*/ 17 w 17"/>
                  <a:gd name="T11" fmla="*/ 0 h 19"/>
                  <a:gd name="T12" fmla="*/ 13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19"/>
                    </a:moveTo>
                    <a:lnTo>
                      <a:pt x="10" y="0"/>
                    </a:lnTo>
                    <a:lnTo>
                      <a:pt x="13" y="0"/>
                    </a:lnTo>
                    <a:lnTo>
                      <a:pt x="4" y="19"/>
                    </a:lnTo>
                    <a:lnTo>
                      <a:pt x="7" y="19"/>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9" name="Freeform 174">
                <a:extLst>
                  <a:ext uri="{FF2B5EF4-FFF2-40B4-BE49-F238E27FC236}">
                    <a16:creationId xmlns:a16="http://schemas.microsoft.com/office/drawing/2014/main" id="{68304622-F9E8-C0BE-433B-D9392BACD0B7}"/>
                  </a:ext>
                </a:extLst>
              </p:cNvPr>
              <p:cNvSpPr>
                <a:spLocks/>
              </p:cNvSpPr>
              <p:nvPr/>
            </p:nvSpPr>
            <p:spPr bwMode="auto">
              <a:xfrm>
                <a:off x="3171" y="1425"/>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0" name="Freeform 175">
                <a:extLst>
                  <a:ext uri="{FF2B5EF4-FFF2-40B4-BE49-F238E27FC236}">
                    <a16:creationId xmlns:a16="http://schemas.microsoft.com/office/drawing/2014/main" id="{1904751C-ADF5-9A42-47D8-E186160E2548}"/>
                  </a:ext>
                </a:extLst>
              </p:cNvPr>
              <p:cNvSpPr>
                <a:spLocks/>
              </p:cNvSpPr>
              <p:nvPr/>
            </p:nvSpPr>
            <p:spPr bwMode="auto">
              <a:xfrm>
                <a:off x="3171" y="1405"/>
                <a:ext cx="10" cy="20"/>
              </a:xfrm>
              <a:custGeom>
                <a:avLst/>
                <a:gdLst>
                  <a:gd name="T0" fmla="*/ 3 w 10"/>
                  <a:gd name="T1" fmla="*/ 20 h 20"/>
                  <a:gd name="T2" fmla="*/ 0 w 10"/>
                  <a:gd name="T3" fmla="*/ 0 h 20"/>
                  <a:gd name="T4" fmla="*/ 3 w 10"/>
                  <a:gd name="T5" fmla="*/ 0 h 20"/>
                  <a:gd name="T6" fmla="*/ 7 w 10"/>
                  <a:gd name="T7" fmla="*/ 20 h 20"/>
                  <a:gd name="T8" fmla="*/ 10 w 10"/>
                  <a:gd name="T9" fmla="*/ 20 h 20"/>
                  <a:gd name="T10" fmla="*/ 7 w 10"/>
                  <a:gd name="T11" fmla="*/ 0 h 20"/>
                  <a:gd name="T12" fmla="*/ 3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20"/>
                    </a:moveTo>
                    <a:lnTo>
                      <a:pt x="0" y="0"/>
                    </a:lnTo>
                    <a:lnTo>
                      <a:pt x="3" y="0"/>
                    </a:lnTo>
                    <a:lnTo>
                      <a:pt x="7" y="20"/>
                    </a:lnTo>
                    <a:lnTo>
                      <a:pt x="10"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1" name="Freeform 176">
                <a:extLst>
                  <a:ext uri="{FF2B5EF4-FFF2-40B4-BE49-F238E27FC236}">
                    <a16:creationId xmlns:a16="http://schemas.microsoft.com/office/drawing/2014/main" id="{C04AB13F-09D1-1B7A-996B-9BA217F8A605}"/>
                  </a:ext>
                </a:extLst>
              </p:cNvPr>
              <p:cNvSpPr>
                <a:spLocks/>
              </p:cNvSpPr>
              <p:nvPr/>
            </p:nvSpPr>
            <p:spPr bwMode="auto">
              <a:xfrm>
                <a:off x="3161" y="1385"/>
                <a:ext cx="17" cy="20"/>
              </a:xfrm>
              <a:custGeom>
                <a:avLst/>
                <a:gdLst>
                  <a:gd name="T0" fmla="*/ 10 w 17"/>
                  <a:gd name="T1" fmla="*/ 20 h 20"/>
                  <a:gd name="T2" fmla="*/ 0 w 17"/>
                  <a:gd name="T3" fmla="*/ 0 h 20"/>
                  <a:gd name="T4" fmla="*/ 4 w 17"/>
                  <a:gd name="T5" fmla="*/ 0 h 20"/>
                  <a:gd name="T6" fmla="*/ 13 w 17"/>
                  <a:gd name="T7" fmla="*/ 20 h 20"/>
                  <a:gd name="T8" fmla="*/ 17 w 17"/>
                  <a:gd name="T9" fmla="*/ 20 h 20"/>
                  <a:gd name="T10" fmla="*/ 7 w 17"/>
                  <a:gd name="T11" fmla="*/ 0 h 20"/>
                  <a:gd name="T12" fmla="*/ 4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4" y="0"/>
                    </a:lnTo>
                    <a:lnTo>
                      <a:pt x="13" y="20"/>
                    </a:lnTo>
                    <a:lnTo>
                      <a:pt x="1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2" name="Freeform 177">
                <a:extLst>
                  <a:ext uri="{FF2B5EF4-FFF2-40B4-BE49-F238E27FC236}">
                    <a16:creationId xmlns:a16="http://schemas.microsoft.com/office/drawing/2014/main" id="{80DDAC90-535A-A3E2-CCBA-95650966B562}"/>
                  </a:ext>
                </a:extLst>
              </p:cNvPr>
              <p:cNvSpPr>
                <a:spLocks/>
              </p:cNvSpPr>
              <p:nvPr/>
            </p:nvSpPr>
            <p:spPr bwMode="auto">
              <a:xfrm>
                <a:off x="3148" y="1369"/>
                <a:ext cx="20" cy="16"/>
              </a:xfrm>
              <a:custGeom>
                <a:avLst/>
                <a:gdLst>
                  <a:gd name="T0" fmla="*/ 13 w 20"/>
                  <a:gd name="T1" fmla="*/ 16 h 16"/>
                  <a:gd name="T2" fmla="*/ 0 w 20"/>
                  <a:gd name="T3" fmla="*/ 0 h 16"/>
                  <a:gd name="T4" fmla="*/ 3 w 20"/>
                  <a:gd name="T5" fmla="*/ 0 h 16"/>
                  <a:gd name="T6" fmla="*/ 17 w 20"/>
                  <a:gd name="T7" fmla="*/ 16 h 16"/>
                  <a:gd name="T8" fmla="*/ 20 w 20"/>
                  <a:gd name="T9" fmla="*/ 16 h 16"/>
                  <a:gd name="T10" fmla="*/ 7 w 20"/>
                  <a:gd name="T11" fmla="*/ 0 h 16"/>
                  <a:gd name="T12" fmla="*/ 3 w 2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13" y="16"/>
                    </a:moveTo>
                    <a:lnTo>
                      <a:pt x="0" y="0"/>
                    </a:lnTo>
                    <a:lnTo>
                      <a:pt x="3" y="0"/>
                    </a:lnTo>
                    <a:lnTo>
                      <a:pt x="17" y="16"/>
                    </a:lnTo>
                    <a:lnTo>
                      <a:pt x="20" y="16"/>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3" name="Freeform 178">
                <a:extLst>
                  <a:ext uri="{FF2B5EF4-FFF2-40B4-BE49-F238E27FC236}">
                    <a16:creationId xmlns:a16="http://schemas.microsoft.com/office/drawing/2014/main" id="{41A33134-76E4-6D89-D26D-7FAE927BF198}"/>
                  </a:ext>
                </a:extLst>
              </p:cNvPr>
              <p:cNvSpPr>
                <a:spLocks/>
              </p:cNvSpPr>
              <p:nvPr/>
            </p:nvSpPr>
            <p:spPr bwMode="auto">
              <a:xfrm>
                <a:off x="3132" y="1355"/>
                <a:ext cx="19" cy="17"/>
              </a:xfrm>
              <a:custGeom>
                <a:avLst/>
                <a:gdLst>
                  <a:gd name="T0" fmla="*/ 19 w 19"/>
                  <a:gd name="T1" fmla="*/ 10 h 17"/>
                  <a:gd name="T2" fmla="*/ 0 w 19"/>
                  <a:gd name="T3" fmla="*/ 0 h 17"/>
                  <a:gd name="T4" fmla="*/ 0 w 19"/>
                  <a:gd name="T5" fmla="*/ 4 h 17"/>
                  <a:gd name="T6" fmla="*/ 19 w 19"/>
                  <a:gd name="T7" fmla="*/ 14 h 17"/>
                  <a:gd name="T8" fmla="*/ 19 w 19"/>
                  <a:gd name="T9" fmla="*/ 17 h 17"/>
                  <a:gd name="T10" fmla="*/ 0 w 19"/>
                  <a:gd name="T11" fmla="*/ 7 h 17"/>
                  <a:gd name="T12" fmla="*/ 0 w 1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10"/>
                    </a:moveTo>
                    <a:lnTo>
                      <a:pt x="0" y="0"/>
                    </a:lnTo>
                    <a:lnTo>
                      <a:pt x="0" y="4"/>
                    </a:lnTo>
                    <a:lnTo>
                      <a:pt x="19" y="14"/>
                    </a:lnTo>
                    <a:lnTo>
                      <a:pt x="1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4" name="Freeform 179">
                <a:extLst>
                  <a:ext uri="{FF2B5EF4-FFF2-40B4-BE49-F238E27FC236}">
                    <a16:creationId xmlns:a16="http://schemas.microsoft.com/office/drawing/2014/main" id="{8B8EEF5B-8E8A-AEAB-3EBB-5439C5453BAE}"/>
                  </a:ext>
                </a:extLst>
              </p:cNvPr>
              <p:cNvSpPr>
                <a:spLocks/>
              </p:cNvSpPr>
              <p:nvPr/>
            </p:nvSpPr>
            <p:spPr bwMode="auto">
              <a:xfrm>
                <a:off x="3109" y="1352"/>
                <a:ext cx="23" cy="10"/>
              </a:xfrm>
              <a:custGeom>
                <a:avLst/>
                <a:gdLst>
                  <a:gd name="T0" fmla="*/ 23 w 23"/>
                  <a:gd name="T1" fmla="*/ 3 h 10"/>
                  <a:gd name="T2" fmla="*/ 0 w 23"/>
                  <a:gd name="T3" fmla="*/ 0 h 10"/>
                  <a:gd name="T4" fmla="*/ 0 w 23"/>
                  <a:gd name="T5" fmla="*/ 3 h 10"/>
                  <a:gd name="T6" fmla="*/ 23 w 23"/>
                  <a:gd name="T7" fmla="*/ 7 h 10"/>
                  <a:gd name="T8" fmla="*/ 23 w 23"/>
                  <a:gd name="T9" fmla="*/ 10 h 10"/>
                  <a:gd name="T10" fmla="*/ 0 w 23"/>
                  <a:gd name="T11" fmla="*/ 7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7"/>
                    </a:lnTo>
                    <a:lnTo>
                      <a:pt x="2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5" name="Freeform 180">
                <a:extLst>
                  <a:ext uri="{FF2B5EF4-FFF2-40B4-BE49-F238E27FC236}">
                    <a16:creationId xmlns:a16="http://schemas.microsoft.com/office/drawing/2014/main" id="{CEF3E352-0D02-7F27-C869-004D9545126A}"/>
                  </a:ext>
                </a:extLst>
              </p:cNvPr>
              <p:cNvSpPr>
                <a:spLocks/>
              </p:cNvSpPr>
              <p:nvPr/>
            </p:nvSpPr>
            <p:spPr bwMode="auto">
              <a:xfrm>
                <a:off x="3089" y="1352"/>
                <a:ext cx="20" cy="10"/>
              </a:xfrm>
              <a:custGeom>
                <a:avLst/>
                <a:gdLst>
                  <a:gd name="T0" fmla="*/ 20 w 20"/>
                  <a:gd name="T1" fmla="*/ 0 h 10"/>
                  <a:gd name="T2" fmla="*/ 0 w 20"/>
                  <a:gd name="T3" fmla="*/ 3 h 10"/>
                  <a:gd name="T4" fmla="*/ 0 w 20"/>
                  <a:gd name="T5" fmla="*/ 7 h 10"/>
                  <a:gd name="T6" fmla="*/ 20 w 20"/>
                  <a:gd name="T7" fmla="*/ 3 h 10"/>
                  <a:gd name="T8" fmla="*/ 20 w 20"/>
                  <a:gd name="T9" fmla="*/ 7 h 10"/>
                  <a:gd name="T10" fmla="*/ 0 w 20"/>
                  <a:gd name="T11" fmla="*/ 10 h 10"/>
                  <a:gd name="T12" fmla="*/ 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7"/>
                    </a:lnTo>
                    <a:lnTo>
                      <a:pt x="20" y="3"/>
                    </a:lnTo>
                    <a:lnTo>
                      <a:pt x="2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6" name="Freeform 181">
                <a:extLst>
                  <a:ext uri="{FF2B5EF4-FFF2-40B4-BE49-F238E27FC236}">
                    <a16:creationId xmlns:a16="http://schemas.microsoft.com/office/drawing/2014/main" id="{F02F1E73-78A4-3985-A694-95AB58C743E9}"/>
                  </a:ext>
                </a:extLst>
              </p:cNvPr>
              <p:cNvSpPr>
                <a:spLocks/>
              </p:cNvSpPr>
              <p:nvPr/>
            </p:nvSpPr>
            <p:spPr bwMode="auto">
              <a:xfrm>
                <a:off x="3069" y="1355"/>
                <a:ext cx="20" cy="17"/>
              </a:xfrm>
              <a:custGeom>
                <a:avLst/>
                <a:gdLst>
                  <a:gd name="T0" fmla="*/ 20 w 20"/>
                  <a:gd name="T1" fmla="*/ 0 h 17"/>
                  <a:gd name="T2" fmla="*/ 0 w 20"/>
                  <a:gd name="T3" fmla="*/ 10 h 17"/>
                  <a:gd name="T4" fmla="*/ 0 w 20"/>
                  <a:gd name="T5" fmla="*/ 14 h 17"/>
                  <a:gd name="T6" fmla="*/ 20 w 20"/>
                  <a:gd name="T7" fmla="*/ 4 h 17"/>
                  <a:gd name="T8" fmla="*/ 20 w 20"/>
                  <a:gd name="T9" fmla="*/ 7 h 17"/>
                  <a:gd name="T10" fmla="*/ 0 w 20"/>
                  <a:gd name="T11" fmla="*/ 17 h 17"/>
                  <a:gd name="T12" fmla="*/ 0 w 20"/>
                  <a:gd name="T13" fmla="*/ 1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4"/>
                    </a:lnTo>
                    <a:lnTo>
                      <a:pt x="20" y="4"/>
                    </a:lnTo>
                    <a:lnTo>
                      <a:pt x="20" y="7"/>
                    </a:lnTo>
                    <a:lnTo>
                      <a:pt x="0" y="17"/>
                    </a:lnTo>
                    <a:lnTo>
                      <a:pt x="0"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7" name="Freeform 182">
                <a:extLst>
                  <a:ext uri="{FF2B5EF4-FFF2-40B4-BE49-F238E27FC236}">
                    <a16:creationId xmlns:a16="http://schemas.microsoft.com/office/drawing/2014/main" id="{A3E7F2BB-56E2-A191-1741-7B3A1B1246CD}"/>
                  </a:ext>
                </a:extLst>
              </p:cNvPr>
              <p:cNvSpPr>
                <a:spLocks/>
              </p:cNvSpPr>
              <p:nvPr/>
            </p:nvSpPr>
            <p:spPr bwMode="auto">
              <a:xfrm>
                <a:off x="3053" y="1365"/>
                <a:ext cx="16" cy="23"/>
              </a:xfrm>
              <a:custGeom>
                <a:avLst/>
                <a:gdLst>
                  <a:gd name="T0" fmla="*/ 16 w 16"/>
                  <a:gd name="T1" fmla="*/ 0 h 23"/>
                  <a:gd name="T2" fmla="*/ 0 w 16"/>
                  <a:gd name="T3" fmla="*/ 17 h 23"/>
                  <a:gd name="T4" fmla="*/ 0 w 16"/>
                  <a:gd name="T5" fmla="*/ 20 h 23"/>
                  <a:gd name="T6" fmla="*/ 16 w 16"/>
                  <a:gd name="T7" fmla="*/ 4 h 23"/>
                  <a:gd name="T8" fmla="*/ 16 w 16"/>
                  <a:gd name="T9" fmla="*/ 7 h 23"/>
                  <a:gd name="T10" fmla="*/ 0 w 16"/>
                  <a:gd name="T11" fmla="*/ 23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0"/>
                    </a:moveTo>
                    <a:lnTo>
                      <a:pt x="0" y="17"/>
                    </a:lnTo>
                    <a:lnTo>
                      <a:pt x="0" y="20"/>
                    </a:lnTo>
                    <a:lnTo>
                      <a:pt x="16" y="4"/>
                    </a:lnTo>
                    <a:lnTo>
                      <a:pt x="16" y="7"/>
                    </a:lnTo>
                    <a:lnTo>
                      <a:pt x="0" y="23"/>
                    </a:lnTo>
                    <a:lnTo>
                      <a:pt x="0"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8" name="Freeform 183">
                <a:extLst>
                  <a:ext uri="{FF2B5EF4-FFF2-40B4-BE49-F238E27FC236}">
                    <a16:creationId xmlns:a16="http://schemas.microsoft.com/office/drawing/2014/main" id="{CE716B2D-E456-4B1E-83D6-0624C5E3A449}"/>
                  </a:ext>
                </a:extLst>
              </p:cNvPr>
              <p:cNvSpPr>
                <a:spLocks/>
              </p:cNvSpPr>
              <p:nvPr/>
            </p:nvSpPr>
            <p:spPr bwMode="auto">
              <a:xfrm>
                <a:off x="3039" y="1385"/>
                <a:ext cx="17" cy="20"/>
              </a:xfrm>
              <a:custGeom>
                <a:avLst/>
                <a:gdLst>
                  <a:gd name="T0" fmla="*/ 10 w 17"/>
                  <a:gd name="T1" fmla="*/ 0 h 20"/>
                  <a:gd name="T2" fmla="*/ 0 w 17"/>
                  <a:gd name="T3" fmla="*/ 20 h 20"/>
                  <a:gd name="T4" fmla="*/ 4 w 17"/>
                  <a:gd name="T5" fmla="*/ 20 h 20"/>
                  <a:gd name="T6" fmla="*/ 14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4"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9" name="Freeform 184">
                <a:extLst>
                  <a:ext uri="{FF2B5EF4-FFF2-40B4-BE49-F238E27FC236}">
                    <a16:creationId xmlns:a16="http://schemas.microsoft.com/office/drawing/2014/main" id="{4056AA81-FA46-F8E9-22C9-4BC6E7889AC1}"/>
                  </a:ext>
                </a:extLst>
              </p:cNvPr>
              <p:cNvSpPr>
                <a:spLocks/>
              </p:cNvSpPr>
              <p:nvPr/>
            </p:nvSpPr>
            <p:spPr bwMode="auto">
              <a:xfrm>
                <a:off x="3036" y="1405"/>
                <a:ext cx="10" cy="20"/>
              </a:xfrm>
              <a:custGeom>
                <a:avLst/>
                <a:gdLst>
                  <a:gd name="T0" fmla="*/ 3 w 10"/>
                  <a:gd name="T1" fmla="*/ 0 h 20"/>
                  <a:gd name="T2" fmla="*/ 0 w 10"/>
                  <a:gd name="T3" fmla="*/ 20 h 20"/>
                  <a:gd name="T4" fmla="*/ 3 w 10"/>
                  <a:gd name="T5" fmla="*/ 20 h 20"/>
                  <a:gd name="T6" fmla="*/ 7 w 10"/>
                  <a:gd name="T7" fmla="*/ 0 h 20"/>
                  <a:gd name="T8" fmla="*/ 10 w 10"/>
                  <a:gd name="T9" fmla="*/ 0 h 20"/>
                  <a:gd name="T10" fmla="*/ 7 w 10"/>
                  <a:gd name="T11" fmla="*/ 20 h 20"/>
                  <a:gd name="T12" fmla="*/ 3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0"/>
                    </a:moveTo>
                    <a:lnTo>
                      <a:pt x="0" y="20"/>
                    </a:lnTo>
                    <a:lnTo>
                      <a:pt x="3" y="20"/>
                    </a:lnTo>
                    <a:lnTo>
                      <a:pt x="7" y="0"/>
                    </a:lnTo>
                    <a:lnTo>
                      <a:pt x="10"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0" name="Freeform 185">
                <a:extLst>
                  <a:ext uri="{FF2B5EF4-FFF2-40B4-BE49-F238E27FC236}">
                    <a16:creationId xmlns:a16="http://schemas.microsoft.com/office/drawing/2014/main" id="{7AB6C548-4BC6-FF07-81F3-6FC5B91B925E}"/>
                  </a:ext>
                </a:extLst>
              </p:cNvPr>
              <p:cNvSpPr>
                <a:spLocks/>
              </p:cNvSpPr>
              <p:nvPr/>
            </p:nvSpPr>
            <p:spPr bwMode="auto">
              <a:xfrm>
                <a:off x="3197" y="1428"/>
                <a:ext cx="10" cy="23"/>
              </a:xfrm>
              <a:custGeom>
                <a:avLst/>
                <a:gdLst>
                  <a:gd name="T0" fmla="*/ 0 w 10"/>
                  <a:gd name="T1" fmla="*/ 0 h 23"/>
                  <a:gd name="T2" fmla="*/ 4 w 10"/>
                  <a:gd name="T3" fmla="*/ 23 h 23"/>
                  <a:gd name="T4" fmla="*/ 7 w 10"/>
                  <a:gd name="T5" fmla="*/ 23 h 23"/>
                  <a:gd name="T6" fmla="*/ 4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4" y="23"/>
                    </a:lnTo>
                    <a:lnTo>
                      <a:pt x="7" y="23"/>
                    </a:lnTo>
                    <a:lnTo>
                      <a:pt x="4"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1" name="Freeform 186">
                <a:extLst>
                  <a:ext uri="{FF2B5EF4-FFF2-40B4-BE49-F238E27FC236}">
                    <a16:creationId xmlns:a16="http://schemas.microsoft.com/office/drawing/2014/main" id="{F643E939-5A0F-C528-8CAB-67B16B1BC94C}"/>
                  </a:ext>
                </a:extLst>
              </p:cNvPr>
              <p:cNvSpPr>
                <a:spLocks/>
              </p:cNvSpPr>
              <p:nvPr/>
            </p:nvSpPr>
            <p:spPr bwMode="auto">
              <a:xfrm>
                <a:off x="3201" y="1451"/>
                <a:ext cx="16" cy="16"/>
              </a:xfrm>
              <a:custGeom>
                <a:avLst/>
                <a:gdLst>
                  <a:gd name="T0" fmla="*/ 0 w 16"/>
                  <a:gd name="T1" fmla="*/ 0 h 16"/>
                  <a:gd name="T2" fmla="*/ 10 w 16"/>
                  <a:gd name="T3" fmla="*/ 16 h 16"/>
                  <a:gd name="T4" fmla="*/ 13 w 16"/>
                  <a:gd name="T5" fmla="*/ 16 h 16"/>
                  <a:gd name="T6" fmla="*/ 3 w 16"/>
                  <a:gd name="T7" fmla="*/ 0 h 16"/>
                  <a:gd name="T8" fmla="*/ 6 w 16"/>
                  <a:gd name="T9" fmla="*/ 0 h 16"/>
                  <a:gd name="T10" fmla="*/ 16 w 16"/>
                  <a:gd name="T11" fmla="*/ 16 h 16"/>
                  <a:gd name="T12" fmla="*/ 13 w 1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0"/>
                    </a:moveTo>
                    <a:lnTo>
                      <a:pt x="10" y="16"/>
                    </a:lnTo>
                    <a:lnTo>
                      <a:pt x="13" y="16"/>
                    </a:lnTo>
                    <a:lnTo>
                      <a:pt x="3" y="0"/>
                    </a:lnTo>
                    <a:lnTo>
                      <a:pt x="6" y="0"/>
                    </a:lnTo>
                    <a:lnTo>
                      <a:pt x="16" y="16"/>
                    </a:lnTo>
                    <a:lnTo>
                      <a:pt x="1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2" name="Freeform 187">
                <a:extLst>
                  <a:ext uri="{FF2B5EF4-FFF2-40B4-BE49-F238E27FC236}">
                    <a16:creationId xmlns:a16="http://schemas.microsoft.com/office/drawing/2014/main" id="{C17F0852-C308-7B7B-B1BC-E2649EEBA292}"/>
                  </a:ext>
                </a:extLst>
              </p:cNvPr>
              <p:cNvSpPr>
                <a:spLocks/>
              </p:cNvSpPr>
              <p:nvPr/>
            </p:nvSpPr>
            <p:spPr bwMode="auto">
              <a:xfrm>
                <a:off x="3211" y="1467"/>
                <a:ext cx="19" cy="17"/>
              </a:xfrm>
              <a:custGeom>
                <a:avLst/>
                <a:gdLst>
                  <a:gd name="T0" fmla="*/ 0 w 19"/>
                  <a:gd name="T1" fmla="*/ 0 h 17"/>
                  <a:gd name="T2" fmla="*/ 13 w 19"/>
                  <a:gd name="T3" fmla="*/ 17 h 17"/>
                  <a:gd name="T4" fmla="*/ 16 w 19"/>
                  <a:gd name="T5" fmla="*/ 17 h 17"/>
                  <a:gd name="T6" fmla="*/ 3 w 19"/>
                  <a:gd name="T7" fmla="*/ 0 h 17"/>
                  <a:gd name="T8" fmla="*/ 6 w 19"/>
                  <a:gd name="T9" fmla="*/ 0 h 17"/>
                  <a:gd name="T10" fmla="*/ 19 w 19"/>
                  <a:gd name="T11" fmla="*/ 17 h 17"/>
                  <a:gd name="T12" fmla="*/ 16 w 1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3" y="17"/>
                    </a:lnTo>
                    <a:lnTo>
                      <a:pt x="16" y="17"/>
                    </a:lnTo>
                    <a:lnTo>
                      <a:pt x="3" y="0"/>
                    </a:lnTo>
                    <a:lnTo>
                      <a:pt x="6" y="0"/>
                    </a:lnTo>
                    <a:lnTo>
                      <a:pt x="19" y="17"/>
                    </a:lnTo>
                    <a:lnTo>
                      <a:pt x="16"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3" name="Freeform 188">
                <a:extLst>
                  <a:ext uri="{FF2B5EF4-FFF2-40B4-BE49-F238E27FC236}">
                    <a16:creationId xmlns:a16="http://schemas.microsoft.com/office/drawing/2014/main" id="{B0E03A3F-0358-EF31-CBC1-10AF16EF16A6}"/>
                  </a:ext>
                </a:extLst>
              </p:cNvPr>
              <p:cNvSpPr>
                <a:spLocks/>
              </p:cNvSpPr>
              <p:nvPr/>
            </p:nvSpPr>
            <p:spPr bwMode="auto">
              <a:xfrm>
                <a:off x="3227"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4" name="Freeform 189">
                <a:extLst>
                  <a:ext uri="{FF2B5EF4-FFF2-40B4-BE49-F238E27FC236}">
                    <a16:creationId xmlns:a16="http://schemas.microsoft.com/office/drawing/2014/main" id="{6FCCB3DB-3186-516D-E6DE-80F1EE9DA562}"/>
                  </a:ext>
                </a:extLst>
              </p:cNvPr>
              <p:cNvSpPr>
                <a:spLocks/>
              </p:cNvSpPr>
              <p:nvPr/>
            </p:nvSpPr>
            <p:spPr bwMode="auto">
              <a:xfrm>
                <a:off x="3247" y="1491"/>
                <a:ext cx="23" cy="9"/>
              </a:xfrm>
              <a:custGeom>
                <a:avLst/>
                <a:gdLst>
                  <a:gd name="T0" fmla="*/ 0 w 23"/>
                  <a:gd name="T1" fmla="*/ 0 h 9"/>
                  <a:gd name="T2" fmla="*/ 23 w 23"/>
                  <a:gd name="T3" fmla="*/ 3 h 9"/>
                  <a:gd name="T4" fmla="*/ 23 w 23"/>
                  <a:gd name="T5" fmla="*/ 6 h 9"/>
                  <a:gd name="T6" fmla="*/ 0 w 23"/>
                  <a:gd name="T7" fmla="*/ 3 h 9"/>
                  <a:gd name="T8" fmla="*/ 0 w 23"/>
                  <a:gd name="T9" fmla="*/ 6 h 9"/>
                  <a:gd name="T10" fmla="*/ 23 w 23"/>
                  <a:gd name="T11" fmla="*/ 9 h 9"/>
                  <a:gd name="T12" fmla="*/ 23 w 2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0"/>
                    </a:moveTo>
                    <a:lnTo>
                      <a:pt x="23" y="3"/>
                    </a:lnTo>
                    <a:lnTo>
                      <a:pt x="23" y="6"/>
                    </a:lnTo>
                    <a:lnTo>
                      <a:pt x="0" y="3"/>
                    </a:lnTo>
                    <a:lnTo>
                      <a:pt x="0" y="6"/>
                    </a:lnTo>
                    <a:lnTo>
                      <a:pt x="23" y="9"/>
                    </a:lnTo>
                    <a:lnTo>
                      <a:pt x="2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5" name="Freeform 190">
                <a:extLst>
                  <a:ext uri="{FF2B5EF4-FFF2-40B4-BE49-F238E27FC236}">
                    <a16:creationId xmlns:a16="http://schemas.microsoft.com/office/drawing/2014/main" id="{16121CBB-9BFF-CA9B-ED9D-6B73D738B1AE}"/>
                  </a:ext>
                </a:extLst>
              </p:cNvPr>
              <p:cNvSpPr>
                <a:spLocks/>
              </p:cNvSpPr>
              <p:nvPr/>
            </p:nvSpPr>
            <p:spPr bwMode="auto">
              <a:xfrm>
                <a:off x="3270" y="1491"/>
                <a:ext cx="20" cy="9"/>
              </a:xfrm>
              <a:custGeom>
                <a:avLst/>
                <a:gdLst>
                  <a:gd name="T0" fmla="*/ 0 w 20"/>
                  <a:gd name="T1" fmla="*/ 3 h 9"/>
                  <a:gd name="T2" fmla="*/ 20 w 20"/>
                  <a:gd name="T3" fmla="*/ 0 h 9"/>
                  <a:gd name="T4" fmla="*/ 20 w 20"/>
                  <a:gd name="T5" fmla="*/ 3 h 9"/>
                  <a:gd name="T6" fmla="*/ 0 w 20"/>
                  <a:gd name="T7" fmla="*/ 6 h 9"/>
                  <a:gd name="T8" fmla="*/ 0 w 20"/>
                  <a:gd name="T9" fmla="*/ 9 h 9"/>
                  <a:gd name="T10" fmla="*/ 20 w 20"/>
                  <a:gd name="T11" fmla="*/ 6 h 9"/>
                  <a:gd name="T12" fmla="*/ 20 w 2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3"/>
                    </a:moveTo>
                    <a:lnTo>
                      <a:pt x="20" y="0"/>
                    </a:lnTo>
                    <a:lnTo>
                      <a:pt x="20" y="3"/>
                    </a:lnTo>
                    <a:lnTo>
                      <a:pt x="0" y="6"/>
                    </a:lnTo>
                    <a:lnTo>
                      <a:pt x="0" y="9"/>
                    </a:lnTo>
                    <a:lnTo>
                      <a:pt x="20" y="6"/>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6" name="Freeform 191">
                <a:extLst>
                  <a:ext uri="{FF2B5EF4-FFF2-40B4-BE49-F238E27FC236}">
                    <a16:creationId xmlns:a16="http://schemas.microsoft.com/office/drawing/2014/main" id="{4A10A6AF-1252-D867-6A77-DAD7CBD5B63B}"/>
                  </a:ext>
                </a:extLst>
              </p:cNvPr>
              <p:cNvSpPr>
                <a:spLocks/>
              </p:cNvSpPr>
              <p:nvPr/>
            </p:nvSpPr>
            <p:spPr bwMode="auto">
              <a:xfrm>
                <a:off x="3290"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7" name="Freeform 192">
                <a:extLst>
                  <a:ext uri="{FF2B5EF4-FFF2-40B4-BE49-F238E27FC236}">
                    <a16:creationId xmlns:a16="http://schemas.microsoft.com/office/drawing/2014/main" id="{05CB070E-D647-24C5-6D41-81849C16A830}"/>
                  </a:ext>
                </a:extLst>
              </p:cNvPr>
              <p:cNvSpPr>
                <a:spLocks/>
              </p:cNvSpPr>
              <p:nvPr/>
            </p:nvSpPr>
            <p:spPr bwMode="auto">
              <a:xfrm>
                <a:off x="3309" y="1464"/>
                <a:ext cx="17" cy="23"/>
              </a:xfrm>
              <a:custGeom>
                <a:avLst/>
                <a:gdLst>
                  <a:gd name="T0" fmla="*/ 0 w 17"/>
                  <a:gd name="T1" fmla="*/ 17 h 23"/>
                  <a:gd name="T2" fmla="*/ 17 w 17"/>
                  <a:gd name="T3" fmla="*/ 0 h 23"/>
                  <a:gd name="T4" fmla="*/ 17 w 17"/>
                  <a:gd name="T5" fmla="*/ 3 h 23"/>
                  <a:gd name="T6" fmla="*/ 0 w 17"/>
                  <a:gd name="T7" fmla="*/ 20 h 23"/>
                  <a:gd name="T8" fmla="*/ 0 w 17"/>
                  <a:gd name="T9" fmla="*/ 23 h 23"/>
                  <a:gd name="T10" fmla="*/ 17 w 17"/>
                  <a:gd name="T11" fmla="*/ 7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7"/>
                    </a:moveTo>
                    <a:lnTo>
                      <a:pt x="17" y="0"/>
                    </a:lnTo>
                    <a:lnTo>
                      <a:pt x="17" y="3"/>
                    </a:lnTo>
                    <a:lnTo>
                      <a:pt x="0" y="20"/>
                    </a:lnTo>
                    <a:lnTo>
                      <a:pt x="0" y="23"/>
                    </a:lnTo>
                    <a:lnTo>
                      <a:pt x="17" y="7"/>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 name="Freeform 193">
                <a:extLst>
                  <a:ext uri="{FF2B5EF4-FFF2-40B4-BE49-F238E27FC236}">
                    <a16:creationId xmlns:a16="http://schemas.microsoft.com/office/drawing/2014/main" id="{428FAE78-7F41-19E8-8BFF-6944D9BD2A86}"/>
                  </a:ext>
                </a:extLst>
              </p:cNvPr>
              <p:cNvSpPr>
                <a:spLocks/>
              </p:cNvSpPr>
              <p:nvPr/>
            </p:nvSpPr>
            <p:spPr bwMode="auto">
              <a:xfrm>
                <a:off x="3323" y="1451"/>
                <a:ext cx="16" cy="16"/>
              </a:xfrm>
              <a:custGeom>
                <a:avLst/>
                <a:gdLst>
                  <a:gd name="T0" fmla="*/ 0 w 16"/>
                  <a:gd name="T1" fmla="*/ 16 h 16"/>
                  <a:gd name="T2" fmla="*/ 9 w 16"/>
                  <a:gd name="T3" fmla="*/ 0 h 16"/>
                  <a:gd name="T4" fmla="*/ 13 w 16"/>
                  <a:gd name="T5" fmla="*/ 0 h 16"/>
                  <a:gd name="T6" fmla="*/ 3 w 16"/>
                  <a:gd name="T7" fmla="*/ 16 h 16"/>
                  <a:gd name="T8" fmla="*/ 6 w 16"/>
                  <a:gd name="T9" fmla="*/ 16 h 16"/>
                  <a:gd name="T10" fmla="*/ 16 w 16"/>
                  <a:gd name="T11" fmla="*/ 0 h 16"/>
                  <a:gd name="T12" fmla="*/ 13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16"/>
                    </a:moveTo>
                    <a:lnTo>
                      <a:pt x="9" y="0"/>
                    </a:lnTo>
                    <a:lnTo>
                      <a:pt x="13" y="0"/>
                    </a:lnTo>
                    <a:lnTo>
                      <a:pt x="3" y="16"/>
                    </a:lnTo>
                    <a:lnTo>
                      <a:pt x="6" y="16"/>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9" name="Freeform 194">
                <a:extLst>
                  <a:ext uri="{FF2B5EF4-FFF2-40B4-BE49-F238E27FC236}">
                    <a16:creationId xmlns:a16="http://schemas.microsoft.com/office/drawing/2014/main" id="{A6F5B338-B290-B407-22E5-5EC678783E85}"/>
                  </a:ext>
                </a:extLst>
              </p:cNvPr>
              <p:cNvSpPr>
                <a:spLocks/>
              </p:cNvSpPr>
              <p:nvPr/>
            </p:nvSpPr>
            <p:spPr bwMode="auto">
              <a:xfrm>
                <a:off x="3332" y="1428"/>
                <a:ext cx="10" cy="23"/>
              </a:xfrm>
              <a:custGeom>
                <a:avLst/>
                <a:gdLst>
                  <a:gd name="T0" fmla="*/ 0 w 10"/>
                  <a:gd name="T1" fmla="*/ 23 h 23"/>
                  <a:gd name="T2" fmla="*/ 4 w 10"/>
                  <a:gd name="T3" fmla="*/ 0 h 23"/>
                  <a:gd name="T4" fmla="*/ 7 w 10"/>
                  <a:gd name="T5" fmla="*/ 0 h 23"/>
                  <a:gd name="T6" fmla="*/ 4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4" y="0"/>
                    </a:lnTo>
                    <a:lnTo>
                      <a:pt x="7" y="0"/>
                    </a:lnTo>
                    <a:lnTo>
                      <a:pt x="4"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0" name="Freeform 195">
                <a:extLst>
                  <a:ext uri="{FF2B5EF4-FFF2-40B4-BE49-F238E27FC236}">
                    <a16:creationId xmlns:a16="http://schemas.microsoft.com/office/drawing/2014/main" id="{2AD64736-4B9D-DE86-41C3-24DBE869E27C}"/>
                  </a:ext>
                </a:extLst>
              </p:cNvPr>
              <p:cNvSpPr>
                <a:spLocks/>
              </p:cNvSpPr>
              <p:nvPr/>
            </p:nvSpPr>
            <p:spPr bwMode="auto">
              <a:xfrm>
                <a:off x="3332" y="1408"/>
                <a:ext cx="10" cy="20"/>
              </a:xfrm>
              <a:custGeom>
                <a:avLst/>
                <a:gdLst>
                  <a:gd name="T0" fmla="*/ 4 w 10"/>
                  <a:gd name="T1" fmla="*/ 20 h 20"/>
                  <a:gd name="T2" fmla="*/ 0 w 10"/>
                  <a:gd name="T3" fmla="*/ 0 h 20"/>
                  <a:gd name="T4" fmla="*/ 4 w 10"/>
                  <a:gd name="T5" fmla="*/ 0 h 20"/>
                  <a:gd name="T6" fmla="*/ 7 w 10"/>
                  <a:gd name="T7" fmla="*/ 20 h 20"/>
                  <a:gd name="T8" fmla="*/ 10 w 10"/>
                  <a:gd name="T9" fmla="*/ 20 h 20"/>
                  <a:gd name="T10" fmla="*/ 7 w 10"/>
                  <a:gd name="T11" fmla="*/ 0 h 20"/>
                  <a:gd name="T12" fmla="*/ 4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20"/>
                    </a:moveTo>
                    <a:lnTo>
                      <a:pt x="0" y="0"/>
                    </a:lnTo>
                    <a:lnTo>
                      <a:pt x="4" y="0"/>
                    </a:lnTo>
                    <a:lnTo>
                      <a:pt x="7" y="20"/>
                    </a:lnTo>
                    <a:lnTo>
                      <a:pt x="10"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1" name="Freeform 196">
                <a:extLst>
                  <a:ext uri="{FF2B5EF4-FFF2-40B4-BE49-F238E27FC236}">
                    <a16:creationId xmlns:a16="http://schemas.microsoft.com/office/drawing/2014/main" id="{5557882C-C94C-4772-776F-0ABD55BEEA07}"/>
                  </a:ext>
                </a:extLst>
              </p:cNvPr>
              <p:cNvSpPr>
                <a:spLocks/>
              </p:cNvSpPr>
              <p:nvPr/>
            </p:nvSpPr>
            <p:spPr bwMode="auto">
              <a:xfrm>
                <a:off x="3323" y="1388"/>
                <a:ext cx="16" cy="20"/>
              </a:xfrm>
              <a:custGeom>
                <a:avLst/>
                <a:gdLst>
                  <a:gd name="T0" fmla="*/ 9 w 16"/>
                  <a:gd name="T1" fmla="*/ 20 h 20"/>
                  <a:gd name="T2" fmla="*/ 0 w 16"/>
                  <a:gd name="T3" fmla="*/ 0 h 20"/>
                  <a:gd name="T4" fmla="*/ 3 w 16"/>
                  <a:gd name="T5" fmla="*/ 0 h 20"/>
                  <a:gd name="T6" fmla="*/ 13 w 16"/>
                  <a:gd name="T7" fmla="*/ 20 h 20"/>
                  <a:gd name="T8" fmla="*/ 16 w 16"/>
                  <a:gd name="T9" fmla="*/ 20 h 20"/>
                  <a:gd name="T10" fmla="*/ 6 w 16"/>
                  <a:gd name="T11" fmla="*/ 0 h 20"/>
                  <a:gd name="T12" fmla="*/ 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9" y="20"/>
                    </a:moveTo>
                    <a:lnTo>
                      <a:pt x="0" y="0"/>
                    </a:lnTo>
                    <a:lnTo>
                      <a:pt x="3" y="0"/>
                    </a:lnTo>
                    <a:lnTo>
                      <a:pt x="13" y="20"/>
                    </a:lnTo>
                    <a:lnTo>
                      <a:pt x="1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2" name="Freeform 197">
                <a:extLst>
                  <a:ext uri="{FF2B5EF4-FFF2-40B4-BE49-F238E27FC236}">
                    <a16:creationId xmlns:a16="http://schemas.microsoft.com/office/drawing/2014/main" id="{96F3C7FB-6D0C-FE00-D9CD-65A9D17FA5E8}"/>
                  </a:ext>
                </a:extLst>
              </p:cNvPr>
              <p:cNvSpPr>
                <a:spLocks/>
              </p:cNvSpPr>
              <p:nvPr/>
            </p:nvSpPr>
            <p:spPr bwMode="auto">
              <a:xfrm>
                <a:off x="3309" y="1369"/>
                <a:ext cx="17" cy="23"/>
              </a:xfrm>
              <a:custGeom>
                <a:avLst/>
                <a:gdLst>
                  <a:gd name="T0" fmla="*/ 17 w 17"/>
                  <a:gd name="T1" fmla="*/ 16 h 23"/>
                  <a:gd name="T2" fmla="*/ 0 w 17"/>
                  <a:gd name="T3" fmla="*/ 0 h 23"/>
                  <a:gd name="T4" fmla="*/ 0 w 17"/>
                  <a:gd name="T5" fmla="*/ 3 h 23"/>
                  <a:gd name="T6" fmla="*/ 17 w 17"/>
                  <a:gd name="T7" fmla="*/ 19 h 23"/>
                  <a:gd name="T8" fmla="*/ 17 w 17"/>
                  <a:gd name="T9" fmla="*/ 23 h 23"/>
                  <a:gd name="T10" fmla="*/ 0 w 17"/>
                  <a:gd name="T11" fmla="*/ 6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19"/>
                    </a:lnTo>
                    <a:lnTo>
                      <a:pt x="17" y="2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3" name="Freeform 198">
                <a:extLst>
                  <a:ext uri="{FF2B5EF4-FFF2-40B4-BE49-F238E27FC236}">
                    <a16:creationId xmlns:a16="http://schemas.microsoft.com/office/drawing/2014/main" id="{9E9BBB0D-2E74-A21F-E747-5D6CF4CF7D10}"/>
                  </a:ext>
                </a:extLst>
              </p:cNvPr>
              <p:cNvSpPr>
                <a:spLocks/>
              </p:cNvSpPr>
              <p:nvPr/>
            </p:nvSpPr>
            <p:spPr bwMode="auto">
              <a:xfrm>
                <a:off x="3290" y="1359"/>
                <a:ext cx="19" cy="16"/>
              </a:xfrm>
              <a:custGeom>
                <a:avLst/>
                <a:gdLst>
                  <a:gd name="T0" fmla="*/ 19 w 19"/>
                  <a:gd name="T1" fmla="*/ 10 h 16"/>
                  <a:gd name="T2" fmla="*/ 0 w 19"/>
                  <a:gd name="T3" fmla="*/ 0 h 16"/>
                  <a:gd name="T4" fmla="*/ 0 w 19"/>
                  <a:gd name="T5" fmla="*/ 3 h 16"/>
                  <a:gd name="T6" fmla="*/ 19 w 19"/>
                  <a:gd name="T7" fmla="*/ 13 h 16"/>
                  <a:gd name="T8" fmla="*/ 19 w 19"/>
                  <a:gd name="T9" fmla="*/ 16 h 16"/>
                  <a:gd name="T10" fmla="*/ 0 w 19"/>
                  <a:gd name="T11" fmla="*/ 6 h 16"/>
                  <a:gd name="T12" fmla="*/ 0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9" y="10"/>
                    </a:moveTo>
                    <a:lnTo>
                      <a:pt x="0" y="0"/>
                    </a:lnTo>
                    <a:lnTo>
                      <a:pt x="0" y="3"/>
                    </a:lnTo>
                    <a:lnTo>
                      <a:pt x="19" y="13"/>
                    </a:lnTo>
                    <a:lnTo>
                      <a:pt x="19"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4" name="Freeform 199">
                <a:extLst>
                  <a:ext uri="{FF2B5EF4-FFF2-40B4-BE49-F238E27FC236}">
                    <a16:creationId xmlns:a16="http://schemas.microsoft.com/office/drawing/2014/main" id="{72949ABF-AEE7-5EB3-625D-28908EEA79EB}"/>
                  </a:ext>
                </a:extLst>
              </p:cNvPr>
              <p:cNvSpPr>
                <a:spLocks/>
              </p:cNvSpPr>
              <p:nvPr/>
            </p:nvSpPr>
            <p:spPr bwMode="auto">
              <a:xfrm>
                <a:off x="3270" y="1355"/>
                <a:ext cx="20" cy="10"/>
              </a:xfrm>
              <a:custGeom>
                <a:avLst/>
                <a:gdLst>
                  <a:gd name="T0" fmla="*/ 20 w 20"/>
                  <a:gd name="T1" fmla="*/ 4 h 10"/>
                  <a:gd name="T2" fmla="*/ 0 w 20"/>
                  <a:gd name="T3" fmla="*/ 0 h 10"/>
                  <a:gd name="T4" fmla="*/ 0 w 20"/>
                  <a:gd name="T5" fmla="*/ 4 h 10"/>
                  <a:gd name="T6" fmla="*/ 20 w 20"/>
                  <a:gd name="T7" fmla="*/ 7 h 10"/>
                  <a:gd name="T8" fmla="*/ 20 w 20"/>
                  <a:gd name="T9" fmla="*/ 10 h 10"/>
                  <a:gd name="T10" fmla="*/ 0 w 20"/>
                  <a:gd name="T11" fmla="*/ 7 h 10"/>
                  <a:gd name="T12" fmla="*/ 0 w 20"/>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4"/>
                    </a:moveTo>
                    <a:lnTo>
                      <a:pt x="0" y="0"/>
                    </a:lnTo>
                    <a:lnTo>
                      <a:pt x="0" y="4"/>
                    </a:lnTo>
                    <a:lnTo>
                      <a:pt x="20" y="7"/>
                    </a:lnTo>
                    <a:lnTo>
                      <a:pt x="20"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5" name="Freeform 200">
                <a:extLst>
                  <a:ext uri="{FF2B5EF4-FFF2-40B4-BE49-F238E27FC236}">
                    <a16:creationId xmlns:a16="http://schemas.microsoft.com/office/drawing/2014/main" id="{3F5BC2DE-C284-E10C-6B56-04D9E5A0C4D0}"/>
                  </a:ext>
                </a:extLst>
              </p:cNvPr>
              <p:cNvSpPr>
                <a:spLocks/>
              </p:cNvSpPr>
              <p:nvPr/>
            </p:nvSpPr>
            <p:spPr bwMode="auto">
              <a:xfrm>
                <a:off x="3247" y="1355"/>
                <a:ext cx="23" cy="10"/>
              </a:xfrm>
              <a:custGeom>
                <a:avLst/>
                <a:gdLst>
                  <a:gd name="T0" fmla="*/ 23 w 23"/>
                  <a:gd name="T1" fmla="*/ 0 h 10"/>
                  <a:gd name="T2" fmla="*/ 0 w 23"/>
                  <a:gd name="T3" fmla="*/ 4 h 10"/>
                  <a:gd name="T4" fmla="*/ 0 w 23"/>
                  <a:gd name="T5" fmla="*/ 7 h 10"/>
                  <a:gd name="T6" fmla="*/ 23 w 23"/>
                  <a:gd name="T7" fmla="*/ 4 h 10"/>
                  <a:gd name="T8" fmla="*/ 23 w 23"/>
                  <a:gd name="T9" fmla="*/ 7 h 10"/>
                  <a:gd name="T10" fmla="*/ 0 w 23"/>
                  <a:gd name="T11" fmla="*/ 10 h 10"/>
                  <a:gd name="T12" fmla="*/ 0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4"/>
                    </a:lnTo>
                    <a:lnTo>
                      <a:pt x="0" y="7"/>
                    </a:lnTo>
                    <a:lnTo>
                      <a:pt x="23" y="4"/>
                    </a:lnTo>
                    <a:lnTo>
                      <a:pt x="2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6" name="Freeform 201">
                <a:extLst>
                  <a:ext uri="{FF2B5EF4-FFF2-40B4-BE49-F238E27FC236}">
                    <a16:creationId xmlns:a16="http://schemas.microsoft.com/office/drawing/2014/main" id="{20D06278-62D1-8D5B-38B8-5FE4EA639812}"/>
                  </a:ext>
                </a:extLst>
              </p:cNvPr>
              <p:cNvSpPr>
                <a:spLocks/>
              </p:cNvSpPr>
              <p:nvPr/>
            </p:nvSpPr>
            <p:spPr bwMode="auto">
              <a:xfrm>
                <a:off x="3227" y="1359"/>
                <a:ext cx="20" cy="16"/>
              </a:xfrm>
              <a:custGeom>
                <a:avLst/>
                <a:gdLst>
                  <a:gd name="T0" fmla="*/ 20 w 20"/>
                  <a:gd name="T1" fmla="*/ 0 h 16"/>
                  <a:gd name="T2" fmla="*/ 0 w 20"/>
                  <a:gd name="T3" fmla="*/ 10 h 16"/>
                  <a:gd name="T4" fmla="*/ 0 w 20"/>
                  <a:gd name="T5" fmla="*/ 13 h 16"/>
                  <a:gd name="T6" fmla="*/ 20 w 20"/>
                  <a:gd name="T7" fmla="*/ 3 h 16"/>
                  <a:gd name="T8" fmla="*/ 20 w 20"/>
                  <a:gd name="T9" fmla="*/ 6 h 16"/>
                  <a:gd name="T10" fmla="*/ 0 w 20"/>
                  <a:gd name="T11" fmla="*/ 16 h 16"/>
                  <a:gd name="T12" fmla="*/ 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20" y="0"/>
                    </a:moveTo>
                    <a:lnTo>
                      <a:pt x="0" y="10"/>
                    </a:lnTo>
                    <a:lnTo>
                      <a:pt x="0" y="13"/>
                    </a:lnTo>
                    <a:lnTo>
                      <a:pt x="20" y="3"/>
                    </a:lnTo>
                    <a:lnTo>
                      <a:pt x="2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7" name="Freeform 202">
                <a:extLst>
                  <a:ext uri="{FF2B5EF4-FFF2-40B4-BE49-F238E27FC236}">
                    <a16:creationId xmlns:a16="http://schemas.microsoft.com/office/drawing/2014/main" id="{F38D9F1C-E042-B115-D5A5-8C4692234174}"/>
                  </a:ext>
                </a:extLst>
              </p:cNvPr>
              <p:cNvSpPr>
                <a:spLocks/>
              </p:cNvSpPr>
              <p:nvPr/>
            </p:nvSpPr>
            <p:spPr bwMode="auto">
              <a:xfrm>
                <a:off x="3211" y="1372"/>
                <a:ext cx="19" cy="16"/>
              </a:xfrm>
              <a:custGeom>
                <a:avLst/>
                <a:gdLst>
                  <a:gd name="T0" fmla="*/ 13 w 19"/>
                  <a:gd name="T1" fmla="*/ 0 h 16"/>
                  <a:gd name="T2" fmla="*/ 0 w 19"/>
                  <a:gd name="T3" fmla="*/ 16 h 16"/>
                  <a:gd name="T4" fmla="*/ 3 w 19"/>
                  <a:gd name="T5" fmla="*/ 16 h 16"/>
                  <a:gd name="T6" fmla="*/ 16 w 19"/>
                  <a:gd name="T7" fmla="*/ 0 h 16"/>
                  <a:gd name="T8" fmla="*/ 19 w 19"/>
                  <a:gd name="T9" fmla="*/ 0 h 16"/>
                  <a:gd name="T10" fmla="*/ 6 w 19"/>
                  <a:gd name="T11" fmla="*/ 16 h 16"/>
                  <a:gd name="T12" fmla="*/ 3 w 19"/>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3" y="0"/>
                    </a:moveTo>
                    <a:lnTo>
                      <a:pt x="0" y="16"/>
                    </a:lnTo>
                    <a:lnTo>
                      <a:pt x="3" y="16"/>
                    </a:lnTo>
                    <a:lnTo>
                      <a:pt x="16" y="0"/>
                    </a:lnTo>
                    <a:lnTo>
                      <a:pt x="19"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8" name="Freeform 203">
                <a:extLst>
                  <a:ext uri="{FF2B5EF4-FFF2-40B4-BE49-F238E27FC236}">
                    <a16:creationId xmlns:a16="http://schemas.microsoft.com/office/drawing/2014/main" id="{959FA0E8-FED5-1536-7F45-6CE2A09AABA9}"/>
                  </a:ext>
                </a:extLst>
              </p:cNvPr>
              <p:cNvSpPr>
                <a:spLocks/>
              </p:cNvSpPr>
              <p:nvPr/>
            </p:nvSpPr>
            <p:spPr bwMode="auto">
              <a:xfrm>
                <a:off x="3201" y="1388"/>
                <a:ext cx="16" cy="20"/>
              </a:xfrm>
              <a:custGeom>
                <a:avLst/>
                <a:gdLst>
                  <a:gd name="T0" fmla="*/ 10 w 16"/>
                  <a:gd name="T1" fmla="*/ 0 h 20"/>
                  <a:gd name="T2" fmla="*/ 0 w 16"/>
                  <a:gd name="T3" fmla="*/ 20 h 20"/>
                  <a:gd name="T4" fmla="*/ 3 w 16"/>
                  <a:gd name="T5" fmla="*/ 20 h 20"/>
                  <a:gd name="T6" fmla="*/ 13 w 16"/>
                  <a:gd name="T7" fmla="*/ 0 h 20"/>
                  <a:gd name="T8" fmla="*/ 16 w 16"/>
                  <a:gd name="T9" fmla="*/ 0 h 20"/>
                  <a:gd name="T10" fmla="*/ 6 w 16"/>
                  <a:gd name="T11" fmla="*/ 20 h 20"/>
                  <a:gd name="T12" fmla="*/ 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10" y="0"/>
                    </a:moveTo>
                    <a:lnTo>
                      <a:pt x="0" y="20"/>
                    </a:lnTo>
                    <a:lnTo>
                      <a:pt x="3" y="20"/>
                    </a:lnTo>
                    <a:lnTo>
                      <a:pt x="13" y="0"/>
                    </a:lnTo>
                    <a:lnTo>
                      <a:pt x="16"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9" name="Freeform 204">
                <a:extLst>
                  <a:ext uri="{FF2B5EF4-FFF2-40B4-BE49-F238E27FC236}">
                    <a16:creationId xmlns:a16="http://schemas.microsoft.com/office/drawing/2014/main" id="{D0E2D046-75E1-09DF-19CC-B6663DE7A085}"/>
                  </a:ext>
                </a:extLst>
              </p:cNvPr>
              <p:cNvSpPr>
                <a:spLocks/>
              </p:cNvSpPr>
              <p:nvPr/>
            </p:nvSpPr>
            <p:spPr bwMode="auto">
              <a:xfrm>
                <a:off x="3197" y="1408"/>
                <a:ext cx="10" cy="20"/>
              </a:xfrm>
              <a:custGeom>
                <a:avLst/>
                <a:gdLst>
                  <a:gd name="T0" fmla="*/ 4 w 10"/>
                  <a:gd name="T1" fmla="*/ 0 h 20"/>
                  <a:gd name="T2" fmla="*/ 0 w 10"/>
                  <a:gd name="T3" fmla="*/ 20 h 20"/>
                  <a:gd name="T4" fmla="*/ 4 w 10"/>
                  <a:gd name="T5" fmla="*/ 20 h 20"/>
                  <a:gd name="T6" fmla="*/ 7 w 10"/>
                  <a:gd name="T7" fmla="*/ 0 h 20"/>
                  <a:gd name="T8" fmla="*/ 10 w 10"/>
                  <a:gd name="T9" fmla="*/ 0 h 20"/>
                  <a:gd name="T10" fmla="*/ 7 w 10"/>
                  <a:gd name="T11" fmla="*/ 20 h 20"/>
                  <a:gd name="T12" fmla="*/ 4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0"/>
                    </a:moveTo>
                    <a:lnTo>
                      <a:pt x="0" y="20"/>
                    </a:lnTo>
                    <a:lnTo>
                      <a:pt x="4" y="20"/>
                    </a:lnTo>
                    <a:lnTo>
                      <a:pt x="7" y="0"/>
                    </a:lnTo>
                    <a:lnTo>
                      <a:pt x="10"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0" name="Freeform 205">
                <a:extLst>
                  <a:ext uri="{FF2B5EF4-FFF2-40B4-BE49-F238E27FC236}">
                    <a16:creationId xmlns:a16="http://schemas.microsoft.com/office/drawing/2014/main" id="{11248AEE-5810-6990-22B8-545B2C61A094}"/>
                  </a:ext>
                </a:extLst>
              </p:cNvPr>
              <p:cNvSpPr>
                <a:spLocks/>
              </p:cNvSpPr>
              <p:nvPr/>
            </p:nvSpPr>
            <p:spPr bwMode="auto">
              <a:xfrm>
                <a:off x="3227" y="1428"/>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1" name="Freeform 206">
                <a:extLst>
                  <a:ext uri="{FF2B5EF4-FFF2-40B4-BE49-F238E27FC236}">
                    <a16:creationId xmlns:a16="http://schemas.microsoft.com/office/drawing/2014/main" id="{EEFBFCAE-76C5-64B1-2EA3-5AE06D0283B2}"/>
                  </a:ext>
                </a:extLst>
              </p:cNvPr>
              <p:cNvSpPr>
                <a:spLocks/>
              </p:cNvSpPr>
              <p:nvPr/>
            </p:nvSpPr>
            <p:spPr bwMode="auto">
              <a:xfrm>
                <a:off x="3227" y="1441"/>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2" name="Freeform 207">
                <a:extLst>
                  <a:ext uri="{FF2B5EF4-FFF2-40B4-BE49-F238E27FC236}">
                    <a16:creationId xmlns:a16="http://schemas.microsoft.com/office/drawing/2014/main" id="{CF0BF35A-5B99-4BA2-91E9-C0C71C0EE533}"/>
                  </a:ext>
                </a:extLst>
              </p:cNvPr>
              <p:cNvSpPr>
                <a:spLocks/>
              </p:cNvSpPr>
              <p:nvPr/>
            </p:nvSpPr>
            <p:spPr bwMode="auto">
              <a:xfrm>
                <a:off x="3237"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3" name="Freeform 208">
                <a:extLst>
                  <a:ext uri="{FF2B5EF4-FFF2-40B4-BE49-F238E27FC236}">
                    <a16:creationId xmlns:a16="http://schemas.microsoft.com/office/drawing/2014/main" id="{76467163-7785-8F9B-1EDC-583CB05A465D}"/>
                  </a:ext>
                </a:extLst>
              </p:cNvPr>
              <p:cNvSpPr>
                <a:spLocks/>
              </p:cNvSpPr>
              <p:nvPr/>
            </p:nvSpPr>
            <p:spPr bwMode="auto">
              <a:xfrm>
                <a:off x="3247" y="1458"/>
                <a:ext cx="10" cy="9"/>
              </a:xfrm>
              <a:custGeom>
                <a:avLst/>
                <a:gdLst>
                  <a:gd name="T0" fmla="*/ 0 w 10"/>
                  <a:gd name="T1" fmla="*/ 0 h 9"/>
                  <a:gd name="T2" fmla="*/ 10 w 10"/>
                  <a:gd name="T3" fmla="*/ 3 h 9"/>
                  <a:gd name="T4" fmla="*/ 10 w 10"/>
                  <a:gd name="T5" fmla="*/ 6 h 9"/>
                  <a:gd name="T6" fmla="*/ 0 w 10"/>
                  <a:gd name="T7" fmla="*/ 3 h 9"/>
                  <a:gd name="T8" fmla="*/ 0 w 10"/>
                  <a:gd name="T9" fmla="*/ 6 h 9"/>
                  <a:gd name="T10" fmla="*/ 10 w 10"/>
                  <a:gd name="T11" fmla="*/ 9 h 9"/>
                  <a:gd name="T12" fmla="*/ 10 w 1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0"/>
                    </a:moveTo>
                    <a:lnTo>
                      <a:pt x="10" y="3"/>
                    </a:lnTo>
                    <a:lnTo>
                      <a:pt x="10" y="6"/>
                    </a:lnTo>
                    <a:lnTo>
                      <a:pt x="0" y="3"/>
                    </a:lnTo>
                    <a:lnTo>
                      <a:pt x="0" y="6"/>
                    </a:lnTo>
                    <a:lnTo>
                      <a:pt x="10" y="9"/>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92" name="Group 209">
              <a:extLst>
                <a:ext uri="{FF2B5EF4-FFF2-40B4-BE49-F238E27FC236}">
                  <a16:creationId xmlns:a16="http://schemas.microsoft.com/office/drawing/2014/main" id="{D5124565-C06E-76AF-B5DD-F050E9593FFB}"/>
                </a:ext>
              </a:extLst>
            </p:cNvPr>
            <p:cNvGrpSpPr>
              <a:grpSpLocks/>
            </p:cNvGrpSpPr>
            <p:nvPr/>
          </p:nvGrpSpPr>
          <p:grpSpPr bwMode="auto">
            <a:xfrm>
              <a:off x="1891" y="1089"/>
              <a:ext cx="2007" cy="418"/>
              <a:chOff x="1891" y="1089"/>
              <a:chExt cx="2007" cy="418"/>
            </a:xfrm>
          </p:grpSpPr>
          <p:sp>
            <p:nvSpPr>
              <p:cNvPr id="2544" name="Freeform 210">
                <a:extLst>
                  <a:ext uri="{FF2B5EF4-FFF2-40B4-BE49-F238E27FC236}">
                    <a16:creationId xmlns:a16="http://schemas.microsoft.com/office/drawing/2014/main" id="{ACC56683-222E-FCB8-594E-2AAB746F16A9}"/>
                  </a:ext>
                </a:extLst>
              </p:cNvPr>
              <p:cNvSpPr>
                <a:spLocks/>
              </p:cNvSpPr>
              <p:nvPr/>
            </p:nvSpPr>
            <p:spPr bwMode="auto">
              <a:xfrm>
                <a:off x="3257" y="1461"/>
                <a:ext cx="13" cy="10"/>
              </a:xfrm>
              <a:custGeom>
                <a:avLst/>
                <a:gdLst>
                  <a:gd name="T0" fmla="*/ 0 w 13"/>
                  <a:gd name="T1" fmla="*/ 0 h 10"/>
                  <a:gd name="T2" fmla="*/ 13 w 13"/>
                  <a:gd name="T3" fmla="*/ 3 h 10"/>
                  <a:gd name="T4" fmla="*/ 13 w 13"/>
                  <a:gd name="T5" fmla="*/ 6 h 10"/>
                  <a:gd name="T6" fmla="*/ 0 w 13"/>
                  <a:gd name="T7" fmla="*/ 3 h 10"/>
                  <a:gd name="T8" fmla="*/ 0 w 13"/>
                  <a:gd name="T9" fmla="*/ 6 h 10"/>
                  <a:gd name="T10" fmla="*/ 13 w 13"/>
                  <a:gd name="T11" fmla="*/ 10 h 10"/>
                  <a:gd name="T12" fmla="*/ 13 w 1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6"/>
                    </a:lnTo>
                    <a:lnTo>
                      <a:pt x="0" y="3"/>
                    </a:lnTo>
                    <a:lnTo>
                      <a:pt x="0" y="6"/>
                    </a:lnTo>
                    <a:lnTo>
                      <a:pt x="13" y="10"/>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5" name="Freeform 211">
                <a:extLst>
                  <a:ext uri="{FF2B5EF4-FFF2-40B4-BE49-F238E27FC236}">
                    <a16:creationId xmlns:a16="http://schemas.microsoft.com/office/drawing/2014/main" id="{56F32524-70C5-C225-93B5-F916F3B29C2A}"/>
                  </a:ext>
                </a:extLst>
              </p:cNvPr>
              <p:cNvSpPr>
                <a:spLocks/>
              </p:cNvSpPr>
              <p:nvPr/>
            </p:nvSpPr>
            <p:spPr bwMode="auto">
              <a:xfrm>
                <a:off x="3270"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6" name="Freeform 212">
                <a:extLst>
                  <a:ext uri="{FF2B5EF4-FFF2-40B4-BE49-F238E27FC236}">
                    <a16:creationId xmlns:a16="http://schemas.microsoft.com/office/drawing/2014/main" id="{AF73A906-5BED-B340-3EDA-F41241F8A862}"/>
                  </a:ext>
                </a:extLst>
              </p:cNvPr>
              <p:cNvSpPr>
                <a:spLocks/>
              </p:cNvSpPr>
              <p:nvPr/>
            </p:nvSpPr>
            <p:spPr bwMode="auto">
              <a:xfrm>
                <a:off x="3283" y="1458"/>
                <a:ext cx="10" cy="9"/>
              </a:xfrm>
              <a:custGeom>
                <a:avLst/>
                <a:gdLst>
                  <a:gd name="T0" fmla="*/ 0 w 10"/>
                  <a:gd name="T1" fmla="*/ 3 h 9"/>
                  <a:gd name="T2" fmla="*/ 10 w 10"/>
                  <a:gd name="T3" fmla="*/ 0 h 9"/>
                  <a:gd name="T4" fmla="*/ 10 w 10"/>
                  <a:gd name="T5" fmla="*/ 3 h 9"/>
                  <a:gd name="T6" fmla="*/ 0 w 10"/>
                  <a:gd name="T7" fmla="*/ 6 h 9"/>
                  <a:gd name="T8" fmla="*/ 0 w 10"/>
                  <a:gd name="T9" fmla="*/ 9 h 9"/>
                  <a:gd name="T10" fmla="*/ 10 w 10"/>
                  <a:gd name="T11" fmla="*/ 6 h 9"/>
                  <a:gd name="T12" fmla="*/ 10 w 1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3"/>
                    </a:moveTo>
                    <a:lnTo>
                      <a:pt x="10" y="0"/>
                    </a:lnTo>
                    <a:lnTo>
                      <a:pt x="10" y="3"/>
                    </a:lnTo>
                    <a:lnTo>
                      <a:pt x="0" y="6"/>
                    </a:lnTo>
                    <a:lnTo>
                      <a:pt x="0" y="9"/>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7" name="Freeform 213">
                <a:extLst>
                  <a:ext uri="{FF2B5EF4-FFF2-40B4-BE49-F238E27FC236}">
                    <a16:creationId xmlns:a16="http://schemas.microsoft.com/office/drawing/2014/main" id="{6C00C75A-D5D5-1630-62F6-A7F6EF7C1BE7}"/>
                  </a:ext>
                </a:extLst>
              </p:cNvPr>
              <p:cNvSpPr>
                <a:spLocks/>
              </p:cNvSpPr>
              <p:nvPr/>
            </p:nvSpPr>
            <p:spPr bwMode="auto">
              <a:xfrm>
                <a:off x="3293" y="1448"/>
                <a:ext cx="10" cy="16"/>
              </a:xfrm>
              <a:custGeom>
                <a:avLst/>
                <a:gdLst>
                  <a:gd name="T0" fmla="*/ 0 w 10"/>
                  <a:gd name="T1" fmla="*/ 10 h 16"/>
                  <a:gd name="T2" fmla="*/ 10 w 10"/>
                  <a:gd name="T3" fmla="*/ 0 h 16"/>
                  <a:gd name="T4" fmla="*/ 10 w 10"/>
                  <a:gd name="T5" fmla="*/ 3 h 16"/>
                  <a:gd name="T6" fmla="*/ 0 w 10"/>
                  <a:gd name="T7" fmla="*/ 13 h 16"/>
                  <a:gd name="T8" fmla="*/ 0 w 10"/>
                  <a:gd name="T9" fmla="*/ 16 h 16"/>
                  <a:gd name="T10" fmla="*/ 10 w 10"/>
                  <a:gd name="T11" fmla="*/ 6 h 16"/>
                  <a:gd name="T12" fmla="*/ 1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10"/>
                    </a:moveTo>
                    <a:lnTo>
                      <a:pt x="10" y="0"/>
                    </a:lnTo>
                    <a:lnTo>
                      <a:pt x="10" y="3"/>
                    </a:lnTo>
                    <a:lnTo>
                      <a:pt x="0" y="13"/>
                    </a:lnTo>
                    <a:lnTo>
                      <a:pt x="0" y="1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8" name="Freeform 214">
                <a:extLst>
                  <a:ext uri="{FF2B5EF4-FFF2-40B4-BE49-F238E27FC236}">
                    <a16:creationId xmlns:a16="http://schemas.microsoft.com/office/drawing/2014/main" id="{80B1C6CD-A9EF-6EBA-5AA7-66A5816C6847}"/>
                  </a:ext>
                </a:extLst>
              </p:cNvPr>
              <p:cNvSpPr>
                <a:spLocks/>
              </p:cNvSpPr>
              <p:nvPr/>
            </p:nvSpPr>
            <p:spPr bwMode="auto">
              <a:xfrm>
                <a:off x="3299" y="144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9" name="Freeform 215">
                <a:extLst>
                  <a:ext uri="{FF2B5EF4-FFF2-40B4-BE49-F238E27FC236}">
                    <a16:creationId xmlns:a16="http://schemas.microsoft.com/office/drawing/2014/main" id="{63369C17-3BC1-770B-B62F-9C77A1F369C4}"/>
                  </a:ext>
                </a:extLst>
              </p:cNvPr>
              <p:cNvSpPr>
                <a:spLocks/>
              </p:cNvSpPr>
              <p:nvPr/>
            </p:nvSpPr>
            <p:spPr bwMode="auto">
              <a:xfrm>
                <a:off x="3303"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0" name="Freeform 216">
                <a:extLst>
                  <a:ext uri="{FF2B5EF4-FFF2-40B4-BE49-F238E27FC236}">
                    <a16:creationId xmlns:a16="http://schemas.microsoft.com/office/drawing/2014/main" id="{CC4DFF47-C073-40B1-9D02-F14CA45C94D1}"/>
                  </a:ext>
                </a:extLst>
              </p:cNvPr>
              <p:cNvSpPr>
                <a:spLocks/>
              </p:cNvSpPr>
              <p:nvPr/>
            </p:nvSpPr>
            <p:spPr bwMode="auto">
              <a:xfrm>
                <a:off x="3303"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 name="Freeform 217">
                <a:extLst>
                  <a:ext uri="{FF2B5EF4-FFF2-40B4-BE49-F238E27FC236}">
                    <a16:creationId xmlns:a16="http://schemas.microsoft.com/office/drawing/2014/main" id="{34E2FC0E-7F7A-542D-5480-C0FEA83143E8}"/>
                  </a:ext>
                </a:extLst>
              </p:cNvPr>
              <p:cNvSpPr>
                <a:spLocks/>
              </p:cNvSpPr>
              <p:nvPr/>
            </p:nvSpPr>
            <p:spPr bwMode="auto">
              <a:xfrm>
                <a:off x="3299" y="1405"/>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2" name="Freeform 218">
                <a:extLst>
                  <a:ext uri="{FF2B5EF4-FFF2-40B4-BE49-F238E27FC236}">
                    <a16:creationId xmlns:a16="http://schemas.microsoft.com/office/drawing/2014/main" id="{E681127B-1CF8-C071-006B-F7DB0FF1715B}"/>
                  </a:ext>
                </a:extLst>
              </p:cNvPr>
              <p:cNvSpPr>
                <a:spLocks/>
              </p:cNvSpPr>
              <p:nvPr/>
            </p:nvSpPr>
            <p:spPr bwMode="auto">
              <a:xfrm>
                <a:off x="3293" y="1392"/>
                <a:ext cx="10" cy="16"/>
              </a:xfrm>
              <a:custGeom>
                <a:avLst/>
                <a:gdLst>
                  <a:gd name="T0" fmla="*/ 10 w 10"/>
                  <a:gd name="T1" fmla="*/ 10 h 16"/>
                  <a:gd name="T2" fmla="*/ 0 w 10"/>
                  <a:gd name="T3" fmla="*/ 0 h 16"/>
                  <a:gd name="T4" fmla="*/ 0 w 10"/>
                  <a:gd name="T5" fmla="*/ 3 h 16"/>
                  <a:gd name="T6" fmla="*/ 10 w 10"/>
                  <a:gd name="T7" fmla="*/ 13 h 16"/>
                  <a:gd name="T8" fmla="*/ 10 w 10"/>
                  <a:gd name="T9" fmla="*/ 16 h 16"/>
                  <a:gd name="T10" fmla="*/ 0 w 10"/>
                  <a:gd name="T11" fmla="*/ 6 h 16"/>
                  <a:gd name="T12" fmla="*/ 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0"/>
                    </a:moveTo>
                    <a:lnTo>
                      <a:pt x="0" y="0"/>
                    </a:lnTo>
                    <a:lnTo>
                      <a:pt x="0" y="3"/>
                    </a:lnTo>
                    <a:lnTo>
                      <a:pt x="10" y="13"/>
                    </a:lnTo>
                    <a:lnTo>
                      <a:pt x="10"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3" name="Freeform 219">
                <a:extLst>
                  <a:ext uri="{FF2B5EF4-FFF2-40B4-BE49-F238E27FC236}">
                    <a16:creationId xmlns:a16="http://schemas.microsoft.com/office/drawing/2014/main" id="{B6F0EED7-9E8F-262F-ED94-54D642B26067}"/>
                  </a:ext>
                </a:extLst>
              </p:cNvPr>
              <p:cNvSpPr>
                <a:spLocks/>
              </p:cNvSpPr>
              <p:nvPr/>
            </p:nvSpPr>
            <p:spPr bwMode="auto">
              <a:xfrm>
                <a:off x="3283" y="1385"/>
                <a:ext cx="10" cy="13"/>
              </a:xfrm>
              <a:custGeom>
                <a:avLst/>
                <a:gdLst>
                  <a:gd name="T0" fmla="*/ 10 w 10"/>
                  <a:gd name="T1" fmla="*/ 7 h 13"/>
                  <a:gd name="T2" fmla="*/ 0 w 10"/>
                  <a:gd name="T3" fmla="*/ 0 h 13"/>
                  <a:gd name="T4" fmla="*/ 0 w 10"/>
                  <a:gd name="T5" fmla="*/ 3 h 13"/>
                  <a:gd name="T6" fmla="*/ 10 w 10"/>
                  <a:gd name="T7" fmla="*/ 10 h 13"/>
                  <a:gd name="T8" fmla="*/ 10 w 10"/>
                  <a:gd name="T9" fmla="*/ 13 h 13"/>
                  <a:gd name="T10" fmla="*/ 0 w 10"/>
                  <a:gd name="T11" fmla="*/ 7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7"/>
                    </a:moveTo>
                    <a:lnTo>
                      <a:pt x="0" y="0"/>
                    </a:lnTo>
                    <a:lnTo>
                      <a:pt x="0" y="3"/>
                    </a:lnTo>
                    <a:lnTo>
                      <a:pt x="10" y="10"/>
                    </a:lnTo>
                    <a:lnTo>
                      <a:pt x="10"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4" name="Freeform 220">
                <a:extLst>
                  <a:ext uri="{FF2B5EF4-FFF2-40B4-BE49-F238E27FC236}">
                    <a16:creationId xmlns:a16="http://schemas.microsoft.com/office/drawing/2014/main" id="{15D09682-4245-BE33-E7C6-6C6FD23B8374}"/>
                  </a:ext>
                </a:extLst>
              </p:cNvPr>
              <p:cNvSpPr>
                <a:spLocks/>
              </p:cNvSpPr>
              <p:nvPr/>
            </p:nvSpPr>
            <p:spPr bwMode="auto">
              <a:xfrm>
                <a:off x="3270"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5" name="Freeform 221">
                <a:extLst>
                  <a:ext uri="{FF2B5EF4-FFF2-40B4-BE49-F238E27FC236}">
                    <a16:creationId xmlns:a16="http://schemas.microsoft.com/office/drawing/2014/main" id="{023DA2D8-BB5C-DFAA-8A2F-75423A0216D5}"/>
                  </a:ext>
                </a:extLst>
              </p:cNvPr>
              <p:cNvSpPr>
                <a:spLocks/>
              </p:cNvSpPr>
              <p:nvPr/>
            </p:nvSpPr>
            <p:spPr bwMode="auto">
              <a:xfrm>
                <a:off x="3257"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6" name="Freeform 222">
                <a:extLst>
                  <a:ext uri="{FF2B5EF4-FFF2-40B4-BE49-F238E27FC236}">
                    <a16:creationId xmlns:a16="http://schemas.microsoft.com/office/drawing/2014/main" id="{56C07D26-E10B-0BF9-1567-202141A7DEFE}"/>
                  </a:ext>
                </a:extLst>
              </p:cNvPr>
              <p:cNvSpPr>
                <a:spLocks/>
              </p:cNvSpPr>
              <p:nvPr/>
            </p:nvSpPr>
            <p:spPr bwMode="auto">
              <a:xfrm>
                <a:off x="3247" y="1385"/>
                <a:ext cx="10" cy="13"/>
              </a:xfrm>
              <a:custGeom>
                <a:avLst/>
                <a:gdLst>
                  <a:gd name="T0" fmla="*/ 10 w 10"/>
                  <a:gd name="T1" fmla="*/ 0 h 13"/>
                  <a:gd name="T2" fmla="*/ 0 w 10"/>
                  <a:gd name="T3" fmla="*/ 7 h 13"/>
                  <a:gd name="T4" fmla="*/ 0 w 10"/>
                  <a:gd name="T5" fmla="*/ 10 h 13"/>
                  <a:gd name="T6" fmla="*/ 10 w 10"/>
                  <a:gd name="T7" fmla="*/ 3 h 13"/>
                  <a:gd name="T8" fmla="*/ 10 w 10"/>
                  <a:gd name="T9" fmla="*/ 7 h 13"/>
                  <a:gd name="T10" fmla="*/ 0 w 10"/>
                  <a:gd name="T11" fmla="*/ 13 h 13"/>
                  <a:gd name="T12" fmla="*/ 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0" y="7"/>
                    </a:lnTo>
                    <a:lnTo>
                      <a:pt x="0" y="10"/>
                    </a:lnTo>
                    <a:lnTo>
                      <a:pt x="10" y="3"/>
                    </a:lnTo>
                    <a:lnTo>
                      <a:pt x="1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7" name="Freeform 223">
                <a:extLst>
                  <a:ext uri="{FF2B5EF4-FFF2-40B4-BE49-F238E27FC236}">
                    <a16:creationId xmlns:a16="http://schemas.microsoft.com/office/drawing/2014/main" id="{54DC4A1B-A70B-1E63-9848-CD69B08321CF}"/>
                  </a:ext>
                </a:extLst>
              </p:cNvPr>
              <p:cNvSpPr>
                <a:spLocks/>
              </p:cNvSpPr>
              <p:nvPr/>
            </p:nvSpPr>
            <p:spPr bwMode="auto">
              <a:xfrm>
                <a:off x="3237"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8" name="Freeform 224">
                <a:extLst>
                  <a:ext uri="{FF2B5EF4-FFF2-40B4-BE49-F238E27FC236}">
                    <a16:creationId xmlns:a16="http://schemas.microsoft.com/office/drawing/2014/main" id="{BB158479-8823-B75B-B58A-BCA8A8913826}"/>
                  </a:ext>
                </a:extLst>
              </p:cNvPr>
              <p:cNvSpPr>
                <a:spLocks/>
              </p:cNvSpPr>
              <p:nvPr/>
            </p:nvSpPr>
            <p:spPr bwMode="auto">
              <a:xfrm>
                <a:off x="3227" y="1405"/>
                <a:ext cx="13" cy="10"/>
              </a:xfrm>
              <a:custGeom>
                <a:avLst/>
                <a:gdLst>
                  <a:gd name="T0" fmla="*/ 7 w 13"/>
                  <a:gd name="T1" fmla="*/ 0 h 10"/>
                  <a:gd name="T2" fmla="*/ 0 w 13"/>
                  <a:gd name="T3" fmla="*/ 10 h 10"/>
                  <a:gd name="T4" fmla="*/ 3 w 13"/>
                  <a:gd name="T5" fmla="*/ 10 h 10"/>
                  <a:gd name="T6" fmla="*/ 10 w 13"/>
                  <a:gd name="T7" fmla="*/ 0 h 10"/>
                  <a:gd name="T8" fmla="*/ 13 w 13"/>
                  <a:gd name="T9" fmla="*/ 0 h 10"/>
                  <a:gd name="T10" fmla="*/ 7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10"/>
                    </a:lnTo>
                    <a:lnTo>
                      <a:pt x="3" y="10"/>
                    </a:lnTo>
                    <a:lnTo>
                      <a:pt x="10" y="0"/>
                    </a:lnTo>
                    <a:lnTo>
                      <a:pt x="13"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9" name="Freeform 225">
                <a:extLst>
                  <a:ext uri="{FF2B5EF4-FFF2-40B4-BE49-F238E27FC236}">
                    <a16:creationId xmlns:a16="http://schemas.microsoft.com/office/drawing/2014/main" id="{423683A3-D0FE-3237-9ECA-D67EEE21EA2C}"/>
                  </a:ext>
                </a:extLst>
              </p:cNvPr>
              <p:cNvSpPr>
                <a:spLocks/>
              </p:cNvSpPr>
              <p:nvPr/>
            </p:nvSpPr>
            <p:spPr bwMode="auto">
              <a:xfrm>
                <a:off x="3227" y="1415"/>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 name="Freeform 226">
                <a:extLst>
                  <a:ext uri="{FF2B5EF4-FFF2-40B4-BE49-F238E27FC236}">
                    <a16:creationId xmlns:a16="http://schemas.microsoft.com/office/drawing/2014/main" id="{E0BEA403-84D1-EE60-AA25-2660242CAAD4}"/>
                  </a:ext>
                </a:extLst>
              </p:cNvPr>
              <p:cNvSpPr>
                <a:spLocks/>
              </p:cNvSpPr>
              <p:nvPr/>
            </p:nvSpPr>
            <p:spPr bwMode="auto">
              <a:xfrm>
                <a:off x="3257"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 name="Freeform 227">
                <a:extLst>
                  <a:ext uri="{FF2B5EF4-FFF2-40B4-BE49-F238E27FC236}">
                    <a16:creationId xmlns:a16="http://schemas.microsoft.com/office/drawing/2014/main" id="{786626EE-89F8-2B70-C99B-1402EF1A0D5B}"/>
                  </a:ext>
                </a:extLst>
              </p:cNvPr>
              <p:cNvSpPr>
                <a:spLocks/>
              </p:cNvSpPr>
              <p:nvPr/>
            </p:nvSpPr>
            <p:spPr bwMode="auto">
              <a:xfrm>
                <a:off x="3260"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 name="Freeform 228">
                <a:extLst>
                  <a:ext uri="{FF2B5EF4-FFF2-40B4-BE49-F238E27FC236}">
                    <a16:creationId xmlns:a16="http://schemas.microsoft.com/office/drawing/2014/main" id="{2D4AB0AE-B523-A91B-6E40-3378F77D8CAF}"/>
                  </a:ext>
                </a:extLst>
              </p:cNvPr>
              <p:cNvSpPr>
                <a:spLocks/>
              </p:cNvSpPr>
              <p:nvPr/>
            </p:nvSpPr>
            <p:spPr bwMode="auto">
              <a:xfrm>
                <a:off x="3263" y="1431"/>
                <a:ext cx="4" cy="7"/>
              </a:xfrm>
              <a:custGeom>
                <a:avLst/>
                <a:gdLst>
                  <a:gd name="T0" fmla="*/ 0 w 4"/>
                  <a:gd name="T1" fmla="*/ 0 h 7"/>
                  <a:gd name="T2" fmla="*/ 4 w 4"/>
                  <a:gd name="T3" fmla="*/ 0 h 7"/>
                  <a:gd name="T4" fmla="*/ 4 w 4"/>
                  <a:gd name="T5" fmla="*/ 4 h 7"/>
                  <a:gd name="T6" fmla="*/ 0 w 4"/>
                  <a:gd name="T7" fmla="*/ 4 h 7"/>
                  <a:gd name="T8" fmla="*/ 0 w 4"/>
                  <a:gd name="T9" fmla="*/ 7 h 7"/>
                  <a:gd name="T10" fmla="*/ 4 w 4"/>
                  <a:gd name="T11" fmla="*/ 7 h 7"/>
                  <a:gd name="T12" fmla="*/ 4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4"/>
                    </a:lnTo>
                    <a:lnTo>
                      <a:pt x="0" y="4"/>
                    </a:lnTo>
                    <a:lnTo>
                      <a:pt x="0" y="7"/>
                    </a:lnTo>
                    <a:lnTo>
                      <a:pt x="4" y="7"/>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 name="Freeform 229">
                <a:extLst>
                  <a:ext uri="{FF2B5EF4-FFF2-40B4-BE49-F238E27FC236}">
                    <a16:creationId xmlns:a16="http://schemas.microsoft.com/office/drawing/2014/main" id="{056D61CC-CD9A-6847-3DE8-B22C24A3C0F7}"/>
                  </a:ext>
                </a:extLst>
              </p:cNvPr>
              <p:cNvSpPr>
                <a:spLocks/>
              </p:cNvSpPr>
              <p:nvPr/>
            </p:nvSpPr>
            <p:spPr bwMode="auto">
              <a:xfrm>
                <a:off x="3267"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 name="Freeform 230">
                <a:extLst>
                  <a:ext uri="{FF2B5EF4-FFF2-40B4-BE49-F238E27FC236}">
                    <a16:creationId xmlns:a16="http://schemas.microsoft.com/office/drawing/2014/main" id="{15F158F5-D891-FF29-57FF-A8D6956AA9C8}"/>
                  </a:ext>
                </a:extLst>
              </p:cNvPr>
              <p:cNvSpPr>
                <a:spLocks/>
              </p:cNvSpPr>
              <p:nvPr/>
            </p:nvSpPr>
            <p:spPr bwMode="auto">
              <a:xfrm>
                <a:off x="3270"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 name="Freeform 231">
                <a:extLst>
                  <a:ext uri="{FF2B5EF4-FFF2-40B4-BE49-F238E27FC236}">
                    <a16:creationId xmlns:a16="http://schemas.microsoft.com/office/drawing/2014/main" id="{AFB96D98-E16A-FE8D-E1BA-46592A01BF71}"/>
                  </a:ext>
                </a:extLst>
              </p:cNvPr>
              <p:cNvSpPr>
                <a:spLocks/>
              </p:cNvSpPr>
              <p:nvPr/>
            </p:nvSpPr>
            <p:spPr bwMode="auto">
              <a:xfrm>
                <a:off x="3273"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 name="Freeform 232">
                <a:extLst>
                  <a:ext uri="{FF2B5EF4-FFF2-40B4-BE49-F238E27FC236}">
                    <a16:creationId xmlns:a16="http://schemas.microsoft.com/office/drawing/2014/main" id="{51F12020-BC22-C9E5-CE4E-F178DB23FF7A}"/>
                  </a:ext>
                </a:extLst>
              </p:cNvPr>
              <p:cNvSpPr>
                <a:spLocks/>
              </p:cNvSpPr>
              <p:nvPr/>
            </p:nvSpPr>
            <p:spPr bwMode="auto">
              <a:xfrm>
                <a:off x="3273"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 name="Freeform 233">
                <a:extLst>
                  <a:ext uri="{FF2B5EF4-FFF2-40B4-BE49-F238E27FC236}">
                    <a16:creationId xmlns:a16="http://schemas.microsoft.com/office/drawing/2014/main" id="{F12D05A1-D6E3-D428-2AAD-5CBE45224573}"/>
                  </a:ext>
                </a:extLst>
              </p:cNvPr>
              <p:cNvSpPr>
                <a:spLocks/>
              </p:cNvSpPr>
              <p:nvPr/>
            </p:nvSpPr>
            <p:spPr bwMode="auto">
              <a:xfrm>
                <a:off x="3273"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8" name="Freeform 234">
                <a:extLst>
                  <a:ext uri="{FF2B5EF4-FFF2-40B4-BE49-F238E27FC236}">
                    <a16:creationId xmlns:a16="http://schemas.microsoft.com/office/drawing/2014/main" id="{62DDE089-8141-F40B-15B0-B375F8791EC6}"/>
                  </a:ext>
                </a:extLst>
              </p:cNvPr>
              <p:cNvSpPr>
                <a:spLocks/>
              </p:cNvSpPr>
              <p:nvPr/>
            </p:nvSpPr>
            <p:spPr bwMode="auto">
              <a:xfrm>
                <a:off x="3273"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9" name="Freeform 235">
                <a:extLst>
                  <a:ext uri="{FF2B5EF4-FFF2-40B4-BE49-F238E27FC236}">
                    <a16:creationId xmlns:a16="http://schemas.microsoft.com/office/drawing/2014/main" id="{555A8AD9-A435-C25D-B1BD-143A4070625B}"/>
                  </a:ext>
                </a:extLst>
              </p:cNvPr>
              <p:cNvSpPr>
                <a:spLocks/>
              </p:cNvSpPr>
              <p:nvPr/>
            </p:nvSpPr>
            <p:spPr bwMode="auto">
              <a:xfrm>
                <a:off x="3273"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0" name="Freeform 236">
                <a:extLst>
                  <a:ext uri="{FF2B5EF4-FFF2-40B4-BE49-F238E27FC236}">
                    <a16:creationId xmlns:a16="http://schemas.microsoft.com/office/drawing/2014/main" id="{85A7326D-5545-A2DF-31F0-641550E86167}"/>
                  </a:ext>
                </a:extLst>
              </p:cNvPr>
              <p:cNvSpPr>
                <a:spLocks/>
              </p:cNvSpPr>
              <p:nvPr/>
            </p:nvSpPr>
            <p:spPr bwMode="auto">
              <a:xfrm>
                <a:off x="3273"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1" name="Freeform 237">
                <a:extLst>
                  <a:ext uri="{FF2B5EF4-FFF2-40B4-BE49-F238E27FC236}">
                    <a16:creationId xmlns:a16="http://schemas.microsoft.com/office/drawing/2014/main" id="{D9CD12C8-8FC1-2604-C686-A723C5337102}"/>
                  </a:ext>
                </a:extLst>
              </p:cNvPr>
              <p:cNvSpPr>
                <a:spLocks/>
              </p:cNvSpPr>
              <p:nvPr/>
            </p:nvSpPr>
            <p:spPr bwMode="auto">
              <a:xfrm>
                <a:off x="3270"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2" name="Freeform 238">
                <a:extLst>
                  <a:ext uri="{FF2B5EF4-FFF2-40B4-BE49-F238E27FC236}">
                    <a16:creationId xmlns:a16="http://schemas.microsoft.com/office/drawing/2014/main" id="{866CB799-530D-1214-29BE-0D297C9737E8}"/>
                  </a:ext>
                </a:extLst>
              </p:cNvPr>
              <p:cNvSpPr>
                <a:spLocks/>
              </p:cNvSpPr>
              <p:nvPr/>
            </p:nvSpPr>
            <p:spPr bwMode="auto">
              <a:xfrm>
                <a:off x="3267"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3" name="Freeform 239">
                <a:extLst>
                  <a:ext uri="{FF2B5EF4-FFF2-40B4-BE49-F238E27FC236}">
                    <a16:creationId xmlns:a16="http://schemas.microsoft.com/office/drawing/2014/main" id="{3773AEB7-A9E5-299A-1D3C-B4817E4292B9}"/>
                  </a:ext>
                </a:extLst>
              </p:cNvPr>
              <p:cNvSpPr>
                <a:spLocks/>
              </p:cNvSpPr>
              <p:nvPr/>
            </p:nvSpPr>
            <p:spPr bwMode="auto">
              <a:xfrm>
                <a:off x="3263" y="1415"/>
                <a:ext cx="4" cy="10"/>
              </a:xfrm>
              <a:custGeom>
                <a:avLst/>
                <a:gdLst>
                  <a:gd name="T0" fmla="*/ 4 w 4"/>
                  <a:gd name="T1" fmla="*/ 0 h 10"/>
                  <a:gd name="T2" fmla="*/ 0 w 4"/>
                  <a:gd name="T3" fmla="*/ 3 h 10"/>
                  <a:gd name="T4" fmla="*/ 0 w 4"/>
                  <a:gd name="T5" fmla="*/ 6 h 10"/>
                  <a:gd name="T6" fmla="*/ 4 w 4"/>
                  <a:gd name="T7" fmla="*/ 3 h 10"/>
                  <a:gd name="T8" fmla="*/ 4 w 4"/>
                  <a:gd name="T9" fmla="*/ 6 h 10"/>
                  <a:gd name="T10" fmla="*/ 0 w 4"/>
                  <a:gd name="T11" fmla="*/ 10 h 10"/>
                  <a:gd name="T12" fmla="*/ 0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6"/>
                    </a:lnTo>
                    <a:lnTo>
                      <a:pt x="4" y="3"/>
                    </a:lnTo>
                    <a:lnTo>
                      <a:pt x="4"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4" name="Freeform 240">
                <a:extLst>
                  <a:ext uri="{FF2B5EF4-FFF2-40B4-BE49-F238E27FC236}">
                    <a16:creationId xmlns:a16="http://schemas.microsoft.com/office/drawing/2014/main" id="{E8E7EAA5-45D5-EA5D-8F98-9DC7FE959898}"/>
                  </a:ext>
                </a:extLst>
              </p:cNvPr>
              <p:cNvSpPr>
                <a:spLocks/>
              </p:cNvSpPr>
              <p:nvPr/>
            </p:nvSpPr>
            <p:spPr bwMode="auto">
              <a:xfrm>
                <a:off x="3260"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5" name="Freeform 241">
                <a:extLst>
                  <a:ext uri="{FF2B5EF4-FFF2-40B4-BE49-F238E27FC236}">
                    <a16:creationId xmlns:a16="http://schemas.microsoft.com/office/drawing/2014/main" id="{1D80C918-6C33-402C-110F-7A68CF1AE793}"/>
                  </a:ext>
                </a:extLst>
              </p:cNvPr>
              <p:cNvSpPr>
                <a:spLocks/>
              </p:cNvSpPr>
              <p:nvPr/>
            </p:nvSpPr>
            <p:spPr bwMode="auto">
              <a:xfrm>
                <a:off x="3257"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6" name="Freeform 242">
                <a:extLst>
                  <a:ext uri="{FF2B5EF4-FFF2-40B4-BE49-F238E27FC236}">
                    <a16:creationId xmlns:a16="http://schemas.microsoft.com/office/drawing/2014/main" id="{483E8FBB-8996-F66A-C443-B21E095C3C91}"/>
                  </a:ext>
                </a:extLst>
              </p:cNvPr>
              <p:cNvSpPr>
                <a:spLocks/>
              </p:cNvSpPr>
              <p:nvPr/>
            </p:nvSpPr>
            <p:spPr bwMode="auto">
              <a:xfrm>
                <a:off x="3346" y="1388"/>
                <a:ext cx="102" cy="7"/>
              </a:xfrm>
              <a:custGeom>
                <a:avLst/>
                <a:gdLst>
                  <a:gd name="T0" fmla="*/ 102 w 102"/>
                  <a:gd name="T1" fmla="*/ 0 h 7"/>
                  <a:gd name="T2" fmla="*/ 0 w 102"/>
                  <a:gd name="T3" fmla="*/ 0 h 7"/>
                  <a:gd name="T4" fmla="*/ 0 w 102"/>
                  <a:gd name="T5" fmla="*/ 4 h 7"/>
                  <a:gd name="T6" fmla="*/ 102 w 102"/>
                  <a:gd name="T7" fmla="*/ 4 h 7"/>
                  <a:gd name="T8" fmla="*/ 102 w 102"/>
                  <a:gd name="T9" fmla="*/ 7 h 7"/>
                  <a:gd name="T10" fmla="*/ 0 w 102"/>
                  <a:gd name="T11" fmla="*/ 7 h 7"/>
                  <a:gd name="T12" fmla="*/ 0 w 10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7">
                    <a:moveTo>
                      <a:pt x="102" y="0"/>
                    </a:moveTo>
                    <a:lnTo>
                      <a:pt x="0" y="0"/>
                    </a:lnTo>
                    <a:lnTo>
                      <a:pt x="0" y="4"/>
                    </a:lnTo>
                    <a:lnTo>
                      <a:pt x="102" y="4"/>
                    </a:lnTo>
                    <a:lnTo>
                      <a:pt x="10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7" name="Freeform 243">
                <a:extLst>
                  <a:ext uri="{FF2B5EF4-FFF2-40B4-BE49-F238E27FC236}">
                    <a16:creationId xmlns:a16="http://schemas.microsoft.com/office/drawing/2014/main" id="{F87CE770-0AD6-0ADB-DDB5-6D0DA6E74417}"/>
                  </a:ext>
                </a:extLst>
              </p:cNvPr>
              <p:cNvSpPr>
                <a:spLocks/>
              </p:cNvSpPr>
              <p:nvPr/>
            </p:nvSpPr>
            <p:spPr bwMode="auto">
              <a:xfrm>
                <a:off x="3171" y="1388"/>
                <a:ext cx="40" cy="7"/>
              </a:xfrm>
              <a:custGeom>
                <a:avLst/>
                <a:gdLst>
                  <a:gd name="T0" fmla="*/ 40 w 40"/>
                  <a:gd name="T1" fmla="*/ 0 h 7"/>
                  <a:gd name="T2" fmla="*/ 0 w 40"/>
                  <a:gd name="T3" fmla="*/ 0 h 7"/>
                  <a:gd name="T4" fmla="*/ 0 w 40"/>
                  <a:gd name="T5" fmla="*/ 4 h 7"/>
                  <a:gd name="T6" fmla="*/ 40 w 40"/>
                  <a:gd name="T7" fmla="*/ 4 h 7"/>
                  <a:gd name="T8" fmla="*/ 40 w 40"/>
                  <a:gd name="T9" fmla="*/ 7 h 7"/>
                  <a:gd name="T10" fmla="*/ 0 w 40"/>
                  <a:gd name="T11" fmla="*/ 7 h 7"/>
                  <a:gd name="T12" fmla="*/ 0 w 4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40" y="0"/>
                    </a:moveTo>
                    <a:lnTo>
                      <a:pt x="0" y="0"/>
                    </a:lnTo>
                    <a:lnTo>
                      <a:pt x="0" y="4"/>
                    </a:lnTo>
                    <a:lnTo>
                      <a:pt x="40" y="4"/>
                    </a:lnTo>
                    <a:lnTo>
                      <a:pt x="4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8" name="Freeform 244">
                <a:extLst>
                  <a:ext uri="{FF2B5EF4-FFF2-40B4-BE49-F238E27FC236}">
                    <a16:creationId xmlns:a16="http://schemas.microsoft.com/office/drawing/2014/main" id="{654EAB01-9DD5-D90B-23FF-7D06671C3BA4}"/>
                  </a:ext>
                </a:extLst>
              </p:cNvPr>
              <p:cNvSpPr>
                <a:spLocks/>
              </p:cNvSpPr>
              <p:nvPr/>
            </p:nvSpPr>
            <p:spPr bwMode="auto">
              <a:xfrm>
                <a:off x="3072" y="142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9" name="Freeform 245">
                <a:extLst>
                  <a:ext uri="{FF2B5EF4-FFF2-40B4-BE49-F238E27FC236}">
                    <a16:creationId xmlns:a16="http://schemas.microsoft.com/office/drawing/2014/main" id="{4B029AC3-9961-2B0A-1518-97B47934F791}"/>
                  </a:ext>
                </a:extLst>
              </p:cNvPr>
              <p:cNvSpPr>
                <a:spLocks/>
              </p:cNvSpPr>
              <p:nvPr/>
            </p:nvSpPr>
            <p:spPr bwMode="auto">
              <a:xfrm>
                <a:off x="3082" y="1451"/>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0" name="Freeform 246">
                <a:extLst>
                  <a:ext uri="{FF2B5EF4-FFF2-40B4-BE49-F238E27FC236}">
                    <a16:creationId xmlns:a16="http://schemas.microsoft.com/office/drawing/2014/main" id="{05190F72-05A5-5221-B269-37184C82C66F}"/>
                  </a:ext>
                </a:extLst>
              </p:cNvPr>
              <p:cNvSpPr>
                <a:spLocks/>
              </p:cNvSpPr>
              <p:nvPr/>
            </p:nvSpPr>
            <p:spPr bwMode="auto">
              <a:xfrm>
                <a:off x="3109" y="1458"/>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1" name="Freeform 247">
                <a:extLst>
                  <a:ext uri="{FF2B5EF4-FFF2-40B4-BE49-F238E27FC236}">
                    <a16:creationId xmlns:a16="http://schemas.microsoft.com/office/drawing/2014/main" id="{A2C22D08-6C37-096C-EFCF-EE266D995D02}"/>
                  </a:ext>
                </a:extLst>
              </p:cNvPr>
              <p:cNvSpPr>
                <a:spLocks/>
              </p:cNvSpPr>
              <p:nvPr/>
            </p:nvSpPr>
            <p:spPr bwMode="auto">
              <a:xfrm>
                <a:off x="3109" y="1458"/>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 name="Freeform 248">
                <a:extLst>
                  <a:ext uri="{FF2B5EF4-FFF2-40B4-BE49-F238E27FC236}">
                    <a16:creationId xmlns:a16="http://schemas.microsoft.com/office/drawing/2014/main" id="{BA5933E5-9DC6-56FB-DE3F-75660C1CC968}"/>
                  </a:ext>
                </a:extLst>
              </p:cNvPr>
              <p:cNvSpPr>
                <a:spLocks/>
              </p:cNvSpPr>
              <p:nvPr/>
            </p:nvSpPr>
            <p:spPr bwMode="auto">
              <a:xfrm>
                <a:off x="3128" y="1448"/>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3" name="Freeform 249">
                <a:extLst>
                  <a:ext uri="{FF2B5EF4-FFF2-40B4-BE49-F238E27FC236}">
                    <a16:creationId xmlns:a16="http://schemas.microsoft.com/office/drawing/2014/main" id="{73F48B95-DA71-20E9-F77A-7BBA17B0BDF5}"/>
                  </a:ext>
                </a:extLst>
              </p:cNvPr>
              <p:cNvSpPr>
                <a:spLocks/>
              </p:cNvSpPr>
              <p:nvPr/>
            </p:nvSpPr>
            <p:spPr bwMode="auto">
              <a:xfrm>
                <a:off x="3138"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4" name="Freeform 250">
                <a:extLst>
                  <a:ext uri="{FF2B5EF4-FFF2-40B4-BE49-F238E27FC236}">
                    <a16:creationId xmlns:a16="http://schemas.microsoft.com/office/drawing/2014/main" id="{82568728-EAB2-49EE-8D1C-9F54095C9E3F}"/>
                  </a:ext>
                </a:extLst>
              </p:cNvPr>
              <p:cNvSpPr>
                <a:spLocks/>
              </p:cNvSpPr>
              <p:nvPr/>
            </p:nvSpPr>
            <p:spPr bwMode="auto">
              <a:xfrm>
                <a:off x="3138" y="1425"/>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5" name="Freeform 251">
                <a:extLst>
                  <a:ext uri="{FF2B5EF4-FFF2-40B4-BE49-F238E27FC236}">
                    <a16:creationId xmlns:a16="http://schemas.microsoft.com/office/drawing/2014/main" id="{A615A125-D4C6-B1F6-3B59-25C4A0430CEE}"/>
                  </a:ext>
                </a:extLst>
              </p:cNvPr>
              <p:cNvSpPr>
                <a:spLocks/>
              </p:cNvSpPr>
              <p:nvPr/>
            </p:nvSpPr>
            <p:spPr bwMode="auto">
              <a:xfrm>
                <a:off x="3125" y="1402"/>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6" name="Freeform 252">
                <a:extLst>
                  <a:ext uri="{FF2B5EF4-FFF2-40B4-BE49-F238E27FC236}">
                    <a16:creationId xmlns:a16="http://schemas.microsoft.com/office/drawing/2014/main" id="{78FC1A1F-F498-253E-8B6A-B6AAF6602146}"/>
                  </a:ext>
                </a:extLst>
              </p:cNvPr>
              <p:cNvSpPr>
                <a:spLocks/>
              </p:cNvSpPr>
              <p:nvPr/>
            </p:nvSpPr>
            <p:spPr bwMode="auto">
              <a:xfrm>
                <a:off x="3109" y="1392"/>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7" name="Freeform 253">
                <a:extLst>
                  <a:ext uri="{FF2B5EF4-FFF2-40B4-BE49-F238E27FC236}">
                    <a16:creationId xmlns:a16="http://schemas.microsoft.com/office/drawing/2014/main" id="{0F410B31-D8DC-A325-418A-EB473B468C9D}"/>
                  </a:ext>
                </a:extLst>
              </p:cNvPr>
              <p:cNvSpPr>
                <a:spLocks/>
              </p:cNvSpPr>
              <p:nvPr/>
            </p:nvSpPr>
            <p:spPr bwMode="auto">
              <a:xfrm>
                <a:off x="3105" y="1392"/>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8" name="Freeform 254">
                <a:extLst>
                  <a:ext uri="{FF2B5EF4-FFF2-40B4-BE49-F238E27FC236}">
                    <a16:creationId xmlns:a16="http://schemas.microsoft.com/office/drawing/2014/main" id="{307435AD-F70E-9D73-5546-95798380F109}"/>
                  </a:ext>
                </a:extLst>
              </p:cNvPr>
              <p:cNvSpPr>
                <a:spLocks/>
              </p:cNvSpPr>
              <p:nvPr/>
            </p:nvSpPr>
            <p:spPr bwMode="auto">
              <a:xfrm>
                <a:off x="3079" y="1405"/>
                <a:ext cx="10" cy="3"/>
              </a:xfrm>
              <a:custGeom>
                <a:avLst/>
                <a:gdLst>
                  <a:gd name="T0" fmla="*/ 3 w 10"/>
                  <a:gd name="T1" fmla="*/ 0 h 3"/>
                  <a:gd name="T2" fmla="*/ 0 w 10"/>
                  <a:gd name="T3" fmla="*/ 3 h 3"/>
                  <a:gd name="T4" fmla="*/ 3 w 10"/>
                  <a:gd name="T5" fmla="*/ 3 h 3"/>
                  <a:gd name="T6" fmla="*/ 7 w 10"/>
                  <a:gd name="T7" fmla="*/ 0 h 3"/>
                  <a:gd name="T8" fmla="*/ 10 w 10"/>
                  <a:gd name="T9" fmla="*/ 0 h 3"/>
                  <a:gd name="T10" fmla="*/ 7 w 10"/>
                  <a:gd name="T11" fmla="*/ 3 h 3"/>
                  <a:gd name="T12" fmla="*/ 3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0"/>
                    </a:moveTo>
                    <a:lnTo>
                      <a:pt x="0" y="3"/>
                    </a:lnTo>
                    <a:lnTo>
                      <a:pt x="3" y="3"/>
                    </a:lnTo>
                    <a:lnTo>
                      <a:pt x="7" y="0"/>
                    </a:lnTo>
                    <a:lnTo>
                      <a:pt x="10"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9" name="Freeform 255">
                <a:extLst>
                  <a:ext uri="{FF2B5EF4-FFF2-40B4-BE49-F238E27FC236}">
                    <a16:creationId xmlns:a16="http://schemas.microsoft.com/office/drawing/2014/main" id="{A4B17190-160E-059D-5C3E-D966B1887837}"/>
                  </a:ext>
                </a:extLst>
              </p:cNvPr>
              <p:cNvSpPr>
                <a:spLocks/>
              </p:cNvSpPr>
              <p:nvPr/>
            </p:nvSpPr>
            <p:spPr bwMode="auto">
              <a:xfrm>
                <a:off x="3072"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0" name="Freeform 256">
                <a:extLst>
                  <a:ext uri="{FF2B5EF4-FFF2-40B4-BE49-F238E27FC236}">
                    <a16:creationId xmlns:a16="http://schemas.microsoft.com/office/drawing/2014/main" id="{88F59A42-31DC-7796-E73A-165CB4834F7D}"/>
                  </a:ext>
                </a:extLst>
              </p:cNvPr>
              <p:cNvSpPr>
                <a:spLocks/>
              </p:cNvSpPr>
              <p:nvPr/>
            </p:nvSpPr>
            <p:spPr bwMode="auto">
              <a:xfrm>
                <a:off x="3234"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1" name="Freeform 257">
                <a:extLst>
                  <a:ext uri="{FF2B5EF4-FFF2-40B4-BE49-F238E27FC236}">
                    <a16:creationId xmlns:a16="http://schemas.microsoft.com/office/drawing/2014/main" id="{EB99928E-590A-0C88-804C-2AF156AEB282}"/>
                  </a:ext>
                </a:extLst>
              </p:cNvPr>
              <p:cNvSpPr>
                <a:spLocks/>
              </p:cNvSpPr>
              <p:nvPr/>
            </p:nvSpPr>
            <p:spPr bwMode="auto">
              <a:xfrm>
                <a:off x="3244" y="144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2" name="Freeform 258">
                <a:extLst>
                  <a:ext uri="{FF2B5EF4-FFF2-40B4-BE49-F238E27FC236}">
                    <a16:creationId xmlns:a16="http://schemas.microsoft.com/office/drawing/2014/main" id="{9606CA7D-59F7-6275-139B-914D4BCE95D7}"/>
                  </a:ext>
                </a:extLst>
              </p:cNvPr>
              <p:cNvSpPr>
                <a:spLocks/>
              </p:cNvSpPr>
              <p:nvPr/>
            </p:nvSpPr>
            <p:spPr bwMode="auto">
              <a:xfrm>
                <a:off x="3267" y="145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3" name="Freeform 259">
                <a:extLst>
                  <a:ext uri="{FF2B5EF4-FFF2-40B4-BE49-F238E27FC236}">
                    <a16:creationId xmlns:a16="http://schemas.microsoft.com/office/drawing/2014/main" id="{9422C843-31E5-F1E8-F4CA-D406CDFB9ED0}"/>
                  </a:ext>
                </a:extLst>
              </p:cNvPr>
              <p:cNvSpPr>
                <a:spLocks/>
              </p:cNvSpPr>
              <p:nvPr/>
            </p:nvSpPr>
            <p:spPr bwMode="auto">
              <a:xfrm>
                <a:off x="3290"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4" name="Freeform 260">
                <a:extLst>
                  <a:ext uri="{FF2B5EF4-FFF2-40B4-BE49-F238E27FC236}">
                    <a16:creationId xmlns:a16="http://schemas.microsoft.com/office/drawing/2014/main" id="{467E9E0F-5E9E-DFA0-3F60-46E3E68AFA62}"/>
                  </a:ext>
                </a:extLst>
              </p:cNvPr>
              <p:cNvSpPr>
                <a:spLocks/>
              </p:cNvSpPr>
              <p:nvPr/>
            </p:nvSpPr>
            <p:spPr bwMode="auto">
              <a:xfrm>
                <a:off x="3286" y="1451"/>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5" name="Freeform 261">
                <a:extLst>
                  <a:ext uri="{FF2B5EF4-FFF2-40B4-BE49-F238E27FC236}">
                    <a16:creationId xmlns:a16="http://schemas.microsoft.com/office/drawing/2014/main" id="{A7AB20CF-7DA9-68C5-8DF7-C92D7935ABA9}"/>
                  </a:ext>
                </a:extLst>
              </p:cNvPr>
              <p:cNvSpPr>
                <a:spLocks/>
              </p:cNvSpPr>
              <p:nvPr/>
            </p:nvSpPr>
            <p:spPr bwMode="auto">
              <a:xfrm>
                <a:off x="3296" y="1428"/>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6" name="Freeform 262">
                <a:extLst>
                  <a:ext uri="{FF2B5EF4-FFF2-40B4-BE49-F238E27FC236}">
                    <a16:creationId xmlns:a16="http://schemas.microsoft.com/office/drawing/2014/main" id="{B9FB96A7-004C-D051-8886-AD429617510E}"/>
                  </a:ext>
                </a:extLst>
              </p:cNvPr>
              <p:cNvSpPr>
                <a:spLocks/>
              </p:cNvSpPr>
              <p:nvPr/>
            </p:nvSpPr>
            <p:spPr bwMode="auto">
              <a:xfrm>
                <a:off x="3293" y="1408"/>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7" name="Freeform 263">
                <a:extLst>
                  <a:ext uri="{FF2B5EF4-FFF2-40B4-BE49-F238E27FC236}">
                    <a16:creationId xmlns:a16="http://schemas.microsoft.com/office/drawing/2014/main" id="{36AC01B4-4B67-0803-BB38-841A392BC112}"/>
                  </a:ext>
                </a:extLst>
              </p:cNvPr>
              <p:cNvSpPr>
                <a:spLocks/>
              </p:cNvSpPr>
              <p:nvPr/>
            </p:nvSpPr>
            <p:spPr bwMode="auto">
              <a:xfrm>
                <a:off x="3290" y="140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8" name="Freeform 264">
                <a:extLst>
                  <a:ext uri="{FF2B5EF4-FFF2-40B4-BE49-F238E27FC236}">
                    <a16:creationId xmlns:a16="http://schemas.microsoft.com/office/drawing/2014/main" id="{671F62B3-4225-848E-B546-7A29277E7254}"/>
                  </a:ext>
                </a:extLst>
              </p:cNvPr>
              <p:cNvSpPr>
                <a:spLocks/>
              </p:cNvSpPr>
              <p:nvPr/>
            </p:nvSpPr>
            <p:spPr bwMode="auto">
              <a:xfrm>
                <a:off x="3270" y="1392"/>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9" name="Freeform 265">
                <a:extLst>
                  <a:ext uri="{FF2B5EF4-FFF2-40B4-BE49-F238E27FC236}">
                    <a16:creationId xmlns:a16="http://schemas.microsoft.com/office/drawing/2014/main" id="{5F0C0FB1-06A5-5314-31B0-F8AFE676429F}"/>
                  </a:ext>
                </a:extLst>
              </p:cNvPr>
              <p:cNvSpPr>
                <a:spLocks/>
              </p:cNvSpPr>
              <p:nvPr/>
            </p:nvSpPr>
            <p:spPr bwMode="auto">
              <a:xfrm>
                <a:off x="3247" y="1402"/>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0" name="Freeform 266">
                <a:extLst>
                  <a:ext uri="{FF2B5EF4-FFF2-40B4-BE49-F238E27FC236}">
                    <a16:creationId xmlns:a16="http://schemas.microsoft.com/office/drawing/2014/main" id="{4480D1AB-AB78-6BD1-8114-E75CCC29B27B}"/>
                  </a:ext>
                </a:extLst>
              </p:cNvPr>
              <p:cNvSpPr>
                <a:spLocks/>
              </p:cNvSpPr>
              <p:nvPr/>
            </p:nvSpPr>
            <p:spPr bwMode="auto">
              <a:xfrm>
                <a:off x="3247" y="1398"/>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1" name="Freeform 267">
                <a:extLst>
                  <a:ext uri="{FF2B5EF4-FFF2-40B4-BE49-F238E27FC236}">
                    <a16:creationId xmlns:a16="http://schemas.microsoft.com/office/drawing/2014/main" id="{57302531-74F1-D729-E745-DDD9E96C2D83}"/>
                  </a:ext>
                </a:extLst>
              </p:cNvPr>
              <p:cNvSpPr>
                <a:spLocks/>
              </p:cNvSpPr>
              <p:nvPr/>
            </p:nvSpPr>
            <p:spPr bwMode="auto">
              <a:xfrm>
                <a:off x="3234" y="1421"/>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2" name="Freeform 268">
                <a:extLst>
                  <a:ext uri="{FF2B5EF4-FFF2-40B4-BE49-F238E27FC236}">
                    <a16:creationId xmlns:a16="http://schemas.microsoft.com/office/drawing/2014/main" id="{5AFC29A2-97D6-B89D-FC5C-DAA0E961F887}"/>
                  </a:ext>
                </a:extLst>
              </p:cNvPr>
              <p:cNvSpPr>
                <a:spLocks/>
              </p:cNvSpPr>
              <p:nvPr/>
            </p:nvSpPr>
            <p:spPr bwMode="auto">
              <a:xfrm>
                <a:off x="2052"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3" name="Freeform 269">
                <a:extLst>
                  <a:ext uri="{FF2B5EF4-FFF2-40B4-BE49-F238E27FC236}">
                    <a16:creationId xmlns:a16="http://schemas.microsoft.com/office/drawing/2014/main" id="{C4572E93-4636-C983-0ED5-127DDE69F0AF}"/>
                  </a:ext>
                </a:extLst>
              </p:cNvPr>
              <p:cNvSpPr>
                <a:spLocks/>
              </p:cNvSpPr>
              <p:nvPr/>
            </p:nvSpPr>
            <p:spPr bwMode="auto">
              <a:xfrm>
                <a:off x="2062" y="1444"/>
                <a:ext cx="10" cy="4"/>
              </a:xfrm>
              <a:custGeom>
                <a:avLst/>
                <a:gdLst>
                  <a:gd name="T0" fmla="*/ 0 w 10"/>
                  <a:gd name="T1" fmla="*/ 0 h 4"/>
                  <a:gd name="T2" fmla="*/ 3 w 10"/>
                  <a:gd name="T3" fmla="*/ 4 h 4"/>
                  <a:gd name="T4" fmla="*/ 7 w 10"/>
                  <a:gd name="T5" fmla="*/ 4 h 4"/>
                  <a:gd name="T6" fmla="*/ 3 w 10"/>
                  <a:gd name="T7" fmla="*/ 0 h 4"/>
                  <a:gd name="T8" fmla="*/ 7 w 10"/>
                  <a:gd name="T9" fmla="*/ 0 h 4"/>
                  <a:gd name="T10" fmla="*/ 10 w 10"/>
                  <a:gd name="T11" fmla="*/ 4 h 4"/>
                  <a:gd name="T12" fmla="*/ 7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7" y="4"/>
                    </a:lnTo>
                    <a:lnTo>
                      <a:pt x="3" y="0"/>
                    </a:lnTo>
                    <a:lnTo>
                      <a:pt x="7" y="0"/>
                    </a:lnTo>
                    <a:lnTo>
                      <a:pt x="10" y="4"/>
                    </a:lnTo>
                    <a:lnTo>
                      <a:pt x="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4" name="Freeform 270">
                <a:extLst>
                  <a:ext uri="{FF2B5EF4-FFF2-40B4-BE49-F238E27FC236}">
                    <a16:creationId xmlns:a16="http://schemas.microsoft.com/office/drawing/2014/main" id="{0FF43B67-6F4C-2108-3967-8363D5201F74}"/>
                  </a:ext>
                </a:extLst>
              </p:cNvPr>
              <p:cNvSpPr>
                <a:spLocks/>
              </p:cNvSpPr>
              <p:nvPr/>
            </p:nvSpPr>
            <p:spPr bwMode="auto">
              <a:xfrm>
                <a:off x="2088"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5" name="Freeform 271">
                <a:extLst>
                  <a:ext uri="{FF2B5EF4-FFF2-40B4-BE49-F238E27FC236}">
                    <a16:creationId xmlns:a16="http://schemas.microsoft.com/office/drawing/2014/main" id="{7B97397D-D87A-E44B-3F1A-C5DBB85BF2DD}"/>
                  </a:ext>
                </a:extLst>
              </p:cNvPr>
              <p:cNvSpPr>
                <a:spLocks/>
              </p:cNvSpPr>
              <p:nvPr/>
            </p:nvSpPr>
            <p:spPr bwMode="auto">
              <a:xfrm>
                <a:off x="2088" y="145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6" name="Freeform 272">
                <a:extLst>
                  <a:ext uri="{FF2B5EF4-FFF2-40B4-BE49-F238E27FC236}">
                    <a16:creationId xmlns:a16="http://schemas.microsoft.com/office/drawing/2014/main" id="{0E6374DF-4692-EB95-B639-5CFD427D7681}"/>
                  </a:ext>
                </a:extLst>
              </p:cNvPr>
              <p:cNvSpPr>
                <a:spLocks/>
              </p:cNvSpPr>
              <p:nvPr/>
            </p:nvSpPr>
            <p:spPr bwMode="auto">
              <a:xfrm>
                <a:off x="2108" y="1441"/>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7" name="Freeform 273">
                <a:extLst>
                  <a:ext uri="{FF2B5EF4-FFF2-40B4-BE49-F238E27FC236}">
                    <a16:creationId xmlns:a16="http://schemas.microsoft.com/office/drawing/2014/main" id="{3D41FD6D-7F49-04DA-1CD6-19BF469CE484}"/>
                  </a:ext>
                </a:extLst>
              </p:cNvPr>
              <p:cNvSpPr>
                <a:spLocks/>
              </p:cNvSpPr>
              <p:nvPr/>
            </p:nvSpPr>
            <p:spPr bwMode="auto">
              <a:xfrm>
                <a:off x="2118"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8" name="Freeform 274">
                <a:extLst>
                  <a:ext uri="{FF2B5EF4-FFF2-40B4-BE49-F238E27FC236}">
                    <a16:creationId xmlns:a16="http://schemas.microsoft.com/office/drawing/2014/main" id="{6C5F237F-E347-5350-B68A-B814C088BDD9}"/>
                  </a:ext>
                </a:extLst>
              </p:cNvPr>
              <p:cNvSpPr>
                <a:spLocks/>
              </p:cNvSpPr>
              <p:nvPr/>
            </p:nvSpPr>
            <p:spPr bwMode="auto">
              <a:xfrm>
                <a:off x="2118" y="141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9" name="Freeform 275">
                <a:extLst>
                  <a:ext uri="{FF2B5EF4-FFF2-40B4-BE49-F238E27FC236}">
                    <a16:creationId xmlns:a16="http://schemas.microsoft.com/office/drawing/2014/main" id="{9406E9DE-0F29-7F4F-18B2-1005169207A2}"/>
                  </a:ext>
                </a:extLst>
              </p:cNvPr>
              <p:cNvSpPr>
                <a:spLocks/>
              </p:cNvSpPr>
              <p:nvPr/>
            </p:nvSpPr>
            <p:spPr bwMode="auto">
              <a:xfrm>
                <a:off x="2105" y="1395"/>
                <a:ext cx="10" cy="3"/>
              </a:xfrm>
              <a:custGeom>
                <a:avLst/>
                <a:gdLst>
                  <a:gd name="T0" fmla="*/ 3 w 10"/>
                  <a:gd name="T1" fmla="*/ 3 h 3"/>
                  <a:gd name="T2" fmla="*/ 0 w 10"/>
                  <a:gd name="T3" fmla="*/ 0 h 3"/>
                  <a:gd name="T4" fmla="*/ 3 w 10"/>
                  <a:gd name="T5" fmla="*/ 0 h 3"/>
                  <a:gd name="T6" fmla="*/ 6 w 10"/>
                  <a:gd name="T7" fmla="*/ 3 h 3"/>
                  <a:gd name="T8" fmla="*/ 10 w 10"/>
                  <a:gd name="T9" fmla="*/ 3 h 3"/>
                  <a:gd name="T10" fmla="*/ 6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6" y="3"/>
                    </a:lnTo>
                    <a:lnTo>
                      <a:pt x="10"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0" name="Freeform 276">
                <a:extLst>
                  <a:ext uri="{FF2B5EF4-FFF2-40B4-BE49-F238E27FC236}">
                    <a16:creationId xmlns:a16="http://schemas.microsoft.com/office/drawing/2014/main" id="{827B9761-56F4-9DC5-0B4E-2D412B9019D8}"/>
                  </a:ext>
                </a:extLst>
              </p:cNvPr>
              <p:cNvSpPr>
                <a:spLocks/>
              </p:cNvSpPr>
              <p:nvPr/>
            </p:nvSpPr>
            <p:spPr bwMode="auto">
              <a:xfrm>
                <a:off x="2088"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1" name="Freeform 277">
                <a:extLst>
                  <a:ext uri="{FF2B5EF4-FFF2-40B4-BE49-F238E27FC236}">
                    <a16:creationId xmlns:a16="http://schemas.microsoft.com/office/drawing/2014/main" id="{E032B0BB-86F2-74E3-FCC3-22C7BBFA03E0}"/>
                  </a:ext>
                </a:extLst>
              </p:cNvPr>
              <p:cNvSpPr>
                <a:spLocks/>
              </p:cNvSpPr>
              <p:nvPr/>
            </p:nvSpPr>
            <p:spPr bwMode="auto">
              <a:xfrm>
                <a:off x="2085"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2" name="Freeform 278">
                <a:extLst>
                  <a:ext uri="{FF2B5EF4-FFF2-40B4-BE49-F238E27FC236}">
                    <a16:creationId xmlns:a16="http://schemas.microsoft.com/office/drawing/2014/main" id="{A73EB4A5-97F8-1108-BB73-A47756D2AA1D}"/>
                  </a:ext>
                </a:extLst>
              </p:cNvPr>
              <p:cNvSpPr>
                <a:spLocks/>
              </p:cNvSpPr>
              <p:nvPr/>
            </p:nvSpPr>
            <p:spPr bwMode="auto">
              <a:xfrm>
                <a:off x="2059" y="1398"/>
                <a:ext cx="10" cy="4"/>
              </a:xfrm>
              <a:custGeom>
                <a:avLst/>
                <a:gdLst>
                  <a:gd name="T0" fmla="*/ 3 w 10"/>
                  <a:gd name="T1" fmla="*/ 0 h 4"/>
                  <a:gd name="T2" fmla="*/ 0 w 10"/>
                  <a:gd name="T3" fmla="*/ 4 h 4"/>
                  <a:gd name="T4" fmla="*/ 3 w 10"/>
                  <a:gd name="T5" fmla="*/ 4 h 4"/>
                  <a:gd name="T6" fmla="*/ 6 w 10"/>
                  <a:gd name="T7" fmla="*/ 0 h 4"/>
                  <a:gd name="T8" fmla="*/ 10 w 10"/>
                  <a:gd name="T9" fmla="*/ 0 h 4"/>
                  <a:gd name="T10" fmla="*/ 6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6" y="0"/>
                    </a:lnTo>
                    <a:lnTo>
                      <a:pt x="10"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3" name="Freeform 279">
                <a:extLst>
                  <a:ext uri="{FF2B5EF4-FFF2-40B4-BE49-F238E27FC236}">
                    <a16:creationId xmlns:a16="http://schemas.microsoft.com/office/drawing/2014/main" id="{9F67BD6E-6974-5553-D904-EEA2B76CC8F8}"/>
                  </a:ext>
                </a:extLst>
              </p:cNvPr>
              <p:cNvSpPr>
                <a:spLocks/>
              </p:cNvSpPr>
              <p:nvPr/>
            </p:nvSpPr>
            <p:spPr bwMode="auto">
              <a:xfrm>
                <a:off x="2052"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4" name="Freeform 280">
                <a:extLst>
                  <a:ext uri="{FF2B5EF4-FFF2-40B4-BE49-F238E27FC236}">
                    <a16:creationId xmlns:a16="http://schemas.microsoft.com/office/drawing/2014/main" id="{D4C6B9B7-3FFC-F074-ABA0-D99CA1CE400A}"/>
                  </a:ext>
                </a:extLst>
              </p:cNvPr>
              <p:cNvSpPr>
                <a:spLocks/>
              </p:cNvSpPr>
              <p:nvPr/>
            </p:nvSpPr>
            <p:spPr bwMode="auto">
              <a:xfrm>
                <a:off x="1891"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5" name="Freeform 281">
                <a:extLst>
                  <a:ext uri="{FF2B5EF4-FFF2-40B4-BE49-F238E27FC236}">
                    <a16:creationId xmlns:a16="http://schemas.microsoft.com/office/drawing/2014/main" id="{D8A81404-9583-C76E-FF3C-F27FB4AF0F27}"/>
                  </a:ext>
                </a:extLst>
              </p:cNvPr>
              <p:cNvSpPr>
                <a:spLocks/>
              </p:cNvSpPr>
              <p:nvPr/>
            </p:nvSpPr>
            <p:spPr bwMode="auto">
              <a:xfrm>
                <a:off x="1901" y="1444"/>
                <a:ext cx="10" cy="4"/>
              </a:xfrm>
              <a:custGeom>
                <a:avLst/>
                <a:gdLst>
                  <a:gd name="T0" fmla="*/ 0 w 10"/>
                  <a:gd name="T1" fmla="*/ 0 h 4"/>
                  <a:gd name="T2" fmla="*/ 3 w 10"/>
                  <a:gd name="T3" fmla="*/ 4 h 4"/>
                  <a:gd name="T4" fmla="*/ 6 w 10"/>
                  <a:gd name="T5" fmla="*/ 4 h 4"/>
                  <a:gd name="T6" fmla="*/ 3 w 10"/>
                  <a:gd name="T7" fmla="*/ 0 h 4"/>
                  <a:gd name="T8" fmla="*/ 6 w 10"/>
                  <a:gd name="T9" fmla="*/ 0 h 4"/>
                  <a:gd name="T10" fmla="*/ 10 w 10"/>
                  <a:gd name="T11" fmla="*/ 4 h 4"/>
                  <a:gd name="T12" fmla="*/ 6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6" y="4"/>
                    </a:lnTo>
                    <a:lnTo>
                      <a:pt x="3" y="0"/>
                    </a:lnTo>
                    <a:lnTo>
                      <a:pt x="6" y="0"/>
                    </a:lnTo>
                    <a:lnTo>
                      <a:pt x="10" y="4"/>
                    </a:lnTo>
                    <a:lnTo>
                      <a:pt x="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6" name="Freeform 282">
                <a:extLst>
                  <a:ext uri="{FF2B5EF4-FFF2-40B4-BE49-F238E27FC236}">
                    <a16:creationId xmlns:a16="http://schemas.microsoft.com/office/drawing/2014/main" id="{3FE3E275-A844-5B3E-02F0-7AA41D0079B1}"/>
                  </a:ext>
                </a:extLst>
              </p:cNvPr>
              <p:cNvSpPr>
                <a:spLocks/>
              </p:cNvSpPr>
              <p:nvPr/>
            </p:nvSpPr>
            <p:spPr bwMode="auto">
              <a:xfrm>
                <a:off x="1927"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7" name="Freeform 283">
                <a:extLst>
                  <a:ext uri="{FF2B5EF4-FFF2-40B4-BE49-F238E27FC236}">
                    <a16:creationId xmlns:a16="http://schemas.microsoft.com/office/drawing/2014/main" id="{7D81AF17-3B81-8B95-64FF-20F922C6A519}"/>
                  </a:ext>
                </a:extLst>
              </p:cNvPr>
              <p:cNvSpPr>
                <a:spLocks/>
              </p:cNvSpPr>
              <p:nvPr/>
            </p:nvSpPr>
            <p:spPr bwMode="auto">
              <a:xfrm>
                <a:off x="1927" y="145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8" name="Freeform 284">
                <a:extLst>
                  <a:ext uri="{FF2B5EF4-FFF2-40B4-BE49-F238E27FC236}">
                    <a16:creationId xmlns:a16="http://schemas.microsoft.com/office/drawing/2014/main" id="{EEF5AC2B-9E22-F013-88B9-8380549E1313}"/>
                  </a:ext>
                </a:extLst>
              </p:cNvPr>
              <p:cNvSpPr>
                <a:spLocks/>
              </p:cNvSpPr>
              <p:nvPr/>
            </p:nvSpPr>
            <p:spPr bwMode="auto">
              <a:xfrm>
                <a:off x="1947" y="1441"/>
                <a:ext cx="10" cy="3"/>
              </a:xfrm>
              <a:custGeom>
                <a:avLst/>
                <a:gdLst>
                  <a:gd name="T0" fmla="*/ 0 w 10"/>
                  <a:gd name="T1" fmla="*/ 3 h 3"/>
                  <a:gd name="T2" fmla="*/ 3 w 10"/>
                  <a:gd name="T3" fmla="*/ 0 h 3"/>
                  <a:gd name="T4" fmla="*/ 6 w 10"/>
                  <a:gd name="T5" fmla="*/ 0 h 3"/>
                  <a:gd name="T6" fmla="*/ 3 w 10"/>
                  <a:gd name="T7" fmla="*/ 3 h 3"/>
                  <a:gd name="T8" fmla="*/ 6 w 10"/>
                  <a:gd name="T9" fmla="*/ 3 h 3"/>
                  <a:gd name="T10" fmla="*/ 10 w 10"/>
                  <a:gd name="T11" fmla="*/ 0 h 3"/>
                  <a:gd name="T12" fmla="*/ 6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6" y="0"/>
                    </a:lnTo>
                    <a:lnTo>
                      <a:pt x="3" y="3"/>
                    </a:lnTo>
                    <a:lnTo>
                      <a:pt x="6" y="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9" name="Freeform 285">
                <a:extLst>
                  <a:ext uri="{FF2B5EF4-FFF2-40B4-BE49-F238E27FC236}">
                    <a16:creationId xmlns:a16="http://schemas.microsoft.com/office/drawing/2014/main" id="{446B35E0-5F05-BEFC-E16D-6BC953065AC5}"/>
                  </a:ext>
                </a:extLst>
              </p:cNvPr>
              <p:cNvSpPr>
                <a:spLocks/>
              </p:cNvSpPr>
              <p:nvPr/>
            </p:nvSpPr>
            <p:spPr bwMode="auto">
              <a:xfrm>
                <a:off x="1957" y="1421"/>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0" name="Freeform 286">
                <a:extLst>
                  <a:ext uri="{FF2B5EF4-FFF2-40B4-BE49-F238E27FC236}">
                    <a16:creationId xmlns:a16="http://schemas.microsoft.com/office/drawing/2014/main" id="{87113C58-A139-6377-90EB-9323E41CCC45}"/>
                  </a:ext>
                </a:extLst>
              </p:cNvPr>
              <p:cNvSpPr>
                <a:spLocks/>
              </p:cNvSpPr>
              <p:nvPr/>
            </p:nvSpPr>
            <p:spPr bwMode="auto">
              <a:xfrm>
                <a:off x="1957" y="1418"/>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1" name="Freeform 287">
                <a:extLst>
                  <a:ext uri="{FF2B5EF4-FFF2-40B4-BE49-F238E27FC236}">
                    <a16:creationId xmlns:a16="http://schemas.microsoft.com/office/drawing/2014/main" id="{F73CD005-C5A0-1609-2136-85874FE3DB8D}"/>
                  </a:ext>
                </a:extLst>
              </p:cNvPr>
              <p:cNvSpPr>
                <a:spLocks/>
              </p:cNvSpPr>
              <p:nvPr/>
            </p:nvSpPr>
            <p:spPr bwMode="auto">
              <a:xfrm>
                <a:off x="1944" y="139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2" name="Freeform 288">
                <a:extLst>
                  <a:ext uri="{FF2B5EF4-FFF2-40B4-BE49-F238E27FC236}">
                    <a16:creationId xmlns:a16="http://schemas.microsoft.com/office/drawing/2014/main" id="{9DF0DBC0-141C-AE29-C6A7-49BA268061CE}"/>
                  </a:ext>
                </a:extLst>
              </p:cNvPr>
              <p:cNvSpPr>
                <a:spLocks/>
              </p:cNvSpPr>
              <p:nvPr/>
            </p:nvSpPr>
            <p:spPr bwMode="auto">
              <a:xfrm>
                <a:off x="1927"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3" name="Freeform 289">
                <a:extLst>
                  <a:ext uri="{FF2B5EF4-FFF2-40B4-BE49-F238E27FC236}">
                    <a16:creationId xmlns:a16="http://schemas.microsoft.com/office/drawing/2014/main" id="{207A1847-D5FC-A0A2-E1C8-8CE70EBD7EC3}"/>
                  </a:ext>
                </a:extLst>
              </p:cNvPr>
              <p:cNvSpPr>
                <a:spLocks/>
              </p:cNvSpPr>
              <p:nvPr/>
            </p:nvSpPr>
            <p:spPr bwMode="auto">
              <a:xfrm>
                <a:off x="1924"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4" name="Freeform 290">
                <a:extLst>
                  <a:ext uri="{FF2B5EF4-FFF2-40B4-BE49-F238E27FC236}">
                    <a16:creationId xmlns:a16="http://schemas.microsoft.com/office/drawing/2014/main" id="{9E0570B6-0F35-9B4B-87C2-28FFC5066ABD}"/>
                  </a:ext>
                </a:extLst>
              </p:cNvPr>
              <p:cNvSpPr>
                <a:spLocks/>
              </p:cNvSpPr>
              <p:nvPr/>
            </p:nvSpPr>
            <p:spPr bwMode="auto">
              <a:xfrm>
                <a:off x="1898" y="1398"/>
                <a:ext cx="9" cy="4"/>
              </a:xfrm>
              <a:custGeom>
                <a:avLst/>
                <a:gdLst>
                  <a:gd name="T0" fmla="*/ 3 w 9"/>
                  <a:gd name="T1" fmla="*/ 0 h 4"/>
                  <a:gd name="T2" fmla="*/ 0 w 9"/>
                  <a:gd name="T3" fmla="*/ 4 h 4"/>
                  <a:gd name="T4" fmla="*/ 3 w 9"/>
                  <a:gd name="T5" fmla="*/ 4 h 4"/>
                  <a:gd name="T6" fmla="*/ 6 w 9"/>
                  <a:gd name="T7" fmla="*/ 0 h 4"/>
                  <a:gd name="T8" fmla="*/ 9 w 9"/>
                  <a:gd name="T9" fmla="*/ 0 h 4"/>
                  <a:gd name="T10" fmla="*/ 6 w 9"/>
                  <a:gd name="T11" fmla="*/ 4 h 4"/>
                  <a:gd name="T12" fmla="*/ 3 w 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3" y="0"/>
                    </a:moveTo>
                    <a:lnTo>
                      <a:pt x="0" y="4"/>
                    </a:lnTo>
                    <a:lnTo>
                      <a:pt x="3" y="4"/>
                    </a:lnTo>
                    <a:lnTo>
                      <a:pt x="6" y="0"/>
                    </a:lnTo>
                    <a:lnTo>
                      <a:pt x="9"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5" name="Freeform 291">
                <a:extLst>
                  <a:ext uri="{FF2B5EF4-FFF2-40B4-BE49-F238E27FC236}">
                    <a16:creationId xmlns:a16="http://schemas.microsoft.com/office/drawing/2014/main" id="{28555B66-7277-454C-DB06-EDC593639217}"/>
                  </a:ext>
                </a:extLst>
              </p:cNvPr>
              <p:cNvSpPr>
                <a:spLocks/>
              </p:cNvSpPr>
              <p:nvPr/>
            </p:nvSpPr>
            <p:spPr bwMode="auto">
              <a:xfrm>
                <a:off x="1891"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6" name="Freeform 292">
                <a:extLst>
                  <a:ext uri="{FF2B5EF4-FFF2-40B4-BE49-F238E27FC236}">
                    <a16:creationId xmlns:a16="http://schemas.microsoft.com/office/drawing/2014/main" id="{51E03140-6F4F-632C-4EB7-010581B1703E}"/>
                  </a:ext>
                </a:extLst>
              </p:cNvPr>
              <p:cNvSpPr>
                <a:spLocks/>
              </p:cNvSpPr>
              <p:nvPr/>
            </p:nvSpPr>
            <p:spPr bwMode="auto">
              <a:xfrm>
                <a:off x="3510" y="111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7" name="Freeform 293">
                <a:extLst>
                  <a:ext uri="{FF2B5EF4-FFF2-40B4-BE49-F238E27FC236}">
                    <a16:creationId xmlns:a16="http://schemas.microsoft.com/office/drawing/2014/main" id="{066ECE0E-B45E-4929-71D1-FEB6EDC43C4B}"/>
                  </a:ext>
                </a:extLst>
              </p:cNvPr>
              <p:cNvSpPr>
                <a:spLocks/>
              </p:cNvSpPr>
              <p:nvPr/>
            </p:nvSpPr>
            <p:spPr bwMode="auto">
              <a:xfrm>
                <a:off x="3510" y="111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8" name="Freeform 294">
                <a:extLst>
                  <a:ext uri="{FF2B5EF4-FFF2-40B4-BE49-F238E27FC236}">
                    <a16:creationId xmlns:a16="http://schemas.microsoft.com/office/drawing/2014/main" id="{43CE06FA-73C4-FED0-9BBF-4E30676B0B7A}"/>
                  </a:ext>
                </a:extLst>
              </p:cNvPr>
              <p:cNvSpPr>
                <a:spLocks/>
              </p:cNvSpPr>
              <p:nvPr/>
            </p:nvSpPr>
            <p:spPr bwMode="auto">
              <a:xfrm>
                <a:off x="3513" y="110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9" name="Freeform 295">
                <a:extLst>
                  <a:ext uri="{FF2B5EF4-FFF2-40B4-BE49-F238E27FC236}">
                    <a16:creationId xmlns:a16="http://schemas.microsoft.com/office/drawing/2014/main" id="{372E6E86-61C6-F696-C4B2-397F1838B4ED}"/>
                  </a:ext>
                </a:extLst>
              </p:cNvPr>
              <p:cNvSpPr>
                <a:spLocks/>
              </p:cNvSpPr>
              <p:nvPr/>
            </p:nvSpPr>
            <p:spPr bwMode="auto">
              <a:xfrm>
                <a:off x="3510" y="1108"/>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0" name="Freeform 296">
                <a:extLst>
                  <a:ext uri="{FF2B5EF4-FFF2-40B4-BE49-F238E27FC236}">
                    <a16:creationId xmlns:a16="http://schemas.microsoft.com/office/drawing/2014/main" id="{0977ABEC-DF87-BA48-B683-4DD89ED22ABE}"/>
                  </a:ext>
                </a:extLst>
              </p:cNvPr>
              <p:cNvSpPr>
                <a:spLocks/>
              </p:cNvSpPr>
              <p:nvPr/>
            </p:nvSpPr>
            <p:spPr bwMode="auto">
              <a:xfrm>
                <a:off x="3510"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1" name="Freeform 297">
                <a:extLst>
                  <a:ext uri="{FF2B5EF4-FFF2-40B4-BE49-F238E27FC236}">
                    <a16:creationId xmlns:a16="http://schemas.microsoft.com/office/drawing/2014/main" id="{F68EE366-6CBC-2938-368F-5EC00F072778}"/>
                  </a:ext>
                </a:extLst>
              </p:cNvPr>
              <p:cNvSpPr>
                <a:spLocks/>
              </p:cNvSpPr>
              <p:nvPr/>
            </p:nvSpPr>
            <p:spPr bwMode="auto">
              <a:xfrm>
                <a:off x="3513" y="1099"/>
                <a:ext cx="4" cy="9"/>
              </a:xfrm>
              <a:custGeom>
                <a:avLst/>
                <a:gdLst>
                  <a:gd name="T0" fmla="*/ 0 w 4"/>
                  <a:gd name="T1" fmla="*/ 3 h 9"/>
                  <a:gd name="T2" fmla="*/ 4 w 4"/>
                  <a:gd name="T3" fmla="*/ 0 h 9"/>
                  <a:gd name="T4" fmla="*/ 4 w 4"/>
                  <a:gd name="T5" fmla="*/ 3 h 9"/>
                  <a:gd name="T6" fmla="*/ 0 w 4"/>
                  <a:gd name="T7" fmla="*/ 6 h 9"/>
                  <a:gd name="T8" fmla="*/ 0 w 4"/>
                  <a:gd name="T9" fmla="*/ 9 h 9"/>
                  <a:gd name="T10" fmla="*/ 4 w 4"/>
                  <a:gd name="T11" fmla="*/ 6 h 9"/>
                  <a:gd name="T12" fmla="*/ 4 w 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3"/>
                    </a:moveTo>
                    <a:lnTo>
                      <a:pt x="4" y="0"/>
                    </a:lnTo>
                    <a:lnTo>
                      <a:pt x="4" y="3"/>
                    </a:lnTo>
                    <a:lnTo>
                      <a:pt x="0" y="6"/>
                    </a:lnTo>
                    <a:lnTo>
                      <a:pt x="0" y="9"/>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2" name="Freeform 298">
                <a:extLst>
                  <a:ext uri="{FF2B5EF4-FFF2-40B4-BE49-F238E27FC236}">
                    <a16:creationId xmlns:a16="http://schemas.microsoft.com/office/drawing/2014/main" id="{B6F818A9-AB94-09DD-1AA0-514D30A3A1E6}"/>
                  </a:ext>
                </a:extLst>
              </p:cNvPr>
              <p:cNvSpPr>
                <a:spLocks/>
              </p:cNvSpPr>
              <p:nvPr/>
            </p:nvSpPr>
            <p:spPr bwMode="auto">
              <a:xfrm>
                <a:off x="3517" y="109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3" name="Freeform 299">
                <a:extLst>
                  <a:ext uri="{FF2B5EF4-FFF2-40B4-BE49-F238E27FC236}">
                    <a16:creationId xmlns:a16="http://schemas.microsoft.com/office/drawing/2014/main" id="{AB046132-AC0A-E532-AF60-EA3F6B2701F1}"/>
                  </a:ext>
                </a:extLst>
              </p:cNvPr>
              <p:cNvSpPr>
                <a:spLocks/>
              </p:cNvSpPr>
              <p:nvPr/>
            </p:nvSpPr>
            <p:spPr bwMode="auto">
              <a:xfrm>
                <a:off x="3517" y="1095"/>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4" name="Freeform 300">
                <a:extLst>
                  <a:ext uri="{FF2B5EF4-FFF2-40B4-BE49-F238E27FC236}">
                    <a16:creationId xmlns:a16="http://schemas.microsoft.com/office/drawing/2014/main" id="{64D9EFD2-0ABB-BA27-8193-DEE402D73013}"/>
                  </a:ext>
                </a:extLst>
              </p:cNvPr>
              <p:cNvSpPr>
                <a:spLocks/>
              </p:cNvSpPr>
              <p:nvPr/>
            </p:nvSpPr>
            <p:spPr bwMode="auto">
              <a:xfrm>
                <a:off x="3645" y="1369"/>
                <a:ext cx="7" cy="69"/>
              </a:xfrm>
              <a:custGeom>
                <a:avLst/>
                <a:gdLst>
                  <a:gd name="T0" fmla="*/ 0 w 7"/>
                  <a:gd name="T1" fmla="*/ 0 h 69"/>
                  <a:gd name="T2" fmla="*/ 0 w 7"/>
                  <a:gd name="T3" fmla="*/ 69 h 69"/>
                  <a:gd name="T4" fmla="*/ 3 w 7"/>
                  <a:gd name="T5" fmla="*/ 69 h 69"/>
                  <a:gd name="T6" fmla="*/ 3 w 7"/>
                  <a:gd name="T7" fmla="*/ 0 h 69"/>
                  <a:gd name="T8" fmla="*/ 7 w 7"/>
                  <a:gd name="T9" fmla="*/ 0 h 69"/>
                  <a:gd name="T10" fmla="*/ 7 w 7"/>
                  <a:gd name="T11" fmla="*/ 69 h 69"/>
                  <a:gd name="T12" fmla="*/ 3 w 7"/>
                  <a:gd name="T13" fmla="*/ 6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0"/>
                    </a:moveTo>
                    <a:lnTo>
                      <a:pt x="0" y="69"/>
                    </a:lnTo>
                    <a:lnTo>
                      <a:pt x="3" y="69"/>
                    </a:lnTo>
                    <a:lnTo>
                      <a:pt x="3" y="0"/>
                    </a:lnTo>
                    <a:lnTo>
                      <a:pt x="7" y="0"/>
                    </a:lnTo>
                    <a:lnTo>
                      <a:pt x="7" y="69"/>
                    </a:lnTo>
                    <a:lnTo>
                      <a:pt x="3" y="6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5" name="Freeform 301">
                <a:extLst>
                  <a:ext uri="{FF2B5EF4-FFF2-40B4-BE49-F238E27FC236}">
                    <a16:creationId xmlns:a16="http://schemas.microsoft.com/office/drawing/2014/main" id="{F7FF2ADC-D816-D7C7-FF99-0AC8A73A2008}"/>
                  </a:ext>
                </a:extLst>
              </p:cNvPr>
              <p:cNvSpPr>
                <a:spLocks/>
              </p:cNvSpPr>
              <p:nvPr/>
            </p:nvSpPr>
            <p:spPr bwMode="auto">
              <a:xfrm>
                <a:off x="3448" y="1365"/>
                <a:ext cx="200" cy="7"/>
              </a:xfrm>
              <a:custGeom>
                <a:avLst/>
                <a:gdLst>
                  <a:gd name="T0" fmla="*/ 0 w 200"/>
                  <a:gd name="T1" fmla="*/ 0 h 7"/>
                  <a:gd name="T2" fmla="*/ 200 w 200"/>
                  <a:gd name="T3" fmla="*/ 0 h 7"/>
                  <a:gd name="T4" fmla="*/ 200 w 200"/>
                  <a:gd name="T5" fmla="*/ 4 h 7"/>
                  <a:gd name="T6" fmla="*/ 0 w 200"/>
                  <a:gd name="T7" fmla="*/ 4 h 7"/>
                  <a:gd name="T8" fmla="*/ 0 w 200"/>
                  <a:gd name="T9" fmla="*/ 7 h 7"/>
                  <a:gd name="T10" fmla="*/ 200 w 200"/>
                  <a:gd name="T11" fmla="*/ 7 h 7"/>
                  <a:gd name="T12" fmla="*/ 200 w 20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7">
                    <a:moveTo>
                      <a:pt x="0" y="0"/>
                    </a:moveTo>
                    <a:lnTo>
                      <a:pt x="200" y="0"/>
                    </a:lnTo>
                    <a:lnTo>
                      <a:pt x="200" y="4"/>
                    </a:lnTo>
                    <a:lnTo>
                      <a:pt x="0" y="4"/>
                    </a:lnTo>
                    <a:lnTo>
                      <a:pt x="0" y="7"/>
                    </a:lnTo>
                    <a:lnTo>
                      <a:pt x="200" y="7"/>
                    </a:lnTo>
                    <a:lnTo>
                      <a:pt x="20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6" name="Freeform 302">
                <a:extLst>
                  <a:ext uri="{FF2B5EF4-FFF2-40B4-BE49-F238E27FC236}">
                    <a16:creationId xmlns:a16="http://schemas.microsoft.com/office/drawing/2014/main" id="{91E91A65-1F9C-9B6B-22EC-BF0B4E4B5CE4}"/>
                  </a:ext>
                </a:extLst>
              </p:cNvPr>
              <p:cNvSpPr>
                <a:spLocks/>
              </p:cNvSpPr>
              <p:nvPr/>
            </p:nvSpPr>
            <p:spPr bwMode="auto">
              <a:xfrm>
                <a:off x="3448" y="1435"/>
                <a:ext cx="200" cy="6"/>
              </a:xfrm>
              <a:custGeom>
                <a:avLst/>
                <a:gdLst>
                  <a:gd name="T0" fmla="*/ 200 w 200"/>
                  <a:gd name="T1" fmla="*/ 0 h 6"/>
                  <a:gd name="T2" fmla="*/ 0 w 200"/>
                  <a:gd name="T3" fmla="*/ 0 h 6"/>
                  <a:gd name="T4" fmla="*/ 0 w 200"/>
                  <a:gd name="T5" fmla="*/ 3 h 6"/>
                  <a:gd name="T6" fmla="*/ 200 w 200"/>
                  <a:gd name="T7" fmla="*/ 3 h 6"/>
                  <a:gd name="T8" fmla="*/ 200 w 200"/>
                  <a:gd name="T9" fmla="*/ 6 h 6"/>
                  <a:gd name="T10" fmla="*/ 0 w 200"/>
                  <a:gd name="T11" fmla="*/ 6 h 6"/>
                  <a:gd name="T12" fmla="*/ 0 w 20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6">
                    <a:moveTo>
                      <a:pt x="200" y="0"/>
                    </a:moveTo>
                    <a:lnTo>
                      <a:pt x="0" y="0"/>
                    </a:lnTo>
                    <a:lnTo>
                      <a:pt x="0" y="3"/>
                    </a:lnTo>
                    <a:lnTo>
                      <a:pt x="200" y="3"/>
                    </a:lnTo>
                    <a:lnTo>
                      <a:pt x="20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7" name="Freeform 303">
                <a:extLst>
                  <a:ext uri="{FF2B5EF4-FFF2-40B4-BE49-F238E27FC236}">
                    <a16:creationId xmlns:a16="http://schemas.microsoft.com/office/drawing/2014/main" id="{C1E11FF6-8C15-3211-234C-575592037C7A}"/>
                  </a:ext>
                </a:extLst>
              </p:cNvPr>
              <p:cNvSpPr>
                <a:spLocks/>
              </p:cNvSpPr>
              <p:nvPr/>
            </p:nvSpPr>
            <p:spPr bwMode="auto">
              <a:xfrm>
                <a:off x="3444" y="1369"/>
                <a:ext cx="7" cy="69"/>
              </a:xfrm>
              <a:custGeom>
                <a:avLst/>
                <a:gdLst>
                  <a:gd name="T0" fmla="*/ 0 w 7"/>
                  <a:gd name="T1" fmla="*/ 69 h 69"/>
                  <a:gd name="T2" fmla="*/ 0 w 7"/>
                  <a:gd name="T3" fmla="*/ 0 h 69"/>
                  <a:gd name="T4" fmla="*/ 4 w 7"/>
                  <a:gd name="T5" fmla="*/ 0 h 69"/>
                  <a:gd name="T6" fmla="*/ 4 w 7"/>
                  <a:gd name="T7" fmla="*/ 69 h 69"/>
                  <a:gd name="T8" fmla="*/ 7 w 7"/>
                  <a:gd name="T9" fmla="*/ 69 h 69"/>
                  <a:gd name="T10" fmla="*/ 7 w 7"/>
                  <a:gd name="T11" fmla="*/ 0 h 69"/>
                  <a:gd name="T12" fmla="*/ 4 w 7"/>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69"/>
                    </a:moveTo>
                    <a:lnTo>
                      <a:pt x="0" y="0"/>
                    </a:lnTo>
                    <a:lnTo>
                      <a:pt x="4" y="0"/>
                    </a:lnTo>
                    <a:lnTo>
                      <a:pt x="4" y="69"/>
                    </a:lnTo>
                    <a:lnTo>
                      <a:pt x="7" y="6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8" name="Freeform 304">
                <a:extLst>
                  <a:ext uri="{FF2B5EF4-FFF2-40B4-BE49-F238E27FC236}">
                    <a16:creationId xmlns:a16="http://schemas.microsoft.com/office/drawing/2014/main" id="{92A35FCE-7BD8-01F7-19A0-33C8D81C5A54}"/>
                  </a:ext>
                </a:extLst>
              </p:cNvPr>
              <p:cNvSpPr>
                <a:spLocks/>
              </p:cNvSpPr>
              <p:nvPr/>
            </p:nvSpPr>
            <p:spPr bwMode="auto">
              <a:xfrm>
                <a:off x="3681" y="1105"/>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9" name="Freeform 305">
                <a:extLst>
                  <a:ext uri="{FF2B5EF4-FFF2-40B4-BE49-F238E27FC236}">
                    <a16:creationId xmlns:a16="http://schemas.microsoft.com/office/drawing/2014/main" id="{B8AE9F0C-FFC3-C9E4-4EAD-3CE0F6B29CCE}"/>
                  </a:ext>
                </a:extLst>
              </p:cNvPr>
              <p:cNvSpPr>
                <a:spLocks/>
              </p:cNvSpPr>
              <p:nvPr/>
            </p:nvSpPr>
            <p:spPr bwMode="auto">
              <a:xfrm>
                <a:off x="3678"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0" name="Freeform 306">
                <a:extLst>
                  <a:ext uri="{FF2B5EF4-FFF2-40B4-BE49-F238E27FC236}">
                    <a16:creationId xmlns:a16="http://schemas.microsoft.com/office/drawing/2014/main" id="{2C385679-A1AE-D8CB-0800-850645474798}"/>
                  </a:ext>
                </a:extLst>
              </p:cNvPr>
              <p:cNvSpPr>
                <a:spLocks/>
              </p:cNvSpPr>
              <p:nvPr/>
            </p:nvSpPr>
            <p:spPr bwMode="auto">
              <a:xfrm>
                <a:off x="3678" y="1099"/>
                <a:ext cx="3" cy="9"/>
              </a:xfrm>
              <a:custGeom>
                <a:avLst/>
                <a:gdLst>
                  <a:gd name="T0" fmla="*/ 3 w 3"/>
                  <a:gd name="T1" fmla="*/ 3 h 9"/>
                  <a:gd name="T2" fmla="*/ 0 w 3"/>
                  <a:gd name="T3" fmla="*/ 0 h 9"/>
                  <a:gd name="T4" fmla="*/ 0 w 3"/>
                  <a:gd name="T5" fmla="*/ 3 h 9"/>
                  <a:gd name="T6" fmla="*/ 3 w 3"/>
                  <a:gd name="T7" fmla="*/ 6 h 9"/>
                  <a:gd name="T8" fmla="*/ 3 w 3"/>
                  <a:gd name="T9" fmla="*/ 9 h 9"/>
                  <a:gd name="T10" fmla="*/ 0 w 3"/>
                  <a:gd name="T11" fmla="*/ 6 h 9"/>
                  <a:gd name="T12" fmla="*/ 0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3"/>
                    </a:moveTo>
                    <a:lnTo>
                      <a:pt x="0" y="0"/>
                    </a:lnTo>
                    <a:lnTo>
                      <a:pt x="0" y="3"/>
                    </a:lnTo>
                    <a:lnTo>
                      <a:pt x="3" y="6"/>
                    </a:lnTo>
                    <a:lnTo>
                      <a:pt x="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1" name="Freeform 307">
                <a:extLst>
                  <a:ext uri="{FF2B5EF4-FFF2-40B4-BE49-F238E27FC236}">
                    <a16:creationId xmlns:a16="http://schemas.microsoft.com/office/drawing/2014/main" id="{09AC99DF-FE4A-D1A5-9542-F1F38B6D6204}"/>
                  </a:ext>
                </a:extLst>
              </p:cNvPr>
              <p:cNvSpPr>
                <a:spLocks/>
              </p:cNvSpPr>
              <p:nvPr/>
            </p:nvSpPr>
            <p:spPr bwMode="auto">
              <a:xfrm>
                <a:off x="3675" y="1095"/>
                <a:ext cx="3" cy="10"/>
              </a:xfrm>
              <a:custGeom>
                <a:avLst/>
                <a:gdLst>
                  <a:gd name="T0" fmla="*/ 3 w 3"/>
                  <a:gd name="T1" fmla="*/ 4 h 10"/>
                  <a:gd name="T2" fmla="*/ 0 w 3"/>
                  <a:gd name="T3" fmla="*/ 0 h 10"/>
                  <a:gd name="T4" fmla="*/ 0 w 3"/>
                  <a:gd name="T5" fmla="*/ 4 h 10"/>
                  <a:gd name="T6" fmla="*/ 3 w 3"/>
                  <a:gd name="T7" fmla="*/ 7 h 10"/>
                  <a:gd name="T8" fmla="*/ 3 w 3"/>
                  <a:gd name="T9" fmla="*/ 10 h 10"/>
                  <a:gd name="T10" fmla="*/ 0 w 3"/>
                  <a:gd name="T11" fmla="*/ 7 h 10"/>
                  <a:gd name="T12" fmla="*/ 0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4"/>
                    </a:moveTo>
                    <a:lnTo>
                      <a:pt x="0" y="0"/>
                    </a:lnTo>
                    <a:lnTo>
                      <a:pt x="0" y="4"/>
                    </a:lnTo>
                    <a:lnTo>
                      <a:pt x="3" y="7"/>
                    </a:lnTo>
                    <a:lnTo>
                      <a:pt x="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2" name="Freeform 308">
                <a:extLst>
                  <a:ext uri="{FF2B5EF4-FFF2-40B4-BE49-F238E27FC236}">
                    <a16:creationId xmlns:a16="http://schemas.microsoft.com/office/drawing/2014/main" id="{407A31E9-429F-705D-B0C5-0D1E29B87B19}"/>
                  </a:ext>
                </a:extLst>
              </p:cNvPr>
              <p:cNvSpPr>
                <a:spLocks/>
              </p:cNvSpPr>
              <p:nvPr/>
            </p:nvSpPr>
            <p:spPr bwMode="auto">
              <a:xfrm>
                <a:off x="3671" y="1092"/>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3" name="Freeform 309">
                <a:extLst>
                  <a:ext uri="{FF2B5EF4-FFF2-40B4-BE49-F238E27FC236}">
                    <a16:creationId xmlns:a16="http://schemas.microsoft.com/office/drawing/2014/main" id="{259BC0AF-0B72-4AF2-BE96-801E92E65E18}"/>
                  </a:ext>
                </a:extLst>
              </p:cNvPr>
              <p:cNvSpPr>
                <a:spLocks/>
              </p:cNvSpPr>
              <p:nvPr/>
            </p:nvSpPr>
            <p:spPr bwMode="auto">
              <a:xfrm>
                <a:off x="3668" y="1092"/>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4" name="Freeform 310">
                <a:extLst>
                  <a:ext uri="{FF2B5EF4-FFF2-40B4-BE49-F238E27FC236}">
                    <a16:creationId xmlns:a16="http://schemas.microsoft.com/office/drawing/2014/main" id="{D1D237AF-5D72-6DC3-0026-2DAC9E2F22EE}"/>
                  </a:ext>
                </a:extLst>
              </p:cNvPr>
              <p:cNvSpPr>
                <a:spLocks/>
              </p:cNvSpPr>
              <p:nvPr/>
            </p:nvSpPr>
            <p:spPr bwMode="auto">
              <a:xfrm>
                <a:off x="3665" y="1089"/>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5" name="Freeform 311">
                <a:extLst>
                  <a:ext uri="{FF2B5EF4-FFF2-40B4-BE49-F238E27FC236}">
                    <a16:creationId xmlns:a16="http://schemas.microsoft.com/office/drawing/2014/main" id="{2D2006E8-519E-386F-95F8-2CB4F2AB6797}"/>
                  </a:ext>
                </a:extLst>
              </p:cNvPr>
              <p:cNvSpPr>
                <a:spLocks/>
              </p:cNvSpPr>
              <p:nvPr/>
            </p:nvSpPr>
            <p:spPr bwMode="auto">
              <a:xfrm>
                <a:off x="3661" y="1089"/>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6" name="Freeform 312">
                <a:extLst>
                  <a:ext uri="{FF2B5EF4-FFF2-40B4-BE49-F238E27FC236}">
                    <a16:creationId xmlns:a16="http://schemas.microsoft.com/office/drawing/2014/main" id="{99CE4B56-50EE-941B-29FB-D78482C81BAE}"/>
                  </a:ext>
                </a:extLst>
              </p:cNvPr>
              <p:cNvSpPr>
                <a:spLocks/>
              </p:cNvSpPr>
              <p:nvPr/>
            </p:nvSpPr>
            <p:spPr bwMode="auto">
              <a:xfrm>
                <a:off x="3645" y="1108"/>
                <a:ext cx="10" cy="7"/>
              </a:xfrm>
              <a:custGeom>
                <a:avLst/>
                <a:gdLst>
                  <a:gd name="T0" fmla="*/ 0 w 10"/>
                  <a:gd name="T1" fmla="*/ 0 h 7"/>
                  <a:gd name="T2" fmla="*/ 10 w 10"/>
                  <a:gd name="T3" fmla="*/ 0 h 7"/>
                  <a:gd name="T4" fmla="*/ 10 w 10"/>
                  <a:gd name="T5" fmla="*/ 4 h 7"/>
                  <a:gd name="T6" fmla="*/ 0 w 10"/>
                  <a:gd name="T7" fmla="*/ 4 h 7"/>
                  <a:gd name="T8" fmla="*/ 0 w 10"/>
                  <a:gd name="T9" fmla="*/ 7 h 7"/>
                  <a:gd name="T10" fmla="*/ 10 w 10"/>
                  <a:gd name="T11" fmla="*/ 7 h 7"/>
                  <a:gd name="T12" fmla="*/ 10 w 1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10" y="0"/>
                    </a:lnTo>
                    <a:lnTo>
                      <a:pt x="10" y="4"/>
                    </a:lnTo>
                    <a:lnTo>
                      <a:pt x="0" y="4"/>
                    </a:lnTo>
                    <a:lnTo>
                      <a:pt x="0" y="7"/>
                    </a:lnTo>
                    <a:lnTo>
                      <a:pt x="10" y="7"/>
                    </a:lnTo>
                    <a:lnTo>
                      <a:pt x="1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7" name="Freeform 313">
                <a:extLst>
                  <a:ext uri="{FF2B5EF4-FFF2-40B4-BE49-F238E27FC236}">
                    <a16:creationId xmlns:a16="http://schemas.microsoft.com/office/drawing/2014/main" id="{A57AD871-661E-84B4-05C4-45BA35BB3D43}"/>
                  </a:ext>
                </a:extLst>
              </p:cNvPr>
              <p:cNvSpPr>
                <a:spLocks/>
              </p:cNvSpPr>
              <p:nvPr/>
            </p:nvSpPr>
            <p:spPr bwMode="auto">
              <a:xfrm>
                <a:off x="3642"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8" name="Freeform 314">
                <a:extLst>
                  <a:ext uri="{FF2B5EF4-FFF2-40B4-BE49-F238E27FC236}">
                    <a16:creationId xmlns:a16="http://schemas.microsoft.com/office/drawing/2014/main" id="{2674CCC9-6F78-EA48-E5F9-6D8D703DA850}"/>
                  </a:ext>
                </a:extLst>
              </p:cNvPr>
              <p:cNvSpPr>
                <a:spLocks/>
              </p:cNvSpPr>
              <p:nvPr/>
            </p:nvSpPr>
            <p:spPr bwMode="auto">
              <a:xfrm>
                <a:off x="3652" y="1112"/>
                <a:ext cx="29" cy="89"/>
              </a:xfrm>
              <a:custGeom>
                <a:avLst/>
                <a:gdLst>
                  <a:gd name="T0" fmla="*/ 0 w 29"/>
                  <a:gd name="T1" fmla="*/ 0 h 89"/>
                  <a:gd name="T2" fmla="*/ 23 w 29"/>
                  <a:gd name="T3" fmla="*/ 89 h 89"/>
                  <a:gd name="T4" fmla="*/ 26 w 29"/>
                  <a:gd name="T5" fmla="*/ 89 h 89"/>
                  <a:gd name="T6" fmla="*/ 3 w 29"/>
                  <a:gd name="T7" fmla="*/ 0 h 89"/>
                  <a:gd name="T8" fmla="*/ 6 w 29"/>
                  <a:gd name="T9" fmla="*/ 0 h 89"/>
                  <a:gd name="T10" fmla="*/ 29 w 29"/>
                  <a:gd name="T11" fmla="*/ 89 h 89"/>
                  <a:gd name="T12" fmla="*/ 26 w 29"/>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89">
                    <a:moveTo>
                      <a:pt x="0" y="0"/>
                    </a:moveTo>
                    <a:lnTo>
                      <a:pt x="23" y="89"/>
                    </a:lnTo>
                    <a:lnTo>
                      <a:pt x="26" y="89"/>
                    </a:lnTo>
                    <a:lnTo>
                      <a:pt x="3" y="0"/>
                    </a:lnTo>
                    <a:lnTo>
                      <a:pt x="6" y="0"/>
                    </a:lnTo>
                    <a:lnTo>
                      <a:pt x="29" y="89"/>
                    </a:lnTo>
                    <a:lnTo>
                      <a:pt x="26"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9" name="Freeform 315">
                <a:extLst>
                  <a:ext uri="{FF2B5EF4-FFF2-40B4-BE49-F238E27FC236}">
                    <a16:creationId xmlns:a16="http://schemas.microsoft.com/office/drawing/2014/main" id="{8772FD11-CB07-2DD9-E5AD-E088996EDC83}"/>
                  </a:ext>
                </a:extLst>
              </p:cNvPr>
              <p:cNvSpPr>
                <a:spLocks/>
              </p:cNvSpPr>
              <p:nvPr/>
            </p:nvSpPr>
            <p:spPr bwMode="auto">
              <a:xfrm>
                <a:off x="3645" y="1197"/>
                <a:ext cx="33" cy="7"/>
              </a:xfrm>
              <a:custGeom>
                <a:avLst/>
                <a:gdLst>
                  <a:gd name="T0" fmla="*/ 33 w 33"/>
                  <a:gd name="T1" fmla="*/ 0 h 7"/>
                  <a:gd name="T2" fmla="*/ 0 w 33"/>
                  <a:gd name="T3" fmla="*/ 0 h 7"/>
                  <a:gd name="T4" fmla="*/ 0 w 33"/>
                  <a:gd name="T5" fmla="*/ 4 h 7"/>
                  <a:gd name="T6" fmla="*/ 33 w 33"/>
                  <a:gd name="T7" fmla="*/ 4 h 7"/>
                  <a:gd name="T8" fmla="*/ 33 w 33"/>
                  <a:gd name="T9" fmla="*/ 7 h 7"/>
                  <a:gd name="T10" fmla="*/ 0 w 33"/>
                  <a:gd name="T11" fmla="*/ 7 h 7"/>
                  <a:gd name="T12" fmla="*/ 0 w 3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33" y="0"/>
                    </a:moveTo>
                    <a:lnTo>
                      <a:pt x="0" y="0"/>
                    </a:lnTo>
                    <a:lnTo>
                      <a:pt x="0" y="4"/>
                    </a:lnTo>
                    <a:lnTo>
                      <a:pt x="33" y="4"/>
                    </a:lnTo>
                    <a:lnTo>
                      <a:pt x="3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0" name="Freeform 316">
                <a:extLst>
                  <a:ext uri="{FF2B5EF4-FFF2-40B4-BE49-F238E27FC236}">
                    <a16:creationId xmlns:a16="http://schemas.microsoft.com/office/drawing/2014/main" id="{4C147743-B582-65D7-4625-9B429E60C56F}"/>
                  </a:ext>
                </a:extLst>
              </p:cNvPr>
              <p:cNvSpPr>
                <a:spLocks/>
              </p:cNvSpPr>
              <p:nvPr/>
            </p:nvSpPr>
            <p:spPr bwMode="auto">
              <a:xfrm>
                <a:off x="3892" y="1201"/>
                <a:ext cx="6" cy="174"/>
              </a:xfrm>
              <a:custGeom>
                <a:avLst/>
                <a:gdLst>
                  <a:gd name="T0" fmla="*/ 0 w 6"/>
                  <a:gd name="T1" fmla="*/ 0 h 174"/>
                  <a:gd name="T2" fmla="*/ 0 w 6"/>
                  <a:gd name="T3" fmla="*/ 174 h 174"/>
                  <a:gd name="T4" fmla="*/ 3 w 6"/>
                  <a:gd name="T5" fmla="*/ 174 h 174"/>
                  <a:gd name="T6" fmla="*/ 3 w 6"/>
                  <a:gd name="T7" fmla="*/ 0 h 174"/>
                  <a:gd name="T8" fmla="*/ 6 w 6"/>
                  <a:gd name="T9" fmla="*/ 0 h 174"/>
                  <a:gd name="T10" fmla="*/ 6 w 6"/>
                  <a:gd name="T11" fmla="*/ 174 h 174"/>
                  <a:gd name="T12" fmla="*/ 3 w 6"/>
                  <a:gd name="T13" fmla="*/ 174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4">
                    <a:moveTo>
                      <a:pt x="0" y="0"/>
                    </a:moveTo>
                    <a:lnTo>
                      <a:pt x="0" y="174"/>
                    </a:lnTo>
                    <a:lnTo>
                      <a:pt x="3" y="174"/>
                    </a:lnTo>
                    <a:lnTo>
                      <a:pt x="3" y="0"/>
                    </a:lnTo>
                    <a:lnTo>
                      <a:pt x="6" y="0"/>
                    </a:lnTo>
                    <a:lnTo>
                      <a:pt x="6" y="174"/>
                    </a:lnTo>
                    <a:lnTo>
                      <a:pt x="3" y="17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1" name="Freeform 317">
                <a:extLst>
                  <a:ext uri="{FF2B5EF4-FFF2-40B4-BE49-F238E27FC236}">
                    <a16:creationId xmlns:a16="http://schemas.microsoft.com/office/drawing/2014/main" id="{15CF0645-23A0-3775-95F9-421729F242DB}"/>
                  </a:ext>
                </a:extLst>
              </p:cNvPr>
              <p:cNvSpPr>
                <a:spLocks/>
              </p:cNvSpPr>
              <p:nvPr/>
            </p:nvSpPr>
            <p:spPr bwMode="auto">
              <a:xfrm>
                <a:off x="3688" y="1197"/>
                <a:ext cx="207" cy="7"/>
              </a:xfrm>
              <a:custGeom>
                <a:avLst/>
                <a:gdLst>
                  <a:gd name="T0" fmla="*/ 207 w 207"/>
                  <a:gd name="T1" fmla="*/ 0 h 7"/>
                  <a:gd name="T2" fmla="*/ 0 w 207"/>
                  <a:gd name="T3" fmla="*/ 0 h 7"/>
                  <a:gd name="T4" fmla="*/ 0 w 207"/>
                  <a:gd name="T5" fmla="*/ 4 h 7"/>
                  <a:gd name="T6" fmla="*/ 207 w 207"/>
                  <a:gd name="T7" fmla="*/ 4 h 7"/>
                  <a:gd name="T8" fmla="*/ 207 w 207"/>
                  <a:gd name="T9" fmla="*/ 7 h 7"/>
                  <a:gd name="T10" fmla="*/ 0 w 207"/>
                  <a:gd name="T11" fmla="*/ 7 h 7"/>
                  <a:gd name="T12" fmla="*/ 0 w 20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 h="7">
                    <a:moveTo>
                      <a:pt x="207" y="0"/>
                    </a:moveTo>
                    <a:lnTo>
                      <a:pt x="0" y="0"/>
                    </a:lnTo>
                    <a:lnTo>
                      <a:pt x="0" y="4"/>
                    </a:lnTo>
                    <a:lnTo>
                      <a:pt x="207" y="4"/>
                    </a:lnTo>
                    <a:lnTo>
                      <a:pt x="207"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 name="Freeform 318">
                <a:extLst>
                  <a:ext uri="{FF2B5EF4-FFF2-40B4-BE49-F238E27FC236}">
                    <a16:creationId xmlns:a16="http://schemas.microsoft.com/office/drawing/2014/main" id="{4F4BD694-7957-4BF2-8E09-529CF72ADD2D}"/>
                  </a:ext>
                </a:extLst>
              </p:cNvPr>
              <p:cNvSpPr>
                <a:spLocks/>
              </p:cNvSpPr>
              <p:nvPr/>
            </p:nvSpPr>
            <p:spPr bwMode="auto">
              <a:xfrm>
                <a:off x="3536"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3" name="Freeform 319">
                <a:extLst>
                  <a:ext uri="{FF2B5EF4-FFF2-40B4-BE49-F238E27FC236}">
                    <a16:creationId xmlns:a16="http://schemas.microsoft.com/office/drawing/2014/main" id="{0211F8CE-EB38-E369-2044-61083BA86CA3}"/>
                  </a:ext>
                </a:extLst>
              </p:cNvPr>
              <p:cNvSpPr>
                <a:spLocks/>
              </p:cNvSpPr>
              <p:nvPr/>
            </p:nvSpPr>
            <p:spPr bwMode="auto">
              <a:xfrm>
                <a:off x="3675" y="1355"/>
                <a:ext cx="6" cy="47"/>
              </a:xfrm>
              <a:custGeom>
                <a:avLst/>
                <a:gdLst>
                  <a:gd name="T0" fmla="*/ 0 w 6"/>
                  <a:gd name="T1" fmla="*/ 0 h 47"/>
                  <a:gd name="T2" fmla="*/ 0 w 6"/>
                  <a:gd name="T3" fmla="*/ 47 h 47"/>
                  <a:gd name="T4" fmla="*/ 3 w 6"/>
                  <a:gd name="T5" fmla="*/ 47 h 47"/>
                  <a:gd name="T6" fmla="*/ 3 w 6"/>
                  <a:gd name="T7" fmla="*/ 0 h 47"/>
                  <a:gd name="T8" fmla="*/ 6 w 6"/>
                  <a:gd name="T9" fmla="*/ 0 h 47"/>
                  <a:gd name="T10" fmla="*/ 6 w 6"/>
                  <a:gd name="T11" fmla="*/ 47 h 47"/>
                  <a:gd name="T12" fmla="*/ 3 w 6"/>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7">
                    <a:moveTo>
                      <a:pt x="0" y="0"/>
                    </a:moveTo>
                    <a:lnTo>
                      <a:pt x="0" y="47"/>
                    </a:lnTo>
                    <a:lnTo>
                      <a:pt x="3" y="47"/>
                    </a:lnTo>
                    <a:lnTo>
                      <a:pt x="3" y="0"/>
                    </a:lnTo>
                    <a:lnTo>
                      <a:pt x="6" y="0"/>
                    </a:lnTo>
                    <a:lnTo>
                      <a:pt x="6" y="47"/>
                    </a:lnTo>
                    <a:lnTo>
                      <a:pt x="3" y="4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4" name="Freeform 320">
                <a:extLst>
                  <a:ext uri="{FF2B5EF4-FFF2-40B4-BE49-F238E27FC236}">
                    <a16:creationId xmlns:a16="http://schemas.microsoft.com/office/drawing/2014/main" id="{7C3F48A7-511C-5BED-95C8-6784D34FEA70}"/>
                  </a:ext>
                </a:extLst>
              </p:cNvPr>
              <p:cNvSpPr>
                <a:spLocks/>
              </p:cNvSpPr>
              <p:nvPr/>
            </p:nvSpPr>
            <p:spPr bwMode="auto">
              <a:xfrm>
                <a:off x="3678" y="1398"/>
                <a:ext cx="36" cy="7"/>
              </a:xfrm>
              <a:custGeom>
                <a:avLst/>
                <a:gdLst>
                  <a:gd name="T0" fmla="*/ 0 w 36"/>
                  <a:gd name="T1" fmla="*/ 0 h 7"/>
                  <a:gd name="T2" fmla="*/ 36 w 36"/>
                  <a:gd name="T3" fmla="*/ 0 h 7"/>
                  <a:gd name="T4" fmla="*/ 36 w 36"/>
                  <a:gd name="T5" fmla="*/ 4 h 7"/>
                  <a:gd name="T6" fmla="*/ 0 w 36"/>
                  <a:gd name="T7" fmla="*/ 4 h 7"/>
                  <a:gd name="T8" fmla="*/ 0 w 36"/>
                  <a:gd name="T9" fmla="*/ 7 h 7"/>
                  <a:gd name="T10" fmla="*/ 36 w 36"/>
                  <a:gd name="T11" fmla="*/ 7 h 7"/>
                  <a:gd name="T12" fmla="*/ 36 w 3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0"/>
                    </a:moveTo>
                    <a:lnTo>
                      <a:pt x="36" y="0"/>
                    </a:lnTo>
                    <a:lnTo>
                      <a:pt x="36" y="4"/>
                    </a:lnTo>
                    <a:lnTo>
                      <a:pt x="0" y="4"/>
                    </a:lnTo>
                    <a:lnTo>
                      <a:pt x="0" y="7"/>
                    </a:lnTo>
                    <a:lnTo>
                      <a:pt x="36" y="7"/>
                    </a:lnTo>
                    <a:lnTo>
                      <a:pt x="3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5" name="Freeform 321">
                <a:extLst>
                  <a:ext uri="{FF2B5EF4-FFF2-40B4-BE49-F238E27FC236}">
                    <a16:creationId xmlns:a16="http://schemas.microsoft.com/office/drawing/2014/main" id="{D982F7D7-2479-4C0F-41AD-CA7D6D80DBC9}"/>
                  </a:ext>
                </a:extLst>
              </p:cNvPr>
              <p:cNvSpPr>
                <a:spLocks/>
              </p:cNvSpPr>
              <p:nvPr/>
            </p:nvSpPr>
            <p:spPr bwMode="auto">
              <a:xfrm>
                <a:off x="3648" y="1388"/>
                <a:ext cx="30" cy="7"/>
              </a:xfrm>
              <a:custGeom>
                <a:avLst/>
                <a:gdLst>
                  <a:gd name="T0" fmla="*/ 30 w 30"/>
                  <a:gd name="T1" fmla="*/ 0 h 7"/>
                  <a:gd name="T2" fmla="*/ 0 w 30"/>
                  <a:gd name="T3" fmla="*/ 0 h 7"/>
                  <a:gd name="T4" fmla="*/ 0 w 30"/>
                  <a:gd name="T5" fmla="*/ 4 h 7"/>
                  <a:gd name="T6" fmla="*/ 30 w 30"/>
                  <a:gd name="T7" fmla="*/ 4 h 7"/>
                  <a:gd name="T8" fmla="*/ 30 w 30"/>
                  <a:gd name="T9" fmla="*/ 7 h 7"/>
                  <a:gd name="T10" fmla="*/ 0 w 30"/>
                  <a:gd name="T11" fmla="*/ 7 h 7"/>
                  <a:gd name="T12" fmla="*/ 0 w 3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30" y="0"/>
                    </a:moveTo>
                    <a:lnTo>
                      <a:pt x="0" y="0"/>
                    </a:lnTo>
                    <a:lnTo>
                      <a:pt x="0" y="4"/>
                    </a:lnTo>
                    <a:lnTo>
                      <a:pt x="30" y="4"/>
                    </a:lnTo>
                    <a:lnTo>
                      <a:pt x="3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6" name="Freeform 322">
                <a:extLst>
                  <a:ext uri="{FF2B5EF4-FFF2-40B4-BE49-F238E27FC236}">
                    <a16:creationId xmlns:a16="http://schemas.microsoft.com/office/drawing/2014/main" id="{FEE04A74-A205-C4E3-CA24-A9F08E9692FD}"/>
                  </a:ext>
                </a:extLst>
              </p:cNvPr>
              <p:cNvSpPr>
                <a:spLocks/>
              </p:cNvSpPr>
              <p:nvPr/>
            </p:nvSpPr>
            <p:spPr bwMode="auto">
              <a:xfrm>
                <a:off x="3484" y="1382"/>
                <a:ext cx="138" cy="6"/>
              </a:xfrm>
              <a:custGeom>
                <a:avLst/>
                <a:gdLst>
                  <a:gd name="T0" fmla="*/ 138 w 138"/>
                  <a:gd name="T1" fmla="*/ 0 h 6"/>
                  <a:gd name="T2" fmla="*/ 0 w 138"/>
                  <a:gd name="T3" fmla="*/ 0 h 6"/>
                  <a:gd name="T4" fmla="*/ 0 w 138"/>
                  <a:gd name="T5" fmla="*/ 3 h 6"/>
                  <a:gd name="T6" fmla="*/ 138 w 138"/>
                  <a:gd name="T7" fmla="*/ 3 h 6"/>
                  <a:gd name="T8" fmla="*/ 138 w 138"/>
                  <a:gd name="T9" fmla="*/ 6 h 6"/>
                  <a:gd name="T10" fmla="*/ 0 w 138"/>
                  <a:gd name="T11" fmla="*/ 6 h 6"/>
                  <a:gd name="T12" fmla="*/ 0 w 138"/>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6">
                    <a:moveTo>
                      <a:pt x="138" y="0"/>
                    </a:moveTo>
                    <a:lnTo>
                      <a:pt x="0" y="0"/>
                    </a:lnTo>
                    <a:lnTo>
                      <a:pt x="0" y="3"/>
                    </a:lnTo>
                    <a:lnTo>
                      <a:pt x="138" y="3"/>
                    </a:lnTo>
                    <a:lnTo>
                      <a:pt x="138"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7" name="Freeform 323">
                <a:extLst>
                  <a:ext uri="{FF2B5EF4-FFF2-40B4-BE49-F238E27FC236}">
                    <a16:creationId xmlns:a16="http://schemas.microsoft.com/office/drawing/2014/main" id="{5FE6B1D1-F6D6-342F-CFD5-02EB088081F6}"/>
                  </a:ext>
                </a:extLst>
              </p:cNvPr>
              <p:cNvSpPr>
                <a:spLocks/>
              </p:cNvSpPr>
              <p:nvPr/>
            </p:nvSpPr>
            <p:spPr bwMode="auto">
              <a:xfrm>
                <a:off x="3484" y="1385"/>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8" name="Freeform 324">
                <a:extLst>
                  <a:ext uri="{FF2B5EF4-FFF2-40B4-BE49-F238E27FC236}">
                    <a16:creationId xmlns:a16="http://schemas.microsoft.com/office/drawing/2014/main" id="{349D06F4-476B-22EF-8B9E-0D3DFCE668B5}"/>
                  </a:ext>
                </a:extLst>
              </p:cNvPr>
              <p:cNvSpPr>
                <a:spLocks/>
              </p:cNvSpPr>
              <p:nvPr/>
            </p:nvSpPr>
            <p:spPr bwMode="auto">
              <a:xfrm>
                <a:off x="3484" y="1428"/>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9" name="Freeform 325">
                <a:extLst>
                  <a:ext uri="{FF2B5EF4-FFF2-40B4-BE49-F238E27FC236}">
                    <a16:creationId xmlns:a16="http://schemas.microsoft.com/office/drawing/2014/main" id="{A3A098CB-F2E6-DF49-5DBA-36C17D19AB50}"/>
                  </a:ext>
                </a:extLst>
              </p:cNvPr>
              <p:cNvSpPr>
                <a:spLocks/>
              </p:cNvSpPr>
              <p:nvPr/>
            </p:nvSpPr>
            <p:spPr bwMode="auto">
              <a:xfrm>
                <a:off x="3480" y="1385"/>
                <a:ext cx="7" cy="46"/>
              </a:xfrm>
              <a:custGeom>
                <a:avLst/>
                <a:gdLst>
                  <a:gd name="T0" fmla="*/ 0 w 7"/>
                  <a:gd name="T1" fmla="*/ 0 h 46"/>
                  <a:gd name="T2" fmla="*/ 0 w 7"/>
                  <a:gd name="T3" fmla="*/ 46 h 46"/>
                  <a:gd name="T4" fmla="*/ 4 w 7"/>
                  <a:gd name="T5" fmla="*/ 46 h 46"/>
                  <a:gd name="T6" fmla="*/ 4 w 7"/>
                  <a:gd name="T7" fmla="*/ 0 h 46"/>
                  <a:gd name="T8" fmla="*/ 7 w 7"/>
                  <a:gd name="T9" fmla="*/ 0 h 46"/>
                  <a:gd name="T10" fmla="*/ 7 w 7"/>
                  <a:gd name="T11" fmla="*/ 46 h 46"/>
                  <a:gd name="T12" fmla="*/ 4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4" y="46"/>
                    </a:lnTo>
                    <a:lnTo>
                      <a:pt x="4" y="0"/>
                    </a:lnTo>
                    <a:lnTo>
                      <a:pt x="7" y="0"/>
                    </a:lnTo>
                    <a:lnTo>
                      <a:pt x="7" y="46"/>
                    </a:lnTo>
                    <a:lnTo>
                      <a:pt x="4"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0" name="Freeform 326">
                <a:extLst>
                  <a:ext uri="{FF2B5EF4-FFF2-40B4-BE49-F238E27FC236}">
                    <a16:creationId xmlns:a16="http://schemas.microsoft.com/office/drawing/2014/main" id="{4CBA865E-CF1D-490E-A8B6-53BD3A43D1ED}"/>
                  </a:ext>
                </a:extLst>
              </p:cNvPr>
              <p:cNvSpPr>
                <a:spLocks/>
              </p:cNvSpPr>
              <p:nvPr/>
            </p:nvSpPr>
            <p:spPr bwMode="auto">
              <a:xfrm>
                <a:off x="3619" y="1385"/>
                <a:ext cx="6" cy="46"/>
              </a:xfrm>
              <a:custGeom>
                <a:avLst/>
                <a:gdLst>
                  <a:gd name="T0" fmla="*/ 0 w 6"/>
                  <a:gd name="T1" fmla="*/ 0 h 46"/>
                  <a:gd name="T2" fmla="*/ 0 w 6"/>
                  <a:gd name="T3" fmla="*/ 46 h 46"/>
                  <a:gd name="T4" fmla="*/ 3 w 6"/>
                  <a:gd name="T5" fmla="*/ 46 h 46"/>
                  <a:gd name="T6" fmla="*/ 3 w 6"/>
                  <a:gd name="T7" fmla="*/ 0 h 46"/>
                  <a:gd name="T8" fmla="*/ 6 w 6"/>
                  <a:gd name="T9" fmla="*/ 0 h 46"/>
                  <a:gd name="T10" fmla="*/ 6 w 6"/>
                  <a:gd name="T11" fmla="*/ 46 h 46"/>
                  <a:gd name="T12" fmla="*/ 3 w 6"/>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6">
                    <a:moveTo>
                      <a:pt x="0" y="0"/>
                    </a:moveTo>
                    <a:lnTo>
                      <a:pt x="0" y="46"/>
                    </a:lnTo>
                    <a:lnTo>
                      <a:pt x="3" y="46"/>
                    </a:lnTo>
                    <a:lnTo>
                      <a:pt x="3" y="0"/>
                    </a:lnTo>
                    <a:lnTo>
                      <a:pt x="6" y="0"/>
                    </a:lnTo>
                    <a:lnTo>
                      <a:pt x="6"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1" name="Freeform 327">
                <a:extLst>
                  <a:ext uri="{FF2B5EF4-FFF2-40B4-BE49-F238E27FC236}">
                    <a16:creationId xmlns:a16="http://schemas.microsoft.com/office/drawing/2014/main" id="{6CC9C98E-130E-51C1-2CD8-DF3A339FC3A0}"/>
                  </a:ext>
                </a:extLst>
              </p:cNvPr>
              <p:cNvSpPr>
                <a:spLocks/>
              </p:cNvSpPr>
              <p:nvPr/>
            </p:nvSpPr>
            <p:spPr bwMode="auto">
              <a:xfrm>
                <a:off x="3606"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 name="Freeform 328">
                <a:extLst>
                  <a:ext uri="{FF2B5EF4-FFF2-40B4-BE49-F238E27FC236}">
                    <a16:creationId xmlns:a16="http://schemas.microsoft.com/office/drawing/2014/main" id="{7762AD1C-0062-1093-CAD4-EE99EA771BF5}"/>
                  </a:ext>
                </a:extLst>
              </p:cNvPr>
              <p:cNvSpPr>
                <a:spLocks/>
              </p:cNvSpPr>
              <p:nvPr/>
            </p:nvSpPr>
            <p:spPr bwMode="auto">
              <a:xfrm>
                <a:off x="3504"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 name="Freeform 329">
                <a:extLst>
                  <a:ext uri="{FF2B5EF4-FFF2-40B4-BE49-F238E27FC236}">
                    <a16:creationId xmlns:a16="http://schemas.microsoft.com/office/drawing/2014/main" id="{F160963F-7196-1586-1A0F-71A112A28385}"/>
                  </a:ext>
                </a:extLst>
              </p:cNvPr>
              <p:cNvSpPr>
                <a:spLocks/>
              </p:cNvSpPr>
              <p:nvPr/>
            </p:nvSpPr>
            <p:spPr bwMode="auto">
              <a:xfrm>
                <a:off x="3602"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 name="Freeform 330">
                <a:extLst>
                  <a:ext uri="{FF2B5EF4-FFF2-40B4-BE49-F238E27FC236}">
                    <a16:creationId xmlns:a16="http://schemas.microsoft.com/office/drawing/2014/main" id="{DECB94DD-64CB-EA37-EB18-CA11EED0A1A6}"/>
                  </a:ext>
                </a:extLst>
              </p:cNvPr>
              <p:cNvSpPr>
                <a:spLocks/>
              </p:cNvSpPr>
              <p:nvPr/>
            </p:nvSpPr>
            <p:spPr bwMode="auto">
              <a:xfrm>
                <a:off x="3500"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 name="Freeform 331">
                <a:extLst>
                  <a:ext uri="{FF2B5EF4-FFF2-40B4-BE49-F238E27FC236}">
                    <a16:creationId xmlns:a16="http://schemas.microsoft.com/office/drawing/2014/main" id="{A65042E3-4FF5-D8C9-E715-1F5194475D6D}"/>
                  </a:ext>
                </a:extLst>
              </p:cNvPr>
              <p:cNvSpPr>
                <a:spLocks/>
              </p:cNvSpPr>
              <p:nvPr/>
            </p:nvSpPr>
            <p:spPr bwMode="auto">
              <a:xfrm>
                <a:off x="3504"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 name="Freeform 332">
                <a:extLst>
                  <a:ext uri="{FF2B5EF4-FFF2-40B4-BE49-F238E27FC236}">
                    <a16:creationId xmlns:a16="http://schemas.microsoft.com/office/drawing/2014/main" id="{9549688B-26A8-8134-4CA7-91B41BE96E29}"/>
                  </a:ext>
                </a:extLst>
              </p:cNvPr>
              <p:cNvSpPr>
                <a:spLocks/>
              </p:cNvSpPr>
              <p:nvPr/>
            </p:nvSpPr>
            <p:spPr bwMode="auto">
              <a:xfrm>
                <a:off x="3500"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 name="Freeform 333">
                <a:extLst>
                  <a:ext uri="{FF2B5EF4-FFF2-40B4-BE49-F238E27FC236}">
                    <a16:creationId xmlns:a16="http://schemas.microsoft.com/office/drawing/2014/main" id="{96F5E42A-032E-B251-A3A1-C3173B2509F9}"/>
                  </a:ext>
                </a:extLst>
              </p:cNvPr>
              <p:cNvSpPr>
                <a:spLocks/>
              </p:cNvSpPr>
              <p:nvPr/>
            </p:nvSpPr>
            <p:spPr bwMode="auto">
              <a:xfrm>
                <a:off x="3606"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 name="Freeform 334">
                <a:extLst>
                  <a:ext uri="{FF2B5EF4-FFF2-40B4-BE49-F238E27FC236}">
                    <a16:creationId xmlns:a16="http://schemas.microsoft.com/office/drawing/2014/main" id="{B9CC98C5-F86B-121E-1AE8-45841B80C796}"/>
                  </a:ext>
                </a:extLst>
              </p:cNvPr>
              <p:cNvSpPr>
                <a:spLocks/>
              </p:cNvSpPr>
              <p:nvPr/>
            </p:nvSpPr>
            <p:spPr bwMode="auto">
              <a:xfrm>
                <a:off x="3602"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9" name="Freeform 335">
                <a:extLst>
                  <a:ext uri="{FF2B5EF4-FFF2-40B4-BE49-F238E27FC236}">
                    <a16:creationId xmlns:a16="http://schemas.microsoft.com/office/drawing/2014/main" id="{52DC1A20-6925-F70B-BF59-F5BB6BE0688D}"/>
                  </a:ext>
                </a:extLst>
              </p:cNvPr>
              <p:cNvSpPr>
                <a:spLocks/>
              </p:cNvSpPr>
              <p:nvPr/>
            </p:nvSpPr>
            <p:spPr bwMode="auto">
              <a:xfrm>
                <a:off x="3882" y="1201"/>
                <a:ext cx="7" cy="141"/>
              </a:xfrm>
              <a:custGeom>
                <a:avLst/>
                <a:gdLst>
                  <a:gd name="T0" fmla="*/ 0 w 7"/>
                  <a:gd name="T1" fmla="*/ 0 h 141"/>
                  <a:gd name="T2" fmla="*/ 0 w 7"/>
                  <a:gd name="T3" fmla="*/ 141 h 141"/>
                  <a:gd name="T4" fmla="*/ 3 w 7"/>
                  <a:gd name="T5" fmla="*/ 141 h 141"/>
                  <a:gd name="T6" fmla="*/ 3 w 7"/>
                  <a:gd name="T7" fmla="*/ 0 h 141"/>
                  <a:gd name="T8" fmla="*/ 7 w 7"/>
                  <a:gd name="T9" fmla="*/ 0 h 141"/>
                  <a:gd name="T10" fmla="*/ 7 w 7"/>
                  <a:gd name="T11" fmla="*/ 141 h 141"/>
                  <a:gd name="T12" fmla="*/ 3 w 7"/>
                  <a:gd name="T13" fmla="*/ 14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1">
                    <a:moveTo>
                      <a:pt x="0" y="0"/>
                    </a:moveTo>
                    <a:lnTo>
                      <a:pt x="0" y="141"/>
                    </a:lnTo>
                    <a:lnTo>
                      <a:pt x="3" y="141"/>
                    </a:lnTo>
                    <a:lnTo>
                      <a:pt x="3" y="0"/>
                    </a:lnTo>
                    <a:lnTo>
                      <a:pt x="7" y="0"/>
                    </a:lnTo>
                    <a:lnTo>
                      <a:pt x="7" y="141"/>
                    </a:lnTo>
                    <a:lnTo>
                      <a:pt x="3" y="14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0" name="Freeform 336">
                <a:extLst>
                  <a:ext uri="{FF2B5EF4-FFF2-40B4-BE49-F238E27FC236}">
                    <a16:creationId xmlns:a16="http://schemas.microsoft.com/office/drawing/2014/main" id="{9C48BEB9-DD5F-C7A6-81BD-1206D02A1138}"/>
                  </a:ext>
                </a:extLst>
              </p:cNvPr>
              <p:cNvSpPr>
                <a:spLocks/>
              </p:cNvSpPr>
              <p:nvPr/>
            </p:nvSpPr>
            <p:spPr bwMode="auto">
              <a:xfrm>
                <a:off x="3885" y="1372"/>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1" name="Freeform 337">
                <a:extLst>
                  <a:ext uri="{FF2B5EF4-FFF2-40B4-BE49-F238E27FC236}">
                    <a16:creationId xmlns:a16="http://schemas.microsoft.com/office/drawing/2014/main" id="{E485EE74-A2C8-8149-1624-C7C5EA96472D}"/>
                  </a:ext>
                </a:extLst>
              </p:cNvPr>
              <p:cNvSpPr>
                <a:spLocks/>
              </p:cNvSpPr>
              <p:nvPr/>
            </p:nvSpPr>
            <p:spPr bwMode="auto">
              <a:xfrm>
                <a:off x="3866" y="1359"/>
                <a:ext cx="19" cy="20"/>
              </a:xfrm>
              <a:custGeom>
                <a:avLst/>
                <a:gdLst>
                  <a:gd name="T0" fmla="*/ 19 w 19"/>
                  <a:gd name="T1" fmla="*/ 13 h 20"/>
                  <a:gd name="T2" fmla="*/ 0 w 19"/>
                  <a:gd name="T3" fmla="*/ 0 h 20"/>
                  <a:gd name="T4" fmla="*/ 0 w 19"/>
                  <a:gd name="T5" fmla="*/ 3 h 20"/>
                  <a:gd name="T6" fmla="*/ 19 w 19"/>
                  <a:gd name="T7" fmla="*/ 16 h 20"/>
                  <a:gd name="T8" fmla="*/ 19 w 19"/>
                  <a:gd name="T9" fmla="*/ 20 h 20"/>
                  <a:gd name="T10" fmla="*/ 0 w 19"/>
                  <a:gd name="T11" fmla="*/ 6 h 20"/>
                  <a:gd name="T12" fmla="*/ 0 w 19"/>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13"/>
                    </a:moveTo>
                    <a:lnTo>
                      <a:pt x="0" y="0"/>
                    </a:lnTo>
                    <a:lnTo>
                      <a:pt x="0" y="3"/>
                    </a:lnTo>
                    <a:lnTo>
                      <a:pt x="19" y="16"/>
                    </a:lnTo>
                    <a:lnTo>
                      <a:pt x="19" y="2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2" name="Freeform 338">
                <a:extLst>
                  <a:ext uri="{FF2B5EF4-FFF2-40B4-BE49-F238E27FC236}">
                    <a16:creationId xmlns:a16="http://schemas.microsoft.com/office/drawing/2014/main" id="{D3B0418C-D7C7-A290-61C1-F52BC1C176B2}"/>
                  </a:ext>
                </a:extLst>
              </p:cNvPr>
              <p:cNvSpPr>
                <a:spLocks/>
              </p:cNvSpPr>
              <p:nvPr/>
            </p:nvSpPr>
            <p:spPr bwMode="auto">
              <a:xfrm>
                <a:off x="3842" y="1349"/>
                <a:ext cx="24" cy="16"/>
              </a:xfrm>
              <a:custGeom>
                <a:avLst/>
                <a:gdLst>
                  <a:gd name="T0" fmla="*/ 24 w 24"/>
                  <a:gd name="T1" fmla="*/ 10 h 16"/>
                  <a:gd name="T2" fmla="*/ 0 w 24"/>
                  <a:gd name="T3" fmla="*/ 0 h 16"/>
                  <a:gd name="T4" fmla="*/ 0 w 24"/>
                  <a:gd name="T5" fmla="*/ 3 h 16"/>
                  <a:gd name="T6" fmla="*/ 24 w 24"/>
                  <a:gd name="T7" fmla="*/ 13 h 16"/>
                  <a:gd name="T8" fmla="*/ 24 w 24"/>
                  <a:gd name="T9" fmla="*/ 16 h 16"/>
                  <a:gd name="T10" fmla="*/ 0 w 24"/>
                  <a:gd name="T11" fmla="*/ 6 h 16"/>
                  <a:gd name="T12" fmla="*/ 0 w 24"/>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0"/>
                    </a:moveTo>
                    <a:lnTo>
                      <a:pt x="0" y="0"/>
                    </a:lnTo>
                    <a:lnTo>
                      <a:pt x="0" y="3"/>
                    </a:lnTo>
                    <a:lnTo>
                      <a:pt x="24" y="13"/>
                    </a:lnTo>
                    <a:lnTo>
                      <a:pt x="24"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3" name="Freeform 339">
                <a:extLst>
                  <a:ext uri="{FF2B5EF4-FFF2-40B4-BE49-F238E27FC236}">
                    <a16:creationId xmlns:a16="http://schemas.microsoft.com/office/drawing/2014/main" id="{043CA065-7321-30A3-5956-22D1722C2C21}"/>
                  </a:ext>
                </a:extLst>
              </p:cNvPr>
              <p:cNvSpPr>
                <a:spLocks/>
              </p:cNvSpPr>
              <p:nvPr/>
            </p:nvSpPr>
            <p:spPr bwMode="auto">
              <a:xfrm>
                <a:off x="3819" y="1346"/>
                <a:ext cx="23" cy="9"/>
              </a:xfrm>
              <a:custGeom>
                <a:avLst/>
                <a:gdLst>
                  <a:gd name="T0" fmla="*/ 23 w 23"/>
                  <a:gd name="T1" fmla="*/ 3 h 9"/>
                  <a:gd name="T2" fmla="*/ 0 w 23"/>
                  <a:gd name="T3" fmla="*/ 0 h 9"/>
                  <a:gd name="T4" fmla="*/ 0 w 23"/>
                  <a:gd name="T5" fmla="*/ 3 h 9"/>
                  <a:gd name="T6" fmla="*/ 23 w 23"/>
                  <a:gd name="T7" fmla="*/ 6 h 9"/>
                  <a:gd name="T8" fmla="*/ 23 w 23"/>
                  <a:gd name="T9" fmla="*/ 9 h 9"/>
                  <a:gd name="T10" fmla="*/ 0 w 23"/>
                  <a:gd name="T11" fmla="*/ 6 h 9"/>
                  <a:gd name="T12" fmla="*/ 0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23" y="3"/>
                    </a:moveTo>
                    <a:lnTo>
                      <a:pt x="0" y="0"/>
                    </a:lnTo>
                    <a:lnTo>
                      <a:pt x="0" y="3"/>
                    </a:lnTo>
                    <a:lnTo>
                      <a:pt x="23" y="6"/>
                    </a:lnTo>
                    <a:lnTo>
                      <a:pt x="2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4" name="Freeform 340">
                <a:extLst>
                  <a:ext uri="{FF2B5EF4-FFF2-40B4-BE49-F238E27FC236}">
                    <a16:creationId xmlns:a16="http://schemas.microsoft.com/office/drawing/2014/main" id="{7EBCF886-98AF-8AD1-41E5-6103EE93E6B5}"/>
                  </a:ext>
                </a:extLst>
              </p:cNvPr>
              <p:cNvSpPr>
                <a:spLocks/>
              </p:cNvSpPr>
              <p:nvPr/>
            </p:nvSpPr>
            <p:spPr bwMode="auto">
              <a:xfrm>
                <a:off x="3793" y="1346"/>
                <a:ext cx="26" cy="9"/>
              </a:xfrm>
              <a:custGeom>
                <a:avLst/>
                <a:gdLst>
                  <a:gd name="T0" fmla="*/ 26 w 26"/>
                  <a:gd name="T1" fmla="*/ 0 h 9"/>
                  <a:gd name="T2" fmla="*/ 0 w 26"/>
                  <a:gd name="T3" fmla="*/ 3 h 9"/>
                  <a:gd name="T4" fmla="*/ 0 w 26"/>
                  <a:gd name="T5" fmla="*/ 6 h 9"/>
                  <a:gd name="T6" fmla="*/ 26 w 26"/>
                  <a:gd name="T7" fmla="*/ 3 h 9"/>
                  <a:gd name="T8" fmla="*/ 26 w 26"/>
                  <a:gd name="T9" fmla="*/ 6 h 9"/>
                  <a:gd name="T10" fmla="*/ 0 w 26"/>
                  <a:gd name="T11" fmla="*/ 9 h 9"/>
                  <a:gd name="T12" fmla="*/ 0 w 26"/>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6" y="0"/>
                    </a:moveTo>
                    <a:lnTo>
                      <a:pt x="0" y="3"/>
                    </a:lnTo>
                    <a:lnTo>
                      <a:pt x="0" y="6"/>
                    </a:lnTo>
                    <a:lnTo>
                      <a:pt x="26" y="3"/>
                    </a:lnTo>
                    <a:lnTo>
                      <a:pt x="26"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5" name="Freeform 341">
                <a:extLst>
                  <a:ext uri="{FF2B5EF4-FFF2-40B4-BE49-F238E27FC236}">
                    <a16:creationId xmlns:a16="http://schemas.microsoft.com/office/drawing/2014/main" id="{90363D02-4335-0818-F7BD-2C48506E6324}"/>
                  </a:ext>
                </a:extLst>
              </p:cNvPr>
              <p:cNvSpPr>
                <a:spLocks/>
              </p:cNvSpPr>
              <p:nvPr/>
            </p:nvSpPr>
            <p:spPr bwMode="auto">
              <a:xfrm>
                <a:off x="3770"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6" name="Freeform 342">
                <a:extLst>
                  <a:ext uri="{FF2B5EF4-FFF2-40B4-BE49-F238E27FC236}">
                    <a16:creationId xmlns:a16="http://schemas.microsoft.com/office/drawing/2014/main" id="{216C53A6-60AA-7156-5098-10DAA8ACAA8D}"/>
                  </a:ext>
                </a:extLst>
              </p:cNvPr>
              <p:cNvSpPr>
                <a:spLocks/>
              </p:cNvSpPr>
              <p:nvPr/>
            </p:nvSpPr>
            <p:spPr bwMode="auto">
              <a:xfrm>
                <a:off x="3747" y="1352"/>
                <a:ext cx="23" cy="20"/>
              </a:xfrm>
              <a:custGeom>
                <a:avLst/>
                <a:gdLst>
                  <a:gd name="T0" fmla="*/ 23 w 23"/>
                  <a:gd name="T1" fmla="*/ 0 h 20"/>
                  <a:gd name="T2" fmla="*/ 0 w 23"/>
                  <a:gd name="T3" fmla="*/ 13 h 20"/>
                  <a:gd name="T4" fmla="*/ 0 w 23"/>
                  <a:gd name="T5" fmla="*/ 17 h 20"/>
                  <a:gd name="T6" fmla="*/ 23 w 23"/>
                  <a:gd name="T7" fmla="*/ 3 h 20"/>
                  <a:gd name="T8" fmla="*/ 23 w 23"/>
                  <a:gd name="T9" fmla="*/ 7 h 20"/>
                  <a:gd name="T10" fmla="*/ 0 w 23"/>
                  <a:gd name="T11" fmla="*/ 20 h 20"/>
                  <a:gd name="T12" fmla="*/ 0 w 23"/>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23" y="0"/>
                    </a:moveTo>
                    <a:lnTo>
                      <a:pt x="0" y="13"/>
                    </a:lnTo>
                    <a:lnTo>
                      <a:pt x="0" y="17"/>
                    </a:lnTo>
                    <a:lnTo>
                      <a:pt x="23" y="3"/>
                    </a:lnTo>
                    <a:lnTo>
                      <a:pt x="23"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7" name="Freeform 343">
                <a:extLst>
                  <a:ext uri="{FF2B5EF4-FFF2-40B4-BE49-F238E27FC236}">
                    <a16:creationId xmlns:a16="http://schemas.microsoft.com/office/drawing/2014/main" id="{CAFD88E2-B33D-8604-7C8F-F245C369B22B}"/>
                  </a:ext>
                </a:extLst>
              </p:cNvPr>
              <p:cNvSpPr>
                <a:spLocks/>
              </p:cNvSpPr>
              <p:nvPr/>
            </p:nvSpPr>
            <p:spPr bwMode="auto">
              <a:xfrm>
                <a:off x="3727" y="1365"/>
                <a:ext cx="20" cy="20"/>
              </a:xfrm>
              <a:custGeom>
                <a:avLst/>
                <a:gdLst>
                  <a:gd name="T0" fmla="*/ 20 w 20"/>
                  <a:gd name="T1" fmla="*/ 0 h 20"/>
                  <a:gd name="T2" fmla="*/ 0 w 20"/>
                  <a:gd name="T3" fmla="*/ 14 h 20"/>
                  <a:gd name="T4" fmla="*/ 0 w 20"/>
                  <a:gd name="T5" fmla="*/ 17 h 20"/>
                  <a:gd name="T6" fmla="*/ 20 w 20"/>
                  <a:gd name="T7" fmla="*/ 4 h 20"/>
                  <a:gd name="T8" fmla="*/ 20 w 20"/>
                  <a:gd name="T9" fmla="*/ 7 h 20"/>
                  <a:gd name="T10" fmla="*/ 0 w 20"/>
                  <a:gd name="T11" fmla="*/ 20 h 20"/>
                  <a:gd name="T12" fmla="*/ 0 w 20"/>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20" y="0"/>
                    </a:moveTo>
                    <a:lnTo>
                      <a:pt x="0" y="14"/>
                    </a:lnTo>
                    <a:lnTo>
                      <a:pt x="0" y="17"/>
                    </a:lnTo>
                    <a:lnTo>
                      <a:pt x="20" y="4"/>
                    </a:lnTo>
                    <a:lnTo>
                      <a:pt x="20"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8" name="Freeform 344">
                <a:extLst>
                  <a:ext uri="{FF2B5EF4-FFF2-40B4-BE49-F238E27FC236}">
                    <a16:creationId xmlns:a16="http://schemas.microsoft.com/office/drawing/2014/main" id="{9DF6AC37-C404-503F-8A6D-BA37869EB4F3}"/>
                  </a:ext>
                </a:extLst>
              </p:cNvPr>
              <p:cNvSpPr>
                <a:spLocks/>
              </p:cNvSpPr>
              <p:nvPr/>
            </p:nvSpPr>
            <p:spPr bwMode="auto">
              <a:xfrm>
                <a:off x="3711" y="1382"/>
                <a:ext cx="20" cy="20"/>
              </a:xfrm>
              <a:custGeom>
                <a:avLst/>
                <a:gdLst>
                  <a:gd name="T0" fmla="*/ 13 w 20"/>
                  <a:gd name="T1" fmla="*/ 0 h 20"/>
                  <a:gd name="T2" fmla="*/ 0 w 20"/>
                  <a:gd name="T3" fmla="*/ 20 h 20"/>
                  <a:gd name="T4" fmla="*/ 3 w 20"/>
                  <a:gd name="T5" fmla="*/ 20 h 20"/>
                  <a:gd name="T6" fmla="*/ 16 w 20"/>
                  <a:gd name="T7" fmla="*/ 0 h 20"/>
                  <a:gd name="T8" fmla="*/ 20 w 20"/>
                  <a:gd name="T9" fmla="*/ 0 h 20"/>
                  <a:gd name="T10" fmla="*/ 6 w 20"/>
                  <a:gd name="T11" fmla="*/ 20 h 20"/>
                  <a:gd name="T12" fmla="*/ 3 w 2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3" y="0"/>
                    </a:moveTo>
                    <a:lnTo>
                      <a:pt x="0" y="20"/>
                    </a:lnTo>
                    <a:lnTo>
                      <a:pt x="3" y="20"/>
                    </a:lnTo>
                    <a:lnTo>
                      <a:pt x="16" y="0"/>
                    </a:lnTo>
                    <a:lnTo>
                      <a:pt x="20"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9" name="Freeform 345">
                <a:extLst>
                  <a:ext uri="{FF2B5EF4-FFF2-40B4-BE49-F238E27FC236}">
                    <a16:creationId xmlns:a16="http://schemas.microsoft.com/office/drawing/2014/main" id="{027A37F1-464A-341F-31EC-77C873FFE8BB}"/>
                  </a:ext>
                </a:extLst>
              </p:cNvPr>
              <p:cNvSpPr>
                <a:spLocks/>
              </p:cNvSpPr>
              <p:nvPr/>
            </p:nvSpPr>
            <p:spPr bwMode="auto">
              <a:xfrm>
                <a:off x="3872" y="1352"/>
                <a:ext cx="23" cy="23"/>
              </a:xfrm>
              <a:custGeom>
                <a:avLst/>
                <a:gdLst>
                  <a:gd name="T0" fmla="*/ 23 w 23"/>
                  <a:gd name="T1" fmla="*/ 17 h 23"/>
                  <a:gd name="T2" fmla="*/ 0 w 23"/>
                  <a:gd name="T3" fmla="*/ 0 h 23"/>
                  <a:gd name="T4" fmla="*/ 0 w 23"/>
                  <a:gd name="T5" fmla="*/ 3 h 23"/>
                  <a:gd name="T6" fmla="*/ 23 w 23"/>
                  <a:gd name="T7" fmla="*/ 20 h 23"/>
                  <a:gd name="T8" fmla="*/ 23 w 23"/>
                  <a:gd name="T9" fmla="*/ 23 h 23"/>
                  <a:gd name="T10" fmla="*/ 0 w 23"/>
                  <a:gd name="T11" fmla="*/ 7 h 23"/>
                  <a:gd name="T12" fmla="*/ 0 w 23"/>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23" y="17"/>
                    </a:moveTo>
                    <a:lnTo>
                      <a:pt x="0" y="0"/>
                    </a:lnTo>
                    <a:lnTo>
                      <a:pt x="0" y="3"/>
                    </a:lnTo>
                    <a:lnTo>
                      <a:pt x="23" y="20"/>
                    </a:lnTo>
                    <a:lnTo>
                      <a:pt x="23"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0" name="Freeform 346">
                <a:extLst>
                  <a:ext uri="{FF2B5EF4-FFF2-40B4-BE49-F238E27FC236}">
                    <a16:creationId xmlns:a16="http://schemas.microsoft.com/office/drawing/2014/main" id="{56260571-A1BA-3BAC-2D21-491CD352C0F0}"/>
                  </a:ext>
                </a:extLst>
              </p:cNvPr>
              <p:cNvSpPr>
                <a:spLocks/>
              </p:cNvSpPr>
              <p:nvPr/>
            </p:nvSpPr>
            <p:spPr bwMode="auto">
              <a:xfrm>
                <a:off x="3846" y="1342"/>
                <a:ext cx="26" cy="17"/>
              </a:xfrm>
              <a:custGeom>
                <a:avLst/>
                <a:gdLst>
                  <a:gd name="T0" fmla="*/ 26 w 26"/>
                  <a:gd name="T1" fmla="*/ 10 h 17"/>
                  <a:gd name="T2" fmla="*/ 0 w 26"/>
                  <a:gd name="T3" fmla="*/ 0 h 17"/>
                  <a:gd name="T4" fmla="*/ 0 w 26"/>
                  <a:gd name="T5" fmla="*/ 4 h 17"/>
                  <a:gd name="T6" fmla="*/ 26 w 26"/>
                  <a:gd name="T7" fmla="*/ 13 h 17"/>
                  <a:gd name="T8" fmla="*/ 26 w 26"/>
                  <a:gd name="T9" fmla="*/ 17 h 17"/>
                  <a:gd name="T10" fmla="*/ 0 w 26"/>
                  <a:gd name="T11" fmla="*/ 7 h 17"/>
                  <a:gd name="T12" fmla="*/ 0 w 26"/>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6" y="10"/>
                    </a:moveTo>
                    <a:lnTo>
                      <a:pt x="0" y="0"/>
                    </a:lnTo>
                    <a:lnTo>
                      <a:pt x="0" y="4"/>
                    </a:lnTo>
                    <a:lnTo>
                      <a:pt x="26" y="13"/>
                    </a:lnTo>
                    <a:lnTo>
                      <a:pt x="26"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1" name="Freeform 347">
                <a:extLst>
                  <a:ext uri="{FF2B5EF4-FFF2-40B4-BE49-F238E27FC236}">
                    <a16:creationId xmlns:a16="http://schemas.microsoft.com/office/drawing/2014/main" id="{C5CB0EDD-D57B-A420-2690-27FCD231FCD9}"/>
                  </a:ext>
                </a:extLst>
              </p:cNvPr>
              <p:cNvSpPr>
                <a:spLocks/>
              </p:cNvSpPr>
              <p:nvPr/>
            </p:nvSpPr>
            <p:spPr bwMode="auto">
              <a:xfrm>
                <a:off x="3819" y="1339"/>
                <a:ext cx="27" cy="10"/>
              </a:xfrm>
              <a:custGeom>
                <a:avLst/>
                <a:gdLst>
                  <a:gd name="T0" fmla="*/ 27 w 27"/>
                  <a:gd name="T1" fmla="*/ 3 h 10"/>
                  <a:gd name="T2" fmla="*/ 0 w 27"/>
                  <a:gd name="T3" fmla="*/ 0 h 10"/>
                  <a:gd name="T4" fmla="*/ 0 w 27"/>
                  <a:gd name="T5" fmla="*/ 3 h 10"/>
                  <a:gd name="T6" fmla="*/ 27 w 27"/>
                  <a:gd name="T7" fmla="*/ 7 h 10"/>
                  <a:gd name="T8" fmla="*/ 27 w 27"/>
                  <a:gd name="T9" fmla="*/ 10 h 10"/>
                  <a:gd name="T10" fmla="*/ 0 w 27"/>
                  <a:gd name="T11" fmla="*/ 7 h 10"/>
                  <a:gd name="T12" fmla="*/ 0 w 27"/>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0">
                    <a:moveTo>
                      <a:pt x="27" y="3"/>
                    </a:moveTo>
                    <a:lnTo>
                      <a:pt x="0" y="0"/>
                    </a:lnTo>
                    <a:lnTo>
                      <a:pt x="0" y="3"/>
                    </a:lnTo>
                    <a:lnTo>
                      <a:pt x="27" y="7"/>
                    </a:lnTo>
                    <a:lnTo>
                      <a:pt x="27"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2" name="Freeform 348">
                <a:extLst>
                  <a:ext uri="{FF2B5EF4-FFF2-40B4-BE49-F238E27FC236}">
                    <a16:creationId xmlns:a16="http://schemas.microsoft.com/office/drawing/2014/main" id="{DA946544-B4C5-0DC3-CAB8-9AA33FEB4DEB}"/>
                  </a:ext>
                </a:extLst>
              </p:cNvPr>
              <p:cNvSpPr>
                <a:spLocks/>
              </p:cNvSpPr>
              <p:nvPr/>
            </p:nvSpPr>
            <p:spPr bwMode="auto">
              <a:xfrm>
                <a:off x="3793" y="1339"/>
                <a:ext cx="26" cy="7"/>
              </a:xfrm>
              <a:custGeom>
                <a:avLst/>
                <a:gdLst>
                  <a:gd name="T0" fmla="*/ 26 w 26"/>
                  <a:gd name="T1" fmla="*/ 0 h 7"/>
                  <a:gd name="T2" fmla="*/ 0 w 26"/>
                  <a:gd name="T3" fmla="*/ 0 h 7"/>
                  <a:gd name="T4" fmla="*/ 0 w 26"/>
                  <a:gd name="T5" fmla="*/ 3 h 7"/>
                  <a:gd name="T6" fmla="*/ 26 w 26"/>
                  <a:gd name="T7" fmla="*/ 3 h 7"/>
                  <a:gd name="T8" fmla="*/ 26 w 26"/>
                  <a:gd name="T9" fmla="*/ 7 h 7"/>
                  <a:gd name="T10" fmla="*/ 0 w 26"/>
                  <a:gd name="T11" fmla="*/ 7 h 7"/>
                  <a:gd name="T12" fmla="*/ 0 w 2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26" y="0"/>
                    </a:moveTo>
                    <a:lnTo>
                      <a:pt x="0" y="0"/>
                    </a:lnTo>
                    <a:lnTo>
                      <a:pt x="0" y="3"/>
                    </a:lnTo>
                    <a:lnTo>
                      <a:pt x="26" y="3"/>
                    </a:lnTo>
                    <a:lnTo>
                      <a:pt x="2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3" name="Freeform 349">
                <a:extLst>
                  <a:ext uri="{FF2B5EF4-FFF2-40B4-BE49-F238E27FC236}">
                    <a16:creationId xmlns:a16="http://schemas.microsoft.com/office/drawing/2014/main" id="{82D82F71-4BE4-56C0-4B83-C7F9D4D81FE5}"/>
                  </a:ext>
                </a:extLst>
              </p:cNvPr>
              <p:cNvSpPr>
                <a:spLocks/>
              </p:cNvSpPr>
              <p:nvPr/>
            </p:nvSpPr>
            <p:spPr bwMode="auto">
              <a:xfrm>
                <a:off x="3763" y="1339"/>
                <a:ext cx="30" cy="13"/>
              </a:xfrm>
              <a:custGeom>
                <a:avLst/>
                <a:gdLst>
                  <a:gd name="T0" fmla="*/ 30 w 30"/>
                  <a:gd name="T1" fmla="*/ 0 h 13"/>
                  <a:gd name="T2" fmla="*/ 0 w 30"/>
                  <a:gd name="T3" fmla="*/ 7 h 13"/>
                  <a:gd name="T4" fmla="*/ 0 w 30"/>
                  <a:gd name="T5" fmla="*/ 10 h 13"/>
                  <a:gd name="T6" fmla="*/ 30 w 30"/>
                  <a:gd name="T7" fmla="*/ 3 h 13"/>
                  <a:gd name="T8" fmla="*/ 30 w 30"/>
                  <a:gd name="T9" fmla="*/ 7 h 13"/>
                  <a:gd name="T10" fmla="*/ 0 w 30"/>
                  <a:gd name="T11" fmla="*/ 13 h 13"/>
                  <a:gd name="T12" fmla="*/ 0 w 3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3">
                    <a:moveTo>
                      <a:pt x="30" y="0"/>
                    </a:moveTo>
                    <a:lnTo>
                      <a:pt x="0" y="7"/>
                    </a:lnTo>
                    <a:lnTo>
                      <a:pt x="0" y="10"/>
                    </a:lnTo>
                    <a:lnTo>
                      <a:pt x="30" y="3"/>
                    </a:lnTo>
                    <a:lnTo>
                      <a:pt x="3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4" name="Freeform 350">
                <a:extLst>
                  <a:ext uri="{FF2B5EF4-FFF2-40B4-BE49-F238E27FC236}">
                    <a16:creationId xmlns:a16="http://schemas.microsoft.com/office/drawing/2014/main" id="{EEFA820C-A4F6-AF96-7272-7DC1FFBF3FDA}"/>
                  </a:ext>
                </a:extLst>
              </p:cNvPr>
              <p:cNvSpPr>
                <a:spLocks/>
              </p:cNvSpPr>
              <p:nvPr/>
            </p:nvSpPr>
            <p:spPr bwMode="auto">
              <a:xfrm>
                <a:off x="3740" y="1346"/>
                <a:ext cx="23" cy="19"/>
              </a:xfrm>
              <a:custGeom>
                <a:avLst/>
                <a:gdLst>
                  <a:gd name="T0" fmla="*/ 23 w 23"/>
                  <a:gd name="T1" fmla="*/ 0 h 19"/>
                  <a:gd name="T2" fmla="*/ 0 w 23"/>
                  <a:gd name="T3" fmla="*/ 13 h 19"/>
                  <a:gd name="T4" fmla="*/ 0 w 23"/>
                  <a:gd name="T5" fmla="*/ 16 h 19"/>
                  <a:gd name="T6" fmla="*/ 23 w 23"/>
                  <a:gd name="T7" fmla="*/ 3 h 19"/>
                  <a:gd name="T8" fmla="*/ 23 w 23"/>
                  <a:gd name="T9" fmla="*/ 6 h 19"/>
                  <a:gd name="T10" fmla="*/ 0 w 23"/>
                  <a:gd name="T11" fmla="*/ 19 h 19"/>
                  <a:gd name="T12" fmla="*/ 0 w 23"/>
                  <a:gd name="T13" fmla="*/ 1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
                    <a:moveTo>
                      <a:pt x="23" y="0"/>
                    </a:moveTo>
                    <a:lnTo>
                      <a:pt x="0" y="13"/>
                    </a:lnTo>
                    <a:lnTo>
                      <a:pt x="0" y="16"/>
                    </a:lnTo>
                    <a:lnTo>
                      <a:pt x="23" y="3"/>
                    </a:lnTo>
                    <a:lnTo>
                      <a:pt x="23" y="6"/>
                    </a:lnTo>
                    <a:lnTo>
                      <a:pt x="0" y="19"/>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5" name="Freeform 351">
                <a:extLst>
                  <a:ext uri="{FF2B5EF4-FFF2-40B4-BE49-F238E27FC236}">
                    <a16:creationId xmlns:a16="http://schemas.microsoft.com/office/drawing/2014/main" id="{D3A54F7C-2116-5663-76FB-446671E40AA2}"/>
                  </a:ext>
                </a:extLst>
              </p:cNvPr>
              <p:cNvSpPr>
                <a:spLocks/>
              </p:cNvSpPr>
              <p:nvPr/>
            </p:nvSpPr>
            <p:spPr bwMode="auto">
              <a:xfrm>
                <a:off x="3721" y="1359"/>
                <a:ext cx="19" cy="26"/>
              </a:xfrm>
              <a:custGeom>
                <a:avLst/>
                <a:gdLst>
                  <a:gd name="T0" fmla="*/ 19 w 19"/>
                  <a:gd name="T1" fmla="*/ 0 h 26"/>
                  <a:gd name="T2" fmla="*/ 0 w 19"/>
                  <a:gd name="T3" fmla="*/ 20 h 26"/>
                  <a:gd name="T4" fmla="*/ 0 w 19"/>
                  <a:gd name="T5" fmla="*/ 23 h 26"/>
                  <a:gd name="T6" fmla="*/ 19 w 19"/>
                  <a:gd name="T7" fmla="*/ 3 h 26"/>
                  <a:gd name="T8" fmla="*/ 19 w 19"/>
                  <a:gd name="T9" fmla="*/ 6 h 26"/>
                  <a:gd name="T10" fmla="*/ 0 w 19"/>
                  <a:gd name="T11" fmla="*/ 26 h 26"/>
                  <a:gd name="T12" fmla="*/ 0 w 19"/>
                  <a:gd name="T13" fmla="*/ 2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6">
                    <a:moveTo>
                      <a:pt x="19" y="0"/>
                    </a:moveTo>
                    <a:lnTo>
                      <a:pt x="0" y="20"/>
                    </a:lnTo>
                    <a:lnTo>
                      <a:pt x="0" y="23"/>
                    </a:lnTo>
                    <a:lnTo>
                      <a:pt x="19" y="3"/>
                    </a:lnTo>
                    <a:lnTo>
                      <a:pt x="19" y="6"/>
                    </a:lnTo>
                    <a:lnTo>
                      <a:pt x="0" y="26"/>
                    </a:lnTo>
                    <a:lnTo>
                      <a:pt x="0"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6" name="Freeform 352">
                <a:extLst>
                  <a:ext uri="{FF2B5EF4-FFF2-40B4-BE49-F238E27FC236}">
                    <a16:creationId xmlns:a16="http://schemas.microsoft.com/office/drawing/2014/main" id="{BE2EF47C-3D32-49DF-ADF8-918E4C2F3F83}"/>
                  </a:ext>
                </a:extLst>
              </p:cNvPr>
              <p:cNvSpPr>
                <a:spLocks/>
              </p:cNvSpPr>
              <p:nvPr/>
            </p:nvSpPr>
            <p:spPr bwMode="auto">
              <a:xfrm>
                <a:off x="3701" y="1382"/>
                <a:ext cx="23" cy="20"/>
              </a:xfrm>
              <a:custGeom>
                <a:avLst/>
                <a:gdLst>
                  <a:gd name="T0" fmla="*/ 16 w 23"/>
                  <a:gd name="T1" fmla="*/ 0 h 20"/>
                  <a:gd name="T2" fmla="*/ 0 w 23"/>
                  <a:gd name="T3" fmla="*/ 20 h 20"/>
                  <a:gd name="T4" fmla="*/ 3 w 23"/>
                  <a:gd name="T5" fmla="*/ 20 h 20"/>
                  <a:gd name="T6" fmla="*/ 20 w 23"/>
                  <a:gd name="T7" fmla="*/ 0 h 20"/>
                  <a:gd name="T8" fmla="*/ 23 w 23"/>
                  <a:gd name="T9" fmla="*/ 0 h 20"/>
                  <a:gd name="T10" fmla="*/ 7 w 23"/>
                  <a:gd name="T11" fmla="*/ 20 h 20"/>
                  <a:gd name="T12" fmla="*/ 3 w 23"/>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16" y="0"/>
                    </a:moveTo>
                    <a:lnTo>
                      <a:pt x="0" y="20"/>
                    </a:lnTo>
                    <a:lnTo>
                      <a:pt x="3" y="20"/>
                    </a:lnTo>
                    <a:lnTo>
                      <a:pt x="20" y="0"/>
                    </a:lnTo>
                    <a:lnTo>
                      <a:pt x="23"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7" name="Freeform 353">
                <a:extLst>
                  <a:ext uri="{FF2B5EF4-FFF2-40B4-BE49-F238E27FC236}">
                    <a16:creationId xmlns:a16="http://schemas.microsoft.com/office/drawing/2014/main" id="{766EF35F-9BF9-E160-52FA-136E290B959F}"/>
                  </a:ext>
                </a:extLst>
              </p:cNvPr>
              <p:cNvSpPr>
                <a:spLocks/>
              </p:cNvSpPr>
              <p:nvPr/>
            </p:nvSpPr>
            <p:spPr bwMode="auto">
              <a:xfrm>
                <a:off x="3737" y="1435"/>
                <a:ext cx="10" cy="19"/>
              </a:xfrm>
              <a:custGeom>
                <a:avLst/>
                <a:gdLst>
                  <a:gd name="T0" fmla="*/ 0 w 10"/>
                  <a:gd name="T1" fmla="*/ 0 h 19"/>
                  <a:gd name="T2" fmla="*/ 3 w 10"/>
                  <a:gd name="T3" fmla="*/ 19 h 19"/>
                  <a:gd name="T4" fmla="*/ 7 w 10"/>
                  <a:gd name="T5" fmla="*/ 19 h 19"/>
                  <a:gd name="T6" fmla="*/ 3 w 10"/>
                  <a:gd name="T7" fmla="*/ 0 h 19"/>
                  <a:gd name="T8" fmla="*/ 7 w 10"/>
                  <a:gd name="T9" fmla="*/ 0 h 19"/>
                  <a:gd name="T10" fmla="*/ 10 w 10"/>
                  <a:gd name="T11" fmla="*/ 19 h 19"/>
                  <a:gd name="T12" fmla="*/ 7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0"/>
                    </a:moveTo>
                    <a:lnTo>
                      <a:pt x="3" y="19"/>
                    </a:lnTo>
                    <a:lnTo>
                      <a:pt x="7" y="19"/>
                    </a:lnTo>
                    <a:lnTo>
                      <a:pt x="3" y="0"/>
                    </a:lnTo>
                    <a:lnTo>
                      <a:pt x="7" y="0"/>
                    </a:lnTo>
                    <a:lnTo>
                      <a:pt x="10" y="19"/>
                    </a:lnTo>
                    <a:lnTo>
                      <a:pt x="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8" name="Freeform 354">
                <a:extLst>
                  <a:ext uri="{FF2B5EF4-FFF2-40B4-BE49-F238E27FC236}">
                    <a16:creationId xmlns:a16="http://schemas.microsoft.com/office/drawing/2014/main" id="{939D1309-0CED-6F07-13D7-A625588E0EB1}"/>
                  </a:ext>
                </a:extLst>
              </p:cNvPr>
              <p:cNvSpPr>
                <a:spLocks/>
              </p:cNvSpPr>
              <p:nvPr/>
            </p:nvSpPr>
            <p:spPr bwMode="auto">
              <a:xfrm>
                <a:off x="3740" y="1454"/>
                <a:ext cx="17" cy="20"/>
              </a:xfrm>
              <a:custGeom>
                <a:avLst/>
                <a:gdLst>
                  <a:gd name="T0" fmla="*/ 0 w 17"/>
                  <a:gd name="T1" fmla="*/ 0 h 20"/>
                  <a:gd name="T2" fmla="*/ 10 w 17"/>
                  <a:gd name="T3" fmla="*/ 20 h 20"/>
                  <a:gd name="T4" fmla="*/ 14 w 17"/>
                  <a:gd name="T5" fmla="*/ 20 h 20"/>
                  <a:gd name="T6" fmla="*/ 4 w 17"/>
                  <a:gd name="T7" fmla="*/ 0 h 20"/>
                  <a:gd name="T8" fmla="*/ 7 w 17"/>
                  <a:gd name="T9" fmla="*/ 0 h 20"/>
                  <a:gd name="T10" fmla="*/ 17 w 17"/>
                  <a:gd name="T11" fmla="*/ 20 h 20"/>
                  <a:gd name="T12" fmla="*/ 1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4" y="20"/>
                    </a:lnTo>
                    <a:lnTo>
                      <a:pt x="4" y="0"/>
                    </a:lnTo>
                    <a:lnTo>
                      <a:pt x="7" y="0"/>
                    </a:lnTo>
                    <a:lnTo>
                      <a:pt x="17" y="20"/>
                    </a:lnTo>
                    <a:lnTo>
                      <a:pt x="1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9" name="Freeform 355">
                <a:extLst>
                  <a:ext uri="{FF2B5EF4-FFF2-40B4-BE49-F238E27FC236}">
                    <a16:creationId xmlns:a16="http://schemas.microsoft.com/office/drawing/2014/main" id="{E96216EB-46C9-4D19-845B-C8BB39097BB8}"/>
                  </a:ext>
                </a:extLst>
              </p:cNvPr>
              <p:cNvSpPr>
                <a:spLocks/>
              </p:cNvSpPr>
              <p:nvPr/>
            </p:nvSpPr>
            <p:spPr bwMode="auto">
              <a:xfrm>
                <a:off x="3750" y="1474"/>
                <a:ext cx="20" cy="17"/>
              </a:xfrm>
              <a:custGeom>
                <a:avLst/>
                <a:gdLst>
                  <a:gd name="T0" fmla="*/ 0 w 20"/>
                  <a:gd name="T1" fmla="*/ 0 h 17"/>
                  <a:gd name="T2" fmla="*/ 13 w 20"/>
                  <a:gd name="T3" fmla="*/ 17 h 17"/>
                  <a:gd name="T4" fmla="*/ 17 w 20"/>
                  <a:gd name="T5" fmla="*/ 17 h 17"/>
                  <a:gd name="T6" fmla="*/ 4 w 20"/>
                  <a:gd name="T7" fmla="*/ 0 h 17"/>
                  <a:gd name="T8" fmla="*/ 7 w 20"/>
                  <a:gd name="T9" fmla="*/ 0 h 17"/>
                  <a:gd name="T10" fmla="*/ 20 w 20"/>
                  <a:gd name="T11" fmla="*/ 17 h 17"/>
                  <a:gd name="T12" fmla="*/ 17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13" y="17"/>
                    </a:lnTo>
                    <a:lnTo>
                      <a:pt x="17" y="17"/>
                    </a:lnTo>
                    <a:lnTo>
                      <a:pt x="4" y="0"/>
                    </a:lnTo>
                    <a:lnTo>
                      <a:pt x="7" y="0"/>
                    </a:lnTo>
                    <a:lnTo>
                      <a:pt x="20" y="17"/>
                    </a:lnTo>
                    <a:lnTo>
                      <a:pt x="17"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0" name="Freeform 356">
                <a:extLst>
                  <a:ext uri="{FF2B5EF4-FFF2-40B4-BE49-F238E27FC236}">
                    <a16:creationId xmlns:a16="http://schemas.microsoft.com/office/drawing/2014/main" id="{D6942AAF-2269-1539-F0EB-0B21957AA0C3}"/>
                  </a:ext>
                </a:extLst>
              </p:cNvPr>
              <p:cNvSpPr>
                <a:spLocks/>
              </p:cNvSpPr>
              <p:nvPr/>
            </p:nvSpPr>
            <p:spPr bwMode="auto">
              <a:xfrm>
                <a:off x="3767" y="1487"/>
                <a:ext cx="20" cy="17"/>
              </a:xfrm>
              <a:custGeom>
                <a:avLst/>
                <a:gdLst>
                  <a:gd name="T0" fmla="*/ 0 w 20"/>
                  <a:gd name="T1" fmla="*/ 0 h 17"/>
                  <a:gd name="T2" fmla="*/ 20 w 20"/>
                  <a:gd name="T3" fmla="*/ 10 h 17"/>
                  <a:gd name="T4" fmla="*/ 20 w 20"/>
                  <a:gd name="T5" fmla="*/ 13 h 17"/>
                  <a:gd name="T6" fmla="*/ 0 w 20"/>
                  <a:gd name="T7" fmla="*/ 4 h 17"/>
                  <a:gd name="T8" fmla="*/ 0 w 20"/>
                  <a:gd name="T9" fmla="*/ 7 h 17"/>
                  <a:gd name="T10" fmla="*/ 20 w 20"/>
                  <a:gd name="T11" fmla="*/ 17 h 17"/>
                  <a:gd name="T12" fmla="*/ 2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20" y="10"/>
                    </a:lnTo>
                    <a:lnTo>
                      <a:pt x="20" y="13"/>
                    </a:lnTo>
                    <a:lnTo>
                      <a:pt x="0" y="4"/>
                    </a:lnTo>
                    <a:lnTo>
                      <a:pt x="0" y="7"/>
                    </a:lnTo>
                    <a:lnTo>
                      <a:pt x="20" y="17"/>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1" name="Freeform 357">
                <a:extLst>
                  <a:ext uri="{FF2B5EF4-FFF2-40B4-BE49-F238E27FC236}">
                    <a16:creationId xmlns:a16="http://schemas.microsoft.com/office/drawing/2014/main" id="{8BEAFBD1-32DB-17CC-47BB-298964434FC7}"/>
                  </a:ext>
                </a:extLst>
              </p:cNvPr>
              <p:cNvSpPr>
                <a:spLocks/>
              </p:cNvSpPr>
              <p:nvPr/>
            </p:nvSpPr>
            <p:spPr bwMode="auto">
              <a:xfrm>
                <a:off x="3787" y="1497"/>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2" name="Freeform 358">
                <a:extLst>
                  <a:ext uri="{FF2B5EF4-FFF2-40B4-BE49-F238E27FC236}">
                    <a16:creationId xmlns:a16="http://schemas.microsoft.com/office/drawing/2014/main" id="{7FB32603-F544-CF32-CC23-9A711B3248DA}"/>
                  </a:ext>
                </a:extLst>
              </p:cNvPr>
              <p:cNvSpPr>
                <a:spLocks/>
              </p:cNvSpPr>
              <p:nvPr/>
            </p:nvSpPr>
            <p:spPr bwMode="auto">
              <a:xfrm>
                <a:off x="3810" y="1497"/>
                <a:ext cx="19" cy="10"/>
              </a:xfrm>
              <a:custGeom>
                <a:avLst/>
                <a:gdLst>
                  <a:gd name="T0" fmla="*/ 0 w 19"/>
                  <a:gd name="T1" fmla="*/ 3 h 10"/>
                  <a:gd name="T2" fmla="*/ 19 w 19"/>
                  <a:gd name="T3" fmla="*/ 0 h 10"/>
                  <a:gd name="T4" fmla="*/ 19 w 19"/>
                  <a:gd name="T5" fmla="*/ 3 h 10"/>
                  <a:gd name="T6" fmla="*/ 0 w 19"/>
                  <a:gd name="T7" fmla="*/ 7 h 10"/>
                  <a:gd name="T8" fmla="*/ 0 w 19"/>
                  <a:gd name="T9" fmla="*/ 10 h 10"/>
                  <a:gd name="T10" fmla="*/ 19 w 19"/>
                  <a:gd name="T11" fmla="*/ 7 h 10"/>
                  <a:gd name="T12" fmla="*/ 19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0" y="3"/>
                    </a:moveTo>
                    <a:lnTo>
                      <a:pt x="19" y="0"/>
                    </a:lnTo>
                    <a:lnTo>
                      <a:pt x="19" y="3"/>
                    </a:lnTo>
                    <a:lnTo>
                      <a:pt x="0" y="7"/>
                    </a:lnTo>
                    <a:lnTo>
                      <a:pt x="0" y="10"/>
                    </a:lnTo>
                    <a:lnTo>
                      <a:pt x="19" y="7"/>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 name="Freeform 359">
                <a:extLst>
                  <a:ext uri="{FF2B5EF4-FFF2-40B4-BE49-F238E27FC236}">
                    <a16:creationId xmlns:a16="http://schemas.microsoft.com/office/drawing/2014/main" id="{14235405-3858-5451-E5B7-9DD3CB1508D3}"/>
                  </a:ext>
                </a:extLst>
              </p:cNvPr>
              <p:cNvSpPr>
                <a:spLocks/>
              </p:cNvSpPr>
              <p:nvPr/>
            </p:nvSpPr>
            <p:spPr bwMode="auto">
              <a:xfrm>
                <a:off x="3829" y="1487"/>
                <a:ext cx="20" cy="17"/>
              </a:xfrm>
              <a:custGeom>
                <a:avLst/>
                <a:gdLst>
                  <a:gd name="T0" fmla="*/ 0 w 20"/>
                  <a:gd name="T1" fmla="*/ 10 h 17"/>
                  <a:gd name="T2" fmla="*/ 20 w 20"/>
                  <a:gd name="T3" fmla="*/ 0 h 17"/>
                  <a:gd name="T4" fmla="*/ 20 w 20"/>
                  <a:gd name="T5" fmla="*/ 4 h 17"/>
                  <a:gd name="T6" fmla="*/ 0 w 20"/>
                  <a:gd name="T7" fmla="*/ 13 h 17"/>
                  <a:gd name="T8" fmla="*/ 0 w 20"/>
                  <a:gd name="T9" fmla="*/ 17 h 17"/>
                  <a:gd name="T10" fmla="*/ 20 w 20"/>
                  <a:gd name="T11" fmla="*/ 7 h 17"/>
                  <a:gd name="T12" fmla="*/ 20 w 20"/>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4"/>
                    </a:lnTo>
                    <a:lnTo>
                      <a:pt x="0" y="13"/>
                    </a:lnTo>
                    <a:lnTo>
                      <a:pt x="0" y="1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4" name="Freeform 360">
                <a:extLst>
                  <a:ext uri="{FF2B5EF4-FFF2-40B4-BE49-F238E27FC236}">
                    <a16:creationId xmlns:a16="http://schemas.microsoft.com/office/drawing/2014/main" id="{1E333EDB-D628-D7DD-3B55-C5AE3F61B58E}"/>
                  </a:ext>
                </a:extLst>
              </p:cNvPr>
              <p:cNvSpPr>
                <a:spLocks/>
              </p:cNvSpPr>
              <p:nvPr/>
            </p:nvSpPr>
            <p:spPr bwMode="auto">
              <a:xfrm>
                <a:off x="3849" y="1471"/>
                <a:ext cx="17" cy="23"/>
              </a:xfrm>
              <a:custGeom>
                <a:avLst/>
                <a:gdLst>
                  <a:gd name="T0" fmla="*/ 0 w 17"/>
                  <a:gd name="T1" fmla="*/ 16 h 23"/>
                  <a:gd name="T2" fmla="*/ 17 w 17"/>
                  <a:gd name="T3" fmla="*/ 0 h 23"/>
                  <a:gd name="T4" fmla="*/ 17 w 17"/>
                  <a:gd name="T5" fmla="*/ 3 h 23"/>
                  <a:gd name="T6" fmla="*/ 0 w 17"/>
                  <a:gd name="T7" fmla="*/ 20 h 23"/>
                  <a:gd name="T8" fmla="*/ 0 w 17"/>
                  <a:gd name="T9" fmla="*/ 23 h 23"/>
                  <a:gd name="T10" fmla="*/ 17 w 17"/>
                  <a:gd name="T11" fmla="*/ 6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6"/>
                    </a:moveTo>
                    <a:lnTo>
                      <a:pt x="17" y="0"/>
                    </a:lnTo>
                    <a:lnTo>
                      <a:pt x="17" y="3"/>
                    </a:lnTo>
                    <a:lnTo>
                      <a:pt x="0" y="20"/>
                    </a:lnTo>
                    <a:lnTo>
                      <a:pt x="0" y="23"/>
                    </a:lnTo>
                    <a:lnTo>
                      <a:pt x="17" y="6"/>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5" name="Freeform 361">
                <a:extLst>
                  <a:ext uri="{FF2B5EF4-FFF2-40B4-BE49-F238E27FC236}">
                    <a16:creationId xmlns:a16="http://schemas.microsoft.com/office/drawing/2014/main" id="{DE1633EB-2A16-466D-E8A7-8CDA8D31347B}"/>
                  </a:ext>
                </a:extLst>
              </p:cNvPr>
              <p:cNvSpPr>
                <a:spLocks/>
              </p:cNvSpPr>
              <p:nvPr/>
            </p:nvSpPr>
            <p:spPr bwMode="auto">
              <a:xfrm>
                <a:off x="3862" y="1454"/>
                <a:ext cx="17" cy="20"/>
              </a:xfrm>
              <a:custGeom>
                <a:avLst/>
                <a:gdLst>
                  <a:gd name="T0" fmla="*/ 0 w 17"/>
                  <a:gd name="T1" fmla="*/ 20 h 20"/>
                  <a:gd name="T2" fmla="*/ 10 w 17"/>
                  <a:gd name="T3" fmla="*/ 0 h 20"/>
                  <a:gd name="T4" fmla="*/ 13 w 17"/>
                  <a:gd name="T5" fmla="*/ 0 h 20"/>
                  <a:gd name="T6" fmla="*/ 4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4"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6" name="Freeform 362">
                <a:extLst>
                  <a:ext uri="{FF2B5EF4-FFF2-40B4-BE49-F238E27FC236}">
                    <a16:creationId xmlns:a16="http://schemas.microsoft.com/office/drawing/2014/main" id="{4EEBBB0A-7909-0A7E-1D47-AEA96A755E0C}"/>
                  </a:ext>
                </a:extLst>
              </p:cNvPr>
              <p:cNvSpPr>
                <a:spLocks/>
              </p:cNvSpPr>
              <p:nvPr/>
            </p:nvSpPr>
            <p:spPr bwMode="auto">
              <a:xfrm>
                <a:off x="3872" y="1435"/>
                <a:ext cx="10" cy="19"/>
              </a:xfrm>
              <a:custGeom>
                <a:avLst/>
                <a:gdLst>
                  <a:gd name="T0" fmla="*/ 0 w 10"/>
                  <a:gd name="T1" fmla="*/ 19 h 19"/>
                  <a:gd name="T2" fmla="*/ 3 w 10"/>
                  <a:gd name="T3" fmla="*/ 0 h 19"/>
                  <a:gd name="T4" fmla="*/ 7 w 10"/>
                  <a:gd name="T5" fmla="*/ 0 h 19"/>
                  <a:gd name="T6" fmla="*/ 3 w 10"/>
                  <a:gd name="T7" fmla="*/ 19 h 19"/>
                  <a:gd name="T8" fmla="*/ 7 w 10"/>
                  <a:gd name="T9" fmla="*/ 19 h 19"/>
                  <a:gd name="T10" fmla="*/ 10 w 10"/>
                  <a:gd name="T11" fmla="*/ 0 h 19"/>
                  <a:gd name="T12" fmla="*/ 7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19"/>
                    </a:moveTo>
                    <a:lnTo>
                      <a:pt x="3" y="0"/>
                    </a:lnTo>
                    <a:lnTo>
                      <a:pt x="7" y="0"/>
                    </a:lnTo>
                    <a:lnTo>
                      <a:pt x="3" y="19"/>
                    </a:lnTo>
                    <a:lnTo>
                      <a:pt x="7" y="1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7" name="Freeform 363">
                <a:extLst>
                  <a:ext uri="{FF2B5EF4-FFF2-40B4-BE49-F238E27FC236}">
                    <a16:creationId xmlns:a16="http://schemas.microsoft.com/office/drawing/2014/main" id="{50B00A19-B2C2-516C-B5D6-00938EA146A7}"/>
                  </a:ext>
                </a:extLst>
              </p:cNvPr>
              <p:cNvSpPr>
                <a:spLocks/>
              </p:cNvSpPr>
              <p:nvPr/>
            </p:nvSpPr>
            <p:spPr bwMode="auto">
              <a:xfrm>
                <a:off x="3872" y="1411"/>
                <a:ext cx="10" cy="24"/>
              </a:xfrm>
              <a:custGeom>
                <a:avLst/>
                <a:gdLst>
                  <a:gd name="T0" fmla="*/ 3 w 10"/>
                  <a:gd name="T1" fmla="*/ 24 h 24"/>
                  <a:gd name="T2" fmla="*/ 0 w 10"/>
                  <a:gd name="T3" fmla="*/ 0 h 24"/>
                  <a:gd name="T4" fmla="*/ 3 w 10"/>
                  <a:gd name="T5" fmla="*/ 0 h 24"/>
                  <a:gd name="T6" fmla="*/ 7 w 10"/>
                  <a:gd name="T7" fmla="*/ 24 h 24"/>
                  <a:gd name="T8" fmla="*/ 10 w 10"/>
                  <a:gd name="T9" fmla="*/ 24 h 24"/>
                  <a:gd name="T10" fmla="*/ 7 w 10"/>
                  <a:gd name="T11" fmla="*/ 0 h 24"/>
                  <a:gd name="T12" fmla="*/ 3 w 1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24"/>
                    </a:moveTo>
                    <a:lnTo>
                      <a:pt x="0" y="0"/>
                    </a:lnTo>
                    <a:lnTo>
                      <a:pt x="3" y="0"/>
                    </a:lnTo>
                    <a:lnTo>
                      <a:pt x="7" y="24"/>
                    </a:lnTo>
                    <a:lnTo>
                      <a:pt x="10" y="2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8" name="Freeform 364">
                <a:extLst>
                  <a:ext uri="{FF2B5EF4-FFF2-40B4-BE49-F238E27FC236}">
                    <a16:creationId xmlns:a16="http://schemas.microsoft.com/office/drawing/2014/main" id="{706B748B-15CA-BC23-DDF0-A4705E8BEF53}"/>
                  </a:ext>
                </a:extLst>
              </p:cNvPr>
              <p:cNvSpPr>
                <a:spLocks/>
              </p:cNvSpPr>
              <p:nvPr/>
            </p:nvSpPr>
            <p:spPr bwMode="auto">
              <a:xfrm>
                <a:off x="3862" y="1392"/>
                <a:ext cx="17" cy="19"/>
              </a:xfrm>
              <a:custGeom>
                <a:avLst/>
                <a:gdLst>
                  <a:gd name="T0" fmla="*/ 10 w 17"/>
                  <a:gd name="T1" fmla="*/ 19 h 19"/>
                  <a:gd name="T2" fmla="*/ 0 w 17"/>
                  <a:gd name="T3" fmla="*/ 0 h 19"/>
                  <a:gd name="T4" fmla="*/ 4 w 17"/>
                  <a:gd name="T5" fmla="*/ 0 h 19"/>
                  <a:gd name="T6" fmla="*/ 13 w 17"/>
                  <a:gd name="T7" fmla="*/ 19 h 19"/>
                  <a:gd name="T8" fmla="*/ 17 w 17"/>
                  <a:gd name="T9" fmla="*/ 19 h 19"/>
                  <a:gd name="T10" fmla="*/ 7 w 17"/>
                  <a:gd name="T11" fmla="*/ 0 h 19"/>
                  <a:gd name="T12" fmla="*/ 4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19"/>
                    </a:moveTo>
                    <a:lnTo>
                      <a:pt x="0" y="0"/>
                    </a:lnTo>
                    <a:lnTo>
                      <a:pt x="4" y="0"/>
                    </a:lnTo>
                    <a:lnTo>
                      <a:pt x="13" y="19"/>
                    </a:lnTo>
                    <a:lnTo>
                      <a:pt x="17" y="1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9" name="Freeform 365">
                <a:extLst>
                  <a:ext uri="{FF2B5EF4-FFF2-40B4-BE49-F238E27FC236}">
                    <a16:creationId xmlns:a16="http://schemas.microsoft.com/office/drawing/2014/main" id="{780EB89A-FA9F-6F68-7241-E491EA1E2848}"/>
                  </a:ext>
                </a:extLst>
              </p:cNvPr>
              <p:cNvSpPr>
                <a:spLocks/>
              </p:cNvSpPr>
              <p:nvPr/>
            </p:nvSpPr>
            <p:spPr bwMode="auto">
              <a:xfrm>
                <a:off x="3849" y="1372"/>
                <a:ext cx="17" cy="23"/>
              </a:xfrm>
              <a:custGeom>
                <a:avLst/>
                <a:gdLst>
                  <a:gd name="T0" fmla="*/ 17 w 17"/>
                  <a:gd name="T1" fmla="*/ 16 h 23"/>
                  <a:gd name="T2" fmla="*/ 0 w 17"/>
                  <a:gd name="T3" fmla="*/ 0 h 23"/>
                  <a:gd name="T4" fmla="*/ 0 w 17"/>
                  <a:gd name="T5" fmla="*/ 3 h 23"/>
                  <a:gd name="T6" fmla="*/ 17 w 17"/>
                  <a:gd name="T7" fmla="*/ 20 h 23"/>
                  <a:gd name="T8" fmla="*/ 17 w 17"/>
                  <a:gd name="T9" fmla="*/ 23 h 23"/>
                  <a:gd name="T10" fmla="*/ 0 w 17"/>
                  <a:gd name="T11" fmla="*/ 7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20"/>
                    </a:lnTo>
                    <a:lnTo>
                      <a:pt x="17"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0" name="Freeform 366">
                <a:extLst>
                  <a:ext uri="{FF2B5EF4-FFF2-40B4-BE49-F238E27FC236}">
                    <a16:creationId xmlns:a16="http://schemas.microsoft.com/office/drawing/2014/main" id="{3D701400-5D26-A2E9-E70C-83722DBF4006}"/>
                  </a:ext>
                </a:extLst>
              </p:cNvPr>
              <p:cNvSpPr>
                <a:spLocks/>
              </p:cNvSpPr>
              <p:nvPr/>
            </p:nvSpPr>
            <p:spPr bwMode="auto">
              <a:xfrm>
                <a:off x="3829" y="136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1" name="Freeform 367">
                <a:extLst>
                  <a:ext uri="{FF2B5EF4-FFF2-40B4-BE49-F238E27FC236}">
                    <a16:creationId xmlns:a16="http://schemas.microsoft.com/office/drawing/2014/main" id="{6616852A-0141-E744-C64D-1AB852AB5D6B}"/>
                  </a:ext>
                </a:extLst>
              </p:cNvPr>
              <p:cNvSpPr>
                <a:spLocks/>
              </p:cNvSpPr>
              <p:nvPr/>
            </p:nvSpPr>
            <p:spPr bwMode="auto">
              <a:xfrm>
                <a:off x="3810" y="1359"/>
                <a:ext cx="19" cy="10"/>
              </a:xfrm>
              <a:custGeom>
                <a:avLst/>
                <a:gdLst>
                  <a:gd name="T0" fmla="*/ 19 w 19"/>
                  <a:gd name="T1" fmla="*/ 3 h 10"/>
                  <a:gd name="T2" fmla="*/ 0 w 19"/>
                  <a:gd name="T3" fmla="*/ 0 h 10"/>
                  <a:gd name="T4" fmla="*/ 0 w 19"/>
                  <a:gd name="T5" fmla="*/ 3 h 10"/>
                  <a:gd name="T6" fmla="*/ 19 w 19"/>
                  <a:gd name="T7" fmla="*/ 6 h 10"/>
                  <a:gd name="T8" fmla="*/ 19 w 19"/>
                  <a:gd name="T9" fmla="*/ 10 h 10"/>
                  <a:gd name="T10" fmla="*/ 0 w 19"/>
                  <a:gd name="T11" fmla="*/ 6 h 10"/>
                  <a:gd name="T12" fmla="*/ 0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3"/>
                    </a:moveTo>
                    <a:lnTo>
                      <a:pt x="0" y="0"/>
                    </a:lnTo>
                    <a:lnTo>
                      <a:pt x="0" y="3"/>
                    </a:lnTo>
                    <a:lnTo>
                      <a:pt x="19" y="6"/>
                    </a:lnTo>
                    <a:lnTo>
                      <a:pt x="1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2" name="Freeform 368">
                <a:extLst>
                  <a:ext uri="{FF2B5EF4-FFF2-40B4-BE49-F238E27FC236}">
                    <a16:creationId xmlns:a16="http://schemas.microsoft.com/office/drawing/2014/main" id="{117C88DB-560A-44BD-038F-BD97239660AF}"/>
                  </a:ext>
                </a:extLst>
              </p:cNvPr>
              <p:cNvSpPr>
                <a:spLocks/>
              </p:cNvSpPr>
              <p:nvPr/>
            </p:nvSpPr>
            <p:spPr bwMode="auto">
              <a:xfrm>
                <a:off x="3787" y="135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3" name="Freeform 369">
                <a:extLst>
                  <a:ext uri="{FF2B5EF4-FFF2-40B4-BE49-F238E27FC236}">
                    <a16:creationId xmlns:a16="http://schemas.microsoft.com/office/drawing/2014/main" id="{52D91ECB-2956-DA1E-EAE9-44AD5A66EE61}"/>
                  </a:ext>
                </a:extLst>
              </p:cNvPr>
              <p:cNvSpPr>
                <a:spLocks/>
              </p:cNvSpPr>
              <p:nvPr/>
            </p:nvSpPr>
            <p:spPr bwMode="auto">
              <a:xfrm>
                <a:off x="3767" y="1362"/>
                <a:ext cx="20" cy="17"/>
              </a:xfrm>
              <a:custGeom>
                <a:avLst/>
                <a:gdLst>
                  <a:gd name="T0" fmla="*/ 20 w 20"/>
                  <a:gd name="T1" fmla="*/ 0 h 17"/>
                  <a:gd name="T2" fmla="*/ 0 w 20"/>
                  <a:gd name="T3" fmla="*/ 10 h 17"/>
                  <a:gd name="T4" fmla="*/ 0 w 20"/>
                  <a:gd name="T5" fmla="*/ 13 h 17"/>
                  <a:gd name="T6" fmla="*/ 20 w 20"/>
                  <a:gd name="T7" fmla="*/ 3 h 17"/>
                  <a:gd name="T8" fmla="*/ 20 w 20"/>
                  <a:gd name="T9" fmla="*/ 7 h 17"/>
                  <a:gd name="T10" fmla="*/ 0 w 20"/>
                  <a:gd name="T11" fmla="*/ 17 h 17"/>
                  <a:gd name="T12" fmla="*/ 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3"/>
                    </a:lnTo>
                    <a:lnTo>
                      <a:pt x="20" y="3"/>
                    </a:lnTo>
                    <a:lnTo>
                      <a:pt x="2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4" name="Freeform 370">
                <a:extLst>
                  <a:ext uri="{FF2B5EF4-FFF2-40B4-BE49-F238E27FC236}">
                    <a16:creationId xmlns:a16="http://schemas.microsoft.com/office/drawing/2014/main" id="{69051D65-7E3A-AECA-1A11-8216E2844BDD}"/>
                  </a:ext>
                </a:extLst>
              </p:cNvPr>
              <p:cNvSpPr>
                <a:spLocks/>
              </p:cNvSpPr>
              <p:nvPr/>
            </p:nvSpPr>
            <p:spPr bwMode="auto">
              <a:xfrm>
                <a:off x="3750" y="1375"/>
                <a:ext cx="20" cy="17"/>
              </a:xfrm>
              <a:custGeom>
                <a:avLst/>
                <a:gdLst>
                  <a:gd name="T0" fmla="*/ 13 w 20"/>
                  <a:gd name="T1" fmla="*/ 0 h 17"/>
                  <a:gd name="T2" fmla="*/ 0 w 20"/>
                  <a:gd name="T3" fmla="*/ 17 h 17"/>
                  <a:gd name="T4" fmla="*/ 4 w 20"/>
                  <a:gd name="T5" fmla="*/ 17 h 17"/>
                  <a:gd name="T6" fmla="*/ 17 w 20"/>
                  <a:gd name="T7" fmla="*/ 0 h 17"/>
                  <a:gd name="T8" fmla="*/ 20 w 20"/>
                  <a:gd name="T9" fmla="*/ 0 h 17"/>
                  <a:gd name="T10" fmla="*/ 7 w 20"/>
                  <a:gd name="T11" fmla="*/ 17 h 17"/>
                  <a:gd name="T12" fmla="*/ 4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4" y="17"/>
                    </a:lnTo>
                    <a:lnTo>
                      <a:pt x="17" y="0"/>
                    </a:lnTo>
                    <a:lnTo>
                      <a:pt x="20" y="0"/>
                    </a:lnTo>
                    <a:lnTo>
                      <a:pt x="7" y="17"/>
                    </a:lnTo>
                    <a:lnTo>
                      <a:pt x="4"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5" name="Freeform 371">
                <a:extLst>
                  <a:ext uri="{FF2B5EF4-FFF2-40B4-BE49-F238E27FC236}">
                    <a16:creationId xmlns:a16="http://schemas.microsoft.com/office/drawing/2014/main" id="{70EDC1A0-F2B5-810E-603B-BC7C9B4B1A2C}"/>
                  </a:ext>
                </a:extLst>
              </p:cNvPr>
              <p:cNvSpPr>
                <a:spLocks/>
              </p:cNvSpPr>
              <p:nvPr/>
            </p:nvSpPr>
            <p:spPr bwMode="auto">
              <a:xfrm>
                <a:off x="3740" y="1392"/>
                <a:ext cx="17" cy="19"/>
              </a:xfrm>
              <a:custGeom>
                <a:avLst/>
                <a:gdLst>
                  <a:gd name="T0" fmla="*/ 10 w 17"/>
                  <a:gd name="T1" fmla="*/ 0 h 19"/>
                  <a:gd name="T2" fmla="*/ 0 w 17"/>
                  <a:gd name="T3" fmla="*/ 19 h 19"/>
                  <a:gd name="T4" fmla="*/ 4 w 17"/>
                  <a:gd name="T5" fmla="*/ 19 h 19"/>
                  <a:gd name="T6" fmla="*/ 14 w 17"/>
                  <a:gd name="T7" fmla="*/ 0 h 19"/>
                  <a:gd name="T8" fmla="*/ 17 w 17"/>
                  <a:gd name="T9" fmla="*/ 0 h 19"/>
                  <a:gd name="T10" fmla="*/ 7 w 17"/>
                  <a:gd name="T11" fmla="*/ 19 h 19"/>
                  <a:gd name="T12" fmla="*/ 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0"/>
                    </a:moveTo>
                    <a:lnTo>
                      <a:pt x="0" y="19"/>
                    </a:lnTo>
                    <a:lnTo>
                      <a:pt x="4" y="19"/>
                    </a:lnTo>
                    <a:lnTo>
                      <a:pt x="14" y="0"/>
                    </a:lnTo>
                    <a:lnTo>
                      <a:pt x="17" y="0"/>
                    </a:lnTo>
                    <a:lnTo>
                      <a:pt x="7" y="19"/>
                    </a:lnTo>
                    <a:lnTo>
                      <a:pt x="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6" name="Freeform 372">
                <a:extLst>
                  <a:ext uri="{FF2B5EF4-FFF2-40B4-BE49-F238E27FC236}">
                    <a16:creationId xmlns:a16="http://schemas.microsoft.com/office/drawing/2014/main" id="{521FB08E-6D74-E73A-4743-513CD8A814D7}"/>
                  </a:ext>
                </a:extLst>
              </p:cNvPr>
              <p:cNvSpPr>
                <a:spLocks/>
              </p:cNvSpPr>
              <p:nvPr/>
            </p:nvSpPr>
            <p:spPr bwMode="auto">
              <a:xfrm>
                <a:off x="3737" y="1411"/>
                <a:ext cx="10" cy="24"/>
              </a:xfrm>
              <a:custGeom>
                <a:avLst/>
                <a:gdLst>
                  <a:gd name="T0" fmla="*/ 3 w 10"/>
                  <a:gd name="T1" fmla="*/ 0 h 24"/>
                  <a:gd name="T2" fmla="*/ 0 w 10"/>
                  <a:gd name="T3" fmla="*/ 24 h 24"/>
                  <a:gd name="T4" fmla="*/ 3 w 10"/>
                  <a:gd name="T5" fmla="*/ 24 h 24"/>
                  <a:gd name="T6" fmla="*/ 7 w 10"/>
                  <a:gd name="T7" fmla="*/ 0 h 24"/>
                  <a:gd name="T8" fmla="*/ 10 w 10"/>
                  <a:gd name="T9" fmla="*/ 0 h 24"/>
                  <a:gd name="T10" fmla="*/ 7 w 10"/>
                  <a:gd name="T11" fmla="*/ 24 h 24"/>
                  <a:gd name="T12" fmla="*/ 3 w 10"/>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0"/>
                    </a:moveTo>
                    <a:lnTo>
                      <a:pt x="0" y="24"/>
                    </a:lnTo>
                    <a:lnTo>
                      <a:pt x="3" y="24"/>
                    </a:lnTo>
                    <a:lnTo>
                      <a:pt x="7" y="0"/>
                    </a:lnTo>
                    <a:lnTo>
                      <a:pt x="10" y="0"/>
                    </a:lnTo>
                    <a:lnTo>
                      <a:pt x="7" y="24"/>
                    </a:lnTo>
                    <a:lnTo>
                      <a:pt x="3" y="2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7" name="Freeform 373">
                <a:extLst>
                  <a:ext uri="{FF2B5EF4-FFF2-40B4-BE49-F238E27FC236}">
                    <a16:creationId xmlns:a16="http://schemas.microsoft.com/office/drawing/2014/main" id="{9E6DC518-B11D-A90D-0AA2-6EDD0F6E9EBF}"/>
                  </a:ext>
                </a:extLst>
              </p:cNvPr>
              <p:cNvSpPr>
                <a:spLocks/>
              </p:cNvSpPr>
              <p:nvPr/>
            </p:nvSpPr>
            <p:spPr bwMode="auto">
              <a:xfrm>
                <a:off x="3767" y="1435"/>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8" name="Freeform 374">
                <a:extLst>
                  <a:ext uri="{FF2B5EF4-FFF2-40B4-BE49-F238E27FC236}">
                    <a16:creationId xmlns:a16="http://schemas.microsoft.com/office/drawing/2014/main" id="{F87B404C-4CB5-B5FC-A1DC-7D63D3E751B4}"/>
                  </a:ext>
                </a:extLst>
              </p:cNvPr>
              <p:cNvSpPr>
                <a:spLocks/>
              </p:cNvSpPr>
              <p:nvPr/>
            </p:nvSpPr>
            <p:spPr bwMode="auto">
              <a:xfrm>
                <a:off x="3767" y="1448"/>
                <a:ext cx="13" cy="10"/>
              </a:xfrm>
              <a:custGeom>
                <a:avLst/>
                <a:gdLst>
                  <a:gd name="T0" fmla="*/ 0 w 13"/>
                  <a:gd name="T1" fmla="*/ 0 h 10"/>
                  <a:gd name="T2" fmla="*/ 6 w 13"/>
                  <a:gd name="T3" fmla="*/ 10 h 10"/>
                  <a:gd name="T4" fmla="*/ 10 w 13"/>
                  <a:gd name="T5" fmla="*/ 10 h 10"/>
                  <a:gd name="T6" fmla="*/ 3 w 13"/>
                  <a:gd name="T7" fmla="*/ 0 h 10"/>
                  <a:gd name="T8" fmla="*/ 6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6" y="10"/>
                    </a:lnTo>
                    <a:lnTo>
                      <a:pt x="10" y="10"/>
                    </a:lnTo>
                    <a:lnTo>
                      <a:pt x="3" y="0"/>
                    </a:lnTo>
                    <a:lnTo>
                      <a:pt x="6"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9" name="Freeform 375">
                <a:extLst>
                  <a:ext uri="{FF2B5EF4-FFF2-40B4-BE49-F238E27FC236}">
                    <a16:creationId xmlns:a16="http://schemas.microsoft.com/office/drawing/2014/main" id="{2B2FB74A-2C79-9945-FA83-B6D9E58D326C}"/>
                  </a:ext>
                </a:extLst>
              </p:cNvPr>
              <p:cNvSpPr>
                <a:spLocks/>
              </p:cNvSpPr>
              <p:nvPr/>
            </p:nvSpPr>
            <p:spPr bwMode="auto">
              <a:xfrm>
                <a:off x="3777" y="1454"/>
                <a:ext cx="10" cy="17"/>
              </a:xfrm>
              <a:custGeom>
                <a:avLst/>
                <a:gdLst>
                  <a:gd name="T0" fmla="*/ 0 w 10"/>
                  <a:gd name="T1" fmla="*/ 0 h 17"/>
                  <a:gd name="T2" fmla="*/ 10 w 10"/>
                  <a:gd name="T3" fmla="*/ 10 h 17"/>
                  <a:gd name="T4" fmla="*/ 10 w 10"/>
                  <a:gd name="T5" fmla="*/ 13 h 17"/>
                  <a:gd name="T6" fmla="*/ 0 w 10"/>
                  <a:gd name="T7" fmla="*/ 4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4"/>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0" name="Freeform 376">
                <a:extLst>
                  <a:ext uri="{FF2B5EF4-FFF2-40B4-BE49-F238E27FC236}">
                    <a16:creationId xmlns:a16="http://schemas.microsoft.com/office/drawing/2014/main" id="{34A9B667-9B25-9B89-B703-1F5C1D15D722}"/>
                  </a:ext>
                </a:extLst>
              </p:cNvPr>
              <p:cNvSpPr>
                <a:spLocks/>
              </p:cNvSpPr>
              <p:nvPr/>
            </p:nvSpPr>
            <p:spPr bwMode="auto">
              <a:xfrm>
                <a:off x="3787" y="1464"/>
                <a:ext cx="9" cy="10"/>
              </a:xfrm>
              <a:custGeom>
                <a:avLst/>
                <a:gdLst>
                  <a:gd name="T0" fmla="*/ 0 w 9"/>
                  <a:gd name="T1" fmla="*/ 0 h 10"/>
                  <a:gd name="T2" fmla="*/ 9 w 9"/>
                  <a:gd name="T3" fmla="*/ 3 h 10"/>
                  <a:gd name="T4" fmla="*/ 9 w 9"/>
                  <a:gd name="T5" fmla="*/ 7 h 10"/>
                  <a:gd name="T6" fmla="*/ 0 w 9"/>
                  <a:gd name="T7" fmla="*/ 3 h 10"/>
                  <a:gd name="T8" fmla="*/ 0 w 9"/>
                  <a:gd name="T9" fmla="*/ 7 h 10"/>
                  <a:gd name="T10" fmla="*/ 9 w 9"/>
                  <a:gd name="T11" fmla="*/ 10 h 10"/>
                  <a:gd name="T12" fmla="*/ 9 w 9"/>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9" y="3"/>
                    </a:lnTo>
                    <a:lnTo>
                      <a:pt x="9" y="7"/>
                    </a:lnTo>
                    <a:lnTo>
                      <a:pt x="0" y="3"/>
                    </a:lnTo>
                    <a:lnTo>
                      <a:pt x="0" y="7"/>
                    </a:lnTo>
                    <a:lnTo>
                      <a:pt x="9" y="10"/>
                    </a:lnTo>
                    <a:lnTo>
                      <a:pt x="9"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1" name="Freeform 377">
                <a:extLst>
                  <a:ext uri="{FF2B5EF4-FFF2-40B4-BE49-F238E27FC236}">
                    <a16:creationId xmlns:a16="http://schemas.microsoft.com/office/drawing/2014/main" id="{D17FC0F4-CB6F-4A3B-5821-C14A9891DE52}"/>
                  </a:ext>
                </a:extLst>
              </p:cNvPr>
              <p:cNvSpPr>
                <a:spLocks/>
              </p:cNvSpPr>
              <p:nvPr/>
            </p:nvSpPr>
            <p:spPr bwMode="auto">
              <a:xfrm>
                <a:off x="3796" y="1467"/>
                <a:ext cx="14" cy="10"/>
              </a:xfrm>
              <a:custGeom>
                <a:avLst/>
                <a:gdLst>
                  <a:gd name="T0" fmla="*/ 0 w 14"/>
                  <a:gd name="T1" fmla="*/ 0 h 10"/>
                  <a:gd name="T2" fmla="*/ 14 w 14"/>
                  <a:gd name="T3" fmla="*/ 4 h 10"/>
                  <a:gd name="T4" fmla="*/ 14 w 14"/>
                  <a:gd name="T5" fmla="*/ 7 h 10"/>
                  <a:gd name="T6" fmla="*/ 0 w 14"/>
                  <a:gd name="T7" fmla="*/ 4 h 10"/>
                  <a:gd name="T8" fmla="*/ 0 w 14"/>
                  <a:gd name="T9" fmla="*/ 7 h 10"/>
                  <a:gd name="T10" fmla="*/ 14 w 14"/>
                  <a:gd name="T11" fmla="*/ 10 h 10"/>
                  <a:gd name="T12" fmla="*/ 14 w 1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0" y="0"/>
                    </a:moveTo>
                    <a:lnTo>
                      <a:pt x="14" y="4"/>
                    </a:lnTo>
                    <a:lnTo>
                      <a:pt x="14" y="7"/>
                    </a:lnTo>
                    <a:lnTo>
                      <a:pt x="0" y="4"/>
                    </a:lnTo>
                    <a:lnTo>
                      <a:pt x="0" y="7"/>
                    </a:lnTo>
                    <a:lnTo>
                      <a:pt x="14" y="10"/>
                    </a:lnTo>
                    <a:lnTo>
                      <a:pt x="1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2" name="Freeform 378">
                <a:extLst>
                  <a:ext uri="{FF2B5EF4-FFF2-40B4-BE49-F238E27FC236}">
                    <a16:creationId xmlns:a16="http://schemas.microsoft.com/office/drawing/2014/main" id="{DC3866F1-7720-7D34-52B8-96F8BD0D16EC}"/>
                  </a:ext>
                </a:extLst>
              </p:cNvPr>
              <p:cNvSpPr>
                <a:spLocks/>
              </p:cNvSpPr>
              <p:nvPr/>
            </p:nvSpPr>
            <p:spPr bwMode="auto">
              <a:xfrm>
                <a:off x="3810" y="1467"/>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 name="Freeform 379">
                <a:extLst>
                  <a:ext uri="{FF2B5EF4-FFF2-40B4-BE49-F238E27FC236}">
                    <a16:creationId xmlns:a16="http://schemas.microsoft.com/office/drawing/2014/main" id="{5BDC51EA-CF64-5790-67A9-5425FAD16ADA}"/>
                  </a:ext>
                </a:extLst>
              </p:cNvPr>
              <p:cNvSpPr>
                <a:spLocks/>
              </p:cNvSpPr>
              <p:nvPr/>
            </p:nvSpPr>
            <p:spPr bwMode="auto">
              <a:xfrm>
                <a:off x="3823" y="1464"/>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4" name="Freeform 380">
                <a:extLst>
                  <a:ext uri="{FF2B5EF4-FFF2-40B4-BE49-F238E27FC236}">
                    <a16:creationId xmlns:a16="http://schemas.microsoft.com/office/drawing/2014/main" id="{8991DEE0-587D-D851-DF0C-92C862D88516}"/>
                  </a:ext>
                </a:extLst>
              </p:cNvPr>
              <p:cNvSpPr>
                <a:spLocks/>
              </p:cNvSpPr>
              <p:nvPr/>
            </p:nvSpPr>
            <p:spPr bwMode="auto">
              <a:xfrm>
                <a:off x="3833" y="1454"/>
                <a:ext cx="9" cy="17"/>
              </a:xfrm>
              <a:custGeom>
                <a:avLst/>
                <a:gdLst>
                  <a:gd name="T0" fmla="*/ 0 w 9"/>
                  <a:gd name="T1" fmla="*/ 10 h 17"/>
                  <a:gd name="T2" fmla="*/ 9 w 9"/>
                  <a:gd name="T3" fmla="*/ 0 h 17"/>
                  <a:gd name="T4" fmla="*/ 9 w 9"/>
                  <a:gd name="T5" fmla="*/ 4 h 17"/>
                  <a:gd name="T6" fmla="*/ 0 w 9"/>
                  <a:gd name="T7" fmla="*/ 13 h 17"/>
                  <a:gd name="T8" fmla="*/ 0 w 9"/>
                  <a:gd name="T9" fmla="*/ 17 h 17"/>
                  <a:gd name="T10" fmla="*/ 9 w 9"/>
                  <a:gd name="T11" fmla="*/ 7 h 17"/>
                  <a:gd name="T12" fmla="*/ 9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0" y="10"/>
                    </a:moveTo>
                    <a:lnTo>
                      <a:pt x="9" y="0"/>
                    </a:lnTo>
                    <a:lnTo>
                      <a:pt x="9" y="4"/>
                    </a:lnTo>
                    <a:lnTo>
                      <a:pt x="0" y="13"/>
                    </a:lnTo>
                    <a:lnTo>
                      <a:pt x="0" y="17"/>
                    </a:lnTo>
                    <a:lnTo>
                      <a:pt x="9" y="7"/>
                    </a:lnTo>
                    <a:lnTo>
                      <a:pt x="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5" name="Freeform 381">
                <a:extLst>
                  <a:ext uri="{FF2B5EF4-FFF2-40B4-BE49-F238E27FC236}">
                    <a16:creationId xmlns:a16="http://schemas.microsoft.com/office/drawing/2014/main" id="{6BFF326E-25A1-53DE-6CC5-FFA8B895B2F7}"/>
                  </a:ext>
                </a:extLst>
              </p:cNvPr>
              <p:cNvSpPr>
                <a:spLocks/>
              </p:cNvSpPr>
              <p:nvPr/>
            </p:nvSpPr>
            <p:spPr bwMode="auto">
              <a:xfrm>
                <a:off x="3839" y="1448"/>
                <a:ext cx="13" cy="10"/>
              </a:xfrm>
              <a:custGeom>
                <a:avLst/>
                <a:gdLst>
                  <a:gd name="T0" fmla="*/ 0 w 13"/>
                  <a:gd name="T1" fmla="*/ 10 h 10"/>
                  <a:gd name="T2" fmla="*/ 7 w 13"/>
                  <a:gd name="T3" fmla="*/ 0 h 10"/>
                  <a:gd name="T4" fmla="*/ 10 w 13"/>
                  <a:gd name="T5" fmla="*/ 0 h 10"/>
                  <a:gd name="T6" fmla="*/ 3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3"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6" name="Freeform 382">
                <a:extLst>
                  <a:ext uri="{FF2B5EF4-FFF2-40B4-BE49-F238E27FC236}">
                    <a16:creationId xmlns:a16="http://schemas.microsoft.com/office/drawing/2014/main" id="{3DF800D4-BF66-108D-2038-6D9AFC1B2425}"/>
                  </a:ext>
                </a:extLst>
              </p:cNvPr>
              <p:cNvSpPr>
                <a:spLocks/>
              </p:cNvSpPr>
              <p:nvPr/>
            </p:nvSpPr>
            <p:spPr bwMode="auto">
              <a:xfrm>
                <a:off x="3846" y="1435"/>
                <a:ext cx="6" cy="13"/>
              </a:xfrm>
              <a:custGeom>
                <a:avLst/>
                <a:gdLst>
                  <a:gd name="T0" fmla="*/ 0 w 6"/>
                  <a:gd name="T1" fmla="*/ 13 h 13"/>
                  <a:gd name="T2" fmla="*/ 0 w 6"/>
                  <a:gd name="T3" fmla="*/ 0 h 13"/>
                  <a:gd name="T4" fmla="*/ 3 w 6"/>
                  <a:gd name="T5" fmla="*/ 0 h 13"/>
                  <a:gd name="T6" fmla="*/ 3 w 6"/>
                  <a:gd name="T7" fmla="*/ 13 h 13"/>
                  <a:gd name="T8" fmla="*/ 6 w 6"/>
                  <a:gd name="T9" fmla="*/ 13 h 13"/>
                  <a:gd name="T10" fmla="*/ 6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13"/>
                    </a:moveTo>
                    <a:lnTo>
                      <a:pt x="0" y="0"/>
                    </a:lnTo>
                    <a:lnTo>
                      <a:pt x="3" y="0"/>
                    </a:lnTo>
                    <a:lnTo>
                      <a:pt x="3" y="13"/>
                    </a:lnTo>
                    <a:lnTo>
                      <a:pt x="6"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7" name="Freeform 383">
                <a:extLst>
                  <a:ext uri="{FF2B5EF4-FFF2-40B4-BE49-F238E27FC236}">
                    <a16:creationId xmlns:a16="http://schemas.microsoft.com/office/drawing/2014/main" id="{AE874495-04F5-FB6C-2483-B711C3BA0BF8}"/>
                  </a:ext>
                </a:extLst>
              </p:cNvPr>
              <p:cNvSpPr>
                <a:spLocks/>
              </p:cNvSpPr>
              <p:nvPr/>
            </p:nvSpPr>
            <p:spPr bwMode="auto">
              <a:xfrm>
                <a:off x="3846" y="1421"/>
                <a:ext cx="6" cy="14"/>
              </a:xfrm>
              <a:custGeom>
                <a:avLst/>
                <a:gdLst>
                  <a:gd name="T0" fmla="*/ 0 w 6"/>
                  <a:gd name="T1" fmla="*/ 14 h 14"/>
                  <a:gd name="T2" fmla="*/ 0 w 6"/>
                  <a:gd name="T3" fmla="*/ 0 h 14"/>
                  <a:gd name="T4" fmla="*/ 3 w 6"/>
                  <a:gd name="T5" fmla="*/ 0 h 14"/>
                  <a:gd name="T6" fmla="*/ 3 w 6"/>
                  <a:gd name="T7" fmla="*/ 14 h 14"/>
                  <a:gd name="T8" fmla="*/ 6 w 6"/>
                  <a:gd name="T9" fmla="*/ 14 h 14"/>
                  <a:gd name="T10" fmla="*/ 6 w 6"/>
                  <a:gd name="T11" fmla="*/ 0 h 14"/>
                  <a:gd name="T12" fmla="*/ 3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14"/>
                    </a:moveTo>
                    <a:lnTo>
                      <a:pt x="0" y="0"/>
                    </a:lnTo>
                    <a:lnTo>
                      <a:pt x="3" y="0"/>
                    </a:lnTo>
                    <a:lnTo>
                      <a:pt x="3" y="14"/>
                    </a:lnTo>
                    <a:lnTo>
                      <a:pt x="6" y="1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8" name="Freeform 384">
                <a:extLst>
                  <a:ext uri="{FF2B5EF4-FFF2-40B4-BE49-F238E27FC236}">
                    <a16:creationId xmlns:a16="http://schemas.microsoft.com/office/drawing/2014/main" id="{6411C3F3-B5B2-F494-44A1-BC2E0BD48BEB}"/>
                  </a:ext>
                </a:extLst>
              </p:cNvPr>
              <p:cNvSpPr>
                <a:spLocks/>
              </p:cNvSpPr>
              <p:nvPr/>
            </p:nvSpPr>
            <p:spPr bwMode="auto">
              <a:xfrm>
                <a:off x="3839" y="1411"/>
                <a:ext cx="13" cy="10"/>
              </a:xfrm>
              <a:custGeom>
                <a:avLst/>
                <a:gdLst>
                  <a:gd name="T0" fmla="*/ 7 w 13"/>
                  <a:gd name="T1" fmla="*/ 10 h 10"/>
                  <a:gd name="T2" fmla="*/ 0 w 13"/>
                  <a:gd name="T3" fmla="*/ 0 h 10"/>
                  <a:gd name="T4" fmla="*/ 3 w 13"/>
                  <a:gd name="T5" fmla="*/ 0 h 10"/>
                  <a:gd name="T6" fmla="*/ 10 w 13"/>
                  <a:gd name="T7" fmla="*/ 10 h 10"/>
                  <a:gd name="T8" fmla="*/ 13 w 13"/>
                  <a:gd name="T9" fmla="*/ 10 h 10"/>
                  <a:gd name="T10" fmla="*/ 7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3" y="0"/>
                    </a:lnTo>
                    <a:lnTo>
                      <a:pt x="10" y="10"/>
                    </a:lnTo>
                    <a:lnTo>
                      <a:pt x="13"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9" name="Freeform 385">
                <a:extLst>
                  <a:ext uri="{FF2B5EF4-FFF2-40B4-BE49-F238E27FC236}">
                    <a16:creationId xmlns:a16="http://schemas.microsoft.com/office/drawing/2014/main" id="{019D86D9-639A-AA88-DC90-3583DD4B3D55}"/>
                  </a:ext>
                </a:extLst>
              </p:cNvPr>
              <p:cNvSpPr>
                <a:spLocks/>
              </p:cNvSpPr>
              <p:nvPr/>
            </p:nvSpPr>
            <p:spPr bwMode="auto">
              <a:xfrm>
                <a:off x="3833" y="1398"/>
                <a:ext cx="9" cy="17"/>
              </a:xfrm>
              <a:custGeom>
                <a:avLst/>
                <a:gdLst>
                  <a:gd name="T0" fmla="*/ 9 w 9"/>
                  <a:gd name="T1" fmla="*/ 10 h 17"/>
                  <a:gd name="T2" fmla="*/ 0 w 9"/>
                  <a:gd name="T3" fmla="*/ 0 h 17"/>
                  <a:gd name="T4" fmla="*/ 0 w 9"/>
                  <a:gd name="T5" fmla="*/ 4 h 17"/>
                  <a:gd name="T6" fmla="*/ 9 w 9"/>
                  <a:gd name="T7" fmla="*/ 13 h 17"/>
                  <a:gd name="T8" fmla="*/ 9 w 9"/>
                  <a:gd name="T9" fmla="*/ 17 h 17"/>
                  <a:gd name="T10" fmla="*/ 0 w 9"/>
                  <a:gd name="T11" fmla="*/ 7 h 17"/>
                  <a:gd name="T12" fmla="*/ 0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9" y="10"/>
                    </a:moveTo>
                    <a:lnTo>
                      <a:pt x="0" y="0"/>
                    </a:lnTo>
                    <a:lnTo>
                      <a:pt x="0" y="4"/>
                    </a:lnTo>
                    <a:lnTo>
                      <a:pt x="9" y="13"/>
                    </a:lnTo>
                    <a:lnTo>
                      <a:pt x="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0" name="Freeform 386">
                <a:extLst>
                  <a:ext uri="{FF2B5EF4-FFF2-40B4-BE49-F238E27FC236}">
                    <a16:creationId xmlns:a16="http://schemas.microsoft.com/office/drawing/2014/main" id="{DA2A1C94-596C-15DA-DDC1-2E83AFCFB87F}"/>
                  </a:ext>
                </a:extLst>
              </p:cNvPr>
              <p:cNvSpPr>
                <a:spLocks/>
              </p:cNvSpPr>
              <p:nvPr/>
            </p:nvSpPr>
            <p:spPr bwMode="auto">
              <a:xfrm>
                <a:off x="3823" y="1392"/>
                <a:ext cx="10" cy="13"/>
              </a:xfrm>
              <a:custGeom>
                <a:avLst/>
                <a:gdLst>
                  <a:gd name="T0" fmla="*/ 10 w 10"/>
                  <a:gd name="T1" fmla="*/ 6 h 13"/>
                  <a:gd name="T2" fmla="*/ 0 w 10"/>
                  <a:gd name="T3" fmla="*/ 0 h 13"/>
                  <a:gd name="T4" fmla="*/ 0 w 10"/>
                  <a:gd name="T5" fmla="*/ 3 h 13"/>
                  <a:gd name="T6" fmla="*/ 10 w 10"/>
                  <a:gd name="T7" fmla="*/ 10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10"/>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1" name="Freeform 387">
                <a:extLst>
                  <a:ext uri="{FF2B5EF4-FFF2-40B4-BE49-F238E27FC236}">
                    <a16:creationId xmlns:a16="http://schemas.microsoft.com/office/drawing/2014/main" id="{222DE494-85F5-00CB-E24B-B0152DB9D861}"/>
                  </a:ext>
                </a:extLst>
              </p:cNvPr>
              <p:cNvSpPr>
                <a:spLocks/>
              </p:cNvSpPr>
              <p:nvPr/>
            </p:nvSpPr>
            <p:spPr bwMode="auto">
              <a:xfrm>
                <a:off x="3810" y="1392"/>
                <a:ext cx="13" cy="6"/>
              </a:xfrm>
              <a:custGeom>
                <a:avLst/>
                <a:gdLst>
                  <a:gd name="T0" fmla="*/ 13 w 13"/>
                  <a:gd name="T1" fmla="*/ 0 h 6"/>
                  <a:gd name="T2" fmla="*/ 0 w 13"/>
                  <a:gd name="T3" fmla="*/ 0 h 6"/>
                  <a:gd name="T4" fmla="*/ 0 w 13"/>
                  <a:gd name="T5" fmla="*/ 3 h 6"/>
                  <a:gd name="T6" fmla="*/ 13 w 13"/>
                  <a:gd name="T7" fmla="*/ 3 h 6"/>
                  <a:gd name="T8" fmla="*/ 13 w 13"/>
                  <a:gd name="T9" fmla="*/ 6 h 6"/>
                  <a:gd name="T10" fmla="*/ 0 w 13"/>
                  <a:gd name="T11" fmla="*/ 6 h 6"/>
                  <a:gd name="T12" fmla="*/ 0 w 1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0"/>
                    </a:moveTo>
                    <a:lnTo>
                      <a:pt x="0" y="0"/>
                    </a:lnTo>
                    <a:lnTo>
                      <a:pt x="0" y="3"/>
                    </a:lnTo>
                    <a:lnTo>
                      <a:pt x="13" y="3"/>
                    </a:lnTo>
                    <a:lnTo>
                      <a:pt x="1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2" name="Freeform 388">
                <a:extLst>
                  <a:ext uri="{FF2B5EF4-FFF2-40B4-BE49-F238E27FC236}">
                    <a16:creationId xmlns:a16="http://schemas.microsoft.com/office/drawing/2014/main" id="{EF2A9EA2-9A72-F471-393B-E38D571496C6}"/>
                  </a:ext>
                </a:extLst>
              </p:cNvPr>
              <p:cNvSpPr>
                <a:spLocks/>
              </p:cNvSpPr>
              <p:nvPr/>
            </p:nvSpPr>
            <p:spPr bwMode="auto">
              <a:xfrm>
                <a:off x="3796" y="1392"/>
                <a:ext cx="14" cy="6"/>
              </a:xfrm>
              <a:custGeom>
                <a:avLst/>
                <a:gdLst>
                  <a:gd name="T0" fmla="*/ 14 w 14"/>
                  <a:gd name="T1" fmla="*/ 0 h 6"/>
                  <a:gd name="T2" fmla="*/ 0 w 14"/>
                  <a:gd name="T3" fmla="*/ 0 h 6"/>
                  <a:gd name="T4" fmla="*/ 0 w 14"/>
                  <a:gd name="T5" fmla="*/ 3 h 6"/>
                  <a:gd name="T6" fmla="*/ 14 w 14"/>
                  <a:gd name="T7" fmla="*/ 3 h 6"/>
                  <a:gd name="T8" fmla="*/ 14 w 14"/>
                  <a:gd name="T9" fmla="*/ 6 h 6"/>
                  <a:gd name="T10" fmla="*/ 0 w 14"/>
                  <a:gd name="T11" fmla="*/ 6 h 6"/>
                  <a:gd name="T12" fmla="*/ 0 w 1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0"/>
                    </a:moveTo>
                    <a:lnTo>
                      <a:pt x="0" y="0"/>
                    </a:lnTo>
                    <a:lnTo>
                      <a:pt x="0" y="3"/>
                    </a:lnTo>
                    <a:lnTo>
                      <a:pt x="14" y="3"/>
                    </a:lnTo>
                    <a:lnTo>
                      <a:pt x="1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 name="Freeform 389">
                <a:extLst>
                  <a:ext uri="{FF2B5EF4-FFF2-40B4-BE49-F238E27FC236}">
                    <a16:creationId xmlns:a16="http://schemas.microsoft.com/office/drawing/2014/main" id="{800D80BB-F892-102E-6B0C-469016E57EE8}"/>
                  </a:ext>
                </a:extLst>
              </p:cNvPr>
              <p:cNvSpPr>
                <a:spLocks/>
              </p:cNvSpPr>
              <p:nvPr/>
            </p:nvSpPr>
            <p:spPr bwMode="auto">
              <a:xfrm>
                <a:off x="3787" y="1392"/>
                <a:ext cx="9" cy="13"/>
              </a:xfrm>
              <a:custGeom>
                <a:avLst/>
                <a:gdLst>
                  <a:gd name="T0" fmla="*/ 9 w 9"/>
                  <a:gd name="T1" fmla="*/ 0 h 13"/>
                  <a:gd name="T2" fmla="*/ 0 w 9"/>
                  <a:gd name="T3" fmla="*/ 6 h 13"/>
                  <a:gd name="T4" fmla="*/ 0 w 9"/>
                  <a:gd name="T5" fmla="*/ 10 h 13"/>
                  <a:gd name="T6" fmla="*/ 9 w 9"/>
                  <a:gd name="T7" fmla="*/ 3 h 13"/>
                  <a:gd name="T8" fmla="*/ 9 w 9"/>
                  <a:gd name="T9" fmla="*/ 6 h 13"/>
                  <a:gd name="T10" fmla="*/ 0 w 9"/>
                  <a:gd name="T11" fmla="*/ 13 h 13"/>
                  <a:gd name="T12" fmla="*/ 0 w 9"/>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9" y="0"/>
                    </a:moveTo>
                    <a:lnTo>
                      <a:pt x="0" y="6"/>
                    </a:lnTo>
                    <a:lnTo>
                      <a:pt x="0" y="10"/>
                    </a:lnTo>
                    <a:lnTo>
                      <a:pt x="9" y="3"/>
                    </a:lnTo>
                    <a:lnTo>
                      <a:pt x="9" y="6"/>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4" name="Freeform 390">
                <a:extLst>
                  <a:ext uri="{FF2B5EF4-FFF2-40B4-BE49-F238E27FC236}">
                    <a16:creationId xmlns:a16="http://schemas.microsoft.com/office/drawing/2014/main" id="{34BC9C4A-0627-93F0-E1F1-C6F8BC2C7845}"/>
                  </a:ext>
                </a:extLst>
              </p:cNvPr>
              <p:cNvSpPr>
                <a:spLocks/>
              </p:cNvSpPr>
              <p:nvPr/>
            </p:nvSpPr>
            <p:spPr bwMode="auto">
              <a:xfrm>
                <a:off x="3777" y="1398"/>
                <a:ext cx="10" cy="17"/>
              </a:xfrm>
              <a:custGeom>
                <a:avLst/>
                <a:gdLst>
                  <a:gd name="T0" fmla="*/ 10 w 10"/>
                  <a:gd name="T1" fmla="*/ 0 h 17"/>
                  <a:gd name="T2" fmla="*/ 0 w 10"/>
                  <a:gd name="T3" fmla="*/ 10 h 17"/>
                  <a:gd name="T4" fmla="*/ 0 w 10"/>
                  <a:gd name="T5" fmla="*/ 13 h 17"/>
                  <a:gd name="T6" fmla="*/ 10 w 10"/>
                  <a:gd name="T7" fmla="*/ 4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4"/>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5" name="Freeform 391">
                <a:extLst>
                  <a:ext uri="{FF2B5EF4-FFF2-40B4-BE49-F238E27FC236}">
                    <a16:creationId xmlns:a16="http://schemas.microsoft.com/office/drawing/2014/main" id="{C26B0AB9-93A7-326D-7901-267C9A8BF1A6}"/>
                  </a:ext>
                </a:extLst>
              </p:cNvPr>
              <p:cNvSpPr>
                <a:spLocks/>
              </p:cNvSpPr>
              <p:nvPr/>
            </p:nvSpPr>
            <p:spPr bwMode="auto">
              <a:xfrm>
                <a:off x="3767" y="1411"/>
                <a:ext cx="13" cy="10"/>
              </a:xfrm>
              <a:custGeom>
                <a:avLst/>
                <a:gdLst>
                  <a:gd name="T0" fmla="*/ 6 w 13"/>
                  <a:gd name="T1" fmla="*/ 0 h 10"/>
                  <a:gd name="T2" fmla="*/ 0 w 13"/>
                  <a:gd name="T3" fmla="*/ 10 h 10"/>
                  <a:gd name="T4" fmla="*/ 3 w 13"/>
                  <a:gd name="T5" fmla="*/ 10 h 10"/>
                  <a:gd name="T6" fmla="*/ 10 w 13"/>
                  <a:gd name="T7" fmla="*/ 0 h 10"/>
                  <a:gd name="T8" fmla="*/ 13 w 13"/>
                  <a:gd name="T9" fmla="*/ 0 h 10"/>
                  <a:gd name="T10" fmla="*/ 6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0"/>
                    </a:moveTo>
                    <a:lnTo>
                      <a:pt x="0" y="10"/>
                    </a:lnTo>
                    <a:lnTo>
                      <a:pt x="3" y="10"/>
                    </a:lnTo>
                    <a:lnTo>
                      <a:pt x="10" y="0"/>
                    </a:lnTo>
                    <a:lnTo>
                      <a:pt x="13"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6" name="Freeform 392">
                <a:extLst>
                  <a:ext uri="{FF2B5EF4-FFF2-40B4-BE49-F238E27FC236}">
                    <a16:creationId xmlns:a16="http://schemas.microsoft.com/office/drawing/2014/main" id="{6799450B-12D6-9DE3-8197-EE59D6FBEBC3}"/>
                  </a:ext>
                </a:extLst>
              </p:cNvPr>
              <p:cNvSpPr>
                <a:spLocks/>
              </p:cNvSpPr>
              <p:nvPr/>
            </p:nvSpPr>
            <p:spPr bwMode="auto">
              <a:xfrm>
                <a:off x="3767"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7" name="Freeform 393">
                <a:extLst>
                  <a:ext uri="{FF2B5EF4-FFF2-40B4-BE49-F238E27FC236}">
                    <a16:creationId xmlns:a16="http://schemas.microsoft.com/office/drawing/2014/main" id="{8ECE83EA-6DB3-90B0-FB73-0EC6594DCAB4}"/>
                  </a:ext>
                </a:extLst>
              </p:cNvPr>
              <p:cNvSpPr>
                <a:spLocks/>
              </p:cNvSpPr>
              <p:nvPr/>
            </p:nvSpPr>
            <p:spPr bwMode="auto">
              <a:xfrm>
                <a:off x="3773" y="1435"/>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8" name="Freeform 394">
                <a:extLst>
                  <a:ext uri="{FF2B5EF4-FFF2-40B4-BE49-F238E27FC236}">
                    <a16:creationId xmlns:a16="http://schemas.microsoft.com/office/drawing/2014/main" id="{130F0CEC-C921-0C4C-F1C5-58041786A830}"/>
                  </a:ext>
                </a:extLst>
              </p:cNvPr>
              <p:cNvSpPr>
                <a:spLocks/>
              </p:cNvSpPr>
              <p:nvPr/>
            </p:nvSpPr>
            <p:spPr bwMode="auto">
              <a:xfrm>
                <a:off x="3783" y="1458"/>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9" name="Freeform 395">
                <a:extLst>
                  <a:ext uri="{FF2B5EF4-FFF2-40B4-BE49-F238E27FC236}">
                    <a16:creationId xmlns:a16="http://schemas.microsoft.com/office/drawing/2014/main" id="{9A9B693C-9EF4-3D83-247B-1BAB867AE5A6}"/>
                  </a:ext>
                </a:extLst>
              </p:cNvPr>
              <p:cNvSpPr>
                <a:spLocks/>
              </p:cNvSpPr>
              <p:nvPr/>
            </p:nvSpPr>
            <p:spPr bwMode="auto">
              <a:xfrm>
                <a:off x="3810" y="146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0" name="Freeform 396">
                <a:extLst>
                  <a:ext uri="{FF2B5EF4-FFF2-40B4-BE49-F238E27FC236}">
                    <a16:creationId xmlns:a16="http://schemas.microsoft.com/office/drawing/2014/main" id="{A867438F-0723-A8BD-A743-8A39A2918836}"/>
                  </a:ext>
                </a:extLst>
              </p:cNvPr>
              <p:cNvSpPr>
                <a:spLocks/>
              </p:cNvSpPr>
              <p:nvPr/>
            </p:nvSpPr>
            <p:spPr bwMode="auto">
              <a:xfrm>
                <a:off x="3810" y="1464"/>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1" name="Freeform 397">
                <a:extLst>
                  <a:ext uri="{FF2B5EF4-FFF2-40B4-BE49-F238E27FC236}">
                    <a16:creationId xmlns:a16="http://schemas.microsoft.com/office/drawing/2014/main" id="{527CE97F-E68D-0837-B2FB-FDD632D6C05A}"/>
                  </a:ext>
                </a:extLst>
              </p:cNvPr>
              <p:cNvSpPr>
                <a:spLocks/>
              </p:cNvSpPr>
              <p:nvPr/>
            </p:nvSpPr>
            <p:spPr bwMode="auto">
              <a:xfrm>
                <a:off x="3829" y="1454"/>
                <a:ext cx="10" cy="4"/>
              </a:xfrm>
              <a:custGeom>
                <a:avLst/>
                <a:gdLst>
                  <a:gd name="T0" fmla="*/ 0 w 10"/>
                  <a:gd name="T1" fmla="*/ 4 h 4"/>
                  <a:gd name="T2" fmla="*/ 4 w 10"/>
                  <a:gd name="T3" fmla="*/ 0 h 4"/>
                  <a:gd name="T4" fmla="*/ 7 w 10"/>
                  <a:gd name="T5" fmla="*/ 0 h 4"/>
                  <a:gd name="T6" fmla="*/ 4 w 10"/>
                  <a:gd name="T7" fmla="*/ 4 h 4"/>
                  <a:gd name="T8" fmla="*/ 7 w 10"/>
                  <a:gd name="T9" fmla="*/ 4 h 4"/>
                  <a:gd name="T10" fmla="*/ 10 w 10"/>
                  <a:gd name="T11" fmla="*/ 0 h 4"/>
                  <a:gd name="T12" fmla="*/ 7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4"/>
                    </a:moveTo>
                    <a:lnTo>
                      <a:pt x="4" y="0"/>
                    </a:lnTo>
                    <a:lnTo>
                      <a:pt x="7" y="0"/>
                    </a:lnTo>
                    <a:lnTo>
                      <a:pt x="4" y="4"/>
                    </a:lnTo>
                    <a:lnTo>
                      <a:pt x="7" y="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2" name="Freeform 398">
                <a:extLst>
                  <a:ext uri="{FF2B5EF4-FFF2-40B4-BE49-F238E27FC236}">
                    <a16:creationId xmlns:a16="http://schemas.microsoft.com/office/drawing/2014/main" id="{25F93831-E073-52E7-310E-1876C4B2CF7A}"/>
                  </a:ext>
                </a:extLst>
              </p:cNvPr>
              <p:cNvSpPr>
                <a:spLocks/>
              </p:cNvSpPr>
              <p:nvPr/>
            </p:nvSpPr>
            <p:spPr bwMode="auto">
              <a:xfrm>
                <a:off x="3839" y="1435"/>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3" name="Freeform 399">
                <a:extLst>
                  <a:ext uri="{FF2B5EF4-FFF2-40B4-BE49-F238E27FC236}">
                    <a16:creationId xmlns:a16="http://schemas.microsoft.com/office/drawing/2014/main" id="{587786E2-7BAD-755F-8C60-A527E25BBA75}"/>
                  </a:ext>
                </a:extLst>
              </p:cNvPr>
              <p:cNvSpPr>
                <a:spLocks/>
              </p:cNvSpPr>
              <p:nvPr/>
            </p:nvSpPr>
            <p:spPr bwMode="auto">
              <a:xfrm>
                <a:off x="3839"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4" name="Freeform 400">
                <a:extLst>
                  <a:ext uri="{FF2B5EF4-FFF2-40B4-BE49-F238E27FC236}">
                    <a16:creationId xmlns:a16="http://schemas.microsoft.com/office/drawing/2014/main" id="{A9F427D5-84A8-3753-7FB8-F0278AB544B2}"/>
                  </a:ext>
                </a:extLst>
              </p:cNvPr>
              <p:cNvSpPr>
                <a:spLocks/>
              </p:cNvSpPr>
              <p:nvPr/>
            </p:nvSpPr>
            <p:spPr bwMode="auto">
              <a:xfrm>
                <a:off x="3826" y="1408"/>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5" name="Freeform 401">
                <a:extLst>
                  <a:ext uri="{FF2B5EF4-FFF2-40B4-BE49-F238E27FC236}">
                    <a16:creationId xmlns:a16="http://schemas.microsoft.com/office/drawing/2014/main" id="{C8C85DB4-8087-F1B5-7DCF-494B6C494A2C}"/>
                  </a:ext>
                </a:extLst>
              </p:cNvPr>
              <p:cNvSpPr>
                <a:spLocks/>
              </p:cNvSpPr>
              <p:nvPr/>
            </p:nvSpPr>
            <p:spPr bwMode="auto">
              <a:xfrm>
                <a:off x="3810" y="139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6" name="Freeform 402">
                <a:extLst>
                  <a:ext uri="{FF2B5EF4-FFF2-40B4-BE49-F238E27FC236}">
                    <a16:creationId xmlns:a16="http://schemas.microsoft.com/office/drawing/2014/main" id="{BB9588FC-13D9-4C5B-09CE-9EEDD55D0567}"/>
                  </a:ext>
                </a:extLst>
              </p:cNvPr>
              <p:cNvSpPr>
                <a:spLocks/>
              </p:cNvSpPr>
              <p:nvPr/>
            </p:nvSpPr>
            <p:spPr bwMode="auto">
              <a:xfrm>
                <a:off x="3806" y="1398"/>
                <a:ext cx="4" cy="7"/>
              </a:xfrm>
              <a:custGeom>
                <a:avLst/>
                <a:gdLst>
                  <a:gd name="T0" fmla="*/ 4 w 4"/>
                  <a:gd name="T1" fmla="*/ 0 h 7"/>
                  <a:gd name="T2" fmla="*/ 0 w 4"/>
                  <a:gd name="T3" fmla="*/ 0 h 7"/>
                  <a:gd name="T4" fmla="*/ 0 w 4"/>
                  <a:gd name="T5" fmla="*/ 4 h 7"/>
                  <a:gd name="T6" fmla="*/ 4 w 4"/>
                  <a:gd name="T7" fmla="*/ 4 h 7"/>
                  <a:gd name="T8" fmla="*/ 4 w 4"/>
                  <a:gd name="T9" fmla="*/ 7 h 7"/>
                  <a:gd name="T10" fmla="*/ 0 w 4"/>
                  <a:gd name="T11" fmla="*/ 7 h 7"/>
                  <a:gd name="T12" fmla="*/ 0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4"/>
                    </a:lnTo>
                    <a:lnTo>
                      <a:pt x="4" y="4"/>
                    </a:lnTo>
                    <a:lnTo>
                      <a:pt x="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7" name="Freeform 403">
                <a:extLst>
                  <a:ext uri="{FF2B5EF4-FFF2-40B4-BE49-F238E27FC236}">
                    <a16:creationId xmlns:a16="http://schemas.microsoft.com/office/drawing/2014/main" id="{07D7C3F8-2833-25D6-C83F-3CA0D26266BC}"/>
                  </a:ext>
                </a:extLst>
              </p:cNvPr>
              <p:cNvSpPr>
                <a:spLocks/>
              </p:cNvSpPr>
              <p:nvPr/>
            </p:nvSpPr>
            <p:spPr bwMode="auto">
              <a:xfrm>
                <a:off x="3780" y="1411"/>
                <a:ext cx="10" cy="4"/>
              </a:xfrm>
              <a:custGeom>
                <a:avLst/>
                <a:gdLst>
                  <a:gd name="T0" fmla="*/ 3 w 10"/>
                  <a:gd name="T1" fmla="*/ 0 h 4"/>
                  <a:gd name="T2" fmla="*/ 0 w 10"/>
                  <a:gd name="T3" fmla="*/ 4 h 4"/>
                  <a:gd name="T4" fmla="*/ 3 w 10"/>
                  <a:gd name="T5" fmla="*/ 4 h 4"/>
                  <a:gd name="T6" fmla="*/ 7 w 10"/>
                  <a:gd name="T7" fmla="*/ 0 h 4"/>
                  <a:gd name="T8" fmla="*/ 10 w 10"/>
                  <a:gd name="T9" fmla="*/ 0 h 4"/>
                  <a:gd name="T10" fmla="*/ 7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7" y="0"/>
                    </a:lnTo>
                    <a:lnTo>
                      <a:pt x="10"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8" name="Freeform 404">
                <a:extLst>
                  <a:ext uri="{FF2B5EF4-FFF2-40B4-BE49-F238E27FC236}">
                    <a16:creationId xmlns:a16="http://schemas.microsoft.com/office/drawing/2014/main" id="{8AE67C30-7AB2-F72C-95E6-13DB08CF61AC}"/>
                  </a:ext>
                </a:extLst>
              </p:cNvPr>
              <p:cNvSpPr>
                <a:spLocks/>
              </p:cNvSpPr>
              <p:nvPr/>
            </p:nvSpPr>
            <p:spPr bwMode="auto">
              <a:xfrm>
                <a:off x="3773" y="1435"/>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9" name="Freeform 405">
                <a:extLst>
                  <a:ext uri="{FF2B5EF4-FFF2-40B4-BE49-F238E27FC236}">
                    <a16:creationId xmlns:a16="http://schemas.microsoft.com/office/drawing/2014/main" id="{C1B18637-30FF-4044-3C65-40AD6239D998}"/>
                  </a:ext>
                </a:extLst>
              </p:cNvPr>
              <p:cNvSpPr>
                <a:spLocks/>
              </p:cNvSpPr>
              <p:nvPr/>
            </p:nvSpPr>
            <p:spPr bwMode="auto">
              <a:xfrm>
                <a:off x="3800"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0" name="Freeform 406">
                <a:extLst>
                  <a:ext uri="{FF2B5EF4-FFF2-40B4-BE49-F238E27FC236}">
                    <a16:creationId xmlns:a16="http://schemas.microsoft.com/office/drawing/2014/main" id="{930CD94F-2E33-FD88-8A4D-BFA05E73A998}"/>
                  </a:ext>
                </a:extLst>
              </p:cNvPr>
              <p:cNvSpPr>
                <a:spLocks/>
              </p:cNvSpPr>
              <p:nvPr/>
            </p:nvSpPr>
            <p:spPr bwMode="auto">
              <a:xfrm>
                <a:off x="3800" y="143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1" name="Freeform 407">
                <a:extLst>
                  <a:ext uri="{FF2B5EF4-FFF2-40B4-BE49-F238E27FC236}">
                    <a16:creationId xmlns:a16="http://schemas.microsoft.com/office/drawing/2014/main" id="{7ADF0031-95CD-5CAB-19B6-0B79B79B1AA2}"/>
                  </a:ext>
                </a:extLst>
              </p:cNvPr>
              <p:cNvSpPr>
                <a:spLocks/>
              </p:cNvSpPr>
              <p:nvPr/>
            </p:nvSpPr>
            <p:spPr bwMode="auto">
              <a:xfrm>
                <a:off x="3803" y="1438"/>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2" name="Freeform 408">
                <a:extLst>
                  <a:ext uri="{FF2B5EF4-FFF2-40B4-BE49-F238E27FC236}">
                    <a16:creationId xmlns:a16="http://schemas.microsoft.com/office/drawing/2014/main" id="{E71C9A9D-0C8C-E807-6430-D74DA57E7235}"/>
                  </a:ext>
                </a:extLst>
              </p:cNvPr>
              <p:cNvSpPr>
                <a:spLocks/>
              </p:cNvSpPr>
              <p:nvPr/>
            </p:nvSpPr>
            <p:spPr bwMode="auto">
              <a:xfrm>
                <a:off x="3806" y="144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3" name="Freeform 409">
                <a:extLst>
                  <a:ext uri="{FF2B5EF4-FFF2-40B4-BE49-F238E27FC236}">
                    <a16:creationId xmlns:a16="http://schemas.microsoft.com/office/drawing/2014/main" id="{C49B8D4C-6842-FF48-F80B-964DABBE3295}"/>
                  </a:ext>
                </a:extLst>
              </p:cNvPr>
              <p:cNvSpPr>
                <a:spLocks/>
              </p:cNvSpPr>
              <p:nvPr/>
            </p:nvSpPr>
            <p:spPr bwMode="auto">
              <a:xfrm>
                <a:off x="3810" y="144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93" name="Freeform 410">
              <a:extLst>
                <a:ext uri="{FF2B5EF4-FFF2-40B4-BE49-F238E27FC236}">
                  <a16:creationId xmlns:a16="http://schemas.microsoft.com/office/drawing/2014/main" id="{6E47EB8E-8DA7-D9EC-3A96-B63CB0B0E045}"/>
                </a:ext>
              </a:extLst>
            </p:cNvPr>
            <p:cNvSpPr>
              <a:spLocks/>
            </p:cNvSpPr>
            <p:nvPr/>
          </p:nvSpPr>
          <p:spPr bwMode="auto">
            <a:xfrm>
              <a:off x="3813" y="1438"/>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4" name="Freeform 411">
              <a:extLst>
                <a:ext uri="{FF2B5EF4-FFF2-40B4-BE49-F238E27FC236}">
                  <a16:creationId xmlns:a16="http://schemas.microsoft.com/office/drawing/2014/main" id="{AB8ECEB4-FD4B-804C-CBC9-71D1EC82FFFA}"/>
                </a:ext>
              </a:extLst>
            </p:cNvPr>
            <p:cNvSpPr>
              <a:spLocks/>
            </p:cNvSpPr>
            <p:nvPr/>
          </p:nvSpPr>
          <p:spPr bwMode="auto">
            <a:xfrm>
              <a:off x="3816" y="1435"/>
              <a:ext cx="3" cy="9"/>
            </a:xfrm>
            <a:custGeom>
              <a:avLst/>
              <a:gdLst>
                <a:gd name="T0" fmla="*/ 0 w 3"/>
                <a:gd name="T1" fmla="*/ 3 h 9"/>
                <a:gd name="T2" fmla="*/ 3 w 3"/>
                <a:gd name="T3" fmla="*/ 0 h 9"/>
                <a:gd name="T4" fmla="*/ 3 w 3"/>
                <a:gd name="T5" fmla="*/ 3 h 9"/>
                <a:gd name="T6" fmla="*/ 0 w 3"/>
                <a:gd name="T7" fmla="*/ 6 h 9"/>
                <a:gd name="T8" fmla="*/ 0 w 3"/>
                <a:gd name="T9" fmla="*/ 9 h 9"/>
                <a:gd name="T10" fmla="*/ 3 w 3"/>
                <a:gd name="T11" fmla="*/ 6 h 9"/>
                <a:gd name="T12" fmla="*/ 3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3"/>
                  </a:moveTo>
                  <a:lnTo>
                    <a:pt x="3" y="0"/>
                  </a:lnTo>
                  <a:lnTo>
                    <a:pt x="3" y="3"/>
                  </a:lnTo>
                  <a:lnTo>
                    <a:pt x="0" y="6"/>
                  </a:lnTo>
                  <a:lnTo>
                    <a:pt x="0" y="9"/>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5" name="Freeform 412">
              <a:extLst>
                <a:ext uri="{FF2B5EF4-FFF2-40B4-BE49-F238E27FC236}">
                  <a16:creationId xmlns:a16="http://schemas.microsoft.com/office/drawing/2014/main" id="{6B55740D-4D1F-37F8-20EC-A441B2A3EA08}"/>
                </a:ext>
              </a:extLst>
            </p:cNvPr>
            <p:cNvSpPr>
              <a:spLocks/>
            </p:cNvSpPr>
            <p:nvPr/>
          </p:nvSpPr>
          <p:spPr bwMode="auto">
            <a:xfrm>
              <a:off x="3816" y="143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 name="Freeform 413">
              <a:extLst>
                <a:ext uri="{FF2B5EF4-FFF2-40B4-BE49-F238E27FC236}">
                  <a16:creationId xmlns:a16="http://schemas.microsoft.com/office/drawing/2014/main" id="{983A436A-3FDE-8587-BAE9-58F6B5411D9F}"/>
                </a:ext>
              </a:extLst>
            </p:cNvPr>
            <p:cNvSpPr>
              <a:spLocks/>
            </p:cNvSpPr>
            <p:nvPr/>
          </p:nvSpPr>
          <p:spPr bwMode="auto">
            <a:xfrm>
              <a:off x="3816"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7" name="Freeform 414">
              <a:extLst>
                <a:ext uri="{FF2B5EF4-FFF2-40B4-BE49-F238E27FC236}">
                  <a16:creationId xmlns:a16="http://schemas.microsoft.com/office/drawing/2014/main" id="{7FF1E421-08DC-35B2-9336-2346B8BF9AA7}"/>
                </a:ext>
              </a:extLst>
            </p:cNvPr>
            <p:cNvSpPr>
              <a:spLocks/>
            </p:cNvSpPr>
            <p:nvPr/>
          </p:nvSpPr>
          <p:spPr bwMode="auto">
            <a:xfrm>
              <a:off x="3816" y="142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8" name="Freeform 415">
              <a:extLst>
                <a:ext uri="{FF2B5EF4-FFF2-40B4-BE49-F238E27FC236}">
                  <a16:creationId xmlns:a16="http://schemas.microsoft.com/office/drawing/2014/main" id="{1A3AB4AC-94A6-AE9B-70FA-7AA4181C6BF8}"/>
                </a:ext>
              </a:extLst>
            </p:cNvPr>
            <p:cNvSpPr>
              <a:spLocks/>
            </p:cNvSpPr>
            <p:nvPr/>
          </p:nvSpPr>
          <p:spPr bwMode="auto">
            <a:xfrm>
              <a:off x="381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9" name="Freeform 416">
              <a:extLst>
                <a:ext uri="{FF2B5EF4-FFF2-40B4-BE49-F238E27FC236}">
                  <a16:creationId xmlns:a16="http://schemas.microsoft.com/office/drawing/2014/main" id="{EDB8DDA6-9128-BA73-1F04-7E4C2063D6C6}"/>
                </a:ext>
              </a:extLst>
            </p:cNvPr>
            <p:cNvSpPr>
              <a:spLocks/>
            </p:cNvSpPr>
            <p:nvPr/>
          </p:nvSpPr>
          <p:spPr bwMode="auto">
            <a:xfrm>
              <a:off x="3810"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0" name="Freeform 417">
              <a:extLst>
                <a:ext uri="{FF2B5EF4-FFF2-40B4-BE49-F238E27FC236}">
                  <a16:creationId xmlns:a16="http://schemas.microsoft.com/office/drawing/2014/main" id="{E642566F-EC46-7A55-2E84-FA25CB89A896}"/>
                </a:ext>
              </a:extLst>
            </p:cNvPr>
            <p:cNvSpPr>
              <a:spLocks/>
            </p:cNvSpPr>
            <p:nvPr/>
          </p:nvSpPr>
          <p:spPr bwMode="auto">
            <a:xfrm>
              <a:off x="3806" y="1425"/>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1" name="Freeform 418">
              <a:extLst>
                <a:ext uri="{FF2B5EF4-FFF2-40B4-BE49-F238E27FC236}">
                  <a16:creationId xmlns:a16="http://schemas.microsoft.com/office/drawing/2014/main" id="{F06642C5-D756-34E6-58C0-274E1496BD67}"/>
                </a:ext>
              </a:extLst>
            </p:cNvPr>
            <p:cNvSpPr>
              <a:spLocks/>
            </p:cNvSpPr>
            <p:nvPr/>
          </p:nvSpPr>
          <p:spPr bwMode="auto">
            <a:xfrm>
              <a:off x="380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2" name="Freeform 419">
              <a:extLst>
                <a:ext uri="{FF2B5EF4-FFF2-40B4-BE49-F238E27FC236}">
                  <a16:creationId xmlns:a16="http://schemas.microsoft.com/office/drawing/2014/main" id="{6DA50DBB-6621-F132-6AA6-401E75C9F313}"/>
                </a:ext>
              </a:extLst>
            </p:cNvPr>
            <p:cNvSpPr>
              <a:spLocks/>
            </p:cNvSpPr>
            <p:nvPr/>
          </p:nvSpPr>
          <p:spPr bwMode="auto">
            <a:xfrm>
              <a:off x="3800"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3" name="Freeform 420">
              <a:extLst>
                <a:ext uri="{FF2B5EF4-FFF2-40B4-BE49-F238E27FC236}">
                  <a16:creationId xmlns:a16="http://schemas.microsoft.com/office/drawing/2014/main" id="{943523A9-4305-067A-28C3-0E65B1EB3319}"/>
                </a:ext>
              </a:extLst>
            </p:cNvPr>
            <p:cNvSpPr>
              <a:spLocks/>
            </p:cNvSpPr>
            <p:nvPr/>
          </p:nvSpPr>
          <p:spPr bwMode="auto">
            <a:xfrm>
              <a:off x="3800" y="142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4" name="Freeform 421">
              <a:extLst>
                <a:ext uri="{FF2B5EF4-FFF2-40B4-BE49-F238E27FC236}">
                  <a16:creationId xmlns:a16="http://schemas.microsoft.com/office/drawing/2014/main" id="{BE16CC48-A52C-933D-09E1-E7407595E9EB}"/>
                </a:ext>
              </a:extLst>
            </p:cNvPr>
            <p:cNvSpPr>
              <a:spLocks/>
            </p:cNvSpPr>
            <p:nvPr/>
          </p:nvSpPr>
          <p:spPr bwMode="auto">
            <a:xfrm>
              <a:off x="3556" y="1207"/>
              <a:ext cx="122" cy="7"/>
            </a:xfrm>
            <a:custGeom>
              <a:avLst/>
              <a:gdLst>
                <a:gd name="T0" fmla="*/ 122 w 122"/>
                <a:gd name="T1" fmla="*/ 0 h 7"/>
                <a:gd name="T2" fmla="*/ 0 w 122"/>
                <a:gd name="T3" fmla="*/ 0 h 7"/>
                <a:gd name="T4" fmla="*/ 0 w 122"/>
                <a:gd name="T5" fmla="*/ 4 h 7"/>
                <a:gd name="T6" fmla="*/ 122 w 122"/>
                <a:gd name="T7" fmla="*/ 4 h 7"/>
                <a:gd name="T8" fmla="*/ 122 w 122"/>
                <a:gd name="T9" fmla="*/ 7 h 7"/>
                <a:gd name="T10" fmla="*/ 0 w 122"/>
                <a:gd name="T11" fmla="*/ 7 h 7"/>
                <a:gd name="T12" fmla="*/ 0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122" y="0"/>
                  </a:moveTo>
                  <a:lnTo>
                    <a:pt x="0" y="0"/>
                  </a:lnTo>
                  <a:lnTo>
                    <a:pt x="0" y="4"/>
                  </a:lnTo>
                  <a:lnTo>
                    <a:pt x="122" y="4"/>
                  </a:lnTo>
                  <a:lnTo>
                    <a:pt x="12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5" name="Freeform 422">
              <a:extLst>
                <a:ext uri="{FF2B5EF4-FFF2-40B4-BE49-F238E27FC236}">
                  <a16:creationId xmlns:a16="http://schemas.microsoft.com/office/drawing/2014/main" id="{6C7769BF-9057-C118-A14F-3CF207EB0196}"/>
                </a:ext>
              </a:extLst>
            </p:cNvPr>
            <p:cNvSpPr>
              <a:spLocks/>
            </p:cNvSpPr>
            <p:nvPr/>
          </p:nvSpPr>
          <p:spPr bwMode="auto">
            <a:xfrm>
              <a:off x="3553" y="1211"/>
              <a:ext cx="6" cy="135"/>
            </a:xfrm>
            <a:custGeom>
              <a:avLst/>
              <a:gdLst>
                <a:gd name="T0" fmla="*/ 0 w 6"/>
                <a:gd name="T1" fmla="*/ 0 h 135"/>
                <a:gd name="T2" fmla="*/ 0 w 6"/>
                <a:gd name="T3" fmla="*/ 135 h 135"/>
                <a:gd name="T4" fmla="*/ 3 w 6"/>
                <a:gd name="T5" fmla="*/ 135 h 135"/>
                <a:gd name="T6" fmla="*/ 3 w 6"/>
                <a:gd name="T7" fmla="*/ 0 h 135"/>
                <a:gd name="T8" fmla="*/ 6 w 6"/>
                <a:gd name="T9" fmla="*/ 0 h 135"/>
                <a:gd name="T10" fmla="*/ 6 w 6"/>
                <a:gd name="T11" fmla="*/ 135 h 135"/>
                <a:gd name="T12" fmla="*/ 3 w 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0"/>
                  </a:moveTo>
                  <a:lnTo>
                    <a:pt x="0" y="135"/>
                  </a:lnTo>
                  <a:lnTo>
                    <a:pt x="3" y="135"/>
                  </a:lnTo>
                  <a:lnTo>
                    <a:pt x="3" y="0"/>
                  </a:lnTo>
                  <a:lnTo>
                    <a:pt x="6" y="0"/>
                  </a:lnTo>
                  <a:lnTo>
                    <a:pt x="6" y="135"/>
                  </a:lnTo>
                  <a:lnTo>
                    <a:pt x="3" y="13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6" name="Freeform 423">
              <a:extLst>
                <a:ext uri="{FF2B5EF4-FFF2-40B4-BE49-F238E27FC236}">
                  <a16:creationId xmlns:a16="http://schemas.microsoft.com/office/drawing/2014/main" id="{2CEF42BA-D5F2-6A40-24A5-AD12E4595E8A}"/>
                </a:ext>
              </a:extLst>
            </p:cNvPr>
            <p:cNvSpPr>
              <a:spLocks/>
            </p:cNvSpPr>
            <p:nvPr/>
          </p:nvSpPr>
          <p:spPr bwMode="auto">
            <a:xfrm>
              <a:off x="3556" y="1342"/>
              <a:ext cx="122" cy="7"/>
            </a:xfrm>
            <a:custGeom>
              <a:avLst/>
              <a:gdLst>
                <a:gd name="T0" fmla="*/ 0 w 122"/>
                <a:gd name="T1" fmla="*/ 0 h 7"/>
                <a:gd name="T2" fmla="*/ 122 w 122"/>
                <a:gd name="T3" fmla="*/ 0 h 7"/>
                <a:gd name="T4" fmla="*/ 122 w 122"/>
                <a:gd name="T5" fmla="*/ 4 h 7"/>
                <a:gd name="T6" fmla="*/ 0 w 122"/>
                <a:gd name="T7" fmla="*/ 4 h 7"/>
                <a:gd name="T8" fmla="*/ 0 w 122"/>
                <a:gd name="T9" fmla="*/ 7 h 7"/>
                <a:gd name="T10" fmla="*/ 122 w 122"/>
                <a:gd name="T11" fmla="*/ 7 h 7"/>
                <a:gd name="T12" fmla="*/ 122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0" y="0"/>
                  </a:moveTo>
                  <a:lnTo>
                    <a:pt x="122" y="0"/>
                  </a:lnTo>
                  <a:lnTo>
                    <a:pt x="122" y="4"/>
                  </a:lnTo>
                  <a:lnTo>
                    <a:pt x="0" y="4"/>
                  </a:lnTo>
                  <a:lnTo>
                    <a:pt x="0" y="7"/>
                  </a:lnTo>
                  <a:lnTo>
                    <a:pt x="122" y="7"/>
                  </a:lnTo>
                  <a:lnTo>
                    <a:pt x="122"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7" name="Freeform 424">
              <a:extLst>
                <a:ext uri="{FF2B5EF4-FFF2-40B4-BE49-F238E27FC236}">
                  <a16:creationId xmlns:a16="http://schemas.microsoft.com/office/drawing/2014/main" id="{78B6DC62-63BC-794A-A45A-A47BE790B928}"/>
                </a:ext>
              </a:extLst>
            </p:cNvPr>
            <p:cNvSpPr>
              <a:spLocks/>
            </p:cNvSpPr>
            <p:nvPr/>
          </p:nvSpPr>
          <p:spPr bwMode="auto">
            <a:xfrm>
              <a:off x="3675" y="1211"/>
              <a:ext cx="6" cy="135"/>
            </a:xfrm>
            <a:custGeom>
              <a:avLst/>
              <a:gdLst>
                <a:gd name="T0" fmla="*/ 0 w 6"/>
                <a:gd name="T1" fmla="*/ 135 h 135"/>
                <a:gd name="T2" fmla="*/ 0 w 6"/>
                <a:gd name="T3" fmla="*/ 0 h 135"/>
                <a:gd name="T4" fmla="*/ 3 w 6"/>
                <a:gd name="T5" fmla="*/ 0 h 135"/>
                <a:gd name="T6" fmla="*/ 3 w 6"/>
                <a:gd name="T7" fmla="*/ 135 h 135"/>
                <a:gd name="T8" fmla="*/ 6 w 6"/>
                <a:gd name="T9" fmla="*/ 135 h 135"/>
                <a:gd name="T10" fmla="*/ 6 w 6"/>
                <a:gd name="T11" fmla="*/ 0 h 135"/>
                <a:gd name="T12" fmla="*/ 3 w 6"/>
                <a:gd name="T13" fmla="*/ 0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135"/>
                  </a:moveTo>
                  <a:lnTo>
                    <a:pt x="0" y="0"/>
                  </a:lnTo>
                  <a:lnTo>
                    <a:pt x="3" y="0"/>
                  </a:lnTo>
                  <a:lnTo>
                    <a:pt x="3" y="135"/>
                  </a:lnTo>
                  <a:lnTo>
                    <a:pt x="6" y="135"/>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8" name="Freeform 425">
              <a:extLst>
                <a:ext uri="{FF2B5EF4-FFF2-40B4-BE49-F238E27FC236}">
                  <a16:creationId xmlns:a16="http://schemas.microsoft.com/office/drawing/2014/main" id="{08805978-6948-5B8E-59AA-3474EAA5C7DE}"/>
                </a:ext>
              </a:extLst>
            </p:cNvPr>
            <p:cNvSpPr>
              <a:spLocks/>
            </p:cNvSpPr>
            <p:nvPr/>
          </p:nvSpPr>
          <p:spPr bwMode="auto">
            <a:xfrm>
              <a:off x="3559" y="1247"/>
              <a:ext cx="20" cy="6"/>
            </a:xfrm>
            <a:custGeom>
              <a:avLst/>
              <a:gdLst>
                <a:gd name="T0" fmla="*/ 20 w 20"/>
                <a:gd name="T1" fmla="*/ 0 h 6"/>
                <a:gd name="T2" fmla="*/ 0 w 20"/>
                <a:gd name="T3" fmla="*/ 0 h 6"/>
                <a:gd name="T4" fmla="*/ 0 w 20"/>
                <a:gd name="T5" fmla="*/ 3 h 6"/>
                <a:gd name="T6" fmla="*/ 20 w 20"/>
                <a:gd name="T7" fmla="*/ 3 h 6"/>
                <a:gd name="T8" fmla="*/ 20 w 20"/>
                <a:gd name="T9" fmla="*/ 6 h 6"/>
                <a:gd name="T10" fmla="*/ 0 w 20"/>
                <a:gd name="T11" fmla="*/ 6 h 6"/>
                <a:gd name="T12" fmla="*/ 0 w 2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
                  <a:moveTo>
                    <a:pt x="20" y="0"/>
                  </a:moveTo>
                  <a:lnTo>
                    <a:pt x="0" y="0"/>
                  </a:lnTo>
                  <a:lnTo>
                    <a:pt x="0" y="3"/>
                  </a:lnTo>
                  <a:lnTo>
                    <a:pt x="20" y="3"/>
                  </a:lnTo>
                  <a:lnTo>
                    <a:pt x="2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9" name="Freeform 426">
              <a:extLst>
                <a:ext uri="{FF2B5EF4-FFF2-40B4-BE49-F238E27FC236}">
                  <a16:creationId xmlns:a16="http://schemas.microsoft.com/office/drawing/2014/main" id="{49C76A2A-0047-CA64-4B44-807A2CAC737D}"/>
                </a:ext>
              </a:extLst>
            </p:cNvPr>
            <p:cNvSpPr>
              <a:spLocks/>
            </p:cNvSpPr>
            <p:nvPr/>
          </p:nvSpPr>
          <p:spPr bwMode="auto">
            <a:xfrm>
              <a:off x="3556" y="1250"/>
              <a:ext cx="7" cy="7"/>
            </a:xfrm>
            <a:custGeom>
              <a:avLst/>
              <a:gdLst>
                <a:gd name="T0" fmla="*/ 0 w 7"/>
                <a:gd name="T1" fmla="*/ 0 h 7"/>
                <a:gd name="T2" fmla="*/ 0 w 7"/>
                <a:gd name="T3" fmla="*/ 7 h 7"/>
                <a:gd name="T4" fmla="*/ 3 w 7"/>
                <a:gd name="T5" fmla="*/ 7 h 7"/>
                <a:gd name="T6" fmla="*/ 3 w 7"/>
                <a:gd name="T7" fmla="*/ 0 h 7"/>
                <a:gd name="T8" fmla="*/ 7 w 7"/>
                <a:gd name="T9" fmla="*/ 0 h 7"/>
                <a:gd name="T10" fmla="*/ 7 w 7"/>
                <a:gd name="T11" fmla="*/ 7 h 7"/>
                <a:gd name="T12" fmla="*/ 3 w 7"/>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0" y="7"/>
                  </a:lnTo>
                  <a:lnTo>
                    <a:pt x="3" y="7"/>
                  </a:lnTo>
                  <a:lnTo>
                    <a:pt x="3" y="0"/>
                  </a:lnTo>
                  <a:lnTo>
                    <a:pt x="7" y="0"/>
                  </a:lnTo>
                  <a:lnTo>
                    <a:pt x="7"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0" name="Freeform 427">
              <a:extLst>
                <a:ext uri="{FF2B5EF4-FFF2-40B4-BE49-F238E27FC236}">
                  <a16:creationId xmlns:a16="http://schemas.microsoft.com/office/drawing/2014/main" id="{A5236CFA-A5A3-7DC0-15E7-753034BA1D91}"/>
                </a:ext>
              </a:extLst>
            </p:cNvPr>
            <p:cNvSpPr>
              <a:spLocks/>
            </p:cNvSpPr>
            <p:nvPr/>
          </p:nvSpPr>
          <p:spPr bwMode="auto">
            <a:xfrm>
              <a:off x="3559" y="1253"/>
              <a:ext cx="20" cy="7"/>
            </a:xfrm>
            <a:custGeom>
              <a:avLst/>
              <a:gdLst>
                <a:gd name="T0" fmla="*/ 0 w 20"/>
                <a:gd name="T1" fmla="*/ 0 h 7"/>
                <a:gd name="T2" fmla="*/ 20 w 20"/>
                <a:gd name="T3" fmla="*/ 0 h 7"/>
                <a:gd name="T4" fmla="*/ 20 w 20"/>
                <a:gd name="T5" fmla="*/ 4 h 7"/>
                <a:gd name="T6" fmla="*/ 0 w 20"/>
                <a:gd name="T7" fmla="*/ 4 h 7"/>
                <a:gd name="T8" fmla="*/ 0 w 20"/>
                <a:gd name="T9" fmla="*/ 7 h 7"/>
                <a:gd name="T10" fmla="*/ 20 w 20"/>
                <a:gd name="T11" fmla="*/ 7 h 7"/>
                <a:gd name="T12" fmla="*/ 20 w 2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
                  <a:moveTo>
                    <a:pt x="0" y="0"/>
                  </a:moveTo>
                  <a:lnTo>
                    <a:pt x="20" y="0"/>
                  </a:lnTo>
                  <a:lnTo>
                    <a:pt x="20" y="4"/>
                  </a:lnTo>
                  <a:lnTo>
                    <a:pt x="0" y="4"/>
                  </a:lnTo>
                  <a:lnTo>
                    <a:pt x="0" y="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1" name="Freeform 428">
              <a:extLst>
                <a:ext uri="{FF2B5EF4-FFF2-40B4-BE49-F238E27FC236}">
                  <a16:creationId xmlns:a16="http://schemas.microsoft.com/office/drawing/2014/main" id="{FC30ED3F-455D-E377-A0E3-2F97A5896EFE}"/>
                </a:ext>
              </a:extLst>
            </p:cNvPr>
            <p:cNvSpPr>
              <a:spLocks/>
            </p:cNvSpPr>
            <p:nvPr/>
          </p:nvSpPr>
          <p:spPr bwMode="auto">
            <a:xfrm>
              <a:off x="3576" y="1250"/>
              <a:ext cx="6" cy="7"/>
            </a:xfrm>
            <a:custGeom>
              <a:avLst/>
              <a:gdLst>
                <a:gd name="T0" fmla="*/ 0 w 6"/>
                <a:gd name="T1" fmla="*/ 7 h 7"/>
                <a:gd name="T2" fmla="*/ 0 w 6"/>
                <a:gd name="T3" fmla="*/ 0 h 7"/>
                <a:gd name="T4" fmla="*/ 3 w 6"/>
                <a:gd name="T5" fmla="*/ 0 h 7"/>
                <a:gd name="T6" fmla="*/ 3 w 6"/>
                <a:gd name="T7" fmla="*/ 7 h 7"/>
                <a:gd name="T8" fmla="*/ 6 w 6"/>
                <a:gd name="T9" fmla="*/ 7 h 7"/>
                <a:gd name="T10" fmla="*/ 6 w 6"/>
                <a:gd name="T11" fmla="*/ 0 h 7"/>
                <a:gd name="T12" fmla="*/ 3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7"/>
                  </a:moveTo>
                  <a:lnTo>
                    <a:pt x="0" y="0"/>
                  </a:lnTo>
                  <a:lnTo>
                    <a:pt x="3" y="0"/>
                  </a:lnTo>
                  <a:lnTo>
                    <a:pt x="3" y="7"/>
                  </a:lnTo>
                  <a:lnTo>
                    <a:pt x="6" y="7"/>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2" name="Freeform 429">
              <a:extLst>
                <a:ext uri="{FF2B5EF4-FFF2-40B4-BE49-F238E27FC236}">
                  <a16:creationId xmlns:a16="http://schemas.microsoft.com/office/drawing/2014/main" id="{27512947-9E17-EDFA-51D6-43C8DD102153}"/>
                </a:ext>
              </a:extLst>
            </p:cNvPr>
            <p:cNvSpPr>
              <a:spLocks/>
            </p:cNvSpPr>
            <p:nvPr/>
          </p:nvSpPr>
          <p:spPr bwMode="auto">
            <a:xfrm>
              <a:off x="3563" y="1250"/>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3" name="Freeform 430">
              <a:extLst>
                <a:ext uri="{FF2B5EF4-FFF2-40B4-BE49-F238E27FC236}">
                  <a16:creationId xmlns:a16="http://schemas.microsoft.com/office/drawing/2014/main" id="{29A77050-CEAF-9F81-071E-9F0F05016874}"/>
                </a:ext>
              </a:extLst>
            </p:cNvPr>
            <p:cNvSpPr>
              <a:spLocks/>
            </p:cNvSpPr>
            <p:nvPr/>
          </p:nvSpPr>
          <p:spPr bwMode="auto">
            <a:xfrm>
              <a:off x="3701" y="1224"/>
              <a:ext cx="184" cy="6"/>
            </a:xfrm>
            <a:custGeom>
              <a:avLst/>
              <a:gdLst>
                <a:gd name="T0" fmla="*/ 184 w 184"/>
                <a:gd name="T1" fmla="*/ 0 h 6"/>
                <a:gd name="T2" fmla="*/ 0 w 184"/>
                <a:gd name="T3" fmla="*/ 0 h 6"/>
                <a:gd name="T4" fmla="*/ 0 w 184"/>
                <a:gd name="T5" fmla="*/ 3 h 6"/>
                <a:gd name="T6" fmla="*/ 184 w 184"/>
                <a:gd name="T7" fmla="*/ 3 h 6"/>
                <a:gd name="T8" fmla="*/ 184 w 184"/>
                <a:gd name="T9" fmla="*/ 6 h 6"/>
                <a:gd name="T10" fmla="*/ 0 w 184"/>
                <a:gd name="T11" fmla="*/ 6 h 6"/>
                <a:gd name="T12" fmla="*/ 0 w 18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 h="6">
                  <a:moveTo>
                    <a:pt x="184" y="0"/>
                  </a:moveTo>
                  <a:lnTo>
                    <a:pt x="0" y="0"/>
                  </a:lnTo>
                  <a:lnTo>
                    <a:pt x="0" y="3"/>
                  </a:lnTo>
                  <a:lnTo>
                    <a:pt x="184" y="3"/>
                  </a:lnTo>
                  <a:lnTo>
                    <a:pt x="18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4" name="Freeform 431">
              <a:extLst>
                <a:ext uri="{FF2B5EF4-FFF2-40B4-BE49-F238E27FC236}">
                  <a16:creationId xmlns:a16="http://schemas.microsoft.com/office/drawing/2014/main" id="{D857907D-47CB-9A5A-C892-1FC25573D08D}"/>
                </a:ext>
              </a:extLst>
            </p:cNvPr>
            <p:cNvSpPr>
              <a:spLocks/>
            </p:cNvSpPr>
            <p:nvPr/>
          </p:nvSpPr>
          <p:spPr bwMode="auto">
            <a:xfrm>
              <a:off x="3724" y="1257"/>
              <a:ext cx="161" cy="6"/>
            </a:xfrm>
            <a:custGeom>
              <a:avLst/>
              <a:gdLst>
                <a:gd name="T0" fmla="*/ 161 w 161"/>
                <a:gd name="T1" fmla="*/ 0 h 6"/>
                <a:gd name="T2" fmla="*/ 0 w 161"/>
                <a:gd name="T3" fmla="*/ 0 h 6"/>
                <a:gd name="T4" fmla="*/ 0 w 161"/>
                <a:gd name="T5" fmla="*/ 3 h 6"/>
                <a:gd name="T6" fmla="*/ 161 w 161"/>
                <a:gd name="T7" fmla="*/ 3 h 6"/>
                <a:gd name="T8" fmla="*/ 161 w 161"/>
                <a:gd name="T9" fmla="*/ 6 h 6"/>
                <a:gd name="T10" fmla="*/ 0 w 161"/>
                <a:gd name="T11" fmla="*/ 6 h 6"/>
                <a:gd name="T12" fmla="*/ 0 w 16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6">
                  <a:moveTo>
                    <a:pt x="161" y="0"/>
                  </a:moveTo>
                  <a:lnTo>
                    <a:pt x="0" y="0"/>
                  </a:lnTo>
                  <a:lnTo>
                    <a:pt x="0" y="3"/>
                  </a:lnTo>
                  <a:lnTo>
                    <a:pt x="161" y="3"/>
                  </a:lnTo>
                  <a:lnTo>
                    <a:pt x="161"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5" name="Freeform 432">
              <a:extLst>
                <a:ext uri="{FF2B5EF4-FFF2-40B4-BE49-F238E27FC236}">
                  <a16:creationId xmlns:a16="http://schemas.microsoft.com/office/drawing/2014/main" id="{D694CCDD-B81D-54CB-5786-B7B4E47C5B01}"/>
                </a:ext>
              </a:extLst>
            </p:cNvPr>
            <p:cNvSpPr>
              <a:spLocks/>
            </p:cNvSpPr>
            <p:nvPr/>
          </p:nvSpPr>
          <p:spPr bwMode="auto">
            <a:xfrm>
              <a:off x="1855" y="1421"/>
              <a:ext cx="10" cy="20"/>
            </a:xfrm>
            <a:custGeom>
              <a:avLst/>
              <a:gdLst>
                <a:gd name="T0" fmla="*/ 0 w 10"/>
                <a:gd name="T1" fmla="*/ 0 h 20"/>
                <a:gd name="T2" fmla="*/ 3 w 10"/>
                <a:gd name="T3" fmla="*/ 20 h 20"/>
                <a:gd name="T4" fmla="*/ 6 w 10"/>
                <a:gd name="T5" fmla="*/ 20 h 20"/>
                <a:gd name="T6" fmla="*/ 3 w 10"/>
                <a:gd name="T7" fmla="*/ 0 h 20"/>
                <a:gd name="T8" fmla="*/ 6 w 10"/>
                <a:gd name="T9" fmla="*/ 0 h 20"/>
                <a:gd name="T10" fmla="*/ 10 w 10"/>
                <a:gd name="T11" fmla="*/ 20 h 20"/>
                <a:gd name="T12" fmla="*/ 6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0"/>
                  </a:moveTo>
                  <a:lnTo>
                    <a:pt x="3" y="20"/>
                  </a:lnTo>
                  <a:lnTo>
                    <a:pt x="6" y="20"/>
                  </a:lnTo>
                  <a:lnTo>
                    <a:pt x="3" y="0"/>
                  </a:lnTo>
                  <a:lnTo>
                    <a:pt x="6" y="0"/>
                  </a:lnTo>
                  <a:lnTo>
                    <a:pt x="10" y="20"/>
                  </a:lnTo>
                  <a:lnTo>
                    <a:pt x="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 name="Freeform 433">
              <a:extLst>
                <a:ext uri="{FF2B5EF4-FFF2-40B4-BE49-F238E27FC236}">
                  <a16:creationId xmlns:a16="http://schemas.microsoft.com/office/drawing/2014/main" id="{440EEDE4-1ADA-6464-F1A8-6306290F9EBB}"/>
                </a:ext>
              </a:extLst>
            </p:cNvPr>
            <p:cNvSpPr>
              <a:spLocks/>
            </p:cNvSpPr>
            <p:nvPr/>
          </p:nvSpPr>
          <p:spPr bwMode="auto">
            <a:xfrm>
              <a:off x="1858" y="1441"/>
              <a:ext cx="16" cy="20"/>
            </a:xfrm>
            <a:custGeom>
              <a:avLst/>
              <a:gdLst>
                <a:gd name="T0" fmla="*/ 0 w 16"/>
                <a:gd name="T1" fmla="*/ 0 h 20"/>
                <a:gd name="T2" fmla="*/ 10 w 16"/>
                <a:gd name="T3" fmla="*/ 20 h 20"/>
                <a:gd name="T4" fmla="*/ 13 w 16"/>
                <a:gd name="T5" fmla="*/ 20 h 20"/>
                <a:gd name="T6" fmla="*/ 3 w 16"/>
                <a:gd name="T7" fmla="*/ 0 h 20"/>
                <a:gd name="T8" fmla="*/ 7 w 16"/>
                <a:gd name="T9" fmla="*/ 0 h 20"/>
                <a:gd name="T10" fmla="*/ 16 w 16"/>
                <a:gd name="T11" fmla="*/ 20 h 20"/>
                <a:gd name="T12" fmla="*/ 1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10" y="20"/>
                  </a:lnTo>
                  <a:lnTo>
                    <a:pt x="13" y="20"/>
                  </a:lnTo>
                  <a:lnTo>
                    <a:pt x="3" y="0"/>
                  </a:lnTo>
                  <a:lnTo>
                    <a:pt x="7" y="0"/>
                  </a:lnTo>
                  <a:lnTo>
                    <a:pt x="16"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7" name="Freeform 434">
              <a:extLst>
                <a:ext uri="{FF2B5EF4-FFF2-40B4-BE49-F238E27FC236}">
                  <a16:creationId xmlns:a16="http://schemas.microsoft.com/office/drawing/2014/main" id="{3DEFBF2C-F078-A69F-4BE9-A330A1322435}"/>
                </a:ext>
              </a:extLst>
            </p:cNvPr>
            <p:cNvSpPr>
              <a:spLocks/>
            </p:cNvSpPr>
            <p:nvPr/>
          </p:nvSpPr>
          <p:spPr bwMode="auto">
            <a:xfrm>
              <a:off x="1871" y="1458"/>
              <a:ext cx="17" cy="23"/>
            </a:xfrm>
            <a:custGeom>
              <a:avLst/>
              <a:gdLst>
                <a:gd name="T0" fmla="*/ 0 w 17"/>
                <a:gd name="T1" fmla="*/ 0 h 23"/>
                <a:gd name="T2" fmla="*/ 17 w 17"/>
                <a:gd name="T3" fmla="*/ 16 h 23"/>
                <a:gd name="T4" fmla="*/ 17 w 17"/>
                <a:gd name="T5" fmla="*/ 19 h 23"/>
                <a:gd name="T6" fmla="*/ 0 w 17"/>
                <a:gd name="T7" fmla="*/ 3 h 23"/>
                <a:gd name="T8" fmla="*/ 0 w 17"/>
                <a:gd name="T9" fmla="*/ 6 h 23"/>
                <a:gd name="T10" fmla="*/ 17 w 17"/>
                <a:gd name="T11" fmla="*/ 23 h 23"/>
                <a:gd name="T12" fmla="*/ 17 w 17"/>
                <a:gd name="T13" fmla="*/ 19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0"/>
                  </a:moveTo>
                  <a:lnTo>
                    <a:pt x="17" y="16"/>
                  </a:lnTo>
                  <a:lnTo>
                    <a:pt x="17" y="19"/>
                  </a:lnTo>
                  <a:lnTo>
                    <a:pt x="0" y="3"/>
                  </a:lnTo>
                  <a:lnTo>
                    <a:pt x="0" y="6"/>
                  </a:lnTo>
                  <a:lnTo>
                    <a:pt x="17" y="23"/>
                  </a:lnTo>
                  <a:lnTo>
                    <a:pt x="1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8" name="Freeform 435">
              <a:extLst>
                <a:ext uri="{FF2B5EF4-FFF2-40B4-BE49-F238E27FC236}">
                  <a16:creationId xmlns:a16="http://schemas.microsoft.com/office/drawing/2014/main" id="{2A8E9C45-628A-A225-E4BF-0511BADB402F}"/>
                </a:ext>
              </a:extLst>
            </p:cNvPr>
            <p:cNvSpPr>
              <a:spLocks/>
            </p:cNvSpPr>
            <p:nvPr/>
          </p:nvSpPr>
          <p:spPr bwMode="auto">
            <a:xfrm>
              <a:off x="1888"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9" name="Freeform 436">
              <a:extLst>
                <a:ext uri="{FF2B5EF4-FFF2-40B4-BE49-F238E27FC236}">
                  <a16:creationId xmlns:a16="http://schemas.microsoft.com/office/drawing/2014/main" id="{222C071F-6A57-3EC7-FBFA-B0391E729757}"/>
                </a:ext>
              </a:extLst>
            </p:cNvPr>
            <p:cNvSpPr>
              <a:spLocks/>
            </p:cNvSpPr>
            <p:nvPr/>
          </p:nvSpPr>
          <p:spPr bwMode="auto">
            <a:xfrm>
              <a:off x="1907" y="1484"/>
              <a:ext cx="20" cy="10"/>
            </a:xfrm>
            <a:custGeom>
              <a:avLst/>
              <a:gdLst>
                <a:gd name="T0" fmla="*/ 0 w 20"/>
                <a:gd name="T1" fmla="*/ 0 h 10"/>
                <a:gd name="T2" fmla="*/ 20 w 20"/>
                <a:gd name="T3" fmla="*/ 3 h 10"/>
                <a:gd name="T4" fmla="*/ 20 w 20"/>
                <a:gd name="T5" fmla="*/ 7 h 10"/>
                <a:gd name="T6" fmla="*/ 0 w 20"/>
                <a:gd name="T7" fmla="*/ 3 h 10"/>
                <a:gd name="T8" fmla="*/ 0 w 20"/>
                <a:gd name="T9" fmla="*/ 7 h 10"/>
                <a:gd name="T10" fmla="*/ 20 w 20"/>
                <a:gd name="T11" fmla="*/ 10 h 10"/>
                <a:gd name="T12" fmla="*/ 2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0"/>
                  </a:moveTo>
                  <a:lnTo>
                    <a:pt x="20" y="3"/>
                  </a:lnTo>
                  <a:lnTo>
                    <a:pt x="20" y="7"/>
                  </a:lnTo>
                  <a:lnTo>
                    <a:pt x="0" y="3"/>
                  </a:lnTo>
                  <a:lnTo>
                    <a:pt x="0" y="7"/>
                  </a:lnTo>
                  <a:lnTo>
                    <a:pt x="20" y="10"/>
                  </a:lnTo>
                  <a:lnTo>
                    <a:pt x="2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0" name="Freeform 437">
              <a:extLst>
                <a:ext uri="{FF2B5EF4-FFF2-40B4-BE49-F238E27FC236}">
                  <a16:creationId xmlns:a16="http://schemas.microsoft.com/office/drawing/2014/main" id="{387CA21B-20C5-B6F2-F617-1DCA368559FB}"/>
                </a:ext>
              </a:extLst>
            </p:cNvPr>
            <p:cNvSpPr>
              <a:spLocks/>
            </p:cNvSpPr>
            <p:nvPr/>
          </p:nvSpPr>
          <p:spPr bwMode="auto">
            <a:xfrm>
              <a:off x="1927" y="1484"/>
              <a:ext cx="23" cy="10"/>
            </a:xfrm>
            <a:custGeom>
              <a:avLst/>
              <a:gdLst>
                <a:gd name="T0" fmla="*/ 0 w 23"/>
                <a:gd name="T1" fmla="*/ 3 h 10"/>
                <a:gd name="T2" fmla="*/ 23 w 23"/>
                <a:gd name="T3" fmla="*/ 0 h 10"/>
                <a:gd name="T4" fmla="*/ 23 w 23"/>
                <a:gd name="T5" fmla="*/ 3 h 10"/>
                <a:gd name="T6" fmla="*/ 0 w 23"/>
                <a:gd name="T7" fmla="*/ 7 h 10"/>
                <a:gd name="T8" fmla="*/ 0 w 23"/>
                <a:gd name="T9" fmla="*/ 10 h 10"/>
                <a:gd name="T10" fmla="*/ 23 w 23"/>
                <a:gd name="T11" fmla="*/ 7 h 10"/>
                <a:gd name="T12" fmla="*/ 23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lnTo>
                    <a:pt x="23" y="0"/>
                  </a:lnTo>
                  <a:lnTo>
                    <a:pt x="23" y="3"/>
                  </a:lnTo>
                  <a:lnTo>
                    <a:pt x="0" y="7"/>
                  </a:lnTo>
                  <a:lnTo>
                    <a:pt x="0" y="10"/>
                  </a:lnTo>
                  <a:lnTo>
                    <a:pt x="23" y="7"/>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1" name="Freeform 438">
              <a:extLst>
                <a:ext uri="{FF2B5EF4-FFF2-40B4-BE49-F238E27FC236}">
                  <a16:creationId xmlns:a16="http://schemas.microsoft.com/office/drawing/2014/main" id="{77EC2553-E466-9F9E-77AF-97538ED059B7}"/>
                </a:ext>
              </a:extLst>
            </p:cNvPr>
            <p:cNvSpPr>
              <a:spLocks/>
            </p:cNvSpPr>
            <p:nvPr/>
          </p:nvSpPr>
          <p:spPr bwMode="auto">
            <a:xfrm>
              <a:off x="1950"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2" name="Freeform 439">
              <a:extLst>
                <a:ext uri="{FF2B5EF4-FFF2-40B4-BE49-F238E27FC236}">
                  <a16:creationId xmlns:a16="http://schemas.microsoft.com/office/drawing/2014/main" id="{7D2E7B9C-4F9A-9AEE-2BF5-1408F22D43A0}"/>
                </a:ext>
              </a:extLst>
            </p:cNvPr>
            <p:cNvSpPr>
              <a:spLocks/>
            </p:cNvSpPr>
            <p:nvPr/>
          </p:nvSpPr>
          <p:spPr bwMode="auto">
            <a:xfrm>
              <a:off x="1967" y="1461"/>
              <a:ext cx="19" cy="16"/>
            </a:xfrm>
            <a:custGeom>
              <a:avLst/>
              <a:gdLst>
                <a:gd name="T0" fmla="*/ 0 w 19"/>
                <a:gd name="T1" fmla="*/ 16 h 16"/>
                <a:gd name="T2" fmla="*/ 13 w 19"/>
                <a:gd name="T3" fmla="*/ 0 h 16"/>
                <a:gd name="T4" fmla="*/ 16 w 19"/>
                <a:gd name="T5" fmla="*/ 0 h 16"/>
                <a:gd name="T6" fmla="*/ 3 w 19"/>
                <a:gd name="T7" fmla="*/ 16 h 16"/>
                <a:gd name="T8" fmla="*/ 6 w 19"/>
                <a:gd name="T9" fmla="*/ 16 h 16"/>
                <a:gd name="T10" fmla="*/ 19 w 19"/>
                <a:gd name="T11" fmla="*/ 0 h 16"/>
                <a:gd name="T12" fmla="*/ 16 w 19"/>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6"/>
                  </a:moveTo>
                  <a:lnTo>
                    <a:pt x="13" y="0"/>
                  </a:lnTo>
                  <a:lnTo>
                    <a:pt x="16" y="0"/>
                  </a:lnTo>
                  <a:lnTo>
                    <a:pt x="3" y="16"/>
                  </a:lnTo>
                  <a:lnTo>
                    <a:pt x="6" y="16"/>
                  </a:lnTo>
                  <a:lnTo>
                    <a:pt x="19" y="0"/>
                  </a:lnTo>
                  <a:lnTo>
                    <a:pt x="1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3" name="Freeform 440">
              <a:extLst>
                <a:ext uri="{FF2B5EF4-FFF2-40B4-BE49-F238E27FC236}">
                  <a16:creationId xmlns:a16="http://schemas.microsoft.com/office/drawing/2014/main" id="{0C965FF1-A15D-3A7D-9539-178E26823E4F}"/>
                </a:ext>
              </a:extLst>
            </p:cNvPr>
            <p:cNvSpPr>
              <a:spLocks/>
            </p:cNvSpPr>
            <p:nvPr/>
          </p:nvSpPr>
          <p:spPr bwMode="auto">
            <a:xfrm>
              <a:off x="1980" y="1441"/>
              <a:ext cx="16" cy="20"/>
            </a:xfrm>
            <a:custGeom>
              <a:avLst/>
              <a:gdLst>
                <a:gd name="T0" fmla="*/ 0 w 16"/>
                <a:gd name="T1" fmla="*/ 20 h 20"/>
                <a:gd name="T2" fmla="*/ 10 w 16"/>
                <a:gd name="T3" fmla="*/ 0 h 20"/>
                <a:gd name="T4" fmla="*/ 13 w 16"/>
                <a:gd name="T5" fmla="*/ 0 h 20"/>
                <a:gd name="T6" fmla="*/ 3 w 16"/>
                <a:gd name="T7" fmla="*/ 20 h 20"/>
                <a:gd name="T8" fmla="*/ 6 w 16"/>
                <a:gd name="T9" fmla="*/ 20 h 20"/>
                <a:gd name="T10" fmla="*/ 16 w 16"/>
                <a:gd name="T11" fmla="*/ 0 h 20"/>
                <a:gd name="T12" fmla="*/ 1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20"/>
                  </a:moveTo>
                  <a:lnTo>
                    <a:pt x="10" y="0"/>
                  </a:lnTo>
                  <a:lnTo>
                    <a:pt x="13" y="0"/>
                  </a:lnTo>
                  <a:lnTo>
                    <a:pt x="3" y="20"/>
                  </a:lnTo>
                  <a:lnTo>
                    <a:pt x="6" y="20"/>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4" name="Freeform 441">
              <a:extLst>
                <a:ext uri="{FF2B5EF4-FFF2-40B4-BE49-F238E27FC236}">
                  <a16:creationId xmlns:a16="http://schemas.microsoft.com/office/drawing/2014/main" id="{F78A266E-A413-C80C-FD88-E1FE6E70D513}"/>
                </a:ext>
              </a:extLst>
            </p:cNvPr>
            <p:cNvSpPr>
              <a:spLocks/>
            </p:cNvSpPr>
            <p:nvPr/>
          </p:nvSpPr>
          <p:spPr bwMode="auto">
            <a:xfrm>
              <a:off x="1990" y="1421"/>
              <a:ext cx="10" cy="20"/>
            </a:xfrm>
            <a:custGeom>
              <a:avLst/>
              <a:gdLst>
                <a:gd name="T0" fmla="*/ 0 w 10"/>
                <a:gd name="T1" fmla="*/ 20 h 20"/>
                <a:gd name="T2" fmla="*/ 3 w 10"/>
                <a:gd name="T3" fmla="*/ 0 h 20"/>
                <a:gd name="T4" fmla="*/ 6 w 10"/>
                <a:gd name="T5" fmla="*/ 0 h 20"/>
                <a:gd name="T6" fmla="*/ 3 w 10"/>
                <a:gd name="T7" fmla="*/ 20 h 20"/>
                <a:gd name="T8" fmla="*/ 6 w 10"/>
                <a:gd name="T9" fmla="*/ 20 h 20"/>
                <a:gd name="T10" fmla="*/ 10 w 10"/>
                <a:gd name="T11" fmla="*/ 0 h 20"/>
                <a:gd name="T12" fmla="*/ 6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3" y="0"/>
                  </a:lnTo>
                  <a:lnTo>
                    <a:pt x="6" y="0"/>
                  </a:lnTo>
                  <a:lnTo>
                    <a:pt x="3" y="20"/>
                  </a:lnTo>
                  <a:lnTo>
                    <a:pt x="6" y="20"/>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5" name="Freeform 442">
              <a:extLst>
                <a:ext uri="{FF2B5EF4-FFF2-40B4-BE49-F238E27FC236}">
                  <a16:creationId xmlns:a16="http://schemas.microsoft.com/office/drawing/2014/main" id="{E3E4170E-F4E4-EF77-E27D-BD9793DFDF5B}"/>
                </a:ext>
              </a:extLst>
            </p:cNvPr>
            <p:cNvSpPr>
              <a:spLocks/>
            </p:cNvSpPr>
            <p:nvPr/>
          </p:nvSpPr>
          <p:spPr bwMode="auto">
            <a:xfrm>
              <a:off x="1990" y="1398"/>
              <a:ext cx="10" cy="23"/>
            </a:xfrm>
            <a:custGeom>
              <a:avLst/>
              <a:gdLst>
                <a:gd name="T0" fmla="*/ 3 w 10"/>
                <a:gd name="T1" fmla="*/ 23 h 23"/>
                <a:gd name="T2" fmla="*/ 0 w 10"/>
                <a:gd name="T3" fmla="*/ 0 h 23"/>
                <a:gd name="T4" fmla="*/ 3 w 10"/>
                <a:gd name="T5" fmla="*/ 0 h 23"/>
                <a:gd name="T6" fmla="*/ 6 w 10"/>
                <a:gd name="T7" fmla="*/ 23 h 23"/>
                <a:gd name="T8" fmla="*/ 10 w 10"/>
                <a:gd name="T9" fmla="*/ 23 h 23"/>
                <a:gd name="T10" fmla="*/ 6 w 10"/>
                <a:gd name="T11" fmla="*/ 0 h 23"/>
                <a:gd name="T12" fmla="*/ 3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23"/>
                  </a:moveTo>
                  <a:lnTo>
                    <a:pt x="0" y="0"/>
                  </a:lnTo>
                  <a:lnTo>
                    <a:pt x="3" y="0"/>
                  </a:lnTo>
                  <a:lnTo>
                    <a:pt x="6" y="23"/>
                  </a:lnTo>
                  <a:lnTo>
                    <a:pt x="10" y="2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6" name="Freeform 443">
              <a:extLst>
                <a:ext uri="{FF2B5EF4-FFF2-40B4-BE49-F238E27FC236}">
                  <a16:creationId xmlns:a16="http://schemas.microsoft.com/office/drawing/2014/main" id="{EF320E12-D148-D567-A00B-814E2CEB4B71}"/>
                </a:ext>
              </a:extLst>
            </p:cNvPr>
            <p:cNvSpPr>
              <a:spLocks/>
            </p:cNvSpPr>
            <p:nvPr/>
          </p:nvSpPr>
          <p:spPr bwMode="auto">
            <a:xfrm>
              <a:off x="1980" y="1379"/>
              <a:ext cx="16" cy="19"/>
            </a:xfrm>
            <a:custGeom>
              <a:avLst/>
              <a:gdLst>
                <a:gd name="T0" fmla="*/ 10 w 16"/>
                <a:gd name="T1" fmla="*/ 19 h 19"/>
                <a:gd name="T2" fmla="*/ 0 w 16"/>
                <a:gd name="T3" fmla="*/ 0 h 19"/>
                <a:gd name="T4" fmla="*/ 3 w 16"/>
                <a:gd name="T5" fmla="*/ 0 h 19"/>
                <a:gd name="T6" fmla="*/ 13 w 16"/>
                <a:gd name="T7" fmla="*/ 19 h 19"/>
                <a:gd name="T8" fmla="*/ 16 w 16"/>
                <a:gd name="T9" fmla="*/ 19 h 19"/>
                <a:gd name="T10" fmla="*/ 6 w 16"/>
                <a:gd name="T11" fmla="*/ 0 h 19"/>
                <a:gd name="T12" fmla="*/ 3 w 1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19"/>
                  </a:moveTo>
                  <a:lnTo>
                    <a:pt x="0" y="0"/>
                  </a:lnTo>
                  <a:lnTo>
                    <a:pt x="3" y="0"/>
                  </a:lnTo>
                  <a:lnTo>
                    <a:pt x="13" y="19"/>
                  </a:lnTo>
                  <a:lnTo>
                    <a:pt x="16" y="1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7" name="Freeform 444">
              <a:extLst>
                <a:ext uri="{FF2B5EF4-FFF2-40B4-BE49-F238E27FC236}">
                  <a16:creationId xmlns:a16="http://schemas.microsoft.com/office/drawing/2014/main" id="{AFBDF302-FB99-5EE8-21A5-24CE35761788}"/>
                </a:ext>
              </a:extLst>
            </p:cNvPr>
            <p:cNvSpPr>
              <a:spLocks/>
            </p:cNvSpPr>
            <p:nvPr/>
          </p:nvSpPr>
          <p:spPr bwMode="auto">
            <a:xfrm>
              <a:off x="1970" y="1362"/>
              <a:ext cx="13" cy="20"/>
            </a:xfrm>
            <a:custGeom>
              <a:avLst/>
              <a:gdLst>
                <a:gd name="T0" fmla="*/ 13 w 13"/>
                <a:gd name="T1" fmla="*/ 13 h 20"/>
                <a:gd name="T2" fmla="*/ 0 w 13"/>
                <a:gd name="T3" fmla="*/ 0 h 20"/>
                <a:gd name="T4" fmla="*/ 0 w 13"/>
                <a:gd name="T5" fmla="*/ 3 h 20"/>
                <a:gd name="T6" fmla="*/ 13 w 13"/>
                <a:gd name="T7" fmla="*/ 17 h 20"/>
                <a:gd name="T8" fmla="*/ 13 w 13"/>
                <a:gd name="T9" fmla="*/ 20 h 20"/>
                <a:gd name="T10" fmla="*/ 0 w 13"/>
                <a:gd name="T11" fmla="*/ 7 h 20"/>
                <a:gd name="T12" fmla="*/ 0 w 13"/>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0">
                  <a:moveTo>
                    <a:pt x="13" y="13"/>
                  </a:moveTo>
                  <a:lnTo>
                    <a:pt x="0" y="0"/>
                  </a:lnTo>
                  <a:lnTo>
                    <a:pt x="0" y="3"/>
                  </a:lnTo>
                  <a:lnTo>
                    <a:pt x="13" y="17"/>
                  </a:lnTo>
                  <a:lnTo>
                    <a:pt x="13" y="2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8" name="Freeform 445">
              <a:extLst>
                <a:ext uri="{FF2B5EF4-FFF2-40B4-BE49-F238E27FC236}">
                  <a16:creationId xmlns:a16="http://schemas.microsoft.com/office/drawing/2014/main" id="{CA606C96-EC9D-B485-9EB2-42215EE75466}"/>
                </a:ext>
              </a:extLst>
            </p:cNvPr>
            <p:cNvSpPr>
              <a:spLocks/>
            </p:cNvSpPr>
            <p:nvPr/>
          </p:nvSpPr>
          <p:spPr bwMode="auto">
            <a:xfrm>
              <a:off x="1950"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9" name="Freeform 446">
              <a:extLst>
                <a:ext uri="{FF2B5EF4-FFF2-40B4-BE49-F238E27FC236}">
                  <a16:creationId xmlns:a16="http://schemas.microsoft.com/office/drawing/2014/main" id="{59F2C37C-3621-E6D8-C0C9-5DA8BE939448}"/>
                </a:ext>
              </a:extLst>
            </p:cNvPr>
            <p:cNvSpPr>
              <a:spLocks/>
            </p:cNvSpPr>
            <p:nvPr/>
          </p:nvSpPr>
          <p:spPr bwMode="auto">
            <a:xfrm>
              <a:off x="1927" y="1349"/>
              <a:ext cx="23" cy="10"/>
            </a:xfrm>
            <a:custGeom>
              <a:avLst/>
              <a:gdLst>
                <a:gd name="T0" fmla="*/ 23 w 23"/>
                <a:gd name="T1" fmla="*/ 3 h 10"/>
                <a:gd name="T2" fmla="*/ 0 w 23"/>
                <a:gd name="T3" fmla="*/ 0 h 10"/>
                <a:gd name="T4" fmla="*/ 0 w 23"/>
                <a:gd name="T5" fmla="*/ 3 h 10"/>
                <a:gd name="T6" fmla="*/ 23 w 23"/>
                <a:gd name="T7" fmla="*/ 6 h 10"/>
                <a:gd name="T8" fmla="*/ 23 w 23"/>
                <a:gd name="T9" fmla="*/ 10 h 10"/>
                <a:gd name="T10" fmla="*/ 0 w 23"/>
                <a:gd name="T11" fmla="*/ 6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6"/>
                  </a:lnTo>
                  <a:lnTo>
                    <a:pt x="2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0" name="Freeform 447">
              <a:extLst>
                <a:ext uri="{FF2B5EF4-FFF2-40B4-BE49-F238E27FC236}">
                  <a16:creationId xmlns:a16="http://schemas.microsoft.com/office/drawing/2014/main" id="{AEDCA280-98E4-B9B9-1514-13E53FDB9DCC}"/>
                </a:ext>
              </a:extLst>
            </p:cNvPr>
            <p:cNvSpPr>
              <a:spLocks/>
            </p:cNvSpPr>
            <p:nvPr/>
          </p:nvSpPr>
          <p:spPr bwMode="auto">
            <a:xfrm>
              <a:off x="1907" y="1349"/>
              <a:ext cx="20" cy="10"/>
            </a:xfrm>
            <a:custGeom>
              <a:avLst/>
              <a:gdLst>
                <a:gd name="T0" fmla="*/ 20 w 20"/>
                <a:gd name="T1" fmla="*/ 0 h 10"/>
                <a:gd name="T2" fmla="*/ 0 w 20"/>
                <a:gd name="T3" fmla="*/ 3 h 10"/>
                <a:gd name="T4" fmla="*/ 0 w 20"/>
                <a:gd name="T5" fmla="*/ 6 h 10"/>
                <a:gd name="T6" fmla="*/ 20 w 20"/>
                <a:gd name="T7" fmla="*/ 3 h 10"/>
                <a:gd name="T8" fmla="*/ 20 w 20"/>
                <a:gd name="T9" fmla="*/ 6 h 10"/>
                <a:gd name="T10" fmla="*/ 0 w 20"/>
                <a:gd name="T11" fmla="*/ 10 h 10"/>
                <a:gd name="T12" fmla="*/ 0 w 2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6"/>
                  </a:lnTo>
                  <a:lnTo>
                    <a:pt x="20" y="3"/>
                  </a:lnTo>
                  <a:lnTo>
                    <a:pt x="2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1" name="Freeform 448">
              <a:extLst>
                <a:ext uri="{FF2B5EF4-FFF2-40B4-BE49-F238E27FC236}">
                  <a16:creationId xmlns:a16="http://schemas.microsoft.com/office/drawing/2014/main" id="{09A9C809-AAF3-09A6-D117-216B2E3345B8}"/>
                </a:ext>
              </a:extLst>
            </p:cNvPr>
            <p:cNvSpPr>
              <a:spLocks/>
            </p:cNvSpPr>
            <p:nvPr/>
          </p:nvSpPr>
          <p:spPr bwMode="auto">
            <a:xfrm>
              <a:off x="1888"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2" name="Freeform 449">
              <a:extLst>
                <a:ext uri="{FF2B5EF4-FFF2-40B4-BE49-F238E27FC236}">
                  <a16:creationId xmlns:a16="http://schemas.microsoft.com/office/drawing/2014/main" id="{6D4A6D5E-A805-4C21-A137-B3747F80EAAF}"/>
                </a:ext>
              </a:extLst>
            </p:cNvPr>
            <p:cNvSpPr>
              <a:spLocks/>
            </p:cNvSpPr>
            <p:nvPr/>
          </p:nvSpPr>
          <p:spPr bwMode="auto">
            <a:xfrm>
              <a:off x="1871" y="1362"/>
              <a:ext cx="17" cy="20"/>
            </a:xfrm>
            <a:custGeom>
              <a:avLst/>
              <a:gdLst>
                <a:gd name="T0" fmla="*/ 17 w 17"/>
                <a:gd name="T1" fmla="*/ 0 h 20"/>
                <a:gd name="T2" fmla="*/ 0 w 17"/>
                <a:gd name="T3" fmla="*/ 13 h 20"/>
                <a:gd name="T4" fmla="*/ 0 w 17"/>
                <a:gd name="T5" fmla="*/ 17 h 20"/>
                <a:gd name="T6" fmla="*/ 17 w 17"/>
                <a:gd name="T7" fmla="*/ 3 h 20"/>
                <a:gd name="T8" fmla="*/ 17 w 17"/>
                <a:gd name="T9" fmla="*/ 7 h 20"/>
                <a:gd name="T10" fmla="*/ 0 w 17"/>
                <a:gd name="T11" fmla="*/ 20 h 20"/>
                <a:gd name="T12" fmla="*/ 0 w 17"/>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7" y="0"/>
                  </a:moveTo>
                  <a:lnTo>
                    <a:pt x="0" y="13"/>
                  </a:lnTo>
                  <a:lnTo>
                    <a:pt x="0" y="17"/>
                  </a:lnTo>
                  <a:lnTo>
                    <a:pt x="17" y="3"/>
                  </a:lnTo>
                  <a:lnTo>
                    <a:pt x="17"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3" name="Freeform 450">
              <a:extLst>
                <a:ext uri="{FF2B5EF4-FFF2-40B4-BE49-F238E27FC236}">
                  <a16:creationId xmlns:a16="http://schemas.microsoft.com/office/drawing/2014/main" id="{95944D50-CD1D-0537-D3A6-1F413C8376B3}"/>
                </a:ext>
              </a:extLst>
            </p:cNvPr>
            <p:cNvSpPr>
              <a:spLocks/>
            </p:cNvSpPr>
            <p:nvPr/>
          </p:nvSpPr>
          <p:spPr bwMode="auto">
            <a:xfrm>
              <a:off x="1858" y="1379"/>
              <a:ext cx="16" cy="19"/>
            </a:xfrm>
            <a:custGeom>
              <a:avLst/>
              <a:gdLst>
                <a:gd name="T0" fmla="*/ 10 w 16"/>
                <a:gd name="T1" fmla="*/ 0 h 19"/>
                <a:gd name="T2" fmla="*/ 0 w 16"/>
                <a:gd name="T3" fmla="*/ 19 h 19"/>
                <a:gd name="T4" fmla="*/ 3 w 16"/>
                <a:gd name="T5" fmla="*/ 19 h 19"/>
                <a:gd name="T6" fmla="*/ 13 w 16"/>
                <a:gd name="T7" fmla="*/ 0 h 19"/>
                <a:gd name="T8" fmla="*/ 16 w 16"/>
                <a:gd name="T9" fmla="*/ 0 h 19"/>
                <a:gd name="T10" fmla="*/ 7 w 16"/>
                <a:gd name="T11" fmla="*/ 19 h 19"/>
                <a:gd name="T12" fmla="*/ 3 w 16"/>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0"/>
                  </a:moveTo>
                  <a:lnTo>
                    <a:pt x="0" y="19"/>
                  </a:lnTo>
                  <a:lnTo>
                    <a:pt x="3" y="19"/>
                  </a:lnTo>
                  <a:lnTo>
                    <a:pt x="13" y="0"/>
                  </a:lnTo>
                  <a:lnTo>
                    <a:pt x="16"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4" name="Freeform 451">
              <a:extLst>
                <a:ext uri="{FF2B5EF4-FFF2-40B4-BE49-F238E27FC236}">
                  <a16:creationId xmlns:a16="http://schemas.microsoft.com/office/drawing/2014/main" id="{DDF80262-ECCE-8BDE-26BE-FE4FE1B27A9F}"/>
                </a:ext>
              </a:extLst>
            </p:cNvPr>
            <p:cNvSpPr>
              <a:spLocks/>
            </p:cNvSpPr>
            <p:nvPr/>
          </p:nvSpPr>
          <p:spPr bwMode="auto">
            <a:xfrm>
              <a:off x="1855" y="1398"/>
              <a:ext cx="10" cy="23"/>
            </a:xfrm>
            <a:custGeom>
              <a:avLst/>
              <a:gdLst>
                <a:gd name="T0" fmla="*/ 3 w 10"/>
                <a:gd name="T1" fmla="*/ 0 h 23"/>
                <a:gd name="T2" fmla="*/ 0 w 10"/>
                <a:gd name="T3" fmla="*/ 23 h 23"/>
                <a:gd name="T4" fmla="*/ 3 w 10"/>
                <a:gd name="T5" fmla="*/ 23 h 23"/>
                <a:gd name="T6" fmla="*/ 6 w 10"/>
                <a:gd name="T7" fmla="*/ 0 h 23"/>
                <a:gd name="T8" fmla="*/ 10 w 10"/>
                <a:gd name="T9" fmla="*/ 0 h 23"/>
                <a:gd name="T10" fmla="*/ 6 w 10"/>
                <a:gd name="T11" fmla="*/ 23 h 23"/>
                <a:gd name="T12" fmla="*/ 3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0"/>
                  </a:moveTo>
                  <a:lnTo>
                    <a:pt x="0" y="23"/>
                  </a:lnTo>
                  <a:lnTo>
                    <a:pt x="3" y="23"/>
                  </a:lnTo>
                  <a:lnTo>
                    <a:pt x="6" y="0"/>
                  </a:lnTo>
                  <a:lnTo>
                    <a:pt x="10" y="0"/>
                  </a:lnTo>
                  <a:lnTo>
                    <a:pt x="6" y="23"/>
                  </a:lnTo>
                  <a:lnTo>
                    <a:pt x="3"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5" name="Freeform 452">
              <a:extLst>
                <a:ext uri="{FF2B5EF4-FFF2-40B4-BE49-F238E27FC236}">
                  <a16:creationId xmlns:a16="http://schemas.microsoft.com/office/drawing/2014/main" id="{C3B3240D-0CAA-1E9C-5F61-47DE1459E88F}"/>
                </a:ext>
              </a:extLst>
            </p:cNvPr>
            <p:cNvSpPr>
              <a:spLocks/>
            </p:cNvSpPr>
            <p:nvPr/>
          </p:nvSpPr>
          <p:spPr bwMode="auto">
            <a:xfrm>
              <a:off x="3171" y="1352"/>
              <a:ext cx="342" cy="7"/>
            </a:xfrm>
            <a:custGeom>
              <a:avLst/>
              <a:gdLst>
                <a:gd name="T0" fmla="*/ 0 w 342"/>
                <a:gd name="T1" fmla="*/ 0 h 7"/>
                <a:gd name="T2" fmla="*/ 342 w 342"/>
                <a:gd name="T3" fmla="*/ 0 h 7"/>
                <a:gd name="T4" fmla="*/ 342 w 342"/>
                <a:gd name="T5" fmla="*/ 3 h 7"/>
                <a:gd name="T6" fmla="*/ 0 w 342"/>
                <a:gd name="T7" fmla="*/ 3 h 7"/>
                <a:gd name="T8" fmla="*/ 0 w 342"/>
                <a:gd name="T9" fmla="*/ 7 h 7"/>
                <a:gd name="T10" fmla="*/ 342 w 342"/>
                <a:gd name="T11" fmla="*/ 7 h 7"/>
                <a:gd name="T12" fmla="*/ 342 w 3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7">
                  <a:moveTo>
                    <a:pt x="0" y="0"/>
                  </a:moveTo>
                  <a:lnTo>
                    <a:pt x="342" y="0"/>
                  </a:lnTo>
                  <a:lnTo>
                    <a:pt x="342" y="3"/>
                  </a:lnTo>
                  <a:lnTo>
                    <a:pt x="0" y="3"/>
                  </a:lnTo>
                  <a:lnTo>
                    <a:pt x="0" y="7"/>
                  </a:lnTo>
                  <a:lnTo>
                    <a:pt x="342" y="7"/>
                  </a:lnTo>
                  <a:lnTo>
                    <a:pt x="342"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6" name="Freeform 453">
              <a:extLst>
                <a:ext uri="{FF2B5EF4-FFF2-40B4-BE49-F238E27FC236}">
                  <a16:creationId xmlns:a16="http://schemas.microsoft.com/office/drawing/2014/main" id="{2FC20564-F319-47A0-8FCC-13ECB04C28DE}"/>
                </a:ext>
              </a:extLst>
            </p:cNvPr>
            <p:cNvSpPr>
              <a:spLocks/>
            </p:cNvSpPr>
            <p:nvPr/>
          </p:nvSpPr>
          <p:spPr bwMode="auto">
            <a:xfrm>
              <a:off x="3309"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7" name="Freeform 454">
              <a:extLst>
                <a:ext uri="{FF2B5EF4-FFF2-40B4-BE49-F238E27FC236}">
                  <a16:creationId xmlns:a16="http://schemas.microsoft.com/office/drawing/2014/main" id="{E4E94BF5-151C-3690-3FA5-0F174374AB21}"/>
                </a:ext>
              </a:extLst>
            </p:cNvPr>
            <p:cNvSpPr>
              <a:spLocks/>
            </p:cNvSpPr>
            <p:nvPr/>
          </p:nvSpPr>
          <p:spPr bwMode="auto">
            <a:xfrm>
              <a:off x="3319" y="1359"/>
              <a:ext cx="7" cy="13"/>
            </a:xfrm>
            <a:custGeom>
              <a:avLst/>
              <a:gdLst>
                <a:gd name="T0" fmla="*/ 0 w 7"/>
                <a:gd name="T1" fmla="*/ 0 h 13"/>
                <a:gd name="T2" fmla="*/ 7 w 7"/>
                <a:gd name="T3" fmla="*/ 6 h 13"/>
                <a:gd name="T4" fmla="*/ 7 w 7"/>
                <a:gd name="T5" fmla="*/ 10 h 13"/>
                <a:gd name="T6" fmla="*/ 0 w 7"/>
                <a:gd name="T7" fmla="*/ 3 h 13"/>
                <a:gd name="T8" fmla="*/ 0 w 7"/>
                <a:gd name="T9" fmla="*/ 6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6"/>
                  </a:lnTo>
                  <a:lnTo>
                    <a:pt x="7" y="10"/>
                  </a:lnTo>
                  <a:lnTo>
                    <a:pt x="0" y="3"/>
                  </a:lnTo>
                  <a:lnTo>
                    <a:pt x="0" y="6"/>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8" name="Freeform 455">
              <a:extLst>
                <a:ext uri="{FF2B5EF4-FFF2-40B4-BE49-F238E27FC236}">
                  <a16:creationId xmlns:a16="http://schemas.microsoft.com/office/drawing/2014/main" id="{0674E1E8-0BF3-F443-280B-F6D668A37EB4}"/>
                </a:ext>
              </a:extLst>
            </p:cNvPr>
            <p:cNvSpPr>
              <a:spLocks/>
            </p:cNvSpPr>
            <p:nvPr/>
          </p:nvSpPr>
          <p:spPr bwMode="auto">
            <a:xfrm>
              <a:off x="3326" y="1365"/>
              <a:ext cx="6" cy="14"/>
            </a:xfrm>
            <a:custGeom>
              <a:avLst/>
              <a:gdLst>
                <a:gd name="T0" fmla="*/ 0 w 6"/>
                <a:gd name="T1" fmla="*/ 0 h 14"/>
                <a:gd name="T2" fmla="*/ 6 w 6"/>
                <a:gd name="T3" fmla="*/ 7 h 14"/>
                <a:gd name="T4" fmla="*/ 6 w 6"/>
                <a:gd name="T5" fmla="*/ 10 h 14"/>
                <a:gd name="T6" fmla="*/ 0 w 6"/>
                <a:gd name="T7" fmla="*/ 4 h 14"/>
                <a:gd name="T8" fmla="*/ 0 w 6"/>
                <a:gd name="T9" fmla="*/ 7 h 14"/>
                <a:gd name="T10" fmla="*/ 6 w 6"/>
                <a:gd name="T11" fmla="*/ 14 h 14"/>
                <a:gd name="T12" fmla="*/ 6 w 6"/>
                <a:gd name="T13" fmla="*/ 1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6" y="7"/>
                  </a:lnTo>
                  <a:lnTo>
                    <a:pt x="6" y="10"/>
                  </a:lnTo>
                  <a:lnTo>
                    <a:pt x="0" y="4"/>
                  </a:lnTo>
                  <a:lnTo>
                    <a:pt x="0" y="7"/>
                  </a:lnTo>
                  <a:lnTo>
                    <a:pt x="6" y="14"/>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9" name="Freeform 456">
              <a:extLst>
                <a:ext uri="{FF2B5EF4-FFF2-40B4-BE49-F238E27FC236}">
                  <a16:creationId xmlns:a16="http://schemas.microsoft.com/office/drawing/2014/main" id="{F9661A1C-4FDE-6639-79C0-42E1ABA3586C}"/>
                </a:ext>
              </a:extLst>
            </p:cNvPr>
            <p:cNvSpPr>
              <a:spLocks/>
            </p:cNvSpPr>
            <p:nvPr/>
          </p:nvSpPr>
          <p:spPr bwMode="auto">
            <a:xfrm>
              <a:off x="3332" y="1372"/>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0" name="Freeform 457">
              <a:extLst>
                <a:ext uri="{FF2B5EF4-FFF2-40B4-BE49-F238E27FC236}">
                  <a16:creationId xmlns:a16="http://schemas.microsoft.com/office/drawing/2014/main" id="{D45C8D4A-D271-5099-ED1D-0A9C3F5E532C}"/>
                </a:ext>
              </a:extLst>
            </p:cNvPr>
            <p:cNvSpPr>
              <a:spLocks/>
            </p:cNvSpPr>
            <p:nvPr/>
          </p:nvSpPr>
          <p:spPr bwMode="auto">
            <a:xfrm>
              <a:off x="3336" y="1382"/>
              <a:ext cx="10" cy="6"/>
            </a:xfrm>
            <a:custGeom>
              <a:avLst/>
              <a:gdLst>
                <a:gd name="T0" fmla="*/ 0 w 10"/>
                <a:gd name="T1" fmla="*/ 0 h 6"/>
                <a:gd name="T2" fmla="*/ 3 w 10"/>
                <a:gd name="T3" fmla="*/ 6 h 6"/>
                <a:gd name="T4" fmla="*/ 6 w 10"/>
                <a:gd name="T5" fmla="*/ 6 h 6"/>
                <a:gd name="T6" fmla="*/ 3 w 10"/>
                <a:gd name="T7" fmla="*/ 0 h 6"/>
                <a:gd name="T8" fmla="*/ 6 w 10"/>
                <a:gd name="T9" fmla="*/ 0 h 6"/>
                <a:gd name="T10" fmla="*/ 10 w 10"/>
                <a:gd name="T11" fmla="*/ 6 h 6"/>
                <a:gd name="T12" fmla="*/ 6 w 1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3" y="6"/>
                  </a:lnTo>
                  <a:lnTo>
                    <a:pt x="6" y="6"/>
                  </a:lnTo>
                  <a:lnTo>
                    <a:pt x="3" y="0"/>
                  </a:lnTo>
                  <a:lnTo>
                    <a:pt x="6" y="0"/>
                  </a:lnTo>
                  <a:lnTo>
                    <a:pt x="10" y="6"/>
                  </a:lnTo>
                  <a:lnTo>
                    <a:pt x="6"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1" name="Freeform 458">
              <a:extLst>
                <a:ext uri="{FF2B5EF4-FFF2-40B4-BE49-F238E27FC236}">
                  <a16:creationId xmlns:a16="http://schemas.microsoft.com/office/drawing/2014/main" id="{2673F12D-EB64-9529-792F-D9A9BD57DBC0}"/>
                </a:ext>
              </a:extLst>
            </p:cNvPr>
            <p:cNvSpPr>
              <a:spLocks/>
            </p:cNvSpPr>
            <p:nvPr/>
          </p:nvSpPr>
          <p:spPr bwMode="auto">
            <a:xfrm>
              <a:off x="3339" y="1388"/>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2" name="Freeform 459">
              <a:extLst>
                <a:ext uri="{FF2B5EF4-FFF2-40B4-BE49-F238E27FC236}">
                  <a16:creationId xmlns:a16="http://schemas.microsoft.com/office/drawing/2014/main" id="{6B5AE48D-C8E5-0F78-18C9-F765D60CCB70}"/>
                </a:ext>
              </a:extLst>
            </p:cNvPr>
            <p:cNvSpPr>
              <a:spLocks/>
            </p:cNvSpPr>
            <p:nvPr/>
          </p:nvSpPr>
          <p:spPr bwMode="auto">
            <a:xfrm>
              <a:off x="3346" y="1398"/>
              <a:ext cx="9" cy="10"/>
            </a:xfrm>
            <a:custGeom>
              <a:avLst/>
              <a:gdLst>
                <a:gd name="T0" fmla="*/ 0 w 9"/>
                <a:gd name="T1" fmla="*/ 0 h 10"/>
                <a:gd name="T2" fmla="*/ 3 w 9"/>
                <a:gd name="T3" fmla="*/ 10 h 10"/>
                <a:gd name="T4" fmla="*/ 6 w 9"/>
                <a:gd name="T5" fmla="*/ 10 h 10"/>
                <a:gd name="T6" fmla="*/ 3 w 9"/>
                <a:gd name="T7" fmla="*/ 0 h 10"/>
                <a:gd name="T8" fmla="*/ 6 w 9"/>
                <a:gd name="T9" fmla="*/ 0 h 10"/>
                <a:gd name="T10" fmla="*/ 9 w 9"/>
                <a:gd name="T11" fmla="*/ 10 h 10"/>
                <a:gd name="T12" fmla="*/ 6 w 9"/>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3" y="10"/>
                  </a:lnTo>
                  <a:lnTo>
                    <a:pt x="6" y="10"/>
                  </a:lnTo>
                  <a:lnTo>
                    <a:pt x="3" y="0"/>
                  </a:lnTo>
                  <a:lnTo>
                    <a:pt x="6" y="0"/>
                  </a:lnTo>
                  <a:lnTo>
                    <a:pt x="9" y="10"/>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3" name="Freeform 460">
              <a:extLst>
                <a:ext uri="{FF2B5EF4-FFF2-40B4-BE49-F238E27FC236}">
                  <a16:creationId xmlns:a16="http://schemas.microsoft.com/office/drawing/2014/main" id="{1C1DCF5F-9F19-9BF9-C6CE-5246FE5EA4E0}"/>
                </a:ext>
              </a:extLst>
            </p:cNvPr>
            <p:cNvSpPr>
              <a:spLocks/>
            </p:cNvSpPr>
            <p:nvPr/>
          </p:nvSpPr>
          <p:spPr bwMode="auto">
            <a:xfrm>
              <a:off x="3349" y="1408"/>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4" name="Freeform 461">
              <a:extLst>
                <a:ext uri="{FF2B5EF4-FFF2-40B4-BE49-F238E27FC236}">
                  <a16:creationId xmlns:a16="http://schemas.microsoft.com/office/drawing/2014/main" id="{9CEE90B4-D253-3D5F-AD11-E46674F3ABAB}"/>
                </a:ext>
              </a:extLst>
            </p:cNvPr>
            <p:cNvSpPr>
              <a:spLocks/>
            </p:cNvSpPr>
            <p:nvPr/>
          </p:nvSpPr>
          <p:spPr bwMode="auto">
            <a:xfrm>
              <a:off x="3296"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5" name="Freeform 462">
              <a:extLst>
                <a:ext uri="{FF2B5EF4-FFF2-40B4-BE49-F238E27FC236}">
                  <a16:creationId xmlns:a16="http://schemas.microsoft.com/office/drawing/2014/main" id="{7E48D374-FF43-CF9E-EB33-62B8B5B463E0}"/>
                </a:ext>
              </a:extLst>
            </p:cNvPr>
            <p:cNvSpPr>
              <a:spLocks/>
            </p:cNvSpPr>
            <p:nvPr/>
          </p:nvSpPr>
          <p:spPr bwMode="auto">
            <a:xfrm>
              <a:off x="3306" y="1359"/>
              <a:ext cx="7" cy="10"/>
            </a:xfrm>
            <a:custGeom>
              <a:avLst/>
              <a:gdLst>
                <a:gd name="T0" fmla="*/ 0 w 7"/>
                <a:gd name="T1" fmla="*/ 0 h 10"/>
                <a:gd name="T2" fmla="*/ 7 w 7"/>
                <a:gd name="T3" fmla="*/ 3 h 10"/>
                <a:gd name="T4" fmla="*/ 7 w 7"/>
                <a:gd name="T5" fmla="*/ 6 h 10"/>
                <a:gd name="T6" fmla="*/ 0 w 7"/>
                <a:gd name="T7" fmla="*/ 3 h 10"/>
                <a:gd name="T8" fmla="*/ 0 w 7"/>
                <a:gd name="T9" fmla="*/ 6 h 10"/>
                <a:gd name="T10" fmla="*/ 7 w 7"/>
                <a:gd name="T11" fmla="*/ 10 h 10"/>
                <a:gd name="T12" fmla="*/ 7 w 7"/>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3"/>
                  </a:lnTo>
                  <a:lnTo>
                    <a:pt x="7" y="6"/>
                  </a:lnTo>
                  <a:lnTo>
                    <a:pt x="0" y="3"/>
                  </a:lnTo>
                  <a:lnTo>
                    <a:pt x="0" y="6"/>
                  </a:lnTo>
                  <a:lnTo>
                    <a:pt x="7" y="10"/>
                  </a:lnTo>
                  <a:lnTo>
                    <a:pt x="7"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6" name="Freeform 463">
              <a:extLst>
                <a:ext uri="{FF2B5EF4-FFF2-40B4-BE49-F238E27FC236}">
                  <a16:creationId xmlns:a16="http://schemas.microsoft.com/office/drawing/2014/main" id="{240B505A-38AE-51E2-A68A-76D2F87D96C6}"/>
                </a:ext>
              </a:extLst>
            </p:cNvPr>
            <p:cNvSpPr>
              <a:spLocks/>
            </p:cNvSpPr>
            <p:nvPr/>
          </p:nvSpPr>
          <p:spPr bwMode="auto">
            <a:xfrm>
              <a:off x="3313" y="136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7" name="Freeform 464">
              <a:extLst>
                <a:ext uri="{FF2B5EF4-FFF2-40B4-BE49-F238E27FC236}">
                  <a16:creationId xmlns:a16="http://schemas.microsoft.com/office/drawing/2014/main" id="{FDBC87FC-E6C2-C785-5479-22FDCE64DED5}"/>
                </a:ext>
              </a:extLst>
            </p:cNvPr>
            <p:cNvSpPr>
              <a:spLocks/>
            </p:cNvSpPr>
            <p:nvPr/>
          </p:nvSpPr>
          <p:spPr bwMode="auto">
            <a:xfrm>
              <a:off x="3323" y="1369"/>
              <a:ext cx="6" cy="13"/>
            </a:xfrm>
            <a:custGeom>
              <a:avLst/>
              <a:gdLst>
                <a:gd name="T0" fmla="*/ 0 w 6"/>
                <a:gd name="T1" fmla="*/ 0 h 13"/>
                <a:gd name="T2" fmla="*/ 6 w 6"/>
                <a:gd name="T3" fmla="*/ 6 h 13"/>
                <a:gd name="T4" fmla="*/ 6 w 6"/>
                <a:gd name="T5" fmla="*/ 10 h 13"/>
                <a:gd name="T6" fmla="*/ 0 w 6"/>
                <a:gd name="T7" fmla="*/ 3 h 13"/>
                <a:gd name="T8" fmla="*/ 0 w 6"/>
                <a:gd name="T9" fmla="*/ 6 h 13"/>
                <a:gd name="T10" fmla="*/ 6 w 6"/>
                <a:gd name="T11" fmla="*/ 13 h 13"/>
                <a:gd name="T12" fmla="*/ 6 w 6"/>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6" y="6"/>
                  </a:lnTo>
                  <a:lnTo>
                    <a:pt x="6" y="10"/>
                  </a:lnTo>
                  <a:lnTo>
                    <a:pt x="0" y="3"/>
                  </a:lnTo>
                  <a:lnTo>
                    <a:pt x="0" y="6"/>
                  </a:lnTo>
                  <a:lnTo>
                    <a:pt x="6" y="13"/>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8" name="Freeform 465">
              <a:extLst>
                <a:ext uri="{FF2B5EF4-FFF2-40B4-BE49-F238E27FC236}">
                  <a16:creationId xmlns:a16="http://schemas.microsoft.com/office/drawing/2014/main" id="{1F949A27-B20D-8FE5-AD6C-81A02C37206D}"/>
                </a:ext>
              </a:extLst>
            </p:cNvPr>
            <p:cNvSpPr>
              <a:spLocks/>
            </p:cNvSpPr>
            <p:nvPr/>
          </p:nvSpPr>
          <p:spPr bwMode="auto">
            <a:xfrm>
              <a:off x="3326" y="1379"/>
              <a:ext cx="13" cy="9"/>
            </a:xfrm>
            <a:custGeom>
              <a:avLst/>
              <a:gdLst>
                <a:gd name="T0" fmla="*/ 0 w 13"/>
                <a:gd name="T1" fmla="*/ 0 h 9"/>
                <a:gd name="T2" fmla="*/ 6 w 13"/>
                <a:gd name="T3" fmla="*/ 9 h 9"/>
                <a:gd name="T4" fmla="*/ 10 w 13"/>
                <a:gd name="T5" fmla="*/ 9 h 9"/>
                <a:gd name="T6" fmla="*/ 3 w 13"/>
                <a:gd name="T7" fmla="*/ 0 h 9"/>
                <a:gd name="T8" fmla="*/ 6 w 13"/>
                <a:gd name="T9" fmla="*/ 0 h 9"/>
                <a:gd name="T10" fmla="*/ 13 w 13"/>
                <a:gd name="T11" fmla="*/ 9 h 9"/>
                <a:gd name="T12" fmla="*/ 10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10" y="9"/>
                  </a:lnTo>
                  <a:lnTo>
                    <a:pt x="3" y="0"/>
                  </a:lnTo>
                  <a:lnTo>
                    <a:pt x="6" y="0"/>
                  </a:lnTo>
                  <a:lnTo>
                    <a:pt x="13" y="9"/>
                  </a:lnTo>
                  <a:lnTo>
                    <a:pt x="1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9" name="Freeform 466">
              <a:extLst>
                <a:ext uri="{FF2B5EF4-FFF2-40B4-BE49-F238E27FC236}">
                  <a16:creationId xmlns:a16="http://schemas.microsoft.com/office/drawing/2014/main" id="{2936310E-EBD7-284F-21F8-374AA969E8E5}"/>
                </a:ext>
              </a:extLst>
            </p:cNvPr>
            <p:cNvSpPr>
              <a:spLocks/>
            </p:cNvSpPr>
            <p:nvPr/>
          </p:nvSpPr>
          <p:spPr bwMode="auto">
            <a:xfrm>
              <a:off x="3332" y="1388"/>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0" name="Freeform 467">
              <a:extLst>
                <a:ext uri="{FF2B5EF4-FFF2-40B4-BE49-F238E27FC236}">
                  <a16:creationId xmlns:a16="http://schemas.microsoft.com/office/drawing/2014/main" id="{D3B2B370-8EDE-D2DE-7D68-3161F641632B}"/>
                </a:ext>
              </a:extLst>
            </p:cNvPr>
            <p:cNvSpPr>
              <a:spLocks/>
            </p:cNvSpPr>
            <p:nvPr/>
          </p:nvSpPr>
          <p:spPr bwMode="auto">
            <a:xfrm>
              <a:off x="3339" y="1395"/>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1" name="Freeform 468">
              <a:extLst>
                <a:ext uri="{FF2B5EF4-FFF2-40B4-BE49-F238E27FC236}">
                  <a16:creationId xmlns:a16="http://schemas.microsoft.com/office/drawing/2014/main" id="{9527D311-E7EE-2D58-16F3-1C2E76D63B81}"/>
                </a:ext>
              </a:extLst>
            </p:cNvPr>
            <p:cNvSpPr>
              <a:spLocks/>
            </p:cNvSpPr>
            <p:nvPr/>
          </p:nvSpPr>
          <p:spPr bwMode="auto">
            <a:xfrm>
              <a:off x="3342" y="1405"/>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2" name="Freeform 469">
              <a:extLst>
                <a:ext uri="{FF2B5EF4-FFF2-40B4-BE49-F238E27FC236}">
                  <a16:creationId xmlns:a16="http://schemas.microsoft.com/office/drawing/2014/main" id="{8F4DC7C4-2945-F33D-1F39-F58346D47531}"/>
                </a:ext>
              </a:extLst>
            </p:cNvPr>
            <p:cNvSpPr>
              <a:spLocks/>
            </p:cNvSpPr>
            <p:nvPr/>
          </p:nvSpPr>
          <p:spPr bwMode="auto">
            <a:xfrm>
              <a:off x="3349"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3" name="Freeform 470">
              <a:extLst>
                <a:ext uri="{FF2B5EF4-FFF2-40B4-BE49-F238E27FC236}">
                  <a16:creationId xmlns:a16="http://schemas.microsoft.com/office/drawing/2014/main" id="{7205CCDB-7EA6-64F1-53D9-36788249EDA3}"/>
                </a:ext>
              </a:extLst>
            </p:cNvPr>
            <p:cNvSpPr>
              <a:spLocks/>
            </p:cNvSpPr>
            <p:nvPr/>
          </p:nvSpPr>
          <p:spPr bwMode="auto">
            <a:xfrm>
              <a:off x="3885" y="1425"/>
              <a:ext cx="10" cy="6"/>
            </a:xfrm>
            <a:custGeom>
              <a:avLst/>
              <a:gdLst>
                <a:gd name="T0" fmla="*/ 10 w 10"/>
                <a:gd name="T1" fmla="*/ 0 h 6"/>
                <a:gd name="T2" fmla="*/ 0 w 10"/>
                <a:gd name="T3" fmla="*/ 0 h 6"/>
                <a:gd name="T4" fmla="*/ 0 w 10"/>
                <a:gd name="T5" fmla="*/ 3 h 6"/>
                <a:gd name="T6" fmla="*/ 10 w 10"/>
                <a:gd name="T7" fmla="*/ 3 h 6"/>
                <a:gd name="T8" fmla="*/ 10 w 10"/>
                <a:gd name="T9" fmla="*/ 6 h 6"/>
                <a:gd name="T10" fmla="*/ 0 w 10"/>
                <a:gd name="T11" fmla="*/ 6 h 6"/>
                <a:gd name="T12" fmla="*/ 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0"/>
                  </a:lnTo>
                  <a:lnTo>
                    <a:pt x="0" y="3"/>
                  </a:lnTo>
                  <a:lnTo>
                    <a:pt x="10" y="3"/>
                  </a:lnTo>
                  <a:lnTo>
                    <a:pt x="1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4" name="Freeform 471">
              <a:extLst>
                <a:ext uri="{FF2B5EF4-FFF2-40B4-BE49-F238E27FC236}">
                  <a16:creationId xmlns:a16="http://schemas.microsoft.com/office/drawing/2014/main" id="{9A6F7C60-EFD3-C73B-734A-ED86C88EC2BA}"/>
                </a:ext>
              </a:extLst>
            </p:cNvPr>
            <p:cNvSpPr>
              <a:spLocks/>
            </p:cNvSpPr>
            <p:nvPr/>
          </p:nvSpPr>
          <p:spPr bwMode="auto">
            <a:xfrm>
              <a:off x="3882" y="1385"/>
              <a:ext cx="7" cy="43"/>
            </a:xfrm>
            <a:custGeom>
              <a:avLst/>
              <a:gdLst>
                <a:gd name="T0" fmla="*/ 0 w 7"/>
                <a:gd name="T1" fmla="*/ 43 h 43"/>
                <a:gd name="T2" fmla="*/ 0 w 7"/>
                <a:gd name="T3" fmla="*/ 0 h 43"/>
                <a:gd name="T4" fmla="*/ 3 w 7"/>
                <a:gd name="T5" fmla="*/ 0 h 43"/>
                <a:gd name="T6" fmla="*/ 3 w 7"/>
                <a:gd name="T7" fmla="*/ 43 h 43"/>
                <a:gd name="T8" fmla="*/ 7 w 7"/>
                <a:gd name="T9" fmla="*/ 43 h 43"/>
                <a:gd name="T10" fmla="*/ 7 w 7"/>
                <a:gd name="T11" fmla="*/ 0 h 43"/>
                <a:gd name="T12" fmla="*/ 3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3" y="0"/>
                  </a:lnTo>
                  <a:lnTo>
                    <a:pt x="3" y="43"/>
                  </a:lnTo>
                  <a:lnTo>
                    <a:pt x="7" y="4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5" name="Freeform 472">
              <a:extLst>
                <a:ext uri="{FF2B5EF4-FFF2-40B4-BE49-F238E27FC236}">
                  <a16:creationId xmlns:a16="http://schemas.microsoft.com/office/drawing/2014/main" id="{2069D9C4-6DC7-E51D-9B82-8D51A59E1E02}"/>
                </a:ext>
              </a:extLst>
            </p:cNvPr>
            <p:cNvSpPr>
              <a:spLocks/>
            </p:cNvSpPr>
            <p:nvPr/>
          </p:nvSpPr>
          <p:spPr bwMode="auto">
            <a:xfrm>
              <a:off x="3885" y="1382"/>
              <a:ext cx="10" cy="6"/>
            </a:xfrm>
            <a:custGeom>
              <a:avLst/>
              <a:gdLst>
                <a:gd name="T0" fmla="*/ 0 w 10"/>
                <a:gd name="T1" fmla="*/ 0 h 6"/>
                <a:gd name="T2" fmla="*/ 10 w 10"/>
                <a:gd name="T3" fmla="*/ 0 h 6"/>
                <a:gd name="T4" fmla="*/ 10 w 10"/>
                <a:gd name="T5" fmla="*/ 3 h 6"/>
                <a:gd name="T6" fmla="*/ 0 w 10"/>
                <a:gd name="T7" fmla="*/ 3 h 6"/>
                <a:gd name="T8" fmla="*/ 0 w 10"/>
                <a:gd name="T9" fmla="*/ 6 h 6"/>
                <a:gd name="T10" fmla="*/ 10 w 10"/>
                <a:gd name="T11" fmla="*/ 6 h 6"/>
                <a:gd name="T12" fmla="*/ 1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10" y="0"/>
                  </a:lnTo>
                  <a:lnTo>
                    <a:pt x="10" y="3"/>
                  </a:lnTo>
                  <a:lnTo>
                    <a:pt x="0" y="3"/>
                  </a:lnTo>
                  <a:lnTo>
                    <a:pt x="0" y="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6" name="Freeform 473">
              <a:extLst>
                <a:ext uri="{FF2B5EF4-FFF2-40B4-BE49-F238E27FC236}">
                  <a16:creationId xmlns:a16="http://schemas.microsoft.com/office/drawing/2014/main" id="{49E010AC-E099-3351-8B53-38A23701FED7}"/>
                </a:ext>
              </a:extLst>
            </p:cNvPr>
            <p:cNvSpPr>
              <a:spLocks/>
            </p:cNvSpPr>
            <p:nvPr/>
          </p:nvSpPr>
          <p:spPr bwMode="auto">
            <a:xfrm>
              <a:off x="3892" y="1385"/>
              <a:ext cx="6" cy="43"/>
            </a:xfrm>
            <a:custGeom>
              <a:avLst/>
              <a:gdLst>
                <a:gd name="T0" fmla="*/ 0 w 6"/>
                <a:gd name="T1" fmla="*/ 0 h 43"/>
                <a:gd name="T2" fmla="*/ 0 w 6"/>
                <a:gd name="T3" fmla="*/ 43 h 43"/>
                <a:gd name="T4" fmla="*/ 3 w 6"/>
                <a:gd name="T5" fmla="*/ 43 h 43"/>
                <a:gd name="T6" fmla="*/ 3 w 6"/>
                <a:gd name="T7" fmla="*/ 0 h 43"/>
                <a:gd name="T8" fmla="*/ 6 w 6"/>
                <a:gd name="T9" fmla="*/ 0 h 43"/>
                <a:gd name="T10" fmla="*/ 6 w 6"/>
                <a:gd name="T11" fmla="*/ 43 h 43"/>
                <a:gd name="T12" fmla="*/ 3 w 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0"/>
                  </a:moveTo>
                  <a:lnTo>
                    <a:pt x="0" y="43"/>
                  </a:lnTo>
                  <a:lnTo>
                    <a:pt x="3" y="43"/>
                  </a:lnTo>
                  <a:lnTo>
                    <a:pt x="3" y="0"/>
                  </a:lnTo>
                  <a:lnTo>
                    <a:pt x="6" y="0"/>
                  </a:lnTo>
                  <a:lnTo>
                    <a:pt x="6" y="43"/>
                  </a:lnTo>
                  <a:lnTo>
                    <a:pt x="3" y="4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 name="Freeform 474">
              <a:extLst>
                <a:ext uri="{FF2B5EF4-FFF2-40B4-BE49-F238E27FC236}">
                  <a16:creationId xmlns:a16="http://schemas.microsoft.com/office/drawing/2014/main" id="{9ED1A826-036D-45C7-DFA1-034DAF226E23}"/>
                </a:ext>
              </a:extLst>
            </p:cNvPr>
            <p:cNvSpPr>
              <a:spLocks/>
            </p:cNvSpPr>
            <p:nvPr/>
          </p:nvSpPr>
          <p:spPr bwMode="auto">
            <a:xfrm>
              <a:off x="3892" y="1197"/>
              <a:ext cx="6" cy="4"/>
            </a:xfrm>
            <a:custGeom>
              <a:avLst/>
              <a:gdLst>
                <a:gd name="T0" fmla="*/ 0 w 6"/>
                <a:gd name="T1" fmla="*/ 4 h 4"/>
                <a:gd name="T2" fmla="*/ 0 w 6"/>
                <a:gd name="T3" fmla="*/ 0 h 4"/>
                <a:gd name="T4" fmla="*/ 3 w 6"/>
                <a:gd name="T5" fmla="*/ 0 h 4"/>
                <a:gd name="T6" fmla="*/ 3 w 6"/>
                <a:gd name="T7" fmla="*/ 4 h 4"/>
                <a:gd name="T8" fmla="*/ 6 w 6"/>
                <a:gd name="T9" fmla="*/ 4 h 4"/>
                <a:gd name="T10" fmla="*/ 6 w 6"/>
                <a:gd name="T11" fmla="*/ 0 h 4"/>
                <a:gd name="T12" fmla="*/ 3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4"/>
                  </a:moveTo>
                  <a:lnTo>
                    <a:pt x="0" y="0"/>
                  </a:lnTo>
                  <a:lnTo>
                    <a:pt x="3" y="0"/>
                  </a:lnTo>
                  <a:lnTo>
                    <a:pt x="3" y="4"/>
                  </a:lnTo>
                  <a:lnTo>
                    <a:pt x="6" y="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 name="Freeform 475">
              <a:extLst>
                <a:ext uri="{FF2B5EF4-FFF2-40B4-BE49-F238E27FC236}">
                  <a16:creationId xmlns:a16="http://schemas.microsoft.com/office/drawing/2014/main" id="{5582137C-B608-B14F-312A-7C0AA4A605B4}"/>
                </a:ext>
              </a:extLst>
            </p:cNvPr>
            <p:cNvSpPr>
              <a:spLocks/>
            </p:cNvSpPr>
            <p:nvPr/>
          </p:nvSpPr>
          <p:spPr bwMode="auto">
            <a:xfrm>
              <a:off x="3895" y="119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 name="Freeform 476">
              <a:extLst>
                <a:ext uri="{FF2B5EF4-FFF2-40B4-BE49-F238E27FC236}">
                  <a16:creationId xmlns:a16="http://schemas.microsoft.com/office/drawing/2014/main" id="{8551D062-5131-8237-A821-0A3F4081CF91}"/>
                </a:ext>
              </a:extLst>
            </p:cNvPr>
            <p:cNvSpPr>
              <a:spLocks/>
            </p:cNvSpPr>
            <p:nvPr/>
          </p:nvSpPr>
          <p:spPr bwMode="auto">
            <a:xfrm>
              <a:off x="3892" y="1197"/>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 name="Freeform 477">
              <a:extLst>
                <a:ext uri="{FF2B5EF4-FFF2-40B4-BE49-F238E27FC236}">
                  <a16:creationId xmlns:a16="http://schemas.microsoft.com/office/drawing/2014/main" id="{24DC5F7A-DD64-6299-757E-37B179B0383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 name="Freeform 478">
              <a:extLst>
                <a:ext uri="{FF2B5EF4-FFF2-40B4-BE49-F238E27FC236}">
                  <a16:creationId xmlns:a16="http://schemas.microsoft.com/office/drawing/2014/main" id="{F0F60FF9-556F-E207-CA71-3AC7CA0CBED4}"/>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 name="Freeform 479">
              <a:extLst>
                <a:ext uri="{FF2B5EF4-FFF2-40B4-BE49-F238E27FC236}">
                  <a16:creationId xmlns:a16="http://schemas.microsoft.com/office/drawing/2014/main" id="{5BC780AF-A0AE-3EC6-5359-046D6930FD7E}"/>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 name="Freeform 480">
              <a:extLst>
                <a:ext uri="{FF2B5EF4-FFF2-40B4-BE49-F238E27FC236}">
                  <a16:creationId xmlns:a16="http://schemas.microsoft.com/office/drawing/2014/main" id="{390F4596-4BA0-5435-FFAB-02217947452C}"/>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 name="Freeform 481">
              <a:extLst>
                <a:ext uri="{FF2B5EF4-FFF2-40B4-BE49-F238E27FC236}">
                  <a16:creationId xmlns:a16="http://schemas.microsoft.com/office/drawing/2014/main" id="{4B0BB83B-9162-88B3-0025-DBF9A96FD60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 name="Freeform 482">
              <a:extLst>
                <a:ext uri="{FF2B5EF4-FFF2-40B4-BE49-F238E27FC236}">
                  <a16:creationId xmlns:a16="http://schemas.microsoft.com/office/drawing/2014/main" id="{5D72AA54-9912-2CBD-06DC-F351CC29CFA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 name="Freeform 483">
              <a:extLst>
                <a:ext uri="{FF2B5EF4-FFF2-40B4-BE49-F238E27FC236}">
                  <a16:creationId xmlns:a16="http://schemas.microsoft.com/office/drawing/2014/main" id="{5551334C-842D-DFE5-D8FA-5EA177C47621}"/>
                </a:ext>
              </a:extLst>
            </p:cNvPr>
            <p:cNvSpPr>
              <a:spLocks/>
            </p:cNvSpPr>
            <p:nvPr/>
          </p:nvSpPr>
          <p:spPr bwMode="auto">
            <a:xfrm>
              <a:off x="3895" y="1339"/>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7" name="Freeform 484">
              <a:extLst>
                <a:ext uri="{FF2B5EF4-FFF2-40B4-BE49-F238E27FC236}">
                  <a16:creationId xmlns:a16="http://schemas.microsoft.com/office/drawing/2014/main" id="{CB9157F5-BFD2-95DC-A617-D50F04352953}"/>
                </a:ext>
              </a:extLst>
            </p:cNvPr>
            <p:cNvSpPr>
              <a:spLocks/>
            </p:cNvSpPr>
            <p:nvPr/>
          </p:nvSpPr>
          <p:spPr bwMode="auto">
            <a:xfrm>
              <a:off x="3898" y="1342"/>
              <a:ext cx="7" cy="20"/>
            </a:xfrm>
            <a:custGeom>
              <a:avLst/>
              <a:gdLst>
                <a:gd name="T0" fmla="*/ 0 w 7"/>
                <a:gd name="T1" fmla="*/ 0 h 20"/>
                <a:gd name="T2" fmla="*/ 0 w 7"/>
                <a:gd name="T3" fmla="*/ 20 h 20"/>
                <a:gd name="T4" fmla="*/ 4 w 7"/>
                <a:gd name="T5" fmla="*/ 20 h 20"/>
                <a:gd name="T6" fmla="*/ 4 w 7"/>
                <a:gd name="T7" fmla="*/ 0 h 20"/>
                <a:gd name="T8" fmla="*/ 7 w 7"/>
                <a:gd name="T9" fmla="*/ 0 h 20"/>
                <a:gd name="T10" fmla="*/ 7 w 7"/>
                <a:gd name="T11" fmla="*/ 20 h 20"/>
                <a:gd name="T12" fmla="*/ 4 w 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0"/>
                  </a:moveTo>
                  <a:lnTo>
                    <a:pt x="0" y="20"/>
                  </a:lnTo>
                  <a:lnTo>
                    <a:pt x="4" y="20"/>
                  </a:lnTo>
                  <a:lnTo>
                    <a:pt x="4" y="0"/>
                  </a:lnTo>
                  <a:lnTo>
                    <a:pt x="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 name="Freeform 485">
              <a:extLst>
                <a:ext uri="{FF2B5EF4-FFF2-40B4-BE49-F238E27FC236}">
                  <a16:creationId xmlns:a16="http://schemas.microsoft.com/office/drawing/2014/main" id="{4D01C1C3-8C7F-389A-2270-28D97734ECBD}"/>
                </a:ext>
              </a:extLst>
            </p:cNvPr>
            <p:cNvSpPr>
              <a:spLocks/>
            </p:cNvSpPr>
            <p:nvPr/>
          </p:nvSpPr>
          <p:spPr bwMode="auto">
            <a:xfrm>
              <a:off x="3895" y="1359"/>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 name="Freeform 486">
              <a:extLst>
                <a:ext uri="{FF2B5EF4-FFF2-40B4-BE49-F238E27FC236}">
                  <a16:creationId xmlns:a16="http://schemas.microsoft.com/office/drawing/2014/main" id="{8595EEF5-1B6A-7C98-8D66-3FF9B2A3AE39}"/>
                </a:ext>
              </a:extLst>
            </p:cNvPr>
            <p:cNvSpPr>
              <a:spLocks/>
            </p:cNvSpPr>
            <p:nvPr/>
          </p:nvSpPr>
          <p:spPr bwMode="auto">
            <a:xfrm>
              <a:off x="3892" y="1342"/>
              <a:ext cx="6" cy="20"/>
            </a:xfrm>
            <a:custGeom>
              <a:avLst/>
              <a:gdLst>
                <a:gd name="T0" fmla="*/ 0 w 6"/>
                <a:gd name="T1" fmla="*/ 20 h 20"/>
                <a:gd name="T2" fmla="*/ 0 w 6"/>
                <a:gd name="T3" fmla="*/ 0 h 20"/>
                <a:gd name="T4" fmla="*/ 3 w 6"/>
                <a:gd name="T5" fmla="*/ 0 h 20"/>
                <a:gd name="T6" fmla="*/ 3 w 6"/>
                <a:gd name="T7" fmla="*/ 20 h 20"/>
                <a:gd name="T8" fmla="*/ 6 w 6"/>
                <a:gd name="T9" fmla="*/ 20 h 20"/>
                <a:gd name="T10" fmla="*/ 6 w 6"/>
                <a:gd name="T11" fmla="*/ 0 h 20"/>
                <a:gd name="T12" fmla="*/ 3 w 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0">
                  <a:moveTo>
                    <a:pt x="0" y="20"/>
                  </a:moveTo>
                  <a:lnTo>
                    <a:pt x="0" y="0"/>
                  </a:lnTo>
                  <a:lnTo>
                    <a:pt x="3" y="0"/>
                  </a:lnTo>
                  <a:lnTo>
                    <a:pt x="3" y="20"/>
                  </a:lnTo>
                  <a:lnTo>
                    <a:pt x="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 name="Freeform 487">
              <a:extLst>
                <a:ext uri="{FF2B5EF4-FFF2-40B4-BE49-F238E27FC236}">
                  <a16:creationId xmlns:a16="http://schemas.microsoft.com/office/drawing/2014/main" id="{844C76E1-C92B-9919-50F2-AB67CC248582}"/>
                </a:ext>
              </a:extLst>
            </p:cNvPr>
            <p:cNvSpPr>
              <a:spLocks/>
            </p:cNvSpPr>
            <p:nvPr/>
          </p:nvSpPr>
          <p:spPr bwMode="auto">
            <a:xfrm>
              <a:off x="3889" y="1339"/>
              <a:ext cx="6" cy="7"/>
            </a:xfrm>
            <a:custGeom>
              <a:avLst/>
              <a:gdLst>
                <a:gd name="T0" fmla="*/ 6 w 6"/>
                <a:gd name="T1" fmla="*/ 0 h 7"/>
                <a:gd name="T2" fmla="*/ 0 w 6"/>
                <a:gd name="T3" fmla="*/ 0 h 7"/>
                <a:gd name="T4" fmla="*/ 0 w 6"/>
                <a:gd name="T5" fmla="*/ 3 h 7"/>
                <a:gd name="T6" fmla="*/ 6 w 6"/>
                <a:gd name="T7" fmla="*/ 3 h 7"/>
                <a:gd name="T8" fmla="*/ 6 w 6"/>
                <a:gd name="T9" fmla="*/ 7 h 7"/>
                <a:gd name="T10" fmla="*/ 0 w 6"/>
                <a:gd name="T11" fmla="*/ 7 h 7"/>
                <a:gd name="T12" fmla="*/ 0 w 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6" y="0"/>
                  </a:moveTo>
                  <a:lnTo>
                    <a:pt x="0" y="0"/>
                  </a:lnTo>
                  <a:lnTo>
                    <a:pt x="0" y="3"/>
                  </a:lnTo>
                  <a:lnTo>
                    <a:pt x="6" y="3"/>
                  </a:lnTo>
                  <a:lnTo>
                    <a:pt x="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 name="Freeform 488">
              <a:extLst>
                <a:ext uri="{FF2B5EF4-FFF2-40B4-BE49-F238E27FC236}">
                  <a16:creationId xmlns:a16="http://schemas.microsoft.com/office/drawing/2014/main" id="{71DCDA93-2C52-74E7-FAB9-79C59CB7BC32}"/>
                </a:ext>
              </a:extLst>
            </p:cNvPr>
            <p:cNvSpPr>
              <a:spLocks/>
            </p:cNvSpPr>
            <p:nvPr/>
          </p:nvSpPr>
          <p:spPr bwMode="auto">
            <a:xfrm>
              <a:off x="3885" y="1339"/>
              <a:ext cx="4" cy="10"/>
            </a:xfrm>
            <a:custGeom>
              <a:avLst/>
              <a:gdLst>
                <a:gd name="T0" fmla="*/ 4 w 4"/>
                <a:gd name="T1" fmla="*/ 0 h 10"/>
                <a:gd name="T2" fmla="*/ 0 w 4"/>
                <a:gd name="T3" fmla="*/ 3 h 10"/>
                <a:gd name="T4" fmla="*/ 0 w 4"/>
                <a:gd name="T5" fmla="*/ 7 h 10"/>
                <a:gd name="T6" fmla="*/ 4 w 4"/>
                <a:gd name="T7" fmla="*/ 3 h 10"/>
                <a:gd name="T8" fmla="*/ 4 w 4"/>
                <a:gd name="T9" fmla="*/ 7 h 10"/>
                <a:gd name="T10" fmla="*/ 0 w 4"/>
                <a:gd name="T11" fmla="*/ 10 h 10"/>
                <a:gd name="T12" fmla="*/ 0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7"/>
                  </a:lnTo>
                  <a:lnTo>
                    <a:pt x="4" y="3"/>
                  </a:lnTo>
                  <a:lnTo>
                    <a:pt x="4"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 name="Freeform 489">
              <a:extLst>
                <a:ext uri="{FF2B5EF4-FFF2-40B4-BE49-F238E27FC236}">
                  <a16:creationId xmlns:a16="http://schemas.microsoft.com/office/drawing/2014/main" id="{FA5F64BA-F9B4-7F4B-681B-E3626294697E}"/>
                </a:ext>
              </a:extLst>
            </p:cNvPr>
            <p:cNvSpPr>
              <a:spLocks/>
            </p:cNvSpPr>
            <p:nvPr/>
          </p:nvSpPr>
          <p:spPr bwMode="auto">
            <a:xfrm>
              <a:off x="3882" y="1342"/>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3" name="Freeform 490">
              <a:extLst>
                <a:ext uri="{FF2B5EF4-FFF2-40B4-BE49-F238E27FC236}">
                  <a16:creationId xmlns:a16="http://schemas.microsoft.com/office/drawing/2014/main" id="{16B1AECC-2E8D-08E5-D2A5-758444D2EDA4}"/>
                </a:ext>
              </a:extLst>
            </p:cNvPr>
            <p:cNvSpPr>
              <a:spLocks/>
            </p:cNvSpPr>
            <p:nvPr/>
          </p:nvSpPr>
          <p:spPr bwMode="auto">
            <a:xfrm>
              <a:off x="3879" y="1346"/>
              <a:ext cx="3" cy="9"/>
            </a:xfrm>
            <a:custGeom>
              <a:avLst/>
              <a:gdLst>
                <a:gd name="T0" fmla="*/ 3 w 3"/>
                <a:gd name="T1" fmla="*/ 0 h 9"/>
                <a:gd name="T2" fmla="*/ 0 w 3"/>
                <a:gd name="T3" fmla="*/ 3 h 9"/>
                <a:gd name="T4" fmla="*/ 0 w 3"/>
                <a:gd name="T5" fmla="*/ 6 h 9"/>
                <a:gd name="T6" fmla="*/ 3 w 3"/>
                <a:gd name="T7" fmla="*/ 3 h 9"/>
                <a:gd name="T8" fmla="*/ 3 w 3"/>
                <a:gd name="T9" fmla="*/ 6 h 9"/>
                <a:gd name="T10" fmla="*/ 0 w 3"/>
                <a:gd name="T11" fmla="*/ 9 h 9"/>
                <a:gd name="T12" fmla="*/ 0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0" y="3"/>
                  </a:lnTo>
                  <a:lnTo>
                    <a:pt x="0" y="6"/>
                  </a:lnTo>
                  <a:lnTo>
                    <a:pt x="3" y="3"/>
                  </a:lnTo>
                  <a:lnTo>
                    <a:pt x="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4" name="Freeform 491">
              <a:extLst>
                <a:ext uri="{FF2B5EF4-FFF2-40B4-BE49-F238E27FC236}">
                  <a16:creationId xmlns:a16="http://schemas.microsoft.com/office/drawing/2014/main" id="{FB207468-135D-81BF-D2B4-F2D53051BC74}"/>
                </a:ext>
              </a:extLst>
            </p:cNvPr>
            <p:cNvSpPr>
              <a:spLocks/>
            </p:cNvSpPr>
            <p:nvPr/>
          </p:nvSpPr>
          <p:spPr bwMode="auto">
            <a:xfrm>
              <a:off x="3875" y="1352"/>
              <a:ext cx="10" cy="7"/>
            </a:xfrm>
            <a:custGeom>
              <a:avLst/>
              <a:gdLst>
                <a:gd name="T0" fmla="*/ 0 w 10"/>
                <a:gd name="T1" fmla="*/ 0 h 7"/>
                <a:gd name="T2" fmla="*/ 4 w 10"/>
                <a:gd name="T3" fmla="*/ 7 h 7"/>
                <a:gd name="T4" fmla="*/ 7 w 10"/>
                <a:gd name="T5" fmla="*/ 7 h 7"/>
                <a:gd name="T6" fmla="*/ 4 w 10"/>
                <a:gd name="T7" fmla="*/ 0 h 7"/>
                <a:gd name="T8" fmla="*/ 7 w 10"/>
                <a:gd name="T9" fmla="*/ 0 h 7"/>
                <a:gd name="T10" fmla="*/ 10 w 10"/>
                <a:gd name="T11" fmla="*/ 7 h 7"/>
                <a:gd name="T12" fmla="*/ 7 w 10"/>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4" y="7"/>
                  </a:lnTo>
                  <a:lnTo>
                    <a:pt x="7" y="7"/>
                  </a:lnTo>
                  <a:lnTo>
                    <a:pt x="4" y="0"/>
                  </a:lnTo>
                  <a:lnTo>
                    <a:pt x="7" y="0"/>
                  </a:lnTo>
                  <a:lnTo>
                    <a:pt x="10" y="7"/>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 name="Freeform 492">
              <a:extLst>
                <a:ext uri="{FF2B5EF4-FFF2-40B4-BE49-F238E27FC236}">
                  <a16:creationId xmlns:a16="http://schemas.microsoft.com/office/drawing/2014/main" id="{ACB4AA2E-AD33-E57E-261F-4778CFF8E016}"/>
                </a:ext>
              </a:extLst>
            </p:cNvPr>
            <p:cNvSpPr>
              <a:spLocks/>
            </p:cNvSpPr>
            <p:nvPr/>
          </p:nvSpPr>
          <p:spPr bwMode="auto">
            <a:xfrm>
              <a:off x="3882" y="1355"/>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6" name="Freeform 493">
              <a:extLst>
                <a:ext uri="{FF2B5EF4-FFF2-40B4-BE49-F238E27FC236}">
                  <a16:creationId xmlns:a16="http://schemas.microsoft.com/office/drawing/2014/main" id="{B9F80061-7C4E-AE09-83D0-0F1B7EAEFAF7}"/>
                </a:ext>
              </a:extLst>
            </p:cNvPr>
            <p:cNvSpPr>
              <a:spLocks/>
            </p:cNvSpPr>
            <p:nvPr/>
          </p:nvSpPr>
          <p:spPr bwMode="auto">
            <a:xfrm>
              <a:off x="3885" y="1359"/>
              <a:ext cx="4" cy="10"/>
            </a:xfrm>
            <a:custGeom>
              <a:avLst/>
              <a:gdLst>
                <a:gd name="T0" fmla="*/ 0 w 4"/>
                <a:gd name="T1" fmla="*/ 0 h 10"/>
                <a:gd name="T2" fmla="*/ 4 w 4"/>
                <a:gd name="T3" fmla="*/ 3 h 10"/>
                <a:gd name="T4" fmla="*/ 4 w 4"/>
                <a:gd name="T5" fmla="*/ 6 h 10"/>
                <a:gd name="T6" fmla="*/ 0 w 4"/>
                <a:gd name="T7" fmla="*/ 3 h 10"/>
                <a:gd name="T8" fmla="*/ 0 w 4"/>
                <a:gd name="T9" fmla="*/ 6 h 10"/>
                <a:gd name="T10" fmla="*/ 4 w 4"/>
                <a:gd name="T11" fmla="*/ 10 h 10"/>
                <a:gd name="T12" fmla="*/ 4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6"/>
                  </a:lnTo>
                  <a:lnTo>
                    <a:pt x="0" y="3"/>
                  </a:lnTo>
                  <a:lnTo>
                    <a:pt x="0" y="6"/>
                  </a:lnTo>
                  <a:lnTo>
                    <a:pt x="4" y="10"/>
                  </a:lnTo>
                  <a:lnTo>
                    <a:pt x="4"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7" name="Freeform 494">
              <a:extLst>
                <a:ext uri="{FF2B5EF4-FFF2-40B4-BE49-F238E27FC236}">
                  <a16:creationId xmlns:a16="http://schemas.microsoft.com/office/drawing/2014/main" id="{C53DD0EC-5B76-6ACD-E067-C61221442C8E}"/>
                </a:ext>
              </a:extLst>
            </p:cNvPr>
            <p:cNvSpPr>
              <a:spLocks/>
            </p:cNvSpPr>
            <p:nvPr/>
          </p:nvSpPr>
          <p:spPr bwMode="auto">
            <a:xfrm>
              <a:off x="3889" y="1359"/>
              <a:ext cx="6" cy="10"/>
            </a:xfrm>
            <a:custGeom>
              <a:avLst/>
              <a:gdLst>
                <a:gd name="T0" fmla="*/ 0 w 6"/>
                <a:gd name="T1" fmla="*/ 3 h 10"/>
                <a:gd name="T2" fmla="*/ 6 w 6"/>
                <a:gd name="T3" fmla="*/ 0 h 10"/>
                <a:gd name="T4" fmla="*/ 6 w 6"/>
                <a:gd name="T5" fmla="*/ 3 h 10"/>
                <a:gd name="T6" fmla="*/ 0 w 6"/>
                <a:gd name="T7" fmla="*/ 6 h 10"/>
                <a:gd name="T8" fmla="*/ 0 w 6"/>
                <a:gd name="T9" fmla="*/ 10 h 10"/>
                <a:gd name="T10" fmla="*/ 6 w 6"/>
                <a:gd name="T11" fmla="*/ 6 h 10"/>
                <a:gd name="T12" fmla="*/ 6 w 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3"/>
                  </a:moveTo>
                  <a:lnTo>
                    <a:pt x="6" y="0"/>
                  </a:lnTo>
                  <a:lnTo>
                    <a:pt x="6" y="3"/>
                  </a:lnTo>
                  <a:lnTo>
                    <a:pt x="0" y="6"/>
                  </a:lnTo>
                  <a:lnTo>
                    <a:pt x="0" y="10"/>
                  </a:lnTo>
                  <a:lnTo>
                    <a:pt x="6" y="6"/>
                  </a:lnTo>
                  <a:lnTo>
                    <a:pt x="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 name="Freeform 495">
              <a:extLst>
                <a:ext uri="{FF2B5EF4-FFF2-40B4-BE49-F238E27FC236}">
                  <a16:creationId xmlns:a16="http://schemas.microsoft.com/office/drawing/2014/main" id="{60C5A06B-1A2E-B11C-97EA-DBD36D85EFF6}"/>
                </a:ext>
              </a:extLst>
            </p:cNvPr>
            <p:cNvSpPr>
              <a:spLocks/>
            </p:cNvSpPr>
            <p:nvPr/>
          </p:nvSpPr>
          <p:spPr bwMode="auto">
            <a:xfrm>
              <a:off x="1842" y="1365"/>
              <a:ext cx="6" cy="70"/>
            </a:xfrm>
            <a:custGeom>
              <a:avLst/>
              <a:gdLst>
                <a:gd name="T0" fmla="*/ 0 w 6"/>
                <a:gd name="T1" fmla="*/ 0 h 70"/>
                <a:gd name="T2" fmla="*/ 0 w 6"/>
                <a:gd name="T3" fmla="*/ 70 h 70"/>
                <a:gd name="T4" fmla="*/ 3 w 6"/>
                <a:gd name="T5" fmla="*/ 70 h 70"/>
                <a:gd name="T6" fmla="*/ 3 w 6"/>
                <a:gd name="T7" fmla="*/ 0 h 70"/>
                <a:gd name="T8" fmla="*/ 6 w 6"/>
                <a:gd name="T9" fmla="*/ 0 h 70"/>
                <a:gd name="T10" fmla="*/ 6 w 6"/>
                <a:gd name="T11" fmla="*/ 70 h 70"/>
                <a:gd name="T12" fmla="*/ 3 w 6"/>
                <a:gd name="T13" fmla="*/ 7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0">
                  <a:moveTo>
                    <a:pt x="0" y="0"/>
                  </a:moveTo>
                  <a:lnTo>
                    <a:pt x="0" y="70"/>
                  </a:lnTo>
                  <a:lnTo>
                    <a:pt x="3" y="70"/>
                  </a:lnTo>
                  <a:lnTo>
                    <a:pt x="3" y="0"/>
                  </a:lnTo>
                  <a:lnTo>
                    <a:pt x="6" y="0"/>
                  </a:lnTo>
                  <a:lnTo>
                    <a:pt x="6" y="70"/>
                  </a:lnTo>
                  <a:lnTo>
                    <a:pt x="3" y="7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9" name="Freeform 496">
              <a:extLst>
                <a:ext uri="{FF2B5EF4-FFF2-40B4-BE49-F238E27FC236}">
                  <a16:creationId xmlns:a16="http://schemas.microsoft.com/office/drawing/2014/main" id="{D83E52FE-DE2D-7D81-1371-62AB5030485A}"/>
                </a:ext>
              </a:extLst>
            </p:cNvPr>
            <p:cNvSpPr>
              <a:spLocks/>
            </p:cNvSpPr>
            <p:nvPr/>
          </p:nvSpPr>
          <p:spPr bwMode="auto">
            <a:xfrm>
              <a:off x="3023" y="1388"/>
              <a:ext cx="26" cy="7"/>
            </a:xfrm>
            <a:custGeom>
              <a:avLst/>
              <a:gdLst>
                <a:gd name="T0" fmla="*/ 0 w 26"/>
                <a:gd name="T1" fmla="*/ 0 h 7"/>
                <a:gd name="T2" fmla="*/ 26 w 26"/>
                <a:gd name="T3" fmla="*/ 0 h 7"/>
                <a:gd name="T4" fmla="*/ 26 w 26"/>
                <a:gd name="T5" fmla="*/ 4 h 7"/>
                <a:gd name="T6" fmla="*/ 0 w 26"/>
                <a:gd name="T7" fmla="*/ 4 h 7"/>
                <a:gd name="T8" fmla="*/ 0 w 26"/>
                <a:gd name="T9" fmla="*/ 7 h 7"/>
                <a:gd name="T10" fmla="*/ 26 w 26"/>
                <a:gd name="T11" fmla="*/ 7 h 7"/>
                <a:gd name="T12" fmla="*/ 26 w 2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0" y="0"/>
                  </a:moveTo>
                  <a:lnTo>
                    <a:pt x="26" y="0"/>
                  </a:lnTo>
                  <a:lnTo>
                    <a:pt x="26" y="4"/>
                  </a:lnTo>
                  <a:lnTo>
                    <a:pt x="0" y="4"/>
                  </a:lnTo>
                  <a:lnTo>
                    <a:pt x="0" y="7"/>
                  </a:lnTo>
                  <a:lnTo>
                    <a:pt x="26" y="7"/>
                  </a:lnTo>
                  <a:lnTo>
                    <a:pt x="2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0" name="Freeform 497">
              <a:extLst>
                <a:ext uri="{FF2B5EF4-FFF2-40B4-BE49-F238E27FC236}">
                  <a16:creationId xmlns:a16="http://schemas.microsoft.com/office/drawing/2014/main" id="{FEC3F842-3D6E-8B64-3489-D9400E50896C}"/>
                </a:ext>
              </a:extLst>
            </p:cNvPr>
            <p:cNvSpPr>
              <a:spLocks/>
            </p:cNvSpPr>
            <p:nvPr/>
          </p:nvSpPr>
          <p:spPr bwMode="auto">
            <a:xfrm>
              <a:off x="3020" y="1355"/>
              <a:ext cx="6" cy="37"/>
            </a:xfrm>
            <a:custGeom>
              <a:avLst/>
              <a:gdLst>
                <a:gd name="T0" fmla="*/ 0 w 6"/>
                <a:gd name="T1" fmla="*/ 0 h 37"/>
                <a:gd name="T2" fmla="*/ 0 w 6"/>
                <a:gd name="T3" fmla="*/ 37 h 37"/>
                <a:gd name="T4" fmla="*/ 3 w 6"/>
                <a:gd name="T5" fmla="*/ 37 h 37"/>
                <a:gd name="T6" fmla="*/ 3 w 6"/>
                <a:gd name="T7" fmla="*/ 0 h 37"/>
                <a:gd name="T8" fmla="*/ 6 w 6"/>
                <a:gd name="T9" fmla="*/ 0 h 37"/>
                <a:gd name="T10" fmla="*/ 6 w 6"/>
                <a:gd name="T11" fmla="*/ 37 h 37"/>
                <a:gd name="T12" fmla="*/ 3 w 6"/>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7">
                  <a:moveTo>
                    <a:pt x="0" y="0"/>
                  </a:moveTo>
                  <a:lnTo>
                    <a:pt x="0" y="37"/>
                  </a:lnTo>
                  <a:lnTo>
                    <a:pt x="3" y="37"/>
                  </a:lnTo>
                  <a:lnTo>
                    <a:pt x="3" y="0"/>
                  </a:lnTo>
                  <a:lnTo>
                    <a:pt x="6" y="0"/>
                  </a:lnTo>
                  <a:lnTo>
                    <a:pt x="6" y="37"/>
                  </a:lnTo>
                  <a:lnTo>
                    <a:pt x="3" y="3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1" name="Freeform 498">
              <a:extLst>
                <a:ext uri="{FF2B5EF4-FFF2-40B4-BE49-F238E27FC236}">
                  <a16:creationId xmlns:a16="http://schemas.microsoft.com/office/drawing/2014/main" id="{457AF42C-9BC0-8964-8041-A31BB2CCCC9B}"/>
                </a:ext>
              </a:extLst>
            </p:cNvPr>
            <p:cNvSpPr>
              <a:spLocks/>
            </p:cNvSpPr>
            <p:nvPr/>
          </p:nvSpPr>
          <p:spPr bwMode="auto">
            <a:xfrm>
              <a:off x="3023" y="1392"/>
              <a:ext cx="7" cy="52"/>
            </a:xfrm>
            <a:custGeom>
              <a:avLst/>
              <a:gdLst>
                <a:gd name="T0" fmla="*/ 0 w 7"/>
                <a:gd name="T1" fmla="*/ 0 h 52"/>
                <a:gd name="T2" fmla="*/ 0 w 7"/>
                <a:gd name="T3" fmla="*/ 52 h 52"/>
                <a:gd name="T4" fmla="*/ 3 w 7"/>
                <a:gd name="T5" fmla="*/ 52 h 52"/>
                <a:gd name="T6" fmla="*/ 3 w 7"/>
                <a:gd name="T7" fmla="*/ 0 h 52"/>
                <a:gd name="T8" fmla="*/ 7 w 7"/>
                <a:gd name="T9" fmla="*/ 0 h 52"/>
                <a:gd name="T10" fmla="*/ 7 w 7"/>
                <a:gd name="T11" fmla="*/ 52 h 52"/>
                <a:gd name="T12" fmla="*/ 3 w 7"/>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2">
                  <a:moveTo>
                    <a:pt x="0" y="0"/>
                  </a:moveTo>
                  <a:lnTo>
                    <a:pt x="0" y="52"/>
                  </a:lnTo>
                  <a:lnTo>
                    <a:pt x="3" y="52"/>
                  </a:lnTo>
                  <a:lnTo>
                    <a:pt x="3" y="0"/>
                  </a:lnTo>
                  <a:lnTo>
                    <a:pt x="7" y="0"/>
                  </a:lnTo>
                  <a:lnTo>
                    <a:pt x="7" y="52"/>
                  </a:lnTo>
                  <a:lnTo>
                    <a:pt x="3" y="5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2" name="Freeform 499">
              <a:extLst>
                <a:ext uri="{FF2B5EF4-FFF2-40B4-BE49-F238E27FC236}">
                  <a16:creationId xmlns:a16="http://schemas.microsoft.com/office/drawing/2014/main" id="{EDFAD959-88B0-F1D1-0981-B6AD5838F8A5}"/>
                </a:ext>
              </a:extLst>
            </p:cNvPr>
            <p:cNvSpPr>
              <a:spLocks/>
            </p:cNvSpPr>
            <p:nvPr/>
          </p:nvSpPr>
          <p:spPr bwMode="auto">
            <a:xfrm>
              <a:off x="3882" y="136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3" name="Freeform 500">
              <a:extLst>
                <a:ext uri="{FF2B5EF4-FFF2-40B4-BE49-F238E27FC236}">
                  <a16:creationId xmlns:a16="http://schemas.microsoft.com/office/drawing/2014/main" id="{06A21DBE-2747-90FD-0214-9588F886B39A}"/>
                </a:ext>
              </a:extLst>
            </p:cNvPr>
            <p:cNvSpPr>
              <a:spLocks/>
            </p:cNvSpPr>
            <p:nvPr/>
          </p:nvSpPr>
          <p:spPr bwMode="auto">
            <a:xfrm>
              <a:off x="3520" y="1359"/>
              <a:ext cx="16" cy="6"/>
            </a:xfrm>
            <a:custGeom>
              <a:avLst/>
              <a:gdLst>
                <a:gd name="T0" fmla="*/ 16 w 16"/>
                <a:gd name="T1" fmla="*/ 0 h 6"/>
                <a:gd name="T2" fmla="*/ 0 w 16"/>
                <a:gd name="T3" fmla="*/ 0 h 6"/>
                <a:gd name="T4" fmla="*/ 0 w 16"/>
                <a:gd name="T5" fmla="*/ 3 h 6"/>
                <a:gd name="T6" fmla="*/ 16 w 16"/>
                <a:gd name="T7" fmla="*/ 3 h 6"/>
                <a:gd name="T8" fmla="*/ 16 w 16"/>
                <a:gd name="T9" fmla="*/ 6 h 6"/>
                <a:gd name="T10" fmla="*/ 0 w 16"/>
                <a:gd name="T11" fmla="*/ 6 h 6"/>
                <a:gd name="T12" fmla="*/ 0 w 16"/>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
                  <a:moveTo>
                    <a:pt x="16" y="0"/>
                  </a:moveTo>
                  <a:lnTo>
                    <a:pt x="0" y="0"/>
                  </a:lnTo>
                  <a:lnTo>
                    <a:pt x="0" y="3"/>
                  </a:lnTo>
                  <a:lnTo>
                    <a:pt x="16" y="3"/>
                  </a:lnTo>
                  <a:lnTo>
                    <a:pt x="16"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4" name="Freeform 501">
              <a:extLst>
                <a:ext uri="{FF2B5EF4-FFF2-40B4-BE49-F238E27FC236}">
                  <a16:creationId xmlns:a16="http://schemas.microsoft.com/office/drawing/2014/main" id="{96302062-2932-3224-3E34-125C4B507AD1}"/>
                </a:ext>
              </a:extLst>
            </p:cNvPr>
            <p:cNvSpPr>
              <a:spLocks/>
            </p:cNvSpPr>
            <p:nvPr/>
          </p:nvSpPr>
          <p:spPr bwMode="auto">
            <a:xfrm>
              <a:off x="1848" y="1309"/>
              <a:ext cx="69" cy="7"/>
            </a:xfrm>
            <a:custGeom>
              <a:avLst/>
              <a:gdLst>
                <a:gd name="T0" fmla="*/ 0 w 69"/>
                <a:gd name="T1" fmla="*/ 0 h 7"/>
                <a:gd name="T2" fmla="*/ 69 w 69"/>
                <a:gd name="T3" fmla="*/ 0 h 7"/>
                <a:gd name="T4" fmla="*/ 69 w 69"/>
                <a:gd name="T5" fmla="*/ 4 h 7"/>
                <a:gd name="T6" fmla="*/ 0 w 69"/>
                <a:gd name="T7" fmla="*/ 4 h 7"/>
                <a:gd name="T8" fmla="*/ 0 w 69"/>
                <a:gd name="T9" fmla="*/ 7 h 7"/>
                <a:gd name="T10" fmla="*/ 69 w 69"/>
                <a:gd name="T11" fmla="*/ 7 h 7"/>
                <a:gd name="T12" fmla="*/ 69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0" y="0"/>
                  </a:moveTo>
                  <a:lnTo>
                    <a:pt x="69" y="0"/>
                  </a:lnTo>
                  <a:lnTo>
                    <a:pt x="69" y="4"/>
                  </a:lnTo>
                  <a:lnTo>
                    <a:pt x="0" y="4"/>
                  </a:lnTo>
                  <a:lnTo>
                    <a:pt x="0" y="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5" name="Freeform 502">
              <a:extLst>
                <a:ext uri="{FF2B5EF4-FFF2-40B4-BE49-F238E27FC236}">
                  <a16:creationId xmlns:a16="http://schemas.microsoft.com/office/drawing/2014/main" id="{3FE2A197-B298-0140-CFAB-49BED2364639}"/>
                </a:ext>
              </a:extLst>
            </p:cNvPr>
            <p:cNvSpPr>
              <a:spLocks/>
            </p:cNvSpPr>
            <p:nvPr/>
          </p:nvSpPr>
          <p:spPr bwMode="auto">
            <a:xfrm>
              <a:off x="1914" y="1303"/>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6" name="Freeform 503">
              <a:extLst>
                <a:ext uri="{FF2B5EF4-FFF2-40B4-BE49-F238E27FC236}">
                  <a16:creationId xmlns:a16="http://schemas.microsoft.com/office/drawing/2014/main" id="{A7E53DF3-FBCD-47CD-EF2F-B6EDACBCA015}"/>
                </a:ext>
              </a:extLst>
            </p:cNvPr>
            <p:cNvSpPr>
              <a:spLocks/>
            </p:cNvSpPr>
            <p:nvPr/>
          </p:nvSpPr>
          <p:spPr bwMode="auto">
            <a:xfrm>
              <a:off x="1848" y="1299"/>
              <a:ext cx="69" cy="7"/>
            </a:xfrm>
            <a:custGeom>
              <a:avLst/>
              <a:gdLst>
                <a:gd name="T0" fmla="*/ 69 w 69"/>
                <a:gd name="T1" fmla="*/ 0 h 7"/>
                <a:gd name="T2" fmla="*/ 0 w 69"/>
                <a:gd name="T3" fmla="*/ 0 h 7"/>
                <a:gd name="T4" fmla="*/ 0 w 69"/>
                <a:gd name="T5" fmla="*/ 4 h 7"/>
                <a:gd name="T6" fmla="*/ 69 w 69"/>
                <a:gd name="T7" fmla="*/ 4 h 7"/>
                <a:gd name="T8" fmla="*/ 69 w 69"/>
                <a:gd name="T9" fmla="*/ 7 h 7"/>
                <a:gd name="T10" fmla="*/ 0 w 69"/>
                <a:gd name="T11" fmla="*/ 7 h 7"/>
                <a:gd name="T12" fmla="*/ 0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69" y="0"/>
                  </a:moveTo>
                  <a:lnTo>
                    <a:pt x="0" y="0"/>
                  </a:lnTo>
                  <a:lnTo>
                    <a:pt x="0" y="4"/>
                  </a:lnTo>
                  <a:lnTo>
                    <a:pt x="69" y="4"/>
                  </a:lnTo>
                  <a:lnTo>
                    <a:pt x="69"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7" name="Freeform 504">
              <a:extLst>
                <a:ext uri="{FF2B5EF4-FFF2-40B4-BE49-F238E27FC236}">
                  <a16:creationId xmlns:a16="http://schemas.microsoft.com/office/drawing/2014/main" id="{15E755FC-A88D-6823-A947-930A5DC133A3}"/>
                </a:ext>
              </a:extLst>
            </p:cNvPr>
            <p:cNvSpPr>
              <a:spLocks/>
            </p:cNvSpPr>
            <p:nvPr/>
          </p:nvSpPr>
          <p:spPr bwMode="auto">
            <a:xfrm>
              <a:off x="1845" y="1303"/>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8" name="Freeform 505">
              <a:extLst>
                <a:ext uri="{FF2B5EF4-FFF2-40B4-BE49-F238E27FC236}">
                  <a16:creationId xmlns:a16="http://schemas.microsoft.com/office/drawing/2014/main" id="{A322B0C2-C52E-E516-E9AF-7C9C18AFA6B9}"/>
                </a:ext>
              </a:extLst>
            </p:cNvPr>
            <p:cNvSpPr>
              <a:spLocks/>
            </p:cNvSpPr>
            <p:nvPr/>
          </p:nvSpPr>
          <p:spPr bwMode="auto">
            <a:xfrm>
              <a:off x="1848" y="1299"/>
              <a:ext cx="69" cy="17"/>
            </a:xfrm>
            <a:custGeom>
              <a:avLst/>
              <a:gdLst>
                <a:gd name="T0" fmla="*/ 0 w 69"/>
                <a:gd name="T1" fmla="*/ 10 h 17"/>
                <a:gd name="T2" fmla="*/ 69 w 69"/>
                <a:gd name="T3" fmla="*/ 0 h 17"/>
                <a:gd name="T4" fmla="*/ 69 w 69"/>
                <a:gd name="T5" fmla="*/ 4 h 17"/>
                <a:gd name="T6" fmla="*/ 0 w 69"/>
                <a:gd name="T7" fmla="*/ 14 h 17"/>
                <a:gd name="T8" fmla="*/ 0 w 69"/>
                <a:gd name="T9" fmla="*/ 17 h 17"/>
                <a:gd name="T10" fmla="*/ 69 w 69"/>
                <a:gd name="T11" fmla="*/ 7 h 17"/>
                <a:gd name="T12" fmla="*/ 69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0" y="10"/>
                  </a:moveTo>
                  <a:lnTo>
                    <a:pt x="69" y="0"/>
                  </a:lnTo>
                  <a:lnTo>
                    <a:pt x="69" y="4"/>
                  </a:lnTo>
                  <a:lnTo>
                    <a:pt x="0" y="14"/>
                  </a:lnTo>
                  <a:lnTo>
                    <a:pt x="0" y="1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9" name="Freeform 506">
              <a:extLst>
                <a:ext uri="{FF2B5EF4-FFF2-40B4-BE49-F238E27FC236}">
                  <a16:creationId xmlns:a16="http://schemas.microsoft.com/office/drawing/2014/main" id="{22678D16-417D-2D71-4EC3-1645A8E15220}"/>
                </a:ext>
              </a:extLst>
            </p:cNvPr>
            <p:cNvSpPr>
              <a:spLocks/>
            </p:cNvSpPr>
            <p:nvPr/>
          </p:nvSpPr>
          <p:spPr bwMode="auto">
            <a:xfrm>
              <a:off x="1914" y="1303"/>
              <a:ext cx="7" cy="10"/>
            </a:xfrm>
            <a:custGeom>
              <a:avLst/>
              <a:gdLst>
                <a:gd name="T0" fmla="*/ 0 w 7"/>
                <a:gd name="T1" fmla="*/ 0 h 10"/>
                <a:gd name="T2" fmla="*/ 0 w 7"/>
                <a:gd name="T3" fmla="*/ 10 h 10"/>
                <a:gd name="T4" fmla="*/ 3 w 7"/>
                <a:gd name="T5" fmla="*/ 10 h 10"/>
                <a:gd name="T6" fmla="*/ 3 w 7"/>
                <a:gd name="T7" fmla="*/ 0 h 10"/>
                <a:gd name="T8" fmla="*/ 7 w 7"/>
                <a:gd name="T9" fmla="*/ 0 h 10"/>
                <a:gd name="T10" fmla="*/ 7 w 7"/>
                <a:gd name="T11" fmla="*/ 10 h 10"/>
                <a:gd name="T12" fmla="*/ 3 w 7"/>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0" y="10"/>
                  </a:lnTo>
                  <a:lnTo>
                    <a:pt x="3" y="10"/>
                  </a:lnTo>
                  <a:lnTo>
                    <a:pt x="3" y="0"/>
                  </a:lnTo>
                  <a:lnTo>
                    <a:pt x="7"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0" name="Freeform 507">
              <a:extLst>
                <a:ext uri="{FF2B5EF4-FFF2-40B4-BE49-F238E27FC236}">
                  <a16:creationId xmlns:a16="http://schemas.microsoft.com/office/drawing/2014/main" id="{33CD5B43-2652-FD7D-1DD3-05C3AD27F8FF}"/>
                </a:ext>
              </a:extLst>
            </p:cNvPr>
            <p:cNvSpPr>
              <a:spLocks/>
            </p:cNvSpPr>
            <p:nvPr/>
          </p:nvSpPr>
          <p:spPr bwMode="auto">
            <a:xfrm>
              <a:off x="1848" y="1299"/>
              <a:ext cx="69" cy="17"/>
            </a:xfrm>
            <a:custGeom>
              <a:avLst/>
              <a:gdLst>
                <a:gd name="T0" fmla="*/ 69 w 69"/>
                <a:gd name="T1" fmla="*/ 10 h 17"/>
                <a:gd name="T2" fmla="*/ 0 w 69"/>
                <a:gd name="T3" fmla="*/ 0 h 17"/>
                <a:gd name="T4" fmla="*/ 0 w 69"/>
                <a:gd name="T5" fmla="*/ 4 h 17"/>
                <a:gd name="T6" fmla="*/ 69 w 69"/>
                <a:gd name="T7" fmla="*/ 14 h 17"/>
                <a:gd name="T8" fmla="*/ 69 w 69"/>
                <a:gd name="T9" fmla="*/ 17 h 17"/>
                <a:gd name="T10" fmla="*/ 0 w 69"/>
                <a:gd name="T11" fmla="*/ 7 h 17"/>
                <a:gd name="T12" fmla="*/ 0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69" y="10"/>
                  </a:moveTo>
                  <a:lnTo>
                    <a:pt x="0" y="0"/>
                  </a:lnTo>
                  <a:lnTo>
                    <a:pt x="0" y="4"/>
                  </a:lnTo>
                  <a:lnTo>
                    <a:pt x="69" y="14"/>
                  </a:lnTo>
                  <a:lnTo>
                    <a:pt x="6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1" name="Freeform 508">
              <a:extLst>
                <a:ext uri="{FF2B5EF4-FFF2-40B4-BE49-F238E27FC236}">
                  <a16:creationId xmlns:a16="http://schemas.microsoft.com/office/drawing/2014/main" id="{9AD0943A-CFD9-A7E4-ACBD-F372D7F8571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2" name="Freeform 509">
              <a:extLst>
                <a:ext uri="{FF2B5EF4-FFF2-40B4-BE49-F238E27FC236}">
                  <a16:creationId xmlns:a16="http://schemas.microsoft.com/office/drawing/2014/main" id="{28380FC5-B7D2-90D1-20A9-9B67949D9AE5}"/>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3" name="Freeform 510">
              <a:extLst>
                <a:ext uri="{FF2B5EF4-FFF2-40B4-BE49-F238E27FC236}">
                  <a16:creationId xmlns:a16="http://schemas.microsoft.com/office/drawing/2014/main" id="{AB6E6F94-0051-6659-E3C2-9E529D90DE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4" name="Freeform 511">
              <a:extLst>
                <a:ext uri="{FF2B5EF4-FFF2-40B4-BE49-F238E27FC236}">
                  <a16:creationId xmlns:a16="http://schemas.microsoft.com/office/drawing/2014/main" id="{FBBF06B7-49C7-EC98-BB3D-8CEFDC1C3AA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5" name="Freeform 512">
              <a:extLst>
                <a:ext uri="{FF2B5EF4-FFF2-40B4-BE49-F238E27FC236}">
                  <a16:creationId xmlns:a16="http://schemas.microsoft.com/office/drawing/2014/main" id="{A69E127B-D928-6538-B7D1-2A4891AD3958}"/>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6" name="Freeform 513">
              <a:extLst>
                <a:ext uri="{FF2B5EF4-FFF2-40B4-BE49-F238E27FC236}">
                  <a16:creationId xmlns:a16="http://schemas.microsoft.com/office/drawing/2014/main" id="{A3D72260-2530-D1B8-9094-D8D39E9A5543}"/>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7" name="Freeform 514">
              <a:extLst>
                <a:ext uri="{FF2B5EF4-FFF2-40B4-BE49-F238E27FC236}">
                  <a16:creationId xmlns:a16="http://schemas.microsoft.com/office/drawing/2014/main" id="{6E2C9808-F2E9-D929-3BD5-AA1D5C4A758D}"/>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8" name="Freeform 515">
              <a:extLst>
                <a:ext uri="{FF2B5EF4-FFF2-40B4-BE49-F238E27FC236}">
                  <a16:creationId xmlns:a16="http://schemas.microsoft.com/office/drawing/2014/main" id="{824D7312-B933-2BDE-0344-C69A00BAF4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9" name="Freeform 516">
              <a:extLst>
                <a:ext uri="{FF2B5EF4-FFF2-40B4-BE49-F238E27FC236}">
                  <a16:creationId xmlns:a16="http://schemas.microsoft.com/office/drawing/2014/main" id="{FAEFC178-C4D0-F858-09CA-E146F235C6E2}"/>
                </a:ext>
              </a:extLst>
            </p:cNvPr>
            <p:cNvSpPr>
              <a:spLocks/>
            </p:cNvSpPr>
            <p:nvPr/>
          </p:nvSpPr>
          <p:spPr bwMode="auto">
            <a:xfrm>
              <a:off x="3517" y="1290"/>
              <a:ext cx="6" cy="72"/>
            </a:xfrm>
            <a:custGeom>
              <a:avLst/>
              <a:gdLst>
                <a:gd name="T0" fmla="*/ 0 w 6"/>
                <a:gd name="T1" fmla="*/ 72 h 72"/>
                <a:gd name="T2" fmla="*/ 0 w 6"/>
                <a:gd name="T3" fmla="*/ 0 h 72"/>
                <a:gd name="T4" fmla="*/ 3 w 6"/>
                <a:gd name="T5" fmla="*/ 0 h 72"/>
                <a:gd name="T6" fmla="*/ 3 w 6"/>
                <a:gd name="T7" fmla="*/ 72 h 72"/>
                <a:gd name="T8" fmla="*/ 6 w 6"/>
                <a:gd name="T9" fmla="*/ 72 h 72"/>
                <a:gd name="T10" fmla="*/ 6 w 6"/>
                <a:gd name="T11" fmla="*/ 0 h 72"/>
                <a:gd name="T12" fmla="*/ 3 w 6"/>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2">
                  <a:moveTo>
                    <a:pt x="0" y="72"/>
                  </a:moveTo>
                  <a:lnTo>
                    <a:pt x="0" y="0"/>
                  </a:lnTo>
                  <a:lnTo>
                    <a:pt x="3" y="0"/>
                  </a:lnTo>
                  <a:lnTo>
                    <a:pt x="3" y="72"/>
                  </a:lnTo>
                  <a:lnTo>
                    <a:pt x="6" y="72"/>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0" name="Freeform 517">
              <a:extLst>
                <a:ext uri="{FF2B5EF4-FFF2-40B4-BE49-F238E27FC236}">
                  <a16:creationId xmlns:a16="http://schemas.microsoft.com/office/drawing/2014/main" id="{639225D6-6E9D-0643-6243-368E9EB040D5}"/>
                </a:ext>
              </a:extLst>
            </p:cNvPr>
            <p:cNvSpPr>
              <a:spLocks/>
            </p:cNvSpPr>
            <p:nvPr/>
          </p:nvSpPr>
          <p:spPr bwMode="auto">
            <a:xfrm>
              <a:off x="3517" y="1286"/>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1" name="Freeform 518">
              <a:extLst>
                <a:ext uri="{FF2B5EF4-FFF2-40B4-BE49-F238E27FC236}">
                  <a16:creationId xmlns:a16="http://schemas.microsoft.com/office/drawing/2014/main" id="{19CF9E0A-43E0-0A70-88BC-8DC8DE22AC51}"/>
                </a:ext>
              </a:extLst>
            </p:cNvPr>
            <p:cNvSpPr>
              <a:spLocks/>
            </p:cNvSpPr>
            <p:nvPr/>
          </p:nvSpPr>
          <p:spPr bwMode="auto">
            <a:xfrm>
              <a:off x="3510" y="1118"/>
              <a:ext cx="10" cy="172"/>
            </a:xfrm>
            <a:custGeom>
              <a:avLst/>
              <a:gdLst>
                <a:gd name="T0" fmla="*/ 3 w 10"/>
                <a:gd name="T1" fmla="*/ 172 h 172"/>
                <a:gd name="T2" fmla="*/ 0 w 10"/>
                <a:gd name="T3" fmla="*/ 0 h 172"/>
                <a:gd name="T4" fmla="*/ 3 w 10"/>
                <a:gd name="T5" fmla="*/ 0 h 172"/>
                <a:gd name="T6" fmla="*/ 7 w 10"/>
                <a:gd name="T7" fmla="*/ 172 h 172"/>
                <a:gd name="T8" fmla="*/ 10 w 10"/>
                <a:gd name="T9" fmla="*/ 172 h 172"/>
                <a:gd name="T10" fmla="*/ 7 w 10"/>
                <a:gd name="T11" fmla="*/ 0 h 172"/>
                <a:gd name="T12" fmla="*/ 3 w 10"/>
                <a:gd name="T13" fmla="*/ 0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2">
                  <a:moveTo>
                    <a:pt x="3" y="172"/>
                  </a:moveTo>
                  <a:lnTo>
                    <a:pt x="0" y="0"/>
                  </a:lnTo>
                  <a:lnTo>
                    <a:pt x="3" y="0"/>
                  </a:lnTo>
                  <a:lnTo>
                    <a:pt x="7" y="172"/>
                  </a:lnTo>
                  <a:lnTo>
                    <a:pt x="10" y="1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2" name="Freeform 519">
              <a:extLst>
                <a:ext uri="{FF2B5EF4-FFF2-40B4-BE49-F238E27FC236}">
                  <a16:creationId xmlns:a16="http://schemas.microsoft.com/office/drawing/2014/main" id="{AF61D437-8D9C-AD9A-7F0B-1FEE64E95DE0}"/>
                </a:ext>
              </a:extLst>
            </p:cNvPr>
            <p:cNvSpPr>
              <a:spLocks/>
            </p:cNvSpPr>
            <p:nvPr/>
          </p:nvSpPr>
          <p:spPr bwMode="auto">
            <a:xfrm>
              <a:off x="3513" y="1115"/>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3" name="Freeform 520">
              <a:extLst>
                <a:ext uri="{FF2B5EF4-FFF2-40B4-BE49-F238E27FC236}">
                  <a16:creationId xmlns:a16="http://schemas.microsoft.com/office/drawing/2014/main" id="{C568AED9-C0F8-37F7-83D7-1CB08400A8C8}"/>
                </a:ext>
              </a:extLst>
            </p:cNvPr>
            <p:cNvSpPr>
              <a:spLocks/>
            </p:cNvSpPr>
            <p:nvPr/>
          </p:nvSpPr>
          <p:spPr bwMode="auto">
            <a:xfrm>
              <a:off x="3517" y="960"/>
              <a:ext cx="6" cy="158"/>
            </a:xfrm>
            <a:custGeom>
              <a:avLst/>
              <a:gdLst>
                <a:gd name="T0" fmla="*/ 0 w 6"/>
                <a:gd name="T1" fmla="*/ 158 h 158"/>
                <a:gd name="T2" fmla="*/ 0 w 6"/>
                <a:gd name="T3" fmla="*/ 0 h 158"/>
                <a:gd name="T4" fmla="*/ 3 w 6"/>
                <a:gd name="T5" fmla="*/ 0 h 158"/>
                <a:gd name="T6" fmla="*/ 3 w 6"/>
                <a:gd name="T7" fmla="*/ 158 h 158"/>
                <a:gd name="T8" fmla="*/ 6 w 6"/>
                <a:gd name="T9" fmla="*/ 158 h 158"/>
                <a:gd name="T10" fmla="*/ 6 w 6"/>
                <a:gd name="T11" fmla="*/ 0 h 158"/>
                <a:gd name="T12" fmla="*/ 3 w 6"/>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58">
                  <a:moveTo>
                    <a:pt x="0" y="158"/>
                  </a:moveTo>
                  <a:lnTo>
                    <a:pt x="0" y="0"/>
                  </a:lnTo>
                  <a:lnTo>
                    <a:pt x="3" y="0"/>
                  </a:lnTo>
                  <a:lnTo>
                    <a:pt x="3" y="158"/>
                  </a:lnTo>
                  <a:lnTo>
                    <a:pt x="6" y="158"/>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4" name="Freeform 521">
              <a:extLst>
                <a:ext uri="{FF2B5EF4-FFF2-40B4-BE49-F238E27FC236}">
                  <a16:creationId xmlns:a16="http://schemas.microsoft.com/office/drawing/2014/main" id="{DC40E6D6-24E0-67EC-29FB-E8239FC96539}"/>
                </a:ext>
              </a:extLst>
            </p:cNvPr>
            <p:cNvSpPr>
              <a:spLocks/>
            </p:cNvSpPr>
            <p:nvPr/>
          </p:nvSpPr>
          <p:spPr bwMode="auto">
            <a:xfrm>
              <a:off x="3517" y="957"/>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5" name="Freeform 522">
              <a:extLst>
                <a:ext uri="{FF2B5EF4-FFF2-40B4-BE49-F238E27FC236}">
                  <a16:creationId xmlns:a16="http://schemas.microsoft.com/office/drawing/2014/main" id="{7BB808EF-9B54-E5B8-C629-7E71A240A822}"/>
                </a:ext>
              </a:extLst>
            </p:cNvPr>
            <p:cNvSpPr>
              <a:spLocks/>
            </p:cNvSpPr>
            <p:nvPr/>
          </p:nvSpPr>
          <p:spPr bwMode="auto">
            <a:xfrm>
              <a:off x="3517" y="95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6" name="Freeform 523">
              <a:extLst>
                <a:ext uri="{FF2B5EF4-FFF2-40B4-BE49-F238E27FC236}">
                  <a16:creationId xmlns:a16="http://schemas.microsoft.com/office/drawing/2014/main" id="{F44F1B2B-6DF4-08E0-2793-C3D1CF106AEE}"/>
                </a:ext>
              </a:extLst>
            </p:cNvPr>
            <p:cNvSpPr>
              <a:spLocks/>
            </p:cNvSpPr>
            <p:nvPr/>
          </p:nvSpPr>
          <p:spPr bwMode="auto">
            <a:xfrm>
              <a:off x="3513" y="954"/>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7" name="Freeform 524">
              <a:extLst>
                <a:ext uri="{FF2B5EF4-FFF2-40B4-BE49-F238E27FC236}">
                  <a16:creationId xmlns:a16="http://schemas.microsoft.com/office/drawing/2014/main" id="{587C9F72-55D6-7AB2-05D5-B746758291CB}"/>
                </a:ext>
              </a:extLst>
            </p:cNvPr>
            <p:cNvSpPr>
              <a:spLocks/>
            </p:cNvSpPr>
            <p:nvPr/>
          </p:nvSpPr>
          <p:spPr bwMode="auto">
            <a:xfrm>
              <a:off x="3517" y="950"/>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8" name="Freeform 525">
              <a:extLst>
                <a:ext uri="{FF2B5EF4-FFF2-40B4-BE49-F238E27FC236}">
                  <a16:creationId xmlns:a16="http://schemas.microsoft.com/office/drawing/2014/main" id="{752D1007-16FF-5070-C853-C94DEC28C448}"/>
                </a:ext>
              </a:extLst>
            </p:cNvPr>
            <p:cNvSpPr>
              <a:spLocks/>
            </p:cNvSpPr>
            <p:nvPr/>
          </p:nvSpPr>
          <p:spPr bwMode="auto">
            <a:xfrm>
              <a:off x="3513" y="950"/>
              <a:ext cx="7" cy="4"/>
            </a:xfrm>
            <a:custGeom>
              <a:avLst/>
              <a:gdLst>
                <a:gd name="T0" fmla="*/ 0 w 7"/>
                <a:gd name="T1" fmla="*/ 4 h 4"/>
                <a:gd name="T2" fmla="*/ 0 w 7"/>
                <a:gd name="T3" fmla="*/ 0 h 4"/>
                <a:gd name="T4" fmla="*/ 4 w 7"/>
                <a:gd name="T5" fmla="*/ 0 h 4"/>
                <a:gd name="T6" fmla="*/ 4 w 7"/>
                <a:gd name="T7" fmla="*/ 4 h 4"/>
                <a:gd name="T8" fmla="*/ 7 w 7"/>
                <a:gd name="T9" fmla="*/ 4 h 4"/>
                <a:gd name="T10" fmla="*/ 7 w 7"/>
                <a:gd name="T11" fmla="*/ 0 h 4"/>
                <a:gd name="T12" fmla="*/ 4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4" y="0"/>
                  </a:lnTo>
                  <a:lnTo>
                    <a:pt x="4" y="4"/>
                  </a:lnTo>
                  <a:lnTo>
                    <a:pt x="7" y="4"/>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9" name="Freeform 526">
              <a:extLst>
                <a:ext uri="{FF2B5EF4-FFF2-40B4-BE49-F238E27FC236}">
                  <a16:creationId xmlns:a16="http://schemas.microsoft.com/office/drawing/2014/main" id="{92474C57-2D73-7753-8D0B-F916A937CC4B}"/>
                </a:ext>
              </a:extLst>
            </p:cNvPr>
            <p:cNvSpPr>
              <a:spLocks/>
            </p:cNvSpPr>
            <p:nvPr/>
          </p:nvSpPr>
          <p:spPr bwMode="auto">
            <a:xfrm>
              <a:off x="3513" y="947"/>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0" name="Freeform 527">
              <a:extLst>
                <a:ext uri="{FF2B5EF4-FFF2-40B4-BE49-F238E27FC236}">
                  <a16:creationId xmlns:a16="http://schemas.microsoft.com/office/drawing/2014/main" id="{87AE54A2-6119-61EA-396E-C7F5B37C7BBE}"/>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1" name="Freeform 528">
              <a:extLst>
                <a:ext uri="{FF2B5EF4-FFF2-40B4-BE49-F238E27FC236}">
                  <a16:creationId xmlns:a16="http://schemas.microsoft.com/office/drawing/2014/main" id="{5BD50934-2BCE-772D-CD61-08870741D343}"/>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2" name="Freeform 529">
              <a:extLst>
                <a:ext uri="{FF2B5EF4-FFF2-40B4-BE49-F238E27FC236}">
                  <a16:creationId xmlns:a16="http://schemas.microsoft.com/office/drawing/2014/main" id="{87F002AD-8D92-27B7-09FC-FD430B47C726}"/>
                </a:ext>
              </a:extLst>
            </p:cNvPr>
            <p:cNvSpPr>
              <a:spLocks/>
            </p:cNvSpPr>
            <p:nvPr/>
          </p:nvSpPr>
          <p:spPr bwMode="auto">
            <a:xfrm>
              <a:off x="3510" y="947"/>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 name="Freeform 530">
              <a:extLst>
                <a:ext uri="{FF2B5EF4-FFF2-40B4-BE49-F238E27FC236}">
                  <a16:creationId xmlns:a16="http://schemas.microsoft.com/office/drawing/2014/main" id="{CFA80FCE-8397-6F75-F465-DF434295825C}"/>
                </a:ext>
              </a:extLst>
            </p:cNvPr>
            <p:cNvSpPr>
              <a:spLocks/>
            </p:cNvSpPr>
            <p:nvPr/>
          </p:nvSpPr>
          <p:spPr bwMode="auto">
            <a:xfrm>
              <a:off x="3513"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 name="Freeform 531">
              <a:extLst>
                <a:ext uri="{FF2B5EF4-FFF2-40B4-BE49-F238E27FC236}">
                  <a16:creationId xmlns:a16="http://schemas.microsoft.com/office/drawing/2014/main" id="{CE37C4F8-3EE3-C359-88AB-49D817ECE98B}"/>
                </a:ext>
              </a:extLst>
            </p:cNvPr>
            <p:cNvSpPr>
              <a:spLocks/>
            </p:cNvSpPr>
            <p:nvPr/>
          </p:nvSpPr>
          <p:spPr bwMode="auto">
            <a:xfrm>
              <a:off x="3510"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 name="Freeform 532">
              <a:extLst>
                <a:ext uri="{FF2B5EF4-FFF2-40B4-BE49-F238E27FC236}">
                  <a16:creationId xmlns:a16="http://schemas.microsoft.com/office/drawing/2014/main" id="{56430E26-0C34-DF04-02E0-070515A7F9FD}"/>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 name="Freeform 533">
              <a:extLst>
                <a:ext uri="{FF2B5EF4-FFF2-40B4-BE49-F238E27FC236}">
                  <a16:creationId xmlns:a16="http://schemas.microsoft.com/office/drawing/2014/main" id="{00A36862-7480-2E89-A111-1A8DC5341A52}"/>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7" name="Freeform 534">
              <a:extLst>
                <a:ext uri="{FF2B5EF4-FFF2-40B4-BE49-F238E27FC236}">
                  <a16:creationId xmlns:a16="http://schemas.microsoft.com/office/drawing/2014/main" id="{2FF880CA-5F09-768C-07EF-40F4B08D6D94}"/>
                </a:ext>
              </a:extLst>
            </p:cNvPr>
            <p:cNvSpPr>
              <a:spLocks/>
            </p:cNvSpPr>
            <p:nvPr/>
          </p:nvSpPr>
          <p:spPr bwMode="auto">
            <a:xfrm>
              <a:off x="3507"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 name="Freeform 535">
              <a:extLst>
                <a:ext uri="{FF2B5EF4-FFF2-40B4-BE49-F238E27FC236}">
                  <a16:creationId xmlns:a16="http://schemas.microsoft.com/office/drawing/2014/main" id="{8CB60469-5374-5C7C-62F3-5A18DC7798CB}"/>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 name="Freeform 536">
              <a:extLst>
                <a:ext uri="{FF2B5EF4-FFF2-40B4-BE49-F238E27FC236}">
                  <a16:creationId xmlns:a16="http://schemas.microsoft.com/office/drawing/2014/main" id="{85DCE06E-13FD-6631-6F87-FEFD1B7B1D75}"/>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 name="Freeform 537">
              <a:extLst>
                <a:ext uri="{FF2B5EF4-FFF2-40B4-BE49-F238E27FC236}">
                  <a16:creationId xmlns:a16="http://schemas.microsoft.com/office/drawing/2014/main" id="{8F5C604F-0D1B-27FA-F40F-71D53D93D1C7}"/>
                </a:ext>
              </a:extLst>
            </p:cNvPr>
            <p:cNvSpPr>
              <a:spLocks/>
            </p:cNvSpPr>
            <p:nvPr/>
          </p:nvSpPr>
          <p:spPr bwMode="auto">
            <a:xfrm>
              <a:off x="3504"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 name="Freeform 538">
              <a:extLst>
                <a:ext uri="{FF2B5EF4-FFF2-40B4-BE49-F238E27FC236}">
                  <a16:creationId xmlns:a16="http://schemas.microsoft.com/office/drawing/2014/main" id="{E19A0649-80BA-C4D4-929E-8EA57AA61773}"/>
                </a:ext>
              </a:extLst>
            </p:cNvPr>
            <p:cNvSpPr>
              <a:spLocks/>
            </p:cNvSpPr>
            <p:nvPr/>
          </p:nvSpPr>
          <p:spPr bwMode="auto">
            <a:xfrm>
              <a:off x="3500" y="927"/>
              <a:ext cx="7" cy="20"/>
            </a:xfrm>
            <a:custGeom>
              <a:avLst/>
              <a:gdLst>
                <a:gd name="T0" fmla="*/ 0 w 7"/>
                <a:gd name="T1" fmla="*/ 20 h 20"/>
                <a:gd name="T2" fmla="*/ 0 w 7"/>
                <a:gd name="T3" fmla="*/ 0 h 20"/>
                <a:gd name="T4" fmla="*/ 4 w 7"/>
                <a:gd name="T5" fmla="*/ 0 h 20"/>
                <a:gd name="T6" fmla="*/ 4 w 7"/>
                <a:gd name="T7" fmla="*/ 20 h 20"/>
                <a:gd name="T8" fmla="*/ 7 w 7"/>
                <a:gd name="T9" fmla="*/ 20 h 20"/>
                <a:gd name="T10" fmla="*/ 7 w 7"/>
                <a:gd name="T11" fmla="*/ 0 h 20"/>
                <a:gd name="T12" fmla="*/ 4 w 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20"/>
                  </a:moveTo>
                  <a:lnTo>
                    <a:pt x="0" y="0"/>
                  </a:lnTo>
                  <a:lnTo>
                    <a:pt x="4" y="0"/>
                  </a:lnTo>
                  <a:lnTo>
                    <a:pt x="4" y="20"/>
                  </a:lnTo>
                  <a:lnTo>
                    <a:pt x="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 name="Freeform 539">
              <a:extLst>
                <a:ext uri="{FF2B5EF4-FFF2-40B4-BE49-F238E27FC236}">
                  <a16:creationId xmlns:a16="http://schemas.microsoft.com/office/drawing/2014/main" id="{7FCC805C-F8BB-FADA-B679-3B6F6BEE277A}"/>
                </a:ext>
              </a:extLst>
            </p:cNvPr>
            <p:cNvSpPr>
              <a:spLocks/>
            </p:cNvSpPr>
            <p:nvPr/>
          </p:nvSpPr>
          <p:spPr bwMode="auto">
            <a:xfrm>
              <a:off x="3504" y="924"/>
              <a:ext cx="9" cy="7"/>
            </a:xfrm>
            <a:custGeom>
              <a:avLst/>
              <a:gdLst>
                <a:gd name="T0" fmla="*/ 0 w 9"/>
                <a:gd name="T1" fmla="*/ 0 h 7"/>
                <a:gd name="T2" fmla="*/ 9 w 9"/>
                <a:gd name="T3" fmla="*/ 0 h 7"/>
                <a:gd name="T4" fmla="*/ 9 w 9"/>
                <a:gd name="T5" fmla="*/ 3 h 7"/>
                <a:gd name="T6" fmla="*/ 0 w 9"/>
                <a:gd name="T7" fmla="*/ 3 h 7"/>
                <a:gd name="T8" fmla="*/ 0 w 9"/>
                <a:gd name="T9" fmla="*/ 7 h 7"/>
                <a:gd name="T10" fmla="*/ 9 w 9"/>
                <a:gd name="T11" fmla="*/ 7 h 7"/>
                <a:gd name="T12" fmla="*/ 9 w 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7">
                  <a:moveTo>
                    <a:pt x="0" y="0"/>
                  </a:moveTo>
                  <a:lnTo>
                    <a:pt x="9" y="0"/>
                  </a:lnTo>
                  <a:lnTo>
                    <a:pt x="9" y="3"/>
                  </a:lnTo>
                  <a:lnTo>
                    <a:pt x="0" y="3"/>
                  </a:lnTo>
                  <a:lnTo>
                    <a:pt x="0" y="7"/>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 name="Freeform 540">
              <a:extLst>
                <a:ext uri="{FF2B5EF4-FFF2-40B4-BE49-F238E27FC236}">
                  <a16:creationId xmlns:a16="http://schemas.microsoft.com/office/drawing/2014/main" id="{C73A660F-68D7-7019-8A40-9ECFAA11E644}"/>
                </a:ext>
              </a:extLst>
            </p:cNvPr>
            <p:cNvSpPr>
              <a:spLocks/>
            </p:cNvSpPr>
            <p:nvPr/>
          </p:nvSpPr>
          <p:spPr bwMode="auto">
            <a:xfrm>
              <a:off x="3513" y="924"/>
              <a:ext cx="4" cy="10"/>
            </a:xfrm>
            <a:custGeom>
              <a:avLst/>
              <a:gdLst>
                <a:gd name="T0" fmla="*/ 0 w 4"/>
                <a:gd name="T1" fmla="*/ 0 h 10"/>
                <a:gd name="T2" fmla="*/ 4 w 4"/>
                <a:gd name="T3" fmla="*/ 3 h 10"/>
                <a:gd name="T4" fmla="*/ 4 w 4"/>
                <a:gd name="T5" fmla="*/ 7 h 10"/>
                <a:gd name="T6" fmla="*/ 0 w 4"/>
                <a:gd name="T7" fmla="*/ 3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7"/>
                  </a:lnTo>
                  <a:lnTo>
                    <a:pt x="0" y="3"/>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 name="Freeform 541">
              <a:extLst>
                <a:ext uri="{FF2B5EF4-FFF2-40B4-BE49-F238E27FC236}">
                  <a16:creationId xmlns:a16="http://schemas.microsoft.com/office/drawing/2014/main" id="{CF563B56-1E7A-2094-3C2E-3BC3B43A31B1}"/>
                </a:ext>
              </a:extLst>
            </p:cNvPr>
            <p:cNvSpPr>
              <a:spLocks/>
            </p:cNvSpPr>
            <p:nvPr/>
          </p:nvSpPr>
          <p:spPr bwMode="auto">
            <a:xfrm>
              <a:off x="3517"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 name="Freeform 542">
              <a:extLst>
                <a:ext uri="{FF2B5EF4-FFF2-40B4-BE49-F238E27FC236}">
                  <a16:creationId xmlns:a16="http://schemas.microsoft.com/office/drawing/2014/main" id="{D0ECE6DE-2FD4-DEAF-985A-B5FA9F5582F2}"/>
                </a:ext>
              </a:extLst>
            </p:cNvPr>
            <p:cNvSpPr>
              <a:spLocks/>
            </p:cNvSpPr>
            <p:nvPr/>
          </p:nvSpPr>
          <p:spPr bwMode="auto">
            <a:xfrm>
              <a:off x="3520"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 name="Freeform 543">
              <a:extLst>
                <a:ext uri="{FF2B5EF4-FFF2-40B4-BE49-F238E27FC236}">
                  <a16:creationId xmlns:a16="http://schemas.microsoft.com/office/drawing/2014/main" id="{96571547-8E6E-B6FD-3531-DFD05F3EB1C4}"/>
                </a:ext>
              </a:extLst>
            </p:cNvPr>
            <p:cNvSpPr>
              <a:spLocks/>
            </p:cNvSpPr>
            <p:nvPr/>
          </p:nvSpPr>
          <p:spPr bwMode="auto">
            <a:xfrm>
              <a:off x="3523" y="92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7" name="Freeform 544">
              <a:extLst>
                <a:ext uri="{FF2B5EF4-FFF2-40B4-BE49-F238E27FC236}">
                  <a16:creationId xmlns:a16="http://schemas.microsoft.com/office/drawing/2014/main" id="{65B32389-56A4-9548-1B15-72D45D325313}"/>
                </a:ext>
              </a:extLst>
            </p:cNvPr>
            <p:cNvSpPr>
              <a:spLocks/>
            </p:cNvSpPr>
            <p:nvPr/>
          </p:nvSpPr>
          <p:spPr bwMode="auto">
            <a:xfrm>
              <a:off x="3523" y="927"/>
              <a:ext cx="4" cy="10"/>
            </a:xfrm>
            <a:custGeom>
              <a:avLst/>
              <a:gdLst>
                <a:gd name="T0" fmla="*/ 0 w 4"/>
                <a:gd name="T1" fmla="*/ 0 h 10"/>
                <a:gd name="T2" fmla="*/ 4 w 4"/>
                <a:gd name="T3" fmla="*/ 4 h 10"/>
                <a:gd name="T4" fmla="*/ 4 w 4"/>
                <a:gd name="T5" fmla="*/ 7 h 10"/>
                <a:gd name="T6" fmla="*/ 0 w 4"/>
                <a:gd name="T7" fmla="*/ 4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4"/>
                  </a:lnTo>
                  <a:lnTo>
                    <a:pt x="4" y="7"/>
                  </a:lnTo>
                  <a:lnTo>
                    <a:pt x="0" y="4"/>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8" name="Freeform 545">
              <a:extLst>
                <a:ext uri="{FF2B5EF4-FFF2-40B4-BE49-F238E27FC236}">
                  <a16:creationId xmlns:a16="http://schemas.microsoft.com/office/drawing/2014/main" id="{96C1F14C-D1CC-E927-E51D-FE21DDA999FE}"/>
                </a:ext>
              </a:extLst>
            </p:cNvPr>
            <p:cNvSpPr>
              <a:spLocks/>
            </p:cNvSpPr>
            <p:nvPr/>
          </p:nvSpPr>
          <p:spPr bwMode="auto">
            <a:xfrm>
              <a:off x="3527" y="931"/>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9" name="Freeform 546">
              <a:extLst>
                <a:ext uri="{FF2B5EF4-FFF2-40B4-BE49-F238E27FC236}">
                  <a16:creationId xmlns:a16="http://schemas.microsoft.com/office/drawing/2014/main" id="{E5D4632C-D0AC-B7A2-F5E7-D2007A4F866E}"/>
                </a:ext>
              </a:extLst>
            </p:cNvPr>
            <p:cNvSpPr>
              <a:spLocks/>
            </p:cNvSpPr>
            <p:nvPr/>
          </p:nvSpPr>
          <p:spPr bwMode="auto">
            <a:xfrm>
              <a:off x="3527" y="931"/>
              <a:ext cx="3" cy="9"/>
            </a:xfrm>
            <a:custGeom>
              <a:avLst/>
              <a:gdLst>
                <a:gd name="T0" fmla="*/ 0 w 3"/>
                <a:gd name="T1" fmla="*/ 0 h 9"/>
                <a:gd name="T2" fmla="*/ 3 w 3"/>
                <a:gd name="T3" fmla="*/ 3 h 9"/>
                <a:gd name="T4" fmla="*/ 3 w 3"/>
                <a:gd name="T5" fmla="*/ 6 h 9"/>
                <a:gd name="T6" fmla="*/ 0 w 3"/>
                <a:gd name="T7" fmla="*/ 3 h 9"/>
                <a:gd name="T8" fmla="*/ 0 w 3"/>
                <a:gd name="T9" fmla="*/ 6 h 9"/>
                <a:gd name="T10" fmla="*/ 3 w 3"/>
                <a:gd name="T11" fmla="*/ 9 h 9"/>
                <a:gd name="T12" fmla="*/ 3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0"/>
                  </a:moveTo>
                  <a:lnTo>
                    <a:pt x="3" y="3"/>
                  </a:lnTo>
                  <a:lnTo>
                    <a:pt x="3" y="6"/>
                  </a:lnTo>
                  <a:lnTo>
                    <a:pt x="0" y="3"/>
                  </a:lnTo>
                  <a:lnTo>
                    <a:pt x="0" y="6"/>
                  </a:lnTo>
                  <a:lnTo>
                    <a:pt x="3" y="9"/>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0" name="Freeform 547">
              <a:extLst>
                <a:ext uri="{FF2B5EF4-FFF2-40B4-BE49-F238E27FC236}">
                  <a16:creationId xmlns:a16="http://schemas.microsoft.com/office/drawing/2014/main" id="{DCE1FCBB-C8D7-D1EE-7227-5BC85C505044}"/>
                </a:ext>
              </a:extLst>
            </p:cNvPr>
            <p:cNvSpPr>
              <a:spLocks/>
            </p:cNvSpPr>
            <p:nvPr/>
          </p:nvSpPr>
          <p:spPr bwMode="auto">
            <a:xfrm>
              <a:off x="3530" y="93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1" name="Freeform 548">
              <a:extLst>
                <a:ext uri="{FF2B5EF4-FFF2-40B4-BE49-F238E27FC236}">
                  <a16:creationId xmlns:a16="http://schemas.microsoft.com/office/drawing/2014/main" id="{733C7F53-BC01-196D-36DF-A619286B8633}"/>
                </a:ext>
              </a:extLst>
            </p:cNvPr>
            <p:cNvSpPr>
              <a:spLocks/>
            </p:cNvSpPr>
            <p:nvPr/>
          </p:nvSpPr>
          <p:spPr bwMode="auto">
            <a:xfrm>
              <a:off x="3530" y="934"/>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2" name="Freeform 549">
              <a:extLst>
                <a:ext uri="{FF2B5EF4-FFF2-40B4-BE49-F238E27FC236}">
                  <a16:creationId xmlns:a16="http://schemas.microsoft.com/office/drawing/2014/main" id="{80FCF244-E8CB-A7AD-64C7-8D2EB7023C99}"/>
                </a:ext>
              </a:extLst>
            </p:cNvPr>
            <p:cNvSpPr>
              <a:spLocks/>
            </p:cNvSpPr>
            <p:nvPr/>
          </p:nvSpPr>
          <p:spPr bwMode="auto">
            <a:xfrm>
              <a:off x="3530" y="937"/>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3" name="Freeform 550">
              <a:extLst>
                <a:ext uri="{FF2B5EF4-FFF2-40B4-BE49-F238E27FC236}">
                  <a16:creationId xmlns:a16="http://schemas.microsoft.com/office/drawing/2014/main" id="{223DAAC0-B655-2377-B8F4-83703AA0E456}"/>
                </a:ext>
              </a:extLst>
            </p:cNvPr>
            <p:cNvSpPr>
              <a:spLocks/>
            </p:cNvSpPr>
            <p:nvPr/>
          </p:nvSpPr>
          <p:spPr bwMode="auto">
            <a:xfrm>
              <a:off x="3530" y="940"/>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4" name="Freeform 551">
              <a:extLst>
                <a:ext uri="{FF2B5EF4-FFF2-40B4-BE49-F238E27FC236}">
                  <a16:creationId xmlns:a16="http://schemas.microsoft.com/office/drawing/2014/main" id="{31DF5669-5E15-A20B-F916-A0C557C78CDA}"/>
                </a:ext>
              </a:extLst>
            </p:cNvPr>
            <p:cNvSpPr>
              <a:spLocks/>
            </p:cNvSpPr>
            <p:nvPr/>
          </p:nvSpPr>
          <p:spPr bwMode="auto">
            <a:xfrm>
              <a:off x="3533" y="940"/>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5" name="Freeform 552">
              <a:extLst>
                <a:ext uri="{FF2B5EF4-FFF2-40B4-BE49-F238E27FC236}">
                  <a16:creationId xmlns:a16="http://schemas.microsoft.com/office/drawing/2014/main" id="{EE951753-C6FC-66C7-AA51-17A65A55253E}"/>
                </a:ext>
              </a:extLst>
            </p:cNvPr>
            <p:cNvSpPr>
              <a:spLocks/>
            </p:cNvSpPr>
            <p:nvPr/>
          </p:nvSpPr>
          <p:spPr bwMode="auto">
            <a:xfrm>
              <a:off x="3533" y="94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6" name="Freeform 553">
              <a:extLst>
                <a:ext uri="{FF2B5EF4-FFF2-40B4-BE49-F238E27FC236}">
                  <a16:creationId xmlns:a16="http://schemas.microsoft.com/office/drawing/2014/main" id="{B2C7D138-ABB4-657F-E038-373D5F5BB832}"/>
                </a:ext>
              </a:extLst>
            </p:cNvPr>
            <p:cNvSpPr>
              <a:spLocks/>
            </p:cNvSpPr>
            <p:nvPr/>
          </p:nvSpPr>
          <p:spPr bwMode="auto">
            <a:xfrm>
              <a:off x="3533" y="950"/>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7" name="Freeform 554">
              <a:extLst>
                <a:ext uri="{FF2B5EF4-FFF2-40B4-BE49-F238E27FC236}">
                  <a16:creationId xmlns:a16="http://schemas.microsoft.com/office/drawing/2014/main" id="{7DA37E3E-E14A-79F6-BD5F-77A29848D307}"/>
                </a:ext>
              </a:extLst>
            </p:cNvPr>
            <p:cNvSpPr>
              <a:spLocks/>
            </p:cNvSpPr>
            <p:nvPr/>
          </p:nvSpPr>
          <p:spPr bwMode="auto">
            <a:xfrm>
              <a:off x="3533" y="954"/>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8" name="Freeform 555">
              <a:extLst>
                <a:ext uri="{FF2B5EF4-FFF2-40B4-BE49-F238E27FC236}">
                  <a16:creationId xmlns:a16="http://schemas.microsoft.com/office/drawing/2014/main" id="{B97EFD7F-1609-37F3-8664-388F5C548FE5}"/>
                </a:ext>
              </a:extLst>
            </p:cNvPr>
            <p:cNvSpPr>
              <a:spLocks/>
            </p:cNvSpPr>
            <p:nvPr/>
          </p:nvSpPr>
          <p:spPr bwMode="auto">
            <a:xfrm>
              <a:off x="3533" y="95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9" name="Freeform 556">
              <a:extLst>
                <a:ext uri="{FF2B5EF4-FFF2-40B4-BE49-F238E27FC236}">
                  <a16:creationId xmlns:a16="http://schemas.microsoft.com/office/drawing/2014/main" id="{C2E7A441-F982-405A-C943-DDE5DF8C61C6}"/>
                </a:ext>
              </a:extLst>
            </p:cNvPr>
            <p:cNvSpPr>
              <a:spLocks/>
            </p:cNvSpPr>
            <p:nvPr/>
          </p:nvSpPr>
          <p:spPr bwMode="auto">
            <a:xfrm>
              <a:off x="3533" y="960"/>
              <a:ext cx="7" cy="158"/>
            </a:xfrm>
            <a:custGeom>
              <a:avLst/>
              <a:gdLst>
                <a:gd name="T0" fmla="*/ 0 w 7"/>
                <a:gd name="T1" fmla="*/ 0 h 158"/>
                <a:gd name="T2" fmla="*/ 0 w 7"/>
                <a:gd name="T3" fmla="*/ 158 h 158"/>
                <a:gd name="T4" fmla="*/ 3 w 7"/>
                <a:gd name="T5" fmla="*/ 158 h 158"/>
                <a:gd name="T6" fmla="*/ 3 w 7"/>
                <a:gd name="T7" fmla="*/ 0 h 158"/>
                <a:gd name="T8" fmla="*/ 7 w 7"/>
                <a:gd name="T9" fmla="*/ 0 h 158"/>
                <a:gd name="T10" fmla="*/ 7 w 7"/>
                <a:gd name="T11" fmla="*/ 158 h 158"/>
                <a:gd name="T12" fmla="*/ 3 w 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8">
                  <a:moveTo>
                    <a:pt x="0" y="0"/>
                  </a:moveTo>
                  <a:lnTo>
                    <a:pt x="0" y="158"/>
                  </a:lnTo>
                  <a:lnTo>
                    <a:pt x="3" y="158"/>
                  </a:lnTo>
                  <a:lnTo>
                    <a:pt x="3" y="0"/>
                  </a:lnTo>
                  <a:lnTo>
                    <a:pt x="7" y="0"/>
                  </a:lnTo>
                  <a:lnTo>
                    <a:pt x="7" y="158"/>
                  </a:lnTo>
                  <a:lnTo>
                    <a:pt x="3" y="158"/>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0" name="Freeform 557">
              <a:extLst>
                <a:ext uri="{FF2B5EF4-FFF2-40B4-BE49-F238E27FC236}">
                  <a16:creationId xmlns:a16="http://schemas.microsoft.com/office/drawing/2014/main" id="{5170E79B-D7FC-6005-2A5E-28ADFC716DEC}"/>
                </a:ext>
              </a:extLst>
            </p:cNvPr>
            <p:cNvSpPr>
              <a:spLocks/>
            </p:cNvSpPr>
            <p:nvPr/>
          </p:nvSpPr>
          <p:spPr bwMode="auto">
            <a:xfrm>
              <a:off x="3520" y="1115"/>
              <a:ext cx="23" cy="7"/>
            </a:xfrm>
            <a:custGeom>
              <a:avLst/>
              <a:gdLst>
                <a:gd name="T0" fmla="*/ 23 w 23"/>
                <a:gd name="T1" fmla="*/ 0 h 7"/>
                <a:gd name="T2" fmla="*/ 0 w 23"/>
                <a:gd name="T3" fmla="*/ 0 h 7"/>
                <a:gd name="T4" fmla="*/ 0 w 23"/>
                <a:gd name="T5" fmla="*/ 3 h 7"/>
                <a:gd name="T6" fmla="*/ 23 w 23"/>
                <a:gd name="T7" fmla="*/ 3 h 7"/>
                <a:gd name="T8" fmla="*/ 23 w 23"/>
                <a:gd name="T9" fmla="*/ 7 h 7"/>
                <a:gd name="T10" fmla="*/ 0 w 23"/>
                <a:gd name="T11" fmla="*/ 7 h 7"/>
                <a:gd name="T12" fmla="*/ 0 w 2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23" y="0"/>
                  </a:moveTo>
                  <a:lnTo>
                    <a:pt x="0" y="0"/>
                  </a:lnTo>
                  <a:lnTo>
                    <a:pt x="0" y="3"/>
                  </a:lnTo>
                  <a:lnTo>
                    <a:pt x="23" y="3"/>
                  </a:lnTo>
                  <a:lnTo>
                    <a:pt x="2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1" name="Freeform 558">
              <a:extLst>
                <a:ext uri="{FF2B5EF4-FFF2-40B4-BE49-F238E27FC236}">
                  <a16:creationId xmlns:a16="http://schemas.microsoft.com/office/drawing/2014/main" id="{D2807243-4A76-69AE-A219-33E89BC68677}"/>
                </a:ext>
              </a:extLst>
            </p:cNvPr>
            <p:cNvSpPr>
              <a:spLocks/>
            </p:cNvSpPr>
            <p:nvPr/>
          </p:nvSpPr>
          <p:spPr bwMode="auto">
            <a:xfrm>
              <a:off x="3533" y="1290"/>
              <a:ext cx="7" cy="72"/>
            </a:xfrm>
            <a:custGeom>
              <a:avLst/>
              <a:gdLst>
                <a:gd name="T0" fmla="*/ 0 w 7"/>
                <a:gd name="T1" fmla="*/ 72 h 72"/>
                <a:gd name="T2" fmla="*/ 0 w 7"/>
                <a:gd name="T3" fmla="*/ 0 h 72"/>
                <a:gd name="T4" fmla="*/ 3 w 7"/>
                <a:gd name="T5" fmla="*/ 0 h 72"/>
                <a:gd name="T6" fmla="*/ 3 w 7"/>
                <a:gd name="T7" fmla="*/ 72 h 72"/>
                <a:gd name="T8" fmla="*/ 7 w 7"/>
                <a:gd name="T9" fmla="*/ 72 h 72"/>
                <a:gd name="T10" fmla="*/ 7 w 7"/>
                <a:gd name="T11" fmla="*/ 0 h 72"/>
                <a:gd name="T12" fmla="*/ 3 w 7"/>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2">
                  <a:moveTo>
                    <a:pt x="0" y="72"/>
                  </a:moveTo>
                  <a:lnTo>
                    <a:pt x="0" y="0"/>
                  </a:lnTo>
                  <a:lnTo>
                    <a:pt x="3" y="0"/>
                  </a:lnTo>
                  <a:lnTo>
                    <a:pt x="3" y="72"/>
                  </a:lnTo>
                  <a:lnTo>
                    <a:pt x="7" y="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2" name="Freeform 559">
              <a:extLst>
                <a:ext uri="{FF2B5EF4-FFF2-40B4-BE49-F238E27FC236}">
                  <a16:creationId xmlns:a16="http://schemas.microsoft.com/office/drawing/2014/main" id="{E1E1468A-C5C7-0023-CBD2-3BFE5CF4DDD8}"/>
                </a:ext>
              </a:extLst>
            </p:cNvPr>
            <p:cNvSpPr>
              <a:spLocks/>
            </p:cNvSpPr>
            <p:nvPr/>
          </p:nvSpPr>
          <p:spPr bwMode="auto">
            <a:xfrm>
              <a:off x="3520" y="1286"/>
              <a:ext cx="23" cy="7"/>
            </a:xfrm>
            <a:custGeom>
              <a:avLst/>
              <a:gdLst>
                <a:gd name="T0" fmla="*/ 0 w 23"/>
                <a:gd name="T1" fmla="*/ 0 h 7"/>
                <a:gd name="T2" fmla="*/ 23 w 23"/>
                <a:gd name="T3" fmla="*/ 0 h 7"/>
                <a:gd name="T4" fmla="*/ 23 w 23"/>
                <a:gd name="T5" fmla="*/ 4 h 7"/>
                <a:gd name="T6" fmla="*/ 0 w 23"/>
                <a:gd name="T7" fmla="*/ 4 h 7"/>
                <a:gd name="T8" fmla="*/ 0 w 23"/>
                <a:gd name="T9" fmla="*/ 7 h 7"/>
                <a:gd name="T10" fmla="*/ 23 w 23"/>
                <a:gd name="T11" fmla="*/ 7 h 7"/>
                <a:gd name="T12" fmla="*/ 23 w 2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0" y="0"/>
                  </a:moveTo>
                  <a:lnTo>
                    <a:pt x="23" y="0"/>
                  </a:lnTo>
                  <a:lnTo>
                    <a:pt x="23" y="4"/>
                  </a:lnTo>
                  <a:lnTo>
                    <a:pt x="0" y="4"/>
                  </a:lnTo>
                  <a:lnTo>
                    <a:pt x="0" y="7"/>
                  </a:lnTo>
                  <a:lnTo>
                    <a:pt x="23" y="7"/>
                  </a:lnTo>
                  <a:lnTo>
                    <a:pt x="2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3" name="Freeform 560">
              <a:extLst>
                <a:ext uri="{FF2B5EF4-FFF2-40B4-BE49-F238E27FC236}">
                  <a16:creationId xmlns:a16="http://schemas.microsoft.com/office/drawing/2014/main" id="{99BBF338-5C45-D155-C5F2-E4137B69532A}"/>
                </a:ext>
              </a:extLst>
            </p:cNvPr>
            <p:cNvSpPr>
              <a:spLocks/>
            </p:cNvSpPr>
            <p:nvPr/>
          </p:nvSpPr>
          <p:spPr bwMode="auto">
            <a:xfrm>
              <a:off x="3540" y="1118"/>
              <a:ext cx="6" cy="172"/>
            </a:xfrm>
            <a:custGeom>
              <a:avLst/>
              <a:gdLst>
                <a:gd name="T0" fmla="*/ 0 w 6"/>
                <a:gd name="T1" fmla="*/ 0 h 172"/>
                <a:gd name="T2" fmla="*/ 0 w 6"/>
                <a:gd name="T3" fmla="*/ 172 h 172"/>
                <a:gd name="T4" fmla="*/ 3 w 6"/>
                <a:gd name="T5" fmla="*/ 172 h 172"/>
                <a:gd name="T6" fmla="*/ 3 w 6"/>
                <a:gd name="T7" fmla="*/ 0 h 172"/>
                <a:gd name="T8" fmla="*/ 6 w 6"/>
                <a:gd name="T9" fmla="*/ 0 h 172"/>
                <a:gd name="T10" fmla="*/ 6 w 6"/>
                <a:gd name="T11" fmla="*/ 172 h 172"/>
                <a:gd name="T12" fmla="*/ 3 w 6"/>
                <a:gd name="T13" fmla="*/ 172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2">
                  <a:moveTo>
                    <a:pt x="0" y="0"/>
                  </a:moveTo>
                  <a:lnTo>
                    <a:pt x="0" y="172"/>
                  </a:lnTo>
                  <a:lnTo>
                    <a:pt x="3" y="172"/>
                  </a:lnTo>
                  <a:lnTo>
                    <a:pt x="3" y="0"/>
                  </a:lnTo>
                  <a:lnTo>
                    <a:pt x="6" y="0"/>
                  </a:lnTo>
                  <a:lnTo>
                    <a:pt x="6" y="172"/>
                  </a:lnTo>
                  <a:lnTo>
                    <a:pt x="3" y="17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944" name="Picture 2943">
            <a:extLst>
              <a:ext uri="{FF2B5EF4-FFF2-40B4-BE49-F238E27FC236}">
                <a16:creationId xmlns:a16="http://schemas.microsoft.com/office/drawing/2014/main" id="{43200B78-5EF3-75E3-3809-F0929628CA6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253558" y="262830"/>
            <a:ext cx="533059" cy="133709"/>
          </a:xfrm>
          <a:prstGeom prst="rect">
            <a:avLst/>
          </a:prstGeom>
        </p:spPr>
      </p:pic>
      <p:pic>
        <p:nvPicPr>
          <p:cNvPr id="2954" name="Picture 2">
            <a:extLst>
              <a:ext uri="{FF2B5EF4-FFF2-40B4-BE49-F238E27FC236}">
                <a16:creationId xmlns:a16="http://schemas.microsoft.com/office/drawing/2014/main" id="{B5017F4B-2741-16CA-BB55-B0AD4A378289}"/>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86870" y="838200"/>
            <a:ext cx="8770261" cy="5260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55" name="Text Box 5140">
            <a:extLst>
              <a:ext uri="{FF2B5EF4-FFF2-40B4-BE49-F238E27FC236}">
                <a16:creationId xmlns:a16="http://schemas.microsoft.com/office/drawing/2014/main" id="{20273273-960B-4707-7E50-EC85049859EC}"/>
              </a:ext>
            </a:extLst>
          </p:cNvPr>
          <p:cNvSpPr txBox="1">
            <a:spLocks noChangeArrowheads="1"/>
          </p:cNvSpPr>
          <p:nvPr/>
        </p:nvSpPr>
        <p:spPr bwMode="auto">
          <a:xfrm>
            <a:off x="3884857" y="3508602"/>
            <a:ext cx="1587294" cy="738664"/>
          </a:xfrm>
          <a:prstGeom prst="rect">
            <a:avLst/>
          </a:prstGeom>
          <a:solidFill>
            <a:schemeClr val="bg1"/>
          </a:solidFill>
          <a:ln w="19050">
            <a:noFill/>
            <a:miter lim="800000"/>
            <a:headEnd/>
            <a:tailEnd/>
          </a:ln>
          <a:effec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dirty="0"/>
              <a:t>Profile Elevation</a:t>
            </a:r>
          </a:p>
          <a:p>
            <a:pPr algn="ctr"/>
            <a:r>
              <a:rPr lang="en-US" altLang="en-US" sz="1400" dirty="0"/>
              <a:t>@ Sta. 438+00</a:t>
            </a:r>
          </a:p>
          <a:p>
            <a:pPr algn="ctr"/>
            <a:r>
              <a:rPr lang="en-US" altLang="en-US" sz="1400" dirty="0"/>
              <a:t>= 964.94’</a:t>
            </a:r>
          </a:p>
        </p:txBody>
      </p:sp>
      <p:grpSp>
        <p:nvGrpSpPr>
          <p:cNvPr id="2956" name="Group 5829">
            <a:extLst>
              <a:ext uri="{FF2B5EF4-FFF2-40B4-BE49-F238E27FC236}">
                <a16:creationId xmlns:a16="http://schemas.microsoft.com/office/drawing/2014/main" id="{A4F7B52F-CF69-2E3F-B127-4939A572D86E}"/>
              </a:ext>
            </a:extLst>
          </p:cNvPr>
          <p:cNvGrpSpPr>
            <a:grpSpLocks/>
          </p:cNvGrpSpPr>
          <p:nvPr/>
        </p:nvGrpSpPr>
        <p:grpSpPr bwMode="auto">
          <a:xfrm>
            <a:off x="2660479" y="3791183"/>
            <a:ext cx="1211264" cy="2295526"/>
            <a:chOff x="2317" y="2460"/>
            <a:chExt cx="763" cy="1446"/>
          </a:xfrm>
          <a:noFill/>
        </p:grpSpPr>
        <p:sp>
          <p:nvSpPr>
            <p:cNvPr id="2957" name="Oval 5144">
              <a:extLst>
                <a:ext uri="{FF2B5EF4-FFF2-40B4-BE49-F238E27FC236}">
                  <a16:creationId xmlns:a16="http://schemas.microsoft.com/office/drawing/2014/main" id="{989C0C39-67B0-3672-8DAE-DD69247FB794}"/>
                </a:ext>
              </a:extLst>
            </p:cNvPr>
            <p:cNvSpPr>
              <a:spLocks noChangeArrowheads="1"/>
            </p:cNvSpPr>
            <p:nvPr/>
          </p:nvSpPr>
          <p:spPr bwMode="auto">
            <a:xfrm>
              <a:off x="2317" y="3516"/>
              <a:ext cx="174" cy="390"/>
            </a:xfrm>
            <a:prstGeom prst="ellipse">
              <a:avLst/>
            </a:prstGeom>
            <a:grp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958" name="Line 5151">
              <a:extLst>
                <a:ext uri="{FF2B5EF4-FFF2-40B4-BE49-F238E27FC236}">
                  <a16:creationId xmlns:a16="http://schemas.microsoft.com/office/drawing/2014/main" id="{6D986458-B90B-3BCB-F64F-FE2CD5ED6EBC}"/>
                </a:ext>
              </a:extLst>
            </p:cNvPr>
            <p:cNvSpPr>
              <a:spLocks noChangeShapeType="1"/>
            </p:cNvSpPr>
            <p:nvPr/>
          </p:nvSpPr>
          <p:spPr bwMode="auto">
            <a:xfrm flipH="1">
              <a:off x="2404" y="2460"/>
              <a:ext cx="676" cy="1056"/>
            </a:xfrm>
            <a:prstGeom prst="line">
              <a:avLst/>
            </a:prstGeom>
            <a:grpFill/>
            <a:ln w="9525">
              <a:solidFill>
                <a:schemeClr val="accent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59" name="Group 5822">
            <a:extLst>
              <a:ext uri="{FF2B5EF4-FFF2-40B4-BE49-F238E27FC236}">
                <a16:creationId xmlns:a16="http://schemas.microsoft.com/office/drawing/2014/main" id="{BADEEBED-CAB6-97C6-6E6A-AF1236144E0F}"/>
              </a:ext>
            </a:extLst>
          </p:cNvPr>
          <p:cNvGrpSpPr>
            <a:grpSpLocks/>
          </p:cNvGrpSpPr>
          <p:nvPr/>
        </p:nvGrpSpPr>
        <p:grpSpPr bwMode="auto">
          <a:xfrm>
            <a:off x="502104" y="3502033"/>
            <a:ext cx="1598613" cy="1581150"/>
            <a:chOff x="4311" y="2323"/>
            <a:chExt cx="1007" cy="996"/>
          </a:xfrm>
        </p:grpSpPr>
        <p:sp>
          <p:nvSpPr>
            <p:cNvPr id="2960" name="Text Box 5719">
              <a:extLst>
                <a:ext uri="{FF2B5EF4-FFF2-40B4-BE49-F238E27FC236}">
                  <a16:creationId xmlns:a16="http://schemas.microsoft.com/office/drawing/2014/main" id="{0FE265D9-CCE1-EEAF-C829-C882A11A592F}"/>
                </a:ext>
              </a:extLst>
            </p:cNvPr>
            <p:cNvSpPr txBox="1">
              <a:spLocks noChangeArrowheads="1"/>
            </p:cNvSpPr>
            <p:nvPr/>
          </p:nvSpPr>
          <p:spPr bwMode="auto">
            <a:xfrm>
              <a:off x="4638" y="3009"/>
              <a:ext cx="680" cy="3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dirty="0"/>
                <a:t>Elevations</a:t>
              </a:r>
            </a:p>
            <a:p>
              <a:pPr algn="ctr"/>
              <a:r>
                <a:rPr lang="en-US" altLang="en-US" b="0" i="1" dirty="0"/>
                <a:t>(in feet)</a:t>
              </a:r>
              <a:endParaRPr lang="en-US" altLang="en-US" sz="2000" b="0" i="1" dirty="0"/>
            </a:p>
          </p:txBody>
        </p:sp>
        <p:sp>
          <p:nvSpPr>
            <p:cNvPr id="2961" name="Line 5723">
              <a:extLst>
                <a:ext uri="{FF2B5EF4-FFF2-40B4-BE49-F238E27FC236}">
                  <a16:creationId xmlns:a16="http://schemas.microsoft.com/office/drawing/2014/main" id="{B6ADA563-ED53-5515-C6C7-C6EEDF8124D1}"/>
                </a:ext>
              </a:extLst>
            </p:cNvPr>
            <p:cNvSpPr>
              <a:spLocks noChangeShapeType="1"/>
            </p:cNvSpPr>
            <p:nvPr/>
          </p:nvSpPr>
          <p:spPr bwMode="auto">
            <a:xfrm flipH="1">
              <a:off x="4311" y="3043"/>
              <a:ext cx="670"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2" name="Line 5724">
              <a:extLst>
                <a:ext uri="{FF2B5EF4-FFF2-40B4-BE49-F238E27FC236}">
                  <a16:creationId xmlns:a16="http://schemas.microsoft.com/office/drawing/2014/main" id="{6A0926EA-DAC9-1ACA-E00D-BB438C5570AA}"/>
                </a:ext>
              </a:extLst>
            </p:cNvPr>
            <p:cNvSpPr>
              <a:spLocks noChangeShapeType="1"/>
            </p:cNvSpPr>
            <p:nvPr/>
          </p:nvSpPr>
          <p:spPr bwMode="auto">
            <a:xfrm flipH="1" flipV="1">
              <a:off x="4311" y="2805"/>
              <a:ext cx="667" cy="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3" name="Line 5725">
              <a:extLst>
                <a:ext uri="{FF2B5EF4-FFF2-40B4-BE49-F238E27FC236}">
                  <a16:creationId xmlns:a16="http://schemas.microsoft.com/office/drawing/2014/main" id="{31F18A06-B5AE-47AB-F063-F851B7058D41}"/>
                </a:ext>
              </a:extLst>
            </p:cNvPr>
            <p:cNvSpPr>
              <a:spLocks noChangeShapeType="1"/>
            </p:cNvSpPr>
            <p:nvPr/>
          </p:nvSpPr>
          <p:spPr bwMode="auto">
            <a:xfrm flipH="1" flipV="1">
              <a:off x="4311" y="2567"/>
              <a:ext cx="676" cy="4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4" name="Line 5726">
              <a:extLst>
                <a:ext uri="{FF2B5EF4-FFF2-40B4-BE49-F238E27FC236}">
                  <a16:creationId xmlns:a16="http://schemas.microsoft.com/office/drawing/2014/main" id="{D555F5C5-1A37-571F-A5FB-02605B978189}"/>
                </a:ext>
              </a:extLst>
            </p:cNvPr>
            <p:cNvSpPr>
              <a:spLocks noChangeShapeType="1"/>
            </p:cNvSpPr>
            <p:nvPr/>
          </p:nvSpPr>
          <p:spPr bwMode="auto">
            <a:xfrm flipH="1" flipV="1">
              <a:off x="4311" y="2323"/>
              <a:ext cx="681"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5" name="Group 5823">
            <a:extLst>
              <a:ext uri="{FF2B5EF4-FFF2-40B4-BE49-F238E27FC236}">
                <a16:creationId xmlns:a16="http://schemas.microsoft.com/office/drawing/2014/main" id="{B3CACB4D-0AB2-7FAA-2FD5-54A6D3B5EB1C}"/>
              </a:ext>
            </a:extLst>
          </p:cNvPr>
          <p:cNvGrpSpPr>
            <a:grpSpLocks/>
          </p:cNvGrpSpPr>
          <p:nvPr/>
        </p:nvGrpSpPr>
        <p:grpSpPr bwMode="auto">
          <a:xfrm>
            <a:off x="4773601" y="1960563"/>
            <a:ext cx="2990851" cy="1892301"/>
            <a:chOff x="3091" y="2151"/>
            <a:chExt cx="1884" cy="1192"/>
          </a:xfrm>
        </p:grpSpPr>
        <p:sp>
          <p:nvSpPr>
            <p:cNvPr id="2966" name="Text Box 5728">
              <a:extLst>
                <a:ext uri="{FF2B5EF4-FFF2-40B4-BE49-F238E27FC236}">
                  <a16:creationId xmlns:a16="http://schemas.microsoft.com/office/drawing/2014/main" id="{CDF018A9-1617-3666-7D66-57E0808FABF7}"/>
                </a:ext>
              </a:extLst>
            </p:cNvPr>
            <p:cNvSpPr txBox="1">
              <a:spLocks noChangeArrowheads="1"/>
            </p:cNvSpPr>
            <p:nvPr/>
          </p:nvSpPr>
          <p:spPr bwMode="auto">
            <a:xfrm>
              <a:off x="4212" y="2761"/>
              <a:ext cx="763" cy="5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dirty="0"/>
                <a:t>Profile @</a:t>
              </a:r>
            </a:p>
            <a:p>
              <a:pPr algn="ctr"/>
              <a:r>
                <a:rPr lang="en-US" altLang="en-US" sz="1400" dirty="0"/>
                <a:t>New Project</a:t>
              </a:r>
            </a:p>
            <a:p>
              <a:pPr algn="ctr"/>
              <a:r>
                <a:rPr lang="en-US" altLang="en-US" sz="1400" dirty="0"/>
                <a:t>Center Line</a:t>
              </a:r>
            </a:p>
            <a:p>
              <a:pPr algn="ctr"/>
              <a:r>
                <a:rPr lang="en-US" altLang="en-US" b="0" i="1" dirty="0"/>
                <a:t>(Blue line)</a:t>
              </a:r>
              <a:endParaRPr lang="en-US" altLang="en-US" sz="1400" b="0" i="1" dirty="0"/>
            </a:p>
          </p:txBody>
        </p:sp>
        <p:sp>
          <p:nvSpPr>
            <p:cNvPr id="2967" name="Line 5729">
              <a:extLst>
                <a:ext uri="{FF2B5EF4-FFF2-40B4-BE49-F238E27FC236}">
                  <a16:creationId xmlns:a16="http://schemas.microsoft.com/office/drawing/2014/main" id="{B45E8EB5-B1EB-F2C8-5597-0BAD7B642E4D}"/>
                </a:ext>
              </a:extLst>
            </p:cNvPr>
            <p:cNvSpPr>
              <a:spLocks noChangeShapeType="1"/>
            </p:cNvSpPr>
            <p:nvPr/>
          </p:nvSpPr>
          <p:spPr bwMode="auto">
            <a:xfrm flipH="1" flipV="1">
              <a:off x="3091" y="2151"/>
              <a:ext cx="1154" cy="8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8" name="Group 5830">
            <a:extLst>
              <a:ext uri="{FF2B5EF4-FFF2-40B4-BE49-F238E27FC236}">
                <a16:creationId xmlns:a16="http://schemas.microsoft.com/office/drawing/2014/main" id="{43AFA636-7219-F37B-ED6C-FA623E4F8B97}"/>
              </a:ext>
            </a:extLst>
          </p:cNvPr>
          <p:cNvGrpSpPr>
            <a:grpSpLocks/>
          </p:cNvGrpSpPr>
          <p:nvPr/>
        </p:nvGrpSpPr>
        <p:grpSpPr bwMode="auto">
          <a:xfrm>
            <a:off x="1236198" y="2221707"/>
            <a:ext cx="1848421" cy="1857378"/>
            <a:chOff x="1755" y="623"/>
            <a:chExt cx="1151" cy="1170"/>
          </a:xfrm>
        </p:grpSpPr>
        <p:sp>
          <p:nvSpPr>
            <p:cNvPr id="2969" name="Text Box 5265">
              <a:extLst>
                <a:ext uri="{FF2B5EF4-FFF2-40B4-BE49-F238E27FC236}">
                  <a16:creationId xmlns:a16="http://schemas.microsoft.com/office/drawing/2014/main" id="{E347A0E2-705D-FF4B-60DD-E32045CB819F}"/>
                </a:ext>
              </a:extLst>
            </p:cNvPr>
            <p:cNvSpPr txBox="1">
              <a:spLocks noChangeArrowheads="1"/>
            </p:cNvSpPr>
            <p:nvPr/>
          </p:nvSpPr>
          <p:spPr bwMode="auto">
            <a:xfrm>
              <a:off x="1755" y="1192"/>
              <a:ext cx="1151" cy="601"/>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dirty="0"/>
                <a:t>Existing Ground @</a:t>
              </a:r>
            </a:p>
            <a:p>
              <a:pPr algn="ctr"/>
              <a:r>
                <a:rPr lang="en-US" altLang="en-US" sz="1400" dirty="0"/>
                <a:t>New Project Center</a:t>
              </a:r>
            </a:p>
            <a:p>
              <a:pPr algn="ctr"/>
              <a:r>
                <a:rPr lang="en-US" altLang="en-US" sz="1400" dirty="0"/>
                <a:t>Line </a:t>
              </a:r>
              <a:r>
                <a:rPr lang="en-US" altLang="en-US" b="0" i="1" dirty="0"/>
                <a:t>(Green line)</a:t>
              </a:r>
              <a:endParaRPr lang="en-US" altLang="en-US" sz="1400" b="0" i="1" dirty="0"/>
            </a:p>
            <a:p>
              <a:pPr algn="ctr"/>
              <a:r>
                <a:rPr lang="en-US" altLang="en-US" sz="1400" b="0" i="1" dirty="0"/>
                <a:t>Elev. 962.50</a:t>
              </a:r>
            </a:p>
          </p:txBody>
        </p:sp>
        <p:sp>
          <p:nvSpPr>
            <p:cNvPr id="2970" name="Line 5266">
              <a:extLst>
                <a:ext uri="{FF2B5EF4-FFF2-40B4-BE49-F238E27FC236}">
                  <a16:creationId xmlns:a16="http://schemas.microsoft.com/office/drawing/2014/main" id="{F89ACC53-A568-8FB9-8516-5C0FCD007CFE}"/>
                </a:ext>
              </a:extLst>
            </p:cNvPr>
            <p:cNvSpPr>
              <a:spLocks noChangeShapeType="1"/>
            </p:cNvSpPr>
            <p:nvPr/>
          </p:nvSpPr>
          <p:spPr bwMode="auto">
            <a:xfrm flipV="1">
              <a:off x="2334" y="623"/>
              <a:ext cx="352" cy="5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1" name="Group 2970">
            <a:extLst>
              <a:ext uri="{FF2B5EF4-FFF2-40B4-BE49-F238E27FC236}">
                <a16:creationId xmlns:a16="http://schemas.microsoft.com/office/drawing/2014/main" id="{A7DB6CEF-2C8C-3674-78DA-7D2C9BB7F9E1}"/>
              </a:ext>
            </a:extLst>
          </p:cNvPr>
          <p:cNvGrpSpPr/>
          <p:nvPr/>
        </p:nvGrpSpPr>
        <p:grpSpPr>
          <a:xfrm rot="10800000">
            <a:off x="2735440" y="4837120"/>
            <a:ext cx="1486201" cy="400110"/>
            <a:chOff x="1859002" y="6486265"/>
            <a:chExt cx="1486201" cy="400110"/>
          </a:xfrm>
        </p:grpSpPr>
        <p:sp>
          <p:nvSpPr>
            <p:cNvPr id="2972" name="Text Box 5825">
              <a:extLst>
                <a:ext uri="{FF2B5EF4-FFF2-40B4-BE49-F238E27FC236}">
                  <a16:creationId xmlns:a16="http://schemas.microsoft.com/office/drawing/2014/main" id="{3440280D-DB2A-E4B4-B385-5DA5162D7BE2}"/>
                </a:ext>
              </a:extLst>
            </p:cNvPr>
            <p:cNvSpPr txBox="1">
              <a:spLocks noChangeArrowheads="1"/>
            </p:cNvSpPr>
            <p:nvPr/>
          </p:nvSpPr>
          <p:spPr bwMode="auto">
            <a:xfrm rot="10800000">
              <a:off x="1859002" y="6486265"/>
              <a:ext cx="1047082"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dirty="0">
                  <a:solidFill>
                    <a:schemeClr val="accent1"/>
                  </a:solidFill>
                </a:rPr>
                <a:t>438+00</a:t>
              </a:r>
            </a:p>
          </p:txBody>
        </p:sp>
        <p:sp>
          <p:nvSpPr>
            <p:cNvPr id="2973" name="Bent Arrow 682">
              <a:extLst>
                <a:ext uri="{FF2B5EF4-FFF2-40B4-BE49-F238E27FC236}">
                  <a16:creationId xmlns:a16="http://schemas.microsoft.com/office/drawing/2014/main" id="{5C5C53BC-0C1F-186C-1A4C-623237422EF0}"/>
                </a:ext>
              </a:extLst>
            </p:cNvPr>
            <p:cNvSpPr/>
            <p:nvPr/>
          </p:nvSpPr>
          <p:spPr bwMode="auto">
            <a:xfrm rot="5400000" flipH="1">
              <a:off x="3002879" y="6369063"/>
              <a:ext cx="194427" cy="490221"/>
            </a:xfrm>
            <a:prstGeom prst="bentArrow">
              <a:avLst>
                <a:gd name="adj1" fmla="val 25000"/>
                <a:gd name="adj2" fmla="val 22870"/>
                <a:gd name="adj3" fmla="val 25000"/>
                <a:gd name="adj4" fmla="val 43750"/>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grpSp>
      <p:grpSp>
        <p:nvGrpSpPr>
          <p:cNvPr id="2974" name="Group 2973">
            <a:extLst>
              <a:ext uri="{FF2B5EF4-FFF2-40B4-BE49-F238E27FC236}">
                <a16:creationId xmlns:a16="http://schemas.microsoft.com/office/drawing/2014/main" id="{BB2DC84C-E3CA-C4E5-E883-682CEFCF4C1E}"/>
              </a:ext>
            </a:extLst>
          </p:cNvPr>
          <p:cNvGrpSpPr/>
          <p:nvPr/>
        </p:nvGrpSpPr>
        <p:grpSpPr>
          <a:xfrm>
            <a:off x="773572" y="911822"/>
            <a:ext cx="1961868" cy="1309900"/>
            <a:chOff x="848831" y="910465"/>
            <a:chExt cx="1961868" cy="1309900"/>
          </a:xfrm>
        </p:grpSpPr>
        <p:sp>
          <p:nvSpPr>
            <p:cNvPr id="2975" name="TextBox 2974">
              <a:extLst>
                <a:ext uri="{FF2B5EF4-FFF2-40B4-BE49-F238E27FC236}">
                  <a16:creationId xmlns:a16="http://schemas.microsoft.com/office/drawing/2014/main" id="{9BCB00FE-313B-B729-5F9D-F19E0A49C430}"/>
                </a:ext>
              </a:extLst>
            </p:cNvPr>
            <p:cNvSpPr txBox="1"/>
            <p:nvPr/>
          </p:nvSpPr>
          <p:spPr>
            <a:xfrm>
              <a:off x="848831" y="910465"/>
              <a:ext cx="925253" cy="738664"/>
            </a:xfrm>
            <a:prstGeom prst="rect">
              <a:avLst/>
            </a:prstGeom>
            <a:solidFill>
              <a:schemeClr val="accent1"/>
            </a:solidFill>
            <a:ln>
              <a:solidFill>
                <a:schemeClr val="accent1"/>
              </a:solidFill>
            </a:ln>
          </p:spPr>
          <p:txBody>
            <a:bodyPr wrap="none" rtlCol="0">
              <a:spAutoFit/>
            </a:bodyPr>
            <a:lstStyle/>
            <a:p>
              <a:pPr algn="r"/>
              <a:r>
                <a:rPr lang="en-US" sz="1400" dirty="0">
                  <a:solidFill>
                    <a:schemeClr val="bg1"/>
                  </a:solidFill>
                </a:rPr>
                <a:t>   964.94’</a:t>
              </a:r>
            </a:p>
            <a:p>
              <a:pPr marL="171450" indent="-171450" algn="r">
                <a:buFontTx/>
                <a:buChar char="-"/>
              </a:pPr>
              <a:r>
                <a:rPr lang="en-US" sz="1400" u="sng" dirty="0">
                  <a:solidFill>
                    <a:schemeClr val="bg1"/>
                  </a:solidFill>
                </a:rPr>
                <a:t>962.50’</a:t>
              </a:r>
            </a:p>
            <a:p>
              <a:pPr algn="r"/>
              <a:r>
                <a:rPr lang="en-US" sz="1400" dirty="0">
                  <a:solidFill>
                    <a:schemeClr val="bg1"/>
                  </a:solidFill>
                </a:rPr>
                <a:t>Fill = 2.44’</a:t>
              </a:r>
            </a:p>
          </p:txBody>
        </p:sp>
        <p:cxnSp>
          <p:nvCxnSpPr>
            <p:cNvPr id="2368" name="Straight Connector 2367">
              <a:extLst>
                <a:ext uri="{FF2B5EF4-FFF2-40B4-BE49-F238E27FC236}">
                  <a16:creationId xmlns:a16="http://schemas.microsoft.com/office/drawing/2014/main" id="{DC7CE801-D82A-AA57-0008-602BC3F42774}"/>
                </a:ext>
              </a:extLst>
            </p:cNvPr>
            <p:cNvCxnSpPr/>
            <p:nvPr/>
          </p:nvCxnSpPr>
          <p:spPr bwMode="auto">
            <a:xfrm flipH="1">
              <a:off x="2014644" y="2029620"/>
              <a:ext cx="796055" cy="0"/>
            </a:xfrm>
            <a:prstGeom prst="line">
              <a:avLst/>
            </a:prstGeom>
            <a:solidFill>
              <a:schemeClr val="accent1"/>
            </a:solidFill>
            <a:ln w="12700"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9" name="Straight Connector 2368">
              <a:extLst>
                <a:ext uri="{FF2B5EF4-FFF2-40B4-BE49-F238E27FC236}">
                  <a16:creationId xmlns:a16="http://schemas.microsoft.com/office/drawing/2014/main" id="{A87E9F87-D658-9D56-FCAE-7313B2892366}"/>
                </a:ext>
              </a:extLst>
            </p:cNvPr>
            <p:cNvCxnSpPr/>
            <p:nvPr/>
          </p:nvCxnSpPr>
          <p:spPr bwMode="auto">
            <a:xfrm flipH="1">
              <a:off x="2014643" y="2220365"/>
              <a:ext cx="796056" cy="0"/>
            </a:xfrm>
            <a:prstGeom prst="line">
              <a:avLst/>
            </a:prstGeom>
            <a:solidFill>
              <a:schemeClr val="accent1"/>
            </a:solidFill>
            <a:ln w="12700"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0" name="Straight Connector 2369">
              <a:extLst>
                <a:ext uri="{FF2B5EF4-FFF2-40B4-BE49-F238E27FC236}">
                  <a16:creationId xmlns:a16="http://schemas.microsoft.com/office/drawing/2014/main" id="{96F2C65E-A40D-5C14-3BB0-587383BC63F7}"/>
                </a:ext>
              </a:extLst>
            </p:cNvPr>
            <p:cNvCxnSpPr>
              <a:stCxn id="2975" idx="3"/>
            </p:cNvCxnSpPr>
            <p:nvPr/>
          </p:nvCxnSpPr>
          <p:spPr bwMode="auto">
            <a:xfrm>
              <a:off x="1774084" y="1279797"/>
              <a:ext cx="891975" cy="553998"/>
            </a:xfrm>
            <a:prstGeom prst="line">
              <a:avLst/>
            </a:prstGeom>
            <a:solidFill>
              <a:schemeClr val="accent1"/>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1" name="Group 2370">
            <a:extLst>
              <a:ext uri="{FF2B5EF4-FFF2-40B4-BE49-F238E27FC236}">
                <a16:creationId xmlns:a16="http://schemas.microsoft.com/office/drawing/2014/main" id="{768333FB-8C2A-3556-B5A4-FF519C8937CA}"/>
              </a:ext>
            </a:extLst>
          </p:cNvPr>
          <p:cNvGrpSpPr/>
          <p:nvPr/>
        </p:nvGrpSpPr>
        <p:grpSpPr>
          <a:xfrm>
            <a:off x="3386579" y="5078250"/>
            <a:ext cx="4911292" cy="915194"/>
            <a:chOff x="3298031" y="5776918"/>
            <a:chExt cx="4911292" cy="915194"/>
          </a:xfrm>
        </p:grpSpPr>
        <p:sp>
          <p:nvSpPr>
            <p:cNvPr id="2372" name="Text Box 5134">
              <a:extLst>
                <a:ext uri="{FF2B5EF4-FFF2-40B4-BE49-F238E27FC236}">
                  <a16:creationId xmlns:a16="http://schemas.microsoft.com/office/drawing/2014/main" id="{29FFF307-643A-900D-66ED-6160E858052C}"/>
                </a:ext>
              </a:extLst>
            </p:cNvPr>
            <p:cNvSpPr txBox="1">
              <a:spLocks noChangeArrowheads="1"/>
            </p:cNvSpPr>
            <p:nvPr/>
          </p:nvSpPr>
          <p:spPr bwMode="auto">
            <a:xfrm>
              <a:off x="7149417" y="5776918"/>
              <a:ext cx="1059906"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1400" dirty="0"/>
                <a:t>Centerline</a:t>
              </a:r>
            </a:p>
            <a:p>
              <a:r>
                <a:rPr lang="en-US" altLang="en-US" sz="1400" dirty="0"/>
                <a:t>Stationing</a:t>
              </a:r>
            </a:p>
          </p:txBody>
        </p:sp>
        <p:sp>
          <p:nvSpPr>
            <p:cNvPr id="2373" name="Line 5145">
              <a:extLst>
                <a:ext uri="{FF2B5EF4-FFF2-40B4-BE49-F238E27FC236}">
                  <a16:creationId xmlns:a16="http://schemas.microsoft.com/office/drawing/2014/main" id="{F23699E4-4B9F-7F87-15CB-C9284274836A}"/>
                </a:ext>
              </a:extLst>
            </p:cNvPr>
            <p:cNvSpPr>
              <a:spLocks noChangeShapeType="1"/>
            </p:cNvSpPr>
            <p:nvPr/>
          </p:nvSpPr>
          <p:spPr bwMode="auto">
            <a:xfrm flipH="1">
              <a:off x="5177042" y="6025243"/>
              <a:ext cx="2026240" cy="5299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4" name="Line 5146">
              <a:extLst>
                <a:ext uri="{FF2B5EF4-FFF2-40B4-BE49-F238E27FC236}">
                  <a16:creationId xmlns:a16="http://schemas.microsoft.com/office/drawing/2014/main" id="{B2A50D8D-FBCA-FA8B-1AAB-C74CDEE1B12B}"/>
                </a:ext>
              </a:extLst>
            </p:cNvPr>
            <p:cNvSpPr>
              <a:spLocks noChangeShapeType="1"/>
            </p:cNvSpPr>
            <p:nvPr/>
          </p:nvSpPr>
          <p:spPr bwMode="auto">
            <a:xfrm flipH="1">
              <a:off x="6553602" y="6025243"/>
              <a:ext cx="649679" cy="5299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6" name="Oval 5135">
              <a:extLst>
                <a:ext uri="{FF2B5EF4-FFF2-40B4-BE49-F238E27FC236}">
                  <a16:creationId xmlns:a16="http://schemas.microsoft.com/office/drawing/2014/main" id="{87C6F145-F36A-E8C9-AAC8-99CF8747AA5F}"/>
                </a:ext>
              </a:extLst>
            </p:cNvPr>
            <p:cNvSpPr>
              <a:spLocks noChangeArrowheads="1"/>
            </p:cNvSpPr>
            <p:nvPr/>
          </p:nvSpPr>
          <p:spPr bwMode="auto">
            <a:xfrm>
              <a:off x="3298031" y="6555179"/>
              <a:ext cx="360215" cy="13693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977" name="Line 5145">
              <a:extLst>
                <a:ext uri="{FF2B5EF4-FFF2-40B4-BE49-F238E27FC236}">
                  <a16:creationId xmlns:a16="http://schemas.microsoft.com/office/drawing/2014/main" id="{C6F5C6D0-7B6A-E998-E9FD-920A3C47AD67}"/>
                </a:ext>
              </a:extLst>
            </p:cNvPr>
            <p:cNvSpPr>
              <a:spLocks noChangeShapeType="1"/>
            </p:cNvSpPr>
            <p:nvPr/>
          </p:nvSpPr>
          <p:spPr bwMode="auto">
            <a:xfrm flipH="1">
              <a:off x="3658245" y="6025243"/>
              <a:ext cx="3545035" cy="5299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8" name="TextBox 2977">
            <a:extLst>
              <a:ext uri="{FF2B5EF4-FFF2-40B4-BE49-F238E27FC236}">
                <a16:creationId xmlns:a16="http://schemas.microsoft.com/office/drawing/2014/main" id="{C0F1C28A-4C48-9817-981A-0211F2BF3F36}"/>
              </a:ext>
            </a:extLst>
          </p:cNvPr>
          <p:cNvSpPr txBox="1"/>
          <p:nvPr/>
        </p:nvSpPr>
        <p:spPr>
          <a:xfrm>
            <a:off x="6334142" y="3852864"/>
            <a:ext cx="1620957" cy="954107"/>
          </a:xfrm>
          <a:prstGeom prst="rect">
            <a:avLst/>
          </a:prstGeom>
          <a:solidFill>
            <a:srgbClr val="FFFF00"/>
          </a:solidFill>
        </p:spPr>
        <p:txBody>
          <a:bodyPr wrap="none" rtlCol="0">
            <a:spAutoFit/>
          </a:bodyPr>
          <a:lstStyle/>
          <a:p>
            <a:pPr algn="ctr"/>
            <a:r>
              <a:rPr lang="en-US" sz="1400" i="1" dirty="0"/>
              <a:t>“Profile” is</a:t>
            </a:r>
          </a:p>
          <a:p>
            <a:pPr algn="ctr"/>
            <a:r>
              <a:rPr lang="en-US" sz="1400" i="1" dirty="0"/>
              <a:t>also called:</a:t>
            </a:r>
          </a:p>
          <a:p>
            <a:pPr algn="ctr"/>
            <a:r>
              <a:rPr lang="en-US" sz="1400" i="1" dirty="0"/>
              <a:t>“Grade-Line” or</a:t>
            </a:r>
          </a:p>
          <a:p>
            <a:pPr algn="ctr"/>
            <a:r>
              <a:rPr lang="en-US" sz="1400" i="1" dirty="0"/>
              <a:t>“Profile Grade Line”</a:t>
            </a:r>
          </a:p>
        </p:txBody>
      </p:sp>
      <p:cxnSp>
        <p:nvCxnSpPr>
          <p:cNvPr id="2979" name="Straight Arrow Connector 2978">
            <a:extLst>
              <a:ext uri="{FF2B5EF4-FFF2-40B4-BE49-F238E27FC236}">
                <a16:creationId xmlns:a16="http://schemas.microsoft.com/office/drawing/2014/main" id="{51602A02-7830-FAA7-5A88-DDFE79D4D376}"/>
              </a:ext>
            </a:extLst>
          </p:cNvPr>
          <p:cNvCxnSpPr/>
          <p:nvPr/>
        </p:nvCxnSpPr>
        <p:spPr>
          <a:xfrm>
            <a:off x="2590800" y="1828800"/>
            <a:ext cx="0" cy="202177"/>
          </a:xfrm>
          <a:prstGeom prst="straightConnector1">
            <a:avLst/>
          </a:prstGeom>
          <a:ln w="12700" cap="rnd">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980" name="TextBox 2979">
            <a:extLst>
              <a:ext uri="{FF2B5EF4-FFF2-40B4-BE49-F238E27FC236}">
                <a16:creationId xmlns:a16="http://schemas.microsoft.com/office/drawing/2014/main" id="{11401FE6-8824-D06E-4C7A-51D217C9DEA5}"/>
              </a:ext>
            </a:extLst>
          </p:cNvPr>
          <p:cNvSpPr txBox="1"/>
          <p:nvPr/>
        </p:nvSpPr>
        <p:spPr>
          <a:xfrm>
            <a:off x="2401899" y="2067834"/>
            <a:ext cx="314175" cy="153888"/>
          </a:xfrm>
          <a:prstGeom prst="rect">
            <a:avLst/>
          </a:prstGeom>
          <a:solidFill>
            <a:schemeClr val="bg1"/>
          </a:solidFill>
        </p:spPr>
        <p:txBody>
          <a:bodyPr wrap="square" lIns="0" tIns="0" rIns="0" bIns="0" rtlCol="0">
            <a:spAutoFit/>
          </a:bodyPr>
          <a:lstStyle/>
          <a:p>
            <a:pPr algn="ctr"/>
            <a:r>
              <a:rPr lang="en-US" sz="1000" dirty="0">
                <a:solidFill>
                  <a:schemeClr val="accent1"/>
                </a:solidFill>
              </a:rPr>
              <a:t>2.44</a:t>
            </a:r>
            <a:r>
              <a:rPr lang="en-US" sz="1000" dirty="0">
                <a:solidFill>
                  <a:schemeClr val="accent2">
                    <a:lumMod val="75000"/>
                  </a:schemeClr>
                </a:solidFill>
              </a:rPr>
              <a:t>’</a:t>
            </a:r>
          </a:p>
        </p:txBody>
      </p:sp>
      <p:cxnSp>
        <p:nvCxnSpPr>
          <p:cNvPr id="2981" name="Straight Connector 2980">
            <a:extLst>
              <a:ext uri="{FF2B5EF4-FFF2-40B4-BE49-F238E27FC236}">
                <a16:creationId xmlns:a16="http://schemas.microsoft.com/office/drawing/2014/main" id="{4B901CC4-7123-C12C-7C6C-974E93BB2DAB}"/>
              </a:ext>
            </a:extLst>
          </p:cNvPr>
          <p:cNvCxnSpPr>
            <a:stCxn id="2957" idx="0"/>
          </p:cNvCxnSpPr>
          <p:nvPr/>
        </p:nvCxnSpPr>
        <p:spPr>
          <a:xfrm flipH="1" flipV="1">
            <a:off x="2798591" y="2057399"/>
            <a:ext cx="1" cy="341018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82" name="Text Box 5140">
            <a:extLst>
              <a:ext uri="{FF2B5EF4-FFF2-40B4-BE49-F238E27FC236}">
                <a16:creationId xmlns:a16="http://schemas.microsoft.com/office/drawing/2014/main" id="{B6FE7381-6A9F-56A9-3490-F8852FA485F3}"/>
              </a:ext>
            </a:extLst>
          </p:cNvPr>
          <p:cNvSpPr txBox="1">
            <a:spLocks noChangeArrowheads="1"/>
          </p:cNvSpPr>
          <p:nvPr/>
        </p:nvSpPr>
        <p:spPr bwMode="auto">
          <a:xfrm>
            <a:off x="3386579" y="2425109"/>
            <a:ext cx="1943160" cy="523220"/>
          </a:xfrm>
          <a:prstGeom prst="rect">
            <a:avLst/>
          </a:prstGeom>
          <a:solidFill>
            <a:schemeClr val="bg1"/>
          </a:solidFill>
          <a:ln w="19050">
            <a:noFill/>
            <a:miter lim="800000"/>
            <a:headEnd/>
            <a:tailEnd/>
          </a:ln>
          <a:effec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dirty="0"/>
              <a:t>What is the cut or fill</a:t>
            </a:r>
          </a:p>
          <a:p>
            <a:pPr algn="ctr"/>
            <a:r>
              <a:rPr lang="en-US" altLang="en-US" sz="1400" dirty="0"/>
              <a:t>at STA. 438+00?</a:t>
            </a:r>
          </a:p>
        </p:txBody>
      </p:sp>
    </p:spTree>
    <p:extLst>
      <p:ext uri="{BB962C8B-B14F-4D97-AF65-F5344CB8AC3E}">
        <p14:creationId xmlns:p14="http://schemas.microsoft.com/office/powerpoint/2010/main" val="33392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59"/>
                                        </p:tgtEl>
                                        <p:attrNameLst>
                                          <p:attrName>style.visibility</p:attrName>
                                        </p:attrNameLst>
                                      </p:cBhvr>
                                      <p:to>
                                        <p:strVal val="visible"/>
                                      </p:to>
                                    </p:set>
                                    <p:animEffect transition="in" filter="fade">
                                      <p:cBhvr>
                                        <p:cTn id="7" dur="1000"/>
                                        <p:tgtEl>
                                          <p:spTgt spid="2959"/>
                                        </p:tgtEl>
                                      </p:cBhvr>
                                    </p:animEffect>
                                    <p:anim calcmode="lin" valueType="num">
                                      <p:cBhvr>
                                        <p:cTn id="8" dur="1000" fill="hold"/>
                                        <p:tgtEl>
                                          <p:spTgt spid="2959"/>
                                        </p:tgtEl>
                                        <p:attrNameLst>
                                          <p:attrName>ppt_x</p:attrName>
                                        </p:attrNameLst>
                                      </p:cBhvr>
                                      <p:tavLst>
                                        <p:tav tm="0">
                                          <p:val>
                                            <p:strVal val="#ppt_x"/>
                                          </p:val>
                                        </p:tav>
                                        <p:tav tm="100000">
                                          <p:val>
                                            <p:strVal val="#ppt_x"/>
                                          </p:val>
                                        </p:tav>
                                      </p:tavLst>
                                    </p:anim>
                                    <p:anim calcmode="lin" valueType="num">
                                      <p:cBhvr>
                                        <p:cTn id="9" dur="1000" fill="hold"/>
                                        <p:tgtEl>
                                          <p:spTgt spid="29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71"/>
                                        </p:tgtEl>
                                        <p:attrNameLst>
                                          <p:attrName>style.visibility</p:attrName>
                                        </p:attrNameLst>
                                      </p:cBhvr>
                                      <p:to>
                                        <p:strVal val="visible"/>
                                      </p:to>
                                    </p:set>
                                    <p:animEffect transition="in" filter="fade">
                                      <p:cBhvr>
                                        <p:cTn id="14" dur="1000"/>
                                        <p:tgtEl>
                                          <p:spTgt spid="2371"/>
                                        </p:tgtEl>
                                      </p:cBhvr>
                                    </p:animEffect>
                                    <p:anim calcmode="lin" valueType="num">
                                      <p:cBhvr>
                                        <p:cTn id="15" dur="1000" fill="hold"/>
                                        <p:tgtEl>
                                          <p:spTgt spid="2371"/>
                                        </p:tgtEl>
                                        <p:attrNameLst>
                                          <p:attrName>ppt_x</p:attrName>
                                        </p:attrNameLst>
                                      </p:cBhvr>
                                      <p:tavLst>
                                        <p:tav tm="0">
                                          <p:val>
                                            <p:strVal val="#ppt_x"/>
                                          </p:val>
                                        </p:tav>
                                        <p:tav tm="100000">
                                          <p:val>
                                            <p:strVal val="#ppt_x"/>
                                          </p:val>
                                        </p:tav>
                                      </p:tavLst>
                                    </p:anim>
                                    <p:anim calcmode="lin" valueType="num">
                                      <p:cBhvr>
                                        <p:cTn id="16" dur="1000" fill="hold"/>
                                        <p:tgtEl>
                                          <p:spTgt spid="23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68"/>
                                        </p:tgtEl>
                                        <p:attrNameLst>
                                          <p:attrName>style.visibility</p:attrName>
                                        </p:attrNameLst>
                                      </p:cBhvr>
                                      <p:to>
                                        <p:strVal val="visible"/>
                                      </p:to>
                                    </p:set>
                                    <p:animEffect transition="in" filter="fade">
                                      <p:cBhvr>
                                        <p:cTn id="21" dur="1000"/>
                                        <p:tgtEl>
                                          <p:spTgt spid="2968"/>
                                        </p:tgtEl>
                                      </p:cBhvr>
                                    </p:animEffect>
                                    <p:anim calcmode="lin" valueType="num">
                                      <p:cBhvr>
                                        <p:cTn id="22" dur="1000" fill="hold"/>
                                        <p:tgtEl>
                                          <p:spTgt spid="2968"/>
                                        </p:tgtEl>
                                        <p:attrNameLst>
                                          <p:attrName>ppt_x</p:attrName>
                                        </p:attrNameLst>
                                      </p:cBhvr>
                                      <p:tavLst>
                                        <p:tav tm="0">
                                          <p:val>
                                            <p:strVal val="#ppt_x"/>
                                          </p:val>
                                        </p:tav>
                                        <p:tav tm="100000">
                                          <p:val>
                                            <p:strVal val="#ppt_x"/>
                                          </p:val>
                                        </p:tav>
                                      </p:tavLst>
                                    </p:anim>
                                    <p:anim calcmode="lin" valueType="num">
                                      <p:cBhvr>
                                        <p:cTn id="23" dur="1000" fill="hold"/>
                                        <p:tgtEl>
                                          <p:spTgt spid="29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65"/>
                                        </p:tgtEl>
                                        <p:attrNameLst>
                                          <p:attrName>style.visibility</p:attrName>
                                        </p:attrNameLst>
                                      </p:cBhvr>
                                      <p:to>
                                        <p:strVal val="visible"/>
                                      </p:to>
                                    </p:set>
                                    <p:animEffect transition="in" filter="fade">
                                      <p:cBhvr>
                                        <p:cTn id="28" dur="1000"/>
                                        <p:tgtEl>
                                          <p:spTgt spid="2965"/>
                                        </p:tgtEl>
                                      </p:cBhvr>
                                    </p:animEffect>
                                    <p:anim calcmode="lin" valueType="num">
                                      <p:cBhvr>
                                        <p:cTn id="29" dur="1000" fill="hold"/>
                                        <p:tgtEl>
                                          <p:spTgt spid="2965"/>
                                        </p:tgtEl>
                                        <p:attrNameLst>
                                          <p:attrName>ppt_x</p:attrName>
                                        </p:attrNameLst>
                                      </p:cBhvr>
                                      <p:tavLst>
                                        <p:tav tm="0">
                                          <p:val>
                                            <p:strVal val="#ppt_x"/>
                                          </p:val>
                                        </p:tav>
                                        <p:tav tm="100000">
                                          <p:val>
                                            <p:strVal val="#ppt_x"/>
                                          </p:val>
                                        </p:tav>
                                      </p:tavLst>
                                    </p:anim>
                                    <p:anim calcmode="lin" valueType="num">
                                      <p:cBhvr>
                                        <p:cTn id="30" dur="1000" fill="hold"/>
                                        <p:tgtEl>
                                          <p:spTgt spid="296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78"/>
                                        </p:tgtEl>
                                        <p:attrNameLst>
                                          <p:attrName>style.visibility</p:attrName>
                                        </p:attrNameLst>
                                      </p:cBhvr>
                                      <p:to>
                                        <p:strVal val="visible"/>
                                      </p:to>
                                    </p:set>
                                    <p:animEffect transition="in" filter="wipe(down)">
                                      <p:cBhvr>
                                        <p:cTn id="35" dur="1000"/>
                                        <p:tgtEl>
                                          <p:spTgt spid="297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82"/>
                                        </p:tgtEl>
                                        <p:attrNameLst>
                                          <p:attrName>style.visibility</p:attrName>
                                        </p:attrNameLst>
                                      </p:cBhvr>
                                      <p:to>
                                        <p:strVal val="visible"/>
                                      </p:to>
                                    </p:set>
                                    <p:animEffect transition="in" filter="fade">
                                      <p:cBhvr>
                                        <p:cTn id="40" dur="1000"/>
                                        <p:tgtEl>
                                          <p:spTgt spid="2982"/>
                                        </p:tgtEl>
                                      </p:cBhvr>
                                    </p:animEffect>
                                    <p:anim calcmode="lin" valueType="num">
                                      <p:cBhvr>
                                        <p:cTn id="41" dur="1000" fill="hold"/>
                                        <p:tgtEl>
                                          <p:spTgt spid="2982"/>
                                        </p:tgtEl>
                                        <p:attrNameLst>
                                          <p:attrName>ppt_x</p:attrName>
                                        </p:attrNameLst>
                                      </p:cBhvr>
                                      <p:tavLst>
                                        <p:tav tm="0">
                                          <p:val>
                                            <p:strVal val="#ppt_x"/>
                                          </p:val>
                                        </p:tav>
                                        <p:tav tm="100000">
                                          <p:val>
                                            <p:strVal val="#ppt_x"/>
                                          </p:val>
                                        </p:tav>
                                      </p:tavLst>
                                    </p:anim>
                                    <p:anim calcmode="lin" valueType="num">
                                      <p:cBhvr>
                                        <p:cTn id="42" dur="1000" fill="hold"/>
                                        <p:tgtEl>
                                          <p:spTgt spid="298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971"/>
                                        </p:tgtEl>
                                        <p:attrNameLst>
                                          <p:attrName>style.visibility</p:attrName>
                                        </p:attrNameLst>
                                      </p:cBhvr>
                                      <p:to>
                                        <p:strVal val="visible"/>
                                      </p:to>
                                    </p:set>
                                    <p:animEffect transition="in" filter="fade">
                                      <p:cBhvr>
                                        <p:cTn id="47" dur="1000"/>
                                        <p:tgtEl>
                                          <p:spTgt spid="2971"/>
                                        </p:tgtEl>
                                      </p:cBhvr>
                                    </p:animEffect>
                                    <p:anim calcmode="lin" valueType="num">
                                      <p:cBhvr>
                                        <p:cTn id="48" dur="1000" fill="hold"/>
                                        <p:tgtEl>
                                          <p:spTgt spid="2971"/>
                                        </p:tgtEl>
                                        <p:attrNameLst>
                                          <p:attrName>ppt_x</p:attrName>
                                        </p:attrNameLst>
                                      </p:cBhvr>
                                      <p:tavLst>
                                        <p:tav tm="0">
                                          <p:val>
                                            <p:strVal val="#ppt_x"/>
                                          </p:val>
                                        </p:tav>
                                        <p:tav tm="100000">
                                          <p:val>
                                            <p:strVal val="#ppt_x"/>
                                          </p:val>
                                        </p:tav>
                                      </p:tavLst>
                                    </p:anim>
                                    <p:anim calcmode="lin" valueType="num">
                                      <p:cBhvr>
                                        <p:cTn id="49" dur="1000" fill="hold"/>
                                        <p:tgtEl>
                                          <p:spTgt spid="297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956"/>
                                        </p:tgtEl>
                                        <p:attrNameLst>
                                          <p:attrName>style.visibility</p:attrName>
                                        </p:attrNameLst>
                                      </p:cBhvr>
                                      <p:to>
                                        <p:strVal val="visible"/>
                                      </p:to>
                                    </p:set>
                                    <p:animEffect transition="in" filter="fade">
                                      <p:cBhvr>
                                        <p:cTn id="54" dur="1000"/>
                                        <p:tgtEl>
                                          <p:spTgt spid="2956"/>
                                        </p:tgtEl>
                                      </p:cBhvr>
                                    </p:animEffect>
                                    <p:anim calcmode="lin" valueType="num">
                                      <p:cBhvr>
                                        <p:cTn id="55" dur="1000" fill="hold"/>
                                        <p:tgtEl>
                                          <p:spTgt spid="2956"/>
                                        </p:tgtEl>
                                        <p:attrNameLst>
                                          <p:attrName>ppt_x</p:attrName>
                                        </p:attrNameLst>
                                      </p:cBhvr>
                                      <p:tavLst>
                                        <p:tav tm="0">
                                          <p:val>
                                            <p:strVal val="#ppt_x"/>
                                          </p:val>
                                        </p:tav>
                                        <p:tav tm="100000">
                                          <p:val>
                                            <p:strVal val="#ppt_x"/>
                                          </p:val>
                                        </p:tav>
                                      </p:tavLst>
                                    </p:anim>
                                    <p:anim calcmode="lin" valueType="num">
                                      <p:cBhvr>
                                        <p:cTn id="56" dur="1000" fill="hold"/>
                                        <p:tgtEl>
                                          <p:spTgt spid="295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55"/>
                                        </p:tgtEl>
                                        <p:attrNameLst>
                                          <p:attrName>style.visibility</p:attrName>
                                        </p:attrNameLst>
                                      </p:cBhvr>
                                      <p:to>
                                        <p:strVal val="visible"/>
                                      </p:to>
                                    </p:set>
                                    <p:animEffect transition="in" filter="fade">
                                      <p:cBhvr>
                                        <p:cTn id="59" dur="1000"/>
                                        <p:tgtEl>
                                          <p:spTgt spid="2955"/>
                                        </p:tgtEl>
                                      </p:cBhvr>
                                    </p:animEffect>
                                    <p:anim calcmode="lin" valueType="num">
                                      <p:cBhvr>
                                        <p:cTn id="60" dur="1000" fill="hold"/>
                                        <p:tgtEl>
                                          <p:spTgt spid="2955"/>
                                        </p:tgtEl>
                                        <p:attrNameLst>
                                          <p:attrName>ppt_x</p:attrName>
                                        </p:attrNameLst>
                                      </p:cBhvr>
                                      <p:tavLst>
                                        <p:tav tm="0">
                                          <p:val>
                                            <p:strVal val="#ppt_x"/>
                                          </p:val>
                                        </p:tav>
                                        <p:tav tm="100000">
                                          <p:val>
                                            <p:strVal val="#ppt_x"/>
                                          </p:val>
                                        </p:tav>
                                      </p:tavLst>
                                    </p:anim>
                                    <p:anim calcmode="lin" valueType="num">
                                      <p:cBhvr>
                                        <p:cTn id="61" dur="1000" fill="hold"/>
                                        <p:tgtEl>
                                          <p:spTgt spid="295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981"/>
                                        </p:tgtEl>
                                        <p:attrNameLst>
                                          <p:attrName>style.visibility</p:attrName>
                                        </p:attrNameLst>
                                      </p:cBhvr>
                                      <p:to>
                                        <p:strVal val="visible"/>
                                      </p:to>
                                    </p:set>
                                    <p:animEffect transition="in" filter="fade">
                                      <p:cBhvr>
                                        <p:cTn id="64" dur="1000"/>
                                        <p:tgtEl>
                                          <p:spTgt spid="2981"/>
                                        </p:tgtEl>
                                      </p:cBhvr>
                                    </p:animEffect>
                                    <p:anim calcmode="lin" valueType="num">
                                      <p:cBhvr>
                                        <p:cTn id="65" dur="1000" fill="hold"/>
                                        <p:tgtEl>
                                          <p:spTgt spid="2981"/>
                                        </p:tgtEl>
                                        <p:attrNameLst>
                                          <p:attrName>ppt_x</p:attrName>
                                        </p:attrNameLst>
                                      </p:cBhvr>
                                      <p:tavLst>
                                        <p:tav tm="0">
                                          <p:val>
                                            <p:strVal val="#ppt_x"/>
                                          </p:val>
                                        </p:tav>
                                        <p:tav tm="100000">
                                          <p:val>
                                            <p:strVal val="#ppt_x"/>
                                          </p:val>
                                        </p:tav>
                                      </p:tavLst>
                                    </p:anim>
                                    <p:anim calcmode="lin" valueType="num">
                                      <p:cBhvr>
                                        <p:cTn id="66" dur="1000" fill="hold"/>
                                        <p:tgtEl>
                                          <p:spTgt spid="298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74"/>
                                        </p:tgtEl>
                                        <p:attrNameLst>
                                          <p:attrName>style.visibility</p:attrName>
                                        </p:attrNameLst>
                                      </p:cBhvr>
                                      <p:to>
                                        <p:strVal val="visible"/>
                                      </p:to>
                                    </p:set>
                                    <p:animEffect transition="in" filter="fade">
                                      <p:cBhvr>
                                        <p:cTn id="71" dur="1000"/>
                                        <p:tgtEl>
                                          <p:spTgt spid="2974"/>
                                        </p:tgtEl>
                                      </p:cBhvr>
                                    </p:animEffect>
                                    <p:anim calcmode="lin" valueType="num">
                                      <p:cBhvr>
                                        <p:cTn id="72" dur="1000" fill="hold"/>
                                        <p:tgtEl>
                                          <p:spTgt spid="2974"/>
                                        </p:tgtEl>
                                        <p:attrNameLst>
                                          <p:attrName>ppt_x</p:attrName>
                                        </p:attrNameLst>
                                      </p:cBhvr>
                                      <p:tavLst>
                                        <p:tav tm="0">
                                          <p:val>
                                            <p:strVal val="#ppt_x"/>
                                          </p:val>
                                        </p:tav>
                                        <p:tav tm="100000">
                                          <p:val>
                                            <p:strVal val="#ppt_x"/>
                                          </p:val>
                                        </p:tav>
                                      </p:tavLst>
                                    </p:anim>
                                    <p:anim calcmode="lin" valueType="num">
                                      <p:cBhvr>
                                        <p:cTn id="73" dur="1000" fill="hold"/>
                                        <p:tgtEl>
                                          <p:spTgt spid="2974"/>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2979"/>
                                        </p:tgtEl>
                                        <p:attrNameLst>
                                          <p:attrName>style.visibility</p:attrName>
                                        </p:attrNameLst>
                                      </p:cBhvr>
                                      <p:to>
                                        <p:strVal val="visible"/>
                                      </p:to>
                                    </p:set>
                                    <p:animEffect transition="in" filter="fade">
                                      <p:cBhvr>
                                        <p:cTn id="76" dur="1000"/>
                                        <p:tgtEl>
                                          <p:spTgt spid="2979"/>
                                        </p:tgtEl>
                                      </p:cBhvr>
                                    </p:animEffect>
                                    <p:anim calcmode="lin" valueType="num">
                                      <p:cBhvr>
                                        <p:cTn id="77" dur="1000" fill="hold"/>
                                        <p:tgtEl>
                                          <p:spTgt spid="2979"/>
                                        </p:tgtEl>
                                        <p:attrNameLst>
                                          <p:attrName>ppt_x</p:attrName>
                                        </p:attrNameLst>
                                      </p:cBhvr>
                                      <p:tavLst>
                                        <p:tav tm="0">
                                          <p:val>
                                            <p:strVal val="#ppt_x"/>
                                          </p:val>
                                        </p:tav>
                                        <p:tav tm="100000">
                                          <p:val>
                                            <p:strVal val="#ppt_x"/>
                                          </p:val>
                                        </p:tav>
                                      </p:tavLst>
                                    </p:anim>
                                    <p:anim calcmode="lin" valueType="num">
                                      <p:cBhvr>
                                        <p:cTn id="78" dur="1000" fill="hold"/>
                                        <p:tgtEl>
                                          <p:spTgt spid="2979"/>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980"/>
                                        </p:tgtEl>
                                        <p:attrNameLst>
                                          <p:attrName>style.visibility</p:attrName>
                                        </p:attrNameLst>
                                      </p:cBhvr>
                                      <p:to>
                                        <p:strVal val="visible"/>
                                      </p:to>
                                    </p:set>
                                    <p:animEffect transition="in" filter="fade">
                                      <p:cBhvr>
                                        <p:cTn id="81" dur="1000"/>
                                        <p:tgtEl>
                                          <p:spTgt spid="2980"/>
                                        </p:tgtEl>
                                      </p:cBhvr>
                                    </p:animEffect>
                                    <p:anim calcmode="lin" valueType="num">
                                      <p:cBhvr>
                                        <p:cTn id="82" dur="1000" fill="hold"/>
                                        <p:tgtEl>
                                          <p:spTgt spid="2980"/>
                                        </p:tgtEl>
                                        <p:attrNameLst>
                                          <p:attrName>ppt_x</p:attrName>
                                        </p:attrNameLst>
                                      </p:cBhvr>
                                      <p:tavLst>
                                        <p:tav tm="0">
                                          <p:val>
                                            <p:strVal val="#ppt_x"/>
                                          </p:val>
                                        </p:tav>
                                        <p:tav tm="100000">
                                          <p:val>
                                            <p:strVal val="#ppt_x"/>
                                          </p:val>
                                        </p:tav>
                                      </p:tavLst>
                                    </p:anim>
                                    <p:anim calcmode="lin" valueType="num">
                                      <p:cBhvr>
                                        <p:cTn id="83" dur="1000" fill="hold"/>
                                        <p:tgtEl>
                                          <p:spTgt spid="29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5" grpId="0" animBg="1"/>
      <p:bldP spid="2978" grpId="0" animBg="1"/>
      <p:bldP spid="2980" grpId="0" animBg="1"/>
      <p:bldP spid="29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432EEE6-520B-5411-0322-32BAEF3F8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42" y="702335"/>
            <a:ext cx="8512716" cy="54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D.27</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Profile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87" name="Line 590">
            <a:extLst>
              <a:ext uri="{FF2B5EF4-FFF2-40B4-BE49-F238E27FC236}">
                <a16:creationId xmlns:a16="http://schemas.microsoft.com/office/drawing/2014/main" id="{A60A3079-5297-3836-A28E-F710BF474ABD}"/>
              </a:ext>
            </a:extLst>
          </p:cNvPr>
          <p:cNvSpPr>
            <a:spLocks noChangeShapeType="1"/>
          </p:cNvSpPr>
          <p:nvPr/>
        </p:nvSpPr>
        <p:spPr bwMode="auto">
          <a:xfrm>
            <a:off x="4829660" y="598061"/>
            <a:ext cx="22574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8" name="Line 215">
            <a:extLst>
              <a:ext uri="{FF2B5EF4-FFF2-40B4-BE49-F238E27FC236}">
                <a16:creationId xmlns:a16="http://schemas.microsoft.com/office/drawing/2014/main" id="{67BBCAB7-5E18-84F4-0532-310EC6209CF9}"/>
              </a:ext>
            </a:extLst>
          </p:cNvPr>
          <p:cNvSpPr>
            <a:spLocks noChangeShapeType="1"/>
          </p:cNvSpPr>
          <p:nvPr/>
        </p:nvSpPr>
        <p:spPr bwMode="auto">
          <a:xfrm flipV="1">
            <a:off x="6815623" y="237842"/>
            <a:ext cx="0" cy="3541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9" name="Line 217">
            <a:extLst>
              <a:ext uri="{FF2B5EF4-FFF2-40B4-BE49-F238E27FC236}">
                <a16:creationId xmlns:a16="http://schemas.microsoft.com/office/drawing/2014/main" id="{9467F82E-5F94-E523-86FE-9672F4500126}"/>
              </a:ext>
            </a:extLst>
          </p:cNvPr>
          <p:cNvSpPr>
            <a:spLocks noChangeShapeType="1"/>
          </p:cNvSpPr>
          <p:nvPr/>
        </p:nvSpPr>
        <p:spPr bwMode="auto">
          <a:xfrm flipV="1">
            <a:off x="6796573" y="123542"/>
            <a:ext cx="0" cy="257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90" name="Group 7">
            <a:extLst>
              <a:ext uri="{FF2B5EF4-FFF2-40B4-BE49-F238E27FC236}">
                <a16:creationId xmlns:a16="http://schemas.microsoft.com/office/drawing/2014/main" id="{28C0FA7A-68D3-31B5-B13E-D418D649C81E}"/>
              </a:ext>
            </a:extLst>
          </p:cNvPr>
          <p:cNvGrpSpPr>
            <a:grpSpLocks/>
          </p:cNvGrpSpPr>
          <p:nvPr/>
        </p:nvGrpSpPr>
        <p:grpSpPr bwMode="auto">
          <a:xfrm>
            <a:off x="4945074" y="176112"/>
            <a:ext cx="1621636" cy="418728"/>
            <a:chOff x="1835" y="924"/>
            <a:chExt cx="2070" cy="583"/>
          </a:xfrm>
        </p:grpSpPr>
        <p:grpSp>
          <p:nvGrpSpPr>
            <p:cNvPr id="2391" name="Group 8">
              <a:extLst>
                <a:ext uri="{FF2B5EF4-FFF2-40B4-BE49-F238E27FC236}">
                  <a16:creationId xmlns:a16="http://schemas.microsoft.com/office/drawing/2014/main" id="{73CCF637-4C1A-34A2-D45B-2363B1EA13EF}"/>
                </a:ext>
              </a:extLst>
            </p:cNvPr>
            <p:cNvGrpSpPr>
              <a:grpSpLocks/>
            </p:cNvGrpSpPr>
            <p:nvPr/>
          </p:nvGrpSpPr>
          <p:grpSpPr bwMode="auto">
            <a:xfrm>
              <a:off x="1835" y="931"/>
              <a:ext cx="1856" cy="569"/>
              <a:chOff x="1835" y="931"/>
              <a:chExt cx="1856" cy="569"/>
            </a:xfrm>
          </p:grpSpPr>
          <p:sp>
            <p:nvSpPr>
              <p:cNvPr id="2744" name="Freeform 9">
                <a:extLst>
                  <a:ext uri="{FF2B5EF4-FFF2-40B4-BE49-F238E27FC236}">
                    <a16:creationId xmlns:a16="http://schemas.microsoft.com/office/drawing/2014/main" id="{0262E667-2719-3BD5-F1BD-A5A8886DEB3C}"/>
                  </a:ext>
                </a:extLst>
              </p:cNvPr>
              <p:cNvSpPr>
                <a:spLocks/>
              </p:cNvSpPr>
              <p:nvPr/>
            </p:nvSpPr>
            <p:spPr bwMode="auto">
              <a:xfrm>
                <a:off x="1838" y="1316"/>
                <a:ext cx="1534" cy="7"/>
              </a:xfrm>
              <a:custGeom>
                <a:avLst/>
                <a:gdLst>
                  <a:gd name="T0" fmla="*/ 1534 w 1534"/>
                  <a:gd name="T1" fmla="*/ 0 h 7"/>
                  <a:gd name="T2" fmla="*/ 0 w 1534"/>
                  <a:gd name="T3" fmla="*/ 0 h 7"/>
                  <a:gd name="T4" fmla="*/ 0 w 1534"/>
                  <a:gd name="T5" fmla="*/ 3 h 7"/>
                  <a:gd name="T6" fmla="*/ 1534 w 1534"/>
                  <a:gd name="T7" fmla="*/ 3 h 7"/>
                  <a:gd name="T8" fmla="*/ 1534 w 1534"/>
                  <a:gd name="T9" fmla="*/ 7 h 7"/>
                  <a:gd name="T10" fmla="*/ 0 w 1534"/>
                  <a:gd name="T11" fmla="*/ 7 h 7"/>
                  <a:gd name="T12" fmla="*/ 0 w 153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7">
                    <a:moveTo>
                      <a:pt x="1534" y="0"/>
                    </a:moveTo>
                    <a:lnTo>
                      <a:pt x="0" y="0"/>
                    </a:lnTo>
                    <a:lnTo>
                      <a:pt x="0" y="3"/>
                    </a:lnTo>
                    <a:lnTo>
                      <a:pt x="1534" y="3"/>
                    </a:lnTo>
                    <a:lnTo>
                      <a:pt x="153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5" name="Freeform 10">
                <a:extLst>
                  <a:ext uri="{FF2B5EF4-FFF2-40B4-BE49-F238E27FC236}">
                    <a16:creationId xmlns:a16="http://schemas.microsoft.com/office/drawing/2014/main" id="{1388E628-6E29-BACD-C92B-29F8BB325AFC}"/>
                  </a:ext>
                </a:extLst>
              </p:cNvPr>
              <p:cNvSpPr>
                <a:spLocks/>
              </p:cNvSpPr>
              <p:nvPr/>
            </p:nvSpPr>
            <p:spPr bwMode="auto">
              <a:xfrm>
                <a:off x="1835" y="934"/>
                <a:ext cx="7" cy="385"/>
              </a:xfrm>
              <a:custGeom>
                <a:avLst/>
                <a:gdLst>
                  <a:gd name="T0" fmla="*/ 0 w 7"/>
                  <a:gd name="T1" fmla="*/ 385 h 385"/>
                  <a:gd name="T2" fmla="*/ 0 w 7"/>
                  <a:gd name="T3" fmla="*/ 0 h 385"/>
                  <a:gd name="T4" fmla="*/ 3 w 7"/>
                  <a:gd name="T5" fmla="*/ 0 h 385"/>
                  <a:gd name="T6" fmla="*/ 3 w 7"/>
                  <a:gd name="T7" fmla="*/ 385 h 385"/>
                  <a:gd name="T8" fmla="*/ 7 w 7"/>
                  <a:gd name="T9" fmla="*/ 385 h 385"/>
                  <a:gd name="T10" fmla="*/ 7 w 7"/>
                  <a:gd name="T11" fmla="*/ 0 h 385"/>
                  <a:gd name="T12" fmla="*/ 3 w 7"/>
                  <a:gd name="T13" fmla="*/ 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85">
                    <a:moveTo>
                      <a:pt x="0" y="385"/>
                    </a:moveTo>
                    <a:lnTo>
                      <a:pt x="0" y="0"/>
                    </a:lnTo>
                    <a:lnTo>
                      <a:pt x="3" y="0"/>
                    </a:lnTo>
                    <a:lnTo>
                      <a:pt x="3" y="385"/>
                    </a:lnTo>
                    <a:lnTo>
                      <a:pt x="7" y="385"/>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6" name="Freeform 11">
                <a:extLst>
                  <a:ext uri="{FF2B5EF4-FFF2-40B4-BE49-F238E27FC236}">
                    <a16:creationId xmlns:a16="http://schemas.microsoft.com/office/drawing/2014/main" id="{8F92C4E3-22E2-57EF-0423-0C9A6030C3B8}"/>
                  </a:ext>
                </a:extLst>
              </p:cNvPr>
              <p:cNvSpPr>
                <a:spLocks/>
              </p:cNvSpPr>
              <p:nvPr/>
            </p:nvSpPr>
            <p:spPr bwMode="auto">
              <a:xfrm>
                <a:off x="1838" y="931"/>
                <a:ext cx="1534" cy="6"/>
              </a:xfrm>
              <a:custGeom>
                <a:avLst/>
                <a:gdLst>
                  <a:gd name="T0" fmla="*/ 0 w 1534"/>
                  <a:gd name="T1" fmla="*/ 0 h 6"/>
                  <a:gd name="T2" fmla="*/ 1534 w 1534"/>
                  <a:gd name="T3" fmla="*/ 0 h 6"/>
                  <a:gd name="T4" fmla="*/ 1534 w 1534"/>
                  <a:gd name="T5" fmla="*/ 3 h 6"/>
                  <a:gd name="T6" fmla="*/ 0 w 1534"/>
                  <a:gd name="T7" fmla="*/ 3 h 6"/>
                  <a:gd name="T8" fmla="*/ 0 w 1534"/>
                  <a:gd name="T9" fmla="*/ 6 h 6"/>
                  <a:gd name="T10" fmla="*/ 1534 w 1534"/>
                  <a:gd name="T11" fmla="*/ 6 h 6"/>
                  <a:gd name="T12" fmla="*/ 1534 w 153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6">
                    <a:moveTo>
                      <a:pt x="0" y="0"/>
                    </a:moveTo>
                    <a:lnTo>
                      <a:pt x="1534" y="0"/>
                    </a:lnTo>
                    <a:lnTo>
                      <a:pt x="1534" y="3"/>
                    </a:lnTo>
                    <a:lnTo>
                      <a:pt x="0" y="3"/>
                    </a:lnTo>
                    <a:lnTo>
                      <a:pt x="0" y="6"/>
                    </a:lnTo>
                    <a:lnTo>
                      <a:pt x="1534" y="6"/>
                    </a:lnTo>
                    <a:lnTo>
                      <a:pt x="153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7" name="Freeform 12">
                <a:extLst>
                  <a:ext uri="{FF2B5EF4-FFF2-40B4-BE49-F238E27FC236}">
                    <a16:creationId xmlns:a16="http://schemas.microsoft.com/office/drawing/2014/main" id="{4999ECA2-3C96-A552-D496-E5B99482F631}"/>
                  </a:ext>
                </a:extLst>
              </p:cNvPr>
              <p:cNvSpPr>
                <a:spLocks/>
              </p:cNvSpPr>
              <p:nvPr/>
            </p:nvSpPr>
            <p:spPr bwMode="auto">
              <a:xfrm>
                <a:off x="3369" y="934"/>
                <a:ext cx="6" cy="385"/>
              </a:xfrm>
              <a:custGeom>
                <a:avLst/>
                <a:gdLst>
                  <a:gd name="T0" fmla="*/ 0 w 6"/>
                  <a:gd name="T1" fmla="*/ 0 h 385"/>
                  <a:gd name="T2" fmla="*/ 0 w 6"/>
                  <a:gd name="T3" fmla="*/ 385 h 385"/>
                  <a:gd name="T4" fmla="*/ 3 w 6"/>
                  <a:gd name="T5" fmla="*/ 385 h 385"/>
                  <a:gd name="T6" fmla="*/ 3 w 6"/>
                  <a:gd name="T7" fmla="*/ 0 h 385"/>
                  <a:gd name="T8" fmla="*/ 6 w 6"/>
                  <a:gd name="T9" fmla="*/ 0 h 385"/>
                  <a:gd name="T10" fmla="*/ 6 w 6"/>
                  <a:gd name="T11" fmla="*/ 385 h 385"/>
                  <a:gd name="T12" fmla="*/ 3 w 6"/>
                  <a:gd name="T13" fmla="*/ 385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85">
                    <a:moveTo>
                      <a:pt x="0" y="0"/>
                    </a:moveTo>
                    <a:lnTo>
                      <a:pt x="0" y="385"/>
                    </a:lnTo>
                    <a:lnTo>
                      <a:pt x="3" y="385"/>
                    </a:lnTo>
                    <a:lnTo>
                      <a:pt x="3" y="0"/>
                    </a:lnTo>
                    <a:lnTo>
                      <a:pt x="6" y="0"/>
                    </a:lnTo>
                    <a:lnTo>
                      <a:pt x="6" y="385"/>
                    </a:lnTo>
                    <a:lnTo>
                      <a:pt x="3" y="38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8" name="Freeform 13">
                <a:extLst>
                  <a:ext uri="{FF2B5EF4-FFF2-40B4-BE49-F238E27FC236}">
                    <a16:creationId xmlns:a16="http://schemas.microsoft.com/office/drawing/2014/main" id="{CFD29E99-C067-8123-E436-FDE9E68B910A}"/>
                  </a:ext>
                </a:extLst>
              </p:cNvPr>
              <p:cNvSpPr>
                <a:spLocks/>
              </p:cNvSpPr>
              <p:nvPr/>
            </p:nvSpPr>
            <p:spPr bwMode="auto">
              <a:xfrm>
                <a:off x="1838" y="947"/>
                <a:ext cx="1534" cy="10"/>
              </a:xfrm>
              <a:custGeom>
                <a:avLst/>
                <a:gdLst>
                  <a:gd name="T0" fmla="*/ 0 w 1534"/>
                  <a:gd name="T1" fmla="*/ 0 h 10"/>
                  <a:gd name="T2" fmla="*/ 1534 w 1534"/>
                  <a:gd name="T3" fmla="*/ 3 h 10"/>
                  <a:gd name="T4" fmla="*/ 1534 w 1534"/>
                  <a:gd name="T5" fmla="*/ 7 h 10"/>
                  <a:gd name="T6" fmla="*/ 0 w 1534"/>
                  <a:gd name="T7" fmla="*/ 3 h 10"/>
                  <a:gd name="T8" fmla="*/ 0 w 1534"/>
                  <a:gd name="T9" fmla="*/ 7 h 10"/>
                  <a:gd name="T10" fmla="*/ 1534 w 1534"/>
                  <a:gd name="T11" fmla="*/ 10 h 10"/>
                  <a:gd name="T12" fmla="*/ 1534 w 153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4" h="10">
                    <a:moveTo>
                      <a:pt x="0" y="0"/>
                    </a:moveTo>
                    <a:lnTo>
                      <a:pt x="1534" y="3"/>
                    </a:lnTo>
                    <a:lnTo>
                      <a:pt x="1534" y="7"/>
                    </a:lnTo>
                    <a:lnTo>
                      <a:pt x="0" y="3"/>
                    </a:lnTo>
                    <a:lnTo>
                      <a:pt x="0" y="7"/>
                    </a:lnTo>
                    <a:lnTo>
                      <a:pt x="1534" y="10"/>
                    </a:lnTo>
                    <a:lnTo>
                      <a:pt x="153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9" name="Freeform 14">
                <a:extLst>
                  <a:ext uri="{FF2B5EF4-FFF2-40B4-BE49-F238E27FC236}">
                    <a16:creationId xmlns:a16="http://schemas.microsoft.com/office/drawing/2014/main" id="{1A897D6A-9B15-B8E5-4288-4E936C1276B7}"/>
                  </a:ext>
                </a:extLst>
              </p:cNvPr>
              <p:cNvSpPr>
                <a:spLocks/>
              </p:cNvSpPr>
              <p:nvPr/>
            </p:nvSpPr>
            <p:spPr bwMode="auto">
              <a:xfrm>
                <a:off x="2987" y="1329"/>
                <a:ext cx="171" cy="30"/>
              </a:xfrm>
              <a:custGeom>
                <a:avLst/>
                <a:gdLst>
                  <a:gd name="T0" fmla="*/ 171 w 171"/>
                  <a:gd name="T1" fmla="*/ 0 h 30"/>
                  <a:gd name="T2" fmla="*/ 0 w 171"/>
                  <a:gd name="T3" fmla="*/ 23 h 30"/>
                  <a:gd name="T4" fmla="*/ 0 w 171"/>
                  <a:gd name="T5" fmla="*/ 26 h 30"/>
                  <a:gd name="T6" fmla="*/ 171 w 171"/>
                  <a:gd name="T7" fmla="*/ 3 h 30"/>
                  <a:gd name="T8" fmla="*/ 171 w 171"/>
                  <a:gd name="T9" fmla="*/ 7 h 30"/>
                  <a:gd name="T10" fmla="*/ 0 w 171"/>
                  <a:gd name="T11" fmla="*/ 30 h 30"/>
                  <a:gd name="T12" fmla="*/ 0 w 171"/>
                  <a:gd name="T13" fmla="*/ 2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30">
                    <a:moveTo>
                      <a:pt x="171" y="0"/>
                    </a:moveTo>
                    <a:lnTo>
                      <a:pt x="0" y="23"/>
                    </a:lnTo>
                    <a:lnTo>
                      <a:pt x="0" y="26"/>
                    </a:lnTo>
                    <a:lnTo>
                      <a:pt x="171" y="3"/>
                    </a:lnTo>
                    <a:lnTo>
                      <a:pt x="171" y="7"/>
                    </a:lnTo>
                    <a:lnTo>
                      <a:pt x="0" y="30"/>
                    </a:lnTo>
                    <a:lnTo>
                      <a:pt x="0" y="2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0" name="Freeform 15">
                <a:extLst>
                  <a:ext uri="{FF2B5EF4-FFF2-40B4-BE49-F238E27FC236}">
                    <a16:creationId xmlns:a16="http://schemas.microsoft.com/office/drawing/2014/main" id="{A4E9D340-5415-7F1C-EB46-D1120EBFA027}"/>
                  </a:ext>
                </a:extLst>
              </p:cNvPr>
              <p:cNvSpPr>
                <a:spLocks/>
              </p:cNvSpPr>
              <p:nvPr/>
            </p:nvSpPr>
            <p:spPr bwMode="auto">
              <a:xfrm>
                <a:off x="2151" y="1349"/>
                <a:ext cx="836" cy="10"/>
              </a:xfrm>
              <a:custGeom>
                <a:avLst/>
                <a:gdLst>
                  <a:gd name="T0" fmla="*/ 836 w 836"/>
                  <a:gd name="T1" fmla="*/ 3 h 10"/>
                  <a:gd name="T2" fmla="*/ 0 w 836"/>
                  <a:gd name="T3" fmla="*/ 0 h 10"/>
                  <a:gd name="T4" fmla="*/ 0 w 836"/>
                  <a:gd name="T5" fmla="*/ 3 h 10"/>
                  <a:gd name="T6" fmla="*/ 836 w 836"/>
                  <a:gd name="T7" fmla="*/ 6 h 10"/>
                  <a:gd name="T8" fmla="*/ 836 w 836"/>
                  <a:gd name="T9" fmla="*/ 10 h 10"/>
                  <a:gd name="T10" fmla="*/ 0 w 836"/>
                  <a:gd name="T11" fmla="*/ 6 h 10"/>
                  <a:gd name="T12" fmla="*/ 0 w 83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6" h="10">
                    <a:moveTo>
                      <a:pt x="836" y="3"/>
                    </a:moveTo>
                    <a:lnTo>
                      <a:pt x="0" y="0"/>
                    </a:lnTo>
                    <a:lnTo>
                      <a:pt x="0" y="3"/>
                    </a:lnTo>
                    <a:lnTo>
                      <a:pt x="836" y="6"/>
                    </a:lnTo>
                    <a:lnTo>
                      <a:pt x="836"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1" name="Freeform 16">
                <a:extLst>
                  <a:ext uri="{FF2B5EF4-FFF2-40B4-BE49-F238E27FC236}">
                    <a16:creationId xmlns:a16="http://schemas.microsoft.com/office/drawing/2014/main" id="{47BAEE56-7D11-02ED-6B2D-9D04D2B543C6}"/>
                  </a:ext>
                </a:extLst>
              </p:cNvPr>
              <p:cNvSpPr>
                <a:spLocks/>
              </p:cNvSpPr>
              <p:nvPr/>
            </p:nvSpPr>
            <p:spPr bwMode="auto">
              <a:xfrm>
                <a:off x="2072" y="1332"/>
                <a:ext cx="79" cy="23"/>
              </a:xfrm>
              <a:custGeom>
                <a:avLst/>
                <a:gdLst>
                  <a:gd name="T0" fmla="*/ 79 w 79"/>
                  <a:gd name="T1" fmla="*/ 17 h 23"/>
                  <a:gd name="T2" fmla="*/ 0 w 79"/>
                  <a:gd name="T3" fmla="*/ 0 h 23"/>
                  <a:gd name="T4" fmla="*/ 0 w 79"/>
                  <a:gd name="T5" fmla="*/ 4 h 23"/>
                  <a:gd name="T6" fmla="*/ 79 w 79"/>
                  <a:gd name="T7" fmla="*/ 20 h 23"/>
                  <a:gd name="T8" fmla="*/ 79 w 79"/>
                  <a:gd name="T9" fmla="*/ 23 h 23"/>
                  <a:gd name="T10" fmla="*/ 0 w 79"/>
                  <a:gd name="T11" fmla="*/ 7 h 23"/>
                  <a:gd name="T12" fmla="*/ 0 w 79"/>
                  <a:gd name="T13" fmla="*/ 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3">
                    <a:moveTo>
                      <a:pt x="79" y="17"/>
                    </a:moveTo>
                    <a:lnTo>
                      <a:pt x="0" y="0"/>
                    </a:lnTo>
                    <a:lnTo>
                      <a:pt x="0" y="4"/>
                    </a:lnTo>
                    <a:lnTo>
                      <a:pt x="79" y="20"/>
                    </a:lnTo>
                    <a:lnTo>
                      <a:pt x="79" y="23"/>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2" name="Freeform 17">
                <a:extLst>
                  <a:ext uri="{FF2B5EF4-FFF2-40B4-BE49-F238E27FC236}">
                    <a16:creationId xmlns:a16="http://schemas.microsoft.com/office/drawing/2014/main" id="{3FC6B5BF-114B-F440-392C-36041A2286A1}"/>
                  </a:ext>
                </a:extLst>
              </p:cNvPr>
              <p:cNvSpPr>
                <a:spLocks/>
              </p:cNvSpPr>
              <p:nvPr/>
            </p:nvSpPr>
            <p:spPr bwMode="auto">
              <a:xfrm>
                <a:off x="1838" y="1332"/>
                <a:ext cx="234" cy="7"/>
              </a:xfrm>
              <a:custGeom>
                <a:avLst/>
                <a:gdLst>
                  <a:gd name="T0" fmla="*/ 234 w 234"/>
                  <a:gd name="T1" fmla="*/ 0 h 7"/>
                  <a:gd name="T2" fmla="*/ 0 w 234"/>
                  <a:gd name="T3" fmla="*/ 0 h 7"/>
                  <a:gd name="T4" fmla="*/ 0 w 234"/>
                  <a:gd name="T5" fmla="*/ 4 h 7"/>
                  <a:gd name="T6" fmla="*/ 234 w 234"/>
                  <a:gd name="T7" fmla="*/ 4 h 7"/>
                  <a:gd name="T8" fmla="*/ 234 w 234"/>
                  <a:gd name="T9" fmla="*/ 7 h 7"/>
                  <a:gd name="T10" fmla="*/ 0 w 234"/>
                  <a:gd name="T11" fmla="*/ 7 h 7"/>
                  <a:gd name="T12" fmla="*/ 0 w 23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7">
                    <a:moveTo>
                      <a:pt x="234" y="0"/>
                    </a:moveTo>
                    <a:lnTo>
                      <a:pt x="0" y="0"/>
                    </a:lnTo>
                    <a:lnTo>
                      <a:pt x="0" y="4"/>
                    </a:lnTo>
                    <a:lnTo>
                      <a:pt x="234" y="4"/>
                    </a:lnTo>
                    <a:lnTo>
                      <a:pt x="23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3" name="Freeform 18">
                <a:extLst>
                  <a:ext uri="{FF2B5EF4-FFF2-40B4-BE49-F238E27FC236}">
                    <a16:creationId xmlns:a16="http://schemas.microsoft.com/office/drawing/2014/main" id="{8DC267A2-9A49-F644-6C82-DC1F4E5D21B6}"/>
                  </a:ext>
                </a:extLst>
              </p:cNvPr>
              <p:cNvSpPr>
                <a:spLocks/>
              </p:cNvSpPr>
              <p:nvPr/>
            </p:nvSpPr>
            <p:spPr bwMode="auto">
              <a:xfrm>
                <a:off x="2164" y="1352"/>
                <a:ext cx="7" cy="13"/>
              </a:xfrm>
              <a:custGeom>
                <a:avLst/>
                <a:gdLst>
                  <a:gd name="T0" fmla="*/ 0 w 7"/>
                  <a:gd name="T1" fmla="*/ 13 h 13"/>
                  <a:gd name="T2" fmla="*/ 0 w 7"/>
                  <a:gd name="T3" fmla="*/ 0 h 13"/>
                  <a:gd name="T4" fmla="*/ 3 w 7"/>
                  <a:gd name="T5" fmla="*/ 0 h 13"/>
                  <a:gd name="T6" fmla="*/ 3 w 7"/>
                  <a:gd name="T7" fmla="*/ 13 h 13"/>
                  <a:gd name="T8" fmla="*/ 7 w 7"/>
                  <a:gd name="T9" fmla="*/ 13 h 13"/>
                  <a:gd name="T10" fmla="*/ 7 w 7"/>
                  <a:gd name="T11" fmla="*/ 0 h 13"/>
                  <a:gd name="T12" fmla="*/ 3 w 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13"/>
                    </a:moveTo>
                    <a:lnTo>
                      <a:pt x="0" y="0"/>
                    </a:lnTo>
                    <a:lnTo>
                      <a:pt x="3" y="0"/>
                    </a:lnTo>
                    <a:lnTo>
                      <a:pt x="3" y="13"/>
                    </a:lnTo>
                    <a:lnTo>
                      <a:pt x="7"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4" name="Freeform 19">
                <a:extLst>
                  <a:ext uri="{FF2B5EF4-FFF2-40B4-BE49-F238E27FC236}">
                    <a16:creationId xmlns:a16="http://schemas.microsoft.com/office/drawing/2014/main" id="{E046841E-F26A-CD1F-9921-A7E2837DAB24}"/>
                  </a:ext>
                </a:extLst>
              </p:cNvPr>
              <p:cNvSpPr>
                <a:spLocks/>
              </p:cNvSpPr>
              <p:nvPr/>
            </p:nvSpPr>
            <p:spPr bwMode="auto">
              <a:xfrm>
                <a:off x="3283" y="1332"/>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5" name="Freeform 20">
                <a:extLst>
                  <a:ext uri="{FF2B5EF4-FFF2-40B4-BE49-F238E27FC236}">
                    <a16:creationId xmlns:a16="http://schemas.microsoft.com/office/drawing/2014/main" id="{5904A0B3-8A87-B6A1-9DFD-744C737555F8}"/>
                  </a:ext>
                </a:extLst>
              </p:cNvPr>
              <p:cNvSpPr>
                <a:spLocks/>
              </p:cNvSpPr>
              <p:nvPr/>
            </p:nvSpPr>
            <p:spPr bwMode="auto">
              <a:xfrm>
                <a:off x="3165" y="1339"/>
                <a:ext cx="121" cy="20"/>
              </a:xfrm>
              <a:custGeom>
                <a:avLst/>
                <a:gdLst>
                  <a:gd name="T0" fmla="*/ 121 w 121"/>
                  <a:gd name="T1" fmla="*/ 0 h 20"/>
                  <a:gd name="T2" fmla="*/ 0 w 121"/>
                  <a:gd name="T3" fmla="*/ 13 h 20"/>
                  <a:gd name="T4" fmla="*/ 0 w 121"/>
                  <a:gd name="T5" fmla="*/ 16 h 20"/>
                  <a:gd name="T6" fmla="*/ 121 w 121"/>
                  <a:gd name="T7" fmla="*/ 3 h 20"/>
                  <a:gd name="T8" fmla="*/ 121 w 121"/>
                  <a:gd name="T9" fmla="*/ 7 h 20"/>
                  <a:gd name="T10" fmla="*/ 0 w 121"/>
                  <a:gd name="T11" fmla="*/ 20 h 20"/>
                  <a:gd name="T12" fmla="*/ 0 w 121"/>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20">
                    <a:moveTo>
                      <a:pt x="121" y="0"/>
                    </a:moveTo>
                    <a:lnTo>
                      <a:pt x="0" y="13"/>
                    </a:lnTo>
                    <a:lnTo>
                      <a:pt x="0" y="16"/>
                    </a:lnTo>
                    <a:lnTo>
                      <a:pt x="121" y="3"/>
                    </a:lnTo>
                    <a:lnTo>
                      <a:pt x="121" y="7"/>
                    </a:lnTo>
                    <a:lnTo>
                      <a:pt x="0" y="20"/>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6" name="Freeform 21">
                <a:extLst>
                  <a:ext uri="{FF2B5EF4-FFF2-40B4-BE49-F238E27FC236}">
                    <a16:creationId xmlns:a16="http://schemas.microsoft.com/office/drawing/2014/main" id="{D0B3EA5E-D458-B72F-911D-3D0FD8DADCC6}"/>
                  </a:ext>
                </a:extLst>
              </p:cNvPr>
              <p:cNvSpPr>
                <a:spLocks/>
              </p:cNvSpPr>
              <p:nvPr/>
            </p:nvSpPr>
            <p:spPr bwMode="auto">
              <a:xfrm>
                <a:off x="3484" y="1230"/>
                <a:ext cx="6" cy="139"/>
              </a:xfrm>
              <a:custGeom>
                <a:avLst/>
                <a:gdLst>
                  <a:gd name="T0" fmla="*/ 0 w 6"/>
                  <a:gd name="T1" fmla="*/ 139 h 139"/>
                  <a:gd name="T2" fmla="*/ 0 w 6"/>
                  <a:gd name="T3" fmla="*/ 0 h 139"/>
                  <a:gd name="T4" fmla="*/ 3 w 6"/>
                  <a:gd name="T5" fmla="*/ 0 h 139"/>
                  <a:gd name="T6" fmla="*/ 3 w 6"/>
                  <a:gd name="T7" fmla="*/ 139 h 139"/>
                  <a:gd name="T8" fmla="*/ 6 w 6"/>
                  <a:gd name="T9" fmla="*/ 139 h 139"/>
                  <a:gd name="T10" fmla="*/ 6 w 6"/>
                  <a:gd name="T11" fmla="*/ 0 h 139"/>
                  <a:gd name="T12" fmla="*/ 3 w 6"/>
                  <a:gd name="T13" fmla="*/ 0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9">
                    <a:moveTo>
                      <a:pt x="0" y="139"/>
                    </a:moveTo>
                    <a:lnTo>
                      <a:pt x="0" y="0"/>
                    </a:lnTo>
                    <a:lnTo>
                      <a:pt x="3" y="0"/>
                    </a:lnTo>
                    <a:lnTo>
                      <a:pt x="3" y="139"/>
                    </a:lnTo>
                    <a:lnTo>
                      <a:pt x="6" y="13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7" name="Freeform 22">
                <a:extLst>
                  <a:ext uri="{FF2B5EF4-FFF2-40B4-BE49-F238E27FC236}">
                    <a16:creationId xmlns:a16="http://schemas.microsoft.com/office/drawing/2014/main" id="{A38A2728-8C0E-82BD-A4E6-276FA748FBF6}"/>
                  </a:ext>
                </a:extLst>
              </p:cNvPr>
              <p:cNvSpPr>
                <a:spLocks/>
              </p:cNvSpPr>
              <p:nvPr/>
            </p:nvSpPr>
            <p:spPr bwMode="auto">
              <a:xfrm>
                <a:off x="3665" y="1112"/>
                <a:ext cx="26" cy="89"/>
              </a:xfrm>
              <a:custGeom>
                <a:avLst/>
                <a:gdLst>
                  <a:gd name="T0" fmla="*/ 20 w 26"/>
                  <a:gd name="T1" fmla="*/ 89 h 89"/>
                  <a:gd name="T2" fmla="*/ 0 w 26"/>
                  <a:gd name="T3" fmla="*/ 0 h 89"/>
                  <a:gd name="T4" fmla="*/ 3 w 26"/>
                  <a:gd name="T5" fmla="*/ 0 h 89"/>
                  <a:gd name="T6" fmla="*/ 23 w 26"/>
                  <a:gd name="T7" fmla="*/ 89 h 89"/>
                  <a:gd name="T8" fmla="*/ 26 w 26"/>
                  <a:gd name="T9" fmla="*/ 89 h 89"/>
                  <a:gd name="T10" fmla="*/ 6 w 26"/>
                  <a:gd name="T11" fmla="*/ 0 h 89"/>
                  <a:gd name="T12" fmla="*/ 3 w 2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89">
                    <a:moveTo>
                      <a:pt x="20" y="89"/>
                    </a:moveTo>
                    <a:lnTo>
                      <a:pt x="0" y="0"/>
                    </a:lnTo>
                    <a:lnTo>
                      <a:pt x="3" y="0"/>
                    </a:lnTo>
                    <a:lnTo>
                      <a:pt x="23" y="89"/>
                    </a:lnTo>
                    <a:lnTo>
                      <a:pt x="2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8" name="Freeform 23">
                <a:extLst>
                  <a:ext uri="{FF2B5EF4-FFF2-40B4-BE49-F238E27FC236}">
                    <a16:creationId xmlns:a16="http://schemas.microsoft.com/office/drawing/2014/main" id="{D53CBB7A-1AEA-F314-4FF0-9FDB452FE2F1}"/>
                  </a:ext>
                </a:extLst>
              </p:cNvPr>
              <p:cNvSpPr>
                <a:spLocks/>
              </p:cNvSpPr>
              <p:nvPr/>
            </p:nvSpPr>
            <p:spPr bwMode="auto">
              <a:xfrm>
                <a:off x="3668" y="1108"/>
                <a:ext cx="17" cy="7"/>
              </a:xfrm>
              <a:custGeom>
                <a:avLst/>
                <a:gdLst>
                  <a:gd name="T0" fmla="*/ 0 w 17"/>
                  <a:gd name="T1" fmla="*/ 0 h 7"/>
                  <a:gd name="T2" fmla="*/ 17 w 17"/>
                  <a:gd name="T3" fmla="*/ 0 h 7"/>
                  <a:gd name="T4" fmla="*/ 17 w 17"/>
                  <a:gd name="T5" fmla="*/ 4 h 7"/>
                  <a:gd name="T6" fmla="*/ 0 w 17"/>
                  <a:gd name="T7" fmla="*/ 4 h 7"/>
                  <a:gd name="T8" fmla="*/ 0 w 17"/>
                  <a:gd name="T9" fmla="*/ 7 h 7"/>
                  <a:gd name="T10" fmla="*/ 17 w 17"/>
                  <a:gd name="T11" fmla="*/ 7 h 7"/>
                  <a:gd name="T12" fmla="*/ 17 w 1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0"/>
                    </a:moveTo>
                    <a:lnTo>
                      <a:pt x="17" y="0"/>
                    </a:lnTo>
                    <a:lnTo>
                      <a:pt x="17" y="4"/>
                    </a:lnTo>
                    <a:lnTo>
                      <a:pt x="0" y="4"/>
                    </a:lnTo>
                    <a:lnTo>
                      <a:pt x="0" y="7"/>
                    </a:lnTo>
                    <a:lnTo>
                      <a:pt x="17" y="7"/>
                    </a:lnTo>
                    <a:lnTo>
                      <a:pt x="1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9" name="Freeform 24">
                <a:extLst>
                  <a:ext uri="{FF2B5EF4-FFF2-40B4-BE49-F238E27FC236}">
                    <a16:creationId xmlns:a16="http://schemas.microsoft.com/office/drawing/2014/main" id="{BE1D97B5-484C-E0BD-24F8-DBB2C6377B8A}"/>
                  </a:ext>
                </a:extLst>
              </p:cNvPr>
              <p:cNvSpPr>
                <a:spLocks/>
              </p:cNvSpPr>
              <p:nvPr/>
            </p:nvSpPr>
            <p:spPr bwMode="auto">
              <a:xfrm>
                <a:off x="3536" y="1089"/>
                <a:ext cx="125" cy="6"/>
              </a:xfrm>
              <a:custGeom>
                <a:avLst/>
                <a:gdLst>
                  <a:gd name="T0" fmla="*/ 125 w 125"/>
                  <a:gd name="T1" fmla="*/ 0 h 6"/>
                  <a:gd name="T2" fmla="*/ 0 w 125"/>
                  <a:gd name="T3" fmla="*/ 0 h 6"/>
                  <a:gd name="T4" fmla="*/ 0 w 125"/>
                  <a:gd name="T5" fmla="*/ 3 h 6"/>
                  <a:gd name="T6" fmla="*/ 125 w 125"/>
                  <a:gd name="T7" fmla="*/ 3 h 6"/>
                  <a:gd name="T8" fmla="*/ 125 w 125"/>
                  <a:gd name="T9" fmla="*/ 6 h 6"/>
                  <a:gd name="T10" fmla="*/ 0 w 125"/>
                  <a:gd name="T11" fmla="*/ 6 h 6"/>
                  <a:gd name="T12" fmla="*/ 0 w 125"/>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
                    <a:moveTo>
                      <a:pt x="125" y="0"/>
                    </a:moveTo>
                    <a:lnTo>
                      <a:pt x="0" y="0"/>
                    </a:lnTo>
                    <a:lnTo>
                      <a:pt x="0" y="3"/>
                    </a:lnTo>
                    <a:lnTo>
                      <a:pt x="125" y="3"/>
                    </a:lnTo>
                    <a:lnTo>
                      <a:pt x="125"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0" name="Freeform 25">
                <a:extLst>
                  <a:ext uri="{FF2B5EF4-FFF2-40B4-BE49-F238E27FC236}">
                    <a16:creationId xmlns:a16="http://schemas.microsoft.com/office/drawing/2014/main" id="{89FFE9C6-99B3-DDA1-A6DF-1F2FF64DD8B9}"/>
                  </a:ext>
                </a:extLst>
              </p:cNvPr>
              <p:cNvSpPr>
                <a:spLocks/>
              </p:cNvSpPr>
              <p:nvPr/>
            </p:nvSpPr>
            <p:spPr bwMode="auto">
              <a:xfrm>
                <a:off x="3510" y="1118"/>
                <a:ext cx="7" cy="251"/>
              </a:xfrm>
              <a:custGeom>
                <a:avLst/>
                <a:gdLst>
                  <a:gd name="T0" fmla="*/ 0 w 7"/>
                  <a:gd name="T1" fmla="*/ 0 h 251"/>
                  <a:gd name="T2" fmla="*/ 0 w 7"/>
                  <a:gd name="T3" fmla="*/ 251 h 251"/>
                  <a:gd name="T4" fmla="*/ 3 w 7"/>
                  <a:gd name="T5" fmla="*/ 251 h 251"/>
                  <a:gd name="T6" fmla="*/ 3 w 7"/>
                  <a:gd name="T7" fmla="*/ 0 h 251"/>
                  <a:gd name="T8" fmla="*/ 7 w 7"/>
                  <a:gd name="T9" fmla="*/ 0 h 251"/>
                  <a:gd name="T10" fmla="*/ 7 w 7"/>
                  <a:gd name="T11" fmla="*/ 251 h 251"/>
                  <a:gd name="T12" fmla="*/ 3 w 7"/>
                  <a:gd name="T13" fmla="*/ 251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51">
                    <a:moveTo>
                      <a:pt x="0" y="0"/>
                    </a:moveTo>
                    <a:lnTo>
                      <a:pt x="0" y="251"/>
                    </a:lnTo>
                    <a:lnTo>
                      <a:pt x="3" y="251"/>
                    </a:lnTo>
                    <a:lnTo>
                      <a:pt x="3" y="0"/>
                    </a:lnTo>
                    <a:lnTo>
                      <a:pt x="7" y="0"/>
                    </a:lnTo>
                    <a:lnTo>
                      <a:pt x="7" y="251"/>
                    </a:lnTo>
                    <a:lnTo>
                      <a:pt x="3" y="25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1" name="Freeform 26">
                <a:extLst>
                  <a:ext uri="{FF2B5EF4-FFF2-40B4-BE49-F238E27FC236}">
                    <a16:creationId xmlns:a16="http://schemas.microsoft.com/office/drawing/2014/main" id="{100EBAF0-0B90-FB89-36B6-29232DC297E0}"/>
                  </a:ext>
                </a:extLst>
              </p:cNvPr>
              <p:cNvSpPr>
                <a:spLocks/>
              </p:cNvSpPr>
              <p:nvPr/>
            </p:nvSpPr>
            <p:spPr bwMode="auto">
              <a:xfrm>
                <a:off x="3556" y="1197"/>
                <a:ext cx="76" cy="7"/>
              </a:xfrm>
              <a:custGeom>
                <a:avLst/>
                <a:gdLst>
                  <a:gd name="T0" fmla="*/ 76 w 76"/>
                  <a:gd name="T1" fmla="*/ 0 h 7"/>
                  <a:gd name="T2" fmla="*/ 0 w 76"/>
                  <a:gd name="T3" fmla="*/ 0 h 7"/>
                  <a:gd name="T4" fmla="*/ 0 w 76"/>
                  <a:gd name="T5" fmla="*/ 4 h 7"/>
                  <a:gd name="T6" fmla="*/ 76 w 76"/>
                  <a:gd name="T7" fmla="*/ 4 h 7"/>
                  <a:gd name="T8" fmla="*/ 76 w 76"/>
                  <a:gd name="T9" fmla="*/ 7 h 7"/>
                  <a:gd name="T10" fmla="*/ 0 w 76"/>
                  <a:gd name="T11" fmla="*/ 7 h 7"/>
                  <a:gd name="T12" fmla="*/ 0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76" y="0"/>
                    </a:moveTo>
                    <a:lnTo>
                      <a:pt x="0" y="0"/>
                    </a:lnTo>
                    <a:lnTo>
                      <a:pt x="0" y="4"/>
                    </a:lnTo>
                    <a:lnTo>
                      <a:pt x="76" y="4"/>
                    </a:lnTo>
                    <a:lnTo>
                      <a:pt x="76"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2" name="Freeform 27">
                <a:extLst>
                  <a:ext uri="{FF2B5EF4-FFF2-40B4-BE49-F238E27FC236}">
                    <a16:creationId xmlns:a16="http://schemas.microsoft.com/office/drawing/2014/main" id="{2C537398-AF2D-52ED-C8BE-30166F182A4B}"/>
                  </a:ext>
                </a:extLst>
              </p:cNvPr>
              <p:cNvSpPr>
                <a:spLocks/>
              </p:cNvSpPr>
              <p:nvPr/>
            </p:nvSpPr>
            <p:spPr bwMode="auto">
              <a:xfrm>
                <a:off x="3553"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3" name="Freeform 28">
                <a:extLst>
                  <a:ext uri="{FF2B5EF4-FFF2-40B4-BE49-F238E27FC236}">
                    <a16:creationId xmlns:a16="http://schemas.microsoft.com/office/drawing/2014/main" id="{D6936176-C758-96DF-4AF9-C1BA63ABADA6}"/>
                  </a:ext>
                </a:extLst>
              </p:cNvPr>
              <p:cNvSpPr>
                <a:spLocks/>
              </p:cNvSpPr>
              <p:nvPr/>
            </p:nvSpPr>
            <p:spPr bwMode="auto">
              <a:xfrm>
                <a:off x="3556" y="1108"/>
                <a:ext cx="76" cy="7"/>
              </a:xfrm>
              <a:custGeom>
                <a:avLst/>
                <a:gdLst>
                  <a:gd name="T0" fmla="*/ 0 w 76"/>
                  <a:gd name="T1" fmla="*/ 0 h 7"/>
                  <a:gd name="T2" fmla="*/ 76 w 76"/>
                  <a:gd name="T3" fmla="*/ 0 h 7"/>
                  <a:gd name="T4" fmla="*/ 76 w 76"/>
                  <a:gd name="T5" fmla="*/ 4 h 7"/>
                  <a:gd name="T6" fmla="*/ 0 w 76"/>
                  <a:gd name="T7" fmla="*/ 4 h 7"/>
                  <a:gd name="T8" fmla="*/ 0 w 76"/>
                  <a:gd name="T9" fmla="*/ 7 h 7"/>
                  <a:gd name="T10" fmla="*/ 76 w 76"/>
                  <a:gd name="T11" fmla="*/ 7 h 7"/>
                  <a:gd name="T12" fmla="*/ 76 w 7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
                    <a:moveTo>
                      <a:pt x="0" y="0"/>
                    </a:moveTo>
                    <a:lnTo>
                      <a:pt x="76" y="0"/>
                    </a:lnTo>
                    <a:lnTo>
                      <a:pt x="76" y="4"/>
                    </a:lnTo>
                    <a:lnTo>
                      <a:pt x="0" y="4"/>
                    </a:lnTo>
                    <a:lnTo>
                      <a:pt x="0" y="7"/>
                    </a:lnTo>
                    <a:lnTo>
                      <a:pt x="76" y="7"/>
                    </a:lnTo>
                    <a:lnTo>
                      <a:pt x="7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4" name="Freeform 29">
                <a:extLst>
                  <a:ext uri="{FF2B5EF4-FFF2-40B4-BE49-F238E27FC236}">
                    <a16:creationId xmlns:a16="http://schemas.microsoft.com/office/drawing/2014/main" id="{944EAD8F-D238-A2E7-88A9-87424278B876}"/>
                  </a:ext>
                </a:extLst>
              </p:cNvPr>
              <p:cNvSpPr>
                <a:spLocks/>
              </p:cNvSpPr>
              <p:nvPr/>
            </p:nvSpPr>
            <p:spPr bwMode="auto">
              <a:xfrm>
                <a:off x="3629" y="1112"/>
                <a:ext cx="6" cy="89"/>
              </a:xfrm>
              <a:custGeom>
                <a:avLst/>
                <a:gdLst>
                  <a:gd name="T0" fmla="*/ 0 w 6"/>
                  <a:gd name="T1" fmla="*/ 0 h 89"/>
                  <a:gd name="T2" fmla="*/ 0 w 6"/>
                  <a:gd name="T3" fmla="*/ 89 h 89"/>
                  <a:gd name="T4" fmla="*/ 3 w 6"/>
                  <a:gd name="T5" fmla="*/ 89 h 89"/>
                  <a:gd name="T6" fmla="*/ 3 w 6"/>
                  <a:gd name="T7" fmla="*/ 0 h 89"/>
                  <a:gd name="T8" fmla="*/ 6 w 6"/>
                  <a:gd name="T9" fmla="*/ 0 h 89"/>
                  <a:gd name="T10" fmla="*/ 6 w 6"/>
                  <a:gd name="T11" fmla="*/ 89 h 89"/>
                  <a:gd name="T12" fmla="*/ 3 w 6"/>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0"/>
                    </a:moveTo>
                    <a:lnTo>
                      <a:pt x="0" y="89"/>
                    </a:lnTo>
                    <a:lnTo>
                      <a:pt x="3" y="89"/>
                    </a:lnTo>
                    <a:lnTo>
                      <a:pt x="3" y="0"/>
                    </a:lnTo>
                    <a:lnTo>
                      <a:pt x="6" y="0"/>
                    </a:lnTo>
                    <a:lnTo>
                      <a:pt x="6" y="89"/>
                    </a:lnTo>
                    <a:lnTo>
                      <a:pt x="3"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 name="Freeform 30">
                <a:extLst>
                  <a:ext uri="{FF2B5EF4-FFF2-40B4-BE49-F238E27FC236}">
                    <a16:creationId xmlns:a16="http://schemas.microsoft.com/office/drawing/2014/main" id="{F49D2E43-72C6-B3FA-2A1F-505E80F19F2D}"/>
                  </a:ext>
                </a:extLst>
              </p:cNvPr>
              <p:cNvSpPr>
                <a:spLocks/>
              </p:cNvSpPr>
              <p:nvPr/>
            </p:nvSpPr>
            <p:spPr bwMode="auto">
              <a:xfrm>
                <a:off x="1835" y="1319"/>
                <a:ext cx="7" cy="46"/>
              </a:xfrm>
              <a:custGeom>
                <a:avLst/>
                <a:gdLst>
                  <a:gd name="T0" fmla="*/ 0 w 7"/>
                  <a:gd name="T1" fmla="*/ 0 h 46"/>
                  <a:gd name="T2" fmla="*/ 0 w 7"/>
                  <a:gd name="T3" fmla="*/ 46 h 46"/>
                  <a:gd name="T4" fmla="*/ 3 w 7"/>
                  <a:gd name="T5" fmla="*/ 46 h 46"/>
                  <a:gd name="T6" fmla="*/ 3 w 7"/>
                  <a:gd name="T7" fmla="*/ 0 h 46"/>
                  <a:gd name="T8" fmla="*/ 7 w 7"/>
                  <a:gd name="T9" fmla="*/ 0 h 46"/>
                  <a:gd name="T10" fmla="*/ 7 w 7"/>
                  <a:gd name="T11" fmla="*/ 46 h 46"/>
                  <a:gd name="T12" fmla="*/ 3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3" y="46"/>
                    </a:lnTo>
                    <a:lnTo>
                      <a:pt x="3" y="0"/>
                    </a:lnTo>
                    <a:lnTo>
                      <a:pt x="7" y="0"/>
                    </a:lnTo>
                    <a:lnTo>
                      <a:pt x="7"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 name="Freeform 31">
                <a:extLst>
                  <a:ext uri="{FF2B5EF4-FFF2-40B4-BE49-F238E27FC236}">
                    <a16:creationId xmlns:a16="http://schemas.microsoft.com/office/drawing/2014/main" id="{1D77313A-EF30-5691-CD3A-47598EFCA6FD}"/>
                  </a:ext>
                </a:extLst>
              </p:cNvPr>
              <p:cNvSpPr>
                <a:spLocks/>
              </p:cNvSpPr>
              <p:nvPr/>
            </p:nvSpPr>
            <p:spPr bwMode="auto">
              <a:xfrm>
                <a:off x="1838" y="1362"/>
                <a:ext cx="46" cy="7"/>
              </a:xfrm>
              <a:custGeom>
                <a:avLst/>
                <a:gdLst>
                  <a:gd name="T0" fmla="*/ 0 w 46"/>
                  <a:gd name="T1" fmla="*/ 0 h 7"/>
                  <a:gd name="T2" fmla="*/ 46 w 46"/>
                  <a:gd name="T3" fmla="*/ 0 h 7"/>
                  <a:gd name="T4" fmla="*/ 46 w 46"/>
                  <a:gd name="T5" fmla="*/ 3 h 7"/>
                  <a:gd name="T6" fmla="*/ 0 w 46"/>
                  <a:gd name="T7" fmla="*/ 3 h 7"/>
                  <a:gd name="T8" fmla="*/ 0 w 46"/>
                  <a:gd name="T9" fmla="*/ 7 h 7"/>
                  <a:gd name="T10" fmla="*/ 46 w 46"/>
                  <a:gd name="T11" fmla="*/ 7 h 7"/>
                  <a:gd name="T12" fmla="*/ 46 w 4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7">
                    <a:moveTo>
                      <a:pt x="0" y="0"/>
                    </a:moveTo>
                    <a:lnTo>
                      <a:pt x="46" y="0"/>
                    </a:lnTo>
                    <a:lnTo>
                      <a:pt x="46" y="3"/>
                    </a:lnTo>
                    <a:lnTo>
                      <a:pt x="0" y="3"/>
                    </a:lnTo>
                    <a:lnTo>
                      <a:pt x="0" y="7"/>
                    </a:lnTo>
                    <a:lnTo>
                      <a:pt x="46" y="7"/>
                    </a:lnTo>
                    <a:lnTo>
                      <a:pt x="4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 name="Freeform 32">
                <a:extLst>
                  <a:ext uri="{FF2B5EF4-FFF2-40B4-BE49-F238E27FC236}">
                    <a16:creationId xmlns:a16="http://schemas.microsoft.com/office/drawing/2014/main" id="{78C63841-D431-6FE6-FEA7-9F62B6180BF5}"/>
                  </a:ext>
                </a:extLst>
              </p:cNvPr>
              <p:cNvSpPr>
                <a:spLocks/>
              </p:cNvSpPr>
              <p:nvPr/>
            </p:nvSpPr>
            <p:spPr bwMode="auto">
              <a:xfrm>
                <a:off x="3023"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 name="Freeform 33">
                <a:extLst>
                  <a:ext uri="{FF2B5EF4-FFF2-40B4-BE49-F238E27FC236}">
                    <a16:creationId xmlns:a16="http://schemas.microsoft.com/office/drawing/2014/main" id="{DD631646-95FC-98BF-4597-F917DCD30697}"/>
                  </a:ext>
                </a:extLst>
              </p:cNvPr>
              <p:cNvSpPr>
                <a:spLocks/>
              </p:cNvSpPr>
              <p:nvPr/>
            </p:nvSpPr>
            <p:spPr bwMode="auto">
              <a:xfrm>
                <a:off x="3369" y="1319"/>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 name="Freeform 34">
                <a:extLst>
                  <a:ext uri="{FF2B5EF4-FFF2-40B4-BE49-F238E27FC236}">
                    <a16:creationId xmlns:a16="http://schemas.microsoft.com/office/drawing/2014/main" id="{9D2B8F5B-8836-C6D0-3B96-5B4A844E229B}"/>
                  </a:ext>
                </a:extLst>
              </p:cNvPr>
              <p:cNvSpPr>
                <a:spLocks/>
              </p:cNvSpPr>
              <p:nvPr/>
            </p:nvSpPr>
            <p:spPr bwMode="auto">
              <a:xfrm>
                <a:off x="3158" y="1329"/>
                <a:ext cx="214" cy="7"/>
              </a:xfrm>
              <a:custGeom>
                <a:avLst/>
                <a:gdLst>
                  <a:gd name="T0" fmla="*/ 214 w 214"/>
                  <a:gd name="T1" fmla="*/ 0 h 7"/>
                  <a:gd name="T2" fmla="*/ 0 w 214"/>
                  <a:gd name="T3" fmla="*/ 0 h 7"/>
                  <a:gd name="T4" fmla="*/ 0 w 214"/>
                  <a:gd name="T5" fmla="*/ 3 h 7"/>
                  <a:gd name="T6" fmla="*/ 214 w 214"/>
                  <a:gd name="T7" fmla="*/ 3 h 7"/>
                  <a:gd name="T8" fmla="*/ 214 w 214"/>
                  <a:gd name="T9" fmla="*/ 7 h 7"/>
                  <a:gd name="T10" fmla="*/ 0 w 214"/>
                  <a:gd name="T11" fmla="*/ 7 h 7"/>
                  <a:gd name="T12" fmla="*/ 0 w 21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 h="7">
                    <a:moveTo>
                      <a:pt x="214" y="0"/>
                    </a:moveTo>
                    <a:lnTo>
                      <a:pt x="0" y="0"/>
                    </a:lnTo>
                    <a:lnTo>
                      <a:pt x="0" y="3"/>
                    </a:lnTo>
                    <a:lnTo>
                      <a:pt x="214" y="3"/>
                    </a:lnTo>
                    <a:lnTo>
                      <a:pt x="21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 name="Freeform 35">
                <a:extLst>
                  <a:ext uri="{FF2B5EF4-FFF2-40B4-BE49-F238E27FC236}">
                    <a16:creationId xmlns:a16="http://schemas.microsoft.com/office/drawing/2014/main" id="{D30EE2E5-C26C-8494-9860-EE3D24A53DD9}"/>
                  </a:ext>
                </a:extLst>
              </p:cNvPr>
              <p:cNvSpPr>
                <a:spLocks/>
              </p:cNvSpPr>
              <p:nvPr/>
            </p:nvSpPr>
            <p:spPr bwMode="auto">
              <a:xfrm>
                <a:off x="2016" y="1421"/>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 name="Freeform 36">
                <a:extLst>
                  <a:ext uri="{FF2B5EF4-FFF2-40B4-BE49-F238E27FC236}">
                    <a16:creationId xmlns:a16="http://schemas.microsoft.com/office/drawing/2014/main" id="{63ADE5CE-1D64-33BA-402F-754DBD318D09}"/>
                  </a:ext>
                </a:extLst>
              </p:cNvPr>
              <p:cNvSpPr>
                <a:spLocks/>
              </p:cNvSpPr>
              <p:nvPr/>
            </p:nvSpPr>
            <p:spPr bwMode="auto">
              <a:xfrm>
                <a:off x="2019" y="1444"/>
                <a:ext cx="17" cy="20"/>
              </a:xfrm>
              <a:custGeom>
                <a:avLst/>
                <a:gdLst>
                  <a:gd name="T0" fmla="*/ 0 w 17"/>
                  <a:gd name="T1" fmla="*/ 0 h 20"/>
                  <a:gd name="T2" fmla="*/ 10 w 17"/>
                  <a:gd name="T3" fmla="*/ 20 h 20"/>
                  <a:gd name="T4" fmla="*/ 13 w 17"/>
                  <a:gd name="T5" fmla="*/ 20 h 20"/>
                  <a:gd name="T6" fmla="*/ 4 w 17"/>
                  <a:gd name="T7" fmla="*/ 0 h 20"/>
                  <a:gd name="T8" fmla="*/ 7 w 17"/>
                  <a:gd name="T9" fmla="*/ 0 h 20"/>
                  <a:gd name="T10" fmla="*/ 17 w 17"/>
                  <a:gd name="T11" fmla="*/ 20 h 20"/>
                  <a:gd name="T12" fmla="*/ 13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3" y="20"/>
                    </a:lnTo>
                    <a:lnTo>
                      <a:pt x="4" y="0"/>
                    </a:lnTo>
                    <a:lnTo>
                      <a:pt x="7" y="0"/>
                    </a:lnTo>
                    <a:lnTo>
                      <a:pt x="17"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 name="Freeform 37">
                <a:extLst>
                  <a:ext uri="{FF2B5EF4-FFF2-40B4-BE49-F238E27FC236}">
                    <a16:creationId xmlns:a16="http://schemas.microsoft.com/office/drawing/2014/main" id="{A77F92A7-1DBC-77D3-F220-AE2DE8584DAE}"/>
                  </a:ext>
                </a:extLst>
              </p:cNvPr>
              <p:cNvSpPr>
                <a:spLocks/>
              </p:cNvSpPr>
              <p:nvPr/>
            </p:nvSpPr>
            <p:spPr bwMode="auto">
              <a:xfrm>
                <a:off x="2032" y="1461"/>
                <a:ext cx="14" cy="20"/>
              </a:xfrm>
              <a:custGeom>
                <a:avLst/>
                <a:gdLst>
                  <a:gd name="T0" fmla="*/ 0 w 14"/>
                  <a:gd name="T1" fmla="*/ 0 h 20"/>
                  <a:gd name="T2" fmla="*/ 14 w 14"/>
                  <a:gd name="T3" fmla="*/ 13 h 20"/>
                  <a:gd name="T4" fmla="*/ 14 w 14"/>
                  <a:gd name="T5" fmla="*/ 16 h 20"/>
                  <a:gd name="T6" fmla="*/ 0 w 14"/>
                  <a:gd name="T7" fmla="*/ 3 h 20"/>
                  <a:gd name="T8" fmla="*/ 0 w 14"/>
                  <a:gd name="T9" fmla="*/ 6 h 20"/>
                  <a:gd name="T10" fmla="*/ 14 w 14"/>
                  <a:gd name="T11" fmla="*/ 20 h 20"/>
                  <a:gd name="T12" fmla="*/ 14 w 14"/>
                  <a:gd name="T13" fmla="*/ 16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14" y="13"/>
                    </a:lnTo>
                    <a:lnTo>
                      <a:pt x="14" y="16"/>
                    </a:lnTo>
                    <a:lnTo>
                      <a:pt x="0" y="3"/>
                    </a:lnTo>
                    <a:lnTo>
                      <a:pt x="0" y="6"/>
                    </a:lnTo>
                    <a:lnTo>
                      <a:pt x="14" y="20"/>
                    </a:lnTo>
                    <a:lnTo>
                      <a:pt x="1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 name="Freeform 38">
                <a:extLst>
                  <a:ext uri="{FF2B5EF4-FFF2-40B4-BE49-F238E27FC236}">
                    <a16:creationId xmlns:a16="http://schemas.microsoft.com/office/drawing/2014/main" id="{86AD9FBF-6A56-998D-A838-E4ABD5F0D0E5}"/>
                  </a:ext>
                </a:extLst>
              </p:cNvPr>
              <p:cNvSpPr>
                <a:spLocks/>
              </p:cNvSpPr>
              <p:nvPr/>
            </p:nvSpPr>
            <p:spPr bwMode="auto">
              <a:xfrm>
                <a:off x="2046"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 name="Freeform 39">
                <a:extLst>
                  <a:ext uri="{FF2B5EF4-FFF2-40B4-BE49-F238E27FC236}">
                    <a16:creationId xmlns:a16="http://schemas.microsoft.com/office/drawing/2014/main" id="{F923514B-59EA-034B-E61B-B021C2358E0D}"/>
                  </a:ext>
                </a:extLst>
              </p:cNvPr>
              <p:cNvSpPr>
                <a:spLocks/>
              </p:cNvSpPr>
              <p:nvPr/>
            </p:nvSpPr>
            <p:spPr bwMode="auto">
              <a:xfrm>
                <a:off x="2065" y="1484"/>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 name="Freeform 40">
                <a:extLst>
                  <a:ext uri="{FF2B5EF4-FFF2-40B4-BE49-F238E27FC236}">
                    <a16:creationId xmlns:a16="http://schemas.microsoft.com/office/drawing/2014/main" id="{1CAEC625-8D3F-AE27-4A80-FEBF58AFDDE8}"/>
                  </a:ext>
                </a:extLst>
              </p:cNvPr>
              <p:cNvSpPr>
                <a:spLocks/>
              </p:cNvSpPr>
              <p:nvPr/>
            </p:nvSpPr>
            <p:spPr bwMode="auto">
              <a:xfrm>
                <a:off x="2088" y="1484"/>
                <a:ext cx="20" cy="10"/>
              </a:xfrm>
              <a:custGeom>
                <a:avLst/>
                <a:gdLst>
                  <a:gd name="T0" fmla="*/ 0 w 20"/>
                  <a:gd name="T1" fmla="*/ 3 h 10"/>
                  <a:gd name="T2" fmla="*/ 20 w 20"/>
                  <a:gd name="T3" fmla="*/ 0 h 10"/>
                  <a:gd name="T4" fmla="*/ 20 w 20"/>
                  <a:gd name="T5" fmla="*/ 3 h 10"/>
                  <a:gd name="T6" fmla="*/ 0 w 20"/>
                  <a:gd name="T7" fmla="*/ 7 h 10"/>
                  <a:gd name="T8" fmla="*/ 0 w 20"/>
                  <a:gd name="T9" fmla="*/ 10 h 10"/>
                  <a:gd name="T10" fmla="*/ 20 w 20"/>
                  <a:gd name="T11" fmla="*/ 7 h 10"/>
                  <a:gd name="T12" fmla="*/ 2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3"/>
                    </a:moveTo>
                    <a:lnTo>
                      <a:pt x="20" y="0"/>
                    </a:lnTo>
                    <a:lnTo>
                      <a:pt x="20" y="3"/>
                    </a:lnTo>
                    <a:lnTo>
                      <a:pt x="0" y="7"/>
                    </a:lnTo>
                    <a:lnTo>
                      <a:pt x="0" y="10"/>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 name="Freeform 41">
                <a:extLst>
                  <a:ext uri="{FF2B5EF4-FFF2-40B4-BE49-F238E27FC236}">
                    <a16:creationId xmlns:a16="http://schemas.microsoft.com/office/drawing/2014/main" id="{A98CE340-D0C5-08E1-17AD-52FD234DDD60}"/>
                  </a:ext>
                </a:extLst>
              </p:cNvPr>
              <p:cNvSpPr>
                <a:spLocks/>
              </p:cNvSpPr>
              <p:nvPr/>
            </p:nvSpPr>
            <p:spPr bwMode="auto">
              <a:xfrm>
                <a:off x="2108"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 name="Freeform 42">
                <a:extLst>
                  <a:ext uri="{FF2B5EF4-FFF2-40B4-BE49-F238E27FC236}">
                    <a16:creationId xmlns:a16="http://schemas.microsoft.com/office/drawing/2014/main" id="{4F38CB9D-7A87-6CF3-F84D-802F5CD21537}"/>
                  </a:ext>
                </a:extLst>
              </p:cNvPr>
              <p:cNvSpPr>
                <a:spLocks/>
              </p:cNvSpPr>
              <p:nvPr/>
            </p:nvSpPr>
            <p:spPr bwMode="auto">
              <a:xfrm>
                <a:off x="2128" y="1461"/>
                <a:ext cx="16" cy="20"/>
              </a:xfrm>
              <a:custGeom>
                <a:avLst/>
                <a:gdLst>
                  <a:gd name="T0" fmla="*/ 0 w 16"/>
                  <a:gd name="T1" fmla="*/ 13 h 20"/>
                  <a:gd name="T2" fmla="*/ 16 w 16"/>
                  <a:gd name="T3" fmla="*/ 0 h 20"/>
                  <a:gd name="T4" fmla="*/ 16 w 16"/>
                  <a:gd name="T5" fmla="*/ 3 h 20"/>
                  <a:gd name="T6" fmla="*/ 0 w 16"/>
                  <a:gd name="T7" fmla="*/ 16 h 20"/>
                  <a:gd name="T8" fmla="*/ 0 w 16"/>
                  <a:gd name="T9" fmla="*/ 20 h 20"/>
                  <a:gd name="T10" fmla="*/ 16 w 16"/>
                  <a:gd name="T11" fmla="*/ 6 h 20"/>
                  <a:gd name="T12" fmla="*/ 16 w 16"/>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13"/>
                    </a:moveTo>
                    <a:lnTo>
                      <a:pt x="16" y="0"/>
                    </a:lnTo>
                    <a:lnTo>
                      <a:pt x="16" y="3"/>
                    </a:lnTo>
                    <a:lnTo>
                      <a:pt x="0" y="16"/>
                    </a:lnTo>
                    <a:lnTo>
                      <a:pt x="0" y="20"/>
                    </a:lnTo>
                    <a:lnTo>
                      <a:pt x="16" y="6"/>
                    </a:lnTo>
                    <a:lnTo>
                      <a:pt x="1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 name="Freeform 43">
                <a:extLst>
                  <a:ext uri="{FF2B5EF4-FFF2-40B4-BE49-F238E27FC236}">
                    <a16:creationId xmlns:a16="http://schemas.microsoft.com/office/drawing/2014/main" id="{8D8AB375-B894-0585-8D7B-6DD2C37E87C1}"/>
                  </a:ext>
                </a:extLst>
              </p:cNvPr>
              <p:cNvSpPr>
                <a:spLocks/>
              </p:cNvSpPr>
              <p:nvPr/>
            </p:nvSpPr>
            <p:spPr bwMode="auto">
              <a:xfrm>
                <a:off x="2141" y="1444"/>
                <a:ext cx="17" cy="20"/>
              </a:xfrm>
              <a:custGeom>
                <a:avLst/>
                <a:gdLst>
                  <a:gd name="T0" fmla="*/ 0 w 17"/>
                  <a:gd name="T1" fmla="*/ 20 h 20"/>
                  <a:gd name="T2" fmla="*/ 10 w 17"/>
                  <a:gd name="T3" fmla="*/ 0 h 20"/>
                  <a:gd name="T4" fmla="*/ 13 w 17"/>
                  <a:gd name="T5" fmla="*/ 0 h 20"/>
                  <a:gd name="T6" fmla="*/ 3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3"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 name="Freeform 44">
                <a:extLst>
                  <a:ext uri="{FF2B5EF4-FFF2-40B4-BE49-F238E27FC236}">
                    <a16:creationId xmlns:a16="http://schemas.microsoft.com/office/drawing/2014/main" id="{D3B14548-A680-36D4-915B-FF28E3744690}"/>
                  </a:ext>
                </a:extLst>
              </p:cNvPr>
              <p:cNvSpPr>
                <a:spLocks/>
              </p:cNvSpPr>
              <p:nvPr/>
            </p:nvSpPr>
            <p:spPr bwMode="auto">
              <a:xfrm>
                <a:off x="2151" y="1421"/>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 name="Freeform 45">
                <a:extLst>
                  <a:ext uri="{FF2B5EF4-FFF2-40B4-BE49-F238E27FC236}">
                    <a16:creationId xmlns:a16="http://schemas.microsoft.com/office/drawing/2014/main" id="{0A94B15F-7A2C-85C8-A7C4-94F925E3F18D}"/>
                  </a:ext>
                </a:extLst>
              </p:cNvPr>
              <p:cNvSpPr>
                <a:spLocks/>
              </p:cNvSpPr>
              <p:nvPr/>
            </p:nvSpPr>
            <p:spPr bwMode="auto">
              <a:xfrm>
                <a:off x="2151" y="1402"/>
                <a:ext cx="10" cy="19"/>
              </a:xfrm>
              <a:custGeom>
                <a:avLst/>
                <a:gdLst>
                  <a:gd name="T0" fmla="*/ 3 w 10"/>
                  <a:gd name="T1" fmla="*/ 19 h 19"/>
                  <a:gd name="T2" fmla="*/ 0 w 10"/>
                  <a:gd name="T3" fmla="*/ 0 h 19"/>
                  <a:gd name="T4" fmla="*/ 3 w 10"/>
                  <a:gd name="T5" fmla="*/ 0 h 19"/>
                  <a:gd name="T6" fmla="*/ 7 w 10"/>
                  <a:gd name="T7" fmla="*/ 19 h 19"/>
                  <a:gd name="T8" fmla="*/ 10 w 10"/>
                  <a:gd name="T9" fmla="*/ 19 h 19"/>
                  <a:gd name="T10" fmla="*/ 7 w 10"/>
                  <a:gd name="T11" fmla="*/ 0 h 19"/>
                  <a:gd name="T12" fmla="*/ 3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19"/>
                    </a:moveTo>
                    <a:lnTo>
                      <a:pt x="0" y="0"/>
                    </a:lnTo>
                    <a:lnTo>
                      <a:pt x="3" y="0"/>
                    </a:lnTo>
                    <a:lnTo>
                      <a:pt x="7" y="19"/>
                    </a:lnTo>
                    <a:lnTo>
                      <a:pt x="10" y="19"/>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 name="Freeform 46">
                <a:extLst>
                  <a:ext uri="{FF2B5EF4-FFF2-40B4-BE49-F238E27FC236}">
                    <a16:creationId xmlns:a16="http://schemas.microsoft.com/office/drawing/2014/main" id="{2792AE5D-59DF-24E6-FC98-358478E55336}"/>
                  </a:ext>
                </a:extLst>
              </p:cNvPr>
              <p:cNvSpPr>
                <a:spLocks/>
              </p:cNvSpPr>
              <p:nvPr/>
            </p:nvSpPr>
            <p:spPr bwMode="auto">
              <a:xfrm>
                <a:off x="2141" y="1382"/>
                <a:ext cx="17" cy="20"/>
              </a:xfrm>
              <a:custGeom>
                <a:avLst/>
                <a:gdLst>
                  <a:gd name="T0" fmla="*/ 10 w 17"/>
                  <a:gd name="T1" fmla="*/ 20 h 20"/>
                  <a:gd name="T2" fmla="*/ 0 w 17"/>
                  <a:gd name="T3" fmla="*/ 0 h 20"/>
                  <a:gd name="T4" fmla="*/ 3 w 17"/>
                  <a:gd name="T5" fmla="*/ 0 h 20"/>
                  <a:gd name="T6" fmla="*/ 13 w 17"/>
                  <a:gd name="T7" fmla="*/ 20 h 20"/>
                  <a:gd name="T8" fmla="*/ 17 w 17"/>
                  <a:gd name="T9" fmla="*/ 20 h 20"/>
                  <a:gd name="T10" fmla="*/ 7 w 17"/>
                  <a:gd name="T11" fmla="*/ 0 h 20"/>
                  <a:gd name="T12" fmla="*/ 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3" y="0"/>
                    </a:lnTo>
                    <a:lnTo>
                      <a:pt x="13" y="20"/>
                    </a:lnTo>
                    <a:lnTo>
                      <a:pt x="17"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 name="Freeform 47">
                <a:extLst>
                  <a:ext uri="{FF2B5EF4-FFF2-40B4-BE49-F238E27FC236}">
                    <a16:creationId xmlns:a16="http://schemas.microsoft.com/office/drawing/2014/main" id="{5CFA8356-4CD4-D993-7F54-142C8760EE7E}"/>
                  </a:ext>
                </a:extLst>
              </p:cNvPr>
              <p:cNvSpPr>
                <a:spLocks/>
              </p:cNvSpPr>
              <p:nvPr/>
            </p:nvSpPr>
            <p:spPr bwMode="auto">
              <a:xfrm>
                <a:off x="2128" y="1362"/>
                <a:ext cx="16" cy="23"/>
              </a:xfrm>
              <a:custGeom>
                <a:avLst/>
                <a:gdLst>
                  <a:gd name="T0" fmla="*/ 16 w 16"/>
                  <a:gd name="T1" fmla="*/ 17 h 23"/>
                  <a:gd name="T2" fmla="*/ 0 w 16"/>
                  <a:gd name="T3" fmla="*/ 0 h 23"/>
                  <a:gd name="T4" fmla="*/ 0 w 16"/>
                  <a:gd name="T5" fmla="*/ 3 h 23"/>
                  <a:gd name="T6" fmla="*/ 16 w 16"/>
                  <a:gd name="T7" fmla="*/ 20 h 23"/>
                  <a:gd name="T8" fmla="*/ 16 w 16"/>
                  <a:gd name="T9" fmla="*/ 23 h 23"/>
                  <a:gd name="T10" fmla="*/ 0 w 16"/>
                  <a:gd name="T11" fmla="*/ 7 h 23"/>
                  <a:gd name="T12" fmla="*/ 0 w 16"/>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17"/>
                    </a:moveTo>
                    <a:lnTo>
                      <a:pt x="0" y="0"/>
                    </a:lnTo>
                    <a:lnTo>
                      <a:pt x="0" y="3"/>
                    </a:lnTo>
                    <a:lnTo>
                      <a:pt x="16" y="20"/>
                    </a:lnTo>
                    <a:lnTo>
                      <a:pt x="16"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 name="Freeform 48">
                <a:extLst>
                  <a:ext uri="{FF2B5EF4-FFF2-40B4-BE49-F238E27FC236}">
                    <a16:creationId xmlns:a16="http://schemas.microsoft.com/office/drawing/2014/main" id="{0574C9C2-0029-3E51-0B70-4CBE0D3C90EC}"/>
                  </a:ext>
                </a:extLst>
              </p:cNvPr>
              <p:cNvSpPr>
                <a:spLocks/>
              </p:cNvSpPr>
              <p:nvPr/>
            </p:nvSpPr>
            <p:spPr bwMode="auto">
              <a:xfrm>
                <a:off x="2108"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 name="Freeform 49">
                <a:extLst>
                  <a:ext uri="{FF2B5EF4-FFF2-40B4-BE49-F238E27FC236}">
                    <a16:creationId xmlns:a16="http://schemas.microsoft.com/office/drawing/2014/main" id="{B60FB508-AE52-FE37-220D-68E65298B3ED}"/>
                  </a:ext>
                </a:extLst>
              </p:cNvPr>
              <p:cNvSpPr>
                <a:spLocks/>
              </p:cNvSpPr>
              <p:nvPr/>
            </p:nvSpPr>
            <p:spPr bwMode="auto">
              <a:xfrm>
                <a:off x="2088" y="1349"/>
                <a:ext cx="20" cy="10"/>
              </a:xfrm>
              <a:custGeom>
                <a:avLst/>
                <a:gdLst>
                  <a:gd name="T0" fmla="*/ 20 w 20"/>
                  <a:gd name="T1" fmla="*/ 3 h 10"/>
                  <a:gd name="T2" fmla="*/ 0 w 20"/>
                  <a:gd name="T3" fmla="*/ 0 h 10"/>
                  <a:gd name="T4" fmla="*/ 0 w 20"/>
                  <a:gd name="T5" fmla="*/ 3 h 10"/>
                  <a:gd name="T6" fmla="*/ 20 w 20"/>
                  <a:gd name="T7" fmla="*/ 6 h 10"/>
                  <a:gd name="T8" fmla="*/ 20 w 20"/>
                  <a:gd name="T9" fmla="*/ 10 h 10"/>
                  <a:gd name="T10" fmla="*/ 0 w 20"/>
                  <a:gd name="T11" fmla="*/ 6 h 10"/>
                  <a:gd name="T12" fmla="*/ 0 w 2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3"/>
                    </a:moveTo>
                    <a:lnTo>
                      <a:pt x="0" y="0"/>
                    </a:lnTo>
                    <a:lnTo>
                      <a:pt x="0" y="3"/>
                    </a:lnTo>
                    <a:lnTo>
                      <a:pt x="20" y="6"/>
                    </a:lnTo>
                    <a:lnTo>
                      <a:pt x="20"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 name="Freeform 50">
                <a:extLst>
                  <a:ext uri="{FF2B5EF4-FFF2-40B4-BE49-F238E27FC236}">
                    <a16:creationId xmlns:a16="http://schemas.microsoft.com/office/drawing/2014/main" id="{8772BFF5-41E9-5D38-6805-EF6492BEAF29}"/>
                  </a:ext>
                </a:extLst>
              </p:cNvPr>
              <p:cNvSpPr>
                <a:spLocks/>
              </p:cNvSpPr>
              <p:nvPr/>
            </p:nvSpPr>
            <p:spPr bwMode="auto">
              <a:xfrm>
                <a:off x="2065"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 name="Freeform 51">
                <a:extLst>
                  <a:ext uri="{FF2B5EF4-FFF2-40B4-BE49-F238E27FC236}">
                    <a16:creationId xmlns:a16="http://schemas.microsoft.com/office/drawing/2014/main" id="{CA82F5BF-18A0-E473-0513-E6B0382B195B}"/>
                  </a:ext>
                </a:extLst>
              </p:cNvPr>
              <p:cNvSpPr>
                <a:spLocks/>
              </p:cNvSpPr>
              <p:nvPr/>
            </p:nvSpPr>
            <p:spPr bwMode="auto">
              <a:xfrm>
                <a:off x="2046"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 name="Freeform 52">
                <a:extLst>
                  <a:ext uri="{FF2B5EF4-FFF2-40B4-BE49-F238E27FC236}">
                    <a16:creationId xmlns:a16="http://schemas.microsoft.com/office/drawing/2014/main" id="{9C638572-FE25-55F6-8880-CF3E3B5C35FC}"/>
                  </a:ext>
                </a:extLst>
              </p:cNvPr>
              <p:cNvSpPr>
                <a:spLocks/>
              </p:cNvSpPr>
              <p:nvPr/>
            </p:nvSpPr>
            <p:spPr bwMode="auto">
              <a:xfrm>
                <a:off x="2029" y="1365"/>
                <a:ext cx="20" cy="17"/>
              </a:xfrm>
              <a:custGeom>
                <a:avLst/>
                <a:gdLst>
                  <a:gd name="T0" fmla="*/ 13 w 20"/>
                  <a:gd name="T1" fmla="*/ 0 h 17"/>
                  <a:gd name="T2" fmla="*/ 0 w 20"/>
                  <a:gd name="T3" fmla="*/ 17 h 17"/>
                  <a:gd name="T4" fmla="*/ 3 w 20"/>
                  <a:gd name="T5" fmla="*/ 17 h 17"/>
                  <a:gd name="T6" fmla="*/ 17 w 20"/>
                  <a:gd name="T7" fmla="*/ 0 h 17"/>
                  <a:gd name="T8" fmla="*/ 20 w 20"/>
                  <a:gd name="T9" fmla="*/ 0 h 17"/>
                  <a:gd name="T10" fmla="*/ 7 w 20"/>
                  <a:gd name="T11" fmla="*/ 17 h 17"/>
                  <a:gd name="T12" fmla="*/ 3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3" y="17"/>
                    </a:lnTo>
                    <a:lnTo>
                      <a:pt x="17" y="0"/>
                    </a:lnTo>
                    <a:lnTo>
                      <a:pt x="20" y="0"/>
                    </a:lnTo>
                    <a:lnTo>
                      <a:pt x="7" y="17"/>
                    </a:lnTo>
                    <a:lnTo>
                      <a:pt x="3"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 name="Freeform 53">
                <a:extLst>
                  <a:ext uri="{FF2B5EF4-FFF2-40B4-BE49-F238E27FC236}">
                    <a16:creationId xmlns:a16="http://schemas.microsoft.com/office/drawing/2014/main" id="{860E9344-2131-2CA7-CFCB-FE9D3D31A8B6}"/>
                  </a:ext>
                </a:extLst>
              </p:cNvPr>
              <p:cNvSpPr>
                <a:spLocks/>
              </p:cNvSpPr>
              <p:nvPr/>
            </p:nvSpPr>
            <p:spPr bwMode="auto">
              <a:xfrm>
                <a:off x="2019" y="1382"/>
                <a:ext cx="17" cy="20"/>
              </a:xfrm>
              <a:custGeom>
                <a:avLst/>
                <a:gdLst>
                  <a:gd name="T0" fmla="*/ 10 w 17"/>
                  <a:gd name="T1" fmla="*/ 0 h 20"/>
                  <a:gd name="T2" fmla="*/ 0 w 17"/>
                  <a:gd name="T3" fmla="*/ 20 h 20"/>
                  <a:gd name="T4" fmla="*/ 4 w 17"/>
                  <a:gd name="T5" fmla="*/ 20 h 20"/>
                  <a:gd name="T6" fmla="*/ 13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3"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 name="Freeform 54">
                <a:extLst>
                  <a:ext uri="{FF2B5EF4-FFF2-40B4-BE49-F238E27FC236}">
                    <a16:creationId xmlns:a16="http://schemas.microsoft.com/office/drawing/2014/main" id="{5261805C-DF7F-4821-1384-2C13E5C5DE2F}"/>
                  </a:ext>
                </a:extLst>
              </p:cNvPr>
              <p:cNvSpPr>
                <a:spLocks/>
              </p:cNvSpPr>
              <p:nvPr/>
            </p:nvSpPr>
            <p:spPr bwMode="auto">
              <a:xfrm>
                <a:off x="2016" y="1402"/>
                <a:ext cx="10" cy="19"/>
              </a:xfrm>
              <a:custGeom>
                <a:avLst/>
                <a:gdLst>
                  <a:gd name="T0" fmla="*/ 3 w 10"/>
                  <a:gd name="T1" fmla="*/ 0 h 19"/>
                  <a:gd name="T2" fmla="*/ 0 w 10"/>
                  <a:gd name="T3" fmla="*/ 19 h 19"/>
                  <a:gd name="T4" fmla="*/ 3 w 10"/>
                  <a:gd name="T5" fmla="*/ 19 h 19"/>
                  <a:gd name="T6" fmla="*/ 7 w 10"/>
                  <a:gd name="T7" fmla="*/ 0 h 19"/>
                  <a:gd name="T8" fmla="*/ 10 w 10"/>
                  <a:gd name="T9" fmla="*/ 0 h 19"/>
                  <a:gd name="T10" fmla="*/ 7 w 10"/>
                  <a:gd name="T11" fmla="*/ 19 h 19"/>
                  <a:gd name="T12" fmla="*/ 3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3" y="0"/>
                    </a:moveTo>
                    <a:lnTo>
                      <a:pt x="0" y="19"/>
                    </a:lnTo>
                    <a:lnTo>
                      <a:pt x="3" y="19"/>
                    </a:lnTo>
                    <a:lnTo>
                      <a:pt x="7" y="0"/>
                    </a:lnTo>
                    <a:lnTo>
                      <a:pt x="10"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0" name="Freeform 55">
                <a:extLst>
                  <a:ext uri="{FF2B5EF4-FFF2-40B4-BE49-F238E27FC236}">
                    <a16:creationId xmlns:a16="http://schemas.microsoft.com/office/drawing/2014/main" id="{8EC515EB-135C-7425-B5A2-56DB6A33EC68}"/>
                  </a:ext>
                </a:extLst>
              </p:cNvPr>
              <p:cNvSpPr>
                <a:spLocks/>
              </p:cNvSpPr>
              <p:nvPr/>
            </p:nvSpPr>
            <p:spPr bwMode="auto">
              <a:xfrm>
                <a:off x="2046"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1" name="Freeform 56">
                <a:extLst>
                  <a:ext uri="{FF2B5EF4-FFF2-40B4-BE49-F238E27FC236}">
                    <a16:creationId xmlns:a16="http://schemas.microsoft.com/office/drawing/2014/main" id="{48C438A9-F80A-F31B-CA8E-FAEB6FA4A462}"/>
                  </a:ext>
                </a:extLst>
              </p:cNvPr>
              <p:cNvSpPr>
                <a:spLocks/>
              </p:cNvSpPr>
              <p:nvPr/>
            </p:nvSpPr>
            <p:spPr bwMode="auto">
              <a:xfrm>
                <a:off x="2046" y="1435"/>
                <a:ext cx="13" cy="9"/>
              </a:xfrm>
              <a:custGeom>
                <a:avLst/>
                <a:gdLst>
                  <a:gd name="T0" fmla="*/ 0 w 13"/>
                  <a:gd name="T1" fmla="*/ 0 h 9"/>
                  <a:gd name="T2" fmla="*/ 6 w 13"/>
                  <a:gd name="T3" fmla="*/ 9 h 9"/>
                  <a:gd name="T4" fmla="*/ 9 w 13"/>
                  <a:gd name="T5" fmla="*/ 9 h 9"/>
                  <a:gd name="T6" fmla="*/ 3 w 13"/>
                  <a:gd name="T7" fmla="*/ 0 h 9"/>
                  <a:gd name="T8" fmla="*/ 6 w 13"/>
                  <a:gd name="T9" fmla="*/ 0 h 9"/>
                  <a:gd name="T10" fmla="*/ 13 w 13"/>
                  <a:gd name="T11" fmla="*/ 9 h 9"/>
                  <a:gd name="T12" fmla="*/ 9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9" y="9"/>
                    </a:lnTo>
                    <a:lnTo>
                      <a:pt x="3" y="0"/>
                    </a:lnTo>
                    <a:lnTo>
                      <a:pt x="6" y="0"/>
                    </a:lnTo>
                    <a:lnTo>
                      <a:pt x="13" y="9"/>
                    </a:lnTo>
                    <a:lnTo>
                      <a:pt x="9"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2" name="Freeform 57">
                <a:extLst>
                  <a:ext uri="{FF2B5EF4-FFF2-40B4-BE49-F238E27FC236}">
                    <a16:creationId xmlns:a16="http://schemas.microsoft.com/office/drawing/2014/main" id="{AEDFE2FF-B215-C39A-B524-EA35B9AAEDF0}"/>
                  </a:ext>
                </a:extLst>
              </p:cNvPr>
              <p:cNvSpPr>
                <a:spLocks/>
              </p:cNvSpPr>
              <p:nvPr/>
            </p:nvSpPr>
            <p:spPr bwMode="auto">
              <a:xfrm>
                <a:off x="2055"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3" name="Freeform 58">
                <a:extLst>
                  <a:ext uri="{FF2B5EF4-FFF2-40B4-BE49-F238E27FC236}">
                    <a16:creationId xmlns:a16="http://schemas.microsoft.com/office/drawing/2014/main" id="{F19E100D-0121-0A82-CFD8-198E00120E8D}"/>
                  </a:ext>
                </a:extLst>
              </p:cNvPr>
              <p:cNvSpPr>
                <a:spLocks/>
              </p:cNvSpPr>
              <p:nvPr/>
            </p:nvSpPr>
            <p:spPr bwMode="auto">
              <a:xfrm>
                <a:off x="2065" y="1451"/>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4" name="Freeform 59">
                <a:extLst>
                  <a:ext uri="{FF2B5EF4-FFF2-40B4-BE49-F238E27FC236}">
                    <a16:creationId xmlns:a16="http://schemas.microsoft.com/office/drawing/2014/main" id="{35B86ACB-FA7C-5D58-8BA5-D03817F59206}"/>
                  </a:ext>
                </a:extLst>
              </p:cNvPr>
              <p:cNvSpPr>
                <a:spLocks/>
              </p:cNvSpPr>
              <p:nvPr/>
            </p:nvSpPr>
            <p:spPr bwMode="auto">
              <a:xfrm>
                <a:off x="2075"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5" name="Freeform 60">
                <a:extLst>
                  <a:ext uri="{FF2B5EF4-FFF2-40B4-BE49-F238E27FC236}">
                    <a16:creationId xmlns:a16="http://schemas.microsoft.com/office/drawing/2014/main" id="{3858075E-18F9-0E0B-AAE6-6C02372F3322}"/>
                  </a:ext>
                </a:extLst>
              </p:cNvPr>
              <p:cNvSpPr>
                <a:spLocks/>
              </p:cNvSpPr>
              <p:nvPr/>
            </p:nvSpPr>
            <p:spPr bwMode="auto">
              <a:xfrm>
                <a:off x="2088" y="1458"/>
                <a:ext cx="14" cy="9"/>
              </a:xfrm>
              <a:custGeom>
                <a:avLst/>
                <a:gdLst>
                  <a:gd name="T0" fmla="*/ 0 w 14"/>
                  <a:gd name="T1" fmla="*/ 3 h 9"/>
                  <a:gd name="T2" fmla="*/ 14 w 14"/>
                  <a:gd name="T3" fmla="*/ 0 h 9"/>
                  <a:gd name="T4" fmla="*/ 14 w 14"/>
                  <a:gd name="T5" fmla="*/ 3 h 9"/>
                  <a:gd name="T6" fmla="*/ 0 w 14"/>
                  <a:gd name="T7" fmla="*/ 6 h 9"/>
                  <a:gd name="T8" fmla="*/ 0 w 14"/>
                  <a:gd name="T9" fmla="*/ 9 h 9"/>
                  <a:gd name="T10" fmla="*/ 14 w 14"/>
                  <a:gd name="T11" fmla="*/ 6 h 9"/>
                  <a:gd name="T12" fmla="*/ 14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0" y="3"/>
                    </a:moveTo>
                    <a:lnTo>
                      <a:pt x="14" y="0"/>
                    </a:lnTo>
                    <a:lnTo>
                      <a:pt x="14" y="3"/>
                    </a:lnTo>
                    <a:lnTo>
                      <a:pt x="0" y="6"/>
                    </a:lnTo>
                    <a:lnTo>
                      <a:pt x="0" y="9"/>
                    </a:lnTo>
                    <a:lnTo>
                      <a:pt x="14" y="6"/>
                    </a:lnTo>
                    <a:lnTo>
                      <a:pt x="1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6" name="Freeform 61">
                <a:extLst>
                  <a:ext uri="{FF2B5EF4-FFF2-40B4-BE49-F238E27FC236}">
                    <a16:creationId xmlns:a16="http://schemas.microsoft.com/office/drawing/2014/main" id="{B6AA60E5-EF47-F67F-684A-B81553423736}"/>
                  </a:ext>
                </a:extLst>
              </p:cNvPr>
              <p:cNvSpPr>
                <a:spLocks/>
              </p:cNvSpPr>
              <p:nvPr/>
            </p:nvSpPr>
            <p:spPr bwMode="auto">
              <a:xfrm>
                <a:off x="2102" y="1451"/>
                <a:ext cx="9" cy="13"/>
              </a:xfrm>
              <a:custGeom>
                <a:avLst/>
                <a:gdLst>
                  <a:gd name="T0" fmla="*/ 0 w 9"/>
                  <a:gd name="T1" fmla="*/ 7 h 13"/>
                  <a:gd name="T2" fmla="*/ 9 w 9"/>
                  <a:gd name="T3" fmla="*/ 0 h 13"/>
                  <a:gd name="T4" fmla="*/ 9 w 9"/>
                  <a:gd name="T5" fmla="*/ 3 h 13"/>
                  <a:gd name="T6" fmla="*/ 0 w 9"/>
                  <a:gd name="T7" fmla="*/ 10 h 13"/>
                  <a:gd name="T8" fmla="*/ 0 w 9"/>
                  <a:gd name="T9" fmla="*/ 13 h 13"/>
                  <a:gd name="T10" fmla="*/ 9 w 9"/>
                  <a:gd name="T11" fmla="*/ 7 h 13"/>
                  <a:gd name="T12" fmla="*/ 9 w 9"/>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0" y="7"/>
                    </a:moveTo>
                    <a:lnTo>
                      <a:pt x="9" y="0"/>
                    </a:lnTo>
                    <a:lnTo>
                      <a:pt x="9" y="3"/>
                    </a:lnTo>
                    <a:lnTo>
                      <a:pt x="0" y="10"/>
                    </a:lnTo>
                    <a:lnTo>
                      <a:pt x="0" y="13"/>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7" name="Freeform 62">
                <a:extLst>
                  <a:ext uri="{FF2B5EF4-FFF2-40B4-BE49-F238E27FC236}">
                    <a16:creationId xmlns:a16="http://schemas.microsoft.com/office/drawing/2014/main" id="{690C6B94-717D-320D-A90A-5B9E2F877C0B}"/>
                  </a:ext>
                </a:extLst>
              </p:cNvPr>
              <p:cNvSpPr>
                <a:spLocks/>
              </p:cNvSpPr>
              <p:nvPr/>
            </p:nvSpPr>
            <p:spPr bwMode="auto">
              <a:xfrm>
                <a:off x="2111"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8" name="Freeform 63">
                <a:extLst>
                  <a:ext uri="{FF2B5EF4-FFF2-40B4-BE49-F238E27FC236}">
                    <a16:creationId xmlns:a16="http://schemas.microsoft.com/office/drawing/2014/main" id="{0296CBC4-C449-BC2D-D7C2-7D214217BE55}"/>
                  </a:ext>
                </a:extLst>
              </p:cNvPr>
              <p:cNvSpPr>
                <a:spLocks/>
              </p:cNvSpPr>
              <p:nvPr/>
            </p:nvSpPr>
            <p:spPr bwMode="auto">
              <a:xfrm>
                <a:off x="2118" y="1435"/>
                <a:ext cx="10" cy="9"/>
              </a:xfrm>
              <a:custGeom>
                <a:avLst/>
                <a:gdLst>
                  <a:gd name="T0" fmla="*/ 0 w 10"/>
                  <a:gd name="T1" fmla="*/ 9 h 9"/>
                  <a:gd name="T2" fmla="*/ 3 w 10"/>
                  <a:gd name="T3" fmla="*/ 0 h 9"/>
                  <a:gd name="T4" fmla="*/ 7 w 10"/>
                  <a:gd name="T5" fmla="*/ 0 h 9"/>
                  <a:gd name="T6" fmla="*/ 3 w 10"/>
                  <a:gd name="T7" fmla="*/ 9 h 9"/>
                  <a:gd name="T8" fmla="*/ 7 w 10"/>
                  <a:gd name="T9" fmla="*/ 9 h 9"/>
                  <a:gd name="T10" fmla="*/ 10 w 10"/>
                  <a:gd name="T11" fmla="*/ 0 h 9"/>
                  <a:gd name="T12" fmla="*/ 7 w 10"/>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9"/>
                    </a:moveTo>
                    <a:lnTo>
                      <a:pt x="3" y="0"/>
                    </a:lnTo>
                    <a:lnTo>
                      <a:pt x="7" y="0"/>
                    </a:lnTo>
                    <a:lnTo>
                      <a:pt x="3" y="9"/>
                    </a:lnTo>
                    <a:lnTo>
                      <a:pt x="7" y="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9" name="Freeform 64">
                <a:extLst>
                  <a:ext uri="{FF2B5EF4-FFF2-40B4-BE49-F238E27FC236}">
                    <a16:creationId xmlns:a16="http://schemas.microsoft.com/office/drawing/2014/main" id="{5EE94D79-E62B-0CB8-0F4D-6022AD855E13}"/>
                  </a:ext>
                </a:extLst>
              </p:cNvPr>
              <p:cNvSpPr>
                <a:spLocks/>
              </p:cNvSpPr>
              <p:nvPr/>
            </p:nvSpPr>
            <p:spPr bwMode="auto">
              <a:xfrm>
                <a:off x="2121" y="1421"/>
                <a:ext cx="10" cy="14"/>
              </a:xfrm>
              <a:custGeom>
                <a:avLst/>
                <a:gdLst>
                  <a:gd name="T0" fmla="*/ 0 w 10"/>
                  <a:gd name="T1" fmla="*/ 14 h 14"/>
                  <a:gd name="T2" fmla="*/ 4 w 10"/>
                  <a:gd name="T3" fmla="*/ 0 h 14"/>
                  <a:gd name="T4" fmla="*/ 7 w 10"/>
                  <a:gd name="T5" fmla="*/ 0 h 14"/>
                  <a:gd name="T6" fmla="*/ 4 w 10"/>
                  <a:gd name="T7" fmla="*/ 14 h 14"/>
                  <a:gd name="T8" fmla="*/ 7 w 10"/>
                  <a:gd name="T9" fmla="*/ 14 h 14"/>
                  <a:gd name="T10" fmla="*/ 10 w 10"/>
                  <a:gd name="T11" fmla="*/ 0 h 14"/>
                  <a:gd name="T12" fmla="*/ 7 w 1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0" y="14"/>
                    </a:moveTo>
                    <a:lnTo>
                      <a:pt x="4" y="0"/>
                    </a:lnTo>
                    <a:lnTo>
                      <a:pt x="7" y="0"/>
                    </a:lnTo>
                    <a:lnTo>
                      <a:pt x="4" y="14"/>
                    </a:lnTo>
                    <a:lnTo>
                      <a:pt x="7" y="1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0" name="Freeform 65">
                <a:extLst>
                  <a:ext uri="{FF2B5EF4-FFF2-40B4-BE49-F238E27FC236}">
                    <a16:creationId xmlns:a16="http://schemas.microsoft.com/office/drawing/2014/main" id="{878EF517-E0D2-C5B0-D06E-5EF5E23F67C5}"/>
                  </a:ext>
                </a:extLst>
              </p:cNvPr>
              <p:cNvSpPr>
                <a:spLocks/>
              </p:cNvSpPr>
              <p:nvPr/>
            </p:nvSpPr>
            <p:spPr bwMode="auto">
              <a:xfrm>
                <a:off x="2121" y="1411"/>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1" name="Freeform 66">
                <a:extLst>
                  <a:ext uri="{FF2B5EF4-FFF2-40B4-BE49-F238E27FC236}">
                    <a16:creationId xmlns:a16="http://schemas.microsoft.com/office/drawing/2014/main" id="{C676CD34-88CB-6942-24C4-5B2219053EEF}"/>
                  </a:ext>
                </a:extLst>
              </p:cNvPr>
              <p:cNvSpPr>
                <a:spLocks/>
              </p:cNvSpPr>
              <p:nvPr/>
            </p:nvSpPr>
            <p:spPr bwMode="auto">
              <a:xfrm>
                <a:off x="2118" y="1398"/>
                <a:ext cx="10" cy="13"/>
              </a:xfrm>
              <a:custGeom>
                <a:avLst/>
                <a:gdLst>
                  <a:gd name="T0" fmla="*/ 3 w 10"/>
                  <a:gd name="T1" fmla="*/ 13 h 13"/>
                  <a:gd name="T2" fmla="*/ 0 w 10"/>
                  <a:gd name="T3" fmla="*/ 0 h 13"/>
                  <a:gd name="T4" fmla="*/ 3 w 10"/>
                  <a:gd name="T5" fmla="*/ 0 h 13"/>
                  <a:gd name="T6" fmla="*/ 7 w 10"/>
                  <a:gd name="T7" fmla="*/ 13 h 13"/>
                  <a:gd name="T8" fmla="*/ 10 w 10"/>
                  <a:gd name="T9" fmla="*/ 13 h 13"/>
                  <a:gd name="T10" fmla="*/ 7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7" y="13"/>
                    </a:lnTo>
                    <a:lnTo>
                      <a:pt x="10" y="1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2" name="Freeform 67">
                <a:extLst>
                  <a:ext uri="{FF2B5EF4-FFF2-40B4-BE49-F238E27FC236}">
                    <a16:creationId xmlns:a16="http://schemas.microsoft.com/office/drawing/2014/main" id="{8E7A6BD2-9A9C-3C36-2205-82AC9FAA9D84}"/>
                  </a:ext>
                </a:extLst>
              </p:cNvPr>
              <p:cNvSpPr>
                <a:spLocks/>
              </p:cNvSpPr>
              <p:nvPr/>
            </p:nvSpPr>
            <p:spPr bwMode="auto">
              <a:xfrm>
                <a:off x="2111"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3" name="Freeform 68">
                <a:extLst>
                  <a:ext uri="{FF2B5EF4-FFF2-40B4-BE49-F238E27FC236}">
                    <a16:creationId xmlns:a16="http://schemas.microsoft.com/office/drawing/2014/main" id="{7300BD0F-A9B6-FD64-0EFA-8D24C47F5DD9}"/>
                  </a:ext>
                </a:extLst>
              </p:cNvPr>
              <p:cNvSpPr>
                <a:spLocks/>
              </p:cNvSpPr>
              <p:nvPr/>
            </p:nvSpPr>
            <p:spPr bwMode="auto">
              <a:xfrm>
                <a:off x="2102" y="1382"/>
                <a:ext cx="9" cy="10"/>
              </a:xfrm>
              <a:custGeom>
                <a:avLst/>
                <a:gdLst>
                  <a:gd name="T0" fmla="*/ 9 w 9"/>
                  <a:gd name="T1" fmla="*/ 3 h 10"/>
                  <a:gd name="T2" fmla="*/ 0 w 9"/>
                  <a:gd name="T3" fmla="*/ 0 h 10"/>
                  <a:gd name="T4" fmla="*/ 0 w 9"/>
                  <a:gd name="T5" fmla="*/ 3 h 10"/>
                  <a:gd name="T6" fmla="*/ 9 w 9"/>
                  <a:gd name="T7" fmla="*/ 6 h 10"/>
                  <a:gd name="T8" fmla="*/ 9 w 9"/>
                  <a:gd name="T9" fmla="*/ 10 h 10"/>
                  <a:gd name="T10" fmla="*/ 0 w 9"/>
                  <a:gd name="T11" fmla="*/ 6 h 10"/>
                  <a:gd name="T12" fmla="*/ 0 w 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9" y="3"/>
                    </a:moveTo>
                    <a:lnTo>
                      <a:pt x="0" y="0"/>
                    </a:lnTo>
                    <a:lnTo>
                      <a:pt x="0" y="3"/>
                    </a:lnTo>
                    <a:lnTo>
                      <a:pt x="9" y="6"/>
                    </a:lnTo>
                    <a:lnTo>
                      <a:pt x="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4" name="Freeform 69">
                <a:extLst>
                  <a:ext uri="{FF2B5EF4-FFF2-40B4-BE49-F238E27FC236}">
                    <a16:creationId xmlns:a16="http://schemas.microsoft.com/office/drawing/2014/main" id="{6350029D-A96B-61C3-26B6-066C09AEA1FB}"/>
                  </a:ext>
                </a:extLst>
              </p:cNvPr>
              <p:cNvSpPr>
                <a:spLocks/>
              </p:cNvSpPr>
              <p:nvPr/>
            </p:nvSpPr>
            <p:spPr bwMode="auto">
              <a:xfrm>
                <a:off x="2088" y="1379"/>
                <a:ext cx="14" cy="9"/>
              </a:xfrm>
              <a:custGeom>
                <a:avLst/>
                <a:gdLst>
                  <a:gd name="T0" fmla="*/ 14 w 14"/>
                  <a:gd name="T1" fmla="*/ 3 h 9"/>
                  <a:gd name="T2" fmla="*/ 0 w 14"/>
                  <a:gd name="T3" fmla="*/ 0 h 9"/>
                  <a:gd name="T4" fmla="*/ 0 w 14"/>
                  <a:gd name="T5" fmla="*/ 3 h 9"/>
                  <a:gd name="T6" fmla="*/ 14 w 14"/>
                  <a:gd name="T7" fmla="*/ 6 h 9"/>
                  <a:gd name="T8" fmla="*/ 14 w 14"/>
                  <a:gd name="T9" fmla="*/ 9 h 9"/>
                  <a:gd name="T10" fmla="*/ 0 w 14"/>
                  <a:gd name="T11" fmla="*/ 6 h 9"/>
                  <a:gd name="T12" fmla="*/ 0 w 1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
                    <a:moveTo>
                      <a:pt x="14" y="3"/>
                    </a:moveTo>
                    <a:lnTo>
                      <a:pt x="0" y="0"/>
                    </a:lnTo>
                    <a:lnTo>
                      <a:pt x="0" y="3"/>
                    </a:lnTo>
                    <a:lnTo>
                      <a:pt x="14" y="6"/>
                    </a:lnTo>
                    <a:lnTo>
                      <a:pt x="14"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5" name="Freeform 70">
                <a:extLst>
                  <a:ext uri="{FF2B5EF4-FFF2-40B4-BE49-F238E27FC236}">
                    <a16:creationId xmlns:a16="http://schemas.microsoft.com/office/drawing/2014/main" id="{C4786CCA-5B71-65AB-069A-9723ECC3AFF7}"/>
                  </a:ext>
                </a:extLst>
              </p:cNvPr>
              <p:cNvSpPr>
                <a:spLocks/>
              </p:cNvSpPr>
              <p:nvPr/>
            </p:nvSpPr>
            <p:spPr bwMode="auto">
              <a:xfrm>
                <a:off x="2075" y="1379"/>
                <a:ext cx="13" cy="9"/>
              </a:xfrm>
              <a:custGeom>
                <a:avLst/>
                <a:gdLst>
                  <a:gd name="T0" fmla="*/ 13 w 13"/>
                  <a:gd name="T1" fmla="*/ 0 h 9"/>
                  <a:gd name="T2" fmla="*/ 0 w 13"/>
                  <a:gd name="T3" fmla="*/ 3 h 9"/>
                  <a:gd name="T4" fmla="*/ 0 w 13"/>
                  <a:gd name="T5" fmla="*/ 6 h 9"/>
                  <a:gd name="T6" fmla="*/ 13 w 13"/>
                  <a:gd name="T7" fmla="*/ 3 h 9"/>
                  <a:gd name="T8" fmla="*/ 13 w 13"/>
                  <a:gd name="T9" fmla="*/ 6 h 9"/>
                  <a:gd name="T10" fmla="*/ 0 w 13"/>
                  <a:gd name="T11" fmla="*/ 9 h 9"/>
                  <a:gd name="T12" fmla="*/ 0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13" y="0"/>
                    </a:moveTo>
                    <a:lnTo>
                      <a:pt x="0" y="3"/>
                    </a:lnTo>
                    <a:lnTo>
                      <a:pt x="0" y="6"/>
                    </a:lnTo>
                    <a:lnTo>
                      <a:pt x="13" y="3"/>
                    </a:lnTo>
                    <a:lnTo>
                      <a:pt x="1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6" name="Freeform 71">
                <a:extLst>
                  <a:ext uri="{FF2B5EF4-FFF2-40B4-BE49-F238E27FC236}">
                    <a16:creationId xmlns:a16="http://schemas.microsoft.com/office/drawing/2014/main" id="{41B78E95-E253-DCBB-941B-EA678220E39B}"/>
                  </a:ext>
                </a:extLst>
              </p:cNvPr>
              <p:cNvSpPr>
                <a:spLocks/>
              </p:cNvSpPr>
              <p:nvPr/>
            </p:nvSpPr>
            <p:spPr bwMode="auto">
              <a:xfrm>
                <a:off x="2065" y="1382"/>
                <a:ext cx="10" cy="10"/>
              </a:xfrm>
              <a:custGeom>
                <a:avLst/>
                <a:gdLst>
                  <a:gd name="T0" fmla="*/ 10 w 10"/>
                  <a:gd name="T1" fmla="*/ 0 h 10"/>
                  <a:gd name="T2" fmla="*/ 0 w 10"/>
                  <a:gd name="T3" fmla="*/ 3 h 10"/>
                  <a:gd name="T4" fmla="*/ 0 w 10"/>
                  <a:gd name="T5" fmla="*/ 6 h 10"/>
                  <a:gd name="T6" fmla="*/ 10 w 10"/>
                  <a:gd name="T7" fmla="*/ 3 h 10"/>
                  <a:gd name="T8" fmla="*/ 10 w 10"/>
                  <a:gd name="T9" fmla="*/ 6 h 10"/>
                  <a:gd name="T10" fmla="*/ 0 w 10"/>
                  <a:gd name="T11" fmla="*/ 10 h 10"/>
                  <a:gd name="T12" fmla="*/ 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3"/>
                    </a:lnTo>
                    <a:lnTo>
                      <a:pt x="0" y="6"/>
                    </a:lnTo>
                    <a:lnTo>
                      <a:pt x="10" y="3"/>
                    </a:lnTo>
                    <a:lnTo>
                      <a:pt x="1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7" name="Freeform 72">
                <a:extLst>
                  <a:ext uri="{FF2B5EF4-FFF2-40B4-BE49-F238E27FC236}">
                    <a16:creationId xmlns:a16="http://schemas.microsoft.com/office/drawing/2014/main" id="{24B25EE5-D03B-F627-CFD1-8C73C044A66B}"/>
                  </a:ext>
                </a:extLst>
              </p:cNvPr>
              <p:cNvSpPr>
                <a:spLocks/>
              </p:cNvSpPr>
              <p:nvPr/>
            </p:nvSpPr>
            <p:spPr bwMode="auto">
              <a:xfrm>
                <a:off x="2055"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8" name="Freeform 73">
                <a:extLst>
                  <a:ext uri="{FF2B5EF4-FFF2-40B4-BE49-F238E27FC236}">
                    <a16:creationId xmlns:a16="http://schemas.microsoft.com/office/drawing/2014/main" id="{95535E02-8822-725D-99F6-04F8BD3D3B48}"/>
                  </a:ext>
                </a:extLst>
              </p:cNvPr>
              <p:cNvSpPr>
                <a:spLocks/>
              </p:cNvSpPr>
              <p:nvPr/>
            </p:nvSpPr>
            <p:spPr bwMode="auto">
              <a:xfrm>
                <a:off x="2046" y="1398"/>
                <a:ext cx="13" cy="13"/>
              </a:xfrm>
              <a:custGeom>
                <a:avLst/>
                <a:gdLst>
                  <a:gd name="T0" fmla="*/ 6 w 13"/>
                  <a:gd name="T1" fmla="*/ 0 h 13"/>
                  <a:gd name="T2" fmla="*/ 0 w 13"/>
                  <a:gd name="T3" fmla="*/ 13 h 13"/>
                  <a:gd name="T4" fmla="*/ 3 w 13"/>
                  <a:gd name="T5" fmla="*/ 13 h 13"/>
                  <a:gd name="T6" fmla="*/ 9 w 13"/>
                  <a:gd name="T7" fmla="*/ 0 h 13"/>
                  <a:gd name="T8" fmla="*/ 13 w 13"/>
                  <a:gd name="T9" fmla="*/ 0 h 13"/>
                  <a:gd name="T10" fmla="*/ 6 w 13"/>
                  <a:gd name="T11" fmla="*/ 13 h 13"/>
                  <a:gd name="T12" fmla="*/ 3 w 13"/>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6" y="0"/>
                    </a:moveTo>
                    <a:lnTo>
                      <a:pt x="0" y="13"/>
                    </a:lnTo>
                    <a:lnTo>
                      <a:pt x="3" y="13"/>
                    </a:lnTo>
                    <a:lnTo>
                      <a:pt x="9" y="0"/>
                    </a:lnTo>
                    <a:lnTo>
                      <a:pt x="13"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9" name="Freeform 74">
                <a:extLst>
                  <a:ext uri="{FF2B5EF4-FFF2-40B4-BE49-F238E27FC236}">
                    <a16:creationId xmlns:a16="http://schemas.microsoft.com/office/drawing/2014/main" id="{C0D23FB0-6D0C-0AC6-24C9-E7B9F6B7C4E9}"/>
                  </a:ext>
                </a:extLst>
              </p:cNvPr>
              <p:cNvSpPr>
                <a:spLocks/>
              </p:cNvSpPr>
              <p:nvPr/>
            </p:nvSpPr>
            <p:spPr bwMode="auto">
              <a:xfrm>
                <a:off x="2046" y="1411"/>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 name="Freeform 75">
                <a:extLst>
                  <a:ext uri="{FF2B5EF4-FFF2-40B4-BE49-F238E27FC236}">
                    <a16:creationId xmlns:a16="http://schemas.microsoft.com/office/drawing/2014/main" id="{91A7BB08-9FE5-4614-80CE-7520FA28AD07}"/>
                  </a:ext>
                </a:extLst>
              </p:cNvPr>
              <p:cNvSpPr>
                <a:spLocks/>
              </p:cNvSpPr>
              <p:nvPr/>
            </p:nvSpPr>
            <p:spPr bwMode="auto">
              <a:xfrm>
                <a:off x="1884" y="1421"/>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1" name="Freeform 76">
                <a:extLst>
                  <a:ext uri="{FF2B5EF4-FFF2-40B4-BE49-F238E27FC236}">
                    <a16:creationId xmlns:a16="http://schemas.microsoft.com/office/drawing/2014/main" id="{929AB5C2-B3FC-5C00-9C79-7231532EAF5F}"/>
                  </a:ext>
                </a:extLst>
              </p:cNvPr>
              <p:cNvSpPr>
                <a:spLocks/>
              </p:cNvSpPr>
              <p:nvPr/>
            </p:nvSpPr>
            <p:spPr bwMode="auto">
              <a:xfrm>
                <a:off x="1888" y="1431"/>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2" name="Freeform 77">
                <a:extLst>
                  <a:ext uri="{FF2B5EF4-FFF2-40B4-BE49-F238E27FC236}">
                    <a16:creationId xmlns:a16="http://schemas.microsoft.com/office/drawing/2014/main" id="{5F2BF142-AB4D-E03E-251C-599E19283913}"/>
                  </a:ext>
                </a:extLst>
              </p:cNvPr>
              <p:cNvSpPr>
                <a:spLocks/>
              </p:cNvSpPr>
              <p:nvPr/>
            </p:nvSpPr>
            <p:spPr bwMode="auto">
              <a:xfrm>
                <a:off x="1894" y="1441"/>
                <a:ext cx="10" cy="17"/>
              </a:xfrm>
              <a:custGeom>
                <a:avLst/>
                <a:gdLst>
                  <a:gd name="T0" fmla="*/ 0 w 10"/>
                  <a:gd name="T1" fmla="*/ 0 h 17"/>
                  <a:gd name="T2" fmla="*/ 10 w 10"/>
                  <a:gd name="T3" fmla="*/ 10 h 17"/>
                  <a:gd name="T4" fmla="*/ 10 w 10"/>
                  <a:gd name="T5" fmla="*/ 13 h 17"/>
                  <a:gd name="T6" fmla="*/ 0 w 10"/>
                  <a:gd name="T7" fmla="*/ 3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3"/>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3" name="Freeform 78">
                <a:extLst>
                  <a:ext uri="{FF2B5EF4-FFF2-40B4-BE49-F238E27FC236}">
                    <a16:creationId xmlns:a16="http://schemas.microsoft.com/office/drawing/2014/main" id="{FADD0D39-F90A-3946-FA90-8D493D23BE4F}"/>
                  </a:ext>
                </a:extLst>
              </p:cNvPr>
              <p:cNvSpPr>
                <a:spLocks/>
              </p:cNvSpPr>
              <p:nvPr/>
            </p:nvSpPr>
            <p:spPr bwMode="auto">
              <a:xfrm>
                <a:off x="1904" y="1451"/>
                <a:ext cx="13" cy="10"/>
              </a:xfrm>
              <a:custGeom>
                <a:avLst/>
                <a:gdLst>
                  <a:gd name="T0" fmla="*/ 0 w 13"/>
                  <a:gd name="T1" fmla="*/ 0 h 10"/>
                  <a:gd name="T2" fmla="*/ 13 w 13"/>
                  <a:gd name="T3" fmla="*/ 3 h 10"/>
                  <a:gd name="T4" fmla="*/ 13 w 13"/>
                  <a:gd name="T5" fmla="*/ 7 h 10"/>
                  <a:gd name="T6" fmla="*/ 0 w 13"/>
                  <a:gd name="T7" fmla="*/ 3 h 10"/>
                  <a:gd name="T8" fmla="*/ 0 w 13"/>
                  <a:gd name="T9" fmla="*/ 7 h 10"/>
                  <a:gd name="T10" fmla="*/ 13 w 13"/>
                  <a:gd name="T11" fmla="*/ 10 h 10"/>
                  <a:gd name="T12" fmla="*/ 13 w 1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7"/>
                    </a:lnTo>
                    <a:lnTo>
                      <a:pt x="0" y="3"/>
                    </a:lnTo>
                    <a:lnTo>
                      <a:pt x="0" y="7"/>
                    </a:lnTo>
                    <a:lnTo>
                      <a:pt x="13" y="10"/>
                    </a:lnTo>
                    <a:lnTo>
                      <a:pt x="1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4" name="Freeform 79">
                <a:extLst>
                  <a:ext uri="{FF2B5EF4-FFF2-40B4-BE49-F238E27FC236}">
                    <a16:creationId xmlns:a16="http://schemas.microsoft.com/office/drawing/2014/main" id="{C5FAC051-B2F8-7B1E-04D8-64FC6091618C}"/>
                  </a:ext>
                </a:extLst>
              </p:cNvPr>
              <p:cNvSpPr>
                <a:spLocks/>
              </p:cNvSpPr>
              <p:nvPr/>
            </p:nvSpPr>
            <p:spPr bwMode="auto">
              <a:xfrm>
                <a:off x="1917" y="1454"/>
                <a:ext cx="10" cy="10"/>
              </a:xfrm>
              <a:custGeom>
                <a:avLst/>
                <a:gdLst>
                  <a:gd name="T0" fmla="*/ 0 w 10"/>
                  <a:gd name="T1" fmla="*/ 0 h 10"/>
                  <a:gd name="T2" fmla="*/ 10 w 10"/>
                  <a:gd name="T3" fmla="*/ 4 h 10"/>
                  <a:gd name="T4" fmla="*/ 10 w 10"/>
                  <a:gd name="T5" fmla="*/ 7 h 10"/>
                  <a:gd name="T6" fmla="*/ 0 w 10"/>
                  <a:gd name="T7" fmla="*/ 4 h 10"/>
                  <a:gd name="T8" fmla="*/ 0 w 10"/>
                  <a:gd name="T9" fmla="*/ 7 h 10"/>
                  <a:gd name="T10" fmla="*/ 10 w 10"/>
                  <a:gd name="T11" fmla="*/ 10 h 10"/>
                  <a:gd name="T12" fmla="*/ 1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4"/>
                    </a:lnTo>
                    <a:lnTo>
                      <a:pt x="10" y="7"/>
                    </a:lnTo>
                    <a:lnTo>
                      <a:pt x="0" y="4"/>
                    </a:lnTo>
                    <a:lnTo>
                      <a:pt x="0" y="7"/>
                    </a:lnTo>
                    <a:lnTo>
                      <a:pt x="10" y="10"/>
                    </a:lnTo>
                    <a:lnTo>
                      <a:pt x="1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5" name="Freeform 80">
                <a:extLst>
                  <a:ext uri="{FF2B5EF4-FFF2-40B4-BE49-F238E27FC236}">
                    <a16:creationId xmlns:a16="http://schemas.microsoft.com/office/drawing/2014/main" id="{F54B4C93-148B-248D-6A36-C0834EB83222}"/>
                  </a:ext>
                </a:extLst>
              </p:cNvPr>
              <p:cNvSpPr>
                <a:spLocks/>
              </p:cNvSpPr>
              <p:nvPr/>
            </p:nvSpPr>
            <p:spPr bwMode="auto">
              <a:xfrm>
                <a:off x="1927" y="1454"/>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6" name="Freeform 81">
                <a:extLst>
                  <a:ext uri="{FF2B5EF4-FFF2-40B4-BE49-F238E27FC236}">
                    <a16:creationId xmlns:a16="http://schemas.microsoft.com/office/drawing/2014/main" id="{88078211-5ACB-E914-F4BA-AF9C14A0BD2B}"/>
                  </a:ext>
                </a:extLst>
              </p:cNvPr>
              <p:cNvSpPr>
                <a:spLocks/>
              </p:cNvSpPr>
              <p:nvPr/>
            </p:nvSpPr>
            <p:spPr bwMode="auto">
              <a:xfrm>
                <a:off x="1940" y="1451"/>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7" name="Freeform 82">
                <a:extLst>
                  <a:ext uri="{FF2B5EF4-FFF2-40B4-BE49-F238E27FC236}">
                    <a16:creationId xmlns:a16="http://schemas.microsoft.com/office/drawing/2014/main" id="{1DA3B6B4-ECB6-9B65-B22B-2B930546661F}"/>
                  </a:ext>
                </a:extLst>
              </p:cNvPr>
              <p:cNvSpPr>
                <a:spLocks/>
              </p:cNvSpPr>
              <p:nvPr/>
            </p:nvSpPr>
            <p:spPr bwMode="auto">
              <a:xfrm>
                <a:off x="1950" y="1441"/>
                <a:ext cx="10" cy="17"/>
              </a:xfrm>
              <a:custGeom>
                <a:avLst/>
                <a:gdLst>
                  <a:gd name="T0" fmla="*/ 0 w 10"/>
                  <a:gd name="T1" fmla="*/ 10 h 17"/>
                  <a:gd name="T2" fmla="*/ 10 w 10"/>
                  <a:gd name="T3" fmla="*/ 0 h 17"/>
                  <a:gd name="T4" fmla="*/ 10 w 10"/>
                  <a:gd name="T5" fmla="*/ 3 h 17"/>
                  <a:gd name="T6" fmla="*/ 0 w 10"/>
                  <a:gd name="T7" fmla="*/ 13 h 17"/>
                  <a:gd name="T8" fmla="*/ 0 w 10"/>
                  <a:gd name="T9" fmla="*/ 17 h 17"/>
                  <a:gd name="T10" fmla="*/ 10 w 10"/>
                  <a:gd name="T11" fmla="*/ 7 h 17"/>
                  <a:gd name="T12" fmla="*/ 1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10"/>
                    </a:moveTo>
                    <a:lnTo>
                      <a:pt x="10" y="0"/>
                    </a:lnTo>
                    <a:lnTo>
                      <a:pt x="10" y="3"/>
                    </a:lnTo>
                    <a:lnTo>
                      <a:pt x="0" y="13"/>
                    </a:lnTo>
                    <a:lnTo>
                      <a:pt x="0" y="17"/>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8" name="Freeform 83">
                <a:extLst>
                  <a:ext uri="{FF2B5EF4-FFF2-40B4-BE49-F238E27FC236}">
                    <a16:creationId xmlns:a16="http://schemas.microsoft.com/office/drawing/2014/main" id="{BCE295E9-8501-DBE8-B125-7A1ADA341A63}"/>
                  </a:ext>
                </a:extLst>
              </p:cNvPr>
              <p:cNvSpPr>
                <a:spLocks/>
              </p:cNvSpPr>
              <p:nvPr/>
            </p:nvSpPr>
            <p:spPr bwMode="auto">
              <a:xfrm>
                <a:off x="1957" y="1431"/>
                <a:ext cx="13" cy="13"/>
              </a:xfrm>
              <a:custGeom>
                <a:avLst/>
                <a:gdLst>
                  <a:gd name="T0" fmla="*/ 0 w 13"/>
                  <a:gd name="T1" fmla="*/ 13 h 13"/>
                  <a:gd name="T2" fmla="*/ 6 w 13"/>
                  <a:gd name="T3" fmla="*/ 0 h 13"/>
                  <a:gd name="T4" fmla="*/ 10 w 13"/>
                  <a:gd name="T5" fmla="*/ 0 h 13"/>
                  <a:gd name="T6" fmla="*/ 3 w 13"/>
                  <a:gd name="T7" fmla="*/ 13 h 13"/>
                  <a:gd name="T8" fmla="*/ 6 w 13"/>
                  <a:gd name="T9" fmla="*/ 13 h 13"/>
                  <a:gd name="T10" fmla="*/ 13 w 13"/>
                  <a:gd name="T11" fmla="*/ 0 h 13"/>
                  <a:gd name="T12" fmla="*/ 10 w 13"/>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0" y="13"/>
                    </a:moveTo>
                    <a:lnTo>
                      <a:pt x="6" y="0"/>
                    </a:lnTo>
                    <a:lnTo>
                      <a:pt x="10" y="0"/>
                    </a:lnTo>
                    <a:lnTo>
                      <a:pt x="3" y="13"/>
                    </a:lnTo>
                    <a:lnTo>
                      <a:pt x="6" y="13"/>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9" name="Freeform 84">
                <a:extLst>
                  <a:ext uri="{FF2B5EF4-FFF2-40B4-BE49-F238E27FC236}">
                    <a16:creationId xmlns:a16="http://schemas.microsoft.com/office/drawing/2014/main" id="{5EB76D0C-ACD3-4848-BFEA-9EE78D20C36D}"/>
                  </a:ext>
                </a:extLst>
              </p:cNvPr>
              <p:cNvSpPr>
                <a:spLocks/>
              </p:cNvSpPr>
              <p:nvPr/>
            </p:nvSpPr>
            <p:spPr bwMode="auto">
              <a:xfrm>
                <a:off x="1963" y="142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0" name="Freeform 85">
                <a:extLst>
                  <a:ext uri="{FF2B5EF4-FFF2-40B4-BE49-F238E27FC236}">
                    <a16:creationId xmlns:a16="http://schemas.microsoft.com/office/drawing/2014/main" id="{3698ED3D-272A-5499-DE0F-85E5BAEC4A4E}"/>
                  </a:ext>
                </a:extLst>
              </p:cNvPr>
              <p:cNvSpPr>
                <a:spLocks/>
              </p:cNvSpPr>
              <p:nvPr/>
            </p:nvSpPr>
            <p:spPr bwMode="auto">
              <a:xfrm>
                <a:off x="1963" y="1408"/>
                <a:ext cx="10" cy="13"/>
              </a:xfrm>
              <a:custGeom>
                <a:avLst/>
                <a:gdLst>
                  <a:gd name="T0" fmla="*/ 4 w 10"/>
                  <a:gd name="T1" fmla="*/ 13 h 13"/>
                  <a:gd name="T2" fmla="*/ 0 w 10"/>
                  <a:gd name="T3" fmla="*/ 0 h 13"/>
                  <a:gd name="T4" fmla="*/ 4 w 10"/>
                  <a:gd name="T5" fmla="*/ 0 h 13"/>
                  <a:gd name="T6" fmla="*/ 7 w 10"/>
                  <a:gd name="T7" fmla="*/ 13 h 13"/>
                  <a:gd name="T8" fmla="*/ 10 w 10"/>
                  <a:gd name="T9" fmla="*/ 13 h 13"/>
                  <a:gd name="T10" fmla="*/ 7 w 10"/>
                  <a:gd name="T11" fmla="*/ 0 h 13"/>
                  <a:gd name="T12" fmla="*/ 4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13"/>
                    </a:moveTo>
                    <a:lnTo>
                      <a:pt x="0" y="0"/>
                    </a:lnTo>
                    <a:lnTo>
                      <a:pt x="4" y="0"/>
                    </a:lnTo>
                    <a:lnTo>
                      <a:pt x="7" y="13"/>
                    </a:lnTo>
                    <a:lnTo>
                      <a:pt x="10" y="1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1" name="Freeform 86">
                <a:extLst>
                  <a:ext uri="{FF2B5EF4-FFF2-40B4-BE49-F238E27FC236}">
                    <a16:creationId xmlns:a16="http://schemas.microsoft.com/office/drawing/2014/main" id="{5F4A31BC-77A7-CFAF-A1DB-430756DD34BB}"/>
                  </a:ext>
                </a:extLst>
              </p:cNvPr>
              <p:cNvSpPr>
                <a:spLocks/>
              </p:cNvSpPr>
              <p:nvPr/>
            </p:nvSpPr>
            <p:spPr bwMode="auto">
              <a:xfrm>
                <a:off x="1957" y="1398"/>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2" name="Freeform 87">
                <a:extLst>
                  <a:ext uri="{FF2B5EF4-FFF2-40B4-BE49-F238E27FC236}">
                    <a16:creationId xmlns:a16="http://schemas.microsoft.com/office/drawing/2014/main" id="{8DC49B74-FD7E-2AA0-EA07-D740ADA48550}"/>
                  </a:ext>
                </a:extLst>
              </p:cNvPr>
              <p:cNvSpPr>
                <a:spLocks/>
              </p:cNvSpPr>
              <p:nvPr/>
            </p:nvSpPr>
            <p:spPr bwMode="auto">
              <a:xfrm>
                <a:off x="1950" y="1385"/>
                <a:ext cx="10" cy="17"/>
              </a:xfrm>
              <a:custGeom>
                <a:avLst/>
                <a:gdLst>
                  <a:gd name="T0" fmla="*/ 10 w 10"/>
                  <a:gd name="T1" fmla="*/ 10 h 17"/>
                  <a:gd name="T2" fmla="*/ 0 w 10"/>
                  <a:gd name="T3" fmla="*/ 0 h 17"/>
                  <a:gd name="T4" fmla="*/ 0 w 10"/>
                  <a:gd name="T5" fmla="*/ 3 h 17"/>
                  <a:gd name="T6" fmla="*/ 10 w 10"/>
                  <a:gd name="T7" fmla="*/ 13 h 17"/>
                  <a:gd name="T8" fmla="*/ 10 w 10"/>
                  <a:gd name="T9" fmla="*/ 17 h 17"/>
                  <a:gd name="T10" fmla="*/ 0 w 10"/>
                  <a:gd name="T11" fmla="*/ 7 h 17"/>
                  <a:gd name="T12" fmla="*/ 0 w 1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10"/>
                    </a:moveTo>
                    <a:lnTo>
                      <a:pt x="0" y="0"/>
                    </a:lnTo>
                    <a:lnTo>
                      <a:pt x="0" y="3"/>
                    </a:lnTo>
                    <a:lnTo>
                      <a:pt x="10" y="13"/>
                    </a:lnTo>
                    <a:lnTo>
                      <a:pt x="1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3" name="Freeform 88">
                <a:extLst>
                  <a:ext uri="{FF2B5EF4-FFF2-40B4-BE49-F238E27FC236}">
                    <a16:creationId xmlns:a16="http://schemas.microsoft.com/office/drawing/2014/main" id="{705D8D1D-C2F2-7DA4-61A9-3CB038A13DE2}"/>
                  </a:ext>
                </a:extLst>
              </p:cNvPr>
              <p:cNvSpPr>
                <a:spLocks/>
              </p:cNvSpPr>
              <p:nvPr/>
            </p:nvSpPr>
            <p:spPr bwMode="auto">
              <a:xfrm>
                <a:off x="1940" y="1379"/>
                <a:ext cx="10" cy="13"/>
              </a:xfrm>
              <a:custGeom>
                <a:avLst/>
                <a:gdLst>
                  <a:gd name="T0" fmla="*/ 10 w 10"/>
                  <a:gd name="T1" fmla="*/ 6 h 13"/>
                  <a:gd name="T2" fmla="*/ 0 w 10"/>
                  <a:gd name="T3" fmla="*/ 0 h 13"/>
                  <a:gd name="T4" fmla="*/ 0 w 10"/>
                  <a:gd name="T5" fmla="*/ 3 h 13"/>
                  <a:gd name="T6" fmla="*/ 10 w 10"/>
                  <a:gd name="T7" fmla="*/ 9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9"/>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4" name="Freeform 89">
                <a:extLst>
                  <a:ext uri="{FF2B5EF4-FFF2-40B4-BE49-F238E27FC236}">
                    <a16:creationId xmlns:a16="http://schemas.microsoft.com/office/drawing/2014/main" id="{4265EB48-6569-B07A-B0F8-E1F7EE4BA349}"/>
                  </a:ext>
                </a:extLst>
              </p:cNvPr>
              <p:cNvSpPr>
                <a:spLocks/>
              </p:cNvSpPr>
              <p:nvPr/>
            </p:nvSpPr>
            <p:spPr bwMode="auto">
              <a:xfrm>
                <a:off x="1927" y="1375"/>
                <a:ext cx="13" cy="10"/>
              </a:xfrm>
              <a:custGeom>
                <a:avLst/>
                <a:gdLst>
                  <a:gd name="T0" fmla="*/ 13 w 13"/>
                  <a:gd name="T1" fmla="*/ 4 h 10"/>
                  <a:gd name="T2" fmla="*/ 0 w 13"/>
                  <a:gd name="T3" fmla="*/ 0 h 10"/>
                  <a:gd name="T4" fmla="*/ 0 w 13"/>
                  <a:gd name="T5" fmla="*/ 4 h 10"/>
                  <a:gd name="T6" fmla="*/ 13 w 13"/>
                  <a:gd name="T7" fmla="*/ 7 h 10"/>
                  <a:gd name="T8" fmla="*/ 13 w 13"/>
                  <a:gd name="T9" fmla="*/ 10 h 10"/>
                  <a:gd name="T10" fmla="*/ 0 w 13"/>
                  <a:gd name="T11" fmla="*/ 7 h 10"/>
                  <a:gd name="T12" fmla="*/ 0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3" y="4"/>
                    </a:moveTo>
                    <a:lnTo>
                      <a:pt x="0" y="0"/>
                    </a:lnTo>
                    <a:lnTo>
                      <a:pt x="0" y="4"/>
                    </a:lnTo>
                    <a:lnTo>
                      <a:pt x="13" y="7"/>
                    </a:lnTo>
                    <a:lnTo>
                      <a:pt x="1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5" name="Freeform 90">
                <a:extLst>
                  <a:ext uri="{FF2B5EF4-FFF2-40B4-BE49-F238E27FC236}">
                    <a16:creationId xmlns:a16="http://schemas.microsoft.com/office/drawing/2014/main" id="{9AA5002D-4F14-7037-18D2-64E160BED61E}"/>
                  </a:ext>
                </a:extLst>
              </p:cNvPr>
              <p:cNvSpPr>
                <a:spLocks/>
              </p:cNvSpPr>
              <p:nvPr/>
            </p:nvSpPr>
            <p:spPr bwMode="auto">
              <a:xfrm>
                <a:off x="1917" y="1375"/>
                <a:ext cx="10" cy="10"/>
              </a:xfrm>
              <a:custGeom>
                <a:avLst/>
                <a:gdLst>
                  <a:gd name="T0" fmla="*/ 10 w 10"/>
                  <a:gd name="T1" fmla="*/ 0 h 10"/>
                  <a:gd name="T2" fmla="*/ 0 w 10"/>
                  <a:gd name="T3" fmla="*/ 4 h 10"/>
                  <a:gd name="T4" fmla="*/ 0 w 10"/>
                  <a:gd name="T5" fmla="*/ 7 h 10"/>
                  <a:gd name="T6" fmla="*/ 10 w 10"/>
                  <a:gd name="T7" fmla="*/ 4 h 10"/>
                  <a:gd name="T8" fmla="*/ 10 w 10"/>
                  <a:gd name="T9" fmla="*/ 7 h 10"/>
                  <a:gd name="T10" fmla="*/ 0 w 10"/>
                  <a:gd name="T11" fmla="*/ 10 h 10"/>
                  <a:gd name="T12" fmla="*/ 0 w 1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10" y="0"/>
                    </a:moveTo>
                    <a:lnTo>
                      <a:pt x="0" y="4"/>
                    </a:lnTo>
                    <a:lnTo>
                      <a:pt x="0" y="7"/>
                    </a:lnTo>
                    <a:lnTo>
                      <a:pt x="10" y="4"/>
                    </a:lnTo>
                    <a:lnTo>
                      <a:pt x="1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6" name="Freeform 91">
                <a:extLst>
                  <a:ext uri="{FF2B5EF4-FFF2-40B4-BE49-F238E27FC236}">
                    <a16:creationId xmlns:a16="http://schemas.microsoft.com/office/drawing/2014/main" id="{EC7568A1-5EFD-4198-579E-3A68DDEB90E9}"/>
                  </a:ext>
                </a:extLst>
              </p:cNvPr>
              <p:cNvSpPr>
                <a:spLocks/>
              </p:cNvSpPr>
              <p:nvPr/>
            </p:nvSpPr>
            <p:spPr bwMode="auto">
              <a:xfrm>
                <a:off x="1904" y="1379"/>
                <a:ext cx="13" cy="13"/>
              </a:xfrm>
              <a:custGeom>
                <a:avLst/>
                <a:gdLst>
                  <a:gd name="T0" fmla="*/ 13 w 13"/>
                  <a:gd name="T1" fmla="*/ 0 h 13"/>
                  <a:gd name="T2" fmla="*/ 0 w 13"/>
                  <a:gd name="T3" fmla="*/ 6 h 13"/>
                  <a:gd name="T4" fmla="*/ 0 w 13"/>
                  <a:gd name="T5" fmla="*/ 9 h 13"/>
                  <a:gd name="T6" fmla="*/ 13 w 13"/>
                  <a:gd name="T7" fmla="*/ 3 h 13"/>
                  <a:gd name="T8" fmla="*/ 13 w 13"/>
                  <a:gd name="T9" fmla="*/ 6 h 13"/>
                  <a:gd name="T10" fmla="*/ 0 w 13"/>
                  <a:gd name="T11" fmla="*/ 13 h 13"/>
                  <a:gd name="T12" fmla="*/ 0 w 13"/>
                  <a:gd name="T13" fmla="*/ 9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6"/>
                    </a:lnTo>
                    <a:lnTo>
                      <a:pt x="0" y="9"/>
                    </a:lnTo>
                    <a:lnTo>
                      <a:pt x="13" y="3"/>
                    </a:lnTo>
                    <a:lnTo>
                      <a:pt x="13" y="6"/>
                    </a:lnTo>
                    <a:lnTo>
                      <a:pt x="0" y="13"/>
                    </a:lnTo>
                    <a:lnTo>
                      <a:pt x="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7" name="Freeform 92">
                <a:extLst>
                  <a:ext uri="{FF2B5EF4-FFF2-40B4-BE49-F238E27FC236}">
                    <a16:creationId xmlns:a16="http://schemas.microsoft.com/office/drawing/2014/main" id="{5F27A570-E50B-C0C7-8701-EEB3B59BBBCE}"/>
                  </a:ext>
                </a:extLst>
              </p:cNvPr>
              <p:cNvSpPr>
                <a:spLocks/>
              </p:cNvSpPr>
              <p:nvPr/>
            </p:nvSpPr>
            <p:spPr bwMode="auto">
              <a:xfrm>
                <a:off x="1894" y="1385"/>
                <a:ext cx="10" cy="17"/>
              </a:xfrm>
              <a:custGeom>
                <a:avLst/>
                <a:gdLst>
                  <a:gd name="T0" fmla="*/ 10 w 10"/>
                  <a:gd name="T1" fmla="*/ 0 h 17"/>
                  <a:gd name="T2" fmla="*/ 0 w 10"/>
                  <a:gd name="T3" fmla="*/ 10 h 17"/>
                  <a:gd name="T4" fmla="*/ 0 w 10"/>
                  <a:gd name="T5" fmla="*/ 13 h 17"/>
                  <a:gd name="T6" fmla="*/ 10 w 10"/>
                  <a:gd name="T7" fmla="*/ 3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3"/>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8" name="Freeform 93">
                <a:extLst>
                  <a:ext uri="{FF2B5EF4-FFF2-40B4-BE49-F238E27FC236}">
                    <a16:creationId xmlns:a16="http://schemas.microsoft.com/office/drawing/2014/main" id="{39498B87-5A5B-31EF-AEB0-53D90D761A2F}"/>
                  </a:ext>
                </a:extLst>
              </p:cNvPr>
              <p:cNvSpPr>
                <a:spLocks/>
              </p:cNvSpPr>
              <p:nvPr/>
            </p:nvSpPr>
            <p:spPr bwMode="auto">
              <a:xfrm>
                <a:off x="1888" y="1398"/>
                <a:ext cx="10" cy="10"/>
              </a:xfrm>
              <a:custGeom>
                <a:avLst/>
                <a:gdLst>
                  <a:gd name="T0" fmla="*/ 3 w 10"/>
                  <a:gd name="T1" fmla="*/ 0 h 10"/>
                  <a:gd name="T2" fmla="*/ 0 w 10"/>
                  <a:gd name="T3" fmla="*/ 10 h 10"/>
                  <a:gd name="T4" fmla="*/ 3 w 10"/>
                  <a:gd name="T5" fmla="*/ 10 h 10"/>
                  <a:gd name="T6" fmla="*/ 6 w 10"/>
                  <a:gd name="T7" fmla="*/ 0 h 10"/>
                  <a:gd name="T8" fmla="*/ 10 w 10"/>
                  <a:gd name="T9" fmla="*/ 0 h 10"/>
                  <a:gd name="T10" fmla="*/ 6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6" y="0"/>
                    </a:lnTo>
                    <a:lnTo>
                      <a:pt x="10"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9" name="Freeform 94">
                <a:extLst>
                  <a:ext uri="{FF2B5EF4-FFF2-40B4-BE49-F238E27FC236}">
                    <a16:creationId xmlns:a16="http://schemas.microsoft.com/office/drawing/2014/main" id="{2EAD0C74-B125-061B-5392-5505A2648046}"/>
                  </a:ext>
                </a:extLst>
              </p:cNvPr>
              <p:cNvSpPr>
                <a:spLocks/>
              </p:cNvSpPr>
              <p:nvPr/>
            </p:nvSpPr>
            <p:spPr bwMode="auto">
              <a:xfrm>
                <a:off x="1884" y="1408"/>
                <a:ext cx="10" cy="13"/>
              </a:xfrm>
              <a:custGeom>
                <a:avLst/>
                <a:gdLst>
                  <a:gd name="T0" fmla="*/ 4 w 10"/>
                  <a:gd name="T1" fmla="*/ 0 h 13"/>
                  <a:gd name="T2" fmla="*/ 0 w 10"/>
                  <a:gd name="T3" fmla="*/ 13 h 13"/>
                  <a:gd name="T4" fmla="*/ 4 w 10"/>
                  <a:gd name="T5" fmla="*/ 13 h 13"/>
                  <a:gd name="T6" fmla="*/ 7 w 10"/>
                  <a:gd name="T7" fmla="*/ 0 h 13"/>
                  <a:gd name="T8" fmla="*/ 10 w 10"/>
                  <a:gd name="T9" fmla="*/ 0 h 13"/>
                  <a:gd name="T10" fmla="*/ 7 w 10"/>
                  <a:gd name="T11" fmla="*/ 13 h 13"/>
                  <a:gd name="T12" fmla="*/ 4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4" y="0"/>
                    </a:moveTo>
                    <a:lnTo>
                      <a:pt x="0" y="13"/>
                    </a:lnTo>
                    <a:lnTo>
                      <a:pt x="4" y="13"/>
                    </a:lnTo>
                    <a:lnTo>
                      <a:pt x="7" y="0"/>
                    </a:lnTo>
                    <a:lnTo>
                      <a:pt x="10" y="0"/>
                    </a:lnTo>
                    <a:lnTo>
                      <a:pt x="7" y="13"/>
                    </a:lnTo>
                    <a:lnTo>
                      <a:pt x="4"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0" name="Freeform 95">
                <a:extLst>
                  <a:ext uri="{FF2B5EF4-FFF2-40B4-BE49-F238E27FC236}">
                    <a16:creationId xmlns:a16="http://schemas.microsoft.com/office/drawing/2014/main" id="{0456553D-5126-7130-7658-F6BD909E8F00}"/>
                  </a:ext>
                </a:extLst>
              </p:cNvPr>
              <p:cNvSpPr>
                <a:spLocks/>
              </p:cNvSpPr>
              <p:nvPr/>
            </p:nvSpPr>
            <p:spPr bwMode="auto">
              <a:xfrm>
                <a:off x="2075"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1" name="Freeform 96">
                <a:extLst>
                  <a:ext uri="{FF2B5EF4-FFF2-40B4-BE49-F238E27FC236}">
                    <a16:creationId xmlns:a16="http://schemas.microsoft.com/office/drawing/2014/main" id="{23015103-466F-6C7D-9B64-AAAC3EB06922}"/>
                  </a:ext>
                </a:extLst>
              </p:cNvPr>
              <p:cNvSpPr>
                <a:spLocks/>
              </p:cNvSpPr>
              <p:nvPr/>
            </p:nvSpPr>
            <p:spPr bwMode="auto">
              <a:xfrm>
                <a:off x="2079"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2" name="Freeform 97">
                <a:extLst>
                  <a:ext uri="{FF2B5EF4-FFF2-40B4-BE49-F238E27FC236}">
                    <a16:creationId xmlns:a16="http://schemas.microsoft.com/office/drawing/2014/main" id="{CF5F3D8E-E90E-ADE0-3455-BA24717DF656}"/>
                  </a:ext>
                </a:extLst>
              </p:cNvPr>
              <p:cNvSpPr>
                <a:spLocks/>
              </p:cNvSpPr>
              <p:nvPr/>
            </p:nvSpPr>
            <p:spPr bwMode="auto">
              <a:xfrm>
                <a:off x="2082"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3" name="Freeform 98">
                <a:extLst>
                  <a:ext uri="{FF2B5EF4-FFF2-40B4-BE49-F238E27FC236}">
                    <a16:creationId xmlns:a16="http://schemas.microsoft.com/office/drawing/2014/main" id="{1824A2C9-16F9-E63D-EC0C-80D17D7247E6}"/>
                  </a:ext>
                </a:extLst>
              </p:cNvPr>
              <p:cNvSpPr>
                <a:spLocks/>
              </p:cNvSpPr>
              <p:nvPr/>
            </p:nvSpPr>
            <p:spPr bwMode="auto">
              <a:xfrm>
                <a:off x="2085" y="1428"/>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4" name="Freeform 99">
                <a:extLst>
                  <a:ext uri="{FF2B5EF4-FFF2-40B4-BE49-F238E27FC236}">
                    <a16:creationId xmlns:a16="http://schemas.microsoft.com/office/drawing/2014/main" id="{BB2CAC45-C6BC-37F8-04F4-C7C594842E3D}"/>
                  </a:ext>
                </a:extLst>
              </p:cNvPr>
              <p:cNvSpPr>
                <a:spLocks/>
              </p:cNvSpPr>
              <p:nvPr/>
            </p:nvSpPr>
            <p:spPr bwMode="auto">
              <a:xfrm>
                <a:off x="2088" y="1428"/>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5" name="Freeform 100">
                <a:extLst>
                  <a:ext uri="{FF2B5EF4-FFF2-40B4-BE49-F238E27FC236}">
                    <a16:creationId xmlns:a16="http://schemas.microsoft.com/office/drawing/2014/main" id="{2580E722-24B7-23E5-8C30-2CFF027FB19C}"/>
                  </a:ext>
                </a:extLst>
              </p:cNvPr>
              <p:cNvSpPr>
                <a:spLocks/>
              </p:cNvSpPr>
              <p:nvPr/>
            </p:nvSpPr>
            <p:spPr bwMode="auto">
              <a:xfrm>
                <a:off x="2092" y="1425"/>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6" name="Freeform 101">
                <a:extLst>
                  <a:ext uri="{FF2B5EF4-FFF2-40B4-BE49-F238E27FC236}">
                    <a16:creationId xmlns:a16="http://schemas.microsoft.com/office/drawing/2014/main" id="{912D6E63-0196-13A3-816E-5FFEFF799155}"/>
                  </a:ext>
                </a:extLst>
              </p:cNvPr>
              <p:cNvSpPr>
                <a:spLocks/>
              </p:cNvSpPr>
              <p:nvPr/>
            </p:nvSpPr>
            <p:spPr bwMode="auto">
              <a:xfrm>
                <a:off x="2092"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7" name="Freeform 102">
                <a:extLst>
                  <a:ext uri="{FF2B5EF4-FFF2-40B4-BE49-F238E27FC236}">
                    <a16:creationId xmlns:a16="http://schemas.microsoft.com/office/drawing/2014/main" id="{C0143E4A-3ED7-787A-B97F-D7ADF014A204}"/>
                  </a:ext>
                </a:extLst>
              </p:cNvPr>
              <p:cNvSpPr>
                <a:spLocks/>
              </p:cNvSpPr>
              <p:nvPr/>
            </p:nvSpPr>
            <p:spPr bwMode="auto">
              <a:xfrm>
                <a:off x="2095"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8" name="Freeform 103">
                <a:extLst>
                  <a:ext uri="{FF2B5EF4-FFF2-40B4-BE49-F238E27FC236}">
                    <a16:creationId xmlns:a16="http://schemas.microsoft.com/office/drawing/2014/main" id="{CAD64428-1E25-E477-CB93-C9B9A9538006}"/>
                  </a:ext>
                </a:extLst>
              </p:cNvPr>
              <p:cNvSpPr>
                <a:spLocks/>
              </p:cNvSpPr>
              <p:nvPr/>
            </p:nvSpPr>
            <p:spPr bwMode="auto">
              <a:xfrm>
                <a:off x="209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9" name="Freeform 104">
                <a:extLst>
                  <a:ext uri="{FF2B5EF4-FFF2-40B4-BE49-F238E27FC236}">
                    <a16:creationId xmlns:a16="http://schemas.microsoft.com/office/drawing/2014/main" id="{F982D55A-10C5-7709-AA2A-00F9FB42E194}"/>
                  </a:ext>
                </a:extLst>
              </p:cNvPr>
              <p:cNvSpPr>
                <a:spLocks/>
              </p:cNvSpPr>
              <p:nvPr/>
            </p:nvSpPr>
            <p:spPr bwMode="auto">
              <a:xfrm>
                <a:off x="2092"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0" name="Freeform 105">
                <a:extLst>
                  <a:ext uri="{FF2B5EF4-FFF2-40B4-BE49-F238E27FC236}">
                    <a16:creationId xmlns:a16="http://schemas.microsoft.com/office/drawing/2014/main" id="{6E9D9571-DA31-4975-C951-7CE595A44287}"/>
                  </a:ext>
                </a:extLst>
              </p:cNvPr>
              <p:cNvSpPr>
                <a:spLocks/>
              </p:cNvSpPr>
              <p:nvPr/>
            </p:nvSpPr>
            <p:spPr bwMode="auto">
              <a:xfrm>
                <a:off x="209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1" name="Freeform 106">
                <a:extLst>
                  <a:ext uri="{FF2B5EF4-FFF2-40B4-BE49-F238E27FC236}">
                    <a16:creationId xmlns:a16="http://schemas.microsoft.com/office/drawing/2014/main" id="{FD970371-62ED-597C-EC1C-9579AC7F43BD}"/>
                  </a:ext>
                </a:extLst>
              </p:cNvPr>
              <p:cNvSpPr>
                <a:spLocks/>
              </p:cNvSpPr>
              <p:nvPr/>
            </p:nvSpPr>
            <p:spPr bwMode="auto">
              <a:xfrm>
                <a:off x="2088" y="1408"/>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2" name="Freeform 107">
                <a:extLst>
                  <a:ext uri="{FF2B5EF4-FFF2-40B4-BE49-F238E27FC236}">
                    <a16:creationId xmlns:a16="http://schemas.microsoft.com/office/drawing/2014/main" id="{273683DA-287D-B6D6-6D08-D42FDB78764F}"/>
                  </a:ext>
                </a:extLst>
              </p:cNvPr>
              <p:cNvSpPr>
                <a:spLocks/>
              </p:cNvSpPr>
              <p:nvPr/>
            </p:nvSpPr>
            <p:spPr bwMode="auto">
              <a:xfrm>
                <a:off x="2085"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3" name="Freeform 108">
                <a:extLst>
                  <a:ext uri="{FF2B5EF4-FFF2-40B4-BE49-F238E27FC236}">
                    <a16:creationId xmlns:a16="http://schemas.microsoft.com/office/drawing/2014/main" id="{F9CDD930-9CA8-7606-323B-74C833F3BFE7}"/>
                  </a:ext>
                </a:extLst>
              </p:cNvPr>
              <p:cNvSpPr>
                <a:spLocks/>
              </p:cNvSpPr>
              <p:nvPr/>
            </p:nvSpPr>
            <p:spPr bwMode="auto">
              <a:xfrm>
                <a:off x="2082"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4" name="Freeform 109">
                <a:extLst>
                  <a:ext uri="{FF2B5EF4-FFF2-40B4-BE49-F238E27FC236}">
                    <a16:creationId xmlns:a16="http://schemas.microsoft.com/office/drawing/2014/main" id="{5F43BE1D-80FD-A496-3DB9-067E9C35BCF4}"/>
                  </a:ext>
                </a:extLst>
              </p:cNvPr>
              <p:cNvSpPr>
                <a:spLocks/>
              </p:cNvSpPr>
              <p:nvPr/>
            </p:nvSpPr>
            <p:spPr bwMode="auto">
              <a:xfrm>
                <a:off x="2079"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5" name="Freeform 110">
                <a:extLst>
                  <a:ext uri="{FF2B5EF4-FFF2-40B4-BE49-F238E27FC236}">
                    <a16:creationId xmlns:a16="http://schemas.microsoft.com/office/drawing/2014/main" id="{E54AA8DE-D584-824D-F901-44E41EE2492A}"/>
                  </a:ext>
                </a:extLst>
              </p:cNvPr>
              <p:cNvSpPr>
                <a:spLocks/>
              </p:cNvSpPr>
              <p:nvPr/>
            </p:nvSpPr>
            <p:spPr bwMode="auto">
              <a:xfrm>
                <a:off x="2075"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6" name="Freeform 111">
                <a:extLst>
                  <a:ext uri="{FF2B5EF4-FFF2-40B4-BE49-F238E27FC236}">
                    <a16:creationId xmlns:a16="http://schemas.microsoft.com/office/drawing/2014/main" id="{0B4A2546-736F-C132-6018-20E9647B9321}"/>
                  </a:ext>
                </a:extLst>
              </p:cNvPr>
              <p:cNvSpPr>
                <a:spLocks/>
              </p:cNvSpPr>
              <p:nvPr/>
            </p:nvSpPr>
            <p:spPr bwMode="auto">
              <a:xfrm>
                <a:off x="1917" y="1421"/>
                <a:ext cx="7" cy="4"/>
              </a:xfrm>
              <a:custGeom>
                <a:avLst/>
                <a:gdLst>
                  <a:gd name="T0" fmla="*/ 0 w 7"/>
                  <a:gd name="T1" fmla="*/ 0 h 4"/>
                  <a:gd name="T2" fmla="*/ 0 w 7"/>
                  <a:gd name="T3" fmla="*/ 4 h 4"/>
                  <a:gd name="T4" fmla="*/ 4 w 7"/>
                  <a:gd name="T5" fmla="*/ 4 h 4"/>
                  <a:gd name="T6" fmla="*/ 4 w 7"/>
                  <a:gd name="T7" fmla="*/ 0 h 4"/>
                  <a:gd name="T8" fmla="*/ 7 w 7"/>
                  <a:gd name="T9" fmla="*/ 0 h 4"/>
                  <a:gd name="T10" fmla="*/ 7 w 7"/>
                  <a:gd name="T11" fmla="*/ 4 h 4"/>
                  <a:gd name="T12" fmla="*/ 4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4" y="4"/>
                    </a:lnTo>
                    <a:lnTo>
                      <a:pt x="4" y="0"/>
                    </a:lnTo>
                    <a:lnTo>
                      <a:pt x="7" y="0"/>
                    </a:lnTo>
                    <a:lnTo>
                      <a:pt x="7" y="4"/>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7" name="Freeform 112">
                <a:extLst>
                  <a:ext uri="{FF2B5EF4-FFF2-40B4-BE49-F238E27FC236}">
                    <a16:creationId xmlns:a16="http://schemas.microsoft.com/office/drawing/2014/main" id="{14C86657-86CB-7989-B1E1-C469FE458233}"/>
                  </a:ext>
                </a:extLst>
              </p:cNvPr>
              <p:cNvSpPr>
                <a:spLocks/>
              </p:cNvSpPr>
              <p:nvPr/>
            </p:nvSpPr>
            <p:spPr bwMode="auto">
              <a:xfrm>
                <a:off x="1921" y="142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8" name="Freeform 113">
                <a:extLst>
                  <a:ext uri="{FF2B5EF4-FFF2-40B4-BE49-F238E27FC236}">
                    <a16:creationId xmlns:a16="http://schemas.microsoft.com/office/drawing/2014/main" id="{77A76AF9-FC54-31B2-C904-3FB9046DF79A}"/>
                  </a:ext>
                </a:extLst>
              </p:cNvPr>
              <p:cNvSpPr>
                <a:spLocks/>
              </p:cNvSpPr>
              <p:nvPr/>
            </p:nvSpPr>
            <p:spPr bwMode="auto">
              <a:xfrm>
                <a:off x="192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9" name="Freeform 114">
                <a:extLst>
                  <a:ext uri="{FF2B5EF4-FFF2-40B4-BE49-F238E27FC236}">
                    <a16:creationId xmlns:a16="http://schemas.microsoft.com/office/drawing/2014/main" id="{DFBF7617-C078-0EE5-25C6-CE76BA3CE7BD}"/>
                  </a:ext>
                </a:extLst>
              </p:cNvPr>
              <p:cNvSpPr>
                <a:spLocks/>
              </p:cNvSpPr>
              <p:nvPr/>
            </p:nvSpPr>
            <p:spPr bwMode="auto">
              <a:xfrm>
                <a:off x="1927" y="1425"/>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0" name="Freeform 115">
                <a:extLst>
                  <a:ext uri="{FF2B5EF4-FFF2-40B4-BE49-F238E27FC236}">
                    <a16:creationId xmlns:a16="http://schemas.microsoft.com/office/drawing/2014/main" id="{AA6981C0-C0E3-8686-4778-EAA3B9BC0D75}"/>
                  </a:ext>
                </a:extLst>
              </p:cNvPr>
              <p:cNvSpPr>
                <a:spLocks/>
              </p:cNvSpPr>
              <p:nvPr/>
            </p:nvSpPr>
            <p:spPr bwMode="auto">
              <a:xfrm>
                <a:off x="1930" y="1425"/>
                <a:ext cx="4" cy="10"/>
              </a:xfrm>
              <a:custGeom>
                <a:avLst/>
                <a:gdLst>
                  <a:gd name="T0" fmla="*/ 0 w 4"/>
                  <a:gd name="T1" fmla="*/ 3 h 10"/>
                  <a:gd name="T2" fmla="*/ 4 w 4"/>
                  <a:gd name="T3" fmla="*/ 0 h 10"/>
                  <a:gd name="T4" fmla="*/ 4 w 4"/>
                  <a:gd name="T5" fmla="*/ 3 h 10"/>
                  <a:gd name="T6" fmla="*/ 0 w 4"/>
                  <a:gd name="T7" fmla="*/ 6 h 10"/>
                  <a:gd name="T8" fmla="*/ 0 w 4"/>
                  <a:gd name="T9" fmla="*/ 10 h 10"/>
                  <a:gd name="T10" fmla="*/ 4 w 4"/>
                  <a:gd name="T11" fmla="*/ 6 h 10"/>
                  <a:gd name="T12" fmla="*/ 4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3"/>
                    </a:moveTo>
                    <a:lnTo>
                      <a:pt x="4" y="0"/>
                    </a:lnTo>
                    <a:lnTo>
                      <a:pt x="4" y="3"/>
                    </a:lnTo>
                    <a:lnTo>
                      <a:pt x="0" y="6"/>
                    </a:lnTo>
                    <a:lnTo>
                      <a:pt x="0" y="10"/>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1" name="Freeform 116">
                <a:extLst>
                  <a:ext uri="{FF2B5EF4-FFF2-40B4-BE49-F238E27FC236}">
                    <a16:creationId xmlns:a16="http://schemas.microsoft.com/office/drawing/2014/main" id="{A62C9BD4-9941-4EF7-92F0-399531BE596B}"/>
                  </a:ext>
                </a:extLst>
              </p:cNvPr>
              <p:cNvSpPr>
                <a:spLocks/>
              </p:cNvSpPr>
              <p:nvPr/>
            </p:nvSpPr>
            <p:spPr bwMode="auto">
              <a:xfrm>
                <a:off x="1934" y="1425"/>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2" name="Freeform 117">
                <a:extLst>
                  <a:ext uri="{FF2B5EF4-FFF2-40B4-BE49-F238E27FC236}">
                    <a16:creationId xmlns:a16="http://schemas.microsoft.com/office/drawing/2014/main" id="{E0C7962F-8F10-65E8-9355-D0A24A40A3E1}"/>
                  </a:ext>
                </a:extLst>
              </p:cNvPr>
              <p:cNvSpPr>
                <a:spLocks/>
              </p:cNvSpPr>
              <p:nvPr/>
            </p:nvSpPr>
            <p:spPr bwMode="auto">
              <a:xfrm>
                <a:off x="1934" y="142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3" name="Freeform 118">
                <a:extLst>
                  <a:ext uri="{FF2B5EF4-FFF2-40B4-BE49-F238E27FC236}">
                    <a16:creationId xmlns:a16="http://schemas.microsoft.com/office/drawing/2014/main" id="{BAE36243-AC8E-CA9A-769A-70574E2A13B4}"/>
                  </a:ext>
                </a:extLst>
              </p:cNvPr>
              <p:cNvSpPr>
                <a:spLocks/>
              </p:cNvSpPr>
              <p:nvPr/>
            </p:nvSpPr>
            <p:spPr bwMode="auto">
              <a:xfrm>
                <a:off x="1937" y="1418"/>
                <a:ext cx="3" cy="10"/>
              </a:xfrm>
              <a:custGeom>
                <a:avLst/>
                <a:gdLst>
                  <a:gd name="T0" fmla="*/ 0 w 3"/>
                  <a:gd name="T1" fmla="*/ 3 h 10"/>
                  <a:gd name="T2" fmla="*/ 3 w 3"/>
                  <a:gd name="T3" fmla="*/ 0 h 10"/>
                  <a:gd name="T4" fmla="*/ 3 w 3"/>
                  <a:gd name="T5" fmla="*/ 3 h 10"/>
                  <a:gd name="T6" fmla="*/ 0 w 3"/>
                  <a:gd name="T7" fmla="*/ 7 h 10"/>
                  <a:gd name="T8" fmla="*/ 0 w 3"/>
                  <a:gd name="T9" fmla="*/ 10 h 10"/>
                  <a:gd name="T10" fmla="*/ 3 w 3"/>
                  <a:gd name="T11" fmla="*/ 7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7"/>
                    </a:lnTo>
                    <a:lnTo>
                      <a:pt x="0" y="10"/>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4" name="Freeform 119">
                <a:extLst>
                  <a:ext uri="{FF2B5EF4-FFF2-40B4-BE49-F238E27FC236}">
                    <a16:creationId xmlns:a16="http://schemas.microsoft.com/office/drawing/2014/main" id="{8F10F72D-C835-08BA-F59C-ECE90F11F294}"/>
                  </a:ext>
                </a:extLst>
              </p:cNvPr>
              <p:cNvSpPr>
                <a:spLocks/>
              </p:cNvSpPr>
              <p:nvPr/>
            </p:nvSpPr>
            <p:spPr bwMode="auto">
              <a:xfrm>
                <a:off x="1937"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5" name="Freeform 120">
                <a:extLst>
                  <a:ext uri="{FF2B5EF4-FFF2-40B4-BE49-F238E27FC236}">
                    <a16:creationId xmlns:a16="http://schemas.microsoft.com/office/drawing/2014/main" id="{E5A06D13-5CBD-6C5E-7309-4C3F6D3228FB}"/>
                  </a:ext>
                </a:extLst>
              </p:cNvPr>
              <p:cNvSpPr>
                <a:spLocks/>
              </p:cNvSpPr>
              <p:nvPr/>
            </p:nvSpPr>
            <p:spPr bwMode="auto">
              <a:xfrm>
                <a:off x="1934" y="1415"/>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6" name="Freeform 121">
                <a:extLst>
                  <a:ext uri="{FF2B5EF4-FFF2-40B4-BE49-F238E27FC236}">
                    <a16:creationId xmlns:a16="http://schemas.microsoft.com/office/drawing/2014/main" id="{79F40A1A-4F5A-F0E2-5668-5F27A608109C}"/>
                  </a:ext>
                </a:extLst>
              </p:cNvPr>
              <p:cNvSpPr>
                <a:spLocks/>
              </p:cNvSpPr>
              <p:nvPr/>
            </p:nvSpPr>
            <p:spPr bwMode="auto">
              <a:xfrm>
                <a:off x="1934" y="1408"/>
                <a:ext cx="3" cy="10"/>
              </a:xfrm>
              <a:custGeom>
                <a:avLst/>
                <a:gdLst>
                  <a:gd name="T0" fmla="*/ 3 w 3"/>
                  <a:gd name="T1" fmla="*/ 3 h 10"/>
                  <a:gd name="T2" fmla="*/ 0 w 3"/>
                  <a:gd name="T3" fmla="*/ 0 h 10"/>
                  <a:gd name="T4" fmla="*/ 0 w 3"/>
                  <a:gd name="T5" fmla="*/ 3 h 10"/>
                  <a:gd name="T6" fmla="*/ 3 w 3"/>
                  <a:gd name="T7" fmla="*/ 7 h 10"/>
                  <a:gd name="T8" fmla="*/ 3 w 3"/>
                  <a:gd name="T9" fmla="*/ 10 h 10"/>
                  <a:gd name="T10" fmla="*/ 0 w 3"/>
                  <a:gd name="T11" fmla="*/ 7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7"/>
                    </a:lnTo>
                    <a:lnTo>
                      <a:pt x="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7" name="Freeform 122">
                <a:extLst>
                  <a:ext uri="{FF2B5EF4-FFF2-40B4-BE49-F238E27FC236}">
                    <a16:creationId xmlns:a16="http://schemas.microsoft.com/office/drawing/2014/main" id="{EBF8B05C-39D0-CB3F-7364-E6C3B5AE6119}"/>
                  </a:ext>
                </a:extLst>
              </p:cNvPr>
              <p:cNvSpPr>
                <a:spLocks/>
              </p:cNvSpPr>
              <p:nvPr/>
            </p:nvSpPr>
            <p:spPr bwMode="auto">
              <a:xfrm>
                <a:off x="1930" y="1408"/>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8" name="Freeform 123">
                <a:extLst>
                  <a:ext uri="{FF2B5EF4-FFF2-40B4-BE49-F238E27FC236}">
                    <a16:creationId xmlns:a16="http://schemas.microsoft.com/office/drawing/2014/main" id="{5370E126-F9B2-8829-05B3-1FB4C37AB4AB}"/>
                  </a:ext>
                </a:extLst>
              </p:cNvPr>
              <p:cNvSpPr>
                <a:spLocks/>
              </p:cNvSpPr>
              <p:nvPr/>
            </p:nvSpPr>
            <p:spPr bwMode="auto">
              <a:xfrm>
                <a:off x="1927" y="1408"/>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9" name="Freeform 124">
                <a:extLst>
                  <a:ext uri="{FF2B5EF4-FFF2-40B4-BE49-F238E27FC236}">
                    <a16:creationId xmlns:a16="http://schemas.microsoft.com/office/drawing/2014/main" id="{E792A484-0706-3AB0-D910-5AA0CEA6412E}"/>
                  </a:ext>
                </a:extLst>
              </p:cNvPr>
              <p:cNvSpPr>
                <a:spLocks/>
              </p:cNvSpPr>
              <p:nvPr/>
            </p:nvSpPr>
            <p:spPr bwMode="auto">
              <a:xfrm>
                <a:off x="1924" y="140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0" name="Freeform 125">
                <a:extLst>
                  <a:ext uri="{FF2B5EF4-FFF2-40B4-BE49-F238E27FC236}">
                    <a16:creationId xmlns:a16="http://schemas.microsoft.com/office/drawing/2014/main" id="{1B14BAD7-308B-5EF6-2A28-CE85A5419D66}"/>
                  </a:ext>
                </a:extLst>
              </p:cNvPr>
              <p:cNvSpPr>
                <a:spLocks/>
              </p:cNvSpPr>
              <p:nvPr/>
            </p:nvSpPr>
            <p:spPr bwMode="auto">
              <a:xfrm>
                <a:off x="1921" y="1411"/>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1" name="Freeform 126">
                <a:extLst>
                  <a:ext uri="{FF2B5EF4-FFF2-40B4-BE49-F238E27FC236}">
                    <a16:creationId xmlns:a16="http://schemas.microsoft.com/office/drawing/2014/main" id="{96D40E6F-BA90-1550-5DB1-083A0ED4602B}"/>
                  </a:ext>
                </a:extLst>
              </p:cNvPr>
              <p:cNvSpPr>
                <a:spLocks/>
              </p:cNvSpPr>
              <p:nvPr/>
            </p:nvSpPr>
            <p:spPr bwMode="auto">
              <a:xfrm>
                <a:off x="1917" y="141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2" name="Freeform 127">
                <a:extLst>
                  <a:ext uri="{FF2B5EF4-FFF2-40B4-BE49-F238E27FC236}">
                    <a16:creationId xmlns:a16="http://schemas.microsoft.com/office/drawing/2014/main" id="{1F49538E-25CD-3CB9-91DB-F345230D2696}"/>
                  </a:ext>
                </a:extLst>
              </p:cNvPr>
              <p:cNvSpPr>
                <a:spLocks/>
              </p:cNvSpPr>
              <p:nvPr/>
            </p:nvSpPr>
            <p:spPr bwMode="auto">
              <a:xfrm>
                <a:off x="2128" y="1362"/>
                <a:ext cx="39" cy="7"/>
              </a:xfrm>
              <a:custGeom>
                <a:avLst/>
                <a:gdLst>
                  <a:gd name="T0" fmla="*/ 39 w 39"/>
                  <a:gd name="T1" fmla="*/ 0 h 7"/>
                  <a:gd name="T2" fmla="*/ 0 w 39"/>
                  <a:gd name="T3" fmla="*/ 0 h 7"/>
                  <a:gd name="T4" fmla="*/ 0 w 39"/>
                  <a:gd name="T5" fmla="*/ 3 h 7"/>
                  <a:gd name="T6" fmla="*/ 39 w 39"/>
                  <a:gd name="T7" fmla="*/ 3 h 7"/>
                  <a:gd name="T8" fmla="*/ 39 w 39"/>
                  <a:gd name="T9" fmla="*/ 7 h 7"/>
                  <a:gd name="T10" fmla="*/ 0 w 39"/>
                  <a:gd name="T11" fmla="*/ 7 h 7"/>
                  <a:gd name="T12" fmla="*/ 0 w 3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
                    <a:moveTo>
                      <a:pt x="39" y="0"/>
                    </a:moveTo>
                    <a:lnTo>
                      <a:pt x="0" y="0"/>
                    </a:lnTo>
                    <a:lnTo>
                      <a:pt x="0" y="3"/>
                    </a:lnTo>
                    <a:lnTo>
                      <a:pt x="39" y="3"/>
                    </a:lnTo>
                    <a:lnTo>
                      <a:pt x="39"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3" name="Freeform 128">
                <a:extLst>
                  <a:ext uri="{FF2B5EF4-FFF2-40B4-BE49-F238E27FC236}">
                    <a16:creationId xmlns:a16="http://schemas.microsoft.com/office/drawing/2014/main" id="{4489E1C3-C7C7-4DB3-2FCC-2BECDF3EEE2B}"/>
                  </a:ext>
                </a:extLst>
              </p:cNvPr>
              <p:cNvSpPr>
                <a:spLocks/>
              </p:cNvSpPr>
              <p:nvPr/>
            </p:nvSpPr>
            <p:spPr bwMode="auto">
              <a:xfrm>
                <a:off x="1973" y="1362"/>
                <a:ext cx="73" cy="7"/>
              </a:xfrm>
              <a:custGeom>
                <a:avLst/>
                <a:gdLst>
                  <a:gd name="T0" fmla="*/ 73 w 73"/>
                  <a:gd name="T1" fmla="*/ 0 h 7"/>
                  <a:gd name="T2" fmla="*/ 0 w 73"/>
                  <a:gd name="T3" fmla="*/ 0 h 7"/>
                  <a:gd name="T4" fmla="*/ 0 w 73"/>
                  <a:gd name="T5" fmla="*/ 3 h 7"/>
                  <a:gd name="T6" fmla="*/ 73 w 73"/>
                  <a:gd name="T7" fmla="*/ 3 h 7"/>
                  <a:gd name="T8" fmla="*/ 73 w 73"/>
                  <a:gd name="T9" fmla="*/ 7 h 7"/>
                  <a:gd name="T10" fmla="*/ 0 w 73"/>
                  <a:gd name="T11" fmla="*/ 7 h 7"/>
                  <a:gd name="T12" fmla="*/ 0 w 7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7">
                    <a:moveTo>
                      <a:pt x="73" y="0"/>
                    </a:moveTo>
                    <a:lnTo>
                      <a:pt x="0" y="0"/>
                    </a:lnTo>
                    <a:lnTo>
                      <a:pt x="0" y="3"/>
                    </a:lnTo>
                    <a:lnTo>
                      <a:pt x="73" y="3"/>
                    </a:lnTo>
                    <a:lnTo>
                      <a:pt x="7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4" name="Freeform 129">
                <a:extLst>
                  <a:ext uri="{FF2B5EF4-FFF2-40B4-BE49-F238E27FC236}">
                    <a16:creationId xmlns:a16="http://schemas.microsoft.com/office/drawing/2014/main" id="{CEC1B0CB-45B2-6762-5799-B3A7B3783BD2}"/>
                  </a:ext>
                </a:extLst>
              </p:cNvPr>
              <p:cNvSpPr>
                <a:spLocks/>
              </p:cNvSpPr>
              <p:nvPr/>
            </p:nvSpPr>
            <p:spPr bwMode="auto">
              <a:xfrm>
                <a:off x="3066" y="1428"/>
                <a:ext cx="10" cy="13"/>
              </a:xfrm>
              <a:custGeom>
                <a:avLst/>
                <a:gdLst>
                  <a:gd name="T0" fmla="*/ 0 w 10"/>
                  <a:gd name="T1" fmla="*/ 0 h 13"/>
                  <a:gd name="T2" fmla="*/ 3 w 10"/>
                  <a:gd name="T3" fmla="*/ 13 h 13"/>
                  <a:gd name="T4" fmla="*/ 6 w 10"/>
                  <a:gd name="T5" fmla="*/ 13 h 13"/>
                  <a:gd name="T6" fmla="*/ 3 w 10"/>
                  <a:gd name="T7" fmla="*/ 0 h 13"/>
                  <a:gd name="T8" fmla="*/ 6 w 10"/>
                  <a:gd name="T9" fmla="*/ 0 h 13"/>
                  <a:gd name="T10" fmla="*/ 10 w 10"/>
                  <a:gd name="T11" fmla="*/ 13 h 13"/>
                  <a:gd name="T12" fmla="*/ 6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3" y="13"/>
                    </a:lnTo>
                    <a:lnTo>
                      <a:pt x="6" y="13"/>
                    </a:lnTo>
                    <a:lnTo>
                      <a:pt x="3" y="0"/>
                    </a:lnTo>
                    <a:lnTo>
                      <a:pt x="6" y="0"/>
                    </a:lnTo>
                    <a:lnTo>
                      <a:pt x="10" y="13"/>
                    </a:lnTo>
                    <a:lnTo>
                      <a:pt x="6"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5" name="Freeform 130">
                <a:extLst>
                  <a:ext uri="{FF2B5EF4-FFF2-40B4-BE49-F238E27FC236}">
                    <a16:creationId xmlns:a16="http://schemas.microsoft.com/office/drawing/2014/main" id="{5BDE720B-FE45-252E-1865-C52D6494AAA0}"/>
                  </a:ext>
                </a:extLst>
              </p:cNvPr>
              <p:cNvSpPr>
                <a:spLocks/>
              </p:cNvSpPr>
              <p:nvPr/>
            </p:nvSpPr>
            <p:spPr bwMode="auto">
              <a:xfrm>
                <a:off x="3069" y="1441"/>
                <a:ext cx="10" cy="10"/>
              </a:xfrm>
              <a:custGeom>
                <a:avLst/>
                <a:gdLst>
                  <a:gd name="T0" fmla="*/ 0 w 10"/>
                  <a:gd name="T1" fmla="*/ 0 h 10"/>
                  <a:gd name="T2" fmla="*/ 3 w 10"/>
                  <a:gd name="T3" fmla="*/ 10 h 10"/>
                  <a:gd name="T4" fmla="*/ 7 w 10"/>
                  <a:gd name="T5" fmla="*/ 10 h 10"/>
                  <a:gd name="T6" fmla="*/ 3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3" y="10"/>
                    </a:lnTo>
                    <a:lnTo>
                      <a:pt x="7" y="10"/>
                    </a:lnTo>
                    <a:lnTo>
                      <a:pt x="3"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6" name="Freeform 131">
                <a:extLst>
                  <a:ext uri="{FF2B5EF4-FFF2-40B4-BE49-F238E27FC236}">
                    <a16:creationId xmlns:a16="http://schemas.microsoft.com/office/drawing/2014/main" id="{C94E6CC0-EB4A-89F1-0061-BBDF1D35A197}"/>
                  </a:ext>
                </a:extLst>
              </p:cNvPr>
              <p:cNvSpPr>
                <a:spLocks/>
              </p:cNvSpPr>
              <p:nvPr/>
            </p:nvSpPr>
            <p:spPr bwMode="auto">
              <a:xfrm>
                <a:off x="3076"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 name="Freeform 132">
                <a:extLst>
                  <a:ext uri="{FF2B5EF4-FFF2-40B4-BE49-F238E27FC236}">
                    <a16:creationId xmlns:a16="http://schemas.microsoft.com/office/drawing/2014/main" id="{C0B4F2F4-9259-77D1-4186-CA03C7DD1BA3}"/>
                  </a:ext>
                </a:extLst>
              </p:cNvPr>
              <p:cNvSpPr>
                <a:spLocks/>
              </p:cNvSpPr>
              <p:nvPr/>
            </p:nvSpPr>
            <p:spPr bwMode="auto">
              <a:xfrm>
                <a:off x="3086" y="1458"/>
                <a:ext cx="13" cy="9"/>
              </a:xfrm>
              <a:custGeom>
                <a:avLst/>
                <a:gdLst>
                  <a:gd name="T0" fmla="*/ 0 w 13"/>
                  <a:gd name="T1" fmla="*/ 0 h 9"/>
                  <a:gd name="T2" fmla="*/ 13 w 13"/>
                  <a:gd name="T3" fmla="*/ 3 h 9"/>
                  <a:gd name="T4" fmla="*/ 13 w 13"/>
                  <a:gd name="T5" fmla="*/ 6 h 9"/>
                  <a:gd name="T6" fmla="*/ 0 w 13"/>
                  <a:gd name="T7" fmla="*/ 3 h 9"/>
                  <a:gd name="T8" fmla="*/ 0 w 13"/>
                  <a:gd name="T9" fmla="*/ 6 h 9"/>
                  <a:gd name="T10" fmla="*/ 13 w 13"/>
                  <a:gd name="T11" fmla="*/ 9 h 9"/>
                  <a:gd name="T12" fmla="*/ 13 w 1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13" y="3"/>
                    </a:lnTo>
                    <a:lnTo>
                      <a:pt x="13" y="6"/>
                    </a:lnTo>
                    <a:lnTo>
                      <a:pt x="0" y="3"/>
                    </a:lnTo>
                    <a:lnTo>
                      <a:pt x="0" y="6"/>
                    </a:lnTo>
                    <a:lnTo>
                      <a:pt x="13" y="9"/>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 name="Freeform 133">
                <a:extLst>
                  <a:ext uri="{FF2B5EF4-FFF2-40B4-BE49-F238E27FC236}">
                    <a16:creationId xmlns:a16="http://schemas.microsoft.com/office/drawing/2014/main" id="{C0552034-922F-5744-165C-32B8E5D2F27F}"/>
                  </a:ext>
                </a:extLst>
              </p:cNvPr>
              <p:cNvSpPr>
                <a:spLocks/>
              </p:cNvSpPr>
              <p:nvPr/>
            </p:nvSpPr>
            <p:spPr bwMode="auto">
              <a:xfrm>
                <a:off x="3099" y="1461"/>
                <a:ext cx="10" cy="10"/>
              </a:xfrm>
              <a:custGeom>
                <a:avLst/>
                <a:gdLst>
                  <a:gd name="T0" fmla="*/ 0 w 10"/>
                  <a:gd name="T1" fmla="*/ 0 h 10"/>
                  <a:gd name="T2" fmla="*/ 10 w 10"/>
                  <a:gd name="T3" fmla="*/ 3 h 10"/>
                  <a:gd name="T4" fmla="*/ 10 w 10"/>
                  <a:gd name="T5" fmla="*/ 6 h 10"/>
                  <a:gd name="T6" fmla="*/ 0 w 10"/>
                  <a:gd name="T7" fmla="*/ 3 h 10"/>
                  <a:gd name="T8" fmla="*/ 0 w 10"/>
                  <a:gd name="T9" fmla="*/ 6 h 10"/>
                  <a:gd name="T10" fmla="*/ 10 w 10"/>
                  <a:gd name="T11" fmla="*/ 10 h 10"/>
                  <a:gd name="T12" fmla="*/ 10 w 1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10" y="3"/>
                    </a:lnTo>
                    <a:lnTo>
                      <a:pt x="10" y="6"/>
                    </a:lnTo>
                    <a:lnTo>
                      <a:pt x="0" y="3"/>
                    </a:lnTo>
                    <a:lnTo>
                      <a:pt x="0" y="6"/>
                    </a:lnTo>
                    <a:lnTo>
                      <a:pt x="10" y="10"/>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 name="Freeform 134">
                <a:extLst>
                  <a:ext uri="{FF2B5EF4-FFF2-40B4-BE49-F238E27FC236}">
                    <a16:creationId xmlns:a16="http://schemas.microsoft.com/office/drawing/2014/main" id="{3048DE76-E68B-569B-69DA-C19EF9366D4F}"/>
                  </a:ext>
                </a:extLst>
              </p:cNvPr>
              <p:cNvSpPr>
                <a:spLocks/>
              </p:cNvSpPr>
              <p:nvPr/>
            </p:nvSpPr>
            <p:spPr bwMode="auto">
              <a:xfrm>
                <a:off x="3109"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 name="Freeform 135">
                <a:extLst>
                  <a:ext uri="{FF2B5EF4-FFF2-40B4-BE49-F238E27FC236}">
                    <a16:creationId xmlns:a16="http://schemas.microsoft.com/office/drawing/2014/main" id="{51C92663-84F6-1620-221D-EFA31829DA8B}"/>
                  </a:ext>
                </a:extLst>
              </p:cNvPr>
              <p:cNvSpPr>
                <a:spLocks/>
              </p:cNvSpPr>
              <p:nvPr/>
            </p:nvSpPr>
            <p:spPr bwMode="auto">
              <a:xfrm>
                <a:off x="3122" y="1458"/>
                <a:ext cx="13" cy="9"/>
              </a:xfrm>
              <a:custGeom>
                <a:avLst/>
                <a:gdLst>
                  <a:gd name="T0" fmla="*/ 0 w 13"/>
                  <a:gd name="T1" fmla="*/ 3 h 9"/>
                  <a:gd name="T2" fmla="*/ 13 w 13"/>
                  <a:gd name="T3" fmla="*/ 0 h 9"/>
                  <a:gd name="T4" fmla="*/ 13 w 13"/>
                  <a:gd name="T5" fmla="*/ 3 h 9"/>
                  <a:gd name="T6" fmla="*/ 0 w 13"/>
                  <a:gd name="T7" fmla="*/ 6 h 9"/>
                  <a:gd name="T8" fmla="*/ 0 w 13"/>
                  <a:gd name="T9" fmla="*/ 9 h 9"/>
                  <a:gd name="T10" fmla="*/ 13 w 13"/>
                  <a:gd name="T11" fmla="*/ 6 h 9"/>
                  <a:gd name="T12" fmla="*/ 13 w 1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3"/>
                    </a:moveTo>
                    <a:lnTo>
                      <a:pt x="13" y="0"/>
                    </a:lnTo>
                    <a:lnTo>
                      <a:pt x="13" y="3"/>
                    </a:lnTo>
                    <a:lnTo>
                      <a:pt x="0" y="6"/>
                    </a:lnTo>
                    <a:lnTo>
                      <a:pt x="0" y="9"/>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 name="Freeform 136">
                <a:extLst>
                  <a:ext uri="{FF2B5EF4-FFF2-40B4-BE49-F238E27FC236}">
                    <a16:creationId xmlns:a16="http://schemas.microsoft.com/office/drawing/2014/main" id="{8664266A-E5C3-DC8C-FB83-9BA3A1D884A4}"/>
                  </a:ext>
                </a:extLst>
              </p:cNvPr>
              <p:cNvSpPr>
                <a:spLocks/>
              </p:cNvSpPr>
              <p:nvPr/>
            </p:nvSpPr>
            <p:spPr bwMode="auto">
              <a:xfrm>
                <a:off x="3132" y="1451"/>
                <a:ext cx="13" cy="10"/>
              </a:xfrm>
              <a:custGeom>
                <a:avLst/>
                <a:gdLst>
                  <a:gd name="T0" fmla="*/ 0 w 13"/>
                  <a:gd name="T1" fmla="*/ 10 h 10"/>
                  <a:gd name="T2" fmla="*/ 6 w 13"/>
                  <a:gd name="T3" fmla="*/ 0 h 10"/>
                  <a:gd name="T4" fmla="*/ 10 w 13"/>
                  <a:gd name="T5" fmla="*/ 0 h 10"/>
                  <a:gd name="T6" fmla="*/ 3 w 13"/>
                  <a:gd name="T7" fmla="*/ 10 h 10"/>
                  <a:gd name="T8" fmla="*/ 6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6" y="0"/>
                    </a:lnTo>
                    <a:lnTo>
                      <a:pt x="10" y="0"/>
                    </a:lnTo>
                    <a:lnTo>
                      <a:pt x="3" y="10"/>
                    </a:lnTo>
                    <a:lnTo>
                      <a:pt x="6"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 name="Freeform 137">
                <a:extLst>
                  <a:ext uri="{FF2B5EF4-FFF2-40B4-BE49-F238E27FC236}">
                    <a16:creationId xmlns:a16="http://schemas.microsoft.com/office/drawing/2014/main" id="{0C824083-19B2-2F90-6DEE-AFAB252F6AEA}"/>
                  </a:ext>
                </a:extLst>
              </p:cNvPr>
              <p:cNvSpPr>
                <a:spLocks/>
              </p:cNvSpPr>
              <p:nvPr/>
            </p:nvSpPr>
            <p:spPr bwMode="auto">
              <a:xfrm>
                <a:off x="3138" y="1441"/>
                <a:ext cx="13" cy="10"/>
              </a:xfrm>
              <a:custGeom>
                <a:avLst/>
                <a:gdLst>
                  <a:gd name="T0" fmla="*/ 0 w 13"/>
                  <a:gd name="T1" fmla="*/ 10 h 10"/>
                  <a:gd name="T2" fmla="*/ 7 w 13"/>
                  <a:gd name="T3" fmla="*/ 0 h 10"/>
                  <a:gd name="T4" fmla="*/ 10 w 13"/>
                  <a:gd name="T5" fmla="*/ 0 h 10"/>
                  <a:gd name="T6" fmla="*/ 4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4"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 name="Freeform 138">
                <a:extLst>
                  <a:ext uri="{FF2B5EF4-FFF2-40B4-BE49-F238E27FC236}">
                    <a16:creationId xmlns:a16="http://schemas.microsoft.com/office/drawing/2014/main" id="{F4F18405-C262-9F83-8B17-2E8ACF904E11}"/>
                  </a:ext>
                </a:extLst>
              </p:cNvPr>
              <p:cNvSpPr>
                <a:spLocks/>
              </p:cNvSpPr>
              <p:nvPr/>
            </p:nvSpPr>
            <p:spPr bwMode="auto">
              <a:xfrm>
                <a:off x="3145"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 name="Freeform 139">
                <a:extLst>
                  <a:ext uri="{FF2B5EF4-FFF2-40B4-BE49-F238E27FC236}">
                    <a16:creationId xmlns:a16="http://schemas.microsoft.com/office/drawing/2014/main" id="{C0C17EE0-422E-73ED-BBAF-158C8DFF091A}"/>
                  </a:ext>
                </a:extLst>
              </p:cNvPr>
              <p:cNvSpPr>
                <a:spLocks/>
              </p:cNvSpPr>
              <p:nvPr/>
            </p:nvSpPr>
            <p:spPr bwMode="auto">
              <a:xfrm>
                <a:off x="3145"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5" name="Freeform 140">
                <a:extLst>
                  <a:ext uri="{FF2B5EF4-FFF2-40B4-BE49-F238E27FC236}">
                    <a16:creationId xmlns:a16="http://schemas.microsoft.com/office/drawing/2014/main" id="{80D186A5-621F-B36C-8ECB-00530604FEA3}"/>
                  </a:ext>
                </a:extLst>
              </p:cNvPr>
              <p:cNvSpPr>
                <a:spLocks/>
              </p:cNvSpPr>
              <p:nvPr/>
            </p:nvSpPr>
            <p:spPr bwMode="auto">
              <a:xfrm>
                <a:off x="3138" y="1405"/>
                <a:ext cx="13" cy="10"/>
              </a:xfrm>
              <a:custGeom>
                <a:avLst/>
                <a:gdLst>
                  <a:gd name="T0" fmla="*/ 7 w 13"/>
                  <a:gd name="T1" fmla="*/ 10 h 10"/>
                  <a:gd name="T2" fmla="*/ 0 w 13"/>
                  <a:gd name="T3" fmla="*/ 0 h 10"/>
                  <a:gd name="T4" fmla="*/ 4 w 13"/>
                  <a:gd name="T5" fmla="*/ 0 h 10"/>
                  <a:gd name="T6" fmla="*/ 10 w 13"/>
                  <a:gd name="T7" fmla="*/ 10 h 10"/>
                  <a:gd name="T8" fmla="*/ 13 w 13"/>
                  <a:gd name="T9" fmla="*/ 10 h 10"/>
                  <a:gd name="T10" fmla="*/ 7 w 13"/>
                  <a:gd name="T11" fmla="*/ 0 h 10"/>
                  <a:gd name="T12" fmla="*/ 4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4" y="0"/>
                    </a:lnTo>
                    <a:lnTo>
                      <a:pt x="10" y="10"/>
                    </a:lnTo>
                    <a:lnTo>
                      <a:pt x="13"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6" name="Freeform 141">
                <a:extLst>
                  <a:ext uri="{FF2B5EF4-FFF2-40B4-BE49-F238E27FC236}">
                    <a16:creationId xmlns:a16="http://schemas.microsoft.com/office/drawing/2014/main" id="{75803A43-DE81-62C7-34E3-1DA71157CF4B}"/>
                  </a:ext>
                </a:extLst>
              </p:cNvPr>
              <p:cNvSpPr>
                <a:spLocks/>
              </p:cNvSpPr>
              <p:nvPr/>
            </p:nvSpPr>
            <p:spPr bwMode="auto">
              <a:xfrm>
                <a:off x="3132" y="1395"/>
                <a:ext cx="13" cy="10"/>
              </a:xfrm>
              <a:custGeom>
                <a:avLst/>
                <a:gdLst>
                  <a:gd name="T0" fmla="*/ 6 w 13"/>
                  <a:gd name="T1" fmla="*/ 10 h 10"/>
                  <a:gd name="T2" fmla="*/ 0 w 13"/>
                  <a:gd name="T3" fmla="*/ 0 h 10"/>
                  <a:gd name="T4" fmla="*/ 3 w 13"/>
                  <a:gd name="T5" fmla="*/ 0 h 10"/>
                  <a:gd name="T6" fmla="*/ 10 w 13"/>
                  <a:gd name="T7" fmla="*/ 10 h 10"/>
                  <a:gd name="T8" fmla="*/ 13 w 13"/>
                  <a:gd name="T9" fmla="*/ 10 h 10"/>
                  <a:gd name="T10" fmla="*/ 6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10"/>
                    </a:moveTo>
                    <a:lnTo>
                      <a:pt x="0" y="0"/>
                    </a:lnTo>
                    <a:lnTo>
                      <a:pt x="3" y="0"/>
                    </a:lnTo>
                    <a:lnTo>
                      <a:pt x="10" y="10"/>
                    </a:lnTo>
                    <a:lnTo>
                      <a:pt x="13" y="1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 name="Freeform 142">
                <a:extLst>
                  <a:ext uri="{FF2B5EF4-FFF2-40B4-BE49-F238E27FC236}">
                    <a16:creationId xmlns:a16="http://schemas.microsoft.com/office/drawing/2014/main" id="{2F94DA6C-A676-50AC-B82F-B20008E872EA}"/>
                  </a:ext>
                </a:extLst>
              </p:cNvPr>
              <p:cNvSpPr>
                <a:spLocks/>
              </p:cNvSpPr>
              <p:nvPr/>
            </p:nvSpPr>
            <p:spPr bwMode="auto">
              <a:xfrm>
                <a:off x="3122" y="1385"/>
                <a:ext cx="13" cy="13"/>
              </a:xfrm>
              <a:custGeom>
                <a:avLst/>
                <a:gdLst>
                  <a:gd name="T0" fmla="*/ 13 w 13"/>
                  <a:gd name="T1" fmla="*/ 7 h 13"/>
                  <a:gd name="T2" fmla="*/ 0 w 13"/>
                  <a:gd name="T3" fmla="*/ 0 h 13"/>
                  <a:gd name="T4" fmla="*/ 0 w 13"/>
                  <a:gd name="T5" fmla="*/ 3 h 13"/>
                  <a:gd name="T6" fmla="*/ 13 w 13"/>
                  <a:gd name="T7" fmla="*/ 10 h 13"/>
                  <a:gd name="T8" fmla="*/ 13 w 13"/>
                  <a:gd name="T9" fmla="*/ 13 h 13"/>
                  <a:gd name="T10" fmla="*/ 0 w 13"/>
                  <a:gd name="T11" fmla="*/ 7 h 13"/>
                  <a:gd name="T12" fmla="*/ 0 w 13"/>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7"/>
                    </a:moveTo>
                    <a:lnTo>
                      <a:pt x="0" y="0"/>
                    </a:lnTo>
                    <a:lnTo>
                      <a:pt x="0" y="3"/>
                    </a:lnTo>
                    <a:lnTo>
                      <a:pt x="13" y="10"/>
                    </a:lnTo>
                    <a:lnTo>
                      <a:pt x="13"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8" name="Freeform 143">
                <a:extLst>
                  <a:ext uri="{FF2B5EF4-FFF2-40B4-BE49-F238E27FC236}">
                    <a16:creationId xmlns:a16="http://schemas.microsoft.com/office/drawing/2014/main" id="{EF57E9FD-ADE1-C2EB-FFFD-A4CCBB95EE56}"/>
                  </a:ext>
                </a:extLst>
              </p:cNvPr>
              <p:cNvSpPr>
                <a:spLocks/>
              </p:cNvSpPr>
              <p:nvPr/>
            </p:nvSpPr>
            <p:spPr bwMode="auto">
              <a:xfrm>
                <a:off x="3109"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9" name="Freeform 144">
                <a:extLst>
                  <a:ext uri="{FF2B5EF4-FFF2-40B4-BE49-F238E27FC236}">
                    <a16:creationId xmlns:a16="http://schemas.microsoft.com/office/drawing/2014/main" id="{7E9735E2-2F36-E765-733C-F236C19D9BD4}"/>
                  </a:ext>
                </a:extLst>
              </p:cNvPr>
              <p:cNvSpPr>
                <a:spLocks/>
              </p:cNvSpPr>
              <p:nvPr/>
            </p:nvSpPr>
            <p:spPr bwMode="auto">
              <a:xfrm>
                <a:off x="3099" y="1385"/>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0" name="Freeform 145">
                <a:extLst>
                  <a:ext uri="{FF2B5EF4-FFF2-40B4-BE49-F238E27FC236}">
                    <a16:creationId xmlns:a16="http://schemas.microsoft.com/office/drawing/2014/main" id="{A9DA6DB9-02AD-B068-914F-F90242EE54AD}"/>
                  </a:ext>
                </a:extLst>
              </p:cNvPr>
              <p:cNvSpPr>
                <a:spLocks/>
              </p:cNvSpPr>
              <p:nvPr/>
            </p:nvSpPr>
            <p:spPr bwMode="auto">
              <a:xfrm>
                <a:off x="3086" y="1385"/>
                <a:ext cx="13" cy="13"/>
              </a:xfrm>
              <a:custGeom>
                <a:avLst/>
                <a:gdLst>
                  <a:gd name="T0" fmla="*/ 13 w 13"/>
                  <a:gd name="T1" fmla="*/ 0 h 13"/>
                  <a:gd name="T2" fmla="*/ 0 w 13"/>
                  <a:gd name="T3" fmla="*/ 7 h 13"/>
                  <a:gd name="T4" fmla="*/ 0 w 13"/>
                  <a:gd name="T5" fmla="*/ 10 h 13"/>
                  <a:gd name="T6" fmla="*/ 13 w 13"/>
                  <a:gd name="T7" fmla="*/ 3 h 13"/>
                  <a:gd name="T8" fmla="*/ 13 w 13"/>
                  <a:gd name="T9" fmla="*/ 7 h 13"/>
                  <a:gd name="T10" fmla="*/ 0 w 13"/>
                  <a:gd name="T11" fmla="*/ 13 h 13"/>
                  <a:gd name="T12" fmla="*/ 0 w 13"/>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3">
                    <a:moveTo>
                      <a:pt x="13" y="0"/>
                    </a:moveTo>
                    <a:lnTo>
                      <a:pt x="0" y="7"/>
                    </a:lnTo>
                    <a:lnTo>
                      <a:pt x="0" y="10"/>
                    </a:lnTo>
                    <a:lnTo>
                      <a:pt x="13" y="3"/>
                    </a:lnTo>
                    <a:lnTo>
                      <a:pt x="13"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1" name="Freeform 146">
                <a:extLst>
                  <a:ext uri="{FF2B5EF4-FFF2-40B4-BE49-F238E27FC236}">
                    <a16:creationId xmlns:a16="http://schemas.microsoft.com/office/drawing/2014/main" id="{BCAD24EA-9682-A780-3EB1-57433520516E}"/>
                  </a:ext>
                </a:extLst>
              </p:cNvPr>
              <p:cNvSpPr>
                <a:spLocks/>
              </p:cNvSpPr>
              <p:nvPr/>
            </p:nvSpPr>
            <p:spPr bwMode="auto">
              <a:xfrm>
                <a:off x="3076"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2" name="Freeform 147">
                <a:extLst>
                  <a:ext uri="{FF2B5EF4-FFF2-40B4-BE49-F238E27FC236}">
                    <a16:creationId xmlns:a16="http://schemas.microsoft.com/office/drawing/2014/main" id="{1FD6B33D-EBCC-2C2C-9BF4-54CEDAB4A57D}"/>
                  </a:ext>
                </a:extLst>
              </p:cNvPr>
              <p:cNvSpPr>
                <a:spLocks/>
              </p:cNvSpPr>
              <p:nvPr/>
            </p:nvSpPr>
            <p:spPr bwMode="auto">
              <a:xfrm>
                <a:off x="3069" y="1405"/>
                <a:ext cx="10" cy="10"/>
              </a:xfrm>
              <a:custGeom>
                <a:avLst/>
                <a:gdLst>
                  <a:gd name="T0" fmla="*/ 3 w 10"/>
                  <a:gd name="T1" fmla="*/ 0 h 10"/>
                  <a:gd name="T2" fmla="*/ 0 w 10"/>
                  <a:gd name="T3" fmla="*/ 10 h 10"/>
                  <a:gd name="T4" fmla="*/ 3 w 10"/>
                  <a:gd name="T5" fmla="*/ 10 h 10"/>
                  <a:gd name="T6" fmla="*/ 7 w 10"/>
                  <a:gd name="T7" fmla="*/ 0 h 10"/>
                  <a:gd name="T8" fmla="*/ 10 w 10"/>
                  <a:gd name="T9" fmla="*/ 0 h 10"/>
                  <a:gd name="T10" fmla="*/ 7 w 10"/>
                  <a:gd name="T11" fmla="*/ 10 h 10"/>
                  <a:gd name="T12" fmla="*/ 3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3" y="0"/>
                    </a:moveTo>
                    <a:lnTo>
                      <a:pt x="0" y="10"/>
                    </a:lnTo>
                    <a:lnTo>
                      <a:pt x="3" y="10"/>
                    </a:lnTo>
                    <a:lnTo>
                      <a:pt x="7" y="0"/>
                    </a:lnTo>
                    <a:lnTo>
                      <a:pt x="10"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3" name="Freeform 148">
                <a:extLst>
                  <a:ext uri="{FF2B5EF4-FFF2-40B4-BE49-F238E27FC236}">
                    <a16:creationId xmlns:a16="http://schemas.microsoft.com/office/drawing/2014/main" id="{CE75F323-2D33-02D9-7059-E2E1E2322A40}"/>
                  </a:ext>
                </a:extLst>
              </p:cNvPr>
              <p:cNvSpPr>
                <a:spLocks/>
              </p:cNvSpPr>
              <p:nvPr/>
            </p:nvSpPr>
            <p:spPr bwMode="auto">
              <a:xfrm>
                <a:off x="3066" y="1415"/>
                <a:ext cx="10" cy="13"/>
              </a:xfrm>
              <a:custGeom>
                <a:avLst/>
                <a:gdLst>
                  <a:gd name="T0" fmla="*/ 3 w 10"/>
                  <a:gd name="T1" fmla="*/ 0 h 13"/>
                  <a:gd name="T2" fmla="*/ 0 w 10"/>
                  <a:gd name="T3" fmla="*/ 13 h 13"/>
                  <a:gd name="T4" fmla="*/ 3 w 10"/>
                  <a:gd name="T5" fmla="*/ 13 h 13"/>
                  <a:gd name="T6" fmla="*/ 6 w 10"/>
                  <a:gd name="T7" fmla="*/ 0 h 13"/>
                  <a:gd name="T8" fmla="*/ 10 w 10"/>
                  <a:gd name="T9" fmla="*/ 0 h 13"/>
                  <a:gd name="T10" fmla="*/ 6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0"/>
                    </a:moveTo>
                    <a:lnTo>
                      <a:pt x="0" y="13"/>
                    </a:lnTo>
                    <a:lnTo>
                      <a:pt x="3" y="13"/>
                    </a:lnTo>
                    <a:lnTo>
                      <a:pt x="6" y="0"/>
                    </a:lnTo>
                    <a:lnTo>
                      <a:pt x="10"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4" name="Freeform 149">
                <a:extLst>
                  <a:ext uri="{FF2B5EF4-FFF2-40B4-BE49-F238E27FC236}">
                    <a16:creationId xmlns:a16="http://schemas.microsoft.com/office/drawing/2014/main" id="{BBE3CF52-A1EC-7908-6648-EFEE278BC258}"/>
                  </a:ext>
                </a:extLst>
              </p:cNvPr>
              <p:cNvSpPr>
                <a:spLocks/>
              </p:cNvSpPr>
              <p:nvPr/>
            </p:nvSpPr>
            <p:spPr bwMode="auto">
              <a:xfrm>
                <a:off x="3099"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5" name="Freeform 150">
                <a:extLst>
                  <a:ext uri="{FF2B5EF4-FFF2-40B4-BE49-F238E27FC236}">
                    <a16:creationId xmlns:a16="http://schemas.microsoft.com/office/drawing/2014/main" id="{5AB8CB31-1DBE-B1D2-8305-EC66C91BAB2A}"/>
                  </a:ext>
                </a:extLst>
              </p:cNvPr>
              <p:cNvSpPr>
                <a:spLocks/>
              </p:cNvSpPr>
              <p:nvPr/>
            </p:nvSpPr>
            <p:spPr bwMode="auto">
              <a:xfrm>
                <a:off x="3102"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6" name="Freeform 151">
                <a:extLst>
                  <a:ext uri="{FF2B5EF4-FFF2-40B4-BE49-F238E27FC236}">
                    <a16:creationId xmlns:a16="http://schemas.microsoft.com/office/drawing/2014/main" id="{0C8FACD2-AF44-2C63-230A-1F85FB925D11}"/>
                  </a:ext>
                </a:extLst>
              </p:cNvPr>
              <p:cNvSpPr>
                <a:spLocks/>
              </p:cNvSpPr>
              <p:nvPr/>
            </p:nvSpPr>
            <p:spPr bwMode="auto">
              <a:xfrm>
                <a:off x="3105" y="1431"/>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7" name="Freeform 152">
                <a:extLst>
                  <a:ext uri="{FF2B5EF4-FFF2-40B4-BE49-F238E27FC236}">
                    <a16:creationId xmlns:a16="http://schemas.microsoft.com/office/drawing/2014/main" id="{2C3E5B5A-1343-D21E-6BAD-AA8A350F1E9E}"/>
                  </a:ext>
                </a:extLst>
              </p:cNvPr>
              <p:cNvSpPr>
                <a:spLocks/>
              </p:cNvSpPr>
              <p:nvPr/>
            </p:nvSpPr>
            <p:spPr bwMode="auto">
              <a:xfrm>
                <a:off x="3105" y="1431"/>
                <a:ext cx="7" cy="10"/>
              </a:xfrm>
              <a:custGeom>
                <a:avLst/>
                <a:gdLst>
                  <a:gd name="T0" fmla="*/ 0 w 7"/>
                  <a:gd name="T1" fmla="*/ 0 h 10"/>
                  <a:gd name="T2" fmla="*/ 7 w 7"/>
                  <a:gd name="T3" fmla="*/ 4 h 10"/>
                  <a:gd name="T4" fmla="*/ 7 w 7"/>
                  <a:gd name="T5" fmla="*/ 7 h 10"/>
                  <a:gd name="T6" fmla="*/ 0 w 7"/>
                  <a:gd name="T7" fmla="*/ 4 h 10"/>
                  <a:gd name="T8" fmla="*/ 0 w 7"/>
                  <a:gd name="T9" fmla="*/ 7 h 10"/>
                  <a:gd name="T10" fmla="*/ 7 w 7"/>
                  <a:gd name="T11" fmla="*/ 10 h 10"/>
                  <a:gd name="T12" fmla="*/ 7 w 7"/>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4"/>
                    </a:lnTo>
                    <a:lnTo>
                      <a:pt x="7" y="7"/>
                    </a:lnTo>
                    <a:lnTo>
                      <a:pt x="0" y="4"/>
                    </a:lnTo>
                    <a:lnTo>
                      <a:pt x="0" y="7"/>
                    </a:lnTo>
                    <a:lnTo>
                      <a:pt x="7" y="10"/>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8" name="Freeform 153">
                <a:extLst>
                  <a:ext uri="{FF2B5EF4-FFF2-40B4-BE49-F238E27FC236}">
                    <a16:creationId xmlns:a16="http://schemas.microsoft.com/office/drawing/2014/main" id="{FCDDE689-2323-0387-AE93-F41443F6E1EC}"/>
                  </a:ext>
                </a:extLst>
              </p:cNvPr>
              <p:cNvSpPr>
                <a:spLocks/>
              </p:cNvSpPr>
              <p:nvPr/>
            </p:nvSpPr>
            <p:spPr bwMode="auto">
              <a:xfrm>
                <a:off x="3112"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9" name="Freeform 154">
                <a:extLst>
                  <a:ext uri="{FF2B5EF4-FFF2-40B4-BE49-F238E27FC236}">
                    <a16:creationId xmlns:a16="http://schemas.microsoft.com/office/drawing/2014/main" id="{C09B03A2-BE0C-F5EF-AF4A-A790C175AFD0}"/>
                  </a:ext>
                </a:extLst>
              </p:cNvPr>
              <p:cNvSpPr>
                <a:spLocks/>
              </p:cNvSpPr>
              <p:nvPr/>
            </p:nvSpPr>
            <p:spPr bwMode="auto">
              <a:xfrm>
                <a:off x="3115"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0" name="Freeform 155">
                <a:extLst>
                  <a:ext uri="{FF2B5EF4-FFF2-40B4-BE49-F238E27FC236}">
                    <a16:creationId xmlns:a16="http://schemas.microsoft.com/office/drawing/2014/main" id="{49D5E615-065F-EB12-4385-03837B1570D4}"/>
                  </a:ext>
                </a:extLst>
              </p:cNvPr>
              <p:cNvSpPr>
                <a:spLocks/>
              </p:cNvSpPr>
              <p:nvPr/>
            </p:nvSpPr>
            <p:spPr bwMode="auto">
              <a:xfrm>
                <a:off x="3115"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1" name="Freeform 156">
                <a:extLst>
                  <a:ext uri="{FF2B5EF4-FFF2-40B4-BE49-F238E27FC236}">
                    <a16:creationId xmlns:a16="http://schemas.microsoft.com/office/drawing/2014/main" id="{A5D44202-E136-5D37-0DB5-1B6BF1A6F85F}"/>
                  </a:ext>
                </a:extLst>
              </p:cNvPr>
              <p:cNvSpPr>
                <a:spLocks/>
              </p:cNvSpPr>
              <p:nvPr/>
            </p:nvSpPr>
            <p:spPr bwMode="auto">
              <a:xfrm>
                <a:off x="3115"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2" name="Freeform 157">
                <a:extLst>
                  <a:ext uri="{FF2B5EF4-FFF2-40B4-BE49-F238E27FC236}">
                    <a16:creationId xmlns:a16="http://schemas.microsoft.com/office/drawing/2014/main" id="{73D3C003-2F31-F67B-EC04-A9FEC3A1E144}"/>
                  </a:ext>
                </a:extLst>
              </p:cNvPr>
              <p:cNvSpPr>
                <a:spLocks/>
              </p:cNvSpPr>
              <p:nvPr/>
            </p:nvSpPr>
            <p:spPr bwMode="auto">
              <a:xfrm>
                <a:off x="3115"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3" name="Freeform 158">
                <a:extLst>
                  <a:ext uri="{FF2B5EF4-FFF2-40B4-BE49-F238E27FC236}">
                    <a16:creationId xmlns:a16="http://schemas.microsoft.com/office/drawing/2014/main" id="{D5A85BBE-CA5B-550C-EB74-24851E0E341F}"/>
                  </a:ext>
                </a:extLst>
              </p:cNvPr>
              <p:cNvSpPr>
                <a:spLocks/>
              </p:cNvSpPr>
              <p:nvPr/>
            </p:nvSpPr>
            <p:spPr bwMode="auto">
              <a:xfrm>
                <a:off x="3115"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4" name="Freeform 159">
                <a:extLst>
                  <a:ext uri="{FF2B5EF4-FFF2-40B4-BE49-F238E27FC236}">
                    <a16:creationId xmlns:a16="http://schemas.microsoft.com/office/drawing/2014/main" id="{62CDEC9A-5725-DCA6-8DFD-DD927FEC17FA}"/>
                  </a:ext>
                </a:extLst>
              </p:cNvPr>
              <p:cNvSpPr>
                <a:spLocks/>
              </p:cNvSpPr>
              <p:nvPr/>
            </p:nvSpPr>
            <p:spPr bwMode="auto">
              <a:xfrm>
                <a:off x="3115"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5" name="Freeform 160">
                <a:extLst>
                  <a:ext uri="{FF2B5EF4-FFF2-40B4-BE49-F238E27FC236}">
                    <a16:creationId xmlns:a16="http://schemas.microsoft.com/office/drawing/2014/main" id="{D5878D41-CB8F-D873-C3B0-18AA63FC9460}"/>
                  </a:ext>
                </a:extLst>
              </p:cNvPr>
              <p:cNvSpPr>
                <a:spLocks/>
              </p:cNvSpPr>
              <p:nvPr/>
            </p:nvSpPr>
            <p:spPr bwMode="auto">
              <a:xfrm>
                <a:off x="3112"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6" name="Freeform 161">
                <a:extLst>
                  <a:ext uri="{FF2B5EF4-FFF2-40B4-BE49-F238E27FC236}">
                    <a16:creationId xmlns:a16="http://schemas.microsoft.com/office/drawing/2014/main" id="{3EAB6544-5D37-69E2-7AA6-1DE871711351}"/>
                  </a:ext>
                </a:extLst>
              </p:cNvPr>
              <p:cNvSpPr>
                <a:spLocks/>
              </p:cNvSpPr>
              <p:nvPr/>
            </p:nvSpPr>
            <p:spPr bwMode="auto">
              <a:xfrm>
                <a:off x="3105" y="1415"/>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 name="Freeform 162">
                <a:extLst>
                  <a:ext uri="{FF2B5EF4-FFF2-40B4-BE49-F238E27FC236}">
                    <a16:creationId xmlns:a16="http://schemas.microsoft.com/office/drawing/2014/main" id="{45D1CBA8-B850-CDEC-A917-F2047C9D6D70}"/>
                  </a:ext>
                </a:extLst>
              </p:cNvPr>
              <p:cNvSpPr>
                <a:spLocks/>
              </p:cNvSpPr>
              <p:nvPr/>
            </p:nvSpPr>
            <p:spPr bwMode="auto">
              <a:xfrm>
                <a:off x="3102" y="1418"/>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 name="Freeform 163">
                <a:extLst>
                  <a:ext uri="{FF2B5EF4-FFF2-40B4-BE49-F238E27FC236}">
                    <a16:creationId xmlns:a16="http://schemas.microsoft.com/office/drawing/2014/main" id="{25A0891C-1AA1-BAEC-5572-F6754655A2AA}"/>
                  </a:ext>
                </a:extLst>
              </p:cNvPr>
              <p:cNvSpPr>
                <a:spLocks/>
              </p:cNvSpPr>
              <p:nvPr/>
            </p:nvSpPr>
            <p:spPr bwMode="auto">
              <a:xfrm>
                <a:off x="3102"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9" name="Freeform 164">
                <a:extLst>
                  <a:ext uri="{FF2B5EF4-FFF2-40B4-BE49-F238E27FC236}">
                    <a16:creationId xmlns:a16="http://schemas.microsoft.com/office/drawing/2014/main" id="{105B1612-347B-5F3F-4312-BD593D60A300}"/>
                  </a:ext>
                </a:extLst>
              </p:cNvPr>
              <p:cNvSpPr>
                <a:spLocks/>
              </p:cNvSpPr>
              <p:nvPr/>
            </p:nvSpPr>
            <p:spPr bwMode="auto">
              <a:xfrm>
                <a:off x="3099"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0" name="Freeform 165">
                <a:extLst>
                  <a:ext uri="{FF2B5EF4-FFF2-40B4-BE49-F238E27FC236}">
                    <a16:creationId xmlns:a16="http://schemas.microsoft.com/office/drawing/2014/main" id="{B96B7E0B-8D22-4838-B5DB-91506EF4AEC8}"/>
                  </a:ext>
                </a:extLst>
              </p:cNvPr>
              <p:cNvSpPr>
                <a:spLocks/>
              </p:cNvSpPr>
              <p:nvPr/>
            </p:nvSpPr>
            <p:spPr bwMode="auto">
              <a:xfrm>
                <a:off x="3036" y="1425"/>
                <a:ext cx="10" cy="23"/>
              </a:xfrm>
              <a:custGeom>
                <a:avLst/>
                <a:gdLst>
                  <a:gd name="T0" fmla="*/ 0 w 10"/>
                  <a:gd name="T1" fmla="*/ 0 h 23"/>
                  <a:gd name="T2" fmla="*/ 3 w 10"/>
                  <a:gd name="T3" fmla="*/ 23 h 23"/>
                  <a:gd name="T4" fmla="*/ 7 w 10"/>
                  <a:gd name="T5" fmla="*/ 23 h 23"/>
                  <a:gd name="T6" fmla="*/ 3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3" y="23"/>
                    </a:lnTo>
                    <a:lnTo>
                      <a:pt x="7" y="23"/>
                    </a:lnTo>
                    <a:lnTo>
                      <a:pt x="3"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1" name="Freeform 166">
                <a:extLst>
                  <a:ext uri="{FF2B5EF4-FFF2-40B4-BE49-F238E27FC236}">
                    <a16:creationId xmlns:a16="http://schemas.microsoft.com/office/drawing/2014/main" id="{D3DDD6AA-3D6C-6687-F9F2-F160E25E72B2}"/>
                  </a:ext>
                </a:extLst>
              </p:cNvPr>
              <p:cNvSpPr>
                <a:spLocks/>
              </p:cNvSpPr>
              <p:nvPr/>
            </p:nvSpPr>
            <p:spPr bwMode="auto">
              <a:xfrm>
                <a:off x="3039" y="1448"/>
                <a:ext cx="17" cy="19"/>
              </a:xfrm>
              <a:custGeom>
                <a:avLst/>
                <a:gdLst>
                  <a:gd name="T0" fmla="*/ 0 w 17"/>
                  <a:gd name="T1" fmla="*/ 0 h 19"/>
                  <a:gd name="T2" fmla="*/ 10 w 17"/>
                  <a:gd name="T3" fmla="*/ 19 h 19"/>
                  <a:gd name="T4" fmla="*/ 14 w 17"/>
                  <a:gd name="T5" fmla="*/ 19 h 19"/>
                  <a:gd name="T6" fmla="*/ 4 w 17"/>
                  <a:gd name="T7" fmla="*/ 0 h 19"/>
                  <a:gd name="T8" fmla="*/ 7 w 17"/>
                  <a:gd name="T9" fmla="*/ 0 h 19"/>
                  <a:gd name="T10" fmla="*/ 17 w 17"/>
                  <a:gd name="T11" fmla="*/ 19 h 19"/>
                  <a:gd name="T12" fmla="*/ 1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0"/>
                    </a:moveTo>
                    <a:lnTo>
                      <a:pt x="10" y="19"/>
                    </a:lnTo>
                    <a:lnTo>
                      <a:pt x="14" y="19"/>
                    </a:lnTo>
                    <a:lnTo>
                      <a:pt x="4" y="0"/>
                    </a:lnTo>
                    <a:lnTo>
                      <a:pt x="7" y="0"/>
                    </a:lnTo>
                    <a:lnTo>
                      <a:pt x="17" y="19"/>
                    </a:lnTo>
                    <a:lnTo>
                      <a:pt x="1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2" name="Freeform 167">
                <a:extLst>
                  <a:ext uri="{FF2B5EF4-FFF2-40B4-BE49-F238E27FC236}">
                    <a16:creationId xmlns:a16="http://schemas.microsoft.com/office/drawing/2014/main" id="{D11BDA28-0BD2-0554-937E-56D2219FDB50}"/>
                  </a:ext>
                </a:extLst>
              </p:cNvPr>
              <p:cNvSpPr>
                <a:spLocks/>
              </p:cNvSpPr>
              <p:nvPr/>
            </p:nvSpPr>
            <p:spPr bwMode="auto">
              <a:xfrm>
                <a:off x="3053" y="1464"/>
                <a:ext cx="16" cy="23"/>
              </a:xfrm>
              <a:custGeom>
                <a:avLst/>
                <a:gdLst>
                  <a:gd name="T0" fmla="*/ 0 w 16"/>
                  <a:gd name="T1" fmla="*/ 0 h 23"/>
                  <a:gd name="T2" fmla="*/ 16 w 16"/>
                  <a:gd name="T3" fmla="*/ 17 h 23"/>
                  <a:gd name="T4" fmla="*/ 16 w 16"/>
                  <a:gd name="T5" fmla="*/ 20 h 23"/>
                  <a:gd name="T6" fmla="*/ 0 w 16"/>
                  <a:gd name="T7" fmla="*/ 3 h 23"/>
                  <a:gd name="T8" fmla="*/ 0 w 16"/>
                  <a:gd name="T9" fmla="*/ 7 h 23"/>
                  <a:gd name="T10" fmla="*/ 16 w 16"/>
                  <a:gd name="T11" fmla="*/ 23 h 23"/>
                  <a:gd name="T12" fmla="*/ 16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0" y="0"/>
                    </a:moveTo>
                    <a:lnTo>
                      <a:pt x="16" y="17"/>
                    </a:lnTo>
                    <a:lnTo>
                      <a:pt x="16" y="20"/>
                    </a:lnTo>
                    <a:lnTo>
                      <a:pt x="0" y="3"/>
                    </a:lnTo>
                    <a:lnTo>
                      <a:pt x="0" y="7"/>
                    </a:lnTo>
                    <a:lnTo>
                      <a:pt x="16" y="23"/>
                    </a:lnTo>
                    <a:lnTo>
                      <a:pt x="1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3" name="Freeform 168">
                <a:extLst>
                  <a:ext uri="{FF2B5EF4-FFF2-40B4-BE49-F238E27FC236}">
                    <a16:creationId xmlns:a16="http://schemas.microsoft.com/office/drawing/2014/main" id="{F2BE7A01-18F7-B411-E427-86CB2ABA18ED}"/>
                  </a:ext>
                </a:extLst>
              </p:cNvPr>
              <p:cNvSpPr>
                <a:spLocks/>
              </p:cNvSpPr>
              <p:nvPr/>
            </p:nvSpPr>
            <p:spPr bwMode="auto">
              <a:xfrm>
                <a:off x="3069"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4" name="Freeform 169">
                <a:extLst>
                  <a:ext uri="{FF2B5EF4-FFF2-40B4-BE49-F238E27FC236}">
                    <a16:creationId xmlns:a16="http://schemas.microsoft.com/office/drawing/2014/main" id="{23721349-8CCC-FFA8-0B94-1FF57D0C70BF}"/>
                  </a:ext>
                </a:extLst>
              </p:cNvPr>
              <p:cNvSpPr>
                <a:spLocks/>
              </p:cNvSpPr>
              <p:nvPr/>
            </p:nvSpPr>
            <p:spPr bwMode="auto">
              <a:xfrm>
                <a:off x="3089" y="1491"/>
                <a:ext cx="20" cy="9"/>
              </a:xfrm>
              <a:custGeom>
                <a:avLst/>
                <a:gdLst>
                  <a:gd name="T0" fmla="*/ 0 w 20"/>
                  <a:gd name="T1" fmla="*/ 0 h 9"/>
                  <a:gd name="T2" fmla="*/ 20 w 20"/>
                  <a:gd name="T3" fmla="*/ 3 h 9"/>
                  <a:gd name="T4" fmla="*/ 20 w 20"/>
                  <a:gd name="T5" fmla="*/ 6 h 9"/>
                  <a:gd name="T6" fmla="*/ 0 w 20"/>
                  <a:gd name="T7" fmla="*/ 3 h 9"/>
                  <a:gd name="T8" fmla="*/ 0 w 20"/>
                  <a:gd name="T9" fmla="*/ 6 h 9"/>
                  <a:gd name="T10" fmla="*/ 20 w 20"/>
                  <a:gd name="T11" fmla="*/ 9 h 9"/>
                  <a:gd name="T12" fmla="*/ 20 w 2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0"/>
                    </a:moveTo>
                    <a:lnTo>
                      <a:pt x="20" y="3"/>
                    </a:lnTo>
                    <a:lnTo>
                      <a:pt x="20" y="6"/>
                    </a:lnTo>
                    <a:lnTo>
                      <a:pt x="0" y="3"/>
                    </a:lnTo>
                    <a:lnTo>
                      <a:pt x="0" y="6"/>
                    </a:lnTo>
                    <a:lnTo>
                      <a:pt x="20" y="9"/>
                    </a:lnTo>
                    <a:lnTo>
                      <a:pt x="2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5" name="Freeform 170">
                <a:extLst>
                  <a:ext uri="{FF2B5EF4-FFF2-40B4-BE49-F238E27FC236}">
                    <a16:creationId xmlns:a16="http://schemas.microsoft.com/office/drawing/2014/main" id="{DE589C9E-979D-942D-C693-FB5C0CC8EC40}"/>
                  </a:ext>
                </a:extLst>
              </p:cNvPr>
              <p:cNvSpPr>
                <a:spLocks/>
              </p:cNvSpPr>
              <p:nvPr/>
            </p:nvSpPr>
            <p:spPr bwMode="auto">
              <a:xfrm>
                <a:off x="3109" y="1491"/>
                <a:ext cx="23" cy="9"/>
              </a:xfrm>
              <a:custGeom>
                <a:avLst/>
                <a:gdLst>
                  <a:gd name="T0" fmla="*/ 0 w 23"/>
                  <a:gd name="T1" fmla="*/ 3 h 9"/>
                  <a:gd name="T2" fmla="*/ 23 w 23"/>
                  <a:gd name="T3" fmla="*/ 0 h 9"/>
                  <a:gd name="T4" fmla="*/ 23 w 23"/>
                  <a:gd name="T5" fmla="*/ 3 h 9"/>
                  <a:gd name="T6" fmla="*/ 0 w 23"/>
                  <a:gd name="T7" fmla="*/ 6 h 9"/>
                  <a:gd name="T8" fmla="*/ 0 w 23"/>
                  <a:gd name="T9" fmla="*/ 9 h 9"/>
                  <a:gd name="T10" fmla="*/ 23 w 23"/>
                  <a:gd name="T11" fmla="*/ 6 h 9"/>
                  <a:gd name="T12" fmla="*/ 23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3"/>
                    </a:moveTo>
                    <a:lnTo>
                      <a:pt x="23" y="0"/>
                    </a:lnTo>
                    <a:lnTo>
                      <a:pt x="23" y="3"/>
                    </a:lnTo>
                    <a:lnTo>
                      <a:pt x="0" y="6"/>
                    </a:lnTo>
                    <a:lnTo>
                      <a:pt x="0" y="9"/>
                    </a:lnTo>
                    <a:lnTo>
                      <a:pt x="23" y="6"/>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6" name="Freeform 171">
                <a:extLst>
                  <a:ext uri="{FF2B5EF4-FFF2-40B4-BE49-F238E27FC236}">
                    <a16:creationId xmlns:a16="http://schemas.microsoft.com/office/drawing/2014/main" id="{0D18161D-B3D5-C6F0-B241-914F4B956E65}"/>
                  </a:ext>
                </a:extLst>
              </p:cNvPr>
              <p:cNvSpPr>
                <a:spLocks/>
              </p:cNvSpPr>
              <p:nvPr/>
            </p:nvSpPr>
            <p:spPr bwMode="auto">
              <a:xfrm>
                <a:off x="3132"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7" name="Freeform 172">
                <a:extLst>
                  <a:ext uri="{FF2B5EF4-FFF2-40B4-BE49-F238E27FC236}">
                    <a16:creationId xmlns:a16="http://schemas.microsoft.com/office/drawing/2014/main" id="{02A67818-FCB8-D858-7B4E-72E4535B437C}"/>
                  </a:ext>
                </a:extLst>
              </p:cNvPr>
              <p:cNvSpPr>
                <a:spLocks/>
              </p:cNvSpPr>
              <p:nvPr/>
            </p:nvSpPr>
            <p:spPr bwMode="auto">
              <a:xfrm>
                <a:off x="3148" y="1467"/>
                <a:ext cx="20" cy="17"/>
              </a:xfrm>
              <a:custGeom>
                <a:avLst/>
                <a:gdLst>
                  <a:gd name="T0" fmla="*/ 0 w 20"/>
                  <a:gd name="T1" fmla="*/ 17 h 17"/>
                  <a:gd name="T2" fmla="*/ 13 w 20"/>
                  <a:gd name="T3" fmla="*/ 0 h 17"/>
                  <a:gd name="T4" fmla="*/ 17 w 20"/>
                  <a:gd name="T5" fmla="*/ 0 h 17"/>
                  <a:gd name="T6" fmla="*/ 3 w 20"/>
                  <a:gd name="T7" fmla="*/ 17 h 17"/>
                  <a:gd name="T8" fmla="*/ 7 w 20"/>
                  <a:gd name="T9" fmla="*/ 17 h 17"/>
                  <a:gd name="T10" fmla="*/ 20 w 20"/>
                  <a:gd name="T11" fmla="*/ 0 h 17"/>
                  <a:gd name="T12" fmla="*/ 17 w 20"/>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7"/>
                    </a:moveTo>
                    <a:lnTo>
                      <a:pt x="13" y="0"/>
                    </a:lnTo>
                    <a:lnTo>
                      <a:pt x="17" y="0"/>
                    </a:lnTo>
                    <a:lnTo>
                      <a:pt x="3" y="17"/>
                    </a:lnTo>
                    <a:lnTo>
                      <a:pt x="7" y="17"/>
                    </a:lnTo>
                    <a:lnTo>
                      <a:pt x="20" y="0"/>
                    </a:lnTo>
                    <a:lnTo>
                      <a:pt x="1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8" name="Freeform 173">
                <a:extLst>
                  <a:ext uri="{FF2B5EF4-FFF2-40B4-BE49-F238E27FC236}">
                    <a16:creationId xmlns:a16="http://schemas.microsoft.com/office/drawing/2014/main" id="{83E649A4-BDBD-B0C6-7885-393F14E64290}"/>
                  </a:ext>
                </a:extLst>
              </p:cNvPr>
              <p:cNvSpPr>
                <a:spLocks/>
              </p:cNvSpPr>
              <p:nvPr/>
            </p:nvSpPr>
            <p:spPr bwMode="auto">
              <a:xfrm>
                <a:off x="3161" y="1448"/>
                <a:ext cx="17" cy="19"/>
              </a:xfrm>
              <a:custGeom>
                <a:avLst/>
                <a:gdLst>
                  <a:gd name="T0" fmla="*/ 0 w 17"/>
                  <a:gd name="T1" fmla="*/ 19 h 19"/>
                  <a:gd name="T2" fmla="*/ 10 w 17"/>
                  <a:gd name="T3" fmla="*/ 0 h 19"/>
                  <a:gd name="T4" fmla="*/ 13 w 17"/>
                  <a:gd name="T5" fmla="*/ 0 h 19"/>
                  <a:gd name="T6" fmla="*/ 4 w 17"/>
                  <a:gd name="T7" fmla="*/ 19 h 19"/>
                  <a:gd name="T8" fmla="*/ 7 w 17"/>
                  <a:gd name="T9" fmla="*/ 19 h 19"/>
                  <a:gd name="T10" fmla="*/ 17 w 17"/>
                  <a:gd name="T11" fmla="*/ 0 h 19"/>
                  <a:gd name="T12" fmla="*/ 13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0" y="19"/>
                    </a:moveTo>
                    <a:lnTo>
                      <a:pt x="10" y="0"/>
                    </a:lnTo>
                    <a:lnTo>
                      <a:pt x="13" y="0"/>
                    </a:lnTo>
                    <a:lnTo>
                      <a:pt x="4" y="19"/>
                    </a:lnTo>
                    <a:lnTo>
                      <a:pt x="7" y="19"/>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9" name="Freeform 174">
                <a:extLst>
                  <a:ext uri="{FF2B5EF4-FFF2-40B4-BE49-F238E27FC236}">
                    <a16:creationId xmlns:a16="http://schemas.microsoft.com/office/drawing/2014/main" id="{68304622-F9E8-C0BE-433B-D9392BACD0B7}"/>
                  </a:ext>
                </a:extLst>
              </p:cNvPr>
              <p:cNvSpPr>
                <a:spLocks/>
              </p:cNvSpPr>
              <p:nvPr/>
            </p:nvSpPr>
            <p:spPr bwMode="auto">
              <a:xfrm>
                <a:off x="3171" y="1425"/>
                <a:ext cx="10" cy="23"/>
              </a:xfrm>
              <a:custGeom>
                <a:avLst/>
                <a:gdLst>
                  <a:gd name="T0" fmla="*/ 0 w 10"/>
                  <a:gd name="T1" fmla="*/ 23 h 23"/>
                  <a:gd name="T2" fmla="*/ 3 w 10"/>
                  <a:gd name="T3" fmla="*/ 0 h 23"/>
                  <a:gd name="T4" fmla="*/ 7 w 10"/>
                  <a:gd name="T5" fmla="*/ 0 h 23"/>
                  <a:gd name="T6" fmla="*/ 3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3" y="0"/>
                    </a:lnTo>
                    <a:lnTo>
                      <a:pt x="7" y="0"/>
                    </a:lnTo>
                    <a:lnTo>
                      <a:pt x="3"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0" name="Freeform 175">
                <a:extLst>
                  <a:ext uri="{FF2B5EF4-FFF2-40B4-BE49-F238E27FC236}">
                    <a16:creationId xmlns:a16="http://schemas.microsoft.com/office/drawing/2014/main" id="{1904751C-ADF5-9A42-47D8-E186160E2548}"/>
                  </a:ext>
                </a:extLst>
              </p:cNvPr>
              <p:cNvSpPr>
                <a:spLocks/>
              </p:cNvSpPr>
              <p:nvPr/>
            </p:nvSpPr>
            <p:spPr bwMode="auto">
              <a:xfrm>
                <a:off x="3171" y="1405"/>
                <a:ext cx="10" cy="20"/>
              </a:xfrm>
              <a:custGeom>
                <a:avLst/>
                <a:gdLst>
                  <a:gd name="T0" fmla="*/ 3 w 10"/>
                  <a:gd name="T1" fmla="*/ 20 h 20"/>
                  <a:gd name="T2" fmla="*/ 0 w 10"/>
                  <a:gd name="T3" fmla="*/ 0 h 20"/>
                  <a:gd name="T4" fmla="*/ 3 w 10"/>
                  <a:gd name="T5" fmla="*/ 0 h 20"/>
                  <a:gd name="T6" fmla="*/ 7 w 10"/>
                  <a:gd name="T7" fmla="*/ 20 h 20"/>
                  <a:gd name="T8" fmla="*/ 10 w 10"/>
                  <a:gd name="T9" fmla="*/ 20 h 20"/>
                  <a:gd name="T10" fmla="*/ 7 w 10"/>
                  <a:gd name="T11" fmla="*/ 0 h 20"/>
                  <a:gd name="T12" fmla="*/ 3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20"/>
                    </a:moveTo>
                    <a:lnTo>
                      <a:pt x="0" y="0"/>
                    </a:lnTo>
                    <a:lnTo>
                      <a:pt x="3" y="0"/>
                    </a:lnTo>
                    <a:lnTo>
                      <a:pt x="7" y="20"/>
                    </a:lnTo>
                    <a:lnTo>
                      <a:pt x="10" y="2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1" name="Freeform 176">
                <a:extLst>
                  <a:ext uri="{FF2B5EF4-FFF2-40B4-BE49-F238E27FC236}">
                    <a16:creationId xmlns:a16="http://schemas.microsoft.com/office/drawing/2014/main" id="{C04AB13F-09D1-1B7A-996B-9BA217F8A605}"/>
                  </a:ext>
                </a:extLst>
              </p:cNvPr>
              <p:cNvSpPr>
                <a:spLocks/>
              </p:cNvSpPr>
              <p:nvPr/>
            </p:nvSpPr>
            <p:spPr bwMode="auto">
              <a:xfrm>
                <a:off x="3161" y="1385"/>
                <a:ext cx="17" cy="20"/>
              </a:xfrm>
              <a:custGeom>
                <a:avLst/>
                <a:gdLst>
                  <a:gd name="T0" fmla="*/ 10 w 17"/>
                  <a:gd name="T1" fmla="*/ 20 h 20"/>
                  <a:gd name="T2" fmla="*/ 0 w 17"/>
                  <a:gd name="T3" fmla="*/ 0 h 20"/>
                  <a:gd name="T4" fmla="*/ 4 w 17"/>
                  <a:gd name="T5" fmla="*/ 0 h 20"/>
                  <a:gd name="T6" fmla="*/ 13 w 17"/>
                  <a:gd name="T7" fmla="*/ 20 h 20"/>
                  <a:gd name="T8" fmla="*/ 17 w 17"/>
                  <a:gd name="T9" fmla="*/ 20 h 20"/>
                  <a:gd name="T10" fmla="*/ 7 w 17"/>
                  <a:gd name="T11" fmla="*/ 0 h 20"/>
                  <a:gd name="T12" fmla="*/ 4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20"/>
                    </a:moveTo>
                    <a:lnTo>
                      <a:pt x="0" y="0"/>
                    </a:lnTo>
                    <a:lnTo>
                      <a:pt x="4" y="0"/>
                    </a:lnTo>
                    <a:lnTo>
                      <a:pt x="13" y="20"/>
                    </a:lnTo>
                    <a:lnTo>
                      <a:pt x="1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2" name="Freeform 177">
                <a:extLst>
                  <a:ext uri="{FF2B5EF4-FFF2-40B4-BE49-F238E27FC236}">
                    <a16:creationId xmlns:a16="http://schemas.microsoft.com/office/drawing/2014/main" id="{80DDAC90-535A-A3E2-CCBA-95650966B562}"/>
                  </a:ext>
                </a:extLst>
              </p:cNvPr>
              <p:cNvSpPr>
                <a:spLocks/>
              </p:cNvSpPr>
              <p:nvPr/>
            </p:nvSpPr>
            <p:spPr bwMode="auto">
              <a:xfrm>
                <a:off x="3148" y="1369"/>
                <a:ext cx="20" cy="16"/>
              </a:xfrm>
              <a:custGeom>
                <a:avLst/>
                <a:gdLst>
                  <a:gd name="T0" fmla="*/ 13 w 20"/>
                  <a:gd name="T1" fmla="*/ 16 h 16"/>
                  <a:gd name="T2" fmla="*/ 0 w 20"/>
                  <a:gd name="T3" fmla="*/ 0 h 16"/>
                  <a:gd name="T4" fmla="*/ 3 w 20"/>
                  <a:gd name="T5" fmla="*/ 0 h 16"/>
                  <a:gd name="T6" fmla="*/ 17 w 20"/>
                  <a:gd name="T7" fmla="*/ 16 h 16"/>
                  <a:gd name="T8" fmla="*/ 20 w 20"/>
                  <a:gd name="T9" fmla="*/ 16 h 16"/>
                  <a:gd name="T10" fmla="*/ 7 w 20"/>
                  <a:gd name="T11" fmla="*/ 0 h 16"/>
                  <a:gd name="T12" fmla="*/ 3 w 2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13" y="16"/>
                    </a:moveTo>
                    <a:lnTo>
                      <a:pt x="0" y="0"/>
                    </a:lnTo>
                    <a:lnTo>
                      <a:pt x="3" y="0"/>
                    </a:lnTo>
                    <a:lnTo>
                      <a:pt x="17" y="16"/>
                    </a:lnTo>
                    <a:lnTo>
                      <a:pt x="20" y="16"/>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3" name="Freeform 178">
                <a:extLst>
                  <a:ext uri="{FF2B5EF4-FFF2-40B4-BE49-F238E27FC236}">
                    <a16:creationId xmlns:a16="http://schemas.microsoft.com/office/drawing/2014/main" id="{41A33134-76E4-6D89-D26D-7FAE927BF198}"/>
                  </a:ext>
                </a:extLst>
              </p:cNvPr>
              <p:cNvSpPr>
                <a:spLocks/>
              </p:cNvSpPr>
              <p:nvPr/>
            </p:nvSpPr>
            <p:spPr bwMode="auto">
              <a:xfrm>
                <a:off x="3132" y="1355"/>
                <a:ext cx="19" cy="17"/>
              </a:xfrm>
              <a:custGeom>
                <a:avLst/>
                <a:gdLst>
                  <a:gd name="T0" fmla="*/ 19 w 19"/>
                  <a:gd name="T1" fmla="*/ 10 h 17"/>
                  <a:gd name="T2" fmla="*/ 0 w 19"/>
                  <a:gd name="T3" fmla="*/ 0 h 17"/>
                  <a:gd name="T4" fmla="*/ 0 w 19"/>
                  <a:gd name="T5" fmla="*/ 4 h 17"/>
                  <a:gd name="T6" fmla="*/ 19 w 19"/>
                  <a:gd name="T7" fmla="*/ 14 h 17"/>
                  <a:gd name="T8" fmla="*/ 19 w 19"/>
                  <a:gd name="T9" fmla="*/ 17 h 17"/>
                  <a:gd name="T10" fmla="*/ 0 w 19"/>
                  <a:gd name="T11" fmla="*/ 7 h 17"/>
                  <a:gd name="T12" fmla="*/ 0 w 1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10"/>
                    </a:moveTo>
                    <a:lnTo>
                      <a:pt x="0" y="0"/>
                    </a:lnTo>
                    <a:lnTo>
                      <a:pt x="0" y="4"/>
                    </a:lnTo>
                    <a:lnTo>
                      <a:pt x="19" y="14"/>
                    </a:lnTo>
                    <a:lnTo>
                      <a:pt x="1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4" name="Freeform 179">
                <a:extLst>
                  <a:ext uri="{FF2B5EF4-FFF2-40B4-BE49-F238E27FC236}">
                    <a16:creationId xmlns:a16="http://schemas.microsoft.com/office/drawing/2014/main" id="{8B8EEF5B-8E8A-AEAB-3EBB-5439C5453BAE}"/>
                  </a:ext>
                </a:extLst>
              </p:cNvPr>
              <p:cNvSpPr>
                <a:spLocks/>
              </p:cNvSpPr>
              <p:nvPr/>
            </p:nvSpPr>
            <p:spPr bwMode="auto">
              <a:xfrm>
                <a:off x="3109" y="1352"/>
                <a:ext cx="23" cy="10"/>
              </a:xfrm>
              <a:custGeom>
                <a:avLst/>
                <a:gdLst>
                  <a:gd name="T0" fmla="*/ 23 w 23"/>
                  <a:gd name="T1" fmla="*/ 3 h 10"/>
                  <a:gd name="T2" fmla="*/ 0 w 23"/>
                  <a:gd name="T3" fmla="*/ 0 h 10"/>
                  <a:gd name="T4" fmla="*/ 0 w 23"/>
                  <a:gd name="T5" fmla="*/ 3 h 10"/>
                  <a:gd name="T6" fmla="*/ 23 w 23"/>
                  <a:gd name="T7" fmla="*/ 7 h 10"/>
                  <a:gd name="T8" fmla="*/ 23 w 23"/>
                  <a:gd name="T9" fmla="*/ 10 h 10"/>
                  <a:gd name="T10" fmla="*/ 0 w 23"/>
                  <a:gd name="T11" fmla="*/ 7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7"/>
                    </a:lnTo>
                    <a:lnTo>
                      <a:pt x="23"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5" name="Freeform 180">
                <a:extLst>
                  <a:ext uri="{FF2B5EF4-FFF2-40B4-BE49-F238E27FC236}">
                    <a16:creationId xmlns:a16="http://schemas.microsoft.com/office/drawing/2014/main" id="{CEF3E352-0D02-7F27-C869-004D9545126A}"/>
                  </a:ext>
                </a:extLst>
              </p:cNvPr>
              <p:cNvSpPr>
                <a:spLocks/>
              </p:cNvSpPr>
              <p:nvPr/>
            </p:nvSpPr>
            <p:spPr bwMode="auto">
              <a:xfrm>
                <a:off x="3089" y="1352"/>
                <a:ext cx="20" cy="10"/>
              </a:xfrm>
              <a:custGeom>
                <a:avLst/>
                <a:gdLst>
                  <a:gd name="T0" fmla="*/ 20 w 20"/>
                  <a:gd name="T1" fmla="*/ 0 h 10"/>
                  <a:gd name="T2" fmla="*/ 0 w 20"/>
                  <a:gd name="T3" fmla="*/ 3 h 10"/>
                  <a:gd name="T4" fmla="*/ 0 w 20"/>
                  <a:gd name="T5" fmla="*/ 7 h 10"/>
                  <a:gd name="T6" fmla="*/ 20 w 20"/>
                  <a:gd name="T7" fmla="*/ 3 h 10"/>
                  <a:gd name="T8" fmla="*/ 20 w 20"/>
                  <a:gd name="T9" fmla="*/ 7 h 10"/>
                  <a:gd name="T10" fmla="*/ 0 w 20"/>
                  <a:gd name="T11" fmla="*/ 10 h 10"/>
                  <a:gd name="T12" fmla="*/ 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7"/>
                    </a:lnTo>
                    <a:lnTo>
                      <a:pt x="20" y="3"/>
                    </a:lnTo>
                    <a:lnTo>
                      <a:pt x="20"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6" name="Freeform 181">
                <a:extLst>
                  <a:ext uri="{FF2B5EF4-FFF2-40B4-BE49-F238E27FC236}">
                    <a16:creationId xmlns:a16="http://schemas.microsoft.com/office/drawing/2014/main" id="{F02F1E73-78A4-3985-A694-95AB58C743E9}"/>
                  </a:ext>
                </a:extLst>
              </p:cNvPr>
              <p:cNvSpPr>
                <a:spLocks/>
              </p:cNvSpPr>
              <p:nvPr/>
            </p:nvSpPr>
            <p:spPr bwMode="auto">
              <a:xfrm>
                <a:off x="3069" y="1355"/>
                <a:ext cx="20" cy="17"/>
              </a:xfrm>
              <a:custGeom>
                <a:avLst/>
                <a:gdLst>
                  <a:gd name="T0" fmla="*/ 20 w 20"/>
                  <a:gd name="T1" fmla="*/ 0 h 17"/>
                  <a:gd name="T2" fmla="*/ 0 w 20"/>
                  <a:gd name="T3" fmla="*/ 10 h 17"/>
                  <a:gd name="T4" fmla="*/ 0 w 20"/>
                  <a:gd name="T5" fmla="*/ 14 h 17"/>
                  <a:gd name="T6" fmla="*/ 20 w 20"/>
                  <a:gd name="T7" fmla="*/ 4 h 17"/>
                  <a:gd name="T8" fmla="*/ 20 w 20"/>
                  <a:gd name="T9" fmla="*/ 7 h 17"/>
                  <a:gd name="T10" fmla="*/ 0 w 20"/>
                  <a:gd name="T11" fmla="*/ 17 h 17"/>
                  <a:gd name="T12" fmla="*/ 0 w 20"/>
                  <a:gd name="T13" fmla="*/ 1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4"/>
                    </a:lnTo>
                    <a:lnTo>
                      <a:pt x="20" y="4"/>
                    </a:lnTo>
                    <a:lnTo>
                      <a:pt x="20" y="7"/>
                    </a:lnTo>
                    <a:lnTo>
                      <a:pt x="0" y="17"/>
                    </a:lnTo>
                    <a:lnTo>
                      <a:pt x="0"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7" name="Freeform 182">
                <a:extLst>
                  <a:ext uri="{FF2B5EF4-FFF2-40B4-BE49-F238E27FC236}">
                    <a16:creationId xmlns:a16="http://schemas.microsoft.com/office/drawing/2014/main" id="{A3E7F2BB-56E2-A191-1741-7B3A1B1246CD}"/>
                  </a:ext>
                </a:extLst>
              </p:cNvPr>
              <p:cNvSpPr>
                <a:spLocks/>
              </p:cNvSpPr>
              <p:nvPr/>
            </p:nvSpPr>
            <p:spPr bwMode="auto">
              <a:xfrm>
                <a:off x="3053" y="1365"/>
                <a:ext cx="16" cy="23"/>
              </a:xfrm>
              <a:custGeom>
                <a:avLst/>
                <a:gdLst>
                  <a:gd name="T0" fmla="*/ 16 w 16"/>
                  <a:gd name="T1" fmla="*/ 0 h 23"/>
                  <a:gd name="T2" fmla="*/ 0 w 16"/>
                  <a:gd name="T3" fmla="*/ 17 h 23"/>
                  <a:gd name="T4" fmla="*/ 0 w 16"/>
                  <a:gd name="T5" fmla="*/ 20 h 23"/>
                  <a:gd name="T6" fmla="*/ 16 w 16"/>
                  <a:gd name="T7" fmla="*/ 4 h 23"/>
                  <a:gd name="T8" fmla="*/ 16 w 16"/>
                  <a:gd name="T9" fmla="*/ 7 h 23"/>
                  <a:gd name="T10" fmla="*/ 0 w 16"/>
                  <a:gd name="T11" fmla="*/ 23 h 23"/>
                  <a:gd name="T12" fmla="*/ 0 w 16"/>
                  <a:gd name="T13" fmla="*/ 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3">
                    <a:moveTo>
                      <a:pt x="16" y="0"/>
                    </a:moveTo>
                    <a:lnTo>
                      <a:pt x="0" y="17"/>
                    </a:lnTo>
                    <a:lnTo>
                      <a:pt x="0" y="20"/>
                    </a:lnTo>
                    <a:lnTo>
                      <a:pt x="16" y="4"/>
                    </a:lnTo>
                    <a:lnTo>
                      <a:pt x="16" y="7"/>
                    </a:lnTo>
                    <a:lnTo>
                      <a:pt x="0" y="23"/>
                    </a:lnTo>
                    <a:lnTo>
                      <a:pt x="0"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8" name="Freeform 183">
                <a:extLst>
                  <a:ext uri="{FF2B5EF4-FFF2-40B4-BE49-F238E27FC236}">
                    <a16:creationId xmlns:a16="http://schemas.microsoft.com/office/drawing/2014/main" id="{CE716B2D-E456-4B1E-83D6-0624C5E3A449}"/>
                  </a:ext>
                </a:extLst>
              </p:cNvPr>
              <p:cNvSpPr>
                <a:spLocks/>
              </p:cNvSpPr>
              <p:nvPr/>
            </p:nvSpPr>
            <p:spPr bwMode="auto">
              <a:xfrm>
                <a:off x="3039" y="1385"/>
                <a:ext cx="17" cy="20"/>
              </a:xfrm>
              <a:custGeom>
                <a:avLst/>
                <a:gdLst>
                  <a:gd name="T0" fmla="*/ 10 w 17"/>
                  <a:gd name="T1" fmla="*/ 0 h 20"/>
                  <a:gd name="T2" fmla="*/ 0 w 17"/>
                  <a:gd name="T3" fmla="*/ 20 h 20"/>
                  <a:gd name="T4" fmla="*/ 4 w 17"/>
                  <a:gd name="T5" fmla="*/ 20 h 20"/>
                  <a:gd name="T6" fmla="*/ 14 w 17"/>
                  <a:gd name="T7" fmla="*/ 0 h 20"/>
                  <a:gd name="T8" fmla="*/ 17 w 17"/>
                  <a:gd name="T9" fmla="*/ 0 h 20"/>
                  <a:gd name="T10" fmla="*/ 7 w 17"/>
                  <a:gd name="T11" fmla="*/ 20 h 20"/>
                  <a:gd name="T12" fmla="*/ 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0" y="0"/>
                    </a:moveTo>
                    <a:lnTo>
                      <a:pt x="0" y="20"/>
                    </a:lnTo>
                    <a:lnTo>
                      <a:pt x="4" y="20"/>
                    </a:lnTo>
                    <a:lnTo>
                      <a:pt x="14" y="0"/>
                    </a:lnTo>
                    <a:lnTo>
                      <a:pt x="1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9" name="Freeform 184">
                <a:extLst>
                  <a:ext uri="{FF2B5EF4-FFF2-40B4-BE49-F238E27FC236}">
                    <a16:creationId xmlns:a16="http://schemas.microsoft.com/office/drawing/2014/main" id="{4056AA81-FA46-F8E9-22C9-4BC6E7889AC1}"/>
                  </a:ext>
                </a:extLst>
              </p:cNvPr>
              <p:cNvSpPr>
                <a:spLocks/>
              </p:cNvSpPr>
              <p:nvPr/>
            </p:nvSpPr>
            <p:spPr bwMode="auto">
              <a:xfrm>
                <a:off x="3036" y="1405"/>
                <a:ext cx="10" cy="20"/>
              </a:xfrm>
              <a:custGeom>
                <a:avLst/>
                <a:gdLst>
                  <a:gd name="T0" fmla="*/ 3 w 10"/>
                  <a:gd name="T1" fmla="*/ 0 h 20"/>
                  <a:gd name="T2" fmla="*/ 0 w 10"/>
                  <a:gd name="T3" fmla="*/ 20 h 20"/>
                  <a:gd name="T4" fmla="*/ 3 w 10"/>
                  <a:gd name="T5" fmla="*/ 20 h 20"/>
                  <a:gd name="T6" fmla="*/ 7 w 10"/>
                  <a:gd name="T7" fmla="*/ 0 h 20"/>
                  <a:gd name="T8" fmla="*/ 10 w 10"/>
                  <a:gd name="T9" fmla="*/ 0 h 20"/>
                  <a:gd name="T10" fmla="*/ 7 w 10"/>
                  <a:gd name="T11" fmla="*/ 20 h 20"/>
                  <a:gd name="T12" fmla="*/ 3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3" y="0"/>
                    </a:moveTo>
                    <a:lnTo>
                      <a:pt x="0" y="20"/>
                    </a:lnTo>
                    <a:lnTo>
                      <a:pt x="3" y="20"/>
                    </a:lnTo>
                    <a:lnTo>
                      <a:pt x="7" y="0"/>
                    </a:lnTo>
                    <a:lnTo>
                      <a:pt x="10"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0" name="Freeform 185">
                <a:extLst>
                  <a:ext uri="{FF2B5EF4-FFF2-40B4-BE49-F238E27FC236}">
                    <a16:creationId xmlns:a16="http://schemas.microsoft.com/office/drawing/2014/main" id="{7AB6C548-4BC6-FF07-81F3-6FC5B91B925E}"/>
                  </a:ext>
                </a:extLst>
              </p:cNvPr>
              <p:cNvSpPr>
                <a:spLocks/>
              </p:cNvSpPr>
              <p:nvPr/>
            </p:nvSpPr>
            <p:spPr bwMode="auto">
              <a:xfrm>
                <a:off x="3197" y="1428"/>
                <a:ext cx="10" cy="23"/>
              </a:xfrm>
              <a:custGeom>
                <a:avLst/>
                <a:gdLst>
                  <a:gd name="T0" fmla="*/ 0 w 10"/>
                  <a:gd name="T1" fmla="*/ 0 h 23"/>
                  <a:gd name="T2" fmla="*/ 4 w 10"/>
                  <a:gd name="T3" fmla="*/ 23 h 23"/>
                  <a:gd name="T4" fmla="*/ 7 w 10"/>
                  <a:gd name="T5" fmla="*/ 23 h 23"/>
                  <a:gd name="T6" fmla="*/ 4 w 10"/>
                  <a:gd name="T7" fmla="*/ 0 h 23"/>
                  <a:gd name="T8" fmla="*/ 7 w 10"/>
                  <a:gd name="T9" fmla="*/ 0 h 23"/>
                  <a:gd name="T10" fmla="*/ 10 w 10"/>
                  <a:gd name="T11" fmla="*/ 23 h 23"/>
                  <a:gd name="T12" fmla="*/ 7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0"/>
                    </a:moveTo>
                    <a:lnTo>
                      <a:pt x="4" y="23"/>
                    </a:lnTo>
                    <a:lnTo>
                      <a:pt x="7" y="23"/>
                    </a:lnTo>
                    <a:lnTo>
                      <a:pt x="4" y="0"/>
                    </a:lnTo>
                    <a:lnTo>
                      <a:pt x="7" y="0"/>
                    </a:lnTo>
                    <a:lnTo>
                      <a:pt x="10" y="23"/>
                    </a:lnTo>
                    <a:lnTo>
                      <a:pt x="7"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1" name="Freeform 186">
                <a:extLst>
                  <a:ext uri="{FF2B5EF4-FFF2-40B4-BE49-F238E27FC236}">
                    <a16:creationId xmlns:a16="http://schemas.microsoft.com/office/drawing/2014/main" id="{F643E939-5A0F-C528-8CAB-67B16B1BC94C}"/>
                  </a:ext>
                </a:extLst>
              </p:cNvPr>
              <p:cNvSpPr>
                <a:spLocks/>
              </p:cNvSpPr>
              <p:nvPr/>
            </p:nvSpPr>
            <p:spPr bwMode="auto">
              <a:xfrm>
                <a:off x="3201" y="1451"/>
                <a:ext cx="16" cy="16"/>
              </a:xfrm>
              <a:custGeom>
                <a:avLst/>
                <a:gdLst>
                  <a:gd name="T0" fmla="*/ 0 w 16"/>
                  <a:gd name="T1" fmla="*/ 0 h 16"/>
                  <a:gd name="T2" fmla="*/ 10 w 16"/>
                  <a:gd name="T3" fmla="*/ 16 h 16"/>
                  <a:gd name="T4" fmla="*/ 13 w 16"/>
                  <a:gd name="T5" fmla="*/ 16 h 16"/>
                  <a:gd name="T6" fmla="*/ 3 w 16"/>
                  <a:gd name="T7" fmla="*/ 0 h 16"/>
                  <a:gd name="T8" fmla="*/ 6 w 16"/>
                  <a:gd name="T9" fmla="*/ 0 h 16"/>
                  <a:gd name="T10" fmla="*/ 16 w 16"/>
                  <a:gd name="T11" fmla="*/ 16 h 16"/>
                  <a:gd name="T12" fmla="*/ 13 w 1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0"/>
                    </a:moveTo>
                    <a:lnTo>
                      <a:pt x="10" y="16"/>
                    </a:lnTo>
                    <a:lnTo>
                      <a:pt x="13" y="16"/>
                    </a:lnTo>
                    <a:lnTo>
                      <a:pt x="3" y="0"/>
                    </a:lnTo>
                    <a:lnTo>
                      <a:pt x="6" y="0"/>
                    </a:lnTo>
                    <a:lnTo>
                      <a:pt x="16" y="16"/>
                    </a:lnTo>
                    <a:lnTo>
                      <a:pt x="1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2" name="Freeform 187">
                <a:extLst>
                  <a:ext uri="{FF2B5EF4-FFF2-40B4-BE49-F238E27FC236}">
                    <a16:creationId xmlns:a16="http://schemas.microsoft.com/office/drawing/2014/main" id="{C17F0852-C308-7B7B-B1BC-E2649EEBA292}"/>
                  </a:ext>
                </a:extLst>
              </p:cNvPr>
              <p:cNvSpPr>
                <a:spLocks/>
              </p:cNvSpPr>
              <p:nvPr/>
            </p:nvSpPr>
            <p:spPr bwMode="auto">
              <a:xfrm>
                <a:off x="3211" y="1467"/>
                <a:ext cx="19" cy="17"/>
              </a:xfrm>
              <a:custGeom>
                <a:avLst/>
                <a:gdLst>
                  <a:gd name="T0" fmla="*/ 0 w 19"/>
                  <a:gd name="T1" fmla="*/ 0 h 17"/>
                  <a:gd name="T2" fmla="*/ 13 w 19"/>
                  <a:gd name="T3" fmla="*/ 17 h 17"/>
                  <a:gd name="T4" fmla="*/ 16 w 19"/>
                  <a:gd name="T5" fmla="*/ 17 h 17"/>
                  <a:gd name="T6" fmla="*/ 3 w 19"/>
                  <a:gd name="T7" fmla="*/ 0 h 17"/>
                  <a:gd name="T8" fmla="*/ 6 w 19"/>
                  <a:gd name="T9" fmla="*/ 0 h 17"/>
                  <a:gd name="T10" fmla="*/ 19 w 19"/>
                  <a:gd name="T11" fmla="*/ 17 h 17"/>
                  <a:gd name="T12" fmla="*/ 16 w 19"/>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3" y="17"/>
                    </a:lnTo>
                    <a:lnTo>
                      <a:pt x="16" y="17"/>
                    </a:lnTo>
                    <a:lnTo>
                      <a:pt x="3" y="0"/>
                    </a:lnTo>
                    <a:lnTo>
                      <a:pt x="6" y="0"/>
                    </a:lnTo>
                    <a:lnTo>
                      <a:pt x="19" y="17"/>
                    </a:lnTo>
                    <a:lnTo>
                      <a:pt x="16"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3" name="Freeform 188">
                <a:extLst>
                  <a:ext uri="{FF2B5EF4-FFF2-40B4-BE49-F238E27FC236}">
                    <a16:creationId xmlns:a16="http://schemas.microsoft.com/office/drawing/2014/main" id="{B0E03A3F-0358-EF31-CBC1-10AF16EF16A6}"/>
                  </a:ext>
                </a:extLst>
              </p:cNvPr>
              <p:cNvSpPr>
                <a:spLocks/>
              </p:cNvSpPr>
              <p:nvPr/>
            </p:nvSpPr>
            <p:spPr bwMode="auto">
              <a:xfrm>
                <a:off x="3227" y="1481"/>
                <a:ext cx="20" cy="16"/>
              </a:xfrm>
              <a:custGeom>
                <a:avLst/>
                <a:gdLst>
                  <a:gd name="T0" fmla="*/ 0 w 20"/>
                  <a:gd name="T1" fmla="*/ 0 h 16"/>
                  <a:gd name="T2" fmla="*/ 20 w 20"/>
                  <a:gd name="T3" fmla="*/ 10 h 16"/>
                  <a:gd name="T4" fmla="*/ 20 w 20"/>
                  <a:gd name="T5" fmla="*/ 13 h 16"/>
                  <a:gd name="T6" fmla="*/ 0 w 20"/>
                  <a:gd name="T7" fmla="*/ 3 h 16"/>
                  <a:gd name="T8" fmla="*/ 0 w 20"/>
                  <a:gd name="T9" fmla="*/ 6 h 16"/>
                  <a:gd name="T10" fmla="*/ 20 w 20"/>
                  <a:gd name="T11" fmla="*/ 16 h 16"/>
                  <a:gd name="T12" fmla="*/ 2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0" y="0"/>
                    </a:moveTo>
                    <a:lnTo>
                      <a:pt x="20" y="10"/>
                    </a:lnTo>
                    <a:lnTo>
                      <a:pt x="20" y="13"/>
                    </a:lnTo>
                    <a:lnTo>
                      <a:pt x="0" y="3"/>
                    </a:lnTo>
                    <a:lnTo>
                      <a:pt x="0" y="6"/>
                    </a:lnTo>
                    <a:lnTo>
                      <a:pt x="20" y="16"/>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4" name="Freeform 189">
                <a:extLst>
                  <a:ext uri="{FF2B5EF4-FFF2-40B4-BE49-F238E27FC236}">
                    <a16:creationId xmlns:a16="http://schemas.microsoft.com/office/drawing/2014/main" id="{6FCCB3DB-3186-516D-E6DE-80F1EE9DA562}"/>
                  </a:ext>
                </a:extLst>
              </p:cNvPr>
              <p:cNvSpPr>
                <a:spLocks/>
              </p:cNvSpPr>
              <p:nvPr/>
            </p:nvSpPr>
            <p:spPr bwMode="auto">
              <a:xfrm>
                <a:off x="3247" y="1491"/>
                <a:ext cx="23" cy="9"/>
              </a:xfrm>
              <a:custGeom>
                <a:avLst/>
                <a:gdLst>
                  <a:gd name="T0" fmla="*/ 0 w 23"/>
                  <a:gd name="T1" fmla="*/ 0 h 9"/>
                  <a:gd name="T2" fmla="*/ 23 w 23"/>
                  <a:gd name="T3" fmla="*/ 3 h 9"/>
                  <a:gd name="T4" fmla="*/ 23 w 23"/>
                  <a:gd name="T5" fmla="*/ 6 h 9"/>
                  <a:gd name="T6" fmla="*/ 0 w 23"/>
                  <a:gd name="T7" fmla="*/ 3 h 9"/>
                  <a:gd name="T8" fmla="*/ 0 w 23"/>
                  <a:gd name="T9" fmla="*/ 6 h 9"/>
                  <a:gd name="T10" fmla="*/ 23 w 23"/>
                  <a:gd name="T11" fmla="*/ 9 h 9"/>
                  <a:gd name="T12" fmla="*/ 23 w 2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0" y="0"/>
                    </a:moveTo>
                    <a:lnTo>
                      <a:pt x="23" y="3"/>
                    </a:lnTo>
                    <a:lnTo>
                      <a:pt x="23" y="6"/>
                    </a:lnTo>
                    <a:lnTo>
                      <a:pt x="0" y="3"/>
                    </a:lnTo>
                    <a:lnTo>
                      <a:pt x="0" y="6"/>
                    </a:lnTo>
                    <a:lnTo>
                      <a:pt x="23" y="9"/>
                    </a:lnTo>
                    <a:lnTo>
                      <a:pt x="2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5" name="Freeform 190">
                <a:extLst>
                  <a:ext uri="{FF2B5EF4-FFF2-40B4-BE49-F238E27FC236}">
                    <a16:creationId xmlns:a16="http://schemas.microsoft.com/office/drawing/2014/main" id="{16121CBB-9BFF-CA9B-ED9D-6B73D738B1AE}"/>
                  </a:ext>
                </a:extLst>
              </p:cNvPr>
              <p:cNvSpPr>
                <a:spLocks/>
              </p:cNvSpPr>
              <p:nvPr/>
            </p:nvSpPr>
            <p:spPr bwMode="auto">
              <a:xfrm>
                <a:off x="3270" y="1491"/>
                <a:ext cx="20" cy="9"/>
              </a:xfrm>
              <a:custGeom>
                <a:avLst/>
                <a:gdLst>
                  <a:gd name="T0" fmla="*/ 0 w 20"/>
                  <a:gd name="T1" fmla="*/ 3 h 9"/>
                  <a:gd name="T2" fmla="*/ 20 w 20"/>
                  <a:gd name="T3" fmla="*/ 0 h 9"/>
                  <a:gd name="T4" fmla="*/ 20 w 20"/>
                  <a:gd name="T5" fmla="*/ 3 h 9"/>
                  <a:gd name="T6" fmla="*/ 0 w 20"/>
                  <a:gd name="T7" fmla="*/ 6 h 9"/>
                  <a:gd name="T8" fmla="*/ 0 w 20"/>
                  <a:gd name="T9" fmla="*/ 9 h 9"/>
                  <a:gd name="T10" fmla="*/ 20 w 20"/>
                  <a:gd name="T11" fmla="*/ 6 h 9"/>
                  <a:gd name="T12" fmla="*/ 20 w 2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3"/>
                    </a:moveTo>
                    <a:lnTo>
                      <a:pt x="20" y="0"/>
                    </a:lnTo>
                    <a:lnTo>
                      <a:pt x="20" y="3"/>
                    </a:lnTo>
                    <a:lnTo>
                      <a:pt x="0" y="6"/>
                    </a:lnTo>
                    <a:lnTo>
                      <a:pt x="0" y="9"/>
                    </a:lnTo>
                    <a:lnTo>
                      <a:pt x="20" y="6"/>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6" name="Freeform 191">
                <a:extLst>
                  <a:ext uri="{FF2B5EF4-FFF2-40B4-BE49-F238E27FC236}">
                    <a16:creationId xmlns:a16="http://schemas.microsoft.com/office/drawing/2014/main" id="{4A10A6AF-1252-D867-6A77-DAD7CBD5B63B}"/>
                  </a:ext>
                </a:extLst>
              </p:cNvPr>
              <p:cNvSpPr>
                <a:spLocks/>
              </p:cNvSpPr>
              <p:nvPr/>
            </p:nvSpPr>
            <p:spPr bwMode="auto">
              <a:xfrm>
                <a:off x="3290" y="1481"/>
                <a:ext cx="19" cy="16"/>
              </a:xfrm>
              <a:custGeom>
                <a:avLst/>
                <a:gdLst>
                  <a:gd name="T0" fmla="*/ 0 w 19"/>
                  <a:gd name="T1" fmla="*/ 10 h 16"/>
                  <a:gd name="T2" fmla="*/ 19 w 19"/>
                  <a:gd name="T3" fmla="*/ 0 h 16"/>
                  <a:gd name="T4" fmla="*/ 19 w 19"/>
                  <a:gd name="T5" fmla="*/ 3 h 16"/>
                  <a:gd name="T6" fmla="*/ 0 w 19"/>
                  <a:gd name="T7" fmla="*/ 13 h 16"/>
                  <a:gd name="T8" fmla="*/ 0 w 19"/>
                  <a:gd name="T9" fmla="*/ 16 h 16"/>
                  <a:gd name="T10" fmla="*/ 19 w 19"/>
                  <a:gd name="T11" fmla="*/ 6 h 16"/>
                  <a:gd name="T12" fmla="*/ 19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0"/>
                    </a:moveTo>
                    <a:lnTo>
                      <a:pt x="19" y="0"/>
                    </a:lnTo>
                    <a:lnTo>
                      <a:pt x="19" y="3"/>
                    </a:lnTo>
                    <a:lnTo>
                      <a:pt x="0" y="13"/>
                    </a:lnTo>
                    <a:lnTo>
                      <a:pt x="0" y="16"/>
                    </a:lnTo>
                    <a:lnTo>
                      <a:pt x="19" y="6"/>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7" name="Freeform 192">
                <a:extLst>
                  <a:ext uri="{FF2B5EF4-FFF2-40B4-BE49-F238E27FC236}">
                    <a16:creationId xmlns:a16="http://schemas.microsoft.com/office/drawing/2014/main" id="{05CB070E-D647-24C5-6D41-81849C16A830}"/>
                  </a:ext>
                </a:extLst>
              </p:cNvPr>
              <p:cNvSpPr>
                <a:spLocks/>
              </p:cNvSpPr>
              <p:nvPr/>
            </p:nvSpPr>
            <p:spPr bwMode="auto">
              <a:xfrm>
                <a:off x="3309" y="1464"/>
                <a:ext cx="17" cy="23"/>
              </a:xfrm>
              <a:custGeom>
                <a:avLst/>
                <a:gdLst>
                  <a:gd name="T0" fmla="*/ 0 w 17"/>
                  <a:gd name="T1" fmla="*/ 17 h 23"/>
                  <a:gd name="T2" fmla="*/ 17 w 17"/>
                  <a:gd name="T3" fmla="*/ 0 h 23"/>
                  <a:gd name="T4" fmla="*/ 17 w 17"/>
                  <a:gd name="T5" fmla="*/ 3 h 23"/>
                  <a:gd name="T6" fmla="*/ 0 w 17"/>
                  <a:gd name="T7" fmla="*/ 20 h 23"/>
                  <a:gd name="T8" fmla="*/ 0 w 17"/>
                  <a:gd name="T9" fmla="*/ 23 h 23"/>
                  <a:gd name="T10" fmla="*/ 17 w 17"/>
                  <a:gd name="T11" fmla="*/ 7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7"/>
                    </a:moveTo>
                    <a:lnTo>
                      <a:pt x="17" y="0"/>
                    </a:lnTo>
                    <a:lnTo>
                      <a:pt x="17" y="3"/>
                    </a:lnTo>
                    <a:lnTo>
                      <a:pt x="0" y="20"/>
                    </a:lnTo>
                    <a:lnTo>
                      <a:pt x="0" y="23"/>
                    </a:lnTo>
                    <a:lnTo>
                      <a:pt x="17" y="7"/>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 name="Freeform 193">
                <a:extLst>
                  <a:ext uri="{FF2B5EF4-FFF2-40B4-BE49-F238E27FC236}">
                    <a16:creationId xmlns:a16="http://schemas.microsoft.com/office/drawing/2014/main" id="{428FAE78-7F41-19E8-8BFF-6944D9BD2A86}"/>
                  </a:ext>
                </a:extLst>
              </p:cNvPr>
              <p:cNvSpPr>
                <a:spLocks/>
              </p:cNvSpPr>
              <p:nvPr/>
            </p:nvSpPr>
            <p:spPr bwMode="auto">
              <a:xfrm>
                <a:off x="3323" y="1451"/>
                <a:ext cx="16" cy="16"/>
              </a:xfrm>
              <a:custGeom>
                <a:avLst/>
                <a:gdLst>
                  <a:gd name="T0" fmla="*/ 0 w 16"/>
                  <a:gd name="T1" fmla="*/ 16 h 16"/>
                  <a:gd name="T2" fmla="*/ 9 w 16"/>
                  <a:gd name="T3" fmla="*/ 0 h 16"/>
                  <a:gd name="T4" fmla="*/ 13 w 16"/>
                  <a:gd name="T5" fmla="*/ 0 h 16"/>
                  <a:gd name="T6" fmla="*/ 3 w 16"/>
                  <a:gd name="T7" fmla="*/ 16 h 16"/>
                  <a:gd name="T8" fmla="*/ 6 w 16"/>
                  <a:gd name="T9" fmla="*/ 16 h 16"/>
                  <a:gd name="T10" fmla="*/ 16 w 16"/>
                  <a:gd name="T11" fmla="*/ 0 h 16"/>
                  <a:gd name="T12" fmla="*/ 13 w 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6">
                    <a:moveTo>
                      <a:pt x="0" y="16"/>
                    </a:moveTo>
                    <a:lnTo>
                      <a:pt x="9" y="0"/>
                    </a:lnTo>
                    <a:lnTo>
                      <a:pt x="13" y="0"/>
                    </a:lnTo>
                    <a:lnTo>
                      <a:pt x="3" y="16"/>
                    </a:lnTo>
                    <a:lnTo>
                      <a:pt x="6" y="16"/>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9" name="Freeform 194">
                <a:extLst>
                  <a:ext uri="{FF2B5EF4-FFF2-40B4-BE49-F238E27FC236}">
                    <a16:creationId xmlns:a16="http://schemas.microsoft.com/office/drawing/2014/main" id="{A6F5B338-B290-B407-22E5-5EC678783E85}"/>
                  </a:ext>
                </a:extLst>
              </p:cNvPr>
              <p:cNvSpPr>
                <a:spLocks/>
              </p:cNvSpPr>
              <p:nvPr/>
            </p:nvSpPr>
            <p:spPr bwMode="auto">
              <a:xfrm>
                <a:off x="3332" y="1428"/>
                <a:ext cx="10" cy="23"/>
              </a:xfrm>
              <a:custGeom>
                <a:avLst/>
                <a:gdLst>
                  <a:gd name="T0" fmla="*/ 0 w 10"/>
                  <a:gd name="T1" fmla="*/ 23 h 23"/>
                  <a:gd name="T2" fmla="*/ 4 w 10"/>
                  <a:gd name="T3" fmla="*/ 0 h 23"/>
                  <a:gd name="T4" fmla="*/ 7 w 10"/>
                  <a:gd name="T5" fmla="*/ 0 h 23"/>
                  <a:gd name="T6" fmla="*/ 4 w 10"/>
                  <a:gd name="T7" fmla="*/ 23 h 23"/>
                  <a:gd name="T8" fmla="*/ 7 w 10"/>
                  <a:gd name="T9" fmla="*/ 23 h 23"/>
                  <a:gd name="T10" fmla="*/ 10 w 10"/>
                  <a:gd name="T11" fmla="*/ 0 h 23"/>
                  <a:gd name="T12" fmla="*/ 7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0" y="23"/>
                    </a:moveTo>
                    <a:lnTo>
                      <a:pt x="4" y="0"/>
                    </a:lnTo>
                    <a:lnTo>
                      <a:pt x="7" y="0"/>
                    </a:lnTo>
                    <a:lnTo>
                      <a:pt x="4" y="23"/>
                    </a:lnTo>
                    <a:lnTo>
                      <a:pt x="7" y="2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0" name="Freeform 195">
                <a:extLst>
                  <a:ext uri="{FF2B5EF4-FFF2-40B4-BE49-F238E27FC236}">
                    <a16:creationId xmlns:a16="http://schemas.microsoft.com/office/drawing/2014/main" id="{2AD64736-4B9D-DE86-41C3-24DBE869E27C}"/>
                  </a:ext>
                </a:extLst>
              </p:cNvPr>
              <p:cNvSpPr>
                <a:spLocks/>
              </p:cNvSpPr>
              <p:nvPr/>
            </p:nvSpPr>
            <p:spPr bwMode="auto">
              <a:xfrm>
                <a:off x="3332" y="1408"/>
                <a:ext cx="10" cy="20"/>
              </a:xfrm>
              <a:custGeom>
                <a:avLst/>
                <a:gdLst>
                  <a:gd name="T0" fmla="*/ 4 w 10"/>
                  <a:gd name="T1" fmla="*/ 20 h 20"/>
                  <a:gd name="T2" fmla="*/ 0 w 10"/>
                  <a:gd name="T3" fmla="*/ 0 h 20"/>
                  <a:gd name="T4" fmla="*/ 4 w 10"/>
                  <a:gd name="T5" fmla="*/ 0 h 20"/>
                  <a:gd name="T6" fmla="*/ 7 w 10"/>
                  <a:gd name="T7" fmla="*/ 20 h 20"/>
                  <a:gd name="T8" fmla="*/ 10 w 10"/>
                  <a:gd name="T9" fmla="*/ 20 h 20"/>
                  <a:gd name="T10" fmla="*/ 7 w 10"/>
                  <a:gd name="T11" fmla="*/ 0 h 20"/>
                  <a:gd name="T12" fmla="*/ 4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20"/>
                    </a:moveTo>
                    <a:lnTo>
                      <a:pt x="0" y="0"/>
                    </a:lnTo>
                    <a:lnTo>
                      <a:pt x="4" y="0"/>
                    </a:lnTo>
                    <a:lnTo>
                      <a:pt x="7" y="20"/>
                    </a:lnTo>
                    <a:lnTo>
                      <a:pt x="10"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1" name="Freeform 196">
                <a:extLst>
                  <a:ext uri="{FF2B5EF4-FFF2-40B4-BE49-F238E27FC236}">
                    <a16:creationId xmlns:a16="http://schemas.microsoft.com/office/drawing/2014/main" id="{5557882C-C94C-4772-776F-0ABD55BEEA07}"/>
                  </a:ext>
                </a:extLst>
              </p:cNvPr>
              <p:cNvSpPr>
                <a:spLocks/>
              </p:cNvSpPr>
              <p:nvPr/>
            </p:nvSpPr>
            <p:spPr bwMode="auto">
              <a:xfrm>
                <a:off x="3323" y="1388"/>
                <a:ext cx="16" cy="20"/>
              </a:xfrm>
              <a:custGeom>
                <a:avLst/>
                <a:gdLst>
                  <a:gd name="T0" fmla="*/ 9 w 16"/>
                  <a:gd name="T1" fmla="*/ 20 h 20"/>
                  <a:gd name="T2" fmla="*/ 0 w 16"/>
                  <a:gd name="T3" fmla="*/ 0 h 20"/>
                  <a:gd name="T4" fmla="*/ 3 w 16"/>
                  <a:gd name="T5" fmla="*/ 0 h 20"/>
                  <a:gd name="T6" fmla="*/ 13 w 16"/>
                  <a:gd name="T7" fmla="*/ 20 h 20"/>
                  <a:gd name="T8" fmla="*/ 16 w 16"/>
                  <a:gd name="T9" fmla="*/ 20 h 20"/>
                  <a:gd name="T10" fmla="*/ 6 w 16"/>
                  <a:gd name="T11" fmla="*/ 0 h 20"/>
                  <a:gd name="T12" fmla="*/ 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9" y="20"/>
                    </a:moveTo>
                    <a:lnTo>
                      <a:pt x="0" y="0"/>
                    </a:lnTo>
                    <a:lnTo>
                      <a:pt x="3" y="0"/>
                    </a:lnTo>
                    <a:lnTo>
                      <a:pt x="13" y="20"/>
                    </a:lnTo>
                    <a:lnTo>
                      <a:pt x="1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2" name="Freeform 197">
                <a:extLst>
                  <a:ext uri="{FF2B5EF4-FFF2-40B4-BE49-F238E27FC236}">
                    <a16:creationId xmlns:a16="http://schemas.microsoft.com/office/drawing/2014/main" id="{96F3C7FB-6D0C-FE00-D9CD-65A9D17FA5E8}"/>
                  </a:ext>
                </a:extLst>
              </p:cNvPr>
              <p:cNvSpPr>
                <a:spLocks/>
              </p:cNvSpPr>
              <p:nvPr/>
            </p:nvSpPr>
            <p:spPr bwMode="auto">
              <a:xfrm>
                <a:off x="3309" y="1369"/>
                <a:ext cx="17" cy="23"/>
              </a:xfrm>
              <a:custGeom>
                <a:avLst/>
                <a:gdLst>
                  <a:gd name="T0" fmla="*/ 17 w 17"/>
                  <a:gd name="T1" fmla="*/ 16 h 23"/>
                  <a:gd name="T2" fmla="*/ 0 w 17"/>
                  <a:gd name="T3" fmla="*/ 0 h 23"/>
                  <a:gd name="T4" fmla="*/ 0 w 17"/>
                  <a:gd name="T5" fmla="*/ 3 h 23"/>
                  <a:gd name="T6" fmla="*/ 17 w 17"/>
                  <a:gd name="T7" fmla="*/ 19 h 23"/>
                  <a:gd name="T8" fmla="*/ 17 w 17"/>
                  <a:gd name="T9" fmla="*/ 23 h 23"/>
                  <a:gd name="T10" fmla="*/ 0 w 17"/>
                  <a:gd name="T11" fmla="*/ 6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19"/>
                    </a:lnTo>
                    <a:lnTo>
                      <a:pt x="17" y="2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3" name="Freeform 198">
                <a:extLst>
                  <a:ext uri="{FF2B5EF4-FFF2-40B4-BE49-F238E27FC236}">
                    <a16:creationId xmlns:a16="http://schemas.microsoft.com/office/drawing/2014/main" id="{9E9BBB0D-2E74-A21F-E747-5D6CF4CF7D10}"/>
                  </a:ext>
                </a:extLst>
              </p:cNvPr>
              <p:cNvSpPr>
                <a:spLocks/>
              </p:cNvSpPr>
              <p:nvPr/>
            </p:nvSpPr>
            <p:spPr bwMode="auto">
              <a:xfrm>
                <a:off x="3290" y="1359"/>
                <a:ext cx="19" cy="16"/>
              </a:xfrm>
              <a:custGeom>
                <a:avLst/>
                <a:gdLst>
                  <a:gd name="T0" fmla="*/ 19 w 19"/>
                  <a:gd name="T1" fmla="*/ 10 h 16"/>
                  <a:gd name="T2" fmla="*/ 0 w 19"/>
                  <a:gd name="T3" fmla="*/ 0 h 16"/>
                  <a:gd name="T4" fmla="*/ 0 w 19"/>
                  <a:gd name="T5" fmla="*/ 3 h 16"/>
                  <a:gd name="T6" fmla="*/ 19 w 19"/>
                  <a:gd name="T7" fmla="*/ 13 h 16"/>
                  <a:gd name="T8" fmla="*/ 19 w 19"/>
                  <a:gd name="T9" fmla="*/ 16 h 16"/>
                  <a:gd name="T10" fmla="*/ 0 w 19"/>
                  <a:gd name="T11" fmla="*/ 6 h 16"/>
                  <a:gd name="T12" fmla="*/ 0 w 19"/>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9" y="10"/>
                    </a:moveTo>
                    <a:lnTo>
                      <a:pt x="0" y="0"/>
                    </a:lnTo>
                    <a:lnTo>
                      <a:pt x="0" y="3"/>
                    </a:lnTo>
                    <a:lnTo>
                      <a:pt x="19" y="13"/>
                    </a:lnTo>
                    <a:lnTo>
                      <a:pt x="19"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4" name="Freeform 199">
                <a:extLst>
                  <a:ext uri="{FF2B5EF4-FFF2-40B4-BE49-F238E27FC236}">
                    <a16:creationId xmlns:a16="http://schemas.microsoft.com/office/drawing/2014/main" id="{72949ABF-AEE7-5EB3-625D-28908EEA79EB}"/>
                  </a:ext>
                </a:extLst>
              </p:cNvPr>
              <p:cNvSpPr>
                <a:spLocks/>
              </p:cNvSpPr>
              <p:nvPr/>
            </p:nvSpPr>
            <p:spPr bwMode="auto">
              <a:xfrm>
                <a:off x="3270" y="1355"/>
                <a:ext cx="20" cy="10"/>
              </a:xfrm>
              <a:custGeom>
                <a:avLst/>
                <a:gdLst>
                  <a:gd name="T0" fmla="*/ 20 w 20"/>
                  <a:gd name="T1" fmla="*/ 4 h 10"/>
                  <a:gd name="T2" fmla="*/ 0 w 20"/>
                  <a:gd name="T3" fmla="*/ 0 h 10"/>
                  <a:gd name="T4" fmla="*/ 0 w 20"/>
                  <a:gd name="T5" fmla="*/ 4 h 10"/>
                  <a:gd name="T6" fmla="*/ 20 w 20"/>
                  <a:gd name="T7" fmla="*/ 7 h 10"/>
                  <a:gd name="T8" fmla="*/ 20 w 20"/>
                  <a:gd name="T9" fmla="*/ 10 h 10"/>
                  <a:gd name="T10" fmla="*/ 0 w 20"/>
                  <a:gd name="T11" fmla="*/ 7 h 10"/>
                  <a:gd name="T12" fmla="*/ 0 w 20"/>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4"/>
                    </a:moveTo>
                    <a:lnTo>
                      <a:pt x="0" y="0"/>
                    </a:lnTo>
                    <a:lnTo>
                      <a:pt x="0" y="4"/>
                    </a:lnTo>
                    <a:lnTo>
                      <a:pt x="20" y="7"/>
                    </a:lnTo>
                    <a:lnTo>
                      <a:pt x="20"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5" name="Freeform 200">
                <a:extLst>
                  <a:ext uri="{FF2B5EF4-FFF2-40B4-BE49-F238E27FC236}">
                    <a16:creationId xmlns:a16="http://schemas.microsoft.com/office/drawing/2014/main" id="{3F5BC2DE-C284-E10C-6B56-04D9E5A0C4D0}"/>
                  </a:ext>
                </a:extLst>
              </p:cNvPr>
              <p:cNvSpPr>
                <a:spLocks/>
              </p:cNvSpPr>
              <p:nvPr/>
            </p:nvSpPr>
            <p:spPr bwMode="auto">
              <a:xfrm>
                <a:off x="3247" y="1355"/>
                <a:ext cx="23" cy="10"/>
              </a:xfrm>
              <a:custGeom>
                <a:avLst/>
                <a:gdLst>
                  <a:gd name="T0" fmla="*/ 23 w 23"/>
                  <a:gd name="T1" fmla="*/ 0 h 10"/>
                  <a:gd name="T2" fmla="*/ 0 w 23"/>
                  <a:gd name="T3" fmla="*/ 4 h 10"/>
                  <a:gd name="T4" fmla="*/ 0 w 23"/>
                  <a:gd name="T5" fmla="*/ 7 h 10"/>
                  <a:gd name="T6" fmla="*/ 23 w 23"/>
                  <a:gd name="T7" fmla="*/ 4 h 10"/>
                  <a:gd name="T8" fmla="*/ 23 w 23"/>
                  <a:gd name="T9" fmla="*/ 7 h 10"/>
                  <a:gd name="T10" fmla="*/ 0 w 23"/>
                  <a:gd name="T11" fmla="*/ 10 h 10"/>
                  <a:gd name="T12" fmla="*/ 0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4"/>
                    </a:lnTo>
                    <a:lnTo>
                      <a:pt x="0" y="7"/>
                    </a:lnTo>
                    <a:lnTo>
                      <a:pt x="23" y="4"/>
                    </a:lnTo>
                    <a:lnTo>
                      <a:pt x="2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6" name="Freeform 201">
                <a:extLst>
                  <a:ext uri="{FF2B5EF4-FFF2-40B4-BE49-F238E27FC236}">
                    <a16:creationId xmlns:a16="http://schemas.microsoft.com/office/drawing/2014/main" id="{20D06278-62D1-8D5B-38B8-5FE4EA639812}"/>
                  </a:ext>
                </a:extLst>
              </p:cNvPr>
              <p:cNvSpPr>
                <a:spLocks/>
              </p:cNvSpPr>
              <p:nvPr/>
            </p:nvSpPr>
            <p:spPr bwMode="auto">
              <a:xfrm>
                <a:off x="3227" y="1359"/>
                <a:ext cx="20" cy="16"/>
              </a:xfrm>
              <a:custGeom>
                <a:avLst/>
                <a:gdLst>
                  <a:gd name="T0" fmla="*/ 20 w 20"/>
                  <a:gd name="T1" fmla="*/ 0 h 16"/>
                  <a:gd name="T2" fmla="*/ 0 w 20"/>
                  <a:gd name="T3" fmla="*/ 10 h 16"/>
                  <a:gd name="T4" fmla="*/ 0 w 20"/>
                  <a:gd name="T5" fmla="*/ 13 h 16"/>
                  <a:gd name="T6" fmla="*/ 20 w 20"/>
                  <a:gd name="T7" fmla="*/ 3 h 16"/>
                  <a:gd name="T8" fmla="*/ 20 w 20"/>
                  <a:gd name="T9" fmla="*/ 6 h 16"/>
                  <a:gd name="T10" fmla="*/ 0 w 20"/>
                  <a:gd name="T11" fmla="*/ 16 h 16"/>
                  <a:gd name="T12" fmla="*/ 0 w 2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6">
                    <a:moveTo>
                      <a:pt x="20" y="0"/>
                    </a:moveTo>
                    <a:lnTo>
                      <a:pt x="0" y="10"/>
                    </a:lnTo>
                    <a:lnTo>
                      <a:pt x="0" y="13"/>
                    </a:lnTo>
                    <a:lnTo>
                      <a:pt x="20" y="3"/>
                    </a:lnTo>
                    <a:lnTo>
                      <a:pt x="2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7" name="Freeform 202">
                <a:extLst>
                  <a:ext uri="{FF2B5EF4-FFF2-40B4-BE49-F238E27FC236}">
                    <a16:creationId xmlns:a16="http://schemas.microsoft.com/office/drawing/2014/main" id="{F38D9F1C-E042-B115-D5A5-8C4692234174}"/>
                  </a:ext>
                </a:extLst>
              </p:cNvPr>
              <p:cNvSpPr>
                <a:spLocks/>
              </p:cNvSpPr>
              <p:nvPr/>
            </p:nvSpPr>
            <p:spPr bwMode="auto">
              <a:xfrm>
                <a:off x="3211" y="1372"/>
                <a:ext cx="19" cy="16"/>
              </a:xfrm>
              <a:custGeom>
                <a:avLst/>
                <a:gdLst>
                  <a:gd name="T0" fmla="*/ 13 w 19"/>
                  <a:gd name="T1" fmla="*/ 0 h 16"/>
                  <a:gd name="T2" fmla="*/ 0 w 19"/>
                  <a:gd name="T3" fmla="*/ 16 h 16"/>
                  <a:gd name="T4" fmla="*/ 3 w 19"/>
                  <a:gd name="T5" fmla="*/ 16 h 16"/>
                  <a:gd name="T6" fmla="*/ 16 w 19"/>
                  <a:gd name="T7" fmla="*/ 0 h 16"/>
                  <a:gd name="T8" fmla="*/ 19 w 19"/>
                  <a:gd name="T9" fmla="*/ 0 h 16"/>
                  <a:gd name="T10" fmla="*/ 6 w 19"/>
                  <a:gd name="T11" fmla="*/ 16 h 16"/>
                  <a:gd name="T12" fmla="*/ 3 w 19"/>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13" y="0"/>
                    </a:moveTo>
                    <a:lnTo>
                      <a:pt x="0" y="16"/>
                    </a:lnTo>
                    <a:lnTo>
                      <a:pt x="3" y="16"/>
                    </a:lnTo>
                    <a:lnTo>
                      <a:pt x="16" y="0"/>
                    </a:lnTo>
                    <a:lnTo>
                      <a:pt x="19"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8" name="Freeform 203">
                <a:extLst>
                  <a:ext uri="{FF2B5EF4-FFF2-40B4-BE49-F238E27FC236}">
                    <a16:creationId xmlns:a16="http://schemas.microsoft.com/office/drawing/2014/main" id="{959FA0E8-FED5-1536-7F45-6CE2A09AABA9}"/>
                  </a:ext>
                </a:extLst>
              </p:cNvPr>
              <p:cNvSpPr>
                <a:spLocks/>
              </p:cNvSpPr>
              <p:nvPr/>
            </p:nvSpPr>
            <p:spPr bwMode="auto">
              <a:xfrm>
                <a:off x="3201" y="1388"/>
                <a:ext cx="16" cy="20"/>
              </a:xfrm>
              <a:custGeom>
                <a:avLst/>
                <a:gdLst>
                  <a:gd name="T0" fmla="*/ 10 w 16"/>
                  <a:gd name="T1" fmla="*/ 0 h 20"/>
                  <a:gd name="T2" fmla="*/ 0 w 16"/>
                  <a:gd name="T3" fmla="*/ 20 h 20"/>
                  <a:gd name="T4" fmla="*/ 3 w 16"/>
                  <a:gd name="T5" fmla="*/ 20 h 20"/>
                  <a:gd name="T6" fmla="*/ 13 w 16"/>
                  <a:gd name="T7" fmla="*/ 0 h 20"/>
                  <a:gd name="T8" fmla="*/ 16 w 16"/>
                  <a:gd name="T9" fmla="*/ 0 h 20"/>
                  <a:gd name="T10" fmla="*/ 6 w 16"/>
                  <a:gd name="T11" fmla="*/ 20 h 20"/>
                  <a:gd name="T12" fmla="*/ 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10" y="0"/>
                    </a:moveTo>
                    <a:lnTo>
                      <a:pt x="0" y="20"/>
                    </a:lnTo>
                    <a:lnTo>
                      <a:pt x="3" y="20"/>
                    </a:lnTo>
                    <a:lnTo>
                      <a:pt x="13" y="0"/>
                    </a:lnTo>
                    <a:lnTo>
                      <a:pt x="16"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9" name="Freeform 204">
                <a:extLst>
                  <a:ext uri="{FF2B5EF4-FFF2-40B4-BE49-F238E27FC236}">
                    <a16:creationId xmlns:a16="http://schemas.microsoft.com/office/drawing/2014/main" id="{D0E2D046-75E1-09DF-19CC-B6663DE7A085}"/>
                  </a:ext>
                </a:extLst>
              </p:cNvPr>
              <p:cNvSpPr>
                <a:spLocks/>
              </p:cNvSpPr>
              <p:nvPr/>
            </p:nvSpPr>
            <p:spPr bwMode="auto">
              <a:xfrm>
                <a:off x="3197" y="1408"/>
                <a:ext cx="10" cy="20"/>
              </a:xfrm>
              <a:custGeom>
                <a:avLst/>
                <a:gdLst>
                  <a:gd name="T0" fmla="*/ 4 w 10"/>
                  <a:gd name="T1" fmla="*/ 0 h 20"/>
                  <a:gd name="T2" fmla="*/ 0 w 10"/>
                  <a:gd name="T3" fmla="*/ 20 h 20"/>
                  <a:gd name="T4" fmla="*/ 4 w 10"/>
                  <a:gd name="T5" fmla="*/ 20 h 20"/>
                  <a:gd name="T6" fmla="*/ 7 w 10"/>
                  <a:gd name="T7" fmla="*/ 0 h 20"/>
                  <a:gd name="T8" fmla="*/ 10 w 10"/>
                  <a:gd name="T9" fmla="*/ 0 h 20"/>
                  <a:gd name="T10" fmla="*/ 7 w 10"/>
                  <a:gd name="T11" fmla="*/ 20 h 20"/>
                  <a:gd name="T12" fmla="*/ 4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4" y="0"/>
                    </a:moveTo>
                    <a:lnTo>
                      <a:pt x="0" y="20"/>
                    </a:lnTo>
                    <a:lnTo>
                      <a:pt x="4" y="20"/>
                    </a:lnTo>
                    <a:lnTo>
                      <a:pt x="7" y="0"/>
                    </a:lnTo>
                    <a:lnTo>
                      <a:pt x="10"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0" name="Freeform 205">
                <a:extLst>
                  <a:ext uri="{FF2B5EF4-FFF2-40B4-BE49-F238E27FC236}">
                    <a16:creationId xmlns:a16="http://schemas.microsoft.com/office/drawing/2014/main" id="{11248AEE-5810-6990-22B8-545B2C61A094}"/>
                  </a:ext>
                </a:extLst>
              </p:cNvPr>
              <p:cNvSpPr>
                <a:spLocks/>
              </p:cNvSpPr>
              <p:nvPr/>
            </p:nvSpPr>
            <p:spPr bwMode="auto">
              <a:xfrm>
                <a:off x="3227" y="1428"/>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1" name="Freeform 206">
                <a:extLst>
                  <a:ext uri="{FF2B5EF4-FFF2-40B4-BE49-F238E27FC236}">
                    <a16:creationId xmlns:a16="http://schemas.microsoft.com/office/drawing/2014/main" id="{EEFBFCAE-76C5-64B1-2EA3-5AE06D0283B2}"/>
                  </a:ext>
                </a:extLst>
              </p:cNvPr>
              <p:cNvSpPr>
                <a:spLocks/>
              </p:cNvSpPr>
              <p:nvPr/>
            </p:nvSpPr>
            <p:spPr bwMode="auto">
              <a:xfrm>
                <a:off x="3227" y="1441"/>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2" name="Freeform 207">
                <a:extLst>
                  <a:ext uri="{FF2B5EF4-FFF2-40B4-BE49-F238E27FC236}">
                    <a16:creationId xmlns:a16="http://schemas.microsoft.com/office/drawing/2014/main" id="{CF0BF35A-5B99-4BA2-91E9-C0C71C0EE533}"/>
                  </a:ext>
                </a:extLst>
              </p:cNvPr>
              <p:cNvSpPr>
                <a:spLocks/>
              </p:cNvSpPr>
              <p:nvPr/>
            </p:nvSpPr>
            <p:spPr bwMode="auto">
              <a:xfrm>
                <a:off x="3237" y="1448"/>
                <a:ext cx="10" cy="16"/>
              </a:xfrm>
              <a:custGeom>
                <a:avLst/>
                <a:gdLst>
                  <a:gd name="T0" fmla="*/ 0 w 10"/>
                  <a:gd name="T1" fmla="*/ 0 h 16"/>
                  <a:gd name="T2" fmla="*/ 10 w 10"/>
                  <a:gd name="T3" fmla="*/ 10 h 16"/>
                  <a:gd name="T4" fmla="*/ 10 w 10"/>
                  <a:gd name="T5" fmla="*/ 13 h 16"/>
                  <a:gd name="T6" fmla="*/ 0 w 10"/>
                  <a:gd name="T7" fmla="*/ 3 h 16"/>
                  <a:gd name="T8" fmla="*/ 0 w 10"/>
                  <a:gd name="T9" fmla="*/ 6 h 16"/>
                  <a:gd name="T10" fmla="*/ 10 w 10"/>
                  <a:gd name="T11" fmla="*/ 16 h 16"/>
                  <a:gd name="T12" fmla="*/ 1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10" y="10"/>
                    </a:lnTo>
                    <a:lnTo>
                      <a:pt x="10" y="13"/>
                    </a:lnTo>
                    <a:lnTo>
                      <a:pt x="0" y="3"/>
                    </a:lnTo>
                    <a:lnTo>
                      <a:pt x="0" y="6"/>
                    </a:lnTo>
                    <a:lnTo>
                      <a:pt x="10" y="16"/>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3" name="Freeform 208">
                <a:extLst>
                  <a:ext uri="{FF2B5EF4-FFF2-40B4-BE49-F238E27FC236}">
                    <a16:creationId xmlns:a16="http://schemas.microsoft.com/office/drawing/2014/main" id="{76467163-7785-8F9B-1EDC-583CB05A465D}"/>
                  </a:ext>
                </a:extLst>
              </p:cNvPr>
              <p:cNvSpPr>
                <a:spLocks/>
              </p:cNvSpPr>
              <p:nvPr/>
            </p:nvSpPr>
            <p:spPr bwMode="auto">
              <a:xfrm>
                <a:off x="3247" y="1458"/>
                <a:ext cx="10" cy="9"/>
              </a:xfrm>
              <a:custGeom>
                <a:avLst/>
                <a:gdLst>
                  <a:gd name="T0" fmla="*/ 0 w 10"/>
                  <a:gd name="T1" fmla="*/ 0 h 9"/>
                  <a:gd name="T2" fmla="*/ 10 w 10"/>
                  <a:gd name="T3" fmla="*/ 3 h 9"/>
                  <a:gd name="T4" fmla="*/ 10 w 10"/>
                  <a:gd name="T5" fmla="*/ 6 h 9"/>
                  <a:gd name="T6" fmla="*/ 0 w 10"/>
                  <a:gd name="T7" fmla="*/ 3 h 9"/>
                  <a:gd name="T8" fmla="*/ 0 w 10"/>
                  <a:gd name="T9" fmla="*/ 6 h 9"/>
                  <a:gd name="T10" fmla="*/ 10 w 10"/>
                  <a:gd name="T11" fmla="*/ 9 h 9"/>
                  <a:gd name="T12" fmla="*/ 10 w 10"/>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0"/>
                    </a:moveTo>
                    <a:lnTo>
                      <a:pt x="10" y="3"/>
                    </a:lnTo>
                    <a:lnTo>
                      <a:pt x="10" y="6"/>
                    </a:lnTo>
                    <a:lnTo>
                      <a:pt x="0" y="3"/>
                    </a:lnTo>
                    <a:lnTo>
                      <a:pt x="0" y="6"/>
                    </a:lnTo>
                    <a:lnTo>
                      <a:pt x="10" y="9"/>
                    </a:lnTo>
                    <a:lnTo>
                      <a:pt x="1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92" name="Group 209">
              <a:extLst>
                <a:ext uri="{FF2B5EF4-FFF2-40B4-BE49-F238E27FC236}">
                  <a16:creationId xmlns:a16="http://schemas.microsoft.com/office/drawing/2014/main" id="{D5124565-C06E-76AF-B5DD-F050E9593FFB}"/>
                </a:ext>
              </a:extLst>
            </p:cNvPr>
            <p:cNvGrpSpPr>
              <a:grpSpLocks/>
            </p:cNvGrpSpPr>
            <p:nvPr/>
          </p:nvGrpSpPr>
          <p:grpSpPr bwMode="auto">
            <a:xfrm>
              <a:off x="1891" y="1089"/>
              <a:ext cx="2007" cy="418"/>
              <a:chOff x="1891" y="1089"/>
              <a:chExt cx="2007" cy="418"/>
            </a:xfrm>
          </p:grpSpPr>
          <p:sp>
            <p:nvSpPr>
              <p:cNvPr id="2544" name="Freeform 210">
                <a:extLst>
                  <a:ext uri="{FF2B5EF4-FFF2-40B4-BE49-F238E27FC236}">
                    <a16:creationId xmlns:a16="http://schemas.microsoft.com/office/drawing/2014/main" id="{ACC56683-222E-FCB8-594E-2AAB746F16A9}"/>
                  </a:ext>
                </a:extLst>
              </p:cNvPr>
              <p:cNvSpPr>
                <a:spLocks/>
              </p:cNvSpPr>
              <p:nvPr/>
            </p:nvSpPr>
            <p:spPr bwMode="auto">
              <a:xfrm>
                <a:off x="3257" y="1461"/>
                <a:ext cx="13" cy="10"/>
              </a:xfrm>
              <a:custGeom>
                <a:avLst/>
                <a:gdLst>
                  <a:gd name="T0" fmla="*/ 0 w 13"/>
                  <a:gd name="T1" fmla="*/ 0 h 10"/>
                  <a:gd name="T2" fmla="*/ 13 w 13"/>
                  <a:gd name="T3" fmla="*/ 3 h 10"/>
                  <a:gd name="T4" fmla="*/ 13 w 13"/>
                  <a:gd name="T5" fmla="*/ 6 h 10"/>
                  <a:gd name="T6" fmla="*/ 0 w 13"/>
                  <a:gd name="T7" fmla="*/ 3 h 10"/>
                  <a:gd name="T8" fmla="*/ 0 w 13"/>
                  <a:gd name="T9" fmla="*/ 6 h 10"/>
                  <a:gd name="T10" fmla="*/ 13 w 13"/>
                  <a:gd name="T11" fmla="*/ 10 h 10"/>
                  <a:gd name="T12" fmla="*/ 13 w 1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13" y="3"/>
                    </a:lnTo>
                    <a:lnTo>
                      <a:pt x="13" y="6"/>
                    </a:lnTo>
                    <a:lnTo>
                      <a:pt x="0" y="3"/>
                    </a:lnTo>
                    <a:lnTo>
                      <a:pt x="0" y="6"/>
                    </a:lnTo>
                    <a:lnTo>
                      <a:pt x="13" y="10"/>
                    </a:lnTo>
                    <a:lnTo>
                      <a:pt x="1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5" name="Freeform 211">
                <a:extLst>
                  <a:ext uri="{FF2B5EF4-FFF2-40B4-BE49-F238E27FC236}">
                    <a16:creationId xmlns:a16="http://schemas.microsoft.com/office/drawing/2014/main" id="{56F32524-70C5-C225-93B5-F916F3B29C2A}"/>
                  </a:ext>
                </a:extLst>
              </p:cNvPr>
              <p:cNvSpPr>
                <a:spLocks/>
              </p:cNvSpPr>
              <p:nvPr/>
            </p:nvSpPr>
            <p:spPr bwMode="auto">
              <a:xfrm>
                <a:off x="3270" y="1461"/>
                <a:ext cx="13" cy="10"/>
              </a:xfrm>
              <a:custGeom>
                <a:avLst/>
                <a:gdLst>
                  <a:gd name="T0" fmla="*/ 0 w 13"/>
                  <a:gd name="T1" fmla="*/ 3 h 10"/>
                  <a:gd name="T2" fmla="*/ 13 w 13"/>
                  <a:gd name="T3" fmla="*/ 0 h 10"/>
                  <a:gd name="T4" fmla="*/ 13 w 13"/>
                  <a:gd name="T5" fmla="*/ 3 h 10"/>
                  <a:gd name="T6" fmla="*/ 0 w 13"/>
                  <a:gd name="T7" fmla="*/ 6 h 10"/>
                  <a:gd name="T8" fmla="*/ 0 w 13"/>
                  <a:gd name="T9" fmla="*/ 10 h 10"/>
                  <a:gd name="T10" fmla="*/ 13 w 13"/>
                  <a:gd name="T11" fmla="*/ 6 h 10"/>
                  <a:gd name="T12" fmla="*/ 13 w 1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3"/>
                    </a:moveTo>
                    <a:lnTo>
                      <a:pt x="13" y="0"/>
                    </a:lnTo>
                    <a:lnTo>
                      <a:pt x="13" y="3"/>
                    </a:lnTo>
                    <a:lnTo>
                      <a:pt x="0" y="6"/>
                    </a:lnTo>
                    <a:lnTo>
                      <a:pt x="0" y="10"/>
                    </a:lnTo>
                    <a:lnTo>
                      <a:pt x="13" y="6"/>
                    </a:lnTo>
                    <a:lnTo>
                      <a:pt x="1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6" name="Freeform 212">
                <a:extLst>
                  <a:ext uri="{FF2B5EF4-FFF2-40B4-BE49-F238E27FC236}">
                    <a16:creationId xmlns:a16="http://schemas.microsoft.com/office/drawing/2014/main" id="{AF73A906-5BED-B340-3EDA-F41241F8A862}"/>
                  </a:ext>
                </a:extLst>
              </p:cNvPr>
              <p:cNvSpPr>
                <a:spLocks/>
              </p:cNvSpPr>
              <p:nvPr/>
            </p:nvSpPr>
            <p:spPr bwMode="auto">
              <a:xfrm>
                <a:off x="3283" y="1458"/>
                <a:ext cx="10" cy="9"/>
              </a:xfrm>
              <a:custGeom>
                <a:avLst/>
                <a:gdLst>
                  <a:gd name="T0" fmla="*/ 0 w 10"/>
                  <a:gd name="T1" fmla="*/ 3 h 9"/>
                  <a:gd name="T2" fmla="*/ 10 w 10"/>
                  <a:gd name="T3" fmla="*/ 0 h 9"/>
                  <a:gd name="T4" fmla="*/ 10 w 10"/>
                  <a:gd name="T5" fmla="*/ 3 h 9"/>
                  <a:gd name="T6" fmla="*/ 0 w 10"/>
                  <a:gd name="T7" fmla="*/ 6 h 9"/>
                  <a:gd name="T8" fmla="*/ 0 w 10"/>
                  <a:gd name="T9" fmla="*/ 9 h 9"/>
                  <a:gd name="T10" fmla="*/ 10 w 10"/>
                  <a:gd name="T11" fmla="*/ 6 h 9"/>
                  <a:gd name="T12" fmla="*/ 10 w 10"/>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9">
                    <a:moveTo>
                      <a:pt x="0" y="3"/>
                    </a:moveTo>
                    <a:lnTo>
                      <a:pt x="10" y="0"/>
                    </a:lnTo>
                    <a:lnTo>
                      <a:pt x="10" y="3"/>
                    </a:lnTo>
                    <a:lnTo>
                      <a:pt x="0" y="6"/>
                    </a:lnTo>
                    <a:lnTo>
                      <a:pt x="0" y="9"/>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7" name="Freeform 213">
                <a:extLst>
                  <a:ext uri="{FF2B5EF4-FFF2-40B4-BE49-F238E27FC236}">
                    <a16:creationId xmlns:a16="http://schemas.microsoft.com/office/drawing/2014/main" id="{6C00C75A-D5D5-1630-62F6-A7F6EF7C1BE7}"/>
                  </a:ext>
                </a:extLst>
              </p:cNvPr>
              <p:cNvSpPr>
                <a:spLocks/>
              </p:cNvSpPr>
              <p:nvPr/>
            </p:nvSpPr>
            <p:spPr bwMode="auto">
              <a:xfrm>
                <a:off x="3293" y="1448"/>
                <a:ext cx="10" cy="16"/>
              </a:xfrm>
              <a:custGeom>
                <a:avLst/>
                <a:gdLst>
                  <a:gd name="T0" fmla="*/ 0 w 10"/>
                  <a:gd name="T1" fmla="*/ 10 h 16"/>
                  <a:gd name="T2" fmla="*/ 10 w 10"/>
                  <a:gd name="T3" fmla="*/ 0 h 16"/>
                  <a:gd name="T4" fmla="*/ 10 w 10"/>
                  <a:gd name="T5" fmla="*/ 3 h 16"/>
                  <a:gd name="T6" fmla="*/ 0 w 10"/>
                  <a:gd name="T7" fmla="*/ 13 h 16"/>
                  <a:gd name="T8" fmla="*/ 0 w 10"/>
                  <a:gd name="T9" fmla="*/ 16 h 16"/>
                  <a:gd name="T10" fmla="*/ 10 w 10"/>
                  <a:gd name="T11" fmla="*/ 6 h 16"/>
                  <a:gd name="T12" fmla="*/ 1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10"/>
                    </a:moveTo>
                    <a:lnTo>
                      <a:pt x="10" y="0"/>
                    </a:lnTo>
                    <a:lnTo>
                      <a:pt x="10" y="3"/>
                    </a:lnTo>
                    <a:lnTo>
                      <a:pt x="0" y="13"/>
                    </a:lnTo>
                    <a:lnTo>
                      <a:pt x="0" y="1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8" name="Freeform 214">
                <a:extLst>
                  <a:ext uri="{FF2B5EF4-FFF2-40B4-BE49-F238E27FC236}">
                    <a16:creationId xmlns:a16="http://schemas.microsoft.com/office/drawing/2014/main" id="{80B1C6CD-A9EF-6EBA-5AA7-66A5816C6847}"/>
                  </a:ext>
                </a:extLst>
              </p:cNvPr>
              <p:cNvSpPr>
                <a:spLocks/>
              </p:cNvSpPr>
              <p:nvPr/>
            </p:nvSpPr>
            <p:spPr bwMode="auto">
              <a:xfrm>
                <a:off x="3299" y="1441"/>
                <a:ext cx="10" cy="10"/>
              </a:xfrm>
              <a:custGeom>
                <a:avLst/>
                <a:gdLst>
                  <a:gd name="T0" fmla="*/ 0 w 10"/>
                  <a:gd name="T1" fmla="*/ 10 h 10"/>
                  <a:gd name="T2" fmla="*/ 4 w 10"/>
                  <a:gd name="T3" fmla="*/ 0 h 10"/>
                  <a:gd name="T4" fmla="*/ 7 w 10"/>
                  <a:gd name="T5" fmla="*/ 0 h 10"/>
                  <a:gd name="T6" fmla="*/ 4 w 10"/>
                  <a:gd name="T7" fmla="*/ 10 h 10"/>
                  <a:gd name="T8" fmla="*/ 7 w 10"/>
                  <a:gd name="T9" fmla="*/ 10 h 10"/>
                  <a:gd name="T10" fmla="*/ 10 w 10"/>
                  <a:gd name="T11" fmla="*/ 0 h 10"/>
                  <a:gd name="T12" fmla="*/ 7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10"/>
                    </a:moveTo>
                    <a:lnTo>
                      <a:pt x="4" y="0"/>
                    </a:lnTo>
                    <a:lnTo>
                      <a:pt x="7" y="0"/>
                    </a:lnTo>
                    <a:lnTo>
                      <a:pt x="4" y="10"/>
                    </a:lnTo>
                    <a:lnTo>
                      <a:pt x="7" y="10"/>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9" name="Freeform 215">
                <a:extLst>
                  <a:ext uri="{FF2B5EF4-FFF2-40B4-BE49-F238E27FC236}">
                    <a16:creationId xmlns:a16="http://schemas.microsoft.com/office/drawing/2014/main" id="{63369C17-3BC1-770B-B62F-9C77A1F369C4}"/>
                  </a:ext>
                </a:extLst>
              </p:cNvPr>
              <p:cNvSpPr>
                <a:spLocks/>
              </p:cNvSpPr>
              <p:nvPr/>
            </p:nvSpPr>
            <p:spPr bwMode="auto">
              <a:xfrm>
                <a:off x="3303" y="1428"/>
                <a:ext cx="10" cy="13"/>
              </a:xfrm>
              <a:custGeom>
                <a:avLst/>
                <a:gdLst>
                  <a:gd name="T0" fmla="*/ 0 w 10"/>
                  <a:gd name="T1" fmla="*/ 13 h 13"/>
                  <a:gd name="T2" fmla="*/ 3 w 10"/>
                  <a:gd name="T3" fmla="*/ 0 h 13"/>
                  <a:gd name="T4" fmla="*/ 6 w 10"/>
                  <a:gd name="T5" fmla="*/ 0 h 13"/>
                  <a:gd name="T6" fmla="*/ 3 w 10"/>
                  <a:gd name="T7" fmla="*/ 13 h 13"/>
                  <a:gd name="T8" fmla="*/ 6 w 10"/>
                  <a:gd name="T9" fmla="*/ 13 h 13"/>
                  <a:gd name="T10" fmla="*/ 10 w 10"/>
                  <a:gd name="T11" fmla="*/ 0 h 13"/>
                  <a:gd name="T12" fmla="*/ 6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13"/>
                    </a:moveTo>
                    <a:lnTo>
                      <a:pt x="3" y="0"/>
                    </a:lnTo>
                    <a:lnTo>
                      <a:pt x="6" y="0"/>
                    </a:lnTo>
                    <a:lnTo>
                      <a:pt x="3" y="13"/>
                    </a:lnTo>
                    <a:lnTo>
                      <a:pt x="6" y="1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0" name="Freeform 216">
                <a:extLst>
                  <a:ext uri="{FF2B5EF4-FFF2-40B4-BE49-F238E27FC236}">
                    <a16:creationId xmlns:a16="http://schemas.microsoft.com/office/drawing/2014/main" id="{CC4DFF47-C073-40B1-9D02-F14CA45C94D1}"/>
                  </a:ext>
                </a:extLst>
              </p:cNvPr>
              <p:cNvSpPr>
                <a:spLocks/>
              </p:cNvSpPr>
              <p:nvPr/>
            </p:nvSpPr>
            <p:spPr bwMode="auto">
              <a:xfrm>
                <a:off x="3303" y="1415"/>
                <a:ext cx="10" cy="13"/>
              </a:xfrm>
              <a:custGeom>
                <a:avLst/>
                <a:gdLst>
                  <a:gd name="T0" fmla="*/ 3 w 10"/>
                  <a:gd name="T1" fmla="*/ 13 h 13"/>
                  <a:gd name="T2" fmla="*/ 0 w 10"/>
                  <a:gd name="T3" fmla="*/ 0 h 13"/>
                  <a:gd name="T4" fmla="*/ 3 w 10"/>
                  <a:gd name="T5" fmla="*/ 0 h 13"/>
                  <a:gd name="T6" fmla="*/ 6 w 10"/>
                  <a:gd name="T7" fmla="*/ 13 h 13"/>
                  <a:gd name="T8" fmla="*/ 10 w 10"/>
                  <a:gd name="T9" fmla="*/ 13 h 13"/>
                  <a:gd name="T10" fmla="*/ 6 w 10"/>
                  <a:gd name="T11" fmla="*/ 0 h 13"/>
                  <a:gd name="T12" fmla="*/ 3 w 1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3" y="13"/>
                    </a:moveTo>
                    <a:lnTo>
                      <a:pt x="0" y="0"/>
                    </a:lnTo>
                    <a:lnTo>
                      <a:pt x="3" y="0"/>
                    </a:lnTo>
                    <a:lnTo>
                      <a:pt x="6" y="13"/>
                    </a:lnTo>
                    <a:lnTo>
                      <a:pt x="10"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 name="Freeform 217">
                <a:extLst>
                  <a:ext uri="{FF2B5EF4-FFF2-40B4-BE49-F238E27FC236}">
                    <a16:creationId xmlns:a16="http://schemas.microsoft.com/office/drawing/2014/main" id="{34E2FC0E-7F7A-542D-5480-C0FEA83143E8}"/>
                  </a:ext>
                </a:extLst>
              </p:cNvPr>
              <p:cNvSpPr>
                <a:spLocks/>
              </p:cNvSpPr>
              <p:nvPr/>
            </p:nvSpPr>
            <p:spPr bwMode="auto">
              <a:xfrm>
                <a:off x="3299" y="1405"/>
                <a:ext cx="10" cy="10"/>
              </a:xfrm>
              <a:custGeom>
                <a:avLst/>
                <a:gdLst>
                  <a:gd name="T0" fmla="*/ 4 w 10"/>
                  <a:gd name="T1" fmla="*/ 10 h 10"/>
                  <a:gd name="T2" fmla="*/ 0 w 10"/>
                  <a:gd name="T3" fmla="*/ 0 h 10"/>
                  <a:gd name="T4" fmla="*/ 4 w 10"/>
                  <a:gd name="T5" fmla="*/ 0 h 10"/>
                  <a:gd name="T6" fmla="*/ 7 w 10"/>
                  <a:gd name="T7" fmla="*/ 10 h 10"/>
                  <a:gd name="T8" fmla="*/ 10 w 10"/>
                  <a:gd name="T9" fmla="*/ 10 h 10"/>
                  <a:gd name="T10" fmla="*/ 7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10"/>
                    </a:moveTo>
                    <a:lnTo>
                      <a:pt x="0" y="0"/>
                    </a:lnTo>
                    <a:lnTo>
                      <a:pt x="4" y="0"/>
                    </a:lnTo>
                    <a:lnTo>
                      <a:pt x="7" y="10"/>
                    </a:lnTo>
                    <a:lnTo>
                      <a:pt x="10" y="1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2" name="Freeform 218">
                <a:extLst>
                  <a:ext uri="{FF2B5EF4-FFF2-40B4-BE49-F238E27FC236}">
                    <a16:creationId xmlns:a16="http://schemas.microsoft.com/office/drawing/2014/main" id="{E681127B-1CF8-C071-006B-F7DB0FF1715B}"/>
                  </a:ext>
                </a:extLst>
              </p:cNvPr>
              <p:cNvSpPr>
                <a:spLocks/>
              </p:cNvSpPr>
              <p:nvPr/>
            </p:nvSpPr>
            <p:spPr bwMode="auto">
              <a:xfrm>
                <a:off x="3293" y="1392"/>
                <a:ext cx="10" cy="16"/>
              </a:xfrm>
              <a:custGeom>
                <a:avLst/>
                <a:gdLst>
                  <a:gd name="T0" fmla="*/ 10 w 10"/>
                  <a:gd name="T1" fmla="*/ 10 h 16"/>
                  <a:gd name="T2" fmla="*/ 0 w 10"/>
                  <a:gd name="T3" fmla="*/ 0 h 16"/>
                  <a:gd name="T4" fmla="*/ 0 w 10"/>
                  <a:gd name="T5" fmla="*/ 3 h 16"/>
                  <a:gd name="T6" fmla="*/ 10 w 10"/>
                  <a:gd name="T7" fmla="*/ 13 h 16"/>
                  <a:gd name="T8" fmla="*/ 10 w 10"/>
                  <a:gd name="T9" fmla="*/ 16 h 16"/>
                  <a:gd name="T10" fmla="*/ 0 w 10"/>
                  <a:gd name="T11" fmla="*/ 6 h 16"/>
                  <a:gd name="T12" fmla="*/ 0 w 10"/>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0"/>
                    </a:moveTo>
                    <a:lnTo>
                      <a:pt x="0" y="0"/>
                    </a:lnTo>
                    <a:lnTo>
                      <a:pt x="0" y="3"/>
                    </a:lnTo>
                    <a:lnTo>
                      <a:pt x="10" y="13"/>
                    </a:lnTo>
                    <a:lnTo>
                      <a:pt x="10"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3" name="Freeform 219">
                <a:extLst>
                  <a:ext uri="{FF2B5EF4-FFF2-40B4-BE49-F238E27FC236}">
                    <a16:creationId xmlns:a16="http://schemas.microsoft.com/office/drawing/2014/main" id="{B6F0EED7-9E8F-262F-ED94-54D642B26067}"/>
                  </a:ext>
                </a:extLst>
              </p:cNvPr>
              <p:cNvSpPr>
                <a:spLocks/>
              </p:cNvSpPr>
              <p:nvPr/>
            </p:nvSpPr>
            <p:spPr bwMode="auto">
              <a:xfrm>
                <a:off x="3283" y="1385"/>
                <a:ext cx="10" cy="13"/>
              </a:xfrm>
              <a:custGeom>
                <a:avLst/>
                <a:gdLst>
                  <a:gd name="T0" fmla="*/ 10 w 10"/>
                  <a:gd name="T1" fmla="*/ 7 h 13"/>
                  <a:gd name="T2" fmla="*/ 0 w 10"/>
                  <a:gd name="T3" fmla="*/ 0 h 13"/>
                  <a:gd name="T4" fmla="*/ 0 w 10"/>
                  <a:gd name="T5" fmla="*/ 3 h 13"/>
                  <a:gd name="T6" fmla="*/ 10 w 10"/>
                  <a:gd name="T7" fmla="*/ 10 h 13"/>
                  <a:gd name="T8" fmla="*/ 10 w 10"/>
                  <a:gd name="T9" fmla="*/ 13 h 13"/>
                  <a:gd name="T10" fmla="*/ 0 w 10"/>
                  <a:gd name="T11" fmla="*/ 7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7"/>
                    </a:moveTo>
                    <a:lnTo>
                      <a:pt x="0" y="0"/>
                    </a:lnTo>
                    <a:lnTo>
                      <a:pt x="0" y="3"/>
                    </a:lnTo>
                    <a:lnTo>
                      <a:pt x="10" y="10"/>
                    </a:lnTo>
                    <a:lnTo>
                      <a:pt x="10" y="1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4" name="Freeform 220">
                <a:extLst>
                  <a:ext uri="{FF2B5EF4-FFF2-40B4-BE49-F238E27FC236}">
                    <a16:creationId xmlns:a16="http://schemas.microsoft.com/office/drawing/2014/main" id="{15D09682-4245-BE33-E7C6-6C6FD23B8374}"/>
                  </a:ext>
                </a:extLst>
              </p:cNvPr>
              <p:cNvSpPr>
                <a:spLocks/>
              </p:cNvSpPr>
              <p:nvPr/>
            </p:nvSpPr>
            <p:spPr bwMode="auto">
              <a:xfrm>
                <a:off x="3270"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5" name="Freeform 221">
                <a:extLst>
                  <a:ext uri="{FF2B5EF4-FFF2-40B4-BE49-F238E27FC236}">
                    <a16:creationId xmlns:a16="http://schemas.microsoft.com/office/drawing/2014/main" id="{023DA2D8-BB5C-DFAA-8A2F-75423A0216D5}"/>
                  </a:ext>
                </a:extLst>
              </p:cNvPr>
              <p:cNvSpPr>
                <a:spLocks/>
              </p:cNvSpPr>
              <p:nvPr/>
            </p:nvSpPr>
            <p:spPr bwMode="auto">
              <a:xfrm>
                <a:off x="3257" y="1385"/>
                <a:ext cx="13" cy="7"/>
              </a:xfrm>
              <a:custGeom>
                <a:avLst/>
                <a:gdLst>
                  <a:gd name="T0" fmla="*/ 13 w 13"/>
                  <a:gd name="T1" fmla="*/ 0 h 7"/>
                  <a:gd name="T2" fmla="*/ 0 w 13"/>
                  <a:gd name="T3" fmla="*/ 0 h 7"/>
                  <a:gd name="T4" fmla="*/ 0 w 13"/>
                  <a:gd name="T5" fmla="*/ 3 h 7"/>
                  <a:gd name="T6" fmla="*/ 13 w 13"/>
                  <a:gd name="T7" fmla="*/ 3 h 7"/>
                  <a:gd name="T8" fmla="*/ 13 w 13"/>
                  <a:gd name="T9" fmla="*/ 7 h 7"/>
                  <a:gd name="T10" fmla="*/ 0 w 13"/>
                  <a:gd name="T11" fmla="*/ 7 h 7"/>
                  <a:gd name="T12" fmla="*/ 0 w 1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0" y="0"/>
                    </a:lnTo>
                    <a:lnTo>
                      <a:pt x="0" y="3"/>
                    </a:lnTo>
                    <a:lnTo>
                      <a:pt x="13" y="3"/>
                    </a:lnTo>
                    <a:lnTo>
                      <a:pt x="1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6" name="Freeform 222">
                <a:extLst>
                  <a:ext uri="{FF2B5EF4-FFF2-40B4-BE49-F238E27FC236}">
                    <a16:creationId xmlns:a16="http://schemas.microsoft.com/office/drawing/2014/main" id="{56C07D26-E10B-0BF9-1567-202141A7DEFE}"/>
                  </a:ext>
                </a:extLst>
              </p:cNvPr>
              <p:cNvSpPr>
                <a:spLocks/>
              </p:cNvSpPr>
              <p:nvPr/>
            </p:nvSpPr>
            <p:spPr bwMode="auto">
              <a:xfrm>
                <a:off x="3247" y="1385"/>
                <a:ext cx="10" cy="13"/>
              </a:xfrm>
              <a:custGeom>
                <a:avLst/>
                <a:gdLst>
                  <a:gd name="T0" fmla="*/ 10 w 10"/>
                  <a:gd name="T1" fmla="*/ 0 h 13"/>
                  <a:gd name="T2" fmla="*/ 0 w 10"/>
                  <a:gd name="T3" fmla="*/ 7 h 13"/>
                  <a:gd name="T4" fmla="*/ 0 w 10"/>
                  <a:gd name="T5" fmla="*/ 10 h 13"/>
                  <a:gd name="T6" fmla="*/ 10 w 10"/>
                  <a:gd name="T7" fmla="*/ 3 h 13"/>
                  <a:gd name="T8" fmla="*/ 10 w 10"/>
                  <a:gd name="T9" fmla="*/ 7 h 13"/>
                  <a:gd name="T10" fmla="*/ 0 w 10"/>
                  <a:gd name="T11" fmla="*/ 13 h 13"/>
                  <a:gd name="T12" fmla="*/ 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0"/>
                    </a:moveTo>
                    <a:lnTo>
                      <a:pt x="0" y="7"/>
                    </a:lnTo>
                    <a:lnTo>
                      <a:pt x="0" y="10"/>
                    </a:lnTo>
                    <a:lnTo>
                      <a:pt x="10" y="3"/>
                    </a:lnTo>
                    <a:lnTo>
                      <a:pt x="1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7" name="Freeform 223">
                <a:extLst>
                  <a:ext uri="{FF2B5EF4-FFF2-40B4-BE49-F238E27FC236}">
                    <a16:creationId xmlns:a16="http://schemas.microsoft.com/office/drawing/2014/main" id="{54DC4A1B-A70B-1E63-9848-CD69B08321CF}"/>
                  </a:ext>
                </a:extLst>
              </p:cNvPr>
              <p:cNvSpPr>
                <a:spLocks/>
              </p:cNvSpPr>
              <p:nvPr/>
            </p:nvSpPr>
            <p:spPr bwMode="auto">
              <a:xfrm>
                <a:off x="3237" y="1392"/>
                <a:ext cx="10" cy="16"/>
              </a:xfrm>
              <a:custGeom>
                <a:avLst/>
                <a:gdLst>
                  <a:gd name="T0" fmla="*/ 10 w 10"/>
                  <a:gd name="T1" fmla="*/ 0 h 16"/>
                  <a:gd name="T2" fmla="*/ 0 w 10"/>
                  <a:gd name="T3" fmla="*/ 10 h 16"/>
                  <a:gd name="T4" fmla="*/ 0 w 10"/>
                  <a:gd name="T5" fmla="*/ 13 h 16"/>
                  <a:gd name="T6" fmla="*/ 10 w 10"/>
                  <a:gd name="T7" fmla="*/ 3 h 16"/>
                  <a:gd name="T8" fmla="*/ 10 w 10"/>
                  <a:gd name="T9" fmla="*/ 6 h 16"/>
                  <a:gd name="T10" fmla="*/ 0 w 10"/>
                  <a:gd name="T11" fmla="*/ 16 h 16"/>
                  <a:gd name="T12" fmla="*/ 0 w 10"/>
                  <a:gd name="T13" fmla="*/ 1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0"/>
                    </a:moveTo>
                    <a:lnTo>
                      <a:pt x="0" y="10"/>
                    </a:lnTo>
                    <a:lnTo>
                      <a:pt x="0" y="13"/>
                    </a:lnTo>
                    <a:lnTo>
                      <a:pt x="10" y="3"/>
                    </a:lnTo>
                    <a:lnTo>
                      <a:pt x="10" y="6"/>
                    </a:lnTo>
                    <a:lnTo>
                      <a:pt x="0" y="16"/>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8" name="Freeform 224">
                <a:extLst>
                  <a:ext uri="{FF2B5EF4-FFF2-40B4-BE49-F238E27FC236}">
                    <a16:creationId xmlns:a16="http://schemas.microsoft.com/office/drawing/2014/main" id="{BB158479-8823-B75B-B58A-BCA8A8913826}"/>
                  </a:ext>
                </a:extLst>
              </p:cNvPr>
              <p:cNvSpPr>
                <a:spLocks/>
              </p:cNvSpPr>
              <p:nvPr/>
            </p:nvSpPr>
            <p:spPr bwMode="auto">
              <a:xfrm>
                <a:off x="3227" y="1405"/>
                <a:ext cx="13" cy="10"/>
              </a:xfrm>
              <a:custGeom>
                <a:avLst/>
                <a:gdLst>
                  <a:gd name="T0" fmla="*/ 7 w 13"/>
                  <a:gd name="T1" fmla="*/ 0 h 10"/>
                  <a:gd name="T2" fmla="*/ 0 w 13"/>
                  <a:gd name="T3" fmla="*/ 10 h 10"/>
                  <a:gd name="T4" fmla="*/ 3 w 13"/>
                  <a:gd name="T5" fmla="*/ 10 h 10"/>
                  <a:gd name="T6" fmla="*/ 10 w 13"/>
                  <a:gd name="T7" fmla="*/ 0 h 10"/>
                  <a:gd name="T8" fmla="*/ 13 w 13"/>
                  <a:gd name="T9" fmla="*/ 0 h 10"/>
                  <a:gd name="T10" fmla="*/ 7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10"/>
                    </a:lnTo>
                    <a:lnTo>
                      <a:pt x="3" y="10"/>
                    </a:lnTo>
                    <a:lnTo>
                      <a:pt x="10" y="0"/>
                    </a:lnTo>
                    <a:lnTo>
                      <a:pt x="13"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9" name="Freeform 225">
                <a:extLst>
                  <a:ext uri="{FF2B5EF4-FFF2-40B4-BE49-F238E27FC236}">
                    <a16:creationId xmlns:a16="http://schemas.microsoft.com/office/drawing/2014/main" id="{423683A3-D0FE-3237-9ECA-D67EEE21EA2C}"/>
                  </a:ext>
                </a:extLst>
              </p:cNvPr>
              <p:cNvSpPr>
                <a:spLocks/>
              </p:cNvSpPr>
              <p:nvPr/>
            </p:nvSpPr>
            <p:spPr bwMode="auto">
              <a:xfrm>
                <a:off x="3227" y="1415"/>
                <a:ext cx="7" cy="13"/>
              </a:xfrm>
              <a:custGeom>
                <a:avLst/>
                <a:gdLst>
                  <a:gd name="T0" fmla="*/ 0 w 7"/>
                  <a:gd name="T1" fmla="*/ 0 h 13"/>
                  <a:gd name="T2" fmla="*/ 0 w 7"/>
                  <a:gd name="T3" fmla="*/ 13 h 13"/>
                  <a:gd name="T4" fmla="*/ 3 w 7"/>
                  <a:gd name="T5" fmla="*/ 13 h 13"/>
                  <a:gd name="T6" fmla="*/ 3 w 7"/>
                  <a:gd name="T7" fmla="*/ 0 h 13"/>
                  <a:gd name="T8" fmla="*/ 7 w 7"/>
                  <a:gd name="T9" fmla="*/ 0 h 13"/>
                  <a:gd name="T10" fmla="*/ 7 w 7"/>
                  <a:gd name="T11" fmla="*/ 13 h 13"/>
                  <a:gd name="T12" fmla="*/ 3 w 7"/>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0" y="13"/>
                    </a:lnTo>
                    <a:lnTo>
                      <a:pt x="3" y="13"/>
                    </a:lnTo>
                    <a:lnTo>
                      <a:pt x="3" y="0"/>
                    </a:lnTo>
                    <a:lnTo>
                      <a:pt x="7" y="0"/>
                    </a:lnTo>
                    <a:lnTo>
                      <a:pt x="7"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 name="Freeform 226">
                <a:extLst>
                  <a:ext uri="{FF2B5EF4-FFF2-40B4-BE49-F238E27FC236}">
                    <a16:creationId xmlns:a16="http://schemas.microsoft.com/office/drawing/2014/main" id="{E0BEA403-84D1-EE60-AA25-2660242CAAD4}"/>
                  </a:ext>
                </a:extLst>
              </p:cNvPr>
              <p:cNvSpPr>
                <a:spLocks/>
              </p:cNvSpPr>
              <p:nvPr/>
            </p:nvSpPr>
            <p:spPr bwMode="auto">
              <a:xfrm>
                <a:off x="3257"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 name="Freeform 227">
                <a:extLst>
                  <a:ext uri="{FF2B5EF4-FFF2-40B4-BE49-F238E27FC236}">
                    <a16:creationId xmlns:a16="http://schemas.microsoft.com/office/drawing/2014/main" id="{786626EE-89F8-2B70-C99B-1402EF1A0D5B}"/>
                  </a:ext>
                </a:extLst>
              </p:cNvPr>
              <p:cNvSpPr>
                <a:spLocks/>
              </p:cNvSpPr>
              <p:nvPr/>
            </p:nvSpPr>
            <p:spPr bwMode="auto">
              <a:xfrm>
                <a:off x="3260" y="1428"/>
                <a:ext cx="3" cy="10"/>
              </a:xfrm>
              <a:custGeom>
                <a:avLst/>
                <a:gdLst>
                  <a:gd name="T0" fmla="*/ 0 w 3"/>
                  <a:gd name="T1" fmla="*/ 0 h 10"/>
                  <a:gd name="T2" fmla="*/ 3 w 3"/>
                  <a:gd name="T3" fmla="*/ 3 h 10"/>
                  <a:gd name="T4" fmla="*/ 3 w 3"/>
                  <a:gd name="T5" fmla="*/ 7 h 10"/>
                  <a:gd name="T6" fmla="*/ 0 w 3"/>
                  <a:gd name="T7" fmla="*/ 3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7"/>
                    </a:lnTo>
                    <a:lnTo>
                      <a:pt x="0" y="3"/>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 name="Freeform 228">
                <a:extLst>
                  <a:ext uri="{FF2B5EF4-FFF2-40B4-BE49-F238E27FC236}">
                    <a16:creationId xmlns:a16="http://schemas.microsoft.com/office/drawing/2014/main" id="{2D4AB0AE-B523-A91B-6E40-3378F77D8CAF}"/>
                  </a:ext>
                </a:extLst>
              </p:cNvPr>
              <p:cNvSpPr>
                <a:spLocks/>
              </p:cNvSpPr>
              <p:nvPr/>
            </p:nvSpPr>
            <p:spPr bwMode="auto">
              <a:xfrm>
                <a:off x="3263" y="1431"/>
                <a:ext cx="4" cy="7"/>
              </a:xfrm>
              <a:custGeom>
                <a:avLst/>
                <a:gdLst>
                  <a:gd name="T0" fmla="*/ 0 w 4"/>
                  <a:gd name="T1" fmla="*/ 0 h 7"/>
                  <a:gd name="T2" fmla="*/ 4 w 4"/>
                  <a:gd name="T3" fmla="*/ 0 h 7"/>
                  <a:gd name="T4" fmla="*/ 4 w 4"/>
                  <a:gd name="T5" fmla="*/ 4 h 7"/>
                  <a:gd name="T6" fmla="*/ 0 w 4"/>
                  <a:gd name="T7" fmla="*/ 4 h 7"/>
                  <a:gd name="T8" fmla="*/ 0 w 4"/>
                  <a:gd name="T9" fmla="*/ 7 h 7"/>
                  <a:gd name="T10" fmla="*/ 4 w 4"/>
                  <a:gd name="T11" fmla="*/ 7 h 7"/>
                  <a:gd name="T12" fmla="*/ 4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4"/>
                    </a:lnTo>
                    <a:lnTo>
                      <a:pt x="0" y="4"/>
                    </a:lnTo>
                    <a:lnTo>
                      <a:pt x="0" y="7"/>
                    </a:lnTo>
                    <a:lnTo>
                      <a:pt x="4" y="7"/>
                    </a:lnTo>
                    <a:lnTo>
                      <a:pt x="4"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 name="Freeform 229">
                <a:extLst>
                  <a:ext uri="{FF2B5EF4-FFF2-40B4-BE49-F238E27FC236}">
                    <a16:creationId xmlns:a16="http://schemas.microsoft.com/office/drawing/2014/main" id="{056D61CC-CD9A-6847-3DE8-B22C24A3C0F7}"/>
                  </a:ext>
                </a:extLst>
              </p:cNvPr>
              <p:cNvSpPr>
                <a:spLocks/>
              </p:cNvSpPr>
              <p:nvPr/>
            </p:nvSpPr>
            <p:spPr bwMode="auto">
              <a:xfrm>
                <a:off x="3267"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 name="Freeform 230">
                <a:extLst>
                  <a:ext uri="{FF2B5EF4-FFF2-40B4-BE49-F238E27FC236}">
                    <a16:creationId xmlns:a16="http://schemas.microsoft.com/office/drawing/2014/main" id="{15F158F5-D891-FF29-57FF-A8D6956AA9C8}"/>
                  </a:ext>
                </a:extLst>
              </p:cNvPr>
              <p:cNvSpPr>
                <a:spLocks/>
              </p:cNvSpPr>
              <p:nvPr/>
            </p:nvSpPr>
            <p:spPr bwMode="auto">
              <a:xfrm>
                <a:off x="3270" y="1431"/>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 name="Freeform 231">
                <a:extLst>
                  <a:ext uri="{FF2B5EF4-FFF2-40B4-BE49-F238E27FC236}">
                    <a16:creationId xmlns:a16="http://schemas.microsoft.com/office/drawing/2014/main" id="{AFB96D98-E16A-FE8D-E1BA-46592A01BF71}"/>
                  </a:ext>
                </a:extLst>
              </p:cNvPr>
              <p:cNvSpPr>
                <a:spLocks/>
              </p:cNvSpPr>
              <p:nvPr/>
            </p:nvSpPr>
            <p:spPr bwMode="auto">
              <a:xfrm>
                <a:off x="3273" y="1431"/>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 name="Freeform 232">
                <a:extLst>
                  <a:ext uri="{FF2B5EF4-FFF2-40B4-BE49-F238E27FC236}">
                    <a16:creationId xmlns:a16="http://schemas.microsoft.com/office/drawing/2014/main" id="{51F12020-BC22-C9E5-CE4E-F178DB23FF7A}"/>
                  </a:ext>
                </a:extLst>
              </p:cNvPr>
              <p:cNvSpPr>
                <a:spLocks/>
              </p:cNvSpPr>
              <p:nvPr/>
            </p:nvSpPr>
            <p:spPr bwMode="auto">
              <a:xfrm>
                <a:off x="3273"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 name="Freeform 233">
                <a:extLst>
                  <a:ext uri="{FF2B5EF4-FFF2-40B4-BE49-F238E27FC236}">
                    <a16:creationId xmlns:a16="http://schemas.microsoft.com/office/drawing/2014/main" id="{F12D05A1-D6E3-D428-2AAD-5CBE45224573}"/>
                  </a:ext>
                </a:extLst>
              </p:cNvPr>
              <p:cNvSpPr>
                <a:spLocks/>
              </p:cNvSpPr>
              <p:nvPr/>
            </p:nvSpPr>
            <p:spPr bwMode="auto">
              <a:xfrm>
                <a:off x="3273" y="142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8" name="Freeform 234">
                <a:extLst>
                  <a:ext uri="{FF2B5EF4-FFF2-40B4-BE49-F238E27FC236}">
                    <a16:creationId xmlns:a16="http://schemas.microsoft.com/office/drawing/2014/main" id="{62DDE089-8141-F40B-15B0-B375F8791EC6}"/>
                  </a:ext>
                </a:extLst>
              </p:cNvPr>
              <p:cNvSpPr>
                <a:spLocks/>
              </p:cNvSpPr>
              <p:nvPr/>
            </p:nvSpPr>
            <p:spPr bwMode="auto">
              <a:xfrm>
                <a:off x="3273" y="142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9" name="Freeform 235">
                <a:extLst>
                  <a:ext uri="{FF2B5EF4-FFF2-40B4-BE49-F238E27FC236}">
                    <a16:creationId xmlns:a16="http://schemas.microsoft.com/office/drawing/2014/main" id="{555A8AD9-A435-C25D-B1BD-143A4070625B}"/>
                  </a:ext>
                </a:extLst>
              </p:cNvPr>
              <p:cNvSpPr>
                <a:spLocks/>
              </p:cNvSpPr>
              <p:nvPr/>
            </p:nvSpPr>
            <p:spPr bwMode="auto">
              <a:xfrm>
                <a:off x="3273" y="142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0" name="Freeform 236">
                <a:extLst>
                  <a:ext uri="{FF2B5EF4-FFF2-40B4-BE49-F238E27FC236}">
                    <a16:creationId xmlns:a16="http://schemas.microsoft.com/office/drawing/2014/main" id="{85A7326D-5545-A2DF-31F0-641550E86167}"/>
                  </a:ext>
                </a:extLst>
              </p:cNvPr>
              <p:cNvSpPr>
                <a:spLocks/>
              </p:cNvSpPr>
              <p:nvPr/>
            </p:nvSpPr>
            <p:spPr bwMode="auto">
              <a:xfrm>
                <a:off x="3273" y="141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1" name="Freeform 237">
                <a:extLst>
                  <a:ext uri="{FF2B5EF4-FFF2-40B4-BE49-F238E27FC236}">
                    <a16:creationId xmlns:a16="http://schemas.microsoft.com/office/drawing/2014/main" id="{D9CD12C8-8FC1-2604-C686-A723C5337102}"/>
                  </a:ext>
                </a:extLst>
              </p:cNvPr>
              <p:cNvSpPr>
                <a:spLocks/>
              </p:cNvSpPr>
              <p:nvPr/>
            </p:nvSpPr>
            <p:spPr bwMode="auto">
              <a:xfrm>
                <a:off x="3270"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2" name="Freeform 238">
                <a:extLst>
                  <a:ext uri="{FF2B5EF4-FFF2-40B4-BE49-F238E27FC236}">
                    <a16:creationId xmlns:a16="http://schemas.microsoft.com/office/drawing/2014/main" id="{866CB799-530D-1214-29BE-0D297C9737E8}"/>
                  </a:ext>
                </a:extLst>
              </p:cNvPr>
              <p:cNvSpPr>
                <a:spLocks/>
              </p:cNvSpPr>
              <p:nvPr/>
            </p:nvSpPr>
            <p:spPr bwMode="auto">
              <a:xfrm>
                <a:off x="3267" y="141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3" name="Freeform 239">
                <a:extLst>
                  <a:ext uri="{FF2B5EF4-FFF2-40B4-BE49-F238E27FC236}">
                    <a16:creationId xmlns:a16="http://schemas.microsoft.com/office/drawing/2014/main" id="{3773AEB7-A9E5-299A-1D3C-B4817E4292B9}"/>
                  </a:ext>
                </a:extLst>
              </p:cNvPr>
              <p:cNvSpPr>
                <a:spLocks/>
              </p:cNvSpPr>
              <p:nvPr/>
            </p:nvSpPr>
            <p:spPr bwMode="auto">
              <a:xfrm>
                <a:off x="3263" y="1415"/>
                <a:ext cx="4" cy="10"/>
              </a:xfrm>
              <a:custGeom>
                <a:avLst/>
                <a:gdLst>
                  <a:gd name="T0" fmla="*/ 4 w 4"/>
                  <a:gd name="T1" fmla="*/ 0 h 10"/>
                  <a:gd name="T2" fmla="*/ 0 w 4"/>
                  <a:gd name="T3" fmla="*/ 3 h 10"/>
                  <a:gd name="T4" fmla="*/ 0 w 4"/>
                  <a:gd name="T5" fmla="*/ 6 h 10"/>
                  <a:gd name="T6" fmla="*/ 4 w 4"/>
                  <a:gd name="T7" fmla="*/ 3 h 10"/>
                  <a:gd name="T8" fmla="*/ 4 w 4"/>
                  <a:gd name="T9" fmla="*/ 6 h 10"/>
                  <a:gd name="T10" fmla="*/ 0 w 4"/>
                  <a:gd name="T11" fmla="*/ 10 h 10"/>
                  <a:gd name="T12" fmla="*/ 0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6"/>
                    </a:lnTo>
                    <a:lnTo>
                      <a:pt x="4" y="3"/>
                    </a:lnTo>
                    <a:lnTo>
                      <a:pt x="4"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4" name="Freeform 240">
                <a:extLst>
                  <a:ext uri="{FF2B5EF4-FFF2-40B4-BE49-F238E27FC236}">
                    <a16:creationId xmlns:a16="http://schemas.microsoft.com/office/drawing/2014/main" id="{E8E7EAA5-45D5-EA5D-8F98-9DC7FE959898}"/>
                  </a:ext>
                </a:extLst>
              </p:cNvPr>
              <p:cNvSpPr>
                <a:spLocks/>
              </p:cNvSpPr>
              <p:nvPr/>
            </p:nvSpPr>
            <p:spPr bwMode="auto">
              <a:xfrm>
                <a:off x="3260" y="141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5" name="Freeform 241">
                <a:extLst>
                  <a:ext uri="{FF2B5EF4-FFF2-40B4-BE49-F238E27FC236}">
                    <a16:creationId xmlns:a16="http://schemas.microsoft.com/office/drawing/2014/main" id="{1D80C918-6C33-402C-110F-7A68CF1AE793}"/>
                  </a:ext>
                </a:extLst>
              </p:cNvPr>
              <p:cNvSpPr>
                <a:spLocks/>
              </p:cNvSpPr>
              <p:nvPr/>
            </p:nvSpPr>
            <p:spPr bwMode="auto">
              <a:xfrm>
                <a:off x="3257" y="1425"/>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6" name="Freeform 242">
                <a:extLst>
                  <a:ext uri="{FF2B5EF4-FFF2-40B4-BE49-F238E27FC236}">
                    <a16:creationId xmlns:a16="http://schemas.microsoft.com/office/drawing/2014/main" id="{483E8FBB-8996-F66A-C443-B21E095C3C91}"/>
                  </a:ext>
                </a:extLst>
              </p:cNvPr>
              <p:cNvSpPr>
                <a:spLocks/>
              </p:cNvSpPr>
              <p:nvPr/>
            </p:nvSpPr>
            <p:spPr bwMode="auto">
              <a:xfrm>
                <a:off x="3346" y="1388"/>
                <a:ext cx="102" cy="7"/>
              </a:xfrm>
              <a:custGeom>
                <a:avLst/>
                <a:gdLst>
                  <a:gd name="T0" fmla="*/ 102 w 102"/>
                  <a:gd name="T1" fmla="*/ 0 h 7"/>
                  <a:gd name="T2" fmla="*/ 0 w 102"/>
                  <a:gd name="T3" fmla="*/ 0 h 7"/>
                  <a:gd name="T4" fmla="*/ 0 w 102"/>
                  <a:gd name="T5" fmla="*/ 4 h 7"/>
                  <a:gd name="T6" fmla="*/ 102 w 102"/>
                  <a:gd name="T7" fmla="*/ 4 h 7"/>
                  <a:gd name="T8" fmla="*/ 102 w 102"/>
                  <a:gd name="T9" fmla="*/ 7 h 7"/>
                  <a:gd name="T10" fmla="*/ 0 w 102"/>
                  <a:gd name="T11" fmla="*/ 7 h 7"/>
                  <a:gd name="T12" fmla="*/ 0 w 10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7">
                    <a:moveTo>
                      <a:pt x="102" y="0"/>
                    </a:moveTo>
                    <a:lnTo>
                      <a:pt x="0" y="0"/>
                    </a:lnTo>
                    <a:lnTo>
                      <a:pt x="0" y="4"/>
                    </a:lnTo>
                    <a:lnTo>
                      <a:pt x="102" y="4"/>
                    </a:lnTo>
                    <a:lnTo>
                      <a:pt x="10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7" name="Freeform 243">
                <a:extLst>
                  <a:ext uri="{FF2B5EF4-FFF2-40B4-BE49-F238E27FC236}">
                    <a16:creationId xmlns:a16="http://schemas.microsoft.com/office/drawing/2014/main" id="{F87CE770-0AD6-0ADB-DDB5-6D0DA6E74417}"/>
                  </a:ext>
                </a:extLst>
              </p:cNvPr>
              <p:cNvSpPr>
                <a:spLocks/>
              </p:cNvSpPr>
              <p:nvPr/>
            </p:nvSpPr>
            <p:spPr bwMode="auto">
              <a:xfrm>
                <a:off x="3171" y="1388"/>
                <a:ext cx="40" cy="7"/>
              </a:xfrm>
              <a:custGeom>
                <a:avLst/>
                <a:gdLst>
                  <a:gd name="T0" fmla="*/ 40 w 40"/>
                  <a:gd name="T1" fmla="*/ 0 h 7"/>
                  <a:gd name="T2" fmla="*/ 0 w 40"/>
                  <a:gd name="T3" fmla="*/ 0 h 7"/>
                  <a:gd name="T4" fmla="*/ 0 w 40"/>
                  <a:gd name="T5" fmla="*/ 4 h 7"/>
                  <a:gd name="T6" fmla="*/ 40 w 40"/>
                  <a:gd name="T7" fmla="*/ 4 h 7"/>
                  <a:gd name="T8" fmla="*/ 40 w 40"/>
                  <a:gd name="T9" fmla="*/ 7 h 7"/>
                  <a:gd name="T10" fmla="*/ 0 w 40"/>
                  <a:gd name="T11" fmla="*/ 7 h 7"/>
                  <a:gd name="T12" fmla="*/ 0 w 4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40" y="0"/>
                    </a:moveTo>
                    <a:lnTo>
                      <a:pt x="0" y="0"/>
                    </a:lnTo>
                    <a:lnTo>
                      <a:pt x="0" y="4"/>
                    </a:lnTo>
                    <a:lnTo>
                      <a:pt x="40" y="4"/>
                    </a:lnTo>
                    <a:lnTo>
                      <a:pt x="4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8" name="Freeform 244">
                <a:extLst>
                  <a:ext uri="{FF2B5EF4-FFF2-40B4-BE49-F238E27FC236}">
                    <a16:creationId xmlns:a16="http://schemas.microsoft.com/office/drawing/2014/main" id="{654EAB01-9DD5-D90B-23FF-7D06671C3BA4}"/>
                  </a:ext>
                </a:extLst>
              </p:cNvPr>
              <p:cNvSpPr>
                <a:spLocks/>
              </p:cNvSpPr>
              <p:nvPr/>
            </p:nvSpPr>
            <p:spPr bwMode="auto">
              <a:xfrm>
                <a:off x="3072" y="1428"/>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9" name="Freeform 245">
                <a:extLst>
                  <a:ext uri="{FF2B5EF4-FFF2-40B4-BE49-F238E27FC236}">
                    <a16:creationId xmlns:a16="http://schemas.microsoft.com/office/drawing/2014/main" id="{4B029AC3-9961-2B0A-1518-97B47934F791}"/>
                  </a:ext>
                </a:extLst>
              </p:cNvPr>
              <p:cNvSpPr>
                <a:spLocks/>
              </p:cNvSpPr>
              <p:nvPr/>
            </p:nvSpPr>
            <p:spPr bwMode="auto">
              <a:xfrm>
                <a:off x="3082" y="1451"/>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0" name="Freeform 246">
                <a:extLst>
                  <a:ext uri="{FF2B5EF4-FFF2-40B4-BE49-F238E27FC236}">
                    <a16:creationId xmlns:a16="http://schemas.microsoft.com/office/drawing/2014/main" id="{05190F72-05A5-5221-B269-37184C82C66F}"/>
                  </a:ext>
                </a:extLst>
              </p:cNvPr>
              <p:cNvSpPr>
                <a:spLocks/>
              </p:cNvSpPr>
              <p:nvPr/>
            </p:nvSpPr>
            <p:spPr bwMode="auto">
              <a:xfrm>
                <a:off x="3109" y="1458"/>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1" name="Freeform 247">
                <a:extLst>
                  <a:ext uri="{FF2B5EF4-FFF2-40B4-BE49-F238E27FC236}">
                    <a16:creationId xmlns:a16="http://schemas.microsoft.com/office/drawing/2014/main" id="{A2C22D08-6C37-096C-EFCF-EE266D995D02}"/>
                  </a:ext>
                </a:extLst>
              </p:cNvPr>
              <p:cNvSpPr>
                <a:spLocks/>
              </p:cNvSpPr>
              <p:nvPr/>
            </p:nvSpPr>
            <p:spPr bwMode="auto">
              <a:xfrm>
                <a:off x="3109" y="1458"/>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 name="Freeform 248">
                <a:extLst>
                  <a:ext uri="{FF2B5EF4-FFF2-40B4-BE49-F238E27FC236}">
                    <a16:creationId xmlns:a16="http://schemas.microsoft.com/office/drawing/2014/main" id="{BA5933E5-9DC6-56FB-DE3F-75660C1CC968}"/>
                  </a:ext>
                </a:extLst>
              </p:cNvPr>
              <p:cNvSpPr>
                <a:spLocks/>
              </p:cNvSpPr>
              <p:nvPr/>
            </p:nvSpPr>
            <p:spPr bwMode="auto">
              <a:xfrm>
                <a:off x="3128" y="1448"/>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3" name="Freeform 249">
                <a:extLst>
                  <a:ext uri="{FF2B5EF4-FFF2-40B4-BE49-F238E27FC236}">
                    <a16:creationId xmlns:a16="http://schemas.microsoft.com/office/drawing/2014/main" id="{73F48B95-DA71-20E9-F77A-7BBA17B0BDF5}"/>
                  </a:ext>
                </a:extLst>
              </p:cNvPr>
              <p:cNvSpPr>
                <a:spLocks/>
              </p:cNvSpPr>
              <p:nvPr/>
            </p:nvSpPr>
            <p:spPr bwMode="auto">
              <a:xfrm>
                <a:off x="3138"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4" name="Freeform 250">
                <a:extLst>
                  <a:ext uri="{FF2B5EF4-FFF2-40B4-BE49-F238E27FC236}">
                    <a16:creationId xmlns:a16="http://schemas.microsoft.com/office/drawing/2014/main" id="{82568728-EAB2-49EE-8D1C-9F54095C9E3F}"/>
                  </a:ext>
                </a:extLst>
              </p:cNvPr>
              <p:cNvSpPr>
                <a:spLocks/>
              </p:cNvSpPr>
              <p:nvPr/>
            </p:nvSpPr>
            <p:spPr bwMode="auto">
              <a:xfrm>
                <a:off x="3138" y="1425"/>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5" name="Freeform 251">
                <a:extLst>
                  <a:ext uri="{FF2B5EF4-FFF2-40B4-BE49-F238E27FC236}">
                    <a16:creationId xmlns:a16="http://schemas.microsoft.com/office/drawing/2014/main" id="{A615A125-D4C6-B1F6-3B59-25C4A0430CEE}"/>
                  </a:ext>
                </a:extLst>
              </p:cNvPr>
              <p:cNvSpPr>
                <a:spLocks/>
              </p:cNvSpPr>
              <p:nvPr/>
            </p:nvSpPr>
            <p:spPr bwMode="auto">
              <a:xfrm>
                <a:off x="3125" y="1402"/>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6" name="Freeform 252">
                <a:extLst>
                  <a:ext uri="{FF2B5EF4-FFF2-40B4-BE49-F238E27FC236}">
                    <a16:creationId xmlns:a16="http://schemas.microsoft.com/office/drawing/2014/main" id="{78FC1A1F-F498-253E-8B6A-B6AAF6602146}"/>
                  </a:ext>
                </a:extLst>
              </p:cNvPr>
              <p:cNvSpPr>
                <a:spLocks/>
              </p:cNvSpPr>
              <p:nvPr/>
            </p:nvSpPr>
            <p:spPr bwMode="auto">
              <a:xfrm>
                <a:off x="3109" y="1392"/>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7" name="Freeform 253">
                <a:extLst>
                  <a:ext uri="{FF2B5EF4-FFF2-40B4-BE49-F238E27FC236}">
                    <a16:creationId xmlns:a16="http://schemas.microsoft.com/office/drawing/2014/main" id="{0F410B31-D8DC-A325-418A-EB473B468C9D}"/>
                  </a:ext>
                </a:extLst>
              </p:cNvPr>
              <p:cNvSpPr>
                <a:spLocks/>
              </p:cNvSpPr>
              <p:nvPr/>
            </p:nvSpPr>
            <p:spPr bwMode="auto">
              <a:xfrm>
                <a:off x="3105" y="1392"/>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8" name="Freeform 254">
                <a:extLst>
                  <a:ext uri="{FF2B5EF4-FFF2-40B4-BE49-F238E27FC236}">
                    <a16:creationId xmlns:a16="http://schemas.microsoft.com/office/drawing/2014/main" id="{307435AD-F70E-9D73-5546-95798380F109}"/>
                  </a:ext>
                </a:extLst>
              </p:cNvPr>
              <p:cNvSpPr>
                <a:spLocks/>
              </p:cNvSpPr>
              <p:nvPr/>
            </p:nvSpPr>
            <p:spPr bwMode="auto">
              <a:xfrm>
                <a:off x="3079" y="1405"/>
                <a:ext cx="10" cy="3"/>
              </a:xfrm>
              <a:custGeom>
                <a:avLst/>
                <a:gdLst>
                  <a:gd name="T0" fmla="*/ 3 w 10"/>
                  <a:gd name="T1" fmla="*/ 0 h 3"/>
                  <a:gd name="T2" fmla="*/ 0 w 10"/>
                  <a:gd name="T3" fmla="*/ 3 h 3"/>
                  <a:gd name="T4" fmla="*/ 3 w 10"/>
                  <a:gd name="T5" fmla="*/ 3 h 3"/>
                  <a:gd name="T6" fmla="*/ 7 w 10"/>
                  <a:gd name="T7" fmla="*/ 0 h 3"/>
                  <a:gd name="T8" fmla="*/ 10 w 10"/>
                  <a:gd name="T9" fmla="*/ 0 h 3"/>
                  <a:gd name="T10" fmla="*/ 7 w 10"/>
                  <a:gd name="T11" fmla="*/ 3 h 3"/>
                  <a:gd name="T12" fmla="*/ 3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0"/>
                    </a:moveTo>
                    <a:lnTo>
                      <a:pt x="0" y="3"/>
                    </a:lnTo>
                    <a:lnTo>
                      <a:pt x="3" y="3"/>
                    </a:lnTo>
                    <a:lnTo>
                      <a:pt x="7" y="0"/>
                    </a:lnTo>
                    <a:lnTo>
                      <a:pt x="10"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9" name="Freeform 255">
                <a:extLst>
                  <a:ext uri="{FF2B5EF4-FFF2-40B4-BE49-F238E27FC236}">
                    <a16:creationId xmlns:a16="http://schemas.microsoft.com/office/drawing/2014/main" id="{A4B17190-160E-059D-5C3E-D966B1887837}"/>
                  </a:ext>
                </a:extLst>
              </p:cNvPr>
              <p:cNvSpPr>
                <a:spLocks/>
              </p:cNvSpPr>
              <p:nvPr/>
            </p:nvSpPr>
            <p:spPr bwMode="auto">
              <a:xfrm>
                <a:off x="3072" y="1428"/>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0" name="Freeform 256">
                <a:extLst>
                  <a:ext uri="{FF2B5EF4-FFF2-40B4-BE49-F238E27FC236}">
                    <a16:creationId xmlns:a16="http://schemas.microsoft.com/office/drawing/2014/main" id="{88F59A42-31DC-7796-E73A-165CB4834F7D}"/>
                  </a:ext>
                </a:extLst>
              </p:cNvPr>
              <p:cNvSpPr>
                <a:spLocks/>
              </p:cNvSpPr>
              <p:nvPr/>
            </p:nvSpPr>
            <p:spPr bwMode="auto">
              <a:xfrm>
                <a:off x="3234"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1" name="Freeform 257">
                <a:extLst>
                  <a:ext uri="{FF2B5EF4-FFF2-40B4-BE49-F238E27FC236}">
                    <a16:creationId xmlns:a16="http://schemas.microsoft.com/office/drawing/2014/main" id="{EB99928E-590A-0C88-804C-2AF156AEB282}"/>
                  </a:ext>
                </a:extLst>
              </p:cNvPr>
              <p:cNvSpPr>
                <a:spLocks/>
              </p:cNvSpPr>
              <p:nvPr/>
            </p:nvSpPr>
            <p:spPr bwMode="auto">
              <a:xfrm>
                <a:off x="3244" y="144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2" name="Freeform 258">
                <a:extLst>
                  <a:ext uri="{FF2B5EF4-FFF2-40B4-BE49-F238E27FC236}">
                    <a16:creationId xmlns:a16="http://schemas.microsoft.com/office/drawing/2014/main" id="{9606CA7D-59F7-6275-139B-914D4BCE95D7}"/>
                  </a:ext>
                </a:extLst>
              </p:cNvPr>
              <p:cNvSpPr>
                <a:spLocks/>
              </p:cNvSpPr>
              <p:nvPr/>
            </p:nvSpPr>
            <p:spPr bwMode="auto">
              <a:xfrm>
                <a:off x="3267" y="1454"/>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3" name="Freeform 259">
                <a:extLst>
                  <a:ext uri="{FF2B5EF4-FFF2-40B4-BE49-F238E27FC236}">
                    <a16:creationId xmlns:a16="http://schemas.microsoft.com/office/drawing/2014/main" id="{9422C843-31E5-F1E8-F4CA-D406CDFB9ED0}"/>
                  </a:ext>
                </a:extLst>
              </p:cNvPr>
              <p:cNvSpPr>
                <a:spLocks/>
              </p:cNvSpPr>
              <p:nvPr/>
            </p:nvSpPr>
            <p:spPr bwMode="auto">
              <a:xfrm>
                <a:off x="3290"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4" name="Freeform 260">
                <a:extLst>
                  <a:ext uri="{FF2B5EF4-FFF2-40B4-BE49-F238E27FC236}">
                    <a16:creationId xmlns:a16="http://schemas.microsoft.com/office/drawing/2014/main" id="{467E9E0F-5E9E-DFA0-3F60-46E3E68AFA62}"/>
                  </a:ext>
                </a:extLst>
              </p:cNvPr>
              <p:cNvSpPr>
                <a:spLocks/>
              </p:cNvSpPr>
              <p:nvPr/>
            </p:nvSpPr>
            <p:spPr bwMode="auto">
              <a:xfrm>
                <a:off x="3286" y="1451"/>
                <a:ext cx="10" cy="3"/>
              </a:xfrm>
              <a:custGeom>
                <a:avLst/>
                <a:gdLst>
                  <a:gd name="T0" fmla="*/ 0 w 10"/>
                  <a:gd name="T1" fmla="*/ 3 h 3"/>
                  <a:gd name="T2" fmla="*/ 4 w 10"/>
                  <a:gd name="T3" fmla="*/ 0 h 3"/>
                  <a:gd name="T4" fmla="*/ 7 w 10"/>
                  <a:gd name="T5" fmla="*/ 0 h 3"/>
                  <a:gd name="T6" fmla="*/ 4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4" y="0"/>
                    </a:lnTo>
                    <a:lnTo>
                      <a:pt x="7" y="0"/>
                    </a:lnTo>
                    <a:lnTo>
                      <a:pt x="4"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5" name="Freeform 261">
                <a:extLst>
                  <a:ext uri="{FF2B5EF4-FFF2-40B4-BE49-F238E27FC236}">
                    <a16:creationId xmlns:a16="http://schemas.microsoft.com/office/drawing/2014/main" id="{A7AB20CF-7DA9-68C5-8DF7-C92D7935ABA9}"/>
                  </a:ext>
                </a:extLst>
              </p:cNvPr>
              <p:cNvSpPr>
                <a:spLocks/>
              </p:cNvSpPr>
              <p:nvPr/>
            </p:nvSpPr>
            <p:spPr bwMode="auto">
              <a:xfrm>
                <a:off x="3296" y="1428"/>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6" name="Freeform 262">
                <a:extLst>
                  <a:ext uri="{FF2B5EF4-FFF2-40B4-BE49-F238E27FC236}">
                    <a16:creationId xmlns:a16="http://schemas.microsoft.com/office/drawing/2014/main" id="{B9FB96A7-004C-D051-8886-AD429617510E}"/>
                  </a:ext>
                </a:extLst>
              </p:cNvPr>
              <p:cNvSpPr>
                <a:spLocks/>
              </p:cNvSpPr>
              <p:nvPr/>
            </p:nvSpPr>
            <p:spPr bwMode="auto">
              <a:xfrm>
                <a:off x="3293" y="1408"/>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7" name="Freeform 263">
                <a:extLst>
                  <a:ext uri="{FF2B5EF4-FFF2-40B4-BE49-F238E27FC236}">
                    <a16:creationId xmlns:a16="http://schemas.microsoft.com/office/drawing/2014/main" id="{36AC01B4-4B67-0803-BB38-841A392BC112}"/>
                  </a:ext>
                </a:extLst>
              </p:cNvPr>
              <p:cNvSpPr>
                <a:spLocks/>
              </p:cNvSpPr>
              <p:nvPr/>
            </p:nvSpPr>
            <p:spPr bwMode="auto">
              <a:xfrm>
                <a:off x="3290" y="140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8" name="Freeform 264">
                <a:extLst>
                  <a:ext uri="{FF2B5EF4-FFF2-40B4-BE49-F238E27FC236}">
                    <a16:creationId xmlns:a16="http://schemas.microsoft.com/office/drawing/2014/main" id="{671F62B3-4225-848E-B546-7A29277E7254}"/>
                  </a:ext>
                </a:extLst>
              </p:cNvPr>
              <p:cNvSpPr>
                <a:spLocks/>
              </p:cNvSpPr>
              <p:nvPr/>
            </p:nvSpPr>
            <p:spPr bwMode="auto">
              <a:xfrm>
                <a:off x="3270" y="1392"/>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9" name="Freeform 265">
                <a:extLst>
                  <a:ext uri="{FF2B5EF4-FFF2-40B4-BE49-F238E27FC236}">
                    <a16:creationId xmlns:a16="http://schemas.microsoft.com/office/drawing/2014/main" id="{5F0C0FB1-06A5-5314-31B0-F8AFE676429F}"/>
                  </a:ext>
                </a:extLst>
              </p:cNvPr>
              <p:cNvSpPr>
                <a:spLocks/>
              </p:cNvSpPr>
              <p:nvPr/>
            </p:nvSpPr>
            <p:spPr bwMode="auto">
              <a:xfrm>
                <a:off x="3247" y="1402"/>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0" name="Freeform 266">
                <a:extLst>
                  <a:ext uri="{FF2B5EF4-FFF2-40B4-BE49-F238E27FC236}">
                    <a16:creationId xmlns:a16="http://schemas.microsoft.com/office/drawing/2014/main" id="{4480D1AB-AB78-6BD1-8114-E75CCC29B27B}"/>
                  </a:ext>
                </a:extLst>
              </p:cNvPr>
              <p:cNvSpPr>
                <a:spLocks/>
              </p:cNvSpPr>
              <p:nvPr/>
            </p:nvSpPr>
            <p:spPr bwMode="auto">
              <a:xfrm>
                <a:off x="3247" y="1398"/>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1" name="Freeform 267">
                <a:extLst>
                  <a:ext uri="{FF2B5EF4-FFF2-40B4-BE49-F238E27FC236}">
                    <a16:creationId xmlns:a16="http://schemas.microsoft.com/office/drawing/2014/main" id="{57302531-74F1-D729-E745-DDD9E96C2D83}"/>
                  </a:ext>
                </a:extLst>
              </p:cNvPr>
              <p:cNvSpPr>
                <a:spLocks/>
              </p:cNvSpPr>
              <p:nvPr/>
            </p:nvSpPr>
            <p:spPr bwMode="auto">
              <a:xfrm>
                <a:off x="3234" y="1421"/>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2" name="Freeform 268">
                <a:extLst>
                  <a:ext uri="{FF2B5EF4-FFF2-40B4-BE49-F238E27FC236}">
                    <a16:creationId xmlns:a16="http://schemas.microsoft.com/office/drawing/2014/main" id="{5AFC29A2-97D6-B89D-FC5C-DAA0E961F887}"/>
                  </a:ext>
                </a:extLst>
              </p:cNvPr>
              <p:cNvSpPr>
                <a:spLocks/>
              </p:cNvSpPr>
              <p:nvPr/>
            </p:nvSpPr>
            <p:spPr bwMode="auto">
              <a:xfrm>
                <a:off x="2052"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3" name="Freeform 269">
                <a:extLst>
                  <a:ext uri="{FF2B5EF4-FFF2-40B4-BE49-F238E27FC236}">
                    <a16:creationId xmlns:a16="http://schemas.microsoft.com/office/drawing/2014/main" id="{C4572E93-4636-C983-0ED5-127DDE69F0AF}"/>
                  </a:ext>
                </a:extLst>
              </p:cNvPr>
              <p:cNvSpPr>
                <a:spLocks/>
              </p:cNvSpPr>
              <p:nvPr/>
            </p:nvSpPr>
            <p:spPr bwMode="auto">
              <a:xfrm>
                <a:off x="2062" y="1444"/>
                <a:ext cx="10" cy="4"/>
              </a:xfrm>
              <a:custGeom>
                <a:avLst/>
                <a:gdLst>
                  <a:gd name="T0" fmla="*/ 0 w 10"/>
                  <a:gd name="T1" fmla="*/ 0 h 4"/>
                  <a:gd name="T2" fmla="*/ 3 w 10"/>
                  <a:gd name="T3" fmla="*/ 4 h 4"/>
                  <a:gd name="T4" fmla="*/ 7 w 10"/>
                  <a:gd name="T5" fmla="*/ 4 h 4"/>
                  <a:gd name="T6" fmla="*/ 3 w 10"/>
                  <a:gd name="T7" fmla="*/ 0 h 4"/>
                  <a:gd name="T8" fmla="*/ 7 w 10"/>
                  <a:gd name="T9" fmla="*/ 0 h 4"/>
                  <a:gd name="T10" fmla="*/ 10 w 10"/>
                  <a:gd name="T11" fmla="*/ 4 h 4"/>
                  <a:gd name="T12" fmla="*/ 7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7" y="4"/>
                    </a:lnTo>
                    <a:lnTo>
                      <a:pt x="3" y="0"/>
                    </a:lnTo>
                    <a:lnTo>
                      <a:pt x="7" y="0"/>
                    </a:lnTo>
                    <a:lnTo>
                      <a:pt x="10" y="4"/>
                    </a:lnTo>
                    <a:lnTo>
                      <a:pt x="7"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4" name="Freeform 270">
                <a:extLst>
                  <a:ext uri="{FF2B5EF4-FFF2-40B4-BE49-F238E27FC236}">
                    <a16:creationId xmlns:a16="http://schemas.microsoft.com/office/drawing/2014/main" id="{0FF43B67-6F4C-2108-3967-8363D5201F74}"/>
                  </a:ext>
                </a:extLst>
              </p:cNvPr>
              <p:cNvSpPr>
                <a:spLocks/>
              </p:cNvSpPr>
              <p:nvPr/>
            </p:nvSpPr>
            <p:spPr bwMode="auto">
              <a:xfrm>
                <a:off x="2088"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5" name="Freeform 271">
                <a:extLst>
                  <a:ext uri="{FF2B5EF4-FFF2-40B4-BE49-F238E27FC236}">
                    <a16:creationId xmlns:a16="http://schemas.microsoft.com/office/drawing/2014/main" id="{7B97397D-D87A-E44B-3F1A-C5DBB85BF2DD}"/>
                  </a:ext>
                </a:extLst>
              </p:cNvPr>
              <p:cNvSpPr>
                <a:spLocks/>
              </p:cNvSpPr>
              <p:nvPr/>
            </p:nvSpPr>
            <p:spPr bwMode="auto">
              <a:xfrm>
                <a:off x="2088" y="145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6" name="Freeform 272">
                <a:extLst>
                  <a:ext uri="{FF2B5EF4-FFF2-40B4-BE49-F238E27FC236}">
                    <a16:creationId xmlns:a16="http://schemas.microsoft.com/office/drawing/2014/main" id="{0E6374DF-4692-EB95-B639-5CFD427D7681}"/>
                  </a:ext>
                </a:extLst>
              </p:cNvPr>
              <p:cNvSpPr>
                <a:spLocks/>
              </p:cNvSpPr>
              <p:nvPr/>
            </p:nvSpPr>
            <p:spPr bwMode="auto">
              <a:xfrm>
                <a:off x="2108" y="1441"/>
                <a:ext cx="10" cy="3"/>
              </a:xfrm>
              <a:custGeom>
                <a:avLst/>
                <a:gdLst>
                  <a:gd name="T0" fmla="*/ 0 w 10"/>
                  <a:gd name="T1" fmla="*/ 3 h 3"/>
                  <a:gd name="T2" fmla="*/ 3 w 10"/>
                  <a:gd name="T3" fmla="*/ 0 h 3"/>
                  <a:gd name="T4" fmla="*/ 7 w 10"/>
                  <a:gd name="T5" fmla="*/ 0 h 3"/>
                  <a:gd name="T6" fmla="*/ 3 w 10"/>
                  <a:gd name="T7" fmla="*/ 3 h 3"/>
                  <a:gd name="T8" fmla="*/ 7 w 10"/>
                  <a:gd name="T9" fmla="*/ 3 h 3"/>
                  <a:gd name="T10" fmla="*/ 10 w 10"/>
                  <a:gd name="T11" fmla="*/ 0 h 3"/>
                  <a:gd name="T12" fmla="*/ 7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7" y="0"/>
                    </a:lnTo>
                    <a:lnTo>
                      <a:pt x="3" y="3"/>
                    </a:lnTo>
                    <a:lnTo>
                      <a:pt x="7" y="3"/>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7" name="Freeform 273">
                <a:extLst>
                  <a:ext uri="{FF2B5EF4-FFF2-40B4-BE49-F238E27FC236}">
                    <a16:creationId xmlns:a16="http://schemas.microsoft.com/office/drawing/2014/main" id="{3D41FD6D-7F49-04DA-1CD6-19BF469CE484}"/>
                  </a:ext>
                </a:extLst>
              </p:cNvPr>
              <p:cNvSpPr>
                <a:spLocks/>
              </p:cNvSpPr>
              <p:nvPr/>
            </p:nvSpPr>
            <p:spPr bwMode="auto">
              <a:xfrm>
                <a:off x="2118"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8" name="Freeform 274">
                <a:extLst>
                  <a:ext uri="{FF2B5EF4-FFF2-40B4-BE49-F238E27FC236}">
                    <a16:creationId xmlns:a16="http://schemas.microsoft.com/office/drawing/2014/main" id="{6C5F237F-E347-5350-B68A-B814C088BDD9}"/>
                  </a:ext>
                </a:extLst>
              </p:cNvPr>
              <p:cNvSpPr>
                <a:spLocks/>
              </p:cNvSpPr>
              <p:nvPr/>
            </p:nvSpPr>
            <p:spPr bwMode="auto">
              <a:xfrm>
                <a:off x="2118" y="1418"/>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9" name="Freeform 275">
                <a:extLst>
                  <a:ext uri="{FF2B5EF4-FFF2-40B4-BE49-F238E27FC236}">
                    <a16:creationId xmlns:a16="http://schemas.microsoft.com/office/drawing/2014/main" id="{9406E9DE-0F29-7F4F-18B2-1005169207A2}"/>
                  </a:ext>
                </a:extLst>
              </p:cNvPr>
              <p:cNvSpPr>
                <a:spLocks/>
              </p:cNvSpPr>
              <p:nvPr/>
            </p:nvSpPr>
            <p:spPr bwMode="auto">
              <a:xfrm>
                <a:off x="2105" y="1395"/>
                <a:ext cx="10" cy="3"/>
              </a:xfrm>
              <a:custGeom>
                <a:avLst/>
                <a:gdLst>
                  <a:gd name="T0" fmla="*/ 3 w 10"/>
                  <a:gd name="T1" fmla="*/ 3 h 3"/>
                  <a:gd name="T2" fmla="*/ 0 w 10"/>
                  <a:gd name="T3" fmla="*/ 0 h 3"/>
                  <a:gd name="T4" fmla="*/ 3 w 10"/>
                  <a:gd name="T5" fmla="*/ 0 h 3"/>
                  <a:gd name="T6" fmla="*/ 6 w 10"/>
                  <a:gd name="T7" fmla="*/ 3 h 3"/>
                  <a:gd name="T8" fmla="*/ 10 w 10"/>
                  <a:gd name="T9" fmla="*/ 3 h 3"/>
                  <a:gd name="T10" fmla="*/ 6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6" y="3"/>
                    </a:lnTo>
                    <a:lnTo>
                      <a:pt x="10"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0" name="Freeform 276">
                <a:extLst>
                  <a:ext uri="{FF2B5EF4-FFF2-40B4-BE49-F238E27FC236}">
                    <a16:creationId xmlns:a16="http://schemas.microsoft.com/office/drawing/2014/main" id="{827B9761-56F4-9DC5-0B4E-2D412B9019D8}"/>
                  </a:ext>
                </a:extLst>
              </p:cNvPr>
              <p:cNvSpPr>
                <a:spLocks/>
              </p:cNvSpPr>
              <p:nvPr/>
            </p:nvSpPr>
            <p:spPr bwMode="auto">
              <a:xfrm>
                <a:off x="2088"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1" name="Freeform 277">
                <a:extLst>
                  <a:ext uri="{FF2B5EF4-FFF2-40B4-BE49-F238E27FC236}">
                    <a16:creationId xmlns:a16="http://schemas.microsoft.com/office/drawing/2014/main" id="{E032B0BB-86F2-74E3-FCC3-22C7BBFA03E0}"/>
                  </a:ext>
                </a:extLst>
              </p:cNvPr>
              <p:cNvSpPr>
                <a:spLocks/>
              </p:cNvSpPr>
              <p:nvPr/>
            </p:nvSpPr>
            <p:spPr bwMode="auto">
              <a:xfrm>
                <a:off x="2085"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2" name="Freeform 278">
                <a:extLst>
                  <a:ext uri="{FF2B5EF4-FFF2-40B4-BE49-F238E27FC236}">
                    <a16:creationId xmlns:a16="http://schemas.microsoft.com/office/drawing/2014/main" id="{A73EB4A5-97F8-1108-BB73-A47756D2AA1D}"/>
                  </a:ext>
                </a:extLst>
              </p:cNvPr>
              <p:cNvSpPr>
                <a:spLocks/>
              </p:cNvSpPr>
              <p:nvPr/>
            </p:nvSpPr>
            <p:spPr bwMode="auto">
              <a:xfrm>
                <a:off x="2059" y="1398"/>
                <a:ext cx="10" cy="4"/>
              </a:xfrm>
              <a:custGeom>
                <a:avLst/>
                <a:gdLst>
                  <a:gd name="T0" fmla="*/ 3 w 10"/>
                  <a:gd name="T1" fmla="*/ 0 h 4"/>
                  <a:gd name="T2" fmla="*/ 0 w 10"/>
                  <a:gd name="T3" fmla="*/ 4 h 4"/>
                  <a:gd name="T4" fmla="*/ 3 w 10"/>
                  <a:gd name="T5" fmla="*/ 4 h 4"/>
                  <a:gd name="T6" fmla="*/ 6 w 10"/>
                  <a:gd name="T7" fmla="*/ 0 h 4"/>
                  <a:gd name="T8" fmla="*/ 10 w 10"/>
                  <a:gd name="T9" fmla="*/ 0 h 4"/>
                  <a:gd name="T10" fmla="*/ 6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6" y="0"/>
                    </a:lnTo>
                    <a:lnTo>
                      <a:pt x="10"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3" name="Freeform 279">
                <a:extLst>
                  <a:ext uri="{FF2B5EF4-FFF2-40B4-BE49-F238E27FC236}">
                    <a16:creationId xmlns:a16="http://schemas.microsoft.com/office/drawing/2014/main" id="{9F67BD6E-6974-5553-D904-EEA2B76CC8F8}"/>
                  </a:ext>
                </a:extLst>
              </p:cNvPr>
              <p:cNvSpPr>
                <a:spLocks/>
              </p:cNvSpPr>
              <p:nvPr/>
            </p:nvSpPr>
            <p:spPr bwMode="auto">
              <a:xfrm>
                <a:off x="2052"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4" name="Freeform 280">
                <a:extLst>
                  <a:ext uri="{FF2B5EF4-FFF2-40B4-BE49-F238E27FC236}">
                    <a16:creationId xmlns:a16="http://schemas.microsoft.com/office/drawing/2014/main" id="{D4C6B9B7-3FFC-F074-ABA0-D99CA1CE400A}"/>
                  </a:ext>
                </a:extLst>
              </p:cNvPr>
              <p:cNvSpPr>
                <a:spLocks/>
              </p:cNvSpPr>
              <p:nvPr/>
            </p:nvSpPr>
            <p:spPr bwMode="auto">
              <a:xfrm>
                <a:off x="1891" y="1421"/>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5" name="Freeform 281">
                <a:extLst>
                  <a:ext uri="{FF2B5EF4-FFF2-40B4-BE49-F238E27FC236}">
                    <a16:creationId xmlns:a16="http://schemas.microsoft.com/office/drawing/2014/main" id="{D8A81404-9583-C76E-FF3C-F27FB4AF0F27}"/>
                  </a:ext>
                </a:extLst>
              </p:cNvPr>
              <p:cNvSpPr>
                <a:spLocks/>
              </p:cNvSpPr>
              <p:nvPr/>
            </p:nvSpPr>
            <p:spPr bwMode="auto">
              <a:xfrm>
                <a:off x="1901" y="1444"/>
                <a:ext cx="10" cy="4"/>
              </a:xfrm>
              <a:custGeom>
                <a:avLst/>
                <a:gdLst>
                  <a:gd name="T0" fmla="*/ 0 w 10"/>
                  <a:gd name="T1" fmla="*/ 0 h 4"/>
                  <a:gd name="T2" fmla="*/ 3 w 10"/>
                  <a:gd name="T3" fmla="*/ 4 h 4"/>
                  <a:gd name="T4" fmla="*/ 6 w 10"/>
                  <a:gd name="T5" fmla="*/ 4 h 4"/>
                  <a:gd name="T6" fmla="*/ 3 w 10"/>
                  <a:gd name="T7" fmla="*/ 0 h 4"/>
                  <a:gd name="T8" fmla="*/ 6 w 10"/>
                  <a:gd name="T9" fmla="*/ 0 h 4"/>
                  <a:gd name="T10" fmla="*/ 10 w 10"/>
                  <a:gd name="T11" fmla="*/ 4 h 4"/>
                  <a:gd name="T12" fmla="*/ 6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0"/>
                    </a:moveTo>
                    <a:lnTo>
                      <a:pt x="3" y="4"/>
                    </a:lnTo>
                    <a:lnTo>
                      <a:pt x="6" y="4"/>
                    </a:lnTo>
                    <a:lnTo>
                      <a:pt x="3" y="0"/>
                    </a:lnTo>
                    <a:lnTo>
                      <a:pt x="6" y="0"/>
                    </a:lnTo>
                    <a:lnTo>
                      <a:pt x="10" y="4"/>
                    </a:lnTo>
                    <a:lnTo>
                      <a:pt x="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6" name="Freeform 282">
                <a:extLst>
                  <a:ext uri="{FF2B5EF4-FFF2-40B4-BE49-F238E27FC236}">
                    <a16:creationId xmlns:a16="http://schemas.microsoft.com/office/drawing/2014/main" id="{3FE3E275-A844-5B3E-02F0-7AA41D0079B1}"/>
                  </a:ext>
                </a:extLst>
              </p:cNvPr>
              <p:cNvSpPr>
                <a:spLocks/>
              </p:cNvSpPr>
              <p:nvPr/>
            </p:nvSpPr>
            <p:spPr bwMode="auto">
              <a:xfrm>
                <a:off x="1927" y="1451"/>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7" name="Freeform 283">
                <a:extLst>
                  <a:ext uri="{FF2B5EF4-FFF2-40B4-BE49-F238E27FC236}">
                    <a16:creationId xmlns:a16="http://schemas.microsoft.com/office/drawing/2014/main" id="{7D81AF17-3B81-8B95-64FF-20F922C6A519}"/>
                  </a:ext>
                </a:extLst>
              </p:cNvPr>
              <p:cNvSpPr>
                <a:spLocks/>
              </p:cNvSpPr>
              <p:nvPr/>
            </p:nvSpPr>
            <p:spPr bwMode="auto">
              <a:xfrm>
                <a:off x="1927" y="145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8" name="Freeform 284">
                <a:extLst>
                  <a:ext uri="{FF2B5EF4-FFF2-40B4-BE49-F238E27FC236}">
                    <a16:creationId xmlns:a16="http://schemas.microsoft.com/office/drawing/2014/main" id="{EEF5AC2B-9E22-F013-88B9-8380549E1313}"/>
                  </a:ext>
                </a:extLst>
              </p:cNvPr>
              <p:cNvSpPr>
                <a:spLocks/>
              </p:cNvSpPr>
              <p:nvPr/>
            </p:nvSpPr>
            <p:spPr bwMode="auto">
              <a:xfrm>
                <a:off x="1947" y="1441"/>
                <a:ext cx="10" cy="3"/>
              </a:xfrm>
              <a:custGeom>
                <a:avLst/>
                <a:gdLst>
                  <a:gd name="T0" fmla="*/ 0 w 10"/>
                  <a:gd name="T1" fmla="*/ 3 h 3"/>
                  <a:gd name="T2" fmla="*/ 3 w 10"/>
                  <a:gd name="T3" fmla="*/ 0 h 3"/>
                  <a:gd name="T4" fmla="*/ 6 w 10"/>
                  <a:gd name="T5" fmla="*/ 0 h 3"/>
                  <a:gd name="T6" fmla="*/ 3 w 10"/>
                  <a:gd name="T7" fmla="*/ 3 h 3"/>
                  <a:gd name="T8" fmla="*/ 6 w 10"/>
                  <a:gd name="T9" fmla="*/ 3 h 3"/>
                  <a:gd name="T10" fmla="*/ 10 w 10"/>
                  <a:gd name="T11" fmla="*/ 0 h 3"/>
                  <a:gd name="T12" fmla="*/ 6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3"/>
                    </a:moveTo>
                    <a:lnTo>
                      <a:pt x="3" y="0"/>
                    </a:lnTo>
                    <a:lnTo>
                      <a:pt x="6" y="0"/>
                    </a:lnTo>
                    <a:lnTo>
                      <a:pt x="3" y="3"/>
                    </a:lnTo>
                    <a:lnTo>
                      <a:pt x="6" y="3"/>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9" name="Freeform 285">
                <a:extLst>
                  <a:ext uri="{FF2B5EF4-FFF2-40B4-BE49-F238E27FC236}">
                    <a16:creationId xmlns:a16="http://schemas.microsoft.com/office/drawing/2014/main" id="{446B35E0-5F05-BEFC-E16D-6BC953065AC5}"/>
                  </a:ext>
                </a:extLst>
              </p:cNvPr>
              <p:cNvSpPr>
                <a:spLocks/>
              </p:cNvSpPr>
              <p:nvPr/>
            </p:nvSpPr>
            <p:spPr bwMode="auto">
              <a:xfrm>
                <a:off x="1957" y="1421"/>
                <a:ext cx="6" cy="1"/>
              </a:xfrm>
              <a:custGeom>
                <a:avLst/>
                <a:gdLst>
                  <a:gd name="T0" fmla="*/ 0 w 6"/>
                  <a:gd name="T1" fmla="*/ 0 h 1"/>
                  <a:gd name="T2" fmla="*/ 0 w 6"/>
                  <a:gd name="T3" fmla="*/ 0 h 1"/>
                  <a:gd name="T4" fmla="*/ 3 w 6"/>
                  <a:gd name="T5" fmla="*/ 0 h 1"/>
                  <a:gd name="T6" fmla="*/ 3 w 6"/>
                  <a:gd name="T7" fmla="*/ 0 h 1"/>
                  <a:gd name="T8" fmla="*/ 6 w 6"/>
                  <a:gd name="T9" fmla="*/ 0 h 1"/>
                  <a:gd name="T10" fmla="*/ 6 w 6"/>
                  <a:gd name="T11" fmla="*/ 0 h 1"/>
                  <a:gd name="T12" fmla="*/ 3 w 6"/>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0" y="0"/>
                    </a:moveTo>
                    <a:lnTo>
                      <a:pt x="0" y="0"/>
                    </a:lnTo>
                    <a:lnTo>
                      <a:pt x="3" y="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0" name="Freeform 286">
                <a:extLst>
                  <a:ext uri="{FF2B5EF4-FFF2-40B4-BE49-F238E27FC236}">
                    <a16:creationId xmlns:a16="http://schemas.microsoft.com/office/drawing/2014/main" id="{87113C58-A139-6377-90EB-9323E41CCC45}"/>
                  </a:ext>
                </a:extLst>
              </p:cNvPr>
              <p:cNvSpPr>
                <a:spLocks/>
              </p:cNvSpPr>
              <p:nvPr/>
            </p:nvSpPr>
            <p:spPr bwMode="auto">
              <a:xfrm>
                <a:off x="1957" y="1418"/>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1" name="Freeform 287">
                <a:extLst>
                  <a:ext uri="{FF2B5EF4-FFF2-40B4-BE49-F238E27FC236}">
                    <a16:creationId xmlns:a16="http://schemas.microsoft.com/office/drawing/2014/main" id="{F73CD005-C5A0-1609-2136-85874FE3DB8D}"/>
                  </a:ext>
                </a:extLst>
              </p:cNvPr>
              <p:cNvSpPr>
                <a:spLocks/>
              </p:cNvSpPr>
              <p:nvPr/>
            </p:nvSpPr>
            <p:spPr bwMode="auto">
              <a:xfrm>
                <a:off x="1944" y="1395"/>
                <a:ext cx="9" cy="3"/>
              </a:xfrm>
              <a:custGeom>
                <a:avLst/>
                <a:gdLst>
                  <a:gd name="T0" fmla="*/ 3 w 9"/>
                  <a:gd name="T1" fmla="*/ 3 h 3"/>
                  <a:gd name="T2" fmla="*/ 0 w 9"/>
                  <a:gd name="T3" fmla="*/ 0 h 3"/>
                  <a:gd name="T4" fmla="*/ 3 w 9"/>
                  <a:gd name="T5" fmla="*/ 0 h 3"/>
                  <a:gd name="T6" fmla="*/ 6 w 9"/>
                  <a:gd name="T7" fmla="*/ 3 h 3"/>
                  <a:gd name="T8" fmla="*/ 9 w 9"/>
                  <a:gd name="T9" fmla="*/ 3 h 3"/>
                  <a:gd name="T10" fmla="*/ 6 w 9"/>
                  <a:gd name="T11" fmla="*/ 0 h 3"/>
                  <a:gd name="T12" fmla="*/ 3 w 9"/>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3">
                    <a:moveTo>
                      <a:pt x="3" y="3"/>
                    </a:moveTo>
                    <a:lnTo>
                      <a:pt x="0" y="0"/>
                    </a:lnTo>
                    <a:lnTo>
                      <a:pt x="3" y="0"/>
                    </a:lnTo>
                    <a:lnTo>
                      <a:pt x="6" y="3"/>
                    </a:lnTo>
                    <a:lnTo>
                      <a:pt x="9"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2" name="Freeform 288">
                <a:extLst>
                  <a:ext uri="{FF2B5EF4-FFF2-40B4-BE49-F238E27FC236}">
                    <a16:creationId xmlns:a16="http://schemas.microsoft.com/office/drawing/2014/main" id="{9DF0DBC0-141C-AE29-C6A7-49BA268061CE}"/>
                  </a:ext>
                </a:extLst>
              </p:cNvPr>
              <p:cNvSpPr>
                <a:spLocks/>
              </p:cNvSpPr>
              <p:nvPr/>
            </p:nvSpPr>
            <p:spPr bwMode="auto">
              <a:xfrm>
                <a:off x="1927" y="1385"/>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3" name="Freeform 289">
                <a:extLst>
                  <a:ext uri="{FF2B5EF4-FFF2-40B4-BE49-F238E27FC236}">
                    <a16:creationId xmlns:a16="http://schemas.microsoft.com/office/drawing/2014/main" id="{207A1847-D5FC-A0A2-E1C8-8CE70EBD7EC3}"/>
                  </a:ext>
                </a:extLst>
              </p:cNvPr>
              <p:cNvSpPr>
                <a:spLocks/>
              </p:cNvSpPr>
              <p:nvPr/>
            </p:nvSpPr>
            <p:spPr bwMode="auto">
              <a:xfrm>
                <a:off x="1924" y="1385"/>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4" name="Freeform 290">
                <a:extLst>
                  <a:ext uri="{FF2B5EF4-FFF2-40B4-BE49-F238E27FC236}">
                    <a16:creationId xmlns:a16="http://schemas.microsoft.com/office/drawing/2014/main" id="{9E0570B6-0F35-9B4B-87C2-28FFC5066ABD}"/>
                  </a:ext>
                </a:extLst>
              </p:cNvPr>
              <p:cNvSpPr>
                <a:spLocks/>
              </p:cNvSpPr>
              <p:nvPr/>
            </p:nvSpPr>
            <p:spPr bwMode="auto">
              <a:xfrm>
                <a:off x="1898" y="1398"/>
                <a:ext cx="9" cy="4"/>
              </a:xfrm>
              <a:custGeom>
                <a:avLst/>
                <a:gdLst>
                  <a:gd name="T0" fmla="*/ 3 w 9"/>
                  <a:gd name="T1" fmla="*/ 0 h 4"/>
                  <a:gd name="T2" fmla="*/ 0 w 9"/>
                  <a:gd name="T3" fmla="*/ 4 h 4"/>
                  <a:gd name="T4" fmla="*/ 3 w 9"/>
                  <a:gd name="T5" fmla="*/ 4 h 4"/>
                  <a:gd name="T6" fmla="*/ 6 w 9"/>
                  <a:gd name="T7" fmla="*/ 0 h 4"/>
                  <a:gd name="T8" fmla="*/ 9 w 9"/>
                  <a:gd name="T9" fmla="*/ 0 h 4"/>
                  <a:gd name="T10" fmla="*/ 6 w 9"/>
                  <a:gd name="T11" fmla="*/ 4 h 4"/>
                  <a:gd name="T12" fmla="*/ 3 w 9"/>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3" y="0"/>
                    </a:moveTo>
                    <a:lnTo>
                      <a:pt x="0" y="4"/>
                    </a:lnTo>
                    <a:lnTo>
                      <a:pt x="3" y="4"/>
                    </a:lnTo>
                    <a:lnTo>
                      <a:pt x="6" y="0"/>
                    </a:lnTo>
                    <a:lnTo>
                      <a:pt x="9"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5" name="Freeform 291">
                <a:extLst>
                  <a:ext uri="{FF2B5EF4-FFF2-40B4-BE49-F238E27FC236}">
                    <a16:creationId xmlns:a16="http://schemas.microsoft.com/office/drawing/2014/main" id="{28555B66-7277-454C-DB06-EDC593639217}"/>
                  </a:ext>
                </a:extLst>
              </p:cNvPr>
              <p:cNvSpPr>
                <a:spLocks/>
              </p:cNvSpPr>
              <p:nvPr/>
            </p:nvSpPr>
            <p:spPr bwMode="auto">
              <a:xfrm>
                <a:off x="1891" y="1421"/>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6" name="Freeform 292">
                <a:extLst>
                  <a:ext uri="{FF2B5EF4-FFF2-40B4-BE49-F238E27FC236}">
                    <a16:creationId xmlns:a16="http://schemas.microsoft.com/office/drawing/2014/main" id="{51E03140-6F4F-632C-4EB7-010581B1703E}"/>
                  </a:ext>
                </a:extLst>
              </p:cNvPr>
              <p:cNvSpPr>
                <a:spLocks/>
              </p:cNvSpPr>
              <p:nvPr/>
            </p:nvSpPr>
            <p:spPr bwMode="auto">
              <a:xfrm>
                <a:off x="3510" y="111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7" name="Freeform 293">
                <a:extLst>
                  <a:ext uri="{FF2B5EF4-FFF2-40B4-BE49-F238E27FC236}">
                    <a16:creationId xmlns:a16="http://schemas.microsoft.com/office/drawing/2014/main" id="{066ECE0E-B45E-4929-71D1-FEB6EDC43C4B}"/>
                  </a:ext>
                </a:extLst>
              </p:cNvPr>
              <p:cNvSpPr>
                <a:spLocks/>
              </p:cNvSpPr>
              <p:nvPr/>
            </p:nvSpPr>
            <p:spPr bwMode="auto">
              <a:xfrm>
                <a:off x="3510" y="111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8" name="Freeform 294">
                <a:extLst>
                  <a:ext uri="{FF2B5EF4-FFF2-40B4-BE49-F238E27FC236}">
                    <a16:creationId xmlns:a16="http://schemas.microsoft.com/office/drawing/2014/main" id="{43CE06FA-73C4-FED0-9BBF-4E30676B0B7A}"/>
                  </a:ext>
                </a:extLst>
              </p:cNvPr>
              <p:cNvSpPr>
                <a:spLocks/>
              </p:cNvSpPr>
              <p:nvPr/>
            </p:nvSpPr>
            <p:spPr bwMode="auto">
              <a:xfrm>
                <a:off x="3513" y="110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9" name="Freeform 295">
                <a:extLst>
                  <a:ext uri="{FF2B5EF4-FFF2-40B4-BE49-F238E27FC236}">
                    <a16:creationId xmlns:a16="http://schemas.microsoft.com/office/drawing/2014/main" id="{372E6E86-61C6-F696-C4B2-397F1838B4ED}"/>
                  </a:ext>
                </a:extLst>
              </p:cNvPr>
              <p:cNvSpPr>
                <a:spLocks/>
              </p:cNvSpPr>
              <p:nvPr/>
            </p:nvSpPr>
            <p:spPr bwMode="auto">
              <a:xfrm>
                <a:off x="3510" y="1108"/>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0" name="Freeform 296">
                <a:extLst>
                  <a:ext uri="{FF2B5EF4-FFF2-40B4-BE49-F238E27FC236}">
                    <a16:creationId xmlns:a16="http://schemas.microsoft.com/office/drawing/2014/main" id="{0977ABEC-DF87-BA48-B683-4DD89ED22ABE}"/>
                  </a:ext>
                </a:extLst>
              </p:cNvPr>
              <p:cNvSpPr>
                <a:spLocks/>
              </p:cNvSpPr>
              <p:nvPr/>
            </p:nvSpPr>
            <p:spPr bwMode="auto">
              <a:xfrm>
                <a:off x="3510"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1" name="Freeform 297">
                <a:extLst>
                  <a:ext uri="{FF2B5EF4-FFF2-40B4-BE49-F238E27FC236}">
                    <a16:creationId xmlns:a16="http://schemas.microsoft.com/office/drawing/2014/main" id="{F68EE366-6CBC-2938-368F-5EC00F072778}"/>
                  </a:ext>
                </a:extLst>
              </p:cNvPr>
              <p:cNvSpPr>
                <a:spLocks/>
              </p:cNvSpPr>
              <p:nvPr/>
            </p:nvSpPr>
            <p:spPr bwMode="auto">
              <a:xfrm>
                <a:off x="3513" y="1099"/>
                <a:ext cx="4" cy="9"/>
              </a:xfrm>
              <a:custGeom>
                <a:avLst/>
                <a:gdLst>
                  <a:gd name="T0" fmla="*/ 0 w 4"/>
                  <a:gd name="T1" fmla="*/ 3 h 9"/>
                  <a:gd name="T2" fmla="*/ 4 w 4"/>
                  <a:gd name="T3" fmla="*/ 0 h 9"/>
                  <a:gd name="T4" fmla="*/ 4 w 4"/>
                  <a:gd name="T5" fmla="*/ 3 h 9"/>
                  <a:gd name="T6" fmla="*/ 0 w 4"/>
                  <a:gd name="T7" fmla="*/ 6 h 9"/>
                  <a:gd name="T8" fmla="*/ 0 w 4"/>
                  <a:gd name="T9" fmla="*/ 9 h 9"/>
                  <a:gd name="T10" fmla="*/ 4 w 4"/>
                  <a:gd name="T11" fmla="*/ 6 h 9"/>
                  <a:gd name="T12" fmla="*/ 4 w 4"/>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3"/>
                    </a:moveTo>
                    <a:lnTo>
                      <a:pt x="4" y="0"/>
                    </a:lnTo>
                    <a:lnTo>
                      <a:pt x="4" y="3"/>
                    </a:lnTo>
                    <a:lnTo>
                      <a:pt x="0" y="6"/>
                    </a:lnTo>
                    <a:lnTo>
                      <a:pt x="0" y="9"/>
                    </a:lnTo>
                    <a:lnTo>
                      <a:pt x="4" y="6"/>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2" name="Freeform 298">
                <a:extLst>
                  <a:ext uri="{FF2B5EF4-FFF2-40B4-BE49-F238E27FC236}">
                    <a16:creationId xmlns:a16="http://schemas.microsoft.com/office/drawing/2014/main" id="{B6F818A9-AB94-09DD-1AA0-514D30A3A1E6}"/>
                  </a:ext>
                </a:extLst>
              </p:cNvPr>
              <p:cNvSpPr>
                <a:spLocks/>
              </p:cNvSpPr>
              <p:nvPr/>
            </p:nvSpPr>
            <p:spPr bwMode="auto">
              <a:xfrm>
                <a:off x="3517" y="109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3" name="Freeform 299">
                <a:extLst>
                  <a:ext uri="{FF2B5EF4-FFF2-40B4-BE49-F238E27FC236}">
                    <a16:creationId xmlns:a16="http://schemas.microsoft.com/office/drawing/2014/main" id="{AB046132-AC0A-E532-AF60-EA3F6B2701F1}"/>
                  </a:ext>
                </a:extLst>
              </p:cNvPr>
              <p:cNvSpPr>
                <a:spLocks/>
              </p:cNvSpPr>
              <p:nvPr/>
            </p:nvSpPr>
            <p:spPr bwMode="auto">
              <a:xfrm>
                <a:off x="3517" y="1095"/>
                <a:ext cx="3" cy="10"/>
              </a:xfrm>
              <a:custGeom>
                <a:avLst/>
                <a:gdLst>
                  <a:gd name="T0" fmla="*/ 0 w 3"/>
                  <a:gd name="T1" fmla="*/ 4 h 10"/>
                  <a:gd name="T2" fmla="*/ 3 w 3"/>
                  <a:gd name="T3" fmla="*/ 0 h 10"/>
                  <a:gd name="T4" fmla="*/ 3 w 3"/>
                  <a:gd name="T5" fmla="*/ 4 h 10"/>
                  <a:gd name="T6" fmla="*/ 0 w 3"/>
                  <a:gd name="T7" fmla="*/ 7 h 10"/>
                  <a:gd name="T8" fmla="*/ 0 w 3"/>
                  <a:gd name="T9" fmla="*/ 10 h 10"/>
                  <a:gd name="T10" fmla="*/ 3 w 3"/>
                  <a:gd name="T11" fmla="*/ 7 h 10"/>
                  <a:gd name="T12" fmla="*/ 3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4"/>
                    </a:moveTo>
                    <a:lnTo>
                      <a:pt x="3" y="0"/>
                    </a:lnTo>
                    <a:lnTo>
                      <a:pt x="3" y="4"/>
                    </a:lnTo>
                    <a:lnTo>
                      <a:pt x="0" y="7"/>
                    </a:lnTo>
                    <a:lnTo>
                      <a:pt x="0" y="10"/>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4" name="Freeform 300">
                <a:extLst>
                  <a:ext uri="{FF2B5EF4-FFF2-40B4-BE49-F238E27FC236}">
                    <a16:creationId xmlns:a16="http://schemas.microsoft.com/office/drawing/2014/main" id="{64D9EFD2-0ABB-BA27-8193-DEE402D73013}"/>
                  </a:ext>
                </a:extLst>
              </p:cNvPr>
              <p:cNvSpPr>
                <a:spLocks/>
              </p:cNvSpPr>
              <p:nvPr/>
            </p:nvSpPr>
            <p:spPr bwMode="auto">
              <a:xfrm>
                <a:off x="3645" y="1369"/>
                <a:ext cx="7" cy="69"/>
              </a:xfrm>
              <a:custGeom>
                <a:avLst/>
                <a:gdLst>
                  <a:gd name="T0" fmla="*/ 0 w 7"/>
                  <a:gd name="T1" fmla="*/ 0 h 69"/>
                  <a:gd name="T2" fmla="*/ 0 w 7"/>
                  <a:gd name="T3" fmla="*/ 69 h 69"/>
                  <a:gd name="T4" fmla="*/ 3 w 7"/>
                  <a:gd name="T5" fmla="*/ 69 h 69"/>
                  <a:gd name="T6" fmla="*/ 3 w 7"/>
                  <a:gd name="T7" fmla="*/ 0 h 69"/>
                  <a:gd name="T8" fmla="*/ 7 w 7"/>
                  <a:gd name="T9" fmla="*/ 0 h 69"/>
                  <a:gd name="T10" fmla="*/ 7 w 7"/>
                  <a:gd name="T11" fmla="*/ 69 h 69"/>
                  <a:gd name="T12" fmla="*/ 3 w 7"/>
                  <a:gd name="T13" fmla="*/ 6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0"/>
                    </a:moveTo>
                    <a:lnTo>
                      <a:pt x="0" y="69"/>
                    </a:lnTo>
                    <a:lnTo>
                      <a:pt x="3" y="69"/>
                    </a:lnTo>
                    <a:lnTo>
                      <a:pt x="3" y="0"/>
                    </a:lnTo>
                    <a:lnTo>
                      <a:pt x="7" y="0"/>
                    </a:lnTo>
                    <a:lnTo>
                      <a:pt x="7" y="69"/>
                    </a:lnTo>
                    <a:lnTo>
                      <a:pt x="3" y="6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5" name="Freeform 301">
                <a:extLst>
                  <a:ext uri="{FF2B5EF4-FFF2-40B4-BE49-F238E27FC236}">
                    <a16:creationId xmlns:a16="http://schemas.microsoft.com/office/drawing/2014/main" id="{F7FF2ADC-D816-D7C7-FF99-0AC8A73A2008}"/>
                  </a:ext>
                </a:extLst>
              </p:cNvPr>
              <p:cNvSpPr>
                <a:spLocks/>
              </p:cNvSpPr>
              <p:nvPr/>
            </p:nvSpPr>
            <p:spPr bwMode="auto">
              <a:xfrm>
                <a:off x="3448" y="1365"/>
                <a:ext cx="200" cy="7"/>
              </a:xfrm>
              <a:custGeom>
                <a:avLst/>
                <a:gdLst>
                  <a:gd name="T0" fmla="*/ 0 w 200"/>
                  <a:gd name="T1" fmla="*/ 0 h 7"/>
                  <a:gd name="T2" fmla="*/ 200 w 200"/>
                  <a:gd name="T3" fmla="*/ 0 h 7"/>
                  <a:gd name="T4" fmla="*/ 200 w 200"/>
                  <a:gd name="T5" fmla="*/ 4 h 7"/>
                  <a:gd name="T6" fmla="*/ 0 w 200"/>
                  <a:gd name="T7" fmla="*/ 4 h 7"/>
                  <a:gd name="T8" fmla="*/ 0 w 200"/>
                  <a:gd name="T9" fmla="*/ 7 h 7"/>
                  <a:gd name="T10" fmla="*/ 200 w 200"/>
                  <a:gd name="T11" fmla="*/ 7 h 7"/>
                  <a:gd name="T12" fmla="*/ 200 w 20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7">
                    <a:moveTo>
                      <a:pt x="0" y="0"/>
                    </a:moveTo>
                    <a:lnTo>
                      <a:pt x="200" y="0"/>
                    </a:lnTo>
                    <a:lnTo>
                      <a:pt x="200" y="4"/>
                    </a:lnTo>
                    <a:lnTo>
                      <a:pt x="0" y="4"/>
                    </a:lnTo>
                    <a:lnTo>
                      <a:pt x="0" y="7"/>
                    </a:lnTo>
                    <a:lnTo>
                      <a:pt x="200" y="7"/>
                    </a:lnTo>
                    <a:lnTo>
                      <a:pt x="20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6" name="Freeform 302">
                <a:extLst>
                  <a:ext uri="{FF2B5EF4-FFF2-40B4-BE49-F238E27FC236}">
                    <a16:creationId xmlns:a16="http://schemas.microsoft.com/office/drawing/2014/main" id="{91E91A65-1F9C-9B6B-22EC-BF0B4E4B5CE4}"/>
                  </a:ext>
                </a:extLst>
              </p:cNvPr>
              <p:cNvSpPr>
                <a:spLocks/>
              </p:cNvSpPr>
              <p:nvPr/>
            </p:nvSpPr>
            <p:spPr bwMode="auto">
              <a:xfrm>
                <a:off x="3448" y="1435"/>
                <a:ext cx="200" cy="6"/>
              </a:xfrm>
              <a:custGeom>
                <a:avLst/>
                <a:gdLst>
                  <a:gd name="T0" fmla="*/ 200 w 200"/>
                  <a:gd name="T1" fmla="*/ 0 h 6"/>
                  <a:gd name="T2" fmla="*/ 0 w 200"/>
                  <a:gd name="T3" fmla="*/ 0 h 6"/>
                  <a:gd name="T4" fmla="*/ 0 w 200"/>
                  <a:gd name="T5" fmla="*/ 3 h 6"/>
                  <a:gd name="T6" fmla="*/ 200 w 200"/>
                  <a:gd name="T7" fmla="*/ 3 h 6"/>
                  <a:gd name="T8" fmla="*/ 200 w 200"/>
                  <a:gd name="T9" fmla="*/ 6 h 6"/>
                  <a:gd name="T10" fmla="*/ 0 w 200"/>
                  <a:gd name="T11" fmla="*/ 6 h 6"/>
                  <a:gd name="T12" fmla="*/ 0 w 20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 h="6">
                    <a:moveTo>
                      <a:pt x="200" y="0"/>
                    </a:moveTo>
                    <a:lnTo>
                      <a:pt x="0" y="0"/>
                    </a:lnTo>
                    <a:lnTo>
                      <a:pt x="0" y="3"/>
                    </a:lnTo>
                    <a:lnTo>
                      <a:pt x="200" y="3"/>
                    </a:lnTo>
                    <a:lnTo>
                      <a:pt x="20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7" name="Freeform 303">
                <a:extLst>
                  <a:ext uri="{FF2B5EF4-FFF2-40B4-BE49-F238E27FC236}">
                    <a16:creationId xmlns:a16="http://schemas.microsoft.com/office/drawing/2014/main" id="{C1E11FF6-8C15-3211-234C-575592037C7A}"/>
                  </a:ext>
                </a:extLst>
              </p:cNvPr>
              <p:cNvSpPr>
                <a:spLocks/>
              </p:cNvSpPr>
              <p:nvPr/>
            </p:nvSpPr>
            <p:spPr bwMode="auto">
              <a:xfrm>
                <a:off x="3444" y="1369"/>
                <a:ext cx="7" cy="69"/>
              </a:xfrm>
              <a:custGeom>
                <a:avLst/>
                <a:gdLst>
                  <a:gd name="T0" fmla="*/ 0 w 7"/>
                  <a:gd name="T1" fmla="*/ 69 h 69"/>
                  <a:gd name="T2" fmla="*/ 0 w 7"/>
                  <a:gd name="T3" fmla="*/ 0 h 69"/>
                  <a:gd name="T4" fmla="*/ 4 w 7"/>
                  <a:gd name="T5" fmla="*/ 0 h 69"/>
                  <a:gd name="T6" fmla="*/ 4 w 7"/>
                  <a:gd name="T7" fmla="*/ 69 h 69"/>
                  <a:gd name="T8" fmla="*/ 7 w 7"/>
                  <a:gd name="T9" fmla="*/ 69 h 69"/>
                  <a:gd name="T10" fmla="*/ 7 w 7"/>
                  <a:gd name="T11" fmla="*/ 0 h 69"/>
                  <a:gd name="T12" fmla="*/ 4 w 7"/>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9">
                    <a:moveTo>
                      <a:pt x="0" y="69"/>
                    </a:moveTo>
                    <a:lnTo>
                      <a:pt x="0" y="0"/>
                    </a:lnTo>
                    <a:lnTo>
                      <a:pt x="4" y="0"/>
                    </a:lnTo>
                    <a:lnTo>
                      <a:pt x="4" y="69"/>
                    </a:lnTo>
                    <a:lnTo>
                      <a:pt x="7" y="6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8" name="Freeform 304">
                <a:extLst>
                  <a:ext uri="{FF2B5EF4-FFF2-40B4-BE49-F238E27FC236}">
                    <a16:creationId xmlns:a16="http://schemas.microsoft.com/office/drawing/2014/main" id="{92A35FCE-7BD8-01F7-19A0-33C8D81C5A54}"/>
                  </a:ext>
                </a:extLst>
              </p:cNvPr>
              <p:cNvSpPr>
                <a:spLocks/>
              </p:cNvSpPr>
              <p:nvPr/>
            </p:nvSpPr>
            <p:spPr bwMode="auto">
              <a:xfrm>
                <a:off x="3681" y="1105"/>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9" name="Freeform 305">
                <a:extLst>
                  <a:ext uri="{FF2B5EF4-FFF2-40B4-BE49-F238E27FC236}">
                    <a16:creationId xmlns:a16="http://schemas.microsoft.com/office/drawing/2014/main" id="{B8AE9F0C-FFC3-C9E4-4EAD-3CE0F6B29CCE}"/>
                  </a:ext>
                </a:extLst>
              </p:cNvPr>
              <p:cNvSpPr>
                <a:spLocks/>
              </p:cNvSpPr>
              <p:nvPr/>
            </p:nvSpPr>
            <p:spPr bwMode="auto">
              <a:xfrm>
                <a:off x="3678" y="110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0" name="Freeform 306">
                <a:extLst>
                  <a:ext uri="{FF2B5EF4-FFF2-40B4-BE49-F238E27FC236}">
                    <a16:creationId xmlns:a16="http://schemas.microsoft.com/office/drawing/2014/main" id="{2C385679-A1AE-D8CB-0800-850645474798}"/>
                  </a:ext>
                </a:extLst>
              </p:cNvPr>
              <p:cNvSpPr>
                <a:spLocks/>
              </p:cNvSpPr>
              <p:nvPr/>
            </p:nvSpPr>
            <p:spPr bwMode="auto">
              <a:xfrm>
                <a:off x="3678" y="1099"/>
                <a:ext cx="3" cy="9"/>
              </a:xfrm>
              <a:custGeom>
                <a:avLst/>
                <a:gdLst>
                  <a:gd name="T0" fmla="*/ 3 w 3"/>
                  <a:gd name="T1" fmla="*/ 3 h 9"/>
                  <a:gd name="T2" fmla="*/ 0 w 3"/>
                  <a:gd name="T3" fmla="*/ 0 h 9"/>
                  <a:gd name="T4" fmla="*/ 0 w 3"/>
                  <a:gd name="T5" fmla="*/ 3 h 9"/>
                  <a:gd name="T6" fmla="*/ 3 w 3"/>
                  <a:gd name="T7" fmla="*/ 6 h 9"/>
                  <a:gd name="T8" fmla="*/ 3 w 3"/>
                  <a:gd name="T9" fmla="*/ 9 h 9"/>
                  <a:gd name="T10" fmla="*/ 0 w 3"/>
                  <a:gd name="T11" fmla="*/ 6 h 9"/>
                  <a:gd name="T12" fmla="*/ 0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3"/>
                    </a:moveTo>
                    <a:lnTo>
                      <a:pt x="0" y="0"/>
                    </a:lnTo>
                    <a:lnTo>
                      <a:pt x="0" y="3"/>
                    </a:lnTo>
                    <a:lnTo>
                      <a:pt x="3" y="6"/>
                    </a:lnTo>
                    <a:lnTo>
                      <a:pt x="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1" name="Freeform 307">
                <a:extLst>
                  <a:ext uri="{FF2B5EF4-FFF2-40B4-BE49-F238E27FC236}">
                    <a16:creationId xmlns:a16="http://schemas.microsoft.com/office/drawing/2014/main" id="{09AC99DF-FE4A-D1A5-9542-F1F38B6D6204}"/>
                  </a:ext>
                </a:extLst>
              </p:cNvPr>
              <p:cNvSpPr>
                <a:spLocks/>
              </p:cNvSpPr>
              <p:nvPr/>
            </p:nvSpPr>
            <p:spPr bwMode="auto">
              <a:xfrm>
                <a:off x="3675" y="1095"/>
                <a:ext cx="3" cy="10"/>
              </a:xfrm>
              <a:custGeom>
                <a:avLst/>
                <a:gdLst>
                  <a:gd name="T0" fmla="*/ 3 w 3"/>
                  <a:gd name="T1" fmla="*/ 4 h 10"/>
                  <a:gd name="T2" fmla="*/ 0 w 3"/>
                  <a:gd name="T3" fmla="*/ 0 h 10"/>
                  <a:gd name="T4" fmla="*/ 0 w 3"/>
                  <a:gd name="T5" fmla="*/ 4 h 10"/>
                  <a:gd name="T6" fmla="*/ 3 w 3"/>
                  <a:gd name="T7" fmla="*/ 7 h 10"/>
                  <a:gd name="T8" fmla="*/ 3 w 3"/>
                  <a:gd name="T9" fmla="*/ 10 h 10"/>
                  <a:gd name="T10" fmla="*/ 0 w 3"/>
                  <a:gd name="T11" fmla="*/ 7 h 10"/>
                  <a:gd name="T12" fmla="*/ 0 w 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4"/>
                    </a:moveTo>
                    <a:lnTo>
                      <a:pt x="0" y="0"/>
                    </a:lnTo>
                    <a:lnTo>
                      <a:pt x="0" y="4"/>
                    </a:lnTo>
                    <a:lnTo>
                      <a:pt x="3" y="7"/>
                    </a:lnTo>
                    <a:lnTo>
                      <a:pt x="3" y="10"/>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2" name="Freeform 308">
                <a:extLst>
                  <a:ext uri="{FF2B5EF4-FFF2-40B4-BE49-F238E27FC236}">
                    <a16:creationId xmlns:a16="http://schemas.microsoft.com/office/drawing/2014/main" id="{407A31E9-429F-705D-B0C5-0D1E29B87B19}"/>
                  </a:ext>
                </a:extLst>
              </p:cNvPr>
              <p:cNvSpPr>
                <a:spLocks/>
              </p:cNvSpPr>
              <p:nvPr/>
            </p:nvSpPr>
            <p:spPr bwMode="auto">
              <a:xfrm>
                <a:off x="3671" y="1092"/>
                <a:ext cx="4" cy="10"/>
              </a:xfrm>
              <a:custGeom>
                <a:avLst/>
                <a:gdLst>
                  <a:gd name="T0" fmla="*/ 4 w 4"/>
                  <a:gd name="T1" fmla="*/ 3 h 10"/>
                  <a:gd name="T2" fmla="*/ 0 w 4"/>
                  <a:gd name="T3" fmla="*/ 0 h 10"/>
                  <a:gd name="T4" fmla="*/ 0 w 4"/>
                  <a:gd name="T5" fmla="*/ 3 h 10"/>
                  <a:gd name="T6" fmla="*/ 4 w 4"/>
                  <a:gd name="T7" fmla="*/ 7 h 10"/>
                  <a:gd name="T8" fmla="*/ 4 w 4"/>
                  <a:gd name="T9" fmla="*/ 10 h 10"/>
                  <a:gd name="T10" fmla="*/ 0 w 4"/>
                  <a:gd name="T11" fmla="*/ 7 h 10"/>
                  <a:gd name="T12" fmla="*/ 0 w 4"/>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3"/>
                    </a:moveTo>
                    <a:lnTo>
                      <a:pt x="0" y="0"/>
                    </a:lnTo>
                    <a:lnTo>
                      <a:pt x="0" y="3"/>
                    </a:lnTo>
                    <a:lnTo>
                      <a:pt x="4" y="7"/>
                    </a:lnTo>
                    <a:lnTo>
                      <a:pt x="4"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3" name="Freeform 309">
                <a:extLst>
                  <a:ext uri="{FF2B5EF4-FFF2-40B4-BE49-F238E27FC236}">
                    <a16:creationId xmlns:a16="http://schemas.microsoft.com/office/drawing/2014/main" id="{259BC0AF-0B72-4AF2-BE96-801E92E65E18}"/>
                  </a:ext>
                </a:extLst>
              </p:cNvPr>
              <p:cNvSpPr>
                <a:spLocks/>
              </p:cNvSpPr>
              <p:nvPr/>
            </p:nvSpPr>
            <p:spPr bwMode="auto">
              <a:xfrm>
                <a:off x="3668" y="1092"/>
                <a:ext cx="3" cy="7"/>
              </a:xfrm>
              <a:custGeom>
                <a:avLst/>
                <a:gdLst>
                  <a:gd name="T0" fmla="*/ 3 w 3"/>
                  <a:gd name="T1" fmla="*/ 0 h 7"/>
                  <a:gd name="T2" fmla="*/ 0 w 3"/>
                  <a:gd name="T3" fmla="*/ 0 h 7"/>
                  <a:gd name="T4" fmla="*/ 0 w 3"/>
                  <a:gd name="T5" fmla="*/ 3 h 7"/>
                  <a:gd name="T6" fmla="*/ 3 w 3"/>
                  <a:gd name="T7" fmla="*/ 3 h 7"/>
                  <a:gd name="T8" fmla="*/ 3 w 3"/>
                  <a:gd name="T9" fmla="*/ 7 h 7"/>
                  <a:gd name="T10" fmla="*/ 0 w 3"/>
                  <a:gd name="T11" fmla="*/ 7 h 7"/>
                  <a:gd name="T12" fmla="*/ 0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3"/>
                    </a:lnTo>
                    <a:lnTo>
                      <a:pt x="3" y="3"/>
                    </a:lnTo>
                    <a:lnTo>
                      <a:pt x="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4" name="Freeform 310">
                <a:extLst>
                  <a:ext uri="{FF2B5EF4-FFF2-40B4-BE49-F238E27FC236}">
                    <a16:creationId xmlns:a16="http://schemas.microsoft.com/office/drawing/2014/main" id="{D1D237AF-5D72-6DC3-0026-2DAC9E2F22EE}"/>
                  </a:ext>
                </a:extLst>
              </p:cNvPr>
              <p:cNvSpPr>
                <a:spLocks/>
              </p:cNvSpPr>
              <p:nvPr/>
            </p:nvSpPr>
            <p:spPr bwMode="auto">
              <a:xfrm>
                <a:off x="3665" y="1089"/>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5" name="Freeform 311">
                <a:extLst>
                  <a:ext uri="{FF2B5EF4-FFF2-40B4-BE49-F238E27FC236}">
                    <a16:creationId xmlns:a16="http://schemas.microsoft.com/office/drawing/2014/main" id="{2D2006E8-519E-386F-95F8-2CB4F2AB6797}"/>
                  </a:ext>
                </a:extLst>
              </p:cNvPr>
              <p:cNvSpPr>
                <a:spLocks/>
              </p:cNvSpPr>
              <p:nvPr/>
            </p:nvSpPr>
            <p:spPr bwMode="auto">
              <a:xfrm>
                <a:off x="3661" y="1089"/>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6" name="Freeform 312">
                <a:extLst>
                  <a:ext uri="{FF2B5EF4-FFF2-40B4-BE49-F238E27FC236}">
                    <a16:creationId xmlns:a16="http://schemas.microsoft.com/office/drawing/2014/main" id="{99CE4B56-50EE-941B-29FB-D78482C81BAE}"/>
                  </a:ext>
                </a:extLst>
              </p:cNvPr>
              <p:cNvSpPr>
                <a:spLocks/>
              </p:cNvSpPr>
              <p:nvPr/>
            </p:nvSpPr>
            <p:spPr bwMode="auto">
              <a:xfrm>
                <a:off x="3645" y="1108"/>
                <a:ext cx="10" cy="7"/>
              </a:xfrm>
              <a:custGeom>
                <a:avLst/>
                <a:gdLst>
                  <a:gd name="T0" fmla="*/ 0 w 10"/>
                  <a:gd name="T1" fmla="*/ 0 h 7"/>
                  <a:gd name="T2" fmla="*/ 10 w 10"/>
                  <a:gd name="T3" fmla="*/ 0 h 7"/>
                  <a:gd name="T4" fmla="*/ 10 w 10"/>
                  <a:gd name="T5" fmla="*/ 4 h 7"/>
                  <a:gd name="T6" fmla="*/ 0 w 10"/>
                  <a:gd name="T7" fmla="*/ 4 h 7"/>
                  <a:gd name="T8" fmla="*/ 0 w 10"/>
                  <a:gd name="T9" fmla="*/ 7 h 7"/>
                  <a:gd name="T10" fmla="*/ 10 w 10"/>
                  <a:gd name="T11" fmla="*/ 7 h 7"/>
                  <a:gd name="T12" fmla="*/ 10 w 1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10" y="0"/>
                    </a:lnTo>
                    <a:lnTo>
                      <a:pt x="10" y="4"/>
                    </a:lnTo>
                    <a:lnTo>
                      <a:pt x="0" y="4"/>
                    </a:lnTo>
                    <a:lnTo>
                      <a:pt x="0" y="7"/>
                    </a:lnTo>
                    <a:lnTo>
                      <a:pt x="10" y="7"/>
                    </a:lnTo>
                    <a:lnTo>
                      <a:pt x="1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7" name="Freeform 313">
                <a:extLst>
                  <a:ext uri="{FF2B5EF4-FFF2-40B4-BE49-F238E27FC236}">
                    <a16:creationId xmlns:a16="http://schemas.microsoft.com/office/drawing/2014/main" id="{A57AD871-661E-84B4-05C4-45BA35BB3D43}"/>
                  </a:ext>
                </a:extLst>
              </p:cNvPr>
              <p:cNvSpPr>
                <a:spLocks/>
              </p:cNvSpPr>
              <p:nvPr/>
            </p:nvSpPr>
            <p:spPr bwMode="auto">
              <a:xfrm>
                <a:off x="3642" y="1112"/>
                <a:ext cx="6" cy="89"/>
              </a:xfrm>
              <a:custGeom>
                <a:avLst/>
                <a:gdLst>
                  <a:gd name="T0" fmla="*/ 0 w 6"/>
                  <a:gd name="T1" fmla="*/ 89 h 89"/>
                  <a:gd name="T2" fmla="*/ 0 w 6"/>
                  <a:gd name="T3" fmla="*/ 0 h 89"/>
                  <a:gd name="T4" fmla="*/ 3 w 6"/>
                  <a:gd name="T5" fmla="*/ 0 h 89"/>
                  <a:gd name="T6" fmla="*/ 3 w 6"/>
                  <a:gd name="T7" fmla="*/ 89 h 89"/>
                  <a:gd name="T8" fmla="*/ 6 w 6"/>
                  <a:gd name="T9" fmla="*/ 89 h 89"/>
                  <a:gd name="T10" fmla="*/ 6 w 6"/>
                  <a:gd name="T11" fmla="*/ 0 h 89"/>
                  <a:gd name="T12" fmla="*/ 3 w 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9">
                    <a:moveTo>
                      <a:pt x="0" y="89"/>
                    </a:moveTo>
                    <a:lnTo>
                      <a:pt x="0" y="0"/>
                    </a:lnTo>
                    <a:lnTo>
                      <a:pt x="3" y="0"/>
                    </a:lnTo>
                    <a:lnTo>
                      <a:pt x="3" y="89"/>
                    </a:lnTo>
                    <a:lnTo>
                      <a:pt x="6" y="8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8" name="Freeform 314">
                <a:extLst>
                  <a:ext uri="{FF2B5EF4-FFF2-40B4-BE49-F238E27FC236}">
                    <a16:creationId xmlns:a16="http://schemas.microsoft.com/office/drawing/2014/main" id="{2674CCC9-6F78-EA48-E5F9-6D8D703DA850}"/>
                  </a:ext>
                </a:extLst>
              </p:cNvPr>
              <p:cNvSpPr>
                <a:spLocks/>
              </p:cNvSpPr>
              <p:nvPr/>
            </p:nvSpPr>
            <p:spPr bwMode="auto">
              <a:xfrm>
                <a:off x="3652" y="1112"/>
                <a:ext cx="29" cy="89"/>
              </a:xfrm>
              <a:custGeom>
                <a:avLst/>
                <a:gdLst>
                  <a:gd name="T0" fmla="*/ 0 w 29"/>
                  <a:gd name="T1" fmla="*/ 0 h 89"/>
                  <a:gd name="T2" fmla="*/ 23 w 29"/>
                  <a:gd name="T3" fmla="*/ 89 h 89"/>
                  <a:gd name="T4" fmla="*/ 26 w 29"/>
                  <a:gd name="T5" fmla="*/ 89 h 89"/>
                  <a:gd name="T6" fmla="*/ 3 w 29"/>
                  <a:gd name="T7" fmla="*/ 0 h 89"/>
                  <a:gd name="T8" fmla="*/ 6 w 29"/>
                  <a:gd name="T9" fmla="*/ 0 h 89"/>
                  <a:gd name="T10" fmla="*/ 29 w 29"/>
                  <a:gd name="T11" fmla="*/ 89 h 89"/>
                  <a:gd name="T12" fmla="*/ 26 w 29"/>
                  <a:gd name="T13" fmla="*/ 89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89">
                    <a:moveTo>
                      <a:pt x="0" y="0"/>
                    </a:moveTo>
                    <a:lnTo>
                      <a:pt x="23" y="89"/>
                    </a:lnTo>
                    <a:lnTo>
                      <a:pt x="26" y="89"/>
                    </a:lnTo>
                    <a:lnTo>
                      <a:pt x="3" y="0"/>
                    </a:lnTo>
                    <a:lnTo>
                      <a:pt x="6" y="0"/>
                    </a:lnTo>
                    <a:lnTo>
                      <a:pt x="29" y="89"/>
                    </a:lnTo>
                    <a:lnTo>
                      <a:pt x="26" y="8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9" name="Freeform 315">
                <a:extLst>
                  <a:ext uri="{FF2B5EF4-FFF2-40B4-BE49-F238E27FC236}">
                    <a16:creationId xmlns:a16="http://schemas.microsoft.com/office/drawing/2014/main" id="{8772FD11-CB07-2DD9-E5AD-E088996EDC83}"/>
                  </a:ext>
                </a:extLst>
              </p:cNvPr>
              <p:cNvSpPr>
                <a:spLocks/>
              </p:cNvSpPr>
              <p:nvPr/>
            </p:nvSpPr>
            <p:spPr bwMode="auto">
              <a:xfrm>
                <a:off x="3645" y="1197"/>
                <a:ext cx="33" cy="7"/>
              </a:xfrm>
              <a:custGeom>
                <a:avLst/>
                <a:gdLst>
                  <a:gd name="T0" fmla="*/ 33 w 33"/>
                  <a:gd name="T1" fmla="*/ 0 h 7"/>
                  <a:gd name="T2" fmla="*/ 0 w 33"/>
                  <a:gd name="T3" fmla="*/ 0 h 7"/>
                  <a:gd name="T4" fmla="*/ 0 w 33"/>
                  <a:gd name="T5" fmla="*/ 4 h 7"/>
                  <a:gd name="T6" fmla="*/ 33 w 33"/>
                  <a:gd name="T7" fmla="*/ 4 h 7"/>
                  <a:gd name="T8" fmla="*/ 33 w 33"/>
                  <a:gd name="T9" fmla="*/ 7 h 7"/>
                  <a:gd name="T10" fmla="*/ 0 w 33"/>
                  <a:gd name="T11" fmla="*/ 7 h 7"/>
                  <a:gd name="T12" fmla="*/ 0 w 3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33" y="0"/>
                    </a:moveTo>
                    <a:lnTo>
                      <a:pt x="0" y="0"/>
                    </a:lnTo>
                    <a:lnTo>
                      <a:pt x="0" y="4"/>
                    </a:lnTo>
                    <a:lnTo>
                      <a:pt x="33" y="4"/>
                    </a:lnTo>
                    <a:lnTo>
                      <a:pt x="3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0" name="Freeform 316">
                <a:extLst>
                  <a:ext uri="{FF2B5EF4-FFF2-40B4-BE49-F238E27FC236}">
                    <a16:creationId xmlns:a16="http://schemas.microsoft.com/office/drawing/2014/main" id="{4C147743-B582-65D7-4625-9B429E60C56F}"/>
                  </a:ext>
                </a:extLst>
              </p:cNvPr>
              <p:cNvSpPr>
                <a:spLocks/>
              </p:cNvSpPr>
              <p:nvPr/>
            </p:nvSpPr>
            <p:spPr bwMode="auto">
              <a:xfrm>
                <a:off x="3892" y="1201"/>
                <a:ext cx="6" cy="174"/>
              </a:xfrm>
              <a:custGeom>
                <a:avLst/>
                <a:gdLst>
                  <a:gd name="T0" fmla="*/ 0 w 6"/>
                  <a:gd name="T1" fmla="*/ 0 h 174"/>
                  <a:gd name="T2" fmla="*/ 0 w 6"/>
                  <a:gd name="T3" fmla="*/ 174 h 174"/>
                  <a:gd name="T4" fmla="*/ 3 w 6"/>
                  <a:gd name="T5" fmla="*/ 174 h 174"/>
                  <a:gd name="T6" fmla="*/ 3 w 6"/>
                  <a:gd name="T7" fmla="*/ 0 h 174"/>
                  <a:gd name="T8" fmla="*/ 6 w 6"/>
                  <a:gd name="T9" fmla="*/ 0 h 174"/>
                  <a:gd name="T10" fmla="*/ 6 w 6"/>
                  <a:gd name="T11" fmla="*/ 174 h 174"/>
                  <a:gd name="T12" fmla="*/ 3 w 6"/>
                  <a:gd name="T13" fmla="*/ 174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4">
                    <a:moveTo>
                      <a:pt x="0" y="0"/>
                    </a:moveTo>
                    <a:lnTo>
                      <a:pt x="0" y="174"/>
                    </a:lnTo>
                    <a:lnTo>
                      <a:pt x="3" y="174"/>
                    </a:lnTo>
                    <a:lnTo>
                      <a:pt x="3" y="0"/>
                    </a:lnTo>
                    <a:lnTo>
                      <a:pt x="6" y="0"/>
                    </a:lnTo>
                    <a:lnTo>
                      <a:pt x="6" y="174"/>
                    </a:lnTo>
                    <a:lnTo>
                      <a:pt x="3" y="17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1" name="Freeform 317">
                <a:extLst>
                  <a:ext uri="{FF2B5EF4-FFF2-40B4-BE49-F238E27FC236}">
                    <a16:creationId xmlns:a16="http://schemas.microsoft.com/office/drawing/2014/main" id="{15CF0645-23A0-3775-95F9-421729F242DB}"/>
                  </a:ext>
                </a:extLst>
              </p:cNvPr>
              <p:cNvSpPr>
                <a:spLocks/>
              </p:cNvSpPr>
              <p:nvPr/>
            </p:nvSpPr>
            <p:spPr bwMode="auto">
              <a:xfrm>
                <a:off x="3688" y="1197"/>
                <a:ext cx="207" cy="7"/>
              </a:xfrm>
              <a:custGeom>
                <a:avLst/>
                <a:gdLst>
                  <a:gd name="T0" fmla="*/ 207 w 207"/>
                  <a:gd name="T1" fmla="*/ 0 h 7"/>
                  <a:gd name="T2" fmla="*/ 0 w 207"/>
                  <a:gd name="T3" fmla="*/ 0 h 7"/>
                  <a:gd name="T4" fmla="*/ 0 w 207"/>
                  <a:gd name="T5" fmla="*/ 4 h 7"/>
                  <a:gd name="T6" fmla="*/ 207 w 207"/>
                  <a:gd name="T7" fmla="*/ 4 h 7"/>
                  <a:gd name="T8" fmla="*/ 207 w 207"/>
                  <a:gd name="T9" fmla="*/ 7 h 7"/>
                  <a:gd name="T10" fmla="*/ 0 w 207"/>
                  <a:gd name="T11" fmla="*/ 7 h 7"/>
                  <a:gd name="T12" fmla="*/ 0 w 207"/>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 h="7">
                    <a:moveTo>
                      <a:pt x="207" y="0"/>
                    </a:moveTo>
                    <a:lnTo>
                      <a:pt x="0" y="0"/>
                    </a:lnTo>
                    <a:lnTo>
                      <a:pt x="0" y="4"/>
                    </a:lnTo>
                    <a:lnTo>
                      <a:pt x="207" y="4"/>
                    </a:lnTo>
                    <a:lnTo>
                      <a:pt x="207"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2" name="Freeform 318">
                <a:extLst>
                  <a:ext uri="{FF2B5EF4-FFF2-40B4-BE49-F238E27FC236}">
                    <a16:creationId xmlns:a16="http://schemas.microsoft.com/office/drawing/2014/main" id="{4F4BD694-7957-4BF2-8E09-529CF72ADD2D}"/>
                  </a:ext>
                </a:extLst>
              </p:cNvPr>
              <p:cNvSpPr>
                <a:spLocks/>
              </p:cNvSpPr>
              <p:nvPr/>
            </p:nvSpPr>
            <p:spPr bwMode="auto">
              <a:xfrm>
                <a:off x="3536" y="1352"/>
                <a:ext cx="142" cy="7"/>
              </a:xfrm>
              <a:custGeom>
                <a:avLst/>
                <a:gdLst>
                  <a:gd name="T0" fmla="*/ 142 w 142"/>
                  <a:gd name="T1" fmla="*/ 0 h 7"/>
                  <a:gd name="T2" fmla="*/ 0 w 142"/>
                  <a:gd name="T3" fmla="*/ 0 h 7"/>
                  <a:gd name="T4" fmla="*/ 0 w 142"/>
                  <a:gd name="T5" fmla="*/ 3 h 7"/>
                  <a:gd name="T6" fmla="*/ 142 w 142"/>
                  <a:gd name="T7" fmla="*/ 3 h 7"/>
                  <a:gd name="T8" fmla="*/ 142 w 142"/>
                  <a:gd name="T9" fmla="*/ 7 h 7"/>
                  <a:gd name="T10" fmla="*/ 0 w 142"/>
                  <a:gd name="T11" fmla="*/ 7 h 7"/>
                  <a:gd name="T12" fmla="*/ 0 w 1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7">
                    <a:moveTo>
                      <a:pt x="142" y="0"/>
                    </a:moveTo>
                    <a:lnTo>
                      <a:pt x="0" y="0"/>
                    </a:lnTo>
                    <a:lnTo>
                      <a:pt x="0" y="3"/>
                    </a:lnTo>
                    <a:lnTo>
                      <a:pt x="142" y="3"/>
                    </a:lnTo>
                    <a:lnTo>
                      <a:pt x="142"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3" name="Freeform 319">
                <a:extLst>
                  <a:ext uri="{FF2B5EF4-FFF2-40B4-BE49-F238E27FC236}">
                    <a16:creationId xmlns:a16="http://schemas.microsoft.com/office/drawing/2014/main" id="{0211F8CE-EB38-E369-2044-61083BA86CA3}"/>
                  </a:ext>
                </a:extLst>
              </p:cNvPr>
              <p:cNvSpPr>
                <a:spLocks/>
              </p:cNvSpPr>
              <p:nvPr/>
            </p:nvSpPr>
            <p:spPr bwMode="auto">
              <a:xfrm>
                <a:off x="3675" y="1355"/>
                <a:ext cx="6" cy="47"/>
              </a:xfrm>
              <a:custGeom>
                <a:avLst/>
                <a:gdLst>
                  <a:gd name="T0" fmla="*/ 0 w 6"/>
                  <a:gd name="T1" fmla="*/ 0 h 47"/>
                  <a:gd name="T2" fmla="*/ 0 w 6"/>
                  <a:gd name="T3" fmla="*/ 47 h 47"/>
                  <a:gd name="T4" fmla="*/ 3 w 6"/>
                  <a:gd name="T5" fmla="*/ 47 h 47"/>
                  <a:gd name="T6" fmla="*/ 3 w 6"/>
                  <a:gd name="T7" fmla="*/ 0 h 47"/>
                  <a:gd name="T8" fmla="*/ 6 w 6"/>
                  <a:gd name="T9" fmla="*/ 0 h 47"/>
                  <a:gd name="T10" fmla="*/ 6 w 6"/>
                  <a:gd name="T11" fmla="*/ 47 h 47"/>
                  <a:gd name="T12" fmla="*/ 3 w 6"/>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7">
                    <a:moveTo>
                      <a:pt x="0" y="0"/>
                    </a:moveTo>
                    <a:lnTo>
                      <a:pt x="0" y="47"/>
                    </a:lnTo>
                    <a:lnTo>
                      <a:pt x="3" y="47"/>
                    </a:lnTo>
                    <a:lnTo>
                      <a:pt x="3" y="0"/>
                    </a:lnTo>
                    <a:lnTo>
                      <a:pt x="6" y="0"/>
                    </a:lnTo>
                    <a:lnTo>
                      <a:pt x="6" y="47"/>
                    </a:lnTo>
                    <a:lnTo>
                      <a:pt x="3" y="4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4" name="Freeform 320">
                <a:extLst>
                  <a:ext uri="{FF2B5EF4-FFF2-40B4-BE49-F238E27FC236}">
                    <a16:creationId xmlns:a16="http://schemas.microsoft.com/office/drawing/2014/main" id="{7C3F48A7-511C-5BED-95C8-6784D34FEA70}"/>
                  </a:ext>
                </a:extLst>
              </p:cNvPr>
              <p:cNvSpPr>
                <a:spLocks/>
              </p:cNvSpPr>
              <p:nvPr/>
            </p:nvSpPr>
            <p:spPr bwMode="auto">
              <a:xfrm>
                <a:off x="3678" y="1398"/>
                <a:ext cx="36" cy="7"/>
              </a:xfrm>
              <a:custGeom>
                <a:avLst/>
                <a:gdLst>
                  <a:gd name="T0" fmla="*/ 0 w 36"/>
                  <a:gd name="T1" fmla="*/ 0 h 7"/>
                  <a:gd name="T2" fmla="*/ 36 w 36"/>
                  <a:gd name="T3" fmla="*/ 0 h 7"/>
                  <a:gd name="T4" fmla="*/ 36 w 36"/>
                  <a:gd name="T5" fmla="*/ 4 h 7"/>
                  <a:gd name="T6" fmla="*/ 0 w 36"/>
                  <a:gd name="T7" fmla="*/ 4 h 7"/>
                  <a:gd name="T8" fmla="*/ 0 w 36"/>
                  <a:gd name="T9" fmla="*/ 7 h 7"/>
                  <a:gd name="T10" fmla="*/ 36 w 36"/>
                  <a:gd name="T11" fmla="*/ 7 h 7"/>
                  <a:gd name="T12" fmla="*/ 36 w 3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0"/>
                    </a:moveTo>
                    <a:lnTo>
                      <a:pt x="36" y="0"/>
                    </a:lnTo>
                    <a:lnTo>
                      <a:pt x="36" y="4"/>
                    </a:lnTo>
                    <a:lnTo>
                      <a:pt x="0" y="4"/>
                    </a:lnTo>
                    <a:lnTo>
                      <a:pt x="0" y="7"/>
                    </a:lnTo>
                    <a:lnTo>
                      <a:pt x="36" y="7"/>
                    </a:lnTo>
                    <a:lnTo>
                      <a:pt x="3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5" name="Freeform 321">
                <a:extLst>
                  <a:ext uri="{FF2B5EF4-FFF2-40B4-BE49-F238E27FC236}">
                    <a16:creationId xmlns:a16="http://schemas.microsoft.com/office/drawing/2014/main" id="{D982F7D7-2479-4C0F-41AD-CA7D6D80DBC9}"/>
                  </a:ext>
                </a:extLst>
              </p:cNvPr>
              <p:cNvSpPr>
                <a:spLocks/>
              </p:cNvSpPr>
              <p:nvPr/>
            </p:nvSpPr>
            <p:spPr bwMode="auto">
              <a:xfrm>
                <a:off x="3648" y="1388"/>
                <a:ext cx="30" cy="7"/>
              </a:xfrm>
              <a:custGeom>
                <a:avLst/>
                <a:gdLst>
                  <a:gd name="T0" fmla="*/ 30 w 30"/>
                  <a:gd name="T1" fmla="*/ 0 h 7"/>
                  <a:gd name="T2" fmla="*/ 0 w 30"/>
                  <a:gd name="T3" fmla="*/ 0 h 7"/>
                  <a:gd name="T4" fmla="*/ 0 w 30"/>
                  <a:gd name="T5" fmla="*/ 4 h 7"/>
                  <a:gd name="T6" fmla="*/ 30 w 30"/>
                  <a:gd name="T7" fmla="*/ 4 h 7"/>
                  <a:gd name="T8" fmla="*/ 30 w 30"/>
                  <a:gd name="T9" fmla="*/ 7 h 7"/>
                  <a:gd name="T10" fmla="*/ 0 w 30"/>
                  <a:gd name="T11" fmla="*/ 7 h 7"/>
                  <a:gd name="T12" fmla="*/ 0 w 3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30" y="0"/>
                    </a:moveTo>
                    <a:lnTo>
                      <a:pt x="0" y="0"/>
                    </a:lnTo>
                    <a:lnTo>
                      <a:pt x="0" y="4"/>
                    </a:lnTo>
                    <a:lnTo>
                      <a:pt x="30" y="4"/>
                    </a:lnTo>
                    <a:lnTo>
                      <a:pt x="30"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6" name="Freeform 322">
                <a:extLst>
                  <a:ext uri="{FF2B5EF4-FFF2-40B4-BE49-F238E27FC236}">
                    <a16:creationId xmlns:a16="http://schemas.microsoft.com/office/drawing/2014/main" id="{FEE04A74-A205-C4E3-CA24-A9F08E9692FD}"/>
                  </a:ext>
                </a:extLst>
              </p:cNvPr>
              <p:cNvSpPr>
                <a:spLocks/>
              </p:cNvSpPr>
              <p:nvPr/>
            </p:nvSpPr>
            <p:spPr bwMode="auto">
              <a:xfrm>
                <a:off x="3484" y="1382"/>
                <a:ext cx="138" cy="6"/>
              </a:xfrm>
              <a:custGeom>
                <a:avLst/>
                <a:gdLst>
                  <a:gd name="T0" fmla="*/ 138 w 138"/>
                  <a:gd name="T1" fmla="*/ 0 h 6"/>
                  <a:gd name="T2" fmla="*/ 0 w 138"/>
                  <a:gd name="T3" fmla="*/ 0 h 6"/>
                  <a:gd name="T4" fmla="*/ 0 w 138"/>
                  <a:gd name="T5" fmla="*/ 3 h 6"/>
                  <a:gd name="T6" fmla="*/ 138 w 138"/>
                  <a:gd name="T7" fmla="*/ 3 h 6"/>
                  <a:gd name="T8" fmla="*/ 138 w 138"/>
                  <a:gd name="T9" fmla="*/ 6 h 6"/>
                  <a:gd name="T10" fmla="*/ 0 w 138"/>
                  <a:gd name="T11" fmla="*/ 6 h 6"/>
                  <a:gd name="T12" fmla="*/ 0 w 138"/>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6">
                    <a:moveTo>
                      <a:pt x="138" y="0"/>
                    </a:moveTo>
                    <a:lnTo>
                      <a:pt x="0" y="0"/>
                    </a:lnTo>
                    <a:lnTo>
                      <a:pt x="0" y="3"/>
                    </a:lnTo>
                    <a:lnTo>
                      <a:pt x="138" y="3"/>
                    </a:lnTo>
                    <a:lnTo>
                      <a:pt x="138"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7" name="Freeform 323">
                <a:extLst>
                  <a:ext uri="{FF2B5EF4-FFF2-40B4-BE49-F238E27FC236}">
                    <a16:creationId xmlns:a16="http://schemas.microsoft.com/office/drawing/2014/main" id="{5FE6B1D1-F6D6-342F-CFD5-02EB088081F6}"/>
                  </a:ext>
                </a:extLst>
              </p:cNvPr>
              <p:cNvSpPr>
                <a:spLocks/>
              </p:cNvSpPr>
              <p:nvPr/>
            </p:nvSpPr>
            <p:spPr bwMode="auto">
              <a:xfrm>
                <a:off x="3484" y="1385"/>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8" name="Freeform 324">
                <a:extLst>
                  <a:ext uri="{FF2B5EF4-FFF2-40B4-BE49-F238E27FC236}">
                    <a16:creationId xmlns:a16="http://schemas.microsoft.com/office/drawing/2014/main" id="{349D06F4-476B-22EF-8B9E-0D3DFCE668B5}"/>
                  </a:ext>
                </a:extLst>
              </p:cNvPr>
              <p:cNvSpPr>
                <a:spLocks/>
              </p:cNvSpPr>
              <p:nvPr/>
            </p:nvSpPr>
            <p:spPr bwMode="auto">
              <a:xfrm>
                <a:off x="3484" y="1428"/>
                <a:ext cx="138" cy="7"/>
              </a:xfrm>
              <a:custGeom>
                <a:avLst/>
                <a:gdLst>
                  <a:gd name="T0" fmla="*/ 138 w 138"/>
                  <a:gd name="T1" fmla="*/ 0 h 7"/>
                  <a:gd name="T2" fmla="*/ 0 w 138"/>
                  <a:gd name="T3" fmla="*/ 0 h 7"/>
                  <a:gd name="T4" fmla="*/ 0 w 138"/>
                  <a:gd name="T5" fmla="*/ 3 h 7"/>
                  <a:gd name="T6" fmla="*/ 138 w 138"/>
                  <a:gd name="T7" fmla="*/ 3 h 7"/>
                  <a:gd name="T8" fmla="*/ 138 w 138"/>
                  <a:gd name="T9" fmla="*/ 7 h 7"/>
                  <a:gd name="T10" fmla="*/ 0 w 138"/>
                  <a:gd name="T11" fmla="*/ 7 h 7"/>
                  <a:gd name="T12" fmla="*/ 0 w 138"/>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7">
                    <a:moveTo>
                      <a:pt x="138" y="0"/>
                    </a:moveTo>
                    <a:lnTo>
                      <a:pt x="0" y="0"/>
                    </a:lnTo>
                    <a:lnTo>
                      <a:pt x="0" y="3"/>
                    </a:lnTo>
                    <a:lnTo>
                      <a:pt x="138" y="3"/>
                    </a:lnTo>
                    <a:lnTo>
                      <a:pt x="138"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9" name="Freeform 325">
                <a:extLst>
                  <a:ext uri="{FF2B5EF4-FFF2-40B4-BE49-F238E27FC236}">
                    <a16:creationId xmlns:a16="http://schemas.microsoft.com/office/drawing/2014/main" id="{A3A098CB-F2E6-DF49-5DBA-36C17D19AB50}"/>
                  </a:ext>
                </a:extLst>
              </p:cNvPr>
              <p:cNvSpPr>
                <a:spLocks/>
              </p:cNvSpPr>
              <p:nvPr/>
            </p:nvSpPr>
            <p:spPr bwMode="auto">
              <a:xfrm>
                <a:off x="3480" y="1385"/>
                <a:ext cx="7" cy="46"/>
              </a:xfrm>
              <a:custGeom>
                <a:avLst/>
                <a:gdLst>
                  <a:gd name="T0" fmla="*/ 0 w 7"/>
                  <a:gd name="T1" fmla="*/ 0 h 46"/>
                  <a:gd name="T2" fmla="*/ 0 w 7"/>
                  <a:gd name="T3" fmla="*/ 46 h 46"/>
                  <a:gd name="T4" fmla="*/ 4 w 7"/>
                  <a:gd name="T5" fmla="*/ 46 h 46"/>
                  <a:gd name="T6" fmla="*/ 4 w 7"/>
                  <a:gd name="T7" fmla="*/ 0 h 46"/>
                  <a:gd name="T8" fmla="*/ 7 w 7"/>
                  <a:gd name="T9" fmla="*/ 0 h 46"/>
                  <a:gd name="T10" fmla="*/ 7 w 7"/>
                  <a:gd name="T11" fmla="*/ 46 h 46"/>
                  <a:gd name="T12" fmla="*/ 4 w 7"/>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6">
                    <a:moveTo>
                      <a:pt x="0" y="0"/>
                    </a:moveTo>
                    <a:lnTo>
                      <a:pt x="0" y="46"/>
                    </a:lnTo>
                    <a:lnTo>
                      <a:pt x="4" y="46"/>
                    </a:lnTo>
                    <a:lnTo>
                      <a:pt x="4" y="0"/>
                    </a:lnTo>
                    <a:lnTo>
                      <a:pt x="7" y="0"/>
                    </a:lnTo>
                    <a:lnTo>
                      <a:pt x="7" y="46"/>
                    </a:lnTo>
                    <a:lnTo>
                      <a:pt x="4"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0" name="Freeform 326">
                <a:extLst>
                  <a:ext uri="{FF2B5EF4-FFF2-40B4-BE49-F238E27FC236}">
                    <a16:creationId xmlns:a16="http://schemas.microsoft.com/office/drawing/2014/main" id="{4CBA865E-CF1D-490E-A8B6-53BD3A43D1ED}"/>
                  </a:ext>
                </a:extLst>
              </p:cNvPr>
              <p:cNvSpPr>
                <a:spLocks/>
              </p:cNvSpPr>
              <p:nvPr/>
            </p:nvSpPr>
            <p:spPr bwMode="auto">
              <a:xfrm>
                <a:off x="3619" y="1385"/>
                <a:ext cx="6" cy="46"/>
              </a:xfrm>
              <a:custGeom>
                <a:avLst/>
                <a:gdLst>
                  <a:gd name="T0" fmla="*/ 0 w 6"/>
                  <a:gd name="T1" fmla="*/ 0 h 46"/>
                  <a:gd name="T2" fmla="*/ 0 w 6"/>
                  <a:gd name="T3" fmla="*/ 46 h 46"/>
                  <a:gd name="T4" fmla="*/ 3 w 6"/>
                  <a:gd name="T5" fmla="*/ 46 h 46"/>
                  <a:gd name="T6" fmla="*/ 3 w 6"/>
                  <a:gd name="T7" fmla="*/ 0 h 46"/>
                  <a:gd name="T8" fmla="*/ 6 w 6"/>
                  <a:gd name="T9" fmla="*/ 0 h 46"/>
                  <a:gd name="T10" fmla="*/ 6 w 6"/>
                  <a:gd name="T11" fmla="*/ 46 h 46"/>
                  <a:gd name="T12" fmla="*/ 3 w 6"/>
                  <a:gd name="T13" fmla="*/ 4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6">
                    <a:moveTo>
                      <a:pt x="0" y="0"/>
                    </a:moveTo>
                    <a:lnTo>
                      <a:pt x="0" y="46"/>
                    </a:lnTo>
                    <a:lnTo>
                      <a:pt x="3" y="46"/>
                    </a:lnTo>
                    <a:lnTo>
                      <a:pt x="3" y="0"/>
                    </a:lnTo>
                    <a:lnTo>
                      <a:pt x="6" y="0"/>
                    </a:lnTo>
                    <a:lnTo>
                      <a:pt x="6" y="46"/>
                    </a:lnTo>
                    <a:lnTo>
                      <a:pt x="3" y="4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1" name="Freeform 327">
                <a:extLst>
                  <a:ext uri="{FF2B5EF4-FFF2-40B4-BE49-F238E27FC236}">
                    <a16:creationId xmlns:a16="http://schemas.microsoft.com/office/drawing/2014/main" id="{6CC9C98E-130E-51C1-2CD8-DF3A339FC3A0}"/>
                  </a:ext>
                </a:extLst>
              </p:cNvPr>
              <p:cNvSpPr>
                <a:spLocks/>
              </p:cNvSpPr>
              <p:nvPr/>
            </p:nvSpPr>
            <p:spPr bwMode="auto">
              <a:xfrm>
                <a:off x="3606"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 name="Freeform 328">
                <a:extLst>
                  <a:ext uri="{FF2B5EF4-FFF2-40B4-BE49-F238E27FC236}">
                    <a16:creationId xmlns:a16="http://schemas.microsoft.com/office/drawing/2014/main" id="{7762AD1C-0062-1093-CAD4-EE99EA771BF5}"/>
                  </a:ext>
                </a:extLst>
              </p:cNvPr>
              <p:cNvSpPr>
                <a:spLocks/>
              </p:cNvSpPr>
              <p:nvPr/>
            </p:nvSpPr>
            <p:spPr bwMode="auto">
              <a:xfrm>
                <a:off x="3504" y="1369"/>
                <a:ext cx="6" cy="16"/>
              </a:xfrm>
              <a:custGeom>
                <a:avLst/>
                <a:gdLst>
                  <a:gd name="T0" fmla="*/ 0 w 6"/>
                  <a:gd name="T1" fmla="*/ 0 h 16"/>
                  <a:gd name="T2" fmla="*/ 0 w 6"/>
                  <a:gd name="T3" fmla="*/ 16 h 16"/>
                  <a:gd name="T4" fmla="*/ 3 w 6"/>
                  <a:gd name="T5" fmla="*/ 16 h 16"/>
                  <a:gd name="T6" fmla="*/ 3 w 6"/>
                  <a:gd name="T7" fmla="*/ 0 h 16"/>
                  <a:gd name="T8" fmla="*/ 6 w 6"/>
                  <a:gd name="T9" fmla="*/ 0 h 16"/>
                  <a:gd name="T10" fmla="*/ 6 w 6"/>
                  <a:gd name="T11" fmla="*/ 16 h 16"/>
                  <a:gd name="T12" fmla="*/ 3 w 6"/>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6">
                    <a:moveTo>
                      <a:pt x="0" y="0"/>
                    </a:moveTo>
                    <a:lnTo>
                      <a:pt x="0" y="16"/>
                    </a:lnTo>
                    <a:lnTo>
                      <a:pt x="3" y="16"/>
                    </a:lnTo>
                    <a:lnTo>
                      <a:pt x="3" y="0"/>
                    </a:lnTo>
                    <a:lnTo>
                      <a:pt x="6" y="0"/>
                    </a:lnTo>
                    <a:lnTo>
                      <a:pt x="6" y="16"/>
                    </a:lnTo>
                    <a:lnTo>
                      <a:pt x="3"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 name="Freeform 329">
                <a:extLst>
                  <a:ext uri="{FF2B5EF4-FFF2-40B4-BE49-F238E27FC236}">
                    <a16:creationId xmlns:a16="http://schemas.microsoft.com/office/drawing/2014/main" id="{F160963F-7196-1586-1A0F-71A112A28385}"/>
                  </a:ext>
                </a:extLst>
              </p:cNvPr>
              <p:cNvSpPr>
                <a:spLocks/>
              </p:cNvSpPr>
              <p:nvPr/>
            </p:nvSpPr>
            <p:spPr bwMode="auto">
              <a:xfrm>
                <a:off x="3602"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 name="Freeform 330">
                <a:extLst>
                  <a:ext uri="{FF2B5EF4-FFF2-40B4-BE49-F238E27FC236}">
                    <a16:creationId xmlns:a16="http://schemas.microsoft.com/office/drawing/2014/main" id="{DECB94DD-64CB-EA37-EB18-CA11EED0A1A6}"/>
                  </a:ext>
                </a:extLst>
              </p:cNvPr>
              <p:cNvSpPr>
                <a:spLocks/>
              </p:cNvSpPr>
              <p:nvPr/>
            </p:nvSpPr>
            <p:spPr bwMode="auto">
              <a:xfrm>
                <a:off x="3500" y="1369"/>
                <a:ext cx="7" cy="16"/>
              </a:xfrm>
              <a:custGeom>
                <a:avLst/>
                <a:gdLst>
                  <a:gd name="T0" fmla="*/ 0 w 7"/>
                  <a:gd name="T1" fmla="*/ 0 h 16"/>
                  <a:gd name="T2" fmla="*/ 0 w 7"/>
                  <a:gd name="T3" fmla="*/ 16 h 16"/>
                  <a:gd name="T4" fmla="*/ 4 w 7"/>
                  <a:gd name="T5" fmla="*/ 16 h 16"/>
                  <a:gd name="T6" fmla="*/ 4 w 7"/>
                  <a:gd name="T7" fmla="*/ 0 h 16"/>
                  <a:gd name="T8" fmla="*/ 7 w 7"/>
                  <a:gd name="T9" fmla="*/ 0 h 16"/>
                  <a:gd name="T10" fmla="*/ 7 w 7"/>
                  <a:gd name="T11" fmla="*/ 16 h 16"/>
                  <a:gd name="T12" fmla="*/ 4 w 7"/>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6">
                    <a:moveTo>
                      <a:pt x="0" y="0"/>
                    </a:moveTo>
                    <a:lnTo>
                      <a:pt x="0" y="16"/>
                    </a:lnTo>
                    <a:lnTo>
                      <a:pt x="4" y="16"/>
                    </a:lnTo>
                    <a:lnTo>
                      <a:pt x="4" y="0"/>
                    </a:lnTo>
                    <a:lnTo>
                      <a:pt x="7" y="0"/>
                    </a:lnTo>
                    <a:lnTo>
                      <a:pt x="7" y="16"/>
                    </a:lnTo>
                    <a:lnTo>
                      <a:pt x="4"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 name="Freeform 331">
                <a:extLst>
                  <a:ext uri="{FF2B5EF4-FFF2-40B4-BE49-F238E27FC236}">
                    <a16:creationId xmlns:a16="http://schemas.microsoft.com/office/drawing/2014/main" id="{A65042E3-4FF5-D8C9-E715-1F5194475D6D}"/>
                  </a:ext>
                </a:extLst>
              </p:cNvPr>
              <p:cNvSpPr>
                <a:spLocks/>
              </p:cNvSpPr>
              <p:nvPr/>
            </p:nvSpPr>
            <p:spPr bwMode="auto">
              <a:xfrm>
                <a:off x="3504"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 name="Freeform 332">
                <a:extLst>
                  <a:ext uri="{FF2B5EF4-FFF2-40B4-BE49-F238E27FC236}">
                    <a16:creationId xmlns:a16="http://schemas.microsoft.com/office/drawing/2014/main" id="{9549688B-26A8-8134-4CA7-91B41BE96E29}"/>
                  </a:ext>
                </a:extLst>
              </p:cNvPr>
              <p:cNvSpPr>
                <a:spLocks/>
              </p:cNvSpPr>
              <p:nvPr/>
            </p:nvSpPr>
            <p:spPr bwMode="auto">
              <a:xfrm>
                <a:off x="3500"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 name="Freeform 333">
                <a:extLst>
                  <a:ext uri="{FF2B5EF4-FFF2-40B4-BE49-F238E27FC236}">
                    <a16:creationId xmlns:a16="http://schemas.microsoft.com/office/drawing/2014/main" id="{96F5E42A-032E-B251-A3A1-C3173B2509F9}"/>
                  </a:ext>
                </a:extLst>
              </p:cNvPr>
              <p:cNvSpPr>
                <a:spLocks/>
              </p:cNvSpPr>
              <p:nvPr/>
            </p:nvSpPr>
            <p:spPr bwMode="auto">
              <a:xfrm>
                <a:off x="3606" y="1388"/>
                <a:ext cx="6" cy="43"/>
              </a:xfrm>
              <a:custGeom>
                <a:avLst/>
                <a:gdLst>
                  <a:gd name="T0" fmla="*/ 0 w 6"/>
                  <a:gd name="T1" fmla="*/ 43 h 43"/>
                  <a:gd name="T2" fmla="*/ 0 w 6"/>
                  <a:gd name="T3" fmla="*/ 0 h 43"/>
                  <a:gd name="T4" fmla="*/ 3 w 6"/>
                  <a:gd name="T5" fmla="*/ 0 h 43"/>
                  <a:gd name="T6" fmla="*/ 3 w 6"/>
                  <a:gd name="T7" fmla="*/ 43 h 43"/>
                  <a:gd name="T8" fmla="*/ 6 w 6"/>
                  <a:gd name="T9" fmla="*/ 43 h 43"/>
                  <a:gd name="T10" fmla="*/ 6 w 6"/>
                  <a:gd name="T11" fmla="*/ 0 h 43"/>
                  <a:gd name="T12" fmla="*/ 3 w 6"/>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43"/>
                    </a:moveTo>
                    <a:lnTo>
                      <a:pt x="0" y="0"/>
                    </a:lnTo>
                    <a:lnTo>
                      <a:pt x="3" y="0"/>
                    </a:lnTo>
                    <a:lnTo>
                      <a:pt x="3" y="43"/>
                    </a:lnTo>
                    <a:lnTo>
                      <a:pt x="6" y="4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 name="Freeform 334">
                <a:extLst>
                  <a:ext uri="{FF2B5EF4-FFF2-40B4-BE49-F238E27FC236}">
                    <a16:creationId xmlns:a16="http://schemas.microsoft.com/office/drawing/2014/main" id="{B9CC98C5-F86B-121E-1AE8-45841B80C796}"/>
                  </a:ext>
                </a:extLst>
              </p:cNvPr>
              <p:cNvSpPr>
                <a:spLocks/>
              </p:cNvSpPr>
              <p:nvPr/>
            </p:nvSpPr>
            <p:spPr bwMode="auto">
              <a:xfrm>
                <a:off x="3602" y="1388"/>
                <a:ext cx="7" cy="43"/>
              </a:xfrm>
              <a:custGeom>
                <a:avLst/>
                <a:gdLst>
                  <a:gd name="T0" fmla="*/ 0 w 7"/>
                  <a:gd name="T1" fmla="*/ 43 h 43"/>
                  <a:gd name="T2" fmla="*/ 0 w 7"/>
                  <a:gd name="T3" fmla="*/ 0 h 43"/>
                  <a:gd name="T4" fmla="*/ 4 w 7"/>
                  <a:gd name="T5" fmla="*/ 0 h 43"/>
                  <a:gd name="T6" fmla="*/ 4 w 7"/>
                  <a:gd name="T7" fmla="*/ 43 h 43"/>
                  <a:gd name="T8" fmla="*/ 7 w 7"/>
                  <a:gd name="T9" fmla="*/ 43 h 43"/>
                  <a:gd name="T10" fmla="*/ 7 w 7"/>
                  <a:gd name="T11" fmla="*/ 0 h 43"/>
                  <a:gd name="T12" fmla="*/ 4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4" y="0"/>
                    </a:lnTo>
                    <a:lnTo>
                      <a:pt x="4" y="43"/>
                    </a:lnTo>
                    <a:lnTo>
                      <a:pt x="7" y="4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9" name="Freeform 335">
                <a:extLst>
                  <a:ext uri="{FF2B5EF4-FFF2-40B4-BE49-F238E27FC236}">
                    <a16:creationId xmlns:a16="http://schemas.microsoft.com/office/drawing/2014/main" id="{52DC1A20-6925-F70B-BF59-F5BB6BE0688D}"/>
                  </a:ext>
                </a:extLst>
              </p:cNvPr>
              <p:cNvSpPr>
                <a:spLocks/>
              </p:cNvSpPr>
              <p:nvPr/>
            </p:nvSpPr>
            <p:spPr bwMode="auto">
              <a:xfrm>
                <a:off x="3882" y="1201"/>
                <a:ext cx="7" cy="141"/>
              </a:xfrm>
              <a:custGeom>
                <a:avLst/>
                <a:gdLst>
                  <a:gd name="T0" fmla="*/ 0 w 7"/>
                  <a:gd name="T1" fmla="*/ 0 h 141"/>
                  <a:gd name="T2" fmla="*/ 0 w 7"/>
                  <a:gd name="T3" fmla="*/ 141 h 141"/>
                  <a:gd name="T4" fmla="*/ 3 w 7"/>
                  <a:gd name="T5" fmla="*/ 141 h 141"/>
                  <a:gd name="T6" fmla="*/ 3 w 7"/>
                  <a:gd name="T7" fmla="*/ 0 h 141"/>
                  <a:gd name="T8" fmla="*/ 7 w 7"/>
                  <a:gd name="T9" fmla="*/ 0 h 141"/>
                  <a:gd name="T10" fmla="*/ 7 w 7"/>
                  <a:gd name="T11" fmla="*/ 141 h 141"/>
                  <a:gd name="T12" fmla="*/ 3 w 7"/>
                  <a:gd name="T13" fmla="*/ 14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1">
                    <a:moveTo>
                      <a:pt x="0" y="0"/>
                    </a:moveTo>
                    <a:lnTo>
                      <a:pt x="0" y="141"/>
                    </a:lnTo>
                    <a:lnTo>
                      <a:pt x="3" y="141"/>
                    </a:lnTo>
                    <a:lnTo>
                      <a:pt x="3" y="0"/>
                    </a:lnTo>
                    <a:lnTo>
                      <a:pt x="7" y="0"/>
                    </a:lnTo>
                    <a:lnTo>
                      <a:pt x="7" y="141"/>
                    </a:lnTo>
                    <a:lnTo>
                      <a:pt x="3" y="14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0" name="Freeform 336">
                <a:extLst>
                  <a:ext uri="{FF2B5EF4-FFF2-40B4-BE49-F238E27FC236}">
                    <a16:creationId xmlns:a16="http://schemas.microsoft.com/office/drawing/2014/main" id="{9C48BEB9-DD5F-C7A6-81BD-1206D02A1138}"/>
                  </a:ext>
                </a:extLst>
              </p:cNvPr>
              <p:cNvSpPr>
                <a:spLocks/>
              </p:cNvSpPr>
              <p:nvPr/>
            </p:nvSpPr>
            <p:spPr bwMode="auto">
              <a:xfrm>
                <a:off x="3885" y="1372"/>
                <a:ext cx="10" cy="7"/>
              </a:xfrm>
              <a:custGeom>
                <a:avLst/>
                <a:gdLst>
                  <a:gd name="T0" fmla="*/ 10 w 10"/>
                  <a:gd name="T1" fmla="*/ 0 h 7"/>
                  <a:gd name="T2" fmla="*/ 0 w 10"/>
                  <a:gd name="T3" fmla="*/ 0 h 7"/>
                  <a:gd name="T4" fmla="*/ 0 w 10"/>
                  <a:gd name="T5" fmla="*/ 3 h 7"/>
                  <a:gd name="T6" fmla="*/ 10 w 10"/>
                  <a:gd name="T7" fmla="*/ 3 h 7"/>
                  <a:gd name="T8" fmla="*/ 10 w 10"/>
                  <a:gd name="T9" fmla="*/ 7 h 7"/>
                  <a:gd name="T10" fmla="*/ 0 w 10"/>
                  <a:gd name="T11" fmla="*/ 7 h 7"/>
                  <a:gd name="T12" fmla="*/ 0 w 10"/>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10" y="0"/>
                    </a:moveTo>
                    <a:lnTo>
                      <a:pt x="0" y="0"/>
                    </a:lnTo>
                    <a:lnTo>
                      <a:pt x="0" y="3"/>
                    </a:lnTo>
                    <a:lnTo>
                      <a:pt x="10" y="3"/>
                    </a:lnTo>
                    <a:lnTo>
                      <a:pt x="10"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1" name="Freeform 337">
                <a:extLst>
                  <a:ext uri="{FF2B5EF4-FFF2-40B4-BE49-F238E27FC236}">
                    <a16:creationId xmlns:a16="http://schemas.microsoft.com/office/drawing/2014/main" id="{E485EE74-A2C8-8149-1624-C7C5EA96472D}"/>
                  </a:ext>
                </a:extLst>
              </p:cNvPr>
              <p:cNvSpPr>
                <a:spLocks/>
              </p:cNvSpPr>
              <p:nvPr/>
            </p:nvSpPr>
            <p:spPr bwMode="auto">
              <a:xfrm>
                <a:off x="3866" y="1359"/>
                <a:ext cx="19" cy="20"/>
              </a:xfrm>
              <a:custGeom>
                <a:avLst/>
                <a:gdLst>
                  <a:gd name="T0" fmla="*/ 19 w 19"/>
                  <a:gd name="T1" fmla="*/ 13 h 20"/>
                  <a:gd name="T2" fmla="*/ 0 w 19"/>
                  <a:gd name="T3" fmla="*/ 0 h 20"/>
                  <a:gd name="T4" fmla="*/ 0 w 19"/>
                  <a:gd name="T5" fmla="*/ 3 h 20"/>
                  <a:gd name="T6" fmla="*/ 19 w 19"/>
                  <a:gd name="T7" fmla="*/ 16 h 20"/>
                  <a:gd name="T8" fmla="*/ 19 w 19"/>
                  <a:gd name="T9" fmla="*/ 20 h 20"/>
                  <a:gd name="T10" fmla="*/ 0 w 19"/>
                  <a:gd name="T11" fmla="*/ 6 h 20"/>
                  <a:gd name="T12" fmla="*/ 0 w 19"/>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13"/>
                    </a:moveTo>
                    <a:lnTo>
                      <a:pt x="0" y="0"/>
                    </a:lnTo>
                    <a:lnTo>
                      <a:pt x="0" y="3"/>
                    </a:lnTo>
                    <a:lnTo>
                      <a:pt x="19" y="16"/>
                    </a:lnTo>
                    <a:lnTo>
                      <a:pt x="19" y="2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2" name="Freeform 338">
                <a:extLst>
                  <a:ext uri="{FF2B5EF4-FFF2-40B4-BE49-F238E27FC236}">
                    <a16:creationId xmlns:a16="http://schemas.microsoft.com/office/drawing/2014/main" id="{D3B0418C-D7C7-A290-61C1-F52BC1C176B2}"/>
                  </a:ext>
                </a:extLst>
              </p:cNvPr>
              <p:cNvSpPr>
                <a:spLocks/>
              </p:cNvSpPr>
              <p:nvPr/>
            </p:nvSpPr>
            <p:spPr bwMode="auto">
              <a:xfrm>
                <a:off x="3842" y="1349"/>
                <a:ext cx="24" cy="16"/>
              </a:xfrm>
              <a:custGeom>
                <a:avLst/>
                <a:gdLst>
                  <a:gd name="T0" fmla="*/ 24 w 24"/>
                  <a:gd name="T1" fmla="*/ 10 h 16"/>
                  <a:gd name="T2" fmla="*/ 0 w 24"/>
                  <a:gd name="T3" fmla="*/ 0 h 16"/>
                  <a:gd name="T4" fmla="*/ 0 w 24"/>
                  <a:gd name="T5" fmla="*/ 3 h 16"/>
                  <a:gd name="T6" fmla="*/ 24 w 24"/>
                  <a:gd name="T7" fmla="*/ 13 h 16"/>
                  <a:gd name="T8" fmla="*/ 24 w 24"/>
                  <a:gd name="T9" fmla="*/ 16 h 16"/>
                  <a:gd name="T10" fmla="*/ 0 w 24"/>
                  <a:gd name="T11" fmla="*/ 6 h 16"/>
                  <a:gd name="T12" fmla="*/ 0 w 24"/>
                  <a:gd name="T13" fmla="*/ 3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0"/>
                    </a:moveTo>
                    <a:lnTo>
                      <a:pt x="0" y="0"/>
                    </a:lnTo>
                    <a:lnTo>
                      <a:pt x="0" y="3"/>
                    </a:lnTo>
                    <a:lnTo>
                      <a:pt x="24" y="13"/>
                    </a:lnTo>
                    <a:lnTo>
                      <a:pt x="24" y="1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3" name="Freeform 339">
                <a:extLst>
                  <a:ext uri="{FF2B5EF4-FFF2-40B4-BE49-F238E27FC236}">
                    <a16:creationId xmlns:a16="http://schemas.microsoft.com/office/drawing/2014/main" id="{043CA065-7321-30A3-5956-22D1722C2C21}"/>
                  </a:ext>
                </a:extLst>
              </p:cNvPr>
              <p:cNvSpPr>
                <a:spLocks/>
              </p:cNvSpPr>
              <p:nvPr/>
            </p:nvSpPr>
            <p:spPr bwMode="auto">
              <a:xfrm>
                <a:off x="3819" y="1346"/>
                <a:ext cx="23" cy="9"/>
              </a:xfrm>
              <a:custGeom>
                <a:avLst/>
                <a:gdLst>
                  <a:gd name="T0" fmla="*/ 23 w 23"/>
                  <a:gd name="T1" fmla="*/ 3 h 9"/>
                  <a:gd name="T2" fmla="*/ 0 w 23"/>
                  <a:gd name="T3" fmla="*/ 0 h 9"/>
                  <a:gd name="T4" fmla="*/ 0 w 23"/>
                  <a:gd name="T5" fmla="*/ 3 h 9"/>
                  <a:gd name="T6" fmla="*/ 23 w 23"/>
                  <a:gd name="T7" fmla="*/ 6 h 9"/>
                  <a:gd name="T8" fmla="*/ 23 w 23"/>
                  <a:gd name="T9" fmla="*/ 9 h 9"/>
                  <a:gd name="T10" fmla="*/ 0 w 23"/>
                  <a:gd name="T11" fmla="*/ 6 h 9"/>
                  <a:gd name="T12" fmla="*/ 0 w 2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
                    <a:moveTo>
                      <a:pt x="23" y="3"/>
                    </a:moveTo>
                    <a:lnTo>
                      <a:pt x="0" y="0"/>
                    </a:lnTo>
                    <a:lnTo>
                      <a:pt x="0" y="3"/>
                    </a:lnTo>
                    <a:lnTo>
                      <a:pt x="23" y="6"/>
                    </a:lnTo>
                    <a:lnTo>
                      <a:pt x="23" y="9"/>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4" name="Freeform 340">
                <a:extLst>
                  <a:ext uri="{FF2B5EF4-FFF2-40B4-BE49-F238E27FC236}">
                    <a16:creationId xmlns:a16="http://schemas.microsoft.com/office/drawing/2014/main" id="{7EBCF886-98AF-8AD1-41E5-6103EE93E6B5}"/>
                  </a:ext>
                </a:extLst>
              </p:cNvPr>
              <p:cNvSpPr>
                <a:spLocks/>
              </p:cNvSpPr>
              <p:nvPr/>
            </p:nvSpPr>
            <p:spPr bwMode="auto">
              <a:xfrm>
                <a:off x="3793" y="1346"/>
                <a:ext cx="26" cy="9"/>
              </a:xfrm>
              <a:custGeom>
                <a:avLst/>
                <a:gdLst>
                  <a:gd name="T0" fmla="*/ 26 w 26"/>
                  <a:gd name="T1" fmla="*/ 0 h 9"/>
                  <a:gd name="T2" fmla="*/ 0 w 26"/>
                  <a:gd name="T3" fmla="*/ 3 h 9"/>
                  <a:gd name="T4" fmla="*/ 0 w 26"/>
                  <a:gd name="T5" fmla="*/ 6 h 9"/>
                  <a:gd name="T6" fmla="*/ 26 w 26"/>
                  <a:gd name="T7" fmla="*/ 3 h 9"/>
                  <a:gd name="T8" fmla="*/ 26 w 26"/>
                  <a:gd name="T9" fmla="*/ 6 h 9"/>
                  <a:gd name="T10" fmla="*/ 0 w 26"/>
                  <a:gd name="T11" fmla="*/ 9 h 9"/>
                  <a:gd name="T12" fmla="*/ 0 w 26"/>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6" y="0"/>
                    </a:moveTo>
                    <a:lnTo>
                      <a:pt x="0" y="3"/>
                    </a:lnTo>
                    <a:lnTo>
                      <a:pt x="0" y="6"/>
                    </a:lnTo>
                    <a:lnTo>
                      <a:pt x="26" y="3"/>
                    </a:lnTo>
                    <a:lnTo>
                      <a:pt x="26"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5" name="Freeform 341">
                <a:extLst>
                  <a:ext uri="{FF2B5EF4-FFF2-40B4-BE49-F238E27FC236}">
                    <a16:creationId xmlns:a16="http://schemas.microsoft.com/office/drawing/2014/main" id="{90363D02-4335-0818-F7BD-2C48506E6324}"/>
                  </a:ext>
                </a:extLst>
              </p:cNvPr>
              <p:cNvSpPr>
                <a:spLocks/>
              </p:cNvSpPr>
              <p:nvPr/>
            </p:nvSpPr>
            <p:spPr bwMode="auto">
              <a:xfrm>
                <a:off x="3770" y="134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6" name="Freeform 342">
                <a:extLst>
                  <a:ext uri="{FF2B5EF4-FFF2-40B4-BE49-F238E27FC236}">
                    <a16:creationId xmlns:a16="http://schemas.microsoft.com/office/drawing/2014/main" id="{216C53A6-60AA-7156-5098-10DAA8ACAA8D}"/>
                  </a:ext>
                </a:extLst>
              </p:cNvPr>
              <p:cNvSpPr>
                <a:spLocks/>
              </p:cNvSpPr>
              <p:nvPr/>
            </p:nvSpPr>
            <p:spPr bwMode="auto">
              <a:xfrm>
                <a:off x="3747" y="1352"/>
                <a:ext cx="23" cy="20"/>
              </a:xfrm>
              <a:custGeom>
                <a:avLst/>
                <a:gdLst>
                  <a:gd name="T0" fmla="*/ 23 w 23"/>
                  <a:gd name="T1" fmla="*/ 0 h 20"/>
                  <a:gd name="T2" fmla="*/ 0 w 23"/>
                  <a:gd name="T3" fmla="*/ 13 h 20"/>
                  <a:gd name="T4" fmla="*/ 0 w 23"/>
                  <a:gd name="T5" fmla="*/ 17 h 20"/>
                  <a:gd name="T6" fmla="*/ 23 w 23"/>
                  <a:gd name="T7" fmla="*/ 3 h 20"/>
                  <a:gd name="T8" fmla="*/ 23 w 23"/>
                  <a:gd name="T9" fmla="*/ 7 h 20"/>
                  <a:gd name="T10" fmla="*/ 0 w 23"/>
                  <a:gd name="T11" fmla="*/ 20 h 20"/>
                  <a:gd name="T12" fmla="*/ 0 w 23"/>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23" y="0"/>
                    </a:moveTo>
                    <a:lnTo>
                      <a:pt x="0" y="13"/>
                    </a:lnTo>
                    <a:lnTo>
                      <a:pt x="0" y="17"/>
                    </a:lnTo>
                    <a:lnTo>
                      <a:pt x="23" y="3"/>
                    </a:lnTo>
                    <a:lnTo>
                      <a:pt x="23"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7" name="Freeform 343">
                <a:extLst>
                  <a:ext uri="{FF2B5EF4-FFF2-40B4-BE49-F238E27FC236}">
                    <a16:creationId xmlns:a16="http://schemas.microsoft.com/office/drawing/2014/main" id="{CAFD88E2-B33D-8604-7C8F-F245C369B22B}"/>
                  </a:ext>
                </a:extLst>
              </p:cNvPr>
              <p:cNvSpPr>
                <a:spLocks/>
              </p:cNvSpPr>
              <p:nvPr/>
            </p:nvSpPr>
            <p:spPr bwMode="auto">
              <a:xfrm>
                <a:off x="3727" y="1365"/>
                <a:ext cx="20" cy="20"/>
              </a:xfrm>
              <a:custGeom>
                <a:avLst/>
                <a:gdLst>
                  <a:gd name="T0" fmla="*/ 20 w 20"/>
                  <a:gd name="T1" fmla="*/ 0 h 20"/>
                  <a:gd name="T2" fmla="*/ 0 w 20"/>
                  <a:gd name="T3" fmla="*/ 14 h 20"/>
                  <a:gd name="T4" fmla="*/ 0 w 20"/>
                  <a:gd name="T5" fmla="*/ 17 h 20"/>
                  <a:gd name="T6" fmla="*/ 20 w 20"/>
                  <a:gd name="T7" fmla="*/ 4 h 20"/>
                  <a:gd name="T8" fmla="*/ 20 w 20"/>
                  <a:gd name="T9" fmla="*/ 7 h 20"/>
                  <a:gd name="T10" fmla="*/ 0 w 20"/>
                  <a:gd name="T11" fmla="*/ 20 h 20"/>
                  <a:gd name="T12" fmla="*/ 0 w 20"/>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20" y="0"/>
                    </a:moveTo>
                    <a:lnTo>
                      <a:pt x="0" y="14"/>
                    </a:lnTo>
                    <a:lnTo>
                      <a:pt x="0" y="17"/>
                    </a:lnTo>
                    <a:lnTo>
                      <a:pt x="20" y="4"/>
                    </a:lnTo>
                    <a:lnTo>
                      <a:pt x="20"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8" name="Freeform 344">
                <a:extLst>
                  <a:ext uri="{FF2B5EF4-FFF2-40B4-BE49-F238E27FC236}">
                    <a16:creationId xmlns:a16="http://schemas.microsoft.com/office/drawing/2014/main" id="{9DF6AC37-C404-503F-8A6D-BA37869EB4F3}"/>
                  </a:ext>
                </a:extLst>
              </p:cNvPr>
              <p:cNvSpPr>
                <a:spLocks/>
              </p:cNvSpPr>
              <p:nvPr/>
            </p:nvSpPr>
            <p:spPr bwMode="auto">
              <a:xfrm>
                <a:off x="3711" y="1382"/>
                <a:ext cx="20" cy="20"/>
              </a:xfrm>
              <a:custGeom>
                <a:avLst/>
                <a:gdLst>
                  <a:gd name="T0" fmla="*/ 13 w 20"/>
                  <a:gd name="T1" fmla="*/ 0 h 20"/>
                  <a:gd name="T2" fmla="*/ 0 w 20"/>
                  <a:gd name="T3" fmla="*/ 20 h 20"/>
                  <a:gd name="T4" fmla="*/ 3 w 20"/>
                  <a:gd name="T5" fmla="*/ 20 h 20"/>
                  <a:gd name="T6" fmla="*/ 16 w 20"/>
                  <a:gd name="T7" fmla="*/ 0 h 20"/>
                  <a:gd name="T8" fmla="*/ 20 w 20"/>
                  <a:gd name="T9" fmla="*/ 0 h 20"/>
                  <a:gd name="T10" fmla="*/ 6 w 20"/>
                  <a:gd name="T11" fmla="*/ 20 h 20"/>
                  <a:gd name="T12" fmla="*/ 3 w 2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13" y="0"/>
                    </a:moveTo>
                    <a:lnTo>
                      <a:pt x="0" y="20"/>
                    </a:lnTo>
                    <a:lnTo>
                      <a:pt x="3" y="20"/>
                    </a:lnTo>
                    <a:lnTo>
                      <a:pt x="16" y="0"/>
                    </a:lnTo>
                    <a:lnTo>
                      <a:pt x="20" y="0"/>
                    </a:lnTo>
                    <a:lnTo>
                      <a:pt x="6"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9" name="Freeform 345">
                <a:extLst>
                  <a:ext uri="{FF2B5EF4-FFF2-40B4-BE49-F238E27FC236}">
                    <a16:creationId xmlns:a16="http://schemas.microsoft.com/office/drawing/2014/main" id="{027A37F1-464A-341F-31EC-77C873FFE8BB}"/>
                  </a:ext>
                </a:extLst>
              </p:cNvPr>
              <p:cNvSpPr>
                <a:spLocks/>
              </p:cNvSpPr>
              <p:nvPr/>
            </p:nvSpPr>
            <p:spPr bwMode="auto">
              <a:xfrm>
                <a:off x="3872" y="1352"/>
                <a:ext cx="23" cy="23"/>
              </a:xfrm>
              <a:custGeom>
                <a:avLst/>
                <a:gdLst>
                  <a:gd name="T0" fmla="*/ 23 w 23"/>
                  <a:gd name="T1" fmla="*/ 17 h 23"/>
                  <a:gd name="T2" fmla="*/ 0 w 23"/>
                  <a:gd name="T3" fmla="*/ 0 h 23"/>
                  <a:gd name="T4" fmla="*/ 0 w 23"/>
                  <a:gd name="T5" fmla="*/ 3 h 23"/>
                  <a:gd name="T6" fmla="*/ 23 w 23"/>
                  <a:gd name="T7" fmla="*/ 20 h 23"/>
                  <a:gd name="T8" fmla="*/ 23 w 23"/>
                  <a:gd name="T9" fmla="*/ 23 h 23"/>
                  <a:gd name="T10" fmla="*/ 0 w 23"/>
                  <a:gd name="T11" fmla="*/ 7 h 23"/>
                  <a:gd name="T12" fmla="*/ 0 w 23"/>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3">
                    <a:moveTo>
                      <a:pt x="23" y="17"/>
                    </a:moveTo>
                    <a:lnTo>
                      <a:pt x="0" y="0"/>
                    </a:lnTo>
                    <a:lnTo>
                      <a:pt x="0" y="3"/>
                    </a:lnTo>
                    <a:lnTo>
                      <a:pt x="23" y="20"/>
                    </a:lnTo>
                    <a:lnTo>
                      <a:pt x="23"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0" name="Freeform 346">
                <a:extLst>
                  <a:ext uri="{FF2B5EF4-FFF2-40B4-BE49-F238E27FC236}">
                    <a16:creationId xmlns:a16="http://schemas.microsoft.com/office/drawing/2014/main" id="{56260571-A1BA-3BAC-2D21-491CD352C0F0}"/>
                  </a:ext>
                </a:extLst>
              </p:cNvPr>
              <p:cNvSpPr>
                <a:spLocks/>
              </p:cNvSpPr>
              <p:nvPr/>
            </p:nvSpPr>
            <p:spPr bwMode="auto">
              <a:xfrm>
                <a:off x="3846" y="1342"/>
                <a:ext cx="26" cy="17"/>
              </a:xfrm>
              <a:custGeom>
                <a:avLst/>
                <a:gdLst>
                  <a:gd name="T0" fmla="*/ 26 w 26"/>
                  <a:gd name="T1" fmla="*/ 10 h 17"/>
                  <a:gd name="T2" fmla="*/ 0 w 26"/>
                  <a:gd name="T3" fmla="*/ 0 h 17"/>
                  <a:gd name="T4" fmla="*/ 0 w 26"/>
                  <a:gd name="T5" fmla="*/ 4 h 17"/>
                  <a:gd name="T6" fmla="*/ 26 w 26"/>
                  <a:gd name="T7" fmla="*/ 13 h 17"/>
                  <a:gd name="T8" fmla="*/ 26 w 26"/>
                  <a:gd name="T9" fmla="*/ 17 h 17"/>
                  <a:gd name="T10" fmla="*/ 0 w 26"/>
                  <a:gd name="T11" fmla="*/ 7 h 17"/>
                  <a:gd name="T12" fmla="*/ 0 w 26"/>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6" y="10"/>
                    </a:moveTo>
                    <a:lnTo>
                      <a:pt x="0" y="0"/>
                    </a:lnTo>
                    <a:lnTo>
                      <a:pt x="0" y="4"/>
                    </a:lnTo>
                    <a:lnTo>
                      <a:pt x="26" y="13"/>
                    </a:lnTo>
                    <a:lnTo>
                      <a:pt x="26"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1" name="Freeform 347">
                <a:extLst>
                  <a:ext uri="{FF2B5EF4-FFF2-40B4-BE49-F238E27FC236}">
                    <a16:creationId xmlns:a16="http://schemas.microsoft.com/office/drawing/2014/main" id="{C5CB0EDD-D57B-A420-2690-27FCD231FCD9}"/>
                  </a:ext>
                </a:extLst>
              </p:cNvPr>
              <p:cNvSpPr>
                <a:spLocks/>
              </p:cNvSpPr>
              <p:nvPr/>
            </p:nvSpPr>
            <p:spPr bwMode="auto">
              <a:xfrm>
                <a:off x="3819" y="1339"/>
                <a:ext cx="27" cy="10"/>
              </a:xfrm>
              <a:custGeom>
                <a:avLst/>
                <a:gdLst>
                  <a:gd name="T0" fmla="*/ 27 w 27"/>
                  <a:gd name="T1" fmla="*/ 3 h 10"/>
                  <a:gd name="T2" fmla="*/ 0 w 27"/>
                  <a:gd name="T3" fmla="*/ 0 h 10"/>
                  <a:gd name="T4" fmla="*/ 0 w 27"/>
                  <a:gd name="T5" fmla="*/ 3 h 10"/>
                  <a:gd name="T6" fmla="*/ 27 w 27"/>
                  <a:gd name="T7" fmla="*/ 7 h 10"/>
                  <a:gd name="T8" fmla="*/ 27 w 27"/>
                  <a:gd name="T9" fmla="*/ 10 h 10"/>
                  <a:gd name="T10" fmla="*/ 0 w 27"/>
                  <a:gd name="T11" fmla="*/ 7 h 10"/>
                  <a:gd name="T12" fmla="*/ 0 w 27"/>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0">
                    <a:moveTo>
                      <a:pt x="27" y="3"/>
                    </a:moveTo>
                    <a:lnTo>
                      <a:pt x="0" y="0"/>
                    </a:lnTo>
                    <a:lnTo>
                      <a:pt x="0" y="3"/>
                    </a:lnTo>
                    <a:lnTo>
                      <a:pt x="27" y="7"/>
                    </a:lnTo>
                    <a:lnTo>
                      <a:pt x="27" y="1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2" name="Freeform 348">
                <a:extLst>
                  <a:ext uri="{FF2B5EF4-FFF2-40B4-BE49-F238E27FC236}">
                    <a16:creationId xmlns:a16="http://schemas.microsoft.com/office/drawing/2014/main" id="{DA946544-B4C5-0DC3-CAB8-9AA33FEB4DEB}"/>
                  </a:ext>
                </a:extLst>
              </p:cNvPr>
              <p:cNvSpPr>
                <a:spLocks/>
              </p:cNvSpPr>
              <p:nvPr/>
            </p:nvSpPr>
            <p:spPr bwMode="auto">
              <a:xfrm>
                <a:off x="3793" y="1339"/>
                <a:ext cx="26" cy="7"/>
              </a:xfrm>
              <a:custGeom>
                <a:avLst/>
                <a:gdLst>
                  <a:gd name="T0" fmla="*/ 26 w 26"/>
                  <a:gd name="T1" fmla="*/ 0 h 7"/>
                  <a:gd name="T2" fmla="*/ 0 w 26"/>
                  <a:gd name="T3" fmla="*/ 0 h 7"/>
                  <a:gd name="T4" fmla="*/ 0 w 26"/>
                  <a:gd name="T5" fmla="*/ 3 h 7"/>
                  <a:gd name="T6" fmla="*/ 26 w 26"/>
                  <a:gd name="T7" fmla="*/ 3 h 7"/>
                  <a:gd name="T8" fmla="*/ 26 w 26"/>
                  <a:gd name="T9" fmla="*/ 7 h 7"/>
                  <a:gd name="T10" fmla="*/ 0 w 26"/>
                  <a:gd name="T11" fmla="*/ 7 h 7"/>
                  <a:gd name="T12" fmla="*/ 0 w 2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26" y="0"/>
                    </a:moveTo>
                    <a:lnTo>
                      <a:pt x="0" y="0"/>
                    </a:lnTo>
                    <a:lnTo>
                      <a:pt x="0" y="3"/>
                    </a:lnTo>
                    <a:lnTo>
                      <a:pt x="26" y="3"/>
                    </a:lnTo>
                    <a:lnTo>
                      <a:pt x="2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3" name="Freeform 349">
                <a:extLst>
                  <a:ext uri="{FF2B5EF4-FFF2-40B4-BE49-F238E27FC236}">
                    <a16:creationId xmlns:a16="http://schemas.microsoft.com/office/drawing/2014/main" id="{82D82F71-4BE4-56C0-4B83-C7F9D4D81FE5}"/>
                  </a:ext>
                </a:extLst>
              </p:cNvPr>
              <p:cNvSpPr>
                <a:spLocks/>
              </p:cNvSpPr>
              <p:nvPr/>
            </p:nvSpPr>
            <p:spPr bwMode="auto">
              <a:xfrm>
                <a:off x="3763" y="1339"/>
                <a:ext cx="30" cy="13"/>
              </a:xfrm>
              <a:custGeom>
                <a:avLst/>
                <a:gdLst>
                  <a:gd name="T0" fmla="*/ 30 w 30"/>
                  <a:gd name="T1" fmla="*/ 0 h 13"/>
                  <a:gd name="T2" fmla="*/ 0 w 30"/>
                  <a:gd name="T3" fmla="*/ 7 h 13"/>
                  <a:gd name="T4" fmla="*/ 0 w 30"/>
                  <a:gd name="T5" fmla="*/ 10 h 13"/>
                  <a:gd name="T6" fmla="*/ 30 w 30"/>
                  <a:gd name="T7" fmla="*/ 3 h 13"/>
                  <a:gd name="T8" fmla="*/ 30 w 30"/>
                  <a:gd name="T9" fmla="*/ 7 h 13"/>
                  <a:gd name="T10" fmla="*/ 0 w 30"/>
                  <a:gd name="T11" fmla="*/ 13 h 13"/>
                  <a:gd name="T12" fmla="*/ 0 w 3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3">
                    <a:moveTo>
                      <a:pt x="30" y="0"/>
                    </a:moveTo>
                    <a:lnTo>
                      <a:pt x="0" y="7"/>
                    </a:lnTo>
                    <a:lnTo>
                      <a:pt x="0" y="10"/>
                    </a:lnTo>
                    <a:lnTo>
                      <a:pt x="30" y="3"/>
                    </a:lnTo>
                    <a:lnTo>
                      <a:pt x="30" y="7"/>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4" name="Freeform 350">
                <a:extLst>
                  <a:ext uri="{FF2B5EF4-FFF2-40B4-BE49-F238E27FC236}">
                    <a16:creationId xmlns:a16="http://schemas.microsoft.com/office/drawing/2014/main" id="{EEFA820C-A4F6-AF96-7272-7DC1FFBF3FDA}"/>
                  </a:ext>
                </a:extLst>
              </p:cNvPr>
              <p:cNvSpPr>
                <a:spLocks/>
              </p:cNvSpPr>
              <p:nvPr/>
            </p:nvSpPr>
            <p:spPr bwMode="auto">
              <a:xfrm>
                <a:off x="3740" y="1346"/>
                <a:ext cx="23" cy="19"/>
              </a:xfrm>
              <a:custGeom>
                <a:avLst/>
                <a:gdLst>
                  <a:gd name="T0" fmla="*/ 23 w 23"/>
                  <a:gd name="T1" fmla="*/ 0 h 19"/>
                  <a:gd name="T2" fmla="*/ 0 w 23"/>
                  <a:gd name="T3" fmla="*/ 13 h 19"/>
                  <a:gd name="T4" fmla="*/ 0 w 23"/>
                  <a:gd name="T5" fmla="*/ 16 h 19"/>
                  <a:gd name="T6" fmla="*/ 23 w 23"/>
                  <a:gd name="T7" fmla="*/ 3 h 19"/>
                  <a:gd name="T8" fmla="*/ 23 w 23"/>
                  <a:gd name="T9" fmla="*/ 6 h 19"/>
                  <a:gd name="T10" fmla="*/ 0 w 23"/>
                  <a:gd name="T11" fmla="*/ 19 h 19"/>
                  <a:gd name="T12" fmla="*/ 0 w 23"/>
                  <a:gd name="T13" fmla="*/ 1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9">
                    <a:moveTo>
                      <a:pt x="23" y="0"/>
                    </a:moveTo>
                    <a:lnTo>
                      <a:pt x="0" y="13"/>
                    </a:lnTo>
                    <a:lnTo>
                      <a:pt x="0" y="16"/>
                    </a:lnTo>
                    <a:lnTo>
                      <a:pt x="23" y="3"/>
                    </a:lnTo>
                    <a:lnTo>
                      <a:pt x="23" y="6"/>
                    </a:lnTo>
                    <a:lnTo>
                      <a:pt x="0" y="19"/>
                    </a:lnTo>
                    <a:lnTo>
                      <a:pt x="0" y="1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5" name="Freeform 351">
                <a:extLst>
                  <a:ext uri="{FF2B5EF4-FFF2-40B4-BE49-F238E27FC236}">
                    <a16:creationId xmlns:a16="http://schemas.microsoft.com/office/drawing/2014/main" id="{D3A54F7C-2116-5663-76FB-446671E40AA2}"/>
                  </a:ext>
                </a:extLst>
              </p:cNvPr>
              <p:cNvSpPr>
                <a:spLocks/>
              </p:cNvSpPr>
              <p:nvPr/>
            </p:nvSpPr>
            <p:spPr bwMode="auto">
              <a:xfrm>
                <a:off x="3721" y="1359"/>
                <a:ext cx="19" cy="26"/>
              </a:xfrm>
              <a:custGeom>
                <a:avLst/>
                <a:gdLst>
                  <a:gd name="T0" fmla="*/ 19 w 19"/>
                  <a:gd name="T1" fmla="*/ 0 h 26"/>
                  <a:gd name="T2" fmla="*/ 0 w 19"/>
                  <a:gd name="T3" fmla="*/ 20 h 26"/>
                  <a:gd name="T4" fmla="*/ 0 w 19"/>
                  <a:gd name="T5" fmla="*/ 23 h 26"/>
                  <a:gd name="T6" fmla="*/ 19 w 19"/>
                  <a:gd name="T7" fmla="*/ 3 h 26"/>
                  <a:gd name="T8" fmla="*/ 19 w 19"/>
                  <a:gd name="T9" fmla="*/ 6 h 26"/>
                  <a:gd name="T10" fmla="*/ 0 w 19"/>
                  <a:gd name="T11" fmla="*/ 26 h 26"/>
                  <a:gd name="T12" fmla="*/ 0 w 19"/>
                  <a:gd name="T13" fmla="*/ 2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6">
                    <a:moveTo>
                      <a:pt x="19" y="0"/>
                    </a:moveTo>
                    <a:lnTo>
                      <a:pt x="0" y="20"/>
                    </a:lnTo>
                    <a:lnTo>
                      <a:pt x="0" y="23"/>
                    </a:lnTo>
                    <a:lnTo>
                      <a:pt x="19" y="3"/>
                    </a:lnTo>
                    <a:lnTo>
                      <a:pt x="19" y="6"/>
                    </a:lnTo>
                    <a:lnTo>
                      <a:pt x="0" y="26"/>
                    </a:lnTo>
                    <a:lnTo>
                      <a:pt x="0"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6" name="Freeform 352">
                <a:extLst>
                  <a:ext uri="{FF2B5EF4-FFF2-40B4-BE49-F238E27FC236}">
                    <a16:creationId xmlns:a16="http://schemas.microsoft.com/office/drawing/2014/main" id="{BE2EF47C-3D32-49DF-ADF8-918E4C2F3F83}"/>
                  </a:ext>
                </a:extLst>
              </p:cNvPr>
              <p:cNvSpPr>
                <a:spLocks/>
              </p:cNvSpPr>
              <p:nvPr/>
            </p:nvSpPr>
            <p:spPr bwMode="auto">
              <a:xfrm>
                <a:off x="3701" y="1382"/>
                <a:ext cx="23" cy="20"/>
              </a:xfrm>
              <a:custGeom>
                <a:avLst/>
                <a:gdLst>
                  <a:gd name="T0" fmla="*/ 16 w 23"/>
                  <a:gd name="T1" fmla="*/ 0 h 20"/>
                  <a:gd name="T2" fmla="*/ 0 w 23"/>
                  <a:gd name="T3" fmla="*/ 20 h 20"/>
                  <a:gd name="T4" fmla="*/ 3 w 23"/>
                  <a:gd name="T5" fmla="*/ 20 h 20"/>
                  <a:gd name="T6" fmla="*/ 20 w 23"/>
                  <a:gd name="T7" fmla="*/ 0 h 20"/>
                  <a:gd name="T8" fmla="*/ 23 w 23"/>
                  <a:gd name="T9" fmla="*/ 0 h 20"/>
                  <a:gd name="T10" fmla="*/ 7 w 23"/>
                  <a:gd name="T11" fmla="*/ 20 h 20"/>
                  <a:gd name="T12" fmla="*/ 3 w 23"/>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20">
                    <a:moveTo>
                      <a:pt x="16" y="0"/>
                    </a:moveTo>
                    <a:lnTo>
                      <a:pt x="0" y="20"/>
                    </a:lnTo>
                    <a:lnTo>
                      <a:pt x="3" y="20"/>
                    </a:lnTo>
                    <a:lnTo>
                      <a:pt x="20" y="0"/>
                    </a:lnTo>
                    <a:lnTo>
                      <a:pt x="23" y="0"/>
                    </a:lnTo>
                    <a:lnTo>
                      <a:pt x="7" y="20"/>
                    </a:lnTo>
                    <a:lnTo>
                      <a:pt x="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7" name="Freeform 353">
                <a:extLst>
                  <a:ext uri="{FF2B5EF4-FFF2-40B4-BE49-F238E27FC236}">
                    <a16:creationId xmlns:a16="http://schemas.microsoft.com/office/drawing/2014/main" id="{766EF35F-9BF9-E160-52FA-136E290B959F}"/>
                  </a:ext>
                </a:extLst>
              </p:cNvPr>
              <p:cNvSpPr>
                <a:spLocks/>
              </p:cNvSpPr>
              <p:nvPr/>
            </p:nvSpPr>
            <p:spPr bwMode="auto">
              <a:xfrm>
                <a:off x="3737" y="1435"/>
                <a:ext cx="10" cy="19"/>
              </a:xfrm>
              <a:custGeom>
                <a:avLst/>
                <a:gdLst>
                  <a:gd name="T0" fmla="*/ 0 w 10"/>
                  <a:gd name="T1" fmla="*/ 0 h 19"/>
                  <a:gd name="T2" fmla="*/ 3 w 10"/>
                  <a:gd name="T3" fmla="*/ 19 h 19"/>
                  <a:gd name="T4" fmla="*/ 7 w 10"/>
                  <a:gd name="T5" fmla="*/ 19 h 19"/>
                  <a:gd name="T6" fmla="*/ 3 w 10"/>
                  <a:gd name="T7" fmla="*/ 0 h 19"/>
                  <a:gd name="T8" fmla="*/ 7 w 10"/>
                  <a:gd name="T9" fmla="*/ 0 h 19"/>
                  <a:gd name="T10" fmla="*/ 10 w 10"/>
                  <a:gd name="T11" fmla="*/ 19 h 19"/>
                  <a:gd name="T12" fmla="*/ 7 w 10"/>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0"/>
                    </a:moveTo>
                    <a:lnTo>
                      <a:pt x="3" y="19"/>
                    </a:lnTo>
                    <a:lnTo>
                      <a:pt x="7" y="19"/>
                    </a:lnTo>
                    <a:lnTo>
                      <a:pt x="3" y="0"/>
                    </a:lnTo>
                    <a:lnTo>
                      <a:pt x="7" y="0"/>
                    </a:lnTo>
                    <a:lnTo>
                      <a:pt x="10" y="19"/>
                    </a:lnTo>
                    <a:lnTo>
                      <a:pt x="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8" name="Freeform 354">
                <a:extLst>
                  <a:ext uri="{FF2B5EF4-FFF2-40B4-BE49-F238E27FC236}">
                    <a16:creationId xmlns:a16="http://schemas.microsoft.com/office/drawing/2014/main" id="{939D1309-0CED-6F07-13D7-A625588E0EB1}"/>
                  </a:ext>
                </a:extLst>
              </p:cNvPr>
              <p:cNvSpPr>
                <a:spLocks/>
              </p:cNvSpPr>
              <p:nvPr/>
            </p:nvSpPr>
            <p:spPr bwMode="auto">
              <a:xfrm>
                <a:off x="3740" y="1454"/>
                <a:ext cx="17" cy="20"/>
              </a:xfrm>
              <a:custGeom>
                <a:avLst/>
                <a:gdLst>
                  <a:gd name="T0" fmla="*/ 0 w 17"/>
                  <a:gd name="T1" fmla="*/ 0 h 20"/>
                  <a:gd name="T2" fmla="*/ 10 w 17"/>
                  <a:gd name="T3" fmla="*/ 20 h 20"/>
                  <a:gd name="T4" fmla="*/ 14 w 17"/>
                  <a:gd name="T5" fmla="*/ 20 h 20"/>
                  <a:gd name="T6" fmla="*/ 4 w 17"/>
                  <a:gd name="T7" fmla="*/ 0 h 20"/>
                  <a:gd name="T8" fmla="*/ 7 w 17"/>
                  <a:gd name="T9" fmla="*/ 0 h 20"/>
                  <a:gd name="T10" fmla="*/ 17 w 17"/>
                  <a:gd name="T11" fmla="*/ 20 h 20"/>
                  <a:gd name="T12" fmla="*/ 14 w 1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0"/>
                    </a:moveTo>
                    <a:lnTo>
                      <a:pt x="10" y="20"/>
                    </a:lnTo>
                    <a:lnTo>
                      <a:pt x="14" y="20"/>
                    </a:lnTo>
                    <a:lnTo>
                      <a:pt x="4" y="0"/>
                    </a:lnTo>
                    <a:lnTo>
                      <a:pt x="7" y="0"/>
                    </a:lnTo>
                    <a:lnTo>
                      <a:pt x="17" y="20"/>
                    </a:lnTo>
                    <a:lnTo>
                      <a:pt x="1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9" name="Freeform 355">
                <a:extLst>
                  <a:ext uri="{FF2B5EF4-FFF2-40B4-BE49-F238E27FC236}">
                    <a16:creationId xmlns:a16="http://schemas.microsoft.com/office/drawing/2014/main" id="{E96216EB-46C9-4D19-845B-C8BB39097BB8}"/>
                  </a:ext>
                </a:extLst>
              </p:cNvPr>
              <p:cNvSpPr>
                <a:spLocks/>
              </p:cNvSpPr>
              <p:nvPr/>
            </p:nvSpPr>
            <p:spPr bwMode="auto">
              <a:xfrm>
                <a:off x="3750" y="1474"/>
                <a:ext cx="20" cy="17"/>
              </a:xfrm>
              <a:custGeom>
                <a:avLst/>
                <a:gdLst>
                  <a:gd name="T0" fmla="*/ 0 w 20"/>
                  <a:gd name="T1" fmla="*/ 0 h 17"/>
                  <a:gd name="T2" fmla="*/ 13 w 20"/>
                  <a:gd name="T3" fmla="*/ 17 h 17"/>
                  <a:gd name="T4" fmla="*/ 17 w 20"/>
                  <a:gd name="T5" fmla="*/ 17 h 17"/>
                  <a:gd name="T6" fmla="*/ 4 w 20"/>
                  <a:gd name="T7" fmla="*/ 0 h 17"/>
                  <a:gd name="T8" fmla="*/ 7 w 20"/>
                  <a:gd name="T9" fmla="*/ 0 h 17"/>
                  <a:gd name="T10" fmla="*/ 20 w 20"/>
                  <a:gd name="T11" fmla="*/ 17 h 17"/>
                  <a:gd name="T12" fmla="*/ 17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13" y="17"/>
                    </a:lnTo>
                    <a:lnTo>
                      <a:pt x="17" y="17"/>
                    </a:lnTo>
                    <a:lnTo>
                      <a:pt x="4" y="0"/>
                    </a:lnTo>
                    <a:lnTo>
                      <a:pt x="7" y="0"/>
                    </a:lnTo>
                    <a:lnTo>
                      <a:pt x="20" y="17"/>
                    </a:lnTo>
                    <a:lnTo>
                      <a:pt x="17"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0" name="Freeform 356">
                <a:extLst>
                  <a:ext uri="{FF2B5EF4-FFF2-40B4-BE49-F238E27FC236}">
                    <a16:creationId xmlns:a16="http://schemas.microsoft.com/office/drawing/2014/main" id="{D6942AAF-2269-1539-F0EB-0B21957AA0C3}"/>
                  </a:ext>
                </a:extLst>
              </p:cNvPr>
              <p:cNvSpPr>
                <a:spLocks/>
              </p:cNvSpPr>
              <p:nvPr/>
            </p:nvSpPr>
            <p:spPr bwMode="auto">
              <a:xfrm>
                <a:off x="3767" y="1487"/>
                <a:ext cx="20" cy="17"/>
              </a:xfrm>
              <a:custGeom>
                <a:avLst/>
                <a:gdLst>
                  <a:gd name="T0" fmla="*/ 0 w 20"/>
                  <a:gd name="T1" fmla="*/ 0 h 17"/>
                  <a:gd name="T2" fmla="*/ 20 w 20"/>
                  <a:gd name="T3" fmla="*/ 10 h 17"/>
                  <a:gd name="T4" fmla="*/ 20 w 20"/>
                  <a:gd name="T5" fmla="*/ 13 h 17"/>
                  <a:gd name="T6" fmla="*/ 0 w 20"/>
                  <a:gd name="T7" fmla="*/ 4 h 17"/>
                  <a:gd name="T8" fmla="*/ 0 w 20"/>
                  <a:gd name="T9" fmla="*/ 7 h 17"/>
                  <a:gd name="T10" fmla="*/ 20 w 20"/>
                  <a:gd name="T11" fmla="*/ 17 h 17"/>
                  <a:gd name="T12" fmla="*/ 2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0"/>
                    </a:moveTo>
                    <a:lnTo>
                      <a:pt x="20" y="10"/>
                    </a:lnTo>
                    <a:lnTo>
                      <a:pt x="20" y="13"/>
                    </a:lnTo>
                    <a:lnTo>
                      <a:pt x="0" y="4"/>
                    </a:lnTo>
                    <a:lnTo>
                      <a:pt x="0" y="7"/>
                    </a:lnTo>
                    <a:lnTo>
                      <a:pt x="20" y="17"/>
                    </a:lnTo>
                    <a:lnTo>
                      <a:pt x="2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1" name="Freeform 357">
                <a:extLst>
                  <a:ext uri="{FF2B5EF4-FFF2-40B4-BE49-F238E27FC236}">
                    <a16:creationId xmlns:a16="http://schemas.microsoft.com/office/drawing/2014/main" id="{8BEAFBD1-32DB-17CC-47BB-298964434FC7}"/>
                  </a:ext>
                </a:extLst>
              </p:cNvPr>
              <p:cNvSpPr>
                <a:spLocks/>
              </p:cNvSpPr>
              <p:nvPr/>
            </p:nvSpPr>
            <p:spPr bwMode="auto">
              <a:xfrm>
                <a:off x="3787" y="1497"/>
                <a:ext cx="23" cy="10"/>
              </a:xfrm>
              <a:custGeom>
                <a:avLst/>
                <a:gdLst>
                  <a:gd name="T0" fmla="*/ 0 w 23"/>
                  <a:gd name="T1" fmla="*/ 0 h 10"/>
                  <a:gd name="T2" fmla="*/ 23 w 23"/>
                  <a:gd name="T3" fmla="*/ 3 h 10"/>
                  <a:gd name="T4" fmla="*/ 23 w 23"/>
                  <a:gd name="T5" fmla="*/ 7 h 10"/>
                  <a:gd name="T6" fmla="*/ 0 w 23"/>
                  <a:gd name="T7" fmla="*/ 3 h 10"/>
                  <a:gd name="T8" fmla="*/ 0 w 23"/>
                  <a:gd name="T9" fmla="*/ 7 h 10"/>
                  <a:gd name="T10" fmla="*/ 23 w 23"/>
                  <a:gd name="T11" fmla="*/ 10 h 10"/>
                  <a:gd name="T12" fmla="*/ 23 w 2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0"/>
                    </a:moveTo>
                    <a:lnTo>
                      <a:pt x="23" y="3"/>
                    </a:lnTo>
                    <a:lnTo>
                      <a:pt x="23" y="7"/>
                    </a:lnTo>
                    <a:lnTo>
                      <a:pt x="0" y="3"/>
                    </a:lnTo>
                    <a:lnTo>
                      <a:pt x="0" y="7"/>
                    </a:lnTo>
                    <a:lnTo>
                      <a:pt x="23" y="10"/>
                    </a:lnTo>
                    <a:lnTo>
                      <a:pt x="2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2" name="Freeform 358">
                <a:extLst>
                  <a:ext uri="{FF2B5EF4-FFF2-40B4-BE49-F238E27FC236}">
                    <a16:creationId xmlns:a16="http://schemas.microsoft.com/office/drawing/2014/main" id="{7FB32603-F544-CF32-CC23-9A711B3248DA}"/>
                  </a:ext>
                </a:extLst>
              </p:cNvPr>
              <p:cNvSpPr>
                <a:spLocks/>
              </p:cNvSpPr>
              <p:nvPr/>
            </p:nvSpPr>
            <p:spPr bwMode="auto">
              <a:xfrm>
                <a:off x="3810" y="1497"/>
                <a:ext cx="19" cy="10"/>
              </a:xfrm>
              <a:custGeom>
                <a:avLst/>
                <a:gdLst>
                  <a:gd name="T0" fmla="*/ 0 w 19"/>
                  <a:gd name="T1" fmla="*/ 3 h 10"/>
                  <a:gd name="T2" fmla="*/ 19 w 19"/>
                  <a:gd name="T3" fmla="*/ 0 h 10"/>
                  <a:gd name="T4" fmla="*/ 19 w 19"/>
                  <a:gd name="T5" fmla="*/ 3 h 10"/>
                  <a:gd name="T6" fmla="*/ 0 w 19"/>
                  <a:gd name="T7" fmla="*/ 7 h 10"/>
                  <a:gd name="T8" fmla="*/ 0 w 19"/>
                  <a:gd name="T9" fmla="*/ 10 h 10"/>
                  <a:gd name="T10" fmla="*/ 19 w 19"/>
                  <a:gd name="T11" fmla="*/ 7 h 10"/>
                  <a:gd name="T12" fmla="*/ 19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0" y="3"/>
                    </a:moveTo>
                    <a:lnTo>
                      <a:pt x="19" y="0"/>
                    </a:lnTo>
                    <a:lnTo>
                      <a:pt x="19" y="3"/>
                    </a:lnTo>
                    <a:lnTo>
                      <a:pt x="0" y="7"/>
                    </a:lnTo>
                    <a:lnTo>
                      <a:pt x="0" y="10"/>
                    </a:lnTo>
                    <a:lnTo>
                      <a:pt x="19" y="7"/>
                    </a:lnTo>
                    <a:lnTo>
                      <a:pt x="1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 name="Freeform 359">
                <a:extLst>
                  <a:ext uri="{FF2B5EF4-FFF2-40B4-BE49-F238E27FC236}">
                    <a16:creationId xmlns:a16="http://schemas.microsoft.com/office/drawing/2014/main" id="{14235405-3858-5451-E5B7-9DD3CB1508D3}"/>
                  </a:ext>
                </a:extLst>
              </p:cNvPr>
              <p:cNvSpPr>
                <a:spLocks/>
              </p:cNvSpPr>
              <p:nvPr/>
            </p:nvSpPr>
            <p:spPr bwMode="auto">
              <a:xfrm>
                <a:off x="3829" y="1487"/>
                <a:ext cx="20" cy="17"/>
              </a:xfrm>
              <a:custGeom>
                <a:avLst/>
                <a:gdLst>
                  <a:gd name="T0" fmla="*/ 0 w 20"/>
                  <a:gd name="T1" fmla="*/ 10 h 17"/>
                  <a:gd name="T2" fmla="*/ 20 w 20"/>
                  <a:gd name="T3" fmla="*/ 0 h 17"/>
                  <a:gd name="T4" fmla="*/ 20 w 20"/>
                  <a:gd name="T5" fmla="*/ 4 h 17"/>
                  <a:gd name="T6" fmla="*/ 0 w 20"/>
                  <a:gd name="T7" fmla="*/ 13 h 17"/>
                  <a:gd name="T8" fmla="*/ 0 w 20"/>
                  <a:gd name="T9" fmla="*/ 17 h 17"/>
                  <a:gd name="T10" fmla="*/ 20 w 20"/>
                  <a:gd name="T11" fmla="*/ 7 h 17"/>
                  <a:gd name="T12" fmla="*/ 20 w 20"/>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4"/>
                    </a:lnTo>
                    <a:lnTo>
                      <a:pt x="0" y="13"/>
                    </a:lnTo>
                    <a:lnTo>
                      <a:pt x="0" y="1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4" name="Freeform 360">
                <a:extLst>
                  <a:ext uri="{FF2B5EF4-FFF2-40B4-BE49-F238E27FC236}">
                    <a16:creationId xmlns:a16="http://schemas.microsoft.com/office/drawing/2014/main" id="{1E333EDB-D628-D7DD-3B55-C5AE3F61B58E}"/>
                  </a:ext>
                </a:extLst>
              </p:cNvPr>
              <p:cNvSpPr>
                <a:spLocks/>
              </p:cNvSpPr>
              <p:nvPr/>
            </p:nvSpPr>
            <p:spPr bwMode="auto">
              <a:xfrm>
                <a:off x="3849" y="1471"/>
                <a:ext cx="17" cy="23"/>
              </a:xfrm>
              <a:custGeom>
                <a:avLst/>
                <a:gdLst>
                  <a:gd name="T0" fmla="*/ 0 w 17"/>
                  <a:gd name="T1" fmla="*/ 16 h 23"/>
                  <a:gd name="T2" fmla="*/ 17 w 17"/>
                  <a:gd name="T3" fmla="*/ 0 h 23"/>
                  <a:gd name="T4" fmla="*/ 17 w 17"/>
                  <a:gd name="T5" fmla="*/ 3 h 23"/>
                  <a:gd name="T6" fmla="*/ 0 w 17"/>
                  <a:gd name="T7" fmla="*/ 20 h 23"/>
                  <a:gd name="T8" fmla="*/ 0 w 17"/>
                  <a:gd name="T9" fmla="*/ 23 h 23"/>
                  <a:gd name="T10" fmla="*/ 17 w 17"/>
                  <a:gd name="T11" fmla="*/ 6 h 23"/>
                  <a:gd name="T12" fmla="*/ 17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16"/>
                    </a:moveTo>
                    <a:lnTo>
                      <a:pt x="17" y="0"/>
                    </a:lnTo>
                    <a:lnTo>
                      <a:pt x="17" y="3"/>
                    </a:lnTo>
                    <a:lnTo>
                      <a:pt x="0" y="20"/>
                    </a:lnTo>
                    <a:lnTo>
                      <a:pt x="0" y="23"/>
                    </a:lnTo>
                    <a:lnTo>
                      <a:pt x="17" y="6"/>
                    </a:lnTo>
                    <a:lnTo>
                      <a:pt x="1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5" name="Freeform 361">
                <a:extLst>
                  <a:ext uri="{FF2B5EF4-FFF2-40B4-BE49-F238E27FC236}">
                    <a16:creationId xmlns:a16="http://schemas.microsoft.com/office/drawing/2014/main" id="{DE1633EB-2A16-466D-E8A7-8CDA8D31347B}"/>
                  </a:ext>
                </a:extLst>
              </p:cNvPr>
              <p:cNvSpPr>
                <a:spLocks/>
              </p:cNvSpPr>
              <p:nvPr/>
            </p:nvSpPr>
            <p:spPr bwMode="auto">
              <a:xfrm>
                <a:off x="3862" y="1454"/>
                <a:ext cx="17" cy="20"/>
              </a:xfrm>
              <a:custGeom>
                <a:avLst/>
                <a:gdLst>
                  <a:gd name="T0" fmla="*/ 0 w 17"/>
                  <a:gd name="T1" fmla="*/ 20 h 20"/>
                  <a:gd name="T2" fmla="*/ 10 w 17"/>
                  <a:gd name="T3" fmla="*/ 0 h 20"/>
                  <a:gd name="T4" fmla="*/ 13 w 17"/>
                  <a:gd name="T5" fmla="*/ 0 h 20"/>
                  <a:gd name="T6" fmla="*/ 4 w 17"/>
                  <a:gd name="T7" fmla="*/ 20 h 20"/>
                  <a:gd name="T8" fmla="*/ 7 w 17"/>
                  <a:gd name="T9" fmla="*/ 20 h 20"/>
                  <a:gd name="T10" fmla="*/ 17 w 17"/>
                  <a:gd name="T11" fmla="*/ 0 h 20"/>
                  <a:gd name="T12" fmla="*/ 13 w 1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0" y="20"/>
                    </a:moveTo>
                    <a:lnTo>
                      <a:pt x="10" y="0"/>
                    </a:lnTo>
                    <a:lnTo>
                      <a:pt x="13" y="0"/>
                    </a:lnTo>
                    <a:lnTo>
                      <a:pt x="4" y="20"/>
                    </a:lnTo>
                    <a:lnTo>
                      <a:pt x="7" y="20"/>
                    </a:lnTo>
                    <a:lnTo>
                      <a:pt x="17"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6" name="Freeform 362">
                <a:extLst>
                  <a:ext uri="{FF2B5EF4-FFF2-40B4-BE49-F238E27FC236}">
                    <a16:creationId xmlns:a16="http://schemas.microsoft.com/office/drawing/2014/main" id="{4EEBBB0A-7909-0A7E-1D47-AEA96A755E0C}"/>
                  </a:ext>
                </a:extLst>
              </p:cNvPr>
              <p:cNvSpPr>
                <a:spLocks/>
              </p:cNvSpPr>
              <p:nvPr/>
            </p:nvSpPr>
            <p:spPr bwMode="auto">
              <a:xfrm>
                <a:off x="3872" y="1435"/>
                <a:ext cx="10" cy="19"/>
              </a:xfrm>
              <a:custGeom>
                <a:avLst/>
                <a:gdLst>
                  <a:gd name="T0" fmla="*/ 0 w 10"/>
                  <a:gd name="T1" fmla="*/ 19 h 19"/>
                  <a:gd name="T2" fmla="*/ 3 w 10"/>
                  <a:gd name="T3" fmla="*/ 0 h 19"/>
                  <a:gd name="T4" fmla="*/ 7 w 10"/>
                  <a:gd name="T5" fmla="*/ 0 h 19"/>
                  <a:gd name="T6" fmla="*/ 3 w 10"/>
                  <a:gd name="T7" fmla="*/ 19 h 19"/>
                  <a:gd name="T8" fmla="*/ 7 w 10"/>
                  <a:gd name="T9" fmla="*/ 19 h 19"/>
                  <a:gd name="T10" fmla="*/ 10 w 10"/>
                  <a:gd name="T11" fmla="*/ 0 h 19"/>
                  <a:gd name="T12" fmla="*/ 7 w 1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9">
                    <a:moveTo>
                      <a:pt x="0" y="19"/>
                    </a:moveTo>
                    <a:lnTo>
                      <a:pt x="3" y="0"/>
                    </a:lnTo>
                    <a:lnTo>
                      <a:pt x="7" y="0"/>
                    </a:lnTo>
                    <a:lnTo>
                      <a:pt x="3" y="19"/>
                    </a:lnTo>
                    <a:lnTo>
                      <a:pt x="7" y="19"/>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7" name="Freeform 363">
                <a:extLst>
                  <a:ext uri="{FF2B5EF4-FFF2-40B4-BE49-F238E27FC236}">
                    <a16:creationId xmlns:a16="http://schemas.microsoft.com/office/drawing/2014/main" id="{50B00A19-B2C2-516C-B5D6-00938EA146A7}"/>
                  </a:ext>
                </a:extLst>
              </p:cNvPr>
              <p:cNvSpPr>
                <a:spLocks/>
              </p:cNvSpPr>
              <p:nvPr/>
            </p:nvSpPr>
            <p:spPr bwMode="auto">
              <a:xfrm>
                <a:off x="3872" y="1411"/>
                <a:ext cx="10" cy="24"/>
              </a:xfrm>
              <a:custGeom>
                <a:avLst/>
                <a:gdLst>
                  <a:gd name="T0" fmla="*/ 3 w 10"/>
                  <a:gd name="T1" fmla="*/ 24 h 24"/>
                  <a:gd name="T2" fmla="*/ 0 w 10"/>
                  <a:gd name="T3" fmla="*/ 0 h 24"/>
                  <a:gd name="T4" fmla="*/ 3 w 10"/>
                  <a:gd name="T5" fmla="*/ 0 h 24"/>
                  <a:gd name="T6" fmla="*/ 7 w 10"/>
                  <a:gd name="T7" fmla="*/ 24 h 24"/>
                  <a:gd name="T8" fmla="*/ 10 w 10"/>
                  <a:gd name="T9" fmla="*/ 24 h 24"/>
                  <a:gd name="T10" fmla="*/ 7 w 10"/>
                  <a:gd name="T11" fmla="*/ 0 h 24"/>
                  <a:gd name="T12" fmla="*/ 3 w 10"/>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24"/>
                    </a:moveTo>
                    <a:lnTo>
                      <a:pt x="0" y="0"/>
                    </a:lnTo>
                    <a:lnTo>
                      <a:pt x="3" y="0"/>
                    </a:lnTo>
                    <a:lnTo>
                      <a:pt x="7" y="24"/>
                    </a:lnTo>
                    <a:lnTo>
                      <a:pt x="10" y="2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8" name="Freeform 364">
                <a:extLst>
                  <a:ext uri="{FF2B5EF4-FFF2-40B4-BE49-F238E27FC236}">
                    <a16:creationId xmlns:a16="http://schemas.microsoft.com/office/drawing/2014/main" id="{706B748B-15CA-BC23-DDF0-A4705E8BEF53}"/>
                  </a:ext>
                </a:extLst>
              </p:cNvPr>
              <p:cNvSpPr>
                <a:spLocks/>
              </p:cNvSpPr>
              <p:nvPr/>
            </p:nvSpPr>
            <p:spPr bwMode="auto">
              <a:xfrm>
                <a:off x="3862" y="1392"/>
                <a:ext cx="17" cy="19"/>
              </a:xfrm>
              <a:custGeom>
                <a:avLst/>
                <a:gdLst>
                  <a:gd name="T0" fmla="*/ 10 w 17"/>
                  <a:gd name="T1" fmla="*/ 19 h 19"/>
                  <a:gd name="T2" fmla="*/ 0 w 17"/>
                  <a:gd name="T3" fmla="*/ 0 h 19"/>
                  <a:gd name="T4" fmla="*/ 4 w 17"/>
                  <a:gd name="T5" fmla="*/ 0 h 19"/>
                  <a:gd name="T6" fmla="*/ 13 w 17"/>
                  <a:gd name="T7" fmla="*/ 19 h 19"/>
                  <a:gd name="T8" fmla="*/ 17 w 17"/>
                  <a:gd name="T9" fmla="*/ 19 h 19"/>
                  <a:gd name="T10" fmla="*/ 7 w 17"/>
                  <a:gd name="T11" fmla="*/ 0 h 19"/>
                  <a:gd name="T12" fmla="*/ 4 w 1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19"/>
                    </a:moveTo>
                    <a:lnTo>
                      <a:pt x="0" y="0"/>
                    </a:lnTo>
                    <a:lnTo>
                      <a:pt x="4" y="0"/>
                    </a:lnTo>
                    <a:lnTo>
                      <a:pt x="13" y="19"/>
                    </a:lnTo>
                    <a:lnTo>
                      <a:pt x="17" y="19"/>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9" name="Freeform 365">
                <a:extLst>
                  <a:ext uri="{FF2B5EF4-FFF2-40B4-BE49-F238E27FC236}">
                    <a16:creationId xmlns:a16="http://schemas.microsoft.com/office/drawing/2014/main" id="{780EB89A-FA9F-6F68-7241-E491EA1E2848}"/>
                  </a:ext>
                </a:extLst>
              </p:cNvPr>
              <p:cNvSpPr>
                <a:spLocks/>
              </p:cNvSpPr>
              <p:nvPr/>
            </p:nvSpPr>
            <p:spPr bwMode="auto">
              <a:xfrm>
                <a:off x="3849" y="1372"/>
                <a:ext cx="17" cy="23"/>
              </a:xfrm>
              <a:custGeom>
                <a:avLst/>
                <a:gdLst>
                  <a:gd name="T0" fmla="*/ 17 w 17"/>
                  <a:gd name="T1" fmla="*/ 16 h 23"/>
                  <a:gd name="T2" fmla="*/ 0 w 17"/>
                  <a:gd name="T3" fmla="*/ 0 h 23"/>
                  <a:gd name="T4" fmla="*/ 0 w 17"/>
                  <a:gd name="T5" fmla="*/ 3 h 23"/>
                  <a:gd name="T6" fmla="*/ 17 w 17"/>
                  <a:gd name="T7" fmla="*/ 20 h 23"/>
                  <a:gd name="T8" fmla="*/ 17 w 17"/>
                  <a:gd name="T9" fmla="*/ 23 h 23"/>
                  <a:gd name="T10" fmla="*/ 0 w 17"/>
                  <a:gd name="T11" fmla="*/ 7 h 23"/>
                  <a:gd name="T12" fmla="*/ 0 w 17"/>
                  <a:gd name="T13" fmla="*/ 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7" y="16"/>
                    </a:moveTo>
                    <a:lnTo>
                      <a:pt x="0" y="0"/>
                    </a:lnTo>
                    <a:lnTo>
                      <a:pt x="0" y="3"/>
                    </a:lnTo>
                    <a:lnTo>
                      <a:pt x="17" y="20"/>
                    </a:lnTo>
                    <a:lnTo>
                      <a:pt x="17" y="2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0" name="Freeform 366">
                <a:extLst>
                  <a:ext uri="{FF2B5EF4-FFF2-40B4-BE49-F238E27FC236}">
                    <a16:creationId xmlns:a16="http://schemas.microsoft.com/office/drawing/2014/main" id="{3D701400-5D26-A2E9-E70C-83722DBF4006}"/>
                  </a:ext>
                </a:extLst>
              </p:cNvPr>
              <p:cNvSpPr>
                <a:spLocks/>
              </p:cNvSpPr>
              <p:nvPr/>
            </p:nvSpPr>
            <p:spPr bwMode="auto">
              <a:xfrm>
                <a:off x="3829" y="136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1" name="Freeform 367">
                <a:extLst>
                  <a:ext uri="{FF2B5EF4-FFF2-40B4-BE49-F238E27FC236}">
                    <a16:creationId xmlns:a16="http://schemas.microsoft.com/office/drawing/2014/main" id="{6616852A-0141-E744-C64D-1AB852AB5D6B}"/>
                  </a:ext>
                </a:extLst>
              </p:cNvPr>
              <p:cNvSpPr>
                <a:spLocks/>
              </p:cNvSpPr>
              <p:nvPr/>
            </p:nvSpPr>
            <p:spPr bwMode="auto">
              <a:xfrm>
                <a:off x="3810" y="1359"/>
                <a:ext cx="19" cy="10"/>
              </a:xfrm>
              <a:custGeom>
                <a:avLst/>
                <a:gdLst>
                  <a:gd name="T0" fmla="*/ 19 w 19"/>
                  <a:gd name="T1" fmla="*/ 3 h 10"/>
                  <a:gd name="T2" fmla="*/ 0 w 19"/>
                  <a:gd name="T3" fmla="*/ 0 h 10"/>
                  <a:gd name="T4" fmla="*/ 0 w 19"/>
                  <a:gd name="T5" fmla="*/ 3 h 10"/>
                  <a:gd name="T6" fmla="*/ 19 w 19"/>
                  <a:gd name="T7" fmla="*/ 6 h 10"/>
                  <a:gd name="T8" fmla="*/ 19 w 19"/>
                  <a:gd name="T9" fmla="*/ 10 h 10"/>
                  <a:gd name="T10" fmla="*/ 0 w 19"/>
                  <a:gd name="T11" fmla="*/ 6 h 10"/>
                  <a:gd name="T12" fmla="*/ 0 w 19"/>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3"/>
                    </a:moveTo>
                    <a:lnTo>
                      <a:pt x="0" y="0"/>
                    </a:lnTo>
                    <a:lnTo>
                      <a:pt x="0" y="3"/>
                    </a:lnTo>
                    <a:lnTo>
                      <a:pt x="19" y="6"/>
                    </a:lnTo>
                    <a:lnTo>
                      <a:pt x="19"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2" name="Freeform 368">
                <a:extLst>
                  <a:ext uri="{FF2B5EF4-FFF2-40B4-BE49-F238E27FC236}">
                    <a16:creationId xmlns:a16="http://schemas.microsoft.com/office/drawing/2014/main" id="{117C88DB-560A-44BD-038F-BD97239660AF}"/>
                  </a:ext>
                </a:extLst>
              </p:cNvPr>
              <p:cNvSpPr>
                <a:spLocks/>
              </p:cNvSpPr>
              <p:nvPr/>
            </p:nvSpPr>
            <p:spPr bwMode="auto">
              <a:xfrm>
                <a:off x="3787" y="1359"/>
                <a:ext cx="23" cy="10"/>
              </a:xfrm>
              <a:custGeom>
                <a:avLst/>
                <a:gdLst>
                  <a:gd name="T0" fmla="*/ 23 w 23"/>
                  <a:gd name="T1" fmla="*/ 0 h 10"/>
                  <a:gd name="T2" fmla="*/ 0 w 23"/>
                  <a:gd name="T3" fmla="*/ 3 h 10"/>
                  <a:gd name="T4" fmla="*/ 0 w 23"/>
                  <a:gd name="T5" fmla="*/ 6 h 10"/>
                  <a:gd name="T6" fmla="*/ 23 w 23"/>
                  <a:gd name="T7" fmla="*/ 3 h 10"/>
                  <a:gd name="T8" fmla="*/ 23 w 23"/>
                  <a:gd name="T9" fmla="*/ 6 h 10"/>
                  <a:gd name="T10" fmla="*/ 0 w 23"/>
                  <a:gd name="T11" fmla="*/ 10 h 10"/>
                  <a:gd name="T12" fmla="*/ 0 w 2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0"/>
                    </a:moveTo>
                    <a:lnTo>
                      <a:pt x="0" y="3"/>
                    </a:lnTo>
                    <a:lnTo>
                      <a:pt x="0" y="6"/>
                    </a:lnTo>
                    <a:lnTo>
                      <a:pt x="23" y="3"/>
                    </a:lnTo>
                    <a:lnTo>
                      <a:pt x="23"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3" name="Freeform 369">
                <a:extLst>
                  <a:ext uri="{FF2B5EF4-FFF2-40B4-BE49-F238E27FC236}">
                    <a16:creationId xmlns:a16="http://schemas.microsoft.com/office/drawing/2014/main" id="{52D91ECB-2956-DA1E-EAE9-44AD5A66EE61}"/>
                  </a:ext>
                </a:extLst>
              </p:cNvPr>
              <p:cNvSpPr>
                <a:spLocks/>
              </p:cNvSpPr>
              <p:nvPr/>
            </p:nvSpPr>
            <p:spPr bwMode="auto">
              <a:xfrm>
                <a:off x="3767" y="1362"/>
                <a:ext cx="20" cy="17"/>
              </a:xfrm>
              <a:custGeom>
                <a:avLst/>
                <a:gdLst>
                  <a:gd name="T0" fmla="*/ 20 w 20"/>
                  <a:gd name="T1" fmla="*/ 0 h 17"/>
                  <a:gd name="T2" fmla="*/ 0 w 20"/>
                  <a:gd name="T3" fmla="*/ 10 h 17"/>
                  <a:gd name="T4" fmla="*/ 0 w 20"/>
                  <a:gd name="T5" fmla="*/ 13 h 17"/>
                  <a:gd name="T6" fmla="*/ 20 w 20"/>
                  <a:gd name="T7" fmla="*/ 3 h 17"/>
                  <a:gd name="T8" fmla="*/ 20 w 20"/>
                  <a:gd name="T9" fmla="*/ 7 h 17"/>
                  <a:gd name="T10" fmla="*/ 0 w 20"/>
                  <a:gd name="T11" fmla="*/ 17 h 17"/>
                  <a:gd name="T12" fmla="*/ 0 w 2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0"/>
                    </a:moveTo>
                    <a:lnTo>
                      <a:pt x="0" y="10"/>
                    </a:lnTo>
                    <a:lnTo>
                      <a:pt x="0" y="13"/>
                    </a:lnTo>
                    <a:lnTo>
                      <a:pt x="20" y="3"/>
                    </a:lnTo>
                    <a:lnTo>
                      <a:pt x="2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4" name="Freeform 370">
                <a:extLst>
                  <a:ext uri="{FF2B5EF4-FFF2-40B4-BE49-F238E27FC236}">
                    <a16:creationId xmlns:a16="http://schemas.microsoft.com/office/drawing/2014/main" id="{69051D65-7E3A-AECA-1A11-8216E2844BDD}"/>
                  </a:ext>
                </a:extLst>
              </p:cNvPr>
              <p:cNvSpPr>
                <a:spLocks/>
              </p:cNvSpPr>
              <p:nvPr/>
            </p:nvSpPr>
            <p:spPr bwMode="auto">
              <a:xfrm>
                <a:off x="3750" y="1375"/>
                <a:ext cx="20" cy="17"/>
              </a:xfrm>
              <a:custGeom>
                <a:avLst/>
                <a:gdLst>
                  <a:gd name="T0" fmla="*/ 13 w 20"/>
                  <a:gd name="T1" fmla="*/ 0 h 17"/>
                  <a:gd name="T2" fmla="*/ 0 w 20"/>
                  <a:gd name="T3" fmla="*/ 17 h 17"/>
                  <a:gd name="T4" fmla="*/ 4 w 20"/>
                  <a:gd name="T5" fmla="*/ 17 h 17"/>
                  <a:gd name="T6" fmla="*/ 17 w 20"/>
                  <a:gd name="T7" fmla="*/ 0 h 17"/>
                  <a:gd name="T8" fmla="*/ 20 w 20"/>
                  <a:gd name="T9" fmla="*/ 0 h 17"/>
                  <a:gd name="T10" fmla="*/ 7 w 20"/>
                  <a:gd name="T11" fmla="*/ 17 h 17"/>
                  <a:gd name="T12" fmla="*/ 4 w 20"/>
                  <a:gd name="T13" fmla="*/ 1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13" y="0"/>
                    </a:moveTo>
                    <a:lnTo>
                      <a:pt x="0" y="17"/>
                    </a:lnTo>
                    <a:lnTo>
                      <a:pt x="4" y="17"/>
                    </a:lnTo>
                    <a:lnTo>
                      <a:pt x="17" y="0"/>
                    </a:lnTo>
                    <a:lnTo>
                      <a:pt x="20" y="0"/>
                    </a:lnTo>
                    <a:lnTo>
                      <a:pt x="7" y="17"/>
                    </a:lnTo>
                    <a:lnTo>
                      <a:pt x="4"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5" name="Freeform 371">
                <a:extLst>
                  <a:ext uri="{FF2B5EF4-FFF2-40B4-BE49-F238E27FC236}">
                    <a16:creationId xmlns:a16="http://schemas.microsoft.com/office/drawing/2014/main" id="{70EDC1A0-F2B5-810E-603B-BC7C9B4B1A2C}"/>
                  </a:ext>
                </a:extLst>
              </p:cNvPr>
              <p:cNvSpPr>
                <a:spLocks/>
              </p:cNvSpPr>
              <p:nvPr/>
            </p:nvSpPr>
            <p:spPr bwMode="auto">
              <a:xfrm>
                <a:off x="3740" y="1392"/>
                <a:ext cx="17" cy="19"/>
              </a:xfrm>
              <a:custGeom>
                <a:avLst/>
                <a:gdLst>
                  <a:gd name="T0" fmla="*/ 10 w 17"/>
                  <a:gd name="T1" fmla="*/ 0 h 19"/>
                  <a:gd name="T2" fmla="*/ 0 w 17"/>
                  <a:gd name="T3" fmla="*/ 19 h 19"/>
                  <a:gd name="T4" fmla="*/ 4 w 17"/>
                  <a:gd name="T5" fmla="*/ 19 h 19"/>
                  <a:gd name="T6" fmla="*/ 14 w 17"/>
                  <a:gd name="T7" fmla="*/ 0 h 19"/>
                  <a:gd name="T8" fmla="*/ 17 w 17"/>
                  <a:gd name="T9" fmla="*/ 0 h 19"/>
                  <a:gd name="T10" fmla="*/ 7 w 17"/>
                  <a:gd name="T11" fmla="*/ 19 h 19"/>
                  <a:gd name="T12" fmla="*/ 4 w 17"/>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9">
                    <a:moveTo>
                      <a:pt x="10" y="0"/>
                    </a:moveTo>
                    <a:lnTo>
                      <a:pt x="0" y="19"/>
                    </a:lnTo>
                    <a:lnTo>
                      <a:pt x="4" y="19"/>
                    </a:lnTo>
                    <a:lnTo>
                      <a:pt x="14" y="0"/>
                    </a:lnTo>
                    <a:lnTo>
                      <a:pt x="17" y="0"/>
                    </a:lnTo>
                    <a:lnTo>
                      <a:pt x="7" y="19"/>
                    </a:lnTo>
                    <a:lnTo>
                      <a:pt x="4"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6" name="Freeform 372">
                <a:extLst>
                  <a:ext uri="{FF2B5EF4-FFF2-40B4-BE49-F238E27FC236}">
                    <a16:creationId xmlns:a16="http://schemas.microsoft.com/office/drawing/2014/main" id="{521FB08E-6D74-E73A-4743-513CD8A814D7}"/>
                  </a:ext>
                </a:extLst>
              </p:cNvPr>
              <p:cNvSpPr>
                <a:spLocks/>
              </p:cNvSpPr>
              <p:nvPr/>
            </p:nvSpPr>
            <p:spPr bwMode="auto">
              <a:xfrm>
                <a:off x="3737" y="1411"/>
                <a:ext cx="10" cy="24"/>
              </a:xfrm>
              <a:custGeom>
                <a:avLst/>
                <a:gdLst>
                  <a:gd name="T0" fmla="*/ 3 w 10"/>
                  <a:gd name="T1" fmla="*/ 0 h 24"/>
                  <a:gd name="T2" fmla="*/ 0 w 10"/>
                  <a:gd name="T3" fmla="*/ 24 h 24"/>
                  <a:gd name="T4" fmla="*/ 3 w 10"/>
                  <a:gd name="T5" fmla="*/ 24 h 24"/>
                  <a:gd name="T6" fmla="*/ 7 w 10"/>
                  <a:gd name="T7" fmla="*/ 0 h 24"/>
                  <a:gd name="T8" fmla="*/ 10 w 10"/>
                  <a:gd name="T9" fmla="*/ 0 h 24"/>
                  <a:gd name="T10" fmla="*/ 7 w 10"/>
                  <a:gd name="T11" fmla="*/ 24 h 24"/>
                  <a:gd name="T12" fmla="*/ 3 w 10"/>
                  <a:gd name="T13" fmla="*/ 2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4">
                    <a:moveTo>
                      <a:pt x="3" y="0"/>
                    </a:moveTo>
                    <a:lnTo>
                      <a:pt x="0" y="24"/>
                    </a:lnTo>
                    <a:lnTo>
                      <a:pt x="3" y="24"/>
                    </a:lnTo>
                    <a:lnTo>
                      <a:pt x="7" y="0"/>
                    </a:lnTo>
                    <a:lnTo>
                      <a:pt x="10" y="0"/>
                    </a:lnTo>
                    <a:lnTo>
                      <a:pt x="7" y="24"/>
                    </a:lnTo>
                    <a:lnTo>
                      <a:pt x="3" y="2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7" name="Freeform 373">
                <a:extLst>
                  <a:ext uri="{FF2B5EF4-FFF2-40B4-BE49-F238E27FC236}">
                    <a16:creationId xmlns:a16="http://schemas.microsoft.com/office/drawing/2014/main" id="{9E6DC518-B11D-A90D-0AA2-6EDD0F6E9EBF}"/>
                  </a:ext>
                </a:extLst>
              </p:cNvPr>
              <p:cNvSpPr>
                <a:spLocks/>
              </p:cNvSpPr>
              <p:nvPr/>
            </p:nvSpPr>
            <p:spPr bwMode="auto">
              <a:xfrm>
                <a:off x="3767" y="1435"/>
                <a:ext cx="6" cy="13"/>
              </a:xfrm>
              <a:custGeom>
                <a:avLst/>
                <a:gdLst>
                  <a:gd name="T0" fmla="*/ 0 w 6"/>
                  <a:gd name="T1" fmla="*/ 0 h 13"/>
                  <a:gd name="T2" fmla="*/ 0 w 6"/>
                  <a:gd name="T3" fmla="*/ 13 h 13"/>
                  <a:gd name="T4" fmla="*/ 3 w 6"/>
                  <a:gd name="T5" fmla="*/ 13 h 13"/>
                  <a:gd name="T6" fmla="*/ 3 w 6"/>
                  <a:gd name="T7" fmla="*/ 0 h 13"/>
                  <a:gd name="T8" fmla="*/ 6 w 6"/>
                  <a:gd name="T9" fmla="*/ 0 h 13"/>
                  <a:gd name="T10" fmla="*/ 6 w 6"/>
                  <a:gd name="T11" fmla="*/ 13 h 13"/>
                  <a:gd name="T12" fmla="*/ 3 w 6"/>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0" y="13"/>
                    </a:lnTo>
                    <a:lnTo>
                      <a:pt x="3" y="13"/>
                    </a:lnTo>
                    <a:lnTo>
                      <a:pt x="3" y="0"/>
                    </a:lnTo>
                    <a:lnTo>
                      <a:pt x="6" y="0"/>
                    </a:lnTo>
                    <a:lnTo>
                      <a:pt x="6" y="13"/>
                    </a:lnTo>
                    <a:lnTo>
                      <a:pt x="3"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8" name="Freeform 374">
                <a:extLst>
                  <a:ext uri="{FF2B5EF4-FFF2-40B4-BE49-F238E27FC236}">
                    <a16:creationId xmlns:a16="http://schemas.microsoft.com/office/drawing/2014/main" id="{F87B404C-4CB5-B5FC-A1DC-7D63D3E751B4}"/>
                  </a:ext>
                </a:extLst>
              </p:cNvPr>
              <p:cNvSpPr>
                <a:spLocks/>
              </p:cNvSpPr>
              <p:nvPr/>
            </p:nvSpPr>
            <p:spPr bwMode="auto">
              <a:xfrm>
                <a:off x="3767" y="1448"/>
                <a:ext cx="13" cy="10"/>
              </a:xfrm>
              <a:custGeom>
                <a:avLst/>
                <a:gdLst>
                  <a:gd name="T0" fmla="*/ 0 w 13"/>
                  <a:gd name="T1" fmla="*/ 0 h 10"/>
                  <a:gd name="T2" fmla="*/ 6 w 13"/>
                  <a:gd name="T3" fmla="*/ 10 h 10"/>
                  <a:gd name="T4" fmla="*/ 10 w 13"/>
                  <a:gd name="T5" fmla="*/ 10 h 10"/>
                  <a:gd name="T6" fmla="*/ 3 w 13"/>
                  <a:gd name="T7" fmla="*/ 0 h 10"/>
                  <a:gd name="T8" fmla="*/ 6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6" y="10"/>
                    </a:lnTo>
                    <a:lnTo>
                      <a:pt x="10" y="10"/>
                    </a:lnTo>
                    <a:lnTo>
                      <a:pt x="3" y="0"/>
                    </a:lnTo>
                    <a:lnTo>
                      <a:pt x="6"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9" name="Freeform 375">
                <a:extLst>
                  <a:ext uri="{FF2B5EF4-FFF2-40B4-BE49-F238E27FC236}">
                    <a16:creationId xmlns:a16="http://schemas.microsoft.com/office/drawing/2014/main" id="{2B2FB74A-2C79-9945-FA83-B6D9E58D326C}"/>
                  </a:ext>
                </a:extLst>
              </p:cNvPr>
              <p:cNvSpPr>
                <a:spLocks/>
              </p:cNvSpPr>
              <p:nvPr/>
            </p:nvSpPr>
            <p:spPr bwMode="auto">
              <a:xfrm>
                <a:off x="3777" y="1454"/>
                <a:ext cx="10" cy="17"/>
              </a:xfrm>
              <a:custGeom>
                <a:avLst/>
                <a:gdLst>
                  <a:gd name="T0" fmla="*/ 0 w 10"/>
                  <a:gd name="T1" fmla="*/ 0 h 17"/>
                  <a:gd name="T2" fmla="*/ 10 w 10"/>
                  <a:gd name="T3" fmla="*/ 10 h 17"/>
                  <a:gd name="T4" fmla="*/ 10 w 10"/>
                  <a:gd name="T5" fmla="*/ 13 h 17"/>
                  <a:gd name="T6" fmla="*/ 0 w 10"/>
                  <a:gd name="T7" fmla="*/ 4 h 17"/>
                  <a:gd name="T8" fmla="*/ 0 w 10"/>
                  <a:gd name="T9" fmla="*/ 7 h 17"/>
                  <a:gd name="T10" fmla="*/ 10 w 10"/>
                  <a:gd name="T11" fmla="*/ 17 h 17"/>
                  <a:gd name="T12" fmla="*/ 1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0" y="0"/>
                    </a:moveTo>
                    <a:lnTo>
                      <a:pt x="10" y="10"/>
                    </a:lnTo>
                    <a:lnTo>
                      <a:pt x="10" y="13"/>
                    </a:lnTo>
                    <a:lnTo>
                      <a:pt x="0" y="4"/>
                    </a:lnTo>
                    <a:lnTo>
                      <a:pt x="0" y="7"/>
                    </a:lnTo>
                    <a:lnTo>
                      <a:pt x="10" y="17"/>
                    </a:lnTo>
                    <a:lnTo>
                      <a:pt x="1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0" name="Freeform 376">
                <a:extLst>
                  <a:ext uri="{FF2B5EF4-FFF2-40B4-BE49-F238E27FC236}">
                    <a16:creationId xmlns:a16="http://schemas.microsoft.com/office/drawing/2014/main" id="{34A9B667-9B25-9B89-B703-1F5C1D15D722}"/>
                  </a:ext>
                </a:extLst>
              </p:cNvPr>
              <p:cNvSpPr>
                <a:spLocks/>
              </p:cNvSpPr>
              <p:nvPr/>
            </p:nvSpPr>
            <p:spPr bwMode="auto">
              <a:xfrm>
                <a:off x="3787" y="1464"/>
                <a:ext cx="9" cy="10"/>
              </a:xfrm>
              <a:custGeom>
                <a:avLst/>
                <a:gdLst>
                  <a:gd name="T0" fmla="*/ 0 w 9"/>
                  <a:gd name="T1" fmla="*/ 0 h 10"/>
                  <a:gd name="T2" fmla="*/ 9 w 9"/>
                  <a:gd name="T3" fmla="*/ 3 h 10"/>
                  <a:gd name="T4" fmla="*/ 9 w 9"/>
                  <a:gd name="T5" fmla="*/ 7 h 10"/>
                  <a:gd name="T6" fmla="*/ 0 w 9"/>
                  <a:gd name="T7" fmla="*/ 3 h 10"/>
                  <a:gd name="T8" fmla="*/ 0 w 9"/>
                  <a:gd name="T9" fmla="*/ 7 h 10"/>
                  <a:gd name="T10" fmla="*/ 9 w 9"/>
                  <a:gd name="T11" fmla="*/ 10 h 10"/>
                  <a:gd name="T12" fmla="*/ 9 w 9"/>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9" y="3"/>
                    </a:lnTo>
                    <a:lnTo>
                      <a:pt x="9" y="7"/>
                    </a:lnTo>
                    <a:lnTo>
                      <a:pt x="0" y="3"/>
                    </a:lnTo>
                    <a:lnTo>
                      <a:pt x="0" y="7"/>
                    </a:lnTo>
                    <a:lnTo>
                      <a:pt x="9" y="10"/>
                    </a:lnTo>
                    <a:lnTo>
                      <a:pt x="9"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1" name="Freeform 377">
                <a:extLst>
                  <a:ext uri="{FF2B5EF4-FFF2-40B4-BE49-F238E27FC236}">
                    <a16:creationId xmlns:a16="http://schemas.microsoft.com/office/drawing/2014/main" id="{D17FC0F4-CB6F-4A3B-5821-C14A9891DE52}"/>
                  </a:ext>
                </a:extLst>
              </p:cNvPr>
              <p:cNvSpPr>
                <a:spLocks/>
              </p:cNvSpPr>
              <p:nvPr/>
            </p:nvSpPr>
            <p:spPr bwMode="auto">
              <a:xfrm>
                <a:off x="3796" y="1467"/>
                <a:ext cx="14" cy="10"/>
              </a:xfrm>
              <a:custGeom>
                <a:avLst/>
                <a:gdLst>
                  <a:gd name="T0" fmla="*/ 0 w 14"/>
                  <a:gd name="T1" fmla="*/ 0 h 10"/>
                  <a:gd name="T2" fmla="*/ 14 w 14"/>
                  <a:gd name="T3" fmla="*/ 4 h 10"/>
                  <a:gd name="T4" fmla="*/ 14 w 14"/>
                  <a:gd name="T5" fmla="*/ 7 h 10"/>
                  <a:gd name="T6" fmla="*/ 0 w 14"/>
                  <a:gd name="T7" fmla="*/ 4 h 10"/>
                  <a:gd name="T8" fmla="*/ 0 w 14"/>
                  <a:gd name="T9" fmla="*/ 7 h 10"/>
                  <a:gd name="T10" fmla="*/ 14 w 14"/>
                  <a:gd name="T11" fmla="*/ 10 h 10"/>
                  <a:gd name="T12" fmla="*/ 14 w 1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0" y="0"/>
                    </a:moveTo>
                    <a:lnTo>
                      <a:pt x="14" y="4"/>
                    </a:lnTo>
                    <a:lnTo>
                      <a:pt x="14" y="7"/>
                    </a:lnTo>
                    <a:lnTo>
                      <a:pt x="0" y="4"/>
                    </a:lnTo>
                    <a:lnTo>
                      <a:pt x="0" y="7"/>
                    </a:lnTo>
                    <a:lnTo>
                      <a:pt x="14" y="10"/>
                    </a:lnTo>
                    <a:lnTo>
                      <a:pt x="1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2" name="Freeform 378">
                <a:extLst>
                  <a:ext uri="{FF2B5EF4-FFF2-40B4-BE49-F238E27FC236}">
                    <a16:creationId xmlns:a16="http://schemas.microsoft.com/office/drawing/2014/main" id="{DC3866F1-7720-7D34-52B8-96F8BD0D16EC}"/>
                  </a:ext>
                </a:extLst>
              </p:cNvPr>
              <p:cNvSpPr>
                <a:spLocks/>
              </p:cNvSpPr>
              <p:nvPr/>
            </p:nvSpPr>
            <p:spPr bwMode="auto">
              <a:xfrm>
                <a:off x="3810" y="1467"/>
                <a:ext cx="13" cy="10"/>
              </a:xfrm>
              <a:custGeom>
                <a:avLst/>
                <a:gdLst>
                  <a:gd name="T0" fmla="*/ 0 w 13"/>
                  <a:gd name="T1" fmla="*/ 4 h 10"/>
                  <a:gd name="T2" fmla="*/ 13 w 13"/>
                  <a:gd name="T3" fmla="*/ 0 h 10"/>
                  <a:gd name="T4" fmla="*/ 13 w 13"/>
                  <a:gd name="T5" fmla="*/ 4 h 10"/>
                  <a:gd name="T6" fmla="*/ 0 w 13"/>
                  <a:gd name="T7" fmla="*/ 7 h 10"/>
                  <a:gd name="T8" fmla="*/ 0 w 13"/>
                  <a:gd name="T9" fmla="*/ 10 h 10"/>
                  <a:gd name="T10" fmla="*/ 13 w 13"/>
                  <a:gd name="T11" fmla="*/ 7 h 10"/>
                  <a:gd name="T12" fmla="*/ 13 w 13"/>
                  <a:gd name="T13" fmla="*/ 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4"/>
                    </a:moveTo>
                    <a:lnTo>
                      <a:pt x="13" y="0"/>
                    </a:lnTo>
                    <a:lnTo>
                      <a:pt x="13" y="4"/>
                    </a:lnTo>
                    <a:lnTo>
                      <a:pt x="0" y="7"/>
                    </a:lnTo>
                    <a:lnTo>
                      <a:pt x="0" y="10"/>
                    </a:lnTo>
                    <a:lnTo>
                      <a:pt x="13" y="7"/>
                    </a:lnTo>
                    <a:lnTo>
                      <a:pt x="1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 name="Freeform 379">
                <a:extLst>
                  <a:ext uri="{FF2B5EF4-FFF2-40B4-BE49-F238E27FC236}">
                    <a16:creationId xmlns:a16="http://schemas.microsoft.com/office/drawing/2014/main" id="{5BDC51EA-CF64-5790-67A9-5425FAD16ADA}"/>
                  </a:ext>
                </a:extLst>
              </p:cNvPr>
              <p:cNvSpPr>
                <a:spLocks/>
              </p:cNvSpPr>
              <p:nvPr/>
            </p:nvSpPr>
            <p:spPr bwMode="auto">
              <a:xfrm>
                <a:off x="3823" y="1464"/>
                <a:ext cx="10" cy="10"/>
              </a:xfrm>
              <a:custGeom>
                <a:avLst/>
                <a:gdLst>
                  <a:gd name="T0" fmla="*/ 0 w 10"/>
                  <a:gd name="T1" fmla="*/ 3 h 10"/>
                  <a:gd name="T2" fmla="*/ 10 w 10"/>
                  <a:gd name="T3" fmla="*/ 0 h 10"/>
                  <a:gd name="T4" fmla="*/ 10 w 10"/>
                  <a:gd name="T5" fmla="*/ 3 h 10"/>
                  <a:gd name="T6" fmla="*/ 0 w 10"/>
                  <a:gd name="T7" fmla="*/ 7 h 10"/>
                  <a:gd name="T8" fmla="*/ 0 w 10"/>
                  <a:gd name="T9" fmla="*/ 10 h 10"/>
                  <a:gd name="T10" fmla="*/ 10 w 10"/>
                  <a:gd name="T11" fmla="*/ 7 h 10"/>
                  <a:gd name="T12" fmla="*/ 10 w 10"/>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3"/>
                    </a:moveTo>
                    <a:lnTo>
                      <a:pt x="10" y="0"/>
                    </a:lnTo>
                    <a:lnTo>
                      <a:pt x="10" y="3"/>
                    </a:lnTo>
                    <a:lnTo>
                      <a:pt x="0" y="7"/>
                    </a:lnTo>
                    <a:lnTo>
                      <a:pt x="0" y="10"/>
                    </a:lnTo>
                    <a:lnTo>
                      <a:pt x="10" y="7"/>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4" name="Freeform 380">
                <a:extLst>
                  <a:ext uri="{FF2B5EF4-FFF2-40B4-BE49-F238E27FC236}">
                    <a16:creationId xmlns:a16="http://schemas.microsoft.com/office/drawing/2014/main" id="{8991DEE0-587D-D851-DF0C-92C862D88516}"/>
                  </a:ext>
                </a:extLst>
              </p:cNvPr>
              <p:cNvSpPr>
                <a:spLocks/>
              </p:cNvSpPr>
              <p:nvPr/>
            </p:nvSpPr>
            <p:spPr bwMode="auto">
              <a:xfrm>
                <a:off x="3833" y="1454"/>
                <a:ext cx="9" cy="17"/>
              </a:xfrm>
              <a:custGeom>
                <a:avLst/>
                <a:gdLst>
                  <a:gd name="T0" fmla="*/ 0 w 9"/>
                  <a:gd name="T1" fmla="*/ 10 h 17"/>
                  <a:gd name="T2" fmla="*/ 9 w 9"/>
                  <a:gd name="T3" fmla="*/ 0 h 17"/>
                  <a:gd name="T4" fmla="*/ 9 w 9"/>
                  <a:gd name="T5" fmla="*/ 4 h 17"/>
                  <a:gd name="T6" fmla="*/ 0 w 9"/>
                  <a:gd name="T7" fmla="*/ 13 h 17"/>
                  <a:gd name="T8" fmla="*/ 0 w 9"/>
                  <a:gd name="T9" fmla="*/ 17 h 17"/>
                  <a:gd name="T10" fmla="*/ 9 w 9"/>
                  <a:gd name="T11" fmla="*/ 7 h 17"/>
                  <a:gd name="T12" fmla="*/ 9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0" y="10"/>
                    </a:moveTo>
                    <a:lnTo>
                      <a:pt x="9" y="0"/>
                    </a:lnTo>
                    <a:lnTo>
                      <a:pt x="9" y="4"/>
                    </a:lnTo>
                    <a:lnTo>
                      <a:pt x="0" y="13"/>
                    </a:lnTo>
                    <a:lnTo>
                      <a:pt x="0" y="17"/>
                    </a:lnTo>
                    <a:lnTo>
                      <a:pt x="9" y="7"/>
                    </a:lnTo>
                    <a:lnTo>
                      <a:pt x="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5" name="Freeform 381">
                <a:extLst>
                  <a:ext uri="{FF2B5EF4-FFF2-40B4-BE49-F238E27FC236}">
                    <a16:creationId xmlns:a16="http://schemas.microsoft.com/office/drawing/2014/main" id="{6BFF326E-25A1-53DE-6CC5-FFA8B895B2F7}"/>
                  </a:ext>
                </a:extLst>
              </p:cNvPr>
              <p:cNvSpPr>
                <a:spLocks/>
              </p:cNvSpPr>
              <p:nvPr/>
            </p:nvSpPr>
            <p:spPr bwMode="auto">
              <a:xfrm>
                <a:off x="3839" y="1448"/>
                <a:ext cx="13" cy="10"/>
              </a:xfrm>
              <a:custGeom>
                <a:avLst/>
                <a:gdLst>
                  <a:gd name="T0" fmla="*/ 0 w 13"/>
                  <a:gd name="T1" fmla="*/ 10 h 10"/>
                  <a:gd name="T2" fmla="*/ 7 w 13"/>
                  <a:gd name="T3" fmla="*/ 0 h 10"/>
                  <a:gd name="T4" fmla="*/ 10 w 13"/>
                  <a:gd name="T5" fmla="*/ 0 h 10"/>
                  <a:gd name="T6" fmla="*/ 3 w 13"/>
                  <a:gd name="T7" fmla="*/ 10 h 10"/>
                  <a:gd name="T8" fmla="*/ 7 w 13"/>
                  <a:gd name="T9" fmla="*/ 10 h 10"/>
                  <a:gd name="T10" fmla="*/ 13 w 13"/>
                  <a:gd name="T11" fmla="*/ 0 h 10"/>
                  <a:gd name="T12" fmla="*/ 10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10"/>
                    </a:moveTo>
                    <a:lnTo>
                      <a:pt x="7" y="0"/>
                    </a:lnTo>
                    <a:lnTo>
                      <a:pt x="10" y="0"/>
                    </a:lnTo>
                    <a:lnTo>
                      <a:pt x="3" y="10"/>
                    </a:lnTo>
                    <a:lnTo>
                      <a:pt x="7" y="10"/>
                    </a:lnTo>
                    <a:lnTo>
                      <a:pt x="13" y="0"/>
                    </a:lnTo>
                    <a:lnTo>
                      <a:pt x="10"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6" name="Freeform 382">
                <a:extLst>
                  <a:ext uri="{FF2B5EF4-FFF2-40B4-BE49-F238E27FC236}">
                    <a16:creationId xmlns:a16="http://schemas.microsoft.com/office/drawing/2014/main" id="{3DF800D4-BF66-108D-2038-6D9AFC1B2425}"/>
                  </a:ext>
                </a:extLst>
              </p:cNvPr>
              <p:cNvSpPr>
                <a:spLocks/>
              </p:cNvSpPr>
              <p:nvPr/>
            </p:nvSpPr>
            <p:spPr bwMode="auto">
              <a:xfrm>
                <a:off x="3846" y="1435"/>
                <a:ext cx="6" cy="13"/>
              </a:xfrm>
              <a:custGeom>
                <a:avLst/>
                <a:gdLst>
                  <a:gd name="T0" fmla="*/ 0 w 6"/>
                  <a:gd name="T1" fmla="*/ 13 h 13"/>
                  <a:gd name="T2" fmla="*/ 0 w 6"/>
                  <a:gd name="T3" fmla="*/ 0 h 13"/>
                  <a:gd name="T4" fmla="*/ 3 w 6"/>
                  <a:gd name="T5" fmla="*/ 0 h 13"/>
                  <a:gd name="T6" fmla="*/ 3 w 6"/>
                  <a:gd name="T7" fmla="*/ 13 h 13"/>
                  <a:gd name="T8" fmla="*/ 6 w 6"/>
                  <a:gd name="T9" fmla="*/ 13 h 13"/>
                  <a:gd name="T10" fmla="*/ 6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13"/>
                    </a:moveTo>
                    <a:lnTo>
                      <a:pt x="0" y="0"/>
                    </a:lnTo>
                    <a:lnTo>
                      <a:pt x="3" y="0"/>
                    </a:lnTo>
                    <a:lnTo>
                      <a:pt x="3" y="13"/>
                    </a:lnTo>
                    <a:lnTo>
                      <a:pt x="6" y="1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7" name="Freeform 383">
                <a:extLst>
                  <a:ext uri="{FF2B5EF4-FFF2-40B4-BE49-F238E27FC236}">
                    <a16:creationId xmlns:a16="http://schemas.microsoft.com/office/drawing/2014/main" id="{AE874495-04F5-FB6C-2483-B711C3BA0BF8}"/>
                  </a:ext>
                </a:extLst>
              </p:cNvPr>
              <p:cNvSpPr>
                <a:spLocks/>
              </p:cNvSpPr>
              <p:nvPr/>
            </p:nvSpPr>
            <p:spPr bwMode="auto">
              <a:xfrm>
                <a:off x="3846" y="1421"/>
                <a:ext cx="6" cy="14"/>
              </a:xfrm>
              <a:custGeom>
                <a:avLst/>
                <a:gdLst>
                  <a:gd name="T0" fmla="*/ 0 w 6"/>
                  <a:gd name="T1" fmla="*/ 14 h 14"/>
                  <a:gd name="T2" fmla="*/ 0 w 6"/>
                  <a:gd name="T3" fmla="*/ 0 h 14"/>
                  <a:gd name="T4" fmla="*/ 3 w 6"/>
                  <a:gd name="T5" fmla="*/ 0 h 14"/>
                  <a:gd name="T6" fmla="*/ 3 w 6"/>
                  <a:gd name="T7" fmla="*/ 14 h 14"/>
                  <a:gd name="T8" fmla="*/ 6 w 6"/>
                  <a:gd name="T9" fmla="*/ 14 h 14"/>
                  <a:gd name="T10" fmla="*/ 6 w 6"/>
                  <a:gd name="T11" fmla="*/ 0 h 14"/>
                  <a:gd name="T12" fmla="*/ 3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14"/>
                    </a:moveTo>
                    <a:lnTo>
                      <a:pt x="0" y="0"/>
                    </a:lnTo>
                    <a:lnTo>
                      <a:pt x="3" y="0"/>
                    </a:lnTo>
                    <a:lnTo>
                      <a:pt x="3" y="14"/>
                    </a:lnTo>
                    <a:lnTo>
                      <a:pt x="6" y="1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8" name="Freeform 384">
                <a:extLst>
                  <a:ext uri="{FF2B5EF4-FFF2-40B4-BE49-F238E27FC236}">
                    <a16:creationId xmlns:a16="http://schemas.microsoft.com/office/drawing/2014/main" id="{6411C3F3-B5B2-F494-44A1-BC2E0BD48BEB}"/>
                  </a:ext>
                </a:extLst>
              </p:cNvPr>
              <p:cNvSpPr>
                <a:spLocks/>
              </p:cNvSpPr>
              <p:nvPr/>
            </p:nvSpPr>
            <p:spPr bwMode="auto">
              <a:xfrm>
                <a:off x="3839" y="1411"/>
                <a:ext cx="13" cy="10"/>
              </a:xfrm>
              <a:custGeom>
                <a:avLst/>
                <a:gdLst>
                  <a:gd name="T0" fmla="*/ 7 w 13"/>
                  <a:gd name="T1" fmla="*/ 10 h 10"/>
                  <a:gd name="T2" fmla="*/ 0 w 13"/>
                  <a:gd name="T3" fmla="*/ 0 h 10"/>
                  <a:gd name="T4" fmla="*/ 3 w 13"/>
                  <a:gd name="T5" fmla="*/ 0 h 10"/>
                  <a:gd name="T6" fmla="*/ 10 w 13"/>
                  <a:gd name="T7" fmla="*/ 10 h 10"/>
                  <a:gd name="T8" fmla="*/ 13 w 13"/>
                  <a:gd name="T9" fmla="*/ 10 h 10"/>
                  <a:gd name="T10" fmla="*/ 7 w 13"/>
                  <a:gd name="T11" fmla="*/ 0 h 10"/>
                  <a:gd name="T12" fmla="*/ 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10"/>
                    </a:moveTo>
                    <a:lnTo>
                      <a:pt x="0" y="0"/>
                    </a:lnTo>
                    <a:lnTo>
                      <a:pt x="3" y="0"/>
                    </a:lnTo>
                    <a:lnTo>
                      <a:pt x="10" y="10"/>
                    </a:lnTo>
                    <a:lnTo>
                      <a:pt x="13"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9" name="Freeform 385">
                <a:extLst>
                  <a:ext uri="{FF2B5EF4-FFF2-40B4-BE49-F238E27FC236}">
                    <a16:creationId xmlns:a16="http://schemas.microsoft.com/office/drawing/2014/main" id="{019D86D9-639A-AA88-DC90-3583DD4B3D55}"/>
                  </a:ext>
                </a:extLst>
              </p:cNvPr>
              <p:cNvSpPr>
                <a:spLocks/>
              </p:cNvSpPr>
              <p:nvPr/>
            </p:nvSpPr>
            <p:spPr bwMode="auto">
              <a:xfrm>
                <a:off x="3833" y="1398"/>
                <a:ext cx="9" cy="17"/>
              </a:xfrm>
              <a:custGeom>
                <a:avLst/>
                <a:gdLst>
                  <a:gd name="T0" fmla="*/ 9 w 9"/>
                  <a:gd name="T1" fmla="*/ 10 h 17"/>
                  <a:gd name="T2" fmla="*/ 0 w 9"/>
                  <a:gd name="T3" fmla="*/ 0 h 17"/>
                  <a:gd name="T4" fmla="*/ 0 w 9"/>
                  <a:gd name="T5" fmla="*/ 4 h 17"/>
                  <a:gd name="T6" fmla="*/ 9 w 9"/>
                  <a:gd name="T7" fmla="*/ 13 h 17"/>
                  <a:gd name="T8" fmla="*/ 9 w 9"/>
                  <a:gd name="T9" fmla="*/ 17 h 17"/>
                  <a:gd name="T10" fmla="*/ 0 w 9"/>
                  <a:gd name="T11" fmla="*/ 7 h 17"/>
                  <a:gd name="T12" fmla="*/ 0 w 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7">
                    <a:moveTo>
                      <a:pt x="9" y="10"/>
                    </a:moveTo>
                    <a:lnTo>
                      <a:pt x="0" y="0"/>
                    </a:lnTo>
                    <a:lnTo>
                      <a:pt x="0" y="4"/>
                    </a:lnTo>
                    <a:lnTo>
                      <a:pt x="9" y="13"/>
                    </a:lnTo>
                    <a:lnTo>
                      <a:pt x="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0" name="Freeform 386">
                <a:extLst>
                  <a:ext uri="{FF2B5EF4-FFF2-40B4-BE49-F238E27FC236}">
                    <a16:creationId xmlns:a16="http://schemas.microsoft.com/office/drawing/2014/main" id="{DA2A1C94-596C-15DA-DDC1-2E83AFCFB87F}"/>
                  </a:ext>
                </a:extLst>
              </p:cNvPr>
              <p:cNvSpPr>
                <a:spLocks/>
              </p:cNvSpPr>
              <p:nvPr/>
            </p:nvSpPr>
            <p:spPr bwMode="auto">
              <a:xfrm>
                <a:off x="3823" y="1392"/>
                <a:ext cx="10" cy="13"/>
              </a:xfrm>
              <a:custGeom>
                <a:avLst/>
                <a:gdLst>
                  <a:gd name="T0" fmla="*/ 10 w 10"/>
                  <a:gd name="T1" fmla="*/ 6 h 13"/>
                  <a:gd name="T2" fmla="*/ 0 w 10"/>
                  <a:gd name="T3" fmla="*/ 0 h 13"/>
                  <a:gd name="T4" fmla="*/ 0 w 10"/>
                  <a:gd name="T5" fmla="*/ 3 h 13"/>
                  <a:gd name="T6" fmla="*/ 10 w 10"/>
                  <a:gd name="T7" fmla="*/ 10 h 13"/>
                  <a:gd name="T8" fmla="*/ 10 w 10"/>
                  <a:gd name="T9" fmla="*/ 13 h 13"/>
                  <a:gd name="T10" fmla="*/ 0 w 10"/>
                  <a:gd name="T11" fmla="*/ 6 h 13"/>
                  <a:gd name="T12" fmla="*/ 0 w 10"/>
                  <a:gd name="T13" fmla="*/ 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6"/>
                    </a:moveTo>
                    <a:lnTo>
                      <a:pt x="0" y="0"/>
                    </a:lnTo>
                    <a:lnTo>
                      <a:pt x="0" y="3"/>
                    </a:lnTo>
                    <a:lnTo>
                      <a:pt x="10" y="10"/>
                    </a:lnTo>
                    <a:lnTo>
                      <a:pt x="10" y="1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1" name="Freeform 387">
                <a:extLst>
                  <a:ext uri="{FF2B5EF4-FFF2-40B4-BE49-F238E27FC236}">
                    <a16:creationId xmlns:a16="http://schemas.microsoft.com/office/drawing/2014/main" id="{222DE494-85F5-00CB-E24B-B0152DB9D861}"/>
                  </a:ext>
                </a:extLst>
              </p:cNvPr>
              <p:cNvSpPr>
                <a:spLocks/>
              </p:cNvSpPr>
              <p:nvPr/>
            </p:nvSpPr>
            <p:spPr bwMode="auto">
              <a:xfrm>
                <a:off x="3810" y="1392"/>
                <a:ext cx="13" cy="6"/>
              </a:xfrm>
              <a:custGeom>
                <a:avLst/>
                <a:gdLst>
                  <a:gd name="T0" fmla="*/ 13 w 13"/>
                  <a:gd name="T1" fmla="*/ 0 h 6"/>
                  <a:gd name="T2" fmla="*/ 0 w 13"/>
                  <a:gd name="T3" fmla="*/ 0 h 6"/>
                  <a:gd name="T4" fmla="*/ 0 w 13"/>
                  <a:gd name="T5" fmla="*/ 3 h 6"/>
                  <a:gd name="T6" fmla="*/ 13 w 13"/>
                  <a:gd name="T7" fmla="*/ 3 h 6"/>
                  <a:gd name="T8" fmla="*/ 13 w 13"/>
                  <a:gd name="T9" fmla="*/ 6 h 6"/>
                  <a:gd name="T10" fmla="*/ 0 w 13"/>
                  <a:gd name="T11" fmla="*/ 6 h 6"/>
                  <a:gd name="T12" fmla="*/ 0 w 1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13" y="0"/>
                    </a:moveTo>
                    <a:lnTo>
                      <a:pt x="0" y="0"/>
                    </a:lnTo>
                    <a:lnTo>
                      <a:pt x="0" y="3"/>
                    </a:lnTo>
                    <a:lnTo>
                      <a:pt x="13" y="3"/>
                    </a:lnTo>
                    <a:lnTo>
                      <a:pt x="1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2" name="Freeform 388">
                <a:extLst>
                  <a:ext uri="{FF2B5EF4-FFF2-40B4-BE49-F238E27FC236}">
                    <a16:creationId xmlns:a16="http://schemas.microsoft.com/office/drawing/2014/main" id="{EF2A9EA2-9A72-F471-393B-E38D571496C6}"/>
                  </a:ext>
                </a:extLst>
              </p:cNvPr>
              <p:cNvSpPr>
                <a:spLocks/>
              </p:cNvSpPr>
              <p:nvPr/>
            </p:nvSpPr>
            <p:spPr bwMode="auto">
              <a:xfrm>
                <a:off x="3796" y="1392"/>
                <a:ext cx="14" cy="6"/>
              </a:xfrm>
              <a:custGeom>
                <a:avLst/>
                <a:gdLst>
                  <a:gd name="T0" fmla="*/ 14 w 14"/>
                  <a:gd name="T1" fmla="*/ 0 h 6"/>
                  <a:gd name="T2" fmla="*/ 0 w 14"/>
                  <a:gd name="T3" fmla="*/ 0 h 6"/>
                  <a:gd name="T4" fmla="*/ 0 w 14"/>
                  <a:gd name="T5" fmla="*/ 3 h 6"/>
                  <a:gd name="T6" fmla="*/ 14 w 14"/>
                  <a:gd name="T7" fmla="*/ 3 h 6"/>
                  <a:gd name="T8" fmla="*/ 14 w 14"/>
                  <a:gd name="T9" fmla="*/ 6 h 6"/>
                  <a:gd name="T10" fmla="*/ 0 w 14"/>
                  <a:gd name="T11" fmla="*/ 6 h 6"/>
                  <a:gd name="T12" fmla="*/ 0 w 1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0"/>
                    </a:moveTo>
                    <a:lnTo>
                      <a:pt x="0" y="0"/>
                    </a:lnTo>
                    <a:lnTo>
                      <a:pt x="0" y="3"/>
                    </a:lnTo>
                    <a:lnTo>
                      <a:pt x="14" y="3"/>
                    </a:lnTo>
                    <a:lnTo>
                      <a:pt x="1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 name="Freeform 389">
                <a:extLst>
                  <a:ext uri="{FF2B5EF4-FFF2-40B4-BE49-F238E27FC236}">
                    <a16:creationId xmlns:a16="http://schemas.microsoft.com/office/drawing/2014/main" id="{800D80BB-F892-102E-6B0C-469016E57EE8}"/>
                  </a:ext>
                </a:extLst>
              </p:cNvPr>
              <p:cNvSpPr>
                <a:spLocks/>
              </p:cNvSpPr>
              <p:nvPr/>
            </p:nvSpPr>
            <p:spPr bwMode="auto">
              <a:xfrm>
                <a:off x="3787" y="1392"/>
                <a:ext cx="9" cy="13"/>
              </a:xfrm>
              <a:custGeom>
                <a:avLst/>
                <a:gdLst>
                  <a:gd name="T0" fmla="*/ 9 w 9"/>
                  <a:gd name="T1" fmla="*/ 0 h 13"/>
                  <a:gd name="T2" fmla="*/ 0 w 9"/>
                  <a:gd name="T3" fmla="*/ 6 h 13"/>
                  <a:gd name="T4" fmla="*/ 0 w 9"/>
                  <a:gd name="T5" fmla="*/ 10 h 13"/>
                  <a:gd name="T6" fmla="*/ 9 w 9"/>
                  <a:gd name="T7" fmla="*/ 3 h 13"/>
                  <a:gd name="T8" fmla="*/ 9 w 9"/>
                  <a:gd name="T9" fmla="*/ 6 h 13"/>
                  <a:gd name="T10" fmla="*/ 0 w 9"/>
                  <a:gd name="T11" fmla="*/ 13 h 13"/>
                  <a:gd name="T12" fmla="*/ 0 w 9"/>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9" y="0"/>
                    </a:moveTo>
                    <a:lnTo>
                      <a:pt x="0" y="6"/>
                    </a:lnTo>
                    <a:lnTo>
                      <a:pt x="0" y="10"/>
                    </a:lnTo>
                    <a:lnTo>
                      <a:pt x="9" y="3"/>
                    </a:lnTo>
                    <a:lnTo>
                      <a:pt x="9" y="6"/>
                    </a:lnTo>
                    <a:lnTo>
                      <a:pt x="0" y="13"/>
                    </a:lnTo>
                    <a:lnTo>
                      <a:pt x="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4" name="Freeform 390">
                <a:extLst>
                  <a:ext uri="{FF2B5EF4-FFF2-40B4-BE49-F238E27FC236}">
                    <a16:creationId xmlns:a16="http://schemas.microsoft.com/office/drawing/2014/main" id="{34BC9C4A-0627-93F0-E1F1-C6F8BC2C7845}"/>
                  </a:ext>
                </a:extLst>
              </p:cNvPr>
              <p:cNvSpPr>
                <a:spLocks/>
              </p:cNvSpPr>
              <p:nvPr/>
            </p:nvSpPr>
            <p:spPr bwMode="auto">
              <a:xfrm>
                <a:off x="3777" y="1398"/>
                <a:ext cx="10" cy="17"/>
              </a:xfrm>
              <a:custGeom>
                <a:avLst/>
                <a:gdLst>
                  <a:gd name="T0" fmla="*/ 10 w 10"/>
                  <a:gd name="T1" fmla="*/ 0 h 17"/>
                  <a:gd name="T2" fmla="*/ 0 w 10"/>
                  <a:gd name="T3" fmla="*/ 10 h 17"/>
                  <a:gd name="T4" fmla="*/ 0 w 10"/>
                  <a:gd name="T5" fmla="*/ 13 h 17"/>
                  <a:gd name="T6" fmla="*/ 10 w 10"/>
                  <a:gd name="T7" fmla="*/ 4 h 17"/>
                  <a:gd name="T8" fmla="*/ 10 w 10"/>
                  <a:gd name="T9" fmla="*/ 7 h 17"/>
                  <a:gd name="T10" fmla="*/ 0 w 10"/>
                  <a:gd name="T11" fmla="*/ 17 h 17"/>
                  <a:gd name="T12" fmla="*/ 0 w 10"/>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
                    <a:moveTo>
                      <a:pt x="10" y="0"/>
                    </a:moveTo>
                    <a:lnTo>
                      <a:pt x="0" y="10"/>
                    </a:lnTo>
                    <a:lnTo>
                      <a:pt x="0" y="13"/>
                    </a:lnTo>
                    <a:lnTo>
                      <a:pt x="10" y="4"/>
                    </a:lnTo>
                    <a:lnTo>
                      <a:pt x="10"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5" name="Freeform 391">
                <a:extLst>
                  <a:ext uri="{FF2B5EF4-FFF2-40B4-BE49-F238E27FC236}">
                    <a16:creationId xmlns:a16="http://schemas.microsoft.com/office/drawing/2014/main" id="{C26B0AB9-93A7-326D-7901-267C9A8BF1A6}"/>
                  </a:ext>
                </a:extLst>
              </p:cNvPr>
              <p:cNvSpPr>
                <a:spLocks/>
              </p:cNvSpPr>
              <p:nvPr/>
            </p:nvSpPr>
            <p:spPr bwMode="auto">
              <a:xfrm>
                <a:off x="3767" y="1411"/>
                <a:ext cx="13" cy="10"/>
              </a:xfrm>
              <a:custGeom>
                <a:avLst/>
                <a:gdLst>
                  <a:gd name="T0" fmla="*/ 6 w 13"/>
                  <a:gd name="T1" fmla="*/ 0 h 10"/>
                  <a:gd name="T2" fmla="*/ 0 w 13"/>
                  <a:gd name="T3" fmla="*/ 10 h 10"/>
                  <a:gd name="T4" fmla="*/ 3 w 13"/>
                  <a:gd name="T5" fmla="*/ 10 h 10"/>
                  <a:gd name="T6" fmla="*/ 10 w 13"/>
                  <a:gd name="T7" fmla="*/ 0 h 10"/>
                  <a:gd name="T8" fmla="*/ 13 w 13"/>
                  <a:gd name="T9" fmla="*/ 0 h 10"/>
                  <a:gd name="T10" fmla="*/ 6 w 13"/>
                  <a:gd name="T11" fmla="*/ 10 h 10"/>
                  <a:gd name="T12" fmla="*/ 3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6" y="0"/>
                    </a:moveTo>
                    <a:lnTo>
                      <a:pt x="0" y="10"/>
                    </a:lnTo>
                    <a:lnTo>
                      <a:pt x="3" y="10"/>
                    </a:lnTo>
                    <a:lnTo>
                      <a:pt x="10" y="0"/>
                    </a:lnTo>
                    <a:lnTo>
                      <a:pt x="13"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6" name="Freeform 392">
                <a:extLst>
                  <a:ext uri="{FF2B5EF4-FFF2-40B4-BE49-F238E27FC236}">
                    <a16:creationId xmlns:a16="http://schemas.microsoft.com/office/drawing/2014/main" id="{6799450B-12D6-9DE3-8197-EE59D6FBEBC3}"/>
                  </a:ext>
                </a:extLst>
              </p:cNvPr>
              <p:cNvSpPr>
                <a:spLocks/>
              </p:cNvSpPr>
              <p:nvPr/>
            </p:nvSpPr>
            <p:spPr bwMode="auto">
              <a:xfrm>
                <a:off x="3767" y="1421"/>
                <a:ext cx="6" cy="14"/>
              </a:xfrm>
              <a:custGeom>
                <a:avLst/>
                <a:gdLst>
                  <a:gd name="T0" fmla="*/ 0 w 6"/>
                  <a:gd name="T1" fmla="*/ 0 h 14"/>
                  <a:gd name="T2" fmla="*/ 0 w 6"/>
                  <a:gd name="T3" fmla="*/ 14 h 14"/>
                  <a:gd name="T4" fmla="*/ 3 w 6"/>
                  <a:gd name="T5" fmla="*/ 14 h 14"/>
                  <a:gd name="T6" fmla="*/ 3 w 6"/>
                  <a:gd name="T7" fmla="*/ 0 h 14"/>
                  <a:gd name="T8" fmla="*/ 6 w 6"/>
                  <a:gd name="T9" fmla="*/ 0 h 14"/>
                  <a:gd name="T10" fmla="*/ 6 w 6"/>
                  <a:gd name="T11" fmla="*/ 14 h 14"/>
                  <a:gd name="T12" fmla="*/ 3 w 6"/>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0" y="14"/>
                    </a:lnTo>
                    <a:lnTo>
                      <a:pt x="3" y="14"/>
                    </a:lnTo>
                    <a:lnTo>
                      <a:pt x="3" y="0"/>
                    </a:lnTo>
                    <a:lnTo>
                      <a:pt x="6" y="0"/>
                    </a:lnTo>
                    <a:lnTo>
                      <a:pt x="6" y="14"/>
                    </a:lnTo>
                    <a:lnTo>
                      <a:pt x="3" y="1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7" name="Freeform 393">
                <a:extLst>
                  <a:ext uri="{FF2B5EF4-FFF2-40B4-BE49-F238E27FC236}">
                    <a16:creationId xmlns:a16="http://schemas.microsoft.com/office/drawing/2014/main" id="{8ECE83EA-6DB3-90B0-FB73-0EC6594DCAB4}"/>
                  </a:ext>
                </a:extLst>
              </p:cNvPr>
              <p:cNvSpPr>
                <a:spLocks/>
              </p:cNvSpPr>
              <p:nvPr/>
            </p:nvSpPr>
            <p:spPr bwMode="auto">
              <a:xfrm>
                <a:off x="3773" y="1435"/>
                <a:ext cx="7" cy="3"/>
              </a:xfrm>
              <a:custGeom>
                <a:avLst/>
                <a:gdLst>
                  <a:gd name="T0" fmla="*/ 0 w 7"/>
                  <a:gd name="T1" fmla="*/ 0 h 3"/>
                  <a:gd name="T2" fmla="*/ 0 w 7"/>
                  <a:gd name="T3" fmla="*/ 3 h 3"/>
                  <a:gd name="T4" fmla="*/ 4 w 7"/>
                  <a:gd name="T5" fmla="*/ 3 h 3"/>
                  <a:gd name="T6" fmla="*/ 4 w 7"/>
                  <a:gd name="T7" fmla="*/ 0 h 3"/>
                  <a:gd name="T8" fmla="*/ 7 w 7"/>
                  <a:gd name="T9" fmla="*/ 0 h 3"/>
                  <a:gd name="T10" fmla="*/ 7 w 7"/>
                  <a:gd name="T11" fmla="*/ 3 h 3"/>
                  <a:gd name="T12" fmla="*/ 4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4" y="3"/>
                    </a:lnTo>
                    <a:lnTo>
                      <a:pt x="4" y="0"/>
                    </a:lnTo>
                    <a:lnTo>
                      <a:pt x="7" y="0"/>
                    </a:lnTo>
                    <a:lnTo>
                      <a:pt x="7" y="3"/>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8" name="Freeform 394">
                <a:extLst>
                  <a:ext uri="{FF2B5EF4-FFF2-40B4-BE49-F238E27FC236}">
                    <a16:creationId xmlns:a16="http://schemas.microsoft.com/office/drawing/2014/main" id="{130F0CEC-C921-0C4C-F1C5-58041786A830}"/>
                  </a:ext>
                </a:extLst>
              </p:cNvPr>
              <p:cNvSpPr>
                <a:spLocks/>
              </p:cNvSpPr>
              <p:nvPr/>
            </p:nvSpPr>
            <p:spPr bwMode="auto">
              <a:xfrm>
                <a:off x="3783" y="1458"/>
                <a:ext cx="10" cy="3"/>
              </a:xfrm>
              <a:custGeom>
                <a:avLst/>
                <a:gdLst>
                  <a:gd name="T0" fmla="*/ 0 w 10"/>
                  <a:gd name="T1" fmla="*/ 0 h 3"/>
                  <a:gd name="T2" fmla="*/ 4 w 10"/>
                  <a:gd name="T3" fmla="*/ 3 h 3"/>
                  <a:gd name="T4" fmla="*/ 7 w 10"/>
                  <a:gd name="T5" fmla="*/ 3 h 3"/>
                  <a:gd name="T6" fmla="*/ 4 w 10"/>
                  <a:gd name="T7" fmla="*/ 0 h 3"/>
                  <a:gd name="T8" fmla="*/ 7 w 10"/>
                  <a:gd name="T9" fmla="*/ 0 h 3"/>
                  <a:gd name="T10" fmla="*/ 10 w 10"/>
                  <a:gd name="T11" fmla="*/ 3 h 3"/>
                  <a:gd name="T12" fmla="*/ 7 w 10"/>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0" y="0"/>
                    </a:moveTo>
                    <a:lnTo>
                      <a:pt x="4" y="3"/>
                    </a:lnTo>
                    <a:lnTo>
                      <a:pt x="7" y="3"/>
                    </a:lnTo>
                    <a:lnTo>
                      <a:pt x="4" y="0"/>
                    </a:lnTo>
                    <a:lnTo>
                      <a:pt x="7" y="0"/>
                    </a:lnTo>
                    <a:lnTo>
                      <a:pt x="10" y="3"/>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9" name="Freeform 395">
                <a:extLst>
                  <a:ext uri="{FF2B5EF4-FFF2-40B4-BE49-F238E27FC236}">
                    <a16:creationId xmlns:a16="http://schemas.microsoft.com/office/drawing/2014/main" id="{9A9B693C-9EF4-3D83-247B-1BAB867AE5A6}"/>
                  </a:ext>
                </a:extLst>
              </p:cNvPr>
              <p:cNvSpPr>
                <a:spLocks/>
              </p:cNvSpPr>
              <p:nvPr/>
            </p:nvSpPr>
            <p:spPr bwMode="auto">
              <a:xfrm>
                <a:off x="3810" y="146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0" name="Freeform 396">
                <a:extLst>
                  <a:ext uri="{FF2B5EF4-FFF2-40B4-BE49-F238E27FC236}">
                    <a16:creationId xmlns:a16="http://schemas.microsoft.com/office/drawing/2014/main" id="{A867438F-0723-A8BD-A743-8A39A2918836}"/>
                  </a:ext>
                </a:extLst>
              </p:cNvPr>
              <p:cNvSpPr>
                <a:spLocks/>
              </p:cNvSpPr>
              <p:nvPr/>
            </p:nvSpPr>
            <p:spPr bwMode="auto">
              <a:xfrm>
                <a:off x="3810" y="1464"/>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1" name="Freeform 397">
                <a:extLst>
                  <a:ext uri="{FF2B5EF4-FFF2-40B4-BE49-F238E27FC236}">
                    <a16:creationId xmlns:a16="http://schemas.microsoft.com/office/drawing/2014/main" id="{527CE97F-E68D-0837-B2FB-FDD632D6C05A}"/>
                  </a:ext>
                </a:extLst>
              </p:cNvPr>
              <p:cNvSpPr>
                <a:spLocks/>
              </p:cNvSpPr>
              <p:nvPr/>
            </p:nvSpPr>
            <p:spPr bwMode="auto">
              <a:xfrm>
                <a:off x="3829" y="1454"/>
                <a:ext cx="10" cy="4"/>
              </a:xfrm>
              <a:custGeom>
                <a:avLst/>
                <a:gdLst>
                  <a:gd name="T0" fmla="*/ 0 w 10"/>
                  <a:gd name="T1" fmla="*/ 4 h 4"/>
                  <a:gd name="T2" fmla="*/ 4 w 10"/>
                  <a:gd name="T3" fmla="*/ 0 h 4"/>
                  <a:gd name="T4" fmla="*/ 7 w 10"/>
                  <a:gd name="T5" fmla="*/ 0 h 4"/>
                  <a:gd name="T6" fmla="*/ 4 w 10"/>
                  <a:gd name="T7" fmla="*/ 4 h 4"/>
                  <a:gd name="T8" fmla="*/ 7 w 10"/>
                  <a:gd name="T9" fmla="*/ 4 h 4"/>
                  <a:gd name="T10" fmla="*/ 10 w 10"/>
                  <a:gd name="T11" fmla="*/ 0 h 4"/>
                  <a:gd name="T12" fmla="*/ 7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0" y="4"/>
                    </a:moveTo>
                    <a:lnTo>
                      <a:pt x="4" y="0"/>
                    </a:lnTo>
                    <a:lnTo>
                      <a:pt x="7" y="0"/>
                    </a:lnTo>
                    <a:lnTo>
                      <a:pt x="4" y="4"/>
                    </a:lnTo>
                    <a:lnTo>
                      <a:pt x="7" y="4"/>
                    </a:lnTo>
                    <a:lnTo>
                      <a:pt x="10" y="0"/>
                    </a:lnTo>
                    <a:lnTo>
                      <a:pt x="7"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2" name="Freeform 398">
                <a:extLst>
                  <a:ext uri="{FF2B5EF4-FFF2-40B4-BE49-F238E27FC236}">
                    <a16:creationId xmlns:a16="http://schemas.microsoft.com/office/drawing/2014/main" id="{25F93831-E073-52E7-310E-1876C4B2CF7A}"/>
                  </a:ext>
                </a:extLst>
              </p:cNvPr>
              <p:cNvSpPr>
                <a:spLocks/>
              </p:cNvSpPr>
              <p:nvPr/>
            </p:nvSpPr>
            <p:spPr bwMode="auto">
              <a:xfrm>
                <a:off x="3839" y="1435"/>
                <a:ext cx="7" cy="1"/>
              </a:xfrm>
              <a:custGeom>
                <a:avLst/>
                <a:gdLst>
                  <a:gd name="T0" fmla="*/ 0 w 7"/>
                  <a:gd name="T1" fmla="*/ 0 h 1"/>
                  <a:gd name="T2" fmla="*/ 0 w 7"/>
                  <a:gd name="T3" fmla="*/ 0 h 1"/>
                  <a:gd name="T4" fmla="*/ 3 w 7"/>
                  <a:gd name="T5" fmla="*/ 0 h 1"/>
                  <a:gd name="T6" fmla="*/ 3 w 7"/>
                  <a:gd name="T7" fmla="*/ 0 h 1"/>
                  <a:gd name="T8" fmla="*/ 7 w 7"/>
                  <a:gd name="T9" fmla="*/ 0 h 1"/>
                  <a:gd name="T10" fmla="*/ 7 w 7"/>
                  <a:gd name="T11" fmla="*/ 0 h 1"/>
                  <a:gd name="T12" fmla="*/ 3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3" y="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3" name="Freeform 399">
                <a:extLst>
                  <a:ext uri="{FF2B5EF4-FFF2-40B4-BE49-F238E27FC236}">
                    <a16:creationId xmlns:a16="http://schemas.microsoft.com/office/drawing/2014/main" id="{587786E2-7BAD-755F-8C60-A527E25BBA75}"/>
                  </a:ext>
                </a:extLst>
              </p:cNvPr>
              <p:cNvSpPr>
                <a:spLocks/>
              </p:cNvSpPr>
              <p:nvPr/>
            </p:nvSpPr>
            <p:spPr bwMode="auto">
              <a:xfrm>
                <a:off x="3839"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4" name="Freeform 400">
                <a:extLst>
                  <a:ext uri="{FF2B5EF4-FFF2-40B4-BE49-F238E27FC236}">
                    <a16:creationId xmlns:a16="http://schemas.microsoft.com/office/drawing/2014/main" id="{A9F427D5-84A8-3753-7FB8-F0278AB544B2}"/>
                  </a:ext>
                </a:extLst>
              </p:cNvPr>
              <p:cNvSpPr>
                <a:spLocks/>
              </p:cNvSpPr>
              <p:nvPr/>
            </p:nvSpPr>
            <p:spPr bwMode="auto">
              <a:xfrm>
                <a:off x="3826" y="1408"/>
                <a:ext cx="10" cy="3"/>
              </a:xfrm>
              <a:custGeom>
                <a:avLst/>
                <a:gdLst>
                  <a:gd name="T0" fmla="*/ 3 w 10"/>
                  <a:gd name="T1" fmla="*/ 3 h 3"/>
                  <a:gd name="T2" fmla="*/ 0 w 10"/>
                  <a:gd name="T3" fmla="*/ 0 h 3"/>
                  <a:gd name="T4" fmla="*/ 3 w 10"/>
                  <a:gd name="T5" fmla="*/ 0 h 3"/>
                  <a:gd name="T6" fmla="*/ 7 w 10"/>
                  <a:gd name="T7" fmla="*/ 3 h 3"/>
                  <a:gd name="T8" fmla="*/ 10 w 10"/>
                  <a:gd name="T9" fmla="*/ 3 h 3"/>
                  <a:gd name="T10" fmla="*/ 7 w 10"/>
                  <a:gd name="T11" fmla="*/ 0 h 3"/>
                  <a:gd name="T12" fmla="*/ 3 w 1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3" y="3"/>
                    </a:moveTo>
                    <a:lnTo>
                      <a:pt x="0" y="0"/>
                    </a:lnTo>
                    <a:lnTo>
                      <a:pt x="3" y="0"/>
                    </a:lnTo>
                    <a:lnTo>
                      <a:pt x="7" y="3"/>
                    </a:lnTo>
                    <a:lnTo>
                      <a:pt x="10"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5" name="Freeform 401">
                <a:extLst>
                  <a:ext uri="{FF2B5EF4-FFF2-40B4-BE49-F238E27FC236}">
                    <a16:creationId xmlns:a16="http://schemas.microsoft.com/office/drawing/2014/main" id="{C8C85DB4-8087-F1B5-7DCF-494B6C494A2C}"/>
                  </a:ext>
                </a:extLst>
              </p:cNvPr>
              <p:cNvSpPr>
                <a:spLocks/>
              </p:cNvSpPr>
              <p:nvPr/>
            </p:nvSpPr>
            <p:spPr bwMode="auto">
              <a:xfrm>
                <a:off x="3810" y="1398"/>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6" name="Freeform 402">
                <a:extLst>
                  <a:ext uri="{FF2B5EF4-FFF2-40B4-BE49-F238E27FC236}">
                    <a16:creationId xmlns:a16="http://schemas.microsoft.com/office/drawing/2014/main" id="{BB9588FC-13D9-4C5B-09CE-9EEDD55D0567}"/>
                  </a:ext>
                </a:extLst>
              </p:cNvPr>
              <p:cNvSpPr>
                <a:spLocks/>
              </p:cNvSpPr>
              <p:nvPr/>
            </p:nvSpPr>
            <p:spPr bwMode="auto">
              <a:xfrm>
                <a:off x="3806" y="1398"/>
                <a:ext cx="4" cy="7"/>
              </a:xfrm>
              <a:custGeom>
                <a:avLst/>
                <a:gdLst>
                  <a:gd name="T0" fmla="*/ 4 w 4"/>
                  <a:gd name="T1" fmla="*/ 0 h 7"/>
                  <a:gd name="T2" fmla="*/ 0 w 4"/>
                  <a:gd name="T3" fmla="*/ 0 h 7"/>
                  <a:gd name="T4" fmla="*/ 0 w 4"/>
                  <a:gd name="T5" fmla="*/ 4 h 7"/>
                  <a:gd name="T6" fmla="*/ 4 w 4"/>
                  <a:gd name="T7" fmla="*/ 4 h 7"/>
                  <a:gd name="T8" fmla="*/ 4 w 4"/>
                  <a:gd name="T9" fmla="*/ 7 h 7"/>
                  <a:gd name="T10" fmla="*/ 0 w 4"/>
                  <a:gd name="T11" fmla="*/ 7 h 7"/>
                  <a:gd name="T12" fmla="*/ 0 w 4"/>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4"/>
                    </a:lnTo>
                    <a:lnTo>
                      <a:pt x="4" y="4"/>
                    </a:lnTo>
                    <a:lnTo>
                      <a:pt x="4"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7" name="Freeform 403">
                <a:extLst>
                  <a:ext uri="{FF2B5EF4-FFF2-40B4-BE49-F238E27FC236}">
                    <a16:creationId xmlns:a16="http://schemas.microsoft.com/office/drawing/2014/main" id="{07D7C3F8-2833-25D6-C83F-3CA0D26266BC}"/>
                  </a:ext>
                </a:extLst>
              </p:cNvPr>
              <p:cNvSpPr>
                <a:spLocks/>
              </p:cNvSpPr>
              <p:nvPr/>
            </p:nvSpPr>
            <p:spPr bwMode="auto">
              <a:xfrm>
                <a:off x="3780" y="1411"/>
                <a:ext cx="10" cy="4"/>
              </a:xfrm>
              <a:custGeom>
                <a:avLst/>
                <a:gdLst>
                  <a:gd name="T0" fmla="*/ 3 w 10"/>
                  <a:gd name="T1" fmla="*/ 0 h 4"/>
                  <a:gd name="T2" fmla="*/ 0 w 10"/>
                  <a:gd name="T3" fmla="*/ 4 h 4"/>
                  <a:gd name="T4" fmla="*/ 3 w 10"/>
                  <a:gd name="T5" fmla="*/ 4 h 4"/>
                  <a:gd name="T6" fmla="*/ 7 w 10"/>
                  <a:gd name="T7" fmla="*/ 0 h 4"/>
                  <a:gd name="T8" fmla="*/ 10 w 10"/>
                  <a:gd name="T9" fmla="*/ 0 h 4"/>
                  <a:gd name="T10" fmla="*/ 7 w 10"/>
                  <a:gd name="T11" fmla="*/ 4 h 4"/>
                  <a:gd name="T12" fmla="*/ 3 w 10"/>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3" y="0"/>
                    </a:moveTo>
                    <a:lnTo>
                      <a:pt x="0" y="4"/>
                    </a:lnTo>
                    <a:lnTo>
                      <a:pt x="3" y="4"/>
                    </a:lnTo>
                    <a:lnTo>
                      <a:pt x="7" y="0"/>
                    </a:lnTo>
                    <a:lnTo>
                      <a:pt x="10"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8" name="Freeform 404">
                <a:extLst>
                  <a:ext uri="{FF2B5EF4-FFF2-40B4-BE49-F238E27FC236}">
                    <a16:creationId xmlns:a16="http://schemas.microsoft.com/office/drawing/2014/main" id="{8AE67C30-7AB2-F72C-95E6-13DB08CF61AC}"/>
                  </a:ext>
                </a:extLst>
              </p:cNvPr>
              <p:cNvSpPr>
                <a:spLocks/>
              </p:cNvSpPr>
              <p:nvPr/>
            </p:nvSpPr>
            <p:spPr bwMode="auto">
              <a:xfrm>
                <a:off x="3773" y="1435"/>
                <a:ext cx="7" cy="1"/>
              </a:xfrm>
              <a:custGeom>
                <a:avLst/>
                <a:gdLst>
                  <a:gd name="T0" fmla="*/ 0 w 7"/>
                  <a:gd name="T1" fmla="*/ 0 h 1"/>
                  <a:gd name="T2" fmla="*/ 0 w 7"/>
                  <a:gd name="T3" fmla="*/ 0 h 1"/>
                  <a:gd name="T4" fmla="*/ 4 w 7"/>
                  <a:gd name="T5" fmla="*/ 0 h 1"/>
                  <a:gd name="T6" fmla="*/ 4 w 7"/>
                  <a:gd name="T7" fmla="*/ 0 h 1"/>
                  <a:gd name="T8" fmla="*/ 7 w 7"/>
                  <a:gd name="T9" fmla="*/ 0 h 1"/>
                  <a:gd name="T10" fmla="*/ 7 w 7"/>
                  <a:gd name="T11" fmla="*/ 0 h 1"/>
                  <a:gd name="T12" fmla="*/ 4 w 7"/>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
                    <a:moveTo>
                      <a:pt x="0" y="0"/>
                    </a:moveTo>
                    <a:lnTo>
                      <a:pt x="0" y="0"/>
                    </a:lnTo>
                    <a:lnTo>
                      <a:pt x="4" y="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9" name="Freeform 405">
                <a:extLst>
                  <a:ext uri="{FF2B5EF4-FFF2-40B4-BE49-F238E27FC236}">
                    <a16:creationId xmlns:a16="http://schemas.microsoft.com/office/drawing/2014/main" id="{C1B18637-30FF-4044-3C65-40AD6239D998}"/>
                  </a:ext>
                </a:extLst>
              </p:cNvPr>
              <p:cNvSpPr>
                <a:spLocks/>
              </p:cNvSpPr>
              <p:nvPr/>
            </p:nvSpPr>
            <p:spPr bwMode="auto">
              <a:xfrm>
                <a:off x="3800" y="1431"/>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0" name="Freeform 406">
                <a:extLst>
                  <a:ext uri="{FF2B5EF4-FFF2-40B4-BE49-F238E27FC236}">
                    <a16:creationId xmlns:a16="http://schemas.microsoft.com/office/drawing/2014/main" id="{930CD94F-2E33-FD88-8A4D-BFA05E73A998}"/>
                  </a:ext>
                </a:extLst>
              </p:cNvPr>
              <p:cNvSpPr>
                <a:spLocks/>
              </p:cNvSpPr>
              <p:nvPr/>
            </p:nvSpPr>
            <p:spPr bwMode="auto">
              <a:xfrm>
                <a:off x="3800" y="143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1" name="Freeform 407">
                <a:extLst>
                  <a:ext uri="{FF2B5EF4-FFF2-40B4-BE49-F238E27FC236}">
                    <a16:creationId xmlns:a16="http://schemas.microsoft.com/office/drawing/2014/main" id="{7ADF0031-95CD-5CAB-19B6-0B79B79B1AA2}"/>
                  </a:ext>
                </a:extLst>
              </p:cNvPr>
              <p:cNvSpPr>
                <a:spLocks/>
              </p:cNvSpPr>
              <p:nvPr/>
            </p:nvSpPr>
            <p:spPr bwMode="auto">
              <a:xfrm>
                <a:off x="3803" y="1438"/>
                <a:ext cx="3" cy="10"/>
              </a:xfrm>
              <a:custGeom>
                <a:avLst/>
                <a:gdLst>
                  <a:gd name="T0" fmla="*/ 0 w 3"/>
                  <a:gd name="T1" fmla="*/ 0 h 10"/>
                  <a:gd name="T2" fmla="*/ 3 w 3"/>
                  <a:gd name="T3" fmla="*/ 3 h 10"/>
                  <a:gd name="T4" fmla="*/ 3 w 3"/>
                  <a:gd name="T5" fmla="*/ 6 h 10"/>
                  <a:gd name="T6" fmla="*/ 0 w 3"/>
                  <a:gd name="T7" fmla="*/ 3 h 10"/>
                  <a:gd name="T8" fmla="*/ 0 w 3"/>
                  <a:gd name="T9" fmla="*/ 6 h 10"/>
                  <a:gd name="T10" fmla="*/ 3 w 3"/>
                  <a:gd name="T11" fmla="*/ 10 h 10"/>
                  <a:gd name="T12" fmla="*/ 3 w 3"/>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3"/>
                    </a:lnTo>
                    <a:lnTo>
                      <a:pt x="3" y="6"/>
                    </a:lnTo>
                    <a:lnTo>
                      <a:pt x="0" y="3"/>
                    </a:lnTo>
                    <a:lnTo>
                      <a:pt x="0" y="6"/>
                    </a:lnTo>
                    <a:lnTo>
                      <a:pt x="3" y="10"/>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2" name="Freeform 408">
                <a:extLst>
                  <a:ext uri="{FF2B5EF4-FFF2-40B4-BE49-F238E27FC236}">
                    <a16:creationId xmlns:a16="http://schemas.microsoft.com/office/drawing/2014/main" id="{E71C9A9D-0C8C-E807-6430-D74DA57E7235}"/>
                  </a:ext>
                </a:extLst>
              </p:cNvPr>
              <p:cNvSpPr>
                <a:spLocks/>
              </p:cNvSpPr>
              <p:nvPr/>
            </p:nvSpPr>
            <p:spPr bwMode="auto">
              <a:xfrm>
                <a:off x="3806" y="1441"/>
                <a:ext cx="4" cy="7"/>
              </a:xfrm>
              <a:custGeom>
                <a:avLst/>
                <a:gdLst>
                  <a:gd name="T0" fmla="*/ 0 w 4"/>
                  <a:gd name="T1" fmla="*/ 0 h 7"/>
                  <a:gd name="T2" fmla="*/ 4 w 4"/>
                  <a:gd name="T3" fmla="*/ 0 h 7"/>
                  <a:gd name="T4" fmla="*/ 4 w 4"/>
                  <a:gd name="T5" fmla="*/ 3 h 7"/>
                  <a:gd name="T6" fmla="*/ 0 w 4"/>
                  <a:gd name="T7" fmla="*/ 3 h 7"/>
                  <a:gd name="T8" fmla="*/ 0 w 4"/>
                  <a:gd name="T9" fmla="*/ 7 h 7"/>
                  <a:gd name="T10" fmla="*/ 4 w 4"/>
                  <a:gd name="T11" fmla="*/ 7 h 7"/>
                  <a:gd name="T12" fmla="*/ 4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4" y="0"/>
                    </a:lnTo>
                    <a:lnTo>
                      <a:pt x="4" y="3"/>
                    </a:lnTo>
                    <a:lnTo>
                      <a:pt x="0" y="3"/>
                    </a:lnTo>
                    <a:lnTo>
                      <a:pt x="0" y="7"/>
                    </a:lnTo>
                    <a:lnTo>
                      <a:pt x="4" y="7"/>
                    </a:lnTo>
                    <a:lnTo>
                      <a:pt x="4"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3" name="Freeform 409">
                <a:extLst>
                  <a:ext uri="{FF2B5EF4-FFF2-40B4-BE49-F238E27FC236}">
                    <a16:creationId xmlns:a16="http://schemas.microsoft.com/office/drawing/2014/main" id="{C49B8D4C-6842-FF48-F80B-964DABBE3295}"/>
                  </a:ext>
                </a:extLst>
              </p:cNvPr>
              <p:cNvSpPr>
                <a:spLocks/>
              </p:cNvSpPr>
              <p:nvPr/>
            </p:nvSpPr>
            <p:spPr bwMode="auto">
              <a:xfrm>
                <a:off x="3810" y="1441"/>
                <a:ext cx="3" cy="7"/>
              </a:xfrm>
              <a:custGeom>
                <a:avLst/>
                <a:gdLst>
                  <a:gd name="T0" fmla="*/ 0 w 3"/>
                  <a:gd name="T1" fmla="*/ 0 h 7"/>
                  <a:gd name="T2" fmla="*/ 3 w 3"/>
                  <a:gd name="T3" fmla="*/ 0 h 7"/>
                  <a:gd name="T4" fmla="*/ 3 w 3"/>
                  <a:gd name="T5" fmla="*/ 3 h 7"/>
                  <a:gd name="T6" fmla="*/ 0 w 3"/>
                  <a:gd name="T7" fmla="*/ 3 h 7"/>
                  <a:gd name="T8" fmla="*/ 0 w 3"/>
                  <a:gd name="T9" fmla="*/ 7 h 7"/>
                  <a:gd name="T10" fmla="*/ 3 w 3"/>
                  <a:gd name="T11" fmla="*/ 7 h 7"/>
                  <a:gd name="T12" fmla="*/ 3 w 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3"/>
                    </a:lnTo>
                    <a:lnTo>
                      <a:pt x="0" y="3"/>
                    </a:lnTo>
                    <a:lnTo>
                      <a:pt x="0" y="7"/>
                    </a:lnTo>
                    <a:lnTo>
                      <a:pt x="3" y="7"/>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93" name="Freeform 410">
              <a:extLst>
                <a:ext uri="{FF2B5EF4-FFF2-40B4-BE49-F238E27FC236}">
                  <a16:creationId xmlns:a16="http://schemas.microsoft.com/office/drawing/2014/main" id="{6E47EB8E-8DA7-D9EC-3A96-B63CB0B0E045}"/>
                </a:ext>
              </a:extLst>
            </p:cNvPr>
            <p:cNvSpPr>
              <a:spLocks/>
            </p:cNvSpPr>
            <p:nvPr/>
          </p:nvSpPr>
          <p:spPr bwMode="auto">
            <a:xfrm>
              <a:off x="3813" y="1438"/>
              <a:ext cx="3" cy="10"/>
            </a:xfrm>
            <a:custGeom>
              <a:avLst/>
              <a:gdLst>
                <a:gd name="T0" fmla="*/ 0 w 3"/>
                <a:gd name="T1" fmla="*/ 3 h 10"/>
                <a:gd name="T2" fmla="*/ 3 w 3"/>
                <a:gd name="T3" fmla="*/ 0 h 10"/>
                <a:gd name="T4" fmla="*/ 3 w 3"/>
                <a:gd name="T5" fmla="*/ 3 h 10"/>
                <a:gd name="T6" fmla="*/ 0 w 3"/>
                <a:gd name="T7" fmla="*/ 6 h 10"/>
                <a:gd name="T8" fmla="*/ 0 w 3"/>
                <a:gd name="T9" fmla="*/ 10 h 10"/>
                <a:gd name="T10" fmla="*/ 3 w 3"/>
                <a:gd name="T11" fmla="*/ 6 h 10"/>
                <a:gd name="T12" fmla="*/ 3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3"/>
                  </a:moveTo>
                  <a:lnTo>
                    <a:pt x="3" y="0"/>
                  </a:lnTo>
                  <a:lnTo>
                    <a:pt x="3" y="3"/>
                  </a:lnTo>
                  <a:lnTo>
                    <a:pt x="0" y="6"/>
                  </a:lnTo>
                  <a:lnTo>
                    <a:pt x="0" y="10"/>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4" name="Freeform 411">
              <a:extLst>
                <a:ext uri="{FF2B5EF4-FFF2-40B4-BE49-F238E27FC236}">
                  <a16:creationId xmlns:a16="http://schemas.microsoft.com/office/drawing/2014/main" id="{AB8ECEB4-FD4B-804C-CBC9-71D1EC82FFFA}"/>
                </a:ext>
              </a:extLst>
            </p:cNvPr>
            <p:cNvSpPr>
              <a:spLocks/>
            </p:cNvSpPr>
            <p:nvPr/>
          </p:nvSpPr>
          <p:spPr bwMode="auto">
            <a:xfrm>
              <a:off x="3816" y="1435"/>
              <a:ext cx="3" cy="9"/>
            </a:xfrm>
            <a:custGeom>
              <a:avLst/>
              <a:gdLst>
                <a:gd name="T0" fmla="*/ 0 w 3"/>
                <a:gd name="T1" fmla="*/ 3 h 9"/>
                <a:gd name="T2" fmla="*/ 3 w 3"/>
                <a:gd name="T3" fmla="*/ 0 h 9"/>
                <a:gd name="T4" fmla="*/ 3 w 3"/>
                <a:gd name="T5" fmla="*/ 3 h 9"/>
                <a:gd name="T6" fmla="*/ 0 w 3"/>
                <a:gd name="T7" fmla="*/ 6 h 9"/>
                <a:gd name="T8" fmla="*/ 0 w 3"/>
                <a:gd name="T9" fmla="*/ 9 h 9"/>
                <a:gd name="T10" fmla="*/ 3 w 3"/>
                <a:gd name="T11" fmla="*/ 6 h 9"/>
                <a:gd name="T12" fmla="*/ 3 w 3"/>
                <a:gd name="T13" fmla="*/ 3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3"/>
                  </a:moveTo>
                  <a:lnTo>
                    <a:pt x="3" y="0"/>
                  </a:lnTo>
                  <a:lnTo>
                    <a:pt x="3" y="3"/>
                  </a:lnTo>
                  <a:lnTo>
                    <a:pt x="0" y="6"/>
                  </a:lnTo>
                  <a:lnTo>
                    <a:pt x="0" y="9"/>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5" name="Freeform 412">
              <a:extLst>
                <a:ext uri="{FF2B5EF4-FFF2-40B4-BE49-F238E27FC236}">
                  <a16:creationId xmlns:a16="http://schemas.microsoft.com/office/drawing/2014/main" id="{6B55740D-4D1F-37F8-20EC-A441B2A3EA08}"/>
                </a:ext>
              </a:extLst>
            </p:cNvPr>
            <p:cNvSpPr>
              <a:spLocks/>
            </p:cNvSpPr>
            <p:nvPr/>
          </p:nvSpPr>
          <p:spPr bwMode="auto">
            <a:xfrm>
              <a:off x="3816" y="1435"/>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6" name="Freeform 413">
              <a:extLst>
                <a:ext uri="{FF2B5EF4-FFF2-40B4-BE49-F238E27FC236}">
                  <a16:creationId xmlns:a16="http://schemas.microsoft.com/office/drawing/2014/main" id="{983A436A-3FDE-8587-BAE9-58F6B5411D9F}"/>
                </a:ext>
              </a:extLst>
            </p:cNvPr>
            <p:cNvSpPr>
              <a:spLocks/>
            </p:cNvSpPr>
            <p:nvPr/>
          </p:nvSpPr>
          <p:spPr bwMode="auto">
            <a:xfrm>
              <a:off x="3816" y="1431"/>
              <a:ext cx="7" cy="4"/>
            </a:xfrm>
            <a:custGeom>
              <a:avLst/>
              <a:gdLst>
                <a:gd name="T0" fmla="*/ 0 w 7"/>
                <a:gd name="T1" fmla="*/ 4 h 4"/>
                <a:gd name="T2" fmla="*/ 0 w 7"/>
                <a:gd name="T3" fmla="*/ 0 h 4"/>
                <a:gd name="T4" fmla="*/ 3 w 7"/>
                <a:gd name="T5" fmla="*/ 0 h 4"/>
                <a:gd name="T6" fmla="*/ 3 w 7"/>
                <a:gd name="T7" fmla="*/ 4 h 4"/>
                <a:gd name="T8" fmla="*/ 7 w 7"/>
                <a:gd name="T9" fmla="*/ 4 h 4"/>
                <a:gd name="T10" fmla="*/ 7 w 7"/>
                <a:gd name="T11" fmla="*/ 0 h 4"/>
                <a:gd name="T12" fmla="*/ 3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3" y="0"/>
                  </a:lnTo>
                  <a:lnTo>
                    <a:pt x="3" y="4"/>
                  </a:lnTo>
                  <a:lnTo>
                    <a:pt x="7" y="4"/>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7" name="Freeform 414">
              <a:extLst>
                <a:ext uri="{FF2B5EF4-FFF2-40B4-BE49-F238E27FC236}">
                  <a16:creationId xmlns:a16="http://schemas.microsoft.com/office/drawing/2014/main" id="{7FF1E421-08DC-35B2-9336-2346B8BF9AA7}"/>
                </a:ext>
              </a:extLst>
            </p:cNvPr>
            <p:cNvSpPr>
              <a:spLocks/>
            </p:cNvSpPr>
            <p:nvPr/>
          </p:nvSpPr>
          <p:spPr bwMode="auto">
            <a:xfrm>
              <a:off x="3816" y="1425"/>
              <a:ext cx="3" cy="10"/>
            </a:xfrm>
            <a:custGeom>
              <a:avLst/>
              <a:gdLst>
                <a:gd name="T0" fmla="*/ 3 w 3"/>
                <a:gd name="T1" fmla="*/ 3 h 10"/>
                <a:gd name="T2" fmla="*/ 0 w 3"/>
                <a:gd name="T3" fmla="*/ 0 h 10"/>
                <a:gd name="T4" fmla="*/ 0 w 3"/>
                <a:gd name="T5" fmla="*/ 3 h 10"/>
                <a:gd name="T6" fmla="*/ 3 w 3"/>
                <a:gd name="T7" fmla="*/ 6 h 10"/>
                <a:gd name="T8" fmla="*/ 3 w 3"/>
                <a:gd name="T9" fmla="*/ 10 h 10"/>
                <a:gd name="T10" fmla="*/ 0 w 3"/>
                <a:gd name="T11" fmla="*/ 6 h 10"/>
                <a:gd name="T12" fmla="*/ 0 w 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3"/>
                  </a:moveTo>
                  <a:lnTo>
                    <a:pt x="0" y="0"/>
                  </a:lnTo>
                  <a:lnTo>
                    <a:pt x="0" y="3"/>
                  </a:lnTo>
                  <a:lnTo>
                    <a:pt x="3" y="6"/>
                  </a:lnTo>
                  <a:lnTo>
                    <a:pt x="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8" name="Freeform 415">
              <a:extLst>
                <a:ext uri="{FF2B5EF4-FFF2-40B4-BE49-F238E27FC236}">
                  <a16:creationId xmlns:a16="http://schemas.microsoft.com/office/drawing/2014/main" id="{1A3AB4AC-94A6-AE9B-70FA-7AA4181C6BF8}"/>
                </a:ext>
              </a:extLst>
            </p:cNvPr>
            <p:cNvSpPr>
              <a:spLocks/>
            </p:cNvSpPr>
            <p:nvPr/>
          </p:nvSpPr>
          <p:spPr bwMode="auto">
            <a:xfrm>
              <a:off x="381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9" name="Freeform 416">
              <a:extLst>
                <a:ext uri="{FF2B5EF4-FFF2-40B4-BE49-F238E27FC236}">
                  <a16:creationId xmlns:a16="http://schemas.microsoft.com/office/drawing/2014/main" id="{EDB8DDA6-9128-BA73-1F04-7E4C2063D6C6}"/>
                </a:ext>
              </a:extLst>
            </p:cNvPr>
            <p:cNvSpPr>
              <a:spLocks/>
            </p:cNvSpPr>
            <p:nvPr/>
          </p:nvSpPr>
          <p:spPr bwMode="auto">
            <a:xfrm>
              <a:off x="3810"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0" name="Freeform 417">
              <a:extLst>
                <a:ext uri="{FF2B5EF4-FFF2-40B4-BE49-F238E27FC236}">
                  <a16:creationId xmlns:a16="http://schemas.microsoft.com/office/drawing/2014/main" id="{E642566F-EC46-7A55-2E84-FA25CB89A896}"/>
                </a:ext>
              </a:extLst>
            </p:cNvPr>
            <p:cNvSpPr>
              <a:spLocks/>
            </p:cNvSpPr>
            <p:nvPr/>
          </p:nvSpPr>
          <p:spPr bwMode="auto">
            <a:xfrm>
              <a:off x="3806" y="1425"/>
              <a:ext cx="4" cy="6"/>
            </a:xfrm>
            <a:custGeom>
              <a:avLst/>
              <a:gdLst>
                <a:gd name="T0" fmla="*/ 4 w 4"/>
                <a:gd name="T1" fmla="*/ 0 h 6"/>
                <a:gd name="T2" fmla="*/ 0 w 4"/>
                <a:gd name="T3" fmla="*/ 0 h 6"/>
                <a:gd name="T4" fmla="*/ 0 w 4"/>
                <a:gd name="T5" fmla="*/ 3 h 6"/>
                <a:gd name="T6" fmla="*/ 4 w 4"/>
                <a:gd name="T7" fmla="*/ 3 h 6"/>
                <a:gd name="T8" fmla="*/ 4 w 4"/>
                <a:gd name="T9" fmla="*/ 6 h 6"/>
                <a:gd name="T10" fmla="*/ 0 w 4"/>
                <a:gd name="T11" fmla="*/ 6 h 6"/>
                <a:gd name="T12" fmla="*/ 0 w 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0"/>
                  </a:moveTo>
                  <a:lnTo>
                    <a:pt x="0" y="0"/>
                  </a:lnTo>
                  <a:lnTo>
                    <a:pt x="0" y="3"/>
                  </a:lnTo>
                  <a:lnTo>
                    <a:pt x="4" y="3"/>
                  </a:lnTo>
                  <a:lnTo>
                    <a:pt x="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1" name="Freeform 418">
              <a:extLst>
                <a:ext uri="{FF2B5EF4-FFF2-40B4-BE49-F238E27FC236}">
                  <a16:creationId xmlns:a16="http://schemas.microsoft.com/office/drawing/2014/main" id="{F06642C5-D756-34E6-58C0-274E1496BD67}"/>
                </a:ext>
              </a:extLst>
            </p:cNvPr>
            <p:cNvSpPr>
              <a:spLocks/>
            </p:cNvSpPr>
            <p:nvPr/>
          </p:nvSpPr>
          <p:spPr bwMode="auto">
            <a:xfrm>
              <a:off x="3803" y="1425"/>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2" name="Freeform 419">
              <a:extLst>
                <a:ext uri="{FF2B5EF4-FFF2-40B4-BE49-F238E27FC236}">
                  <a16:creationId xmlns:a16="http://schemas.microsoft.com/office/drawing/2014/main" id="{6DA50DBB-6621-F132-6AA6-401E75C9F313}"/>
                </a:ext>
              </a:extLst>
            </p:cNvPr>
            <p:cNvSpPr>
              <a:spLocks/>
            </p:cNvSpPr>
            <p:nvPr/>
          </p:nvSpPr>
          <p:spPr bwMode="auto">
            <a:xfrm>
              <a:off x="3800" y="1428"/>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3" name="Freeform 420">
              <a:extLst>
                <a:ext uri="{FF2B5EF4-FFF2-40B4-BE49-F238E27FC236}">
                  <a16:creationId xmlns:a16="http://schemas.microsoft.com/office/drawing/2014/main" id="{943523A9-4305-067A-28C3-0E65B1EB3319}"/>
                </a:ext>
              </a:extLst>
            </p:cNvPr>
            <p:cNvSpPr>
              <a:spLocks/>
            </p:cNvSpPr>
            <p:nvPr/>
          </p:nvSpPr>
          <p:spPr bwMode="auto">
            <a:xfrm>
              <a:off x="3800" y="1428"/>
              <a:ext cx="3" cy="10"/>
            </a:xfrm>
            <a:custGeom>
              <a:avLst/>
              <a:gdLst>
                <a:gd name="T0" fmla="*/ 3 w 3"/>
                <a:gd name="T1" fmla="*/ 0 h 10"/>
                <a:gd name="T2" fmla="*/ 0 w 3"/>
                <a:gd name="T3" fmla="*/ 3 h 10"/>
                <a:gd name="T4" fmla="*/ 0 w 3"/>
                <a:gd name="T5" fmla="*/ 7 h 10"/>
                <a:gd name="T6" fmla="*/ 3 w 3"/>
                <a:gd name="T7" fmla="*/ 3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3"/>
                  </a:lnTo>
                  <a:lnTo>
                    <a:pt x="0" y="7"/>
                  </a:lnTo>
                  <a:lnTo>
                    <a:pt x="3" y="3"/>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4" name="Freeform 421">
              <a:extLst>
                <a:ext uri="{FF2B5EF4-FFF2-40B4-BE49-F238E27FC236}">
                  <a16:creationId xmlns:a16="http://schemas.microsoft.com/office/drawing/2014/main" id="{BE16CC48-A52C-933D-09E1-E7407595E9EB}"/>
                </a:ext>
              </a:extLst>
            </p:cNvPr>
            <p:cNvSpPr>
              <a:spLocks/>
            </p:cNvSpPr>
            <p:nvPr/>
          </p:nvSpPr>
          <p:spPr bwMode="auto">
            <a:xfrm>
              <a:off x="3556" y="1207"/>
              <a:ext cx="122" cy="7"/>
            </a:xfrm>
            <a:custGeom>
              <a:avLst/>
              <a:gdLst>
                <a:gd name="T0" fmla="*/ 122 w 122"/>
                <a:gd name="T1" fmla="*/ 0 h 7"/>
                <a:gd name="T2" fmla="*/ 0 w 122"/>
                <a:gd name="T3" fmla="*/ 0 h 7"/>
                <a:gd name="T4" fmla="*/ 0 w 122"/>
                <a:gd name="T5" fmla="*/ 4 h 7"/>
                <a:gd name="T6" fmla="*/ 122 w 122"/>
                <a:gd name="T7" fmla="*/ 4 h 7"/>
                <a:gd name="T8" fmla="*/ 122 w 122"/>
                <a:gd name="T9" fmla="*/ 7 h 7"/>
                <a:gd name="T10" fmla="*/ 0 w 122"/>
                <a:gd name="T11" fmla="*/ 7 h 7"/>
                <a:gd name="T12" fmla="*/ 0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122" y="0"/>
                  </a:moveTo>
                  <a:lnTo>
                    <a:pt x="0" y="0"/>
                  </a:lnTo>
                  <a:lnTo>
                    <a:pt x="0" y="4"/>
                  </a:lnTo>
                  <a:lnTo>
                    <a:pt x="122" y="4"/>
                  </a:lnTo>
                  <a:lnTo>
                    <a:pt x="122"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5" name="Freeform 422">
              <a:extLst>
                <a:ext uri="{FF2B5EF4-FFF2-40B4-BE49-F238E27FC236}">
                  <a16:creationId xmlns:a16="http://schemas.microsoft.com/office/drawing/2014/main" id="{6C7769BF-9057-C118-A14F-3CF207EB0196}"/>
                </a:ext>
              </a:extLst>
            </p:cNvPr>
            <p:cNvSpPr>
              <a:spLocks/>
            </p:cNvSpPr>
            <p:nvPr/>
          </p:nvSpPr>
          <p:spPr bwMode="auto">
            <a:xfrm>
              <a:off x="3553" y="1211"/>
              <a:ext cx="6" cy="135"/>
            </a:xfrm>
            <a:custGeom>
              <a:avLst/>
              <a:gdLst>
                <a:gd name="T0" fmla="*/ 0 w 6"/>
                <a:gd name="T1" fmla="*/ 0 h 135"/>
                <a:gd name="T2" fmla="*/ 0 w 6"/>
                <a:gd name="T3" fmla="*/ 135 h 135"/>
                <a:gd name="T4" fmla="*/ 3 w 6"/>
                <a:gd name="T5" fmla="*/ 135 h 135"/>
                <a:gd name="T6" fmla="*/ 3 w 6"/>
                <a:gd name="T7" fmla="*/ 0 h 135"/>
                <a:gd name="T8" fmla="*/ 6 w 6"/>
                <a:gd name="T9" fmla="*/ 0 h 135"/>
                <a:gd name="T10" fmla="*/ 6 w 6"/>
                <a:gd name="T11" fmla="*/ 135 h 135"/>
                <a:gd name="T12" fmla="*/ 3 w 6"/>
                <a:gd name="T13" fmla="*/ 135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0"/>
                  </a:moveTo>
                  <a:lnTo>
                    <a:pt x="0" y="135"/>
                  </a:lnTo>
                  <a:lnTo>
                    <a:pt x="3" y="135"/>
                  </a:lnTo>
                  <a:lnTo>
                    <a:pt x="3" y="0"/>
                  </a:lnTo>
                  <a:lnTo>
                    <a:pt x="6" y="0"/>
                  </a:lnTo>
                  <a:lnTo>
                    <a:pt x="6" y="135"/>
                  </a:lnTo>
                  <a:lnTo>
                    <a:pt x="3" y="135"/>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6" name="Freeform 423">
              <a:extLst>
                <a:ext uri="{FF2B5EF4-FFF2-40B4-BE49-F238E27FC236}">
                  <a16:creationId xmlns:a16="http://schemas.microsoft.com/office/drawing/2014/main" id="{2CEF42BA-D5F2-6A40-24A5-AD12E4595E8A}"/>
                </a:ext>
              </a:extLst>
            </p:cNvPr>
            <p:cNvSpPr>
              <a:spLocks/>
            </p:cNvSpPr>
            <p:nvPr/>
          </p:nvSpPr>
          <p:spPr bwMode="auto">
            <a:xfrm>
              <a:off x="3556" y="1342"/>
              <a:ext cx="122" cy="7"/>
            </a:xfrm>
            <a:custGeom>
              <a:avLst/>
              <a:gdLst>
                <a:gd name="T0" fmla="*/ 0 w 122"/>
                <a:gd name="T1" fmla="*/ 0 h 7"/>
                <a:gd name="T2" fmla="*/ 122 w 122"/>
                <a:gd name="T3" fmla="*/ 0 h 7"/>
                <a:gd name="T4" fmla="*/ 122 w 122"/>
                <a:gd name="T5" fmla="*/ 4 h 7"/>
                <a:gd name="T6" fmla="*/ 0 w 122"/>
                <a:gd name="T7" fmla="*/ 4 h 7"/>
                <a:gd name="T8" fmla="*/ 0 w 122"/>
                <a:gd name="T9" fmla="*/ 7 h 7"/>
                <a:gd name="T10" fmla="*/ 122 w 122"/>
                <a:gd name="T11" fmla="*/ 7 h 7"/>
                <a:gd name="T12" fmla="*/ 122 w 122"/>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7">
                  <a:moveTo>
                    <a:pt x="0" y="0"/>
                  </a:moveTo>
                  <a:lnTo>
                    <a:pt x="122" y="0"/>
                  </a:lnTo>
                  <a:lnTo>
                    <a:pt x="122" y="4"/>
                  </a:lnTo>
                  <a:lnTo>
                    <a:pt x="0" y="4"/>
                  </a:lnTo>
                  <a:lnTo>
                    <a:pt x="0" y="7"/>
                  </a:lnTo>
                  <a:lnTo>
                    <a:pt x="122" y="7"/>
                  </a:lnTo>
                  <a:lnTo>
                    <a:pt x="122"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7" name="Freeform 424">
              <a:extLst>
                <a:ext uri="{FF2B5EF4-FFF2-40B4-BE49-F238E27FC236}">
                  <a16:creationId xmlns:a16="http://schemas.microsoft.com/office/drawing/2014/main" id="{78B6DC62-63BC-794A-A45A-A47BE790B928}"/>
                </a:ext>
              </a:extLst>
            </p:cNvPr>
            <p:cNvSpPr>
              <a:spLocks/>
            </p:cNvSpPr>
            <p:nvPr/>
          </p:nvSpPr>
          <p:spPr bwMode="auto">
            <a:xfrm>
              <a:off x="3675" y="1211"/>
              <a:ext cx="6" cy="135"/>
            </a:xfrm>
            <a:custGeom>
              <a:avLst/>
              <a:gdLst>
                <a:gd name="T0" fmla="*/ 0 w 6"/>
                <a:gd name="T1" fmla="*/ 135 h 135"/>
                <a:gd name="T2" fmla="*/ 0 w 6"/>
                <a:gd name="T3" fmla="*/ 0 h 135"/>
                <a:gd name="T4" fmla="*/ 3 w 6"/>
                <a:gd name="T5" fmla="*/ 0 h 135"/>
                <a:gd name="T6" fmla="*/ 3 w 6"/>
                <a:gd name="T7" fmla="*/ 135 h 135"/>
                <a:gd name="T8" fmla="*/ 6 w 6"/>
                <a:gd name="T9" fmla="*/ 135 h 135"/>
                <a:gd name="T10" fmla="*/ 6 w 6"/>
                <a:gd name="T11" fmla="*/ 0 h 135"/>
                <a:gd name="T12" fmla="*/ 3 w 6"/>
                <a:gd name="T13" fmla="*/ 0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5">
                  <a:moveTo>
                    <a:pt x="0" y="135"/>
                  </a:moveTo>
                  <a:lnTo>
                    <a:pt x="0" y="0"/>
                  </a:lnTo>
                  <a:lnTo>
                    <a:pt x="3" y="0"/>
                  </a:lnTo>
                  <a:lnTo>
                    <a:pt x="3" y="135"/>
                  </a:lnTo>
                  <a:lnTo>
                    <a:pt x="6" y="135"/>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8" name="Freeform 425">
              <a:extLst>
                <a:ext uri="{FF2B5EF4-FFF2-40B4-BE49-F238E27FC236}">
                  <a16:creationId xmlns:a16="http://schemas.microsoft.com/office/drawing/2014/main" id="{08805978-6948-5B8E-59AA-3474EAA5C7DE}"/>
                </a:ext>
              </a:extLst>
            </p:cNvPr>
            <p:cNvSpPr>
              <a:spLocks/>
            </p:cNvSpPr>
            <p:nvPr/>
          </p:nvSpPr>
          <p:spPr bwMode="auto">
            <a:xfrm>
              <a:off x="3559" y="1247"/>
              <a:ext cx="20" cy="6"/>
            </a:xfrm>
            <a:custGeom>
              <a:avLst/>
              <a:gdLst>
                <a:gd name="T0" fmla="*/ 20 w 20"/>
                <a:gd name="T1" fmla="*/ 0 h 6"/>
                <a:gd name="T2" fmla="*/ 0 w 20"/>
                <a:gd name="T3" fmla="*/ 0 h 6"/>
                <a:gd name="T4" fmla="*/ 0 w 20"/>
                <a:gd name="T5" fmla="*/ 3 h 6"/>
                <a:gd name="T6" fmla="*/ 20 w 20"/>
                <a:gd name="T7" fmla="*/ 3 h 6"/>
                <a:gd name="T8" fmla="*/ 20 w 20"/>
                <a:gd name="T9" fmla="*/ 6 h 6"/>
                <a:gd name="T10" fmla="*/ 0 w 20"/>
                <a:gd name="T11" fmla="*/ 6 h 6"/>
                <a:gd name="T12" fmla="*/ 0 w 2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
                  <a:moveTo>
                    <a:pt x="20" y="0"/>
                  </a:moveTo>
                  <a:lnTo>
                    <a:pt x="0" y="0"/>
                  </a:lnTo>
                  <a:lnTo>
                    <a:pt x="0" y="3"/>
                  </a:lnTo>
                  <a:lnTo>
                    <a:pt x="20" y="3"/>
                  </a:lnTo>
                  <a:lnTo>
                    <a:pt x="2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9" name="Freeform 426">
              <a:extLst>
                <a:ext uri="{FF2B5EF4-FFF2-40B4-BE49-F238E27FC236}">
                  <a16:creationId xmlns:a16="http://schemas.microsoft.com/office/drawing/2014/main" id="{49C76A2A-0047-CA64-4B44-807A2CAC737D}"/>
                </a:ext>
              </a:extLst>
            </p:cNvPr>
            <p:cNvSpPr>
              <a:spLocks/>
            </p:cNvSpPr>
            <p:nvPr/>
          </p:nvSpPr>
          <p:spPr bwMode="auto">
            <a:xfrm>
              <a:off x="3556" y="1250"/>
              <a:ext cx="7" cy="7"/>
            </a:xfrm>
            <a:custGeom>
              <a:avLst/>
              <a:gdLst>
                <a:gd name="T0" fmla="*/ 0 w 7"/>
                <a:gd name="T1" fmla="*/ 0 h 7"/>
                <a:gd name="T2" fmla="*/ 0 w 7"/>
                <a:gd name="T3" fmla="*/ 7 h 7"/>
                <a:gd name="T4" fmla="*/ 3 w 7"/>
                <a:gd name="T5" fmla="*/ 7 h 7"/>
                <a:gd name="T6" fmla="*/ 3 w 7"/>
                <a:gd name="T7" fmla="*/ 0 h 7"/>
                <a:gd name="T8" fmla="*/ 7 w 7"/>
                <a:gd name="T9" fmla="*/ 0 h 7"/>
                <a:gd name="T10" fmla="*/ 7 w 7"/>
                <a:gd name="T11" fmla="*/ 7 h 7"/>
                <a:gd name="T12" fmla="*/ 3 w 7"/>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0" y="7"/>
                  </a:lnTo>
                  <a:lnTo>
                    <a:pt x="3" y="7"/>
                  </a:lnTo>
                  <a:lnTo>
                    <a:pt x="3" y="0"/>
                  </a:lnTo>
                  <a:lnTo>
                    <a:pt x="7" y="0"/>
                  </a:lnTo>
                  <a:lnTo>
                    <a:pt x="7"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0" name="Freeform 427">
              <a:extLst>
                <a:ext uri="{FF2B5EF4-FFF2-40B4-BE49-F238E27FC236}">
                  <a16:creationId xmlns:a16="http://schemas.microsoft.com/office/drawing/2014/main" id="{A5236CFA-A5A3-7DC0-15E7-753034BA1D91}"/>
                </a:ext>
              </a:extLst>
            </p:cNvPr>
            <p:cNvSpPr>
              <a:spLocks/>
            </p:cNvSpPr>
            <p:nvPr/>
          </p:nvSpPr>
          <p:spPr bwMode="auto">
            <a:xfrm>
              <a:off x="3559" y="1253"/>
              <a:ext cx="20" cy="7"/>
            </a:xfrm>
            <a:custGeom>
              <a:avLst/>
              <a:gdLst>
                <a:gd name="T0" fmla="*/ 0 w 20"/>
                <a:gd name="T1" fmla="*/ 0 h 7"/>
                <a:gd name="T2" fmla="*/ 20 w 20"/>
                <a:gd name="T3" fmla="*/ 0 h 7"/>
                <a:gd name="T4" fmla="*/ 20 w 20"/>
                <a:gd name="T5" fmla="*/ 4 h 7"/>
                <a:gd name="T6" fmla="*/ 0 w 20"/>
                <a:gd name="T7" fmla="*/ 4 h 7"/>
                <a:gd name="T8" fmla="*/ 0 w 20"/>
                <a:gd name="T9" fmla="*/ 7 h 7"/>
                <a:gd name="T10" fmla="*/ 20 w 20"/>
                <a:gd name="T11" fmla="*/ 7 h 7"/>
                <a:gd name="T12" fmla="*/ 20 w 20"/>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
                  <a:moveTo>
                    <a:pt x="0" y="0"/>
                  </a:moveTo>
                  <a:lnTo>
                    <a:pt x="20" y="0"/>
                  </a:lnTo>
                  <a:lnTo>
                    <a:pt x="20" y="4"/>
                  </a:lnTo>
                  <a:lnTo>
                    <a:pt x="0" y="4"/>
                  </a:lnTo>
                  <a:lnTo>
                    <a:pt x="0" y="7"/>
                  </a:lnTo>
                  <a:lnTo>
                    <a:pt x="20" y="7"/>
                  </a:lnTo>
                  <a:lnTo>
                    <a:pt x="2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1" name="Freeform 428">
              <a:extLst>
                <a:ext uri="{FF2B5EF4-FFF2-40B4-BE49-F238E27FC236}">
                  <a16:creationId xmlns:a16="http://schemas.microsoft.com/office/drawing/2014/main" id="{FC30ED3F-455D-E377-A0E3-2F97A5896EFE}"/>
                </a:ext>
              </a:extLst>
            </p:cNvPr>
            <p:cNvSpPr>
              <a:spLocks/>
            </p:cNvSpPr>
            <p:nvPr/>
          </p:nvSpPr>
          <p:spPr bwMode="auto">
            <a:xfrm>
              <a:off x="3576" y="1250"/>
              <a:ext cx="6" cy="7"/>
            </a:xfrm>
            <a:custGeom>
              <a:avLst/>
              <a:gdLst>
                <a:gd name="T0" fmla="*/ 0 w 6"/>
                <a:gd name="T1" fmla="*/ 7 h 7"/>
                <a:gd name="T2" fmla="*/ 0 w 6"/>
                <a:gd name="T3" fmla="*/ 0 h 7"/>
                <a:gd name="T4" fmla="*/ 3 w 6"/>
                <a:gd name="T5" fmla="*/ 0 h 7"/>
                <a:gd name="T6" fmla="*/ 3 w 6"/>
                <a:gd name="T7" fmla="*/ 7 h 7"/>
                <a:gd name="T8" fmla="*/ 6 w 6"/>
                <a:gd name="T9" fmla="*/ 7 h 7"/>
                <a:gd name="T10" fmla="*/ 6 w 6"/>
                <a:gd name="T11" fmla="*/ 0 h 7"/>
                <a:gd name="T12" fmla="*/ 3 w 6"/>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7"/>
                  </a:moveTo>
                  <a:lnTo>
                    <a:pt x="0" y="0"/>
                  </a:lnTo>
                  <a:lnTo>
                    <a:pt x="3" y="0"/>
                  </a:lnTo>
                  <a:lnTo>
                    <a:pt x="3" y="7"/>
                  </a:lnTo>
                  <a:lnTo>
                    <a:pt x="6" y="7"/>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2" name="Freeform 429">
              <a:extLst>
                <a:ext uri="{FF2B5EF4-FFF2-40B4-BE49-F238E27FC236}">
                  <a16:creationId xmlns:a16="http://schemas.microsoft.com/office/drawing/2014/main" id="{27512947-9E17-EDFA-51D6-43C8DD102153}"/>
                </a:ext>
              </a:extLst>
            </p:cNvPr>
            <p:cNvSpPr>
              <a:spLocks/>
            </p:cNvSpPr>
            <p:nvPr/>
          </p:nvSpPr>
          <p:spPr bwMode="auto">
            <a:xfrm>
              <a:off x="3563" y="1250"/>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3" name="Freeform 430">
              <a:extLst>
                <a:ext uri="{FF2B5EF4-FFF2-40B4-BE49-F238E27FC236}">
                  <a16:creationId xmlns:a16="http://schemas.microsoft.com/office/drawing/2014/main" id="{29A77050-CEAF-9F81-071E-9F0F05016874}"/>
                </a:ext>
              </a:extLst>
            </p:cNvPr>
            <p:cNvSpPr>
              <a:spLocks/>
            </p:cNvSpPr>
            <p:nvPr/>
          </p:nvSpPr>
          <p:spPr bwMode="auto">
            <a:xfrm>
              <a:off x="3701" y="1224"/>
              <a:ext cx="184" cy="6"/>
            </a:xfrm>
            <a:custGeom>
              <a:avLst/>
              <a:gdLst>
                <a:gd name="T0" fmla="*/ 184 w 184"/>
                <a:gd name="T1" fmla="*/ 0 h 6"/>
                <a:gd name="T2" fmla="*/ 0 w 184"/>
                <a:gd name="T3" fmla="*/ 0 h 6"/>
                <a:gd name="T4" fmla="*/ 0 w 184"/>
                <a:gd name="T5" fmla="*/ 3 h 6"/>
                <a:gd name="T6" fmla="*/ 184 w 184"/>
                <a:gd name="T7" fmla="*/ 3 h 6"/>
                <a:gd name="T8" fmla="*/ 184 w 184"/>
                <a:gd name="T9" fmla="*/ 6 h 6"/>
                <a:gd name="T10" fmla="*/ 0 w 184"/>
                <a:gd name="T11" fmla="*/ 6 h 6"/>
                <a:gd name="T12" fmla="*/ 0 w 184"/>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 h="6">
                  <a:moveTo>
                    <a:pt x="184" y="0"/>
                  </a:moveTo>
                  <a:lnTo>
                    <a:pt x="0" y="0"/>
                  </a:lnTo>
                  <a:lnTo>
                    <a:pt x="0" y="3"/>
                  </a:lnTo>
                  <a:lnTo>
                    <a:pt x="184" y="3"/>
                  </a:lnTo>
                  <a:lnTo>
                    <a:pt x="184"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4" name="Freeform 431">
              <a:extLst>
                <a:ext uri="{FF2B5EF4-FFF2-40B4-BE49-F238E27FC236}">
                  <a16:creationId xmlns:a16="http://schemas.microsoft.com/office/drawing/2014/main" id="{D857907D-47CB-9A5A-C892-1FC25573D08D}"/>
                </a:ext>
              </a:extLst>
            </p:cNvPr>
            <p:cNvSpPr>
              <a:spLocks/>
            </p:cNvSpPr>
            <p:nvPr/>
          </p:nvSpPr>
          <p:spPr bwMode="auto">
            <a:xfrm>
              <a:off x="3724" y="1257"/>
              <a:ext cx="161" cy="6"/>
            </a:xfrm>
            <a:custGeom>
              <a:avLst/>
              <a:gdLst>
                <a:gd name="T0" fmla="*/ 161 w 161"/>
                <a:gd name="T1" fmla="*/ 0 h 6"/>
                <a:gd name="T2" fmla="*/ 0 w 161"/>
                <a:gd name="T3" fmla="*/ 0 h 6"/>
                <a:gd name="T4" fmla="*/ 0 w 161"/>
                <a:gd name="T5" fmla="*/ 3 h 6"/>
                <a:gd name="T6" fmla="*/ 161 w 161"/>
                <a:gd name="T7" fmla="*/ 3 h 6"/>
                <a:gd name="T8" fmla="*/ 161 w 161"/>
                <a:gd name="T9" fmla="*/ 6 h 6"/>
                <a:gd name="T10" fmla="*/ 0 w 161"/>
                <a:gd name="T11" fmla="*/ 6 h 6"/>
                <a:gd name="T12" fmla="*/ 0 w 16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6">
                  <a:moveTo>
                    <a:pt x="161" y="0"/>
                  </a:moveTo>
                  <a:lnTo>
                    <a:pt x="0" y="0"/>
                  </a:lnTo>
                  <a:lnTo>
                    <a:pt x="0" y="3"/>
                  </a:lnTo>
                  <a:lnTo>
                    <a:pt x="161" y="3"/>
                  </a:lnTo>
                  <a:lnTo>
                    <a:pt x="161"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5" name="Freeform 432">
              <a:extLst>
                <a:ext uri="{FF2B5EF4-FFF2-40B4-BE49-F238E27FC236}">
                  <a16:creationId xmlns:a16="http://schemas.microsoft.com/office/drawing/2014/main" id="{D694CCDD-B81D-54CB-5786-B7B4E47C5B01}"/>
                </a:ext>
              </a:extLst>
            </p:cNvPr>
            <p:cNvSpPr>
              <a:spLocks/>
            </p:cNvSpPr>
            <p:nvPr/>
          </p:nvSpPr>
          <p:spPr bwMode="auto">
            <a:xfrm>
              <a:off x="1855" y="1421"/>
              <a:ext cx="10" cy="20"/>
            </a:xfrm>
            <a:custGeom>
              <a:avLst/>
              <a:gdLst>
                <a:gd name="T0" fmla="*/ 0 w 10"/>
                <a:gd name="T1" fmla="*/ 0 h 20"/>
                <a:gd name="T2" fmla="*/ 3 w 10"/>
                <a:gd name="T3" fmla="*/ 20 h 20"/>
                <a:gd name="T4" fmla="*/ 6 w 10"/>
                <a:gd name="T5" fmla="*/ 20 h 20"/>
                <a:gd name="T6" fmla="*/ 3 w 10"/>
                <a:gd name="T7" fmla="*/ 0 h 20"/>
                <a:gd name="T8" fmla="*/ 6 w 10"/>
                <a:gd name="T9" fmla="*/ 0 h 20"/>
                <a:gd name="T10" fmla="*/ 10 w 10"/>
                <a:gd name="T11" fmla="*/ 20 h 20"/>
                <a:gd name="T12" fmla="*/ 6 w 10"/>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0"/>
                  </a:moveTo>
                  <a:lnTo>
                    <a:pt x="3" y="20"/>
                  </a:lnTo>
                  <a:lnTo>
                    <a:pt x="6" y="20"/>
                  </a:lnTo>
                  <a:lnTo>
                    <a:pt x="3" y="0"/>
                  </a:lnTo>
                  <a:lnTo>
                    <a:pt x="6" y="0"/>
                  </a:lnTo>
                  <a:lnTo>
                    <a:pt x="10" y="20"/>
                  </a:lnTo>
                  <a:lnTo>
                    <a:pt x="6"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 name="Freeform 433">
              <a:extLst>
                <a:ext uri="{FF2B5EF4-FFF2-40B4-BE49-F238E27FC236}">
                  <a16:creationId xmlns:a16="http://schemas.microsoft.com/office/drawing/2014/main" id="{440EEDE4-1ADA-6464-F1A8-6306290F9EBB}"/>
                </a:ext>
              </a:extLst>
            </p:cNvPr>
            <p:cNvSpPr>
              <a:spLocks/>
            </p:cNvSpPr>
            <p:nvPr/>
          </p:nvSpPr>
          <p:spPr bwMode="auto">
            <a:xfrm>
              <a:off x="1858" y="1441"/>
              <a:ext cx="16" cy="20"/>
            </a:xfrm>
            <a:custGeom>
              <a:avLst/>
              <a:gdLst>
                <a:gd name="T0" fmla="*/ 0 w 16"/>
                <a:gd name="T1" fmla="*/ 0 h 20"/>
                <a:gd name="T2" fmla="*/ 10 w 16"/>
                <a:gd name="T3" fmla="*/ 20 h 20"/>
                <a:gd name="T4" fmla="*/ 13 w 16"/>
                <a:gd name="T5" fmla="*/ 20 h 20"/>
                <a:gd name="T6" fmla="*/ 3 w 16"/>
                <a:gd name="T7" fmla="*/ 0 h 20"/>
                <a:gd name="T8" fmla="*/ 7 w 16"/>
                <a:gd name="T9" fmla="*/ 0 h 20"/>
                <a:gd name="T10" fmla="*/ 16 w 16"/>
                <a:gd name="T11" fmla="*/ 20 h 20"/>
                <a:gd name="T12" fmla="*/ 13 w 16"/>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10" y="20"/>
                  </a:lnTo>
                  <a:lnTo>
                    <a:pt x="13" y="20"/>
                  </a:lnTo>
                  <a:lnTo>
                    <a:pt x="3" y="0"/>
                  </a:lnTo>
                  <a:lnTo>
                    <a:pt x="7" y="0"/>
                  </a:lnTo>
                  <a:lnTo>
                    <a:pt x="16" y="20"/>
                  </a:lnTo>
                  <a:lnTo>
                    <a:pt x="13"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7" name="Freeform 434">
              <a:extLst>
                <a:ext uri="{FF2B5EF4-FFF2-40B4-BE49-F238E27FC236}">
                  <a16:creationId xmlns:a16="http://schemas.microsoft.com/office/drawing/2014/main" id="{3DEFBF2C-F078-A69F-4BE9-A330A1322435}"/>
                </a:ext>
              </a:extLst>
            </p:cNvPr>
            <p:cNvSpPr>
              <a:spLocks/>
            </p:cNvSpPr>
            <p:nvPr/>
          </p:nvSpPr>
          <p:spPr bwMode="auto">
            <a:xfrm>
              <a:off x="1871" y="1458"/>
              <a:ext cx="17" cy="23"/>
            </a:xfrm>
            <a:custGeom>
              <a:avLst/>
              <a:gdLst>
                <a:gd name="T0" fmla="*/ 0 w 17"/>
                <a:gd name="T1" fmla="*/ 0 h 23"/>
                <a:gd name="T2" fmla="*/ 17 w 17"/>
                <a:gd name="T3" fmla="*/ 16 h 23"/>
                <a:gd name="T4" fmla="*/ 17 w 17"/>
                <a:gd name="T5" fmla="*/ 19 h 23"/>
                <a:gd name="T6" fmla="*/ 0 w 17"/>
                <a:gd name="T7" fmla="*/ 3 h 23"/>
                <a:gd name="T8" fmla="*/ 0 w 17"/>
                <a:gd name="T9" fmla="*/ 6 h 23"/>
                <a:gd name="T10" fmla="*/ 17 w 17"/>
                <a:gd name="T11" fmla="*/ 23 h 23"/>
                <a:gd name="T12" fmla="*/ 17 w 17"/>
                <a:gd name="T13" fmla="*/ 19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0" y="0"/>
                  </a:moveTo>
                  <a:lnTo>
                    <a:pt x="17" y="16"/>
                  </a:lnTo>
                  <a:lnTo>
                    <a:pt x="17" y="19"/>
                  </a:lnTo>
                  <a:lnTo>
                    <a:pt x="0" y="3"/>
                  </a:lnTo>
                  <a:lnTo>
                    <a:pt x="0" y="6"/>
                  </a:lnTo>
                  <a:lnTo>
                    <a:pt x="17" y="23"/>
                  </a:lnTo>
                  <a:lnTo>
                    <a:pt x="17"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8" name="Freeform 435">
              <a:extLst>
                <a:ext uri="{FF2B5EF4-FFF2-40B4-BE49-F238E27FC236}">
                  <a16:creationId xmlns:a16="http://schemas.microsoft.com/office/drawing/2014/main" id="{2A8E9C45-628A-A225-E4BF-0511BADB402F}"/>
                </a:ext>
              </a:extLst>
            </p:cNvPr>
            <p:cNvSpPr>
              <a:spLocks/>
            </p:cNvSpPr>
            <p:nvPr/>
          </p:nvSpPr>
          <p:spPr bwMode="auto">
            <a:xfrm>
              <a:off x="1888" y="1474"/>
              <a:ext cx="19" cy="17"/>
            </a:xfrm>
            <a:custGeom>
              <a:avLst/>
              <a:gdLst>
                <a:gd name="T0" fmla="*/ 0 w 19"/>
                <a:gd name="T1" fmla="*/ 0 h 17"/>
                <a:gd name="T2" fmla="*/ 19 w 19"/>
                <a:gd name="T3" fmla="*/ 10 h 17"/>
                <a:gd name="T4" fmla="*/ 19 w 19"/>
                <a:gd name="T5" fmla="*/ 13 h 17"/>
                <a:gd name="T6" fmla="*/ 0 w 19"/>
                <a:gd name="T7" fmla="*/ 3 h 17"/>
                <a:gd name="T8" fmla="*/ 0 w 19"/>
                <a:gd name="T9" fmla="*/ 7 h 17"/>
                <a:gd name="T10" fmla="*/ 19 w 19"/>
                <a:gd name="T11" fmla="*/ 17 h 17"/>
                <a:gd name="T12" fmla="*/ 19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0" y="0"/>
                  </a:moveTo>
                  <a:lnTo>
                    <a:pt x="19" y="10"/>
                  </a:lnTo>
                  <a:lnTo>
                    <a:pt x="19" y="13"/>
                  </a:lnTo>
                  <a:lnTo>
                    <a:pt x="0" y="3"/>
                  </a:lnTo>
                  <a:lnTo>
                    <a:pt x="0" y="7"/>
                  </a:lnTo>
                  <a:lnTo>
                    <a:pt x="19" y="17"/>
                  </a:lnTo>
                  <a:lnTo>
                    <a:pt x="19"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9" name="Freeform 436">
              <a:extLst>
                <a:ext uri="{FF2B5EF4-FFF2-40B4-BE49-F238E27FC236}">
                  <a16:creationId xmlns:a16="http://schemas.microsoft.com/office/drawing/2014/main" id="{222C071F-6A57-3EC7-FBFA-B0391E729757}"/>
                </a:ext>
              </a:extLst>
            </p:cNvPr>
            <p:cNvSpPr>
              <a:spLocks/>
            </p:cNvSpPr>
            <p:nvPr/>
          </p:nvSpPr>
          <p:spPr bwMode="auto">
            <a:xfrm>
              <a:off x="1907" y="1484"/>
              <a:ext cx="20" cy="10"/>
            </a:xfrm>
            <a:custGeom>
              <a:avLst/>
              <a:gdLst>
                <a:gd name="T0" fmla="*/ 0 w 20"/>
                <a:gd name="T1" fmla="*/ 0 h 10"/>
                <a:gd name="T2" fmla="*/ 20 w 20"/>
                <a:gd name="T3" fmla="*/ 3 h 10"/>
                <a:gd name="T4" fmla="*/ 20 w 20"/>
                <a:gd name="T5" fmla="*/ 7 h 10"/>
                <a:gd name="T6" fmla="*/ 0 w 20"/>
                <a:gd name="T7" fmla="*/ 3 h 10"/>
                <a:gd name="T8" fmla="*/ 0 w 20"/>
                <a:gd name="T9" fmla="*/ 7 h 10"/>
                <a:gd name="T10" fmla="*/ 20 w 20"/>
                <a:gd name="T11" fmla="*/ 10 h 10"/>
                <a:gd name="T12" fmla="*/ 20 w 20"/>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0" y="0"/>
                  </a:moveTo>
                  <a:lnTo>
                    <a:pt x="20" y="3"/>
                  </a:lnTo>
                  <a:lnTo>
                    <a:pt x="20" y="7"/>
                  </a:lnTo>
                  <a:lnTo>
                    <a:pt x="0" y="3"/>
                  </a:lnTo>
                  <a:lnTo>
                    <a:pt x="0" y="7"/>
                  </a:lnTo>
                  <a:lnTo>
                    <a:pt x="20" y="10"/>
                  </a:lnTo>
                  <a:lnTo>
                    <a:pt x="2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0" name="Freeform 437">
              <a:extLst>
                <a:ext uri="{FF2B5EF4-FFF2-40B4-BE49-F238E27FC236}">
                  <a16:creationId xmlns:a16="http://schemas.microsoft.com/office/drawing/2014/main" id="{387CA21B-20C5-B6F2-F617-1DCA368559FB}"/>
                </a:ext>
              </a:extLst>
            </p:cNvPr>
            <p:cNvSpPr>
              <a:spLocks/>
            </p:cNvSpPr>
            <p:nvPr/>
          </p:nvSpPr>
          <p:spPr bwMode="auto">
            <a:xfrm>
              <a:off x="1927" y="1484"/>
              <a:ext cx="23" cy="10"/>
            </a:xfrm>
            <a:custGeom>
              <a:avLst/>
              <a:gdLst>
                <a:gd name="T0" fmla="*/ 0 w 23"/>
                <a:gd name="T1" fmla="*/ 3 h 10"/>
                <a:gd name="T2" fmla="*/ 23 w 23"/>
                <a:gd name="T3" fmla="*/ 0 h 10"/>
                <a:gd name="T4" fmla="*/ 23 w 23"/>
                <a:gd name="T5" fmla="*/ 3 h 10"/>
                <a:gd name="T6" fmla="*/ 0 w 23"/>
                <a:gd name="T7" fmla="*/ 7 h 10"/>
                <a:gd name="T8" fmla="*/ 0 w 23"/>
                <a:gd name="T9" fmla="*/ 10 h 10"/>
                <a:gd name="T10" fmla="*/ 23 w 23"/>
                <a:gd name="T11" fmla="*/ 7 h 10"/>
                <a:gd name="T12" fmla="*/ 23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0" y="3"/>
                  </a:moveTo>
                  <a:lnTo>
                    <a:pt x="23" y="0"/>
                  </a:lnTo>
                  <a:lnTo>
                    <a:pt x="23" y="3"/>
                  </a:lnTo>
                  <a:lnTo>
                    <a:pt x="0" y="7"/>
                  </a:lnTo>
                  <a:lnTo>
                    <a:pt x="0" y="10"/>
                  </a:lnTo>
                  <a:lnTo>
                    <a:pt x="23" y="7"/>
                  </a:lnTo>
                  <a:lnTo>
                    <a:pt x="2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1" name="Freeform 438">
              <a:extLst>
                <a:ext uri="{FF2B5EF4-FFF2-40B4-BE49-F238E27FC236}">
                  <a16:creationId xmlns:a16="http://schemas.microsoft.com/office/drawing/2014/main" id="{77EC2553-E466-9F9E-77AF-97538ED059B7}"/>
                </a:ext>
              </a:extLst>
            </p:cNvPr>
            <p:cNvSpPr>
              <a:spLocks/>
            </p:cNvSpPr>
            <p:nvPr/>
          </p:nvSpPr>
          <p:spPr bwMode="auto">
            <a:xfrm>
              <a:off x="1950" y="1474"/>
              <a:ext cx="20" cy="17"/>
            </a:xfrm>
            <a:custGeom>
              <a:avLst/>
              <a:gdLst>
                <a:gd name="T0" fmla="*/ 0 w 20"/>
                <a:gd name="T1" fmla="*/ 10 h 17"/>
                <a:gd name="T2" fmla="*/ 20 w 20"/>
                <a:gd name="T3" fmla="*/ 0 h 17"/>
                <a:gd name="T4" fmla="*/ 20 w 20"/>
                <a:gd name="T5" fmla="*/ 3 h 17"/>
                <a:gd name="T6" fmla="*/ 0 w 20"/>
                <a:gd name="T7" fmla="*/ 13 h 17"/>
                <a:gd name="T8" fmla="*/ 0 w 20"/>
                <a:gd name="T9" fmla="*/ 17 h 17"/>
                <a:gd name="T10" fmla="*/ 20 w 20"/>
                <a:gd name="T11" fmla="*/ 7 h 17"/>
                <a:gd name="T12" fmla="*/ 2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0" y="10"/>
                  </a:moveTo>
                  <a:lnTo>
                    <a:pt x="20" y="0"/>
                  </a:lnTo>
                  <a:lnTo>
                    <a:pt x="20" y="3"/>
                  </a:lnTo>
                  <a:lnTo>
                    <a:pt x="0" y="13"/>
                  </a:lnTo>
                  <a:lnTo>
                    <a:pt x="0" y="17"/>
                  </a:lnTo>
                  <a:lnTo>
                    <a:pt x="20" y="7"/>
                  </a:lnTo>
                  <a:lnTo>
                    <a:pt x="2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2" name="Freeform 439">
              <a:extLst>
                <a:ext uri="{FF2B5EF4-FFF2-40B4-BE49-F238E27FC236}">
                  <a16:creationId xmlns:a16="http://schemas.microsoft.com/office/drawing/2014/main" id="{7D2E7B9C-4F9A-9AEE-2BF5-1408F22D43A0}"/>
                </a:ext>
              </a:extLst>
            </p:cNvPr>
            <p:cNvSpPr>
              <a:spLocks/>
            </p:cNvSpPr>
            <p:nvPr/>
          </p:nvSpPr>
          <p:spPr bwMode="auto">
            <a:xfrm>
              <a:off x="1967" y="1461"/>
              <a:ext cx="19" cy="16"/>
            </a:xfrm>
            <a:custGeom>
              <a:avLst/>
              <a:gdLst>
                <a:gd name="T0" fmla="*/ 0 w 19"/>
                <a:gd name="T1" fmla="*/ 16 h 16"/>
                <a:gd name="T2" fmla="*/ 13 w 19"/>
                <a:gd name="T3" fmla="*/ 0 h 16"/>
                <a:gd name="T4" fmla="*/ 16 w 19"/>
                <a:gd name="T5" fmla="*/ 0 h 16"/>
                <a:gd name="T6" fmla="*/ 3 w 19"/>
                <a:gd name="T7" fmla="*/ 16 h 16"/>
                <a:gd name="T8" fmla="*/ 6 w 19"/>
                <a:gd name="T9" fmla="*/ 16 h 16"/>
                <a:gd name="T10" fmla="*/ 19 w 19"/>
                <a:gd name="T11" fmla="*/ 0 h 16"/>
                <a:gd name="T12" fmla="*/ 16 w 19"/>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6">
                  <a:moveTo>
                    <a:pt x="0" y="16"/>
                  </a:moveTo>
                  <a:lnTo>
                    <a:pt x="13" y="0"/>
                  </a:lnTo>
                  <a:lnTo>
                    <a:pt x="16" y="0"/>
                  </a:lnTo>
                  <a:lnTo>
                    <a:pt x="3" y="16"/>
                  </a:lnTo>
                  <a:lnTo>
                    <a:pt x="6" y="16"/>
                  </a:lnTo>
                  <a:lnTo>
                    <a:pt x="19" y="0"/>
                  </a:lnTo>
                  <a:lnTo>
                    <a:pt x="1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3" name="Freeform 440">
              <a:extLst>
                <a:ext uri="{FF2B5EF4-FFF2-40B4-BE49-F238E27FC236}">
                  <a16:creationId xmlns:a16="http://schemas.microsoft.com/office/drawing/2014/main" id="{0C965FF1-A15D-3A7D-9539-178E26823E4F}"/>
                </a:ext>
              </a:extLst>
            </p:cNvPr>
            <p:cNvSpPr>
              <a:spLocks/>
            </p:cNvSpPr>
            <p:nvPr/>
          </p:nvSpPr>
          <p:spPr bwMode="auto">
            <a:xfrm>
              <a:off x="1980" y="1441"/>
              <a:ext cx="16" cy="20"/>
            </a:xfrm>
            <a:custGeom>
              <a:avLst/>
              <a:gdLst>
                <a:gd name="T0" fmla="*/ 0 w 16"/>
                <a:gd name="T1" fmla="*/ 20 h 20"/>
                <a:gd name="T2" fmla="*/ 10 w 16"/>
                <a:gd name="T3" fmla="*/ 0 h 20"/>
                <a:gd name="T4" fmla="*/ 13 w 16"/>
                <a:gd name="T5" fmla="*/ 0 h 20"/>
                <a:gd name="T6" fmla="*/ 3 w 16"/>
                <a:gd name="T7" fmla="*/ 20 h 20"/>
                <a:gd name="T8" fmla="*/ 6 w 16"/>
                <a:gd name="T9" fmla="*/ 20 h 20"/>
                <a:gd name="T10" fmla="*/ 16 w 16"/>
                <a:gd name="T11" fmla="*/ 0 h 20"/>
                <a:gd name="T12" fmla="*/ 13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20"/>
                  </a:moveTo>
                  <a:lnTo>
                    <a:pt x="10" y="0"/>
                  </a:lnTo>
                  <a:lnTo>
                    <a:pt x="13" y="0"/>
                  </a:lnTo>
                  <a:lnTo>
                    <a:pt x="3" y="20"/>
                  </a:lnTo>
                  <a:lnTo>
                    <a:pt x="6" y="20"/>
                  </a:lnTo>
                  <a:lnTo>
                    <a:pt x="16" y="0"/>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4" name="Freeform 441">
              <a:extLst>
                <a:ext uri="{FF2B5EF4-FFF2-40B4-BE49-F238E27FC236}">
                  <a16:creationId xmlns:a16="http://schemas.microsoft.com/office/drawing/2014/main" id="{F78A266E-A413-C80C-FD88-E1FE6E70D513}"/>
                </a:ext>
              </a:extLst>
            </p:cNvPr>
            <p:cNvSpPr>
              <a:spLocks/>
            </p:cNvSpPr>
            <p:nvPr/>
          </p:nvSpPr>
          <p:spPr bwMode="auto">
            <a:xfrm>
              <a:off x="1990" y="1421"/>
              <a:ext cx="10" cy="20"/>
            </a:xfrm>
            <a:custGeom>
              <a:avLst/>
              <a:gdLst>
                <a:gd name="T0" fmla="*/ 0 w 10"/>
                <a:gd name="T1" fmla="*/ 20 h 20"/>
                <a:gd name="T2" fmla="*/ 3 w 10"/>
                <a:gd name="T3" fmla="*/ 0 h 20"/>
                <a:gd name="T4" fmla="*/ 6 w 10"/>
                <a:gd name="T5" fmla="*/ 0 h 20"/>
                <a:gd name="T6" fmla="*/ 3 w 10"/>
                <a:gd name="T7" fmla="*/ 20 h 20"/>
                <a:gd name="T8" fmla="*/ 6 w 10"/>
                <a:gd name="T9" fmla="*/ 20 h 20"/>
                <a:gd name="T10" fmla="*/ 10 w 10"/>
                <a:gd name="T11" fmla="*/ 0 h 20"/>
                <a:gd name="T12" fmla="*/ 6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3" y="0"/>
                  </a:lnTo>
                  <a:lnTo>
                    <a:pt x="6" y="0"/>
                  </a:lnTo>
                  <a:lnTo>
                    <a:pt x="3" y="20"/>
                  </a:lnTo>
                  <a:lnTo>
                    <a:pt x="6" y="20"/>
                  </a:lnTo>
                  <a:lnTo>
                    <a:pt x="10" y="0"/>
                  </a:lnTo>
                  <a:lnTo>
                    <a:pt x="6"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5" name="Freeform 442">
              <a:extLst>
                <a:ext uri="{FF2B5EF4-FFF2-40B4-BE49-F238E27FC236}">
                  <a16:creationId xmlns:a16="http://schemas.microsoft.com/office/drawing/2014/main" id="{E3E4170E-F4E4-EF77-E27D-BD9793DFDF5B}"/>
                </a:ext>
              </a:extLst>
            </p:cNvPr>
            <p:cNvSpPr>
              <a:spLocks/>
            </p:cNvSpPr>
            <p:nvPr/>
          </p:nvSpPr>
          <p:spPr bwMode="auto">
            <a:xfrm>
              <a:off x="1990" y="1398"/>
              <a:ext cx="10" cy="23"/>
            </a:xfrm>
            <a:custGeom>
              <a:avLst/>
              <a:gdLst>
                <a:gd name="T0" fmla="*/ 3 w 10"/>
                <a:gd name="T1" fmla="*/ 23 h 23"/>
                <a:gd name="T2" fmla="*/ 0 w 10"/>
                <a:gd name="T3" fmla="*/ 0 h 23"/>
                <a:gd name="T4" fmla="*/ 3 w 10"/>
                <a:gd name="T5" fmla="*/ 0 h 23"/>
                <a:gd name="T6" fmla="*/ 6 w 10"/>
                <a:gd name="T7" fmla="*/ 23 h 23"/>
                <a:gd name="T8" fmla="*/ 10 w 10"/>
                <a:gd name="T9" fmla="*/ 23 h 23"/>
                <a:gd name="T10" fmla="*/ 6 w 10"/>
                <a:gd name="T11" fmla="*/ 0 h 23"/>
                <a:gd name="T12" fmla="*/ 3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23"/>
                  </a:moveTo>
                  <a:lnTo>
                    <a:pt x="0" y="0"/>
                  </a:lnTo>
                  <a:lnTo>
                    <a:pt x="3" y="0"/>
                  </a:lnTo>
                  <a:lnTo>
                    <a:pt x="6" y="23"/>
                  </a:lnTo>
                  <a:lnTo>
                    <a:pt x="10" y="2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6" name="Freeform 443">
              <a:extLst>
                <a:ext uri="{FF2B5EF4-FFF2-40B4-BE49-F238E27FC236}">
                  <a16:creationId xmlns:a16="http://schemas.microsoft.com/office/drawing/2014/main" id="{EF320E12-D148-D567-A00B-814E2CEB4B71}"/>
                </a:ext>
              </a:extLst>
            </p:cNvPr>
            <p:cNvSpPr>
              <a:spLocks/>
            </p:cNvSpPr>
            <p:nvPr/>
          </p:nvSpPr>
          <p:spPr bwMode="auto">
            <a:xfrm>
              <a:off x="1980" y="1379"/>
              <a:ext cx="16" cy="19"/>
            </a:xfrm>
            <a:custGeom>
              <a:avLst/>
              <a:gdLst>
                <a:gd name="T0" fmla="*/ 10 w 16"/>
                <a:gd name="T1" fmla="*/ 19 h 19"/>
                <a:gd name="T2" fmla="*/ 0 w 16"/>
                <a:gd name="T3" fmla="*/ 0 h 19"/>
                <a:gd name="T4" fmla="*/ 3 w 16"/>
                <a:gd name="T5" fmla="*/ 0 h 19"/>
                <a:gd name="T6" fmla="*/ 13 w 16"/>
                <a:gd name="T7" fmla="*/ 19 h 19"/>
                <a:gd name="T8" fmla="*/ 16 w 16"/>
                <a:gd name="T9" fmla="*/ 19 h 19"/>
                <a:gd name="T10" fmla="*/ 6 w 16"/>
                <a:gd name="T11" fmla="*/ 0 h 19"/>
                <a:gd name="T12" fmla="*/ 3 w 1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19"/>
                  </a:moveTo>
                  <a:lnTo>
                    <a:pt x="0" y="0"/>
                  </a:lnTo>
                  <a:lnTo>
                    <a:pt x="3" y="0"/>
                  </a:lnTo>
                  <a:lnTo>
                    <a:pt x="13" y="19"/>
                  </a:lnTo>
                  <a:lnTo>
                    <a:pt x="16" y="19"/>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7" name="Freeform 444">
              <a:extLst>
                <a:ext uri="{FF2B5EF4-FFF2-40B4-BE49-F238E27FC236}">
                  <a16:creationId xmlns:a16="http://schemas.microsoft.com/office/drawing/2014/main" id="{AFBDF302-FB99-5EE8-21A5-24CE35761788}"/>
                </a:ext>
              </a:extLst>
            </p:cNvPr>
            <p:cNvSpPr>
              <a:spLocks/>
            </p:cNvSpPr>
            <p:nvPr/>
          </p:nvSpPr>
          <p:spPr bwMode="auto">
            <a:xfrm>
              <a:off x="1970" y="1362"/>
              <a:ext cx="13" cy="20"/>
            </a:xfrm>
            <a:custGeom>
              <a:avLst/>
              <a:gdLst>
                <a:gd name="T0" fmla="*/ 13 w 13"/>
                <a:gd name="T1" fmla="*/ 13 h 20"/>
                <a:gd name="T2" fmla="*/ 0 w 13"/>
                <a:gd name="T3" fmla="*/ 0 h 20"/>
                <a:gd name="T4" fmla="*/ 0 w 13"/>
                <a:gd name="T5" fmla="*/ 3 h 20"/>
                <a:gd name="T6" fmla="*/ 13 w 13"/>
                <a:gd name="T7" fmla="*/ 17 h 20"/>
                <a:gd name="T8" fmla="*/ 13 w 13"/>
                <a:gd name="T9" fmla="*/ 20 h 20"/>
                <a:gd name="T10" fmla="*/ 0 w 13"/>
                <a:gd name="T11" fmla="*/ 7 h 20"/>
                <a:gd name="T12" fmla="*/ 0 w 13"/>
                <a:gd name="T13" fmla="*/ 3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0">
                  <a:moveTo>
                    <a:pt x="13" y="13"/>
                  </a:moveTo>
                  <a:lnTo>
                    <a:pt x="0" y="0"/>
                  </a:lnTo>
                  <a:lnTo>
                    <a:pt x="0" y="3"/>
                  </a:lnTo>
                  <a:lnTo>
                    <a:pt x="13" y="17"/>
                  </a:lnTo>
                  <a:lnTo>
                    <a:pt x="13" y="20"/>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8" name="Freeform 445">
              <a:extLst>
                <a:ext uri="{FF2B5EF4-FFF2-40B4-BE49-F238E27FC236}">
                  <a16:creationId xmlns:a16="http://schemas.microsoft.com/office/drawing/2014/main" id="{CA606C96-EC9D-B485-9EB2-42215EE75466}"/>
                </a:ext>
              </a:extLst>
            </p:cNvPr>
            <p:cNvSpPr>
              <a:spLocks/>
            </p:cNvSpPr>
            <p:nvPr/>
          </p:nvSpPr>
          <p:spPr bwMode="auto">
            <a:xfrm>
              <a:off x="1950" y="1352"/>
              <a:ext cx="20" cy="17"/>
            </a:xfrm>
            <a:custGeom>
              <a:avLst/>
              <a:gdLst>
                <a:gd name="T0" fmla="*/ 20 w 20"/>
                <a:gd name="T1" fmla="*/ 10 h 17"/>
                <a:gd name="T2" fmla="*/ 0 w 20"/>
                <a:gd name="T3" fmla="*/ 0 h 17"/>
                <a:gd name="T4" fmla="*/ 0 w 20"/>
                <a:gd name="T5" fmla="*/ 3 h 17"/>
                <a:gd name="T6" fmla="*/ 20 w 20"/>
                <a:gd name="T7" fmla="*/ 13 h 17"/>
                <a:gd name="T8" fmla="*/ 20 w 20"/>
                <a:gd name="T9" fmla="*/ 17 h 17"/>
                <a:gd name="T10" fmla="*/ 0 w 20"/>
                <a:gd name="T11" fmla="*/ 7 h 17"/>
                <a:gd name="T12" fmla="*/ 0 w 20"/>
                <a:gd name="T13" fmla="*/ 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
                  <a:moveTo>
                    <a:pt x="20" y="10"/>
                  </a:moveTo>
                  <a:lnTo>
                    <a:pt x="0" y="0"/>
                  </a:lnTo>
                  <a:lnTo>
                    <a:pt x="0" y="3"/>
                  </a:lnTo>
                  <a:lnTo>
                    <a:pt x="20" y="13"/>
                  </a:lnTo>
                  <a:lnTo>
                    <a:pt x="20" y="1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9" name="Freeform 446">
              <a:extLst>
                <a:ext uri="{FF2B5EF4-FFF2-40B4-BE49-F238E27FC236}">
                  <a16:creationId xmlns:a16="http://schemas.microsoft.com/office/drawing/2014/main" id="{59F2C37C-3621-E6D8-C0C9-5DA8BE939448}"/>
                </a:ext>
              </a:extLst>
            </p:cNvPr>
            <p:cNvSpPr>
              <a:spLocks/>
            </p:cNvSpPr>
            <p:nvPr/>
          </p:nvSpPr>
          <p:spPr bwMode="auto">
            <a:xfrm>
              <a:off x="1927" y="1349"/>
              <a:ext cx="23" cy="10"/>
            </a:xfrm>
            <a:custGeom>
              <a:avLst/>
              <a:gdLst>
                <a:gd name="T0" fmla="*/ 23 w 23"/>
                <a:gd name="T1" fmla="*/ 3 h 10"/>
                <a:gd name="T2" fmla="*/ 0 w 23"/>
                <a:gd name="T3" fmla="*/ 0 h 10"/>
                <a:gd name="T4" fmla="*/ 0 w 23"/>
                <a:gd name="T5" fmla="*/ 3 h 10"/>
                <a:gd name="T6" fmla="*/ 23 w 23"/>
                <a:gd name="T7" fmla="*/ 6 h 10"/>
                <a:gd name="T8" fmla="*/ 23 w 23"/>
                <a:gd name="T9" fmla="*/ 10 h 10"/>
                <a:gd name="T10" fmla="*/ 0 w 23"/>
                <a:gd name="T11" fmla="*/ 6 h 10"/>
                <a:gd name="T12" fmla="*/ 0 w 23"/>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0">
                  <a:moveTo>
                    <a:pt x="23" y="3"/>
                  </a:moveTo>
                  <a:lnTo>
                    <a:pt x="0" y="0"/>
                  </a:lnTo>
                  <a:lnTo>
                    <a:pt x="0" y="3"/>
                  </a:lnTo>
                  <a:lnTo>
                    <a:pt x="23" y="6"/>
                  </a:lnTo>
                  <a:lnTo>
                    <a:pt x="23" y="10"/>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0" name="Freeform 447">
              <a:extLst>
                <a:ext uri="{FF2B5EF4-FFF2-40B4-BE49-F238E27FC236}">
                  <a16:creationId xmlns:a16="http://schemas.microsoft.com/office/drawing/2014/main" id="{AEDCA280-98E4-B9B9-1514-13E53FDB9DCC}"/>
                </a:ext>
              </a:extLst>
            </p:cNvPr>
            <p:cNvSpPr>
              <a:spLocks/>
            </p:cNvSpPr>
            <p:nvPr/>
          </p:nvSpPr>
          <p:spPr bwMode="auto">
            <a:xfrm>
              <a:off x="1907" y="1349"/>
              <a:ext cx="20" cy="10"/>
            </a:xfrm>
            <a:custGeom>
              <a:avLst/>
              <a:gdLst>
                <a:gd name="T0" fmla="*/ 20 w 20"/>
                <a:gd name="T1" fmla="*/ 0 h 10"/>
                <a:gd name="T2" fmla="*/ 0 w 20"/>
                <a:gd name="T3" fmla="*/ 3 h 10"/>
                <a:gd name="T4" fmla="*/ 0 w 20"/>
                <a:gd name="T5" fmla="*/ 6 h 10"/>
                <a:gd name="T6" fmla="*/ 20 w 20"/>
                <a:gd name="T7" fmla="*/ 3 h 10"/>
                <a:gd name="T8" fmla="*/ 20 w 20"/>
                <a:gd name="T9" fmla="*/ 6 h 10"/>
                <a:gd name="T10" fmla="*/ 0 w 20"/>
                <a:gd name="T11" fmla="*/ 10 h 10"/>
                <a:gd name="T12" fmla="*/ 0 w 20"/>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0">
                  <a:moveTo>
                    <a:pt x="20" y="0"/>
                  </a:moveTo>
                  <a:lnTo>
                    <a:pt x="0" y="3"/>
                  </a:lnTo>
                  <a:lnTo>
                    <a:pt x="0" y="6"/>
                  </a:lnTo>
                  <a:lnTo>
                    <a:pt x="20" y="3"/>
                  </a:lnTo>
                  <a:lnTo>
                    <a:pt x="20" y="6"/>
                  </a:lnTo>
                  <a:lnTo>
                    <a:pt x="0" y="10"/>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1" name="Freeform 448">
              <a:extLst>
                <a:ext uri="{FF2B5EF4-FFF2-40B4-BE49-F238E27FC236}">
                  <a16:creationId xmlns:a16="http://schemas.microsoft.com/office/drawing/2014/main" id="{09A9C809-AAF3-09A6-D117-216B2E3345B8}"/>
                </a:ext>
              </a:extLst>
            </p:cNvPr>
            <p:cNvSpPr>
              <a:spLocks/>
            </p:cNvSpPr>
            <p:nvPr/>
          </p:nvSpPr>
          <p:spPr bwMode="auto">
            <a:xfrm>
              <a:off x="1888" y="1352"/>
              <a:ext cx="19" cy="17"/>
            </a:xfrm>
            <a:custGeom>
              <a:avLst/>
              <a:gdLst>
                <a:gd name="T0" fmla="*/ 19 w 19"/>
                <a:gd name="T1" fmla="*/ 0 h 17"/>
                <a:gd name="T2" fmla="*/ 0 w 19"/>
                <a:gd name="T3" fmla="*/ 10 h 17"/>
                <a:gd name="T4" fmla="*/ 0 w 19"/>
                <a:gd name="T5" fmla="*/ 13 h 17"/>
                <a:gd name="T6" fmla="*/ 19 w 19"/>
                <a:gd name="T7" fmla="*/ 3 h 17"/>
                <a:gd name="T8" fmla="*/ 19 w 19"/>
                <a:gd name="T9" fmla="*/ 7 h 17"/>
                <a:gd name="T10" fmla="*/ 0 w 19"/>
                <a:gd name="T11" fmla="*/ 17 h 17"/>
                <a:gd name="T12" fmla="*/ 0 w 19"/>
                <a:gd name="T13" fmla="*/ 1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9" y="0"/>
                  </a:moveTo>
                  <a:lnTo>
                    <a:pt x="0" y="10"/>
                  </a:lnTo>
                  <a:lnTo>
                    <a:pt x="0" y="13"/>
                  </a:lnTo>
                  <a:lnTo>
                    <a:pt x="19" y="3"/>
                  </a:lnTo>
                  <a:lnTo>
                    <a:pt x="19" y="7"/>
                  </a:lnTo>
                  <a:lnTo>
                    <a:pt x="0" y="17"/>
                  </a:lnTo>
                  <a:lnTo>
                    <a:pt x="0" y="1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2" name="Freeform 449">
              <a:extLst>
                <a:ext uri="{FF2B5EF4-FFF2-40B4-BE49-F238E27FC236}">
                  <a16:creationId xmlns:a16="http://schemas.microsoft.com/office/drawing/2014/main" id="{6D4A6D5E-A805-4C21-A137-B3747F80EAAF}"/>
                </a:ext>
              </a:extLst>
            </p:cNvPr>
            <p:cNvSpPr>
              <a:spLocks/>
            </p:cNvSpPr>
            <p:nvPr/>
          </p:nvSpPr>
          <p:spPr bwMode="auto">
            <a:xfrm>
              <a:off x="1871" y="1362"/>
              <a:ext cx="17" cy="20"/>
            </a:xfrm>
            <a:custGeom>
              <a:avLst/>
              <a:gdLst>
                <a:gd name="T0" fmla="*/ 17 w 17"/>
                <a:gd name="T1" fmla="*/ 0 h 20"/>
                <a:gd name="T2" fmla="*/ 0 w 17"/>
                <a:gd name="T3" fmla="*/ 13 h 20"/>
                <a:gd name="T4" fmla="*/ 0 w 17"/>
                <a:gd name="T5" fmla="*/ 17 h 20"/>
                <a:gd name="T6" fmla="*/ 17 w 17"/>
                <a:gd name="T7" fmla="*/ 3 h 20"/>
                <a:gd name="T8" fmla="*/ 17 w 17"/>
                <a:gd name="T9" fmla="*/ 7 h 20"/>
                <a:gd name="T10" fmla="*/ 0 w 17"/>
                <a:gd name="T11" fmla="*/ 20 h 20"/>
                <a:gd name="T12" fmla="*/ 0 w 17"/>
                <a:gd name="T13" fmla="*/ 17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0">
                  <a:moveTo>
                    <a:pt x="17" y="0"/>
                  </a:moveTo>
                  <a:lnTo>
                    <a:pt x="0" y="13"/>
                  </a:lnTo>
                  <a:lnTo>
                    <a:pt x="0" y="17"/>
                  </a:lnTo>
                  <a:lnTo>
                    <a:pt x="17" y="3"/>
                  </a:lnTo>
                  <a:lnTo>
                    <a:pt x="17" y="7"/>
                  </a:lnTo>
                  <a:lnTo>
                    <a:pt x="0" y="20"/>
                  </a:lnTo>
                  <a:lnTo>
                    <a:pt x="0" y="1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3" name="Freeform 450">
              <a:extLst>
                <a:ext uri="{FF2B5EF4-FFF2-40B4-BE49-F238E27FC236}">
                  <a16:creationId xmlns:a16="http://schemas.microsoft.com/office/drawing/2014/main" id="{95944D50-CD1D-0537-D3A6-1F413C8376B3}"/>
                </a:ext>
              </a:extLst>
            </p:cNvPr>
            <p:cNvSpPr>
              <a:spLocks/>
            </p:cNvSpPr>
            <p:nvPr/>
          </p:nvSpPr>
          <p:spPr bwMode="auto">
            <a:xfrm>
              <a:off x="1858" y="1379"/>
              <a:ext cx="16" cy="19"/>
            </a:xfrm>
            <a:custGeom>
              <a:avLst/>
              <a:gdLst>
                <a:gd name="T0" fmla="*/ 10 w 16"/>
                <a:gd name="T1" fmla="*/ 0 h 19"/>
                <a:gd name="T2" fmla="*/ 0 w 16"/>
                <a:gd name="T3" fmla="*/ 19 h 19"/>
                <a:gd name="T4" fmla="*/ 3 w 16"/>
                <a:gd name="T5" fmla="*/ 19 h 19"/>
                <a:gd name="T6" fmla="*/ 13 w 16"/>
                <a:gd name="T7" fmla="*/ 0 h 19"/>
                <a:gd name="T8" fmla="*/ 16 w 16"/>
                <a:gd name="T9" fmla="*/ 0 h 19"/>
                <a:gd name="T10" fmla="*/ 7 w 16"/>
                <a:gd name="T11" fmla="*/ 19 h 19"/>
                <a:gd name="T12" fmla="*/ 3 w 16"/>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9">
                  <a:moveTo>
                    <a:pt x="10" y="0"/>
                  </a:moveTo>
                  <a:lnTo>
                    <a:pt x="0" y="19"/>
                  </a:lnTo>
                  <a:lnTo>
                    <a:pt x="3" y="19"/>
                  </a:lnTo>
                  <a:lnTo>
                    <a:pt x="13" y="0"/>
                  </a:lnTo>
                  <a:lnTo>
                    <a:pt x="16" y="0"/>
                  </a:lnTo>
                  <a:lnTo>
                    <a:pt x="7" y="19"/>
                  </a:lnTo>
                  <a:lnTo>
                    <a:pt x="3" y="1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4" name="Freeform 451">
              <a:extLst>
                <a:ext uri="{FF2B5EF4-FFF2-40B4-BE49-F238E27FC236}">
                  <a16:creationId xmlns:a16="http://schemas.microsoft.com/office/drawing/2014/main" id="{DDF80262-ECCE-8BDE-26BE-FE4FE1B27A9F}"/>
                </a:ext>
              </a:extLst>
            </p:cNvPr>
            <p:cNvSpPr>
              <a:spLocks/>
            </p:cNvSpPr>
            <p:nvPr/>
          </p:nvSpPr>
          <p:spPr bwMode="auto">
            <a:xfrm>
              <a:off x="1855" y="1398"/>
              <a:ext cx="10" cy="23"/>
            </a:xfrm>
            <a:custGeom>
              <a:avLst/>
              <a:gdLst>
                <a:gd name="T0" fmla="*/ 3 w 10"/>
                <a:gd name="T1" fmla="*/ 0 h 23"/>
                <a:gd name="T2" fmla="*/ 0 w 10"/>
                <a:gd name="T3" fmla="*/ 23 h 23"/>
                <a:gd name="T4" fmla="*/ 3 w 10"/>
                <a:gd name="T5" fmla="*/ 23 h 23"/>
                <a:gd name="T6" fmla="*/ 6 w 10"/>
                <a:gd name="T7" fmla="*/ 0 h 23"/>
                <a:gd name="T8" fmla="*/ 10 w 10"/>
                <a:gd name="T9" fmla="*/ 0 h 23"/>
                <a:gd name="T10" fmla="*/ 6 w 10"/>
                <a:gd name="T11" fmla="*/ 23 h 23"/>
                <a:gd name="T12" fmla="*/ 3 w 10"/>
                <a:gd name="T13" fmla="*/ 23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3" y="0"/>
                  </a:moveTo>
                  <a:lnTo>
                    <a:pt x="0" y="23"/>
                  </a:lnTo>
                  <a:lnTo>
                    <a:pt x="3" y="23"/>
                  </a:lnTo>
                  <a:lnTo>
                    <a:pt x="6" y="0"/>
                  </a:lnTo>
                  <a:lnTo>
                    <a:pt x="10" y="0"/>
                  </a:lnTo>
                  <a:lnTo>
                    <a:pt x="6" y="23"/>
                  </a:lnTo>
                  <a:lnTo>
                    <a:pt x="3" y="2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5" name="Freeform 452">
              <a:extLst>
                <a:ext uri="{FF2B5EF4-FFF2-40B4-BE49-F238E27FC236}">
                  <a16:creationId xmlns:a16="http://schemas.microsoft.com/office/drawing/2014/main" id="{C3B3240D-0CAA-1E9C-5F61-47DE1459E88F}"/>
                </a:ext>
              </a:extLst>
            </p:cNvPr>
            <p:cNvSpPr>
              <a:spLocks/>
            </p:cNvSpPr>
            <p:nvPr/>
          </p:nvSpPr>
          <p:spPr bwMode="auto">
            <a:xfrm>
              <a:off x="3171" y="1352"/>
              <a:ext cx="342" cy="7"/>
            </a:xfrm>
            <a:custGeom>
              <a:avLst/>
              <a:gdLst>
                <a:gd name="T0" fmla="*/ 0 w 342"/>
                <a:gd name="T1" fmla="*/ 0 h 7"/>
                <a:gd name="T2" fmla="*/ 342 w 342"/>
                <a:gd name="T3" fmla="*/ 0 h 7"/>
                <a:gd name="T4" fmla="*/ 342 w 342"/>
                <a:gd name="T5" fmla="*/ 3 h 7"/>
                <a:gd name="T6" fmla="*/ 0 w 342"/>
                <a:gd name="T7" fmla="*/ 3 h 7"/>
                <a:gd name="T8" fmla="*/ 0 w 342"/>
                <a:gd name="T9" fmla="*/ 7 h 7"/>
                <a:gd name="T10" fmla="*/ 342 w 342"/>
                <a:gd name="T11" fmla="*/ 7 h 7"/>
                <a:gd name="T12" fmla="*/ 342 w 342"/>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7">
                  <a:moveTo>
                    <a:pt x="0" y="0"/>
                  </a:moveTo>
                  <a:lnTo>
                    <a:pt x="342" y="0"/>
                  </a:lnTo>
                  <a:lnTo>
                    <a:pt x="342" y="3"/>
                  </a:lnTo>
                  <a:lnTo>
                    <a:pt x="0" y="3"/>
                  </a:lnTo>
                  <a:lnTo>
                    <a:pt x="0" y="7"/>
                  </a:lnTo>
                  <a:lnTo>
                    <a:pt x="342" y="7"/>
                  </a:lnTo>
                  <a:lnTo>
                    <a:pt x="342"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6" name="Freeform 453">
              <a:extLst>
                <a:ext uri="{FF2B5EF4-FFF2-40B4-BE49-F238E27FC236}">
                  <a16:creationId xmlns:a16="http://schemas.microsoft.com/office/drawing/2014/main" id="{2FC20564-F319-47A0-8FCC-13ECB04C28DE}"/>
                </a:ext>
              </a:extLst>
            </p:cNvPr>
            <p:cNvSpPr>
              <a:spLocks/>
            </p:cNvSpPr>
            <p:nvPr/>
          </p:nvSpPr>
          <p:spPr bwMode="auto">
            <a:xfrm>
              <a:off x="3309"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7" name="Freeform 454">
              <a:extLst>
                <a:ext uri="{FF2B5EF4-FFF2-40B4-BE49-F238E27FC236}">
                  <a16:creationId xmlns:a16="http://schemas.microsoft.com/office/drawing/2014/main" id="{E4E94BF5-151C-3690-3FA5-0F174374AB21}"/>
                </a:ext>
              </a:extLst>
            </p:cNvPr>
            <p:cNvSpPr>
              <a:spLocks/>
            </p:cNvSpPr>
            <p:nvPr/>
          </p:nvSpPr>
          <p:spPr bwMode="auto">
            <a:xfrm>
              <a:off x="3319" y="1359"/>
              <a:ext cx="7" cy="13"/>
            </a:xfrm>
            <a:custGeom>
              <a:avLst/>
              <a:gdLst>
                <a:gd name="T0" fmla="*/ 0 w 7"/>
                <a:gd name="T1" fmla="*/ 0 h 13"/>
                <a:gd name="T2" fmla="*/ 7 w 7"/>
                <a:gd name="T3" fmla="*/ 6 h 13"/>
                <a:gd name="T4" fmla="*/ 7 w 7"/>
                <a:gd name="T5" fmla="*/ 10 h 13"/>
                <a:gd name="T6" fmla="*/ 0 w 7"/>
                <a:gd name="T7" fmla="*/ 3 h 13"/>
                <a:gd name="T8" fmla="*/ 0 w 7"/>
                <a:gd name="T9" fmla="*/ 6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6"/>
                  </a:lnTo>
                  <a:lnTo>
                    <a:pt x="7" y="10"/>
                  </a:lnTo>
                  <a:lnTo>
                    <a:pt x="0" y="3"/>
                  </a:lnTo>
                  <a:lnTo>
                    <a:pt x="0" y="6"/>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8" name="Freeform 455">
              <a:extLst>
                <a:ext uri="{FF2B5EF4-FFF2-40B4-BE49-F238E27FC236}">
                  <a16:creationId xmlns:a16="http://schemas.microsoft.com/office/drawing/2014/main" id="{0674E1E8-0BF3-F443-280B-F6D668A37EB4}"/>
                </a:ext>
              </a:extLst>
            </p:cNvPr>
            <p:cNvSpPr>
              <a:spLocks/>
            </p:cNvSpPr>
            <p:nvPr/>
          </p:nvSpPr>
          <p:spPr bwMode="auto">
            <a:xfrm>
              <a:off x="3326" y="1365"/>
              <a:ext cx="6" cy="14"/>
            </a:xfrm>
            <a:custGeom>
              <a:avLst/>
              <a:gdLst>
                <a:gd name="T0" fmla="*/ 0 w 6"/>
                <a:gd name="T1" fmla="*/ 0 h 14"/>
                <a:gd name="T2" fmla="*/ 6 w 6"/>
                <a:gd name="T3" fmla="*/ 7 h 14"/>
                <a:gd name="T4" fmla="*/ 6 w 6"/>
                <a:gd name="T5" fmla="*/ 10 h 14"/>
                <a:gd name="T6" fmla="*/ 0 w 6"/>
                <a:gd name="T7" fmla="*/ 4 h 14"/>
                <a:gd name="T8" fmla="*/ 0 w 6"/>
                <a:gd name="T9" fmla="*/ 7 h 14"/>
                <a:gd name="T10" fmla="*/ 6 w 6"/>
                <a:gd name="T11" fmla="*/ 14 h 14"/>
                <a:gd name="T12" fmla="*/ 6 w 6"/>
                <a:gd name="T13" fmla="*/ 1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0" y="0"/>
                  </a:moveTo>
                  <a:lnTo>
                    <a:pt x="6" y="7"/>
                  </a:lnTo>
                  <a:lnTo>
                    <a:pt x="6" y="10"/>
                  </a:lnTo>
                  <a:lnTo>
                    <a:pt x="0" y="4"/>
                  </a:lnTo>
                  <a:lnTo>
                    <a:pt x="0" y="7"/>
                  </a:lnTo>
                  <a:lnTo>
                    <a:pt x="6" y="14"/>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9" name="Freeform 456">
              <a:extLst>
                <a:ext uri="{FF2B5EF4-FFF2-40B4-BE49-F238E27FC236}">
                  <a16:creationId xmlns:a16="http://schemas.microsoft.com/office/drawing/2014/main" id="{F9661A1C-4FDE-6639-79C0-42E1ABA3586C}"/>
                </a:ext>
              </a:extLst>
            </p:cNvPr>
            <p:cNvSpPr>
              <a:spLocks/>
            </p:cNvSpPr>
            <p:nvPr/>
          </p:nvSpPr>
          <p:spPr bwMode="auto">
            <a:xfrm>
              <a:off x="3332" y="1372"/>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0" name="Freeform 457">
              <a:extLst>
                <a:ext uri="{FF2B5EF4-FFF2-40B4-BE49-F238E27FC236}">
                  <a16:creationId xmlns:a16="http://schemas.microsoft.com/office/drawing/2014/main" id="{D45C8D4A-D271-5099-ED1D-0A9C3F5E532C}"/>
                </a:ext>
              </a:extLst>
            </p:cNvPr>
            <p:cNvSpPr>
              <a:spLocks/>
            </p:cNvSpPr>
            <p:nvPr/>
          </p:nvSpPr>
          <p:spPr bwMode="auto">
            <a:xfrm>
              <a:off x="3336" y="1382"/>
              <a:ext cx="10" cy="6"/>
            </a:xfrm>
            <a:custGeom>
              <a:avLst/>
              <a:gdLst>
                <a:gd name="T0" fmla="*/ 0 w 10"/>
                <a:gd name="T1" fmla="*/ 0 h 6"/>
                <a:gd name="T2" fmla="*/ 3 w 10"/>
                <a:gd name="T3" fmla="*/ 6 h 6"/>
                <a:gd name="T4" fmla="*/ 6 w 10"/>
                <a:gd name="T5" fmla="*/ 6 h 6"/>
                <a:gd name="T6" fmla="*/ 3 w 10"/>
                <a:gd name="T7" fmla="*/ 0 h 6"/>
                <a:gd name="T8" fmla="*/ 6 w 10"/>
                <a:gd name="T9" fmla="*/ 0 h 6"/>
                <a:gd name="T10" fmla="*/ 10 w 10"/>
                <a:gd name="T11" fmla="*/ 6 h 6"/>
                <a:gd name="T12" fmla="*/ 6 w 10"/>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3" y="6"/>
                  </a:lnTo>
                  <a:lnTo>
                    <a:pt x="6" y="6"/>
                  </a:lnTo>
                  <a:lnTo>
                    <a:pt x="3" y="0"/>
                  </a:lnTo>
                  <a:lnTo>
                    <a:pt x="6" y="0"/>
                  </a:lnTo>
                  <a:lnTo>
                    <a:pt x="10" y="6"/>
                  </a:lnTo>
                  <a:lnTo>
                    <a:pt x="6"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1" name="Freeform 458">
              <a:extLst>
                <a:ext uri="{FF2B5EF4-FFF2-40B4-BE49-F238E27FC236}">
                  <a16:creationId xmlns:a16="http://schemas.microsoft.com/office/drawing/2014/main" id="{2673F12D-EB64-9529-792F-D9A9BD57DBC0}"/>
                </a:ext>
              </a:extLst>
            </p:cNvPr>
            <p:cNvSpPr>
              <a:spLocks/>
            </p:cNvSpPr>
            <p:nvPr/>
          </p:nvSpPr>
          <p:spPr bwMode="auto">
            <a:xfrm>
              <a:off x="3339" y="1388"/>
              <a:ext cx="13" cy="10"/>
            </a:xfrm>
            <a:custGeom>
              <a:avLst/>
              <a:gdLst>
                <a:gd name="T0" fmla="*/ 0 w 13"/>
                <a:gd name="T1" fmla="*/ 0 h 10"/>
                <a:gd name="T2" fmla="*/ 7 w 13"/>
                <a:gd name="T3" fmla="*/ 10 h 10"/>
                <a:gd name="T4" fmla="*/ 10 w 13"/>
                <a:gd name="T5" fmla="*/ 10 h 10"/>
                <a:gd name="T6" fmla="*/ 3 w 13"/>
                <a:gd name="T7" fmla="*/ 0 h 10"/>
                <a:gd name="T8" fmla="*/ 7 w 13"/>
                <a:gd name="T9" fmla="*/ 0 h 10"/>
                <a:gd name="T10" fmla="*/ 13 w 13"/>
                <a:gd name="T11" fmla="*/ 10 h 10"/>
                <a:gd name="T12" fmla="*/ 10 w 13"/>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0" y="0"/>
                  </a:moveTo>
                  <a:lnTo>
                    <a:pt x="7" y="10"/>
                  </a:lnTo>
                  <a:lnTo>
                    <a:pt x="10" y="10"/>
                  </a:lnTo>
                  <a:lnTo>
                    <a:pt x="3" y="0"/>
                  </a:lnTo>
                  <a:lnTo>
                    <a:pt x="7" y="0"/>
                  </a:lnTo>
                  <a:lnTo>
                    <a:pt x="13" y="10"/>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2" name="Freeform 459">
              <a:extLst>
                <a:ext uri="{FF2B5EF4-FFF2-40B4-BE49-F238E27FC236}">
                  <a16:creationId xmlns:a16="http://schemas.microsoft.com/office/drawing/2014/main" id="{6B5AE48D-C8E5-0F78-18C9-F765D60CCB70}"/>
                </a:ext>
              </a:extLst>
            </p:cNvPr>
            <p:cNvSpPr>
              <a:spLocks/>
            </p:cNvSpPr>
            <p:nvPr/>
          </p:nvSpPr>
          <p:spPr bwMode="auto">
            <a:xfrm>
              <a:off x="3346" y="1398"/>
              <a:ext cx="9" cy="10"/>
            </a:xfrm>
            <a:custGeom>
              <a:avLst/>
              <a:gdLst>
                <a:gd name="T0" fmla="*/ 0 w 9"/>
                <a:gd name="T1" fmla="*/ 0 h 10"/>
                <a:gd name="T2" fmla="*/ 3 w 9"/>
                <a:gd name="T3" fmla="*/ 10 h 10"/>
                <a:gd name="T4" fmla="*/ 6 w 9"/>
                <a:gd name="T5" fmla="*/ 10 h 10"/>
                <a:gd name="T6" fmla="*/ 3 w 9"/>
                <a:gd name="T7" fmla="*/ 0 h 10"/>
                <a:gd name="T8" fmla="*/ 6 w 9"/>
                <a:gd name="T9" fmla="*/ 0 h 10"/>
                <a:gd name="T10" fmla="*/ 9 w 9"/>
                <a:gd name="T11" fmla="*/ 10 h 10"/>
                <a:gd name="T12" fmla="*/ 6 w 9"/>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0" y="0"/>
                  </a:moveTo>
                  <a:lnTo>
                    <a:pt x="3" y="10"/>
                  </a:lnTo>
                  <a:lnTo>
                    <a:pt x="6" y="10"/>
                  </a:lnTo>
                  <a:lnTo>
                    <a:pt x="3" y="0"/>
                  </a:lnTo>
                  <a:lnTo>
                    <a:pt x="6" y="0"/>
                  </a:lnTo>
                  <a:lnTo>
                    <a:pt x="9" y="10"/>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3" name="Freeform 460">
              <a:extLst>
                <a:ext uri="{FF2B5EF4-FFF2-40B4-BE49-F238E27FC236}">
                  <a16:creationId xmlns:a16="http://schemas.microsoft.com/office/drawing/2014/main" id="{1C1DCF5F-9F19-9BF9-C6CE-5246FE5EA4E0}"/>
                </a:ext>
              </a:extLst>
            </p:cNvPr>
            <p:cNvSpPr>
              <a:spLocks/>
            </p:cNvSpPr>
            <p:nvPr/>
          </p:nvSpPr>
          <p:spPr bwMode="auto">
            <a:xfrm>
              <a:off x="3349" y="1408"/>
              <a:ext cx="6" cy="7"/>
            </a:xfrm>
            <a:custGeom>
              <a:avLst/>
              <a:gdLst>
                <a:gd name="T0" fmla="*/ 0 w 6"/>
                <a:gd name="T1" fmla="*/ 0 h 7"/>
                <a:gd name="T2" fmla="*/ 0 w 6"/>
                <a:gd name="T3" fmla="*/ 7 h 7"/>
                <a:gd name="T4" fmla="*/ 3 w 6"/>
                <a:gd name="T5" fmla="*/ 7 h 7"/>
                <a:gd name="T6" fmla="*/ 3 w 6"/>
                <a:gd name="T7" fmla="*/ 0 h 7"/>
                <a:gd name="T8" fmla="*/ 6 w 6"/>
                <a:gd name="T9" fmla="*/ 0 h 7"/>
                <a:gd name="T10" fmla="*/ 6 w 6"/>
                <a:gd name="T11" fmla="*/ 7 h 7"/>
                <a:gd name="T12" fmla="*/ 3 w 6"/>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0" y="0"/>
                  </a:moveTo>
                  <a:lnTo>
                    <a:pt x="0" y="7"/>
                  </a:lnTo>
                  <a:lnTo>
                    <a:pt x="3" y="7"/>
                  </a:lnTo>
                  <a:lnTo>
                    <a:pt x="3" y="0"/>
                  </a:lnTo>
                  <a:lnTo>
                    <a:pt x="6" y="0"/>
                  </a:lnTo>
                  <a:lnTo>
                    <a:pt x="6" y="7"/>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4" name="Freeform 461">
              <a:extLst>
                <a:ext uri="{FF2B5EF4-FFF2-40B4-BE49-F238E27FC236}">
                  <a16:creationId xmlns:a16="http://schemas.microsoft.com/office/drawing/2014/main" id="{9CEE90B4-D253-3D5F-AD11-E46674F3ABAB}"/>
                </a:ext>
              </a:extLst>
            </p:cNvPr>
            <p:cNvSpPr>
              <a:spLocks/>
            </p:cNvSpPr>
            <p:nvPr/>
          </p:nvSpPr>
          <p:spPr bwMode="auto">
            <a:xfrm>
              <a:off x="3296" y="135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5" name="Freeform 462">
              <a:extLst>
                <a:ext uri="{FF2B5EF4-FFF2-40B4-BE49-F238E27FC236}">
                  <a16:creationId xmlns:a16="http://schemas.microsoft.com/office/drawing/2014/main" id="{7E48D374-FF43-CF9E-EB33-62B8B5B463E0}"/>
                </a:ext>
              </a:extLst>
            </p:cNvPr>
            <p:cNvSpPr>
              <a:spLocks/>
            </p:cNvSpPr>
            <p:nvPr/>
          </p:nvSpPr>
          <p:spPr bwMode="auto">
            <a:xfrm>
              <a:off x="3306" y="1359"/>
              <a:ext cx="7" cy="10"/>
            </a:xfrm>
            <a:custGeom>
              <a:avLst/>
              <a:gdLst>
                <a:gd name="T0" fmla="*/ 0 w 7"/>
                <a:gd name="T1" fmla="*/ 0 h 10"/>
                <a:gd name="T2" fmla="*/ 7 w 7"/>
                <a:gd name="T3" fmla="*/ 3 h 10"/>
                <a:gd name="T4" fmla="*/ 7 w 7"/>
                <a:gd name="T5" fmla="*/ 6 h 10"/>
                <a:gd name="T6" fmla="*/ 0 w 7"/>
                <a:gd name="T7" fmla="*/ 3 h 10"/>
                <a:gd name="T8" fmla="*/ 0 w 7"/>
                <a:gd name="T9" fmla="*/ 6 h 10"/>
                <a:gd name="T10" fmla="*/ 7 w 7"/>
                <a:gd name="T11" fmla="*/ 10 h 10"/>
                <a:gd name="T12" fmla="*/ 7 w 7"/>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7" y="3"/>
                  </a:lnTo>
                  <a:lnTo>
                    <a:pt x="7" y="6"/>
                  </a:lnTo>
                  <a:lnTo>
                    <a:pt x="0" y="3"/>
                  </a:lnTo>
                  <a:lnTo>
                    <a:pt x="0" y="6"/>
                  </a:lnTo>
                  <a:lnTo>
                    <a:pt x="7" y="10"/>
                  </a:lnTo>
                  <a:lnTo>
                    <a:pt x="7"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6" name="Freeform 463">
              <a:extLst>
                <a:ext uri="{FF2B5EF4-FFF2-40B4-BE49-F238E27FC236}">
                  <a16:creationId xmlns:a16="http://schemas.microsoft.com/office/drawing/2014/main" id="{240B505A-38AE-51E2-A68A-76D2F87D96C6}"/>
                </a:ext>
              </a:extLst>
            </p:cNvPr>
            <p:cNvSpPr>
              <a:spLocks/>
            </p:cNvSpPr>
            <p:nvPr/>
          </p:nvSpPr>
          <p:spPr bwMode="auto">
            <a:xfrm>
              <a:off x="3313" y="1362"/>
              <a:ext cx="10" cy="13"/>
            </a:xfrm>
            <a:custGeom>
              <a:avLst/>
              <a:gdLst>
                <a:gd name="T0" fmla="*/ 0 w 10"/>
                <a:gd name="T1" fmla="*/ 0 h 13"/>
                <a:gd name="T2" fmla="*/ 10 w 10"/>
                <a:gd name="T3" fmla="*/ 7 h 13"/>
                <a:gd name="T4" fmla="*/ 10 w 10"/>
                <a:gd name="T5" fmla="*/ 10 h 13"/>
                <a:gd name="T6" fmla="*/ 0 w 10"/>
                <a:gd name="T7" fmla="*/ 3 h 13"/>
                <a:gd name="T8" fmla="*/ 0 w 10"/>
                <a:gd name="T9" fmla="*/ 7 h 13"/>
                <a:gd name="T10" fmla="*/ 10 w 10"/>
                <a:gd name="T11" fmla="*/ 13 h 13"/>
                <a:gd name="T12" fmla="*/ 10 w 10"/>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0" y="0"/>
                  </a:moveTo>
                  <a:lnTo>
                    <a:pt x="10" y="7"/>
                  </a:lnTo>
                  <a:lnTo>
                    <a:pt x="10" y="10"/>
                  </a:lnTo>
                  <a:lnTo>
                    <a:pt x="0" y="3"/>
                  </a:lnTo>
                  <a:lnTo>
                    <a:pt x="0" y="7"/>
                  </a:lnTo>
                  <a:lnTo>
                    <a:pt x="10" y="13"/>
                  </a:lnTo>
                  <a:lnTo>
                    <a:pt x="10"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7" name="Freeform 464">
              <a:extLst>
                <a:ext uri="{FF2B5EF4-FFF2-40B4-BE49-F238E27FC236}">
                  <a16:creationId xmlns:a16="http://schemas.microsoft.com/office/drawing/2014/main" id="{FDBC87FC-E6C2-C785-5479-22FDCE64DED5}"/>
                </a:ext>
              </a:extLst>
            </p:cNvPr>
            <p:cNvSpPr>
              <a:spLocks/>
            </p:cNvSpPr>
            <p:nvPr/>
          </p:nvSpPr>
          <p:spPr bwMode="auto">
            <a:xfrm>
              <a:off x="3323" y="1369"/>
              <a:ext cx="6" cy="13"/>
            </a:xfrm>
            <a:custGeom>
              <a:avLst/>
              <a:gdLst>
                <a:gd name="T0" fmla="*/ 0 w 6"/>
                <a:gd name="T1" fmla="*/ 0 h 13"/>
                <a:gd name="T2" fmla="*/ 6 w 6"/>
                <a:gd name="T3" fmla="*/ 6 h 13"/>
                <a:gd name="T4" fmla="*/ 6 w 6"/>
                <a:gd name="T5" fmla="*/ 10 h 13"/>
                <a:gd name="T6" fmla="*/ 0 w 6"/>
                <a:gd name="T7" fmla="*/ 3 h 13"/>
                <a:gd name="T8" fmla="*/ 0 w 6"/>
                <a:gd name="T9" fmla="*/ 6 h 13"/>
                <a:gd name="T10" fmla="*/ 6 w 6"/>
                <a:gd name="T11" fmla="*/ 13 h 13"/>
                <a:gd name="T12" fmla="*/ 6 w 6"/>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0" y="0"/>
                  </a:moveTo>
                  <a:lnTo>
                    <a:pt x="6" y="6"/>
                  </a:lnTo>
                  <a:lnTo>
                    <a:pt x="6" y="10"/>
                  </a:lnTo>
                  <a:lnTo>
                    <a:pt x="0" y="3"/>
                  </a:lnTo>
                  <a:lnTo>
                    <a:pt x="0" y="6"/>
                  </a:lnTo>
                  <a:lnTo>
                    <a:pt x="6" y="13"/>
                  </a:lnTo>
                  <a:lnTo>
                    <a:pt x="6"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8" name="Freeform 465">
              <a:extLst>
                <a:ext uri="{FF2B5EF4-FFF2-40B4-BE49-F238E27FC236}">
                  <a16:creationId xmlns:a16="http://schemas.microsoft.com/office/drawing/2014/main" id="{1F949A27-B20D-8FE5-AD6C-81A02C37206D}"/>
                </a:ext>
              </a:extLst>
            </p:cNvPr>
            <p:cNvSpPr>
              <a:spLocks/>
            </p:cNvSpPr>
            <p:nvPr/>
          </p:nvSpPr>
          <p:spPr bwMode="auto">
            <a:xfrm>
              <a:off x="3326" y="1379"/>
              <a:ext cx="13" cy="9"/>
            </a:xfrm>
            <a:custGeom>
              <a:avLst/>
              <a:gdLst>
                <a:gd name="T0" fmla="*/ 0 w 13"/>
                <a:gd name="T1" fmla="*/ 0 h 9"/>
                <a:gd name="T2" fmla="*/ 6 w 13"/>
                <a:gd name="T3" fmla="*/ 9 h 9"/>
                <a:gd name="T4" fmla="*/ 10 w 13"/>
                <a:gd name="T5" fmla="*/ 9 h 9"/>
                <a:gd name="T6" fmla="*/ 3 w 13"/>
                <a:gd name="T7" fmla="*/ 0 h 9"/>
                <a:gd name="T8" fmla="*/ 6 w 13"/>
                <a:gd name="T9" fmla="*/ 0 h 9"/>
                <a:gd name="T10" fmla="*/ 13 w 13"/>
                <a:gd name="T11" fmla="*/ 9 h 9"/>
                <a:gd name="T12" fmla="*/ 10 w 13"/>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
                  <a:moveTo>
                    <a:pt x="0" y="0"/>
                  </a:moveTo>
                  <a:lnTo>
                    <a:pt x="6" y="9"/>
                  </a:lnTo>
                  <a:lnTo>
                    <a:pt x="10" y="9"/>
                  </a:lnTo>
                  <a:lnTo>
                    <a:pt x="3" y="0"/>
                  </a:lnTo>
                  <a:lnTo>
                    <a:pt x="6" y="0"/>
                  </a:lnTo>
                  <a:lnTo>
                    <a:pt x="13" y="9"/>
                  </a:lnTo>
                  <a:lnTo>
                    <a:pt x="10" y="9"/>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9" name="Freeform 466">
              <a:extLst>
                <a:ext uri="{FF2B5EF4-FFF2-40B4-BE49-F238E27FC236}">
                  <a16:creationId xmlns:a16="http://schemas.microsoft.com/office/drawing/2014/main" id="{2936310E-EBD7-284F-21F8-374AA969E8E5}"/>
                </a:ext>
              </a:extLst>
            </p:cNvPr>
            <p:cNvSpPr>
              <a:spLocks/>
            </p:cNvSpPr>
            <p:nvPr/>
          </p:nvSpPr>
          <p:spPr bwMode="auto">
            <a:xfrm>
              <a:off x="3332" y="1388"/>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0" name="Freeform 467">
              <a:extLst>
                <a:ext uri="{FF2B5EF4-FFF2-40B4-BE49-F238E27FC236}">
                  <a16:creationId xmlns:a16="http://schemas.microsoft.com/office/drawing/2014/main" id="{D3B2B370-8EDE-D2DE-7D68-3161F641632B}"/>
                </a:ext>
              </a:extLst>
            </p:cNvPr>
            <p:cNvSpPr>
              <a:spLocks/>
            </p:cNvSpPr>
            <p:nvPr/>
          </p:nvSpPr>
          <p:spPr bwMode="auto">
            <a:xfrm>
              <a:off x="3339" y="1395"/>
              <a:ext cx="7" cy="13"/>
            </a:xfrm>
            <a:custGeom>
              <a:avLst/>
              <a:gdLst>
                <a:gd name="T0" fmla="*/ 0 w 7"/>
                <a:gd name="T1" fmla="*/ 0 h 13"/>
                <a:gd name="T2" fmla="*/ 7 w 7"/>
                <a:gd name="T3" fmla="*/ 7 h 13"/>
                <a:gd name="T4" fmla="*/ 7 w 7"/>
                <a:gd name="T5" fmla="*/ 10 h 13"/>
                <a:gd name="T6" fmla="*/ 0 w 7"/>
                <a:gd name="T7" fmla="*/ 3 h 13"/>
                <a:gd name="T8" fmla="*/ 0 w 7"/>
                <a:gd name="T9" fmla="*/ 7 h 13"/>
                <a:gd name="T10" fmla="*/ 7 w 7"/>
                <a:gd name="T11" fmla="*/ 13 h 13"/>
                <a:gd name="T12" fmla="*/ 7 w 7"/>
                <a:gd name="T13" fmla="*/ 1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3">
                  <a:moveTo>
                    <a:pt x="0" y="0"/>
                  </a:moveTo>
                  <a:lnTo>
                    <a:pt x="7" y="7"/>
                  </a:lnTo>
                  <a:lnTo>
                    <a:pt x="7" y="10"/>
                  </a:lnTo>
                  <a:lnTo>
                    <a:pt x="0" y="3"/>
                  </a:lnTo>
                  <a:lnTo>
                    <a:pt x="0" y="7"/>
                  </a:lnTo>
                  <a:lnTo>
                    <a:pt x="7" y="13"/>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1" name="Freeform 468">
              <a:extLst>
                <a:ext uri="{FF2B5EF4-FFF2-40B4-BE49-F238E27FC236}">
                  <a16:creationId xmlns:a16="http://schemas.microsoft.com/office/drawing/2014/main" id="{9527D311-E7EE-2D58-16F3-1C2E76D63B81}"/>
                </a:ext>
              </a:extLst>
            </p:cNvPr>
            <p:cNvSpPr>
              <a:spLocks/>
            </p:cNvSpPr>
            <p:nvPr/>
          </p:nvSpPr>
          <p:spPr bwMode="auto">
            <a:xfrm>
              <a:off x="3342" y="1405"/>
              <a:ext cx="10" cy="10"/>
            </a:xfrm>
            <a:custGeom>
              <a:avLst/>
              <a:gdLst>
                <a:gd name="T0" fmla="*/ 0 w 10"/>
                <a:gd name="T1" fmla="*/ 0 h 10"/>
                <a:gd name="T2" fmla="*/ 4 w 10"/>
                <a:gd name="T3" fmla="*/ 10 h 10"/>
                <a:gd name="T4" fmla="*/ 7 w 10"/>
                <a:gd name="T5" fmla="*/ 10 h 10"/>
                <a:gd name="T6" fmla="*/ 4 w 10"/>
                <a:gd name="T7" fmla="*/ 0 h 10"/>
                <a:gd name="T8" fmla="*/ 7 w 10"/>
                <a:gd name="T9" fmla="*/ 0 h 10"/>
                <a:gd name="T10" fmla="*/ 10 w 10"/>
                <a:gd name="T11" fmla="*/ 10 h 10"/>
                <a:gd name="T12" fmla="*/ 7 w 10"/>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0" y="0"/>
                  </a:moveTo>
                  <a:lnTo>
                    <a:pt x="4" y="10"/>
                  </a:lnTo>
                  <a:lnTo>
                    <a:pt x="7" y="10"/>
                  </a:lnTo>
                  <a:lnTo>
                    <a:pt x="4" y="0"/>
                  </a:lnTo>
                  <a:lnTo>
                    <a:pt x="7" y="0"/>
                  </a:lnTo>
                  <a:lnTo>
                    <a:pt x="10" y="10"/>
                  </a:lnTo>
                  <a:lnTo>
                    <a:pt x="7"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2" name="Freeform 469">
              <a:extLst>
                <a:ext uri="{FF2B5EF4-FFF2-40B4-BE49-F238E27FC236}">
                  <a16:creationId xmlns:a16="http://schemas.microsoft.com/office/drawing/2014/main" id="{8F4DC7C4-2945-F33D-1F39-F58346D47531}"/>
                </a:ext>
              </a:extLst>
            </p:cNvPr>
            <p:cNvSpPr>
              <a:spLocks/>
            </p:cNvSpPr>
            <p:nvPr/>
          </p:nvSpPr>
          <p:spPr bwMode="auto">
            <a:xfrm>
              <a:off x="3349" y="1411"/>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3" name="Freeform 470">
              <a:extLst>
                <a:ext uri="{FF2B5EF4-FFF2-40B4-BE49-F238E27FC236}">
                  <a16:creationId xmlns:a16="http://schemas.microsoft.com/office/drawing/2014/main" id="{7205CCDB-7EA6-64F1-53D9-36788249EDA3}"/>
                </a:ext>
              </a:extLst>
            </p:cNvPr>
            <p:cNvSpPr>
              <a:spLocks/>
            </p:cNvSpPr>
            <p:nvPr/>
          </p:nvSpPr>
          <p:spPr bwMode="auto">
            <a:xfrm>
              <a:off x="3885" y="1425"/>
              <a:ext cx="10" cy="6"/>
            </a:xfrm>
            <a:custGeom>
              <a:avLst/>
              <a:gdLst>
                <a:gd name="T0" fmla="*/ 10 w 10"/>
                <a:gd name="T1" fmla="*/ 0 h 6"/>
                <a:gd name="T2" fmla="*/ 0 w 10"/>
                <a:gd name="T3" fmla="*/ 0 h 6"/>
                <a:gd name="T4" fmla="*/ 0 w 10"/>
                <a:gd name="T5" fmla="*/ 3 h 6"/>
                <a:gd name="T6" fmla="*/ 10 w 10"/>
                <a:gd name="T7" fmla="*/ 3 h 6"/>
                <a:gd name="T8" fmla="*/ 10 w 10"/>
                <a:gd name="T9" fmla="*/ 6 h 6"/>
                <a:gd name="T10" fmla="*/ 0 w 10"/>
                <a:gd name="T11" fmla="*/ 6 h 6"/>
                <a:gd name="T12" fmla="*/ 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10" y="0"/>
                  </a:moveTo>
                  <a:lnTo>
                    <a:pt x="0" y="0"/>
                  </a:lnTo>
                  <a:lnTo>
                    <a:pt x="0" y="3"/>
                  </a:lnTo>
                  <a:lnTo>
                    <a:pt x="10" y="3"/>
                  </a:lnTo>
                  <a:lnTo>
                    <a:pt x="10"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4" name="Freeform 471">
              <a:extLst>
                <a:ext uri="{FF2B5EF4-FFF2-40B4-BE49-F238E27FC236}">
                  <a16:creationId xmlns:a16="http://schemas.microsoft.com/office/drawing/2014/main" id="{9A6F7C60-EFD3-C73B-734A-ED86C88EC2BA}"/>
                </a:ext>
              </a:extLst>
            </p:cNvPr>
            <p:cNvSpPr>
              <a:spLocks/>
            </p:cNvSpPr>
            <p:nvPr/>
          </p:nvSpPr>
          <p:spPr bwMode="auto">
            <a:xfrm>
              <a:off x="3882" y="1385"/>
              <a:ext cx="7" cy="43"/>
            </a:xfrm>
            <a:custGeom>
              <a:avLst/>
              <a:gdLst>
                <a:gd name="T0" fmla="*/ 0 w 7"/>
                <a:gd name="T1" fmla="*/ 43 h 43"/>
                <a:gd name="T2" fmla="*/ 0 w 7"/>
                <a:gd name="T3" fmla="*/ 0 h 43"/>
                <a:gd name="T4" fmla="*/ 3 w 7"/>
                <a:gd name="T5" fmla="*/ 0 h 43"/>
                <a:gd name="T6" fmla="*/ 3 w 7"/>
                <a:gd name="T7" fmla="*/ 43 h 43"/>
                <a:gd name="T8" fmla="*/ 7 w 7"/>
                <a:gd name="T9" fmla="*/ 43 h 43"/>
                <a:gd name="T10" fmla="*/ 7 w 7"/>
                <a:gd name="T11" fmla="*/ 0 h 43"/>
                <a:gd name="T12" fmla="*/ 3 w 7"/>
                <a:gd name="T13" fmla="*/ 0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3">
                  <a:moveTo>
                    <a:pt x="0" y="43"/>
                  </a:moveTo>
                  <a:lnTo>
                    <a:pt x="0" y="0"/>
                  </a:lnTo>
                  <a:lnTo>
                    <a:pt x="3" y="0"/>
                  </a:lnTo>
                  <a:lnTo>
                    <a:pt x="3" y="43"/>
                  </a:lnTo>
                  <a:lnTo>
                    <a:pt x="7" y="4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5" name="Freeform 472">
              <a:extLst>
                <a:ext uri="{FF2B5EF4-FFF2-40B4-BE49-F238E27FC236}">
                  <a16:creationId xmlns:a16="http://schemas.microsoft.com/office/drawing/2014/main" id="{2069D9C4-6DC7-E51D-9B82-8D51A59E1E02}"/>
                </a:ext>
              </a:extLst>
            </p:cNvPr>
            <p:cNvSpPr>
              <a:spLocks/>
            </p:cNvSpPr>
            <p:nvPr/>
          </p:nvSpPr>
          <p:spPr bwMode="auto">
            <a:xfrm>
              <a:off x="3885" y="1382"/>
              <a:ext cx="10" cy="6"/>
            </a:xfrm>
            <a:custGeom>
              <a:avLst/>
              <a:gdLst>
                <a:gd name="T0" fmla="*/ 0 w 10"/>
                <a:gd name="T1" fmla="*/ 0 h 6"/>
                <a:gd name="T2" fmla="*/ 10 w 10"/>
                <a:gd name="T3" fmla="*/ 0 h 6"/>
                <a:gd name="T4" fmla="*/ 10 w 10"/>
                <a:gd name="T5" fmla="*/ 3 h 6"/>
                <a:gd name="T6" fmla="*/ 0 w 10"/>
                <a:gd name="T7" fmla="*/ 3 h 6"/>
                <a:gd name="T8" fmla="*/ 0 w 10"/>
                <a:gd name="T9" fmla="*/ 6 h 6"/>
                <a:gd name="T10" fmla="*/ 10 w 10"/>
                <a:gd name="T11" fmla="*/ 6 h 6"/>
                <a:gd name="T12" fmla="*/ 10 w 10"/>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0" y="0"/>
                  </a:moveTo>
                  <a:lnTo>
                    <a:pt x="10" y="0"/>
                  </a:lnTo>
                  <a:lnTo>
                    <a:pt x="10" y="3"/>
                  </a:lnTo>
                  <a:lnTo>
                    <a:pt x="0" y="3"/>
                  </a:lnTo>
                  <a:lnTo>
                    <a:pt x="0" y="6"/>
                  </a:lnTo>
                  <a:lnTo>
                    <a:pt x="10" y="6"/>
                  </a:lnTo>
                  <a:lnTo>
                    <a:pt x="1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6" name="Freeform 473">
              <a:extLst>
                <a:ext uri="{FF2B5EF4-FFF2-40B4-BE49-F238E27FC236}">
                  <a16:creationId xmlns:a16="http://schemas.microsoft.com/office/drawing/2014/main" id="{49E010AC-E099-3351-8B53-38A23701FED7}"/>
                </a:ext>
              </a:extLst>
            </p:cNvPr>
            <p:cNvSpPr>
              <a:spLocks/>
            </p:cNvSpPr>
            <p:nvPr/>
          </p:nvSpPr>
          <p:spPr bwMode="auto">
            <a:xfrm>
              <a:off x="3892" y="1385"/>
              <a:ext cx="6" cy="43"/>
            </a:xfrm>
            <a:custGeom>
              <a:avLst/>
              <a:gdLst>
                <a:gd name="T0" fmla="*/ 0 w 6"/>
                <a:gd name="T1" fmla="*/ 0 h 43"/>
                <a:gd name="T2" fmla="*/ 0 w 6"/>
                <a:gd name="T3" fmla="*/ 43 h 43"/>
                <a:gd name="T4" fmla="*/ 3 w 6"/>
                <a:gd name="T5" fmla="*/ 43 h 43"/>
                <a:gd name="T6" fmla="*/ 3 w 6"/>
                <a:gd name="T7" fmla="*/ 0 h 43"/>
                <a:gd name="T8" fmla="*/ 6 w 6"/>
                <a:gd name="T9" fmla="*/ 0 h 43"/>
                <a:gd name="T10" fmla="*/ 6 w 6"/>
                <a:gd name="T11" fmla="*/ 43 h 43"/>
                <a:gd name="T12" fmla="*/ 3 w 6"/>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3">
                  <a:moveTo>
                    <a:pt x="0" y="0"/>
                  </a:moveTo>
                  <a:lnTo>
                    <a:pt x="0" y="43"/>
                  </a:lnTo>
                  <a:lnTo>
                    <a:pt x="3" y="43"/>
                  </a:lnTo>
                  <a:lnTo>
                    <a:pt x="3" y="0"/>
                  </a:lnTo>
                  <a:lnTo>
                    <a:pt x="6" y="0"/>
                  </a:lnTo>
                  <a:lnTo>
                    <a:pt x="6" y="43"/>
                  </a:lnTo>
                  <a:lnTo>
                    <a:pt x="3" y="4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 name="Freeform 474">
              <a:extLst>
                <a:ext uri="{FF2B5EF4-FFF2-40B4-BE49-F238E27FC236}">
                  <a16:creationId xmlns:a16="http://schemas.microsoft.com/office/drawing/2014/main" id="{9ED1A826-036D-45C7-DFA1-034DAF226E23}"/>
                </a:ext>
              </a:extLst>
            </p:cNvPr>
            <p:cNvSpPr>
              <a:spLocks/>
            </p:cNvSpPr>
            <p:nvPr/>
          </p:nvSpPr>
          <p:spPr bwMode="auto">
            <a:xfrm>
              <a:off x="3892" y="1197"/>
              <a:ext cx="6" cy="4"/>
            </a:xfrm>
            <a:custGeom>
              <a:avLst/>
              <a:gdLst>
                <a:gd name="T0" fmla="*/ 0 w 6"/>
                <a:gd name="T1" fmla="*/ 4 h 4"/>
                <a:gd name="T2" fmla="*/ 0 w 6"/>
                <a:gd name="T3" fmla="*/ 0 h 4"/>
                <a:gd name="T4" fmla="*/ 3 w 6"/>
                <a:gd name="T5" fmla="*/ 0 h 4"/>
                <a:gd name="T6" fmla="*/ 3 w 6"/>
                <a:gd name="T7" fmla="*/ 4 h 4"/>
                <a:gd name="T8" fmla="*/ 6 w 6"/>
                <a:gd name="T9" fmla="*/ 4 h 4"/>
                <a:gd name="T10" fmla="*/ 6 w 6"/>
                <a:gd name="T11" fmla="*/ 0 h 4"/>
                <a:gd name="T12" fmla="*/ 3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4"/>
                  </a:moveTo>
                  <a:lnTo>
                    <a:pt x="0" y="0"/>
                  </a:lnTo>
                  <a:lnTo>
                    <a:pt x="3" y="0"/>
                  </a:lnTo>
                  <a:lnTo>
                    <a:pt x="3" y="4"/>
                  </a:lnTo>
                  <a:lnTo>
                    <a:pt x="6" y="4"/>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 name="Freeform 475">
              <a:extLst>
                <a:ext uri="{FF2B5EF4-FFF2-40B4-BE49-F238E27FC236}">
                  <a16:creationId xmlns:a16="http://schemas.microsoft.com/office/drawing/2014/main" id="{5582137C-B608-B14F-312A-7C0AA4A605B4}"/>
                </a:ext>
              </a:extLst>
            </p:cNvPr>
            <p:cNvSpPr>
              <a:spLocks/>
            </p:cNvSpPr>
            <p:nvPr/>
          </p:nvSpPr>
          <p:spPr bwMode="auto">
            <a:xfrm>
              <a:off x="3895" y="1194"/>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 name="Freeform 476">
              <a:extLst>
                <a:ext uri="{FF2B5EF4-FFF2-40B4-BE49-F238E27FC236}">
                  <a16:creationId xmlns:a16="http://schemas.microsoft.com/office/drawing/2014/main" id="{8551D062-5131-8237-A821-0A3F4081CF91}"/>
                </a:ext>
              </a:extLst>
            </p:cNvPr>
            <p:cNvSpPr>
              <a:spLocks/>
            </p:cNvSpPr>
            <p:nvPr/>
          </p:nvSpPr>
          <p:spPr bwMode="auto">
            <a:xfrm>
              <a:off x="3892" y="1197"/>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 name="Freeform 477">
              <a:extLst>
                <a:ext uri="{FF2B5EF4-FFF2-40B4-BE49-F238E27FC236}">
                  <a16:creationId xmlns:a16="http://schemas.microsoft.com/office/drawing/2014/main" id="{24DC5F7A-DD64-6299-757E-37B179B0383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 name="Freeform 478">
              <a:extLst>
                <a:ext uri="{FF2B5EF4-FFF2-40B4-BE49-F238E27FC236}">
                  <a16:creationId xmlns:a16="http://schemas.microsoft.com/office/drawing/2014/main" id="{F0F60FF9-556F-E207-CA71-3AC7CA0CBED4}"/>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 name="Freeform 479">
              <a:extLst>
                <a:ext uri="{FF2B5EF4-FFF2-40B4-BE49-F238E27FC236}">
                  <a16:creationId xmlns:a16="http://schemas.microsoft.com/office/drawing/2014/main" id="{5BC780AF-A0AE-3EC6-5359-046D6930FD7E}"/>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 name="Freeform 480">
              <a:extLst>
                <a:ext uri="{FF2B5EF4-FFF2-40B4-BE49-F238E27FC236}">
                  <a16:creationId xmlns:a16="http://schemas.microsoft.com/office/drawing/2014/main" id="{390F4596-4BA0-5435-FFAB-02217947452C}"/>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 name="Freeform 481">
              <a:extLst>
                <a:ext uri="{FF2B5EF4-FFF2-40B4-BE49-F238E27FC236}">
                  <a16:creationId xmlns:a16="http://schemas.microsoft.com/office/drawing/2014/main" id="{4B0BB83B-9162-88B3-0025-DBF9A96FD600}"/>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 name="Freeform 482">
              <a:extLst>
                <a:ext uri="{FF2B5EF4-FFF2-40B4-BE49-F238E27FC236}">
                  <a16:creationId xmlns:a16="http://schemas.microsoft.com/office/drawing/2014/main" id="{5D72AA54-9912-2CBD-06DC-F351CC29CFA6}"/>
                </a:ext>
              </a:extLst>
            </p:cNvPr>
            <p:cNvSpPr>
              <a:spLocks/>
            </p:cNvSpPr>
            <p:nvPr/>
          </p:nvSpPr>
          <p:spPr bwMode="auto">
            <a:xfrm>
              <a:off x="3895" y="119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 name="Freeform 483">
              <a:extLst>
                <a:ext uri="{FF2B5EF4-FFF2-40B4-BE49-F238E27FC236}">
                  <a16:creationId xmlns:a16="http://schemas.microsoft.com/office/drawing/2014/main" id="{5551334C-842D-DFE5-D8FA-5EA177C47621}"/>
                </a:ext>
              </a:extLst>
            </p:cNvPr>
            <p:cNvSpPr>
              <a:spLocks/>
            </p:cNvSpPr>
            <p:nvPr/>
          </p:nvSpPr>
          <p:spPr bwMode="auto">
            <a:xfrm>
              <a:off x="3895" y="1339"/>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7" name="Freeform 484">
              <a:extLst>
                <a:ext uri="{FF2B5EF4-FFF2-40B4-BE49-F238E27FC236}">
                  <a16:creationId xmlns:a16="http://schemas.microsoft.com/office/drawing/2014/main" id="{CB9157F5-BFD2-95DC-A617-D50F04352953}"/>
                </a:ext>
              </a:extLst>
            </p:cNvPr>
            <p:cNvSpPr>
              <a:spLocks/>
            </p:cNvSpPr>
            <p:nvPr/>
          </p:nvSpPr>
          <p:spPr bwMode="auto">
            <a:xfrm>
              <a:off x="3898" y="1342"/>
              <a:ext cx="7" cy="20"/>
            </a:xfrm>
            <a:custGeom>
              <a:avLst/>
              <a:gdLst>
                <a:gd name="T0" fmla="*/ 0 w 7"/>
                <a:gd name="T1" fmla="*/ 0 h 20"/>
                <a:gd name="T2" fmla="*/ 0 w 7"/>
                <a:gd name="T3" fmla="*/ 20 h 20"/>
                <a:gd name="T4" fmla="*/ 4 w 7"/>
                <a:gd name="T5" fmla="*/ 20 h 20"/>
                <a:gd name="T6" fmla="*/ 4 w 7"/>
                <a:gd name="T7" fmla="*/ 0 h 20"/>
                <a:gd name="T8" fmla="*/ 7 w 7"/>
                <a:gd name="T9" fmla="*/ 0 h 20"/>
                <a:gd name="T10" fmla="*/ 7 w 7"/>
                <a:gd name="T11" fmla="*/ 20 h 20"/>
                <a:gd name="T12" fmla="*/ 4 w 7"/>
                <a:gd name="T13" fmla="*/ 2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0"/>
                  </a:moveTo>
                  <a:lnTo>
                    <a:pt x="0" y="20"/>
                  </a:lnTo>
                  <a:lnTo>
                    <a:pt x="4" y="20"/>
                  </a:lnTo>
                  <a:lnTo>
                    <a:pt x="4" y="0"/>
                  </a:lnTo>
                  <a:lnTo>
                    <a:pt x="7" y="0"/>
                  </a:lnTo>
                  <a:lnTo>
                    <a:pt x="7" y="20"/>
                  </a:lnTo>
                  <a:lnTo>
                    <a:pt x="4" y="2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 name="Freeform 485">
              <a:extLst>
                <a:ext uri="{FF2B5EF4-FFF2-40B4-BE49-F238E27FC236}">
                  <a16:creationId xmlns:a16="http://schemas.microsoft.com/office/drawing/2014/main" id="{4D01C1C3-8C7F-389A-2270-28D97734ECBD}"/>
                </a:ext>
              </a:extLst>
            </p:cNvPr>
            <p:cNvSpPr>
              <a:spLocks/>
            </p:cNvSpPr>
            <p:nvPr/>
          </p:nvSpPr>
          <p:spPr bwMode="auto">
            <a:xfrm>
              <a:off x="3895" y="1359"/>
              <a:ext cx="7" cy="6"/>
            </a:xfrm>
            <a:custGeom>
              <a:avLst/>
              <a:gdLst>
                <a:gd name="T0" fmla="*/ 7 w 7"/>
                <a:gd name="T1" fmla="*/ 0 h 6"/>
                <a:gd name="T2" fmla="*/ 0 w 7"/>
                <a:gd name="T3" fmla="*/ 0 h 6"/>
                <a:gd name="T4" fmla="*/ 0 w 7"/>
                <a:gd name="T5" fmla="*/ 3 h 6"/>
                <a:gd name="T6" fmla="*/ 7 w 7"/>
                <a:gd name="T7" fmla="*/ 3 h 6"/>
                <a:gd name="T8" fmla="*/ 7 w 7"/>
                <a:gd name="T9" fmla="*/ 6 h 6"/>
                <a:gd name="T10" fmla="*/ 0 w 7"/>
                <a:gd name="T11" fmla="*/ 6 h 6"/>
                <a:gd name="T12" fmla="*/ 0 w 7"/>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0" y="0"/>
                  </a:lnTo>
                  <a:lnTo>
                    <a:pt x="0" y="3"/>
                  </a:lnTo>
                  <a:lnTo>
                    <a:pt x="7" y="3"/>
                  </a:lnTo>
                  <a:lnTo>
                    <a:pt x="7"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 name="Freeform 486">
              <a:extLst>
                <a:ext uri="{FF2B5EF4-FFF2-40B4-BE49-F238E27FC236}">
                  <a16:creationId xmlns:a16="http://schemas.microsoft.com/office/drawing/2014/main" id="{8595EEF5-1B6A-7C98-8D66-3FF9B2A3AE39}"/>
                </a:ext>
              </a:extLst>
            </p:cNvPr>
            <p:cNvSpPr>
              <a:spLocks/>
            </p:cNvSpPr>
            <p:nvPr/>
          </p:nvSpPr>
          <p:spPr bwMode="auto">
            <a:xfrm>
              <a:off x="3892" y="1342"/>
              <a:ext cx="6" cy="20"/>
            </a:xfrm>
            <a:custGeom>
              <a:avLst/>
              <a:gdLst>
                <a:gd name="T0" fmla="*/ 0 w 6"/>
                <a:gd name="T1" fmla="*/ 20 h 20"/>
                <a:gd name="T2" fmla="*/ 0 w 6"/>
                <a:gd name="T3" fmla="*/ 0 h 20"/>
                <a:gd name="T4" fmla="*/ 3 w 6"/>
                <a:gd name="T5" fmla="*/ 0 h 20"/>
                <a:gd name="T6" fmla="*/ 3 w 6"/>
                <a:gd name="T7" fmla="*/ 20 h 20"/>
                <a:gd name="T8" fmla="*/ 6 w 6"/>
                <a:gd name="T9" fmla="*/ 20 h 20"/>
                <a:gd name="T10" fmla="*/ 6 w 6"/>
                <a:gd name="T11" fmla="*/ 0 h 20"/>
                <a:gd name="T12" fmla="*/ 3 w 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0">
                  <a:moveTo>
                    <a:pt x="0" y="20"/>
                  </a:moveTo>
                  <a:lnTo>
                    <a:pt x="0" y="0"/>
                  </a:lnTo>
                  <a:lnTo>
                    <a:pt x="3" y="0"/>
                  </a:lnTo>
                  <a:lnTo>
                    <a:pt x="3" y="20"/>
                  </a:lnTo>
                  <a:lnTo>
                    <a:pt x="6" y="20"/>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 name="Freeform 487">
              <a:extLst>
                <a:ext uri="{FF2B5EF4-FFF2-40B4-BE49-F238E27FC236}">
                  <a16:creationId xmlns:a16="http://schemas.microsoft.com/office/drawing/2014/main" id="{844C76E1-C92B-9919-50F2-AB67CC248582}"/>
                </a:ext>
              </a:extLst>
            </p:cNvPr>
            <p:cNvSpPr>
              <a:spLocks/>
            </p:cNvSpPr>
            <p:nvPr/>
          </p:nvSpPr>
          <p:spPr bwMode="auto">
            <a:xfrm>
              <a:off x="3889" y="1339"/>
              <a:ext cx="6" cy="7"/>
            </a:xfrm>
            <a:custGeom>
              <a:avLst/>
              <a:gdLst>
                <a:gd name="T0" fmla="*/ 6 w 6"/>
                <a:gd name="T1" fmla="*/ 0 h 7"/>
                <a:gd name="T2" fmla="*/ 0 w 6"/>
                <a:gd name="T3" fmla="*/ 0 h 7"/>
                <a:gd name="T4" fmla="*/ 0 w 6"/>
                <a:gd name="T5" fmla="*/ 3 h 7"/>
                <a:gd name="T6" fmla="*/ 6 w 6"/>
                <a:gd name="T7" fmla="*/ 3 h 7"/>
                <a:gd name="T8" fmla="*/ 6 w 6"/>
                <a:gd name="T9" fmla="*/ 7 h 7"/>
                <a:gd name="T10" fmla="*/ 0 w 6"/>
                <a:gd name="T11" fmla="*/ 7 h 7"/>
                <a:gd name="T12" fmla="*/ 0 w 6"/>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6" y="0"/>
                  </a:moveTo>
                  <a:lnTo>
                    <a:pt x="0" y="0"/>
                  </a:lnTo>
                  <a:lnTo>
                    <a:pt x="0" y="3"/>
                  </a:lnTo>
                  <a:lnTo>
                    <a:pt x="6" y="3"/>
                  </a:lnTo>
                  <a:lnTo>
                    <a:pt x="6"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 name="Freeform 488">
              <a:extLst>
                <a:ext uri="{FF2B5EF4-FFF2-40B4-BE49-F238E27FC236}">
                  <a16:creationId xmlns:a16="http://schemas.microsoft.com/office/drawing/2014/main" id="{71DCDA93-2C52-74E7-FAB9-79C59CB7BC32}"/>
                </a:ext>
              </a:extLst>
            </p:cNvPr>
            <p:cNvSpPr>
              <a:spLocks/>
            </p:cNvSpPr>
            <p:nvPr/>
          </p:nvSpPr>
          <p:spPr bwMode="auto">
            <a:xfrm>
              <a:off x="3885" y="1339"/>
              <a:ext cx="4" cy="10"/>
            </a:xfrm>
            <a:custGeom>
              <a:avLst/>
              <a:gdLst>
                <a:gd name="T0" fmla="*/ 4 w 4"/>
                <a:gd name="T1" fmla="*/ 0 h 10"/>
                <a:gd name="T2" fmla="*/ 0 w 4"/>
                <a:gd name="T3" fmla="*/ 3 h 10"/>
                <a:gd name="T4" fmla="*/ 0 w 4"/>
                <a:gd name="T5" fmla="*/ 7 h 10"/>
                <a:gd name="T6" fmla="*/ 4 w 4"/>
                <a:gd name="T7" fmla="*/ 3 h 10"/>
                <a:gd name="T8" fmla="*/ 4 w 4"/>
                <a:gd name="T9" fmla="*/ 7 h 10"/>
                <a:gd name="T10" fmla="*/ 0 w 4"/>
                <a:gd name="T11" fmla="*/ 10 h 10"/>
                <a:gd name="T12" fmla="*/ 0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4" y="0"/>
                  </a:moveTo>
                  <a:lnTo>
                    <a:pt x="0" y="3"/>
                  </a:lnTo>
                  <a:lnTo>
                    <a:pt x="0" y="7"/>
                  </a:lnTo>
                  <a:lnTo>
                    <a:pt x="4" y="3"/>
                  </a:lnTo>
                  <a:lnTo>
                    <a:pt x="4"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 name="Freeform 489">
              <a:extLst>
                <a:ext uri="{FF2B5EF4-FFF2-40B4-BE49-F238E27FC236}">
                  <a16:creationId xmlns:a16="http://schemas.microsoft.com/office/drawing/2014/main" id="{FA5F64BA-F9B4-7F4B-681B-E3626294697E}"/>
                </a:ext>
              </a:extLst>
            </p:cNvPr>
            <p:cNvSpPr>
              <a:spLocks/>
            </p:cNvSpPr>
            <p:nvPr/>
          </p:nvSpPr>
          <p:spPr bwMode="auto">
            <a:xfrm>
              <a:off x="3882" y="1342"/>
              <a:ext cx="3" cy="10"/>
            </a:xfrm>
            <a:custGeom>
              <a:avLst/>
              <a:gdLst>
                <a:gd name="T0" fmla="*/ 3 w 3"/>
                <a:gd name="T1" fmla="*/ 0 h 10"/>
                <a:gd name="T2" fmla="*/ 0 w 3"/>
                <a:gd name="T3" fmla="*/ 4 h 10"/>
                <a:gd name="T4" fmla="*/ 0 w 3"/>
                <a:gd name="T5" fmla="*/ 7 h 10"/>
                <a:gd name="T6" fmla="*/ 3 w 3"/>
                <a:gd name="T7" fmla="*/ 4 h 10"/>
                <a:gd name="T8" fmla="*/ 3 w 3"/>
                <a:gd name="T9" fmla="*/ 7 h 10"/>
                <a:gd name="T10" fmla="*/ 0 w 3"/>
                <a:gd name="T11" fmla="*/ 10 h 10"/>
                <a:gd name="T12" fmla="*/ 0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3" y="0"/>
                  </a:moveTo>
                  <a:lnTo>
                    <a:pt x="0" y="4"/>
                  </a:lnTo>
                  <a:lnTo>
                    <a:pt x="0" y="7"/>
                  </a:lnTo>
                  <a:lnTo>
                    <a:pt x="3" y="4"/>
                  </a:lnTo>
                  <a:lnTo>
                    <a:pt x="3" y="7"/>
                  </a:lnTo>
                  <a:lnTo>
                    <a:pt x="0" y="10"/>
                  </a:lnTo>
                  <a:lnTo>
                    <a:pt x="0"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3" name="Freeform 490">
              <a:extLst>
                <a:ext uri="{FF2B5EF4-FFF2-40B4-BE49-F238E27FC236}">
                  <a16:creationId xmlns:a16="http://schemas.microsoft.com/office/drawing/2014/main" id="{16B1AECC-2E8D-08E5-D2A5-758444D2EDA4}"/>
                </a:ext>
              </a:extLst>
            </p:cNvPr>
            <p:cNvSpPr>
              <a:spLocks/>
            </p:cNvSpPr>
            <p:nvPr/>
          </p:nvSpPr>
          <p:spPr bwMode="auto">
            <a:xfrm>
              <a:off x="3879" y="1346"/>
              <a:ext cx="3" cy="9"/>
            </a:xfrm>
            <a:custGeom>
              <a:avLst/>
              <a:gdLst>
                <a:gd name="T0" fmla="*/ 3 w 3"/>
                <a:gd name="T1" fmla="*/ 0 h 9"/>
                <a:gd name="T2" fmla="*/ 0 w 3"/>
                <a:gd name="T3" fmla="*/ 3 h 9"/>
                <a:gd name="T4" fmla="*/ 0 w 3"/>
                <a:gd name="T5" fmla="*/ 6 h 9"/>
                <a:gd name="T6" fmla="*/ 3 w 3"/>
                <a:gd name="T7" fmla="*/ 3 h 9"/>
                <a:gd name="T8" fmla="*/ 3 w 3"/>
                <a:gd name="T9" fmla="*/ 6 h 9"/>
                <a:gd name="T10" fmla="*/ 0 w 3"/>
                <a:gd name="T11" fmla="*/ 9 h 9"/>
                <a:gd name="T12" fmla="*/ 0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0" y="3"/>
                  </a:lnTo>
                  <a:lnTo>
                    <a:pt x="0" y="6"/>
                  </a:lnTo>
                  <a:lnTo>
                    <a:pt x="3" y="3"/>
                  </a:lnTo>
                  <a:lnTo>
                    <a:pt x="3" y="6"/>
                  </a:lnTo>
                  <a:lnTo>
                    <a:pt x="0" y="9"/>
                  </a:lnTo>
                  <a:lnTo>
                    <a:pt x="0"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4" name="Freeform 491">
              <a:extLst>
                <a:ext uri="{FF2B5EF4-FFF2-40B4-BE49-F238E27FC236}">
                  <a16:creationId xmlns:a16="http://schemas.microsoft.com/office/drawing/2014/main" id="{FB207468-135D-81BF-D2B4-F2D53051BC74}"/>
                </a:ext>
              </a:extLst>
            </p:cNvPr>
            <p:cNvSpPr>
              <a:spLocks/>
            </p:cNvSpPr>
            <p:nvPr/>
          </p:nvSpPr>
          <p:spPr bwMode="auto">
            <a:xfrm>
              <a:off x="3875" y="1352"/>
              <a:ext cx="10" cy="7"/>
            </a:xfrm>
            <a:custGeom>
              <a:avLst/>
              <a:gdLst>
                <a:gd name="T0" fmla="*/ 0 w 10"/>
                <a:gd name="T1" fmla="*/ 0 h 7"/>
                <a:gd name="T2" fmla="*/ 4 w 10"/>
                <a:gd name="T3" fmla="*/ 7 h 7"/>
                <a:gd name="T4" fmla="*/ 7 w 10"/>
                <a:gd name="T5" fmla="*/ 7 h 7"/>
                <a:gd name="T6" fmla="*/ 4 w 10"/>
                <a:gd name="T7" fmla="*/ 0 h 7"/>
                <a:gd name="T8" fmla="*/ 7 w 10"/>
                <a:gd name="T9" fmla="*/ 0 h 7"/>
                <a:gd name="T10" fmla="*/ 10 w 10"/>
                <a:gd name="T11" fmla="*/ 7 h 7"/>
                <a:gd name="T12" fmla="*/ 7 w 10"/>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0" y="0"/>
                  </a:moveTo>
                  <a:lnTo>
                    <a:pt x="4" y="7"/>
                  </a:lnTo>
                  <a:lnTo>
                    <a:pt x="7" y="7"/>
                  </a:lnTo>
                  <a:lnTo>
                    <a:pt x="4" y="0"/>
                  </a:lnTo>
                  <a:lnTo>
                    <a:pt x="7" y="0"/>
                  </a:lnTo>
                  <a:lnTo>
                    <a:pt x="10" y="7"/>
                  </a:lnTo>
                  <a:lnTo>
                    <a:pt x="7"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 name="Freeform 492">
              <a:extLst>
                <a:ext uri="{FF2B5EF4-FFF2-40B4-BE49-F238E27FC236}">
                  <a16:creationId xmlns:a16="http://schemas.microsoft.com/office/drawing/2014/main" id="{ACB4AA2E-AD33-E57E-261F-4778CFF8E016}"/>
                </a:ext>
              </a:extLst>
            </p:cNvPr>
            <p:cNvSpPr>
              <a:spLocks/>
            </p:cNvSpPr>
            <p:nvPr/>
          </p:nvSpPr>
          <p:spPr bwMode="auto">
            <a:xfrm>
              <a:off x="3882" y="1355"/>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6" name="Freeform 493">
              <a:extLst>
                <a:ext uri="{FF2B5EF4-FFF2-40B4-BE49-F238E27FC236}">
                  <a16:creationId xmlns:a16="http://schemas.microsoft.com/office/drawing/2014/main" id="{B9F80061-7C4E-AE09-83D0-0F1B7EAEFAF7}"/>
                </a:ext>
              </a:extLst>
            </p:cNvPr>
            <p:cNvSpPr>
              <a:spLocks/>
            </p:cNvSpPr>
            <p:nvPr/>
          </p:nvSpPr>
          <p:spPr bwMode="auto">
            <a:xfrm>
              <a:off x="3885" y="1359"/>
              <a:ext cx="4" cy="10"/>
            </a:xfrm>
            <a:custGeom>
              <a:avLst/>
              <a:gdLst>
                <a:gd name="T0" fmla="*/ 0 w 4"/>
                <a:gd name="T1" fmla="*/ 0 h 10"/>
                <a:gd name="T2" fmla="*/ 4 w 4"/>
                <a:gd name="T3" fmla="*/ 3 h 10"/>
                <a:gd name="T4" fmla="*/ 4 w 4"/>
                <a:gd name="T5" fmla="*/ 6 h 10"/>
                <a:gd name="T6" fmla="*/ 0 w 4"/>
                <a:gd name="T7" fmla="*/ 3 h 10"/>
                <a:gd name="T8" fmla="*/ 0 w 4"/>
                <a:gd name="T9" fmla="*/ 6 h 10"/>
                <a:gd name="T10" fmla="*/ 4 w 4"/>
                <a:gd name="T11" fmla="*/ 10 h 10"/>
                <a:gd name="T12" fmla="*/ 4 w 4"/>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6"/>
                  </a:lnTo>
                  <a:lnTo>
                    <a:pt x="0" y="3"/>
                  </a:lnTo>
                  <a:lnTo>
                    <a:pt x="0" y="6"/>
                  </a:lnTo>
                  <a:lnTo>
                    <a:pt x="4" y="10"/>
                  </a:lnTo>
                  <a:lnTo>
                    <a:pt x="4"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7" name="Freeform 494">
              <a:extLst>
                <a:ext uri="{FF2B5EF4-FFF2-40B4-BE49-F238E27FC236}">
                  <a16:creationId xmlns:a16="http://schemas.microsoft.com/office/drawing/2014/main" id="{C53DD0EC-5B76-6ACD-E067-C61221442C8E}"/>
                </a:ext>
              </a:extLst>
            </p:cNvPr>
            <p:cNvSpPr>
              <a:spLocks/>
            </p:cNvSpPr>
            <p:nvPr/>
          </p:nvSpPr>
          <p:spPr bwMode="auto">
            <a:xfrm>
              <a:off x="3889" y="1359"/>
              <a:ext cx="6" cy="10"/>
            </a:xfrm>
            <a:custGeom>
              <a:avLst/>
              <a:gdLst>
                <a:gd name="T0" fmla="*/ 0 w 6"/>
                <a:gd name="T1" fmla="*/ 3 h 10"/>
                <a:gd name="T2" fmla="*/ 6 w 6"/>
                <a:gd name="T3" fmla="*/ 0 h 10"/>
                <a:gd name="T4" fmla="*/ 6 w 6"/>
                <a:gd name="T5" fmla="*/ 3 h 10"/>
                <a:gd name="T6" fmla="*/ 0 w 6"/>
                <a:gd name="T7" fmla="*/ 6 h 10"/>
                <a:gd name="T8" fmla="*/ 0 w 6"/>
                <a:gd name="T9" fmla="*/ 10 h 10"/>
                <a:gd name="T10" fmla="*/ 6 w 6"/>
                <a:gd name="T11" fmla="*/ 6 h 10"/>
                <a:gd name="T12" fmla="*/ 6 w 6"/>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3"/>
                  </a:moveTo>
                  <a:lnTo>
                    <a:pt x="6" y="0"/>
                  </a:lnTo>
                  <a:lnTo>
                    <a:pt x="6" y="3"/>
                  </a:lnTo>
                  <a:lnTo>
                    <a:pt x="0" y="6"/>
                  </a:lnTo>
                  <a:lnTo>
                    <a:pt x="0" y="10"/>
                  </a:lnTo>
                  <a:lnTo>
                    <a:pt x="6" y="6"/>
                  </a:lnTo>
                  <a:lnTo>
                    <a:pt x="6"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 name="Freeform 495">
              <a:extLst>
                <a:ext uri="{FF2B5EF4-FFF2-40B4-BE49-F238E27FC236}">
                  <a16:creationId xmlns:a16="http://schemas.microsoft.com/office/drawing/2014/main" id="{60C5A06B-1A2E-B11C-97EA-DBD36D85EFF6}"/>
                </a:ext>
              </a:extLst>
            </p:cNvPr>
            <p:cNvSpPr>
              <a:spLocks/>
            </p:cNvSpPr>
            <p:nvPr/>
          </p:nvSpPr>
          <p:spPr bwMode="auto">
            <a:xfrm>
              <a:off x="1842" y="1365"/>
              <a:ext cx="6" cy="70"/>
            </a:xfrm>
            <a:custGeom>
              <a:avLst/>
              <a:gdLst>
                <a:gd name="T0" fmla="*/ 0 w 6"/>
                <a:gd name="T1" fmla="*/ 0 h 70"/>
                <a:gd name="T2" fmla="*/ 0 w 6"/>
                <a:gd name="T3" fmla="*/ 70 h 70"/>
                <a:gd name="T4" fmla="*/ 3 w 6"/>
                <a:gd name="T5" fmla="*/ 70 h 70"/>
                <a:gd name="T6" fmla="*/ 3 w 6"/>
                <a:gd name="T7" fmla="*/ 0 h 70"/>
                <a:gd name="T8" fmla="*/ 6 w 6"/>
                <a:gd name="T9" fmla="*/ 0 h 70"/>
                <a:gd name="T10" fmla="*/ 6 w 6"/>
                <a:gd name="T11" fmla="*/ 70 h 70"/>
                <a:gd name="T12" fmla="*/ 3 w 6"/>
                <a:gd name="T13" fmla="*/ 7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0">
                  <a:moveTo>
                    <a:pt x="0" y="0"/>
                  </a:moveTo>
                  <a:lnTo>
                    <a:pt x="0" y="70"/>
                  </a:lnTo>
                  <a:lnTo>
                    <a:pt x="3" y="70"/>
                  </a:lnTo>
                  <a:lnTo>
                    <a:pt x="3" y="0"/>
                  </a:lnTo>
                  <a:lnTo>
                    <a:pt x="6" y="0"/>
                  </a:lnTo>
                  <a:lnTo>
                    <a:pt x="6" y="70"/>
                  </a:lnTo>
                  <a:lnTo>
                    <a:pt x="3" y="7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9" name="Freeform 496">
              <a:extLst>
                <a:ext uri="{FF2B5EF4-FFF2-40B4-BE49-F238E27FC236}">
                  <a16:creationId xmlns:a16="http://schemas.microsoft.com/office/drawing/2014/main" id="{D83E52FE-DE2D-7D81-1371-62AB5030485A}"/>
                </a:ext>
              </a:extLst>
            </p:cNvPr>
            <p:cNvSpPr>
              <a:spLocks/>
            </p:cNvSpPr>
            <p:nvPr/>
          </p:nvSpPr>
          <p:spPr bwMode="auto">
            <a:xfrm>
              <a:off x="3023" y="1388"/>
              <a:ext cx="26" cy="7"/>
            </a:xfrm>
            <a:custGeom>
              <a:avLst/>
              <a:gdLst>
                <a:gd name="T0" fmla="*/ 0 w 26"/>
                <a:gd name="T1" fmla="*/ 0 h 7"/>
                <a:gd name="T2" fmla="*/ 26 w 26"/>
                <a:gd name="T3" fmla="*/ 0 h 7"/>
                <a:gd name="T4" fmla="*/ 26 w 26"/>
                <a:gd name="T5" fmla="*/ 4 h 7"/>
                <a:gd name="T6" fmla="*/ 0 w 26"/>
                <a:gd name="T7" fmla="*/ 4 h 7"/>
                <a:gd name="T8" fmla="*/ 0 w 26"/>
                <a:gd name="T9" fmla="*/ 7 h 7"/>
                <a:gd name="T10" fmla="*/ 26 w 26"/>
                <a:gd name="T11" fmla="*/ 7 h 7"/>
                <a:gd name="T12" fmla="*/ 26 w 26"/>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
                  <a:moveTo>
                    <a:pt x="0" y="0"/>
                  </a:moveTo>
                  <a:lnTo>
                    <a:pt x="26" y="0"/>
                  </a:lnTo>
                  <a:lnTo>
                    <a:pt x="26" y="4"/>
                  </a:lnTo>
                  <a:lnTo>
                    <a:pt x="0" y="4"/>
                  </a:lnTo>
                  <a:lnTo>
                    <a:pt x="0" y="7"/>
                  </a:lnTo>
                  <a:lnTo>
                    <a:pt x="26" y="7"/>
                  </a:lnTo>
                  <a:lnTo>
                    <a:pt x="26"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0" name="Freeform 497">
              <a:extLst>
                <a:ext uri="{FF2B5EF4-FFF2-40B4-BE49-F238E27FC236}">
                  <a16:creationId xmlns:a16="http://schemas.microsoft.com/office/drawing/2014/main" id="{FEC3F842-3D6E-8B64-3489-D9400E50896C}"/>
                </a:ext>
              </a:extLst>
            </p:cNvPr>
            <p:cNvSpPr>
              <a:spLocks/>
            </p:cNvSpPr>
            <p:nvPr/>
          </p:nvSpPr>
          <p:spPr bwMode="auto">
            <a:xfrm>
              <a:off x="3020" y="1355"/>
              <a:ext cx="6" cy="37"/>
            </a:xfrm>
            <a:custGeom>
              <a:avLst/>
              <a:gdLst>
                <a:gd name="T0" fmla="*/ 0 w 6"/>
                <a:gd name="T1" fmla="*/ 0 h 37"/>
                <a:gd name="T2" fmla="*/ 0 w 6"/>
                <a:gd name="T3" fmla="*/ 37 h 37"/>
                <a:gd name="T4" fmla="*/ 3 w 6"/>
                <a:gd name="T5" fmla="*/ 37 h 37"/>
                <a:gd name="T6" fmla="*/ 3 w 6"/>
                <a:gd name="T7" fmla="*/ 0 h 37"/>
                <a:gd name="T8" fmla="*/ 6 w 6"/>
                <a:gd name="T9" fmla="*/ 0 h 37"/>
                <a:gd name="T10" fmla="*/ 6 w 6"/>
                <a:gd name="T11" fmla="*/ 37 h 37"/>
                <a:gd name="T12" fmla="*/ 3 w 6"/>
                <a:gd name="T13" fmla="*/ 3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7">
                  <a:moveTo>
                    <a:pt x="0" y="0"/>
                  </a:moveTo>
                  <a:lnTo>
                    <a:pt x="0" y="37"/>
                  </a:lnTo>
                  <a:lnTo>
                    <a:pt x="3" y="37"/>
                  </a:lnTo>
                  <a:lnTo>
                    <a:pt x="3" y="0"/>
                  </a:lnTo>
                  <a:lnTo>
                    <a:pt x="6" y="0"/>
                  </a:lnTo>
                  <a:lnTo>
                    <a:pt x="6" y="37"/>
                  </a:lnTo>
                  <a:lnTo>
                    <a:pt x="3" y="3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1" name="Freeform 498">
              <a:extLst>
                <a:ext uri="{FF2B5EF4-FFF2-40B4-BE49-F238E27FC236}">
                  <a16:creationId xmlns:a16="http://schemas.microsoft.com/office/drawing/2014/main" id="{457AF42C-9BC0-8964-8041-A31BB2CCCC9B}"/>
                </a:ext>
              </a:extLst>
            </p:cNvPr>
            <p:cNvSpPr>
              <a:spLocks/>
            </p:cNvSpPr>
            <p:nvPr/>
          </p:nvSpPr>
          <p:spPr bwMode="auto">
            <a:xfrm>
              <a:off x="3023" y="1392"/>
              <a:ext cx="7" cy="52"/>
            </a:xfrm>
            <a:custGeom>
              <a:avLst/>
              <a:gdLst>
                <a:gd name="T0" fmla="*/ 0 w 7"/>
                <a:gd name="T1" fmla="*/ 0 h 52"/>
                <a:gd name="T2" fmla="*/ 0 w 7"/>
                <a:gd name="T3" fmla="*/ 52 h 52"/>
                <a:gd name="T4" fmla="*/ 3 w 7"/>
                <a:gd name="T5" fmla="*/ 52 h 52"/>
                <a:gd name="T6" fmla="*/ 3 w 7"/>
                <a:gd name="T7" fmla="*/ 0 h 52"/>
                <a:gd name="T8" fmla="*/ 7 w 7"/>
                <a:gd name="T9" fmla="*/ 0 h 52"/>
                <a:gd name="T10" fmla="*/ 7 w 7"/>
                <a:gd name="T11" fmla="*/ 52 h 52"/>
                <a:gd name="T12" fmla="*/ 3 w 7"/>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2">
                  <a:moveTo>
                    <a:pt x="0" y="0"/>
                  </a:moveTo>
                  <a:lnTo>
                    <a:pt x="0" y="52"/>
                  </a:lnTo>
                  <a:lnTo>
                    <a:pt x="3" y="52"/>
                  </a:lnTo>
                  <a:lnTo>
                    <a:pt x="3" y="0"/>
                  </a:lnTo>
                  <a:lnTo>
                    <a:pt x="7" y="0"/>
                  </a:lnTo>
                  <a:lnTo>
                    <a:pt x="7" y="52"/>
                  </a:lnTo>
                  <a:lnTo>
                    <a:pt x="3" y="5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2" name="Freeform 499">
              <a:extLst>
                <a:ext uri="{FF2B5EF4-FFF2-40B4-BE49-F238E27FC236}">
                  <a16:creationId xmlns:a16="http://schemas.microsoft.com/office/drawing/2014/main" id="{EDFAD959-88B0-F1D1-0981-B6AD5838F8A5}"/>
                </a:ext>
              </a:extLst>
            </p:cNvPr>
            <p:cNvSpPr>
              <a:spLocks/>
            </p:cNvSpPr>
            <p:nvPr/>
          </p:nvSpPr>
          <p:spPr bwMode="auto">
            <a:xfrm>
              <a:off x="3882" y="1362"/>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3" name="Freeform 500">
              <a:extLst>
                <a:ext uri="{FF2B5EF4-FFF2-40B4-BE49-F238E27FC236}">
                  <a16:creationId xmlns:a16="http://schemas.microsoft.com/office/drawing/2014/main" id="{06A21DBE-2747-90FD-0214-9588F886B39A}"/>
                </a:ext>
              </a:extLst>
            </p:cNvPr>
            <p:cNvSpPr>
              <a:spLocks/>
            </p:cNvSpPr>
            <p:nvPr/>
          </p:nvSpPr>
          <p:spPr bwMode="auto">
            <a:xfrm>
              <a:off x="3520" y="1359"/>
              <a:ext cx="16" cy="6"/>
            </a:xfrm>
            <a:custGeom>
              <a:avLst/>
              <a:gdLst>
                <a:gd name="T0" fmla="*/ 16 w 16"/>
                <a:gd name="T1" fmla="*/ 0 h 6"/>
                <a:gd name="T2" fmla="*/ 0 w 16"/>
                <a:gd name="T3" fmla="*/ 0 h 6"/>
                <a:gd name="T4" fmla="*/ 0 w 16"/>
                <a:gd name="T5" fmla="*/ 3 h 6"/>
                <a:gd name="T6" fmla="*/ 16 w 16"/>
                <a:gd name="T7" fmla="*/ 3 h 6"/>
                <a:gd name="T8" fmla="*/ 16 w 16"/>
                <a:gd name="T9" fmla="*/ 6 h 6"/>
                <a:gd name="T10" fmla="*/ 0 w 16"/>
                <a:gd name="T11" fmla="*/ 6 h 6"/>
                <a:gd name="T12" fmla="*/ 0 w 16"/>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
                  <a:moveTo>
                    <a:pt x="16" y="0"/>
                  </a:moveTo>
                  <a:lnTo>
                    <a:pt x="0" y="0"/>
                  </a:lnTo>
                  <a:lnTo>
                    <a:pt x="0" y="3"/>
                  </a:lnTo>
                  <a:lnTo>
                    <a:pt x="16" y="3"/>
                  </a:lnTo>
                  <a:lnTo>
                    <a:pt x="16"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4" name="Freeform 501">
              <a:extLst>
                <a:ext uri="{FF2B5EF4-FFF2-40B4-BE49-F238E27FC236}">
                  <a16:creationId xmlns:a16="http://schemas.microsoft.com/office/drawing/2014/main" id="{96302062-2932-3224-3E34-125C4B507AD1}"/>
                </a:ext>
              </a:extLst>
            </p:cNvPr>
            <p:cNvSpPr>
              <a:spLocks/>
            </p:cNvSpPr>
            <p:nvPr/>
          </p:nvSpPr>
          <p:spPr bwMode="auto">
            <a:xfrm>
              <a:off x="1848" y="1309"/>
              <a:ext cx="69" cy="7"/>
            </a:xfrm>
            <a:custGeom>
              <a:avLst/>
              <a:gdLst>
                <a:gd name="T0" fmla="*/ 0 w 69"/>
                <a:gd name="T1" fmla="*/ 0 h 7"/>
                <a:gd name="T2" fmla="*/ 69 w 69"/>
                <a:gd name="T3" fmla="*/ 0 h 7"/>
                <a:gd name="T4" fmla="*/ 69 w 69"/>
                <a:gd name="T5" fmla="*/ 4 h 7"/>
                <a:gd name="T6" fmla="*/ 0 w 69"/>
                <a:gd name="T7" fmla="*/ 4 h 7"/>
                <a:gd name="T8" fmla="*/ 0 w 69"/>
                <a:gd name="T9" fmla="*/ 7 h 7"/>
                <a:gd name="T10" fmla="*/ 69 w 69"/>
                <a:gd name="T11" fmla="*/ 7 h 7"/>
                <a:gd name="T12" fmla="*/ 69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0" y="0"/>
                  </a:moveTo>
                  <a:lnTo>
                    <a:pt x="69" y="0"/>
                  </a:lnTo>
                  <a:lnTo>
                    <a:pt x="69" y="4"/>
                  </a:lnTo>
                  <a:lnTo>
                    <a:pt x="0" y="4"/>
                  </a:lnTo>
                  <a:lnTo>
                    <a:pt x="0" y="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5" name="Freeform 502">
              <a:extLst>
                <a:ext uri="{FF2B5EF4-FFF2-40B4-BE49-F238E27FC236}">
                  <a16:creationId xmlns:a16="http://schemas.microsoft.com/office/drawing/2014/main" id="{3FE2A197-B298-0140-CFAB-49BED2364639}"/>
                </a:ext>
              </a:extLst>
            </p:cNvPr>
            <p:cNvSpPr>
              <a:spLocks/>
            </p:cNvSpPr>
            <p:nvPr/>
          </p:nvSpPr>
          <p:spPr bwMode="auto">
            <a:xfrm>
              <a:off x="1914" y="1303"/>
              <a:ext cx="7" cy="10"/>
            </a:xfrm>
            <a:custGeom>
              <a:avLst/>
              <a:gdLst>
                <a:gd name="T0" fmla="*/ 0 w 7"/>
                <a:gd name="T1" fmla="*/ 10 h 10"/>
                <a:gd name="T2" fmla="*/ 0 w 7"/>
                <a:gd name="T3" fmla="*/ 0 h 10"/>
                <a:gd name="T4" fmla="*/ 3 w 7"/>
                <a:gd name="T5" fmla="*/ 0 h 10"/>
                <a:gd name="T6" fmla="*/ 3 w 7"/>
                <a:gd name="T7" fmla="*/ 10 h 10"/>
                <a:gd name="T8" fmla="*/ 7 w 7"/>
                <a:gd name="T9" fmla="*/ 10 h 10"/>
                <a:gd name="T10" fmla="*/ 7 w 7"/>
                <a:gd name="T11" fmla="*/ 0 h 10"/>
                <a:gd name="T12" fmla="*/ 3 w 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10"/>
                  </a:moveTo>
                  <a:lnTo>
                    <a:pt x="0" y="0"/>
                  </a:lnTo>
                  <a:lnTo>
                    <a:pt x="3" y="0"/>
                  </a:lnTo>
                  <a:lnTo>
                    <a:pt x="3" y="10"/>
                  </a:lnTo>
                  <a:lnTo>
                    <a:pt x="7" y="10"/>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6" name="Freeform 503">
              <a:extLst>
                <a:ext uri="{FF2B5EF4-FFF2-40B4-BE49-F238E27FC236}">
                  <a16:creationId xmlns:a16="http://schemas.microsoft.com/office/drawing/2014/main" id="{A7E53DF3-FBCD-47CD-EF2F-B6EDACBCA015}"/>
                </a:ext>
              </a:extLst>
            </p:cNvPr>
            <p:cNvSpPr>
              <a:spLocks/>
            </p:cNvSpPr>
            <p:nvPr/>
          </p:nvSpPr>
          <p:spPr bwMode="auto">
            <a:xfrm>
              <a:off x="1848" y="1299"/>
              <a:ext cx="69" cy="7"/>
            </a:xfrm>
            <a:custGeom>
              <a:avLst/>
              <a:gdLst>
                <a:gd name="T0" fmla="*/ 69 w 69"/>
                <a:gd name="T1" fmla="*/ 0 h 7"/>
                <a:gd name="T2" fmla="*/ 0 w 69"/>
                <a:gd name="T3" fmla="*/ 0 h 7"/>
                <a:gd name="T4" fmla="*/ 0 w 69"/>
                <a:gd name="T5" fmla="*/ 4 h 7"/>
                <a:gd name="T6" fmla="*/ 69 w 69"/>
                <a:gd name="T7" fmla="*/ 4 h 7"/>
                <a:gd name="T8" fmla="*/ 69 w 69"/>
                <a:gd name="T9" fmla="*/ 7 h 7"/>
                <a:gd name="T10" fmla="*/ 0 w 69"/>
                <a:gd name="T11" fmla="*/ 7 h 7"/>
                <a:gd name="T12" fmla="*/ 0 w 69"/>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7">
                  <a:moveTo>
                    <a:pt x="69" y="0"/>
                  </a:moveTo>
                  <a:lnTo>
                    <a:pt x="0" y="0"/>
                  </a:lnTo>
                  <a:lnTo>
                    <a:pt x="0" y="4"/>
                  </a:lnTo>
                  <a:lnTo>
                    <a:pt x="69" y="4"/>
                  </a:lnTo>
                  <a:lnTo>
                    <a:pt x="69"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7" name="Freeform 504">
              <a:extLst>
                <a:ext uri="{FF2B5EF4-FFF2-40B4-BE49-F238E27FC236}">
                  <a16:creationId xmlns:a16="http://schemas.microsoft.com/office/drawing/2014/main" id="{15E755FC-A88D-6823-A947-930A5DC133A3}"/>
                </a:ext>
              </a:extLst>
            </p:cNvPr>
            <p:cNvSpPr>
              <a:spLocks/>
            </p:cNvSpPr>
            <p:nvPr/>
          </p:nvSpPr>
          <p:spPr bwMode="auto">
            <a:xfrm>
              <a:off x="1845" y="1303"/>
              <a:ext cx="6" cy="10"/>
            </a:xfrm>
            <a:custGeom>
              <a:avLst/>
              <a:gdLst>
                <a:gd name="T0" fmla="*/ 0 w 6"/>
                <a:gd name="T1" fmla="*/ 0 h 10"/>
                <a:gd name="T2" fmla="*/ 0 w 6"/>
                <a:gd name="T3" fmla="*/ 10 h 10"/>
                <a:gd name="T4" fmla="*/ 3 w 6"/>
                <a:gd name="T5" fmla="*/ 10 h 10"/>
                <a:gd name="T6" fmla="*/ 3 w 6"/>
                <a:gd name="T7" fmla="*/ 0 h 10"/>
                <a:gd name="T8" fmla="*/ 6 w 6"/>
                <a:gd name="T9" fmla="*/ 0 h 10"/>
                <a:gd name="T10" fmla="*/ 6 w 6"/>
                <a:gd name="T11" fmla="*/ 10 h 10"/>
                <a:gd name="T12" fmla="*/ 3 w 6"/>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0">
                  <a:moveTo>
                    <a:pt x="0" y="0"/>
                  </a:moveTo>
                  <a:lnTo>
                    <a:pt x="0" y="10"/>
                  </a:lnTo>
                  <a:lnTo>
                    <a:pt x="3" y="10"/>
                  </a:lnTo>
                  <a:lnTo>
                    <a:pt x="3" y="0"/>
                  </a:lnTo>
                  <a:lnTo>
                    <a:pt x="6" y="0"/>
                  </a:lnTo>
                  <a:lnTo>
                    <a:pt x="6"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8" name="Freeform 505">
              <a:extLst>
                <a:ext uri="{FF2B5EF4-FFF2-40B4-BE49-F238E27FC236}">
                  <a16:creationId xmlns:a16="http://schemas.microsoft.com/office/drawing/2014/main" id="{A322B0C2-C52E-E516-E9AF-7C9C18AFA6B9}"/>
                </a:ext>
              </a:extLst>
            </p:cNvPr>
            <p:cNvSpPr>
              <a:spLocks/>
            </p:cNvSpPr>
            <p:nvPr/>
          </p:nvSpPr>
          <p:spPr bwMode="auto">
            <a:xfrm>
              <a:off x="1848" y="1299"/>
              <a:ext cx="69" cy="17"/>
            </a:xfrm>
            <a:custGeom>
              <a:avLst/>
              <a:gdLst>
                <a:gd name="T0" fmla="*/ 0 w 69"/>
                <a:gd name="T1" fmla="*/ 10 h 17"/>
                <a:gd name="T2" fmla="*/ 69 w 69"/>
                <a:gd name="T3" fmla="*/ 0 h 17"/>
                <a:gd name="T4" fmla="*/ 69 w 69"/>
                <a:gd name="T5" fmla="*/ 4 h 17"/>
                <a:gd name="T6" fmla="*/ 0 w 69"/>
                <a:gd name="T7" fmla="*/ 14 h 17"/>
                <a:gd name="T8" fmla="*/ 0 w 69"/>
                <a:gd name="T9" fmla="*/ 17 h 17"/>
                <a:gd name="T10" fmla="*/ 69 w 69"/>
                <a:gd name="T11" fmla="*/ 7 h 17"/>
                <a:gd name="T12" fmla="*/ 69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0" y="10"/>
                  </a:moveTo>
                  <a:lnTo>
                    <a:pt x="69" y="0"/>
                  </a:lnTo>
                  <a:lnTo>
                    <a:pt x="69" y="4"/>
                  </a:lnTo>
                  <a:lnTo>
                    <a:pt x="0" y="14"/>
                  </a:lnTo>
                  <a:lnTo>
                    <a:pt x="0" y="17"/>
                  </a:lnTo>
                  <a:lnTo>
                    <a:pt x="69" y="7"/>
                  </a:lnTo>
                  <a:lnTo>
                    <a:pt x="69"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9" name="Freeform 506">
              <a:extLst>
                <a:ext uri="{FF2B5EF4-FFF2-40B4-BE49-F238E27FC236}">
                  <a16:creationId xmlns:a16="http://schemas.microsoft.com/office/drawing/2014/main" id="{22678D16-417D-2D71-4EC3-1645A8E15220}"/>
                </a:ext>
              </a:extLst>
            </p:cNvPr>
            <p:cNvSpPr>
              <a:spLocks/>
            </p:cNvSpPr>
            <p:nvPr/>
          </p:nvSpPr>
          <p:spPr bwMode="auto">
            <a:xfrm>
              <a:off x="1914" y="1303"/>
              <a:ext cx="7" cy="10"/>
            </a:xfrm>
            <a:custGeom>
              <a:avLst/>
              <a:gdLst>
                <a:gd name="T0" fmla="*/ 0 w 7"/>
                <a:gd name="T1" fmla="*/ 0 h 10"/>
                <a:gd name="T2" fmla="*/ 0 w 7"/>
                <a:gd name="T3" fmla="*/ 10 h 10"/>
                <a:gd name="T4" fmla="*/ 3 w 7"/>
                <a:gd name="T5" fmla="*/ 10 h 10"/>
                <a:gd name="T6" fmla="*/ 3 w 7"/>
                <a:gd name="T7" fmla="*/ 0 h 10"/>
                <a:gd name="T8" fmla="*/ 7 w 7"/>
                <a:gd name="T9" fmla="*/ 0 h 10"/>
                <a:gd name="T10" fmla="*/ 7 w 7"/>
                <a:gd name="T11" fmla="*/ 10 h 10"/>
                <a:gd name="T12" fmla="*/ 3 w 7"/>
                <a:gd name="T13" fmla="*/ 1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0">
                  <a:moveTo>
                    <a:pt x="0" y="0"/>
                  </a:moveTo>
                  <a:lnTo>
                    <a:pt x="0" y="10"/>
                  </a:lnTo>
                  <a:lnTo>
                    <a:pt x="3" y="10"/>
                  </a:lnTo>
                  <a:lnTo>
                    <a:pt x="3" y="0"/>
                  </a:lnTo>
                  <a:lnTo>
                    <a:pt x="7" y="0"/>
                  </a:lnTo>
                  <a:lnTo>
                    <a:pt x="7" y="10"/>
                  </a:lnTo>
                  <a:lnTo>
                    <a:pt x="3" y="1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0" name="Freeform 507">
              <a:extLst>
                <a:ext uri="{FF2B5EF4-FFF2-40B4-BE49-F238E27FC236}">
                  <a16:creationId xmlns:a16="http://schemas.microsoft.com/office/drawing/2014/main" id="{33CD5B43-2652-FD7D-1DD3-05C3AD27F8FF}"/>
                </a:ext>
              </a:extLst>
            </p:cNvPr>
            <p:cNvSpPr>
              <a:spLocks/>
            </p:cNvSpPr>
            <p:nvPr/>
          </p:nvSpPr>
          <p:spPr bwMode="auto">
            <a:xfrm>
              <a:off x="1848" y="1299"/>
              <a:ext cx="69" cy="17"/>
            </a:xfrm>
            <a:custGeom>
              <a:avLst/>
              <a:gdLst>
                <a:gd name="T0" fmla="*/ 69 w 69"/>
                <a:gd name="T1" fmla="*/ 10 h 17"/>
                <a:gd name="T2" fmla="*/ 0 w 69"/>
                <a:gd name="T3" fmla="*/ 0 h 17"/>
                <a:gd name="T4" fmla="*/ 0 w 69"/>
                <a:gd name="T5" fmla="*/ 4 h 17"/>
                <a:gd name="T6" fmla="*/ 69 w 69"/>
                <a:gd name="T7" fmla="*/ 14 h 17"/>
                <a:gd name="T8" fmla="*/ 69 w 69"/>
                <a:gd name="T9" fmla="*/ 17 h 17"/>
                <a:gd name="T10" fmla="*/ 0 w 69"/>
                <a:gd name="T11" fmla="*/ 7 h 17"/>
                <a:gd name="T12" fmla="*/ 0 w 69"/>
                <a:gd name="T13" fmla="*/ 4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7">
                  <a:moveTo>
                    <a:pt x="69" y="10"/>
                  </a:moveTo>
                  <a:lnTo>
                    <a:pt x="0" y="0"/>
                  </a:lnTo>
                  <a:lnTo>
                    <a:pt x="0" y="4"/>
                  </a:lnTo>
                  <a:lnTo>
                    <a:pt x="69" y="14"/>
                  </a:lnTo>
                  <a:lnTo>
                    <a:pt x="69" y="1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1" name="Freeform 508">
              <a:extLst>
                <a:ext uri="{FF2B5EF4-FFF2-40B4-BE49-F238E27FC236}">
                  <a16:creationId xmlns:a16="http://schemas.microsoft.com/office/drawing/2014/main" id="{9AD0943A-CFD9-A7E4-ACBD-F372D7F8571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2" name="Freeform 509">
              <a:extLst>
                <a:ext uri="{FF2B5EF4-FFF2-40B4-BE49-F238E27FC236}">
                  <a16:creationId xmlns:a16="http://schemas.microsoft.com/office/drawing/2014/main" id="{28380FC5-B7D2-90D1-20A9-9B67949D9AE5}"/>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3" name="Freeform 510">
              <a:extLst>
                <a:ext uri="{FF2B5EF4-FFF2-40B4-BE49-F238E27FC236}">
                  <a16:creationId xmlns:a16="http://schemas.microsoft.com/office/drawing/2014/main" id="{AB6E6F94-0051-6659-E3C2-9E529D90DE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4" name="Freeform 511">
              <a:extLst>
                <a:ext uri="{FF2B5EF4-FFF2-40B4-BE49-F238E27FC236}">
                  <a16:creationId xmlns:a16="http://schemas.microsoft.com/office/drawing/2014/main" id="{FBBF06B7-49C7-EC98-BB3D-8CEFDC1C3AAB}"/>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5" name="Freeform 512">
              <a:extLst>
                <a:ext uri="{FF2B5EF4-FFF2-40B4-BE49-F238E27FC236}">
                  <a16:creationId xmlns:a16="http://schemas.microsoft.com/office/drawing/2014/main" id="{A69E127B-D928-6538-B7D1-2A4891AD3958}"/>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6" name="Freeform 513">
              <a:extLst>
                <a:ext uri="{FF2B5EF4-FFF2-40B4-BE49-F238E27FC236}">
                  <a16:creationId xmlns:a16="http://schemas.microsoft.com/office/drawing/2014/main" id="{A3D72260-2530-D1B8-9094-D8D39E9A5543}"/>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7" name="Freeform 514">
              <a:extLst>
                <a:ext uri="{FF2B5EF4-FFF2-40B4-BE49-F238E27FC236}">
                  <a16:creationId xmlns:a16="http://schemas.microsoft.com/office/drawing/2014/main" id="{6E2C9808-F2E9-D929-3BD5-AA1D5C4A758D}"/>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8" name="Freeform 515">
              <a:extLst>
                <a:ext uri="{FF2B5EF4-FFF2-40B4-BE49-F238E27FC236}">
                  <a16:creationId xmlns:a16="http://schemas.microsoft.com/office/drawing/2014/main" id="{824D7312-B933-2BDE-0344-C69A00BAF4FF}"/>
                </a:ext>
              </a:extLst>
            </p:cNvPr>
            <p:cNvSpPr>
              <a:spLocks/>
            </p:cNvSpPr>
            <p:nvPr/>
          </p:nvSpPr>
          <p:spPr bwMode="auto">
            <a:xfrm>
              <a:off x="3536" y="1089"/>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9" name="Freeform 516">
              <a:extLst>
                <a:ext uri="{FF2B5EF4-FFF2-40B4-BE49-F238E27FC236}">
                  <a16:creationId xmlns:a16="http://schemas.microsoft.com/office/drawing/2014/main" id="{FAEFC178-C4D0-F858-09CA-E146F235C6E2}"/>
                </a:ext>
              </a:extLst>
            </p:cNvPr>
            <p:cNvSpPr>
              <a:spLocks/>
            </p:cNvSpPr>
            <p:nvPr/>
          </p:nvSpPr>
          <p:spPr bwMode="auto">
            <a:xfrm>
              <a:off x="3517" y="1290"/>
              <a:ext cx="6" cy="72"/>
            </a:xfrm>
            <a:custGeom>
              <a:avLst/>
              <a:gdLst>
                <a:gd name="T0" fmla="*/ 0 w 6"/>
                <a:gd name="T1" fmla="*/ 72 h 72"/>
                <a:gd name="T2" fmla="*/ 0 w 6"/>
                <a:gd name="T3" fmla="*/ 0 h 72"/>
                <a:gd name="T4" fmla="*/ 3 w 6"/>
                <a:gd name="T5" fmla="*/ 0 h 72"/>
                <a:gd name="T6" fmla="*/ 3 w 6"/>
                <a:gd name="T7" fmla="*/ 72 h 72"/>
                <a:gd name="T8" fmla="*/ 6 w 6"/>
                <a:gd name="T9" fmla="*/ 72 h 72"/>
                <a:gd name="T10" fmla="*/ 6 w 6"/>
                <a:gd name="T11" fmla="*/ 0 h 72"/>
                <a:gd name="T12" fmla="*/ 3 w 6"/>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2">
                  <a:moveTo>
                    <a:pt x="0" y="72"/>
                  </a:moveTo>
                  <a:lnTo>
                    <a:pt x="0" y="0"/>
                  </a:lnTo>
                  <a:lnTo>
                    <a:pt x="3" y="0"/>
                  </a:lnTo>
                  <a:lnTo>
                    <a:pt x="3" y="72"/>
                  </a:lnTo>
                  <a:lnTo>
                    <a:pt x="6" y="72"/>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0" name="Freeform 517">
              <a:extLst>
                <a:ext uri="{FF2B5EF4-FFF2-40B4-BE49-F238E27FC236}">
                  <a16:creationId xmlns:a16="http://schemas.microsoft.com/office/drawing/2014/main" id="{639225D6-6E9D-0643-6243-368E9EB040D5}"/>
                </a:ext>
              </a:extLst>
            </p:cNvPr>
            <p:cNvSpPr>
              <a:spLocks/>
            </p:cNvSpPr>
            <p:nvPr/>
          </p:nvSpPr>
          <p:spPr bwMode="auto">
            <a:xfrm>
              <a:off x="3517" y="1286"/>
              <a:ext cx="3" cy="7"/>
            </a:xfrm>
            <a:custGeom>
              <a:avLst/>
              <a:gdLst>
                <a:gd name="T0" fmla="*/ 3 w 3"/>
                <a:gd name="T1" fmla="*/ 0 h 7"/>
                <a:gd name="T2" fmla="*/ 0 w 3"/>
                <a:gd name="T3" fmla="*/ 0 h 7"/>
                <a:gd name="T4" fmla="*/ 0 w 3"/>
                <a:gd name="T5" fmla="*/ 4 h 7"/>
                <a:gd name="T6" fmla="*/ 3 w 3"/>
                <a:gd name="T7" fmla="*/ 4 h 7"/>
                <a:gd name="T8" fmla="*/ 3 w 3"/>
                <a:gd name="T9" fmla="*/ 7 h 7"/>
                <a:gd name="T10" fmla="*/ 0 w 3"/>
                <a:gd name="T11" fmla="*/ 7 h 7"/>
                <a:gd name="T12" fmla="*/ 0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3" y="0"/>
                  </a:moveTo>
                  <a:lnTo>
                    <a:pt x="0" y="0"/>
                  </a:lnTo>
                  <a:lnTo>
                    <a:pt x="0" y="4"/>
                  </a:lnTo>
                  <a:lnTo>
                    <a:pt x="3" y="4"/>
                  </a:lnTo>
                  <a:lnTo>
                    <a:pt x="3" y="7"/>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1" name="Freeform 518">
              <a:extLst>
                <a:ext uri="{FF2B5EF4-FFF2-40B4-BE49-F238E27FC236}">
                  <a16:creationId xmlns:a16="http://schemas.microsoft.com/office/drawing/2014/main" id="{19CF9E0A-43E0-0A70-88BC-8DC8DE22AC51}"/>
                </a:ext>
              </a:extLst>
            </p:cNvPr>
            <p:cNvSpPr>
              <a:spLocks/>
            </p:cNvSpPr>
            <p:nvPr/>
          </p:nvSpPr>
          <p:spPr bwMode="auto">
            <a:xfrm>
              <a:off x="3510" y="1118"/>
              <a:ext cx="10" cy="172"/>
            </a:xfrm>
            <a:custGeom>
              <a:avLst/>
              <a:gdLst>
                <a:gd name="T0" fmla="*/ 3 w 10"/>
                <a:gd name="T1" fmla="*/ 172 h 172"/>
                <a:gd name="T2" fmla="*/ 0 w 10"/>
                <a:gd name="T3" fmla="*/ 0 h 172"/>
                <a:gd name="T4" fmla="*/ 3 w 10"/>
                <a:gd name="T5" fmla="*/ 0 h 172"/>
                <a:gd name="T6" fmla="*/ 7 w 10"/>
                <a:gd name="T7" fmla="*/ 172 h 172"/>
                <a:gd name="T8" fmla="*/ 10 w 10"/>
                <a:gd name="T9" fmla="*/ 172 h 172"/>
                <a:gd name="T10" fmla="*/ 7 w 10"/>
                <a:gd name="T11" fmla="*/ 0 h 172"/>
                <a:gd name="T12" fmla="*/ 3 w 10"/>
                <a:gd name="T13" fmla="*/ 0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72">
                  <a:moveTo>
                    <a:pt x="3" y="172"/>
                  </a:moveTo>
                  <a:lnTo>
                    <a:pt x="0" y="0"/>
                  </a:lnTo>
                  <a:lnTo>
                    <a:pt x="3" y="0"/>
                  </a:lnTo>
                  <a:lnTo>
                    <a:pt x="7" y="172"/>
                  </a:lnTo>
                  <a:lnTo>
                    <a:pt x="10" y="1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2" name="Freeform 519">
              <a:extLst>
                <a:ext uri="{FF2B5EF4-FFF2-40B4-BE49-F238E27FC236}">
                  <a16:creationId xmlns:a16="http://schemas.microsoft.com/office/drawing/2014/main" id="{AF61D437-8D9C-AD9A-7F0B-1FEE64E95DE0}"/>
                </a:ext>
              </a:extLst>
            </p:cNvPr>
            <p:cNvSpPr>
              <a:spLocks/>
            </p:cNvSpPr>
            <p:nvPr/>
          </p:nvSpPr>
          <p:spPr bwMode="auto">
            <a:xfrm>
              <a:off x="3513" y="1115"/>
              <a:ext cx="7" cy="7"/>
            </a:xfrm>
            <a:custGeom>
              <a:avLst/>
              <a:gdLst>
                <a:gd name="T0" fmla="*/ 0 w 7"/>
                <a:gd name="T1" fmla="*/ 0 h 7"/>
                <a:gd name="T2" fmla="*/ 7 w 7"/>
                <a:gd name="T3" fmla="*/ 0 h 7"/>
                <a:gd name="T4" fmla="*/ 7 w 7"/>
                <a:gd name="T5" fmla="*/ 3 h 7"/>
                <a:gd name="T6" fmla="*/ 0 w 7"/>
                <a:gd name="T7" fmla="*/ 3 h 7"/>
                <a:gd name="T8" fmla="*/ 0 w 7"/>
                <a:gd name="T9" fmla="*/ 7 h 7"/>
                <a:gd name="T10" fmla="*/ 7 w 7"/>
                <a:gd name="T11" fmla="*/ 7 h 7"/>
                <a:gd name="T12" fmla="*/ 7 w 7"/>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7" y="0"/>
                  </a:lnTo>
                  <a:lnTo>
                    <a:pt x="7" y="3"/>
                  </a:lnTo>
                  <a:lnTo>
                    <a:pt x="0" y="3"/>
                  </a:lnTo>
                  <a:lnTo>
                    <a:pt x="0" y="7"/>
                  </a:lnTo>
                  <a:lnTo>
                    <a:pt x="7" y="7"/>
                  </a:lnTo>
                  <a:lnTo>
                    <a:pt x="7"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3" name="Freeform 520">
              <a:extLst>
                <a:ext uri="{FF2B5EF4-FFF2-40B4-BE49-F238E27FC236}">
                  <a16:creationId xmlns:a16="http://schemas.microsoft.com/office/drawing/2014/main" id="{C568AED9-C0F8-37F7-83D7-1CB08400A8C8}"/>
                </a:ext>
              </a:extLst>
            </p:cNvPr>
            <p:cNvSpPr>
              <a:spLocks/>
            </p:cNvSpPr>
            <p:nvPr/>
          </p:nvSpPr>
          <p:spPr bwMode="auto">
            <a:xfrm>
              <a:off x="3517" y="960"/>
              <a:ext cx="6" cy="158"/>
            </a:xfrm>
            <a:custGeom>
              <a:avLst/>
              <a:gdLst>
                <a:gd name="T0" fmla="*/ 0 w 6"/>
                <a:gd name="T1" fmla="*/ 158 h 158"/>
                <a:gd name="T2" fmla="*/ 0 w 6"/>
                <a:gd name="T3" fmla="*/ 0 h 158"/>
                <a:gd name="T4" fmla="*/ 3 w 6"/>
                <a:gd name="T5" fmla="*/ 0 h 158"/>
                <a:gd name="T6" fmla="*/ 3 w 6"/>
                <a:gd name="T7" fmla="*/ 158 h 158"/>
                <a:gd name="T8" fmla="*/ 6 w 6"/>
                <a:gd name="T9" fmla="*/ 158 h 158"/>
                <a:gd name="T10" fmla="*/ 6 w 6"/>
                <a:gd name="T11" fmla="*/ 0 h 158"/>
                <a:gd name="T12" fmla="*/ 3 w 6"/>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58">
                  <a:moveTo>
                    <a:pt x="0" y="158"/>
                  </a:moveTo>
                  <a:lnTo>
                    <a:pt x="0" y="0"/>
                  </a:lnTo>
                  <a:lnTo>
                    <a:pt x="3" y="0"/>
                  </a:lnTo>
                  <a:lnTo>
                    <a:pt x="3" y="158"/>
                  </a:lnTo>
                  <a:lnTo>
                    <a:pt x="6" y="158"/>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4" name="Freeform 521">
              <a:extLst>
                <a:ext uri="{FF2B5EF4-FFF2-40B4-BE49-F238E27FC236}">
                  <a16:creationId xmlns:a16="http://schemas.microsoft.com/office/drawing/2014/main" id="{DC40E6D6-24E0-67EC-29FB-E8239FC96539}"/>
                </a:ext>
              </a:extLst>
            </p:cNvPr>
            <p:cNvSpPr>
              <a:spLocks/>
            </p:cNvSpPr>
            <p:nvPr/>
          </p:nvSpPr>
          <p:spPr bwMode="auto">
            <a:xfrm>
              <a:off x="3517" y="957"/>
              <a:ext cx="6" cy="3"/>
            </a:xfrm>
            <a:custGeom>
              <a:avLst/>
              <a:gdLst>
                <a:gd name="T0" fmla="*/ 0 w 6"/>
                <a:gd name="T1" fmla="*/ 3 h 3"/>
                <a:gd name="T2" fmla="*/ 0 w 6"/>
                <a:gd name="T3" fmla="*/ 0 h 3"/>
                <a:gd name="T4" fmla="*/ 3 w 6"/>
                <a:gd name="T5" fmla="*/ 0 h 3"/>
                <a:gd name="T6" fmla="*/ 3 w 6"/>
                <a:gd name="T7" fmla="*/ 3 h 3"/>
                <a:gd name="T8" fmla="*/ 6 w 6"/>
                <a:gd name="T9" fmla="*/ 3 h 3"/>
                <a:gd name="T10" fmla="*/ 6 w 6"/>
                <a:gd name="T11" fmla="*/ 0 h 3"/>
                <a:gd name="T12" fmla="*/ 3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3"/>
                  </a:moveTo>
                  <a:lnTo>
                    <a:pt x="0" y="0"/>
                  </a:lnTo>
                  <a:lnTo>
                    <a:pt x="3" y="0"/>
                  </a:lnTo>
                  <a:lnTo>
                    <a:pt x="3" y="3"/>
                  </a:lnTo>
                  <a:lnTo>
                    <a:pt x="6" y="3"/>
                  </a:lnTo>
                  <a:lnTo>
                    <a:pt x="6"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5" name="Freeform 522">
              <a:extLst>
                <a:ext uri="{FF2B5EF4-FFF2-40B4-BE49-F238E27FC236}">
                  <a16:creationId xmlns:a16="http://schemas.microsoft.com/office/drawing/2014/main" id="{7BB808EF-9B54-E5B8-C629-7E71A240A822}"/>
                </a:ext>
              </a:extLst>
            </p:cNvPr>
            <p:cNvSpPr>
              <a:spLocks/>
            </p:cNvSpPr>
            <p:nvPr/>
          </p:nvSpPr>
          <p:spPr bwMode="auto">
            <a:xfrm>
              <a:off x="3517" y="95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6" name="Freeform 523">
              <a:extLst>
                <a:ext uri="{FF2B5EF4-FFF2-40B4-BE49-F238E27FC236}">
                  <a16:creationId xmlns:a16="http://schemas.microsoft.com/office/drawing/2014/main" id="{F44F1B2B-6DF4-08E0-2793-C3D1CF106AEE}"/>
                </a:ext>
              </a:extLst>
            </p:cNvPr>
            <p:cNvSpPr>
              <a:spLocks/>
            </p:cNvSpPr>
            <p:nvPr/>
          </p:nvSpPr>
          <p:spPr bwMode="auto">
            <a:xfrm>
              <a:off x="3513" y="954"/>
              <a:ext cx="7" cy="3"/>
            </a:xfrm>
            <a:custGeom>
              <a:avLst/>
              <a:gdLst>
                <a:gd name="T0" fmla="*/ 0 w 7"/>
                <a:gd name="T1" fmla="*/ 3 h 3"/>
                <a:gd name="T2" fmla="*/ 0 w 7"/>
                <a:gd name="T3" fmla="*/ 0 h 3"/>
                <a:gd name="T4" fmla="*/ 4 w 7"/>
                <a:gd name="T5" fmla="*/ 0 h 3"/>
                <a:gd name="T6" fmla="*/ 4 w 7"/>
                <a:gd name="T7" fmla="*/ 3 h 3"/>
                <a:gd name="T8" fmla="*/ 7 w 7"/>
                <a:gd name="T9" fmla="*/ 3 h 3"/>
                <a:gd name="T10" fmla="*/ 7 w 7"/>
                <a:gd name="T11" fmla="*/ 0 h 3"/>
                <a:gd name="T12" fmla="*/ 4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4" y="0"/>
                  </a:lnTo>
                  <a:lnTo>
                    <a:pt x="4" y="3"/>
                  </a:lnTo>
                  <a:lnTo>
                    <a:pt x="7" y="3"/>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7" name="Freeform 524">
              <a:extLst>
                <a:ext uri="{FF2B5EF4-FFF2-40B4-BE49-F238E27FC236}">
                  <a16:creationId xmlns:a16="http://schemas.microsoft.com/office/drawing/2014/main" id="{587C9F72-55D6-7AB2-05D5-B746758291CB}"/>
                </a:ext>
              </a:extLst>
            </p:cNvPr>
            <p:cNvSpPr>
              <a:spLocks/>
            </p:cNvSpPr>
            <p:nvPr/>
          </p:nvSpPr>
          <p:spPr bwMode="auto">
            <a:xfrm>
              <a:off x="3517" y="950"/>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8" name="Freeform 525">
              <a:extLst>
                <a:ext uri="{FF2B5EF4-FFF2-40B4-BE49-F238E27FC236}">
                  <a16:creationId xmlns:a16="http://schemas.microsoft.com/office/drawing/2014/main" id="{752D1007-16FF-5070-C853-C94DEC28C448}"/>
                </a:ext>
              </a:extLst>
            </p:cNvPr>
            <p:cNvSpPr>
              <a:spLocks/>
            </p:cNvSpPr>
            <p:nvPr/>
          </p:nvSpPr>
          <p:spPr bwMode="auto">
            <a:xfrm>
              <a:off x="3513" y="950"/>
              <a:ext cx="7" cy="4"/>
            </a:xfrm>
            <a:custGeom>
              <a:avLst/>
              <a:gdLst>
                <a:gd name="T0" fmla="*/ 0 w 7"/>
                <a:gd name="T1" fmla="*/ 4 h 4"/>
                <a:gd name="T2" fmla="*/ 0 w 7"/>
                <a:gd name="T3" fmla="*/ 0 h 4"/>
                <a:gd name="T4" fmla="*/ 4 w 7"/>
                <a:gd name="T5" fmla="*/ 0 h 4"/>
                <a:gd name="T6" fmla="*/ 4 w 7"/>
                <a:gd name="T7" fmla="*/ 4 h 4"/>
                <a:gd name="T8" fmla="*/ 7 w 7"/>
                <a:gd name="T9" fmla="*/ 4 h 4"/>
                <a:gd name="T10" fmla="*/ 7 w 7"/>
                <a:gd name="T11" fmla="*/ 0 h 4"/>
                <a:gd name="T12" fmla="*/ 4 w 7"/>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4"/>
                  </a:moveTo>
                  <a:lnTo>
                    <a:pt x="0" y="0"/>
                  </a:lnTo>
                  <a:lnTo>
                    <a:pt x="4" y="0"/>
                  </a:lnTo>
                  <a:lnTo>
                    <a:pt x="4" y="4"/>
                  </a:lnTo>
                  <a:lnTo>
                    <a:pt x="7" y="4"/>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9" name="Freeform 526">
              <a:extLst>
                <a:ext uri="{FF2B5EF4-FFF2-40B4-BE49-F238E27FC236}">
                  <a16:creationId xmlns:a16="http://schemas.microsoft.com/office/drawing/2014/main" id="{92474C57-2D73-7753-8D0B-F916A937CC4B}"/>
                </a:ext>
              </a:extLst>
            </p:cNvPr>
            <p:cNvSpPr>
              <a:spLocks/>
            </p:cNvSpPr>
            <p:nvPr/>
          </p:nvSpPr>
          <p:spPr bwMode="auto">
            <a:xfrm>
              <a:off x="3513" y="947"/>
              <a:ext cx="4" cy="7"/>
            </a:xfrm>
            <a:custGeom>
              <a:avLst/>
              <a:gdLst>
                <a:gd name="T0" fmla="*/ 4 w 4"/>
                <a:gd name="T1" fmla="*/ 0 h 7"/>
                <a:gd name="T2" fmla="*/ 0 w 4"/>
                <a:gd name="T3" fmla="*/ 0 h 7"/>
                <a:gd name="T4" fmla="*/ 0 w 4"/>
                <a:gd name="T5" fmla="*/ 3 h 7"/>
                <a:gd name="T6" fmla="*/ 4 w 4"/>
                <a:gd name="T7" fmla="*/ 3 h 7"/>
                <a:gd name="T8" fmla="*/ 4 w 4"/>
                <a:gd name="T9" fmla="*/ 7 h 7"/>
                <a:gd name="T10" fmla="*/ 0 w 4"/>
                <a:gd name="T11" fmla="*/ 7 h 7"/>
                <a:gd name="T12" fmla="*/ 0 w 4"/>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0"/>
                  </a:moveTo>
                  <a:lnTo>
                    <a:pt x="0" y="0"/>
                  </a:lnTo>
                  <a:lnTo>
                    <a:pt x="0" y="3"/>
                  </a:lnTo>
                  <a:lnTo>
                    <a:pt x="4" y="3"/>
                  </a:lnTo>
                  <a:lnTo>
                    <a:pt x="4"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0" name="Freeform 527">
              <a:extLst>
                <a:ext uri="{FF2B5EF4-FFF2-40B4-BE49-F238E27FC236}">
                  <a16:creationId xmlns:a16="http://schemas.microsoft.com/office/drawing/2014/main" id="{87AE54A2-6119-61EA-396E-C7F5B37C7BBE}"/>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1" name="Freeform 528">
              <a:extLst>
                <a:ext uri="{FF2B5EF4-FFF2-40B4-BE49-F238E27FC236}">
                  <a16:creationId xmlns:a16="http://schemas.microsoft.com/office/drawing/2014/main" id="{5BD50934-2BCE-772D-CD61-08870741D343}"/>
                </a:ext>
              </a:extLst>
            </p:cNvPr>
            <p:cNvSpPr>
              <a:spLocks/>
            </p:cNvSpPr>
            <p:nvPr/>
          </p:nvSpPr>
          <p:spPr bwMode="auto">
            <a:xfrm>
              <a:off x="3513" y="947"/>
              <a:ext cx="1" cy="7"/>
            </a:xfrm>
            <a:custGeom>
              <a:avLst/>
              <a:gdLst>
                <a:gd name="T0" fmla="*/ 0 w 1"/>
                <a:gd name="T1" fmla="*/ 0 h 7"/>
                <a:gd name="T2" fmla="*/ 0 w 1"/>
                <a:gd name="T3" fmla="*/ 0 h 7"/>
                <a:gd name="T4" fmla="*/ 0 w 1"/>
                <a:gd name="T5" fmla="*/ 3 h 7"/>
                <a:gd name="T6" fmla="*/ 0 w 1"/>
                <a:gd name="T7" fmla="*/ 3 h 7"/>
                <a:gd name="T8" fmla="*/ 0 w 1"/>
                <a:gd name="T9" fmla="*/ 7 h 7"/>
                <a:gd name="T10" fmla="*/ 0 w 1"/>
                <a:gd name="T11" fmla="*/ 7 h 7"/>
                <a:gd name="T12" fmla="*/ 0 w 1"/>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3"/>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2" name="Freeform 529">
              <a:extLst>
                <a:ext uri="{FF2B5EF4-FFF2-40B4-BE49-F238E27FC236}">
                  <a16:creationId xmlns:a16="http://schemas.microsoft.com/office/drawing/2014/main" id="{87F002AD-8D92-27B7-09FC-FD430B47C726}"/>
                </a:ext>
              </a:extLst>
            </p:cNvPr>
            <p:cNvSpPr>
              <a:spLocks/>
            </p:cNvSpPr>
            <p:nvPr/>
          </p:nvSpPr>
          <p:spPr bwMode="auto">
            <a:xfrm>
              <a:off x="3510" y="947"/>
              <a:ext cx="7" cy="3"/>
            </a:xfrm>
            <a:custGeom>
              <a:avLst/>
              <a:gdLst>
                <a:gd name="T0" fmla="*/ 0 w 7"/>
                <a:gd name="T1" fmla="*/ 3 h 3"/>
                <a:gd name="T2" fmla="*/ 0 w 7"/>
                <a:gd name="T3" fmla="*/ 0 h 3"/>
                <a:gd name="T4" fmla="*/ 3 w 7"/>
                <a:gd name="T5" fmla="*/ 0 h 3"/>
                <a:gd name="T6" fmla="*/ 3 w 7"/>
                <a:gd name="T7" fmla="*/ 3 h 3"/>
                <a:gd name="T8" fmla="*/ 7 w 7"/>
                <a:gd name="T9" fmla="*/ 3 h 3"/>
                <a:gd name="T10" fmla="*/ 7 w 7"/>
                <a:gd name="T11" fmla="*/ 0 h 3"/>
                <a:gd name="T12" fmla="*/ 3 w 7"/>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3"/>
                  </a:moveTo>
                  <a:lnTo>
                    <a:pt x="0" y="0"/>
                  </a:lnTo>
                  <a:lnTo>
                    <a:pt x="3" y="0"/>
                  </a:lnTo>
                  <a:lnTo>
                    <a:pt x="3" y="3"/>
                  </a:lnTo>
                  <a:lnTo>
                    <a:pt x="7" y="3"/>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 name="Freeform 530">
              <a:extLst>
                <a:ext uri="{FF2B5EF4-FFF2-40B4-BE49-F238E27FC236}">
                  <a16:creationId xmlns:a16="http://schemas.microsoft.com/office/drawing/2014/main" id="{CFA80FCE-8397-6F75-F465-DF434295825C}"/>
                </a:ext>
              </a:extLst>
            </p:cNvPr>
            <p:cNvSpPr>
              <a:spLocks/>
            </p:cNvSpPr>
            <p:nvPr/>
          </p:nvSpPr>
          <p:spPr bwMode="auto">
            <a:xfrm>
              <a:off x="3513"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4" name="Freeform 531">
              <a:extLst>
                <a:ext uri="{FF2B5EF4-FFF2-40B4-BE49-F238E27FC236}">
                  <a16:creationId xmlns:a16="http://schemas.microsoft.com/office/drawing/2014/main" id="{CE37C4F8-3EE3-C359-88AB-49D817ECE98B}"/>
                </a:ext>
              </a:extLst>
            </p:cNvPr>
            <p:cNvSpPr>
              <a:spLocks/>
            </p:cNvSpPr>
            <p:nvPr/>
          </p:nvSpPr>
          <p:spPr bwMode="auto">
            <a:xfrm>
              <a:off x="3510"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5" name="Freeform 532">
              <a:extLst>
                <a:ext uri="{FF2B5EF4-FFF2-40B4-BE49-F238E27FC236}">
                  <a16:creationId xmlns:a16="http://schemas.microsoft.com/office/drawing/2014/main" id="{56430E26-0C34-DF04-02E0-070515A7F9FD}"/>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 name="Freeform 533">
              <a:extLst>
                <a:ext uri="{FF2B5EF4-FFF2-40B4-BE49-F238E27FC236}">
                  <a16:creationId xmlns:a16="http://schemas.microsoft.com/office/drawing/2014/main" id="{00A36862-7480-2E89-A111-1A8DC5341A52}"/>
                </a:ext>
              </a:extLst>
            </p:cNvPr>
            <p:cNvSpPr>
              <a:spLocks/>
            </p:cNvSpPr>
            <p:nvPr/>
          </p:nvSpPr>
          <p:spPr bwMode="auto">
            <a:xfrm>
              <a:off x="3510"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7" name="Freeform 534">
              <a:extLst>
                <a:ext uri="{FF2B5EF4-FFF2-40B4-BE49-F238E27FC236}">
                  <a16:creationId xmlns:a16="http://schemas.microsoft.com/office/drawing/2014/main" id="{2FF880CA-5F09-768C-07EF-40F4B08D6D94}"/>
                </a:ext>
              </a:extLst>
            </p:cNvPr>
            <p:cNvSpPr>
              <a:spLocks/>
            </p:cNvSpPr>
            <p:nvPr/>
          </p:nvSpPr>
          <p:spPr bwMode="auto">
            <a:xfrm>
              <a:off x="3507"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 name="Freeform 535">
              <a:extLst>
                <a:ext uri="{FF2B5EF4-FFF2-40B4-BE49-F238E27FC236}">
                  <a16:creationId xmlns:a16="http://schemas.microsoft.com/office/drawing/2014/main" id="{8CB60469-5374-5C7C-62F3-5A18DC7798CB}"/>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9" name="Freeform 536">
              <a:extLst>
                <a:ext uri="{FF2B5EF4-FFF2-40B4-BE49-F238E27FC236}">
                  <a16:creationId xmlns:a16="http://schemas.microsoft.com/office/drawing/2014/main" id="{85DCE06E-13FD-6631-6F87-FEFD1B7B1D75}"/>
                </a:ext>
              </a:extLst>
            </p:cNvPr>
            <p:cNvSpPr>
              <a:spLocks/>
            </p:cNvSpPr>
            <p:nvPr/>
          </p:nvSpPr>
          <p:spPr bwMode="auto">
            <a:xfrm>
              <a:off x="3507" y="94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 name="Freeform 537">
              <a:extLst>
                <a:ext uri="{FF2B5EF4-FFF2-40B4-BE49-F238E27FC236}">
                  <a16:creationId xmlns:a16="http://schemas.microsoft.com/office/drawing/2014/main" id="{8F5C604F-0D1B-27FA-F40F-71D53D93D1C7}"/>
                </a:ext>
              </a:extLst>
            </p:cNvPr>
            <p:cNvSpPr>
              <a:spLocks/>
            </p:cNvSpPr>
            <p:nvPr/>
          </p:nvSpPr>
          <p:spPr bwMode="auto">
            <a:xfrm>
              <a:off x="3504" y="944"/>
              <a:ext cx="3" cy="6"/>
            </a:xfrm>
            <a:custGeom>
              <a:avLst/>
              <a:gdLst>
                <a:gd name="T0" fmla="*/ 3 w 3"/>
                <a:gd name="T1" fmla="*/ 0 h 6"/>
                <a:gd name="T2" fmla="*/ 0 w 3"/>
                <a:gd name="T3" fmla="*/ 0 h 6"/>
                <a:gd name="T4" fmla="*/ 0 w 3"/>
                <a:gd name="T5" fmla="*/ 3 h 6"/>
                <a:gd name="T6" fmla="*/ 3 w 3"/>
                <a:gd name="T7" fmla="*/ 3 h 6"/>
                <a:gd name="T8" fmla="*/ 3 w 3"/>
                <a:gd name="T9" fmla="*/ 6 h 6"/>
                <a:gd name="T10" fmla="*/ 0 w 3"/>
                <a:gd name="T11" fmla="*/ 6 h 6"/>
                <a:gd name="T12" fmla="*/ 0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3" y="0"/>
                  </a:moveTo>
                  <a:lnTo>
                    <a:pt x="0" y="0"/>
                  </a:lnTo>
                  <a:lnTo>
                    <a:pt x="0" y="3"/>
                  </a:lnTo>
                  <a:lnTo>
                    <a:pt x="3" y="3"/>
                  </a:lnTo>
                  <a:lnTo>
                    <a:pt x="3" y="6"/>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1" name="Freeform 538">
              <a:extLst>
                <a:ext uri="{FF2B5EF4-FFF2-40B4-BE49-F238E27FC236}">
                  <a16:creationId xmlns:a16="http://schemas.microsoft.com/office/drawing/2014/main" id="{E19A0649-80BA-C4D4-929E-8EA57AA61773}"/>
                </a:ext>
              </a:extLst>
            </p:cNvPr>
            <p:cNvSpPr>
              <a:spLocks/>
            </p:cNvSpPr>
            <p:nvPr/>
          </p:nvSpPr>
          <p:spPr bwMode="auto">
            <a:xfrm>
              <a:off x="3500" y="927"/>
              <a:ext cx="7" cy="20"/>
            </a:xfrm>
            <a:custGeom>
              <a:avLst/>
              <a:gdLst>
                <a:gd name="T0" fmla="*/ 0 w 7"/>
                <a:gd name="T1" fmla="*/ 20 h 20"/>
                <a:gd name="T2" fmla="*/ 0 w 7"/>
                <a:gd name="T3" fmla="*/ 0 h 20"/>
                <a:gd name="T4" fmla="*/ 4 w 7"/>
                <a:gd name="T5" fmla="*/ 0 h 20"/>
                <a:gd name="T6" fmla="*/ 4 w 7"/>
                <a:gd name="T7" fmla="*/ 20 h 20"/>
                <a:gd name="T8" fmla="*/ 7 w 7"/>
                <a:gd name="T9" fmla="*/ 20 h 20"/>
                <a:gd name="T10" fmla="*/ 7 w 7"/>
                <a:gd name="T11" fmla="*/ 0 h 20"/>
                <a:gd name="T12" fmla="*/ 4 w 7"/>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0">
                  <a:moveTo>
                    <a:pt x="0" y="20"/>
                  </a:moveTo>
                  <a:lnTo>
                    <a:pt x="0" y="0"/>
                  </a:lnTo>
                  <a:lnTo>
                    <a:pt x="4" y="0"/>
                  </a:lnTo>
                  <a:lnTo>
                    <a:pt x="4" y="20"/>
                  </a:lnTo>
                  <a:lnTo>
                    <a:pt x="7" y="20"/>
                  </a:lnTo>
                  <a:lnTo>
                    <a:pt x="7" y="0"/>
                  </a:lnTo>
                  <a:lnTo>
                    <a:pt x="4"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2" name="Freeform 539">
              <a:extLst>
                <a:ext uri="{FF2B5EF4-FFF2-40B4-BE49-F238E27FC236}">
                  <a16:creationId xmlns:a16="http://schemas.microsoft.com/office/drawing/2014/main" id="{7FCC805C-F8BB-FADA-B679-3B6F6BEE277A}"/>
                </a:ext>
              </a:extLst>
            </p:cNvPr>
            <p:cNvSpPr>
              <a:spLocks/>
            </p:cNvSpPr>
            <p:nvPr/>
          </p:nvSpPr>
          <p:spPr bwMode="auto">
            <a:xfrm>
              <a:off x="3504" y="924"/>
              <a:ext cx="9" cy="7"/>
            </a:xfrm>
            <a:custGeom>
              <a:avLst/>
              <a:gdLst>
                <a:gd name="T0" fmla="*/ 0 w 9"/>
                <a:gd name="T1" fmla="*/ 0 h 7"/>
                <a:gd name="T2" fmla="*/ 9 w 9"/>
                <a:gd name="T3" fmla="*/ 0 h 7"/>
                <a:gd name="T4" fmla="*/ 9 w 9"/>
                <a:gd name="T5" fmla="*/ 3 h 7"/>
                <a:gd name="T6" fmla="*/ 0 w 9"/>
                <a:gd name="T7" fmla="*/ 3 h 7"/>
                <a:gd name="T8" fmla="*/ 0 w 9"/>
                <a:gd name="T9" fmla="*/ 7 h 7"/>
                <a:gd name="T10" fmla="*/ 9 w 9"/>
                <a:gd name="T11" fmla="*/ 7 h 7"/>
                <a:gd name="T12" fmla="*/ 9 w 9"/>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7">
                  <a:moveTo>
                    <a:pt x="0" y="0"/>
                  </a:moveTo>
                  <a:lnTo>
                    <a:pt x="9" y="0"/>
                  </a:lnTo>
                  <a:lnTo>
                    <a:pt x="9" y="3"/>
                  </a:lnTo>
                  <a:lnTo>
                    <a:pt x="0" y="3"/>
                  </a:lnTo>
                  <a:lnTo>
                    <a:pt x="0" y="7"/>
                  </a:lnTo>
                  <a:lnTo>
                    <a:pt x="9" y="7"/>
                  </a:lnTo>
                  <a:lnTo>
                    <a:pt x="9"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 name="Freeform 540">
              <a:extLst>
                <a:ext uri="{FF2B5EF4-FFF2-40B4-BE49-F238E27FC236}">
                  <a16:creationId xmlns:a16="http://schemas.microsoft.com/office/drawing/2014/main" id="{C73A660F-68D7-7019-8A40-9ECFAA11E644}"/>
                </a:ext>
              </a:extLst>
            </p:cNvPr>
            <p:cNvSpPr>
              <a:spLocks/>
            </p:cNvSpPr>
            <p:nvPr/>
          </p:nvSpPr>
          <p:spPr bwMode="auto">
            <a:xfrm>
              <a:off x="3513" y="924"/>
              <a:ext cx="4" cy="10"/>
            </a:xfrm>
            <a:custGeom>
              <a:avLst/>
              <a:gdLst>
                <a:gd name="T0" fmla="*/ 0 w 4"/>
                <a:gd name="T1" fmla="*/ 0 h 10"/>
                <a:gd name="T2" fmla="*/ 4 w 4"/>
                <a:gd name="T3" fmla="*/ 3 h 10"/>
                <a:gd name="T4" fmla="*/ 4 w 4"/>
                <a:gd name="T5" fmla="*/ 7 h 10"/>
                <a:gd name="T6" fmla="*/ 0 w 4"/>
                <a:gd name="T7" fmla="*/ 3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3"/>
                  </a:lnTo>
                  <a:lnTo>
                    <a:pt x="4" y="7"/>
                  </a:lnTo>
                  <a:lnTo>
                    <a:pt x="0" y="3"/>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4" name="Freeform 541">
              <a:extLst>
                <a:ext uri="{FF2B5EF4-FFF2-40B4-BE49-F238E27FC236}">
                  <a16:creationId xmlns:a16="http://schemas.microsoft.com/office/drawing/2014/main" id="{CF563B56-1E7A-2094-3C2E-3BC3B43A31B1}"/>
                </a:ext>
              </a:extLst>
            </p:cNvPr>
            <p:cNvSpPr>
              <a:spLocks/>
            </p:cNvSpPr>
            <p:nvPr/>
          </p:nvSpPr>
          <p:spPr bwMode="auto">
            <a:xfrm>
              <a:off x="3517"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 name="Freeform 542">
              <a:extLst>
                <a:ext uri="{FF2B5EF4-FFF2-40B4-BE49-F238E27FC236}">
                  <a16:creationId xmlns:a16="http://schemas.microsoft.com/office/drawing/2014/main" id="{D0ECE6DE-2FD4-DEAF-985A-B5FA9F5582F2}"/>
                </a:ext>
              </a:extLst>
            </p:cNvPr>
            <p:cNvSpPr>
              <a:spLocks/>
            </p:cNvSpPr>
            <p:nvPr/>
          </p:nvSpPr>
          <p:spPr bwMode="auto">
            <a:xfrm>
              <a:off x="3520" y="927"/>
              <a:ext cx="3" cy="7"/>
            </a:xfrm>
            <a:custGeom>
              <a:avLst/>
              <a:gdLst>
                <a:gd name="T0" fmla="*/ 0 w 3"/>
                <a:gd name="T1" fmla="*/ 0 h 7"/>
                <a:gd name="T2" fmla="*/ 3 w 3"/>
                <a:gd name="T3" fmla="*/ 0 h 7"/>
                <a:gd name="T4" fmla="*/ 3 w 3"/>
                <a:gd name="T5" fmla="*/ 4 h 7"/>
                <a:gd name="T6" fmla="*/ 0 w 3"/>
                <a:gd name="T7" fmla="*/ 4 h 7"/>
                <a:gd name="T8" fmla="*/ 0 w 3"/>
                <a:gd name="T9" fmla="*/ 7 h 7"/>
                <a:gd name="T10" fmla="*/ 3 w 3"/>
                <a:gd name="T11" fmla="*/ 7 h 7"/>
                <a:gd name="T12" fmla="*/ 3 w 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
                  <a:moveTo>
                    <a:pt x="0" y="0"/>
                  </a:moveTo>
                  <a:lnTo>
                    <a:pt x="3" y="0"/>
                  </a:lnTo>
                  <a:lnTo>
                    <a:pt x="3" y="4"/>
                  </a:lnTo>
                  <a:lnTo>
                    <a:pt x="0" y="4"/>
                  </a:lnTo>
                  <a:lnTo>
                    <a:pt x="0" y="7"/>
                  </a:lnTo>
                  <a:lnTo>
                    <a:pt x="3" y="7"/>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6" name="Freeform 543">
              <a:extLst>
                <a:ext uri="{FF2B5EF4-FFF2-40B4-BE49-F238E27FC236}">
                  <a16:creationId xmlns:a16="http://schemas.microsoft.com/office/drawing/2014/main" id="{96571547-8E6E-B6FD-3531-DFD05F3EB1C4}"/>
                </a:ext>
              </a:extLst>
            </p:cNvPr>
            <p:cNvSpPr>
              <a:spLocks/>
            </p:cNvSpPr>
            <p:nvPr/>
          </p:nvSpPr>
          <p:spPr bwMode="auto">
            <a:xfrm>
              <a:off x="3523" y="927"/>
              <a:ext cx="1" cy="7"/>
            </a:xfrm>
            <a:custGeom>
              <a:avLst/>
              <a:gdLst>
                <a:gd name="T0" fmla="*/ 0 w 1"/>
                <a:gd name="T1" fmla="*/ 0 h 7"/>
                <a:gd name="T2" fmla="*/ 0 w 1"/>
                <a:gd name="T3" fmla="*/ 0 h 7"/>
                <a:gd name="T4" fmla="*/ 0 w 1"/>
                <a:gd name="T5" fmla="*/ 4 h 7"/>
                <a:gd name="T6" fmla="*/ 0 w 1"/>
                <a:gd name="T7" fmla="*/ 4 h 7"/>
                <a:gd name="T8" fmla="*/ 0 w 1"/>
                <a:gd name="T9" fmla="*/ 7 h 7"/>
                <a:gd name="T10" fmla="*/ 0 w 1"/>
                <a:gd name="T11" fmla="*/ 7 h 7"/>
                <a:gd name="T12" fmla="*/ 0 w 1"/>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7">
                  <a:moveTo>
                    <a:pt x="0" y="0"/>
                  </a:moveTo>
                  <a:lnTo>
                    <a:pt x="0" y="0"/>
                  </a:lnTo>
                  <a:lnTo>
                    <a:pt x="0" y="4"/>
                  </a:lnTo>
                  <a:lnTo>
                    <a:pt x="0" y="7"/>
                  </a:lnTo>
                  <a:lnTo>
                    <a:pt x="0"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7" name="Freeform 544">
              <a:extLst>
                <a:ext uri="{FF2B5EF4-FFF2-40B4-BE49-F238E27FC236}">
                  <a16:creationId xmlns:a16="http://schemas.microsoft.com/office/drawing/2014/main" id="{65B32389-56A4-9548-1B15-72D45D325313}"/>
                </a:ext>
              </a:extLst>
            </p:cNvPr>
            <p:cNvSpPr>
              <a:spLocks/>
            </p:cNvSpPr>
            <p:nvPr/>
          </p:nvSpPr>
          <p:spPr bwMode="auto">
            <a:xfrm>
              <a:off x="3523" y="927"/>
              <a:ext cx="4" cy="10"/>
            </a:xfrm>
            <a:custGeom>
              <a:avLst/>
              <a:gdLst>
                <a:gd name="T0" fmla="*/ 0 w 4"/>
                <a:gd name="T1" fmla="*/ 0 h 10"/>
                <a:gd name="T2" fmla="*/ 4 w 4"/>
                <a:gd name="T3" fmla="*/ 4 h 10"/>
                <a:gd name="T4" fmla="*/ 4 w 4"/>
                <a:gd name="T5" fmla="*/ 7 h 10"/>
                <a:gd name="T6" fmla="*/ 0 w 4"/>
                <a:gd name="T7" fmla="*/ 4 h 10"/>
                <a:gd name="T8" fmla="*/ 0 w 4"/>
                <a:gd name="T9" fmla="*/ 7 h 10"/>
                <a:gd name="T10" fmla="*/ 4 w 4"/>
                <a:gd name="T11" fmla="*/ 10 h 10"/>
                <a:gd name="T12" fmla="*/ 4 w 4"/>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0">
                  <a:moveTo>
                    <a:pt x="0" y="0"/>
                  </a:moveTo>
                  <a:lnTo>
                    <a:pt x="4" y="4"/>
                  </a:lnTo>
                  <a:lnTo>
                    <a:pt x="4" y="7"/>
                  </a:lnTo>
                  <a:lnTo>
                    <a:pt x="0" y="4"/>
                  </a:lnTo>
                  <a:lnTo>
                    <a:pt x="0" y="7"/>
                  </a:lnTo>
                  <a:lnTo>
                    <a:pt x="4" y="10"/>
                  </a:lnTo>
                  <a:lnTo>
                    <a:pt x="4"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8" name="Freeform 545">
              <a:extLst>
                <a:ext uri="{FF2B5EF4-FFF2-40B4-BE49-F238E27FC236}">
                  <a16:creationId xmlns:a16="http://schemas.microsoft.com/office/drawing/2014/main" id="{96C1F14C-D1CC-E927-E51D-FE21DDA999FE}"/>
                </a:ext>
              </a:extLst>
            </p:cNvPr>
            <p:cNvSpPr>
              <a:spLocks/>
            </p:cNvSpPr>
            <p:nvPr/>
          </p:nvSpPr>
          <p:spPr bwMode="auto">
            <a:xfrm>
              <a:off x="3527" y="931"/>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9" name="Freeform 546">
              <a:extLst>
                <a:ext uri="{FF2B5EF4-FFF2-40B4-BE49-F238E27FC236}">
                  <a16:creationId xmlns:a16="http://schemas.microsoft.com/office/drawing/2014/main" id="{E5D4632C-D0AC-B7A2-F5E7-D2007A4F866E}"/>
                </a:ext>
              </a:extLst>
            </p:cNvPr>
            <p:cNvSpPr>
              <a:spLocks/>
            </p:cNvSpPr>
            <p:nvPr/>
          </p:nvSpPr>
          <p:spPr bwMode="auto">
            <a:xfrm>
              <a:off x="3527" y="931"/>
              <a:ext cx="3" cy="9"/>
            </a:xfrm>
            <a:custGeom>
              <a:avLst/>
              <a:gdLst>
                <a:gd name="T0" fmla="*/ 0 w 3"/>
                <a:gd name="T1" fmla="*/ 0 h 9"/>
                <a:gd name="T2" fmla="*/ 3 w 3"/>
                <a:gd name="T3" fmla="*/ 3 h 9"/>
                <a:gd name="T4" fmla="*/ 3 w 3"/>
                <a:gd name="T5" fmla="*/ 6 h 9"/>
                <a:gd name="T6" fmla="*/ 0 w 3"/>
                <a:gd name="T7" fmla="*/ 3 h 9"/>
                <a:gd name="T8" fmla="*/ 0 w 3"/>
                <a:gd name="T9" fmla="*/ 6 h 9"/>
                <a:gd name="T10" fmla="*/ 3 w 3"/>
                <a:gd name="T11" fmla="*/ 9 h 9"/>
                <a:gd name="T12" fmla="*/ 3 w 3"/>
                <a:gd name="T13" fmla="*/ 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0"/>
                  </a:moveTo>
                  <a:lnTo>
                    <a:pt x="3" y="3"/>
                  </a:lnTo>
                  <a:lnTo>
                    <a:pt x="3" y="6"/>
                  </a:lnTo>
                  <a:lnTo>
                    <a:pt x="0" y="3"/>
                  </a:lnTo>
                  <a:lnTo>
                    <a:pt x="0" y="6"/>
                  </a:lnTo>
                  <a:lnTo>
                    <a:pt x="3" y="9"/>
                  </a:lnTo>
                  <a:lnTo>
                    <a:pt x="3" y="6"/>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0" name="Freeform 547">
              <a:extLst>
                <a:ext uri="{FF2B5EF4-FFF2-40B4-BE49-F238E27FC236}">
                  <a16:creationId xmlns:a16="http://schemas.microsoft.com/office/drawing/2014/main" id="{DCE1FCBB-C8D7-D1EE-7227-5BC85C505044}"/>
                </a:ext>
              </a:extLst>
            </p:cNvPr>
            <p:cNvSpPr>
              <a:spLocks/>
            </p:cNvSpPr>
            <p:nvPr/>
          </p:nvSpPr>
          <p:spPr bwMode="auto">
            <a:xfrm>
              <a:off x="3530" y="934"/>
              <a:ext cx="1" cy="6"/>
            </a:xfrm>
            <a:custGeom>
              <a:avLst/>
              <a:gdLst>
                <a:gd name="T0" fmla="*/ 0 w 1"/>
                <a:gd name="T1" fmla="*/ 0 h 6"/>
                <a:gd name="T2" fmla="*/ 0 w 1"/>
                <a:gd name="T3" fmla="*/ 0 h 6"/>
                <a:gd name="T4" fmla="*/ 0 w 1"/>
                <a:gd name="T5" fmla="*/ 3 h 6"/>
                <a:gd name="T6" fmla="*/ 0 w 1"/>
                <a:gd name="T7" fmla="*/ 3 h 6"/>
                <a:gd name="T8" fmla="*/ 0 w 1"/>
                <a:gd name="T9" fmla="*/ 6 h 6"/>
                <a:gd name="T10" fmla="*/ 0 w 1"/>
                <a:gd name="T11" fmla="*/ 6 h 6"/>
                <a:gd name="T12" fmla="*/ 0 w 1"/>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0"/>
                  </a:lnTo>
                  <a:lnTo>
                    <a:pt x="0" y="3"/>
                  </a:lnTo>
                  <a:lnTo>
                    <a:pt x="0" y="6"/>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1" name="Freeform 548">
              <a:extLst>
                <a:ext uri="{FF2B5EF4-FFF2-40B4-BE49-F238E27FC236}">
                  <a16:creationId xmlns:a16="http://schemas.microsoft.com/office/drawing/2014/main" id="{733C7F53-BC01-196D-36DF-A619286B8633}"/>
                </a:ext>
              </a:extLst>
            </p:cNvPr>
            <p:cNvSpPr>
              <a:spLocks/>
            </p:cNvSpPr>
            <p:nvPr/>
          </p:nvSpPr>
          <p:spPr bwMode="auto">
            <a:xfrm>
              <a:off x="3530" y="934"/>
              <a:ext cx="3" cy="6"/>
            </a:xfrm>
            <a:custGeom>
              <a:avLst/>
              <a:gdLst>
                <a:gd name="T0" fmla="*/ 0 w 3"/>
                <a:gd name="T1" fmla="*/ 0 h 6"/>
                <a:gd name="T2" fmla="*/ 3 w 3"/>
                <a:gd name="T3" fmla="*/ 0 h 6"/>
                <a:gd name="T4" fmla="*/ 3 w 3"/>
                <a:gd name="T5" fmla="*/ 3 h 6"/>
                <a:gd name="T6" fmla="*/ 0 w 3"/>
                <a:gd name="T7" fmla="*/ 3 h 6"/>
                <a:gd name="T8" fmla="*/ 0 w 3"/>
                <a:gd name="T9" fmla="*/ 6 h 6"/>
                <a:gd name="T10" fmla="*/ 3 w 3"/>
                <a:gd name="T11" fmla="*/ 6 h 6"/>
                <a:gd name="T12" fmla="*/ 3 w 3"/>
                <a:gd name="T13" fmla="*/ 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
                  <a:moveTo>
                    <a:pt x="0" y="0"/>
                  </a:moveTo>
                  <a:lnTo>
                    <a:pt x="3" y="0"/>
                  </a:lnTo>
                  <a:lnTo>
                    <a:pt x="3" y="3"/>
                  </a:lnTo>
                  <a:lnTo>
                    <a:pt x="0" y="3"/>
                  </a:lnTo>
                  <a:lnTo>
                    <a:pt x="0" y="6"/>
                  </a:lnTo>
                  <a:lnTo>
                    <a:pt x="3" y="6"/>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2" name="Freeform 549">
              <a:extLst>
                <a:ext uri="{FF2B5EF4-FFF2-40B4-BE49-F238E27FC236}">
                  <a16:creationId xmlns:a16="http://schemas.microsoft.com/office/drawing/2014/main" id="{80FCF244-E8CB-A7AD-64C7-8D2EB7023C99}"/>
                </a:ext>
              </a:extLst>
            </p:cNvPr>
            <p:cNvSpPr>
              <a:spLocks/>
            </p:cNvSpPr>
            <p:nvPr/>
          </p:nvSpPr>
          <p:spPr bwMode="auto">
            <a:xfrm>
              <a:off x="3530" y="937"/>
              <a:ext cx="6" cy="3"/>
            </a:xfrm>
            <a:custGeom>
              <a:avLst/>
              <a:gdLst>
                <a:gd name="T0" fmla="*/ 0 w 6"/>
                <a:gd name="T1" fmla="*/ 0 h 3"/>
                <a:gd name="T2" fmla="*/ 0 w 6"/>
                <a:gd name="T3" fmla="*/ 3 h 3"/>
                <a:gd name="T4" fmla="*/ 3 w 6"/>
                <a:gd name="T5" fmla="*/ 3 h 3"/>
                <a:gd name="T6" fmla="*/ 3 w 6"/>
                <a:gd name="T7" fmla="*/ 0 h 3"/>
                <a:gd name="T8" fmla="*/ 6 w 6"/>
                <a:gd name="T9" fmla="*/ 0 h 3"/>
                <a:gd name="T10" fmla="*/ 6 w 6"/>
                <a:gd name="T11" fmla="*/ 3 h 3"/>
                <a:gd name="T12" fmla="*/ 3 w 6"/>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0" y="0"/>
                  </a:moveTo>
                  <a:lnTo>
                    <a:pt x="0" y="3"/>
                  </a:lnTo>
                  <a:lnTo>
                    <a:pt x="3" y="3"/>
                  </a:lnTo>
                  <a:lnTo>
                    <a:pt x="3" y="0"/>
                  </a:lnTo>
                  <a:lnTo>
                    <a:pt x="6" y="0"/>
                  </a:lnTo>
                  <a:lnTo>
                    <a:pt x="6"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3" name="Freeform 550">
              <a:extLst>
                <a:ext uri="{FF2B5EF4-FFF2-40B4-BE49-F238E27FC236}">
                  <a16:creationId xmlns:a16="http://schemas.microsoft.com/office/drawing/2014/main" id="{223DAAC0-B655-2377-B8F4-83703AA0E456}"/>
                </a:ext>
              </a:extLst>
            </p:cNvPr>
            <p:cNvSpPr>
              <a:spLocks/>
            </p:cNvSpPr>
            <p:nvPr/>
          </p:nvSpPr>
          <p:spPr bwMode="auto">
            <a:xfrm>
              <a:off x="3530" y="940"/>
              <a:ext cx="6" cy="4"/>
            </a:xfrm>
            <a:custGeom>
              <a:avLst/>
              <a:gdLst>
                <a:gd name="T0" fmla="*/ 0 w 6"/>
                <a:gd name="T1" fmla="*/ 0 h 4"/>
                <a:gd name="T2" fmla="*/ 0 w 6"/>
                <a:gd name="T3" fmla="*/ 4 h 4"/>
                <a:gd name="T4" fmla="*/ 3 w 6"/>
                <a:gd name="T5" fmla="*/ 4 h 4"/>
                <a:gd name="T6" fmla="*/ 3 w 6"/>
                <a:gd name="T7" fmla="*/ 0 h 4"/>
                <a:gd name="T8" fmla="*/ 6 w 6"/>
                <a:gd name="T9" fmla="*/ 0 h 4"/>
                <a:gd name="T10" fmla="*/ 6 w 6"/>
                <a:gd name="T11" fmla="*/ 4 h 4"/>
                <a:gd name="T12" fmla="*/ 3 w 6"/>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4"/>
                  </a:lnTo>
                  <a:lnTo>
                    <a:pt x="3" y="4"/>
                  </a:lnTo>
                  <a:lnTo>
                    <a:pt x="3" y="0"/>
                  </a:lnTo>
                  <a:lnTo>
                    <a:pt x="6" y="0"/>
                  </a:lnTo>
                  <a:lnTo>
                    <a:pt x="6"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4" name="Freeform 551">
              <a:extLst>
                <a:ext uri="{FF2B5EF4-FFF2-40B4-BE49-F238E27FC236}">
                  <a16:creationId xmlns:a16="http://schemas.microsoft.com/office/drawing/2014/main" id="{31DF5669-5E15-A20B-F916-A0C557C78CDA}"/>
                </a:ext>
              </a:extLst>
            </p:cNvPr>
            <p:cNvSpPr>
              <a:spLocks/>
            </p:cNvSpPr>
            <p:nvPr/>
          </p:nvSpPr>
          <p:spPr bwMode="auto">
            <a:xfrm>
              <a:off x="3533" y="940"/>
              <a:ext cx="3" cy="10"/>
            </a:xfrm>
            <a:custGeom>
              <a:avLst/>
              <a:gdLst>
                <a:gd name="T0" fmla="*/ 0 w 3"/>
                <a:gd name="T1" fmla="*/ 0 h 10"/>
                <a:gd name="T2" fmla="*/ 3 w 3"/>
                <a:gd name="T3" fmla="*/ 4 h 10"/>
                <a:gd name="T4" fmla="*/ 3 w 3"/>
                <a:gd name="T5" fmla="*/ 7 h 10"/>
                <a:gd name="T6" fmla="*/ 0 w 3"/>
                <a:gd name="T7" fmla="*/ 4 h 10"/>
                <a:gd name="T8" fmla="*/ 0 w 3"/>
                <a:gd name="T9" fmla="*/ 7 h 10"/>
                <a:gd name="T10" fmla="*/ 3 w 3"/>
                <a:gd name="T11" fmla="*/ 10 h 10"/>
                <a:gd name="T12" fmla="*/ 3 w 3"/>
                <a:gd name="T13" fmla="*/ 7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0">
                  <a:moveTo>
                    <a:pt x="0" y="0"/>
                  </a:moveTo>
                  <a:lnTo>
                    <a:pt x="3" y="4"/>
                  </a:lnTo>
                  <a:lnTo>
                    <a:pt x="3" y="7"/>
                  </a:lnTo>
                  <a:lnTo>
                    <a:pt x="0" y="4"/>
                  </a:lnTo>
                  <a:lnTo>
                    <a:pt x="0" y="7"/>
                  </a:lnTo>
                  <a:lnTo>
                    <a:pt x="3" y="10"/>
                  </a:lnTo>
                  <a:lnTo>
                    <a:pt x="3" y="7"/>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5" name="Freeform 552">
              <a:extLst>
                <a:ext uri="{FF2B5EF4-FFF2-40B4-BE49-F238E27FC236}">
                  <a16:creationId xmlns:a16="http://schemas.microsoft.com/office/drawing/2014/main" id="{EE951753-C6FC-66C7-AA51-17A65A55253E}"/>
                </a:ext>
              </a:extLst>
            </p:cNvPr>
            <p:cNvSpPr>
              <a:spLocks/>
            </p:cNvSpPr>
            <p:nvPr/>
          </p:nvSpPr>
          <p:spPr bwMode="auto">
            <a:xfrm>
              <a:off x="3533" y="94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6" name="Freeform 553">
              <a:extLst>
                <a:ext uri="{FF2B5EF4-FFF2-40B4-BE49-F238E27FC236}">
                  <a16:creationId xmlns:a16="http://schemas.microsoft.com/office/drawing/2014/main" id="{B2C7D138-ABB4-657F-E038-373D5F5BB832}"/>
                </a:ext>
              </a:extLst>
            </p:cNvPr>
            <p:cNvSpPr>
              <a:spLocks/>
            </p:cNvSpPr>
            <p:nvPr/>
          </p:nvSpPr>
          <p:spPr bwMode="auto">
            <a:xfrm>
              <a:off x="3533" y="950"/>
              <a:ext cx="7" cy="4"/>
            </a:xfrm>
            <a:custGeom>
              <a:avLst/>
              <a:gdLst>
                <a:gd name="T0" fmla="*/ 0 w 7"/>
                <a:gd name="T1" fmla="*/ 0 h 4"/>
                <a:gd name="T2" fmla="*/ 0 w 7"/>
                <a:gd name="T3" fmla="*/ 4 h 4"/>
                <a:gd name="T4" fmla="*/ 3 w 7"/>
                <a:gd name="T5" fmla="*/ 4 h 4"/>
                <a:gd name="T6" fmla="*/ 3 w 7"/>
                <a:gd name="T7" fmla="*/ 0 h 4"/>
                <a:gd name="T8" fmla="*/ 7 w 7"/>
                <a:gd name="T9" fmla="*/ 0 h 4"/>
                <a:gd name="T10" fmla="*/ 7 w 7"/>
                <a:gd name="T11" fmla="*/ 4 h 4"/>
                <a:gd name="T12" fmla="*/ 3 w 7"/>
                <a:gd name="T13" fmla="*/ 4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4">
                  <a:moveTo>
                    <a:pt x="0" y="0"/>
                  </a:moveTo>
                  <a:lnTo>
                    <a:pt x="0" y="4"/>
                  </a:lnTo>
                  <a:lnTo>
                    <a:pt x="3" y="4"/>
                  </a:lnTo>
                  <a:lnTo>
                    <a:pt x="3" y="0"/>
                  </a:lnTo>
                  <a:lnTo>
                    <a:pt x="7" y="0"/>
                  </a:lnTo>
                  <a:lnTo>
                    <a:pt x="7" y="4"/>
                  </a:lnTo>
                  <a:lnTo>
                    <a:pt x="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7" name="Freeform 554">
              <a:extLst>
                <a:ext uri="{FF2B5EF4-FFF2-40B4-BE49-F238E27FC236}">
                  <a16:creationId xmlns:a16="http://schemas.microsoft.com/office/drawing/2014/main" id="{7DA37E3E-E14A-79F6-BD5F-77A29848D307}"/>
                </a:ext>
              </a:extLst>
            </p:cNvPr>
            <p:cNvSpPr>
              <a:spLocks/>
            </p:cNvSpPr>
            <p:nvPr/>
          </p:nvSpPr>
          <p:spPr bwMode="auto">
            <a:xfrm>
              <a:off x="3533" y="954"/>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8" name="Freeform 555">
              <a:extLst>
                <a:ext uri="{FF2B5EF4-FFF2-40B4-BE49-F238E27FC236}">
                  <a16:creationId xmlns:a16="http://schemas.microsoft.com/office/drawing/2014/main" id="{B97EFD7F-1609-37F3-8664-388F5C548FE5}"/>
                </a:ext>
              </a:extLst>
            </p:cNvPr>
            <p:cNvSpPr>
              <a:spLocks/>
            </p:cNvSpPr>
            <p:nvPr/>
          </p:nvSpPr>
          <p:spPr bwMode="auto">
            <a:xfrm>
              <a:off x="3533" y="957"/>
              <a:ext cx="7" cy="3"/>
            </a:xfrm>
            <a:custGeom>
              <a:avLst/>
              <a:gdLst>
                <a:gd name="T0" fmla="*/ 0 w 7"/>
                <a:gd name="T1" fmla="*/ 0 h 3"/>
                <a:gd name="T2" fmla="*/ 0 w 7"/>
                <a:gd name="T3" fmla="*/ 3 h 3"/>
                <a:gd name="T4" fmla="*/ 3 w 7"/>
                <a:gd name="T5" fmla="*/ 3 h 3"/>
                <a:gd name="T6" fmla="*/ 3 w 7"/>
                <a:gd name="T7" fmla="*/ 0 h 3"/>
                <a:gd name="T8" fmla="*/ 7 w 7"/>
                <a:gd name="T9" fmla="*/ 0 h 3"/>
                <a:gd name="T10" fmla="*/ 7 w 7"/>
                <a:gd name="T11" fmla="*/ 3 h 3"/>
                <a:gd name="T12" fmla="*/ 3 w 7"/>
                <a:gd name="T13" fmla="*/ 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0" y="0"/>
                  </a:moveTo>
                  <a:lnTo>
                    <a:pt x="0" y="3"/>
                  </a:lnTo>
                  <a:lnTo>
                    <a:pt x="3" y="3"/>
                  </a:lnTo>
                  <a:lnTo>
                    <a:pt x="3" y="0"/>
                  </a:lnTo>
                  <a:lnTo>
                    <a:pt x="7" y="0"/>
                  </a:lnTo>
                  <a:lnTo>
                    <a:pt x="7" y="3"/>
                  </a:lnTo>
                  <a:lnTo>
                    <a:pt x="3"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9" name="Freeform 556">
              <a:extLst>
                <a:ext uri="{FF2B5EF4-FFF2-40B4-BE49-F238E27FC236}">
                  <a16:creationId xmlns:a16="http://schemas.microsoft.com/office/drawing/2014/main" id="{C2E7A441-F982-405A-C943-DDE5DF8C61C6}"/>
                </a:ext>
              </a:extLst>
            </p:cNvPr>
            <p:cNvSpPr>
              <a:spLocks/>
            </p:cNvSpPr>
            <p:nvPr/>
          </p:nvSpPr>
          <p:spPr bwMode="auto">
            <a:xfrm>
              <a:off x="3533" y="960"/>
              <a:ext cx="7" cy="158"/>
            </a:xfrm>
            <a:custGeom>
              <a:avLst/>
              <a:gdLst>
                <a:gd name="T0" fmla="*/ 0 w 7"/>
                <a:gd name="T1" fmla="*/ 0 h 158"/>
                <a:gd name="T2" fmla="*/ 0 w 7"/>
                <a:gd name="T3" fmla="*/ 158 h 158"/>
                <a:gd name="T4" fmla="*/ 3 w 7"/>
                <a:gd name="T5" fmla="*/ 158 h 158"/>
                <a:gd name="T6" fmla="*/ 3 w 7"/>
                <a:gd name="T7" fmla="*/ 0 h 158"/>
                <a:gd name="T8" fmla="*/ 7 w 7"/>
                <a:gd name="T9" fmla="*/ 0 h 158"/>
                <a:gd name="T10" fmla="*/ 7 w 7"/>
                <a:gd name="T11" fmla="*/ 158 h 158"/>
                <a:gd name="T12" fmla="*/ 3 w 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8">
                  <a:moveTo>
                    <a:pt x="0" y="0"/>
                  </a:moveTo>
                  <a:lnTo>
                    <a:pt x="0" y="158"/>
                  </a:lnTo>
                  <a:lnTo>
                    <a:pt x="3" y="158"/>
                  </a:lnTo>
                  <a:lnTo>
                    <a:pt x="3" y="0"/>
                  </a:lnTo>
                  <a:lnTo>
                    <a:pt x="7" y="0"/>
                  </a:lnTo>
                  <a:lnTo>
                    <a:pt x="7" y="158"/>
                  </a:lnTo>
                  <a:lnTo>
                    <a:pt x="3" y="158"/>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0" name="Freeform 557">
              <a:extLst>
                <a:ext uri="{FF2B5EF4-FFF2-40B4-BE49-F238E27FC236}">
                  <a16:creationId xmlns:a16="http://schemas.microsoft.com/office/drawing/2014/main" id="{5170E79B-D7FC-6005-2A5E-28ADFC716DEC}"/>
                </a:ext>
              </a:extLst>
            </p:cNvPr>
            <p:cNvSpPr>
              <a:spLocks/>
            </p:cNvSpPr>
            <p:nvPr/>
          </p:nvSpPr>
          <p:spPr bwMode="auto">
            <a:xfrm>
              <a:off x="3520" y="1115"/>
              <a:ext cx="23" cy="7"/>
            </a:xfrm>
            <a:custGeom>
              <a:avLst/>
              <a:gdLst>
                <a:gd name="T0" fmla="*/ 23 w 23"/>
                <a:gd name="T1" fmla="*/ 0 h 7"/>
                <a:gd name="T2" fmla="*/ 0 w 23"/>
                <a:gd name="T3" fmla="*/ 0 h 7"/>
                <a:gd name="T4" fmla="*/ 0 w 23"/>
                <a:gd name="T5" fmla="*/ 3 h 7"/>
                <a:gd name="T6" fmla="*/ 23 w 23"/>
                <a:gd name="T7" fmla="*/ 3 h 7"/>
                <a:gd name="T8" fmla="*/ 23 w 23"/>
                <a:gd name="T9" fmla="*/ 7 h 7"/>
                <a:gd name="T10" fmla="*/ 0 w 23"/>
                <a:gd name="T11" fmla="*/ 7 h 7"/>
                <a:gd name="T12" fmla="*/ 0 w 23"/>
                <a:gd name="T13" fmla="*/ 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23" y="0"/>
                  </a:moveTo>
                  <a:lnTo>
                    <a:pt x="0" y="0"/>
                  </a:lnTo>
                  <a:lnTo>
                    <a:pt x="0" y="3"/>
                  </a:lnTo>
                  <a:lnTo>
                    <a:pt x="23" y="3"/>
                  </a:lnTo>
                  <a:lnTo>
                    <a:pt x="23" y="7"/>
                  </a:lnTo>
                  <a:lnTo>
                    <a:pt x="0" y="7"/>
                  </a:lnTo>
                  <a:lnTo>
                    <a:pt x="0" y="3"/>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1" name="Freeform 558">
              <a:extLst>
                <a:ext uri="{FF2B5EF4-FFF2-40B4-BE49-F238E27FC236}">
                  <a16:creationId xmlns:a16="http://schemas.microsoft.com/office/drawing/2014/main" id="{D2807243-4A76-69AE-A219-33E89BC68677}"/>
                </a:ext>
              </a:extLst>
            </p:cNvPr>
            <p:cNvSpPr>
              <a:spLocks/>
            </p:cNvSpPr>
            <p:nvPr/>
          </p:nvSpPr>
          <p:spPr bwMode="auto">
            <a:xfrm>
              <a:off x="3533" y="1290"/>
              <a:ext cx="7" cy="72"/>
            </a:xfrm>
            <a:custGeom>
              <a:avLst/>
              <a:gdLst>
                <a:gd name="T0" fmla="*/ 0 w 7"/>
                <a:gd name="T1" fmla="*/ 72 h 72"/>
                <a:gd name="T2" fmla="*/ 0 w 7"/>
                <a:gd name="T3" fmla="*/ 0 h 72"/>
                <a:gd name="T4" fmla="*/ 3 w 7"/>
                <a:gd name="T5" fmla="*/ 0 h 72"/>
                <a:gd name="T6" fmla="*/ 3 w 7"/>
                <a:gd name="T7" fmla="*/ 72 h 72"/>
                <a:gd name="T8" fmla="*/ 7 w 7"/>
                <a:gd name="T9" fmla="*/ 72 h 72"/>
                <a:gd name="T10" fmla="*/ 7 w 7"/>
                <a:gd name="T11" fmla="*/ 0 h 72"/>
                <a:gd name="T12" fmla="*/ 3 w 7"/>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2">
                  <a:moveTo>
                    <a:pt x="0" y="72"/>
                  </a:moveTo>
                  <a:lnTo>
                    <a:pt x="0" y="0"/>
                  </a:lnTo>
                  <a:lnTo>
                    <a:pt x="3" y="0"/>
                  </a:lnTo>
                  <a:lnTo>
                    <a:pt x="3" y="72"/>
                  </a:lnTo>
                  <a:lnTo>
                    <a:pt x="7" y="72"/>
                  </a:lnTo>
                  <a:lnTo>
                    <a:pt x="7" y="0"/>
                  </a:lnTo>
                  <a:lnTo>
                    <a:pt x="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2" name="Freeform 559">
              <a:extLst>
                <a:ext uri="{FF2B5EF4-FFF2-40B4-BE49-F238E27FC236}">
                  <a16:creationId xmlns:a16="http://schemas.microsoft.com/office/drawing/2014/main" id="{E1E1468A-C5C7-0023-CBD2-3BFE5CF4DDD8}"/>
                </a:ext>
              </a:extLst>
            </p:cNvPr>
            <p:cNvSpPr>
              <a:spLocks/>
            </p:cNvSpPr>
            <p:nvPr/>
          </p:nvSpPr>
          <p:spPr bwMode="auto">
            <a:xfrm>
              <a:off x="3520" y="1286"/>
              <a:ext cx="23" cy="7"/>
            </a:xfrm>
            <a:custGeom>
              <a:avLst/>
              <a:gdLst>
                <a:gd name="T0" fmla="*/ 0 w 23"/>
                <a:gd name="T1" fmla="*/ 0 h 7"/>
                <a:gd name="T2" fmla="*/ 23 w 23"/>
                <a:gd name="T3" fmla="*/ 0 h 7"/>
                <a:gd name="T4" fmla="*/ 23 w 23"/>
                <a:gd name="T5" fmla="*/ 4 h 7"/>
                <a:gd name="T6" fmla="*/ 0 w 23"/>
                <a:gd name="T7" fmla="*/ 4 h 7"/>
                <a:gd name="T8" fmla="*/ 0 w 23"/>
                <a:gd name="T9" fmla="*/ 7 h 7"/>
                <a:gd name="T10" fmla="*/ 23 w 23"/>
                <a:gd name="T11" fmla="*/ 7 h 7"/>
                <a:gd name="T12" fmla="*/ 23 w 23"/>
                <a:gd name="T13" fmla="*/ 4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0" y="0"/>
                  </a:moveTo>
                  <a:lnTo>
                    <a:pt x="23" y="0"/>
                  </a:lnTo>
                  <a:lnTo>
                    <a:pt x="23" y="4"/>
                  </a:lnTo>
                  <a:lnTo>
                    <a:pt x="0" y="4"/>
                  </a:lnTo>
                  <a:lnTo>
                    <a:pt x="0" y="7"/>
                  </a:lnTo>
                  <a:lnTo>
                    <a:pt x="23" y="7"/>
                  </a:lnTo>
                  <a:lnTo>
                    <a:pt x="23" y="4"/>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3" name="Freeform 560">
              <a:extLst>
                <a:ext uri="{FF2B5EF4-FFF2-40B4-BE49-F238E27FC236}">
                  <a16:creationId xmlns:a16="http://schemas.microsoft.com/office/drawing/2014/main" id="{99BBF338-5C45-D155-C5F2-E4137B69532A}"/>
                </a:ext>
              </a:extLst>
            </p:cNvPr>
            <p:cNvSpPr>
              <a:spLocks/>
            </p:cNvSpPr>
            <p:nvPr/>
          </p:nvSpPr>
          <p:spPr bwMode="auto">
            <a:xfrm>
              <a:off x="3540" y="1118"/>
              <a:ext cx="6" cy="172"/>
            </a:xfrm>
            <a:custGeom>
              <a:avLst/>
              <a:gdLst>
                <a:gd name="T0" fmla="*/ 0 w 6"/>
                <a:gd name="T1" fmla="*/ 0 h 172"/>
                <a:gd name="T2" fmla="*/ 0 w 6"/>
                <a:gd name="T3" fmla="*/ 172 h 172"/>
                <a:gd name="T4" fmla="*/ 3 w 6"/>
                <a:gd name="T5" fmla="*/ 172 h 172"/>
                <a:gd name="T6" fmla="*/ 3 w 6"/>
                <a:gd name="T7" fmla="*/ 0 h 172"/>
                <a:gd name="T8" fmla="*/ 6 w 6"/>
                <a:gd name="T9" fmla="*/ 0 h 172"/>
                <a:gd name="T10" fmla="*/ 6 w 6"/>
                <a:gd name="T11" fmla="*/ 172 h 172"/>
                <a:gd name="T12" fmla="*/ 3 w 6"/>
                <a:gd name="T13" fmla="*/ 172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2">
                  <a:moveTo>
                    <a:pt x="0" y="0"/>
                  </a:moveTo>
                  <a:lnTo>
                    <a:pt x="0" y="172"/>
                  </a:lnTo>
                  <a:lnTo>
                    <a:pt x="3" y="172"/>
                  </a:lnTo>
                  <a:lnTo>
                    <a:pt x="3" y="0"/>
                  </a:lnTo>
                  <a:lnTo>
                    <a:pt x="6" y="0"/>
                  </a:lnTo>
                  <a:lnTo>
                    <a:pt x="6" y="172"/>
                  </a:lnTo>
                  <a:lnTo>
                    <a:pt x="3" y="17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944" name="Picture 2943">
            <a:extLst>
              <a:ext uri="{FF2B5EF4-FFF2-40B4-BE49-F238E27FC236}">
                <a16:creationId xmlns:a16="http://schemas.microsoft.com/office/drawing/2014/main" id="{43200B78-5EF3-75E3-3809-F0929628CA6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253558" y="262830"/>
            <a:ext cx="533059" cy="133709"/>
          </a:xfrm>
          <a:prstGeom prst="rect">
            <a:avLst/>
          </a:prstGeom>
        </p:spPr>
      </p:pic>
      <p:sp>
        <p:nvSpPr>
          <p:cNvPr id="4" name="TextBox 3">
            <a:extLst>
              <a:ext uri="{FF2B5EF4-FFF2-40B4-BE49-F238E27FC236}">
                <a16:creationId xmlns:a16="http://schemas.microsoft.com/office/drawing/2014/main" id="{95EB4216-3F44-8131-1A1F-69E262C042E3}"/>
              </a:ext>
            </a:extLst>
          </p:cNvPr>
          <p:cNvSpPr txBox="1"/>
          <p:nvPr/>
        </p:nvSpPr>
        <p:spPr>
          <a:xfrm>
            <a:off x="1142776" y="6180119"/>
            <a:ext cx="7373768" cy="369332"/>
          </a:xfrm>
          <a:prstGeom prst="rect">
            <a:avLst/>
          </a:prstGeom>
          <a:solidFill>
            <a:schemeClr val="bg1"/>
          </a:solidFill>
          <a:ln>
            <a:solidFill>
              <a:schemeClr val="accent1"/>
            </a:solidFill>
          </a:ln>
        </p:spPr>
        <p:txBody>
          <a:bodyPr wrap="square" rtlCol="0">
            <a:spAutoFit/>
          </a:bodyPr>
          <a:lstStyle/>
          <a:p>
            <a:pPr algn="ctr"/>
            <a:r>
              <a:rPr lang="en-US" b="1" i="1" dirty="0"/>
              <a:t>Sometimes the plan view and profile view are included on the same sheet.</a:t>
            </a:r>
          </a:p>
        </p:txBody>
      </p:sp>
    </p:spTree>
    <p:extLst>
      <p:ext uri="{BB962C8B-B14F-4D97-AF65-F5344CB8AC3E}">
        <p14:creationId xmlns:p14="http://schemas.microsoft.com/office/powerpoint/2010/main" val="842827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4" name="Line 204">
            <a:extLst>
              <a:ext uri="{FF2B5EF4-FFF2-40B4-BE49-F238E27FC236}">
                <a16:creationId xmlns:a16="http://schemas.microsoft.com/office/drawing/2014/main" id="{BB462615-B912-EB83-A57A-D3DDB9C65EE7}"/>
              </a:ext>
            </a:extLst>
          </p:cNvPr>
          <p:cNvSpPr>
            <a:spLocks noChangeShapeType="1"/>
          </p:cNvSpPr>
          <p:nvPr/>
        </p:nvSpPr>
        <p:spPr bwMode="auto">
          <a:xfrm>
            <a:off x="3071812" y="2235257"/>
            <a:ext cx="561419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4">
            <a:extLst>
              <a:ext uri="{FF2B5EF4-FFF2-40B4-BE49-F238E27FC236}">
                <a16:creationId xmlns:a16="http://schemas.microsoft.com/office/drawing/2014/main" id="{A02EF358-5801-7E87-82C3-4C0436DB8D79}"/>
              </a:ext>
            </a:extLst>
          </p:cNvPr>
          <p:cNvSpPr txBox="1">
            <a:spLocks noChangeArrowheads="1"/>
          </p:cNvSpPr>
          <p:nvPr/>
        </p:nvSpPr>
        <p:spPr>
          <a:xfrm>
            <a:off x="686939" y="2743200"/>
            <a:ext cx="7772400" cy="7273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3600" b="1" dirty="0">
                <a:latin typeface="Arial" charset="0"/>
              </a:rPr>
              <a:t>Typical Section</a:t>
            </a:r>
          </a:p>
          <a:p>
            <a:endParaRPr lang="en-US" altLang="en-US" sz="3600" b="1" dirty="0">
              <a:latin typeface="Arial" charset="0"/>
            </a:endParaRPr>
          </a:p>
          <a:p>
            <a:endParaRPr lang="en-US" altLang="en-US" sz="3600" b="1" dirty="0">
              <a:latin typeface="Arial" charset="0"/>
            </a:endParaRPr>
          </a:p>
        </p:txBody>
      </p:sp>
      <p:grpSp>
        <p:nvGrpSpPr>
          <p:cNvPr id="16" name="Group 212">
            <a:extLst>
              <a:ext uri="{FF2B5EF4-FFF2-40B4-BE49-F238E27FC236}">
                <a16:creationId xmlns:a16="http://schemas.microsoft.com/office/drawing/2014/main" id="{E4C3B980-F669-A21D-6ADB-3F4BBAEFFE55}"/>
              </a:ext>
            </a:extLst>
          </p:cNvPr>
          <p:cNvGrpSpPr>
            <a:grpSpLocks/>
          </p:cNvGrpSpPr>
          <p:nvPr/>
        </p:nvGrpSpPr>
        <p:grpSpPr bwMode="auto">
          <a:xfrm>
            <a:off x="3532678" y="3470548"/>
            <a:ext cx="5191125" cy="300038"/>
            <a:chOff x="2076" y="3882"/>
            <a:chExt cx="3270" cy="189"/>
          </a:xfrm>
        </p:grpSpPr>
        <p:sp>
          <p:nvSpPr>
            <p:cNvPr id="17" name="Line 582">
              <a:extLst>
                <a:ext uri="{FF2B5EF4-FFF2-40B4-BE49-F238E27FC236}">
                  <a16:creationId xmlns:a16="http://schemas.microsoft.com/office/drawing/2014/main" id="{2322D070-2DEC-63C7-D913-2B36B4E8247A}"/>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3">
              <a:extLst>
                <a:ext uri="{FF2B5EF4-FFF2-40B4-BE49-F238E27FC236}">
                  <a16:creationId xmlns:a16="http://schemas.microsoft.com/office/drawing/2014/main" id="{83B3982A-02CC-B320-AB0A-14AC5271D01E}"/>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4">
              <a:extLst>
                <a:ext uri="{FF2B5EF4-FFF2-40B4-BE49-F238E27FC236}">
                  <a16:creationId xmlns:a16="http://schemas.microsoft.com/office/drawing/2014/main" id="{FD02BA64-AECB-305C-8877-90AC45CCA204}"/>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5">
              <a:extLst>
                <a:ext uri="{FF2B5EF4-FFF2-40B4-BE49-F238E27FC236}">
                  <a16:creationId xmlns:a16="http://schemas.microsoft.com/office/drawing/2014/main" id="{585869C0-F5C9-A838-0108-447122E5F65B}"/>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93">
              <a:extLst>
                <a:ext uri="{FF2B5EF4-FFF2-40B4-BE49-F238E27FC236}">
                  <a16:creationId xmlns:a16="http://schemas.microsoft.com/office/drawing/2014/main" id="{5A9C4DF9-E147-F7C6-1901-276CC748FA48}"/>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87">
              <a:extLst>
                <a:ext uri="{FF2B5EF4-FFF2-40B4-BE49-F238E27FC236}">
                  <a16:creationId xmlns:a16="http://schemas.microsoft.com/office/drawing/2014/main" id="{94E93B64-8464-9E74-A1FF-553CB8BA99D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88">
              <a:extLst>
                <a:ext uri="{FF2B5EF4-FFF2-40B4-BE49-F238E27FC236}">
                  <a16:creationId xmlns:a16="http://schemas.microsoft.com/office/drawing/2014/main" id="{F8438583-756E-15B6-3993-0A07D578069B}"/>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89">
              <a:extLst>
                <a:ext uri="{FF2B5EF4-FFF2-40B4-BE49-F238E27FC236}">
                  <a16:creationId xmlns:a16="http://schemas.microsoft.com/office/drawing/2014/main" id="{A8EBF429-A418-181C-A5A8-0E9AD6A4E72C}"/>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90">
              <a:extLst>
                <a:ext uri="{FF2B5EF4-FFF2-40B4-BE49-F238E27FC236}">
                  <a16:creationId xmlns:a16="http://schemas.microsoft.com/office/drawing/2014/main" id="{DD85FA5A-E0D2-112B-DF36-E538329C6C5D}"/>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91">
              <a:extLst>
                <a:ext uri="{FF2B5EF4-FFF2-40B4-BE49-F238E27FC236}">
                  <a16:creationId xmlns:a16="http://schemas.microsoft.com/office/drawing/2014/main" id="{82407337-3A2D-AD9B-A971-6F47010F866F}"/>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92">
              <a:extLst>
                <a:ext uri="{FF2B5EF4-FFF2-40B4-BE49-F238E27FC236}">
                  <a16:creationId xmlns:a16="http://schemas.microsoft.com/office/drawing/2014/main" id="{C9AD0414-E973-DC9B-CFAD-B0078995662F}"/>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Text Box 224">
            <a:extLst>
              <a:ext uri="{FF2B5EF4-FFF2-40B4-BE49-F238E27FC236}">
                <a16:creationId xmlns:a16="http://schemas.microsoft.com/office/drawing/2014/main" id="{6479135F-2D0E-DFE9-708C-4943678CDDC4}"/>
              </a:ext>
            </a:extLst>
          </p:cNvPr>
          <p:cNvSpPr txBox="1">
            <a:spLocks noChangeArrowheads="1"/>
          </p:cNvSpPr>
          <p:nvPr/>
        </p:nvSpPr>
        <p:spPr bwMode="auto">
          <a:xfrm>
            <a:off x="1290485" y="3481351"/>
            <a:ext cx="1423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dirty="0"/>
              <a:t>(B sheets)</a:t>
            </a:r>
          </a:p>
        </p:txBody>
      </p:sp>
    </p:spTree>
    <p:extLst>
      <p:ext uri="{BB962C8B-B14F-4D97-AF65-F5344CB8AC3E}">
        <p14:creationId xmlns:p14="http://schemas.microsoft.com/office/powerpoint/2010/main" val="3199215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Typical Section</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 name="Group 212">
            <a:extLst>
              <a:ext uri="{FF2B5EF4-FFF2-40B4-BE49-F238E27FC236}">
                <a16:creationId xmlns:a16="http://schemas.microsoft.com/office/drawing/2014/main" id="{F39CCC3D-062E-79EB-7D0D-0001B2AE7B18}"/>
              </a:ext>
            </a:extLst>
          </p:cNvPr>
          <p:cNvGrpSpPr>
            <a:grpSpLocks/>
          </p:cNvGrpSpPr>
          <p:nvPr/>
        </p:nvGrpSpPr>
        <p:grpSpPr bwMode="auto">
          <a:xfrm>
            <a:off x="4724400" y="422367"/>
            <a:ext cx="2362200" cy="147562"/>
            <a:chOff x="2076" y="3882"/>
            <a:chExt cx="3270" cy="189"/>
          </a:xfrm>
        </p:grpSpPr>
        <p:sp>
          <p:nvSpPr>
            <p:cNvPr id="16" name="Line 582">
              <a:extLst>
                <a:ext uri="{FF2B5EF4-FFF2-40B4-BE49-F238E27FC236}">
                  <a16:creationId xmlns:a16="http://schemas.microsoft.com/office/drawing/2014/main" id="{0748E3A7-4349-C008-5178-2A7619BCDEF4}"/>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3">
              <a:extLst>
                <a:ext uri="{FF2B5EF4-FFF2-40B4-BE49-F238E27FC236}">
                  <a16:creationId xmlns:a16="http://schemas.microsoft.com/office/drawing/2014/main" id="{B5E7BA26-2019-D571-5163-3B29CA197C94}"/>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4">
              <a:extLst>
                <a:ext uri="{FF2B5EF4-FFF2-40B4-BE49-F238E27FC236}">
                  <a16:creationId xmlns:a16="http://schemas.microsoft.com/office/drawing/2014/main" id="{BEA9FED2-FAB6-551C-4005-12324A0682F7}"/>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5">
              <a:extLst>
                <a:ext uri="{FF2B5EF4-FFF2-40B4-BE49-F238E27FC236}">
                  <a16:creationId xmlns:a16="http://schemas.microsoft.com/office/drawing/2014/main" id="{0E72A0EA-4229-860D-481E-2C1C0DBFFEB1}"/>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93">
              <a:extLst>
                <a:ext uri="{FF2B5EF4-FFF2-40B4-BE49-F238E27FC236}">
                  <a16:creationId xmlns:a16="http://schemas.microsoft.com/office/drawing/2014/main" id="{B978AB84-91C8-95DD-6F55-8F16EC3E0CF6}"/>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87">
              <a:extLst>
                <a:ext uri="{FF2B5EF4-FFF2-40B4-BE49-F238E27FC236}">
                  <a16:creationId xmlns:a16="http://schemas.microsoft.com/office/drawing/2014/main" id="{1D5B60A8-184F-8A35-6DA9-9BB51590132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88">
              <a:extLst>
                <a:ext uri="{FF2B5EF4-FFF2-40B4-BE49-F238E27FC236}">
                  <a16:creationId xmlns:a16="http://schemas.microsoft.com/office/drawing/2014/main" id="{D5B34BB9-AB86-0348-DD40-9AF5773C741E}"/>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89">
              <a:extLst>
                <a:ext uri="{FF2B5EF4-FFF2-40B4-BE49-F238E27FC236}">
                  <a16:creationId xmlns:a16="http://schemas.microsoft.com/office/drawing/2014/main" id="{289D9EB8-2F51-0B22-453E-AF6662C45D67}"/>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90">
              <a:extLst>
                <a:ext uri="{FF2B5EF4-FFF2-40B4-BE49-F238E27FC236}">
                  <a16:creationId xmlns:a16="http://schemas.microsoft.com/office/drawing/2014/main" id="{FD10E582-BEAB-15F5-0E11-09BFFC1C3B82}"/>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91">
              <a:extLst>
                <a:ext uri="{FF2B5EF4-FFF2-40B4-BE49-F238E27FC236}">
                  <a16:creationId xmlns:a16="http://schemas.microsoft.com/office/drawing/2014/main" id="{1D576646-3A2E-0BC1-B64B-4C7F265449CF}"/>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92">
              <a:extLst>
                <a:ext uri="{FF2B5EF4-FFF2-40B4-BE49-F238E27FC236}">
                  <a16:creationId xmlns:a16="http://schemas.microsoft.com/office/drawing/2014/main" id="{EC450CBA-621F-2662-9017-AA13B8B24A80}"/>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30" name="Picture 51" descr="AfterRoadway">
            <a:extLst>
              <a:ext uri="{FF2B5EF4-FFF2-40B4-BE49-F238E27FC236}">
                <a16:creationId xmlns:a16="http://schemas.microsoft.com/office/drawing/2014/main" id="{C0D532AC-38DB-5C87-B35C-3BC2358EC87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7435" y="1037431"/>
            <a:ext cx="763746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Line 52">
            <a:extLst>
              <a:ext uri="{FF2B5EF4-FFF2-40B4-BE49-F238E27FC236}">
                <a16:creationId xmlns:a16="http://schemas.microsoft.com/office/drawing/2014/main" id="{A04D5356-CF4B-046F-CD84-2B7BEBAB5581}"/>
              </a:ext>
            </a:extLst>
          </p:cNvPr>
          <p:cNvSpPr>
            <a:spLocks noChangeShapeType="1"/>
          </p:cNvSpPr>
          <p:nvPr/>
        </p:nvSpPr>
        <p:spPr bwMode="auto">
          <a:xfrm flipV="1">
            <a:off x="4583472" y="1345406"/>
            <a:ext cx="0" cy="2124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132" name="Group 60">
            <a:extLst>
              <a:ext uri="{FF2B5EF4-FFF2-40B4-BE49-F238E27FC236}">
                <a16:creationId xmlns:a16="http://schemas.microsoft.com/office/drawing/2014/main" id="{C274ACCC-9A8E-BEE9-F03E-AB2000D0C498}"/>
              </a:ext>
            </a:extLst>
          </p:cNvPr>
          <p:cNvGrpSpPr>
            <a:grpSpLocks/>
          </p:cNvGrpSpPr>
          <p:nvPr/>
        </p:nvGrpSpPr>
        <p:grpSpPr bwMode="auto">
          <a:xfrm>
            <a:off x="2154597" y="3342481"/>
            <a:ext cx="4394200" cy="323850"/>
            <a:chOff x="1326" y="2302"/>
            <a:chExt cx="2768" cy="204"/>
          </a:xfrm>
        </p:grpSpPr>
        <p:sp>
          <p:nvSpPr>
            <p:cNvPr id="133" name="Line 53">
              <a:extLst>
                <a:ext uri="{FF2B5EF4-FFF2-40B4-BE49-F238E27FC236}">
                  <a16:creationId xmlns:a16="http://schemas.microsoft.com/office/drawing/2014/main" id="{445A1E16-F74F-A1A5-DA43-CEB5F19D01D9}"/>
                </a:ext>
              </a:extLst>
            </p:cNvPr>
            <p:cNvSpPr>
              <a:spLocks noChangeShapeType="1"/>
            </p:cNvSpPr>
            <p:nvPr/>
          </p:nvSpPr>
          <p:spPr bwMode="auto">
            <a:xfrm>
              <a:off x="1326" y="2302"/>
              <a:ext cx="344" cy="6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Line 54">
              <a:extLst>
                <a:ext uri="{FF2B5EF4-FFF2-40B4-BE49-F238E27FC236}">
                  <a16:creationId xmlns:a16="http://schemas.microsoft.com/office/drawing/2014/main" id="{5014CB4B-DC54-1B95-1A8A-40985E3CF3DC}"/>
                </a:ext>
              </a:extLst>
            </p:cNvPr>
            <p:cNvSpPr>
              <a:spLocks noChangeShapeType="1"/>
            </p:cNvSpPr>
            <p:nvPr/>
          </p:nvSpPr>
          <p:spPr bwMode="auto">
            <a:xfrm>
              <a:off x="1672" y="2362"/>
              <a:ext cx="554"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55">
              <a:extLst>
                <a:ext uri="{FF2B5EF4-FFF2-40B4-BE49-F238E27FC236}">
                  <a16:creationId xmlns:a16="http://schemas.microsoft.com/office/drawing/2014/main" id="{9E70AB57-81BD-3171-6CDA-BF1F74D9148C}"/>
                </a:ext>
              </a:extLst>
            </p:cNvPr>
            <p:cNvSpPr>
              <a:spLocks noChangeShapeType="1"/>
            </p:cNvSpPr>
            <p:nvPr/>
          </p:nvSpPr>
          <p:spPr bwMode="auto">
            <a:xfrm flipV="1">
              <a:off x="2228" y="2458"/>
              <a:ext cx="191" cy="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56">
              <a:extLst>
                <a:ext uri="{FF2B5EF4-FFF2-40B4-BE49-F238E27FC236}">
                  <a16:creationId xmlns:a16="http://schemas.microsoft.com/office/drawing/2014/main" id="{6C247307-226C-2AC2-D1CD-0AD50E8D2DE4}"/>
                </a:ext>
              </a:extLst>
            </p:cNvPr>
            <p:cNvSpPr>
              <a:spLocks noChangeShapeType="1"/>
            </p:cNvSpPr>
            <p:nvPr/>
          </p:nvSpPr>
          <p:spPr bwMode="auto">
            <a:xfrm flipV="1">
              <a:off x="2417" y="2438"/>
              <a:ext cx="439" cy="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57">
              <a:extLst>
                <a:ext uri="{FF2B5EF4-FFF2-40B4-BE49-F238E27FC236}">
                  <a16:creationId xmlns:a16="http://schemas.microsoft.com/office/drawing/2014/main" id="{2424D199-A90D-E4E4-639E-D2743A7AC138}"/>
                </a:ext>
              </a:extLst>
            </p:cNvPr>
            <p:cNvSpPr>
              <a:spLocks noChangeShapeType="1"/>
            </p:cNvSpPr>
            <p:nvPr/>
          </p:nvSpPr>
          <p:spPr bwMode="auto">
            <a:xfrm>
              <a:off x="2856" y="2438"/>
              <a:ext cx="376" cy="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58">
              <a:extLst>
                <a:ext uri="{FF2B5EF4-FFF2-40B4-BE49-F238E27FC236}">
                  <a16:creationId xmlns:a16="http://schemas.microsoft.com/office/drawing/2014/main" id="{D6084BF3-1A31-1696-E58A-1D2367F4D11E}"/>
                </a:ext>
              </a:extLst>
            </p:cNvPr>
            <p:cNvSpPr>
              <a:spLocks noChangeShapeType="1"/>
            </p:cNvSpPr>
            <p:nvPr/>
          </p:nvSpPr>
          <p:spPr bwMode="auto">
            <a:xfrm>
              <a:off x="3232" y="2443"/>
              <a:ext cx="196" cy="4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Line 59">
              <a:extLst>
                <a:ext uri="{FF2B5EF4-FFF2-40B4-BE49-F238E27FC236}">
                  <a16:creationId xmlns:a16="http://schemas.microsoft.com/office/drawing/2014/main" id="{3A5365F8-7290-583A-9A4B-A262D0BC4297}"/>
                </a:ext>
              </a:extLst>
            </p:cNvPr>
            <p:cNvSpPr>
              <a:spLocks noChangeShapeType="1"/>
            </p:cNvSpPr>
            <p:nvPr/>
          </p:nvSpPr>
          <p:spPr bwMode="auto">
            <a:xfrm flipV="1">
              <a:off x="3428" y="2312"/>
              <a:ext cx="666" cy="1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 name="Group 65">
            <a:extLst>
              <a:ext uri="{FF2B5EF4-FFF2-40B4-BE49-F238E27FC236}">
                <a16:creationId xmlns:a16="http://schemas.microsoft.com/office/drawing/2014/main" id="{9D601026-EB43-6A11-0879-2F8AADA8F140}"/>
              </a:ext>
            </a:extLst>
          </p:cNvPr>
          <p:cNvGrpSpPr>
            <a:grpSpLocks/>
          </p:cNvGrpSpPr>
          <p:nvPr/>
        </p:nvGrpSpPr>
        <p:grpSpPr bwMode="auto">
          <a:xfrm>
            <a:off x="4592997" y="1183481"/>
            <a:ext cx="3675063" cy="457200"/>
            <a:chOff x="2850" y="942"/>
            <a:chExt cx="2315" cy="288"/>
          </a:xfrm>
        </p:grpSpPr>
        <p:sp>
          <p:nvSpPr>
            <p:cNvPr id="141" name="Text Box 62">
              <a:extLst>
                <a:ext uri="{FF2B5EF4-FFF2-40B4-BE49-F238E27FC236}">
                  <a16:creationId xmlns:a16="http://schemas.microsoft.com/office/drawing/2014/main" id="{ED19AD00-0E7B-0185-F046-0F08A62E71B7}"/>
                </a:ext>
              </a:extLst>
            </p:cNvPr>
            <p:cNvSpPr txBox="1">
              <a:spLocks noChangeArrowheads="1"/>
            </p:cNvSpPr>
            <p:nvPr/>
          </p:nvSpPr>
          <p:spPr bwMode="auto">
            <a:xfrm>
              <a:off x="3353" y="942"/>
              <a:ext cx="18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altLang="en-US" sz="2400" dirty="0"/>
                <a:t>Project Center line</a:t>
              </a:r>
            </a:p>
          </p:txBody>
        </p:sp>
        <p:sp>
          <p:nvSpPr>
            <p:cNvPr id="142" name="Line 63">
              <a:extLst>
                <a:ext uri="{FF2B5EF4-FFF2-40B4-BE49-F238E27FC236}">
                  <a16:creationId xmlns:a16="http://schemas.microsoft.com/office/drawing/2014/main" id="{F70299BC-0684-E293-39A1-899A472B7D5B}"/>
                </a:ext>
              </a:extLst>
            </p:cNvPr>
            <p:cNvSpPr>
              <a:spLocks noChangeShapeType="1"/>
            </p:cNvSpPr>
            <p:nvPr/>
          </p:nvSpPr>
          <p:spPr bwMode="auto">
            <a:xfrm flipH="1">
              <a:off x="2850" y="1086"/>
              <a:ext cx="48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3" name="TextBox 142">
            <a:extLst>
              <a:ext uri="{FF2B5EF4-FFF2-40B4-BE49-F238E27FC236}">
                <a16:creationId xmlns:a16="http://schemas.microsoft.com/office/drawing/2014/main" id="{5C858F0C-1848-D3E1-7BBF-01881CEDF295}"/>
              </a:ext>
            </a:extLst>
          </p:cNvPr>
          <p:cNvSpPr txBox="1"/>
          <p:nvPr/>
        </p:nvSpPr>
        <p:spPr>
          <a:xfrm>
            <a:off x="1166082" y="1817191"/>
            <a:ext cx="2417265" cy="461665"/>
          </a:xfrm>
          <a:prstGeom prst="rect">
            <a:avLst/>
          </a:prstGeom>
          <a:noFill/>
        </p:spPr>
        <p:txBody>
          <a:bodyPr wrap="none" rtlCol="0">
            <a:spAutoFit/>
          </a:bodyPr>
          <a:lstStyle/>
          <a:p>
            <a:r>
              <a:rPr lang="en-US" sz="2400" dirty="0"/>
              <a:t>Typical Section</a:t>
            </a:r>
          </a:p>
        </p:txBody>
      </p:sp>
      <p:cxnSp>
        <p:nvCxnSpPr>
          <p:cNvPr id="144" name="Straight Arrow Connector 143">
            <a:extLst>
              <a:ext uri="{FF2B5EF4-FFF2-40B4-BE49-F238E27FC236}">
                <a16:creationId xmlns:a16="http://schemas.microsoft.com/office/drawing/2014/main" id="{017737BE-9846-1D82-E841-17CCEE064EDF}"/>
              </a:ext>
            </a:extLst>
          </p:cNvPr>
          <p:cNvCxnSpPr/>
          <p:nvPr/>
        </p:nvCxnSpPr>
        <p:spPr bwMode="auto">
          <a:xfrm>
            <a:off x="2374714" y="2407443"/>
            <a:ext cx="560933" cy="1092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E61BEA84-EBE8-4A1F-3883-E6FA03D9DEC9}"/>
              </a:ext>
            </a:extLst>
          </p:cNvPr>
          <p:cNvCxnSpPr/>
          <p:nvPr/>
        </p:nvCxnSpPr>
        <p:spPr bwMode="auto">
          <a:xfrm>
            <a:off x="2374714" y="2407443"/>
            <a:ext cx="3551783" cy="1092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96FFC9DB-2685-59DF-2D8B-9BF996587AFA}"/>
              </a:ext>
            </a:extLst>
          </p:cNvPr>
          <p:cNvSpPr txBox="1"/>
          <p:nvPr/>
        </p:nvSpPr>
        <p:spPr>
          <a:xfrm>
            <a:off x="1057269" y="6158126"/>
            <a:ext cx="7059879" cy="369332"/>
          </a:xfrm>
          <a:prstGeom prst="rect">
            <a:avLst/>
          </a:prstGeom>
          <a:solidFill>
            <a:schemeClr val="bg1"/>
          </a:solidFill>
          <a:ln>
            <a:solidFill>
              <a:schemeClr val="tx1"/>
            </a:solidFill>
          </a:ln>
        </p:spPr>
        <p:txBody>
          <a:bodyPr wrap="square" rtlCol="0">
            <a:spAutoFit/>
          </a:bodyPr>
          <a:lstStyle/>
          <a:p>
            <a:pPr algn="ctr"/>
            <a:r>
              <a:rPr lang="en-US" b="1" i="1" dirty="0"/>
              <a:t>Image courtesy of the South Dakota Department of Transportation</a:t>
            </a:r>
          </a:p>
        </p:txBody>
      </p:sp>
    </p:spTree>
    <p:extLst>
      <p:ext uri="{BB962C8B-B14F-4D97-AF65-F5344CB8AC3E}">
        <p14:creationId xmlns:p14="http://schemas.microsoft.com/office/powerpoint/2010/main" val="375403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anim calcmode="lin" valueType="num">
                                      <p:cBhvr>
                                        <p:cTn id="8" dur="1000" fill="hold"/>
                                        <p:tgtEl>
                                          <p:spTgt spid="140"/>
                                        </p:tgtEl>
                                        <p:attrNameLst>
                                          <p:attrName>ppt_x</p:attrName>
                                        </p:attrNameLst>
                                      </p:cBhvr>
                                      <p:tavLst>
                                        <p:tav tm="0">
                                          <p:val>
                                            <p:strVal val="#ppt_x"/>
                                          </p:val>
                                        </p:tav>
                                        <p:tav tm="100000">
                                          <p:val>
                                            <p:strVal val="#ppt_x"/>
                                          </p:val>
                                        </p:tav>
                                      </p:tavLst>
                                    </p:anim>
                                    <p:anim calcmode="lin" valueType="num">
                                      <p:cBhvr>
                                        <p:cTn id="9" dur="1000" fill="hold"/>
                                        <p:tgtEl>
                                          <p:spTgt spid="14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1000"/>
                                        <p:tgtEl>
                                          <p:spTgt spid="131"/>
                                        </p:tgtEl>
                                      </p:cBhvr>
                                    </p:animEffect>
                                    <p:anim calcmode="lin" valueType="num">
                                      <p:cBhvr>
                                        <p:cTn id="13" dur="1000" fill="hold"/>
                                        <p:tgtEl>
                                          <p:spTgt spid="131"/>
                                        </p:tgtEl>
                                        <p:attrNameLst>
                                          <p:attrName>ppt_x</p:attrName>
                                        </p:attrNameLst>
                                      </p:cBhvr>
                                      <p:tavLst>
                                        <p:tav tm="0">
                                          <p:val>
                                            <p:strVal val="#ppt_x"/>
                                          </p:val>
                                        </p:tav>
                                        <p:tav tm="100000">
                                          <p:val>
                                            <p:strVal val="#ppt_x"/>
                                          </p:val>
                                        </p:tav>
                                      </p:tavLst>
                                    </p:anim>
                                    <p:anim calcmode="lin" valueType="num">
                                      <p:cBhvr>
                                        <p:cTn id="14"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1000"/>
                                        <p:tgtEl>
                                          <p:spTgt spid="143"/>
                                        </p:tgtEl>
                                      </p:cBhvr>
                                    </p:animEffect>
                                    <p:anim calcmode="lin" valueType="num">
                                      <p:cBhvr>
                                        <p:cTn id="20" dur="1000" fill="hold"/>
                                        <p:tgtEl>
                                          <p:spTgt spid="143"/>
                                        </p:tgtEl>
                                        <p:attrNameLst>
                                          <p:attrName>ppt_x</p:attrName>
                                        </p:attrNameLst>
                                      </p:cBhvr>
                                      <p:tavLst>
                                        <p:tav tm="0">
                                          <p:val>
                                            <p:strVal val="#ppt_x"/>
                                          </p:val>
                                        </p:tav>
                                        <p:tav tm="100000">
                                          <p:val>
                                            <p:strVal val="#ppt_x"/>
                                          </p:val>
                                        </p:tav>
                                      </p:tavLst>
                                    </p:anim>
                                    <p:anim calcmode="lin" valueType="num">
                                      <p:cBhvr>
                                        <p:cTn id="21" dur="1000" fill="hold"/>
                                        <p:tgtEl>
                                          <p:spTgt spid="14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1000"/>
                                        <p:tgtEl>
                                          <p:spTgt spid="145"/>
                                        </p:tgtEl>
                                      </p:cBhvr>
                                    </p:animEffect>
                                    <p:anim calcmode="lin" valueType="num">
                                      <p:cBhvr>
                                        <p:cTn id="25" dur="1000" fill="hold"/>
                                        <p:tgtEl>
                                          <p:spTgt spid="145"/>
                                        </p:tgtEl>
                                        <p:attrNameLst>
                                          <p:attrName>ppt_x</p:attrName>
                                        </p:attrNameLst>
                                      </p:cBhvr>
                                      <p:tavLst>
                                        <p:tav tm="0">
                                          <p:val>
                                            <p:strVal val="#ppt_x"/>
                                          </p:val>
                                        </p:tav>
                                        <p:tav tm="100000">
                                          <p:val>
                                            <p:strVal val="#ppt_x"/>
                                          </p:val>
                                        </p:tav>
                                      </p:tavLst>
                                    </p:anim>
                                    <p:anim calcmode="lin" valueType="num">
                                      <p:cBhvr>
                                        <p:cTn id="26" dur="1000" fill="hold"/>
                                        <p:tgtEl>
                                          <p:spTgt spid="14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1000"/>
                                        <p:tgtEl>
                                          <p:spTgt spid="144"/>
                                        </p:tgtEl>
                                      </p:cBhvr>
                                    </p:animEffect>
                                    <p:anim calcmode="lin" valueType="num">
                                      <p:cBhvr>
                                        <p:cTn id="30" dur="1000" fill="hold"/>
                                        <p:tgtEl>
                                          <p:spTgt spid="144"/>
                                        </p:tgtEl>
                                        <p:attrNameLst>
                                          <p:attrName>ppt_x</p:attrName>
                                        </p:attrNameLst>
                                      </p:cBhvr>
                                      <p:tavLst>
                                        <p:tav tm="0">
                                          <p:val>
                                            <p:strVal val="#ppt_x"/>
                                          </p:val>
                                        </p:tav>
                                        <p:tav tm="100000">
                                          <p:val>
                                            <p:strVal val="#ppt_x"/>
                                          </p:val>
                                        </p:tav>
                                      </p:tavLst>
                                    </p:anim>
                                    <p:anim calcmode="lin" valueType="num">
                                      <p:cBhvr>
                                        <p:cTn id="31" dur="1000" fill="hold"/>
                                        <p:tgtEl>
                                          <p:spTgt spid="144"/>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1000"/>
                                        <p:tgtEl>
                                          <p:spTgt spid="132"/>
                                        </p:tgtEl>
                                      </p:cBhvr>
                                    </p:animEffect>
                                    <p:anim calcmode="lin" valueType="num">
                                      <p:cBhvr>
                                        <p:cTn id="35" dur="1000" fill="hold"/>
                                        <p:tgtEl>
                                          <p:spTgt spid="132"/>
                                        </p:tgtEl>
                                        <p:attrNameLst>
                                          <p:attrName>ppt_x</p:attrName>
                                        </p:attrNameLst>
                                      </p:cBhvr>
                                      <p:tavLst>
                                        <p:tav tm="0">
                                          <p:val>
                                            <p:strVal val="#ppt_x"/>
                                          </p:val>
                                        </p:tav>
                                        <p:tav tm="100000">
                                          <p:val>
                                            <p:strVal val="#ppt_x"/>
                                          </p:val>
                                        </p:tav>
                                      </p:tavLst>
                                    </p:anim>
                                    <p:anim calcmode="lin" valueType="num">
                                      <p:cBhvr>
                                        <p:cTn id="3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C17DC29-B648-0044-856E-BA5D1D4084B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63394" y="726865"/>
            <a:ext cx="8217213" cy="54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Typical Section</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6FFC9DB-2685-59DF-2D8B-9BF996587AFA}"/>
              </a:ext>
            </a:extLst>
          </p:cNvPr>
          <p:cNvSpPr txBox="1"/>
          <p:nvPr/>
        </p:nvSpPr>
        <p:spPr>
          <a:xfrm>
            <a:off x="3290423" y="6291970"/>
            <a:ext cx="2867953" cy="369332"/>
          </a:xfrm>
          <a:prstGeom prst="rect">
            <a:avLst/>
          </a:prstGeom>
          <a:solidFill>
            <a:schemeClr val="bg1"/>
          </a:solidFill>
          <a:ln>
            <a:noFill/>
          </a:ln>
        </p:spPr>
        <p:txBody>
          <a:bodyPr wrap="square" rtlCol="0">
            <a:spAutoFit/>
          </a:bodyPr>
          <a:lstStyle/>
          <a:p>
            <a:pPr algn="ctr"/>
            <a:r>
              <a:rPr lang="en-US" b="1" i="1" dirty="0"/>
              <a:t>Typical Section for Grading</a:t>
            </a:r>
          </a:p>
        </p:txBody>
      </p:sp>
      <p:grpSp>
        <p:nvGrpSpPr>
          <p:cNvPr id="15" name="Group 212">
            <a:extLst>
              <a:ext uri="{FF2B5EF4-FFF2-40B4-BE49-F238E27FC236}">
                <a16:creationId xmlns:a16="http://schemas.microsoft.com/office/drawing/2014/main" id="{F39CCC3D-062E-79EB-7D0D-0001B2AE7B18}"/>
              </a:ext>
            </a:extLst>
          </p:cNvPr>
          <p:cNvGrpSpPr>
            <a:grpSpLocks/>
          </p:cNvGrpSpPr>
          <p:nvPr/>
        </p:nvGrpSpPr>
        <p:grpSpPr bwMode="auto">
          <a:xfrm>
            <a:off x="4724400" y="422367"/>
            <a:ext cx="2362200" cy="147562"/>
            <a:chOff x="2076" y="3882"/>
            <a:chExt cx="3270" cy="189"/>
          </a:xfrm>
        </p:grpSpPr>
        <p:sp>
          <p:nvSpPr>
            <p:cNvPr id="16" name="Line 582">
              <a:extLst>
                <a:ext uri="{FF2B5EF4-FFF2-40B4-BE49-F238E27FC236}">
                  <a16:creationId xmlns:a16="http://schemas.microsoft.com/office/drawing/2014/main" id="{0748E3A7-4349-C008-5178-2A7619BCDEF4}"/>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3">
              <a:extLst>
                <a:ext uri="{FF2B5EF4-FFF2-40B4-BE49-F238E27FC236}">
                  <a16:creationId xmlns:a16="http://schemas.microsoft.com/office/drawing/2014/main" id="{B5E7BA26-2019-D571-5163-3B29CA197C94}"/>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4">
              <a:extLst>
                <a:ext uri="{FF2B5EF4-FFF2-40B4-BE49-F238E27FC236}">
                  <a16:creationId xmlns:a16="http://schemas.microsoft.com/office/drawing/2014/main" id="{BEA9FED2-FAB6-551C-4005-12324A0682F7}"/>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5">
              <a:extLst>
                <a:ext uri="{FF2B5EF4-FFF2-40B4-BE49-F238E27FC236}">
                  <a16:creationId xmlns:a16="http://schemas.microsoft.com/office/drawing/2014/main" id="{0E72A0EA-4229-860D-481E-2C1C0DBFFEB1}"/>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93">
              <a:extLst>
                <a:ext uri="{FF2B5EF4-FFF2-40B4-BE49-F238E27FC236}">
                  <a16:creationId xmlns:a16="http://schemas.microsoft.com/office/drawing/2014/main" id="{B978AB84-91C8-95DD-6F55-8F16EC3E0CF6}"/>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87">
              <a:extLst>
                <a:ext uri="{FF2B5EF4-FFF2-40B4-BE49-F238E27FC236}">
                  <a16:creationId xmlns:a16="http://schemas.microsoft.com/office/drawing/2014/main" id="{1D5B60A8-184F-8A35-6DA9-9BB51590132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88">
              <a:extLst>
                <a:ext uri="{FF2B5EF4-FFF2-40B4-BE49-F238E27FC236}">
                  <a16:creationId xmlns:a16="http://schemas.microsoft.com/office/drawing/2014/main" id="{D5B34BB9-AB86-0348-DD40-9AF5773C741E}"/>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89">
              <a:extLst>
                <a:ext uri="{FF2B5EF4-FFF2-40B4-BE49-F238E27FC236}">
                  <a16:creationId xmlns:a16="http://schemas.microsoft.com/office/drawing/2014/main" id="{289D9EB8-2F51-0B22-453E-AF6662C45D67}"/>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90">
              <a:extLst>
                <a:ext uri="{FF2B5EF4-FFF2-40B4-BE49-F238E27FC236}">
                  <a16:creationId xmlns:a16="http://schemas.microsoft.com/office/drawing/2014/main" id="{FD10E582-BEAB-15F5-0E11-09BFFC1C3B82}"/>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91">
              <a:extLst>
                <a:ext uri="{FF2B5EF4-FFF2-40B4-BE49-F238E27FC236}">
                  <a16:creationId xmlns:a16="http://schemas.microsoft.com/office/drawing/2014/main" id="{1D576646-3A2E-0BC1-B64B-4C7F265449CF}"/>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92">
              <a:extLst>
                <a:ext uri="{FF2B5EF4-FFF2-40B4-BE49-F238E27FC236}">
                  <a16:creationId xmlns:a16="http://schemas.microsoft.com/office/drawing/2014/main" id="{EC450CBA-621F-2662-9017-AA13B8B24A80}"/>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TextBox 3">
            <a:extLst>
              <a:ext uri="{FF2B5EF4-FFF2-40B4-BE49-F238E27FC236}">
                <a16:creationId xmlns:a16="http://schemas.microsoft.com/office/drawing/2014/main" id="{7A4E0DDD-3AEA-CC31-18EA-BEF44CC4CDA8}"/>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B.1</a:t>
            </a:r>
          </a:p>
        </p:txBody>
      </p:sp>
    </p:spTree>
    <p:extLst>
      <p:ext uri="{BB962C8B-B14F-4D97-AF65-F5344CB8AC3E}">
        <p14:creationId xmlns:p14="http://schemas.microsoft.com/office/powerpoint/2010/main" val="1162789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Typical Section</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 name="Group 212">
            <a:extLst>
              <a:ext uri="{FF2B5EF4-FFF2-40B4-BE49-F238E27FC236}">
                <a16:creationId xmlns:a16="http://schemas.microsoft.com/office/drawing/2014/main" id="{F39CCC3D-062E-79EB-7D0D-0001B2AE7B18}"/>
              </a:ext>
            </a:extLst>
          </p:cNvPr>
          <p:cNvGrpSpPr>
            <a:grpSpLocks/>
          </p:cNvGrpSpPr>
          <p:nvPr/>
        </p:nvGrpSpPr>
        <p:grpSpPr bwMode="auto">
          <a:xfrm>
            <a:off x="4724400" y="422367"/>
            <a:ext cx="2362200" cy="147562"/>
            <a:chOff x="2076" y="3882"/>
            <a:chExt cx="3270" cy="189"/>
          </a:xfrm>
        </p:grpSpPr>
        <p:sp>
          <p:nvSpPr>
            <p:cNvPr id="16" name="Line 582">
              <a:extLst>
                <a:ext uri="{FF2B5EF4-FFF2-40B4-BE49-F238E27FC236}">
                  <a16:creationId xmlns:a16="http://schemas.microsoft.com/office/drawing/2014/main" id="{0748E3A7-4349-C008-5178-2A7619BCDEF4}"/>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3">
              <a:extLst>
                <a:ext uri="{FF2B5EF4-FFF2-40B4-BE49-F238E27FC236}">
                  <a16:creationId xmlns:a16="http://schemas.microsoft.com/office/drawing/2014/main" id="{B5E7BA26-2019-D571-5163-3B29CA197C94}"/>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4">
              <a:extLst>
                <a:ext uri="{FF2B5EF4-FFF2-40B4-BE49-F238E27FC236}">
                  <a16:creationId xmlns:a16="http://schemas.microsoft.com/office/drawing/2014/main" id="{BEA9FED2-FAB6-551C-4005-12324A0682F7}"/>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5">
              <a:extLst>
                <a:ext uri="{FF2B5EF4-FFF2-40B4-BE49-F238E27FC236}">
                  <a16:creationId xmlns:a16="http://schemas.microsoft.com/office/drawing/2014/main" id="{0E72A0EA-4229-860D-481E-2C1C0DBFFEB1}"/>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93">
              <a:extLst>
                <a:ext uri="{FF2B5EF4-FFF2-40B4-BE49-F238E27FC236}">
                  <a16:creationId xmlns:a16="http://schemas.microsoft.com/office/drawing/2014/main" id="{B978AB84-91C8-95DD-6F55-8F16EC3E0CF6}"/>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87">
              <a:extLst>
                <a:ext uri="{FF2B5EF4-FFF2-40B4-BE49-F238E27FC236}">
                  <a16:creationId xmlns:a16="http://schemas.microsoft.com/office/drawing/2014/main" id="{1D5B60A8-184F-8A35-6DA9-9BB51590132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88">
              <a:extLst>
                <a:ext uri="{FF2B5EF4-FFF2-40B4-BE49-F238E27FC236}">
                  <a16:creationId xmlns:a16="http://schemas.microsoft.com/office/drawing/2014/main" id="{D5B34BB9-AB86-0348-DD40-9AF5773C741E}"/>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89">
              <a:extLst>
                <a:ext uri="{FF2B5EF4-FFF2-40B4-BE49-F238E27FC236}">
                  <a16:creationId xmlns:a16="http://schemas.microsoft.com/office/drawing/2014/main" id="{289D9EB8-2F51-0B22-453E-AF6662C45D67}"/>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90">
              <a:extLst>
                <a:ext uri="{FF2B5EF4-FFF2-40B4-BE49-F238E27FC236}">
                  <a16:creationId xmlns:a16="http://schemas.microsoft.com/office/drawing/2014/main" id="{FD10E582-BEAB-15F5-0E11-09BFFC1C3B82}"/>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91">
              <a:extLst>
                <a:ext uri="{FF2B5EF4-FFF2-40B4-BE49-F238E27FC236}">
                  <a16:creationId xmlns:a16="http://schemas.microsoft.com/office/drawing/2014/main" id="{1D576646-3A2E-0BC1-B64B-4C7F265449CF}"/>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92">
              <a:extLst>
                <a:ext uri="{FF2B5EF4-FFF2-40B4-BE49-F238E27FC236}">
                  <a16:creationId xmlns:a16="http://schemas.microsoft.com/office/drawing/2014/main" id="{EC450CBA-621F-2662-9017-AA13B8B24A80}"/>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TextBox 3">
            <a:extLst>
              <a:ext uri="{FF2B5EF4-FFF2-40B4-BE49-F238E27FC236}">
                <a16:creationId xmlns:a16="http://schemas.microsoft.com/office/drawing/2014/main" id="{7A4E0DDD-3AEA-CC31-18EA-BEF44CC4CDA8}"/>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B.1</a:t>
            </a:r>
          </a:p>
        </p:txBody>
      </p:sp>
      <p:sp>
        <p:nvSpPr>
          <p:cNvPr id="81" name="TextBox 80">
            <a:extLst>
              <a:ext uri="{FF2B5EF4-FFF2-40B4-BE49-F238E27FC236}">
                <a16:creationId xmlns:a16="http://schemas.microsoft.com/office/drawing/2014/main" id="{116FF757-0EE1-A641-0AC5-60F768A22B64}"/>
              </a:ext>
            </a:extLst>
          </p:cNvPr>
          <p:cNvSpPr txBox="1"/>
          <p:nvPr/>
        </p:nvSpPr>
        <p:spPr>
          <a:xfrm>
            <a:off x="3620466" y="6194410"/>
            <a:ext cx="2801667" cy="369332"/>
          </a:xfrm>
          <a:prstGeom prst="rect">
            <a:avLst/>
          </a:prstGeom>
          <a:solidFill>
            <a:schemeClr val="bg1"/>
          </a:solidFill>
        </p:spPr>
        <p:txBody>
          <a:bodyPr wrap="square" rtlCol="0">
            <a:spAutoFit/>
          </a:bodyPr>
          <a:lstStyle/>
          <a:p>
            <a:pPr algn="ctr"/>
            <a:r>
              <a:rPr lang="en-US" b="1" i="1" dirty="0"/>
              <a:t>Typical Section for Grading.</a:t>
            </a:r>
          </a:p>
        </p:txBody>
      </p:sp>
      <p:pic>
        <p:nvPicPr>
          <p:cNvPr id="82" name="Picture 2">
            <a:extLst>
              <a:ext uri="{FF2B5EF4-FFF2-40B4-BE49-F238E27FC236}">
                <a16:creationId xmlns:a16="http://schemas.microsoft.com/office/drawing/2014/main" id="{D52DFDE8-A6B2-533F-79F5-5FF9A359508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7223" y="1859574"/>
            <a:ext cx="9069554" cy="196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3" name="Group 82">
            <a:extLst>
              <a:ext uri="{FF2B5EF4-FFF2-40B4-BE49-F238E27FC236}">
                <a16:creationId xmlns:a16="http://schemas.microsoft.com/office/drawing/2014/main" id="{FEBFD776-8AF4-8F25-E55F-91B5F9CE9E60}"/>
              </a:ext>
            </a:extLst>
          </p:cNvPr>
          <p:cNvGrpSpPr/>
          <p:nvPr/>
        </p:nvGrpSpPr>
        <p:grpSpPr>
          <a:xfrm>
            <a:off x="38925" y="1826188"/>
            <a:ext cx="5591312" cy="4387256"/>
            <a:chOff x="503386" y="-1232787"/>
            <a:chExt cx="5983624" cy="4600273"/>
          </a:xfrm>
        </p:grpSpPr>
        <p:sp>
          <p:nvSpPr>
            <p:cNvPr id="84" name="Text Box 1063">
              <a:extLst>
                <a:ext uri="{FF2B5EF4-FFF2-40B4-BE49-F238E27FC236}">
                  <a16:creationId xmlns:a16="http://schemas.microsoft.com/office/drawing/2014/main" id="{1E3CA4DF-10C9-FAAC-3109-FE79E16DBF1C}"/>
                </a:ext>
              </a:extLst>
            </p:cNvPr>
            <p:cNvSpPr txBox="1">
              <a:spLocks noChangeArrowheads="1"/>
            </p:cNvSpPr>
            <p:nvPr/>
          </p:nvSpPr>
          <p:spPr bwMode="auto">
            <a:xfrm>
              <a:off x="711070" y="2108877"/>
              <a:ext cx="5775940" cy="12586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r>
                <a:rPr lang="en-US" sz="1800" dirty="0"/>
                <a:t>The table shows areas where this typical section applies (station ranges) and also provides values for dimensions shown on section.</a:t>
              </a:r>
            </a:p>
          </p:txBody>
        </p:sp>
        <p:sp>
          <p:nvSpPr>
            <p:cNvPr id="85" name="Oval 1064">
              <a:extLst>
                <a:ext uri="{FF2B5EF4-FFF2-40B4-BE49-F238E27FC236}">
                  <a16:creationId xmlns:a16="http://schemas.microsoft.com/office/drawing/2014/main" id="{0098CC10-D282-3656-A53B-F90FA3D57FCF}"/>
                </a:ext>
              </a:extLst>
            </p:cNvPr>
            <p:cNvSpPr>
              <a:spLocks noChangeArrowheads="1"/>
            </p:cNvSpPr>
            <p:nvPr/>
          </p:nvSpPr>
          <p:spPr bwMode="auto">
            <a:xfrm>
              <a:off x="503386" y="-1232787"/>
              <a:ext cx="2438400" cy="230369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86" name="Line 1065">
              <a:extLst>
                <a:ext uri="{FF2B5EF4-FFF2-40B4-BE49-F238E27FC236}">
                  <a16:creationId xmlns:a16="http://schemas.microsoft.com/office/drawing/2014/main" id="{E6014BDE-E626-B88E-7294-61B89AFA0557}"/>
                </a:ext>
              </a:extLst>
            </p:cNvPr>
            <p:cNvSpPr>
              <a:spLocks noChangeShapeType="1"/>
            </p:cNvSpPr>
            <p:nvPr/>
          </p:nvSpPr>
          <p:spPr bwMode="auto">
            <a:xfrm flipH="1" flipV="1">
              <a:off x="2179785" y="994703"/>
              <a:ext cx="1298852" cy="111417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 name="Group 86">
            <a:extLst>
              <a:ext uri="{FF2B5EF4-FFF2-40B4-BE49-F238E27FC236}">
                <a16:creationId xmlns:a16="http://schemas.microsoft.com/office/drawing/2014/main" id="{4F553606-FF50-99DC-4835-8736CE239230}"/>
              </a:ext>
            </a:extLst>
          </p:cNvPr>
          <p:cNvGrpSpPr/>
          <p:nvPr/>
        </p:nvGrpSpPr>
        <p:grpSpPr>
          <a:xfrm>
            <a:off x="2473020" y="1641522"/>
            <a:ext cx="1115434" cy="994839"/>
            <a:chOff x="1743978" y="3269764"/>
            <a:chExt cx="1115434" cy="994839"/>
          </a:xfrm>
        </p:grpSpPr>
        <p:sp>
          <p:nvSpPr>
            <p:cNvPr id="88" name="TextBox 87">
              <a:extLst>
                <a:ext uri="{FF2B5EF4-FFF2-40B4-BE49-F238E27FC236}">
                  <a16:creationId xmlns:a16="http://schemas.microsoft.com/office/drawing/2014/main" id="{10A443BB-8FEA-6BDF-5AF7-408E9F7BB0DB}"/>
                </a:ext>
              </a:extLst>
            </p:cNvPr>
            <p:cNvSpPr txBox="1"/>
            <p:nvPr/>
          </p:nvSpPr>
          <p:spPr>
            <a:xfrm>
              <a:off x="1743978" y="3269764"/>
              <a:ext cx="1115434" cy="369332"/>
            </a:xfrm>
            <a:prstGeom prst="rect">
              <a:avLst/>
            </a:prstGeom>
            <a:solidFill>
              <a:schemeClr val="bg1"/>
            </a:solidFill>
          </p:spPr>
          <p:txBody>
            <a:bodyPr wrap="none" rtlCol="0">
              <a:spAutoFit/>
            </a:bodyPr>
            <a:lstStyle/>
            <a:p>
              <a:r>
                <a:rPr lang="en-US" b="1" dirty="0"/>
                <a:t>Foreslope</a:t>
              </a:r>
            </a:p>
          </p:txBody>
        </p:sp>
        <p:cxnSp>
          <p:nvCxnSpPr>
            <p:cNvPr id="89" name="Straight Arrow Connector 88">
              <a:extLst>
                <a:ext uri="{FF2B5EF4-FFF2-40B4-BE49-F238E27FC236}">
                  <a16:creationId xmlns:a16="http://schemas.microsoft.com/office/drawing/2014/main" id="{3909982F-5235-A6E4-EAFB-3581FBF748B8}"/>
                </a:ext>
              </a:extLst>
            </p:cNvPr>
            <p:cNvCxnSpPr>
              <a:stCxn id="88" idx="2"/>
            </p:cNvCxnSpPr>
            <p:nvPr/>
          </p:nvCxnSpPr>
          <p:spPr bwMode="auto">
            <a:xfrm>
              <a:off x="2301695" y="3639096"/>
              <a:ext cx="527865" cy="62550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89">
            <a:extLst>
              <a:ext uri="{FF2B5EF4-FFF2-40B4-BE49-F238E27FC236}">
                <a16:creationId xmlns:a16="http://schemas.microsoft.com/office/drawing/2014/main" id="{4B21E709-CAE9-1E00-2982-4B18DCBF7A96}"/>
              </a:ext>
            </a:extLst>
          </p:cNvPr>
          <p:cNvGrpSpPr/>
          <p:nvPr/>
        </p:nvGrpSpPr>
        <p:grpSpPr>
          <a:xfrm>
            <a:off x="6604001" y="1666502"/>
            <a:ext cx="1115434" cy="971275"/>
            <a:chOff x="6604001" y="1238525"/>
            <a:chExt cx="1115434" cy="971275"/>
          </a:xfrm>
        </p:grpSpPr>
        <p:sp>
          <p:nvSpPr>
            <p:cNvPr id="91" name="TextBox 90">
              <a:extLst>
                <a:ext uri="{FF2B5EF4-FFF2-40B4-BE49-F238E27FC236}">
                  <a16:creationId xmlns:a16="http://schemas.microsoft.com/office/drawing/2014/main" id="{89591FF1-F96B-CF7E-FBC0-4C29D60BD260}"/>
                </a:ext>
              </a:extLst>
            </p:cNvPr>
            <p:cNvSpPr txBox="1"/>
            <p:nvPr/>
          </p:nvSpPr>
          <p:spPr>
            <a:xfrm>
              <a:off x="6604001" y="1238525"/>
              <a:ext cx="1115434" cy="369332"/>
            </a:xfrm>
            <a:prstGeom prst="rect">
              <a:avLst/>
            </a:prstGeom>
            <a:solidFill>
              <a:schemeClr val="bg1"/>
            </a:solidFill>
          </p:spPr>
          <p:txBody>
            <a:bodyPr wrap="none" rtlCol="0">
              <a:spAutoFit/>
            </a:bodyPr>
            <a:lstStyle/>
            <a:p>
              <a:r>
                <a:rPr lang="en-US" b="1" dirty="0"/>
                <a:t>Foreslope</a:t>
              </a:r>
            </a:p>
          </p:txBody>
        </p:sp>
        <p:cxnSp>
          <p:nvCxnSpPr>
            <p:cNvPr id="92" name="Straight Arrow Connector 91">
              <a:extLst>
                <a:ext uri="{FF2B5EF4-FFF2-40B4-BE49-F238E27FC236}">
                  <a16:creationId xmlns:a16="http://schemas.microsoft.com/office/drawing/2014/main" id="{167D71BE-D4E4-A218-162E-66E79C5A20B9}"/>
                </a:ext>
              </a:extLst>
            </p:cNvPr>
            <p:cNvCxnSpPr>
              <a:stCxn id="91" idx="2"/>
            </p:cNvCxnSpPr>
            <p:nvPr/>
          </p:nvCxnSpPr>
          <p:spPr bwMode="auto">
            <a:xfrm flipH="1">
              <a:off x="7120351" y="1607857"/>
              <a:ext cx="41367" cy="601943"/>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92">
            <a:extLst>
              <a:ext uri="{FF2B5EF4-FFF2-40B4-BE49-F238E27FC236}">
                <a16:creationId xmlns:a16="http://schemas.microsoft.com/office/drawing/2014/main" id="{2E5E930D-1F69-11E6-9F0F-EEB400AAD096}"/>
              </a:ext>
            </a:extLst>
          </p:cNvPr>
          <p:cNvGrpSpPr/>
          <p:nvPr/>
        </p:nvGrpSpPr>
        <p:grpSpPr>
          <a:xfrm>
            <a:off x="7711199" y="2768129"/>
            <a:ext cx="1142942" cy="953594"/>
            <a:chOff x="7506452" y="2365390"/>
            <a:chExt cx="1142942" cy="953594"/>
          </a:xfrm>
        </p:grpSpPr>
        <p:cxnSp>
          <p:nvCxnSpPr>
            <p:cNvPr id="94" name="Straight Arrow Connector 93">
              <a:extLst>
                <a:ext uri="{FF2B5EF4-FFF2-40B4-BE49-F238E27FC236}">
                  <a16:creationId xmlns:a16="http://schemas.microsoft.com/office/drawing/2014/main" id="{157D0080-8181-E896-4497-B6E6C50FC870}"/>
                </a:ext>
              </a:extLst>
            </p:cNvPr>
            <p:cNvCxnSpPr>
              <a:stCxn id="95" idx="0"/>
            </p:cNvCxnSpPr>
            <p:nvPr/>
          </p:nvCxnSpPr>
          <p:spPr bwMode="auto">
            <a:xfrm flipV="1">
              <a:off x="8077923" y="2365390"/>
              <a:ext cx="0" cy="584262"/>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TextBox 94">
              <a:extLst>
                <a:ext uri="{FF2B5EF4-FFF2-40B4-BE49-F238E27FC236}">
                  <a16:creationId xmlns:a16="http://schemas.microsoft.com/office/drawing/2014/main" id="{1B69796C-6E8E-2081-F5D2-2D5D033DCCDB}"/>
                </a:ext>
              </a:extLst>
            </p:cNvPr>
            <p:cNvSpPr txBox="1"/>
            <p:nvPr/>
          </p:nvSpPr>
          <p:spPr>
            <a:xfrm>
              <a:off x="7506452" y="2949652"/>
              <a:ext cx="1142942" cy="369332"/>
            </a:xfrm>
            <a:prstGeom prst="rect">
              <a:avLst/>
            </a:prstGeom>
            <a:solidFill>
              <a:schemeClr val="bg1"/>
            </a:solidFill>
          </p:spPr>
          <p:txBody>
            <a:bodyPr wrap="none" rtlCol="0">
              <a:spAutoFit/>
            </a:bodyPr>
            <a:lstStyle/>
            <a:p>
              <a:r>
                <a:rPr lang="en-US" b="1" dirty="0" err="1"/>
                <a:t>Backslope</a:t>
              </a:r>
              <a:endParaRPr lang="en-US" b="1" dirty="0"/>
            </a:p>
          </p:txBody>
        </p:sp>
      </p:grpSp>
      <p:grpSp>
        <p:nvGrpSpPr>
          <p:cNvPr id="96" name="Group 95">
            <a:extLst>
              <a:ext uri="{FF2B5EF4-FFF2-40B4-BE49-F238E27FC236}">
                <a16:creationId xmlns:a16="http://schemas.microsoft.com/office/drawing/2014/main" id="{19604E35-842B-F5B5-9DEC-29863F6C47E6}"/>
              </a:ext>
            </a:extLst>
          </p:cNvPr>
          <p:cNvGrpSpPr/>
          <p:nvPr/>
        </p:nvGrpSpPr>
        <p:grpSpPr>
          <a:xfrm>
            <a:off x="6528999" y="2997655"/>
            <a:ext cx="1177851" cy="595481"/>
            <a:chOff x="6328601" y="2590800"/>
            <a:chExt cx="1177851" cy="595481"/>
          </a:xfrm>
          <a:solidFill>
            <a:schemeClr val="bg1"/>
          </a:solidFill>
        </p:grpSpPr>
        <p:sp>
          <p:nvSpPr>
            <p:cNvPr id="97" name="TextBox 96">
              <a:extLst>
                <a:ext uri="{FF2B5EF4-FFF2-40B4-BE49-F238E27FC236}">
                  <a16:creationId xmlns:a16="http://schemas.microsoft.com/office/drawing/2014/main" id="{BC1EA94E-B645-B5F1-4964-CE2A684ED3F3}"/>
                </a:ext>
              </a:extLst>
            </p:cNvPr>
            <p:cNvSpPr txBox="1"/>
            <p:nvPr/>
          </p:nvSpPr>
          <p:spPr>
            <a:xfrm>
              <a:off x="6328601" y="2816949"/>
              <a:ext cx="683392" cy="369332"/>
            </a:xfrm>
            <a:prstGeom prst="rect">
              <a:avLst/>
            </a:prstGeom>
            <a:grpFill/>
          </p:spPr>
          <p:txBody>
            <a:bodyPr wrap="none" rtlCol="0">
              <a:spAutoFit/>
            </a:bodyPr>
            <a:lstStyle/>
            <a:p>
              <a:r>
                <a:rPr lang="en-US" b="1" dirty="0"/>
                <a:t>Ditch</a:t>
              </a:r>
            </a:p>
          </p:txBody>
        </p:sp>
        <p:cxnSp>
          <p:nvCxnSpPr>
            <p:cNvPr id="98" name="Straight Connector 97">
              <a:extLst>
                <a:ext uri="{FF2B5EF4-FFF2-40B4-BE49-F238E27FC236}">
                  <a16:creationId xmlns:a16="http://schemas.microsoft.com/office/drawing/2014/main" id="{7F2D60B8-9140-0B12-27EE-8C1F994D0477}"/>
                </a:ext>
              </a:extLst>
            </p:cNvPr>
            <p:cNvCxnSpPr>
              <a:stCxn id="97" idx="3"/>
            </p:cNvCxnSpPr>
            <p:nvPr/>
          </p:nvCxnSpPr>
          <p:spPr bwMode="auto">
            <a:xfrm flipV="1">
              <a:off x="7011993" y="2590800"/>
              <a:ext cx="494459" cy="410815"/>
            </a:xfrm>
            <a:prstGeom prst="line">
              <a:avLst/>
            </a:prstGeom>
            <a:grp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98">
            <a:extLst>
              <a:ext uri="{FF2B5EF4-FFF2-40B4-BE49-F238E27FC236}">
                <a16:creationId xmlns:a16="http://schemas.microsoft.com/office/drawing/2014/main" id="{0D1BF504-6568-3550-BA1F-117CFE4FC957}"/>
              </a:ext>
            </a:extLst>
          </p:cNvPr>
          <p:cNvGrpSpPr/>
          <p:nvPr/>
        </p:nvGrpSpPr>
        <p:grpSpPr>
          <a:xfrm>
            <a:off x="5180200" y="845001"/>
            <a:ext cx="450038" cy="465305"/>
            <a:chOff x="4499831" y="4598894"/>
            <a:chExt cx="332143" cy="447838"/>
          </a:xfrm>
        </p:grpSpPr>
        <p:sp>
          <p:nvSpPr>
            <p:cNvPr id="100" name="TextBox 99">
              <a:extLst>
                <a:ext uri="{FF2B5EF4-FFF2-40B4-BE49-F238E27FC236}">
                  <a16:creationId xmlns:a16="http://schemas.microsoft.com/office/drawing/2014/main" id="{3596E878-469E-C896-4D0F-AFF5268A0DD6}"/>
                </a:ext>
              </a:extLst>
            </p:cNvPr>
            <p:cNvSpPr txBox="1"/>
            <p:nvPr/>
          </p:nvSpPr>
          <p:spPr>
            <a:xfrm>
              <a:off x="4499831" y="4598894"/>
              <a:ext cx="332143" cy="338554"/>
            </a:xfrm>
            <a:prstGeom prst="rect">
              <a:avLst/>
            </a:prstGeom>
            <a:solidFill>
              <a:schemeClr val="bg1"/>
            </a:solidFill>
          </p:spPr>
          <p:txBody>
            <a:bodyPr wrap="none" rtlCol="0">
              <a:spAutoFit/>
            </a:bodyPr>
            <a:lstStyle/>
            <a:p>
              <a:r>
                <a:rPr lang="en-US" sz="1600" dirty="0"/>
                <a:t>C</a:t>
              </a:r>
            </a:p>
          </p:txBody>
        </p:sp>
        <p:sp>
          <p:nvSpPr>
            <p:cNvPr id="101" name="TextBox 100">
              <a:extLst>
                <a:ext uri="{FF2B5EF4-FFF2-40B4-BE49-F238E27FC236}">
                  <a16:creationId xmlns:a16="http://schemas.microsoft.com/office/drawing/2014/main" id="{A6DB60AB-16F9-E21B-41E4-910AD3176198}"/>
                </a:ext>
              </a:extLst>
            </p:cNvPr>
            <p:cNvSpPr txBox="1"/>
            <p:nvPr/>
          </p:nvSpPr>
          <p:spPr>
            <a:xfrm>
              <a:off x="4549165" y="4661642"/>
              <a:ext cx="215556" cy="385090"/>
            </a:xfrm>
            <a:prstGeom prst="rect">
              <a:avLst/>
            </a:prstGeom>
            <a:noFill/>
          </p:spPr>
          <p:txBody>
            <a:bodyPr wrap="none" rtlCol="0">
              <a:spAutoFit/>
            </a:bodyPr>
            <a:lstStyle/>
            <a:p>
              <a:r>
                <a:rPr lang="en-US" sz="2000" dirty="0"/>
                <a:t>L</a:t>
              </a:r>
            </a:p>
          </p:txBody>
        </p:sp>
      </p:grpSp>
      <p:sp>
        <p:nvSpPr>
          <p:cNvPr id="102" name="TextBox 101">
            <a:extLst>
              <a:ext uri="{FF2B5EF4-FFF2-40B4-BE49-F238E27FC236}">
                <a16:creationId xmlns:a16="http://schemas.microsoft.com/office/drawing/2014/main" id="{393D5576-D14B-B365-5259-9633AF0AFA16}"/>
              </a:ext>
            </a:extLst>
          </p:cNvPr>
          <p:cNvSpPr txBox="1"/>
          <p:nvPr/>
        </p:nvSpPr>
        <p:spPr>
          <a:xfrm>
            <a:off x="3030737" y="3810247"/>
            <a:ext cx="888385" cy="646331"/>
          </a:xfrm>
          <a:prstGeom prst="rect">
            <a:avLst/>
          </a:prstGeom>
          <a:noFill/>
        </p:spPr>
        <p:txBody>
          <a:bodyPr wrap="none" rtlCol="0">
            <a:spAutoFit/>
          </a:bodyPr>
          <a:lstStyle/>
          <a:p>
            <a:pPr algn="ctr"/>
            <a:r>
              <a:rPr lang="en-US" b="1" dirty="0"/>
              <a:t>Fill</a:t>
            </a:r>
          </a:p>
          <a:p>
            <a:r>
              <a:rPr lang="en-US" b="1" dirty="0"/>
              <a:t>Section</a:t>
            </a:r>
          </a:p>
        </p:txBody>
      </p:sp>
      <p:sp>
        <p:nvSpPr>
          <p:cNvPr id="103" name="TextBox 102">
            <a:extLst>
              <a:ext uri="{FF2B5EF4-FFF2-40B4-BE49-F238E27FC236}">
                <a16:creationId xmlns:a16="http://schemas.microsoft.com/office/drawing/2014/main" id="{EA0A6F93-1D78-830A-D488-DDF0843527F4}"/>
              </a:ext>
            </a:extLst>
          </p:cNvPr>
          <p:cNvSpPr txBox="1"/>
          <p:nvPr/>
        </p:nvSpPr>
        <p:spPr>
          <a:xfrm>
            <a:off x="6987844" y="3810247"/>
            <a:ext cx="888385" cy="646331"/>
          </a:xfrm>
          <a:prstGeom prst="rect">
            <a:avLst/>
          </a:prstGeom>
          <a:noFill/>
        </p:spPr>
        <p:txBody>
          <a:bodyPr wrap="none" rtlCol="0">
            <a:spAutoFit/>
          </a:bodyPr>
          <a:lstStyle/>
          <a:p>
            <a:pPr algn="ctr"/>
            <a:r>
              <a:rPr lang="en-US" b="1" dirty="0"/>
              <a:t>Cut</a:t>
            </a:r>
          </a:p>
          <a:p>
            <a:pPr algn="ctr"/>
            <a:r>
              <a:rPr lang="en-US" b="1" dirty="0"/>
              <a:t>Section</a:t>
            </a:r>
          </a:p>
        </p:txBody>
      </p:sp>
      <p:sp>
        <p:nvSpPr>
          <p:cNvPr id="104" name="TextBox 103">
            <a:extLst>
              <a:ext uri="{FF2B5EF4-FFF2-40B4-BE49-F238E27FC236}">
                <a16:creationId xmlns:a16="http://schemas.microsoft.com/office/drawing/2014/main" id="{17BE2CEE-0C03-FD9B-2788-FE8E0C006E56}"/>
              </a:ext>
            </a:extLst>
          </p:cNvPr>
          <p:cNvSpPr txBox="1"/>
          <p:nvPr/>
        </p:nvSpPr>
        <p:spPr>
          <a:xfrm>
            <a:off x="3131362" y="743674"/>
            <a:ext cx="1352614" cy="461665"/>
          </a:xfrm>
          <a:prstGeom prst="rect">
            <a:avLst/>
          </a:prstGeom>
          <a:noFill/>
        </p:spPr>
        <p:txBody>
          <a:bodyPr wrap="none" rtlCol="0">
            <a:spAutoFit/>
          </a:bodyPr>
          <a:lstStyle/>
          <a:p>
            <a:pPr algn="ctr"/>
            <a:r>
              <a:rPr lang="en-US" sz="2400" b="1" u="sng" dirty="0"/>
              <a:t>Left  Side</a:t>
            </a:r>
          </a:p>
        </p:txBody>
      </p:sp>
      <p:sp>
        <p:nvSpPr>
          <p:cNvPr id="105" name="TextBox 104">
            <a:extLst>
              <a:ext uri="{FF2B5EF4-FFF2-40B4-BE49-F238E27FC236}">
                <a16:creationId xmlns:a16="http://schemas.microsoft.com/office/drawing/2014/main" id="{D430D5E2-1D25-60DD-E6E8-41D9CEE5935F}"/>
              </a:ext>
            </a:extLst>
          </p:cNvPr>
          <p:cNvSpPr txBox="1"/>
          <p:nvPr/>
        </p:nvSpPr>
        <p:spPr>
          <a:xfrm>
            <a:off x="6104809" y="734051"/>
            <a:ext cx="1528303" cy="461665"/>
          </a:xfrm>
          <a:prstGeom prst="rect">
            <a:avLst/>
          </a:prstGeom>
          <a:noFill/>
        </p:spPr>
        <p:txBody>
          <a:bodyPr wrap="none" rtlCol="0">
            <a:spAutoFit/>
          </a:bodyPr>
          <a:lstStyle/>
          <a:p>
            <a:pPr algn="ctr"/>
            <a:r>
              <a:rPr lang="en-US" sz="2400" b="1" u="sng" dirty="0"/>
              <a:t>Right  Side</a:t>
            </a:r>
          </a:p>
        </p:txBody>
      </p:sp>
      <p:cxnSp>
        <p:nvCxnSpPr>
          <p:cNvPr id="106" name="Straight Connector 105">
            <a:extLst>
              <a:ext uri="{FF2B5EF4-FFF2-40B4-BE49-F238E27FC236}">
                <a16:creationId xmlns:a16="http://schemas.microsoft.com/office/drawing/2014/main" id="{F8D121E9-DD1F-BE84-E76F-04601061B1BF}"/>
              </a:ext>
            </a:extLst>
          </p:cNvPr>
          <p:cNvCxnSpPr>
            <a:stCxn id="101" idx="2"/>
          </p:cNvCxnSpPr>
          <p:nvPr/>
        </p:nvCxnSpPr>
        <p:spPr>
          <a:xfrm>
            <a:off x="5393079" y="1310306"/>
            <a:ext cx="0" cy="3261693"/>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F2520F65-919E-FFE2-6FC4-51550511E0BE}"/>
              </a:ext>
            </a:extLst>
          </p:cNvPr>
          <p:cNvSpPr txBox="1"/>
          <p:nvPr/>
        </p:nvSpPr>
        <p:spPr>
          <a:xfrm>
            <a:off x="5539114" y="4706186"/>
            <a:ext cx="3353972" cy="1200329"/>
          </a:xfrm>
          <a:prstGeom prst="rect">
            <a:avLst/>
          </a:prstGeom>
          <a:solidFill>
            <a:srgbClr val="FFFF00"/>
          </a:solidFill>
        </p:spPr>
        <p:txBody>
          <a:bodyPr wrap="square" rtlCol="0">
            <a:spAutoFit/>
          </a:bodyPr>
          <a:lstStyle/>
          <a:p>
            <a:pPr algn="ctr"/>
            <a:r>
              <a:rPr lang="en-US" b="1" dirty="0"/>
              <a:t>NOTE:</a:t>
            </a:r>
          </a:p>
          <a:p>
            <a:pPr algn="ctr"/>
            <a:r>
              <a:rPr lang="en-US" dirty="0"/>
              <a:t>Longitudinal utility installations are </a:t>
            </a:r>
            <a:r>
              <a:rPr lang="en-US" b="1" dirty="0"/>
              <a:t>NOT</a:t>
            </a:r>
            <a:r>
              <a:rPr lang="en-US" dirty="0"/>
              <a:t> allowed in the foreslope or ditch bottom.</a:t>
            </a:r>
          </a:p>
        </p:txBody>
      </p:sp>
      <p:grpSp>
        <p:nvGrpSpPr>
          <p:cNvPr id="108" name="Group 107">
            <a:extLst>
              <a:ext uri="{FF2B5EF4-FFF2-40B4-BE49-F238E27FC236}">
                <a16:creationId xmlns:a16="http://schemas.microsoft.com/office/drawing/2014/main" id="{2ADFAE16-8C79-3309-3A38-1D29028BF6B7}"/>
              </a:ext>
            </a:extLst>
          </p:cNvPr>
          <p:cNvGrpSpPr/>
          <p:nvPr/>
        </p:nvGrpSpPr>
        <p:grpSpPr>
          <a:xfrm>
            <a:off x="3801874" y="2636361"/>
            <a:ext cx="1287147" cy="1070230"/>
            <a:chOff x="1743978" y="2845865"/>
            <a:chExt cx="1955920" cy="1070230"/>
          </a:xfrm>
        </p:grpSpPr>
        <p:sp>
          <p:nvSpPr>
            <p:cNvPr id="109" name="TextBox 108">
              <a:extLst>
                <a:ext uri="{FF2B5EF4-FFF2-40B4-BE49-F238E27FC236}">
                  <a16:creationId xmlns:a16="http://schemas.microsoft.com/office/drawing/2014/main" id="{BE82F027-FB36-889F-4226-BB3C52C98AB7}"/>
                </a:ext>
              </a:extLst>
            </p:cNvPr>
            <p:cNvSpPr txBox="1"/>
            <p:nvPr/>
          </p:nvSpPr>
          <p:spPr>
            <a:xfrm>
              <a:off x="1743978" y="3269764"/>
              <a:ext cx="1955920" cy="646331"/>
            </a:xfrm>
            <a:prstGeom prst="rect">
              <a:avLst/>
            </a:prstGeom>
            <a:solidFill>
              <a:schemeClr val="bg1"/>
            </a:solidFill>
          </p:spPr>
          <p:txBody>
            <a:bodyPr wrap="none" rtlCol="0">
              <a:spAutoFit/>
            </a:bodyPr>
            <a:lstStyle/>
            <a:p>
              <a:r>
                <a:rPr lang="en-US" b="1" dirty="0"/>
                <a:t>Shoulder</a:t>
              </a:r>
            </a:p>
            <a:p>
              <a:r>
                <a:rPr lang="en-US" b="1" dirty="0"/>
                <a:t>Break Point</a:t>
              </a:r>
            </a:p>
          </p:txBody>
        </p:sp>
        <p:cxnSp>
          <p:nvCxnSpPr>
            <p:cNvPr id="110" name="Straight Arrow Connector 109">
              <a:extLst>
                <a:ext uri="{FF2B5EF4-FFF2-40B4-BE49-F238E27FC236}">
                  <a16:creationId xmlns:a16="http://schemas.microsoft.com/office/drawing/2014/main" id="{3FB06B30-04F5-6D47-394F-DF1112EA981D}"/>
                </a:ext>
              </a:extLst>
            </p:cNvPr>
            <p:cNvCxnSpPr>
              <a:stCxn id="109" idx="0"/>
            </p:cNvCxnSpPr>
            <p:nvPr/>
          </p:nvCxnSpPr>
          <p:spPr bwMode="auto">
            <a:xfrm flipH="1" flipV="1">
              <a:off x="2219493" y="2845865"/>
              <a:ext cx="502445" cy="42389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 name="Straight Arrow Connector 110">
            <a:extLst>
              <a:ext uri="{FF2B5EF4-FFF2-40B4-BE49-F238E27FC236}">
                <a16:creationId xmlns:a16="http://schemas.microsoft.com/office/drawing/2014/main" id="{836DCA96-0078-3C46-6DEA-A67863AC0C8D}"/>
              </a:ext>
            </a:extLst>
          </p:cNvPr>
          <p:cNvCxnSpPr>
            <a:stCxn id="109" idx="0"/>
          </p:cNvCxnSpPr>
          <p:nvPr/>
        </p:nvCxnSpPr>
        <p:spPr bwMode="auto">
          <a:xfrm flipV="1">
            <a:off x="4445448" y="2636361"/>
            <a:ext cx="2310821" cy="42389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76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1000"/>
                                        <p:tgtEl>
                                          <p:spTgt spid="105"/>
                                        </p:tgtEl>
                                      </p:cBhvr>
                                    </p:animEffect>
                                    <p:anim calcmode="lin" valueType="num">
                                      <p:cBhvr>
                                        <p:cTn id="18" dur="1000" fill="hold"/>
                                        <p:tgtEl>
                                          <p:spTgt spid="105"/>
                                        </p:tgtEl>
                                        <p:attrNameLst>
                                          <p:attrName>ppt_x</p:attrName>
                                        </p:attrNameLst>
                                      </p:cBhvr>
                                      <p:tavLst>
                                        <p:tav tm="0">
                                          <p:val>
                                            <p:strVal val="#ppt_x"/>
                                          </p:val>
                                        </p:tav>
                                        <p:tav tm="100000">
                                          <p:val>
                                            <p:strVal val="#ppt_x"/>
                                          </p:val>
                                        </p:tav>
                                      </p:tavLst>
                                    </p:anim>
                                    <p:anim calcmode="lin" valueType="num">
                                      <p:cBhvr>
                                        <p:cTn id="19" dur="1000" fill="hold"/>
                                        <p:tgtEl>
                                          <p:spTgt spid="10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1000"/>
                                        <p:tgtEl>
                                          <p:spTgt spid="108"/>
                                        </p:tgtEl>
                                      </p:cBhvr>
                                    </p:animEffect>
                                    <p:anim calcmode="lin" valueType="num">
                                      <p:cBhvr>
                                        <p:cTn id="30" dur="1000" fill="hold"/>
                                        <p:tgtEl>
                                          <p:spTgt spid="108"/>
                                        </p:tgtEl>
                                        <p:attrNameLst>
                                          <p:attrName>ppt_x</p:attrName>
                                        </p:attrNameLst>
                                      </p:cBhvr>
                                      <p:tavLst>
                                        <p:tav tm="0">
                                          <p:val>
                                            <p:strVal val="#ppt_x"/>
                                          </p:val>
                                        </p:tav>
                                        <p:tav tm="100000">
                                          <p:val>
                                            <p:strVal val="#ppt_x"/>
                                          </p:val>
                                        </p:tav>
                                      </p:tavLst>
                                    </p:anim>
                                    <p:anim calcmode="lin" valueType="num">
                                      <p:cBhvr>
                                        <p:cTn id="31"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1000"/>
                                        <p:tgtEl>
                                          <p:spTgt spid="87"/>
                                        </p:tgtEl>
                                      </p:cBhvr>
                                    </p:animEffect>
                                    <p:anim calcmode="lin" valueType="num">
                                      <p:cBhvr>
                                        <p:cTn id="37" dur="1000" fill="hold"/>
                                        <p:tgtEl>
                                          <p:spTgt spid="87"/>
                                        </p:tgtEl>
                                        <p:attrNameLst>
                                          <p:attrName>ppt_x</p:attrName>
                                        </p:attrNameLst>
                                      </p:cBhvr>
                                      <p:tavLst>
                                        <p:tav tm="0">
                                          <p:val>
                                            <p:strVal val="#ppt_x"/>
                                          </p:val>
                                        </p:tav>
                                        <p:tav tm="100000">
                                          <p:val>
                                            <p:strVal val="#ppt_x"/>
                                          </p:val>
                                        </p:tav>
                                      </p:tavLst>
                                    </p:anim>
                                    <p:anim calcmode="lin" valueType="num">
                                      <p:cBhvr>
                                        <p:cTn id="38" dur="1000" fill="hold"/>
                                        <p:tgtEl>
                                          <p:spTgt spid="87"/>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1000"/>
                                        <p:tgtEl>
                                          <p:spTgt spid="90"/>
                                        </p:tgtEl>
                                      </p:cBhvr>
                                    </p:animEffect>
                                    <p:anim calcmode="lin" valueType="num">
                                      <p:cBhvr>
                                        <p:cTn id="42" dur="1000" fill="hold"/>
                                        <p:tgtEl>
                                          <p:spTgt spid="90"/>
                                        </p:tgtEl>
                                        <p:attrNameLst>
                                          <p:attrName>ppt_x</p:attrName>
                                        </p:attrNameLst>
                                      </p:cBhvr>
                                      <p:tavLst>
                                        <p:tav tm="0">
                                          <p:val>
                                            <p:strVal val="#ppt_x"/>
                                          </p:val>
                                        </p:tav>
                                        <p:tav tm="100000">
                                          <p:val>
                                            <p:strVal val="#ppt_x"/>
                                          </p:val>
                                        </p:tav>
                                      </p:tavLst>
                                    </p:anim>
                                    <p:anim calcmode="lin" valueType="num">
                                      <p:cBhvr>
                                        <p:cTn id="43"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1000"/>
                                        <p:tgtEl>
                                          <p:spTgt spid="96"/>
                                        </p:tgtEl>
                                      </p:cBhvr>
                                    </p:animEffect>
                                    <p:anim calcmode="lin" valueType="num">
                                      <p:cBhvr>
                                        <p:cTn id="49" dur="1000" fill="hold"/>
                                        <p:tgtEl>
                                          <p:spTgt spid="96"/>
                                        </p:tgtEl>
                                        <p:attrNameLst>
                                          <p:attrName>ppt_x</p:attrName>
                                        </p:attrNameLst>
                                      </p:cBhvr>
                                      <p:tavLst>
                                        <p:tav tm="0">
                                          <p:val>
                                            <p:strVal val="#ppt_x"/>
                                          </p:val>
                                        </p:tav>
                                        <p:tav tm="100000">
                                          <p:val>
                                            <p:strVal val="#ppt_x"/>
                                          </p:val>
                                        </p:tav>
                                      </p:tavLst>
                                    </p:anim>
                                    <p:anim calcmode="lin" valueType="num">
                                      <p:cBhvr>
                                        <p:cTn id="5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1000"/>
                                        <p:tgtEl>
                                          <p:spTgt spid="93"/>
                                        </p:tgtEl>
                                      </p:cBhvr>
                                    </p:animEffect>
                                    <p:anim calcmode="lin" valueType="num">
                                      <p:cBhvr>
                                        <p:cTn id="56" dur="1000" fill="hold"/>
                                        <p:tgtEl>
                                          <p:spTgt spid="93"/>
                                        </p:tgtEl>
                                        <p:attrNameLst>
                                          <p:attrName>ppt_x</p:attrName>
                                        </p:attrNameLst>
                                      </p:cBhvr>
                                      <p:tavLst>
                                        <p:tav tm="0">
                                          <p:val>
                                            <p:strVal val="#ppt_x"/>
                                          </p:val>
                                        </p:tav>
                                        <p:tav tm="100000">
                                          <p:val>
                                            <p:strVal val="#ppt_x"/>
                                          </p:val>
                                        </p:tav>
                                      </p:tavLst>
                                    </p:anim>
                                    <p:anim calcmode="lin" valueType="num">
                                      <p:cBhvr>
                                        <p:cTn id="5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1000"/>
                                        <p:tgtEl>
                                          <p:spTgt spid="83"/>
                                        </p:tgtEl>
                                      </p:cBhvr>
                                    </p:animEffect>
                                    <p:anim calcmode="lin" valueType="num">
                                      <p:cBhvr>
                                        <p:cTn id="63" dur="1000" fill="hold"/>
                                        <p:tgtEl>
                                          <p:spTgt spid="83"/>
                                        </p:tgtEl>
                                        <p:attrNameLst>
                                          <p:attrName>ppt_x</p:attrName>
                                        </p:attrNameLst>
                                      </p:cBhvr>
                                      <p:tavLst>
                                        <p:tav tm="0">
                                          <p:val>
                                            <p:strVal val="#ppt_x"/>
                                          </p:val>
                                        </p:tav>
                                        <p:tav tm="100000">
                                          <p:val>
                                            <p:strVal val="#ppt_x"/>
                                          </p:val>
                                        </p:tav>
                                      </p:tavLst>
                                    </p:anim>
                                    <p:anim calcmode="lin" valueType="num">
                                      <p:cBhvr>
                                        <p:cTn id="6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Typical Section</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 name="Group 212">
            <a:extLst>
              <a:ext uri="{FF2B5EF4-FFF2-40B4-BE49-F238E27FC236}">
                <a16:creationId xmlns:a16="http://schemas.microsoft.com/office/drawing/2014/main" id="{F39CCC3D-062E-79EB-7D0D-0001B2AE7B18}"/>
              </a:ext>
            </a:extLst>
          </p:cNvPr>
          <p:cNvGrpSpPr>
            <a:grpSpLocks/>
          </p:cNvGrpSpPr>
          <p:nvPr/>
        </p:nvGrpSpPr>
        <p:grpSpPr bwMode="auto">
          <a:xfrm>
            <a:off x="4724400" y="422367"/>
            <a:ext cx="2362200" cy="147562"/>
            <a:chOff x="2076" y="3882"/>
            <a:chExt cx="3270" cy="189"/>
          </a:xfrm>
        </p:grpSpPr>
        <p:sp>
          <p:nvSpPr>
            <p:cNvPr id="16" name="Line 582">
              <a:extLst>
                <a:ext uri="{FF2B5EF4-FFF2-40B4-BE49-F238E27FC236}">
                  <a16:creationId xmlns:a16="http://schemas.microsoft.com/office/drawing/2014/main" id="{0748E3A7-4349-C008-5178-2A7619BCDEF4}"/>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3">
              <a:extLst>
                <a:ext uri="{FF2B5EF4-FFF2-40B4-BE49-F238E27FC236}">
                  <a16:creationId xmlns:a16="http://schemas.microsoft.com/office/drawing/2014/main" id="{B5E7BA26-2019-D571-5163-3B29CA197C94}"/>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4">
              <a:extLst>
                <a:ext uri="{FF2B5EF4-FFF2-40B4-BE49-F238E27FC236}">
                  <a16:creationId xmlns:a16="http://schemas.microsoft.com/office/drawing/2014/main" id="{BEA9FED2-FAB6-551C-4005-12324A0682F7}"/>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5">
              <a:extLst>
                <a:ext uri="{FF2B5EF4-FFF2-40B4-BE49-F238E27FC236}">
                  <a16:creationId xmlns:a16="http://schemas.microsoft.com/office/drawing/2014/main" id="{0E72A0EA-4229-860D-481E-2C1C0DBFFEB1}"/>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93">
              <a:extLst>
                <a:ext uri="{FF2B5EF4-FFF2-40B4-BE49-F238E27FC236}">
                  <a16:creationId xmlns:a16="http://schemas.microsoft.com/office/drawing/2014/main" id="{B978AB84-91C8-95DD-6F55-8F16EC3E0CF6}"/>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87">
              <a:extLst>
                <a:ext uri="{FF2B5EF4-FFF2-40B4-BE49-F238E27FC236}">
                  <a16:creationId xmlns:a16="http://schemas.microsoft.com/office/drawing/2014/main" id="{1D5B60A8-184F-8A35-6DA9-9BB51590132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88">
              <a:extLst>
                <a:ext uri="{FF2B5EF4-FFF2-40B4-BE49-F238E27FC236}">
                  <a16:creationId xmlns:a16="http://schemas.microsoft.com/office/drawing/2014/main" id="{D5B34BB9-AB86-0348-DD40-9AF5773C741E}"/>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89">
              <a:extLst>
                <a:ext uri="{FF2B5EF4-FFF2-40B4-BE49-F238E27FC236}">
                  <a16:creationId xmlns:a16="http://schemas.microsoft.com/office/drawing/2014/main" id="{289D9EB8-2F51-0B22-453E-AF6662C45D67}"/>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90">
              <a:extLst>
                <a:ext uri="{FF2B5EF4-FFF2-40B4-BE49-F238E27FC236}">
                  <a16:creationId xmlns:a16="http://schemas.microsoft.com/office/drawing/2014/main" id="{FD10E582-BEAB-15F5-0E11-09BFFC1C3B82}"/>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91">
              <a:extLst>
                <a:ext uri="{FF2B5EF4-FFF2-40B4-BE49-F238E27FC236}">
                  <a16:creationId xmlns:a16="http://schemas.microsoft.com/office/drawing/2014/main" id="{1D576646-3A2E-0BC1-B64B-4C7F265449CF}"/>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92">
              <a:extLst>
                <a:ext uri="{FF2B5EF4-FFF2-40B4-BE49-F238E27FC236}">
                  <a16:creationId xmlns:a16="http://schemas.microsoft.com/office/drawing/2014/main" id="{EC450CBA-621F-2662-9017-AA13B8B24A80}"/>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TextBox 3">
            <a:extLst>
              <a:ext uri="{FF2B5EF4-FFF2-40B4-BE49-F238E27FC236}">
                <a16:creationId xmlns:a16="http://schemas.microsoft.com/office/drawing/2014/main" id="{7A4E0DDD-3AEA-CC31-18EA-BEF44CC4CDA8}"/>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B.3</a:t>
            </a:r>
          </a:p>
        </p:txBody>
      </p:sp>
      <p:sp>
        <p:nvSpPr>
          <p:cNvPr id="2" name="TextBox 1">
            <a:extLst>
              <a:ext uri="{FF2B5EF4-FFF2-40B4-BE49-F238E27FC236}">
                <a16:creationId xmlns:a16="http://schemas.microsoft.com/office/drawing/2014/main" id="{6543C1DF-C019-8C40-F7D0-6A7402E9736E}"/>
              </a:ext>
            </a:extLst>
          </p:cNvPr>
          <p:cNvSpPr txBox="1"/>
          <p:nvPr/>
        </p:nvSpPr>
        <p:spPr>
          <a:xfrm>
            <a:off x="3477588" y="6194410"/>
            <a:ext cx="2646024" cy="369332"/>
          </a:xfrm>
          <a:prstGeom prst="rect">
            <a:avLst/>
          </a:prstGeom>
          <a:solidFill>
            <a:schemeClr val="bg1"/>
          </a:solidFill>
        </p:spPr>
        <p:txBody>
          <a:bodyPr wrap="square" rtlCol="0">
            <a:spAutoFit/>
          </a:bodyPr>
          <a:lstStyle/>
          <a:p>
            <a:pPr algn="ctr"/>
            <a:r>
              <a:rPr lang="en-US" b="1" i="1" dirty="0"/>
              <a:t>Typical Section for Paving.</a:t>
            </a:r>
          </a:p>
        </p:txBody>
      </p:sp>
      <p:pic>
        <p:nvPicPr>
          <p:cNvPr id="36" name="Picture 2">
            <a:extLst>
              <a:ext uri="{FF2B5EF4-FFF2-40B4-BE49-F238E27FC236}">
                <a16:creationId xmlns:a16="http://schemas.microsoft.com/office/drawing/2014/main" id="{5EC1854D-6613-399A-E85D-7479273CF94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4073" y="740583"/>
            <a:ext cx="8235855" cy="545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 Box 1063">
            <a:extLst>
              <a:ext uri="{FF2B5EF4-FFF2-40B4-BE49-F238E27FC236}">
                <a16:creationId xmlns:a16="http://schemas.microsoft.com/office/drawing/2014/main" id="{AF49FC81-6392-157A-41CD-F390FC948DA2}"/>
              </a:ext>
            </a:extLst>
          </p:cNvPr>
          <p:cNvSpPr txBox="1">
            <a:spLocks noChangeArrowheads="1"/>
          </p:cNvSpPr>
          <p:nvPr/>
        </p:nvSpPr>
        <p:spPr bwMode="auto">
          <a:xfrm>
            <a:off x="4131092" y="2209800"/>
            <a:ext cx="3788217" cy="1446551"/>
          </a:xfrm>
          <a:prstGeom prst="rect">
            <a:avLst/>
          </a:prstGeom>
          <a:solidFill>
            <a:schemeClr val="bg1"/>
          </a:solidFill>
          <a:ln w="19050">
            <a:solidFill>
              <a:schemeClr val="bg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800" dirty="0"/>
              <a:t>Note the presence of sub-drains!</a:t>
            </a:r>
          </a:p>
          <a:p>
            <a:pPr algn="ctr"/>
            <a:endParaRPr lang="en-US" altLang="en-US" sz="1000" dirty="0"/>
          </a:p>
          <a:p>
            <a:pPr algn="ctr"/>
            <a:r>
              <a:rPr lang="en-US" altLang="en-US" sz="1400" i="1" dirty="0" err="1"/>
              <a:t>Subdrains</a:t>
            </a:r>
            <a:r>
              <a:rPr lang="en-US" altLang="en-US" sz="1400" i="1" dirty="0"/>
              <a:t> are typically constructed</a:t>
            </a:r>
          </a:p>
          <a:p>
            <a:pPr algn="ctr"/>
            <a:r>
              <a:rPr lang="en-US" altLang="en-US" sz="1400" i="1" dirty="0"/>
              <a:t>42” deep and are outlet into the ditch</a:t>
            </a:r>
          </a:p>
          <a:p>
            <a:pPr algn="ctr"/>
            <a:r>
              <a:rPr lang="en-US" altLang="en-US" sz="1400" i="1" dirty="0"/>
              <a:t>(through the foreslope) every 500’.</a:t>
            </a:r>
          </a:p>
          <a:p>
            <a:pPr algn="ctr"/>
            <a:endParaRPr lang="en-US" altLang="en-US" sz="1800" dirty="0"/>
          </a:p>
        </p:txBody>
      </p:sp>
      <p:sp>
        <p:nvSpPr>
          <p:cNvPr id="38" name="Oval 1064">
            <a:extLst>
              <a:ext uri="{FF2B5EF4-FFF2-40B4-BE49-F238E27FC236}">
                <a16:creationId xmlns:a16="http://schemas.microsoft.com/office/drawing/2014/main" id="{188AB571-4C22-D00F-86C8-9F3470A903A9}"/>
              </a:ext>
            </a:extLst>
          </p:cNvPr>
          <p:cNvSpPr>
            <a:spLocks noChangeArrowheads="1"/>
          </p:cNvSpPr>
          <p:nvPr/>
        </p:nvSpPr>
        <p:spPr bwMode="auto">
          <a:xfrm>
            <a:off x="5410200" y="1447800"/>
            <a:ext cx="533400" cy="533401"/>
          </a:xfrm>
          <a:prstGeom prst="ellipse">
            <a:avLst/>
          </a:prstGeom>
          <a:noFill/>
          <a:ln w="190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39" name="Line 1065">
            <a:extLst>
              <a:ext uri="{FF2B5EF4-FFF2-40B4-BE49-F238E27FC236}">
                <a16:creationId xmlns:a16="http://schemas.microsoft.com/office/drawing/2014/main" id="{BC2562FF-E2F0-E2AE-7FEA-C89E29D8DC77}"/>
              </a:ext>
            </a:extLst>
          </p:cNvPr>
          <p:cNvSpPr>
            <a:spLocks noChangeShapeType="1"/>
          </p:cNvSpPr>
          <p:nvPr/>
        </p:nvSpPr>
        <p:spPr bwMode="auto">
          <a:xfrm flipH="1" flipV="1">
            <a:off x="5924550" y="1904999"/>
            <a:ext cx="247650" cy="304799"/>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065">
            <a:extLst>
              <a:ext uri="{FF2B5EF4-FFF2-40B4-BE49-F238E27FC236}">
                <a16:creationId xmlns:a16="http://schemas.microsoft.com/office/drawing/2014/main" id="{4B9BAB8A-4A9E-CFA9-F7AA-1743F7B561F4}"/>
              </a:ext>
            </a:extLst>
          </p:cNvPr>
          <p:cNvSpPr>
            <a:spLocks noChangeShapeType="1"/>
          </p:cNvSpPr>
          <p:nvPr/>
        </p:nvSpPr>
        <p:spPr bwMode="auto">
          <a:xfrm flipH="1">
            <a:off x="5676900" y="3660670"/>
            <a:ext cx="266700" cy="758930"/>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Oval 1064">
            <a:extLst>
              <a:ext uri="{FF2B5EF4-FFF2-40B4-BE49-F238E27FC236}">
                <a16:creationId xmlns:a16="http://schemas.microsoft.com/office/drawing/2014/main" id="{92A04970-BDAA-0977-6818-0464F9633346}"/>
              </a:ext>
            </a:extLst>
          </p:cNvPr>
          <p:cNvSpPr>
            <a:spLocks noChangeArrowheads="1"/>
          </p:cNvSpPr>
          <p:nvPr/>
        </p:nvSpPr>
        <p:spPr bwMode="auto">
          <a:xfrm>
            <a:off x="5295900" y="4419600"/>
            <a:ext cx="533400" cy="533401"/>
          </a:xfrm>
          <a:prstGeom prst="ellipse">
            <a:avLst/>
          </a:prstGeom>
          <a:noFill/>
          <a:ln w="190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42" name="Oval 1064">
            <a:extLst>
              <a:ext uri="{FF2B5EF4-FFF2-40B4-BE49-F238E27FC236}">
                <a16:creationId xmlns:a16="http://schemas.microsoft.com/office/drawing/2014/main" id="{3179A76D-0FE1-7FBC-359D-151514F1D2A9}"/>
              </a:ext>
            </a:extLst>
          </p:cNvPr>
          <p:cNvSpPr>
            <a:spLocks noChangeArrowheads="1"/>
          </p:cNvSpPr>
          <p:nvPr/>
        </p:nvSpPr>
        <p:spPr bwMode="auto">
          <a:xfrm>
            <a:off x="3276600" y="1447800"/>
            <a:ext cx="533400" cy="533401"/>
          </a:xfrm>
          <a:prstGeom prst="ellipse">
            <a:avLst/>
          </a:prstGeom>
          <a:noFill/>
          <a:ln w="190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43" name="Oval 1064">
            <a:extLst>
              <a:ext uri="{FF2B5EF4-FFF2-40B4-BE49-F238E27FC236}">
                <a16:creationId xmlns:a16="http://schemas.microsoft.com/office/drawing/2014/main" id="{44375582-332A-2753-74FB-683C535D5717}"/>
              </a:ext>
            </a:extLst>
          </p:cNvPr>
          <p:cNvSpPr>
            <a:spLocks noChangeArrowheads="1"/>
          </p:cNvSpPr>
          <p:nvPr/>
        </p:nvSpPr>
        <p:spPr bwMode="auto">
          <a:xfrm>
            <a:off x="3962400" y="4364611"/>
            <a:ext cx="533400" cy="533401"/>
          </a:xfrm>
          <a:prstGeom prst="ellipse">
            <a:avLst/>
          </a:prstGeom>
          <a:noFill/>
          <a:ln w="190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44" name="Line 1065">
            <a:extLst>
              <a:ext uri="{FF2B5EF4-FFF2-40B4-BE49-F238E27FC236}">
                <a16:creationId xmlns:a16="http://schemas.microsoft.com/office/drawing/2014/main" id="{B852523B-3FA5-C24C-0B08-20A601D54916}"/>
              </a:ext>
            </a:extLst>
          </p:cNvPr>
          <p:cNvSpPr>
            <a:spLocks noChangeShapeType="1"/>
          </p:cNvSpPr>
          <p:nvPr/>
        </p:nvSpPr>
        <p:spPr bwMode="auto">
          <a:xfrm flipH="1">
            <a:off x="4572000" y="3660670"/>
            <a:ext cx="1371600" cy="1025630"/>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1065">
            <a:extLst>
              <a:ext uri="{FF2B5EF4-FFF2-40B4-BE49-F238E27FC236}">
                <a16:creationId xmlns:a16="http://schemas.microsoft.com/office/drawing/2014/main" id="{056E1485-6AA7-7BE7-1287-638FE3570D7B}"/>
              </a:ext>
            </a:extLst>
          </p:cNvPr>
          <p:cNvSpPr>
            <a:spLocks noChangeShapeType="1"/>
          </p:cNvSpPr>
          <p:nvPr/>
        </p:nvSpPr>
        <p:spPr bwMode="auto">
          <a:xfrm flipH="1" flipV="1">
            <a:off x="3810000" y="1828799"/>
            <a:ext cx="2362200" cy="381000"/>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Oval 45">
            <a:extLst>
              <a:ext uri="{FF2B5EF4-FFF2-40B4-BE49-F238E27FC236}">
                <a16:creationId xmlns:a16="http://schemas.microsoft.com/office/drawing/2014/main" id="{6F18E68B-5E73-0984-DB93-D98A9657619F}"/>
              </a:ext>
            </a:extLst>
          </p:cNvPr>
          <p:cNvSpPr/>
          <p:nvPr/>
        </p:nvSpPr>
        <p:spPr>
          <a:xfrm>
            <a:off x="4800600" y="914400"/>
            <a:ext cx="1905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Box 1063">
            <a:extLst>
              <a:ext uri="{FF2B5EF4-FFF2-40B4-BE49-F238E27FC236}">
                <a16:creationId xmlns:a16="http://schemas.microsoft.com/office/drawing/2014/main" id="{2B844E3A-373D-3D93-F432-13D568220DB6}"/>
              </a:ext>
            </a:extLst>
          </p:cNvPr>
          <p:cNvSpPr txBox="1">
            <a:spLocks noChangeArrowheads="1"/>
          </p:cNvSpPr>
          <p:nvPr/>
        </p:nvSpPr>
        <p:spPr bwMode="auto">
          <a:xfrm>
            <a:off x="380852" y="3025491"/>
            <a:ext cx="2869167" cy="1015663"/>
          </a:xfrm>
          <a:prstGeom prst="rect">
            <a:avLst/>
          </a:prstGeom>
          <a:solidFill>
            <a:schemeClr val="bg1"/>
          </a:solidFill>
          <a:ln w="19050">
            <a:solidFill>
              <a:schemeClr val="bg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400" i="1" dirty="0"/>
              <a:t>This is where you can also see if a Centerline (CL) or a Baseline (BL) is used on each section of the project.</a:t>
            </a:r>
          </a:p>
          <a:p>
            <a:pPr algn="ctr"/>
            <a:endParaRPr lang="en-US" altLang="en-US" sz="1800" dirty="0"/>
          </a:p>
        </p:txBody>
      </p:sp>
      <p:cxnSp>
        <p:nvCxnSpPr>
          <p:cNvPr id="48" name="Straight Arrow Connector 47">
            <a:extLst>
              <a:ext uri="{FF2B5EF4-FFF2-40B4-BE49-F238E27FC236}">
                <a16:creationId xmlns:a16="http://schemas.microsoft.com/office/drawing/2014/main" id="{456E85EF-4152-3C0C-3244-F1213CC4310B}"/>
              </a:ext>
            </a:extLst>
          </p:cNvPr>
          <p:cNvCxnSpPr>
            <a:stCxn id="47" idx="3"/>
            <a:endCxn id="46" idx="3"/>
          </p:cNvCxnSpPr>
          <p:nvPr/>
        </p:nvCxnSpPr>
        <p:spPr>
          <a:xfrm flipV="1">
            <a:off x="3250019" y="1499767"/>
            <a:ext cx="1578479" cy="20335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7043BCC-1EBE-E316-F94E-2EECE368E280}"/>
              </a:ext>
            </a:extLst>
          </p:cNvPr>
          <p:cNvCxnSpPr>
            <a:stCxn id="47" idx="3"/>
          </p:cNvCxnSpPr>
          <p:nvPr/>
        </p:nvCxnSpPr>
        <p:spPr>
          <a:xfrm>
            <a:off x="3250019" y="3533323"/>
            <a:ext cx="1513438" cy="57354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30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3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3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30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30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30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30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30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30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30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l="79" r="79"/>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3074670" cy="430667"/>
          </a:xfrm>
        </p:spPr>
        <p:txBody>
          <a:bodyPr/>
          <a:lstStyle/>
          <a:p>
            <a:r>
              <a:rPr lang="en-US" sz="2000" dirty="0"/>
              <a:t>Title Sheet</a:t>
            </a:r>
          </a:p>
        </p:txBody>
      </p:sp>
      <p:cxnSp>
        <p:nvCxnSpPr>
          <p:cNvPr id="4" name="Straight Connector 3">
            <a:extLst>
              <a:ext uri="{FF2B5EF4-FFF2-40B4-BE49-F238E27FC236}">
                <a16:creationId xmlns:a16="http://schemas.microsoft.com/office/drawing/2014/main" id="{1686EDD9-3BDB-C6C9-EF25-C1376A705CFE}"/>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129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Slope Ratio</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4" name="Line 204">
            <a:extLst>
              <a:ext uri="{FF2B5EF4-FFF2-40B4-BE49-F238E27FC236}">
                <a16:creationId xmlns:a16="http://schemas.microsoft.com/office/drawing/2014/main" id="{BB462615-B912-EB83-A57A-D3DDB9C65EE7}"/>
              </a:ext>
            </a:extLst>
          </p:cNvPr>
          <p:cNvSpPr>
            <a:spLocks noChangeShapeType="1"/>
          </p:cNvSpPr>
          <p:nvPr/>
        </p:nvSpPr>
        <p:spPr bwMode="auto">
          <a:xfrm>
            <a:off x="3071812" y="2235257"/>
            <a:ext cx="561419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2D0A5491-E375-B7BB-BF09-FCE0D010E969}"/>
              </a:ext>
            </a:extLst>
          </p:cNvPr>
          <p:cNvSpPr txBox="1"/>
          <p:nvPr/>
        </p:nvSpPr>
        <p:spPr>
          <a:xfrm>
            <a:off x="885115" y="5847633"/>
            <a:ext cx="7373768" cy="369332"/>
          </a:xfrm>
          <a:prstGeom prst="rect">
            <a:avLst/>
          </a:prstGeom>
          <a:noFill/>
        </p:spPr>
        <p:txBody>
          <a:bodyPr wrap="square" rtlCol="0">
            <a:spAutoFit/>
          </a:bodyPr>
          <a:lstStyle/>
          <a:p>
            <a:pPr algn="ctr"/>
            <a:r>
              <a:rPr lang="en-US" i="1" dirty="0"/>
              <a:t>NOTE: this is different than the mathematical slope of V:H!</a:t>
            </a:r>
          </a:p>
        </p:txBody>
      </p:sp>
      <p:sp>
        <p:nvSpPr>
          <p:cNvPr id="25" name="Text Box 24">
            <a:extLst>
              <a:ext uri="{FF2B5EF4-FFF2-40B4-BE49-F238E27FC236}">
                <a16:creationId xmlns:a16="http://schemas.microsoft.com/office/drawing/2014/main" id="{4D29D208-0285-0FB7-9B39-4627840F4B01}"/>
              </a:ext>
            </a:extLst>
          </p:cNvPr>
          <p:cNvSpPr txBox="1">
            <a:spLocks noChangeArrowheads="1"/>
          </p:cNvSpPr>
          <p:nvPr/>
        </p:nvSpPr>
        <p:spPr bwMode="auto">
          <a:xfrm>
            <a:off x="641783" y="712726"/>
            <a:ext cx="1999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800" dirty="0">
                <a:latin typeface="Arial Black" pitchFamily="34" charset="0"/>
              </a:rPr>
              <a:t>3:1 Slope</a:t>
            </a:r>
          </a:p>
        </p:txBody>
      </p:sp>
      <p:sp>
        <p:nvSpPr>
          <p:cNvPr id="26" name="AutoShape 17">
            <a:extLst>
              <a:ext uri="{FF2B5EF4-FFF2-40B4-BE49-F238E27FC236}">
                <a16:creationId xmlns:a16="http://schemas.microsoft.com/office/drawing/2014/main" id="{6FD56676-0644-77C6-AE12-8D9DE1A20124}"/>
              </a:ext>
            </a:extLst>
          </p:cNvPr>
          <p:cNvSpPr>
            <a:spLocks noChangeArrowheads="1"/>
          </p:cNvSpPr>
          <p:nvPr/>
        </p:nvSpPr>
        <p:spPr bwMode="auto">
          <a:xfrm flipH="1">
            <a:off x="1397433" y="1452501"/>
            <a:ext cx="5967413" cy="2009775"/>
          </a:xfrm>
          <a:prstGeom prst="rtTriangle">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7" name="AutoShape 27">
            <a:extLst>
              <a:ext uri="{FF2B5EF4-FFF2-40B4-BE49-F238E27FC236}">
                <a16:creationId xmlns:a16="http://schemas.microsoft.com/office/drawing/2014/main" id="{5F8D58FF-77FE-357A-4850-464516942B65}"/>
              </a:ext>
            </a:extLst>
          </p:cNvPr>
          <p:cNvSpPr>
            <a:spLocks noChangeArrowheads="1"/>
          </p:cNvSpPr>
          <p:nvPr/>
        </p:nvSpPr>
        <p:spPr bwMode="auto">
          <a:xfrm>
            <a:off x="1368858" y="3398776"/>
            <a:ext cx="142875" cy="144462"/>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8" name="AutoShape 28">
            <a:extLst>
              <a:ext uri="{FF2B5EF4-FFF2-40B4-BE49-F238E27FC236}">
                <a16:creationId xmlns:a16="http://schemas.microsoft.com/office/drawing/2014/main" id="{49B49A21-3E9C-D14C-6F83-BB71DD42EAA5}"/>
              </a:ext>
            </a:extLst>
          </p:cNvPr>
          <p:cNvSpPr>
            <a:spLocks noChangeArrowheads="1"/>
          </p:cNvSpPr>
          <p:nvPr/>
        </p:nvSpPr>
        <p:spPr bwMode="auto">
          <a:xfrm>
            <a:off x="3338946" y="3398776"/>
            <a:ext cx="142875" cy="144462"/>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9" name="AutoShape 29">
            <a:extLst>
              <a:ext uri="{FF2B5EF4-FFF2-40B4-BE49-F238E27FC236}">
                <a16:creationId xmlns:a16="http://schemas.microsoft.com/office/drawing/2014/main" id="{2D9D94A4-7A14-AAB3-2B7D-3B7EE57A655F}"/>
              </a:ext>
            </a:extLst>
          </p:cNvPr>
          <p:cNvSpPr>
            <a:spLocks noChangeArrowheads="1"/>
          </p:cNvSpPr>
          <p:nvPr/>
        </p:nvSpPr>
        <p:spPr bwMode="auto">
          <a:xfrm>
            <a:off x="5310621" y="3401951"/>
            <a:ext cx="142875" cy="144462"/>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30" name="AutoShape 30">
            <a:extLst>
              <a:ext uri="{FF2B5EF4-FFF2-40B4-BE49-F238E27FC236}">
                <a16:creationId xmlns:a16="http://schemas.microsoft.com/office/drawing/2014/main" id="{8639B2F8-42B8-5CA0-B5FD-8F740E3EAF08}"/>
              </a:ext>
            </a:extLst>
          </p:cNvPr>
          <p:cNvSpPr>
            <a:spLocks noChangeArrowheads="1"/>
          </p:cNvSpPr>
          <p:nvPr/>
        </p:nvSpPr>
        <p:spPr bwMode="auto">
          <a:xfrm>
            <a:off x="7280708" y="1390588"/>
            <a:ext cx="142875" cy="14605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31" name="AutoShape 31">
            <a:extLst>
              <a:ext uri="{FF2B5EF4-FFF2-40B4-BE49-F238E27FC236}">
                <a16:creationId xmlns:a16="http://schemas.microsoft.com/office/drawing/2014/main" id="{9933BB0E-0912-D1FC-547D-42364718DE96}"/>
              </a:ext>
            </a:extLst>
          </p:cNvPr>
          <p:cNvSpPr>
            <a:spLocks noChangeArrowheads="1"/>
          </p:cNvSpPr>
          <p:nvPr/>
        </p:nvSpPr>
        <p:spPr bwMode="auto">
          <a:xfrm>
            <a:off x="7285471" y="3401951"/>
            <a:ext cx="142875" cy="144462"/>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04" name="Text Box 32">
            <a:extLst>
              <a:ext uri="{FF2B5EF4-FFF2-40B4-BE49-F238E27FC236}">
                <a16:creationId xmlns:a16="http://schemas.microsoft.com/office/drawing/2014/main" id="{43442145-7F66-60E4-682D-D380749BBDE8}"/>
              </a:ext>
            </a:extLst>
          </p:cNvPr>
          <p:cNvSpPr txBox="1">
            <a:spLocks noChangeArrowheads="1"/>
          </p:cNvSpPr>
          <p:nvPr/>
        </p:nvSpPr>
        <p:spPr bwMode="auto">
          <a:xfrm>
            <a:off x="2530233" y="3000610"/>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1</a:t>
            </a:r>
          </a:p>
        </p:txBody>
      </p:sp>
      <p:sp>
        <p:nvSpPr>
          <p:cNvPr id="705" name="Text Box 33">
            <a:extLst>
              <a:ext uri="{FF2B5EF4-FFF2-40B4-BE49-F238E27FC236}">
                <a16:creationId xmlns:a16="http://schemas.microsoft.com/office/drawing/2014/main" id="{D4909DF6-D49F-929C-D02D-F9772D7FDD28}"/>
              </a:ext>
            </a:extLst>
          </p:cNvPr>
          <p:cNvSpPr txBox="1">
            <a:spLocks noChangeArrowheads="1"/>
          </p:cNvSpPr>
          <p:nvPr/>
        </p:nvSpPr>
        <p:spPr bwMode="auto">
          <a:xfrm>
            <a:off x="4177577" y="3000611"/>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2</a:t>
            </a:r>
          </a:p>
        </p:txBody>
      </p:sp>
      <p:sp>
        <p:nvSpPr>
          <p:cNvPr id="706" name="Text Box 34">
            <a:extLst>
              <a:ext uri="{FF2B5EF4-FFF2-40B4-BE49-F238E27FC236}">
                <a16:creationId xmlns:a16="http://schemas.microsoft.com/office/drawing/2014/main" id="{87A22C24-CF12-5951-B49C-00320AA586D6}"/>
              </a:ext>
            </a:extLst>
          </p:cNvPr>
          <p:cNvSpPr txBox="1">
            <a:spLocks noChangeArrowheads="1"/>
          </p:cNvSpPr>
          <p:nvPr/>
        </p:nvSpPr>
        <p:spPr bwMode="auto">
          <a:xfrm>
            <a:off x="6270721" y="3000611"/>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3</a:t>
            </a:r>
          </a:p>
        </p:txBody>
      </p:sp>
      <p:sp>
        <p:nvSpPr>
          <p:cNvPr id="707" name="Text Box 38">
            <a:extLst>
              <a:ext uri="{FF2B5EF4-FFF2-40B4-BE49-F238E27FC236}">
                <a16:creationId xmlns:a16="http://schemas.microsoft.com/office/drawing/2014/main" id="{E152EBD8-DFDA-30FE-B73B-6542AA2A589D}"/>
              </a:ext>
            </a:extLst>
          </p:cNvPr>
          <p:cNvSpPr txBox="1">
            <a:spLocks noChangeArrowheads="1"/>
          </p:cNvSpPr>
          <p:nvPr/>
        </p:nvSpPr>
        <p:spPr bwMode="auto">
          <a:xfrm rot="-1106097">
            <a:off x="3749267" y="1856667"/>
            <a:ext cx="11256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Slope</a:t>
            </a:r>
          </a:p>
        </p:txBody>
      </p:sp>
      <p:sp>
        <p:nvSpPr>
          <p:cNvPr id="708" name="Text Box 39">
            <a:extLst>
              <a:ext uri="{FF2B5EF4-FFF2-40B4-BE49-F238E27FC236}">
                <a16:creationId xmlns:a16="http://schemas.microsoft.com/office/drawing/2014/main" id="{687C0D2B-49F3-CD9C-E65B-3AA0940BAC07}"/>
              </a:ext>
            </a:extLst>
          </p:cNvPr>
          <p:cNvSpPr txBox="1">
            <a:spLocks noChangeArrowheads="1"/>
          </p:cNvSpPr>
          <p:nvPr/>
        </p:nvSpPr>
        <p:spPr bwMode="auto">
          <a:xfrm>
            <a:off x="3273207" y="3665476"/>
            <a:ext cx="2215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3 Horizontal</a:t>
            </a:r>
          </a:p>
        </p:txBody>
      </p:sp>
      <p:grpSp>
        <p:nvGrpSpPr>
          <p:cNvPr id="709" name="Group 43">
            <a:extLst>
              <a:ext uri="{FF2B5EF4-FFF2-40B4-BE49-F238E27FC236}">
                <a16:creationId xmlns:a16="http://schemas.microsoft.com/office/drawing/2014/main" id="{5C6D4DCA-6680-C573-484C-D5F906BE6A8E}"/>
              </a:ext>
            </a:extLst>
          </p:cNvPr>
          <p:cNvGrpSpPr>
            <a:grpSpLocks/>
          </p:cNvGrpSpPr>
          <p:nvPr/>
        </p:nvGrpSpPr>
        <p:grpSpPr bwMode="auto">
          <a:xfrm>
            <a:off x="7355327" y="1790641"/>
            <a:ext cx="1036638" cy="1516063"/>
            <a:chOff x="4627" y="1502"/>
            <a:chExt cx="653" cy="955"/>
          </a:xfrm>
        </p:grpSpPr>
        <p:sp>
          <p:nvSpPr>
            <p:cNvPr id="710" name="Text Box 35">
              <a:extLst>
                <a:ext uri="{FF2B5EF4-FFF2-40B4-BE49-F238E27FC236}">
                  <a16:creationId xmlns:a16="http://schemas.microsoft.com/office/drawing/2014/main" id="{35F36AF0-AEF8-049B-695A-4C24529A75A8}"/>
                </a:ext>
              </a:extLst>
            </p:cNvPr>
            <p:cNvSpPr txBox="1">
              <a:spLocks noChangeArrowheads="1"/>
            </p:cNvSpPr>
            <p:nvPr/>
          </p:nvSpPr>
          <p:spPr bwMode="auto">
            <a:xfrm>
              <a:off x="4627" y="1726"/>
              <a:ext cx="24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a:latin typeface="Arial Black" pitchFamily="34" charset="0"/>
                </a:rPr>
                <a:t>1</a:t>
              </a:r>
            </a:p>
          </p:txBody>
        </p:sp>
        <p:sp>
          <p:nvSpPr>
            <p:cNvPr id="711" name="Text Box 40">
              <a:extLst>
                <a:ext uri="{FF2B5EF4-FFF2-40B4-BE49-F238E27FC236}">
                  <a16:creationId xmlns:a16="http://schemas.microsoft.com/office/drawing/2014/main" id="{ADD9793F-106D-ACDD-813A-84AF957BD589}"/>
                </a:ext>
              </a:extLst>
            </p:cNvPr>
            <p:cNvSpPr txBox="1">
              <a:spLocks noChangeArrowheads="1"/>
            </p:cNvSpPr>
            <p:nvPr/>
          </p:nvSpPr>
          <p:spPr bwMode="auto">
            <a:xfrm rot="16200000">
              <a:off x="4657" y="1834"/>
              <a:ext cx="95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400" dirty="0">
                  <a:latin typeface="Arial Black" pitchFamily="34" charset="0"/>
                </a:rPr>
                <a:t>Vertical</a:t>
              </a:r>
            </a:p>
          </p:txBody>
        </p:sp>
      </p:grpSp>
      <p:sp>
        <p:nvSpPr>
          <p:cNvPr id="712" name="Text Box 42">
            <a:extLst>
              <a:ext uri="{FF2B5EF4-FFF2-40B4-BE49-F238E27FC236}">
                <a16:creationId xmlns:a16="http://schemas.microsoft.com/office/drawing/2014/main" id="{725D05CD-C6CC-16BC-68D7-2310B212CB87}"/>
              </a:ext>
            </a:extLst>
          </p:cNvPr>
          <p:cNvSpPr txBox="1">
            <a:spLocks noChangeArrowheads="1"/>
          </p:cNvSpPr>
          <p:nvPr/>
        </p:nvSpPr>
        <p:spPr bwMode="auto">
          <a:xfrm>
            <a:off x="855648" y="4684651"/>
            <a:ext cx="75548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2000" dirty="0"/>
              <a:t>The first number is the number of feet the slope must go horizontally to raise one foot vertically.</a:t>
            </a:r>
          </a:p>
        </p:txBody>
      </p:sp>
      <p:sp>
        <p:nvSpPr>
          <p:cNvPr id="713" name="Text Box 24">
            <a:extLst>
              <a:ext uri="{FF2B5EF4-FFF2-40B4-BE49-F238E27FC236}">
                <a16:creationId xmlns:a16="http://schemas.microsoft.com/office/drawing/2014/main" id="{0BB1CF81-A8FE-3185-A61B-ED49DE436423}"/>
              </a:ext>
            </a:extLst>
          </p:cNvPr>
          <p:cNvSpPr txBox="1">
            <a:spLocks noChangeArrowheads="1"/>
          </p:cNvSpPr>
          <p:nvPr/>
        </p:nvSpPr>
        <p:spPr bwMode="auto">
          <a:xfrm>
            <a:off x="879616" y="1524877"/>
            <a:ext cx="15520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b="0" i="1" dirty="0">
                <a:latin typeface="Arial" panose="020B0604020202020204" pitchFamily="34" charset="0"/>
                <a:cs typeface="Arial" panose="020B0604020202020204" pitchFamily="34" charset="0"/>
              </a:rPr>
              <a:t>H:V    Slope</a:t>
            </a:r>
          </a:p>
        </p:txBody>
      </p:sp>
    </p:spTree>
    <p:extLst>
      <p:ext uri="{BB962C8B-B14F-4D97-AF65-F5344CB8AC3E}">
        <p14:creationId xmlns:p14="http://schemas.microsoft.com/office/powerpoint/2010/main" val="96903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4" name="Line 204">
            <a:extLst>
              <a:ext uri="{FF2B5EF4-FFF2-40B4-BE49-F238E27FC236}">
                <a16:creationId xmlns:a16="http://schemas.microsoft.com/office/drawing/2014/main" id="{BB462615-B912-EB83-A57A-D3DDB9C65EE7}"/>
              </a:ext>
            </a:extLst>
          </p:cNvPr>
          <p:cNvSpPr>
            <a:spLocks noChangeShapeType="1"/>
          </p:cNvSpPr>
          <p:nvPr/>
        </p:nvSpPr>
        <p:spPr bwMode="auto">
          <a:xfrm>
            <a:off x="3071812" y="2235257"/>
            <a:ext cx="561419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Rectangle 4">
            <a:extLst>
              <a:ext uri="{FF2B5EF4-FFF2-40B4-BE49-F238E27FC236}">
                <a16:creationId xmlns:a16="http://schemas.microsoft.com/office/drawing/2014/main" id="{F2156D7B-3A4A-7839-53CE-74F08013CF98}"/>
              </a:ext>
            </a:extLst>
          </p:cNvPr>
          <p:cNvSpPr txBox="1">
            <a:spLocks noChangeArrowheads="1"/>
          </p:cNvSpPr>
          <p:nvPr/>
        </p:nvSpPr>
        <p:spPr>
          <a:xfrm>
            <a:off x="817562" y="2138179"/>
            <a:ext cx="7772400" cy="7273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3600" b="1" dirty="0">
                <a:latin typeface="Arial" charset="0"/>
              </a:rPr>
              <a:t>Cross Section</a:t>
            </a:r>
          </a:p>
          <a:p>
            <a:endParaRPr lang="en-US" altLang="en-US" sz="3600" b="1" dirty="0">
              <a:latin typeface="Arial" charset="0"/>
            </a:endParaRPr>
          </a:p>
          <a:p>
            <a:endParaRPr lang="en-US" altLang="en-US" sz="3600" b="1" dirty="0">
              <a:latin typeface="Arial" charset="0"/>
            </a:endParaRPr>
          </a:p>
        </p:txBody>
      </p:sp>
      <p:grpSp>
        <p:nvGrpSpPr>
          <p:cNvPr id="5" name="Group 212">
            <a:extLst>
              <a:ext uri="{FF2B5EF4-FFF2-40B4-BE49-F238E27FC236}">
                <a16:creationId xmlns:a16="http://schemas.microsoft.com/office/drawing/2014/main" id="{B4F2A951-39AC-66DB-D990-616461B1984E}"/>
              </a:ext>
            </a:extLst>
          </p:cNvPr>
          <p:cNvGrpSpPr>
            <a:grpSpLocks/>
          </p:cNvGrpSpPr>
          <p:nvPr/>
        </p:nvGrpSpPr>
        <p:grpSpPr bwMode="auto">
          <a:xfrm>
            <a:off x="3634235" y="2301171"/>
            <a:ext cx="5191125" cy="1423988"/>
            <a:chOff x="2076" y="3174"/>
            <a:chExt cx="3270" cy="897"/>
          </a:xfrm>
        </p:grpSpPr>
        <p:sp>
          <p:nvSpPr>
            <p:cNvPr id="6" name="Line 562">
              <a:extLst>
                <a:ext uri="{FF2B5EF4-FFF2-40B4-BE49-F238E27FC236}">
                  <a16:creationId xmlns:a16="http://schemas.microsoft.com/office/drawing/2014/main" id="{4898F6C5-A123-CFB1-605D-AC561997A6D3}"/>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564">
              <a:extLst>
                <a:ext uri="{FF2B5EF4-FFF2-40B4-BE49-F238E27FC236}">
                  <a16:creationId xmlns:a16="http://schemas.microsoft.com/office/drawing/2014/main" id="{0C71D047-480F-E514-B334-3BDB8354B3BC}"/>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565">
              <a:extLst>
                <a:ext uri="{FF2B5EF4-FFF2-40B4-BE49-F238E27FC236}">
                  <a16:creationId xmlns:a16="http://schemas.microsoft.com/office/drawing/2014/main" id="{5DBA1D60-3C35-E992-AEF7-3BA027893CAD}"/>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566">
              <a:extLst>
                <a:ext uri="{FF2B5EF4-FFF2-40B4-BE49-F238E27FC236}">
                  <a16:creationId xmlns:a16="http://schemas.microsoft.com/office/drawing/2014/main" id="{79C3F724-FA30-237F-A02A-CA7716FB7E4C}"/>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567">
              <a:extLst>
                <a:ext uri="{FF2B5EF4-FFF2-40B4-BE49-F238E27FC236}">
                  <a16:creationId xmlns:a16="http://schemas.microsoft.com/office/drawing/2014/main" id="{A6E9E6BD-0F38-C8EE-F37D-6760B4833A8E}"/>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570">
              <a:extLst>
                <a:ext uri="{FF2B5EF4-FFF2-40B4-BE49-F238E27FC236}">
                  <a16:creationId xmlns:a16="http://schemas.microsoft.com/office/drawing/2014/main" id="{868EBCFD-9E76-4C6D-54A8-1B47F68E0011}"/>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15" name="Group 576">
              <a:extLst>
                <a:ext uri="{FF2B5EF4-FFF2-40B4-BE49-F238E27FC236}">
                  <a16:creationId xmlns:a16="http://schemas.microsoft.com/office/drawing/2014/main" id="{1ED00F51-7F0A-2A0B-7A9F-7B78A299F489}"/>
                </a:ext>
              </a:extLst>
            </p:cNvPr>
            <p:cNvGrpSpPr>
              <a:grpSpLocks/>
            </p:cNvGrpSpPr>
            <p:nvPr/>
          </p:nvGrpSpPr>
          <p:grpSpPr bwMode="auto">
            <a:xfrm>
              <a:off x="3841" y="3708"/>
              <a:ext cx="88" cy="177"/>
              <a:chOff x="2120" y="2679"/>
              <a:chExt cx="66" cy="138"/>
            </a:xfrm>
          </p:grpSpPr>
          <p:sp>
            <p:nvSpPr>
              <p:cNvPr id="673" name="Line 568">
                <a:extLst>
                  <a:ext uri="{FF2B5EF4-FFF2-40B4-BE49-F238E27FC236}">
                    <a16:creationId xmlns:a16="http://schemas.microsoft.com/office/drawing/2014/main" id="{562A0A9D-E4C8-B368-A01B-822BD78C3F43}"/>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4" name="Line 572">
                <a:extLst>
                  <a:ext uri="{FF2B5EF4-FFF2-40B4-BE49-F238E27FC236}">
                    <a16:creationId xmlns:a16="http://schemas.microsoft.com/office/drawing/2014/main" id="{77474310-8FA7-C896-7228-E410C1094C20}"/>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 name="Line 573">
                <a:extLst>
                  <a:ext uri="{FF2B5EF4-FFF2-40B4-BE49-F238E27FC236}">
                    <a16:creationId xmlns:a16="http://schemas.microsoft.com/office/drawing/2014/main" id="{608A62C2-CB92-0AAE-9D16-105451D7D3C6}"/>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 name="Line 578">
              <a:extLst>
                <a:ext uri="{FF2B5EF4-FFF2-40B4-BE49-F238E27FC236}">
                  <a16:creationId xmlns:a16="http://schemas.microsoft.com/office/drawing/2014/main" id="{D0A466EE-E67F-CCBD-EFD2-7EE5D02AD81B}"/>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579">
              <a:extLst>
                <a:ext uri="{FF2B5EF4-FFF2-40B4-BE49-F238E27FC236}">
                  <a16:creationId xmlns:a16="http://schemas.microsoft.com/office/drawing/2014/main" id="{83858C63-F231-9DE1-0B2F-C82237C454E0}"/>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580">
              <a:extLst>
                <a:ext uri="{FF2B5EF4-FFF2-40B4-BE49-F238E27FC236}">
                  <a16:creationId xmlns:a16="http://schemas.microsoft.com/office/drawing/2014/main" id="{962F31DD-0CB1-C780-8330-EF4051781B09}"/>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582">
              <a:extLst>
                <a:ext uri="{FF2B5EF4-FFF2-40B4-BE49-F238E27FC236}">
                  <a16:creationId xmlns:a16="http://schemas.microsoft.com/office/drawing/2014/main" id="{0A814A45-F12D-2D91-81F1-7064E7011703}"/>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583">
              <a:extLst>
                <a:ext uri="{FF2B5EF4-FFF2-40B4-BE49-F238E27FC236}">
                  <a16:creationId xmlns:a16="http://schemas.microsoft.com/office/drawing/2014/main" id="{EED61E23-6AF6-16A5-C2AF-6395E3F94265}"/>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584">
              <a:extLst>
                <a:ext uri="{FF2B5EF4-FFF2-40B4-BE49-F238E27FC236}">
                  <a16:creationId xmlns:a16="http://schemas.microsoft.com/office/drawing/2014/main" id="{E1689A56-E1FE-91A0-CCF3-FA4B12698D18}"/>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585">
              <a:extLst>
                <a:ext uri="{FF2B5EF4-FFF2-40B4-BE49-F238E27FC236}">
                  <a16:creationId xmlns:a16="http://schemas.microsoft.com/office/drawing/2014/main" id="{3F4DAC3C-9D30-744C-0E9A-332469313A1D}"/>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586">
              <a:extLst>
                <a:ext uri="{FF2B5EF4-FFF2-40B4-BE49-F238E27FC236}">
                  <a16:creationId xmlns:a16="http://schemas.microsoft.com/office/drawing/2014/main" id="{C2D0E243-4CD3-A3D9-09A7-599E3C1D4204}"/>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24" name="Line 587">
              <a:extLst>
                <a:ext uri="{FF2B5EF4-FFF2-40B4-BE49-F238E27FC236}">
                  <a16:creationId xmlns:a16="http://schemas.microsoft.com/office/drawing/2014/main" id="{FE18B6EC-D97F-48DB-57BD-720EE0E1F437}"/>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588">
              <a:extLst>
                <a:ext uri="{FF2B5EF4-FFF2-40B4-BE49-F238E27FC236}">
                  <a16:creationId xmlns:a16="http://schemas.microsoft.com/office/drawing/2014/main" id="{03F93047-6BD4-68C9-848E-07A7890A8EF7}"/>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593">
              <a:extLst>
                <a:ext uri="{FF2B5EF4-FFF2-40B4-BE49-F238E27FC236}">
                  <a16:creationId xmlns:a16="http://schemas.microsoft.com/office/drawing/2014/main" id="{05826E89-F37E-38A7-E755-BB5BEDCB8281}"/>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87">
              <a:extLst>
                <a:ext uri="{FF2B5EF4-FFF2-40B4-BE49-F238E27FC236}">
                  <a16:creationId xmlns:a16="http://schemas.microsoft.com/office/drawing/2014/main" id="{3DC2BF8A-1B1E-87A4-93F3-319C78357BDB}"/>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88">
              <a:extLst>
                <a:ext uri="{FF2B5EF4-FFF2-40B4-BE49-F238E27FC236}">
                  <a16:creationId xmlns:a16="http://schemas.microsoft.com/office/drawing/2014/main" id="{FAA734F5-A8B8-AB5F-3E38-89FA118DAEE6}"/>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189">
              <a:extLst>
                <a:ext uri="{FF2B5EF4-FFF2-40B4-BE49-F238E27FC236}">
                  <a16:creationId xmlns:a16="http://schemas.microsoft.com/office/drawing/2014/main" id="{17BCA598-DF8A-69F7-169C-A13E4E487F1B}"/>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190">
              <a:extLst>
                <a:ext uri="{FF2B5EF4-FFF2-40B4-BE49-F238E27FC236}">
                  <a16:creationId xmlns:a16="http://schemas.microsoft.com/office/drawing/2014/main" id="{EB06E72C-E4F6-F7DE-E970-2532BF7FB58D}"/>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191">
              <a:extLst>
                <a:ext uri="{FF2B5EF4-FFF2-40B4-BE49-F238E27FC236}">
                  <a16:creationId xmlns:a16="http://schemas.microsoft.com/office/drawing/2014/main" id="{31CAB559-5A6E-D08E-D42F-74FE02141893}"/>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 name="Line 192">
              <a:extLst>
                <a:ext uri="{FF2B5EF4-FFF2-40B4-BE49-F238E27FC236}">
                  <a16:creationId xmlns:a16="http://schemas.microsoft.com/office/drawing/2014/main" id="{0E24EA35-E72C-807A-EB0D-934CF45FEB66}"/>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676" name="Object 214">
            <a:extLst>
              <a:ext uri="{FF2B5EF4-FFF2-40B4-BE49-F238E27FC236}">
                <a16:creationId xmlns:a16="http://schemas.microsoft.com/office/drawing/2014/main" id="{4FF93BFA-F347-1119-1441-7A7C067EECD0}"/>
              </a:ext>
            </a:extLst>
          </p:cNvPr>
          <p:cNvGraphicFramePr>
            <a:graphicFrameLocks noChangeAspect="1"/>
          </p:cNvGraphicFramePr>
          <p:nvPr>
            <p:extLst>
              <p:ext uri="{D42A27DB-BD31-4B8C-83A1-F6EECF244321}">
                <p14:modId xmlns:p14="http://schemas.microsoft.com/office/powerpoint/2010/main" val="2112532018"/>
              </p:ext>
            </p:extLst>
          </p:nvPr>
        </p:nvGraphicFramePr>
        <p:xfrm>
          <a:off x="7395023" y="2812346"/>
          <a:ext cx="365125" cy="641350"/>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676" name="Object 214">
                        <a:extLst>
                          <a:ext uri="{FF2B5EF4-FFF2-40B4-BE49-F238E27FC236}">
                            <a16:creationId xmlns:a16="http://schemas.microsoft.com/office/drawing/2014/main" id="{4FF93BFA-F347-1119-1441-7A7C067EE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023" y="2812346"/>
                        <a:ext cx="36512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7" name="Text Box 224">
            <a:extLst>
              <a:ext uri="{FF2B5EF4-FFF2-40B4-BE49-F238E27FC236}">
                <a16:creationId xmlns:a16="http://schemas.microsoft.com/office/drawing/2014/main" id="{3CD06FBF-F958-FF9C-6EC6-81A50E6E0D6A}"/>
              </a:ext>
            </a:extLst>
          </p:cNvPr>
          <p:cNvSpPr txBox="1">
            <a:spLocks noChangeArrowheads="1"/>
          </p:cNvSpPr>
          <p:nvPr/>
        </p:nvSpPr>
        <p:spPr bwMode="auto">
          <a:xfrm>
            <a:off x="1421108" y="2876330"/>
            <a:ext cx="23381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l"/>
            <a:r>
              <a:rPr lang="en-US" altLang="en-US" sz="2000" dirty="0"/>
              <a:t>(W, X, &amp; Y sheets)</a:t>
            </a:r>
          </a:p>
        </p:txBody>
      </p:sp>
    </p:spTree>
    <p:extLst>
      <p:ext uri="{BB962C8B-B14F-4D97-AF65-F5344CB8AC3E}">
        <p14:creationId xmlns:p14="http://schemas.microsoft.com/office/powerpoint/2010/main" val="3233929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 Cross Section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A4E0DDD-3AEA-CC31-18EA-BEF44CC4CDA8}"/>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W.156</a:t>
            </a:r>
          </a:p>
        </p:txBody>
      </p:sp>
      <p:graphicFrame>
        <p:nvGraphicFramePr>
          <p:cNvPr id="50" name="Object 214">
            <a:extLst>
              <a:ext uri="{FF2B5EF4-FFF2-40B4-BE49-F238E27FC236}">
                <a16:creationId xmlns:a16="http://schemas.microsoft.com/office/drawing/2014/main" id="{B73F5ABD-1341-E7AA-14C5-89E5482442CD}"/>
              </a:ext>
            </a:extLst>
          </p:cNvPr>
          <p:cNvGraphicFramePr>
            <a:graphicFrameLocks noChangeAspect="1"/>
          </p:cNvGraphicFramePr>
          <p:nvPr>
            <p:extLst>
              <p:ext uri="{D42A27DB-BD31-4B8C-83A1-F6EECF244321}">
                <p14:modId xmlns:p14="http://schemas.microsoft.com/office/powerpoint/2010/main" val="2142772891"/>
              </p:ext>
            </p:extLst>
          </p:nvPr>
        </p:nvGraphicFramePr>
        <p:xfrm>
          <a:off x="6714384" y="249729"/>
          <a:ext cx="139892" cy="245722"/>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50" name="Object 214">
                        <a:extLst>
                          <a:ext uri="{FF2B5EF4-FFF2-40B4-BE49-F238E27FC236}">
                            <a16:creationId xmlns:a16="http://schemas.microsoft.com/office/drawing/2014/main" id="{B73F5ABD-1341-E7AA-14C5-89E548244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384" y="249729"/>
                        <a:ext cx="139892" cy="245722"/>
                      </a:xfrm>
                      <a:prstGeom prst="rect">
                        <a:avLst/>
                      </a:prstGeom>
                      <a:noFill/>
                      <a:ln>
                        <a:noFill/>
                      </a:ln>
                      <a:effectLst/>
                    </p:spPr>
                  </p:pic>
                </p:oleObj>
              </mc:Fallback>
            </mc:AlternateContent>
          </a:graphicData>
        </a:graphic>
      </p:graphicFrame>
      <p:grpSp>
        <p:nvGrpSpPr>
          <p:cNvPr id="51" name="Group 212">
            <a:extLst>
              <a:ext uri="{FF2B5EF4-FFF2-40B4-BE49-F238E27FC236}">
                <a16:creationId xmlns:a16="http://schemas.microsoft.com/office/drawing/2014/main" id="{1CE7614C-EB3E-2E60-8A8E-8B2CEFAC4FE7}"/>
              </a:ext>
            </a:extLst>
          </p:cNvPr>
          <p:cNvGrpSpPr>
            <a:grpSpLocks/>
          </p:cNvGrpSpPr>
          <p:nvPr/>
        </p:nvGrpSpPr>
        <p:grpSpPr bwMode="auto">
          <a:xfrm>
            <a:off x="5447406" y="160909"/>
            <a:ext cx="1639194" cy="449650"/>
            <a:chOff x="2076" y="3174"/>
            <a:chExt cx="3270" cy="897"/>
          </a:xfrm>
        </p:grpSpPr>
        <p:sp>
          <p:nvSpPr>
            <p:cNvPr id="52" name="Line 562">
              <a:extLst>
                <a:ext uri="{FF2B5EF4-FFF2-40B4-BE49-F238E27FC236}">
                  <a16:creationId xmlns:a16="http://schemas.microsoft.com/office/drawing/2014/main" id="{C4C6A955-C643-49F5-B399-ED3B1835A388}"/>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564">
              <a:extLst>
                <a:ext uri="{FF2B5EF4-FFF2-40B4-BE49-F238E27FC236}">
                  <a16:creationId xmlns:a16="http://schemas.microsoft.com/office/drawing/2014/main" id="{ACE96EE8-64D1-3D14-94BB-F7628136C7B5}"/>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565">
              <a:extLst>
                <a:ext uri="{FF2B5EF4-FFF2-40B4-BE49-F238E27FC236}">
                  <a16:creationId xmlns:a16="http://schemas.microsoft.com/office/drawing/2014/main" id="{24676063-278D-43B6-CC8D-243C333F5D30}"/>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566">
              <a:extLst>
                <a:ext uri="{FF2B5EF4-FFF2-40B4-BE49-F238E27FC236}">
                  <a16:creationId xmlns:a16="http://schemas.microsoft.com/office/drawing/2014/main" id="{CE995C2C-A7F3-7744-2AA0-37E2FD1E931F}"/>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567">
              <a:extLst>
                <a:ext uri="{FF2B5EF4-FFF2-40B4-BE49-F238E27FC236}">
                  <a16:creationId xmlns:a16="http://schemas.microsoft.com/office/drawing/2014/main" id="{DE87DD23-AEB4-BEE1-2FFA-DCF6F62079FA}"/>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570">
              <a:extLst>
                <a:ext uri="{FF2B5EF4-FFF2-40B4-BE49-F238E27FC236}">
                  <a16:creationId xmlns:a16="http://schemas.microsoft.com/office/drawing/2014/main" id="{FBD0669D-E8AF-2D90-ADA1-9F9EF5881054}"/>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58" name="Group 576">
              <a:extLst>
                <a:ext uri="{FF2B5EF4-FFF2-40B4-BE49-F238E27FC236}">
                  <a16:creationId xmlns:a16="http://schemas.microsoft.com/office/drawing/2014/main" id="{E19F03E1-834A-AF87-C3AB-F3B56DF49D91}"/>
                </a:ext>
              </a:extLst>
            </p:cNvPr>
            <p:cNvGrpSpPr>
              <a:grpSpLocks/>
            </p:cNvGrpSpPr>
            <p:nvPr/>
          </p:nvGrpSpPr>
          <p:grpSpPr bwMode="auto">
            <a:xfrm>
              <a:off x="3841" y="3708"/>
              <a:ext cx="88" cy="177"/>
              <a:chOff x="2120" y="2679"/>
              <a:chExt cx="66" cy="138"/>
            </a:xfrm>
          </p:grpSpPr>
          <p:sp>
            <p:nvSpPr>
              <p:cNvPr id="76" name="Line 568">
                <a:extLst>
                  <a:ext uri="{FF2B5EF4-FFF2-40B4-BE49-F238E27FC236}">
                    <a16:creationId xmlns:a16="http://schemas.microsoft.com/office/drawing/2014/main" id="{04877553-C53B-6D1B-215F-55390409D6DC}"/>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572">
                <a:extLst>
                  <a:ext uri="{FF2B5EF4-FFF2-40B4-BE49-F238E27FC236}">
                    <a16:creationId xmlns:a16="http://schemas.microsoft.com/office/drawing/2014/main" id="{7335146D-3FD3-C4EE-D856-6D44A3A156B3}"/>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573">
                <a:extLst>
                  <a:ext uri="{FF2B5EF4-FFF2-40B4-BE49-F238E27FC236}">
                    <a16:creationId xmlns:a16="http://schemas.microsoft.com/office/drawing/2014/main" id="{E97DEAE3-BC0A-7E89-9167-E0521ED48C84}"/>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 name="Line 578">
              <a:extLst>
                <a:ext uri="{FF2B5EF4-FFF2-40B4-BE49-F238E27FC236}">
                  <a16:creationId xmlns:a16="http://schemas.microsoft.com/office/drawing/2014/main" id="{C502226D-8E3C-4A8A-F16E-9F66D09D6073}"/>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579">
              <a:extLst>
                <a:ext uri="{FF2B5EF4-FFF2-40B4-BE49-F238E27FC236}">
                  <a16:creationId xmlns:a16="http://schemas.microsoft.com/office/drawing/2014/main" id="{7CEE5AD9-16F0-21DA-5774-7172900C5634}"/>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580">
              <a:extLst>
                <a:ext uri="{FF2B5EF4-FFF2-40B4-BE49-F238E27FC236}">
                  <a16:creationId xmlns:a16="http://schemas.microsoft.com/office/drawing/2014/main" id="{2E088711-40E5-44D9-BA38-99D9B30DF7A3}"/>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582">
              <a:extLst>
                <a:ext uri="{FF2B5EF4-FFF2-40B4-BE49-F238E27FC236}">
                  <a16:creationId xmlns:a16="http://schemas.microsoft.com/office/drawing/2014/main" id="{3E1CAF58-3B71-7C3D-A41E-726F858FC641}"/>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583">
              <a:extLst>
                <a:ext uri="{FF2B5EF4-FFF2-40B4-BE49-F238E27FC236}">
                  <a16:creationId xmlns:a16="http://schemas.microsoft.com/office/drawing/2014/main" id="{40C3603E-1669-B5C4-4E7B-B5B7856F6E15}"/>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584">
              <a:extLst>
                <a:ext uri="{FF2B5EF4-FFF2-40B4-BE49-F238E27FC236}">
                  <a16:creationId xmlns:a16="http://schemas.microsoft.com/office/drawing/2014/main" id="{FC497091-C981-2FF0-D478-A02AB5D389C2}"/>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585">
              <a:extLst>
                <a:ext uri="{FF2B5EF4-FFF2-40B4-BE49-F238E27FC236}">
                  <a16:creationId xmlns:a16="http://schemas.microsoft.com/office/drawing/2014/main" id="{AC5B5DE2-C9B4-3E4B-2D2D-9082EECB129F}"/>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Oval 586">
              <a:extLst>
                <a:ext uri="{FF2B5EF4-FFF2-40B4-BE49-F238E27FC236}">
                  <a16:creationId xmlns:a16="http://schemas.microsoft.com/office/drawing/2014/main" id="{A46DFA5A-994B-7F44-C1C5-8F136EB7D8F9}"/>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67" name="Line 587">
              <a:extLst>
                <a:ext uri="{FF2B5EF4-FFF2-40B4-BE49-F238E27FC236}">
                  <a16:creationId xmlns:a16="http://schemas.microsoft.com/office/drawing/2014/main" id="{2F9E123C-9702-1E2C-9CFA-09C207518FB2}"/>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588">
              <a:extLst>
                <a:ext uri="{FF2B5EF4-FFF2-40B4-BE49-F238E27FC236}">
                  <a16:creationId xmlns:a16="http://schemas.microsoft.com/office/drawing/2014/main" id="{98FC84A7-7E1D-64AD-8BD3-3FB983DF9AF8}"/>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593">
              <a:extLst>
                <a:ext uri="{FF2B5EF4-FFF2-40B4-BE49-F238E27FC236}">
                  <a16:creationId xmlns:a16="http://schemas.microsoft.com/office/drawing/2014/main" id="{A8EC17C8-01F0-D5A3-7A87-45F4A5118D67}"/>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87">
              <a:extLst>
                <a:ext uri="{FF2B5EF4-FFF2-40B4-BE49-F238E27FC236}">
                  <a16:creationId xmlns:a16="http://schemas.microsoft.com/office/drawing/2014/main" id="{D57FFB5E-55C3-3372-0C8B-1D72510BC12D}"/>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88">
              <a:extLst>
                <a:ext uri="{FF2B5EF4-FFF2-40B4-BE49-F238E27FC236}">
                  <a16:creationId xmlns:a16="http://schemas.microsoft.com/office/drawing/2014/main" id="{DB2838F0-54BB-C263-4338-8793D06255DD}"/>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189">
              <a:extLst>
                <a:ext uri="{FF2B5EF4-FFF2-40B4-BE49-F238E27FC236}">
                  <a16:creationId xmlns:a16="http://schemas.microsoft.com/office/drawing/2014/main" id="{3C934868-9748-F941-3B14-1397CB9FB91D}"/>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190">
              <a:extLst>
                <a:ext uri="{FF2B5EF4-FFF2-40B4-BE49-F238E27FC236}">
                  <a16:creationId xmlns:a16="http://schemas.microsoft.com/office/drawing/2014/main" id="{C2447D49-5BF6-AEFA-A83B-BA6B954851BB}"/>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91">
              <a:extLst>
                <a:ext uri="{FF2B5EF4-FFF2-40B4-BE49-F238E27FC236}">
                  <a16:creationId xmlns:a16="http://schemas.microsoft.com/office/drawing/2014/main" id="{89840AEE-5E92-DFB3-FE99-89800726B5A2}"/>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92">
              <a:extLst>
                <a:ext uri="{FF2B5EF4-FFF2-40B4-BE49-F238E27FC236}">
                  <a16:creationId xmlns:a16="http://schemas.microsoft.com/office/drawing/2014/main" id="{DE6DF57F-C7C5-5D9E-C159-21273EDCFF19}"/>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 name="Picture 2">
            <a:extLst>
              <a:ext uri="{FF2B5EF4-FFF2-40B4-BE49-F238E27FC236}">
                <a16:creationId xmlns:a16="http://schemas.microsoft.com/office/drawing/2014/main" id="{69618B52-9CF0-2BAD-5CAC-06F7B066BF54}"/>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90656" y="838201"/>
            <a:ext cx="8162688" cy="53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7">
            <a:extLst>
              <a:ext uri="{FF2B5EF4-FFF2-40B4-BE49-F238E27FC236}">
                <a16:creationId xmlns:a16="http://schemas.microsoft.com/office/drawing/2014/main" id="{CFAD3D59-7B31-74FA-66CE-09908EFB224A}"/>
              </a:ext>
            </a:extLst>
          </p:cNvPr>
          <p:cNvSpPr txBox="1">
            <a:spLocks noChangeArrowheads="1"/>
          </p:cNvSpPr>
          <p:nvPr/>
        </p:nvSpPr>
        <p:spPr bwMode="auto">
          <a:xfrm rot="16200000">
            <a:off x="5614951" y="3228201"/>
            <a:ext cx="5333998" cy="553998"/>
          </a:xfrm>
          <a:prstGeom prst="rect">
            <a:avLst/>
          </a:prstGeom>
          <a:solidFill>
            <a:schemeClr val="bg1"/>
          </a:solidFill>
          <a:ln>
            <a:noFill/>
          </a:ln>
          <a:effectLst/>
        </p:spPr>
        <p:txBody>
          <a:bodyPr wrap="squar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600" u="sng" dirty="0"/>
              <a:t>Cross section frequency: 50’ (rural) or 25’ (urban)</a:t>
            </a:r>
          </a:p>
          <a:p>
            <a:pPr algn="ctr"/>
            <a:r>
              <a:rPr lang="en-US" altLang="en-US" sz="1400" b="0" i="1" dirty="0"/>
              <a:t>(stationing is shown at the lower center of each cross section)</a:t>
            </a:r>
          </a:p>
        </p:txBody>
      </p:sp>
      <p:sp>
        <p:nvSpPr>
          <p:cNvPr id="6" name="Oval 40">
            <a:extLst>
              <a:ext uri="{FF2B5EF4-FFF2-40B4-BE49-F238E27FC236}">
                <a16:creationId xmlns:a16="http://schemas.microsoft.com/office/drawing/2014/main" id="{63A5AF3B-64DF-241C-9E38-8C415A83CCBB}"/>
              </a:ext>
            </a:extLst>
          </p:cNvPr>
          <p:cNvSpPr>
            <a:spLocks noChangeArrowheads="1"/>
          </p:cNvSpPr>
          <p:nvPr/>
        </p:nvSpPr>
        <p:spPr bwMode="auto">
          <a:xfrm>
            <a:off x="4286545" y="5686466"/>
            <a:ext cx="570910" cy="27614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0" name="Oval 40">
            <a:extLst>
              <a:ext uri="{FF2B5EF4-FFF2-40B4-BE49-F238E27FC236}">
                <a16:creationId xmlns:a16="http://schemas.microsoft.com/office/drawing/2014/main" id="{E82875E7-693A-CACD-B46B-3927B0F65A38}"/>
              </a:ext>
            </a:extLst>
          </p:cNvPr>
          <p:cNvSpPr>
            <a:spLocks noChangeArrowheads="1"/>
          </p:cNvSpPr>
          <p:nvPr/>
        </p:nvSpPr>
        <p:spPr bwMode="auto">
          <a:xfrm>
            <a:off x="4286545" y="4421520"/>
            <a:ext cx="570910" cy="26002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1" name="Oval 40">
            <a:extLst>
              <a:ext uri="{FF2B5EF4-FFF2-40B4-BE49-F238E27FC236}">
                <a16:creationId xmlns:a16="http://schemas.microsoft.com/office/drawing/2014/main" id="{BB0F7078-FA81-21C4-DBB3-BECCB67E0A34}"/>
              </a:ext>
            </a:extLst>
          </p:cNvPr>
          <p:cNvSpPr>
            <a:spLocks noChangeArrowheads="1"/>
          </p:cNvSpPr>
          <p:nvPr/>
        </p:nvSpPr>
        <p:spPr bwMode="auto">
          <a:xfrm>
            <a:off x="4299348" y="3093956"/>
            <a:ext cx="545305" cy="2890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12" name="Oval 40">
            <a:extLst>
              <a:ext uri="{FF2B5EF4-FFF2-40B4-BE49-F238E27FC236}">
                <a16:creationId xmlns:a16="http://schemas.microsoft.com/office/drawing/2014/main" id="{6889A168-9E7B-2D50-7BDD-11D9FF7B589F}"/>
              </a:ext>
            </a:extLst>
          </p:cNvPr>
          <p:cNvSpPr>
            <a:spLocks noChangeArrowheads="1"/>
          </p:cNvSpPr>
          <p:nvPr/>
        </p:nvSpPr>
        <p:spPr bwMode="auto">
          <a:xfrm>
            <a:off x="4299347" y="1851722"/>
            <a:ext cx="545306" cy="3048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cxnSp>
        <p:nvCxnSpPr>
          <p:cNvPr id="13" name="Straight Arrow Connector 12">
            <a:extLst>
              <a:ext uri="{FF2B5EF4-FFF2-40B4-BE49-F238E27FC236}">
                <a16:creationId xmlns:a16="http://schemas.microsoft.com/office/drawing/2014/main" id="{CC414F9C-B0B8-5143-A23B-58B1E79D5935}"/>
              </a:ext>
            </a:extLst>
          </p:cNvPr>
          <p:cNvCxnSpPr>
            <a:cxnSpLocks/>
            <a:stCxn id="5" idx="0"/>
            <a:endCxn id="6" idx="7"/>
          </p:cNvCxnSpPr>
          <p:nvPr/>
        </p:nvCxnSpPr>
        <p:spPr bwMode="auto">
          <a:xfrm flipH="1">
            <a:off x="4773847" y="3505200"/>
            <a:ext cx="3231104" cy="222170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A7E307FF-D0A6-B73D-90EE-2100B3F43113}"/>
              </a:ext>
            </a:extLst>
          </p:cNvPr>
          <p:cNvCxnSpPr>
            <a:cxnSpLocks/>
            <a:stCxn id="5" idx="0"/>
            <a:endCxn id="10" idx="6"/>
          </p:cNvCxnSpPr>
          <p:nvPr/>
        </p:nvCxnSpPr>
        <p:spPr bwMode="auto">
          <a:xfrm flipH="1">
            <a:off x="4857455" y="3505200"/>
            <a:ext cx="3147496" cy="104633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CC43964B-85A8-7D8F-C9E4-CCF00F6FAEAA}"/>
              </a:ext>
            </a:extLst>
          </p:cNvPr>
          <p:cNvCxnSpPr>
            <a:cxnSpLocks/>
            <a:stCxn id="5" idx="0"/>
            <a:endCxn id="11" idx="6"/>
          </p:cNvCxnSpPr>
          <p:nvPr/>
        </p:nvCxnSpPr>
        <p:spPr bwMode="auto">
          <a:xfrm flipH="1" flipV="1">
            <a:off x="4844653" y="3238500"/>
            <a:ext cx="3160298" cy="266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7869D3F2-C3D5-65EB-6BB6-F7AA93884C1C}"/>
              </a:ext>
            </a:extLst>
          </p:cNvPr>
          <p:cNvCxnSpPr>
            <a:cxnSpLocks/>
            <a:stCxn id="5" idx="0"/>
            <a:endCxn id="12" idx="5"/>
          </p:cNvCxnSpPr>
          <p:nvPr/>
        </p:nvCxnSpPr>
        <p:spPr bwMode="auto">
          <a:xfrm flipH="1" flipV="1">
            <a:off x="4764795" y="2111885"/>
            <a:ext cx="3240156" cy="139331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a:extLst>
              <a:ext uri="{FF2B5EF4-FFF2-40B4-BE49-F238E27FC236}">
                <a16:creationId xmlns:a16="http://schemas.microsoft.com/office/drawing/2014/main" id="{06BCCF5C-5865-A55C-846F-C163A3BB3C18}"/>
              </a:ext>
            </a:extLst>
          </p:cNvPr>
          <p:cNvSpPr/>
          <p:nvPr/>
        </p:nvSpPr>
        <p:spPr bwMode="auto">
          <a:xfrm>
            <a:off x="1524001" y="4942827"/>
            <a:ext cx="6151725" cy="117713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1382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Effect transition="in" filter="fade">
                                      <p:cBhvr>
                                        <p:cTn id="37" dur="1000"/>
                                        <p:tgtEl>
                                          <p:spTgt spid="11"/>
                                        </p:tgtEl>
                                      </p:cBhvr>
                                    </p:animEffec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Effect transition="in" filter="fade">
                                      <p:cBhvr>
                                        <p:cTn id="5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 Cross Section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A4E0DDD-3AEA-CC31-18EA-BEF44CC4CDA8}"/>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W.156</a:t>
            </a:r>
          </a:p>
        </p:txBody>
      </p:sp>
      <p:graphicFrame>
        <p:nvGraphicFramePr>
          <p:cNvPr id="50" name="Object 214">
            <a:extLst>
              <a:ext uri="{FF2B5EF4-FFF2-40B4-BE49-F238E27FC236}">
                <a16:creationId xmlns:a16="http://schemas.microsoft.com/office/drawing/2014/main" id="{B73F5ABD-1341-E7AA-14C5-89E5482442CD}"/>
              </a:ext>
            </a:extLst>
          </p:cNvPr>
          <p:cNvGraphicFramePr>
            <a:graphicFrameLocks noChangeAspect="1"/>
          </p:cNvGraphicFramePr>
          <p:nvPr/>
        </p:nvGraphicFramePr>
        <p:xfrm>
          <a:off x="6714384" y="249729"/>
          <a:ext cx="139892" cy="245722"/>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50" name="Object 214">
                        <a:extLst>
                          <a:ext uri="{FF2B5EF4-FFF2-40B4-BE49-F238E27FC236}">
                            <a16:creationId xmlns:a16="http://schemas.microsoft.com/office/drawing/2014/main" id="{B73F5ABD-1341-E7AA-14C5-89E548244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384" y="249729"/>
                        <a:ext cx="139892" cy="245722"/>
                      </a:xfrm>
                      <a:prstGeom prst="rect">
                        <a:avLst/>
                      </a:prstGeom>
                      <a:noFill/>
                      <a:ln>
                        <a:noFill/>
                      </a:ln>
                      <a:effectLst/>
                    </p:spPr>
                  </p:pic>
                </p:oleObj>
              </mc:Fallback>
            </mc:AlternateContent>
          </a:graphicData>
        </a:graphic>
      </p:graphicFrame>
      <p:grpSp>
        <p:nvGrpSpPr>
          <p:cNvPr id="51" name="Group 212">
            <a:extLst>
              <a:ext uri="{FF2B5EF4-FFF2-40B4-BE49-F238E27FC236}">
                <a16:creationId xmlns:a16="http://schemas.microsoft.com/office/drawing/2014/main" id="{1CE7614C-EB3E-2E60-8A8E-8B2CEFAC4FE7}"/>
              </a:ext>
            </a:extLst>
          </p:cNvPr>
          <p:cNvGrpSpPr>
            <a:grpSpLocks/>
          </p:cNvGrpSpPr>
          <p:nvPr/>
        </p:nvGrpSpPr>
        <p:grpSpPr bwMode="auto">
          <a:xfrm>
            <a:off x="5447406" y="160909"/>
            <a:ext cx="1639194" cy="449650"/>
            <a:chOff x="2076" y="3174"/>
            <a:chExt cx="3270" cy="897"/>
          </a:xfrm>
        </p:grpSpPr>
        <p:sp>
          <p:nvSpPr>
            <p:cNvPr id="52" name="Line 562">
              <a:extLst>
                <a:ext uri="{FF2B5EF4-FFF2-40B4-BE49-F238E27FC236}">
                  <a16:creationId xmlns:a16="http://schemas.microsoft.com/office/drawing/2014/main" id="{C4C6A955-C643-49F5-B399-ED3B1835A388}"/>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564">
              <a:extLst>
                <a:ext uri="{FF2B5EF4-FFF2-40B4-BE49-F238E27FC236}">
                  <a16:creationId xmlns:a16="http://schemas.microsoft.com/office/drawing/2014/main" id="{ACE96EE8-64D1-3D14-94BB-F7628136C7B5}"/>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565">
              <a:extLst>
                <a:ext uri="{FF2B5EF4-FFF2-40B4-BE49-F238E27FC236}">
                  <a16:creationId xmlns:a16="http://schemas.microsoft.com/office/drawing/2014/main" id="{24676063-278D-43B6-CC8D-243C333F5D30}"/>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566">
              <a:extLst>
                <a:ext uri="{FF2B5EF4-FFF2-40B4-BE49-F238E27FC236}">
                  <a16:creationId xmlns:a16="http://schemas.microsoft.com/office/drawing/2014/main" id="{CE995C2C-A7F3-7744-2AA0-37E2FD1E931F}"/>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567">
              <a:extLst>
                <a:ext uri="{FF2B5EF4-FFF2-40B4-BE49-F238E27FC236}">
                  <a16:creationId xmlns:a16="http://schemas.microsoft.com/office/drawing/2014/main" id="{DE87DD23-AEB4-BEE1-2FFA-DCF6F62079FA}"/>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570">
              <a:extLst>
                <a:ext uri="{FF2B5EF4-FFF2-40B4-BE49-F238E27FC236}">
                  <a16:creationId xmlns:a16="http://schemas.microsoft.com/office/drawing/2014/main" id="{FBD0669D-E8AF-2D90-ADA1-9F9EF5881054}"/>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58" name="Group 576">
              <a:extLst>
                <a:ext uri="{FF2B5EF4-FFF2-40B4-BE49-F238E27FC236}">
                  <a16:creationId xmlns:a16="http://schemas.microsoft.com/office/drawing/2014/main" id="{E19F03E1-834A-AF87-C3AB-F3B56DF49D91}"/>
                </a:ext>
              </a:extLst>
            </p:cNvPr>
            <p:cNvGrpSpPr>
              <a:grpSpLocks/>
            </p:cNvGrpSpPr>
            <p:nvPr/>
          </p:nvGrpSpPr>
          <p:grpSpPr bwMode="auto">
            <a:xfrm>
              <a:off x="3841" y="3708"/>
              <a:ext cx="88" cy="177"/>
              <a:chOff x="2120" y="2679"/>
              <a:chExt cx="66" cy="138"/>
            </a:xfrm>
          </p:grpSpPr>
          <p:sp>
            <p:nvSpPr>
              <p:cNvPr id="76" name="Line 568">
                <a:extLst>
                  <a:ext uri="{FF2B5EF4-FFF2-40B4-BE49-F238E27FC236}">
                    <a16:creationId xmlns:a16="http://schemas.microsoft.com/office/drawing/2014/main" id="{04877553-C53B-6D1B-215F-55390409D6DC}"/>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572">
                <a:extLst>
                  <a:ext uri="{FF2B5EF4-FFF2-40B4-BE49-F238E27FC236}">
                    <a16:creationId xmlns:a16="http://schemas.microsoft.com/office/drawing/2014/main" id="{7335146D-3FD3-C4EE-D856-6D44A3A156B3}"/>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573">
                <a:extLst>
                  <a:ext uri="{FF2B5EF4-FFF2-40B4-BE49-F238E27FC236}">
                    <a16:creationId xmlns:a16="http://schemas.microsoft.com/office/drawing/2014/main" id="{E97DEAE3-BC0A-7E89-9167-E0521ED48C84}"/>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 name="Line 578">
              <a:extLst>
                <a:ext uri="{FF2B5EF4-FFF2-40B4-BE49-F238E27FC236}">
                  <a16:creationId xmlns:a16="http://schemas.microsoft.com/office/drawing/2014/main" id="{C502226D-8E3C-4A8A-F16E-9F66D09D6073}"/>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579">
              <a:extLst>
                <a:ext uri="{FF2B5EF4-FFF2-40B4-BE49-F238E27FC236}">
                  <a16:creationId xmlns:a16="http://schemas.microsoft.com/office/drawing/2014/main" id="{7CEE5AD9-16F0-21DA-5774-7172900C5634}"/>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580">
              <a:extLst>
                <a:ext uri="{FF2B5EF4-FFF2-40B4-BE49-F238E27FC236}">
                  <a16:creationId xmlns:a16="http://schemas.microsoft.com/office/drawing/2014/main" id="{2E088711-40E5-44D9-BA38-99D9B30DF7A3}"/>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582">
              <a:extLst>
                <a:ext uri="{FF2B5EF4-FFF2-40B4-BE49-F238E27FC236}">
                  <a16:creationId xmlns:a16="http://schemas.microsoft.com/office/drawing/2014/main" id="{3E1CAF58-3B71-7C3D-A41E-726F858FC641}"/>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583">
              <a:extLst>
                <a:ext uri="{FF2B5EF4-FFF2-40B4-BE49-F238E27FC236}">
                  <a16:creationId xmlns:a16="http://schemas.microsoft.com/office/drawing/2014/main" id="{40C3603E-1669-B5C4-4E7B-B5B7856F6E15}"/>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584">
              <a:extLst>
                <a:ext uri="{FF2B5EF4-FFF2-40B4-BE49-F238E27FC236}">
                  <a16:creationId xmlns:a16="http://schemas.microsoft.com/office/drawing/2014/main" id="{FC497091-C981-2FF0-D478-A02AB5D389C2}"/>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585">
              <a:extLst>
                <a:ext uri="{FF2B5EF4-FFF2-40B4-BE49-F238E27FC236}">
                  <a16:creationId xmlns:a16="http://schemas.microsoft.com/office/drawing/2014/main" id="{AC5B5DE2-C9B4-3E4B-2D2D-9082EECB129F}"/>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Oval 586">
              <a:extLst>
                <a:ext uri="{FF2B5EF4-FFF2-40B4-BE49-F238E27FC236}">
                  <a16:creationId xmlns:a16="http://schemas.microsoft.com/office/drawing/2014/main" id="{A46DFA5A-994B-7F44-C1C5-8F136EB7D8F9}"/>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67" name="Line 587">
              <a:extLst>
                <a:ext uri="{FF2B5EF4-FFF2-40B4-BE49-F238E27FC236}">
                  <a16:creationId xmlns:a16="http://schemas.microsoft.com/office/drawing/2014/main" id="{2F9E123C-9702-1E2C-9CFA-09C207518FB2}"/>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588">
              <a:extLst>
                <a:ext uri="{FF2B5EF4-FFF2-40B4-BE49-F238E27FC236}">
                  <a16:creationId xmlns:a16="http://schemas.microsoft.com/office/drawing/2014/main" id="{98FC84A7-7E1D-64AD-8BD3-3FB983DF9AF8}"/>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593">
              <a:extLst>
                <a:ext uri="{FF2B5EF4-FFF2-40B4-BE49-F238E27FC236}">
                  <a16:creationId xmlns:a16="http://schemas.microsoft.com/office/drawing/2014/main" id="{A8EC17C8-01F0-D5A3-7A87-45F4A5118D67}"/>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87">
              <a:extLst>
                <a:ext uri="{FF2B5EF4-FFF2-40B4-BE49-F238E27FC236}">
                  <a16:creationId xmlns:a16="http://schemas.microsoft.com/office/drawing/2014/main" id="{D57FFB5E-55C3-3372-0C8B-1D72510BC12D}"/>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88">
              <a:extLst>
                <a:ext uri="{FF2B5EF4-FFF2-40B4-BE49-F238E27FC236}">
                  <a16:creationId xmlns:a16="http://schemas.microsoft.com/office/drawing/2014/main" id="{DB2838F0-54BB-C263-4338-8793D06255DD}"/>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189">
              <a:extLst>
                <a:ext uri="{FF2B5EF4-FFF2-40B4-BE49-F238E27FC236}">
                  <a16:creationId xmlns:a16="http://schemas.microsoft.com/office/drawing/2014/main" id="{3C934868-9748-F941-3B14-1397CB9FB91D}"/>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190">
              <a:extLst>
                <a:ext uri="{FF2B5EF4-FFF2-40B4-BE49-F238E27FC236}">
                  <a16:creationId xmlns:a16="http://schemas.microsoft.com/office/drawing/2014/main" id="{C2447D49-5BF6-AEFA-A83B-BA6B954851BB}"/>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91">
              <a:extLst>
                <a:ext uri="{FF2B5EF4-FFF2-40B4-BE49-F238E27FC236}">
                  <a16:creationId xmlns:a16="http://schemas.microsoft.com/office/drawing/2014/main" id="{89840AEE-5E92-DFB3-FE99-89800726B5A2}"/>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92">
              <a:extLst>
                <a:ext uri="{FF2B5EF4-FFF2-40B4-BE49-F238E27FC236}">
                  <a16:creationId xmlns:a16="http://schemas.microsoft.com/office/drawing/2014/main" id="{DE6DF57F-C7C5-5D9E-C159-21273EDCFF19}"/>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6" name="Picture 5">
            <a:extLst>
              <a:ext uri="{FF2B5EF4-FFF2-40B4-BE49-F238E27FC236}">
                <a16:creationId xmlns:a16="http://schemas.microsoft.com/office/drawing/2014/main" id="{3E11AB5F-4CF5-40DF-D27F-CC0E6D33F3FC}"/>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2934" y="2200262"/>
            <a:ext cx="8998132" cy="256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a:extLst>
              <a:ext uri="{FF2B5EF4-FFF2-40B4-BE49-F238E27FC236}">
                <a16:creationId xmlns:a16="http://schemas.microsoft.com/office/drawing/2014/main" id="{166C7BB7-49A3-BC73-0243-3DDED2ADD538}"/>
              </a:ext>
            </a:extLst>
          </p:cNvPr>
          <p:cNvGrpSpPr/>
          <p:nvPr/>
        </p:nvGrpSpPr>
        <p:grpSpPr>
          <a:xfrm>
            <a:off x="2853194" y="4801037"/>
            <a:ext cx="3422796" cy="1697033"/>
            <a:chOff x="3023412" y="4715555"/>
            <a:chExt cx="3422796" cy="1697033"/>
          </a:xfrm>
        </p:grpSpPr>
        <p:sp>
          <p:nvSpPr>
            <p:cNvPr id="28" name="Text Box 141">
              <a:extLst>
                <a:ext uri="{FF2B5EF4-FFF2-40B4-BE49-F238E27FC236}">
                  <a16:creationId xmlns:a16="http://schemas.microsoft.com/office/drawing/2014/main" id="{3663256A-AC56-88CF-BE04-D9A1DC4D3C21}"/>
                </a:ext>
              </a:extLst>
            </p:cNvPr>
            <p:cNvSpPr txBox="1">
              <a:spLocks noChangeArrowheads="1"/>
            </p:cNvSpPr>
            <p:nvPr/>
          </p:nvSpPr>
          <p:spPr bwMode="auto">
            <a:xfrm>
              <a:off x="3023412" y="5427703"/>
              <a:ext cx="342279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800" dirty="0"/>
                <a:t>0’ offset = Design Center Line</a:t>
              </a:r>
            </a:p>
            <a:p>
              <a:pPr algn="ctr"/>
              <a:r>
                <a:rPr lang="en-US" altLang="en-US" sz="2000" dirty="0"/>
                <a:t>  </a:t>
              </a:r>
              <a:r>
                <a:rPr lang="en-US" altLang="en-US" sz="1400" b="0" i="1" dirty="0"/>
                <a:t>(middle of the new road)</a:t>
              </a:r>
              <a:endParaRPr lang="en-US" altLang="en-US" sz="2000" b="0" i="1" dirty="0"/>
            </a:p>
            <a:p>
              <a:pPr algn="ctr"/>
              <a:r>
                <a:rPr lang="en-US" altLang="en-US" sz="1800" dirty="0"/>
                <a:t>    Left Side  </a:t>
              </a:r>
              <a:r>
                <a:rPr lang="en-US" altLang="en-US" sz="1800" b="0" dirty="0"/>
                <a:t>I</a:t>
              </a:r>
              <a:r>
                <a:rPr lang="en-US" altLang="en-US" sz="1800" dirty="0"/>
                <a:t>  Right Side</a:t>
              </a:r>
            </a:p>
          </p:txBody>
        </p:sp>
        <p:sp>
          <p:nvSpPr>
            <p:cNvPr id="40" name="Line 142">
              <a:extLst>
                <a:ext uri="{FF2B5EF4-FFF2-40B4-BE49-F238E27FC236}">
                  <a16:creationId xmlns:a16="http://schemas.microsoft.com/office/drawing/2014/main" id="{CE351C3F-7928-B5C3-8D46-34F409001AD0}"/>
                </a:ext>
              </a:extLst>
            </p:cNvPr>
            <p:cNvSpPr>
              <a:spLocks noChangeShapeType="1"/>
            </p:cNvSpPr>
            <p:nvPr/>
          </p:nvSpPr>
          <p:spPr bwMode="auto">
            <a:xfrm flipV="1">
              <a:off x="4734810" y="4715555"/>
              <a:ext cx="7408" cy="7615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 name="Group 44">
            <a:extLst>
              <a:ext uri="{FF2B5EF4-FFF2-40B4-BE49-F238E27FC236}">
                <a16:creationId xmlns:a16="http://schemas.microsoft.com/office/drawing/2014/main" id="{D8C23F20-CD3F-553A-ED03-B4002F3EA5D1}"/>
              </a:ext>
            </a:extLst>
          </p:cNvPr>
          <p:cNvGrpSpPr/>
          <p:nvPr/>
        </p:nvGrpSpPr>
        <p:grpSpPr>
          <a:xfrm>
            <a:off x="4115382" y="4175042"/>
            <a:ext cx="4575419" cy="1812307"/>
            <a:chOff x="4115382" y="4175042"/>
            <a:chExt cx="4575419" cy="1812307"/>
          </a:xfrm>
        </p:grpSpPr>
        <p:sp>
          <p:nvSpPr>
            <p:cNvPr id="46" name="Text Box 75">
              <a:extLst>
                <a:ext uri="{FF2B5EF4-FFF2-40B4-BE49-F238E27FC236}">
                  <a16:creationId xmlns:a16="http://schemas.microsoft.com/office/drawing/2014/main" id="{86A75686-8384-BBFF-8C51-BE4B219307B6}"/>
                </a:ext>
              </a:extLst>
            </p:cNvPr>
            <p:cNvSpPr txBox="1">
              <a:spLocks noChangeArrowheads="1"/>
            </p:cNvSpPr>
            <p:nvPr/>
          </p:nvSpPr>
          <p:spPr bwMode="auto">
            <a:xfrm>
              <a:off x="7157496" y="5341018"/>
              <a:ext cx="153330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ctr"/>
              <a:r>
                <a:rPr lang="en-US" altLang="en-US" sz="1800" dirty="0"/>
                <a:t>Centerline</a:t>
              </a:r>
            </a:p>
            <a:p>
              <a:pPr algn="ctr"/>
              <a:r>
                <a:rPr lang="en-US" altLang="en-US" sz="1800" b="0" dirty="0"/>
                <a:t>STA. 388+00</a:t>
              </a:r>
            </a:p>
          </p:txBody>
        </p:sp>
        <p:sp>
          <p:nvSpPr>
            <p:cNvPr id="47" name="Oval 46">
              <a:extLst>
                <a:ext uri="{FF2B5EF4-FFF2-40B4-BE49-F238E27FC236}">
                  <a16:creationId xmlns:a16="http://schemas.microsoft.com/office/drawing/2014/main" id="{B266BA85-AFCF-FBE3-6BE2-D6548388858C}"/>
                </a:ext>
              </a:extLst>
            </p:cNvPr>
            <p:cNvSpPr/>
            <p:nvPr/>
          </p:nvSpPr>
          <p:spPr bwMode="auto">
            <a:xfrm>
              <a:off x="4115382" y="4175042"/>
              <a:ext cx="775931" cy="31766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cxnSp>
          <p:nvCxnSpPr>
            <p:cNvPr id="48" name="Straight Arrow Connector 47">
              <a:extLst>
                <a:ext uri="{FF2B5EF4-FFF2-40B4-BE49-F238E27FC236}">
                  <a16:creationId xmlns:a16="http://schemas.microsoft.com/office/drawing/2014/main" id="{C59E6DE4-C9A5-BBF8-BFA8-517DDA42F5E2}"/>
                </a:ext>
              </a:extLst>
            </p:cNvPr>
            <p:cNvCxnSpPr>
              <a:stCxn id="46" idx="0"/>
              <a:endCxn id="47" idx="6"/>
            </p:cNvCxnSpPr>
            <p:nvPr/>
          </p:nvCxnSpPr>
          <p:spPr bwMode="auto">
            <a:xfrm flipH="1" flipV="1">
              <a:off x="4891313" y="4333875"/>
              <a:ext cx="3032836" cy="1007143"/>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a:extLst>
              <a:ext uri="{FF2B5EF4-FFF2-40B4-BE49-F238E27FC236}">
                <a16:creationId xmlns:a16="http://schemas.microsoft.com/office/drawing/2014/main" id="{A8B8FE61-B95C-209F-73C8-2A85FB74D4DC}"/>
              </a:ext>
            </a:extLst>
          </p:cNvPr>
          <p:cNvGrpSpPr/>
          <p:nvPr/>
        </p:nvGrpSpPr>
        <p:grpSpPr>
          <a:xfrm>
            <a:off x="252083" y="762000"/>
            <a:ext cx="1861792" cy="2294885"/>
            <a:chOff x="252083" y="1316320"/>
            <a:chExt cx="1861792" cy="1740565"/>
          </a:xfrm>
        </p:grpSpPr>
        <p:sp>
          <p:nvSpPr>
            <p:cNvPr id="79" name="TextBox 78">
              <a:extLst>
                <a:ext uri="{FF2B5EF4-FFF2-40B4-BE49-F238E27FC236}">
                  <a16:creationId xmlns:a16="http://schemas.microsoft.com/office/drawing/2014/main" id="{76E5E3A7-325A-B13C-0988-DECA0F9986A7}"/>
                </a:ext>
              </a:extLst>
            </p:cNvPr>
            <p:cNvSpPr txBox="1"/>
            <p:nvPr/>
          </p:nvSpPr>
          <p:spPr>
            <a:xfrm>
              <a:off x="252083" y="1316320"/>
              <a:ext cx="1861792" cy="615553"/>
            </a:xfrm>
            <a:prstGeom prst="rect">
              <a:avLst/>
            </a:prstGeom>
            <a:noFill/>
          </p:spPr>
          <p:txBody>
            <a:bodyPr wrap="none" rtlCol="0">
              <a:spAutoFit/>
            </a:bodyPr>
            <a:lstStyle/>
            <a:p>
              <a:pPr algn="ctr"/>
              <a:r>
                <a:rPr lang="en-US" sz="2000" b="1" dirty="0"/>
                <a:t>Existing Ground</a:t>
              </a:r>
            </a:p>
            <a:p>
              <a:pPr algn="ctr"/>
              <a:r>
                <a:rPr lang="en-US" sz="1400" i="1" dirty="0"/>
                <a:t>(Dashed Line)</a:t>
              </a:r>
            </a:p>
          </p:txBody>
        </p:sp>
        <p:cxnSp>
          <p:nvCxnSpPr>
            <p:cNvPr id="80" name="Straight Arrow Connector 79">
              <a:extLst>
                <a:ext uri="{FF2B5EF4-FFF2-40B4-BE49-F238E27FC236}">
                  <a16:creationId xmlns:a16="http://schemas.microsoft.com/office/drawing/2014/main" id="{5931930E-1204-8023-217C-A3F1327326C9}"/>
                </a:ext>
              </a:extLst>
            </p:cNvPr>
            <p:cNvCxnSpPr>
              <a:stCxn id="79" idx="2"/>
            </p:cNvCxnSpPr>
            <p:nvPr/>
          </p:nvCxnSpPr>
          <p:spPr bwMode="auto">
            <a:xfrm flipH="1">
              <a:off x="1004201" y="1931873"/>
              <a:ext cx="178778" cy="1125012"/>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80">
            <a:extLst>
              <a:ext uri="{FF2B5EF4-FFF2-40B4-BE49-F238E27FC236}">
                <a16:creationId xmlns:a16="http://schemas.microsoft.com/office/drawing/2014/main" id="{03C75A7A-B1EA-F4C5-62F9-A7CF08C40AC2}"/>
              </a:ext>
            </a:extLst>
          </p:cNvPr>
          <p:cNvGrpSpPr/>
          <p:nvPr/>
        </p:nvGrpSpPr>
        <p:grpSpPr>
          <a:xfrm>
            <a:off x="3274073" y="762000"/>
            <a:ext cx="2458558" cy="2213351"/>
            <a:chOff x="3062497" y="1320166"/>
            <a:chExt cx="2702883" cy="1793335"/>
          </a:xfrm>
        </p:grpSpPr>
        <p:sp>
          <p:nvSpPr>
            <p:cNvPr id="82" name="TextBox 81">
              <a:extLst>
                <a:ext uri="{FF2B5EF4-FFF2-40B4-BE49-F238E27FC236}">
                  <a16:creationId xmlns:a16="http://schemas.microsoft.com/office/drawing/2014/main" id="{1C534B69-11AE-1E29-508E-C32D5186E0FF}"/>
                </a:ext>
              </a:extLst>
            </p:cNvPr>
            <p:cNvSpPr txBox="1"/>
            <p:nvPr/>
          </p:nvSpPr>
          <p:spPr>
            <a:xfrm>
              <a:off x="3062497" y="1320166"/>
              <a:ext cx="2702883" cy="666811"/>
            </a:xfrm>
            <a:prstGeom prst="rect">
              <a:avLst/>
            </a:prstGeom>
            <a:noFill/>
          </p:spPr>
          <p:txBody>
            <a:bodyPr wrap="none" rtlCol="0">
              <a:spAutoFit/>
            </a:bodyPr>
            <a:lstStyle/>
            <a:p>
              <a:pPr algn="ctr"/>
              <a:r>
                <a:rPr lang="en-US" sz="2000" b="1" dirty="0"/>
                <a:t>Proposed Final Grade</a:t>
              </a:r>
            </a:p>
            <a:p>
              <a:pPr algn="ctr"/>
              <a:r>
                <a:rPr lang="en-US" sz="1400" i="1" dirty="0"/>
                <a:t>(Solid Line)</a:t>
              </a:r>
            </a:p>
          </p:txBody>
        </p:sp>
        <p:cxnSp>
          <p:nvCxnSpPr>
            <p:cNvPr id="83" name="Straight Arrow Connector 82">
              <a:extLst>
                <a:ext uri="{FF2B5EF4-FFF2-40B4-BE49-F238E27FC236}">
                  <a16:creationId xmlns:a16="http://schemas.microsoft.com/office/drawing/2014/main" id="{552A9D1D-4008-98E1-253B-ECC32E0A34BB}"/>
                </a:ext>
              </a:extLst>
            </p:cNvPr>
            <p:cNvCxnSpPr>
              <a:stCxn id="82" idx="2"/>
            </p:cNvCxnSpPr>
            <p:nvPr/>
          </p:nvCxnSpPr>
          <p:spPr bwMode="auto">
            <a:xfrm flipH="1">
              <a:off x="4013659" y="1986977"/>
              <a:ext cx="400280" cy="1126524"/>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4" name="TextBox 83">
            <a:extLst>
              <a:ext uri="{FF2B5EF4-FFF2-40B4-BE49-F238E27FC236}">
                <a16:creationId xmlns:a16="http://schemas.microsoft.com/office/drawing/2014/main" id="{19A34C1B-1D74-8BD5-B20C-2D74DFC7EC3A}"/>
              </a:ext>
            </a:extLst>
          </p:cNvPr>
          <p:cNvSpPr txBox="1"/>
          <p:nvPr/>
        </p:nvSpPr>
        <p:spPr>
          <a:xfrm rot="16200000">
            <a:off x="7855354" y="1699301"/>
            <a:ext cx="1159035" cy="369332"/>
          </a:xfrm>
          <a:prstGeom prst="rect">
            <a:avLst/>
          </a:prstGeom>
          <a:solidFill>
            <a:schemeClr val="bg1"/>
          </a:solidFill>
        </p:spPr>
        <p:txBody>
          <a:bodyPr wrap="none" rtlCol="0">
            <a:spAutoFit/>
          </a:bodyPr>
          <a:lstStyle/>
          <a:p>
            <a:r>
              <a:rPr lang="en-US" b="1" dirty="0"/>
              <a:t>Elevations</a:t>
            </a:r>
          </a:p>
        </p:txBody>
      </p:sp>
      <p:cxnSp>
        <p:nvCxnSpPr>
          <p:cNvPr id="85" name="Straight Arrow Connector 84">
            <a:extLst>
              <a:ext uri="{FF2B5EF4-FFF2-40B4-BE49-F238E27FC236}">
                <a16:creationId xmlns:a16="http://schemas.microsoft.com/office/drawing/2014/main" id="{75AE9A31-A32C-97FF-8626-E1EC8C8A7DC7}"/>
              </a:ext>
            </a:extLst>
          </p:cNvPr>
          <p:cNvCxnSpPr>
            <a:stCxn id="84" idx="1"/>
          </p:cNvCxnSpPr>
          <p:nvPr/>
        </p:nvCxnSpPr>
        <p:spPr bwMode="auto">
          <a:xfrm>
            <a:off x="8434872" y="2463485"/>
            <a:ext cx="404328" cy="1422715"/>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D8160179-AFDF-EF2A-25C7-511D72A7C919}"/>
              </a:ext>
            </a:extLst>
          </p:cNvPr>
          <p:cNvCxnSpPr>
            <a:stCxn id="84" idx="1"/>
          </p:cNvCxnSpPr>
          <p:nvPr/>
        </p:nvCxnSpPr>
        <p:spPr bwMode="auto">
          <a:xfrm>
            <a:off x="8434872" y="2463485"/>
            <a:ext cx="404328" cy="80377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185AFF95-883F-B8C9-DFD6-C46B8D0911BE}"/>
              </a:ext>
            </a:extLst>
          </p:cNvPr>
          <p:cNvCxnSpPr>
            <a:stCxn id="84" idx="1"/>
          </p:cNvCxnSpPr>
          <p:nvPr/>
        </p:nvCxnSpPr>
        <p:spPr bwMode="auto">
          <a:xfrm>
            <a:off x="8434872" y="2463485"/>
            <a:ext cx="404328" cy="282258"/>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8" name="Group 87">
            <a:extLst>
              <a:ext uri="{FF2B5EF4-FFF2-40B4-BE49-F238E27FC236}">
                <a16:creationId xmlns:a16="http://schemas.microsoft.com/office/drawing/2014/main" id="{2FAAE715-EE89-4C03-2712-56D9ACF79631}"/>
              </a:ext>
            </a:extLst>
          </p:cNvPr>
          <p:cNvGrpSpPr/>
          <p:nvPr/>
        </p:nvGrpSpPr>
        <p:grpSpPr>
          <a:xfrm>
            <a:off x="4714297" y="1958283"/>
            <a:ext cx="3179720" cy="730135"/>
            <a:chOff x="4714297" y="1958283"/>
            <a:chExt cx="3179720" cy="730135"/>
          </a:xfrm>
        </p:grpSpPr>
        <p:sp>
          <p:nvSpPr>
            <p:cNvPr id="89" name="TextBox 88">
              <a:extLst>
                <a:ext uri="{FF2B5EF4-FFF2-40B4-BE49-F238E27FC236}">
                  <a16:creationId xmlns:a16="http://schemas.microsoft.com/office/drawing/2014/main" id="{5C47CB07-2B6E-EBE6-E308-FF682053E127}"/>
                </a:ext>
              </a:extLst>
            </p:cNvPr>
            <p:cNvSpPr txBox="1"/>
            <p:nvPr/>
          </p:nvSpPr>
          <p:spPr>
            <a:xfrm>
              <a:off x="5129414" y="1958283"/>
              <a:ext cx="2764603" cy="646331"/>
            </a:xfrm>
            <a:prstGeom prst="rect">
              <a:avLst/>
            </a:prstGeom>
            <a:solidFill>
              <a:schemeClr val="bg1"/>
            </a:solidFill>
          </p:spPr>
          <p:txBody>
            <a:bodyPr wrap="none" rtlCol="0">
              <a:spAutoFit/>
            </a:bodyPr>
            <a:lstStyle/>
            <a:p>
              <a:r>
                <a:rPr lang="en-US" b="1" dirty="0"/>
                <a:t>Top of New Pavement Elev.</a:t>
              </a:r>
            </a:p>
            <a:p>
              <a:r>
                <a:rPr lang="en-US" dirty="0"/>
                <a:t>@ Sta. 388+00 = 976.45’</a:t>
              </a:r>
            </a:p>
          </p:txBody>
        </p:sp>
        <p:cxnSp>
          <p:nvCxnSpPr>
            <p:cNvPr id="90" name="Straight Arrow Connector 89">
              <a:extLst>
                <a:ext uri="{FF2B5EF4-FFF2-40B4-BE49-F238E27FC236}">
                  <a16:creationId xmlns:a16="http://schemas.microsoft.com/office/drawing/2014/main" id="{6ABCD1C0-8632-63AB-EAF0-B4F9E117622E}"/>
                </a:ext>
              </a:extLst>
            </p:cNvPr>
            <p:cNvCxnSpPr>
              <a:endCxn id="104" idx="2"/>
            </p:cNvCxnSpPr>
            <p:nvPr/>
          </p:nvCxnSpPr>
          <p:spPr bwMode="auto">
            <a:xfrm flipH="1">
              <a:off x="4714297" y="2281449"/>
              <a:ext cx="415117" cy="40696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1" name="Oval 90">
            <a:extLst>
              <a:ext uri="{FF2B5EF4-FFF2-40B4-BE49-F238E27FC236}">
                <a16:creationId xmlns:a16="http://schemas.microsoft.com/office/drawing/2014/main" id="{94BD49E9-BB5A-3901-FC3C-D246A017926E}"/>
              </a:ext>
            </a:extLst>
          </p:cNvPr>
          <p:cNvSpPr/>
          <p:nvPr/>
        </p:nvSpPr>
        <p:spPr bwMode="auto">
          <a:xfrm>
            <a:off x="1873551" y="2463485"/>
            <a:ext cx="357554" cy="633708"/>
          </a:xfrm>
          <a:prstGeom prst="ellipse">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sp>
        <p:nvSpPr>
          <p:cNvPr id="92" name="Rounded Rectangle 87">
            <a:extLst>
              <a:ext uri="{FF2B5EF4-FFF2-40B4-BE49-F238E27FC236}">
                <a16:creationId xmlns:a16="http://schemas.microsoft.com/office/drawing/2014/main" id="{D687197F-76E8-67AD-1F5D-0CABBF44EDA3}"/>
              </a:ext>
            </a:extLst>
          </p:cNvPr>
          <p:cNvSpPr/>
          <p:nvPr/>
        </p:nvSpPr>
        <p:spPr bwMode="auto">
          <a:xfrm rot="16200000">
            <a:off x="4288618" y="3253443"/>
            <a:ext cx="566764" cy="233853"/>
          </a:xfrm>
          <a:prstGeom prst="round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cxnSp>
        <p:nvCxnSpPr>
          <p:cNvPr id="93" name="Straight Connector 92">
            <a:extLst>
              <a:ext uri="{FF2B5EF4-FFF2-40B4-BE49-F238E27FC236}">
                <a16:creationId xmlns:a16="http://schemas.microsoft.com/office/drawing/2014/main" id="{D7118CAC-E096-1028-BC83-DB0BA077AF9A}"/>
              </a:ext>
            </a:extLst>
          </p:cNvPr>
          <p:cNvCxnSpPr>
            <a:stCxn id="91" idx="4"/>
          </p:cNvCxnSpPr>
          <p:nvPr/>
        </p:nvCxnSpPr>
        <p:spPr bwMode="auto">
          <a:xfrm>
            <a:off x="2052328" y="3097193"/>
            <a:ext cx="0" cy="1551007"/>
          </a:xfrm>
          <a:prstGeom prst="line">
            <a:avLst/>
          </a:prstGeom>
          <a:solidFill>
            <a:schemeClr val="accent1"/>
          </a:solidFill>
          <a:ln w="158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4" name="Group 93">
            <a:extLst>
              <a:ext uri="{FF2B5EF4-FFF2-40B4-BE49-F238E27FC236}">
                <a16:creationId xmlns:a16="http://schemas.microsoft.com/office/drawing/2014/main" id="{1F96F9A8-4B50-C929-8FE8-89D732374442}"/>
              </a:ext>
            </a:extLst>
          </p:cNvPr>
          <p:cNvGrpSpPr/>
          <p:nvPr/>
        </p:nvGrpSpPr>
        <p:grpSpPr>
          <a:xfrm>
            <a:off x="1594920" y="1538735"/>
            <a:ext cx="2672450" cy="924750"/>
            <a:chOff x="1063327" y="2286225"/>
            <a:chExt cx="3947024" cy="529247"/>
          </a:xfrm>
        </p:grpSpPr>
        <p:sp>
          <p:nvSpPr>
            <p:cNvPr id="95" name="TextBox 94">
              <a:extLst>
                <a:ext uri="{FF2B5EF4-FFF2-40B4-BE49-F238E27FC236}">
                  <a16:creationId xmlns:a16="http://schemas.microsoft.com/office/drawing/2014/main" id="{34B49C70-D0A3-A0B6-4C00-188ECCD91B8E}"/>
                </a:ext>
              </a:extLst>
            </p:cNvPr>
            <p:cNvSpPr txBox="1"/>
            <p:nvPr/>
          </p:nvSpPr>
          <p:spPr>
            <a:xfrm>
              <a:off x="1063327" y="2286225"/>
              <a:ext cx="3947024" cy="369904"/>
            </a:xfrm>
            <a:prstGeom prst="rect">
              <a:avLst/>
            </a:prstGeom>
            <a:noFill/>
            <a:ln w="25400">
              <a:solidFill>
                <a:srgbClr val="FF00FF"/>
              </a:solidFill>
            </a:ln>
          </p:spPr>
          <p:txBody>
            <a:bodyPr wrap="square" rtlCol="0">
              <a:spAutoFit/>
            </a:bodyPr>
            <a:lstStyle/>
            <a:p>
              <a:r>
                <a:rPr lang="en-US" sz="2000" dirty="0">
                  <a:solidFill>
                    <a:srgbClr val="FF00FF"/>
                  </a:solidFill>
                </a:rPr>
                <a:t>90.15’ Lt. </a:t>
              </a:r>
              <a:r>
                <a:rPr lang="en-US" sz="1600" dirty="0">
                  <a:solidFill>
                    <a:srgbClr val="FF00FF"/>
                  </a:solidFill>
                </a:rPr>
                <a:t>– Distance from CL to tie into existing ground.</a:t>
              </a:r>
              <a:endParaRPr lang="en-US" sz="2000" dirty="0">
                <a:solidFill>
                  <a:srgbClr val="FF00FF"/>
                </a:solidFill>
              </a:endParaRPr>
            </a:p>
          </p:txBody>
        </p:sp>
        <p:cxnSp>
          <p:nvCxnSpPr>
            <p:cNvPr id="96" name="Straight Arrow Connector 95">
              <a:extLst>
                <a:ext uri="{FF2B5EF4-FFF2-40B4-BE49-F238E27FC236}">
                  <a16:creationId xmlns:a16="http://schemas.microsoft.com/office/drawing/2014/main" id="{98CA1935-6B79-8B75-E327-F1A82424D303}"/>
                </a:ext>
              </a:extLst>
            </p:cNvPr>
            <p:cNvCxnSpPr>
              <a:stCxn id="95" idx="2"/>
              <a:endCxn id="91" idx="0"/>
            </p:cNvCxnSpPr>
            <p:nvPr/>
          </p:nvCxnSpPr>
          <p:spPr bwMode="auto">
            <a:xfrm flipH="1">
              <a:off x="1738887" y="2656129"/>
              <a:ext cx="1297952" cy="159343"/>
            </a:xfrm>
            <a:prstGeom prst="straightConnector1">
              <a:avLst/>
            </a:prstGeom>
            <a:solidFill>
              <a:schemeClr val="accent1"/>
            </a:solidFill>
            <a:ln w="25400" cap="flat" cmpd="sng" algn="ctr">
              <a:solidFill>
                <a:srgbClr val="FF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 name="Straight Arrow Connector 96">
            <a:extLst>
              <a:ext uri="{FF2B5EF4-FFF2-40B4-BE49-F238E27FC236}">
                <a16:creationId xmlns:a16="http://schemas.microsoft.com/office/drawing/2014/main" id="{39C95407-88A6-EB30-6974-8D336281226D}"/>
              </a:ext>
            </a:extLst>
          </p:cNvPr>
          <p:cNvCxnSpPr/>
          <p:nvPr/>
        </p:nvCxnSpPr>
        <p:spPr bwMode="auto">
          <a:xfrm flipH="1">
            <a:off x="1947812" y="6250102"/>
            <a:ext cx="1036019"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Arrow Connector 97">
            <a:extLst>
              <a:ext uri="{FF2B5EF4-FFF2-40B4-BE49-F238E27FC236}">
                <a16:creationId xmlns:a16="http://schemas.microsoft.com/office/drawing/2014/main" id="{E8ACD5BC-06EB-705E-8ADD-ABC55E2C4D28}"/>
              </a:ext>
            </a:extLst>
          </p:cNvPr>
          <p:cNvCxnSpPr/>
          <p:nvPr/>
        </p:nvCxnSpPr>
        <p:spPr bwMode="auto">
          <a:xfrm>
            <a:off x="6090148" y="6254750"/>
            <a:ext cx="1036019"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a:extLst>
              <a:ext uri="{FF2B5EF4-FFF2-40B4-BE49-F238E27FC236}">
                <a16:creationId xmlns:a16="http://schemas.microsoft.com/office/drawing/2014/main" id="{9FE7A245-23A2-60A6-2F99-3FB7F647BED2}"/>
              </a:ext>
            </a:extLst>
          </p:cNvPr>
          <p:cNvCxnSpPr/>
          <p:nvPr/>
        </p:nvCxnSpPr>
        <p:spPr bwMode="auto">
          <a:xfrm>
            <a:off x="4724778" y="3467281"/>
            <a:ext cx="3766760" cy="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a:extLst>
              <a:ext uri="{FF2B5EF4-FFF2-40B4-BE49-F238E27FC236}">
                <a16:creationId xmlns:a16="http://schemas.microsoft.com/office/drawing/2014/main" id="{B74DD5AC-A4EC-0E98-4265-A3F56BFABBA2}"/>
              </a:ext>
            </a:extLst>
          </p:cNvPr>
          <p:cNvSpPr txBox="1"/>
          <p:nvPr/>
        </p:nvSpPr>
        <p:spPr>
          <a:xfrm>
            <a:off x="847117" y="5193267"/>
            <a:ext cx="1559786" cy="369332"/>
          </a:xfrm>
          <a:prstGeom prst="rect">
            <a:avLst/>
          </a:prstGeom>
          <a:solidFill>
            <a:schemeClr val="bg1"/>
          </a:solidFill>
        </p:spPr>
        <p:txBody>
          <a:bodyPr wrap="none" rtlCol="0">
            <a:spAutoFit/>
          </a:bodyPr>
          <a:lstStyle/>
          <a:p>
            <a:r>
              <a:rPr lang="en-US" b="1" dirty="0"/>
              <a:t>Offset from CL</a:t>
            </a:r>
          </a:p>
        </p:txBody>
      </p:sp>
      <p:cxnSp>
        <p:nvCxnSpPr>
          <p:cNvPr id="101" name="Straight Arrow Connector 100">
            <a:extLst>
              <a:ext uri="{FF2B5EF4-FFF2-40B4-BE49-F238E27FC236}">
                <a16:creationId xmlns:a16="http://schemas.microsoft.com/office/drawing/2014/main" id="{E490B563-2C2E-AA49-9D69-D76E2D7E8482}"/>
              </a:ext>
            </a:extLst>
          </p:cNvPr>
          <p:cNvCxnSpPr>
            <a:stCxn id="100" idx="0"/>
          </p:cNvCxnSpPr>
          <p:nvPr/>
        </p:nvCxnSpPr>
        <p:spPr bwMode="auto">
          <a:xfrm flipV="1">
            <a:off x="1627010" y="4762861"/>
            <a:ext cx="1725790" cy="43040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Arrow Connector 101">
            <a:extLst>
              <a:ext uri="{FF2B5EF4-FFF2-40B4-BE49-F238E27FC236}">
                <a16:creationId xmlns:a16="http://schemas.microsoft.com/office/drawing/2014/main" id="{0F3B35CE-5889-0B22-21B1-38744CD5BCCA}"/>
              </a:ext>
            </a:extLst>
          </p:cNvPr>
          <p:cNvCxnSpPr>
            <a:stCxn id="100" idx="0"/>
          </p:cNvCxnSpPr>
          <p:nvPr/>
        </p:nvCxnSpPr>
        <p:spPr bwMode="auto">
          <a:xfrm flipV="1">
            <a:off x="1627010" y="4762861"/>
            <a:ext cx="658990" cy="43040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Arrow Connector 102">
            <a:extLst>
              <a:ext uri="{FF2B5EF4-FFF2-40B4-BE49-F238E27FC236}">
                <a16:creationId xmlns:a16="http://schemas.microsoft.com/office/drawing/2014/main" id="{D4682E01-759C-267F-17CF-5334508894BD}"/>
              </a:ext>
            </a:extLst>
          </p:cNvPr>
          <p:cNvCxnSpPr>
            <a:stCxn id="100" idx="0"/>
          </p:cNvCxnSpPr>
          <p:nvPr/>
        </p:nvCxnSpPr>
        <p:spPr bwMode="auto">
          <a:xfrm flipH="1" flipV="1">
            <a:off x="1219200" y="4762861"/>
            <a:ext cx="407810" cy="430406"/>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ounded Rectangle 137">
            <a:extLst>
              <a:ext uri="{FF2B5EF4-FFF2-40B4-BE49-F238E27FC236}">
                <a16:creationId xmlns:a16="http://schemas.microsoft.com/office/drawing/2014/main" id="{FE72A173-F48A-6A76-113B-3D1CEEF4562B}"/>
              </a:ext>
            </a:extLst>
          </p:cNvPr>
          <p:cNvSpPr/>
          <p:nvPr/>
        </p:nvSpPr>
        <p:spPr bwMode="auto">
          <a:xfrm rot="16200000">
            <a:off x="4313988" y="2571491"/>
            <a:ext cx="566764" cy="233853"/>
          </a:xfrm>
          <a:prstGeom prst="round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1647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anim calcmode="lin" valueType="num">
                                      <p:cBhvr>
                                        <p:cTn id="13" dur="1000" fill="hold"/>
                                        <p:tgtEl>
                                          <p:spTgt spid="87"/>
                                        </p:tgtEl>
                                        <p:attrNameLst>
                                          <p:attrName>ppt_x</p:attrName>
                                        </p:attrNameLst>
                                      </p:cBhvr>
                                      <p:tavLst>
                                        <p:tav tm="0">
                                          <p:val>
                                            <p:strVal val="#ppt_x"/>
                                          </p:val>
                                        </p:tav>
                                        <p:tav tm="100000">
                                          <p:val>
                                            <p:strVal val="#ppt_x"/>
                                          </p:val>
                                        </p:tav>
                                      </p:tavLst>
                                    </p:anim>
                                    <p:anim calcmode="lin" valueType="num">
                                      <p:cBhvr>
                                        <p:cTn id="14" dur="1000" fill="hold"/>
                                        <p:tgtEl>
                                          <p:spTgt spid="8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anim calcmode="lin" valueType="num">
                                      <p:cBhvr>
                                        <p:cTn id="18" dur="1000" fill="hold"/>
                                        <p:tgtEl>
                                          <p:spTgt spid="86"/>
                                        </p:tgtEl>
                                        <p:attrNameLst>
                                          <p:attrName>ppt_x</p:attrName>
                                        </p:attrNameLst>
                                      </p:cBhvr>
                                      <p:tavLst>
                                        <p:tav tm="0">
                                          <p:val>
                                            <p:strVal val="#ppt_x"/>
                                          </p:val>
                                        </p:tav>
                                        <p:tav tm="100000">
                                          <p:val>
                                            <p:strVal val="#ppt_x"/>
                                          </p:val>
                                        </p:tav>
                                      </p:tavLst>
                                    </p:anim>
                                    <p:anim calcmode="lin" valueType="num">
                                      <p:cBhvr>
                                        <p:cTn id="19" dur="1000" fill="hold"/>
                                        <p:tgtEl>
                                          <p:spTgt spid="8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1000"/>
                                        <p:tgtEl>
                                          <p:spTgt spid="85"/>
                                        </p:tgtEl>
                                      </p:cBhvr>
                                    </p:animEffect>
                                    <p:anim calcmode="lin" valueType="num">
                                      <p:cBhvr>
                                        <p:cTn id="23" dur="1000" fill="hold"/>
                                        <p:tgtEl>
                                          <p:spTgt spid="85"/>
                                        </p:tgtEl>
                                        <p:attrNameLst>
                                          <p:attrName>ppt_x</p:attrName>
                                        </p:attrNameLst>
                                      </p:cBhvr>
                                      <p:tavLst>
                                        <p:tav tm="0">
                                          <p:val>
                                            <p:strVal val="#ppt_x"/>
                                          </p:val>
                                        </p:tav>
                                        <p:tav tm="100000">
                                          <p:val>
                                            <p:strVal val="#ppt_x"/>
                                          </p:val>
                                        </p:tav>
                                      </p:tavLst>
                                    </p:anim>
                                    <p:anim calcmode="lin" valueType="num">
                                      <p:cBhvr>
                                        <p:cTn id="24"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fade">
                                      <p:cBhvr>
                                        <p:cTn id="29" dur="1000"/>
                                        <p:tgtEl>
                                          <p:spTgt spid="100"/>
                                        </p:tgtEl>
                                      </p:cBhvr>
                                    </p:animEffect>
                                    <p:anim calcmode="lin" valueType="num">
                                      <p:cBhvr>
                                        <p:cTn id="30" dur="1000" fill="hold"/>
                                        <p:tgtEl>
                                          <p:spTgt spid="100"/>
                                        </p:tgtEl>
                                        <p:attrNameLst>
                                          <p:attrName>ppt_x</p:attrName>
                                        </p:attrNameLst>
                                      </p:cBhvr>
                                      <p:tavLst>
                                        <p:tav tm="0">
                                          <p:val>
                                            <p:strVal val="#ppt_x"/>
                                          </p:val>
                                        </p:tav>
                                        <p:tav tm="100000">
                                          <p:val>
                                            <p:strVal val="#ppt_x"/>
                                          </p:val>
                                        </p:tav>
                                      </p:tavLst>
                                    </p:anim>
                                    <p:anim calcmode="lin" valueType="num">
                                      <p:cBhvr>
                                        <p:cTn id="31" dur="1000" fill="hold"/>
                                        <p:tgtEl>
                                          <p:spTgt spid="10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1000"/>
                                        <p:tgtEl>
                                          <p:spTgt spid="103"/>
                                        </p:tgtEl>
                                      </p:cBhvr>
                                    </p:animEffect>
                                    <p:anim calcmode="lin" valueType="num">
                                      <p:cBhvr>
                                        <p:cTn id="35" dur="1000" fill="hold"/>
                                        <p:tgtEl>
                                          <p:spTgt spid="103"/>
                                        </p:tgtEl>
                                        <p:attrNameLst>
                                          <p:attrName>ppt_x</p:attrName>
                                        </p:attrNameLst>
                                      </p:cBhvr>
                                      <p:tavLst>
                                        <p:tav tm="0">
                                          <p:val>
                                            <p:strVal val="#ppt_x"/>
                                          </p:val>
                                        </p:tav>
                                        <p:tav tm="100000">
                                          <p:val>
                                            <p:strVal val="#ppt_x"/>
                                          </p:val>
                                        </p:tav>
                                      </p:tavLst>
                                    </p:anim>
                                    <p:anim calcmode="lin" valueType="num">
                                      <p:cBhvr>
                                        <p:cTn id="36" dur="1000" fill="hold"/>
                                        <p:tgtEl>
                                          <p:spTgt spid="10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1000"/>
                                        <p:tgtEl>
                                          <p:spTgt spid="102"/>
                                        </p:tgtEl>
                                      </p:cBhvr>
                                    </p:animEffect>
                                    <p:anim calcmode="lin" valueType="num">
                                      <p:cBhvr>
                                        <p:cTn id="40" dur="1000" fill="hold"/>
                                        <p:tgtEl>
                                          <p:spTgt spid="102"/>
                                        </p:tgtEl>
                                        <p:attrNameLst>
                                          <p:attrName>ppt_x</p:attrName>
                                        </p:attrNameLst>
                                      </p:cBhvr>
                                      <p:tavLst>
                                        <p:tav tm="0">
                                          <p:val>
                                            <p:strVal val="#ppt_x"/>
                                          </p:val>
                                        </p:tav>
                                        <p:tav tm="100000">
                                          <p:val>
                                            <p:strVal val="#ppt_x"/>
                                          </p:val>
                                        </p:tav>
                                      </p:tavLst>
                                    </p:anim>
                                    <p:anim calcmode="lin" valueType="num">
                                      <p:cBhvr>
                                        <p:cTn id="41" dur="1000" fill="hold"/>
                                        <p:tgtEl>
                                          <p:spTgt spid="10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1000"/>
                                        <p:tgtEl>
                                          <p:spTgt spid="101"/>
                                        </p:tgtEl>
                                      </p:cBhvr>
                                    </p:animEffect>
                                    <p:anim calcmode="lin" valueType="num">
                                      <p:cBhvr>
                                        <p:cTn id="45" dur="1000" fill="hold"/>
                                        <p:tgtEl>
                                          <p:spTgt spid="101"/>
                                        </p:tgtEl>
                                        <p:attrNameLst>
                                          <p:attrName>ppt_x</p:attrName>
                                        </p:attrNameLst>
                                      </p:cBhvr>
                                      <p:tavLst>
                                        <p:tav tm="0">
                                          <p:val>
                                            <p:strVal val="#ppt_x"/>
                                          </p:val>
                                        </p:tav>
                                        <p:tav tm="100000">
                                          <p:val>
                                            <p:strVal val="#ppt_x"/>
                                          </p:val>
                                        </p:tav>
                                      </p:tavLst>
                                    </p:anim>
                                    <p:anim calcmode="lin" valueType="num">
                                      <p:cBhvr>
                                        <p:cTn id="46"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1000"/>
                                        <p:tgtEl>
                                          <p:spTgt spid="98"/>
                                        </p:tgtEl>
                                      </p:cBhvr>
                                    </p:animEffect>
                                    <p:anim calcmode="lin" valueType="num">
                                      <p:cBhvr>
                                        <p:cTn id="52" dur="1000" fill="hold"/>
                                        <p:tgtEl>
                                          <p:spTgt spid="98"/>
                                        </p:tgtEl>
                                        <p:attrNameLst>
                                          <p:attrName>ppt_x</p:attrName>
                                        </p:attrNameLst>
                                      </p:cBhvr>
                                      <p:tavLst>
                                        <p:tav tm="0">
                                          <p:val>
                                            <p:strVal val="#ppt_x"/>
                                          </p:val>
                                        </p:tav>
                                        <p:tav tm="100000">
                                          <p:val>
                                            <p:strVal val="#ppt_x"/>
                                          </p:val>
                                        </p:tav>
                                      </p:tavLst>
                                    </p:anim>
                                    <p:anim calcmode="lin" valueType="num">
                                      <p:cBhvr>
                                        <p:cTn id="53" dur="1000" fill="hold"/>
                                        <p:tgtEl>
                                          <p:spTgt spid="9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1000"/>
                                        <p:tgtEl>
                                          <p:spTgt spid="97"/>
                                        </p:tgtEl>
                                      </p:cBhvr>
                                    </p:animEffect>
                                    <p:anim calcmode="lin" valueType="num">
                                      <p:cBhvr>
                                        <p:cTn id="62" dur="1000" fill="hold"/>
                                        <p:tgtEl>
                                          <p:spTgt spid="97"/>
                                        </p:tgtEl>
                                        <p:attrNameLst>
                                          <p:attrName>ppt_x</p:attrName>
                                        </p:attrNameLst>
                                      </p:cBhvr>
                                      <p:tavLst>
                                        <p:tav tm="0">
                                          <p:val>
                                            <p:strVal val="#ppt_x"/>
                                          </p:val>
                                        </p:tav>
                                        <p:tav tm="100000">
                                          <p:val>
                                            <p:strVal val="#ppt_x"/>
                                          </p:val>
                                        </p:tav>
                                      </p:tavLst>
                                    </p:anim>
                                    <p:anim calcmode="lin" valueType="num">
                                      <p:cBhvr>
                                        <p:cTn id="6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1000"/>
                                        <p:tgtEl>
                                          <p:spTgt spid="49"/>
                                        </p:tgtEl>
                                      </p:cBhvr>
                                    </p:animEffect>
                                    <p:anim calcmode="lin" valueType="num">
                                      <p:cBhvr>
                                        <p:cTn id="76" dur="1000" fill="hold"/>
                                        <p:tgtEl>
                                          <p:spTgt spid="49"/>
                                        </p:tgtEl>
                                        <p:attrNameLst>
                                          <p:attrName>ppt_x</p:attrName>
                                        </p:attrNameLst>
                                      </p:cBhvr>
                                      <p:tavLst>
                                        <p:tav tm="0">
                                          <p:val>
                                            <p:strVal val="#ppt_x"/>
                                          </p:val>
                                        </p:tav>
                                        <p:tav tm="100000">
                                          <p:val>
                                            <p:strVal val="#ppt_x"/>
                                          </p:val>
                                        </p:tav>
                                      </p:tavLst>
                                    </p:anim>
                                    <p:anim calcmode="lin" valueType="num">
                                      <p:cBhvr>
                                        <p:cTn id="7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1000"/>
                                        <p:tgtEl>
                                          <p:spTgt spid="81"/>
                                        </p:tgtEl>
                                      </p:cBhvr>
                                    </p:animEffect>
                                    <p:anim calcmode="lin" valueType="num">
                                      <p:cBhvr>
                                        <p:cTn id="83" dur="1000" fill="hold"/>
                                        <p:tgtEl>
                                          <p:spTgt spid="81"/>
                                        </p:tgtEl>
                                        <p:attrNameLst>
                                          <p:attrName>ppt_x</p:attrName>
                                        </p:attrNameLst>
                                      </p:cBhvr>
                                      <p:tavLst>
                                        <p:tav tm="0">
                                          <p:val>
                                            <p:strVal val="#ppt_x"/>
                                          </p:val>
                                        </p:tav>
                                        <p:tav tm="100000">
                                          <p:val>
                                            <p:strVal val="#ppt_x"/>
                                          </p:val>
                                        </p:tav>
                                      </p:tavLst>
                                    </p:anim>
                                    <p:anim calcmode="lin" valueType="num">
                                      <p:cBhvr>
                                        <p:cTn id="84" dur="1000" fill="hold"/>
                                        <p:tgtEl>
                                          <p:spTgt spid="8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fade">
                                      <p:cBhvr>
                                        <p:cTn id="87" dur="1000"/>
                                        <p:tgtEl>
                                          <p:spTgt spid="92"/>
                                        </p:tgtEl>
                                      </p:cBhvr>
                                    </p:animEffect>
                                    <p:anim calcmode="lin" valueType="num">
                                      <p:cBhvr>
                                        <p:cTn id="88" dur="1000" fill="hold"/>
                                        <p:tgtEl>
                                          <p:spTgt spid="92"/>
                                        </p:tgtEl>
                                        <p:attrNameLst>
                                          <p:attrName>ppt_x</p:attrName>
                                        </p:attrNameLst>
                                      </p:cBhvr>
                                      <p:tavLst>
                                        <p:tav tm="0">
                                          <p:val>
                                            <p:strVal val="#ppt_x"/>
                                          </p:val>
                                        </p:tav>
                                        <p:tav tm="100000">
                                          <p:val>
                                            <p:strVal val="#ppt_x"/>
                                          </p:val>
                                        </p:tav>
                                      </p:tavLst>
                                    </p:anim>
                                    <p:anim calcmode="lin" valueType="num">
                                      <p:cBhvr>
                                        <p:cTn id="8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anim calcmode="lin" valueType="num">
                                      <p:cBhvr>
                                        <p:cTn id="95" dur="1000" fill="hold"/>
                                        <p:tgtEl>
                                          <p:spTgt spid="104"/>
                                        </p:tgtEl>
                                        <p:attrNameLst>
                                          <p:attrName>ppt_x</p:attrName>
                                        </p:attrNameLst>
                                      </p:cBhvr>
                                      <p:tavLst>
                                        <p:tav tm="0">
                                          <p:val>
                                            <p:strVal val="#ppt_x"/>
                                          </p:val>
                                        </p:tav>
                                        <p:tav tm="100000">
                                          <p:val>
                                            <p:strVal val="#ppt_x"/>
                                          </p:val>
                                        </p:tav>
                                      </p:tavLst>
                                    </p:anim>
                                    <p:anim calcmode="lin" valueType="num">
                                      <p:cBhvr>
                                        <p:cTn id="96" dur="1000" fill="hold"/>
                                        <p:tgtEl>
                                          <p:spTgt spid="104"/>
                                        </p:tgtEl>
                                        <p:attrNameLst>
                                          <p:attrName>ppt_y</p:attrName>
                                        </p:attrNameLst>
                                      </p:cBhvr>
                                      <p:tavLst>
                                        <p:tav tm="0">
                                          <p:val>
                                            <p:strVal val="#ppt_y-.1"/>
                                          </p:val>
                                        </p:tav>
                                        <p:tav tm="100000">
                                          <p:val>
                                            <p:strVal val="#ppt_y"/>
                                          </p:val>
                                        </p:tav>
                                      </p:tavLst>
                                    </p:anim>
                                  </p:childTnLst>
                                </p:cTn>
                              </p:par>
                              <p:par>
                                <p:cTn id="97" presetID="47" presetClass="entr" presetSubtype="0" fill="hold" nodeType="with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fade">
                                      <p:cBhvr>
                                        <p:cTn id="99" dur="1000"/>
                                        <p:tgtEl>
                                          <p:spTgt spid="88"/>
                                        </p:tgtEl>
                                      </p:cBhvr>
                                    </p:animEffect>
                                    <p:anim calcmode="lin" valueType="num">
                                      <p:cBhvr>
                                        <p:cTn id="100" dur="1000" fill="hold"/>
                                        <p:tgtEl>
                                          <p:spTgt spid="88"/>
                                        </p:tgtEl>
                                        <p:attrNameLst>
                                          <p:attrName>ppt_x</p:attrName>
                                        </p:attrNameLst>
                                      </p:cBhvr>
                                      <p:tavLst>
                                        <p:tav tm="0">
                                          <p:val>
                                            <p:strVal val="#ppt_x"/>
                                          </p:val>
                                        </p:tav>
                                        <p:tav tm="100000">
                                          <p:val>
                                            <p:strVal val="#ppt_x"/>
                                          </p:val>
                                        </p:tav>
                                      </p:tavLst>
                                    </p:anim>
                                    <p:anim calcmode="lin" valueType="num">
                                      <p:cBhvr>
                                        <p:cTn id="10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fade">
                                      <p:cBhvr>
                                        <p:cTn id="106" dur="1000"/>
                                        <p:tgtEl>
                                          <p:spTgt spid="91"/>
                                        </p:tgtEl>
                                      </p:cBhvr>
                                    </p:animEffect>
                                    <p:anim calcmode="lin" valueType="num">
                                      <p:cBhvr>
                                        <p:cTn id="107" dur="1000" fill="hold"/>
                                        <p:tgtEl>
                                          <p:spTgt spid="91"/>
                                        </p:tgtEl>
                                        <p:attrNameLst>
                                          <p:attrName>ppt_x</p:attrName>
                                        </p:attrNameLst>
                                      </p:cBhvr>
                                      <p:tavLst>
                                        <p:tav tm="0">
                                          <p:val>
                                            <p:strVal val="#ppt_x"/>
                                          </p:val>
                                        </p:tav>
                                        <p:tav tm="100000">
                                          <p:val>
                                            <p:strVal val="#ppt_x"/>
                                          </p:val>
                                        </p:tav>
                                      </p:tavLst>
                                    </p:anim>
                                    <p:anim calcmode="lin" valueType="num">
                                      <p:cBhvr>
                                        <p:cTn id="108" dur="1000" fill="hold"/>
                                        <p:tgtEl>
                                          <p:spTgt spid="91"/>
                                        </p:tgtEl>
                                        <p:attrNameLst>
                                          <p:attrName>ppt_y</p:attrName>
                                        </p:attrNameLst>
                                      </p:cBhvr>
                                      <p:tavLst>
                                        <p:tav tm="0">
                                          <p:val>
                                            <p:strVal val="#ppt_y-.1"/>
                                          </p:val>
                                        </p:tav>
                                        <p:tav tm="100000">
                                          <p:val>
                                            <p:strVal val="#ppt_y"/>
                                          </p:val>
                                        </p:tav>
                                      </p:tavLst>
                                    </p:anim>
                                  </p:childTnLst>
                                </p:cTn>
                              </p:par>
                              <p:par>
                                <p:cTn id="109" presetID="47" presetClass="entr" presetSubtype="0" fill="hold" nodeType="withEffect">
                                  <p:stCondLst>
                                    <p:cond delay="0"/>
                                  </p:stCondLst>
                                  <p:childTnLst>
                                    <p:set>
                                      <p:cBhvr>
                                        <p:cTn id="110" dur="1" fill="hold">
                                          <p:stCondLst>
                                            <p:cond delay="0"/>
                                          </p:stCondLst>
                                        </p:cTn>
                                        <p:tgtEl>
                                          <p:spTgt spid="93"/>
                                        </p:tgtEl>
                                        <p:attrNameLst>
                                          <p:attrName>style.visibility</p:attrName>
                                        </p:attrNameLst>
                                      </p:cBhvr>
                                      <p:to>
                                        <p:strVal val="visible"/>
                                      </p:to>
                                    </p:set>
                                    <p:animEffect transition="in" filter="fade">
                                      <p:cBhvr>
                                        <p:cTn id="111" dur="1000"/>
                                        <p:tgtEl>
                                          <p:spTgt spid="93"/>
                                        </p:tgtEl>
                                      </p:cBhvr>
                                    </p:animEffect>
                                    <p:anim calcmode="lin" valueType="num">
                                      <p:cBhvr>
                                        <p:cTn id="112" dur="1000" fill="hold"/>
                                        <p:tgtEl>
                                          <p:spTgt spid="93"/>
                                        </p:tgtEl>
                                        <p:attrNameLst>
                                          <p:attrName>ppt_x</p:attrName>
                                        </p:attrNameLst>
                                      </p:cBhvr>
                                      <p:tavLst>
                                        <p:tav tm="0">
                                          <p:val>
                                            <p:strVal val="#ppt_x"/>
                                          </p:val>
                                        </p:tav>
                                        <p:tav tm="100000">
                                          <p:val>
                                            <p:strVal val="#ppt_x"/>
                                          </p:val>
                                        </p:tav>
                                      </p:tavLst>
                                    </p:anim>
                                    <p:anim calcmode="lin" valueType="num">
                                      <p:cBhvr>
                                        <p:cTn id="113" dur="1000" fill="hold"/>
                                        <p:tgtEl>
                                          <p:spTgt spid="93"/>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fade">
                                      <p:cBhvr>
                                        <p:cTn id="116" dur="1000"/>
                                        <p:tgtEl>
                                          <p:spTgt spid="94"/>
                                        </p:tgtEl>
                                      </p:cBhvr>
                                    </p:animEffect>
                                    <p:anim calcmode="lin" valueType="num">
                                      <p:cBhvr>
                                        <p:cTn id="117" dur="1000" fill="hold"/>
                                        <p:tgtEl>
                                          <p:spTgt spid="94"/>
                                        </p:tgtEl>
                                        <p:attrNameLst>
                                          <p:attrName>ppt_x</p:attrName>
                                        </p:attrNameLst>
                                      </p:cBhvr>
                                      <p:tavLst>
                                        <p:tav tm="0">
                                          <p:val>
                                            <p:strVal val="#ppt_x"/>
                                          </p:val>
                                        </p:tav>
                                        <p:tav tm="100000">
                                          <p:val>
                                            <p:strVal val="#ppt_x"/>
                                          </p:val>
                                        </p:tav>
                                      </p:tavLst>
                                    </p:anim>
                                    <p:anim calcmode="lin" valueType="num">
                                      <p:cBhvr>
                                        <p:cTn id="118"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1" grpId="0" animBg="1"/>
      <p:bldP spid="92" grpId="0" animBg="1"/>
      <p:bldP spid="100" grpId="0" animBg="1"/>
      <p:bldP spid="10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 Skewed Culvert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 name="Object 214">
            <a:extLst>
              <a:ext uri="{FF2B5EF4-FFF2-40B4-BE49-F238E27FC236}">
                <a16:creationId xmlns:a16="http://schemas.microsoft.com/office/drawing/2014/main" id="{FC614CBF-0B8B-E4CC-AD03-E71C408FF6DE}"/>
              </a:ext>
            </a:extLst>
          </p:cNvPr>
          <p:cNvGraphicFramePr>
            <a:graphicFrameLocks noChangeAspect="1"/>
          </p:cNvGraphicFramePr>
          <p:nvPr/>
        </p:nvGraphicFramePr>
        <p:xfrm>
          <a:off x="6714384" y="249729"/>
          <a:ext cx="139892" cy="245722"/>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2" name="Object 214">
                        <a:extLst>
                          <a:ext uri="{FF2B5EF4-FFF2-40B4-BE49-F238E27FC236}">
                            <a16:creationId xmlns:a16="http://schemas.microsoft.com/office/drawing/2014/main" id="{FC614CBF-0B8B-E4CC-AD03-E71C408FF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384" y="249729"/>
                        <a:ext cx="139892" cy="245722"/>
                      </a:xfrm>
                      <a:prstGeom prst="rect">
                        <a:avLst/>
                      </a:prstGeom>
                      <a:noFill/>
                      <a:ln>
                        <a:noFill/>
                      </a:ln>
                      <a:effectLst/>
                    </p:spPr>
                  </p:pic>
                </p:oleObj>
              </mc:Fallback>
            </mc:AlternateContent>
          </a:graphicData>
        </a:graphic>
      </p:graphicFrame>
      <p:grpSp>
        <p:nvGrpSpPr>
          <p:cNvPr id="25" name="Group 212">
            <a:extLst>
              <a:ext uri="{FF2B5EF4-FFF2-40B4-BE49-F238E27FC236}">
                <a16:creationId xmlns:a16="http://schemas.microsoft.com/office/drawing/2014/main" id="{EA1F8412-C3D0-E270-DF12-104C645B0746}"/>
              </a:ext>
            </a:extLst>
          </p:cNvPr>
          <p:cNvGrpSpPr>
            <a:grpSpLocks/>
          </p:cNvGrpSpPr>
          <p:nvPr/>
        </p:nvGrpSpPr>
        <p:grpSpPr bwMode="auto">
          <a:xfrm>
            <a:off x="5447406" y="160909"/>
            <a:ext cx="1639194" cy="449650"/>
            <a:chOff x="2076" y="3174"/>
            <a:chExt cx="3270" cy="897"/>
          </a:xfrm>
        </p:grpSpPr>
        <p:sp>
          <p:nvSpPr>
            <p:cNvPr id="26" name="Line 562">
              <a:extLst>
                <a:ext uri="{FF2B5EF4-FFF2-40B4-BE49-F238E27FC236}">
                  <a16:creationId xmlns:a16="http://schemas.microsoft.com/office/drawing/2014/main" id="{A14B8CA3-086D-C856-F2E8-23D30770392E}"/>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564">
              <a:extLst>
                <a:ext uri="{FF2B5EF4-FFF2-40B4-BE49-F238E27FC236}">
                  <a16:creationId xmlns:a16="http://schemas.microsoft.com/office/drawing/2014/main" id="{97D6305F-60BA-4F92-15BF-1812A4692254}"/>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565">
              <a:extLst>
                <a:ext uri="{FF2B5EF4-FFF2-40B4-BE49-F238E27FC236}">
                  <a16:creationId xmlns:a16="http://schemas.microsoft.com/office/drawing/2014/main" id="{15762402-AA9D-3308-D308-316711E6A097}"/>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566">
              <a:extLst>
                <a:ext uri="{FF2B5EF4-FFF2-40B4-BE49-F238E27FC236}">
                  <a16:creationId xmlns:a16="http://schemas.microsoft.com/office/drawing/2014/main" id="{444B065D-9854-0074-1594-947179AF86C1}"/>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567">
              <a:extLst>
                <a:ext uri="{FF2B5EF4-FFF2-40B4-BE49-F238E27FC236}">
                  <a16:creationId xmlns:a16="http://schemas.microsoft.com/office/drawing/2014/main" id="{D699A1BE-8ADE-1777-A349-DFA84FB696A6}"/>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570">
              <a:extLst>
                <a:ext uri="{FF2B5EF4-FFF2-40B4-BE49-F238E27FC236}">
                  <a16:creationId xmlns:a16="http://schemas.microsoft.com/office/drawing/2014/main" id="{3573AD2F-CB8B-52D4-E625-BEC9E6C71AA4}"/>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704" name="Group 576">
              <a:extLst>
                <a:ext uri="{FF2B5EF4-FFF2-40B4-BE49-F238E27FC236}">
                  <a16:creationId xmlns:a16="http://schemas.microsoft.com/office/drawing/2014/main" id="{C39ADE5E-A762-DB77-C330-E3AF7ECD2215}"/>
                </a:ext>
              </a:extLst>
            </p:cNvPr>
            <p:cNvGrpSpPr>
              <a:grpSpLocks/>
            </p:cNvGrpSpPr>
            <p:nvPr/>
          </p:nvGrpSpPr>
          <p:grpSpPr bwMode="auto">
            <a:xfrm>
              <a:off x="3841" y="3708"/>
              <a:ext cx="88" cy="177"/>
              <a:chOff x="2120" y="2679"/>
              <a:chExt cx="66" cy="138"/>
            </a:xfrm>
          </p:grpSpPr>
          <p:sp>
            <p:nvSpPr>
              <p:cNvPr id="722" name="Line 568">
                <a:extLst>
                  <a:ext uri="{FF2B5EF4-FFF2-40B4-BE49-F238E27FC236}">
                    <a16:creationId xmlns:a16="http://schemas.microsoft.com/office/drawing/2014/main" id="{9DA2ED17-C744-5C4C-EFCC-2A02AE9268B9}"/>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 name="Line 572">
                <a:extLst>
                  <a:ext uri="{FF2B5EF4-FFF2-40B4-BE49-F238E27FC236}">
                    <a16:creationId xmlns:a16="http://schemas.microsoft.com/office/drawing/2014/main" id="{CC7C7D08-3D85-D434-547C-4E95BE2DFCC6}"/>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 name="Line 573">
                <a:extLst>
                  <a:ext uri="{FF2B5EF4-FFF2-40B4-BE49-F238E27FC236}">
                    <a16:creationId xmlns:a16="http://schemas.microsoft.com/office/drawing/2014/main" id="{2D02D42F-D0C5-B309-3544-E763CADB0121}"/>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5" name="Line 578">
              <a:extLst>
                <a:ext uri="{FF2B5EF4-FFF2-40B4-BE49-F238E27FC236}">
                  <a16:creationId xmlns:a16="http://schemas.microsoft.com/office/drawing/2014/main" id="{47A21F93-B519-8E2E-B3B7-8CC8A70BD5A8}"/>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 name="Line 579">
              <a:extLst>
                <a:ext uri="{FF2B5EF4-FFF2-40B4-BE49-F238E27FC236}">
                  <a16:creationId xmlns:a16="http://schemas.microsoft.com/office/drawing/2014/main" id="{52CAF287-1F95-F54B-419D-ACD681F177AE}"/>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 name="Line 580">
              <a:extLst>
                <a:ext uri="{FF2B5EF4-FFF2-40B4-BE49-F238E27FC236}">
                  <a16:creationId xmlns:a16="http://schemas.microsoft.com/office/drawing/2014/main" id="{261A4FC6-9620-2328-A330-ED72696D3309}"/>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 name="Line 582">
              <a:extLst>
                <a:ext uri="{FF2B5EF4-FFF2-40B4-BE49-F238E27FC236}">
                  <a16:creationId xmlns:a16="http://schemas.microsoft.com/office/drawing/2014/main" id="{0F921302-1C56-04FD-AE87-0F6A087113F1}"/>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9" name="Line 583">
              <a:extLst>
                <a:ext uri="{FF2B5EF4-FFF2-40B4-BE49-F238E27FC236}">
                  <a16:creationId xmlns:a16="http://schemas.microsoft.com/office/drawing/2014/main" id="{9B4C9380-04B7-9DD2-BB09-AB8F74D0F3ED}"/>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0" name="Line 584">
              <a:extLst>
                <a:ext uri="{FF2B5EF4-FFF2-40B4-BE49-F238E27FC236}">
                  <a16:creationId xmlns:a16="http://schemas.microsoft.com/office/drawing/2014/main" id="{3033CF2B-D97A-8E44-BC0F-6D1927B2D39D}"/>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1" name="Line 585">
              <a:extLst>
                <a:ext uri="{FF2B5EF4-FFF2-40B4-BE49-F238E27FC236}">
                  <a16:creationId xmlns:a16="http://schemas.microsoft.com/office/drawing/2014/main" id="{EACD2E3F-E032-8AE6-96B4-41925F73886D}"/>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2" name="Oval 586">
              <a:extLst>
                <a:ext uri="{FF2B5EF4-FFF2-40B4-BE49-F238E27FC236}">
                  <a16:creationId xmlns:a16="http://schemas.microsoft.com/office/drawing/2014/main" id="{CC653FE5-F588-4492-DF3F-AA97147794DE}"/>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13" name="Line 587">
              <a:extLst>
                <a:ext uri="{FF2B5EF4-FFF2-40B4-BE49-F238E27FC236}">
                  <a16:creationId xmlns:a16="http://schemas.microsoft.com/office/drawing/2014/main" id="{CC922A2F-161D-C1D3-06AD-03D62B02D756}"/>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4" name="Line 588">
              <a:extLst>
                <a:ext uri="{FF2B5EF4-FFF2-40B4-BE49-F238E27FC236}">
                  <a16:creationId xmlns:a16="http://schemas.microsoft.com/office/drawing/2014/main" id="{AEC34340-81A4-9DBC-7AA9-E7F58C2AF4A4}"/>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 name="Line 593">
              <a:extLst>
                <a:ext uri="{FF2B5EF4-FFF2-40B4-BE49-F238E27FC236}">
                  <a16:creationId xmlns:a16="http://schemas.microsoft.com/office/drawing/2014/main" id="{30D72296-909B-F606-D380-DC8D3584B66A}"/>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 name="Line 187">
              <a:extLst>
                <a:ext uri="{FF2B5EF4-FFF2-40B4-BE49-F238E27FC236}">
                  <a16:creationId xmlns:a16="http://schemas.microsoft.com/office/drawing/2014/main" id="{AD9969FB-4317-D4D5-77BF-859DB641B6D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 name="Line 188">
              <a:extLst>
                <a:ext uri="{FF2B5EF4-FFF2-40B4-BE49-F238E27FC236}">
                  <a16:creationId xmlns:a16="http://schemas.microsoft.com/office/drawing/2014/main" id="{F304610D-9A58-19FC-F3D1-D8EEEF65A77F}"/>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 name="Line 189">
              <a:extLst>
                <a:ext uri="{FF2B5EF4-FFF2-40B4-BE49-F238E27FC236}">
                  <a16:creationId xmlns:a16="http://schemas.microsoft.com/office/drawing/2014/main" id="{8C8BACEE-D281-B116-C695-411BF433C1EF}"/>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 name="Line 190">
              <a:extLst>
                <a:ext uri="{FF2B5EF4-FFF2-40B4-BE49-F238E27FC236}">
                  <a16:creationId xmlns:a16="http://schemas.microsoft.com/office/drawing/2014/main" id="{AE34DD8D-B922-F0AF-7052-04D54C665115}"/>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 name="Line 191">
              <a:extLst>
                <a:ext uri="{FF2B5EF4-FFF2-40B4-BE49-F238E27FC236}">
                  <a16:creationId xmlns:a16="http://schemas.microsoft.com/office/drawing/2014/main" id="{2DCACD63-7AAF-FB99-D1BD-0B7773FF6DE5}"/>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 name="Line 192">
              <a:extLst>
                <a:ext uri="{FF2B5EF4-FFF2-40B4-BE49-F238E27FC236}">
                  <a16:creationId xmlns:a16="http://schemas.microsoft.com/office/drawing/2014/main" id="{3D3D93E7-DDFB-C294-6A6C-697C52DA51FD}"/>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0" name="TextBox 729">
            <a:extLst>
              <a:ext uri="{FF2B5EF4-FFF2-40B4-BE49-F238E27FC236}">
                <a16:creationId xmlns:a16="http://schemas.microsoft.com/office/drawing/2014/main" id="{1862E6CB-9AA8-D476-91C7-63C45B8CF5B5}"/>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W.52</a:t>
            </a:r>
          </a:p>
        </p:txBody>
      </p:sp>
      <p:pic>
        <p:nvPicPr>
          <p:cNvPr id="4" name="Picture 8">
            <a:extLst>
              <a:ext uri="{FF2B5EF4-FFF2-40B4-BE49-F238E27FC236}">
                <a16:creationId xmlns:a16="http://schemas.microsoft.com/office/drawing/2014/main" id="{C8CE8B84-6CD4-DFED-D1F3-96387F030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62" y="824317"/>
            <a:ext cx="8809876" cy="279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a:extLst>
              <a:ext uri="{FF2B5EF4-FFF2-40B4-BE49-F238E27FC236}">
                <a16:creationId xmlns:a16="http://schemas.microsoft.com/office/drawing/2014/main" id="{F33C8434-F684-F289-8151-0BDE4B9B9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761556"/>
            <a:ext cx="3381375" cy="8572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3">
            <a:extLst>
              <a:ext uri="{FF2B5EF4-FFF2-40B4-BE49-F238E27FC236}">
                <a16:creationId xmlns:a16="http://schemas.microsoft.com/office/drawing/2014/main" id="{C6D592D3-9091-98E9-A4A2-09D4D54C95D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619250" y="3646515"/>
            <a:ext cx="5905500" cy="288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FB9B1EF6-4479-18B3-49DD-3A35436013B1}"/>
              </a:ext>
            </a:extLst>
          </p:cNvPr>
          <p:cNvSpPr txBox="1"/>
          <p:nvPr/>
        </p:nvSpPr>
        <p:spPr>
          <a:xfrm rot="16200000">
            <a:off x="1476377" y="3400168"/>
            <a:ext cx="857250" cy="369332"/>
          </a:xfrm>
          <a:prstGeom prst="rect">
            <a:avLst/>
          </a:prstGeom>
          <a:solidFill>
            <a:schemeClr val="bg1">
              <a:lumMod val="85000"/>
            </a:schemeClr>
          </a:solidFill>
        </p:spPr>
        <p:txBody>
          <a:bodyPr wrap="square" rtlCol="0">
            <a:spAutoFit/>
          </a:bodyPr>
          <a:lstStyle/>
          <a:p>
            <a:r>
              <a:rPr lang="en-US" dirty="0">
                <a:solidFill>
                  <a:srgbClr val="0000FF"/>
                </a:solidFill>
              </a:rPr>
              <a:t>11625</a:t>
            </a:r>
          </a:p>
        </p:txBody>
      </p:sp>
      <p:sp>
        <p:nvSpPr>
          <p:cNvPr id="11" name="TextBox 10">
            <a:extLst>
              <a:ext uri="{FF2B5EF4-FFF2-40B4-BE49-F238E27FC236}">
                <a16:creationId xmlns:a16="http://schemas.microsoft.com/office/drawing/2014/main" id="{F994B03E-8D09-5638-9E43-7719FD64A39E}"/>
              </a:ext>
            </a:extLst>
          </p:cNvPr>
          <p:cNvSpPr txBox="1"/>
          <p:nvPr/>
        </p:nvSpPr>
        <p:spPr>
          <a:xfrm rot="16200000">
            <a:off x="6676158" y="3313067"/>
            <a:ext cx="983773" cy="369332"/>
          </a:xfrm>
          <a:prstGeom prst="rect">
            <a:avLst/>
          </a:prstGeom>
          <a:solidFill>
            <a:schemeClr val="bg1">
              <a:lumMod val="85000"/>
            </a:schemeClr>
          </a:solidFill>
        </p:spPr>
        <p:txBody>
          <a:bodyPr wrap="square" rtlCol="0">
            <a:spAutoFit/>
          </a:bodyPr>
          <a:lstStyle/>
          <a:p>
            <a:r>
              <a:rPr lang="en-US" dirty="0">
                <a:solidFill>
                  <a:srgbClr val="0000FF"/>
                </a:solidFill>
              </a:rPr>
              <a:t>11630</a:t>
            </a:r>
          </a:p>
        </p:txBody>
      </p:sp>
    </p:spTree>
    <p:extLst>
      <p:ext uri="{BB962C8B-B14F-4D97-AF65-F5344CB8AC3E}">
        <p14:creationId xmlns:p14="http://schemas.microsoft.com/office/powerpoint/2010/main" val="564655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 name="Object 214">
            <a:extLst>
              <a:ext uri="{FF2B5EF4-FFF2-40B4-BE49-F238E27FC236}">
                <a16:creationId xmlns:a16="http://schemas.microsoft.com/office/drawing/2014/main" id="{FC614CBF-0B8B-E4CC-AD03-E71C408FF6DE}"/>
              </a:ext>
            </a:extLst>
          </p:cNvPr>
          <p:cNvGraphicFramePr>
            <a:graphicFrameLocks noChangeAspect="1"/>
          </p:cNvGraphicFramePr>
          <p:nvPr/>
        </p:nvGraphicFramePr>
        <p:xfrm>
          <a:off x="6714384" y="249729"/>
          <a:ext cx="139892" cy="245722"/>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2" name="Object 214">
                        <a:extLst>
                          <a:ext uri="{FF2B5EF4-FFF2-40B4-BE49-F238E27FC236}">
                            <a16:creationId xmlns:a16="http://schemas.microsoft.com/office/drawing/2014/main" id="{FC614CBF-0B8B-E4CC-AD03-E71C408FF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384" y="249729"/>
                        <a:ext cx="139892" cy="245722"/>
                      </a:xfrm>
                      <a:prstGeom prst="rect">
                        <a:avLst/>
                      </a:prstGeom>
                      <a:noFill/>
                      <a:ln>
                        <a:noFill/>
                      </a:ln>
                      <a:effectLst/>
                    </p:spPr>
                  </p:pic>
                </p:oleObj>
              </mc:Fallback>
            </mc:AlternateContent>
          </a:graphicData>
        </a:graphic>
      </p:graphicFrame>
      <p:grpSp>
        <p:nvGrpSpPr>
          <p:cNvPr id="25" name="Group 212">
            <a:extLst>
              <a:ext uri="{FF2B5EF4-FFF2-40B4-BE49-F238E27FC236}">
                <a16:creationId xmlns:a16="http://schemas.microsoft.com/office/drawing/2014/main" id="{EA1F8412-C3D0-E270-DF12-104C645B0746}"/>
              </a:ext>
            </a:extLst>
          </p:cNvPr>
          <p:cNvGrpSpPr>
            <a:grpSpLocks/>
          </p:cNvGrpSpPr>
          <p:nvPr/>
        </p:nvGrpSpPr>
        <p:grpSpPr bwMode="auto">
          <a:xfrm>
            <a:off x="5447406" y="160909"/>
            <a:ext cx="1639194" cy="449650"/>
            <a:chOff x="2076" y="3174"/>
            <a:chExt cx="3270" cy="897"/>
          </a:xfrm>
        </p:grpSpPr>
        <p:sp>
          <p:nvSpPr>
            <p:cNvPr id="26" name="Line 562">
              <a:extLst>
                <a:ext uri="{FF2B5EF4-FFF2-40B4-BE49-F238E27FC236}">
                  <a16:creationId xmlns:a16="http://schemas.microsoft.com/office/drawing/2014/main" id="{A14B8CA3-086D-C856-F2E8-23D30770392E}"/>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564">
              <a:extLst>
                <a:ext uri="{FF2B5EF4-FFF2-40B4-BE49-F238E27FC236}">
                  <a16:creationId xmlns:a16="http://schemas.microsoft.com/office/drawing/2014/main" id="{97D6305F-60BA-4F92-15BF-1812A4692254}"/>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565">
              <a:extLst>
                <a:ext uri="{FF2B5EF4-FFF2-40B4-BE49-F238E27FC236}">
                  <a16:creationId xmlns:a16="http://schemas.microsoft.com/office/drawing/2014/main" id="{15762402-AA9D-3308-D308-316711E6A097}"/>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566">
              <a:extLst>
                <a:ext uri="{FF2B5EF4-FFF2-40B4-BE49-F238E27FC236}">
                  <a16:creationId xmlns:a16="http://schemas.microsoft.com/office/drawing/2014/main" id="{444B065D-9854-0074-1594-947179AF86C1}"/>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567">
              <a:extLst>
                <a:ext uri="{FF2B5EF4-FFF2-40B4-BE49-F238E27FC236}">
                  <a16:creationId xmlns:a16="http://schemas.microsoft.com/office/drawing/2014/main" id="{D699A1BE-8ADE-1777-A349-DFA84FB696A6}"/>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570">
              <a:extLst>
                <a:ext uri="{FF2B5EF4-FFF2-40B4-BE49-F238E27FC236}">
                  <a16:creationId xmlns:a16="http://schemas.microsoft.com/office/drawing/2014/main" id="{3573AD2F-CB8B-52D4-E625-BEC9E6C71AA4}"/>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704" name="Group 576">
              <a:extLst>
                <a:ext uri="{FF2B5EF4-FFF2-40B4-BE49-F238E27FC236}">
                  <a16:creationId xmlns:a16="http://schemas.microsoft.com/office/drawing/2014/main" id="{C39ADE5E-A762-DB77-C330-E3AF7ECD2215}"/>
                </a:ext>
              </a:extLst>
            </p:cNvPr>
            <p:cNvGrpSpPr>
              <a:grpSpLocks/>
            </p:cNvGrpSpPr>
            <p:nvPr/>
          </p:nvGrpSpPr>
          <p:grpSpPr bwMode="auto">
            <a:xfrm>
              <a:off x="3841" y="3708"/>
              <a:ext cx="88" cy="177"/>
              <a:chOff x="2120" y="2679"/>
              <a:chExt cx="66" cy="138"/>
            </a:xfrm>
          </p:grpSpPr>
          <p:sp>
            <p:nvSpPr>
              <p:cNvPr id="722" name="Line 568">
                <a:extLst>
                  <a:ext uri="{FF2B5EF4-FFF2-40B4-BE49-F238E27FC236}">
                    <a16:creationId xmlns:a16="http://schemas.microsoft.com/office/drawing/2014/main" id="{9DA2ED17-C744-5C4C-EFCC-2A02AE9268B9}"/>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 name="Line 572">
                <a:extLst>
                  <a:ext uri="{FF2B5EF4-FFF2-40B4-BE49-F238E27FC236}">
                    <a16:creationId xmlns:a16="http://schemas.microsoft.com/office/drawing/2014/main" id="{CC7C7D08-3D85-D434-547C-4E95BE2DFCC6}"/>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 name="Line 573">
                <a:extLst>
                  <a:ext uri="{FF2B5EF4-FFF2-40B4-BE49-F238E27FC236}">
                    <a16:creationId xmlns:a16="http://schemas.microsoft.com/office/drawing/2014/main" id="{2D02D42F-D0C5-B309-3544-E763CADB0121}"/>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5" name="Line 578">
              <a:extLst>
                <a:ext uri="{FF2B5EF4-FFF2-40B4-BE49-F238E27FC236}">
                  <a16:creationId xmlns:a16="http://schemas.microsoft.com/office/drawing/2014/main" id="{47A21F93-B519-8E2E-B3B7-8CC8A70BD5A8}"/>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 name="Line 579">
              <a:extLst>
                <a:ext uri="{FF2B5EF4-FFF2-40B4-BE49-F238E27FC236}">
                  <a16:creationId xmlns:a16="http://schemas.microsoft.com/office/drawing/2014/main" id="{52CAF287-1F95-F54B-419D-ACD681F177AE}"/>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 name="Line 580">
              <a:extLst>
                <a:ext uri="{FF2B5EF4-FFF2-40B4-BE49-F238E27FC236}">
                  <a16:creationId xmlns:a16="http://schemas.microsoft.com/office/drawing/2014/main" id="{261A4FC6-9620-2328-A330-ED72696D3309}"/>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 name="Line 582">
              <a:extLst>
                <a:ext uri="{FF2B5EF4-FFF2-40B4-BE49-F238E27FC236}">
                  <a16:creationId xmlns:a16="http://schemas.microsoft.com/office/drawing/2014/main" id="{0F921302-1C56-04FD-AE87-0F6A087113F1}"/>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9" name="Line 583">
              <a:extLst>
                <a:ext uri="{FF2B5EF4-FFF2-40B4-BE49-F238E27FC236}">
                  <a16:creationId xmlns:a16="http://schemas.microsoft.com/office/drawing/2014/main" id="{9B4C9380-04B7-9DD2-BB09-AB8F74D0F3ED}"/>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0" name="Line 584">
              <a:extLst>
                <a:ext uri="{FF2B5EF4-FFF2-40B4-BE49-F238E27FC236}">
                  <a16:creationId xmlns:a16="http://schemas.microsoft.com/office/drawing/2014/main" id="{3033CF2B-D97A-8E44-BC0F-6D1927B2D39D}"/>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1" name="Line 585">
              <a:extLst>
                <a:ext uri="{FF2B5EF4-FFF2-40B4-BE49-F238E27FC236}">
                  <a16:creationId xmlns:a16="http://schemas.microsoft.com/office/drawing/2014/main" id="{EACD2E3F-E032-8AE6-96B4-41925F73886D}"/>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2" name="Oval 586">
              <a:extLst>
                <a:ext uri="{FF2B5EF4-FFF2-40B4-BE49-F238E27FC236}">
                  <a16:creationId xmlns:a16="http://schemas.microsoft.com/office/drawing/2014/main" id="{CC653FE5-F588-4492-DF3F-AA97147794DE}"/>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13" name="Line 587">
              <a:extLst>
                <a:ext uri="{FF2B5EF4-FFF2-40B4-BE49-F238E27FC236}">
                  <a16:creationId xmlns:a16="http://schemas.microsoft.com/office/drawing/2014/main" id="{CC922A2F-161D-C1D3-06AD-03D62B02D756}"/>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4" name="Line 588">
              <a:extLst>
                <a:ext uri="{FF2B5EF4-FFF2-40B4-BE49-F238E27FC236}">
                  <a16:creationId xmlns:a16="http://schemas.microsoft.com/office/drawing/2014/main" id="{AEC34340-81A4-9DBC-7AA9-E7F58C2AF4A4}"/>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 name="Line 593">
              <a:extLst>
                <a:ext uri="{FF2B5EF4-FFF2-40B4-BE49-F238E27FC236}">
                  <a16:creationId xmlns:a16="http://schemas.microsoft.com/office/drawing/2014/main" id="{30D72296-909B-F606-D380-DC8D3584B66A}"/>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 name="Line 187">
              <a:extLst>
                <a:ext uri="{FF2B5EF4-FFF2-40B4-BE49-F238E27FC236}">
                  <a16:creationId xmlns:a16="http://schemas.microsoft.com/office/drawing/2014/main" id="{AD9969FB-4317-D4D5-77BF-859DB641B6D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 name="Line 188">
              <a:extLst>
                <a:ext uri="{FF2B5EF4-FFF2-40B4-BE49-F238E27FC236}">
                  <a16:creationId xmlns:a16="http://schemas.microsoft.com/office/drawing/2014/main" id="{F304610D-9A58-19FC-F3D1-D8EEEF65A77F}"/>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 name="Line 189">
              <a:extLst>
                <a:ext uri="{FF2B5EF4-FFF2-40B4-BE49-F238E27FC236}">
                  <a16:creationId xmlns:a16="http://schemas.microsoft.com/office/drawing/2014/main" id="{8C8BACEE-D281-B116-C695-411BF433C1EF}"/>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 name="Line 190">
              <a:extLst>
                <a:ext uri="{FF2B5EF4-FFF2-40B4-BE49-F238E27FC236}">
                  <a16:creationId xmlns:a16="http://schemas.microsoft.com/office/drawing/2014/main" id="{AE34DD8D-B922-F0AF-7052-04D54C665115}"/>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 name="Line 191">
              <a:extLst>
                <a:ext uri="{FF2B5EF4-FFF2-40B4-BE49-F238E27FC236}">
                  <a16:creationId xmlns:a16="http://schemas.microsoft.com/office/drawing/2014/main" id="{2DCACD63-7AAF-FB99-D1BD-0B7773FF6DE5}"/>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 name="Line 192">
              <a:extLst>
                <a:ext uri="{FF2B5EF4-FFF2-40B4-BE49-F238E27FC236}">
                  <a16:creationId xmlns:a16="http://schemas.microsoft.com/office/drawing/2014/main" id="{3D3D93E7-DDFB-C294-6A6C-697C52DA51FD}"/>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0" name="TextBox 729">
            <a:extLst>
              <a:ext uri="{FF2B5EF4-FFF2-40B4-BE49-F238E27FC236}">
                <a16:creationId xmlns:a16="http://schemas.microsoft.com/office/drawing/2014/main" id="{1862E6CB-9AA8-D476-91C7-63C45B8CF5B5}"/>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W.156</a:t>
            </a:r>
          </a:p>
        </p:txBody>
      </p:sp>
      <p:pic>
        <p:nvPicPr>
          <p:cNvPr id="733" name="Picture 5">
            <a:extLst>
              <a:ext uri="{FF2B5EF4-FFF2-40B4-BE49-F238E27FC236}">
                <a16:creationId xmlns:a16="http://schemas.microsoft.com/office/drawing/2014/main" id="{B5759202-C0E8-C459-0560-D7F7FEB4734B}"/>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3344" y="1241032"/>
            <a:ext cx="8998132" cy="2743201"/>
          </a:xfrm>
          <a:prstGeom prst="rect">
            <a:avLst/>
          </a:prstGeom>
          <a:solidFill>
            <a:schemeClr val="bg1"/>
          </a:solidFill>
          <a:ln>
            <a:noFill/>
          </a:ln>
        </p:spPr>
      </p:pic>
      <p:sp>
        <p:nvSpPr>
          <p:cNvPr id="734" name="Rectangle 733">
            <a:extLst>
              <a:ext uri="{FF2B5EF4-FFF2-40B4-BE49-F238E27FC236}">
                <a16:creationId xmlns:a16="http://schemas.microsoft.com/office/drawing/2014/main" id="{170DEF5D-110D-2437-7DFA-BB0F53DDE53D}"/>
              </a:ext>
            </a:extLst>
          </p:cNvPr>
          <p:cNvSpPr/>
          <p:nvPr/>
        </p:nvSpPr>
        <p:spPr>
          <a:xfrm>
            <a:off x="1428590" y="2198585"/>
            <a:ext cx="574829" cy="60951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Trapezoid 2">
            <a:extLst>
              <a:ext uri="{FF2B5EF4-FFF2-40B4-BE49-F238E27FC236}">
                <a16:creationId xmlns:a16="http://schemas.microsoft.com/office/drawing/2014/main" id="{9B076CDC-F941-0348-A35E-CFC000FB591D}"/>
              </a:ext>
            </a:extLst>
          </p:cNvPr>
          <p:cNvSpPr/>
          <p:nvPr/>
        </p:nvSpPr>
        <p:spPr>
          <a:xfrm>
            <a:off x="2602084" y="2199798"/>
            <a:ext cx="4046604" cy="361183"/>
          </a:xfrm>
          <a:custGeom>
            <a:avLst/>
            <a:gdLst>
              <a:gd name="connsiteX0" fmla="*/ 0 w 3429000"/>
              <a:gd name="connsiteY0" fmla="*/ 889605 h 889605"/>
              <a:gd name="connsiteX1" fmla="*/ 222401 w 3429000"/>
              <a:gd name="connsiteY1" fmla="*/ 0 h 889605"/>
              <a:gd name="connsiteX2" fmla="*/ 3206599 w 3429000"/>
              <a:gd name="connsiteY2" fmla="*/ 0 h 889605"/>
              <a:gd name="connsiteX3" fmla="*/ 3429000 w 3429000"/>
              <a:gd name="connsiteY3" fmla="*/ 889605 h 889605"/>
              <a:gd name="connsiteX4" fmla="*/ 0 w 3429000"/>
              <a:gd name="connsiteY4" fmla="*/ 889605 h 889605"/>
              <a:gd name="connsiteX0" fmla="*/ 0 w 3994609"/>
              <a:gd name="connsiteY0" fmla="*/ 889605 h 889605"/>
              <a:gd name="connsiteX1" fmla="*/ 222401 w 3994609"/>
              <a:gd name="connsiteY1" fmla="*/ 0 h 889605"/>
              <a:gd name="connsiteX2" fmla="*/ 3206599 w 3994609"/>
              <a:gd name="connsiteY2" fmla="*/ 0 h 889605"/>
              <a:gd name="connsiteX3" fmla="*/ 3994609 w 3994609"/>
              <a:gd name="connsiteY3" fmla="*/ 361704 h 889605"/>
              <a:gd name="connsiteX4" fmla="*/ 0 w 3994609"/>
              <a:gd name="connsiteY4" fmla="*/ 889605 h 889605"/>
              <a:gd name="connsiteX0" fmla="*/ 0 w 4032316"/>
              <a:gd name="connsiteY0" fmla="*/ 220302 h 361704"/>
              <a:gd name="connsiteX1" fmla="*/ 260108 w 4032316"/>
              <a:gd name="connsiteY1" fmla="*/ 0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20302 h 361704"/>
              <a:gd name="connsiteX1" fmla="*/ 703168 w 4032316"/>
              <a:gd name="connsiteY1" fmla="*/ 113122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20302 h 361704"/>
              <a:gd name="connsiteX1" fmla="*/ 590046 w 4032316"/>
              <a:gd name="connsiteY1" fmla="*/ 1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37060 h 378462"/>
              <a:gd name="connsiteX1" fmla="*/ 590046 w 4032316"/>
              <a:gd name="connsiteY1" fmla="*/ 16759 h 378462"/>
              <a:gd name="connsiteX2" fmla="*/ 3244306 w 4032316"/>
              <a:gd name="connsiteY2" fmla="*/ 16758 h 378462"/>
              <a:gd name="connsiteX3" fmla="*/ 4032316 w 4032316"/>
              <a:gd name="connsiteY3" fmla="*/ 378462 h 378462"/>
              <a:gd name="connsiteX4" fmla="*/ 0 w 4032316"/>
              <a:gd name="connsiteY4" fmla="*/ 237060 h 378462"/>
              <a:gd name="connsiteX0" fmla="*/ 0 w 4032316"/>
              <a:gd name="connsiteY0" fmla="*/ 220302 h 361704"/>
              <a:gd name="connsiteX1" fmla="*/ 1570434 w 4032316"/>
              <a:gd name="connsiteY1" fmla="*/ 84843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52116 h 393518"/>
              <a:gd name="connsiteX1" fmla="*/ 656034 w 4032316"/>
              <a:gd name="connsiteY1" fmla="*/ 12962 h 393518"/>
              <a:gd name="connsiteX2" fmla="*/ 3244306 w 4032316"/>
              <a:gd name="connsiteY2" fmla="*/ 31814 h 393518"/>
              <a:gd name="connsiteX3" fmla="*/ 4032316 w 4032316"/>
              <a:gd name="connsiteY3" fmla="*/ 393518 h 393518"/>
              <a:gd name="connsiteX4" fmla="*/ 0 w 4032316"/>
              <a:gd name="connsiteY4" fmla="*/ 252116 h 393518"/>
              <a:gd name="connsiteX0" fmla="*/ 0 w 4032316"/>
              <a:gd name="connsiteY0" fmla="*/ 242239 h 383641"/>
              <a:gd name="connsiteX1" fmla="*/ 656034 w 4032316"/>
              <a:gd name="connsiteY1" fmla="*/ 3085 h 383641"/>
              <a:gd name="connsiteX2" fmla="*/ 3055770 w 4032316"/>
              <a:gd name="connsiteY2" fmla="*/ 285888 h 383641"/>
              <a:gd name="connsiteX3" fmla="*/ 4032316 w 4032316"/>
              <a:gd name="connsiteY3" fmla="*/ 383641 h 383641"/>
              <a:gd name="connsiteX4" fmla="*/ 0 w 4032316"/>
              <a:gd name="connsiteY4" fmla="*/ 242239 h 383641"/>
              <a:gd name="connsiteX0" fmla="*/ 0 w 4032316"/>
              <a:gd name="connsiteY0" fmla="*/ 253775 h 395177"/>
              <a:gd name="connsiteX1" fmla="*/ 656034 w 4032316"/>
              <a:gd name="connsiteY1" fmla="*/ 14621 h 395177"/>
              <a:gd name="connsiteX2" fmla="*/ 3216026 w 4032316"/>
              <a:gd name="connsiteY2" fmla="*/ 24047 h 395177"/>
              <a:gd name="connsiteX3" fmla="*/ 4032316 w 4032316"/>
              <a:gd name="connsiteY3" fmla="*/ 395177 h 395177"/>
              <a:gd name="connsiteX4" fmla="*/ 0 w 4032316"/>
              <a:gd name="connsiteY4" fmla="*/ 253775 h 395177"/>
              <a:gd name="connsiteX0" fmla="*/ 0 w 4032316"/>
              <a:gd name="connsiteY0" fmla="*/ 253775 h 395177"/>
              <a:gd name="connsiteX1" fmla="*/ 656034 w 4032316"/>
              <a:gd name="connsiteY1" fmla="*/ 14621 h 395177"/>
              <a:gd name="connsiteX2" fmla="*/ 3216026 w 4032316"/>
              <a:gd name="connsiteY2" fmla="*/ 24047 h 395177"/>
              <a:gd name="connsiteX3" fmla="*/ 3912909 w 4032316"/>
              <a:gd name="connsiteY3" fmla="*/ 268701 h 395177"/>
              <a:gd name="connsiteX4" fmla="*/ 4032316 w 4032316"/>
              <a:gd name="connsiteY4" fmla="*/ 395177 h 395177"/>
              <a:gd name="connsiteX5" fmla="*/ 0 w 4032316"/>
              <a:gd name="connsiteY5" fmla="*/ 253775 h 395177"/>
              <a:gd name="connsiteX0" fmla="*/ 0 w 4032316"/>
              <a:gd name="connsiteY0" fmla="*/ 255341 h 396743"/>
              <a:gd name="connsiteX1" fmla="*/ 656034 w 4032316"/>
              <a:gd name="connsiteY1" fmla="*/ 16187 h 396743"/>
              <a:gd name="connsiteX2" fmla="*/ 3320801 w 4032316"/>
              <a:gd name="connsiteY2" fmla="*/ 18469 h 396743"/>
              <a:gd name="connsiteX3" fmla="*/ 3912909 w 4032316"/>
              <a:gd name="connsiteY3" fmla="*/ 270267 h 396743"/>
              <a:gd name="connsiteX4" fmla="*/ 4032316 w 4032316"/>
              <a:gd name="connsiteY4" fmla="*/ 396743 h 396743"/>
              <a:gd name="connsiteX5" fmla="*/ 0 w 4032316"/>
              <a:gd name="connsiteY5" fmla="*/ 255341 h 396743"/>
              <a:gd name="connsiteX0" fmla="*/ 0 w 4068035"/>
              <a:gd name="connsiteY0" fmla="*/ 255341 h 363406"/>
              <a:gd name="connsiteX1" fmla="*/ 656034 w 4068035"/>
              <a:gd name="connsiteY1" fmla="*/ 16187 h 363406"/>
              <a:gd name="connsiteX2" fmla="*/ 3320801 w 4068035"/>
              <a:gd name="connsiteY2" fmla="*/ 18469 h 363406"/>
              <a:gd name="connsiteX3" fmla="*/ 3912909 w 4068035"/>
              <a:gd name="connsiteY3" fmla="*/ 270267 h 363406"/>
              <a:gd name="connsiteX4" fmla="*/ 4068035 w 4068035"/>
              <a:gd name="connsiteY4" fmla="*/ 363406 h 363406"/>
              <a:gd name="connsiteX5" fmla="*/ 0 w 4068035"/>
              <a:gd name="connsiteY5" fmla="*/ 255341 h 363406"/>
              <a:gd name="connsiteX0" fmla="*/ 0 w 4068035"/>
              <a:gd name="connsiteY0" fmla="*/ 255341 h 363406"/>
              <a:gd name="connsiteX1" fmla="*/ 656034 w 4068035"/>
              <a:gd name="connsiteY1" fmla="*/ 16187 h 363406"/>
              <a:gd name="connsiteX2" fmla="*/ 3320801 w 4068035"/>
              <a:gd name="connsiteY2" fmla="*/ 18469 h 363406"/>
              <a:gd name="connsiteX3" fmla="*/ 3812896 w 4068035"/>
              <a:gd name="connsiteY3" fmla="*/ 201211 h 363406"/>
              <a:gd name="connsiteX4" fmla="*/ 4068035 w 4068035"/>
              <a:gd name="connsiteY4" fmla="*/ 363406 h 363406"/>
              <a:gd name="connsiteX5" fmla="*/ 0 w 4068035"/>
              <a:gd name="connsiteY5" fmla="*/ 255341 h 363406"/>
              <a:gd name="connsiteX0" fmla="*/ 0 w 4063273"/>
              <a:gd name="connsiteY0" fmla="*/ 198191 h 363406"/>
              <a:gd name="connsiteX1" fmla="*/ 651272 w 4063273"/>
              <a:gd name="connsiteY1" fmla="*/ 16187 h 363406"/>
              <a:gd name="connsiteX2" fmla="*/ 3316039 w 4063273"/>
              <a:gd name="connsiteY2" fmla="*/ 18469 h 363406"/>
              <a:gd name="connsiteX3" fmla="*/ 3808134 w 4063273"/>
              <a:gd name="connsiteY3" fmla="*/ 201211 h 363406"/>
              <a:gd name="connsiteX4" fmla="*/ 4063273 w 4063273"/>
              <a:gd name="connsiteY4" fmla="*/ 363406 h 363406"/>
              <a:gd name="connsiteX5" fmla="*/ 0 w 4063273"/>
              <a:gd name="connsiteY5" fmla="*/ 198191 h 363406"/>
              <a:gd name="connsiteX0" fmla="*/ 0 w 4065654"/>
              <a:gd name="connsiteY0" fmla="*/ 207716 h 363406"/>
              <a:gd name="connsiteX1" fmla="*/ 653653 w 4065654"/>
              <a:gd name="connsiteY1" fmla="*/ 16187 h 363406"/>
              <a:gd name="connsiteX2" fmla="*/ 3318420 w 4065654"/>
              <a:gd name="connsiteY2" fmla="*/ 18469 h 363406"/>
              <a:gd name="connsiteX3" fmla="*/ 3810515 w 4065654"/>
              <a:gd name="connsiteY3" fmla="*/ 201211 h 363406"/>
              <a:gd name="connsiteX4" fmla="*/ 4065654 w 4065654"/>
              <a:gd name="connsiteY4" fmla="*/ 363406 h 363406"/>
              <a:gd name="connsiteX5" fmla="*/ 0 w 4065654"/>
              <a:gd name="connsiteY5" fmla="*/ 207716 h 363406"/>
              <a:gd name="connsiteX0" fmla="*/ 0 w 4065654"/>
              <a:gd name="connsiteY0" fmla="*/ 211400 h 367090"/>
              <a:gd name="connsiteX1" fmla="*/ 508397 w 4065654"/>
              <a:gd name="connsiteY1" fmla="*/ 15109 h 367090"/>
              <a:gd name="connsiteX2" fmla="*/ 3318420 w 4065654"/>
              <a:gd name="connsiteY2" fmla="*/ 22153 h 367090"/>
              <a:gd name="connsiteX3" fmla="*/ 3810515 w 4065654"/>
              <a:gd name="connsiteY3" fmla="*/ 204895 h 367090"/>
              <a:gd name="connsiteX4" fmla="*/ 4065654 w 4065654"/>
              <a:gd name="connsiteY4" fmla="*/ 367090 h 367090"/>
              <a:gd name="connsiteX5" fmla="*/ 0 w 4065654"/>
              <a:gd name="connsiteY5" fmla="*/ 211400 h 367090"/>
              <a:gd name="connsiteX0" fmla="*/ 0 w 4065654"/>
              <a:gd name="connsiteY0" fmla="*/ 229305 h 384995"/>
              <a:gd name="connsiteX1" fmla="*/ 508397 w 4065654"/>
              <a:gd name="connsiteY1" fmla="*/ 33014 h 384995"/>
              <a:gd name="connsiteX2" fmla="*/ 3318420 w 4065654"/>
              <a:gd name="connsiteY2" fmla="*/ 40058 h 384995"/>
              <a:gd name="connsiteX3" fmla="*/ 3810515 w 4065654"/>
              <a:gd name="connsiteY3" fmla="*/ 222800 h 384995"/>
              <a:gd name="connsiteX4" fmla="*/ 4065654 w 4065654"/>
              <a:gd name="connsiteY4" fmla="*/ 384995 h 384995"/>
              <a:gd name="connsiteX5" fmla="*/ 0 w 4065654"/>
              <a:gd name="connsiteY5" fmla="*/ 229305 h 384995"/>
              <a:gd name="connsiteX0" fmla="*/ 0 w 4046604"/>
              <a:gd name="connsiteY0" fmla="*/ 229305 h 361183"/>
              <a:gd name="connsiteX1" fmla="*/ 508397 w 4046604"/>
              <a:gd name="connsiteY1" fmla="*/ 33014 h 361183"/>
              <a:gd name="connsiteX2" fmla="*/ 3318420 w 4046604"/>
              <a:gd name="connsiteY2" fmla="*/ 40058 h 361183"/>
              <a:gd name="connsiteX3" fmla="*/ 3810515 w 4046604"/>
              <a:gd name="connsiteY3" fmla="*/ 222800 h 361183"/>
              <a:gd name="connsiteX4" fmla="*/ 4046604 w 4046604"/>
              <a:gd name="connsiteY4" fmla="*/ 361183 h 361183"/>
              <a:gd name="connsiteX5" fmla="*/ 0 w 4046604"/>
              <a:gd name="connsiteY5" fmla="*/ 229305 h 36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6604" h="361183">
                <a:moveTo>
                  <a:pt x="0" y="229305"/>
                </a:moveTo>
                <a:lnTo>
                  <a:pt x="508397" y="33014"/>
                </a:lnTo>
                <a:cubicBezTo>
                  <a:pt x="1969167" y="-45176"/>
                  <a:pt x="2433667" y="40058"/>
                  <a:pt x="3318420" y="40058"/>
                </a:cubicBezTo>
                <a:cubicBezTo>
                  <a:pt x="3428166" y="90187"/>
                  <a:pt x="3700769" y="172671"/>
                  <a:pt x="3810515" y="222800"/>
                </a:cubicBezTo>
                <a:lnTo>
                  <a:pt x="4046604" y="361183"/>
                </a:lnTo>
                <a:lnTo>
                  <a:pt x="0" y="229305"/>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ectangle 3">
            <a:extLst>
              <a:ext uri="{FF2B5EF4-FFF2-40B4-BE49-F238E27FC236}">
                <a16:creationId xmlns:a16="http://schemas.microsoft.com/office/drawing/2014/main" id="{5DEA221A-FA38-8467-FFD7-774DEC662DDF}"/>
              </a:ext>
            </a:extLst>
          </p:cNvPr>
          <p:cNvSpPr/>
          <p:nvPr/>
        </p:nvSpPr>
        <p:spPr>
          <a:xfrm>
            <a:off x="2308798" y="2429277"/>
            <a:ext cx="4642937" cy="366710"/>
          </a:xfrm>
          <a:custGeom>
            <a:avLst/>
            <a:gdLst>
              <a:gd name="connsiteX0" fmla="*/ 0 w 4028574"/>
              <a:gd name="connsiteY0" fmla="*/ 0 h 317860"/>
              <a:gd name="connsiteX1" fmla="*/ 4028574 w 4028574"/>
              <a:gd name="connsiteY1" fmla="*/ 0 h 317860"/>
              <a:gd name="connsiteX2" fmla="*/ 4028574 w 4028574"/>
              <a:gd name="connsiteY2" fmla="*/ 317860 h 317860"/>
              <a:gd name="connsiteX3" fmla="*/ 0 w 4028574"/>
              <a:gd name="connsiteY3" fmla="*/ 317860 h 317860"/>
              <a:gd name="connsiteX4" fmla="*/ 0 w 4028574"/>
              <a:gd name="connsiteY4" fmla="*/ 0 h 317860"/>
              <a:gd name="connsiteX0" fmla="*/ 0 w 4028574"/>
              <a:gd name="connsiteY0" fmla="*/ 0 h 317860"/>
              <a:gd name="connsiteX1" fmla="*/ 3915452 w 4028574"/>
              <a:gd name="connsiteY1" fmla="*/ 28280 h 317860"/>
              <a:gd name="connsiteX2" fmla="*/ 4028574 w 4028574"/>
              <a:gd name="connsiteY2" fmla="*/ 317860 h 317860"/>
              <a:gd name="connsiteX3" fmla="*/ 0 w 4028574"/>
              <a:gd name="connsiteY3" fmla="*/ 317860 h 317860"/>
              <a:gd name="connsiteX4" fmla="*/ 0 w 4028574"/>
              <a:gd name="connsiteY4" fmla="*/ 0 h 317860"/>
              <a:gd name="connsiteX0" fmla="*/ 0 w 4066281"/>
              <a:gd name="connsiteY0" fmla="*/ 0 h 317860"/>
              <a:gd name="connsiteX1" fmla="*/ 4066281 w 4066281"/>
              <a:gd name="connsiteY1" fmla="*/ 160255 h 317860"/>
              <a:gd name="connsiteX2" fmla="*/ 4028574 w 4066281"/>
              <a:gd name="connsiteY2" fmla="*/ 317860 h 317860"/>
              <a:gd name="connsiteX3" fmla="*/ 0 w 4066281"/>
              <a:gd name="connsiteY3" fmla="*/ 317860 h 317860"/>
              <a:gd name="connsiteX4" fmla="*/ 0 w 4066281"/>
              <a:gd name="connsiteY4" fmla="*/ 0 h 317860"/>
              <a:gd name="connsiteX0" fmla="*/ 20066 w 4086347"/>
              <a:gd name="connsiteY0" fmla="*/ 0 h 346435"/>
              <a:gd name="connsiteX1" fmla="*/ 4086347 w 4086347"/>
              <a:gd name="connsiteY1" fmla="*/ 160255 h 346435"/>
              <a:gd name="connsiteX2" fmla="*/ 4048640 w 4086347"/>
              <a:gd name="connsiteY2" fmla="*/ 317860 h 346435"/>
              <a:gd name="connsiteX3" fmla="*/ 0 w 4086347"/>
              <a:gd name="connsiteY3" fmla="*/ 346435 h 346435"/>
              <a:gd name="connsiteX4" fmla="*/ 20066 w 4086347"/>
              <a:gd name="connsiteY4" fmla="*/ 0 h 346435"/>
              <a:gd name="connsiteX0" fmla="*/ 11148 w 4086347"/>
              <a:gd name="connsiteY0" fmla="*/ 0 h 363104"/>
              <a:gd name="connsiteX1" fmla="*/ 4086347 w 4086347"/>
              <a:gd name="connsiteY1" fmla="*/ 176924 h 363104"/>
              <a:gd name="connsiteX2" fmla="*/ 4048640 w 4086347"/>
              <a:gd name="connsiteY2" fmla="*/ 334529 h 363104"/>
              <a:gd name="connsiteX3" fmla="*/ 0 w 4086347"/>
              <a:gd name="connsiteY3" fmla="*/ 363104 h 363104"/>
              <a:gd name="connsiteX4" fmla="*/ 11148 w 4086347"/>
              <a:gd name="connsiteY4" fmla="*/ 0 h 363104"/>
              <a:gd name="connsiteX0" fmla="*/ 4460 w 4079659"/>
              <a:gd name="connsiteY0" fmla="*/ 0 h 360723"/>
              <a:gd name="connsiteX1" fmla="*/ 4079659 w 4079659"/>
              <a:gd name="connsiteY1" fmla="*/ 176924 h 360723"/>
              <a:gd name="connsiteX2" fmla="*/ 4041952 w 4079659"/>
              <a:gd name="connsiteY2" fmla="*/ 334529 h 360723"/>
              <a:gd name="connsiteX3" fmla="*/ 0 w 4079659"/>
              <a:gd name="connsiteY3" fmla="*/ 360723 h 360723"/>
              <a:gd name="connsiteX4" fmla="*/ 4460 w 4079659"/>
              <a:gd name="connsiteY4" fmla="*/ 0 h 360723"/>
              <a:gd name="connsiteX0" fmla="*/ 4460 w 4079659"/>
              <a:gd name="connsiteY0" fmla="*/ 0 h 360723"/>
              <a:gd name="connsiteX1" fmla="*/ 403553 w 4079659"/>
              <a:gd name="connsiteY1" fmla="*/ 15443 h 360723"/>
              <a:gd name="connsiteX2" fmla="*/ 4079659 w 4079659"/>
              <a:gd name="connsiteY2" fmla="*/ 176924 h 360723"/>
              <a:gd name="connsiteX3" fmla="*/ 4041952 w 4079659"/>
              <a:gd name="connsiteY3" fmla="*/ 334529 h 360723"/>
              <a:gd name="connsiteX4" fmla="*/ 0 w 4079659"/>
              <a:gd name="connsiteY4" fmla="*/ 360723 h 360723"/>
              <a:gd name="connsiteX5" fmla="*/ 4460 w 4079659"/>
              <a:gd name="connsiteY5" fmla="*/ 0 h 360723"/>
              <a:gd name="connsiteX0" fmla="*/ 4460 w 4079659"/>
              <a:gd name="connsiteY0" fmla="*/ 1225 h 361948"/>
              <a:gd name="connsiteX1" fmla="*/ 276467 w 4079659"/>
              <a:gd name="connsiteY1" fmla="*/ 0 h 361948"/>
              <a:gd name="connsiteX2" fmla="*/ 4079659 w 4079659"/>
              <a:gd name="connsiteY2" fmla="*/ 178149 h 361948"/>
              <a:gd name="connsiteX3" fmla="*/ 4041952 w 4079659"/>
              <a:gd name="connsiteY3" fmla="*/ 335754 h 361948"/>
              <a:gd name="connsiteX4" fmla="*/ 0 w 4079659"/>
              <a:gd name="connsiteY4" fmla="*/ 361948 h 361948"/>
              <a:gd name="connsiteX5" fmla="*/ 4460 w 4079659"/>
              <a:gd name="connsiteY5" fmla="*/ 1225 h 361948"/>
              <a:gd name="connsiteX0" fmla="*/ 4460 w 4079659"/>
              <a:gd name="connsiteY0" fmla="*/ 1225 h 361948"/>
              <a:gd name="connsiteX1" fmla="*/ 276467 w 4079659"/>
              <a:gd name="connsiteY1" fmla="*/ 0 h 361948"/>
              <a:gd name="connsiteX2" fmla="*/ 4079659 w 4079659"/>
              <a:gd name="connsiteY2" fmla="*/ 178149 h 361948"/>
              <a:gd name="connsiteX3" fmla="*/ 4039723 w 4079659"/>
              <a:gd name="connsiteY3" fmla="*/ 359566 h 361948"/>
              <a:gd name="connsiteX4" fmla="*/ 0 w 4079659"/>
              <a:gd name="connsiteY4" fmla="*/ 361948 h 361948"/>
              <a:gd name="connsiteX5" fmla="*/ 4460 w 4079659"/>
              <a:gd name="connsiteY5" fmla="*/ 1225 h 361948"/>
              <a:gd name="connsiteX0" fmla="*/ 4460 w 4356324"/>
              <a:gd name="connsiteY0" fmla="*/ 1225 h 361948"/>
              <a:gd name="connsiteX1" fmla="*/ 276467 w 4356324"/>
              <a:gd name="connsiteY1" fmla="*/ 0 h 361948"/>
              <a:gd name="connsiteX2" fmla="*/ 4079659 w 4356324"/>
              <a:gd name="connsiteY2" fmla="*/ 178149 h 361948"/>
              <a:gd name="connsiteX3" fmla="*/ 4356324 w 4356324"/>
              <a:gd name="connsiteY3" fmla="*/ 347660 h 361948"/>
              <a:gd name="connsiteX4" fmla="*/ 0 w 4356324"/>
              <a:gd name="connsiteY4" fmla="*/ 361948 h 361948"/>
              <a:gd name="connsiteX5" fmla="*/ 4460 w 4356324"/>
              <a:gd name="connsiteY5" fmla="*/ 1225 h 361948"/>
              <a:gd name="connsiteX0" fmla="*/ 4460 w 4356324"/>
              <a:gd name="connsiteY0" fmla="*/ 1225 h 361948"/>
              <a:gd name="connsiteX1" fmla="*/ 276467 w 4356324"/>
              <a:gd name="connsiteY1" fmla="*/ 0 h 361948"/>
              <a:gd name="connsiteX2" fmla="*/ 4347209 w 4356324"/>
              <a:gd name="connsiteY2" fmla="*/ 140049 h 361948"/>
              <a:gd name="connsiteX3" fmla="*/ 4356324 w 4356324"/>
              <a:gd name="connsiteY3" fmla="*/ 347660 h 361948"/>
              <a:gd name="connsiteX4" fmla="*/ 0 w 4356324"/>
              <a:gd name="connsiteY4" fmla="*/ 361948 h 361948"/>
              <a:gd name="connsiteX5" fmla="*/ 4460 w 4356324"/>
              <a:gd name="connsiteY5" fmla="*/ 1225 h 361948"/>
              <a:gd name="connsiteX0" fmla="*/ 4460 w 4347406"/>
              <a:gd name="connsiteY0" fmla="*/ 1225 h 361948"/>
              <a:gd name="connsiteX1" fmla="*/ 276467 w 4347406"/>
              <a:gd name="connsiteY1" fmla="*/ 0 h 361948"/>
              <a:gd name="connsiteX2" fmla="*/ 4347209 w 4347406"/>
              <a:gd name="connsiteY2" fmla="*/ 140049 h 361948"/>
              <a:gd name="connsiteX3" fmla="*/ 4347406 w 4347406"/>
              <a:gd name="connsiteY3" fmla="*/ 345279 h 361948"/>
              <a:gd name="connsiteX4" fmla="*/ 0 w 4347406"/>
              <a:gd name="connsiteY4" fmla="*/ 361948 h 361948"/>
              <a:gd name="connsiteX5" fmla="*/ 4460 w 4347406"/>
              <a:gd name="connsiteY5" fmla="*/ 1225 h 361948"/>
              <a:gd name="connsiteX0" fmla="*/ 4460 w 4347210"/>
              <a:gd name="connsiteY0" fmla="*/ 1225 h 366710"/>
              <a:gd name="connsiteX1" fmla="*/ 276467 w 4347210"/>
              <a:gd name="connsiteY1" fmla="*/ 0 h 366710"/>
              <a:gd name="connsiteX2" fmla="*/ 4347209 w 4347210"/>
              <a:gd name="connsiteY2" fmla="*/ 140049 h 366710"/>
              <a:gd name="connsiteX3" fmla="*/ 4345177 w 4347210"/>
              <a:gd name="connsiteY3" fmla="*/ 366710 h 366710"/>
              <a:gd name="connsiteX4" fmla="*/ 0 w 4347210"/>
              <a:gd name="connsiteY4" fmla="*/ 361948 h 366710"/>
              <a:gd name="connsiteX5" fmla="*/ 4460 w 4347210"/>
              <a:gd name="connsiteY5" fmla="*/ 122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7210" h="366710">
                <a:moveTo>
                  <a:pt x="4460" y="1225"/>
                </a:moveTo>
                <a:lnTo>
                  <a:pt x="276467" y="0"/>
                </a:lnTo>
                <a:lnTo>
                  <a:pt x="4347209" y="140049"/>
                </a:lnTo>
                <a:cubicBezTo>
                  <a:pt x="4347275" y="208459"/>
                  <a:pt x="4345111" y="298300"/>
                  <a:pt x="4345177" y="366710"/>
                </a:cubicBezTo>
                <a:lnTo>
                  <a:pt x="0" y="361948"/>
                </a:lnTo>
                <a:cubicBezTo>
                  <a:pt x="1487" y="241707"/>
                  <a:pt x="2973" y="121466"/>
                  <a:pt x="4460" y="1225"/>
                </a:cubicBez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ectangle 93">
            <a:extLst>
              <a:ext uri="{FF2B5EF4-FFF2-40B4-BE49-F238E27FC236}">
                <a16:creationId xmlns:a16="http://schemas.microsoft.com/office/drawing/2014/main" id="{8771867E-833E-7BC8-241F-4D3B13DE4458}"/>
              </a:ext>
            </a:extLst>
          </p:cNvPr>
          <p:cNvSpPr/>
          <p:nvPr/>
        </p:nvSpPr>
        <p:spPr>
          <a:xfrm>
            <a:off x="7354013" y="2286989"/>
            <a:ext cx="279018" cy="503979"/>
          </a:xfrm>
          <a:custGeom>
            <a:avLst/>
            <a:gdLst>
              <a:gd name="connsiteX0" fmla="*/ 0 w 259281"/>
              <a:gd name="connsiteY0" fmla="*/ 0 h 542078"/>
              <a:gd name="connsiteX1" fmla="*/ 259281 w 259281"/>
              <a:gd name="connsiteY1" fmla="*/ 0 h 542078"/>
              <a:gd name="connsiteX2" fmla="*/ 259281 w 259281"/>
              <a:gd name="connsiteY2" fmla="*/ 542078 h 542078"/>
              <a:gd name="connsiteX3" fmla="*/ 0 w 259281"/>
              <a:gd name="connsiteY3" fmla="*/ 542078 h 542078"/>
              <a:gd name="connsiteX4" fmla="*/ 0 w 259281"/>
              <a:gd name="connsiteY4" fmla="*/ 0 h 542078"/>
              <a:gd name="connsiteX0" fmla="*/ 0 w 266425"/>
              <a:gd name="connsiteY0" fmla="*/ 0 h 549222"/>
              <a:gd name="connsiteX1" fmla="*/ 266425 w 266425"/>
              <a:gd name="connsiteY1" fmla="*/ 7144 h 549222"/>
              <a:gd name="connsiteX2" fmla="*/ 266425 w 266425"/>
              <a:gd name="connsiteY2" fmla="*/ 549222 h 549222"/>
              <a:gd name="connsiteX3" fmla="*/ 7144 w 266425"/>
              <a:gd name="connsiteY3" fmla="*/ 549222 h 549222"/>
              <a:gd name="connsiteX4" fmla="*/ 0 w 266425"/>
              <a:gd name="connsiteY4" fmla="*/ 0 h 549222"/>
              <a:gd name="connsiteX0" fmla="*/ 0 w 266425"/>
              <a:gd name="connsiteY0" fmla="*/ 0 h 549222"/>
              <a:gd name="connsiteX1" fmla="*/ 266425 w 266425"/>
              <a:gd name="connsiteY1" fmla="*/ 7144 h 549222"/>
              <a:gd name="connsiteX2" fmla="*/ 266425 w 266425"/>
              <a:gd name="connsiteY2" fmla="*/ 549222 h 549222"/>
              <a:gd name="connsiteX3" fmla="*/ 9525 w 266425"/>
              <a:gd name="connsiteY3" fmla="*/ 496835 h 549222"/>
              <a:gd name="connsiteX4" fmla="*/ 0 w 266425"/>
              <a:gd name="connsiteY4" fmla="*/ 0 h 549222"/>
              <a:gd name="connsiteX0" fmla="*/ 0 w 266425"/>
              <a:gd name="connsiteY0" fmla="*/ 0 h 549222"/>
              <a:gd name="connsiteX1" fmla="*/ 266425 w 266425"/>
              <a:gd name="connsiteY1" fmla="*/ 7144 h 549222"/>
              <a:gd name="connsiteX2" fmla="*/ 266425 w 266425"/>
              <a:gd name="connsiteY2" fmla="*/ 549222 h 549222"/>
              <a:gd name="connsiteX3" fmla="*/ 7144 w 266425"/>
              <a:gd name="connsiteY3" fmla="*/ 501598 h 549222"/>
              <a:gd name="connsiteX4" fmla="*/ 0 w 266425"/>
              <a:gd name="connsiteY4" fmla="*/ 0 h 549222"/>
              <a:gd name="connsiteX0" fmla="*/ 687 w 267112"/>
              <a:gd name="connsiteY0" fmla="*/ 0 h 549222"/>
              <a:gd name="connsiteX1" fmla="*/ 267112 w 267112"/>
              <a:gd name="connsiteY1" fmla="*/ 7144 h 549222"/>
              <a:gd name="connsiteX2" fmla="*/ 267112 w 267112"/>
              <a:gd name="connsiteY2" fmla="*/ 549222 h 549222"/>
              <a:gd name="connsiteX3" fmla="*/ 687 w 267112"/>
              <a:gd name="connsiteY3" fmla="*/ 499217 h 549222"/>
              <a:gd name="connsiteX4" fmla="*/ 687 w 267112"/>
              <a:gd name="connsiteY4" fmla="*/ 0 h 549222"/>
              <a:gd name="connsiteX0" fmla="*/ 687 w 279018"/>
              <a:gd name="connsiteY0" fmla="*/ 0 h 503979"/>
              <a:gd name="connsiteX1" fmla="*/ 267112 w 279018"/>
              <a:gd name="connsiteY1" fmla="*/ 7144 h 503979"/>
              <a:gd name="connsiteX2" fmla="*/ 279018 w 279018"/>
              <a:gd name="connsiteY2" fmla="*/ 503979 h 503979"/>
              <a:gd name="connsiteX3" fmla="*/ 687 w 279018"/>
              <a:gd name="connsiteY3" fmla="*/ 499217 h 503979"/>
              <a:gd name="connsiteX4" fmla="*/ 687 w 279018"/>
              <a:gd name="connsiteY4" fmla="*/ 0 h 503979"/>
              <a:gd name="connsiteX0" fmla="*/ 687 w 279018"/>
              <a:gd name="connsiteY0" fmla="*/ 0 h 503979"/>
              <a:gd name="connsiteX1" fmla="*/ 276637 w 279018"/>
              <a:gd name="connsiteY1" fmla="*/ 7144 h 503979"/>
              <a:gd name="connsiteX2" fmla="*/ 279018 w 279018"/>
              <a:gd name="connsiteY2" fmla="*/ 503979 h 503979"/>
              <a:gd name="connsiteX3" fmla="*/ 687 w 279018"/>
              <a:gd name="connsiteY3" fmla="*/ 499217 h 503979"/>
              <a:gd name="connsiteX4" fmla="*/ 687 w 279018"/>
              <a:gd name="connsiteY4" fmla="*/ 0 h 50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18" h="503979">
                <a:moveTo>
                  <a:pt x="687" y="0"/>
                </a:moveTo>
                <a:lnTo>
                  <a:pt x="276637" y="7144"/>
                </a:lnTo>
                <a:cubicBezTo>
                  <a:pt x="277431" y="172756"/>
                  <a:pt x="278224" y="338367"/>
                  <a:pt x="279018" y="503979"/>
                </a:cubicBezTo>
                <a:lnTo>
                  <a:pt x="687" y="499217"/>
                </a:lnTo>
                <a:cubicBezTo>
                  <a:pt x="-1694" y="316143"/>
                  <a:pt x="3068" y="183074"/>
                  <a:pt x="687" y="0"/>
                </a:cubicBezTo>
                <a:close/>
              </a:path>
            </a:pathLst>
          </a:cu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Trapezoid 6">
            <a:extLst>
              <a:ext uri="{FF2B5EF4-FFF2-40B4-BE49-F238E27FC236}">
                <a16:creationId xmlns:a16="http://schemas.microsoft.com/office/drawing/2014/main" id="{183766EC-AAB3-DE2F-B793-91403A03BB61}"/>
              </a:ext>
            </a:extLst>
          </p:cNvPr>
          <p:cNvSpPr/>
          <p:nvPr/>
        </p:nvSpPr>
        <p:spPr>
          <a:xfrm>
            <a:off x="1993039" y="2198586"/>
            <a:ext cx="330048" cy="594135"/>
          </a:xfrm>
          <a:custGeom>
            <a:avLst/>
            <a:gdLst>
              <a:gd name="connsiteX0" fmla="*/ 0 w 381000"/>
              <a:gd name="connsiteY0" fmla="*/ 457200 h 457200"/>
              <a:gd name="connsiteX1" fmla="*/ 95250 w 381000"/>
              <a:gd name="connsiteY1" fmla="*/ 0 h 457200"/>
              <a:gd name="connsiteX2" fmla="*/ 285750 w 381000"/>
              <a:gd name="connsiteY2" fmla="*/ 0 h 457200"/>
              <a:gd name="connsiteX3" fmla="*/ 381000 w 381000"/>
              <a:gd name="connsiteY3" fmla="*/ 457200 h 457200"/>
              <a:gd name="connsiteX4" fmla="*/ 0 w 381000"/>
              <a:gd name="connsiteY4" fmla="*/ 457200 h 457200"/>
              <a:gd name="connsiteX0" fmla="*/ 0 w 563252"/>
              <a:gd name="connsiteY0" fmla="*/ 1130566 h 1130566"/>
              <a:gd name="connsiteX1" fmla="*/ 95250 w 563252"/>
              <a:gd name="connsiteY1" fmla="*/ 673366 h 1130566"/>
              <a:gd name="connsiteX2" fmla="*/ 285750 w 563252"/>
              <a:gd name="connsiteY2" fmla="*/ 673366 h 1130566"/>
              <a:gd name="connsiteX3" fmla="*/ 563252 w 563252"/>
              <a:gd name="connsiteY3" fmla="*/ 135 h 1130566"/>
              <a:gd name="connsiteX4" fmla="*/ 381000 w 563252"/>
              <a:gd name="connsiteY4" fmla="*/ 1130566 h 1130566"/>
              <a:gd name="connsiteX5" fmla="*/ 0 w 563252"/>
              <a:gd name="connsiteY5" fmla="*/ 1130566 h 1130566"/>
              <a:gd name="connsiteX0" fmla="*/ 0 w 563252"/>
              <a:gd name="connsiteY0" fmla="*/ 1164210 h 1164210"/>
              <a:gd name="connsiteX1" fmla="*/ 95250 w 563252"/>
              <a:gd name="connsiteY1" fmla="*/ 707010 h 1164210"/>
              <a:gd name="connsiteX2" fmla="*/ 295177 w 563252"/>
              <a:gd name="connsiteY2" fmla="*/ 0 h 1164210"/>
              <a:gd name="connsiteX3" fmla="*/ 563252 w 563252"/>
              <a:gd name="connsiteY3" fmla="*/ 33779 h 1164210"/>
              <a:gd name="connsiteX4" fmla="*/ 381000 w 563252"/>
              <a:gd name="connsiteY4" fmla="*/ 1164210 h 1164210"/>
              <a:gd name="connsiteX5" fmla="*/ 0 w 563252"/>
              <a:gd name="connsiteY5" fmla="*/ 1164210 h 1164210"/>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381000 w 563252"/>
              <a:gd name="connsiteY4" fmla="*/ 1399881 h 1399881"/>
              <a:gd name="connsiteX5" fmla="*/ 0 w 563252"/>
              <a:gd name="connsiteY5" fmla="*/ 1399881 h 1399881"/>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531829 w 563252"/>
              <a:gd name="connsiteY4" fmla="*/ 579749 h 1399881"/>
              <a:gd name="connsiteX5" fmla="*/ 0 w 563252"/>
              <a:gd name="connsiteY5" fmla="*/ 1399881 h 1399881"/>
              <a:gd name="connsiteX0" fmla="*/ 0 w 572679"/>
              <a:gd name="connsiteY0" fmla="*/ 570322 h 579749"/>
              <a:gd name="connsiteX1" fmla="*/ 10409 w 572679"/>
              <a:gd name="connsiteY1" fmla="*/ 0 h 579749"/>
              <a:gd name="connsiteX2" fmla="*/ 304604 w 572679"/>
              <a:gd name="connsiteY2" fmla="*/ 235671 h 579749"/>
              <a:gd name="connsiteX3" fmla="*/ 572679 w 572679"/>
              <a:gd name="connsiteY3" fmla="*/ 269450 h 579749"/>
              <a:gd name="connsiteX4" fmla="*/ 541256 w 572679"/>
              <a:gd name="connsiteY4" fmla="*/ 579749 h 579749"/>
              <a:gd name="connsiteX5" fmla="*/ 0 w 572679"/>
              <a:gd name="connsiteY5" fmla="*/ 570322 h 579749"/>
              <a:gd name="connsiteX0" fmla="*/ 0 w 575060"/>
              <a:gd name="connsiteY0" fmla="*/ 570322 h 579749"/>
              <a:gd name="connsiteX1" fmla="*/ 10409 w 575060"/>
              <a:gd name="connsiteY1" fmla="*/ 0 h 579749"/>
              <a:gd name="connsiteX2" fmla="*/ 304604 w 575060"/>
              <a:gd name="connsiteY2" fmla="*/ 235671 h 579749"/>
              <a:gd name="connsiteX3" fmla="*/ 575060 w 575060"/>
              <a:gd name="connsiteY3" fmla="*/ 238493 h 579749"/>
              <a:gd name="connsiteX4" fmla="*/ 541256 w 575060"/>
              <a:gd name="connsiteY4" fmla="*/ 579749 h 579749"/>
              <a:gd name="connsiteX5" fmla="*/ 0 w 575060"/>
              <a:gd name="connsiteY5" fmla="*/ 570322 h 579749"/>
              <a:gd name="connsiteX0" fmla="*/ 0 w 575060"/>
              <a:gd name="connsiteY0" fmla="*/ 551272 h 560699"/>
              <a:gd name="connsiteX1" fmla="*/ 8027 w 575060"/>
              <a:gd name="connsiteY1" fmla="*/ 0 h 560699"/>
              <a:gd name="connsiteX2" fmla="*/ 304604 w 575060"/>
              <a:gd name="connsiteY2" fmla="*/ 216621 h 560699"/>
              <a:gd name="connsiteX3" fmla="*/ 575060 w 575060"/>
              <a:gd name="connsiteY3" fmla="*/ 219443 h 560699"/>
              <a:gd name="connsiteX4" fmla="*/ 541256 w 575060"/>
              <a:gd name="connsiteY4" fmla="*/ 560699 h 560699"/>
              <a:gd name="connsiteX5" fmla="*/ 0 w 575060"/>
              <a:gd name="connsiteY5" fmla="*/ 551272 h 560699"/>
              <a:gd name="connsiteX0" fmla="*/ 0 w 575060"/>
              <a:gd name="connsiteY0" fmla="*/ 551272 h 551272"/>
              <a:gd name="connsiteX1" fmla="*/ 8027 w 575060"/>
              <a:gd name="connsiteY1" fmla="*/ 0 h 551272"/>
              <a:gd name="connsiteX2" fmla="*/ 304604 w 575060"/>
              <a:gd name="connsiteY2" fmla="*/ 216621 h 551272"/>
              <a:gd name="connsiteX3" fmla="*/ 575060 w 575060"/>
              <a:gd name="connsiteY3" fmla="*/ 219443 h 551272"/>
              <a:gd name="connsiteX4" fmla="*/ 574594 w 575060"/>
              <a:gd name="connsiteY4" fmla="*/ 548793 h 551272"/>
              <a:gd name="connsiteX5" fmla="*/ 0 w 575060"/>
              <a:gd name="connsiteY5" fmla="*/ 551272 h 551272"/>
              <a:gd name="connsiteX0" fmla="*/ 25314 w 600374"/>
              <a:gd name="connsiteY0" fmla="*/ 575085 h 575085"/>
              <a:gd name="connsiteX1" fmla="*/ 3 w 600374"/>
              <a:gd name="connsiteY1" fmla="*/ 0 h 575085"/>
              <a:gd name="connsiteX2" fmla="*/ 329918 w 600374"/>
              <a:gd name="connsiteY2" fmla="*/ 240434 h 575085"/>
              <a:gd name="connsiteX3" fmla="*/ 600374 w 600374"/>
              <a:gd name="connsiteY3" fmla="*/ 243256 h 575085"/>
              <a:gd name="connsiteX4" fmla="*/ 599908 w 600374"/>
              <a:gd name="connsiteY4" fmla="*/ 572606 h 575085"/>
              <a:gd name="connsiteX5" fmla="*/ 25314 w 600374"/>
              <a:gd name="connsiteY5" fmla="*/ 575085 h 57508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9938 w 600404"/>
              <a:gd name="connsiteY4" fmla="*/ 572606 h 594135"/>
              <a:gd name="connsiteX5" fmla="*/ 1532 w 600404"/>
              <a:gd name="connsiteY5" fmla="*/ 594135 h 59413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7556 w 600404"/>
              <a:gd name="connsiteY4" fmla="*/ 594037 h 594135"/>
              <a:gd name="connsiteX5" fmla="*/ 1532 w 600404"/>
              <a:gd name="connsiteY5" fmla="*/ 594135 h 594135"/>
              <a:gd name="connsiteX0" fmla="*/ 1532 w 597556"/>
              <a:gd name="connsiteY0" fmla="*/ 594135 h 594135"/>
              <a:gd name="connsiteX1" fmla="*/ 33 w 597556"/>
              <a:gd name="connsiteY1" fmla="*/ 0 h 594135"/>
              <a:gd name="connsiteX2" fmla="*/ 329948 w 597556"/>
              <a:gd name="connsiteY2" fmla="*/ 240434 h 594135"/>
              <a:gd name="connsiteX3" fmla="*/ 326560 w 597556"/>
              <a:gd name="connsiteY3" fmla="*/ 240875 h 594135"/>
              <a:gd name="connsiteX4" fmla="*/ 597556 w 597556"/>
              <a:gd name="connsiteY4" fmla="*/ 594037 h 594135"/>
              <a:gd name="connsiteX5" fmla="*/ 1532 w 597556"/>
              <a:gd name="connsiteY5" fmla="*/ 594135 h 594135"/>
              <a:gd name="connsiteX0" fmla="*/ 1532 w 330150"/>
              <a:gd name="connsiteY0" fmla="*/ 594135 h 594135"/>
              <a:gd name="connsiteX1" fmla="*/ 33 w 330150"/>
              <a:gd name="connsiteY1" fmla="*/ 0 h 594135"/>
              <a:gd name="connsiteX2" fmla="*/ 329948 w 330150"/>
              <a:gd name="connsiteY2" fmla="*/ 240434 h 594135"/>
              <a:gd name="connsiteX3" fmla="*/ 326560 w 330150"/>
              <a:gd name="connsiteY3" fmla="*/ 240875 h 594135"/>
              <a:gd name="connsiteX4" fmla="*/ 311806 w 330150"/>
              <a:gd name="connsiteY4" fmla="*/ 594037 h 594135"/>
              <a:gd name="connsiteX5" fmla="*/ 1532 w 330150"/>
              <a:gd name="connsiteY5" fmla="*/ 594135 h 594135"/>
              <a:gd name="connsiteX0" fmla="*/ 1532 w 330048"/>
              <a:gd name="connsiteY0" fmla="*/ 594135 h 594135"/>
              <a:gd name="connsiteX1" fmla="*/ 33 w 330048"/>
              <a:gd name="connsiteY1" fmla="*/ 0 h 594135"/>
              <a:gd name="connsiteX2" fmla="*/ 329948 w 330048"/>
              <a:gd name="connsiteY2" fmla="*/ 240434 h 594135"/>
              <a:gd name="connsiteX3" fmla="*/ 319416 w 330048"/>
              <a:gd name="connsiteY3" fmla="*/ 233732 h 594135"/>
              <a:gd name="connsiteX4" fmla="*/ 311806 w 330048"/>
              <a:gd name="connsiteY4" fmla="*/ 594037 h 594135"/>
              <a:gd name="connsiteX5" fmla="*/ 1532 w 330048"/>
              <a:gd name="connsiteY5" fmla="*/ 594135 h 59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048" h="594135">
                <a:moveTo>
                  <a:pt x="1532" y="594135"/>
                </a:moveTo>
                <a:cubicBezTo>
                  <a:pt x="1859" y="127508"/>
                  <a:pt x="-294" y="466627"/>
                  <a:pt x="33" y="0"/>
                </a:cubicBezTo>
                <a:lnTo>
                  <a:pt x="329948" y="240434"/>
                </a:lnTo>
                <a:cubicBezTo>
                  <a:pt x="331323" y="251694"/>
                  <a:pt x="318041" y="222472"/>
                  <a:pt x="319416" y="233732"/>
                </a:cubicBezTo>
                <a:cubicBezTo>
                  <a:pt x="319261" y="343515"/>
                  <a:pt x="311961" y="484254"/>
                  <a:pt x="311806" y="594037"/>
                </a:cubicBezTo>
                <a:lnTo>
                  <a:pt x="1532" y="594135"/>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Trapezoid 6">
            <a:extLst>
              <a:ext uri="{FF2B5EF4-FFF2-40B4-BE49-F238E27FC236}">
                <a16:creationId xmlns:a16="http://schemas.microsoft.com/office/drawing/2014/main" id="{22C76BDC-761F-F380-D05D-0BE3B8B9CE9A}"/>
              </a:ext>
            </a:extLst>
          </p:cNvPr>
          <p:cNvSpPr/>
          <p:nvPr/>
        </p:nvSpPr>
        <p:spPr>
          <a:xfrm>
            <a:off x="6950752" y="2293471"/>
            <a:ext cx="407058" cy="494194"/>
          </a:xfrm>
          <a:custGeom>
            <a:avLst/>
            <a:gdLst>
              <a:gd name="connsiteX0" fmla="*/ 0 w 381000"/>
              <a:gd name="connsiteY0" fmla="*/ 457200 h 457200"/>
              <a:gd name="connsiteX1" fmla="*/ 95250 w 381000"/>
              <a:gd name="connsiteY1" fmla="*/ 0 h 457200"/>
              <a:gd name="connsiteX2" fmla="*/ 285750 w 381000"/>
              <a:gd name="connsiteY2" fmla="*/ 0 h 457200"/>
              <a:gd name="connsiteX3" fmla="*/ 381000 w 381000"/>
              <a:gd name="connsiteY3" fmla="*/ 457200 h 457200"/>
              <a:gd name="connsiteX4" fmla="*/ 0 w 381000"/>
              <a:gd name="connsiteY4" fmla="*/ 457200 h 457200"/>
              <a:gd name="connsiteX0" fmla="*/ 0 w 563252"/>
              <a:gd name="connsiteY0" fmla="*/ 1130566 h 1130566"/>
              <a:gd name="connsiteX1" fmla="*/ 95250 w 563252"/>
              <a:gd name="connsiteY1" fmla="*/ 673366 h 1130566"/>
              <a:gd name="connsiteX2" fmla="*/ 285750 w 563252"/>
              <a:gd name="connsiteY2" fmla="*/ 673366 h 1130566"/>
              <a:gd name="connsiteX3" fmla="*/ 563252 w 563252"/>
              <a:gd name="connsiteY3" fmla="*/ 135 h 1130566"/>
              <a:gd name="connsiteX4" fmla="*/ 381000 w 563252"/>
              <a:gd name="connsiteY4" fmla="*/ 1130566 h 1130566"/>
              <a:gd name="connsiteX5" fmla="*/ 0 w 563252"/>
              <a:gd name="connsiteY5" fmla="*/ 1130566 h 1130566"/>
              <a:gd name="connsiteX0" fmla="*/ 0 w 563252"/>
              <a:gd name="connsiteY0" fmla="*/ 1164210 h 1164210"/>
              <a:gd name="connsiteX1" fmla="*/ 95250 w 563252"/>
              <a:gd name="connsiteY1" fmla="*/ 707010 h 1164210"/>
              <a:gd name="connsiteX2" fmla="*/ 295177 w 563252"/>
              <a:gd name="connsiteY2" fmla="*/ 0 h 1164210"/>
              <a:gd name="connsiteX3" fmla="*/ 563252 w 563252"/>
              <a:gd name="connsiteY3" fmla="*/ 33779 h 1164210"/>
              <a:gd name="connsiteX4" fmla="*/ 381000 w 563252"/>
              <a:gd name="connsiteY4" fmla="*/ 1164210 h 1164210"/>
              <a:gd name="connsiteX5" fmla="*/ 0 w 563252"/>
              <a:gd name="connsiteY5" fmla="*/ 1164210 h 1164210"/>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381000 w 563252"/>
              <a:gd name="connsiteY4" fmla="*/ 1399881 h 1399881"/>
              <a:gd name="connsiteX5" fmla="*/ 0 w 563252"/>
              <a:gd name="connsiteY5" fmla="*/ 1399881 h 1399881"/>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531829 w 563252"/>
              <a:gd name="connsiteY4" fmla="*/ 579749 h 1399881"/>
              <a:gd name="connsiteX5" fmla="*/ 0 w 563252"/>
              <a:gd name="connsiteY5" fmla="*/ 1399881 h 1399881"/>
              <a:gd name="connsiteX0" fmla="*/ 0 w 572679"/>
              <a:gd name="connsiteY0" fmla="*/ 570322 h 579749"/>
              <a:gd name="connsiteX1" fmla="*/ 10409 w 572679"/>
              <a:gd name="connsiteY1" fmla="*/ 0 h 579749"/>
              <a:gd name="connsiteX2" fmla="*/ 304604 w 572679"/>
              <a:gd name="connsiteY2" fmla="*/ 235671 h 579749"/>
              <a:gd name="connsiteX3" fmla="*/ 572679 w 572679"/>
              <a:gd name="connsiteY3" fmla="*/ 269450 h 579749"/>
              <a:gd name="connsiteX4" fmla="*/ 541256 w 572679"/>
              <a:gd name="connsiteY4" fmla="*/ 579749 h 579749"/>
              <a:gd name="connsiteX5" fmla="*/ 0 w 572679"/>
              <a:gd name="connsiteY5" fmla="*/ 570322 h 579749"/>
              <a:gd name="connsiteX0" fmla="*/ 0 w 575060"/>
              <a:gd name="connsiteY0" fmla="*/ 570322 h 579749"/>
              <a:gd name="connsiteX1" fmla="*/ 10409 w 575060"/>
              <a:gd name="connsiteY1" fmla="*/ 0 h 579749"/>
              <a:gd name="connsiteX2" fmla="*/ 304604 w 575060"/>
              <a:gd name="connsiteY2" fmla="*/ 235671 h 579749"/>
              <a:gd name="connsiteX3" fmla="*/ 575060 w 575060"/>
              <a:gd name="connsiteY3" fmla="*/ 238493 h 579749"/>
              <a:gd name="connsiteX4" fmla="*/ 541256 w 575060"/>
              <a:gd name="connsiteY4" fmla="*/ 579749 h 579749"/>
              <a:gd name="connsiteX5" fmla="*/ 0 w 575060"/>
              <a:gd name="connsiteY5" fmla="*/ 570322 h 579749"/>
              <a:gd name="connsiteX0" fmla="*/ 0 w 575060"/>
              <a:gd name="connsiteY0" fmla="*/ 551272 h 560699"/>
              <a:gd name="connsiteX1" fmla="*/ 8027 w 575060"/>
              <a:gd name="connsiteY1" fmla="*/ 0 h 560699"/>
              <a:gd name="connsiteX2" fmla="*/ 304604 w 575060"/>
              <a:gd name="connsiteY2" fmla="*/ 216621 h 560699"/>
              <a:gd name="connsiteX3" fmla="*/ 575060 w 575060"/>
              <a:gd name="connsiteY3" fmla="*/ 219443 h 560699"/>
              <a:gd name="connsiteX4" fmla="*/ 541256 w 575060"/>
              <a:gd name="connsiteY4" fmla="*/ 560699 h 560699"/>
              <a:gd name="connsiteX5" fmla="*/ 0 w 575060"/>
              <a:gd name="connsiteY5" fmla="*/ 551272 h 560699"/>
              <a:gd name="connsiteX0" fmla="*/ 0 w 575060"/>
              <a:gd name="connsiteY0" fmla="*/ 551272 h 551272"/>
              <a:gd name="connsiteX1" fmla="*/ 8027 w 575060"/>
              <a:gd name="connsiteY1" fmla="*/ 0 h 551272"/>
              <a:gd name="connsiteX2" fmla="*/ 304604 w 575060"/>
              <a:gd name="connsiteY2" fmla="*/ 216621 h 551272"/>
              <a:gd name="connsiteX3" fmla="*/ 575060 w 575060"/>
              <a:gd name="connsiteY3" fmla="*/ 219443 h 551272"/>
              <a:gd name="connsiteX4" fmla="*/ 574594 w 575060"/>
              <a:gd name="connsiteY4" fmla="*/ 548793 h 551272"/>
              <a:gd name="connsiteX5" fmla="*/ 0 w 575060"/>
              <a:gd name="connsiteY5" fmla="*/ 551272 h 551272"/>
              <a:gd name="connsiteX0" fmla="*/ 25314 w 600374"/>
              <a:gd name="connsiteY0" fmla="*/ 575085 h 575085"/>
              <a:gd name="connsiteX1" fmla="*/ 3 w 600374"/>
              <a:gd name="connsiteY1" fmla="*/ 0 h 575085"/>
              <a:gd name="connsiteX2" fmla="*/ 329918 w 600374"/>
              <a:gd name="connsiteY2" fmla="*/ 240434 h 575085"/>
              <a:gd name="connsiteX3" fmla="*/ 600374 w 600374"/>
              <a:gd name="connsiteY3" fmla="*/ 243256 h 575085"/>
              <a:gd name="connsiteX4" fmla="*/ 599908 w 600374"/>
              <a:gd name="connsiteY4" fmla="*/ 572606 h 575085"/>
              <a:gd name="connsiteX5" fmla="*/ 25314 w 600374"/>
              <a:gd name="connsiteY5" fmla="*/ 575085 h 57508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9938 w 600404"/>
              <a:gd name="connsiteY4" fmla="*/ 572606 h 594135"/>
              <a:gd name="connsiteX5" fmla="*/ 1532 w 600404"/>
              <a:gd name="connsiteY5" fmla="*/ 594135 h 59413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7556 w 600404"/>
              <a:gd name="connsiteY4" fmla="*/ 594037 h 594135"/>
              <a:gd name="connsiteX5" fmla="*/ 1532 w 600404"/>
              <a:gd name="connsiteY5" fmla="*/ 594135 h 594135"/>
              <a:gd name="connsiteX0" fmla="*/ 1532 w 597556"/>
              <a:gd name="connsiteY0" fmla="*/ 594135 h 594135"/>
              <a:gd name="connsiteX1" fmla="*/ 33 w 597556"/>
              <a:gd name="connsiteY1" fmla="*/ 0 h 594135"/>
              <a:gd name="connsiteX2" fmla="*/ 329948 w 597556"/>
              <a:gd name="connsiteY2" fmla="*/ 240434 h 594135"/>
              <a:gd name="connsiteX3" fmla="*/ 326560 w 597556"/>
              <a:gd name="connsiteY3" fmla="*/ 240875 h 594135"/>
              <a:gd name="connsiteX4" fmla="*/ 597556 w 597556"/>
              <a:gd name="connsiteY4" fmla="*/ 594037 h 594135"/>
              <a:gd name="connsiteX5" fmla="*/ 1532 w 597556"/>
              <a:gd name="connsiteY5" fmla="*/ 594135 h 594135"/>
              <a:gd name="connsiteX0" fmla="*/ 1532 w 330150"/>
              <a:gd name="connsiteY0" fmla="*/ 594135 h 594135"/>
              <a:gd name="connsiteX1" fmla="*/ 33 w 330150"/>
              <a:gd name="connsiteY1" fmla="*/ 0 h 594135"/>
              <a:gd name="connsiteX2" fmla="*/ 329948 w 330150"/>
              <a:gd name="connsiteY2" fmla="*/ 240434 h 594135"/>
              <a:gd name="connsiteX3" fmla="*/ 326560 w 330150"/>
              <a:gd name="connsiteY3" fmla="*/ 240875 h 594135"/>
              <a:gd name="connsiteX4" fmla="*/ 311806 w 330150"/>
              <a:gd name="connsiteY4" fmla="*/ 594037 h 594135"/>
              <a:gd name="connsiteX5" fmla="*/ 1532 w 330150"/>
              <a:gd name="connsiteY5" fmla="*/ 594135 h 594135"/>
              <a:gd name="connsiteX0" fmla="*/ 1532 w 330048"/>
              <a:gd name="connsiteY0" fmla="*/ 594135 h 594135"/>
              <a:gd name="connsiteX1" fmla="*/ 33 w 330048"/>
              <a:gd name="connsiteY1" fmla="*/ 0 h 594135"/>
              <a:gd name="connsiteX2" fmla="*/ 329948 w 330048"/>
              <a:gd name="connsiteY2" fmla="*/ 240434 h 594135"/>
              <a:gd name="connsiteX3" fmla="*/ 319416 w 330048"/>
              <a:gd name="connsiteY3" fmla="*/ 233732 h 594135"/>
              <a:gd name="connsiteX4" fmla="*/ 311806 w 330048"/>
              <a:gd name="connsiteY4" fmla="*/ 594037 h 594135"/>
              <a:gd name="connsiteX5" fmla="*/ 1532 w 330048"/>
              <a:gd name="connsiteY5" fmla="*/ 594135 h 594135"/>
              <a:gd name="connsiteX0" fmla="*/ 1532 w 393235"/>
              <a:gd name="connsiteY0" fmla="*/ 594135 h 594135"/>
              <a:gd name="connsiteX1" fmla="*/ 33 w 393235"/>
              <a:gd name="connsiteY1" fmla="*/ 0 h 594135"/>
              <a:gd name="connsiteX2" fmla="*/ 329948 w 393235"/>
              <a:gd name="connsiteY2" fmla="*/ 240434 h 594135"/>
              <a:gd name="connsiteX3" fmla="*/ 393235 w 393235"/>
              <a:gd name="connsiteY3" fmla="*/ 214682 h 594135"/>
              <a:gd name="connsiteX4" fmla="*/ 311806 w 393235"/>
              <a:gd name="connsiteY4" fmla="*/ 594037 h 594135"/>
              <a:gd name="connsiteX5" fmla="*/ 1532 w 393235"/>
              <a:gd name="connsiteY5" fmla="*/ 594135 h 594135"/>
              <a:gd name="connsiteX0" fmla="*/ 1532 w 393235"/>
              <a:gd name="connsiteY0" fmla="*/ 594135 h 594135"/>
              <a:gd name="connsiteX1" fmla="*/ 33 w 393235"/>
              <a:gd name="connsiteY1" fmla="*/ 0 h 594135"/>
              <a:gd name="connsiteX2" fmla="*/ 279942 w 393235"/>
              <a:gd name="connsiteY2" fmla="*/ 42791 h 594135"/>
              <a:gd name="connsiteX3" fmla="*/ 393235 w 393235"/>
              <a:gd name="connsiteY3" fmla="*/ 214682 h 594135"/>
              <a:gd name="connsiteX4" fmla="*/ 311806 w 393235"/>
              <a:gd name="connsiteY4" fmla="*/ 594037 h 594135"/>
              <a:gd name="connsiteX5" fmla="*/ 1532 w 393235"/>
              <a:gd name="connsiteY5" fmla="*/ 594135 h 594135"/>
              <a:gd name="connsiteX0" fmla="*/ 1532 w 393235"/>
              <a:gd name="connsiteY0" fmla="*/ 813282 h 813282"/>
              <a:gd name="connsiteX1" fmla="*/ 33 w 393235"/>
              <a:gd name="connsiteY1" fmla="*/ 219147 h 813282"/>
              <a:gd name="connsiteX2" fmla="*/ 356142 w 393235"/>
              <a:gd name="connsiteY2" fmla="*/ 0 h 813282"/>
              <a:gd name="connsiteX3" fmla="*/ 393235 w 393235"/>
              <a:gd name="connsiteY3" fmla="*/ 433829 h 813282"/>
              <a:gd name="connsiteX4" fmla="*/ 311806 w 393235"/>
              <a:gd name="connsiteY4" fmla="*/ 813184 h 813282"/>
              <a:gd name="connsiteX5" fmla="*/ 1532 w 393235"/>
              <a:gd name="connsiteY5" fmla="*/ 813282 h 813282"/>
              <a:gd name="connsiteX0" fmla="*/ 1532 w 393235"/>
              <a:gd name="connsiteY0" fmla="*/ 975207 h 975207"/>
              <a:gd name="connsiteX1" fmla="*/ 33 w 393235"/>
              <a:gd name="connsiteY1" fmla="*/ 381072 h 975207"/>
              <a:gd name="connsiteX2" fmla="*/ 382336 w 393235"/>
              <a:gd name="connsiteY2" fmla="*/ 0 h 975207"/>
              <a:gd name="connsiteX3" fmla="*/ 393235 w 393235"/>
              <a:gd name="connsiteY3" fmla="*/ 595754 h 975207"/>
              <a:gd name="connsiteX4" fmla="*/ 311806 w 393235"/>
              <a:gd name="connsiteY4" fmla="*/ 975109 h 975207"/>
              <a:gd name="connsiteX5" fmla="*/ 1532 w 393235"/>
              <a:gd name="connsiteY5" fmla="*/ 975207 h 975207"/>
              <a:gd name="connsiteX0" fmla="*/ 22933 w 414636"/>
              <a:gd name="connsiteY0" fmla="*/ 975207 h 975207"/>
              <a:gd name="connsiteX1" fmla="*/ 3 w 414636"/>
              <a:gd name="connsiteY1" fmla="*/ 281060 h 975207"/>
              <a:gd name="connsiteX2" fmla="*/ 403737 w 414636"/>
              <a:gd name="connsiteY2" fmla="*/ 0 h 975207"/>
              <a:gd name="connsiteX3" fmla="*/ 414636 w 414636"/>
              <a:gd name="connsiteY3" fmla="*/ 595754 h 975207"/>
              <a:gd name="connsiteX4" fmla="*/ 333207 w 414636"/>
              <a:gd name="connsiteY4" fmla="*/ 975109 h 975207"/>
              <a:gd name="connsiteX5" fmla="*/ 22933 w 414636"/>
              <a:gd name="connsiteY5" fmla="*/ 975207 h 975207"/>
              <a:gd name="connsiteX0" fmla="*/ 1532 w 414666"/>
              <a:gd name="connsiteY0" fmla="*/ 494194 h 975109"/>
              <a:gd name="connsiteX1" fmla="*/ 33 w 414666"/>
              <a:gd name="connsiteY1" fmla="*/ 281060 h 975109"/>
              <a:gd name="connsiteX2" fmla="*/ 403767 w 414666"/>
              <a:gd name="connsiteY2" fmla="*/ 0 h 975109"/>
              <a:gd name="connsiteX3" fmla="*/ 414666 w 414666"/>
              <a:gd name="connsiteY3" fmla="*/ 595754 h 975109"/>
              <a:gd name="connsiteX4" fmla="*/ 333237 w 414666"/>
              <a:gd name="connsiteY4" fmla="*/ 975109 h 975109"/>
              <a:gd name="connsiteX5" fmla="*/ 1532 w 414666"/>
              <a:gd name="connsiteY5" fmla="*/ 494194 h 975109"/>
              <a:gd name="connsiteX0" fmla="*/ 1532 w 404074"/>
              <a:gd name="connsiteY0" fmla="*/ 494194 h 975109"/>
              <a:gd name="connsiteX1" fmla="*/ 33 w 404074"/>
              <a:gd name="connsiteY1" fmla="*/ 281060 h 975109"/>
              <a:gd name="connsiteX2" fmla="*/ 403767 w 404074"/>
              <a:gd name="connsiteY2" fmla="*/ 0 h 975109"/>
              <a:gd name="connsiteX3" fmla="*/ 402760 w 404074"/>
              <a:gd name="connsiteY3" fmla="*/ 243329 h 975109"/>
              <a:gd name="connsiteX4" fmla="*/ 333237 w 404074"/>
              <a:gd name="connsiteY4" fmla="*/ 975109 h 975109"/>
              <a:gd name="connsiteX5" fmla="*/ 1532 w 404074"/>
              <a:gd name="connsiteY5" fmla="*/ 494194 h 975109"/>
              <a:gd name="connsiteX0" fmla="*/ 1532 w 407058"/>
              <a:gd name="connsiteY0" fmla="*/ 494194 h 494194"/>
              <a:gd name="connsiteX1" fmla="*/ 33 w 407058"/>
              <a:gd name="connsiteY1" fmla="*/ 281060 h 494194"/>
              <a:gd name="connsiteX2" fmla="*/ 403767 w 407058"/>
              <a:gd name="connsiteY2" fmla="*/ 0 h 494194"/>
              <a:gd name="connsiteX3" fmla="*/ 402760 w 407058"/>
              <a:gd name="connsiteY3" fmla="*/ 243329 h 494194"/>
              <a:gd name="connsiteX4" fmla="*/ 407055 w 407058"/>
              <a:gd name="connsiteY4" fmla="*/ 494096 h 494194"/>
              <a:gd name="connsiteX5" fmla="*/ 1532 w 407058"/>
              <a:gd name="connsiteY5" fmla="*/ 494194 h 49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58" h="494194">
                <a:moveTo>
                  <a:pt x="1532" y="494194"/>
                </a:moveTo>
                <a:cubicBezTo>
                  <a:pt x="1859" y="27567"/>
                  <a:pt x="-294" y="747687"/>
                  <a:pt x="33" y="281060"/>
                </a:cubicBezTo>
                <a:lnTo>
                  <a:pt x="403767" y="0"/>
                </a:lnTo>
                <a:cubicBezTo>
                  <a:pt x="405142" y="11260"/>
                  <a:pt x="401385" y="232069"/>
                  <a:pt x="402760" y="243329"/>
                </a:cubicBezTo>
                <a:cubicBezTo>
                  <a:pt x="402605" y="353112"/>
                  <a:pt x="407210" y="384313"/>
                  <a:pt x="407055" y="494096"/>
                </a:cubicBezTo>
                <a:lnTo>
                  <a:pt x="1532" y="494194"/>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extBox 739">
            <a:extLst>
              <a:ext uri="{FF2B5EF4-FFF2-40B4-BE49-F238E27FC236}">
                <a16:creationId xmlns:a16="http://schemas.microsoft.com/office/drawing/2014/main" id="{63F59335-D314-EC2D-5F1B-29D8224EF63F}"/>
              </a:ext>
            </a:extLst>
          </p:cNvPr>
          <p:cNvSpPr txBox="1"/>
          <p:nvPr/>
        </p:nvSpPr>
        <p:spPr>
          <a:xfrm rot="16200000">
            <a:off x="1459652" y="2887124"/>
            <a:ext cx="545323" cy="369332"/>
          </a:xfrm>
          <a:prstGeom prst="rect">
            <a:avLst/>
          </a:prstGeom>
          <a:solidFill>
            <a:schemeClr val="bg1"/>
          </a:solidFill>
        </p:spPr>
        <p:txBody>
          <a:bodyPr wrap="square" rtlCol="0">
            <a:spAutoFit/>
          </a:bodyPr>
          <a:lstStyle/>
          <a:p>
            <a:r>
              <a:rPr lang="en-US" dirty="0"/>
              <a:t>OK</a:t>
            </a:r>
          </a:p>
        </p:txBody>
      </p:sp>
      <p:sp>
        <p:nvSpPr>
          <p:cNvPr id="741" name="TextBox 740">
            <a:extLst>
              <a:ext uri="{FF2B5EF4-FFF2-40B4-BE49-F238E27FC236}">
                <a16:creationId xmlns:a16="http://schemas.microsoft.com/office/drawing/2014/main" id="{87D05015-121E-B1EF-6E25-E5BCA3D5670B}"/>
              </a:ext>
            </a:extLst>
          </p:cNvPr>
          <p:cNvSpPr txBox="1"/>
          <p:nvPr/>
        </p:nvSpPr>
        <p:spPr>
          <a:xfrm rot="16200000">
            <a:off x="7253976" y="2887125"/>
            <a:ext cx="545323" cy="369332"/>
          </a:xfrm>
          <a:prstGeom prst="rect">
            <a:avLst/>
          </a:prstGeom>
          <a:solidFill>
            <a:schemeClr val="bg1"/>
          </a:solidFill>
        </p:spPr>
        <p:txBody>
          <a:bodyPr wrap="square" rtlCol="0">
            <a:spAutoFit/>
          </a:bodyPr>
          <a:lstStyle/>
          <a:p>
            <a:r>
              <a:rPr lang="en-US" dirty="0"/>
              <a:t>OK</a:t>
            </a:r>
          </a:p>
        </p:txBody>
      </p:sp>
      <p:sp>
        <p:nvSpPr>
          <p:cNvPr id="742" name="TextBox 741">
            <a:extLst>
              <a:ext uri="{FF2B5EF4-FFF2-40B4-BE49-F238E27FC236}">
                <a16:creationId xmlns:a16="http://schemas.microsoft.com/office/drawing/2014/main" id="{8B1D4312-78D5-1668-F2A8-871039F2C4CA}"/>
              </a:ext>
            </a:extLst>
          </p:cNvPr>
          <p:cNvSpPr txBox="1"/>
          <p:nvPr/>
        </p:nvSpPr>
        <p:spPr>
          <a:xfrm rot="16200000">
            <a:off x="1699520" y="3069318"/>
            <a:ext cx="891767" cy="369332"/>
          </a:xfrm>
          <a:prstGeom prst="rect">
            <a:avLst/>
          </a:prstGeom>
          <a:solidFill>
            <a:schemeClr val="bg1"/>
          </a:solidFill>
        </p:spPr>
        <p:txBody>
          <a:bodyPr wrap="square" rtlCol="0">
            <a:spAutoFit/>
          </a:bodyPr>
          <a:lstStyle/>
          <a:p>
            <a:pPr algn="ctr"/>
            <a:r>
              <a:rPr lang="en-US" dirty="0"/>
              <a:t>Maybe</a:t>
            </a:r>
          </a:p>
        </p:txBody>
      </p:sp>
      <p:sp>
        <p:nvSpPr>
          <p:cNvPr id="743" name="TextBox 742">
            <a:extLst>
              <a:ext uri="{FF2B5EF4-FFF2-40B4-BE49-F238E27FC236}">
                <a16:creationId xmlns:a16="http://schemas.microsoft.com/office/drawing/2014/main" id="{D5BDA403-0A38-1924-E781-10775BBD7DDF}"/>
              </a:ext>
            </a:extLst>
          </p:cNvPr>
          <p:cNvSpPr txBox="1"/>
          <p:nvPr/>
        </p:nvSpPr>
        <p:spPr>
          <a:xfrm>
            <a:off x="2323088" y="2808101"/>
            <a:ext cx="4623270" cy="584775"/>
          </a:xfrm>
          <a:prstGeom prst="rect">
            <a:avLst/>
          </a:prstGeom>
          <a:solidFill>
            <a:schemeClr val="bg1"/>
          </a:solidFill>
        </p:spPr>
        <p:txBody>
          <a:bodyPr wrap="square" rtlCol="0">
            <a:spAutoFit/>
          </a:bodyPr>
          <a:lstStyle/>
          <a:p>
            <a:pPr algn="ctr"/>
            <a:r>
              <a:rPr lang="en-US" b="1" u="sng" dirty="0"/>
              <a:t>NO-GO Zone</a:t>
            </a:r>
          </a:p>
          <a:p>
            <a:pPr algn="ctr"/>
            <a:r>
              <a:rPr lang="en-US" sz="1400" dirty="0"/>
              <a:t>(Longitudinal utilities not allowed in this area)</a:t>
            </a:r>
          </a:p>
        </p:txBody>
      </p:sp>
      <p:sp>
        <p:nvSpPr>
          <p:cNvPr id="744" name="TextBox 743">
            <a:extLst>
              <a:ext uri="{FF2B5EF4-FFF2-40B4-BE49-F238E27FC236}">
                <a16:creationId xmlns:a16="http://schemas.microsoft.com/office/drawing/2014/main" id="{BC5A57DF-0E5D-5A28-AC62-D0EB1D513CEF}"/>
              </a:ext>
            </a:extLst>
          </p:cNvPr>
          <p:cNvSpPr txBox="1"/>
          <p:nvPr/>
        </p:nvSpPr>
        <p:spPr>
          <a:xfrm rot="16200000">
            <a:off x="6718567" y="3039467"/>
            <a:ext cx="891767" cy="369332"/>
          </a:xfrm>
          <a:prstGeom prst="rect">
            <a:avLst/>
          </a:prstGeom>
          <a:solidFill>
            <a:schemeClr val="bg1"/>
          </a:solidFill>
        </p:spPr>
        <p:txBody>
          <a:bodyPr wrap="square" rtlCol="0">
            <a:spAutoFit/>
          </a:bodyPr>
          <a:lstStyle/>
          <a:p>
            <a:pPr algn="ctr"/>
            <a:r>
              <a:rPr lang="en-US" dirty="0"/>
              <a:t>Maybe</a:t>
            </a:r>
          </a:p>
        </p:txBody>
      </p:sp>
      <p:sp>
        <p:nvSpPr>
          <p:cNvPr id="745" name="TextBox 744">
            <a:extLst>
              <a:ext uri="{FF2B5EF4-FFF2-40B4-BE49-F238E27FC236}">
                <a16:creationId xmlns:a16="http://schemas.microsoft.com/office/drawing/2014/main" id="{3B1022BE-BD0B-F5C9-EBB2-97604E31A8D4}"/>
              </a:ext>
            </a:extLst>
          </p:cNvPr>
          <p:cNvSpPr txBox="1"/>
          <p:nvPr/>
        </p:nvSpPr>
        <p:spPr>
          <a:xfrm>
            <a:off x="43344" y="3984233"/>
            <a:ext cx="8998132" cy="2231380"/>
          </a:xfrm>
          <a:prstGeom prst="rect">
            <a:avLst/>
          </a:prstGeom>
          <a:noFill/>
        </p:spPr>
        <p:txBody>
          <a:bodyPr wrap="square" rtlCol="0">
            <a:spAutoFit/>
          </a:bodyPr>
          <a:lstStyle/>
          <a:p>
            <a:pPr algn="ctr"/>
            <a:r>
              <a:rPr lang="en-US" sz="1600" b="1" u="sng" dirty="0"/>
              <a:t>OK:</a:t>
            </a:r>
          </a:p>
          <a:p>
            <a:pPr algn="ctr"/>
            <a:r>
              <a:rPr lang="en-US" sz="1400" dirty="0"/>
              <a:t>As close to the R.O.W. in this area is the preferred area for longitudinal utility installations.</a:t>
            </a:r>
          </a:p>
          <a:p>
            <a:pPr algn="ctr"/>
            <a:r>
              <a:rPr lang="en-US" sz="1400" dirty="0"/>
              <a:t>This area is past the need line and </a:t>
            </a:r>
            <a:r>
              <a:rPr lang="en-US" sz="1400" i="1" dirty="0"/>
              <a:t>should</a:t>
            </a:r>
            <a:r>
              <a:rPr lang="en-US" sz="1400" dirty="0"/>
              <a:t> not be affected by the project</a:t>
            </a:r>
          </a:p>
          <a:p>
            <a:pPr algn="ctr"/>
            <a:r>
              <a:rPr lang="en-US" sz="1100" dirty="0"/>
              <a:t>(with the possible exception of sign foundations, noise walls, etc.).</a:t>
            </a:r>
          </a:p>
          <a:p>
            <a:pPr algn="ctr"/>
            <a:r>
              <a:rPr lang="en-US" sz="1400" b="1" u="sng" dirty="0"/>
              <a:t>Maybe:</a:t>
            </a:r>
            <a:endParaRPr lang="en-US" sz="1400" u="sng" dirty="0"/>
          </a:p>
          <a:p>
            <a:pPr algn="ctr"/>
            <a:r>
              <a:rPr lang="en-US" sz="1400" dirty="0"/>
              <a:t>This area is generally not allowed, but if an existing installation is located in this area</a:t>
            </a:r>
          </a:p>
          <a:p>
            <a:pPr algn="ctr"/>
            <a:r>
              <a:rPr lang="en-US" sz="1400" dirty="0"/>
              <a:t> the DOT may allow it to remain depending upon depth.</a:t>
            </a:r>
          </a:p>
          <a:p>
            <a:pPr algn="ctr"/>
            <a:r>
              <a:rPr lang="en-US" sz="1400" b="1" u="sng" dirty="0"/>
              <a:t>NO-GO Zone:</a:t>
            </a:r>
          </a:p>
          <a:p>
            <a:pPr algn="ctr"/>
            <a:r>
              <a:rPr lang="en-US" sz="1400" dirty="0"/>
              <a:t>Longitudinal utility installations are NOT allowed in this area,</a:t>
            </a:r>
          </a:p>
          <a:p>
            <a:pPr algn="ctr"/>
            <a:r>
              <a:rPr lang="en-US" sz="1400" dirty="0"/>
              <a:t>except in extremely rare circumstances.</a:t>
            </a:r>
            <a:endParaRPr lang="en-US" sz="1400" b="1" dirty="0"/>
          </a:p>
        </p:txBody>
      </p:sp>
    </p:spTree>
    <p:extLst>
      <p:ext uri="{BB962C8B-B14F-4D97-AF65-F5344CB8AC3E}">
        <p14:creationId xmlns:p14="http://schemas.microsoft.com/office/powerpoint/2010/main" val="1032733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708413"/>
            <a:ext cx="8140045" cy="5089071"/>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Electronic Plans</a:t>
            </a:r>
          </a:p>
          <a:p>
            <a:pPr algn="l">
              <a:lnSpc>
                <a:spcPct val="120000"/>
              </a:lnSpc>
              <a:buFontTx/>
              <a:buChar char="•"/>
            </a:pPr>
            <a:r>
              <a:rPr lang="en-US" altLang="en-US" sz="2000" dirty="0"/>
              <a:t>PDF plans posted to Utilities FTP site for all projects</a:t>
            </a:r>
          </a:p>
          <a:p>
            <a:pPr lvl="1">
              <a:lnSpc>
                <a:spcPct val="120000"/>
              </a:lnSpc>
              <a:buFontTx/>
              <a:buChar char="•"/>
            </a:pPr>
            <a:r>
              <a:rPr lang="en-US" altLang="en-US" sz="2000" dirty="0"/>
              <a:t>Link to FTP site sent with project notifications (U02, U03, U04)</a:t>
            </a:r>
          </a:p>
          <a:p>
            <a:pPr algn="l">
              <a:lnSpc>
                <a:spcPct val="120000"/>
              </a:lnSpc>
              <a:buFontTx/>
              <a:buChar char="•"/>
            </a:pPr>
            <a:r>
              <a:rPr lang="en-US" altLang="en-US" sz="2000" dirty="0" err="1"/>
              <a:t>Microstation</a:t>
            </a:r>
            <a:r>
              <a:rPr lang="en-US" altLang="en-US" sz="2000" dirty="0"/>
              <a:t> design files (.</a:t>
            </a:r>
            <a:r>
              <a:rPr lang="en-US" altLang="en-US" sz="2000" dirty="0" err="1"/>
              <a:t>dgn</a:t>
            </a:r>
            <a:r>
              <a:rPr lang="en-US" altLang="en-US" sz="2000" dirty="0"/>
              <a:t>) are available upon request</a:t>
            </a:r>
          </a:p>
          <a:p>
            <a:pPr lvl="1">
              <a:lnSpc>
                <a:spcPct val="120000"/>
              </a:lnSpc>
              <a:buFontTx/>
              <a:buChar char="•"/>
            </a:pPr>
            <a:r>
              <a:rPr lang="en-US" altLang="en-US" sz="2000" dirty="0"/>
              <a:t>Contact the District Utility Coordinator to request these files</a:t>
            </a:r>
          </a:p>
          <a:p>
            <a:pPr lvl="1">
              <a:lnSpc>
                <a:spcPct val="120000"/>
              </a:lnSpc>
              <a:buFontTx/>
              <a:buChar char="•"/>
            </a:pPr>
            <a:r>
              <a:rPr lang="en-US" altLang="en-US" sz="2000" dirty="0"/>
              <a:t>The Iowa DOT does not provide AutoCAD files (.dwg) but </a:t>
            </a:r>
            <a:r>
              <a:rPr lang="en-US" altLang="en-US" sz="2000" dirty="0" err="1"/>
              <a:t>Microstation</a:t>
            </a:r>
            <a:r>
              <a:rPr lang="en-US" altLang="en-US" sz="2000" dirty="0"/>
              <a:t> files can often be converted to AutoCAD (.dwg) by others.</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476053" y="109768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864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708413"/>
            <a:ext cx="8140045" cy="5089071"/>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Review</a:t>
            </a:r>
          </a:p>
          <a:p>
            <a:pPr marL="514350" indent="-514350" algn="l">
              <a:buFont typeface="+mj-lt"/>
              <a:buAutoNum type="arabicPeriod"/>
            </a:pPr>
            <a:r>
              <a:rPr lang="en-US" altLang="en-US" sz="2000" dirty="0"/>
              <a:t>Look at title sheet (A.1) to determine project scope.</a:t>
            </a:r>
          </a:p>
          <a:p>
            <a:pPr marL="514350" indent="-514350" algn="l">
              <a:buFont typeface="+mj-lt"/>
              <a:buAutoNum type="arabicPeriod"/>
            </a:pPr>
            <a:r>
              <a:rPr lang="en-US" altLang="en-US" sz="2000" dirty="0"/>
              <a:t>Look at map sheet (A.2) to determine project location.</a:t>
            </a:r>
          </a:p>
          <a:p>
            <a:pPr marL="514350" indent="-514350" algn="l">
              <a:buFont typeface="+mj-lt"/>
              <a:buAutoNum type="arabicPeriod"/>
            </a:pPr>
            <a:r>
              <a:rPr lang="en-US" altLang="en-US" sz="2000" dirty="0"/>
              <a:t>If your installation may be impacted, go to the Plan and Profile sheets (D sheets) to find your utility installation on the plan sheets.</a:t>
            </a:r>
          </a:p>
          <a:p>
            <a:pPr marL="1257300" lvl="1" indent="-514350">
              <a:lnSpc>
                <a:spcPct val="100000"/>
              </a:lnSpc>
              <a:buFont typeface="+mj-lt"/>
              <a:buAutoNum type="alphaLcPeriod"/>
            </a:pPr>
            <a:r>
              <a:rPr lang="en-US" altLang="en-US" sz="1600" dirty="0"/>
              <a:t>Check to see if your facilities are inside the “need line.”</a:t>
            </a:r>
          </a:p>
          <a:p>
            <a:pPr marL="1257300" lvl="1" indent="-514350">
              <a:lnSpc>
                <a:spcPct val="100000"/>
              </a:lnSpc>
              <a:buFont typeface="+mj-lt"/>
              <a:buAutoNum type="alphaLcPeriod"/>
            </a:pPr>
            <a:r>
              <a:rPr lang="en-US" altLang="en-US" sz="1600" dirty="0"/>
              <a:t>Check to see if the R.O.W. is changing in the area where your facility is located.</a:t>
            </a:r>
          </a:p>
          <a:p>
            <a:pPr marL="514350" lvl="1" indent="-514350">
              <a:lnSpc>
                <a:spcPct val="100000"/>
              </a:lnSpc>
              <a:buFont typeface="+mj-lt"/>
              <a:buAutoNum type="arabicPeriod" startAt="4"/>
            </a:pPr>
            <a:r>
              <a:rPr lang="en-US" altLang="en-US" sz="2000" dirty="0"/>
              <a:t>If it appears your facilities may be impacted, go to the impacted locations in the cross sections to see extent of grading work.</a:t>
            </a:r>
          </a:p>
          <a:p>
            <a:pPr marL="514350" lvl="1" indent="-514350">
              <a:lnSpc>
                <a:spcPct val="100000"/>
              </a:lnSpc>
              <a:buFont typeface="+mj-lt"/>
              <a:buAutoNum type="arabicPeriod" startAt="4"/>
            </a:pPr>
            <a:r>
              <a:rPr lang="en-US" altLang="en-US" sz="2000" dirty="0"/>
              <a:t>If no “D sheets” in plan, check “B sheet” typical sections for extent of work.</a:t>
            </a:r>
          </a:p>
          <a:p>
            <a:pPr marL="1255713" lvl="2" indent="-514350">
              <a:lnSpc>
                <a:spcPct val="100000"/>
              </a:lnSpc>
              <a:buFont typeface="+mj-lt"/>
              <a:buAutoNum type="alphaLcPeriod"/>
            </a:pPr>
            <a:r>
              <a:rPr lang="en-US" altLang="en-US" sz="1600" dirty="0"/>
              <a:t>Typically this occurs on jobs with minimal or no grading work.</a:t>
            </a:r>
          </a:p>
          <a:p>
            <a:pPr marL="1255713" lvl="2" indent="-514350">
              <a:lnSpc>
                <a:spcPct val="100000"/>
              </a:lnSpc>
              <a:buFont typeface="+mj-lt"/>
              <a:buAutoNum type="alphaLcPeriod"/>
            </a:pPr>
            <a:r>
              <a:rPr lang="en-US" altLang="en-US" sz="1600" dirty="0"/>
              <a:t>If it is an urban job, check for “S sheets” to determine any sidewalk upgrades which would impact above-ground facilities (poles, pedestals, handholds, etc.).</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476053" y="109768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989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1698" y="2217310"/>
            <a:ext cx="3514218" cy="1107996"/>
          </a:xfrm>
          <a:prstGeom prst="rect">
            <a:avLst/>
          </a:prstGeom>
          <a:noFill/>
        </p:spPr>
        <p:txBody>
          <a:bodyPr wrap="square" lIns="342900" rIns="274320" rtlCol="0" anchor="ctr">
            <a:spAutoFit/>
          </a:bodyPr>
          <a:lstStyle/>
          <a:p>
            <a:r>
              <a:rPr lang="en-US" sz="3300" b="1" spc="38" dirty="0">
                <a:solidFill>
                  <a:schemeClr val="bg1"/>
                </a:solidFill>
                <a:latin typeface="+mj-lt"/>
              </a:rPr>
              <a:t>Relocation Plans</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358574" y="3463290"/>
            <a:ext cx="48006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CF0F56-2856-51FD-5F20-4B7544EF0410}"/>
              </a:ext>
            </a:extLst>
          </p:cNvPr>
          <p:cNvSpPr txBox="1"/>
          <p:nvPr/>
        </p:nvSpPr>
        <p:spPr bwMode="auto">
          <a:xfrm>
            <a:off x="6329961" y="1771515"/>
            <a:ext cx="2252999" cy="646331"/>
          </a:xfrm>
          <a:prstGeom prst="rect">
            <a:avLst/>
          </a:prstGeom>
          <a:solidFill>
            <a:srgbClr val="FF9966"/>
          </a:solidFill>
        </p:spPr>
        <p:txBody>
          <a:bodyPr>
            <a:spAutoFit/>
          </a:bodyPr>
          <a:lstStyle/>
          <a:p>
            <a:pPr>
              <a:defRPr/>
            </a:pPr>
            <a:r>
              <a:rPr lang="en-US" sz="900" dirty="0"/>
              <a:t>User Note: Click the image icon to add your image </a:t>
            </a:r>
          </a:p>
          <a:p>
            <a:pPr>
              <a:defRPr/>
            </a:pPr>
            <a:endParaRPr lang="en-US" sz="900" b="1" dirty="0"/>
          </a:p>
          <a:p>
            <a:pPr>
              <a:defRPr/>
            </a:pPr>
            <a:r>
              <a:rPr lang="en-US" sz="900" b="1" dirty="0"/>
              <a:t>DELETE THIS BOX WHEN FINISHED</a:t>
            </a:r>
          </a:p>
        </p:txBody>
      </p:sp>
      <p:pic>
        <p:nvPicPr>
          <p:cNvPr id="6" name="Picture Placeholder 5" descr="Table&#10;&#10;Description automatically generated">
            <a:extLst>
              <a:ext uri="{FF2B5EF4-FFF2-40B4-BE49-F238E27FC236}">
                <a16:creationId xmlns:a16="http://schemas.microsoft.com/office/drawing/2014/main" id="{CC1F9454-7C7D-3AFA-EF44-E5C80F55675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l="23426" r="23426"/>
          <a:stretch>
            <a:fillRect/>
          </a:stretch>
        </p:blipFill>
        <p:spPr/>
      </p:pic>
    </p:spTree>
    <p:extLst>
      <p:ext uri="{BB962C8B-B14F-4D97-AF65-F5344CB8AC3E}">
        <p14:creationId xmlns:p14="http://schemas.microsoft.com/office/powerpoint/2010/main" val="391606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l="79" r="79"/>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3074670" cy="430667"/>
          </a:xfrm>
        </p:spPr>
        <p:txBody>
          <a:bodyPr/>
          <a:lstStyle/>
          <a:p>
            <a:r>
              <a:rPr lang="en-US" sz="2000" dirty="0"/>
              <a:t>Title Sheet</a:t>
            </a:r>
          </a:p>
        </p:txBody>
      </p:sp>
      <p:cxnSp>
        <p:nvCxnSpPr>
          <p:cNvPr id="4" name="Straight Connector 3">
            <a:extLst>
              <a:ext uri="{FF2B5EF4-FFF2-40B4-BE49-F238E27FC236}">
                <a16:creationId xmlns:a16="http://schemas.microsoft.com/office/drawing/2014/main" id="{1686EDD9-3BDB-C6C9-EF25-C1376A705CFE}"/>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94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l="79" r="79"/>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Title Sheet: Project Number</a:t>
            </a:r>
          </a:p>
        </p:txBody>
      </p:sp>
      <p:sp>
        <p:nvSpPr>
          <p:cNvPr id="4" name="Oval 3">
            <a:extLst>
              <a:ext uri="{FF2B5EF4-FFF2-40B4-BE49-F238E27FC236}">
                <a16:creationId xmlns:a16="http://schemas.microsoft.com/office/drawing/2014/main" id="{7DF1897F-E009-21CE-59CD-06BB1F3E2192}"/>
              </a:ext>
            </a:extLst>
          </p:cNvPr>
          <p:cNvSpPr/>
          <p:nvPr/>
        </p:nvSpPr>
        <p:spPr>
          <a:xfrm>
            <a:off x="531292" y="1191039"/>
            <a:ext cx="381000" cy="2362200"/>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56CB34D-1A3B-6B19-3F56-36FC4D2E8DD1}"/>
              </a:ext>
            </a:extLst>
          </p:cNvPr>
          <p:cNvSpPr/>
          <p:nvPr/>
        </p:nvSpPr>
        <p:spPr>
          <a:xfrm rot="5400000">
            <a:off x="6455367" y="5287229"/>
            <a:ext cx="304800" cy="1524000"/>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52F14E-2DD8-AA4A-6733-F2D5C4959817}"/>
              </a:ext>
            </a:extLst>
          </p:cNvPr>
          <p:cNvSpPr/>
          <p:nvPr/>
        </p:nvSpPr>
        <p:spPr>
          <a:xfrm rot="5400000">
            <a:off x="7891463" y="381000"/>
            <a:ext cx="304800" cy="1524000"/>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t="81" b="81"/>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A.2</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Location Map Sheet</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FB6FFAD-A63B-0ADD-672F-0CDB5E4564E4}"/>
              </a:ext>
            </a:extLst>
          </p:cNvPr>
          <p:cNvSpPr txBox="1"/>
          <p:nvPr/>
        </p:nvSpPr>
        <p:spPr>
          <a:xfrm>
            <a:off x="1858496" y="1038255"/>
            <a:ext cx="5443837" cy="400110"/>
          </a:xfrm>
          <a:prstGeom prst="rect">
            <a:avLst/>
          </a:prstGeom>
          <a:noFill/>
        </p:spPr>
        <p:txBody>
          <a:bodyPr wrap="square" rtlCol="0">
            <a:spAutoFit/>
          </a:bodyPr>
          <a:lstStyle/>
          <a:p>
            <a:pPr algn="ctr"/>
            <a:r>
              <a:rPr lang="en-US" sz="2000" b="1" dirty="0">
                <a:solidFill>
                  <a:schemeClr val="accent1"/>
                </a:solidFill>
              </a:rPr>
              <a:t>Project location always noted on location map</a:t>
            </a:r>
          </a:p>
        </p:txBody>
      </p:sp>
    </p:spTree>
    <p:extLst>
      <p:ext uri="{BB962C8B-B14F-4D97-AF65-F5344CB8AC3E}">
        <p14:creationId xmlns:p14="http://schemas.microsoft.com/office/powerpoint/2010/main" val="11306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05FCF2EC-DE69-5883-C546-02B36B57A316}"/>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612743" y="1824537"/>
            <a:ext cx="7752591" cy="4377677"/>
          </a:xfrm>
        </p:spPr>
      </p:pic>
      <p:sp>
        <p:nvSpPr>
          <p:cNvPr id="3" name="Text Placeholder 2">
            <a:extLst>
              <a:ext uri="{FF2B5EF4-FFF2-40B4-BE49-F238E27FC236}">
                <a16:creationId xmlns:a16="http://schemas.microsoft.com/office/drawing/2014/main" id="{2E589CDA-ED90-62F1-7894-DA6B6B0230FA}"/>
              </a:ext>
            </a:extLst>
          </p:cNvPr>
          <p:cNvSpPr>
            <a:spLocks noGrp="1"/>
          </p:cNvSpPr>
          <p:nvPr>
            <p:ph type="body" sz="quarter" idx="18"/>
          </p:nvPr>
        </p:nvSpPr>
        <p:spPr/>
        <p:txBody>
          <a:bodyPr/>
          <a:lstStyle/>
          <a:p>
            <a:r>
              <a:rPr lang="en-US" dirty="0"/>
              <a:t>Utility Legend Sheet D.1</a:t>
            </a:r>
          </a:p>
          <a:p>
            <a:endParaRPr lang="en-US" dirty="0"/>
          </a:p>
        </p:txBody>
      </p:sp>
    </p:spTree>
    <p:extLst>
      <p:ext uri="{BB962C8B-B14F-4D97-AF65-F5344CB8AC3E}">
        <p14:creationId xmlns:p14="http://schemas.microsoft.com/office/powerpoint/2010/main" val="566782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map&#10;&#10;Description automatically generated">
            <a:extLst>
              <a:ext uri="{FF2B5EF4-FFF2-40B4-BE49-F238E27FC236}">
                <a16:creationId xmlns:a16="http://schemas.microsoft.com/office/drawing/2014/main" id="{58808608-383A-FAF8-B302-E51EEDA5076E}"/>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33634" y="1177944"/>
            <a:ext cx="8333294" cy="4789223"/>
          </a:xfrm>
        </p:spPr>
      </p:pic>
      <p:sp>
        <p:nvSpPr>
          <p:cNvPr id="3" name="Text Placeholder 2">
            <a:extLst>
              <a:ext uri="{FF2B5EF4-FFF2-40B4-BE49-F238E27FC236}">
                <a16:creationId xmlns:a16="http://schemas.microsoft.com/office/drawing/2014/main" id="{63816BE6-86FE-D5DB-8193-D63012A7ABDB}"/>
              </a:ext>
            </a:extLst>
          </p:cNvPr>
          <p:cNvSpPr>
            <a:spLocks noGrp="1"/>
          </p:cNvSpPr>
          <p:nvPr>
            <p:ph type="body" sz="quarter" idx="18"/>
          </p:nvPr>
        </p:nvSpPr>
        <p:spPr>
          <a:xfrm>
            <a:off x="301897" y="603722"/>
            <a:ext cx="7610951" cy="574222"/>
          </a:xfrm>
        </p:spPr>
        <p:txBody>
          <a:bodyPr/>
          <a:lstStyle/>
          <a:p>
            <a:endParaRPr lang="en-US" dirty="0"/>
          </a:p>
          <a:p>
            <a:endParaRPr lang="en-US" dirty="0"/>
          </a:p>
          <a:p>
            <a:endParaRPr lang="en-US" dirty="0"/>
          </a:p>
          <a:p>
            <a:endParaRPr lang="en-US" dirty="0"/>
          </a:p>
          <a:p>
            <a:r>
              <a:rPr lang="en-US" dirty="0"/>
              <a:t>Conflict Analysis Sheet D.2</a:t>
            </a:r>
          </a:p>
        </p:txBody>
      </p:sp>
      <p:cxnSp>
        <p:nvCxnSpPr>
          <p:cNvPr id="2" name="Straight Arrow Connector 1">
            <a:extLst>
              <a:ext uri="{FF2B5EF4-FFF2-40B4-BE49-F238E27FC236}">
                <a16:creationId xmlns:a16="http://schemas.microsoft.com/office/drawing/2014/main" id="{54036FB4-0A01-97FC-168E-DDF921F226FE}"/>
              </a:ext>
            </a:extLst>
          </p:cNvPr>
          <p:cNvCxnSpPr>
            <a:cxnSpLocks/>
          </p:cNvCxnSpPr>
          <p:nvPr/>
        </p:nvCxnSpPr>
        <p:spPr>
          <a:xfrm flipH="1" flipV="1">
            <a:off x="1454921" y="3832076"/>
            <a:ext cx="143143" cy="1133031"/>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BA25CAB-5EE8-99E0-6697-9485FDB9A415}"/>
              </a:ext>
            </a:extLst>
          </p:cNvPr>
          <p:cNvCxnSpPr>
            <a:cxnSpLocks/>
          </p:cNvCxnSpPr>
          <p:nvPr/>
        </p:nvCxnSpPr>
        <p:spPr>
          <a:xfrm flipH="1" flipV="1">
            <a:off x="2619351" y="4287496"/>
            <a:ext cx="333286" cy="846034"/>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10FFB1-FEF3-BBBA-1369-2A8AAE334FD2}"/>
              </a:ext>
            </a:extLst>
          </p:cNvPr>
          <p:cNvCxnSpPr>
            <a:cxnSpLocks/>
          </p:cNvCxnSpPr>
          <p:nvPr/>
        </p:nvCxnSpPr>
        <p:spPr>
          <a:xfrm flipH="1" flipV="1">
            <a:off x="5529473" y="4287496"/>
            <a:ext cx="433700" cy="1093862"/>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5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imeline&#10;&#10;Description automatically generated">
            <a:extLst>
              <a:ext uri="{FF2B5EF4-FFF2-40B4-BE49-F238E27FC236}">
                <a16:creationId xmlns:a16="http://schemas.microsoft.com/office/drawing/2014/main" id="{DF1E1BB4-3580-75F1-2889-8E264E824E90}"/>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28920" y="1184275"/>
            <a:ext cx="8286160" cy="4820599"/>
          </a:xfrm>
        </p:spPr>
      </p:pic>
      <p:sp>
        <p:nvSpPr>
          <p:cNvPr id="3" name="Text Placeholder 2">
            <a:extLst>
              <a:ext uri="{FF2B5EF4-FFF2-40B4-BE49-F238E27FC236}">
                <a16:creationId xmlns:a16="http://schemas.microsoft.com/office/drawing/2014/main" id="{8C4D7A5B-F063-B016-9CEF-602EF4A58C88}"/>
              </a:ext>
            </a:extLst>
          </p:cNvPr>
          <p:cNvSpPr>
            <a:spLocks noGrp="1"/>
          </p:cNvSpPr>
          <p:nvPr>
            <p:ph type="body" sz="quarter" idx="18"/>
          </p:nvPr>
        </p:nvSpPr>
        <p:spPr>
          <a:xfrm>
            <a:off x="358458" y="610053"/>
            <a:ext cx="8380189" cy="574222"/>
          </a:xfrm>
        </p:spPr>
        <p:txBody>
          <a:bodyPr/>
          <a:lstStyle/>
          <a:p>
            <a:r>
              <a:rPr lang="en-US" dirty="0"/>
              <a:t>Conflict Analysis Sheet D.4 </a:t>
            </a:r>
          </a:p>
        </p:txBody>
      </p:sp>
      <p:cxnSp>
        <p:nvCxnSpPr>
          <p:cNvPr id="2" name="Straight Arrow Connector 1">
            <a:extLst>
              <a:ext uri="{FF2B5EF4-FFF2-40B4-BE49-F238E27FC236}">
                <a16:creationId xmlns:a16="http://schemas.microsoft.com/office/drawing/2014/main" id="{54A9E872-E707-5A3C-B584-941C08098D9F}"/>
              </a:ext>
            </a:extLst>
          </p:cNvPr>
          <p:cNvCxnSpPr>
            <a:cxnSpLocks/>
          </p:cNvCxnSpPr>
          <p:nvPr/>
        </p:nvCxnSpPr>
        <p:spPr>
          <a:xfrm flipH="1" flipV="1">
            <a:off x="4007978" y="3572142"/>
            <a:ext cx="537095" cy="999858"/>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BDD646DD-2BC4-138C-2152-E85B43A7EC59}"/>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386499" y="1743960"/>
            <a:ext cx="8380428" cy="4108200"/>
          </a:xfrm>
        </p:spPr>
      </p:pic>
      <p:sp>
        <p:nvSpPr>
          <p:cNvPr id="3" name="Text Placeholder 2">
            <a:extLst>
              <a:ext uri="{FF2B5EF4-FFF2-40B4-BE49-F238E27FC236}">
                <a16:creationId xmlns:a16="http://schemas.microsoft.com/office/drawing/2014/main" id="{0E2DB703-B501-9B32-04D9-A4833F90D65C}"/>
              </a:ext>
            </a:extLst>
          </p:cNvPr>
          <p:cNvSpPr>
            <a:spLocks noGrp="1"/>
          </p:cNvSpPr>
          <p:nvPr>
            <p:ph type="body" sz="quarter" idx="18"/>
          </p:nvPr>
        </p:nvSpPr>
        <p:spPr/>
        <p:txBody>
          <a:bodyPr/>
          <a:lstStyle/>
          <a:p>
            <a:r>
              <a:rPr lang="en-US" dirty="0"/>
              <a:t>Typical Cross Sections and Details  Sheet B.2</a:t>
            </a:r>
          </a:p>
        </p:txBody>
      </p:sp>
    </p:spTree>
    <p:extLst>
      <p:ext uri="{BB962C8B-B14F-4D97-AF65-F5344CB8AC3E}">
        <p14:creationId xmlns:p14="http://schemas.microsoft.com/office/powerpoint/2010/main" val="3469876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F87362-2837-C25D-45C4-362E68E851C3}"/>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05353" y="1231271"/>
            <a:ext cx="8361576" cy="4773603"/>
          </a:xfrm>
        </p:spPr>
      </p:pic>
      <p:sp>
        <p:nvSpPr>
          <p:cNvPr id="3" name="Text Placeholder 2">
            <a:extLst>
              <a:ext uri="{FF2B5EF4-FFF2-40B4-BE49-F238E27FC236}">
                <a16:creationId xmlns:a16="http://schemas.microsoft.com/office/drawing/2014/main" id="{20AEEDB7-428E-2565-0AC2-67B76200F3C0}"/>
              </a:ext>
            </a:extLst>
          </p:cNvPr>
          <p:cNvSpPr>
            <a:spLocks noGrp="1"/>
          </p:cNvSpPr>
          <p:nvPr>
            <p:ph type="body" sz="quarter" idx="18"/>
          </p:nvPr>
        </p:nvSpPr>
        <p:spPr>
          <a:xfrm>
            <a:off x="405353" y="657049"/>
            <a:ext cx="7610951" cy="574222"/>
          </a:xfrm>
        </p:spPr>
        <p:txBody>
          <a:bodyPr/>
          <a:lstStyle/>
          <a:p>
            <a:r>
              <a:rPr lang="en-US" dirty="0"/>
              <a:t>Quantities and General Information Sheet CS.1</a:t>
            </a:r>
          </a:p>
        </p:txBody>
      </p:sp>
    </p:spTree>
    <p:extLst>
      <p:ext uri="{BB962C8B-B14F-4D97-AF65-F5344CB8AC3E}">
        <p14:creationId xmlns:p14="http://schemas.microsoft.com/office/powerpoint/2010/main" val="504704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95158B-03AF-5F02-2699-F2135CE19A42}"/>
              </a:ext>
            </a:extLst>
          </p:cNvPr>
          <p:cNvPicPr>
            <a:picLocks noGrp="1" noChangeAspect="1"/>
          </p:cNvPicPr>
          <p:nvPr>
            <p:ph sz="quarter" idx="16"/>
          </p:nvPr>
        </p:nvPicPr>
        <p:blipFill>
          <a:blip r:embed="rId3"/>
          <a:stretch>
            <a:fillRect/>
          </a:stretch>
        </p:blipFill>
        <p:spPr>
          <a:xfrm>
            <a:off x="1529270" y="1895238"/>
            <a:ext cx="6085459" cy="3752850"/>
          </a:xfrm>
        </p:spPr>
      </p:pic>
      <p:sp>
        <p:nvSpPr>
          <p:cNvPr id="3" name="Text Placeholder 2">
            <a:extLst>
              <a:ext uri="{FF2B5EF4-FFF2-40B4-BE49-F238E27FC236}">
                <a16:creationId xmlns:a16="http://schemas.microsoft.com/office/drawing/2014/main" id="{73885226-C661-217F-68A8-DDFBAA154BBF}"/>
              </a:ext>
            </a:extLst>
          </p:cNvPr>
          <p:cNvSpPr>
            <a:spLocks noGrp="1"/>
          </p:cNvSpPr>
          <p:nvPr>
            <p:ph type="body" sz="quarter" idx="18"/>
          </p:nvPr>
        </p:nvSpPr>
        <p:spPr/>
        <p:txBody>
          <a:bodyPr/>
          <a:lstStyle/>
          <a:p>
            <a:endParaRPr lang="en-US"/>
          </a:p>
        </p:txBody>
      </p:sp>
      <p:cxnSp>
        <p:nvCxnSpPr>
          <p:cNvPr id="6" name="Straight Arrow Connector 5">
            <a:extLst>
              <a:ext uri="{FF2B5EF4-FFF2-40B4-BE49-F238E27FC236}">
                <a16:creationId xmlns:a16="http://schemas.microsoft.com/office/drawing/2014/main" id="{F91C3124-D0E3-87F8-83E0-DAEE4B73B6A2}"/>
              </a:ext>
            </a:extLst>
          </p:cNvPr>
          <p:cNvCxnSpPr>
            <a:cxnSpLocks/>
          </p:cNvCxnSpPr>
          <p:nvPr/>
        </p:nvCxnSpPr>
        <p:spPr>
          <a:xfrm flipV="1">
            <a:off x="4426721" y="2640650"/>
            <a:ext cx="230737" cy="2119357"/>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9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0CD1BF76-3468-4756-7410-EEA98DECA028}"/>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395926" y="1920874"/>
            <a:ext cx="8361575" cy="4083999"/>
          </a:xfrm>
        </p:spPr>
      </p:pic>
      <p:sp>
        <p:nvSpPr>
          <p:cNvPr id="3" name="Text Placeholder 2">
            <a:extLst>
              <a:ext uri="{FF2B5EF4-FFF2-40B4-BE49-F238E27FC236}">
                <a16:creationId xmlns:a16="http://schemas.microsoft.com/office/drawing/2014/main" id="{794E93A1-7FAD-BEC1-379A-1F6CE3B36540}"/>
              </a:ext>
            </a:extLst>
          </p:cNvPr>
          <p:cNvSpPr>
            <a:spLocks noGrp="1"/>
          </p:cNvSpPr>
          <p:nvPr>
            <p:ph type="body" sz="quarter" idx="18"/>
          </p:nvPr>
        </p:nvSpPr>
        <p:spPr/>
        <p:txBody>
          <a:bodyPr/>
          <a:lstStyle/>
          <a:p>
            <a:r>
              <a:rPr lang="en-US" dirty="0"/>
              <a:t>Cross Section Sheet W.3</a:t>
            </a:r>
          </a:p>
        </p:txBody>
      </p:sp>
      <p:cxnSp>
        <p:nvCxnSpPr>
          <p:cNvPr id="2" name="Straight Arrow Connector 1">
            <a:extLst>
              <a:ext uri="{FF2B5EF4-FFF2-40B4-BE49-F238E27FC236}">
                <a16:creationId xmlns:a16="http://schemas.microsoft.com/office/drawing/2014/main" id="{EE927C7E-E32A-5838-6C64-59D13CFCB309}"/>
              </a:ext>
            </a:extLst>
          </p:cNvPr>
          <p:cNvCxnSpPr>
            <a:cxnSpLocks/>
          </p:cNvCxnSpPr>
          <p:nvPr/>
        </p:nvCxnSpPr>
        <p:spPr>
          <a:xfrm flipH="1" flipV="1">
            <a:off x="5283437" y="4302094"/>
            <a:ext cx="143143" cy="1133031"/>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74F1063-928A-7ABA-2309-643C0CFB716E}"/>
              </a:ext>
            </a:extLst>
          </p:cNvPr>
          <p:cNvCxnSpPr>
            <a:cxnSpLocks/>
          </p:cNvCxnSpPr>
          <p:nvPr/>
        </p:nvCxnSpPr>
        <p:spPr>
          <a:xfrm flipH="1" flipV="1">
            <a:off x="5283437" y="3247401"/>
            <a:ext cx="286286" cy="1170775"/>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map&#10;&#10;Description automatically generated">
            <a:extLst>
              <a:ext uri="{FF2B5EF4-FFF2-40B4-BE49-F238E27FC236}">
                <a16:creationId xmlns:a16="http://schemas.microsoft.com/office/drawing/2014/main" id="{58808608-383A-FAF8-B302-E51EEDA5076E}"/>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33634" y="1177944"/>
            <a:ext cx="8333294" cy="4789223"/>
          </a:xfrm>
        </p:spPr>
      </p:pic>
      <p:sp>
        <p:nvSpPr>
          <p:cNvPr id="3" name="Text Placeholder 2">
            <a:extLst>
              <a:ext uri="{FF2B5EF4-FFF2-40B4-BE49-F238E27FC236}">
                <a16:creationId xmlns:a16="http://schemas.microsoft.com/office/drawing/2014/main" id="{63816BE6-86FE-D5DB-8193-D63012A7ABDB}"/>
              </a:ext>
            </a:extLst>
          </p:cNvPr>
          <p:cNvSpPr>
            <a:spLocks noGrp="1"/>
          </p:cNvSpPr>
          <p:nvPr>
            <p:ph type="body" sz="quarter" idx="18"/>
          </p:nvPr>
        </p:nvSpPr>
        <p:spPr>
          <a:xfrm>
            <a:off x="301897" y="603722"/>
            <a:ext cx="7610951" cy="574222"/>
          </a:xfrm>
        </p:spPr>
        <p:txBody>
          <a:bodyPr/>
          <a:lstStyle/>
          <a:p>
            <a:endParaRPr lang="en-US" dirty="0"/>
          </a:p>
          <a:p>
            <a:endParaRPr lang="en-US" dirty="0"/>
          </a:p>
          <a:p>
            <a:endParaRPr lang="en-US" dirty="0"/>
          </a:p>
          <a:p>
            <a:endParaRPr lang="en-US" dirty="0"/>
          </a:p>
          <a:p>
            <a:r>
              <a:rPr lang="en-US" dirty="0"/>
              <a:t>Conflict Analysis</a:t>
            </a:r>
          </a:p>
        </p:txBody>
      </p:sp>
    </p:spTree>
    <p:extLst>
      <p:ext uri="{BB962C8B-B14F-4D97-AF65-F5344CB8AC3E}">
        <p14:creationId xmlns:p14="http://schemas.microsoft.com/office/powerpoint/2010/main" val="3913487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Section Views</a:t>
            </a:r>
          </a:p>
        </p:txBody>
      </p:sp>
      <p:cxnSp>
        <p:nvCxnSpPr>
          <p:cNvPr id="7" name="Straight Connector 6">
            <a:extLst>
              <a:ext uri="{FF2B5EF4-FFF2-40B4-BE49-F238E27FC236}">
                <a16:creationId xmlns:a16="http://schemas.microsoft.com/office/drawing/2014/main" id="{C88A679A-28A5-B457-46CA-C785C782F92D}"/>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 name="Object 214">
            <a:extLst>
              <a:ext uri="{FF2B5EF4-FFF2-40B4-BE49-F238E27FC236}">
                <a16:creationId xmlns:a16="http://schemas.microsoft.com/office/drawing/2014/main" id="{FC614CBF-0B8B-E4CC-AD03-E71C408FF6DE}"/>
              </a:ext>
            </a:extLst>
          </p:cNvPr>
          <p:cNvGraphicFramePr>
            <a:graphicFrameLocks noChangeAspect="1"/>
          </p:cNvGraphicFramePr>
          <p:nvPr/>
        </p:nvGraphicFramePr>
        <p:xfrm>
          <a:off x="6714384" y="249729"/>
          <a:ext cx="139892" cy="245722"/>
        </p:xfrm>
        <a:graphic>
          <a:graphicData uri="http://schemas.openxmlformats.org/presentationml/2006/ole">
            <mc:AlternateContent xmlns:mc="http://schemas.openxmlformats.org/markup-compatibility/2006">
              <mc:Choice xmlns:v="urn:schemas-microsoft-com:vml" Requires="v">
                <p:oleObj name="Clip" r:id="rId3" imgW="2033588" imgH="3390900" progId="MS_ClipArt_Gallery.2">
                  <p:embed/>
                </p:oleObj>
              </mc:Choice>
              <mc:Fallback>
                <p:oleObj name="Clip" r:id="rId3" imgW="2033588" imgH="3390900" progId="MS_ClipArt_Gallery.2">
                  <p:embed/>
                  <p:pic>
                    <p:nvPicPr>
                      <p:cNvPr id="2" name="Object 214">
                        <a:extLst>
                          <a:ext uri="{FF2B5EF4-FFF2-40B4-BE49-F238E27FC236}">
                            <a16:creationId xmlns:a16="http://schemas.microsoft.com/office/drawing/2014/main" id="{FC614CBF-0B8B-E4CC-AD03-E71C408FF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384" y="249729"/>
                        <a:ext cx="139892" cy="245722"/>
                      </a:xfrm>
                      <a:prstGeom prst="rect">
                        <a:avLst/>
                      </a:prstGeom>
                      <a:noFill/>
                      <a:ln>
                        <a:noFill/>
                      </a:ln>
                      <a:effectLst/>
                    </p:spPr>
                  </p:pic>
                </p:oleObj>
              </mc:Fallback>
            </mc:AlternateContent>
          </a:graphicData>
        </a:graphic>
      </p:graphicFrame>
      <p:grpSp>
        <p:nvGrpSpPr>
          <p:cNvPr id="25" name="Group 212">
            <a:extLst>
              <a:ext uri="{FF2B5EF4-FFF2-40B4-BE49-F238E27FC236}">
                <a16:creationId xmlns:a16="http://schemas.microsoft.com/office/drawing/2014/main" id="{EA1F8412-C3D0-E270-DF12-104C645B0746}"/>
              </a:ext>
            </a:extLst>
          </p:cNvPr>
          <p:cNvGrpSpPr>
            <a:grpSpLocks/>
          </p:cNvGrpSpPr>
          <p:nvPr/>
        </p:nvGrpSpPr>
        <p:grpSpPr bwMode="auto">
          <a:xfrm>
            <a:off x="5447406" y="160909"/>
            <a:ext cx="1639194" cy="449650"/>
            <a:chOff x="2076" y="3174"/>
            <a:chExt cx="3270" cy="897"/>
          </a:xfrm>
        </p:grpSpPr>
        <p:sp>
          <p:nvSpPr>
            <p:cNvPr id="26" name="Line 562">
              <a:extLst>
                <a:ext uri="{FF2B5EF4-FFF2-40B4-BE49-F238E27FC236}">
                  <a16:creationId xmlns:a16="http://schemas.microsoft.com/office/drawing/2014/main" id="{A14B8CA3-086D-C856-F2E8-23D30770392E}"/>
                </a:ext>
              </a:extLst>
            </p:cNvPr>
            <p:cNvSpPr>
              <a:spLocks noChangeShapeType="1"/>
            </p:cNvSpPr>
            <p:nvPr/>
          </p:nvSpPr>
          <p:spPr bwMode="auto">
            <a:xfrm flipV="1">
              <a:off x="4345" y="3174"/>
              <a:ext cx="0" cy="7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564">
              <a:extLst>
                <a:ext uri="{FF2B5EF4-FFF2-40B4-BE49-F238E27FC236}">
                  <a16:creationId xmlns:a16="http://schemas.microsoft.com/office/drawing/2014/main" id="{97D6305F-60BA-4F92-15BF-1812A4692254}"/>
                </a:ext>
              </a:extLst>
            </p:cNvPr>
            <p:cNvSpPr>
              <a:spLocks noChangeShapeType="1"/>
            </p:cNvSpPr>
            <p:nvPr/>
          </p:nvSpPr>
          <p:spPr bwMode="auto">
            <a:xfrm flipH="1">
              <a:off x="3765" y="3174"/>
              <a:ext cx="5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565">
              <a:extLst>
                <a:ext uri="{FF2B5EF4-FFF2-40B4-BE49-F238E27FC236}">
                  <a16:creationId xmlns:a16="http://schemas.microsoft.com/office/drawing/2014/main" id="{15762402-AA9D-3308-D308-316711E6A097}"/>
                </a:ext>
              </a:extLst>
            </p:cNvPr>
            <p:cNvSpPr>
              <a:spLocks noChangeShapeType="1"/>
            </p:cNvSpPr>
            <p:nvPr/>
          </p:nvSpPr>
          <p:spPr bwMode="auto">
            <a:xfrm flipV="1">
              <a:off x="3766" y="3178"/>
              <a:ext cx="0" cy="7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566">
              <a:extLst>
                <a:ext uri="{FF2B5EF4-FFF2-40B4-BE49-F238E27FC236}">
                  <a16:creationId xmlns:a16="http://schemas.microsoft.com/office/drawing/2014/main" id="{444B065D-9854-0074-1594-947179AF86C1}"/>
                </a:ext>
              </a:extLst>
            </p:cNvPr>
            <p:cNvSpPr>
              <a:spLocks noChangeShapeType="1"/>
            </p:cNvSpPr>
            <p:nvPr/>
          </p:nvSpPr>
          <p:spPr bwMode="auto">
            <a:xfrm flipH="1">
              <a:off x="3765" y="3708"/>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567">
              <a:extLst>
                <a:ext uri="{FF2B5EF4-FFF2-40B4-BE49-F238E27FC236}">
                  <a16:creationId xmlns:a16="http://schemas.microsoft.com/office/drawing/2014/main" id="{D699A1BE-8ADE-1777-A349-DFA84FB696A6}"/>
                </a:ext>
              </a:extLst>
            </p:cNvPr>
            <p:cNvSpPr>
              <a:spLocks noChangeShapeType="1"/>
            </p:cNvSpPr>
            <p:nvPr/>
          </p:nvSpPr>
          <p:spPr bwMode="auto">
            <a:xfrm flipH="1">
              <a:off x="3765" y="3666"/>
              <a:ext cx="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570">
              <a:extLst>
                <a:ext uri="{FF2B5EF4-FFF2-40B4-BE49-F238E27FC236}">
                  <a16:creationId xmlns:a16="http://schemas.microsoft.com/office/drawing/2014/main" id="{3573AD2F-CB8B-52D4-E625-BEC9E6C71AA4}"/>
                </a:ext>
              </a:extLst>
            </p:cNvPr>
            <p:cNvSpPr>
              <a:spLocks noChangeArrowheads="1"/>
            </p:cNvSpPr>
            <p:nvPr/>
          </p:nvSpPr>
          <p:spPr bwMode="auto">
            <a:xfrm>
              <a:off x="3781" y="3188"/>
              <a:ext cx="547" cy="46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grpSp>
          <p:nvGrpSpPr>
            <p:cNvPr id="704" name="Group 576">
              <a:extLst>
                <a:ext uri="{FF2B5EF4-FFF2-40B4-BE49-F238E27FC236}">
                  <a16:creationId xmlns:a16="http://schemas.microsoft.com/office/drawing/2014/main" id="{C39ADE5E-A762-DB77-C330-E3AF7ECD2215}"/>
                </a:ext>
              </a:extLst>
            </p:cNvPr>
            <p:cNvGrpSpPr>
              <a:grpSpLocks/>
            </p:cNvGrpSpPr>
            <p:nvPr/>
          </p:nvGrpSpPr>
          <p:grpSpPr bwMode="auto">
            <a:xfrm>
              <a:off x="3841" y="3708"/>
              <a:ext cx="88" cy="177"/>
              <a:chOff x="2120" y="2679"/>
              <a:chExt cx="66" cy="138"/>
            </a:xfrm>
          </p:grpSpPr>
          <p:sp>
            <p:nvSpPr>
              <p:cNvPr id="722" name="Line 568">
                <a:extLst>
                  <a:ext uri="{FF2B5EF4-FFF2-40B4-BE49-F238E27FC236}">
                    <a16:creationId xmlns:a16="http://schemas.microsoft.com/office/drawing/2014/main" id="{9DA2ED17-C744-5C4C-EFCC-2A02AE9268B9}"/>
                  </a:ext>
                </a:extLst>
              </p:cNvPr>
              <p:cNvSpPr>
                <a:spLocks noChangeShapeType="1"/>
              </p:cNvSpPr>
              <p:nvPr/>
            </p:nvSpPr>
            <p:spPr bwMode="auto">
              <a:xfrm flipV="1">
                <a:off x="2186"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 name="Line 572">
                <a:extLst>
                  <a:ext uri="{FF2B5EF4-FFF2-40B4-BE49-F238E27FC236}">
                    <a16:creationId xmlns:a16="http://schemas.microsoft.com/office/drawing/2014/main" id="{CC7C7D08-3D85-D434-547C-4E95BE2DFCC6}"/>
                  </a:ext>
                </a:extLst>
              </p:cNvPr>
              <p:cNvSpPr>
                <a:spLocks noChangeShapeType="1"/>
              </p:cNvSpPr>
              <p:nvPr/>
            </p:nvSpPr>
            <p:spPr bwMode="auto">
              <a:xfrm flipV="1">
                <a:off x="2120" y="2679"/>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 name="Line 573">
                <a:extLst>
                  <a:ext uri="{FF2B5EF4-FFF2-40B4-BE49-F238E27FC236}">
                    <a16:creationId xmlns:a16="http://schemas.microsoft.com/office/drawing/2014/main" id="{2D02D42F-D0C5-B309-3544-E763CADB0121}"/>
                  </a:ext>
                </a:extLst>
              </p:cNvPr>
              <p:cNvSpPr>
                <a:spLocks noChangeShapeType="1"/>
              </p:cNvSpPr>
              <p:nvPr/>
            </p:nvSpPr>
            <p:spPr bwMode="auto">
              <a:xfrm flipV="1">
                <a:off x="2135" y="2682"/>
                <a:ext cx="0" cy="1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5" name="Line 578">
              <a:extLst>
                <a:ext uri="{FF2B5EF4-FFF2-40B4-BE49-F238E27FC236}">
                  <a16:creationId xmlns:a16="http://schemas.microsoft.com/office/drawing/2014/main" id="{47A21F93-B519-8E2E-B3B7-8CC8A70BD5A8}"/>
                </a:ext>
              </a:extLst>
            </p:cNvPr>
            <p:cNvSpPr>
              <a:spLocks noChangeShapeType="1"/>
            </p:cNvSpPr>
            <p:nvPr/>
          </p:nvSpPr>
          <p:spPr bwMode="auto">
            <a:xfrm flipH="1" flipV="1">
              <a:off x="4184"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 name="Line 579">
              <a:extLst>
                <a:ext uri="{FF2B5EF4-FFF2-40B4-BE49-F238E27FC236}">
                  <a16:creationId xmlns:a16="http://schemas.microsoft.com/office/drawing/2014/main" id="{52CAF287-1F95-F54B-419D-ACD681F177AE}"/>
                </a:ext>
              </a:extLst>
            </p:cNvPr>
            <p:cNvSpPr>
              <a:spLocks noChangeShapeType="1"/>
            </p:cNvSpPr>
            <p:nvPr/>
          </p:nvSpPr>
          <p:spPr bwMode="auto">
            <a:xfrm flipH="1" flipV="1">
              <a:off x="427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 name="Line 580">
              <a:extLst>
                <a:ext uri="{FF2B5EF4-FFF2-40B4-BE49-F238E27FC236}">
                  <a16:creationId xmlns:a16="http://schemas.microsoft.com/office/drawing/2014/main" id="{261A4FC6-9620-2328-A330-ED72696D3309}"/>
                </a:ext>
              </a:extLst>
            </p:cNvPr>
            <p:cNvSpPr>
              <a:spLocks noChangeShapeType="1"/>
            </p:cNvSpPr>
            <p:nvPr/>
          </p:nvSpPr>
          <p:spPr bwMode="auto">
            <a:xfrm flipH="1" flipV="1">
              <a:off x="4252" y="3708"/>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 name="Line 582">
              <a:extLst>
                <a:ext uri="{FF2B5EF4-FFF2-40B4-BE49-F238E27FC236}">
                  <a16:creationId xmlns:a16="http://schemas.microsoft.com/office/drawing/2014/main" id="{0F921302-1C56-04FD-AE87-0F6A087113F1}"/>
                </a:ext>
              </a:extLst>
            </p:cNvPr>
            <p:cNvSpPr>
              <a:spLocks noChangeShapeType="1"/>
            </p:cNvSpPr>
            <p:nvPr/>
          </p:nvSpPr>
          <p:spPr bwMode="auto">
            <a:xfrm>
              <a:off x="3766" y="3885"/>
              <a:ext cx="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9" name="Line 583">
              <a:extLst>
                <a:ext uri="{FF2B5EF4-FFF2-40B4-BE49-F238E27FC236}">
                  <a16:creationId xmlns:a16="http://schemas.microsoft.com/office/drawing/2014/main" id="{9B4C9380-04B7-9DD2-BB09-AB8F74D0F3ED}"/>
                </a:ext>
              </a:extLst>
            </p:cNvPr>
            <p:cNvSpPr>
              <a:spLocks noChangeShapeType="1"/>
            </p:cNvSpPr>
            <p:nvPr/>
          </p:nvSpPr>
          <p:spPr bwMode="auto">
            <a:xfrm>
              <a:off x="3858"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0" name="Line 584">
              <a:extLst>
                <a:ext uri="{FF2B5EF4-FFF2-40B4-BE49-F238E27FC236}">
                  <a16:creationId xmlns:a16="http://schemas.microsoft.com/office/drawing/2014/main" id="{3033CF2B-D97A-8E44-BC0F-6D1927B2D39D}"/>
                </a:ext>
              </a:extLst>
            </p:cNvPr>
            <p:cNvSpPr>
              <a:spLocks noChangeShapeType="1"/>
            </p:cNvSpPr>
            <p:nvPr/>
          </p:nvSpPr>
          <p:spPr bwMode="auto">
            <a:xfrm>
              <a:off x="4181" y="3885"/>
              <a:ext cx="6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1" name="Line 585">
              <a:extLst>
                <a:ext uri="{FF2B5EF4-FFF2-40B4-BE49-F238E27FC236}">
                  <a16:creationId xmlns:a16="http://schemas.microsoft.com/office/drawing/2014/main" id="{EACD2E3F-E032-8AE6-96B4-41925F73886D}"/>
                </a:ext>
              </a:extLst>
            </p:cNvPr>
            <p:cNvSpPr>
              <a:spLocks noChangeShapeType="1"/>
            </p:cNvSpPr>
            <p:nvPr/>
          </p:nvSpPr>
          <p:spPr bwMode="auto">
            <a:xfrm>
              <a:off x="4273" y="3885"/>
              <a:ext cx="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2" name="Oval 586">
              <a:extLst>
                <a:ext uri="{FF2B5EF4-FFF2-40B4-BE49-F238E27FC236}">
                  <a16:creationId xmlns:a16="http://schemas.microsoft.com/office/drawing/2014/main" id="{CC653FE5-F588-4492-DF3F-AA97147794DE}"/>
                </a:ext>
              </a:extLst>
            </p:cNvPr>
            <p:cNvSpPr>
              <a:spLocks noChangeArrowheads="1"/>
            </p:cNvSpPr>
            <p:nvPr/>
          </p:nvSpPr>
          <p:spPr bwMode="auto">
            <a:xfrm>
              <a:off x="4006" y="3754"/>
              <a:ext cx="104" cy="9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endParaRPr lang="en-US" altLang="en-US"/>
            </a:p>
          </p:txBody>
        </p:sp>
        <p:sp>
          <p:nvSpPr>
            <p:cNvPr id="713" name="Line 587">
              <a:extLst>
                <a:ext uri="{FF2B5EF4-FFF2-40B4-BE49-F238E27FC236}">
                  <a16:creationId xmlns:a16="http://schemas.microsoft.com/office/drawing/2014/main" id="{CC922A2F-161D-C1D3-06AD-03D62B02D756}"/>
                </a:ext>
              </a:extLst>
            </p:cNvPr>
            <p:cNvSpPr>
              <a:spLocks noChangeShapeType="1"/>
            </p:cNvSpPr>
            <p:nvPr/>
          </p:nvSpPr>
          <p:spPr bwMode="auto">
            <a:xfrm>
              <a:off x="3926" y="3800"/>
              <a:ext cx="8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4" name="Line 588">
              <a:extLst>
                <a:ext uri="{FF2B5EF4-FFF2-40B4-BE49-F238E27FC236}">
                  <a16:creationId xmlns:a16="http://schemas.microsoft.com/office/drawing/2014/main" id="{AEC34340-81A4-9DBC-7AA9-E7F58C2AF4A4}"/>
                </a:ext>
              </a:extLst>
            </p:cNvPr>
            <p:cNvSpPr>
              <a:spLocks noChangeShapeType="1"/>
            </p:cNvSpPr>
            <p:nvPr/>
          </p:nvSpPr>
          <p:spPr bwMode="auto">
            <a:xfrm>
              <a:off x="4106" y="3800"/>
              <a:ext cx="7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 name="Line 593">
              <a:extLst>
                <a:ext uri="{FF2B5EF4-FFF2-40B4-BE49-F238E27FC236}">
                  <a16:creationId xmlns:a16="http://schemas.microsoft.com/office/drawing/2014/main" id="{30D72296-909B-F606-D380-DC8D3584B66A}"/>
                </a:ext>
              </a:extLst>
            </p:cNvPr>
            <p:cNvSpPr>
              <a:spLocks noChangeShapeType="1"/>
            </p:cNvSpPr>
            <p:nvPr/>
          </p:nvSpPr>
          <p:spPr bwMode="auto">
            <a:xfrm>
              <a:off x="2894" y="3884"/>
              <a:ext cx="162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 name="Line 187">
              <a:extLst>
                <a:ext uri="{FF2B5EF4-FFF2-40B4-BE49-F238E27FC236}">
                  <a16:creationId xmlns:a16="http://schemas.microsoft.com/office/drawing/2014/main" id="{AD9969FB-4317-D4D5-77BF-859DB641B6D6}"/>
                </a:ext>
              </a:extLst>
            </p:cNvPr>
            <p:cNvSpPr>
              <a:spLocks noChangeShapeType="1"/>
            </p:cNvSpPr>
            <p:nvPr/>
          </p:nvSpPr>
          <p:spPr bwMode="auto">
            <a:xfrm>
              <a:off x="452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 name="Line 188">
              <a:extLst>
                <a:ext uri="{FF2B5EF4-FFF2-40B4-BE49-F238E27FC236}">
                  <a16:creationId xmlns:a16="http://schemas.microsoft.com/office/drawing/2014/main" id="{F304610D-9A58-19FC-F3D1-D8EEEF65A77F}"/>
                </a:ext>
              </a:extLst>
            </p:cNvPr>
            <p:cNvSpPr>
              <a:spLocks noChangeShapeType="1"/>
            </p:cNvSpPr>
            <p:nvPr/>
          </p:nvSpPr>
          <p:spPr bwMode="auto">
            <a:xfrm flipH="1">
              <a:off x="2580"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 name="Line 189">
              <a:extLst>
                <a:ext uri="{FF2B5EF4-FFF2-40B4-BE49-F238E27FC236}">
                  <a16:creationId xmlns:a16="http://schemas.microsoft.com/office/drawing/2014/main" id="{8C8BACEE-D281-B116-C695-411BF433C1EF}"/>
                </a:ext>
              </a:extLst>
            </p:cNvPr>
            <p:cNvSpPr>
              <a:spLocks noChangeShapeType="1"/>
            </p:cNvSpPr>
            <p:nvPr/>
          </p:nvSpPr>
          <p:spPr bwMode="auto">
            <a:xfrm>
              <a:off x="4836" y="4071"/>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 name="Line 190">
              <a:extLst>
                <a:ext uri="{FF2B5EF4-FFF2-40B4-BE49-F238E27FC236}">
                  <a16:creationId xmlns:a16="http://schemas.microsoft.com/office/drawing/2014/main" id="{AE34DD8D-B922-F0AF-7052-04D54C665115}"/>
                </a:ext>
              </a:extLst>
            </p:cNvPr>
            <p:cNvSpPr>
              <a:spLocks noChangeShapeType="1"/>
            </p:cNvSpPr>
            <p:nvPr/>
          </p:nvSpPr>
          <p:spPr bwMode="auto">
            <a:xfrm flipH="1">
              <a:off x="5034" y="3888"/>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 name="Line 191">
              <a:extLst>
                <a:ext uri="{FF2B5EF4-FFF2-40B4-BE49-F238E27FC236}">
                  <a16:creationId xmlns:a16="http://schemas.microsoft.com/office/drawing/2014/main" id="{2DCACD63-7AAF-FB99-D1BD-0B7773FF6DE5}"/>
                </a:ext>
              </a:extLst>
            </p:cNvPr>
            <p:cNvSpPr>
              <a:spLocks noChangeShapeType="1"/>
            </p:cNvSpPr>
            <p:nvPr/>
          </p:nvSpPr>
          <p:spPr bwMode="auto">
            <a:xfrm>
              <a:off x="2076" y="3882"/>
              <a:ext cx="312" cy="1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 name="Line 192">
              <a:extLst>
                <a:ext uri="{FF2B5EF4-FFF2-40B4-BE49-F238E27FC236}">
                  <a16:creationId xmlns:a16="http://schemas.microsoft.com/office/drawing/2014/main" id="{3D3D93E7-DDFB-C294-6A6C-697C52DA51FD}"/>
                </a:ext>
              </a:extLst>
            </p:cNvPr>
            <p:cNvSpPr>
              <a:spLocks noChangeShapeType="1"/>
            </p:cNvSpPr>
            <p:nvPr/>
          </p:nvSpPr>
          <p:spPr bwMode="auto">
            <a:xfrm>
              <a:off x="2388" y="4065"/>
              <a:ext cx="19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0" name="TextBox 729">
            <a:extLst>
              <a:ext uri="{FF2B5EF4-FFF2-40B4-BE49-F238E27FC236}">
                <a16:creationId xmlns:a16="http://schemas.microsoft.com/office/drawing/2014/main" id="{1862E6CB-9AA8-D476-91C7-63C45B8CF5B5}"/>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W.156</a:t>
            </a:r>
          </a:p>
        </p:txBody>
      </p:sp>
      <p:pic>
        <p:nvPicPr>
          <p:cNvPr id="733" name="Picture 5">
            <a:extLst>
              <a:ext uri="{FF2B5EF4-FFF2-40B4-BE49-F238E27FC236}">
                <a16:creationId xmlns:a16="http://schemas.microsoft.com/office/drawing/2014/main" id="{B5759202-C0E8-C459-0560-D7F7FEB4734B}"/>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3344" y="1241032"/>
            <a:ext cx="8998132" cy="2743201"/>
          </a:xfrm>
          <a:prstGeom prst="rect">
            <a:avLst/>
          </a:prstGeom>
          <a:solidFill>
            <a:schemeClr val="bg1"/>
          </a:solidFill>
          <a:ln>
            <a:noFill/>
          </a:ln>
        </p:spPr>
      </p:pic>
      <p:sp>
        <p:nvSpPr>
          <p:cNvPr id="734" name="Rectangle 733">
            <a:extLst>
              <a:ext uri="{FF2B5EF4-FFF2-40B4-BE49-F238E27FC236}">
                <a16:creationId xmlns:a16="http://schemas.microsoft.com/office/drawing/2014/main" id="{170DEF5D-110D-2437-7DFA-BB0F53DDE53D}"/>
              </a:ext>
            </a:extLst>
          </p:cNvPr>
          <p:cNvSpPr/>
          <p:nvPr/>
        </p:nvSpPr>
        <p:spPr>
          <a:xfrm>
            <a:off x="1428590" y="2198585"/>
            <a:ext cx="574829" cy="60951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Trapezoid 2">
            <a:extLst>
              <a:ext uri="{FF2B5EF4-FFF2-40B4-BE49-F238E27FC236}">
                <a16:creationId xmlns:a16="http://schemas.microsoft.com/office/drawing/2014/main" id="{9B076CDC-F941-0348-A35E-CFC000FB591D}"/>
              </a:ext>
            </a:extLst>
          </p:cNvPr>
          <p:cNvSpPr/>
          <p:nvPr/>
        </p:nvSpPr>
        <p:spPr>
          <a:xfrm>
            <a:off x="2602084" y="2199798"/>
            <a:ext cx="4046604" cy="361183"/>
          </a:xfrm>
          <a:custGeom>
            <a:avLst/>
            <a:gdLst>
              <a:gd name="connsiteX0" fmla="*/ 0 w 3429000"/>
              <a:gd name="connsiteY0" fmla="*/ 889605 h 889605"/>
              <a:gd name="connsiteX1" fmla="*/ 222401 w 3429000"/>
              <a:gd name="connsiteY1" fmla="*/ 0 h 889605"/>
              <a:gd name="connsiteX2" fmla="*/ 3206599 w 3429000"/>
              <a:gd name="connsiteY2" fmla="*/ 0 h 889605"/>
              <a:gd name="connsiteX3" fmla="*/ 3429000 w 3429000"/>
              <a:gd name="connsiteY3" fmla="*/ 889605 h 889605"/>
              <a:gd name="connsiteX4" fmla="*/ 0 w 3429000"/>
              <a:gd name="connsiteY4" fmla="*/ 889605 h 889605"/>
              <a:gd name="connsiteX0" fmla="*/ 0 w 3994609"/>
              <a:gd name="connsiteY0" fmla="*/ 889605 h 889605"/>
              <a:gd name="connsiteX1" fmla="*/ 222401 w 3994609"/>
              <a:gd name="connsiteY1" fmla="*/ 0 h 889605"/>
              <a:gd name="connsiteX2" fmla="*/ 3206599 w 3994609"/>
              <a:gd name="connsiteY2" fmla="*/ 0 h 889605"/>
              <a:gd name="connsiteX3" fmla="*/ 3994609 w 3994609"/>
              <a:gd name="connsiteY3" fmla="*/ 361704 h 889605"/>
              <a:gd name="connsiteX4" fmla="*/ 0 w 3994609"/>
              <a:gd name="connsiteY4" fmla="*/ 889605 h 889605"/>
              <a:gd name="connsiteX0" fmla="*/ 0 w 4032316"/>
              <a:gd name="connsiteY0" fmla="*/ 220302 h 361704"/>
              <a:gd name="connsiteX1" fmla="*/ 260108 w 4032316"/>
              <a:gd name="connsiteY1" fmla="*/ 0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20302 h 361704"/>
              <a:gd name="connsiteX1" fmla="*/ 703168 w 4032316"/>
              <a:gd name="connsiteY1" fmla="*/ 113122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20302 h 361704"/>
              <a:gd name="connsiteX1" fmla="*/ 590046 w 4032316"/>
              <a:gd name="connsiteY1" fmla="*/ 1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37060 h 378462"/>
              <a:gd name="connsiteX1" fmla="*/ 590046 w 4032316"/>
              <a:gd name="connsiteY1" fmla="*/ 16759 h 378462"/>
              <a:gd name="connsiteX2" fmla="*/ 3244306 w 4032316"/>
              <a:gd name="connsiteY2" fmla="*/ 16758 h 378462"/>
              <a:gd name="connsiteX3" fmla="*/ 4032316 w 4032316"/>
              <a:gd name="connsiteY3" fmla="*/ 378462 h 378462"/>
              <a:gd name="connsiteX4" fmla="*/ 0 w 4032316"/>
              <a:gd name="connsiteY4" fmla="*/ 237060 h 378462"/>
              <a:gd name="connsiteX0" fmla="*/ 0 w 4032316"/>
              <a:gd name="connsiteY0" fmla="*/ 220302 h 361704"/>
              <a:gd name="connsiteX1" fmla="*/ 1570434 w 4032316"/>
              <a:gd name="connsiteY1" fmla="*/ 84843 h 361704"/>
              <a:gd name="connsiteX2" fmla="*/ 3244306 w 4032316"/>
              <a:gd name="connsiteY2" fmla="*/ 0 h 361704"/>
              <a:gd name="connsiteX3" fmla="*/ 4032316 w 4032316"/>
              <a:gd name="connsiteY3" fmla="*/ 361704 h 361704"/>
              <a:gd name="connsiteX4" fmla="*/ 0 w 4032316"/>
              <a:gd name="connsiteY4" fmla="*/ 220302 h 361704"/>
              <a:gd name="connsiteX0" fmla="*/ 0 w 4032316"/>
              <a:gd name="connsiteY0" fmla="*/ 252116 h 393518"/>
              <a:gd name="connsiteX1" fmla="*/ 656034 w 4032316"/>
              <a:gd name="connsiteY1" fmla="*/ 12962 h 393518"/>
              <a:gd name="connsiteX2" fmla="*/ 3244306 w 4032316"/>
              <a:gd name="connsiteY2" fmla="*/ 31814 h 393518"/>
              <a:gd name="connsiteX3" fmla="*/ 4032316 w 4032316"/>
              <a:gd name="connsiteY3" fmla="*/ 393518 h 393518"/>
              <a:gd name="connsiteX4" fmla="*/ 0 w 4032316"/>
              <a:gd name="connsiteY4" fmla="*/ 252116 h 393518"/>
              <a:gd name="connsiteX0" fmla="*/ 0 w 4032316"/>
              <a:gd name="connsiteY0" fmla="*/ 242239 h 383641"/>
              <a:gd name="connsiteX1" fmla="*/ 656034 w 4032316"/>
              <a:gd name="connsiteY1" fmla="*/ 3085 h 383641"/>
              <a:gd name="connsiteX2" fmla="*/ 3055770 w 4032316"/>
              <a:gd name="connsiteY2" fmla="*/ 285888 h 383641"/>
              <a:gd name="connsiteX3" fmla="*/ 4032316 w 4032316"/>
              <a:gd name="connsiteY3" fmla="*/ 383641 h 383641"/>
              <a:gd name="connsiteX4" fmla="*/ 0 w 4032316"/>
              <a:gd name="connsiteY4" fmla="*/ 242239 h 383641"/>
              <a:gd name="connsiteX0" fmla="*/ 0 w 4032316"/>
              <a:gd name="connsiteY0" fmla="*/ 253775 h 395177"/>
              <a:gd name="connsiteX1" fmla="*/ 656034 w 4032316"/>
              <a:gd name="connsiteY1" fmla="*/ 14621 h 395177"/>
              <a:gd name="connsiteX2" fmla="*/ 3216026 w 4032316"/>
              <a:gd name="connsiteY2" fmla="*/ 24047 h 395177"/>
              <a:gd name="connsiteX3" fmla="*/ 4032316 w 4032316"/>
              <a:gd name="connsiteY3" fmla="*/ 395177 h 395177"/>
              <a:gd name="connsiteX4" fmla="*/ 0 w 4032316"/>
              <a:gd name="connsiteY4" fmla="*/ 253775 h 395177"/>
              <a:gd name="connsiteX0" fmla="*/ 0 w 4032316"/>
              <a:gd name="connsiteY0" fmla="*/ 253775 h 395177"/>
              <a:gd name="connsiteX1" fmla="*/ 656034 w 4032316"/>
              <a:gd name="connsiteY1" fmla="*/ 14621 h 395177"/>
              <a:gd name="connsiteX2" fmla="*/ 3216026 w 4032316"/>
              <a:gd name="connsiteY2" fmla="*/ 24047 h 395177"/>
              <a:gd name="connsiteX3" fmla="*/ 3912909 w 4032316"/>
              <a:gd name="connsiteY3" fmla="*/ 268701 h 395177"/>
              <a:gd name="connsiteX4" fmla="*/ 4032316 w 4032316"/>
              <a:gd name="connsiteY4" fmla="*/ 395177 h 395177"/>
              <a:gd name="connsiteX5" fmla="*/ 0 w 4032316"/>
              <a:gd name="connsiteY5" fmla="*/ 253775 h 395177"/>
              <a:gd name="connsiteX0" fmla="*/ 0 w 4032316"/>
              <a:gd name="connsiteY0" fmla="*/ 255341 h 396743"/>
              <a:gd name="connsiteX1" fmla="*/ 656034 w 4032316"/>
              <a:gd name="connsiteY1" fmla="*/ 16187 h 396743"/>
              <a:gd name="connsiteX2" fmla="*/ 3320801 w 4032316"/>
              <a:gd name="connsiteY2" fmla="*/ 18469 h 396743"/>
              <a:gd name="connsiteX3" fmla="*/ 3912909 w 4032316"/>
              <a:gd name="connsiteY3" fmla="*/ 270267 h 396743"/>
              <a:gd name="connsiteX4" fmla="*/ 4032316 w 4032316"/>
              <a:gd name="connsiteY4" fmla="*/ 396743 h 396743"/>
              <a:gd name="connsiteX5" fmla="*/ 0 w 4032316"/>
              <a:gd name="connsiteY5" fmla="*/ 255341 h 396743"/>
              <a:gd name="connsiteX0" fmla="*/ 0 w 4068035"/>
              <a:gd name="connsiteY0" fmla="*/ 255341 h 363406"/>
              <a:gd name="connsiteX1" fmla="*/ 656034 w 4068035"/>
              <a:gd name="connsiteY1" fmla="*/ 16187 h 363406"/>
              <a:gd name="connsiteX2" fmla="*/ 3320801 w 4068035"/>
              <a:gd name="connsiteY2" fmla="*/ 18469 h 363406"/>
              <a:gd name="connsiteX3" fmla="*/ 3912909 w 4068035"/>
              <a:gd name="connsiteY3" fmla="*/ 270267 h 363406"/>
              <a:gd name="connsiteX4" fmla="*/ 4068035 w 4068035"/>
              <a:gd name="connsiteY4" fmla="*/ 363406 h 363406"/>
              <a:gd name="connsiteX5" fmla="*/ 0 w 4068035"/>
              <a:gd name="connsiteY5" fmla="*/ 255341 h 363406"/>
              <a:gd name="connsiteX0" fmla="*/ 0 w 4068035"/>
              <a:gd name="connsiteY0" fmla="*/ 255341 h 363406"/>
              <a:gd name="connsiteX1" fmla="*/ 656034 w 4068035"/>
              <a:gd name="connsiteY1" fmla="*/ 16187 h 363406"/>
              <a:gd name="connsiteX2" fmla="*/ 3320801 w 4068035"/>
              <a:gd name="connsiteY2" fmla="*/ 18469 h 363406"/>
              <a:gd name="connsiteX3" fmla="*/ 3812896 w 4068035"/>
              <a:gd name="connsiteY3" fmla="*/ 201211 h 363406"/>
              <a:gd name="connsiteX4" fmla="*/ 4068035 w 4068035"/>
              <a:gd name="connsiteY4" fmla="*/ 363406 h 363406"/>
              <a:gd name="connsiteX5" fmla="*/ 0 w 4068035"/>
              <a:gd name="connsiteY5" fmla="*/ 255341 h 363406"/>
              <a:gd name="connsiteX0" fmla="*/ 0 w 4063273"/>
              <a:gd name="connsiteY0" fmla="*/ 198191 h 363406"/>
              <a:gd name="connsiteX1" fmla="*/ 651272 w 4063273"/>
              <a:gd name="connsiteY1" fmla="*/ 16187 h 363406"/>
              <a:gd name="connsiteX2" fmla="*/ 3316039 w 4063273"/>
              <a:gd name="connsiteY2" fmla="*/ 18469 h 363406"/>
              <a:gd name="connsiteX3" fmla="*/ 3808134 w 4063273"/>
              <a:gd name="connsiteY3" fmla="*/ 201211 h 363406"/>
              <a:gd name="connsiteX4" fmla="*/ 4063273 w 4063273"/>
              <a:gd name="connsiteY4" fmla="*/ 363406 h 363406"/>
              <a:gd name="connsiteX5" fmla="*/ 0 w 4063273"/>
              <a:gd name="connsiteY5" fmla="*/ 198191 h 363406"/>
              <a:gd name="connsiteX0" fmla="*/ 0 w 4065654"/>
              <a:gd name="connsiteY0" fmla="*/ 207716 h 363406"/>
              <a:gd name="connsiteX1" fmla="*/ 653653 w 4065654"/>
              <a:gd name="connsiteY1" fmla="*/ 16187 h 363406"/>
              <a:gd name="connsiteX2" fmla="*/ 3318420 w 4065654"/>
              <a:gd name="connsiteY2" fmla="*/ 18469 h 363406"/>
              <a:gd name="connsiteX3" fmla="*/ 3810515 w 4065654"/>
              <a:gd name="connsiteY3" fmla="*/ 201211 h 363406"/>
              <a:gd name="connsiteX4" fmla="*/ 4065654 w 4065654"/>
              <a:gd name="connsiteY4" fmla="*/ 363406 h 363406"/>
              <a:gd name="connsiteX5" fmla="*/ 0 w 4065654"/>
              <a:gd name="connsiteY5" fmla="*/ 207716 h 363406"/>
              <a:gd name="connsiteX0" fmla="*/ 0 w 4065654"/>
              <a:gd name="connsiteY0" fmla="*/ 211400 h 367090"/>
              <a:gd name="connsiteX1" fmla="*/ 508397 w 4065654"/>
              <a:gd name="connsiteY1" fmla="*/ 15109 h 367090"/>
              <a:gd name="connsiteX2" fmla="*/ 3318420 w 4065654"/>
              <a:gd name="connsiteY2" fmla="*/ 22153 h 367090"/>
              <a:gd name="connsiteX3" fmla="*/ 3810515 w 4065654"/>
              <a:gd name="connsiteY3" fmla="*/ 204895 h 367090"/>
              <a:gd name="connsiteX4" fmla="*/ 4065654 w 4065654"/>
              <a:gd name="connsiteY4" fmla="*/ 367090 h 367090"/>
              <a:gd name="connsiteX5" fmla="*/ 0 w 4065654"/>
              <a:gd name="connsiteY5" fmla="*/ 211400 h 367090"/>
              <a:gd name="connsiteX0" fmla="*/ 0 w 4065654"/>
              <a:gd name="connsiteY0" fmla="*/ 229305 h 384995"/>
              <a:gd name="connsiteX1" fmla="*/ 508397 w 4065654"/>
              <a:gd name="connsiteY1" fmla="*/ 33014 h 384995"/>
              <a:gd name="connsiteX2" fmla="*/ 3318420 w 4065654"/>
              <a:gd name="connsiteY2" fmla="*/ 40058 h 384995"/>
              <a:gd name="connsiteX3" fmla="*/ 3810515 w 4065654"/>
              <a:gd name="connsiteY3" fmla="*/ 222800 h 384995"/>
              <a:gd name="connsiteX4" fmla="*/ 4065654 w 4065654"/>
              <a:gd name="connsiteY4" fmla="*/ 384995 h 384995"/>
              <a:gd name="connsiteX5" fmla="*/ 0 w 4065654"/>
              <a:gd name="connsiteY5" fmla="*/ 229305 h 384995"/>
              <a:gd name="connsiteX0" fmla="*/ 0 w 4046604"/>
              <a:gd name="connsiteY0" fmla="*/ 229305 h 361183"/>
              <a:gd name="connsiteX1" fmla="*/ 508397 w 4046604"/>
              <a:gd name="connsiteY1" fmla="*/ 33014 h 361183"/>
              <a:gd name="connsiteX2" fmla="*/ 3318420 w 4046604"/>
              <a:gd name="connsiteY2" fmla="*/ 40058 h 361183"/>
              <a:gd name="connsiteX3" fmla="*/ 3810515 w 4046604"/>
              <a:gd name="connsiteY3" fmla="*/ 222800 h 361183"/>
              <a:gd name="connsiteX4" fmla="*/ 4046604 w 4046604"/>
              <a:gd name="connsiteY4" fmla="*/ 361183 h 361183"/>
              <a:gd name="connsiteX5" fmla="*/ 0 w 4046604"/>
              <a:gd name="connsiteY5" fmla="*/ 229305 h 36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6604" h="361183">
                <a:moveTo>
                  <a:pt x="0" y="229305"/>
                </a:moveTo>
                <a:lnTo>
                  <a:pt x="508397" y="33014"/>
                </a:lnTo>
                <a:cubicBezTo>
                  <a:pt x="1969167" y="-45176"/>
                  <a:pt x="2433667" y="40058"/>
                  <a:pt x="3318420" y="40058"/>
                </a:cubicBezTo>
                <a:cubicBezTo>
                  <a:pt x="3428166" y="90187"/>
                  <a:pt x="3700769" y="172671"/>
                  <a:pt x="3810515" y="222800"/>
                </a:cubicBezTo>
                <a:lnTo>
                  <a:pt x="4046604" y="361183"/>
                </a:lnTo>
                <a:lnTo>
                  <a:pt x="0" y="229305"/>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ectangle 3">
            <a:extLst>
              <a:ext uri="{FF2B5EF4-FFF2-40B4-BE49-F238E27FC236}">
                <a16:creationId xmlns:a16="http://schemas.microsoft.com/office/drawing/2014/main" id="{5DEA221A-FA38-8467-FFD7-774DEC662DDF}"/>
              </a:ext>
            </a:extLst>
          </p:cNvPr>
          <p:cNvSpPr/>
          <p:nvPr/>
        </p:nvSpPr>
        <p:spPr>
          <a:xfrm>
            <a:off x="2308798" y="2429277"/>
            <a:ext cx="4642937" cy="366710"/>
          </a:xfrm>
          <a:custGeom>
            <a:avLst/>
            <a:gdLst>
              <a:gd name="connsiteX0" fmla="*/ 0 w 4028574"/>
              <a:gd name="connsiteY0" fmla="*/ 0 h 317860"/>
              <a:gd name="connsiteX1" fmla="*/ 4028574 w 4028574"/>
              <a:gd name="connsiteY1" fmla="*/ 0 h 317860"/>
              <a:gd name="connsiteX2" fmla="*/ 4028574 w 4028574"/>
              <a:gd name="connsiteY2" fmla="*/ 317860 h 317860"/>
              <a:gd name="connsiteX3" fmla="*/ 0 w 4028574"/>
              <a:gd name="connsiteY3" fmla="*/ 317860 h 317860"/>
              <a:gd name="connsiteX4" fmla="*/ 0 w 4028574"/>
              <a:gd name="connsiteY4" fmla="*/ 0 h 317860"/>
              <a:gd name="connsiteX0" fmla="*/ 0 w 4028574"/>
              <a:gd name="connsiteY0" fmla="*/ 0 h 317860"/>
              <a:gd name="connsiteX1" fmla="*/ 3915452 w 4028574"/>
              <a:gd name="connsiteY1" fmla="*/ 28280 h 317860"/>
              <a:gd name="connsiteX2" fmla="*/ 4028574 w 4028574"/>
              <a:gd name="connsiteY2" fmla="*/ 317860 h 317860"/>
              <a:gd name="connsiteX3" fmla="*/ 0 w 4028574"/>
              <a:gd name="connsiteY3" fmla="*/ 317860 h 317860"/>
              <a:gd name="connsiteX4" fmla="*/ 0 w 4028574"/>
              <a:gd name="connsiteY4" fmla="*/ 0 h 317860"/>
              <a:gd name="connsiteX0" fmla="*/ 0 w 4066281"/>
              <a:gd name="connsiteY0" fmla="*/ 0 h 317860"/>
              <a:gd name="connsiteX1" fmla="*/ 4066281 w 4066281"/>
              <a:gd name="connsiteY1" fmla="*/ 160255 h 317860"/>
              <a:gd name="connsiteX2" fmla="*/ 4028574 w 4066281"/>
              <a:gd name="connsiteY2" fmla="*/ 317860 h 317860"/>
              <a:gd name="connsiteX3" fmla="*/ 0 w 4066281"/>
              <a:gd name="connsiteY3" fmla="*/ 317860 h 317860"/>
              <a:gd name="connsiteX4" fmla="*/ 0 w 4066281"/>
              <a:gd name="connsiteY4" fmla="*/ 0 h 317860"/>
              <a:gd name="connsiteX0" fmla="*/ 20066 w 4086347"/>
              <a:gd name="connsiteY0" fmla="*/ 0 h 346435"/>
              <a:gd name="connsiteX1" fmla="*/ 4086347 w 4086347"/>
              <a:gd name="connsiteY1" fmla="*/ 160255 h 346435"/>
              <a:gd name="connsiteX2" fmla="*/ 4048640 w 4086347"/>
              <a:gd name="connsiteY2" fmla="*/ 317860 h 346435"/>
              <a:gd name="connsiteX3" fmla="*/ 0 w 4086347"/>
              <a:gd name="connsiteY3" fmla="*/ 346435 h 346435"/>
              <a:gd name="connsiteX4" fmla="*/ 20066 w 4086347"/>
              <a:gd name="connsiteY4" fmla="*/ 0 h 346435"/>
              <a:gd name="connsiteX0" fmla="*/ 11148 w 4086347"/>
              <a:gd name="connsiteY0" fmla="*/ 0 h 363104"/>
              <a:gd name="connsiteX1" fmla="*/ 4086347 w 4086347"/>
              <a:gd name="connsiteY1" fmla="*/ 176924 h 363104"/>
              <a:gd name="connsiteX2" fmla="*/ 4048640 w 4086347"/>
              <a:gd name="connsiteY2" fmla="*/ 334529 h 363104"/>
              <a:gd name="connsiteX3" fmla="*/ 0 w 4086347"/>
              <a:gd name="connsiteY3" fmla="*/ 363104 h 363104"/>
              <a:gd name="connsiteX4" fmla="*/ 11148 w 4086347"/>
              <a:gd name="connsiteY4" fmla="*/ 0 h 363104"/>
              <a:gd name="connsiteX0" fmla="*/ 4460 w 4079659"/>
              <a:gd name="connsiteY0" fmla="*/ 0 h 360723"/>
              <a:gd name="connsiteX1" fmla="*/ 4079659 w 4079659"/>
              <a:gd name="connsiteY1" fmla="*/ 176924 h 360723"/>
              <a:gd name="connsiteX2" fmla="*/ 4041952 w 4079659"/>
              <a:gd name="connsiteY2" fmla="*/ 334529 h 360723"/>
              <a:gd name="connsiteX3" fmla="*/ 0 w 4079659"/>
              <a:gd name="connsiteY3" fmla="*/ 360723 h 360723"/>
              <a:gd name="connsiteX4" fmla="*/ 4460 w 4079659"/>
              <a:gd name="connsiteY4" fmla="*/ 0 h 360723"/>
              <a:gd name="connsiteX0" fmla="*/ 4460 w 4079659"/>
              <a:gd name="connsiteY0" fmla="*/ 0 h 360723"/>
              <a:gd name="connsiteX1" fmla="*/ 403553 w 4079659"/>
              <a:gd name="connsiteY1" fmla="*/ 15443 h 360723"/>
              <a:gd name="connsiteX2" fmla="*/ 4079659 w 4079659"/>
              <a:gd name="connsiteY2" fmla="*/ 176924 h 360723"/>
              <a:gd name="connsiteX3" fmla="*/ 4041952 w 4079659"/>
              <a:gd name="connsiteY3" fmla="*/ 334529 h 360723"/>
              <a:gd name="connsiteX4" fmla="*/ 0 w 4079659"/>
              <a:gd name="connsiteY4" fmla="*/ 360723 h 360723"/>
              <a:gd name="connsiteX5" fmla="*/ 4460 w 4079659"/>
              <a:gd name="connsiteY5" fmla="*/ 0 h 360723"/>
              <a:gd name="connsiteX0" fmla="*/ 4460 w 4079659"/>
              <a:gd name="connsiteY0" fmla="*/ 1225 h 361948"/>
              <a:gd name="connsiteX1" fmla="*/ 276467 w 4079659"/>
              <a:gd name="connsiteY1" fmla="*/ 0 h 361948"/>
              <a:gd name="connsiteX2" fmla="*/ 4079659 w 4079659"/>
              <a:gd name="connsiteY2" fmla="*/ 178149 h 361948"/>
              <a:gd name="connsiteX3" fmla="*/ 4041952 w 4079659"/>
              <a:gd name="connsiteY3" fmla="*/ 335754 h 361948"/>
              <a:gd name="connsiteX4" fmla="*/ 0 w 4079659"/>
              <a:gd name="connsiteY4" fmla="*/ 361948 h 361948"/>
              <a:gd name="connsiteX5" fmla="*/ 4460 w 4079659"/>
              <a:gd name="connsiteY5" fmla="*/ 1225 h 361948"/>
              <a:gd name="connsiteX0" fmla="*/ 4460 w 4079659"/>
              <a:gd name="connsiteY0" fmla="*/ 1225 h 361948"/>
              <a:gd name="connsiteX1" fmla="*/ 276467 w 4079659"/>
              <a:gd name="connsiteY1" fmla="*/ 0 h 361948"/>
              <a:gd name="connsiteX2" fmla="*/ 4079659 w 4079659"/>
              <a:gd name="connsiteY2" fmla="*/ 178149 h 361948"/>
              <a:gd name="connsiteX3" fmla="*/ 4039723 w 4079659"/>
              <a:gd name="connsiteY3" fmla="*/ 359566 h 361948"/>
              <a:gd name="connsiteX4" fmla="*/ 0 w 4079659"/>
              <a:gd name="connsiteY4" fmla="*/ 361948 h 361948"/>
              <a:gd name="connsiteX5" fmla="*/ 4460 w 4079659"/>
              <a:gd name="connsiteY5" fmla="*/ 1225 h 361948"/>
              <a:gd name="connsiteX0" fmla="*/ 4460 w 4356324"/>
              <a:gd name="connsiteY0" fmla="*/ 1225 h 361948"/>
              <a:gd name="connsiteX1" fmla="*/ 276467 w 4356324"/>
              <a:gd name="connsiteY1" fmla="*/ 0 h 361948"/>
              <a:gd name="connsiteX2" fmla="*/ 4079659 w 4356324"/>
              <a:gd name="connsiteY2" fmla="*/ 178149 h 361948"/>
              <a:gd name="connsiteX3" fmla="*/ 4356324 w 4356324"/>
              <a:gd name="connsiteY3" fmla="*/ 347660 h 361948"/>
              <a:gd name="connsiteX4" fmla="*/ 0 w 4356324"/>
              <a:gd name="connsiteY4" fmla="*/ 361948 h 361948"/>
              <a:gd name="connsiteX5" fmla="*/ 4460 w 4356324"/>
              <a:gd name="connsiteY5" fmla="*/ 1225 h 361948"/>
              <a:gd name="connsiteX0" fmla="*/ 4460 w 4356324"/>
              <a:gd name="connsiteY0" fmla="*/ 1225 h 361948"/>
              <a:gd name="connsiteX1" fmla="*/ 276467 w 4356324"/>
              <a:gd name="connsiteY1" fmla="*/ 0 h 361948"/>
              <a:gd name="connsiteX2" fmla="*/ 4347209 w 4356324"/>
              <a:gd name="connsiteY2" fmla="*/ 140049 h 361948"/>
              <a:gd name="connsiteX3" fmla="*/ 4356324 w 4356324"/>
              <a:gd name="connsiteY3" fmla="*/ 347660 h 361948"/>
              <a:gd name="connsiteX4" fmla="*/ 0 w 4356324"/>
              <a:gd name="connsiteY4" fmla="*/ 361948 h 361948"/>
              <a:gd name="connsiteX5" fmla="*/ 4460 w 4356324"/>
              <a:gd name="connsiteY5" fmla="*/ 1225 h 361948"/>
              <a:gd name="connsiteX0" fmla="*/ 4460 w 4347406"/>
              <a:gd name="connsiteY0" fmla="*/ 1225 h 361948"/>
              <a:gd name="connsiteX1" fmla="*/ 276467 w 4347406"/>
              <a:gd name="connsiteY1" fmla="*/ 0 h 361948"/>
              <a:gd name="connsiteX2" fmla="*/ 4347209 w 4347406"/>
              <a:gd name="connsiteY2" fmla="*/ 140049 h 361948"/>
              <a:gd name="connsiteX3" fmla="*/ 4347406 w 4347406"/>
              <a:gd name="connsiteY3" fmla="*/ 345279 h 361948"/>
              <a:gd name="connsiteX4" fmla="*/ 0 w 4347406"/>
              <a:gd name="connsiteY4" fmla="*/ 361948 h 361948"/>
              <a:gd name="connsiteX5" fmla="*/ 4460 w 4347406"/>
              <a:gd name="connsiteY5" fmla="*/ 1225 h 361948"/>
              <a:gd name="connsiteX0" fmla="*/ 4460 w 4347210"/>
              <a:gd name="connsiteY0" fmla="*/ 1225 h 366710"/>
              <a:gd name="connsiteX1" fmla="*/ 276467 w 4347210"/>
              <a:gd name="connsiteY1" fmla="*/ 0 h 366710"/>
              <a:gd name="connsiteX2" fmla="*/ 4347209 w 4347210"/>
              <a:gd name="connsiteY2" fmla="*/ 140049 h 366710"/>
              <a:gd name="connsiteX3" fmla="*/ 4345177 w 4347210"/>
              <a:gd name="connsiteY3" fmla="*/ 366710 h 366710"/>
              <a:gd name="connsiteX4" fmla="*/ 0 w 4347210"/>
              <a:gd name="connsiteY4" fmla="*/ 361948 h 366710"/>
              <a:gd name="connsiteX5" fmla="*/ 4460 w 4347210"/>
              <a:gd name="connsiteY5" fmla="*/ 122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7210" h="366710">
                <a:moveTo>
                  <a:pt x="4460" y="1225"/>
                </a:moveTo>
                <a:lnTo>
                  <a:pt x="276467" y="0"/>
                </a:lnTo>
                <a:lnTo>
                  <a:pt x="4347209" y="140049"/>
                </a:lnTo>
                <a:cubicBezTo>
                  <a:pt x="4347275" y="208459"/>
                  <a:pt x="4345111" y="298300"/>
                  <a:pt x="4345177" y="366710"/>
                </a:cubicBezTo>
                <a:lnTo>
                  <a:pt x="0" y="361948"/>
                </a:lnTo>
                <a:cubicBezTo>
                  <a:pt x="1487" y="241707"/>
                  <a:pt x="2973" y="121466"/>
                  <a:pt x="4460" y="1225"/>
                </a:cubicBez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ectangle 93">
            <a:extLst>
              <a:ext uri="{FF2B5EF4-FFF2-40B4-BE49-F238E27FC236}">
                <a16:creationId xmlns:a16="http://schemas.microsoft.com/office/drawing/2014/main" id="{8771867E-833E-7BC8-241F-4D3B13DE4458}"/>
              </a:ext>
            </a:extLst>
          </p:cNvPr>
          <p:cNvSpPr/>
          <p:nvPr/>
        </p:nvSpPr>
        <p:spPr>
          <a:xfrm>
            <a:off x="7354013" y="2286989"/>
            <a:ext cx="279018" cy="503979"/>
          </a:xfrm>
          <a:custGeom>
            <a:avLst/>
            <a:gdLst>
              <a:gd name="connsiteX0" fmla="*/ 0 w 259281"/>
              <a:gd name="connsiteY0" fmla="*/ 0 h 542078"/>
              <a:gd name="connsiteX1" fmla="*/ 259281 w 259281"/>
              <a:gd name="connsiteY1" fmla="*/ 0 h 542078"/>
              <a:gd name="connsiteX2" fmla="*/ 259281 w 259281"/>
              <a:gd name="connsiteY2" fmla="*/ 542078 h 542078"/>
              <a:gd name="connsiteX3" fmla="*/ 0 w 259281"/>
              <a:gd name="connsiteY3" fmla="*/ 542078 h 542078"/>
              <a:gd name="connsiteX4" fmla="*/ 0 w 259281"/>
              <a:gd name="connsiteY4" fmla="*/ 0 h 542078"/>
              <a:gd name="connsiteX0" fmla="*/ 0 w 266425"/>
              <a:gd name="connsiteY0" fmla="*/ 0 h 549222"/>
              <a:gd name="connsiteX1" fmla="*/ 266425 w 266425"/>
              <a:gd name="connsiteY1" fmla="*/ 7144 h 549222"/>
              <a:gd name="connsiteX2" fmla="*/ 266425 w 266425"/>
              <a:gd name="connsiteY2" fmla="*/ 549222 h 549222"/>
              <a:gd name="connsiteX3" fmla="*/ 7144 w 266425"/>
              <a:gd name="connsiteY3" fmla="*/ 549222 h 549222"/>
              <a:gd name="connsiteX4" fmla="*/ 0 w 266425"/>
              <a:gd name="connsiteY4" fmla="*/ 0 h 549222"/>
              <a:gd name="connsiteX0" fmla="*/ 0 w 266425"/>
              <a:gd name="connsiteY0" fmla="*/ 0 h 549222"/>
              <a:gd name="connsiteX1" fmla="*/ 266425 w 266425"/>
              <a:gd name="connsiteY1" fmla="*/ 7144 h 549222"/>
              <a:gd name="connsiteX2" fmla="*/ 266425 w 266425"/>
              <a:gd name="connsiteY2" fmla="*/ 549222 h 549222"/>
              <a:gd name="connsiteX3" fmla="*/ 9525 w 266425"/>
              <a:gd name="connsiteY3" fmla="*/ 496835 h 549222"/>
              <a:gd name="connsiteX4" fmla="*/ 0 w 266425"/>
              <a:gd name="connsiteY4" fmla="*/ 0 h 549222"/>
              <a:gd name="connsiteX0" fmla="*/ 0 w 266425"/>
              <a:gd name="connsiteY0" fmla="*/ 0 h 549222"/>
              <a:gd name="connsiteX1" fmla="*/ 266425 w 266425"/>
              <a:gd name="connsiteY1" fmla="*/ 7144 h 549222"/>
              <a:gd name="connsiteX2" fmla="*/ 266425 w 266425"/>
              <a:gd name="connsiteY2" fmla="*/ 549222 h 549222"/>
              <a:gd name="connsiteX3" fmla="*/ 7144 w 266425"/>
              <a:gd name="connsiteY3" fmla="*/ 501598 h 549222"/>
              <a:gd name="connsiteX4" fmla="*/ 0 w 266425"/>
              <a:gd name="connsiteY4" fmla="*/ 0 h 549222"/>
              <a:gd name="connsiteX0" fmla="*/ 687 w 267112"/>
              <a:gd name="connsiteY0" fmla="*/ 0 h 549222"/>
              <a:gd name="connsiteX1" fmla="*/ 267112 w 267112"/>
              <a:gd name="connsiteY1" fmla="*/ 7144 h 549222"/>
              <a:gd name="connsiteX2" fmla="*/ 267112 w 267112"/>
              <a:gd name="connsiteY2" fmla="*/ 549222 h 549222"/>
              <a:gd name="connsiteX3" fmla="*/ 687 w 267112"/>
              <a:gd name="connsiteY3" fmla="*/ 499217 h 549222"/>
              <a:gd name="connsiteX4" fmla="*/ 687 w 267112"/>
              <a:gd name="connsiteY4" fmla="*/ 0 h 549222"/>
              <a:gd name="connsiteX0" fmla="*/ 687 w 279018"/>
              <a:gd name="connsiteY0" fmla="*/ 0 h 503979"/>
              <a:gd name="connsiteX1" fmla="*/ 267112 w 279018"/>
              <a:gd name="connsiteY1" fmla="*/ 7144 h 503979"/>
              <a:gd name="connsiteX2" fmla="*/ 279018 w 279018"/>
              <a:gd name="connsiteY2" fmla="*/ 503979 h 503979"/>
              <a:gd name="connsiteX3" fmla="*/ 687 w 279018"/>
              <a:gd name="connsiteY3" fmla="*/ 499217 h 503979"/>
              <a:gd name="connsiteX4" fmla="*/ 687 w 279018"/>
              <a:gd name="connsiteY4" fmla="*/ 0 h 503979"/>
              <a:gd name="connsiteX0" fmla="*/ 687 w 279018"/>
              <a:gd name="connsiteY0" fmla="*/ 0 h 503979"/>
              <a:gd name="connsiteX1" fmla="*/ 276637 w 279018"/>
              <a:gd name="connsiteY1" fmla="*/ 7144 h 503979"/>
              <a:gd name="connsiteX2" fmla="*/ 279018 w 279018"/>
              <a:gd name="connsiteY2" fmla="*/ 503979 h 503979"/>
              <a:gd name="connsiteX3" fmla="*/ 687 w 279018"/>
              <a:gd name="connsiteY3" fmla="*/ 499217 h 503979"/>
              <a:gd name="connsiteX4" fmla="*/ 687 w 279018"/>
              <a:gd name="connsiteY4" fmla="*/ 0 h 50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18" h="503979">
                <a:moveTo>
                  <a:pt x="687" y="0"/>
                </a:moveTo>
                <a:lnTo>
                  <a:pt x="276637" y="7144"/>
                </a:lnTo>
                <a:cubicBezTo>
                  <a:pt x="277431" y="172756"/>
                  <a:pt x="278224" y="338367"/>
                  <a:pt x="279018" y="503979"/>
                </a:cubicBezTo>
                <a:lnTo>
                  <a:pt x="687" y="499217"/>
                </a:lnTo>
                <a:cubicBezTo>
                  <a:pt x="-1694" y="316143"/>
                  <a:pt x="3068" y="183074"/>
                  <a:pt x="687" y="0"/>
                </a:cubicBezTo>
                <a:close/>
              </a:path>
            </a:pathLst>
          </a:cu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Trapezoid 6">
            <a:extLst>
              <a:ext uri="{FF2B5EF4-FFF2-40B4-BE49-F238E27FC236}">
                <a16:creationId xmlns:a16="http://schemas.microsoft.com/office/drawing/2014/main" id="{183766EC-AAB3-DE2F-B793-91403A03BB61}"/>
              </a:ext>
            </a:extLst>
          </p:cNvPr>
          <p:cNvSpPr/>
          <p:nvPr/>
        </p:nvSpPr>
        <p:spPr>
          <a:xfrm>
            <a:off x="1993039" y="2198586"/>
            <a:ext cx="330048" cy="594135"/>
          </a:xfrm>
          <a:custGeom>
            <a:avLst/>
            <a:gdLst>
              <a:gd name="connsiteX0" fmla="*/ 0 w 381000"/>
              <a:gd name="connsiteY0" fmla="*/ 457200 h 457200"/>
              <a:gd name="connsiteX1" fmla="*/ 95250 w 381000"/>
              <a:gd name="connsiteY1" fmla="*/ 0 h 457200"/>
              <a:gd name="connsiteX2" fmla="*/ 285750 w 381000"/>
              <a:gd name="connsiteY2" fmla="*/ 0 h 457200"/>
              <a:gd name="connsiteX3" fmla="*/ 381000 w 381000"/>
              <a:gd name="connsiteY3" fmla="*/ 457200 h 457200"/>
              <a:gd name="connsiteX4" fmla="*/ 0 w 381000"/>
              <a:gd name="connsiteY4" fmla="*/ 457200 h 457200"/>
              <a:gd name="connsiteX0" fmla="*/ 0 w 563252"/>
              <a:gd name="connsiteY0" fmla="*/ 1130566 h 1130566"/>
              <a:gd name="connsiteX1" fmla="*/ 95250 w 563252"/>
              <a:gd name="connsiteY1" fmla="*/ 673366 h 1130566"/>
              <a:gd name="connsiteX2" fmla="*/ 285750 w 563252"/>
              <a:gd name="connsiteY2" fmla="*/ 673366 h 1130566"/>
              <a:gd name="connsiteX3" fmla="*/ 563252 w 563252"/>
              <a:gd name="connsiteY3" fmla="*/ 135 h 1130566"/>
              <a:gd name="connsiteX4" fmla="*/ 381000 w 563252"/>
              <a:gd name="connsiteY4" fmla="*/ 1130566 h 1130566"/>
              <a:gd name="connsiteX5" fmla="*/ 0 w 563252"/>
              <a:gd name="connsiteY5" fmla="*/ 1130566 h 1130566"/>
              <a:gd name="connsiteX0" fmla="*/ 0 w 563252"/>
              <a:gd name="connsiteY0" fmla="*/ 1164210 h 1164210"/>
              <a:gd name="connsiteX1" fmla="*/ 95250 w 563252"/>
              <a:gd name="connsiteY1" fmla="*/ 707010 h 1164210"/>
              <a:gd name="connsiteX2" fmla="*/ 295177 w 563252"/>
              <a:gd name="connsiteY2" fmla="*/ 0 h 1164210"/>
              <a:gd name="connsiteX3" fmla="*/ 563252 w 563252"/>
              <a:gd name="connsiteY3" fmla="*/ 33779 h 1164210"/>
              <a:gd name="connsiteX4" fmla="*/ 381000 w 563252"/>
              <a:gd name="connsiteY4" fmla="*/ 1164210 h 1164210"/>
              <a:gd name="connsiteX5" fmla="*/ 0 w 563252"/>
              <a:gd name="connsiteY5" fmla="*/ 1164210 h 1164210"/>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381000 w 563252"/>
              <a:gd name="connsiteY4" fmla="*/ 1399881 h 1399881"/>
              <a:gd name="connsiteX5" fmla="*/ 0 w 563252"/>
              <a:gd name="connsiteY5" fmla="*/ 1399881 h 1399881"/>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531829 w 563252"/>
              <a:gd name="connsiteY4" fmla="*/ 579749 h 1399881"/>
              <a:gd name="connsiteX5" fmla="*/ 0 w 563252"/>
              <a:gd name="connsiteY5" fmla="*/ 1399881 h 1399881"/>
              <a:gd name="connsiteX0" fmla="*/ 0 w 572679"/>
              <a:gd name="connsiteY0" fmla="*/ 570322 h 579749"/>
              <a:gd name="connsiteX1" fmla="*/ 10409 w 572679"/>
              <a:gd name="connsiteY1" fmla="*/ 0 h 579749"/>
              <a:gd name="connsiteX2" fmla="*/ 304604 w 572679"/>
              <a:gd name="connsiteY2" fmla="*/ 235671 h 579749"/>
              <a:gd name="connsiteX3" fmla="*/ 572679 w 572679"/>
              <a:gd name="connsiteY3" fmla="*/ 269450 h 579749"/>
              <a:gd name="connsiteX4" fmla="*/ 541256 w 572679"/>
              <a:gd name="connsiteY4" fmla="*/ 579749 h 579749"/>
              <a:gd name="connsiteX5" fmla="*/ 0 w 572679"/>
              <a:gd name="connsiteY5" fmla="*/ 570322 h 579749"/>
              <a:gd name="connsiteX0" fmla="*/ 0 w 575060"/>
              <a:gd name="connsiteY0" fmla="*/ 570322 h 579749"/>
              <a:gd name="connsiteX1" fmla="*/ 10409 w 575060"/>
              <a:gd name="connsiteY1" fmla="*/ 0 h 579749"/>
              <a:gd name="connsiteX2" fmla="*/ 304604 w 575060"/>
              <a:gd name="connsiteY2" fmla="*/ 235671 h 579749"/>
              <a:gd name="connsiteX3" fmla="*/ 575060 w 575060"/>
              <a:gd name="connsiteY3" fmla="*/ 238493 h 579749"/>
              <a:gd name="connsiteX4" fmla="*/ 541256 w 575060"/>
              <a:gd name="connsiteY4" fmla="*/ 579749 h 579749"/>
              <a:gd name="connsiteX5" fmla="*/ 0 w 575060"/>
              <a:gd name="connsiteY5" fmla="*/ 570322 h 579749"/>
              <a:gd name="connsiteX0" fmla="*/ 0 w 575060"/>
              <a:gd name="connsiteY0" fmla="*/ 551272 h 560699"/>
              <a:gd name="connsiteX1" fmla="*/ 8027 w 575060"/>
              <a:gd name="connsiteY1" fmla="*/ 0 h 560699"/>
              <a:gd name="connsiteX2" fmla="*/ 304604 w 575060"/>
              <a:gd name="connsiteY2" fmla="*/ 216621 h 560699"/>
              <a:gd name="connsiteX3" fmla="*/ 575060 w 575060"/>
              <a:gd name="connsiteY3" fmla="*/ 219443 h 560699"/>
              <a:gd name="connsiteX4" fmla="*/ 541256 w 575060"/>
              <a:gd name="connsiteY4" fmla="*/ 560699 h 560699"/>
              <a:gd name="connsiteX5" fmla="*/ 0 w 575060"/>
              <a:gd name="connsiteY5" fmla="*/ 551272 h 560699"/>
              <a:gd name="connsiteX0" fmla="*/ 0 w 575060"/>
              <a:gd name="connsiteY0" fmla="*/ 551272 h 551272"/>
              <a:gd name="connsiteX1" fmla="*/ 8027 w 575060"/>
              <a:gd name="connsiteY1" fmla="*/ 0 h 551272"/>
              <a:gd name="connsiteX2" fmla="*/ 304604 w 575060"/>
              <a:gd name="connsiteY2" fmla="*/ 216621 h 551272"/>
              <a:gd name="connsiteX3" fmla="*/ 575060 w 575060"/>
              <a:gd name="connsiteY3" fmla="*/ 219443 h 551272"/>
              <a:gd name="connsiteX4" fmla="*/ 574594 w 575060"/>
              <a:gd name="connsiteY4" fmla="*/ 548793 h 551272"/>
              <a:gd name="connsiteX5" fmla="*/ 0 w 575060"/>
              <a:gd name="connsiteY5" fmla="*/ 551272 h 551272"/>
              <a:gd name="connsiteX0" fmla="*/ 25314 w 600374"/>
              <a:gd name="connsiteY0" fmla="*/ 575085 h 575085"/>
              <a:gd name="connsiteX1" fmla="*/ 3 w 600374"/>
              <a:gd name="connsiteY1" fmla="*/ 0 h 575085"/>
              <a:gd name="connsiteX2" fmla="*/ 329918 w 600374"/>
              <a:gd name="connsiteY2" fmla="*/ 240434 h 575085"/>
              <a:gd name="connsiteX3" fmla="*/ 600374 w 600374"/>
              <a:gd name="connsiteY3" fmla="*/ 243256 h 575085"/>
              <a:gd name="connsiteX4" fmla="*/ 599908 w 600374"/>
              <a:gd name="connsiteY4" fmla="*/ 572606 h 575085"/>
              <a:gd name="connsiteX5" fmla="*/ 25314 w 600374"/>
              <a:gd name="connsiteY5" fmla="*/ 575085 h 57508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9938 w 600404"/>
              <a:gd name="connsiteY4" fmla="*/ 572606 h 594135"/>
              <a:gd name="connsiteX5" fmla="*/ 1532 w 600404"/>
              <a:gd name="connsiteY5" fmla="*/ 594135 h 59413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7556 w 600404"/>
              <a:gd name="connsiteY4" fmla="*/ 594037 h 594135"/>
              <a:gd name="connsiteX5" fmla="*/ 1532 w 600404"/>
              <a:gd name="connsiteY5" fmla="*/ 594135 h 594135"/>
              <a:gd name="connsiteX0" fmla="*/ 1532 w 597556"/>
              <a:gd name="connsiteY0" fmla="*/ 594135 h 594135"/>
              <a:gd name="connsiteX1" fmla="*/ 33 w 597556"/>
              <a:gd name="connsiteY1" fmla="*/ 0 h 594135"/>
              <a:gd name="connsiteX2" fmla="*/ 329948 w 597556"/>
              <a:gd name="connsiteY2" fmla="*/ 240434 h 594135"/>
              <a:gd name="connsiteX3" fmla="*/ 326560 w 597556"/>
              <a:gd name="connsiteY3" fmla="*/ 240875 h 594135"/>
              <a:gd name="connsiteX4" fmla="*/ 597556 w 597556"/>
              <a:gd name="connsiteY4" fmla="*/ 594037 h 594135"/>
              <a:gd name="connsiteX5" fmla="*/ 1532 w 597556"/>
              <a:gd name="connsiteY5" fmla="*/ 594135 h 594135"/>
              <a:gd name="connsiteX0" fmla="*/ 1532 w 330150"/>
              <a:gd name="connsiteY0" fmla="*/ 594135 h 594135"/>
              <a:gd name="connsiteX1" fmla="*/ 33 w 330150"/>
              <a:gd name="connsiteY1" fmla="*/ 0 h 594135"/>
              <a:gd name="connsiteX2" fmla="*/ 329948 w 330150"/>
              <a:gd name="connsiteY2" fmla="*/ 240434 h 594135"/>
              <a:gd name="connsiteX3" fmla="*/ 326560 w 330150"/>
              <a:gd name="connsiteY3" fmla="*/ 240875 h 594135"/>
              <a:gd name="connsiteX4" fmla="*/ 311806 w 330150"/>
              <a:gd name="connsiteY4" fmla="*/ 594037 h 594135"/>
              <a:gd name="connsiteX5" fmla="*/ 1532 w 330150"/>
              <a:gd name="connsiteY5" fmla="*/ 594135 h 594135"/>
              <a:gd name="connsiteX0" fmla="*/ 1532 w 330048"/>
              <a:gd name="connsiteY0" fmla="*/ 594135 h 594135"/>
              <a:gd name="connsiteX1" fmla="*/ 33 w 330048"/>
              <a:gd name="connsiteY1" fmla="*/ 0 h 594135"/>
              <a:gd name="connsiteX2" fmla="*/ 329948 w 330048"/>
              <a:gd name="connsiteY2" fmla="*/ 240434 h 594135"/>
              <a:gd name="connsiteX3" fmla="*/ 319416 w 330048"/>
              <a:gd name="connsiteY3" fmla="*/ 233732 h 594135"/>
              <a:gd name="connsiteX4" fmla="*/ 311806 w 330048"/>
              <a:gd name="connsiteY4" fmla="*/ 594037 h 594135"/>
              <a:gd name="connsiteX5" fmla="*/ 1532 w 330048"/>
              <a:gd name="connsiteY5" fmla="*/ 594135 h 59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048" h="594135">
                <a:moveTo>
                  <a:pt x="1532" y="594135"/>
                </a:moveTo>
                <a:cubicBezTo>
                  <a:pt x="1859" y="127508"/>
                  <a:pt x="-294" y="466627"/>
                  <a:pt x="33" y="0"/>
                </a:cubicBezTo>
                <a:lnTo>
                  <a:pt x="329948" y="240434"/>
                </a:lnTo>
                <a:cubicBezTo>
                  <a:pt x="331323" y="251694"/>
                  <a:pt x="318041" y="222472"/>
                  <a:pt x="319416" y="233732"/>
                </a:cubicBezTo>
                <a:cubicBezTo>
                  <a:pt x="319261" y="343515"/>
                  <a:pt x="311961" y="484254"/>
                  <a:pt x="311806" y="594037"/>
                </a:cubicBezTo>
                <a:lnTo>
                  <a:pt x="1532" y="594135"/>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Trapezoid 6">
            <a:extLst>
              <a:ext uri="{FF2B5EF4-FFF2-40B4-BE49-F238E27FC236}">
                <a16:creationId xmlns:a16="http://schemas.microsoft.com/office/drawing/2014/main" id="{22C76BDC-761F-F380-D05D-0BE3B8B9CE9A}"/>
              </a:ext>
            </a:extLst>
          </p:cNvPr>
          <p:cNvSpPr/>
          <p:nvPr/>
        </p:nvSpPr>
        <p:spPr>
          <a:xfrm>
            <a:off x="6950752" y="2293471"/>
            <a:ext cx="407058" cy="494194"/>
          </a:xfrm>
          <a:custGeom>
            <a:avLst/>
            <a:gdLst>
              <a:gd name="connsiteX0" fmla="*/ 0 w 381000"/>
              <a:gd name="connsiteY0" fmla="*/ 457200 h 457200"/>
              <a:gd name="connsiteX1" fmla="*/ 95250 w 381000"/>
              <a:gd name="connsiteY1" fmla="*/ 0 h 457200"/>
              <a:gd name="connsiteX2" fmla="*/ 285750 w 381000"/>
              <a:gd name="connsiteY2" fmla="*/ 0 h 457200"/>
              <a:gd name="connsiteX3" fmla="*/ 381000 w 381000"/>
              <a:gd name="connsiteY3" fmla="*/ 457200 h 457200"/>
              <a:gd name="connsiteX4" fmla="*/ 0 w 381000"/>
              <a:gd name="connsiteY4" fmla="*/ 457200 h 457200"/>
              <a:gd name="connsiteX0" fmla="*/ 0 w 563252"/>
              <a:gd name="connsiteY0" fmla="*/ 1130566 h 1130566"/>
              <a:gd name="connsiteX1" fmla="*/ 95250 w 563252"/>
              <a:gd name="connsiteY1" fmla="*/ 673366 h 1130566"/>
              <a:gd name="connsiteX2" fmla="*/ 285750 w 563252"/>
              <a:gd name="connsiteY2" fmla="*/ 673366 h 1130566"/>
              <a:gd name="connsiteX3" fmla="*/ 563252 w 563252"/>
              <a:gd name="connsiteY3" fmla="*/ 135 h 1130566"/>
              <a:gd name="connsiteX4" fmla="*/ 381000 w 563252"/>
              <a:gd name="connsiteY4" fmla="*/ 1130566 h 1130566"/>
              <a:gd name="connsiteX5" fmla="*/ 0 w 563252"/>
              <a:gd name="connsiteY5" fmla="*/ 1130566 h 1130566"/>
              <a:gd name="connsiteX0" fmla="*/ 0 w 563252"/>
              <a:gd name="connsiteY0" fmla="*/ 1164210 h 1164210"/>
              <a:gd name="connsiteX1" fmla="*/ 95250 w 563252"/>
              <a:gd name="connsiteY1" fmla="*/ 707010 h 1164210"/>
              <a:gd name="connsiteX2" fmla="*/ 295177 w 563252"/>
              <a:gd name="connsiteY2" fmla="*/ 0 h 1164210"/>
              <a:gd name="connsiteX3" fmla="*/ 563252 w 563252"/>
              <a:gd name="connsiteY3" fmla="*/ 33779 h 1164210"/>
              <a:gd name="connsiteX4" fmla="*/ 381000 w 563252"/>
              <a:gd name="connsiteY4" fmla="*/ 1164210 h 1164210"/>
              <a:gd name="connsiteX5" fmla="*/ 0 w 563252"/>
              <a:gd name="connsiteY5" fmla="*/ 1164210 h 1164210"/>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381000 w 563252"/>
              <a:gd name="connsiteY4" fmla="*/ 1399881 h 1399881"/>
              <a:gd name="connsiteX5" fmla="*/ 0 w 563252"/>
              <a:gd name="connsiteY5" fmla="*/ 1399881 h 1399881"/>
              <a:gd name="connsiteX0" fmla="*/ 0 w 563252"/>
              <a:gd name="connsiteY0" fmla="*/ 1399881 h 1399881"/>
              <a:gd name="connsiteX1" fmla="*/ 982 w 563252"/>
              <a:gd name="connsiteY1" fmla="*/ 0 h 1399881"/>
              <a:gd name="connsiteX2" fmla="*/ 295177 w 563252"/>
              <a:gd name="connsiteY2" fmla="*/ 235671 h 1399881"/>
              <a:gd name="connsiteX3" fmla="*/ 563252 w 563252"/>
              <a:gd name="connsiteY3" fmla="*/ 269450 h 1399881"/>
              <a:gd name="connsiteX4" fmla="*/ 531829 w 563252"/>
              <a:gd name="connsiteY4" fmla="*/ 579749 h 1399881"/>
              <a:gd name="connsiteX5" fmla="*/ 0 w 563252"/>
              <a:gd name="connsiteY5" fmla="*/ 1399881 h 1399881"/>
              <a:gd name="connsiteX0" fmla="*/ 0 w 572679"/>
              <a:gd name="connsiteY0" fmla="*/ 570322 h 579749"/>
              <a:gd name="connsiteX1" fmla="*/ 10409 w 572679"/>
              <a:gd name="connsiteY1" fmla="*/ 0 h 579749"/>
              <a:gd name="connsiteX2" fmla="*/ 304604 w 572679"/>
              <a:gd name="connsiteY2" fmla="*/ 235671 h 579749"/>
              <a:gd name="connsiteX3" fmla="*/ 572679 w 572679"/>
              <a:gd name="connsiteY3" fmla="*/ 269450 h 579749"/>
              <a:gd name="connsiteX4" fmla="*/ 541256 w 572679"/>
              <a:gd name="connsiteY4" fmla="*/ 579749 h 579749"/>
              <a:gd name="connsiteX5" fmla="*/ 0 w 572679"/>
              <a:gd name="connsiteY5" fmla="*/ 570322 h 579749"/>
              <a:gd name="connsiteX0" fmla="*/ 0 w 575060"/>
              <a:gd name="connsiteY0" fmla="*/ 570322 h 579749"/>
              <a:gd name="connsiteX1" fmla="*/ 10409 w 575060"/>
              <a:gd name="connsiteY1" fmla="*/ 0 h 579749"/>
              <a:gd name="connsiteX2" fmla="*/ 304604 w 575060"/>
              <a:gd name="connsiteY2" fmla="*/ 235671 h 579749"/>
              <a:gd name="connsiteX3" fmla="*/ 575060 w 575060"/>
              <a:gd name="connsiteY3" fmla="*/ 238493 h 579749"/>
              <a:gd name="connsiteX4" fmla="*/ 541256 w 575060"/>
              <a:gd name="connsiteY4" fmla="*/ 579749 h 579749"/>
              <a:gd name="connsiteX5" fmla="*/ 0 w 575060"/>
              <a:gd name="connsiteY5" fmla="*/ 570322 h 579749"/>
              <a:gd name="connsiteX0" fmla="*/ 0 w 575060"/>
              <a:gd name="connsiteY0" fmla="*/ 551272 h 560699"/>
              <a:gd name="connsiteX1" fmla="*/ 8027 w 575060"/>
              <a:gd name="connsiteY1" fmla="*/ 0 h 560699"/>
              <a:gd name="connsiteX2" fmla="*/ 304604 w 575060"/>
              <a:gd name="connsiteY2" fmla="*/ 216621 h 560699"/>
              <a:gd name="connsiteX3" fmla="*/ 575060 w 575060"/>
              <a:gd name="connsiteY3" fmla="*/ 219443 h 560699"/>
              <a:gd name="connsiteX4" fmla="*/ 541256 w 575060"/>
              <a:gd name="connsiteY4" fmla="*/ 560699 h 560699"/>
              <a:gd name="connsiteX5" fmla="*/ 0 w 575060"/>
              <a:gd name="connsiteY5" fmla="*/ 551272 h 560699"/>
              <a:gd name="connsiteX0" fmla="*/ 0 w 575060"/>
              <a:gd name="connsiteY0" fmla="*/ 551272 h 551272"/>
              <a:gd name="connsiteX1" fmla="*/ 8027 w 575060"/>
              <a:gd name="connsiteY1" fmla="*/ 0 h 551272"/>
              <a:gd name="connsiteX2" fmla="*/ 304604 w 575060"/>
              <a:gd name="connsiteY2" fmla="*/ 216621 h 551272"/>
              <a:gd name="connsiteX3" fmla="*/ 575060 w 575060"/>
              <a:gd name="connsiteY3" fmla="*/ 219443 h 551272"/>
              <a:gd name="connsiteX4" fmla="*/ 574594 w 575060"/>
              <a:gd name="connsiteY4" fmla="*/ 548793 h 551272"/>
              <a:gd name="connsiteX5" fmla="*/ 0 w 575060"/>
              <a:gd name="connsiteY5" fmla="*/ 551272 h 551272"/>
              <a:gd name="connsiteX0" fmla="*/ 25314 w 600374"/>
              <a:gd name="connsiteY0" fmla="*/ 575085 h 575085"/>
              <a:gd name="connsiteX1" fmla="*/ 3 w 600374"/>
              <a:gd name="connsiteY1" fmla="*/ 0 h 575085"/>
              <a:gd name="connsiteX2" fmla="*/ 329918 w 600374"/>
              <a:gd name="connsiteY2" fmla="*/ 240434 h 575085"/>
              <a:gd name="connsiteX3" fmla="*/ 600374 w 600374"/>
              <a:gd name="connsiteY3" fmla="*/ 243256 h 575085"/>
              <a:gd name="connsiteX4" fmla="*/ 599908 w 600374"/>
              <a:gd name="connsiteY4" fmla="*/ 572606 h 575085"/>
              <a:gd name="connsiteX5" fmla="*/ 25314 w 600374"/>
              <a:gd name="connsiteY5" fmla="*/ 575085 h 57508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9938 w 600404"/>
              <a:gd name="connsiteY4" fmla="*/ 572606 h 594135"/>
              <a:gd name="connsiteX5" fmla="*/ 1532 w 600404"/>
              <a:gd name="connsiteY5" fmla="*/ 594135 h 594135"/>
              <a:gd name="connsiteX0" fmla="*/ 1532 w 600404"/>
              <a:gd name="connsiteY0" fmla="*/ 594135 h 594135"/>
              <a:gd name="connsiteX1" fmla="*/ 33 w 600404"/>
              <a:gd name="connsiteY1" fmla="*/ 0 h 594135"/>
              <a:gd name="connsiteX2" fmla="*/ 329948 w 600404"/>
              <a:gd name="connsiteY2" fmla="*/ 240434 h 594135"/>
              <a:gd name="connsiteX3" fmla="*/ 600404 w 600404"/>
              <a:gd name="connsiteY3" fmla="*/ 243256 h 594135"/>
              <a:gd name="connsiteX4" fmla="*/ 597556 w 600404"/>
              <a:gd name="connsiteY4" fmla="*/ 594037 h 594135"/>
              <a:gd name="connsiteX5" fmla="*/ 1532 w 600404"/>
              <a:gd name="connsiteY5" fmla="*/ 594135 h 594135"/>
              <a:gd name="connsiteX0" fmla="*/ 1532 w 597556"/>
              <a:gd name="connsiteY0" fmla="*/ 594135 h 594135"/>
              <a:gd name="connsiteX1" fmla="*/ 33 w 597556"/>
              <a:gd name="connsiteY1" fmla="*/ 0 h 594135"/>
              <a:gd name="connsiteX2" fmla="*/ 329948 w 597556"/>
              <a:gd name="connsiteY2" fmla="*/ 240434 h 594135"/>
              <a:gd name="connsiteX3" fmla="*/ 326560 w 597556"/>
              <a:gd name="connsiteY3" fmla="*/ 240875 h 594135"/>
              <a:gd name="connsiteX4" fmla="*/ 597556 w 597556"/>
              <a:gd name="connsiteY4" fmla="*/ 594037 h 594135"/>
              <a:gd name="connsiteX5" fmla="*/ 1532 w 597556"/>
              <a:gd name="connsiteY5" fmla="*/ 594135 h 594135"/>
              <a:gd name="connsiteX0" fmla="*/ 1532 w 330150"/>
              <a:gd name="connsiteY0" fmla="*/ 594135 h 594135"/>
              <a:gd name="connsiteX1" fmla="*/ 33 w 330150"/>
              <a:gd name="connsiteY1" fmla="*/ 0 h 594135"/>
              <a:gd name="connsiteX2" fmla="*/ 329948 w 330150"/>
              <a:gd name="connsiteY2" fmla="*/ 240434 h 594135"/>
              <a:gd name="connsiteX3" fmla="*/ 326560 w 330150"/>
              <a:gd name="connsiteY3" fmla="*/ 240875 h 594135"/>
              <a:gd name="connsiteX4" fmla="*/ 311806 w 330150"/>
              <a:gd name="connsiteY4" fmla="*/ 594037 h 594135"/>
              <a:gd name="connsiteX5" fmla="*/ 1532 w 330150"/>
              <a:gd name="connsiteY5" fmla="*/ 594135 h 594135"/>
              <a:gd name="connsiteX0" fmla="*/ 1532 w 330048"/>
              <a:gd name="connsiteY0" fmla="*/ 594135 h 594135"/>
              <a:gd name="connsiteX1" fmla="*/ 33 w 330048"/>
              <a:gd name="connsiteY1" fmla="*/ 0 h 594135"/>
              <a:gd name="connsiteX2" fmla="*/ 329948 w 330048"/>
              <a:gd name="connsiteY2" fmla="*/ 240434 h 594135"/>
              <a:gd name="connsiteX3" fmla="*/ 319416 w 330048"/>
              <a:gd name="connsiteY3" fmla="*/ 233732 h 594135"/>
              <a:gd name="connsiteX4" fmla="*/ 311806 w 330048"/>
              <a:gd name="connsiteY4" fmla="*/ 594037 h 594135"/>
              <a:gd name="connsiteX5" fmla="*/ 1532 w 330048"/>
              <a:gd name="connsiteY5" fmla="*/ 594135 h 594135"/>
              <a:gd name="connsiteX0" fmla="*/ 1532 w 393235"/>
              <a:gd name="connsiteY0" fmla="*/ 594135 h 594135"/>
              <a:gd name="connsiteX1" fmla="*/ 33 w 393235"/>
              <a:gd name="connsiteY1" fmla="*/ 0 h 594135"/>
              <a:gd name="connsiteX2" fmla="*/ 329948 w 393235"/>
              <a:gd name="connsiteY2" fmla="*/ 240434 h 594135"/>
              <a:gd name="connsiteX3" fmla="*/ 393235 w 393235"/>
              <a:gd name="connsiteY3" fmla="*/ 214682 h 594135"/>
              <a:gd name="connsiteX4" fmla="*/ 311806 w 393235"/>
              <a:gd name="connsiteY4" fmla="*/ 594037 h 594135"/>
              <a:gd name="connsiteX5" fmla="*/ 1532 w 393235"/>
              <a:gd name="connsiteY5" fmla="*/ 594135 h 594135"/>
              <a:gd name="connsiteX0" fmla="*/ 1532 w 393235"/>
              <a:gd name="connsiteY0" fmla="*/ 594135 h 594135"/>
              <a:gd name="connsiteX1" fmla="*/ 33 w 393235"/>
              <a:gd name="connsiteY1" fmla="*/ 0 h 594135"/>
              <a:gd name="connsiteX2" fmla="*/ 279942 w 393235"/>
              <a:gd name="connsiteY2" fmla="*/ 42791 h 594135"/>
              <a:gd name="connsiteX3" fmla="*/ 393235 w 393235"/>
              <a:gd name="connsiteY3" fmla="*/ 214682 h 594135"/>
              <a:gd name="connsiteX4" fmla="*/ 311806 w 393235"/>
              <a:gd name="connsiteY4" fmla="*/ 594037 h 594135"/>
              <a:gd name="connsiteX5" fmla="*/ 1532 w 393235"/>
              <a:gd name="connsiteY5" fmla="*/ 594135 h 594135"/>
              <a:gd name="connsiteX0" fmla="*/ 1532 w 393235"/>
              <a:gd name="connsiteY0" fmla="*/ 813282 h 813282"/>
              <a:gd name="connsiteX1" fmla="*/ 33 w 393235"/>
              <a:gd name="connsiteY1" fmla="*/ 219147 h 813282"/>
              <a:gd name="connsiteX2" fmla="*/ 356142 w 393235"/>
              <a:gd name="connsiteY2" fmla="*/ 0 h 813282"/>
              <a:gd name="connsiteX3" fmla="*/ 393235 w 393235"/>
              <a:gd name="connsiteY3" fmla="*/ 433829 h 813282"/>
              <a:gd name="connsiteX4" fmla="*/ 311806 w 393235"/>
              <a:gd name="connsiteY4" fmla="*/ 813184 h 813282"/>
              <a:gd name="connsiteX5" fmla="*/ 1532 w 393235"/>
              <a:gd name="connsiteY5" fmla="*/ 813282 h 813282"/>
              <a:gd name="connsiteX0" fmla="*/ 1532 w 393235"/>
              <a:gd name="connsiteY0" fmla="*/ 975207 h 975207"/>
              <a:gd name="connsiteX1" fmla="*/ 33 w 393235"/>
              <a:gd name="connsiteY1" fmla="*/ 381072 h 975207"/>
              <a:gd name="connsiteX2" fmla="*/ 382336 w 393235"/>
              <a:gd name="connsiteY2" fmla="*/ 0 h 975207"/>
              <a:gd name="connsiteX3" fmla="*/ 393235 w 393235"/>
              <a:gd name="connsiteY3" fmla="*/ 595754 h 975207"/>
              <a:gd name="connsiteX4" fmla="*/ 311806 w 393235"/>
              <a:gd name="connsiteY4" fmla="*/ 975109 h 975207"/>
              <a:gd name="connsiteX5" fmla="*/ 1532 w 393235"/>
              <a:gd name="connsiteY5" fmla="*/ 975207 h 975207"/>
              <a:gd name="connsiteX0" fmla="*/ 22933 w 414636"/>
              <a:gd name="connsiteY0" fmla="*/ 975207 h 975207"/>
              <a:gd name="connsiteX1" fmla="*/ 3 w 414636"/>
              <a:gd name="connsiteY1" fmla="*/ 281060 h 975207"/>
              <a:gd name="connsiteX2" fmla="*/ 403737 w 414636"/>
              <a:gd name="connsiteY2" fmla="*/ 0 h 975207"/>
              <a:gd name="connsiteX3" fmla="*/ 414636 w 414636"/>
              <a:gd name="connsiteY3" fmla="*/ 595754 h 975207"/>
              <a:gd name="connsiteX4" fmla="*/ 333207 w 414636"/>
              <a:gd name="connsiteY4" fmla="*/ 975109 h 975207"/>
              <a:gd name="connsiteX5" fmla="*/ 22933 w 414636"/>
              <a:gd name="connsiteY5" fmla="*/ 975207 h 975207"/>
              <a:gd name="connsiteX0" fmla="*/ 1532 w 414666"/>
              <a:gd name="connsiteY0" fmla="*/ 494194 h 975109"/>
              <a:gd name="connsiteX1" fmla="*/ 33 w 414666"/>
              <a:gd name="connsiteY1" fmla="*/ 281060 h 975109"/>
              <a:gd name="connsiteX2" fmla="*/ 403767 w 414666"/>
              <a:gd name="connsiteY2" fmla="*/ 0 h 975109"/>
              <a:gd name="connsiteX3" fmla="*/ 414666 w 414666"/>
              <a:gd name="connsiteY3" fmla="*/ 595754 h 975109"/>
              <a:gd name="connsiteX4" fmla="*/ 333237 w 414666"/>
              <a:gd name="connsiteY4" fmla="*/ 975109 h 975109"/>
              <a:gd name="connsiteX5" fmla="*/ 1532 w 414666"/>
              <a:gd name="connsiteY5" fmla="*/ 494194 h 975109"/>
              <a:gd name="connsiteX0" fmla="*/ 1532 w 404074"/>
              <a:gd name="connsiteY0" fmla="*/ 494194 h 975109"/>
              <a:gd name="connsiteX1" fmla="*/ 33 w 404074"/>
              <a:gd name="connsiteY1" fmla="*/ 281060 h 975109"/>
              <a:gd name="connsiteX2" fmla="*/ 403767 w 404074"/>
              <a:gd name="connsiteY2" fmla="*/ 0 h 975109"/>
              <a:gd name="connsiteX3" fmla="*/ 402760 w 404074"/>
              <a:gd name="connsiteY3" fmla="*/ 243329 h 975109"/>
              <a:gd name="connsiteX4" fmla="*/ 333237 w 404074"/>
              <a:gd name="connsiteY4" fmla="*/ 975109 h 975109"/>
              <a:gd name="connsiteX5" fmla="*/ 1532 w 404074"/>
              <a:gd name="connsiteY5" fmla="*/ 494194 h 975109"/>
              <a:gd name="connsiteX0" fmla="*/ 1532 w 407058"/>
              <a:gd name="connsiteY0" fmla="*/ 494194 h 494194"/>
              <a:gd name="connsiteX1" fmla="*/ 33 w 407058"/>
              <a:gd name="connsiteY1" fmla="*/ 281060 h 494194"/>
              <a:gd name="connsiteX2" fmla="*/ 403767 w 407058"/>
              <a:gd name="connsiteY2" fmla="*/ 0 h 494194"/>
              <a:gd name="connsiteX3" fmla="*/ 402760 w 407058"/>
              <a:gd name="connsiteY3" fmla="*/ 243329 h 494194"/>
              <a:gd name="connsiteX4" fmla="*/ 407055 w 407058"/>
              <a:gd name="connsiteY4" fmla="*/ 494096 h 494194"/>
              <a:gd name="connsiteX5" fmla="*/ 1532 w 407058"/>
              <a:gd name="connsiteY5" fmla="*/ 494194 h 49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58" h="494194">
                <a:moveTo>
                  <a:pt x="1532" y="494194"/>
                </a:moveTo>
                <a:cubicBezTo>
                  <a:pt x="1859" y="27567"/>
                  <a:pt x="-294" y="747687"/>
                  <a:pt x="33" y="281060"/>
                </a:cubicBezTo>
                <a:lnTo>
                  <a:pt x="403767" y="0"/>
                </a:lnTo>
                <a:cubicBezTo>
                  <a:pt x="405142" y="11260"/>
                  <a:pt x="401385" y="232069"/>
                  <a:pt x="402760" y="243329"/>
                </a:cubicBezTo>
                <a:cubicBezTo>
                  <a:pt x="402605" y="353112"/>
                  <a:pt x="407210" y="384313"/>
                  <a:pt x="407055" y="494096"/>
                </a:cubicBezTo>
                <a:lnTo>
                  <a:pt x="1532" y="494194"/>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extBox 739">
            <a:extLst>
              <a:ext uri="{FF2B5EF4-FFF2-40B4-BE49-F238E27FC236}">
                <a16:creationId xmlns:a16="http://schemas.microsoft.com/office/drawing/2014/main" id="{63F59335-D314-EC2D-5F1B-29D8224EF63F}"/>
              </a:ext>
            </a:extLst>
          </p:cNvPr>
          <p:cNvSpPr txBox="1"/>
          <p:nvPr/>
        </p:nvSpPr>
        <p:spPr>
          <a:xfrm rot="16200000">
            <a:off x="1459652" y="2887124"/>
            <a:ext cx="545323" cy="369332"/>
          </a:xfrm>
          <a:prstGeom prst="rect">
            <a:avLst/>
          </a:prstGeom>
          <a:solidFill>
            <a:schemeClr val="bg1"/>
          </a:solidFill>
        </p:spPr>
        <p:txBody>
          <a:bodyPr wrap="square" rtlCol="0">
            <a:spAutoFit/>
          </a:bodyPr>
          <a:lstStyle/>
          <a:p>
            <a:r>
              <a:rPr lang="en-US" dirty="0"/>
              <a:t>OK</a:t>
            </a:r>
          </a:p>
        </p:txBody>
      </p:sp>
      <p:sp>
        <p:nvSpPr>
          <p:cNvPr id="741" name="TextBox 740">
            <a:extLst>
              <a:ext uri="{FF2B5EF4-FFF2-40B4-BE49-F238E27FC236}">
                <a16:creationId xmlns:a16="http://schemas.microsoft.com/office/drawing/2014/main" id="{87D05015-121E-B1EF-6E25-E5BCA3D5670B}"/>
              </a:ext>
            </a:extLst>
          </p:cNvPr>
          <p:cNvSpPr txBox="1"/>
          <p:nvPr/>
        </p:nvSpPr>
        <p:spPr>
          <a:xfrm rot="16200000">
            <a:off x="7253976" y="2887125"/>
            <a:ext cx="545323" cy="369332"/>
          </a:xfrm>
          <a:prstGeom prst="rect">
            <a:avLst/>
          </a:prstGeom>
          <a:solidFill>
            <a:schemeClr val="bg1"/>
          </a:solidFill>
        </p:spPr>
        <p:txBody>
          <a:bodyPr wrap="square" rtlCol="0">
            <a:spAutoFit/>
          </a:bodyPr>
          <a:lstStyle/>
          <a:p>
            <a:r>
              <a:rPr lang="en-US" dirty="0"/>
              <a:t>OK</a:t>
            </a:r>
          </a:p>
        </p:txBody>
      </p:sp>
      <p:sp>
        <p:nvSpPr>
          <p:cNvPr id="742" name="TextBox 741">
            <a:extLst>
              <a:ext uri="{FF2B5EF4-FFF2-40B4-BE49-F238E27FC236}">
                <a16:creationId xmlns:a16="http://schemas.microsoft.com/office/drawing/2014/main" id="{8B1D4312-78D5-1668-F2A8-871039F2C4CA}"/>
              </a:ext>
            </a:extLst>
          </p:cNvPr>
          <p:cNvSpPr txBox="1"/>
          <p:nvPr/>
        </p:nvSpPr>
        <p:spPr>
          <a:xfrm rot="16200000">
            <a:off x="1699520" y="3069318"/>
            <a:ext cx="891767" cy="369332"/>
          </a:xfrm>
          <a:prstGeom prst="rect">
            <a:avLst/>
          </a:prstGeom>
          <a:solidFill>
            <a:schemeClr val="bg1"/>
          </a:solidFill>
        </p:spPr>
        <p:txBody>
          <a:bodyPr wrap="square" rtlCol="0">
            <a:spAutoFit/>
          </a:bodyPr>
          <a:lstStyle/>
          <a:p>
            <a:pPr algn="ctr"/>
            <a:r>
              <a:rPr lang="en-US" dirty="0"/>
              <a:t>Maybe</a:t>
            </a:r>
          </a:p>
        </p:txBody>
      </p:sp>
      <p:sp>
        <p:nvSpPr>
          <p:cNvPr id="743" name="TextBox 742">
            <a:extLst>
              <a:ext uri="{FF2B5EF4-FFF2-40B4-BE49-F238E27FC236}">
                <a16:creationId xmlns:a16="http://schemas.microsoft.com/office/drawing/2014/main" id="{D5BDA403-0A38-1924-E781-10775BBD7DDF}"/>
              </a:ext>
            </a:extLst>
          </p:cNvPr>
          <p:cNvSpPr txBox="1"/>
          <p:nvPr/>
        </p:nvSpPr>
        <p:spPr>
          <a:xfrm>
            <a:off x="2323088" y="2808101"/>
            <a:ext cx="4623270" cy="584775"/>
          </a:xfrm>
          <a:prstGeom prst="rect">
            <a:avLst/>
          </a:prstGeom>
          <a:solidFill>
            <a:schemeClr val="bg1"/>
          </a:solidFill>
        </p:spPr>
        <p:txBody>
          <a:bodyPr wrap="square" rtlCol="0">
            <a:spAutoFit/>
          </a:bodyPr>
          <a:lstStyle/>
          <a:p>
            <a:pPr algn="ctr"/>
            <a:r>
              <a:rPr lang="en-US" b="1" u="sng" dirty="0"/>
              <a:t>NO-GO Zone</a:t>
            </a:r>
          </a:p>
          <a:p>
            <a:pPr algn="ctr"/>
            <a:r>
              <a:rPr lang="en-US" sz="1400" dirty="0"/>
              <a:t>(Longitudinal utilities not allowed in this area)</a:t>
            </a:r>
          </a:p>
        </p:txBody>
      </p:sp>
      <p:sp>
        <p:nvSpPr>
          <p:cNvPr id="744" name="TextBox 743">
            <a:extLst>
              <a:ext uri="{FF2B5EF4-FFF2-40B4-BE49-F238E27FC236}">
                <a16:creationId xmlns:a16="http://schemas.microsoft.com/office/drawing/2014/main" id="{BC5A57DF-0E5D-5A28-AC62-D0EB1D513CEF}"/>
              </a:ext>
            </a:extLst>
          </p:cNvPr>
          <p:cNvSpPr txBox="1"/>
          <p:nvPr/>
        </p:nvSpPr>
        <p:spPr>
          <a:xfrm rot="16200000">
            <a:off x="6718567" y="3039467"/>
            <a:ext cx="891767" cy="369332"/>
          </a:xfrm>
          <a:prstGeom prst="rect">
            <a:avLst/>
          </a:prstGeom>
          <a:solidFill>
            <a:schemeClr val="bg1"/>
          </a:solidFill>
        </p:spPr>
        <p:txBody>
          <a:bodyPr wrap="square" rtlCol="0">
            <a:spAutoFit/>
          </a:bodyPr>
          <a:lstStyle/>
          <a:p>
            <a:pPr algn="ctr"/>
            <a:r>
              <a:rPr lang="en-US" dirty="0"/>
              <a:t>Maybe</a:t>
            </a:r>
          </a:p>
        </p:txBody>
      </p:sp>
      <p:sp>
        <p:nvSpPr>
          <p:cNvPr id="745" name="TextBox 744">
            <a:extLst>
              <a:ext uri="{FF2B5EF4-FFF2-40B4-BE49-F238E27FC236}">
                <a16:creationId xmlns:a16="http://schemas.microsoft.com/office/drawing/2014/main" id="{3B1022BE-BD0B-F5C9-EBB2-97604E31A8D4}"/>
              </a:ext>
            </a:extLst>
          </p:cNvPr>
          <p:cNvSpPr txBox="1"/>
          <p:nvPr/>
        </p:nvSpPr>
        <p:spPr>
          <a:xfrm>
            <a:off x="43344" y="3984233"/>
            <a:ext cx="8998132" cy="2231380"/>
          </a:xfrm>
          <a:prstGeom prst="rect">
            <a:avLst/>
          </a:prstGeom>
          <a:noFill/>
        </p:spPr>
        <p:txBody>
          <a:bodyPr wrap="square" rtlCol="0">
            <a:spAutoFit/>
          </a:bodyPr>
          <a:lstStyle/>
          <a:p>
            <a:pPr algn="ctr"/>
            <a:r>
              <a:rPr lang="en-US" sz="1600" b="1" u="sng" dirty="0"/>
              <a:t>OK:</a:t>
            </a:r>
          </a:p>
          <a:p>
            <a:pPr algn="ctr"/>
            <a:r>
              <a:rPr lang="en-US" sz="1400" dirty="0"/>
              <a:t>As close to the R.O.W. in this area is the preferred area for longitudinal utility installations.</a:t>
            </a:r>
          </a:p>
          <a:p>
            <a:pPr algn="ctr"/>
            <a:r>
              <a:rPr lang="en-US" sz="1400" dirty="0"/>
              <a:t>This area is past the need line and </a:t>
            </a:r>
            <a:r>
              <a:rPr lang="en-US" sz="1400" i="1" dirty="0"/>
              <a:t>should</a:t>
            </a:r>
            <a:r>
              <a:rPr lang="en-US" sz="1400" dirty="0"/>
              <a:t> not be affected by the project</a:t>
            </a:r>
          </a:p>
          <a:p>
            <a:pPr algn="ctr"/>
            <a:r>
              <a:rPr lang="en-US" sz="1100" dirty="0"/>
              <a:t>(with the possible exception of sign foundations, noise walls, etc.).</a:t>
            </a:r>
          </a:p>
          <a:p>
            <a:pPr algn="ctr"/>
            <a:r>
              <a:rPr lang="en-US" sz="1400" b="1" u="sng" dirty="0"/>
              <a:t>Maybe:</a:t>
            </a:r>
            <a:endParaRPr lang="en-US" sz="1400" u="sng" dirty="0"/>
          </a:p>
          <a:p>
            <a:pPr algn="ctr"/>
            <a:r>
              <a:rPr lang="en-US" sz="1400" dirty="0"/>
              <a:t>This area is generally not allowed, but if an existing installation is located in this area</a:t>
            </a:r>
          </a:p>
          <a:p>
            <a:pPr algn="ctr"/>
            <a:r>
              <a:rPr lang="en-US" sz="1400" dirty="0"/>
              <a:t> the DOT may allow it to remain depending upon depth.</a:t>
            </a:r>
          </a:p>
          <a:p>
            <a:pPr algn="ctr"/>
            <a:r>
              <a:rPr lang="en-US" sz="1400" b="1" u="sng" dirty="0"/>
              <a:t>NO-GO Zone:</a:t>
            </a:r>
          </a:p>
          <a:p>
            <a:pPr algn="ctr"/>
            <a:r>
              <a:rPr lang="en-US" sz="1400" dirty="0"/>
              <a:t>Longitudinal utility installations are NOT allowed in this area,</a:t>
            </a:r>
          </a:p>
          <a:p>
            <a:pPr algn="ctr"/>
            <a:r>
              <a:rPr lang="en-US" sz="1400" dirty="0"/>
              <a:t>except in extremely rare circumstances.</a:t>
            </a:r>
            <a:endParaRPr lang="en-US" sz="1400" b="1" dirty="0"/>
          </a:p>
        </p:txBody>
      </p:sp>
    </p:spTree>
    <p:extLst>
      <p:ext uri="{BB962C8B-B14F-4D97-AF65-F5344CB8AC3E}">
        <p14:creationId xmlns:p14="http://schemas.microsoft.com/office/powerpoint/2010/main" val="293719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1220B25-6C15-BE5A-8416-DBEFEC27C27F}"/>
              </a:ext>
            </a:extLst>
          </p:cNvPr>
          <p:cNvPicPr>
            <a:picLocks noGrp="1" noChangeAspect="1" noChangeArrowheads="1"/>
          </p:cNvPicPr>
          <p:nvPr>
            <p:ph sz="quarter" idx="16"/>
          </p:nvPr>
        </p:nvPicPr>
        <p:blipFill rotWithShape="1">
          <a:blip r:embed="rId3" cstate="screen">
            <a:extLst>
              <a:ext uri="{28A0092B-C50C-407E-A947-70E740481C1C}">
                <a14:useLocalDpi xmlns:a14="http://schemas.microsoft.com/office/drawing/2010/main" val="0"/>
              </a:ext>
            </a:extLst>
          </a:blip>
          <a:srcRect/>
          <a:stretch/>
        </p:blipFill>
        <p:spPr bwMode="auto">
          <a:xfrm>
            <a:off x="1298619" y="3364663"/>
            <a:ext cx="6522950" cy="865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ight Arrow 7">
            <a:extLst>
              <a:ext uri="{FF2B5EF4-FFF2-40B4-BE49-F238E27FC236}">
                <a16:creationId xmlns:a16="http://schemas.microsoft.com/office/drawing/2014/main" id="{B6CCD75F-2D7D-22B0-CE05-D64EF62E712C}"/>
              </a:ext>
            </a:extLst>
          </p:cNvPr>
          <p:cNvSpPr/>
          <p:nvPr/>
        </p:nvSpPr>
        <p:spPr>
          <a:xfrm rot="2875160">
            <a:off x="5684814" y="2327750"/>
            <a:ext cx="1879386"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7">
            <a:extLst>
              <a:ext uri="{FF2B5EF4-FFF2-40B4-BE49-F238E27FC236}">
                <a16:creationId xmlns:a16="http://schemas.microsoft.com/office/drawing/2014/main" id="{424C46B2-F7A4-738A-AA97-AD5D4F75D18C}"/>
              </a:ext>
            </a:extLst>
          </p:cNvPr>
          <p:cNvSpPr/>
          <p:nvPr/>
        </p:nvSpPr>
        <p:spPr>
          <a:xfrm rot="2875160">
            <a:off x="3833661" y="1889480"/>
            <a:ext cx="3060392"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7">
            <a:extLst>
              <a:ext uri="{FF2B5EF4-FFF2-40B4-BE49-F238E27FC236}">
                <a16:creationId xmlns:a16="http://schemas.microsoft.com/office/drawing/2014/main" id="{D908B01F-5955-D170-09F4-5BBA68619ADD}"/>
              </a:ext>
            </a:extLst>
          </p:cNvPr>
          <p:cNvSpPr/>
          <p:nvPr/>
        </p:nvSpPr>
        <p:spPr>
          <a:xfrm rot="2875160">
            <a:off x="3677570" y="2393019"/>
            <a:ext cx="1703513"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7">
            <a:extLst>
              <a:ext uri="{FF2B5EF4-FFF2-40B4-BE49-F238E27FC236}">
                <a16:creationId xmlns:a16="http://schemas.microsoft.com/office/drawing/2014/main" id="{9B687435-F991-84BA-35C0-5B602EF33952}"/>
              </a:ext>
            </a:extLst>
          </p:cNvPr>
          <p:cNvSpPr/>
          <p:nvPr/>
        </p:nvSpPr>
        <p:spPr>
          <a:xfrm rot="2875160">
            <a:off x="2167857" y="2405940"/>
            <a:ext cx="1703513"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Title Sheet: Project Number</a:t>
            </a:r>
          </a:p>
        </p:txBody>
      </p:sp>
      <p:sp>
        <p:nvSpPr>
          <p:cNvPr id="12" name="Right Arrow 7">
            <a:extLst>
              <a:ext uri="{FF2B5EF4-FFF2-40B4-BE49-F238E27FC236}">
                <a16:creationId xmlns:a16="http://schemas.microsoft.com/office/drawing/2014/main" id="{2321B5A6-6DD5-B372-4BDC-53E93B2CF826}"/>
              </a:ext>
            </a:extLst>
          </p:cNvPr>
          <p:cNvSpPr/>
          <p:nvPr/>
        </p:nvSpPr>
        <p:spPr>
          <a:xfrm rot="2875160">
            <a:off x="98753" y="2006927"/>
            <a:ext cx="2775788"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F3DFF-63A0-E617-AD98-7DF84E699514}"/>
              </a:ext>
            </a:extLst>
          </p:cNvPr>
          <p:cNvSpPr txBox="1"/>
          <p:nvPr/>
        </p:nvSpPr>
        <p:spPr>
          <a:xfrm rot="2852765">
            <a:off x="80452" y="2139521"/>
            <a:ext cx="2738866" cy="369332"/>
          </a:xfrm>
          <a:prstGeom prst="rect">
            <a:avLst/>
          </a:prstGeom>
          <a:noFill/>
        </p:spPr>
        <p:txBody>
          <a:bodyPr wrap="square" rtlCol="0">
            <a:spAutoFit/>
          </a:bodyPr>
          <a:lstStyle/>
          <a:p>
            <a:r>
              <a:rPr lang="en-US" dirty="0"/>
              <a:t>System Prefix Letter Code</a:t>
            </a:r>
          </a:p>
        </p:txBody>
      </p:sp>
      <p:sp>
        <p:nvSpPr>
          <p:cNvPr id="14" name="TextBox 13">
            <a:extLst>
              <a:ext uri="{FF2B5EF4-FFF2-40B4-BE49-F238E27FC236}">
                <a16:creationId xmlns:a16="http://schemas.microsoft.com/office/drawing/2014/main" id="{584C395C-A036-4FEB-70F2-16737A5C57CF}"/>
              </a:ext>
            </a:extLst>
          </p:cNvPr>
          <p:cNvSpPr txBox="1"/>
          <p:nvPr/>
        </p:nvSpPr>
        <p:spPr>
          <a:xfrm rot="2852765">
            <a:off x="2017750" y="2992785"/>
            <a:ext cx="2738866" cy="369332"/>
          </a:xfrm>
          <a:prstGeom prst="rect">
            <a:avLst/>
          </a:prstGeom>
          <a:noFill/>
        </p:spPr>
        <p:txBody>
          <a:bodyPr wrap="square" rtlCol="0">
            <a:spAutoFit/>
          </a:bodyPr>
          <a:lstStyle/>
          <a:p>
            <a:r>
              <a:rPr lang="en-US" dirty="0"/>
              <a:t>Route Number</a:t>
            </a:r>
          </a:p>
        </p:txBody>
      </p:sp>
      <p:sp>
        <p:nvSpPr>
          <p:cNvPr id="16" name="TextBox 15">
            <a:extLst>
              <a:ext uri="{FF2B5EF4-FFF2-40B4-BE49-F238E27FC236}">
                <a16:creationId xmlns:a16="http://schemas.microsoft.com/office/drawing/2014/main" id="{42D3D107-3909-BBE3-F210-30266B159463}"/>
              </a:ext>
            </a:extLst>
          </p:cNvPr>
          <p:cNvSpPr txBox="1"/>
          <p:nvPr/>
        </p:nvSpPr>
        <p:spPr>
          <a:xfrm rot="2852765">
            <a:off x="3683634" y="2550763"/>
            <a:ext cx="1655510" cy="369332"/>
          </a:xfrm>
          <a:prstGeom prst="rect">
            <a:avLst/>
          </a:prstGeom>
          <a:noFill/>
        </p:spPr>
        <p:txBody>
          <a:bodyPr wrap="square" rtlCol="0">
            <a:spAutoFit/>
          </a:bodyPr>
          <a:lstStyle/>
          <a:p>
            <a:r>
              <a:rPr lang="en-US" dirty="0" err="1"/>
              <a:t>Paren</a:t>
            </a:r>
            <a:r>
              <a:rPr lang="en-US" dirty="0"/>
              <a:t> Number</a:t>
            </a:r>
          </a:p>
        </p:txBody>
      </p:sp>
      <p:sp>
        <p:nvSpPr>
          <p:cNvPr id="17" name="TextBox 16">
            <a:extLst>
              <a:ext uri="{FF2B5EF4-FFF2-40B4-BE49-F238E27FC236}">
                <a16:creationId xmlns:a16="http://schemas.microsoft.com/office/drawing/2014/main" id="{9AFA1621-599F-FAC3-6BAD-8C81F4EFD13D}"/>
              </a:ext>
            </a:extLst>
          </p:cNvPr>
          <p:cNvSpPr txBox="1"/>
          <p:nvPr/>
        </p:nvSpPr>
        <p:spPr>
          <a:xfrm rot="2852765">
            <a:off x="3803465" y="2092236"/>
            <a:ext cx="3143697" cy="369332"/>
          </a:xfrm>
          <a:prstGeom prst="rect">
            <a:avLst/>
          </a:prstGeom>
          <a:noFill/>
        </p:spPr>
        <p:txBody>
          <a:bodyPr wrap="square" rtlCol="0">
            <a:spAutoFit/>
          </a:bodyPr>
          <a:lstStyle/>
          <a:p>
            <a:r>
              <a:rPr lang="en-US" dirty="0"/>
              <a:t>Alpha-numeric System Prefix</a:t>
            </a:r>
          </a:p>
        </p:txBody>
      </p:sp>
      <p:sp>
        <p:nvSpPr>
          <p:cNvPr id="18" name="TextBox 17">
            <a:extLst>
              <a:ext uri="{FF2B5EF4-FFF2-40B4-BE49-F238E27FC236}">
                <a16:creationId xmlns:a16="http://schemas.microsoft.com/office/drawing/2014/main" id="{DFE13ADE-55F1-BA1F-4874-33634AABFD0C}"/>
              </a:ext>
            </a:extLst>
          </p:cNvPr>
          <p:cNvSpPr txBox="1"/>
          <p:nvPr/>
        </p:nvSpPr>
        <p:spPr>
          <a:xfrm rot="2852765">
            <a:off x="5751325" y="2489833"/>
            <a:ext cx="1707329" cy="369332"/>
          </a:xfrm>
          <a:prstGeom prst="rect">
            <a:avLst/>
          </a:prstGeom>
          <a:noFill/>
        </p:spPr>
        <p:txBody>
          <a:bodyPr wrap="square" rtlCol="0">
            <a:spAutoFit/>
          </a:bodyPr>
          <a:lstStyle/>
          <a:p>
            <a:r>
              <a:rPr lang="en-US" dirty="0"/>
              <a:t>County Number</a:t>
            </a:r>
          </a:p>
        </p:txBody>
      </p:sp>
      <p:sp>
        <p:nvSpPr>
          <p:cNvPr id="23" name="Right Arrow 7">
            <a:extLst>
              <a:ext uri="{FF2B5EF4-FFF2-40B4-BE49-F238E27FC236}">
                <a16:creationId xmlns:a16="http://schemas.microsoft.com/office/drawing/2014/main" id="{26A80781-2F43-B4D6-4F2E-E734CD5E3C50}"/>
              </a:ext>
            </a:extLst>
          </p:cNvPr>
          <p:cNvSpPr/>
          <p:nvPr/>
        </p:nvSpPr>
        <p:spPr>
          <a:xfrm rot="19139948">
            <a:off x="1499551" y="4996043"/>
            <a:ext cx="3366083" cy="755291"/>
          </a:xfrm>
          <a:prstGeom prst="rightArrow">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F9BAFFB-15F5-CE90-7F4B-E8E04BF2505E}"/>
              </a:ext>
            </a:extLst>
          </p:cNvPr>
          <p:cNvSpPr txBox="1"/>
          <p:nvPr/>
        </p:nvSpPr>
        <p:spPr>
          <a:xfrm rot="19148268">
            <a:off x="1460408" y="5216782"/>
            <a:ext cx="3357202" cy="369332"/>
          </a:xfrm>
          <a:prstGeom prst="rect">
            <a:avLst/>
          </a:prstGeom>
          <a:noFill/>
        </p:spPr>
        <p:txBody>
          <a:bodyPr wrap="square" rtlCol="0">
            <a:spAutoFit/>
          </a:bodyPr>
          <a:lstStyle/>
          <a:p>
            <a:r>
              <a:rPr lang="en-US" dirty="0"/>
              <a:t>Federal Control Section Number</a:t>
            </a:r>
          </a:p>
        </p:txBody>
      </p:sp>
      <p:cxnSp>
        <p:nvCxnSpPr>
          <p:cNvPr id="24" name="Straight Connector 23">
            <a:extLst>
              <a:ext uri="{FF2B5EF4-FFF2-40B4-BE49-F238E27FC236}">
                <a16:creationId xmlns:a16="http://schemas.microsoft.com/office/drawing/2014/main" id="{75560850-D559-9B36-D84B-D84621E3C2E7}"/>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750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6CE9C7-0059-5F31-3478-92BD638905EC}"/>
              </a:ext>
            </a:extLst>
          </p:cNvPr>
          <p:cNvPicPr>
            <a:picLocks noGrp="1" noChangeAspect="1"/>
          </p:cNvPicPr>
          <p:nvPr>
            <p:ph sz="quarter" idx="16"/>
          </p:nvPr>
        </p:nvPicPr>
        <p:blipFill>
          <a:blip r:embed="rId3"/>
          <a:stretch>
            <a:fillRect/>
          </a:stretch>
        </p:blipFill>
        <p:spPr>
          <a:xfrm>
            <a:off x="386499" y="1310326"/>
            <a:ext cx="8389856" cy="4541833"/>
          </a:xfrm>
        </p:spPr>
      </p:pic>
      <p:sp>
        <p:nvSpPr>
          <p:cNvPr id="3" name="Text Placeholder 2">
            <a:extLst>
              <a:ext uri="{FF2B5EF4-FFF2-40B4-BE49-F238E27FC236}">
                <a16:creationId xmlns:a16="http://schemas.microsoft.com/office/drawing/2014/main" id="{A919365D-C0B7-EEE7-A855-743413402536}"/>
              </a:ext>
            </a:extLst>
          </p:cNvPr>
          <p:cNvSpPr>
            <a:spLocks noGrp="1"/>
          </p:cNvSpPr>
          <p:nvPr>
            <p:ph type="body" sz="quarter" idx="18"/>
          </p:nvPr>
        </p:nvSpPr>
        <p:spPr>
          <a:xfrm>
            <a:off x="386499" y="628768"/>
            <a:ext cx="2884363" cy="574222"/>
          </a:xfrm>
        </p:spPr>
        <p:txBody>
          <a:bodyPr/>
          <a:lstStyle/>
          <a:p>
            <a:r>
              <a:rPr lang="en-US" dirty="0"/>
              <a:t>Policy Highlights</a:t>
            </a:r>
          </a:p>
        </p:txBody>
      </p:sp>
    </p:spTree>
    <p:extLst>
      <p:ext uri="{BB962C8B-B14F-4D97-AF65-F5344CB8AC3E}">
        <p14:creationId xmlns:p14="http://schemas.microsoft.com/office/powerpoint/2010/main" val="3394863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map&#10;&#10;Description automatically generated">
            <a:extLst>
              <a:ext uri="{FF2B5EF4-FFF2-40B4-BE49-F238E27FC236}">
                <a16:creationId xmlns:a16="http://schemas.microsoft.com/office/drawing/2014/main" id="{B3ECCC87-B390-7652-C8B0-4985F7B81C9A}"/>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24206" y="1301099"/>
            <a:ext cx="8335233" cy="4751110"/>
          </a:xfrm>
        </p:spPr>
      </p:pic>
      <p:sp>
        <p:nvSpPr>
          <p:cNvPr id="3" name="Text Placeholder 2">
            <a:extLst>
              <a:ext uri="{FF2B5EF4-FFF2-40B4-BE49-F238E27FC236}">
                <a16:creationId xmlns:a16="http://schemas.microsoft.com/office/drawing/2014/main" id="{EDC6763D-C14E-4CC4-5D09-0866759FB39F}"/>
              </a:ext>
            </a:extLst>
          </p:cNvPr>
          <p:cNvSpPr>
            <a:spLocks noGrp="1"/>
          </p:cNvSpPr>
          <p:nvPr>
            <p:ph type="body" sz="quarter" idx="18"/>
          </p:nvPr>
        </p:nvSpPr>
        <p:spPr>
          <a:xfrm>
            <a:off x="367884" y="610053"/>
            <a:ext cx="7610951" cy="574222"/>
          </a:xfrm>
        </p:spPr>
        <p:txBody>
          <a:bodyPr/>
          <a:lstStyle/>
          <a:p>
            <a:r>
              <a:rPr lang="en-US" dirty="0"/>
              <a:t>ROW Sheet H.1</a:t>
            </a:r>
          </a:p>
        </p:txBody>
      </p:sp>
    </p:spTree>
    <p:extLst>
      <p:ext uri="{BB962C8B-B14F-4D97-AF65-F5344CB8AC3E}">
        <p14:creationId xmlns:p14="http://schemas.microsoft.com/office/powerpoint/2010/main" val="292773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with low confidence">
            <a:extLst>
              <a:ext uri="{FF2B5EF4-FFF2-40B4-BE49-F238E27FC236}">
                <a16:creationId xmlns:a16="http://schemas.microsoft.com/office/drawing/2014/main" id="{4FBC6F55-FD59-4FC0-6F8C-AB67CDDE025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24206" y="1357460"/>
            <a:ext cx="8323868" cy="4600279"/>
          </a:xfrm>
        </p:spPr>
      </p:pic>
      <p:sp>
        <p:nvSpPr>
          <p:cNvPr id="3" name="Text Placeholder 2">
            <a:extLst>
              <a:ext uri="{FF2B5EF4-FFF2-40B4-BE49-F238E27FC236}">
                <a16:creationId xmlns:a16="http://schemas.microsoft.com/office/drawing/2014/main" id="{E19D60CD-F78B-98AA-7613-767612846614}"/>
              </a:ext>
            </a:extLst>
          </p:cNvPr>
          <p:cNvSpPr>
            <a:spLocks noGrp="1"/>
          </p:cNvSpPr>
          <p:nvPr>
            <p:ph type="body" sz="quarter" idx="18"/>
          </p:nvPr>
        </p:nvSpPr>
        <p:spPr>
          <a:xfrm>
            <a:off x="424206" y="704182"/>
            <a:ext cx="2903217" cy="574222"/>
          </a:xfrm>
        </p:spPr>
        <p:txBody>
          <a:bodyPr/>
          <a:lstStyle/>
          <a:p>
            <a:r>
              <a:rPr lang="en-US" dirty="0"/>
              <a:t>ROW Sheet H.2</a:t>
            </a:r>
          </a:p>
        </p:txBody>
      </p:sp>
    </p:spTree>
    <p:extLst>
      <p:ext uri="{BB962C8B-B14F-4D97-AF65-F5344CB8AC3E}">
        <p14:creationId xmlns:p14="http://schemas.microsoft.com/office/powerpoint/2010/main" val="1622265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118670-9565-457B-4AC5-C722267EDC31}"/>
              </a:ext>
            </a:extLst>
          </p:cNvPr>
          <p:cNvSpPr>
            <a:spLocks noGrp="1"/>
          </p:cNvSpPr>
          <p:nvPr>
            <p:ph type="body" sz="quarter" idx="18"/>
          </p:nvPr>
        </p:nvSpPr>
        <p:spPr>
          <a:xfrm>
            <a:off x="452487" y="713609"/>
            <a:ext cx="4260677" cy="574222"/>
          </a:xfrm>
        </p:spPr>
        <p:txBody>
          <a:bodyPr/>
          <a:lstStyle/>
          <a:p>
            <a:r>
              <a:rPr lang="en-US" dirty="0"/>
              <a:t>Cross Section Sheet W.3</a:t>
            </a:r>
          </a:p>
        </p:txBody>
      </p:sp>
      <p:pic>
        <p:nvPicPr>
          <p:cNvPr id="9" name="Content Placeholder 8" descr="Diagram, schematic&#10;&#10;Description automatically generated">
            <a:extLst>
              <a:ext uri="{FF2B5EF4-FFF2-40B4-BE49-F238E27FC236}">
                <a16:creationId xmlns:a16="http://schemas.microsoft.com/office/drawing/2014/main" id="{A52ED1BB-A35D-597F-C638-FCD6E1D79DD8}"/>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52487" y="1287832"/>
            <a:ext cx="8295587" cy="4547360"/>
          </a:xfrm>
        </p:spPr>
      </p:pic>
    </p:spTree>
    <p:extLst>
      <p:ext uri="{BB962C8B-B14F-4D97-AF65-F5344CB8AC3E}">
        <p14:creationId xmlns:p14="http://schemas.microsoft.com/office/powerpoint/2010/main" val="3059178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39C13BAE-F3F4-0982-AF57-22CFA71FA804}"/>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tretch>
            <a:fillRect/>
          </a:stretch>
        </p:blipFill>
        <p:spPr>
          <a:xfrm>
            <a:off x="424445" y="1395167"/>
            <a:ext cx="8323629" cy="4430598"/>
          </a:xfrm>
        </p:spPr>
      </p:pic>
      <p:sp>
        <p:nvSpPr>
          <p:cNvPr id="3" name="Text Placeholder 2">
            <a:extLst>
              <a:ext uri="{FF2B5EF4-FFF2-40B4-BE49-F238E27FC236}">
                <a16:creationId xmlns:a16="http://schemas.microsoft.com/office/drawing/2014/main" id="{614D4D3F-828D-F217-8D36-25897F24F77C}"/>
              </a:ext>
            </a:extLst>
          </p:cNvPr>
          <p:cNvSpPr>
            <a:spLocks noGrp="1"/>
          </p:cNvSpPr>
          <p:nvPr>
            <p:ph type="body" sz="quarter" idx="18"/>
          </p:nvPr>
        </p:nvSpPr>
        <p:spPr>
          <a:xfrm>
            <a:off x="424445" y="713609"/>
            <a:ext cx="4769724" cy="574222"/>
          </a:xfrm>
        </p:spPr>
        <p:txBody>
          <a:bodyPr/>
          <a:lstStyle/>
          <a:p>
            <a:r>
              <a:rPr lang="en-US" dirty="0"/>
              <a:t>Cross Section Sheet W.4</a:t>
            </a:r>
          </a:p>
        </p:txBody>
      </p:sp>
    </p:spTree>
    <p:extLst>
      <p:ext uri="{BB962C8B-B14F-4D97-AF65-F5344CB8AC3E}">
        <p14:creationId xmlns:p14="http://schemas.microsoft.com/office/powerpoint/2010/main" val="405409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76053" y="708413"/>
            <a:ext cx="8140045" cy="5089071"/>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Review</a:t>
            </a:r>
          </a:p>
          <a:p>
            <a:pPr marL="514350" indent="-514350" algn="l">
              <a:buFont typeface="+mj-lt"/>
              <a:buAutoNum type="arabicPeriod"/>
            </a:pPr>
            <a:r>
              <a:rPr lang="en-US" altLang="en-US" sz="2000" dirty="0"/>
              <a:t>We need to draft relocation plans on ROW sheets (H sheets) if the sheets are available in the plan set.  Otherwise use the Plan and Profile sheets (D sheets).</a:t>
            </a:r>
          </a:p>
          <a:p>
            <a:pPr marL="514350" indent="-514350" algn="l">
              <a:buFont typeface="+mj-lt"/>
              <a:buAutoNum type="arabicPeriod"/>
            </a:pPr>
            <a:r>
              <a:rPr lang="en-US" altLang="en-US" sz="2000" dirty="0"/>
              <a:t>We need to identify DOT stationing, offsets from centerline, method of installation and depths (if applicable) on our relocation plan.  We  learned to identify the location of any installed utility facility by station and offset from centerline.  This includes but is not limited to handholes, pedestals, transformers, switchgears, flowerpots, etc… </a:t>
            </a:r>
          </a:p>
          <a:p>
            <a:pPr marL="514350" indent="-514350" algn="l">
              <a:buFont typeface="+mj-lt"/>
              <a:buAutoNum type="arabicPeriod"/>
            </a:pPr>
            <a:r>
              <a:rPr lang="en-US" altLang="en-US" sz="2000" dirty="0"/>
              <a:t>We should use the Utility Policy Manual as a reference guide. </a:t>
            </a:r>
            <a:r>
              <a:rPr lang="en-US" altLang="en-US" sz="2000" dirty="0">
                <a:hlinkClick r:id="rId2"/>
              </a:rPr>
              <a:t>https://iowadot.gov/rightofway/pdfs/UtilityPolicy.pdf</a:t>
            </a:r>
            <a:endParaRPr lang="en-US" altLang="en-US" sz="2000" dirty="0"/>
          </a:p>
          <a:p>
            <a:pPr marL="514350" indent="-514350" algn="l">
              <a:buFont typeface="+mj-lt"/>
              <a:buAutoNum type="arabicPeriod"/>
            </a:pPr>
            <a:r>
              <a:rPr lang="en-US" altLang="en-US" sz="2000" dirty="0"/>
              <a:t>Don’t be afraid to reach out to your District’s DUC or EOT for any questions you may have concerning a relocation plan. </a:t>
            </a:r>
          </a:p>
          <a:p>
            <a:pPr marL="1255713" lvl="2" indent="-514350">
              <a:lnSpc>
                <a:spcPct val="100000"/>
              </a:lnSpc>
              <a:buFont typeface="+mj-lt"/>
              <a:buAutoNum type="alphaLcPeriod"/>
            </a:pPr>
            <a:endParaRPr lang="en-US" altLang="en-US" sz="16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476053" y="109768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219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8" y="3186029"/>
            <a:ext cx="4936331" cy="2884031"/>
          </a:xfrm>
          <a:prstGeom prst="rect">
            <a:avLst/>
          </a:prstGeom>
        </p:spPr>
        <p:txBody>
          <a:bodyPr/>
          <a:lstStyle/>
          <a:p>
            <a:pPr marL="0" indent="0">
              <a:buFont typeface="Arial" panose="020B0604020202020204" pitchFamily="34" charset="0"/>
              <a:buNone/>
            </a:pPr>
            <a:r>
              <a:rPr lang="en-US" b="1" spc="150" dirty="0"/>
              <a:t>Benjamin Adey, P.E.</a:t>
            </a:r>
          </a:p>
          <a:p>
            <a:pPr marL="0" indent="0">
              <a:buFont typeface="Arial" panose="020B0604020202020204" pitchFamily="34" charset="0"/>
              <a:buNone/>
            </a:pPr>
            <a:r>
              <a:rPr lang="en-US" b="1" spc="150" dirty="0"/>
              <a:t>District 1 South Area Engineer</a:t>
            </a:r>
          </a:p>
          <a:p>
            <a:pPr marL="0" indent="0">
              <a:buFont typeface="Arial" panose="020B0604020202020204" pitchFamily="34" charset="0"/>
              <a:buNone/>
            </a:pPr>
            <a:r>
              <a:rPr lang="en-US" spc="0" dirty="0"/>
              <a:t>515-239-1194</a:t>
            </a:r>
          </a:p>
          <a:p>
            <a:pPr marL="0" indent="0">
              <a:buFont typeface="Arial" panose="020B0604020202020204" pitchFamily="34" charset="0"/>
              <a:buNone/>
            </a:pPr>
            <a:r>
              <a:rPr lang="en-US" spc="0" dirty="0"/>
              <a:t>benjamin.adey@iowadot.gov​</a:t>
            </a:r>
          </a:p>
          <a:p>
            <a:pPr marL="0" indent="0">
              <a:buNone/>
            </a:pPr>
            <a:endParaRPr lang="en-US" spc="0" dirty="0">
              <a:latin typeface="Calibri" panose="020F0502020204030204" pitchFamily="34" charset="0"/>
              <a:cs typeface="Calibri" panose="020F0502020204030204" pitchFamily="34" charset="0"/>
            </a:endParaRPr>
          </a:p>
          <a:p>
            <a:pPr marL="0" indent="0">
              <a:buNone/>
            </a:pPr>
            <a:endParaRPr lang="en-US" spc="0" dirty="0">
              <a:latin typeface="Calibri" panose="020F0502020204030204" pitchFamily="34" charset="0"/>
              <a:cs typeface="Calibri" panose="020F0502020204030204" pitchFamily="34" charset="0"/>
            </a:endParaRP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 name="Content Placeholder 9">
            <a:extLst>
              <a:ext uri="{FF2B5EF4-FFF2-40B4-BE49-F238E27FC236}">
                <a16:creationId xmlns:a16="http://schemas.microsoft.com/office/drawing/2014/main" id="{9BF6B815-E2D5-0A8F-34ED-8E61392515EE}"/>
              </a:ext>
            </a:extLst>
          </p:cNvPr>
          <p:cNvSpPr txBox="1">
            <a:spLocks/>
          </p:cNvSpPr>
          <p:nvPr/>
        </p:nvSpPr>
        <p:spPr>
          <a:xfrm>
            <a:off x="5074213" y="3186029"/>
            <a:ext cx="4936331" cy="2670022"/>
          </a:xfrm>
          <a:prstGeom prst="rect">
            <a:avLst/>
          </a:prstGeom>
        </p:spPr>
        <p:txBody>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spc="150" dirty="0"/>
              <a:t>Sean Passick</a:t>
            </a:r>
          </a:p>
          <a:p>
            <a:pPr marL="0" indent="0">
              <a:buNone/>
            </a:pPr>
            <a:r>
              <a:rPr lang="en-US" b="1" spc="150" dirty="0"/>
              <a:t>District 1 Utility Coordinator</a:t>
            </a:r>
            <a:endParaRPr lang="en-US" b="1" spc="150" dirty="0">
              <a:latin typeface="Calibri" panose="020F0502020204030204" pitchFamily="34" charset="0"/>
              <a:cs typeface="Calibri" panose="020F0502020204030204" pitchFamily="34" charset="0"/>
            </a:endParaRPr>
          </a:p>
          <a:p>
            <a:pPr marL="0" indent="0">
              <a:buNone/>
            </a:pPr>
            <a:r>
              <a:rPr lang="en-US" spc="0" dirty="0">
                <a:latin typeface="Calibri" panose="020F0502020204030204" pitchFamily="34" charset="0"/>
                <a:cs typeface="Calibri" panose="020F0502020204030204" pitchFamily="34" charset="0"/>
              </a:rPr>
              <a:t>515-986-5476</a:t>
            </a:r>
          </a:p>
          <a:p>
            <a:pPr marL="0" indent="0">
              <a:buNone/>
            </a:pPr>
            <a:r>
              <a:rPr lang="en-US" spc="0" dirty="0"/>
              <a:t>s</a:t>
            </a:r>
            <a:r>
              <a:rPr lang="en-US" spc="0" dirty="0">
                <a:latin typeface="Calibri" panose="020F0502020204030204" pitchFamily="34" charset="0"/>
                <a:cs typeface="Calibri" panose="020F0502020204030204" pitchFamily="34" charset="0"/>
              </a:rPr>
              <a:t>ean.passick@iowadot.</a:t>
            </a:r>
            <a:r>
              <a:rPr lang="en-US" spc="0" dirty="0"/>
              <a:t>us</a:t>
            </a:r>
            <a:endParaRPr lang="en-US" spc="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61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val="0"/>
              </a:ext>
            </a:extLst>
          </a:blip>
          <a:srcRect l="-178" t="-353" r="72" b="353"/>
          <a:stretch/>
        </p:blipFill>
        <p:spPr>
          <a:xfrm>
            <a:off x="519114" y="979217"/>
            <a:ext cx="8101010" cy="4863074"/>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Title Sheet: Project Description</a:t>
            </a:r>
          </a:p>
        </p:txBody>
      </p:sp>
      <p:sp>
        <p:nvSpPr>
          <p:cNvPr id="7" name="Right Arrow 5">
            <a:extLst>
              <a:ext uri="{FF2B5EF4-FFF2-40B4-BE49-F238E27FC236}">
                <a16:creationId xmlns:a16="http://schemas.microsoft.com/office/drawing/2014/main" id="{E510D83B-64DC-BC42-690E-6C6E55EF7BC6}"/>
              </a:ext>
            </a:extLst>
          </p:cNvPr>
          <p:cNvSpPr/>
          <p:nvPr/>
        </p:nvSpPr>
        <p:spPr>
          <a:xfrm rot="19242279">
            <a:off x="629623" y="4534728"/>
            <a:ext cx="1600200" cy="762000"/>
          </a:xfrm>
          <a:prstGeom prst="rightArrow">
            <a:avLst>
              <a:gd name="adj1" fmla="val 5505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0" name="Straight Connector 9">
            <a:extLst>
              <a:ext uri="{FF2B5EF4-FFF2-40B4-BE49-F238E27FC236}">
                <a16:creationId xmlns:a16="http://schemas.microsoft.com/office/drawing/2014/main" id="{852697BB-8CB3-4E24-6309-26B83F139FA0}"/>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rotWithShape="1">
          <a:blip r:embed="rId3" cstate="screen">
            <a:extLst>
              <a:ext uri="{28A0092B-C50C-407E-A947-70E740481C1C}">
                <a14:useLocalDpi xmlns:a14="http://schemas.microsoft.com/office/drawing/2010/main" val="0"/>
              </a:ext>
            </a:extLst>
          </a:blip>
          <a:srcRect t="5205" b="17529"/>
          <a:stretch/>
        </p:blipFill>
        <p:spPr>
          <a:xfrm>
            <a:off x="1186363" y="666750"/>
            <a:ext cx="6771274" cy="4076700"/>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Title Sheet: Letting Date</a:t>
            </a:r>
          </a:p>
        </p:txBody>
      </p:sp>
      <p:sp>
        <p:nvSpPr>
          <p:cNvPr id="4" name="Content Placeholder 12">
            <a:extLst>
              <a:ext uri="{FF2B5EF4-FFF2-40B4-BE49-F238E27FC236}">
                <a16:creationId xmlns:a16="http://schemas.microsoft.com/office/drawing/2014/main" id="{64EFE990-3B99-7BEE-E038-07AF14381929}"/>
              </a:ext>
            </a:extLst>
          </p:cNvPr>
          <p:cNvSpPr txBox="1">
            <a:spLocks/>
          </p:cNvSpPr>
          <p:nvPr/>
        </p:nvSpPr>
        <p:spPr>
          <a:xfrm>
            <a:off x="876414" y="4981263"/>
            <a:ext cx="7784783" cy="1521873"/>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The typical project development life cycle is 5-6 years.</a:t>
            </a:r>
          </a:p>
          <a:p>
            <a:pPr marL="285750" indent="-285750">
              <a:buFont typeface="Arial" panose="020B0604020202020204" pitchFamily="34" charset="0"/>
              <a:buChar char="•"/>
            </a:pPr>
            <a:r>
              <a:rPr lang="en-US" dirty="0"/>
              <a:t>Watching letting dates will let you how soon construction is slated to begin.</a:t>
            </a:r>
          </a:p>
          <a:p>
            <a:pPr marL="285750" indent="-285750">
              <a:buFont typeface="Arial" panose="020B0604020202020204" pitchFamily="34" charset="0"/>
              <a:buChar char="•"/>
            </a:pPr>
            <a:r>
              <a:rPr lang="en-US" dirty="0"/>
              <a:t>Target: relocation work complete 3 to 6 months prior to the letting date.</a:t>
            </a:r>
          </a:p>
        </p:txBody>
      </p:sp>
      <p:sp>
        <p:nvSpPr>
          <p:cNvPr id="5" name="Right Arrow 2">
            <a:extLst>
              <a:ext uri="{FF2B5EF4-FFF2-40B4-BE49-F238E27FC236}">
                <a16:creationId xmlns:a16="http://schemas.microsoft.com/office/drawing/2014/main" id="{65EE4D3A-BE08-44D0-B052-CF5DD86B8028}"/>
              </a:ext>
            </a:extLst>
          </p:cNvPr>
          <p:cNvSpPr/>
          <p:nvPr/>
        </p:nvSpPr>
        <p:spPr>
          <a:xfrm rot="1796044">
            <a:off x="805179" y="882131"/>
            <a:ext cx="1600200" cy="762000"/>
          </a:xfrm>
          <a:prstGeom prst="rightArrow">
            <a:avLst>
              <a:gd name="adj1" fmla="val 5505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 name="Straight Connector 5">
            <a:extLst>
              <a:ext uri="{FF2B5EF4-FFF2-40B4-BE49-F238E27FC236}">
                <a16:creationId xmlns:a16="http://schemas.microsoft.com/office/drawing/2014/main" id="{FA134349-78E7-B5D0-CD40-CDB6CC2D2B05}"/>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sz="quarter" idx="16"/>
          </p:nvPr>
        </p:nvPicPr>
        <p:blipFill>
          <a:blip r:embed="rId3" cstate="screen">
            <a:extLst>
              <a:ext uri="{28A0092B-C50C-407E-A947-70E740481C1C}">
                <a14:useLocalDpi xmlns:a14="http://schemas.microsoft.com/office/drawing/2010/main" val="0"/>
              </a:ext>
            </a:extLst>
          </a:blip>
          <a:srcRect l="79" r="79"/>
          <a:stretch/>
        </p:blipFill>
        <p:spPr>
          <a:xfrm>
            <a:off x="134739" y="538845"/>
            <a:ext cx="8874534" cy="5743818"/>
          </a:xfrm>
        </p:spPr>
      </p:pic>
      <p:sp>
        <p:nvSpPr>
          <p:cNvPr id="8" name="Isosceles Triangle 30">
            <a:extLst>
              <a:ext uri="{FF2B5EF4-FFF2-40B4-BE49-F238E27FC236}">
                <a16:creationId xmlns:a16="http://schemas.microsoft.com/office/drawing/2014/main" id="{9105C288-5F27-7E1E-F33A-E76F34C27B09}"/>
              </a:ext>
            </a:extLst>
          </p:cNvPr>
          <p:cNvSpPr>
            <a:spLocks noGrp="1" noRot="1" noMove="1" noResize="1" noEditPoints="1" noAdjustHandles="1" noChangeArrowheads="1" noChangeShapeType="1"/>
          </p:cNvSpPr>
          <p:nvPr/>
        </p:nvSpPr>
        <p:spPr>
          <a:xfrm rot="5400000" flipH="1">
            <a:off x="2079043" y="4001765"/>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30">
            <a:extLst>
              <a:ext uri="{FF2B5EF4-FFF2-40B4-BE49-F238E27FC236}">
                <a16:creationId xmlns:a16="http://schemas.microsoft.com/office/drawing/2014/main" id="{BF61A34B-1C6E-5267-0E65-28EB3773B187}"/>
              </a:ext>
            </a:extLst>
          </p:cNvPr>
          <p:cNvSpPr>
            <a:spLocks noGrp="1" noRot="1" noMove="1" noResize="1" noEditPoints="1" noAdjustHandles="1" noChangeArrowheads="1" noChangeShapeType="1"/>
          </p:cNvSpPr>
          <p:nvPr/>
        </p:nvSpPr>
        <p:spPr>
          <a:xfrm rot="16200000">
            <a:off x="6642628" y="4001762"/>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26FC21F4-B200-6842-1471-7CAC505F8102}"/>
              </a:ext>
            </a:extLst>
          </p:cNvPr>
          <p:cNvSpPr txBox="1"/>
          <p:nvPr/>
        </p:nvSpPr>
        <p:spPr>
          <a:xfrm>
            <a:off x="188392" y="6319155"/>
            <a:ext cx="1066800" cy="215444"/>
          </a:xfrm>
          <a:prstGeom prst="rect">
            <a:avLst/>
          </a:prstGeom>
          <a:noFill/>
        </p:spPr>
        <p:txBody>
          <a:bodyPr wrap="squar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Sheet A.1</a:t>
            </a:r>
          </a:p>
        </p:txBody>
      </p:sp>
      <p:sp>
        <p:nvSpPr>
          <p:cNvPr id="3" name="Text Placeholder 8">
            <a:extLst>
              <a:ext uri="{FF2B5EF4-FFF2-40B4-BE49-F238E27FC236}">
                <a16:creationId xmlns:a16="http://schemas.microsoft.com/office/drawing/2014/main" id="{2ACA4938-2FAF-F020-5C68-5BA6C5AB79E8}"/>
              </a:ext>
            </a:extLst>
          </p:cNvPr>
          <p:cNvSpPr>
            <a:spLocks noGrp="1"/>
          </p:cNvSpPr>
          <p:nvPr>
            <p:ph type="body" sz="quarter" idx="18"/>
          </p:nvPr>
        </p:nvSpPr>
        <p:spPr>
          <a:xfrm>
            <a:off x="188392" y="103037"/>
            <a:ext cx="6898208" cy="430667"/>
          </a:xfrm>
        </p:spPr>
        <p:txBody>
          <a:bodyPr/>
          <a:lstStyle/>
          <a:p>
            <a:r>
              <a:rPr lang="en-US" sz="2000" dirty="0"/>
              <a:t>Title Sheet: Sheet Numbers &amp; Index</a:t>
            </a:r>
          </a:p>
        </p:txBody>
      </p:sp>
      <p:sp>
        <p:nvSpPr>
          <p:cNvPr id="7" name="Rectangle 6">
            <a:extLst>
              <a:ext uri="{FF2B5EF4-FFF2-40B4-BE49-F238E27FC236}">
                <a16:creationId xmlns:a16="http://schemas.microsoft.com/office/drawing/2014/main" id="{5577EFED-51A1-E475-5768-4FC463E45177}"/>
              </a:ext>
            </a:extLst>
          </p:cNvPr>
          <p:cNvSpPr/>
          <p:nvPr/>
        </p:nvSpPr>
        <p:spPr>
          <a:xfrm>
            <a:off x="881062" y="942973"/>
            <a:ext cx="1981201" cy="4343402"/>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ECA937-1E87-10E9-D47C-F4F1BADDE4B5}"/>
              </a:ext>
            </a:extLst>
          </p:cNvPr>
          <p:cNvSpPr/>
          <p:nvPr/>
        </p:nvSpPr>
        <p:spPr>
          <a:xfrm>
            <a:off x="6596062" y="1904998"/>
            <a:ext cx="1981201" cy="2767015"/>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090B05F2-0243-C019-7D9A-99288B3513DF}"/>
              </a:ext>
            </a:extLst>
          </p:cNvPr>
          <p:cNvSpPr/>
          <p:nvPr/>
        </p:nvSpPr>
        <p:spPr>
          <a:xfrm rot="537678">
            <a:off x="3074049" y="2491026"/>
            <a:ext cx="3605712" cy="2016362"/>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3A2E73-5585-5D1F-6C0F-DAD5EAF71BEB}"/>
              </a:ext>
            </a:extLst>
          </p:cNvPr>
          <p:cNvSpPr txBox="1"/>
          <p:nvPr/>
        </p:nvSpPr>
        <p:spPr>
          <a:xfrm>
            <a:off x="3352800" y="2971800"/>
            <a:ext cx="3166512" cy="830997"/>
          </a:xfrm>
          <a:prstGeom prst="rect">
            <a:avLst/>
          </a:prstGeom>
          <a:noFill/>
        </p:spPr>
        <p:txBody>
          <a:bodyPr wrap="square" rtlCol="0">
            <a:spAutoFit/>
          </a:bodyPr>
          <a:lstStyle/>
          <a:p>
            <a:pPr algn="ctr"/>
            <a:r>
              <a:rPr lang="en-US" sz="2400" b="1" dirty="0">
                <a:solidFill>
                  <a:schemeClr val="accent1"/>
                </a:solidFill>
              </a:rPr>
              <a:t>Approx. 4 mile project and 656 sheets!</a:t>
            </a:r>
          </a:p>
        </p:txBody>
      </p:sp>
      <p:sp>
        <p:nvSpPr>
          <p:cNvPr id="13" name="Right Arrow 10">
            <a:extLst>
              <a:ext uri="{FF2B5EF4-FFF2-40B4-BE49-F238E27FC236}">
                <a16:creationId xmlns:a16="http://schemas.microsoft.com/office/drawing/2014/main" id="{E90CEA8D-1453-6658-7AAA-7188FEF3A46C}"/>
              </a:ext>
            </a:extLst>
          </p:cNvPr>
          <p:cNvSpPr/>
          <p:nvPr/>
        </p:nvSpPr>
        <p:spPr>
          <a:xfrm rot="13372715">
            <a:off x="2251111" y="1625756"/>
            <a:ext cx="1540956" cy="906376"/>
          </a:xfrm>
          <a:prstGeom prst="rightArrow">
            <a:avLst>
              <a:gd name="adj1" fmla="val 5505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ight Arrow 10">
            <a:extLst>
              <a:ext uri="{FF2B5EF4-FFF2-40B4-BE49-F238E27FC236}">
                <a16:creationId xmlns:a16="http://schemas.microsoft.com/office/drawing/2014/main" id="{D58E46B1-4D08-E598-3EC8-B0A737A115C6}"/>
              </a:ext>
            </a:extLst>
          </p:cNvPr>
          <p:cNvSpPr/>
          <p:nvPr/>
        </p:nvSpPr>
        <p:spPr>
          <a:xfrm rot="2585243">
            <a:off x="6129614" y="4956196"/>
            <a:ext cx="1540956" cy="906376"/>
          </a:xfrm>
          <a:prstGeom prst="rightArrow">
            <a:avLst>
              <a:gd name="adj1" fmla="val 55052"/>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6" name="Straight Connector 15">
            <a:extLst>
              <a:ext uri="{FF2B5EF4-FFF2-40B4-BE49-F238E27FC236}">
                <a16:creationId xmlns:a16="http://schemas.microsoft.com/office/drawing/2014/main" id="{FFBF0E69-431A-716A-DF19-822F27799C67}"/>
              </a:ext>
            </a:extLst>
          </p:cNvPr>
          <p:cNvCxnSpPr/>
          <p:nvPr/>
        </p:nvCxnSpPr>
        <p:spPr>
          <a:xfrm>
            <a:off x="266503" y="51972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 presetClass="entr" presetSubtype="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5827</TotalTime>
  <Words>6224</Words>
  <Application>Microsoft Office PowerPoint</Application>
  <PresentationFormat>On-screen Show (4:3)</PresentationFormat>
  <Paragraphs>678</Paragraphs>
  <Slides>66</Slides>
  <Notes>62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4" baseType="lpstr">
      <vt:lpstr>PT Sans</vt:lpstr>
      <vt:lpstr>Arial</vt:lpstr>
      <vt:lpstr>Calibri</vt:lpstr>
      <vt:lpstr>Neue Haas Grotesk Text Pro</vt:lpstr>
      <vt:lpstr>Arial Black</vt:lpstr>
      <vt:lpstr>Roboto Slab</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Passick, Sean</cp:lastModifiedBy>
  <cp:revision>32</cp:revision>
  <dcterms:created xsi:type="dcterms:W3CDTF">2023-12-21T16:39:01Z</dcterms:created>
  <dcterms:modified xsi:type="dcterms:W3CDTF">2024-02-28T18:02:10Z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ies>
</file>