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9.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10.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78"/>
  </p:notesMasterIdLst>
  <p:handoutMasterIdLst>
    <p:handoutMasterId r:id="rId79"/>
  </p:handoutMasterIdLst>
  <p:sldIdLst>
    <p:sldId id="256" r:id="rId5"/>
    <p:sldId id="257" r:id="rId6"/>
    <p:sldId id="284" r:id="rId7"/>
    <p:sldId id="285" r:id="rId8"/>
    <p:sldId id="299" r:id="rId9"/>
    <p:sldId id="298" r:id="rId10"/>
    <p:sldId id="300" r:id="rId11"/>
    <p:sldId id="320" r:id="rId12"/>
    <p:sldId id="302" r:id="rId13"/>
    <p:sldId id="301" r:id="rId14"/>
    <p:sldId id="304" r:id="rId15"/>
    <p:sldId id="305" r:id="rId16"/>
    <p:sldId id="306" r:id="rId17"/>
    <p:sldId id="325" r:id="rId18"/>
    <p:sldId id="307" r:id="rId19"/>
    <p:sldId id="326" r:id="rId20"/>
    <p:sldId id="327" r:id="rId21"/>
    <p:sldId id="328" r:id="rId22"/>
    <p:sldId id="329" r:id="rId23"/>
    <p:sldId id="330" r:id="rId24"/>
    <p:sldId id="331" r:id="rId25"/>
    <p:sldId id="322" r:id="rId26"/>
    <p:sldId id="332" r:id="rId27"/>
    <p:sldId id="333" r:id="rId28"/>
    <p:sldId id="335" r:id="rId29"/>
    <p:sldId id="323" r:id="rId30"/>
    <p:sldId id="334" r:id="rId31"/>
    <p:sldId id="336" r:id="rId32"/>
    <p:sldId id="337" r:id="rId33"/>
    <p:sldId id="309" r:id="rId34"/>
    <p:sldId id="324" r:id="rId35"/>
    <p:sldId id="339" r:id="rId36"/>
    <p:sldId id="340" r:id="rId37"/>
    <p:sldId id="342" r:id="rId38"/>
    <p:sldId id="338" r:id="rId39"/>
    <p:sldId id="349" r:id="rId40"/>
    <p:sldId id="341" r:id="rId41"/>
    <p:sldId id="344" r:id="rId42"/>
    <p:sldId id="348" r:id="rId43"/>
    <p:sldId id="345" r:id="rId44"/>
    <p:sldId id="346" r:id="rId45"/>
    <p:sldId id="286" r:id="rId46"/>
    <p:sldId id="310" r:id="rId47"/>
    <p:sldId id="352" r:id="rId48"/>
    <p:sldId id="350" r:id="rId49"/>
    <p:sldId id="353" r:id="rId50"/>
    <p:sldId id="355" r:id="rId51"/>
    <p:sldId id="356" r:id="rId52"/>
    <p:sldId id="357" r:id="rId53"/>
    <p:sldId id="358" r:id="rId54"/>
    <p:sldId id="354" r:id="rId55"/>
    <p:sldId id="359" r:id="rId56"/>
    <p:sldId id="360" r:id="rId57"/>
    <p:sldId id="311" r:id="rId58"/>
    <p:sldId id="351" r:id="rId59"/>
    <p:sldId id="361" r:id="rId60"/>
    <p:sldId id="312" r:id="rId61"/>
    <p:sldId id="261" r:id="rId62"/>
    <p:sldId id="321" r:id="rId63"/>
    <p:sldId id="313" r:id="rId64"/>
    <p:sldId id="288" r:id="rId65"/>
    <p:sldId id="316" r:id="rId66"/>
    <p:sldId id="260" r:id="rId67"/>
    <p:sldId id="317" r:id="rId68"/>
    <p:sldId id="365" r:id="rId69"/>
    <p:sldId id="318" r:id="rId70"/>
    <p:sldId id="366" r:id="rId71"/>
    <p:sldId id="319" r:id="rId72"/>
    <p:sldId id="267" r:id="rId73"/>
    <p:sldId id="367" r:id="rId74"/>
    <p:sldId id="368" r:id="rId75"/>
    <p:sldId id="293" r:id="rId76"/>
    <p:sldId id="270" r:id="rId77"/>
  </p:sldIdLst>
  <p:sldSz cx="12192000" cy="6858000"/>
  <p:notesSz cx="6858000" cy="9144000"/>
  <p:embeddedFontLst>
    <p:embeddedFont>
      <p:font typeface="Calibri" panose="020F0502020204030204" pitchFamily="34" charset="0"/>
      <p:regular r:id="rId80"/>
      <p:bold r:id="rId81"/>
      <p:italic r:id="rId82"/>
      <p:boldItalic r:id="rId83"/>
    </p:embeddedFont>
    <p:embeddedFont>
      <p:font typeface="Neue Haas Grotesk Text Pro" panose="020B0504020202020204" pitchFamily="34" charset="0"/>
      <p:regular r:id="rId84"/>
      <p:bold r:id="rId85"/>
      <p:italic r:id="rId86"/>
      <p:boldItalic r:id="rId87"/>
    </p:embeddedFont>
    <p:embeddedFont>
      <p:font typeface="PT Sans" panose="020B0503020203020204" pitchFamily="34" charset="0"/>
      <p:regular r:id="rId88"/>
      <p:bold r:id="rId89"/>
      <p:italic r:id="rId90"/>
      <p:boldItalic r:id="rId91"/>
    </p:embeddedFont>
    <p:embeddedFont>
      <p:font typeface="Roboto Slab" pitchFamily="50" charset="0"/>
      <p:regular r:id="rId92"/>
      <p:bold r:id="rId93"/>
    </p:embeddedFont>
  </p:embeddedFontLst>
  <p:custDataLst>
    <p:tags r:id="rId9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0" autoAdjust="0"/>
    <p:restoredTop sz="83068" autoAdjust="0"/>
  </p:normalViewPr>
  <p:slideViewPr>
    <p:cSldViewPr snapToGrid="0">
      <p:cViewPr varScale="1">
        <p:scale>
          <a:sx n="69" d="100"/>
          <a:sy n="69" d="100"/>
        </p:scale>
        <p:origin x="66" y="4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3696" y="105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font" Target="fonts/font5.fntdata"/><Relationship Id="rId89" Type="http://schemas.openxmlformats.org/officeDocument/2006/relationships/font" Target="fonts/font10.fntdata"/><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handoutMaster" Target="handoutMasters/handoutMaster1.xml"/><Relationship Id="rId87" Type="http://schemas.openxmlformats.org/officeDocument/2006/relationships/font" Target="fonts/font8.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font" Target="fonts/font14.fntdata"/><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tags" Target="tags/tag1.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78A65-E367-4E4E-968D-D313C4C3E33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8831856-B1A2-499C-B286-2107B022BC84}">
      <dgm:prSet custT="1"/>
      <dgm:spPr/>
      <dgm:t>
        <a:bodyPr/>
        <a:lstStyle/>
        <a:p>
          <a:r>
            <a:rPr lang="en-US" sz="2800" dirty="0"/>
            <a:t>Public ROW </a:t>
          </a:r>
          <a:r>
            <a:rPr lang="en-US" sz="2400" dirty="0"/>
            <a:t>(company expense)</a:t>
          </a:r>
          <a:endParaRPr lang="en-US" sz="2800" dirty="0"/>
        </a:p>
      </dgm:t>
    </dgm:pt>
    <dgm:pt modelId="{2146FCC4-DEC8-4C96-82D6-79872E291338}" type="parTrans" cxnId="{D666E692-FEC1-4548-BB05-35FEF1CB6E27}">
      <dgm:prSet/>
      <dgm:spPr/>
      <dgm:t>
        <a:bodyPr/>
        <a:lstStyle/>
        <a:p>
          <a:endParaRPr lang="en-US"/>
        </a:p>
      </dgm:t>
    </dgm:pt>
    <dgm:pt modelId="{BE84D47F-B4A5-4D45-AF1A-27BAD64FD68A}" type="sibTrans" cxnId="{D666E692-FEC1-4548-BB05-35FEF1CB6E27}">
      <dgm:prSet/>
      <dgm:spPr/>
      <dgm:t>
        <a:bodyPr/>
        <a:lstStyle/>
        <a:p>
          <a:endParaRPr lang="en-US"/>
        </a:p>
      </dgm:t>
    </dgm:pt>
    <dgm:pt modelId="{BBE49B73-079B-4D67-A558-5113E69F9CDF}">
      <dgm:prSet custT="1"/>
      <dgm:spPr/>
      <dgm:t>
        <a:bodyPr/>
        <a:lstStyle/>
        <a:p>
          <a:r>
            <a:rPr lang="en-US" sz="2800" dirty="0"/>
            <a:t>Private</a:t>
          </a:r>
          <a:br>
            <a:rPr lang="en-US" sz="2800" dirty="0"/>
          </a:br>
          <a:r>
            <a:rPr lang="en-US" sz="2400" dirty="0"/>
            <a:t>(may be eligible)</a:t>
          </a:r>
          <a:endParaRPr lang="en-US" sz="2800" dirty="0"/>
        </a:p>
      </dgm:t>
    </dgm:pt>
    <dgm:pt modelId="{3C81C81D-ACF9-4822-825A-8837528224D7}" type="parTrans" cxnId="{DE314CAF-4887-4503-8BC7-FA96F4715A62}">
      <dgm:prSet/>
      <dgm:spPr/>
      <dgm:t>
        <a:bodyPr/>
        <a:lstStyle/>
        <a:p>
          <a:endParaRPr lang="en-US"/>
        </a:p>
      </dgm:t>
    </dgm:pt>
    <dgm:pt modelId="{6DD9CABA-04F8-4709-B5C5-405A427856CE}" type="sibTrans" cxnId="{DE314CAF-4887-4503-8BC7-FA96F4715A62}">
      <dgm:prSet/>
      <dgm:spPr/>
      <dgm:t>
        <a:bodyPr/>
        <a:lstStyle/>
        <a:p>
          <a:endParaRPr lang="en-US"/>
        </a:p>
      </dgm:t>
    </dgm:pt>
    <dgm:pt modelId="{9578D57D-64F9-4E55-9FA7-8F1639AF527D}">
      <dgm:prSet/>
      <dgm:spPr/>
      <dgm:t>
        <a:bodyPr/>
        <a:lstStyle/>
        <a:p>
          <a:r>
            <a:rPr lang="en-US" dirty="0"/>
            <a:t>Work necessary to accommodate project</a:t>
          </a:r>
        </a:p>
      </dgm:t>
    </dgm:pt>
    <dgm:pt modelId="{B27E43C3-FA1D-47AF-8D22-4854B13C83DF}" type="parTrans" cxnId="{BA6E20FB-B793-46CA-9A01-41DBB71E0E10}">
      <dgm:prSet/>
      <dgm:spPr/>
      <dgm:t>
        <a:bodyPr/>
        <a:lstStyle/>
        <a:p>
          <a:endParaRPr lang="en-US"/>
        </a:p>
      </dgm:t>
    </dgm:pt>
    <dgm:pt modelId="{0C7A1DA5-4A41-4DE6-8901-D2C2544CC63C}" type="sibTrans" cxnId="{BA6E20FB-B793-46CA-9A01-41DBB71E0E10}">
      <dgm:prSet/>
      <dgm:spPr/>
      <dgm:t>
        <a:bodyPr/>
        <a:lstStyle/>
        <a:p>
          <a:endParaRPr lang="en-US"/>
        </a:p>
      </dgm:t>
    </dgm:pt>
    <dgm:pt modelId="{409A9BA7-5D89-4CBC-9B1D-5831630A79A8}" type="pres">
      <dgm:prSet presAssocID="{DED78A65-E367-4E4E-968D-D313C4C3E331}" presName="hierChild1" presStyleCnt="0">
        <dgm:presLayoutVars>
          <dgm:chPref val="1"/>
          <dgm:dir/>
          <dgm:animOne val="branch"/>
          <dgm:animLvl val="lvl"/>
          <dgm:resizeHandles/>
        </dgm:presLayoutVars>
      </dgm:prSet>
      <dgm:spPr/>
    </dgm:pt>
    <dgm:pt modelId="{4DD73DA4-D85E-4306-BFAC-285A3AE3F7E2}" type="pres">
      <dgm:prSet presAssocID="{98831856-B1A2-499C-B286-2107B022BC84}" presName="hierRoot1" presStyleCnt="0"/>
      <dgm:spPr/>
    </dgm:pt>
    <dgm:pt modelId="{AA0DA179-2AEF-4438-9F0D-E98B52DB5520}" type="pres">
      <dgm:prSet presAssocID="{98831856-B1A2-499C-B286-2107B022BC84}" presName="composite" presStyleCnt="0"/>
      <dgm:spPr/>
    </dgm:pt>
    <dgm:pt modelId="{3C01A87D-6016-4B89-BA48-6FE117E36C87}" type="pres">
      <dgm:prSet presAssocID="{98831856-B1A2-499C-B286-2107B022BC84}" presName="background" presStyleLbl="node0" presStyleIdx="0" presStyleCnt="3"/>
      <dgm:spPr/>
    </dgm:pt>
    <dgm:pt modelId="{8BD02456-7D05-43CF-95A1-913A3C7EC47A}" type="pres">
      <dgm:prSet presAssocID="{98831856-B1A2-499C-B286-2107B022BC84}" presName="text" presStyleLbl="fgAcc0" presStyleIdx="0" presStyleCnt="3">
        <dgm:presLayoutVars>
          <dgm:chPref val="3"/>
        </dgm:presLayoutVars>
      </dgm:prSet>
      <dgm:spPr/>
    </dgm:pt>
    <dgm:pt modelId="{4F35ED70-26DB-43F3-A50B-84A582008EA7}" type="pres">
      <dgm:prSet presAssocID="{98831856-B1A2-499C-B286-2107B022BC84}" presName="hierChild2" presStyleCnt="0"/>
      <dgm:spPr/>
    </dgm:pt>
    <dgm:pt modelId="{1F8253AA-47B4-4FBC-910D-0C198470F3C4}" type="pres">
      <dgm:prSet presAssocID="{BBE49B73-079B-4D67-A558-5113E69F9CDF}" presName="hierRoot1" presStyleCnt="0"/>
      <dgm:spPr/>
    </dgm:pt>
    <dgm:pt modelId="{7F1898D3-B769-449A-8E26-3DF3BB13384A}" type="pres">
      <dgm:prSet presAssocID="{BBE49B73-079B-4D67-A558-5113E69F9CDF}" presName="composite" presStyleCnt="0"/>
      <dgm:spPr/>
    </dgm:pt>
    <dgm:pt modelId="{3E44AFB6-938D-4798-ADE6-2E9AF9F88C41}" type="pres">
      <dgm:prSet presAssocID="{BBE49B73-079B-4D67-A558-5113E69F9CDF}" presName="background" presStyleLbl="node0" presStyleIdx="1" presStyleCnt="3"/>
      <dgm:spPr/>
    </dgm:pt>
    <dgm:pt modelId="{6EA53182-4959-411F-B7DA-E0456DC088FB}" type="pres">
      <dgm:prSet presAssocID="{BBE49B73-079B-4D67-A558-5113E69F9CDF}" presName="text" presStyleLbl="fgAcc0" presStyleIdx="1" presStyleCnt="3">
        <dgm:presLayoutVars>
          <dgm:chPref val="3"/>
        </dgm:presLayoutVars>
      </dgm:prSet>
      <dgm:spPr/>
    </dgm:pt>
    <dgm:pt modelId="{2F4E00A0-5517-49B0-9499-2B80A00F0281}" type="pres">
      <dgm:prSet presAssocID="{BBE49B73-079B-4D67-A558-5113E69F9CDF}" presName="hierChild2" presStyleCnt="0"/>
      <dgm:spPr/>
    </dgm:pt>
    <dgm:pt modelId="{514D4B5A-48EB-4306-B82C-95DEF45F0F4A}" type="pres">
      <dgm:prSet presAssocID="{9578D57D-64F9-4E55-9FA7-8F1639AF527D}" presName="hierRoot1" presStyleCnt="0"/>
      <dgm:spPr/>
    </dgm:pt>
    <dgm:pt modelId="{AB9EEBB7-11B9-45D2-9D58-AA7A7F16E0F8}" type="pres">
      <dgm:prSet presAssocID="{9578D57D-64F9-4E55-9FA7-8F1639AF527D}" presName="composite" presStyleCnt="0"/>
      <dgm:spPr/>
    </dgm:pt>
    <dgm:pt modelId="{E868814E-8034-4BA0-B614-BF64B82CBEC7}" type="pres">
      <dgm:prSet presAssocID="{9578D57D-64F9-4E55-9FA7-8F1639AF527D}" presName="background" presStyleLbl="node0" presStyleIdx="2" presStyleCnt="3"/>
      <dgm:spPr/>
    </dgm:pt>
    <dgm:pt modelId="{04F9EDB6-0CE4-4CA6-A68E-26840A06A28D}" type="pres">
      <dgm:prSet presAssocID="{9578D57D-64F9-4E55-9FA7-8F1639AF527D}" presName="text" presStyleLbl="fgAcc0" presStyleIdx="2" presStyleCnt="3">
        <dgm:presLayoutVars>
          <dgm:chPref val="3"/>
        </dgm:presLayoutVars>
      </dgm:prSet>
      <dgm:spPr/>
    </dgm:pt>
    <dgm:pt modelId="{DBEC1E90-2999-440B-B01D-83EFCCEFDFE9}" type="pres">
      <dgm:prSet presAssocID="{9578D57D-64F9-4E55-9FA7-8F1639AF527D}" presName="hierChild2" presStyleCnt="0"/>
      <dgm:spPr/>
    </dgm:pt>
  </dgm:ptLst>
  <dgm:cxnLst>
    <dgm:cxn modelId="{2BB98435-D606-434F-B148-87F91747ED74}" type="presOf" srcId="{98831856-B1A2-499C-B286-2107B022BC84}" destId="{8BD02456-7D05-43CF-95A1-913A3C7EC47A}" srcOrd="0" destOrd="0" presId="urn:microsoft.com/office/officeart/2005/8/layout/hierarchy1"/>
    <dgm:cxn modelId="{C2A3F957-4B6E-446C-8CD4-45E7A2BA8D21}" type="presOf" srcId="{9578D57D-64F9-4E55-9FA7-8F1639AF527D}" destId="{04F9EDB6-0CE4-4CA6-A68E-26840A06A28D}" srcOrd="0" destOrd="0" presId="urn:microsoft.com/office/officeart/2005/8/layout/hierarchy1"/>
    <dgm:cxn modelId="{D666E692-FEC1-4548-BB05-35FEF1CB6E27}" srcId="{DED78A65-E367-4E4E-968D-D313C4C3E331}" destId="{98831856-B1A2-499C-B286-2107B022BC84}" srcOrd="0" destOrd="0" parTransId="{2146FCC4-DEC8-4C96-82D6-79872E291338}" sibTransId="{BE84D47F-B4A5-4D45-AF1A-27BAD64FD68A}"/>
    <dgm:cxn modelId="{DE314CAF-4887-4503-8BC7-FA96F4715A62}" srcId="{DED78A65-E367-4E4E-968D-D313C4C3E331}" destId="{BBE49B73-079B-4D67-A558-5113E69F9CDF}" srcOrd="1" destOrd="0" parTransId="{3C81C81D-ACF9-4822-825A-8837528224D7}" sibTransId="{6DD9CABA-04F8-4709-B5C5-405A427856CE}"/>
    <dgm:cxn modelId="{6B02C5C6-5D4C-4617-88B6-6FF279C7AABB}" type="presOf" srcId="{BBE49B73-079B-4D67-A558-5113E69F9CDF}" destId="{6EA53182-4959-411F-B7DA-E0456DC088FB}" srcOrd="0" destOrd="0" presId="urn:microsoft.com/office/officeart/2005/8/layout/hierarchy1"/>
    <dgm:cxn modelId="{E9FB1BDF-F1F7-4656-9024-7EAD78535AD2}" type="presOf" srcId="{DED78A65-E367-4E4E-968D-D313C4C3E331}" destId="{409A9BA7-5D89-4CBC-9B1D-5831630A79A8}" srcOrd="0" destOrd="0" presId="urn:microsoft.com/office/officeart/2005/8/layout/hierarchy1"/>
    <dgm:cxn modelId="{BA6E20FB-B793-46CA-9A01-41DBB71E0E10}" srcId="{DED78A65-E367-4E4E-968D-D313C4C3E331}" destId="{9578D57D-64F9-4E55-9FA7-8F1639AF527D}" srcOrd="2" destOrd="0" parTransId="{B27E43C3-FA1D-47AF-8D22-4854B13C83DF}" sibTransId="{0C7A1DA5-4A41-4DE6-8901-D2C2544CC63C}"/>
    <dgm:cxn modelId="{1140498E-51E0-4A3F-97D7-1616EDFA7E55}" type="presParOf" srcId="{409A9BA7-5D89-4CBC-9B1D-5831630A79A8}" destId="{4DD73DA4-D85E-4306-BFAC-285A3AE3F7E2}" srcOrd="0" destOrd="0" presId="urn:microsoft.com/office/officeart/2005/8/layout/hierarchy1"/>
    <dgm:cxn modelId="{92D77350-44A2-46D4-A206-238211109103}" type="presParOf" srcId="{4DD73DA4-D85E-4306-BFAC-285A3AE3F7E2}" destId="{AA0DA179-2AEF-4438-9F0D-E98B52DB5520}" srcOrd="0" destOrd="0" presId="urn:microsoft.com/office/officeart/2005/8/layout/hierarchy1"/>
    <dgm:cxn modelId="{FFB79666-ED70-4345-A0ED-D9E6811E93C9}" type="presParOf" srcId="{AA0DA179-2AEF-4438-9F0D-E98B52DB5520}" destId="{3C01A87D-6016-4B89-BA48-6FE117E36C87}" srcOrd="0" destOrd="0" presId="urn:microsoft.com/office/officeart/2005/8/layout/hierarchy1"/>
    <dgm:cxn modelId="{C01DE032-DBDD-4836-B7E2-94273C483DC1}" type="presParOf" srcId="{AA0DA179-2AEF-4438-9F0D-E98B52DB5520}" destId="{8BD02456-7D05-43CF-95A1-913A3C7EC47A}" srcOrd="1" destOrd="0" presId="urn:microsoft.com/office/officeart/2005/8/layout/hierarchy1"/>
    <dgm:cxn modelId="{4688922E-8FA5-4578-BC76-AC7C28D885F4}" type="presParOf" srcId="{4DD73DA4-D85E-4306-BFAC-285A3AE3F7E2}" destId="{4F35ED70-26DB-43F3-A50B-84A582008EA7}" srcOrd="1" destOrd="0" presId="urn:microsoft.com/office/officeart/2005/8/layout/hierarchy1"/>
    <dgm:cxn modelId="{CCF5BE49-55BD-4B71-A9A9-7B9F36751B22}" type="presParOf" srcId="{409A9BA7-5D89-4CBC-9B1D-5831630A79A8}" destId="{1F8253AA-47B4-4FBC-910D-0C198470F3C4}" srcOrd="1" destOrd="0" presId="urn:microsoft.com/office/officeart/2005/8/layout/hierarchy1"/>
    <dgm:cxn modelId="{0D28227D-CDBF-408F-99BB-600341EC48F7}" type="presParOf" srcId="{1F8253AA-47B4-4FBC-910D-0C198470F3C4}" destId="{7F1898D3-B769-449A-8E26-3DF3BB13384A}" srcOrd="0" destOrd="0" presId="urn:microsoft.com/office/officeart/2005/8/layout/hierarchy1"/>
    <dgm:cxn modelId="{394ED449-1754-4C8C-A797-EF1F9A81C1EC}" type="presParOf" srcId="{7F1898D3-B769-449A-8E26-3DF3BB13384A}" destId="{3E44AFB6-938D-4798-ADE6-2E9AF9F88C41}" srcOrd="0" destOrd="0" presId="urn:microsoft.com/office/officeart/2005/8/layout/hierarchy1"/>
    <dgm:cxn modelId="{EE982AA7-7912-4B53-9CCF-0205F04CE0FA}" type="presParOf" srcId="{7F1898D3-B769-449A-8E26-3DF3BB13384A}" destId="{6EA53182-4959-411F-B7DA-E0456DC088FB}" srcOrd="1" destOrd="0" presId="urn:microsoft.com/office/officeart/2005/8/layout/hierarchy1"/>
    <dgm:cxn modelId="{07DC0CF9-1A59-4968-9EA0-CCA7BD353F61}" type="presParOf" srcId="{1F8253AA-47B4-4FBC-910D-0C198470F3C4}" destId="{2F4E00A0-5517-49B0-9499-2B80A00F0281}" srcOrd="1" destOrd="0" presId="urn:microsoft.com/office/officeart/2005/8/layout/hierarchy1"/>
    <dgm:cxn modelId="{87CCFA42-5BC8-482E-A241-383E834FCCDC}" type="presParOf" srcId="{409A9BA7-5D89-4CBC-9B1D-5831630A79A8}" destId="{514D4B5A-48EB-4306-B82C-95DEF45F0F4A}" srcOrd="2" destOrd="0" presId="urn:microsoft.com/office/officeart/2005/8/layout/hierarchy1"/>
    <dgm:cxn modelId="{D8E95223-E838-4D2C-A6E0-A55F32EC3BE5}" type="presParOf" srcId="{514D4B5A-48EB-4306-B82C-95DEF45F0F4A}" destId="{AB9EEBB7-11B9-45D2-9D58-AA7A7F16E0F8}" srcOrd="0" destOrd="0" presId="urn:microsoft.com/office/officeart/2005/8/layout/hierarchy1"/>
    <dgm:cxn modelId="{AB1D6A42-4BAC-4C83-B846-A19E1EDA61CB}" type="presParOf" srcId="{AB9EEBB7-11B9-45D2-9D58-AA7A7F16E0F8}" destId="{E868814E-8034-4BA0-B614-BF64B82CBEC7}" srcOrd="0" destOrd="0" presId="urn:microsoft.com/office/officeart/2005/8/layout/hierarchy1"/>
    <dgm:cxn modelId="{7E612480-1253-4A53-BA7C-9129C844DDFC}" type="presParOf" srcId="{AB9EEBB7-11B9-45D2-9D58-AA7A7F16E0F8}" destId="{04F9EDB6-0CE4-4CA6-A68E-26840A06A28D}" srcOrd="1" destOrd="0" presId="urn:microsoft.com/office/officeart/2005/8/layout/hierarchy1"/>
    <dgm:cxn modelId="{30C8AF84-8FBC-481C-9A43-944DF765874A}" type="presParOf" srcId="{514D4B5A-48EB-4306-B82C-95DEF45F0F4A}" destId="{DBEC1E90-2999-440B-B01D-83EFCCEFDFE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3F68FDB-F8A2-483A-B5C9-306D4E930464}"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CBF77952-F1C5-41F3-A509-D620B5BD00DF}">
      <dgm:prSet/>
      <dgm:spPr/>
      <dgm:t>
        <a:bodyPr/>
        <a:lstStyle/>
        <a:p>
          <a:r>
            <a:rPr lang="en-US" dirty="0"/>
            <a:t>Location, </a:t>
          </a:r>
          <a:br>
            <a:rPr lang="en-US" dirty="0"/>
          </a:br>
          <a:r>
            <a:rPr lang="en-US" dirty="0"/>
            <a:t>highway involved, side of road</a:t>
          </a:r>
        </a:p>
      </dgm:t>
    </dgm:pt>
    <dgm:pt modelId="{806D9152-856A-46B3-AEF5-4EA544ADDEE0}" type="parTrans" cxnId="{FACDCF99-EAE7-44C4-BD48-F2386E216814}">
      <dgm:prSet/>
      <dgm:spPr/>
      <dgm:t>
        <a:bodyPr/>
        <a:lstStyle/>
        <a:p>
          <a:endParaRPr lang="en-US"/>
        </a:p>
      </dgm:t>
    </dgm:pt>
    <dgm:pt modelId="{83EBEE7E-DDD7-467C-A9A5-CB5909C9BE33}" type="sibTrans" cxnId="{FACDCF99-EAE7-44C4-BD48-F2386E216814}">
      <dgm:prSet/>
      <dgm:spPr/>
      <dgm:t>
        <a:bodyPr/>
        <a:lstStyle/>
        <a:p>
          <a:endParaRPr lang="en-US"/>
        </a:p>
      </dgm:t>
    </dgm:pt>
    <dgm:pt modelId="{93DBF28B-A242-471D-88EB-7838B4C3C302}">
      <dgm:prSet/>
      <dgm:spPr/>
      <dgm:t>
        <a:bodyPr/>
        <a:lstStyle/>
        <a:p>
          <a:r>
            <a:rPr lang="en-US" dirty="0"/>
            <a:t>Method of installation</a:t>
          </a:r>
        </a:p>
      </dgm:t>
    </dgm:pt>
    <dgm:pt modelId="{62AEFC96-E6C9-4285-8F12-AB3AE7A25560}" type="parTrans" cxnId="{A295FD7E-8594-40D9-8993-23A78748D064}">
      <dgm:prSet/>
      <dgm:spPr/>
      <dgm:t>
        <a:bodyPr/>
        <a:lstStyle/>
        <a:p>
          <a:endParaRPr lang="en-US"/>
        </a:p>
      </dgm:t>
    </dgm:pt>
    <dgm:pt modelId="{7ED25BCA-0906-4857-AB38-2AD29A9DEE86}" type="sibTrans" cxnId="{A295FD7E-8594-40D9-8993-23A78748D064}">
      <dgm:prSet/>
      <dgm:spPr/>
      <dgm:t>
        <a:bodyPr/>
        <a:lstStyle/>
        <a:p>
          <a:endParaRPr lang="en-US"/>
        </a:p>
      </dgm:t>
    </dgm:pt>
    <dgm:pt modelId="{2AF6D13C-8376-49A0-AFBF-6867AB385D5C}">
      <dgm:prSet/>
      <dgm:spPr/>
      <dgm:t>
        <a:bodyPr anchor="ctr" anchorCtr="0"/>
        <a:lstStyle/>
        <a:p>
          <a:pPr>
            <a:buNone/>
          </a:pPr>
          <a:r>
            <a:rPr lang="en-US" dirty="0"/>
            <a:t>Materials, encasement details</a:t>
          </a:r>
        </a:p>
      </dgm:t>
    </dgm:pt>
    <dgm:pt modelId="{CE6AF0D7-83BE-4DE1-849A-D3909861090A}" type="parTrans" cxnId="{66AADC17-DD3C-413E-8C31-46AF81FAC5AA}">
      <dgm:prSet/>
      <dgm:spPr/>
      <dgm:t>
        <a:bodyPr/>
        <a:lstStyle/>
        <a:p>
          <a:endParaRPr lang="en-US"/>
        </a:p>
      </dgm:t>
    </dgm:pt>
    <dgm:pt modelId="{C82CB0FF-0574-418A-9026-0E1E38FEF032}" type="sibTrans" cxnId="{66AADC17-DD3C-413E-8C31-46AF81FAC5AA}">
      <dgm:prSet/>
      <dgm:spPr/>
      <dgm:t>
        <a:bodyPr/>
        <a:lstStyle/>
        <a:p>
          <a:endParaRPr lang="en-US"/>
        </a:p>
      </dgm:t>
    </dgm:pt>
    <dgm:pt modelId="{9AE22BDB-F7E7-4778-BBF4-2345BB42D26D}" type="pres">
      <dgm:prSet presAssocID="{63F68FDB-F8A2-483A-B5C9-306D4E930464}" presName="Name0" presStyleCnt="0">
        <dgm:presLayoutVars>
          <dgm:dir/>
          <dgm:resizeHandles val="exact"/>
        </dgm:presLayoutVars>
      </dgm:prSet>
      <dgm:spPr/>
    </dgm:pt>
    <dgm:pt modelId="{F4CCFBBE-B54B-4ECC-9A01-759714BBCE00}" type="pres">
      <dgm:prSet presAssocID="{CBF77952-F1C5-41F3-A509-D620B5BD00DF}" presName="parTxOnly" presStyleLbl="node1" presStyleIdx="0" presStyleCnt="3">
        <dgm:presLayoutVars>
          <dgm:bulletEnabled val="1"/>
        </dgm:presLayoutVars>
      </dgm:prSet>
      <dgm:spPr/>
    </dgm:pt>
    <dgm:pt modelId="{68FCB573-D795-4B54-927C-5EA16222D10C}" type="pres">
      <dgm:prSet presAssocID="{83EBEE7E-DDD7-467C-A9A5-CB5909C9BE33}" presName="parSpace" presStyleCnt="0"/>
      <dgm:spPr/>
    </dgm:pt>
    <dgm:pt modelId="{5E473CD4-B627-42E3-9962-5D8B5EE20989}" type="pres">
      <dgm:prSet presAssocID="{93DBF28B-A242-471D-88EB-7838B4C3C302}" presName="parTxOnly" presStyleLbl="node1" presStyleIdx="1" presStyleCnt="3">
        <dgm:presLayoutVars>
          <dgm:bulletEnabled val="1"/>
        </dgm:presLayoutVars>
      </dgm:prSet>
      <dgm:spPr/>
    </dgm:pt>
    <dgm:pt modelId="{E9235B54-2592-4B6F-95BB-11555A74493A}" type="pres">
      <dgm:prSet presAssocID="{7ED25BCA-0906-4857-AB38-2AD29A9DEE86}" presName="parSpace" presStyleCnt="0"/>
      <dgm:spPr/>
    </dgm:pt>
    <dgm:pt modelId="{8569EC61-1A41-4DA8-830F-15F2DDEC7324}" type="pres">
      <dgm:prSet presAssocID="{2AF6D13C-8376-49A0-AFBF-6867AB385D5C}" presName="parTxOnly" presStyleLbl="node1" presStyleIdx="2" presStyleCnt="3">
        <dgm:presLayoutVars>
          <dgm:bulletEnabled val="1"/>
        </dgm:presLayoutVars>
      </dgm:prSet>
      <dgm:spPr/>
    </dgm:pt>
  </dgm:ptLst>
  <dgm:cxnLst>
    <dgm:cxn modelId="{5A344A0D-85DE-4B16-AE8D-A03F2C3662B6}" type="presOf" srcId="{93DBF28B-A242-471D-88EB-7838B4C3C302}" destId="{5E473CD4-B627-42E3-9962-5D8B5EE20989}" srcOrd="0" destOrd="0" presId="urn:microsoft.com/office/officeart/2005/8/layout/hChevron3"/>
    <dgm:cxn modelId="{66AADC17-DD3C-413E-8C31-46AF81FAC5AA}" srcId="{63F68FDB-F8A2-483A-B5C9-306D4E930464}" destId="{2AF6D13C-8376-49A0-AFBF-6867AB385D5C}" srcOrd="2" destOrd="0" parTransId="{CE6AF0D7-83BE-4DE1-849A-D3909861090A}" sibTransId="{C82CB0FF-0574-418A-9026-0E1E38FEF032}"/>
    <dgm:cxn modelId="{3261DF1B-7A05-4668-B498-C26BB3D58D5A}" type="presOf" srcId="{2AF6D13C-8376-49A0-AFBF-6867AB385D5C}" destId="{8569EC61-1A41-4DA8-830F-15F2DDEC7324}" srcOrd="0" destOrd="0" presId="urn:microsoft.com/office/officeart/2005/8/layout/hChevron3"/>
    <dgm:cxn modelId="{420CC365-E566-4076-B64A-7A5D91EF6E65}" type="presOf" srcId="{CBF77952-F1C5-41F3-A509-D620B5BD00DF}" destId="{F4CCFBBE-B54B-4ECC-9A01-759714BBCE00}" srcOrd="0" destOrd="0" presId="urn:microsoft.com/office/officeart/2005/8/layout/hChevron3"/>
    <dgm:cxn modelId="{A295FD7E-8594-40D9-8993-23A78748D064}" srcId="{63F68FDB-F8A2-483A-B5C9-306D4E930464}" destId="{93DBF28B-A242-471D-88EB-7838B4C3C302}" srcOrd="1" destOrd="0" parTransId="{62AEFC96-E6C9-4285-8F12-AB3AE7A25560}" sibTransId="{7ED25BCA-0906-4857-AB38-2AD29A9DEE86}"/>
    <dgm:cxn modelId="{FACDCF99-EAE7-44C4-BD48-F2386E216814}" srcId="{63F68FDB-F8A2-483A-B5C9-306D4E930464}" destId="{CBF77952-F1C5-41F3-A509-D620B5BD00DF}" srcOrd="0" destOrd="0" parTransId="{806D9152-856A-46B3-AEF5-4EA544ADDEE0}" sibTransId="{83EBEE7E-DDD7-467C-A9A5-CB5909C9BE33}"/>
    <dgm:cxn modelId="{943C25F0-1F22-40DA-8324-573FA14330A4}" type="presOf" srcId="{63F68FDB-F8A2-483A-B5C9-306D4E930464}" destId="{9AE22BDB-F7E7-4778-BBF4-2345BB42D26D}" srcOrd="0" destOrd="0" presId="urn:microsoft.com/office/officeart/2005/8/layout/hChevron3"/>
    <dgm:cxn modelId="{F5DAA911-21A1-4330-B649-6798E2DE29A5}" type="presParOf" srcId="{9AE22BDB-F7E7-4778-BBF4-2345BB42D26D}" destId="{F4CCFBBE-B54B-4ECC-9A01-759714BBCE00}" srcOrd="0" destOrd="0" presId="urn:microsoft.com/office/officeart/2005/8/layout/hChevron3"/>
    <dgm:cxn modelId="{344357B2-56E7-47F7-B566-5C488CBA6898}" type="presParOf" srcId="{9AE22BDB-F7E7-4778-BBF4-2345BB42D26D}" destId="{68FCB573-D795-4B54-927C-5EA16222D10C}" srcOrd="1" destOrd="0" presId="urn:microsoft.com/office/officeart/2005/8/layout/hChevron3"/>
    <dgm:cxn modelId="{0C10E6D0-356C-4A93-ACC8-1101B7FD7F44}" type="presParOf" srcId="{9AE22BDB-F7E7-4778-BBF4-2345BB42D26D}" destId="{5E473CD4-B627-42E3-9962-5D8B5EE20989}" srcOrd="2" destOrd="0" presId="urn:microsoft.com/office/officeart/2005/8/layout/hChevron3"/>
    <dgm:cxn modelId="{67571DEF-41EE-408F-8DA3-CDE658DDBF36}" type="presParOf" srcId="{9AE22BDB-F7E7-4778-BBF4-2345BB42D26D}" destId="{E9235B54-2592-4B6F-95BB-11555A74493A}" srcOrd="3" destOrd="0" presId="urn:microsoft.com/office/officeart/2005/8/layout/hChevron3"/>
    <dgm:cxn modelId="{3A852D79-6141-4968-BE44-EBBCA6D0FB01}" type="presParOf" srcId="{9AE22BDB-F7E7-4778-BBF4-2345BB42D26D}" destId="{8569EC61-1A41-4DA8-830F-15F2DDEC732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EFEAE83-CA88-495D-8CF7-89494AF4F3EA}"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DD7D53A-08FE-4F1B-BEC0-96AF2B67B805}">
      <dgm:prSet/>
      <dgm:spPr/>
      <dgm:t>
        <a:bodyPr/>
        <a:lstStyle/>
        <a:p>
          <a:r>
            <a:rPr lang="en-US" dirty="0"/>
            <a:t>More lead time may be needed</a:t>
          </a:r>
        </a:p>
      </dgm:t>
    </dgm:pt>
    <dgm:pt modelId="{8F6D9748-D43E-4884-8E7F-07C030388E34}" type="parTrans" cxnId="{D65CB78E-B4E8-4C91-9932-1E5AF4FF3DA5}">
      <dgm:prSet/>
      <dgm:spPr/>
      <dgm:t>
        <a:bodyPr/>
        <a:lstStyle/>
        <a:p>
          <a:endParaRPr lang="en-US"/>
        </a:p>
      </dgm:t>
    </dgm:pt>
    <dgm:pt modelId="{1B047B32-297C-426E-AABB-E5971B0081E9}" type="sibTrans" cxnId="{D65CB78E-B4E8-4C91-9932-1E5AF4FF3DA5}">
      <dgm:prSet/>
      <dgm:spPr/>
      <dgm:t>
        <a:bodyPr/>
        <a:lstStyle/>
        <a:p>
          <a:endParaRPr lang="en-US"/>
        </a:p>
      </dgm:t>
    </dgm:pt>
    <dgm:pt modelId="{14274473-AC65-4A21-81BB-4AC3FCEB58C0}">
      <dgm:prSet/>
      <dgm:spPr/>
      <dgm:t>
        <a:bodyPr/>
        <a:lstStyle/>
        <a:p>
          <a:r>
            <a:rPr lang="en-US" dirty="0"/>
            <a:t>30-days review period</a:t>
          </a:r>
        </a:p>
      </dgm:t>
    </dgm:pt>
    <dgm:pt modelId="{68E368ED-BC8F-45F4-9DF2-4B4F113D1B7A}" type="sibTrans" cxnId="{8C71DF13-4320-4A6E-8DE4-1FC1C82EB9A9}">
      <dgm:prSet/>
      <dgm:spPr/>
      <dgm:t>
        <a:bodyPr/>
        <a:lstStyle/>
        <a:p>
          <a:endParaRPr lang="en-US"/>
        </a:p>
      </dgm:t>
    </dgm:pt>
    <dgm:pt modelId="{F8C2F1D3-65F2-49FD-A309-D6B381EAEB79}" type="parTrans" cxnId="{8C71DF13-4320-4A6E-8DE4-1FC1C82EB9A9}">
      <dgm:prSet/>
      <dgm:spPr/>
      <dgm:t>
        <a:bodyPr/>
        <a:lstStyle/>
        <a:p>
          <a:endParaRPr lang="en-US"/>
        </a:p>
      </dgm:t>
    </dgm:pt>
    <dgm:pt modelId="{459AED1F-493C-45B8-A3E0-D563D683F28E}" type="pres">
      <dgm:prSet presAssocID="{FEFEAE83-CA88-495D-8CF7-89494AF4F3EA}" presName="root" presStyleCnt="0">
        <dgm:presLayoutVars>
          <dgm:dir/>
          <dgm:resizeHandles val="exact"/>
        </dgm:presLayoutVars>
      </dgm:prSet>
      <dgm:spPr/>
    </dgm:pt>
    <dgm:pt modelId="{87F2A095-2A63-4FBB-A247-D6501BDBC35B}" type="pres">
      <dgm:prSet presAssocID="{14274473-AC65-4A21-81BB-4AC3FCEB58C0}" presName="compNode" presStyleCnt="0"/>
      <dgm:spPr/>
    </dgm:pt>
    <dgm:pt modelId="{D3F681BD-E0E6-4C16-B9C8-EC42C0041324}" type="pres">
      <dgm:prSet presAssocID="{14274473-AC65-4A21-81BB-4AC3FCEB58C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78FC5CA3-1E91-4018-A292-80878D20055A}" type="pres">
      <dgm:prSet presAssocID="{14274473-AC65-4A21-81BB-4AC3FCEB58C0}" presName="spaceRect" presStyleCnt="0"/>
      <dgm:spPr/>
    </dgm:pt>
    <dgm:pt modelId="{8603AE9C-43E0-4BD9-9CB6-E925DD637FC7}" type="pres">
      <dgm:prSet presAssocID="{14274473-AC65-4A21-81BB-4AC3FCEB58C0}" presName="textRect" presStyleLbl="revTx" presStyleIdx="0" presStyleCnt="2">
        <dgm:presLayoutVars>
          <dgm:chMax val="1"/>
          <dgm:chPref val="1"/>
        </dgm:presLayoutVars>
      </dgm:prSet>
      <dgm:spPr/>
    </dgm:pt>
    <dgm:pt modelId="{0D0B2ED9-01DC-4C65-A5D9-6C579385AC6F}" type="pres">
      <dgm:prSet presAssocID="{68E368ED-BC8F-45F4-9DF2-4B4F113D1B7A}" presName="sibTrans" presStyleCnt="0"/>
      <dgm:spPr/>
    </dgm:pt>
    <dgm:pt modelId="{AFAC565F-BACD-4BC8-B8F5-C40ACE2CFA75}" type="pres">
      <dgm:prSet presAssocID="{2DD7D53A-08FE-4F1B-BEC0-96AF2B67B805}" presName="compNode" presStyleCnt="0"/>
      <dgm:spPr/>
    </dgm:pt>
    <dgm:pt modelId="{F531ED7F-0D71-4C0A-9161-DC901727BD33}" type="pres">
      <dgm:prSet presAssocID="{2DD7D53A-08FE-4F1B-BEC0-96AF2B67B80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ACCEB804-889B-44E0-A42E-11E7B0FBE02D}" type="pres">
      <dgm:prSet presAssocID="{2DD7D53A-08FE-4F1B-BEC0-96AF2B67B805}" presName="spaceRect" presStyleCnt="0"/>
      <dgm:spPr/>
    </dgm:pt>
    <dgm:pt modelId="{11D3093C-7E4B-401E-81FC-21B00F22B64A}" type="pres">
      <dgm:prSet presAssocID="{2DD7D53A-08FE-4F1B-BEC0-96AF2B67B805}" presName="textRect" presStyleLbl="revTx" presStyleIdx="1" presStyleCnt="2">
        <dgm:presLayoutVars>
          <dgm:chMax val="1"/>
          <dgm:chPref val="1"/>
        </dgm:presLayoutVars>
      </dgm:prSet>
      <dgm:spPr/>
    </dgm:pt>
  </dgm:ptLst>
  <dgm:cxnLst>
    <dgm:cxn modelId="{8C71DF13-4320-4A6E-8DE4-1FC1C82EB9A9}" srcId="{FEFEAE83-CA88-495D-8CF7-89494AF4F3EA}" destId="{14274473-AC65-4A21-81BB-4AC3FCEB58C0}" srcOrd="0" destOrd="0" parTransId="{F8C2F1D3-65F2-49FD-A309-D6B381EAEB79}" sibTransId="{68E368ED-BC8F-45F4-9DF2-4B4F113D1B7A}"/>
    <dgm:cxn modelId="{C74E245D-A566-421B-9B75-F48217070A8C}" type="presOf" srcId="{FEFEAE83-CA88-495D-8CF7-89494AF4F3EA}" destId="{459AED1F-493C-45B8-A3E0-D563D683F28E}" srcOrd="0" destOrd="0" presId="urn:microsoft.com/office/officeart/2018/2/layout/IconLabelList"/>
    <dgm:cxn modelId="{EDCF7150-E66B-4CB0-BD4D-7D33ED6CF90E}" type="presOf" srcId="{14274473-AC65-4A21-81BB-4AC3FCEB58C0}" destId="{8603AE9C-43E0-4BD9-9CB6-E925DD637FC7}" srcOrd="0" destOrd="0" presId="urn:microsoft.com/office/officeart/2018/2/layout/IconLabelList"/>
    <dgm:cxn modelId="{D65CB78E-B4E8-4C91-9932-1E5AF4FF3DA5}" srcId="{FEFEAE83-CA88-495D-8CF7-89494AF4F3EA}" destId="{2DD7D53A-08FE-4F1B-BEC0-96AF2B67B805}" srcOrd="1" destOrd="0" parTransId="{8F6D9748-D43E-4884-8E7F-07C030388E34}" sibTransId="{1B047B32-297C-426E-AABB-E5971B0081E9}"/>
    <dgm:cxn modelId="{9D5AFBCE-3D6A-4355-B396-545260AF697F}" type="presOf" srcId="{2DD7D53A-08FE-4F1B-BEC0-96AF2B67B805}" destId="{11D3093C-7E4B-401E-81FC-21B00F22B64A}" srcOrd="0" destOrd="0" presId="urn:microsoft.com/office/officeart/2018/2/layout/IconLabelList"/>
    <dgm:cxn modelId="{55A9CDD5-5B33-43E1-9B51-E17FE1232A49}" type="presParOf" srcId="{459AED1F-493C-45B8-A3E0-D563D683F28E}" destId="{87F2A095-2A63-4FBB-A247-D6501BDBC35B}" srcOrd="0" destOrd="0" presId="urn:microsoft.com/office/officeart/2018/2/layout/IconLabelList"/>
    <dgm:cxn modelId="{DDF51971-2969-41DB-A04E-F19539DE987F}" type="presParOf" srcId="{87F2A095-2A63-4FBB-A247-D6501BDBC35B}" destId="{D3F681BD-E0E6-4C16-B9C8-EC42C0041324}" srcOrd="0" destOrd="0" presId="urn:microsoft.com/office/officeart/2018/2/layout/IconLabelList"/>
    <dgm:cxn modelId="{5E817E34-F669-4ED3-8D87-0A3E83B2BEDA}" type="presParOf" srcId="{87F2A095-2A63-4FBB-A247-D6501BDBC35B}" destId="{78FC5CA3-1E91-4018-A292-80878D20055A}" srcOrd="1" destOrd="0" presId="urn:microsoft.com/office/officeart/2018/2/layout/IconLabelList"/>
    <dgm:cxn modelId="{619984BA-1ACA-4745-AC5D-35200B6D2347}" type="presParOf" srcId="{87F2A095-2A63-4FBB-A247-D6501BDBC35B}" destId="{8603AE9C-43E0-4BD9-9CB6-E925DD637FC7}" srcOrd="2" destOrd="0" presId="urn:microsoft.com/office/officeart/2018/2/layout/IconLabelList"/>
    <dgm:cxn modelId="{02BBFCE2-28AE-40EB-8781-8F2A4B566623}" type="presParOf" srcId="{459AED1F-493C-45B8-A3E0-D563D683F28E}" destId="{0D0B2ED9-01DC-4C65-A5D9-6C579385AC6F}" srcOrd="1" destOrd="0" presId="urn:microsoft.com/office/officeart/2018/2/layout/IconLabelList"/>
    <dgm:cxn modelId="{F191463A-74A4-4F9A-AF71-11044031F35B}" type="presParOf" srcId="{459AED1F-493C-45B8-A3E0-D563D683F28E}" destId="{AFAC565F-BACD-4BC8-B8F5-C40ACE2CFA75}" srcOrd="2" destOrd="0" presId="urn:microsoft.com/office/officeart/2018/2/layout/IconLabelList"/>
    <dgm:cxn modelId="{C100EB51-A142-4A3F-9C3D-137D290C5612}" type="presParOf" srcId="{AFAC565F-BACD-4BC8-B8F5-C40ACE2CFA75}" destId="{F531ED7F-0D71-4C0A-9161-DC901727BD33}" srcOrd="0" destOrd="0" presId="urn:microsoft.com/office/officeart/2018/2/layout/IconLabelList"/>
    <dgm:cxn modelId="{798834D0-C078-4709-88B8-C2AAB25E0179}" type="presParOf" srcId="{AFAC565F-BACD-4BC8-B8F5-C40ACE2CFA75}" destId="{ACCEB804-889B-44E0-A42E-11E7B0FBE02D}" srcOrd="1" destOrd="0" presId="urn:microsoft.com/office/officeart/2018/2/layout/IconLabelList"/>
    <dgm:cxn modelId="{382A868E-A766-4251-896C-9D762B334D86}" type="presParOf" srcId="{AFAC565F-BACD-4BC8-B8F5-C40ACE2CFA75}" destId="{11D3093C-7E4B-401E-81FC-21B00F22B64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3F68FDB-F8A2-483A-B5C9-306D4E930464}"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CBF77952-F1C5-41F3-A509-D620B5BD00DF}">
      <dgm:prSet/>
      <dgm:spPr/>
      <dgm:t>
        <a:bodyPr/>
        <a:lstStyle/>
        <a:p>
          <a:r>
            <a:rPr lang="en-US" dirty="0"/>
            <a:t>Give proper notice</a:t>
          </a:r>
          <a:br>
            <a:rPr lang="en-US" dirty="0"/>
          </a:br>
          <a:r>
            <a:rPr lang="en-US" dirty="0"/>
            <a:t>48-hour DOT</a:t>
          </a:r>
          <a:br>
            <a:rPr lang="en-US" dirty="0"/>
          </a:br>
          <a:r>
            <a:rPr lang="en-US" dirty="0"/>
            <a:t>511 closures</a:t>
          </a:r>
        </a:p>
      </dgm:t>
    </dgm:pt>
    <dgm:pt modelId="{806D9152-856A-46B3-AEF5-4EA544ADDEE0}" type="parTrans" cxnId="{FACDCF99-EAE7-44C4-BD48-F2386E216814}">
      <dgm:prSet/>
      <dgm:spPr/>
      <dgm:t>
        <a:bodyPr/>
        <a:lstStyle/>
        <a:p>
          <a:endParaRPr lang="en-US"/>
        </a:p>
      </dgm:t>
    </dgm:pt>
    <dgm:pt modelId="{83EBEE7E-DDD7-467C-A9A5-CB5909C9BE33}" type="sibTrans" cxnId="{FACDCF99-EAE7-44C4-BD48-F2386E216814}">
      <dgm:prSet/>
      <dgm:spPr/>
      <dgm:t>
        <a:bodyPr/>
        <a:lstStyle/>
        <a:p>
          <a:endParaRPr lang="en-US"/>
        </a:p>
      </dgm:t>
    </dgm:pt>
    <dgm:pt modelId="{93DBF28B-A242-471D-88EB-7838B4C3C302}">
      <dgm:prSet/>
      <dgm:spPr/>
      <dgm:t>
        <a:bodyPr/>
        <a:lstStyle/>
        <a:p>
          <a:r>
            <a:rPr lang="en-US" dirty="0"/>
            <a:t>Issued permit on the job site</a:t>
          </a:r>
        </a:p>
      </dgm:t>
    </dgm:pt>
    <dgm:pt modelId="{62AEFC96-E6C9-4285-8F12-AB3AE7A25560}" type="parTrans" cxnId="{A295FD7E-8594-40D9-8993-23A78748D064}">
      <dgm:prSet/>
      <dgm:spPr/>
      <dgm:t>
        <a:bodyPr/>
        <a:lstStyle/>
        <a:p>
          <a:endParaRPr lang="en-US"/>
        </a:p>
      </dgm:t>
    </dgm:pt>
    <dgm:pt modelId="{7ED25BCA-0906-4857-AB38-2AD29A9DEE86}" type="sibTrans" cxnId="{A295FD7E-8594-40D9-8993-23A78748D064}">
      <dgm:prSet/>
      <dgm:spPr/>
      <dgm:t>
        <a:bodyPr/>
        <a:lstStyle/>
        <a:p>
          <a:endParaRPr lang="en-US"/>
        </a:p>
      </dgm:t>
    </dgm:pt>
    <dgm:pt modelId="{2AF6D13C-8376-49A0-AFBF-6867AB385D5C}">
      <dgm:prSet/>
      <dgm:spPr/>
      <dgm:t>
        <a:bodyPr anchor="ctr" anchorCtr="0"/>
        <a:lstStyle/>
        <a:p>
          <a:pPr>
            <a:buNone/>
          </a:pPr>
          <a:r>
            <a:rPr lang="en-US" dirty="0"/>
            <a:t>Entire permit</a:t>
          </a:r>
          <a:br>
            <a:rPr lang="en-US" dirty="0"/>
          </a:br>
          <a:r>
            <a:rPr lang="en-US" dirty="0"/>
            <a:t>ALL pages</a:t>
          </a:r>
        </a:p>
      </dgm:t>
    </dgm:pt>
    <dgm:pt modelId="{CE6AF0D7-83BE-4DE1-849A-D3909861090A}" type="parTrans" cxnId="{66AADC17-DD3C-413E-8C31-46AF81FAC5AA}">
      <dgm:prSet/>
      <dgm:spPr/>
      <dgm:t>
        <a:bodyPr/>
        <a:lstStyle/>
        <a:p>
          <a:endParaRPr lang="en-US"/>
        </a:p>
      </dgm:t>
    </dgm:pt>
    <dgm:pt modelId="{C82CB0FF-0574-418A-9026-0E1E38FEF032}" type="sibTrans" cxnId="{66AADC17-DD3C-413E-8C31-46AF81FAC5AA}">
      <dgm:prSet/>
      <dgm:spPr/>
      <dgm:t>
        <a:bodyPr/>
        <a:lstStyle/>
        <a:p>
          <a:endParaRPr lang="en-US"/>
        </a:p>
      </dgm:t>
    </dgm:pt>
    <dgm:pt modelId="{9AE22BDB-F7E7-4778-BBF4-2345BB42D26D}" type="pres">
      <dgm:prSet presAssocID="{63F68FDB-F8A2-483A-B5C9-306D4E930464}" presName="Name0" presStyleCnt="0">
        <dgm:presLayoutVars>
          <dgm:dir/>
          <dgm:resizeHandles val="exact"/>
        </dgm:presLayoutVars>
      </dgm:prSet>
      <dgm:spPr/>
    </dgm:pt>
    <dgm:pt modelId="{F4CCFBBE-B54B-4ECC-9A01-759714BBCE00}" type="pres">
      <dgm:prSet presAssocID="{CBF77952-F1C5-41F3-A509-D620B5BD00DF}" presName="parTxOnly" presStyleLbl="node1" presStyleIdx="0" presStyleCnt="3">
        <dgm:presLayoutVars>
          <dgm:bulletEnabled val="1"/>
        </dgm:presLayoutVars>
      </dgm:prSet>
      <dgm:spPr/>
    </dgm:pt>
    <dgm:pt modelId="{68FCB573-D795-4B54-927C-5EA16222D10C}" type="pres">
      <dgm:prSet presAssocID="{83EBEE7E-DDD7-467C-A9A5-CB5909C9BE33}" presName="parSpace" presStyleCnt="0"/>
      <dgm:spPr/>
    </dgm:pt>
    <dgm:pt modelId="{5E473CD4-B627-42E3-9962-5D8B5EE20989}" type="pres">
      <dgm:prSet presAssocID="{93DBF28B-A242-471D-88EB-7838B4C3C302}" presName="parTxOnly" presStyleLbl="node1" presStyleIdx="1" presStyleCnt="3">
        <dgm:presLayoutVars>
          <dgm:bulletEnabled val="1"/>
        </dgm:presLayoutVars>
      </dgm:prSet>
      <dgm:spPr/>
    </dgm:pt>
    <dgm:pt modelId="{E9235B54-2592-4B6F-95BB-11555A74493A}" type="pres">
      <dgm:prSet presAssocID="{7ED25BCA-0906-4857-AB38-2AD29A9DEE86}" presName="parSpace" presStyleCnt="0"/>
      <dgm:spPr/>
    </dgm:pt>
    <dgm:pt modelId="{8569EC61-1A41-4DA8-830F-15F2DDEC7324}" type="pres">
      <dgm:prSet presAssocID="{2AF6D13C-8376-49A0-AFBF-6867AB385D5C}" presName="parTxOnly" presStyleLbl="node1" presStyleIdx="2" presStyleCnt="3">
        <dgm:presLayoutVars>
          <dgm:bulletEnabled val="1"/>
        </dgm:presLayoutVars>
      </dgm:prSet>
      <dgm:spPr/>
    </dgm:pt>
  </dgm:ptLst>
  <dgm:cxnLst>
    <dgm:cxn modelId="{5A344A0D-85DE-4B16-AE8D-A03F2C3662B6}" type="presOf" srcId="{93DBF28B-A242-471D-88EB-7838B4C3C302}" destId="{5E473CD4-B627-42E3-9962-5D8B5EE20989}" srcOrd="0" destOrd="0" presId="urn:microsoft.com/office/officeart/2005/8/layout/hChevron3"/>
    <dgm:cxn modelId="{66AADC17-DD3C-413E-8C31-46AF81FAC5AA}" srcId="{63F68FDB-F8A2-483A-B5C9-306D4E930464}" destId="{2AF6D13C-8376-49A0-AFBF-6867AB385D5C}" srcOrd="2" destOrd="0" parTransId="{CE6AF0D7-83BE-4DE1-849A-D3909861090A}" sibTransId="{C82CB0FF-0574-418A-9026-0E1E38FEF032}"/>
    <dgm:cxn modelId="{3261DF1B-7A05-4668-B498-C26BB3D58D5A}" type="presOf" srcId="{2AF6D13C-8376-49A0-AFBF-6867AB385D5C}" destId="{8569EC61-1A41-4DA8-830F-15F2DDEC7324}" srcOrd="0" destOrd="0" presId="urn:microsoft.com/office/officeart/2005/8/layout/hChevron3"/>
    <dgm:cxn modelId="{420CC365-E566-4076-B64A-7A5D91EF6E65}" type="presOf" srcId="{CBF77952-F1C5-41F3-A509-D620B5BD00DF}" destId="{F4CCFBBE-B54B-4ECC-9A01-759714BBCE00}" srcOrd="0" destOrd="0" presId="urn:microsoft.com/office/officeart/2005/8/layout/hChevron3"/>
    <dgm:cxn modelId="{A295FD7E-8594-40D9-8993-23A78748D064}" srcId="{63F68FDB-F8A2-483A-B5C9-306D4E930464}" destId="{93DBF28B-A242-471D-88EB-7838B4C3C302}" srcOrd="1" destOrd="0" parTransId="{62AEFC96-E6C9-4285-8F12-AB3AE7A25560}" sibTransId="{7ED25BCA-0906-4857-AB38-2AD29A9DEE86}"/>
    <dgm:cxn modelId="{FACDCF99-EAE7-44C4-BD48-F2386E216814}" srcId="{63F68FDB-F8A2-483A-B5C9-306D4E930464}" destId="{CBF77952-F1C5-41F3-A509-D620B5BD00DF}" srcOrd="0" destOrd="0" parTransId="{806D9152-856A-46B3-AEF5-4EA544ADDEE0}" sibTransId="{83EBEE7E-DDD7-467C-A9A5-CB5909C9BE33}"/>
    <dgm:cxn modelId="{943C25F0-1F22-40DA-8324-573FA14330A4}" type="presOf" srcId="{63F68FDB-F8A2-483A-B5C9-306D4E930464}" destId="{9AE22BDB-F7E7-4778-BBF4-2345BB42D26D}" srcOrd="0" destOrd="0" presId="urn:microsoft.com/office/officeart/2005/8/layout/hChevron3"/>
    <dgm:cxn modelId="{F5DAA911-21A1-4330-B649-6798E2DE29A5}" type="presParOf" srcId="{9AE22BDB-F7E7-4778-BBF4-2345BB42D26D}" destId="{F4CCFBBE-B54B-4ECC-9A01-759714BBCE00}" srcOrd="0" destOrd="0" presId="urn:microsoft.com/office/officeart/2005/8/layout/hChevron3"/>
    <dgm:cxn modelId="{344357B2-56E7-47F7-B566-5C488CBA6898}" type="presParOf" srcId="{9AE22BDB-F7E7-4778-BBF4-2345BB42D26D}" destId="{68FCB573-D795-4B54-927C-5EA16222D10C}" srcOrd="1" destOrd="0" presId="urn:microsoft.com/office/officeart/2005/8/layout/hChevron3"/>
    <dgm:cxn modelId="{0C10E6D0-356C-4A93-ACC8-1101B7FD7F44}" type="presParOf" srcId="{9AE22BDB-F7E7-4778-BBF4-2345BB42D26D}" destId="{5E473CD4-B627-42E3-9962-5D8B5EE20989}" srcOrd="2" destOrd="0" presId="urn:microsoft.com/office/officeart/2005/8/layout/hChevron3"/>
    <dgm:cxn modelId="{67571DEF-41EE-408F-8DA3-CDE658DDBF36}" type="presParOf" srcId="{9AE22BDB-F7E7-4778-BBF4-2345BB42D26D}" destId="{E9235B54-2592-4B6F-95BB-11555A74493A}" srcOrd="3" destOrd="0" presId="urn:microsoft.com/office/officeart/2005/8/layout/hChevron3"/>
    <dgm:cxn modelId="{3A852D79-6141-4968-BE44-EBBCA6D0FB01}" type="presParOf" srcId="{9AE22BDB-F7E7-4778-BBF4-2345BB42D26D}" destId="{8569EC61-1A41-4DA8-830F-15F2DDEC732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D78A65-E367-4E4E-968D-D313C4C3E33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8831856-B1A2-499C-B286-2107B022BC84}">
      <dgm:prSet/>
      <dgm:spPr/>
      <dgm:t>
        <a:bodyPr/>
        <a:lstStyle/>
        <a:p>
          <a:r>
            <a:rPr lang="en-US" dirty="0"/>
            <a:t>Existing easements</a:t>
          </a:r>
        </a:p>
      </dgm:t>
    </dgm:pt>
    <dgm:pt modelId="{2146FCC4-DEC8-4C96-82D6-79872E291338}" type="parTrans" cxnId="{D666E692-FEC1-4548-BB05-35FEF1CB6E27}">
      <dgm:prSet/>
      <dgm:spPr/>
      <dgm:t>
        <a:bodyPr/>
        <a:lstStyle/>
        <a:p>
          <a:endParaRPr lang="en-US"/>
        </a:p>
      </dgm:t>
    </dgm:pt>
    <dgm:pt modelId="{BE84D47F-B4A5-4D45-AF1A-27BAD64FD68A}" type="sibTrans" cxnId="{D666E692-FEC1-4548-BB05-35FEF1CB6E27}">
      <dgm:prSet/>
      <dgm:spPr/>
      <dgm:t>
        <a:bodyPr/>
        <a:lstStyle/>
        <a:p>
          <a:endParaRPr lang="en-US"/>
        </a:p>
      </dgm:t>
    </dgm:pt>
    <dgm:pt modelId="{BBE49B73-079B-4D67-A558-5113E69F9CDF}">
      <dgm:prSet/>
      <dgm:spPr/>
      <dgm:t>
        <a:bodyPr/>
        <a:lstStyle/>
        <a:p>
          <a:r>
            <a:rPr lang="en-US" dirty="0"/>
            <a:t>Correlate to DOT parcels</a:t>
          </a:r>
        </a:p>
      </dgm:t>
    </dgm:pt>
    <dgm:pt modelId="{3C81C81D-ACF9-4822-825A-8837528224D7}" type="parTrans" cxnId="{DE314CAF-4887-4503-8BC7-FA96F4715A62}">
      <dgm:prSet/>
      <dgm:spPr/>
      <dgm:t>
        <a:bodyPr/>
        <a:lstStyle/>
        <a:p>
          <a:endParaRPr lang="en-US"/>
        </a:p>
      </dgm:t>
    </dgm:pt>
    <dgm:pt modelId="{6DD9CABA-04F8-4709-B5C5-405A427856CE}" type="sibTrans" cxnId="{DE314CAF-4887-4503-8BC7-FA96F4715A62}">
      <dgm:prSet/>
      <dgm:spPr/>
      <dgm:t>
        <a:bodyPr/>
        <a:lstStyle/>
        <a:p>
          <a:endParaRPr lang="en-US"/>
        </a:p>
      </dgm:t>
    </dgm:pt>
    <dgm:pt modelId="{9578D57D-64F9-4E55-9FA7-8F1639AF527D}">
      <dgm:prSet/>
      <dgm:spPr/>
      <dgm:t>
        <a:bodyPr/>
        <a:lstStyle/>
        <a:p>
          <a:r>
            <a:rPr lang="en-US" dirty="0"/>
            <a:t>State’s authority to reimburse</a:t>
          </a:r>
        </a:p>
      </dgm:t>
    </dgm:pt>
    <dgm:pt modelId="{B27E43C3-FA1D-47AF-8D22-4854B13C83DF}" type="parTrans" cxnId="{BA6E20FB-B793-46CA-9A01-41DBB71E0E10}">
      <dgm:prSet/>
      <dgm:spPr/>
      <dgm:t>
        <a:bodyPr/>
        <a:lstStyle/>
        <a:p>
          <a:endParaRPr lang="en-US"/>
        </a:p>
      </dgm:t>
    </dgm:pt>
    <dgm:pt modelId="{0C7A1DA5-4A41-4DE6-8901-D2C2544CC63C}" type="sibTrans" cxnId="{BA6E20FB-B793-46CA-9A01-41DBB71E0E10}">
      <dgm:prSet/>
      <dgm:spPr/>
      <dgm:t>
        <a:bodyPr/>
        <a:lstStyle/>
        <a:p>
          <a:endParaRPr lang="en-US"/>
        </a:p>
      </dgm:t>
    </dgm:pt>
    <dgm:pt modelId="{409A9BA7-5D89-4CBC-9B1D-5831630A79A8}" type="pres">
      <dgm:prSet presAssocID="{DED78A65-E367-4E4E-968D-D313C4C3E331}" presName="hierChild1" presStyleCnt="0">
        <dgm:presLayoutVars>
          <dgm:chPref val="1"/>
          <dgm:dir/>
          <dgm:animOne val="branch"/>
          <dgm:animLvl val="lvl"/>
          <dgm:resizeHandles/>
        </dgm:presLayoutVars>
      </dgm:prSet>
      <dgm:spPr/>
    </dgm:pt>
    <dgm:pt modelId="{4DD73DA4-D85E-4306-BFAC-285A3AE3F7E2}" type="pres">
      <dgm:prSet presAssocID="{98831856-B1A2-499C-B286-2107B022BC84}" presName="hierRoot1" presStyleCnt="0"/>
      <dgm:spPr/>
    </dgm:pt>
    <dgm:pt modelId="{AA0DA179-2AEF-4438-9F0D-E98B52DB5520}" type="pres">
      <dgm:prSet presAssocID="{98831856-B1A2-499C-B286-2107B022BC84}" presName="composite" presStyleCnt="0"/>
      <dgm:spPr/>
    </dgm:pt>
    <dgm:pt modelId="{3C01A87D-6016-4B89-BA48-6FE117E36C87}" type="pres">
      <dgm:prSet presAssocID="{98831856-B1A2-499C-B286-2107B022BC84}" presName="background" presStyleLbl="node0" presStyleIdx="0" presStyleCnt="3"/>
      <dgm:spPr/>
    </dgm:pt>
    <dgm:pt modelId="{8BD02456-7D05-43CF-95A1-913A3C7EC47A}" type="pres">
      <dgm:prSet presAssocID="{98831856-B1A2-499C-B286-2107B022BC84}" presName="text" presStyleLbl="fgAcc0" presStyleIdx="0" presStyleCnt="3">
        <dgm:presLayoutVars>
          <dgm:chPref val="3"/>
        </dgm:presLayoutVars>
      </dgm:prSet>
      <dgm:spPr/>
    </dgm:pt>
    <dgm:pt modelId="{4F35ED70-26DB-43F3-A50B-84A582008EA7}" type="pres">
      <dgm:prSet presAssocID="{98831856-B1A2-499C-B286-2107B022BC84}" presName="hierChild2" presStyleCnt="0"/>
      <dgm:spPr/>
    </dgm:pt>
    <dgm:pt modelId="{1F8253AA-47B4-4FBC-910D-0C198470F3C4}" type="pres">
      <dgm:prSet presAssocID="{BBE49B73-079B-4D67-A558-5113E69F9CDF}" presName="hierRoot1" presStyleCnt="0"/>
      <dgm:spPr/>
    </dgm:pt>
    <dgm:pt modelId="{7F1898D3-B769-449A-8E26-3DF3BB13384A}" type="pres">
      <dgm:prSet presAssocID="{BBE49B73-079B-4D67-A558-5113E69F9CDF}" presName="composite" presStyleCnt="0"/>
      <dgm:spPr/>
    </dgm:pt>
    <dgm:pt modelId="{3E44AFB6-938D-4798-ADE6-2E9AF9F88C41}" type="pres">
      <dgm:prSet presAssocID="{BBE49B73-079B-4D67-A558-5113E69F9CDF}" presName="background" presStyleLbl="node0" presStyleIdx="1" presStyleCnt="3"/>
      <dgm:spPr/>
    </dgm:pt>
    <dgm:pt modelId="{6EA53182-4959-411F-B7DA-E0456DC088FB}" type="pres">
      <dgm:prSet presAssocID="{BBE49B73-079B-4D67-A558-5113E69F9CDF}" presName="text" presStyleLbl="fgAcc0" presStyleIdx="1" presStyleCnt="3">
        <dgm:presLayoutVars>
          <dgm:chPref val="3"/>
        </dgm:presLayoutVars>
      </dgm:prSet>
      <dgm:spPr/>
    </dgm:pt>
    <dgm:pt modelId="{2F4E00A0-5517-49B0-9499-2B80A00F0281}" type="pres">
      <dgm:prSet presAssocID="{BBE49B73-079B-4D67-A558-5113E69F9CDF}" presName="hierChild2" presStyleCnt="0"/>
      <dgm:spPr/>
    </dgm:pt>
    <dgm:pt modelId="{514D4B5A-48EB-4306-B82C-95DEF45F0F4A}" type="pres">
      <dgm:prSet presAssocID="{9578D57D-64F9-4E55-9FA7-8F1639AF527D}" presName="hierRoot1" presStyleCnt="0"/>
      <dgm:spPr/>
    </dgm:pt>
    <dgm:pt modelId="{AB9EEBB7-11B9-45D2-9D58-AA7A7F16E0F8}" type="pres">
      <dgm:prSet presAssocID="{9578D57D-64F9-4E55-9FA7-8F1639AF527D}" presName="composite" presStyleCnt="0"/>
      <dgm:spPr/>
    </dgm:pt>
    <dgm:pt modelId="{E868814E-8034-4BA0-B614-BF64B82CBEC7}" type="pres">
      <dgm:prSet presAssocID="{9578D57D-64F9-4E55-9FA7-8F1639AF527D}" presName="background" presStyleLbl="node0" presStyleIdx="2" presStyleCnt="3"/>
      <dgm:spPr/>
    </dgm:pt>
    <dgm:pt modelId="{04F9EDB6-0CE4-4CA6-A68E-26840A06A28D}" type="pres">
      <dgm:prSet presAssocID="{9578D57D-64F9-4E55-9FA7-8F1639AF527D}" presName="text" presStyleLbl="fgAcc0" presStyleIdx="2" presStyleCnt="3">
        <dgm:presLayoutVars>
          <dgm:chPref val="3"/>
        </dgm:presLayoutVars>
      </dgm:prSet>
      <dgm:spPr/>
    </dgm:pt>
    <dgm:pt modelId="{DBEC1E90-2999-440B-B01D-83EFCCEFDFE9}" type="pres">
      <dgm:prSet presAssocID="{9578D57D-64F9-4E55-9FA7-8F1639AF527D}" presName="hierChild2" presStyleCnt="0"/>
      <dgm:spPr/>
    </dgm:pt>
  </dgm:ptLst>
  <dgm:cxnLst>
    <dgm:cxn modelId="{2BB98435-D606-434F-B148-87F91747ED74}" type="presOf" srcId="{98831856-B1A2-499C-B286-2107B022BC84}" destId="{8BD02456-7D05-43CF-95A1-913A3C7EC47A}" srcOrd="0" destOrd="0" presId="urn:microsoft.com/office/officeart/2005/8/layout/hierarchy1"/>
    <dgm:cxn modelId="{C2A3F957-4B6E-446C-8CD4-45E7A2BA8D21}" type="presOf" srcId="{9578D57D-64F9-4E55-9FA7-8F1639AF527D}" destId="{04F9EDB6-0CE4-4CA6-A68E-26840A06A28D}" srcOrd="0" destOrd="0" presId="urn:microsoft.com/office/officeart/2005/8/layout/hierarchy1"/>
    <dgm:cxn modelId="{D666E692-FEC1-4548-BB05-35FEF1CB6E27}" srcId="{DED78A65-E367-4E4E-968D-D313C4C3E331}" destId="{98831856-B1A2-499C-B286-2107B022BC84}" srcOrd="0" destOrd="0" parTransId="{2146FCC4-DEC8-4C96-82D6-79872E291338}" sibTransId="{BE84D47F-B4A5-4D45-AF1A-27BAD64FD68A}"/>
    <dgm:cxn modelId="{DE314CAF-4887-4503-8BC7-FA96F4715A62}" srcId="{DED78A65-E367-4E4E-968D-D313C4C3E331}" destId="{BBE49B73-079B-4D67-A558-5113E69F9CDF}" srcOrd="1" destOrd="0" parTransId="{3C81C81D-ACF9-4822-825A-8837528224D7}" sibTransId="{6DD9CABA-04F8-4709-B5C5-405A427856CE}"/>
    <dgm:cxn modelId="{6B02C5C6-5D4C-4617-88B6-6FF279C7AABB}" type="presOf" srcId="{BBE49B73-079B-4D67-A558-5113E69F9CDF}" destId="{6EA53182-4959-411F-B7DA-E0456DC088FB}" srcOrd="0" destOrd="0" presId="urn:microsoft.com/office/officeart/2005/8/layout/hierarchy1"/>
    <dgm:cxn modelId="{E9FB1BDF-F1F7-4656-9024-7EAD78535AD2}" type="presOf" srcId="{DED78A65-E367-4E4E-968D-D313C4C3E331}" destId="{409A9BA7-5D89-4CBC-9B1D-5831630A79A8}" srcOrd="0" destOrd="0" presId="urn:microsoft.com/office/officeart/2005/8/layout/hierarchy1"/>
    <dgm:cxn modelId="{BA6E20FB-B793-46CA-9A01-41DBB71E0E10}" srcId="{DED78A65-E367-4E4E-968D-D313C4C3E331}" destId="{9578D57D-64F9-4E55-9FA7-8F1639AF527D}" srcOrd="2" destOrd="0" parTransId="{B27E43C3-FA1D-47AF-8D22-4854B13C83DF}" sibTransId="{0C7A1DA5-4A41-4DE6-8901-D2C2544CC63C}"/>
    <dgm:cxn modelId="{1140498E-51E0-4A3F-97D7-1616EDFA7E55}" type="presParOf" srcId="{409A9BA7-5D89-4CBC-9B1D-5831630A79A8}" destId="{4DD73DA4-D85E-4306-BFAC-285A3AE3F7E2}" srcOrd="0" destOrd="0" presId="urn:microsoft.com/office/officeart/2005/8/layout/hierarchy1"/>
    <dgm:cxn modelId="{92D77350-44A2-46D4-A206-238211109103}" type="presParOf" srcId="{4DD73DA4-D85E-4306-BFAC-285A3AE3F7E2}" destId="{AA0DA179-2AEF-4438-9F0D-E98B52DB5520}" srcOrd="0" destOrd="0" presId="urn:microsoft.com/office/officeart/2005/8/layout/hierarchy1"/>
    <dgm:cxn modelId="{FFB79666-ED70-4345-A0ED-D9E6811E93C9}" type="presParOf" srcId="{AA0DA179-2AEF-4438-9F0D-E98B52DB5520}" destId="{3C01A87D-6016-4B89-BA48-6FE117E36C87}" srcOrd="0" destOrd="0" presId="urn:microsoft.com/office/officeart/2005/8/layout/hierarchy1"/>
    <dgm:cxn modelId="{C01DE032-DBDD-4836-B7E2-94273C483DC1}" type="presParOf" srcId="{AA0DA179-2AEF-4438-9F0D-E98B52DB5520}" destId="{8BD02456-7D05-43CF-95A1-913A3C7EC47A}" srcOrd="1" destOrd="0" presId="urn:microsoft.com/office/officeart/2005/8/layout/hierarchy1"/>
    <dgm:cxn modelId="{4688922E-8FA5-4578-BC76-AC7C28D885F4}" type="presParOf" srcId="{4DD73DA4-D85E-4306-BFAC-285A3AE3F7E2}" destId="{4F35ED70-26DB-43F3-A50B-84A582008EA7}" srcOrd="1" destOrd="0" presId="urn:microsoft.com/office/officeart/2005/8/layout/hierarchy1"/>
    <dgm:cxn modelId="{CCF5BE49-55BD-4B71-A9A9-7B9F36751B22}" type="presParOf" srcId="{409A9BA7-5D89-4CBC-9B1D-5831630A79A8}" destId="{1F8253AA-47B4-4FBC-910D-0C198470F3C4}" srcOrd="1" destOrd="0" presId="urn:microsoft.com/office/officeart/2005/8/layout/hierarchy1"/>
    <dgm:cxn modelId="{0D28227D-CDBF-408F-99BB-600341EC48F7}" type="presParOf" srcId="{1F8253AA-47B4-4FBC-910D-0C198470F3C4}" destId="{7F1898D3-B769-449A-8E26-3DF3BB13384A}" srcOrd="0" destOrd="0" presId="urn:microsoft.com/office/officeart/2005/8/layout/hierarchy1"/>
    <dgm:cxn modelId="{394ED449-1754-4C8C-A797-EF1F9A81C1EC}" type="presParOf" srcId="{7F1898D3-B769-449A-8E26-3DF3BB13384A}" destId="{3E44AFB6-938D-4798-ADE6-2E9AF9F88C41}" srcOrd="0" destOrd="0" presId="urn:microsoft.com/office/officeart/2005/8/layout/hierarchy1"/>
    <dgm:cxn modelId="{EE982AA7-7912-4B53-9CCF-0205F04CE0FA}" type="presParOf" srcId="{7F1898D3-B769-449A-8E26-3DF3BB13384A}" destId="{6EA53182-4959-411F-B7DA-E0456DC088FB}" srcOrd="1" destOrd="0" presId="urn:microsoft.com/office/officeart/2005/8/layout/hierarchy1"/>
    <dgm:cxn modelId="{07DC0CF9-1A59-4968-9EA0-CCA7BD353F61}" type="presParOf" srcId="{1F8253AA-47B4-4FBC-910D-0C198470F3C4}" destId="{2F4E00A0-5517-49B0-9499-2B80A00F0281}" srcOrd="1" destOrd="0" presId="urn:microsoft.com/office/officeart/2005/8/layout/hierarchy1"/>
    <dgm:cxn modelId="{87CCFA42-5BC8-482E-A241-383E834FCCDC}" type="presParOf" srcId="{409A9BA7-5D89-4CBC-9B1D-5831630A79A8}" destId="{514D4B5A-48EB-4306-B82C-95DEF45F0F4A}" srcOrd="2" destOrd="0" presId="urn:microsoft.com/office/officeart/2005/8/layout/hierarchy1"/>
    <dgm:cxn modelId="{D8E95223-E838-4D2C-A6E0-A55F32EC3BE5}" type="presParOf" srcId="{514D4B5A-48EB-4306-B82C-95DEF45F0F4A}" destId="{AB9EEBB7-11B9-45D2-9D58-AA7A7F16E0F8}" srcOrd="0" destOrd="0" presId="urn:microsoft.com/office/officeart/2005/8/layout/hierarchy1"/>
    <dgm:cxn modelId="{AB1D6A42-4BAC-4C83-B846-A19E1EDA61CB}" type="presParOf" srcId="{AB9EEBB7-11B9-45D2-9D58-AA7A7F16E0F8}" destId="{E868814E-8034-4BA0-B614-BF64B82CBEC7}" srcOrd="0" destOrd="0" presId="urn:microsoft.com/office/officeart/2005/8/layout/hierarchy1"/>
    <dgm:cxn modelId="{7E612480-1253-4A53-BA7C-9129C844DDFC}" type="presParOf" srcId="{AB9EEBB7-11B9-45D2-9D58-AA7A7F16E0F8}" destId="{04F9EDB6-0CE4-4CA6-A68E-26840A06A28D}" srcOrd="1" destOrd="0" presId="urn:microsoft.com/office/officeart/2005/8/layout/hierarchy1"/>
    <dgm:cxn modelId="{30C8AF84-8FBC-481C-9A43-944DF765874A}" type="presParOf" srcId="{514D4B5A-48EB-4306-B82C-95DEF45F0F4A}" destId="{DBEC1E90-2999-440B-B01D-83EFCCEFDFE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D78A65-E367-4E4E-968D-D313C4C3E33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8831856-B1A2-499C-B286-2107B022BC84}">
      <dgm:prSet/>
      <dgm:spPr/>
      <dgm:t>
        <a:bodyPr/>
        <a:lstStyle/>
        <a:p>
          <a:r>
            <a:rPr lang="en-US" dirty="0"/>
            <a:t>Work plan</a:t>
          </a:r>
        </a:p>
      </dgm:t>
    </dgm:pt>
    <dgm:pt modelId="{2146FCC4-DEC8-4C96-82D6-79872E291338}" type="parTrans" cxnId="{D666E692-FEC1-4548-BB05-35FEF1CB6E27}">
      <dgm:prSet/>
      <dgm:spPr/>
      <dgm:t>
        <a:bodyPr/>
        <a:lstStyle/>
        <a:p>
          <a:endParaRPr lang="en-US"/>
        </a:p>
      </dgm:t>
    </dgm:pt>
    <dgm:pt modelId="{BE84D47F-B4A5-4D45-AF1A-27BAD64FD68A}" type="sibTrans" cxnId="{D666E692-FEC1-4548-BB05-35FEF1CB6E27}">
      <dgm:prSet/>
      <dgm:spPr/>
      <dgm:t>
        <a:bodyPr/>
        <a:lstStyle/>
        <a:p>
          <a:endParaRPr lang="en-US"/>
        </a:p>
      </dgm:t>
    </dgm:pt>
    <dgm:pt modelId="{BBE49B73-079B-4D67-A558-5113E69F9CDF}">
      <dgm:prSet/>
      <dgm:spPr/>
      <dgm:t>
        <a:bodyPr/>
        <a:lstStyle/>
        <a:p>
          <a:r>
            <a:rPr lang="en-US" dirty="0"/>
            <a:t>Existing &amp; proposed locations</a:t>
          </a:r>
        </a:p>
      </dgm:t>
    </dgm:pt>
    <dgm:pt modelId="{3C81C81D-ACF9-4822-825A-8837528224D7}" type="parTrans" cxnId="{DE314CAF-4887-4503-8BC7-FA96F4715A62}">
      <dgm:prSet/>
      <dgm:spPr/>
      <dgm:t>
        <a:bodyPr/>
        <a:lstStyle/>
        <a:p>
          <a:endParaRPr lang="en-US"/>
        </a:p>
      </dgm:t>
    </dgm:pt>
    <dgm:pt modelId="{6DD9CABA-04F8-4709-B5C5-405A427856CE}" type="sibTrans" cxnId="{DE314CAF-4887-4503-8BC7-FA96F4715A62}">
      <dgm:prSet/>
      <dgm:spPr/>
      <dgm:t>
        <a:bodyPr/>
        <a:lstStyle/>
        <a:p>
          <a:endParaRPr lang="en-US"/>
        </a:p>
      </dgm:t>
    </dgm:pt>
    <dgm:pt modelId="{9578D57D-64F9-4E55-9FA7-8F1639AF527D}">
      <dgm:prSet/>
      <dgm:spPr/>
      <dgm:t>
        <a:bodyPr/>
        <a:lstStyle/>
        <a:p>
          <a:r>
            <a:rPr lang="en-US" dirty="0"/>
            <a:t>Overlay on DOT plans</a:t>
          </a:r>
        </a:p>
      </dgm:t>
    </dgm:pt>
    <dgm:pt modelId="{B27E43C3-FA1D-47AF-8D22-4854B13C83DF}" type="parTrans" cxnId="{BA6E20FB-B793-46CA-9A01-41DBB71E0E10}">
      <dgm:prSet/>
      <dgm:spPr/>
      <dgm:t>
        <a:bodyPr/>
        <a:lstStyle/>
        <a:p>
          <a:endParaRPr lang="en-US"/>
        </a:p>
      </dgm:t>
    </dgm:pt>
    <dgm:pt modelId="{0C7A1DA5-4A41-4DE6-8901-D2C2544CC63C}" type="sibTrans" cxnId="{BA6E20FB-B793-46CA-9A01-41DBB71E0E10}">
      <dgm:prSet/>
      <dgm:spPr/>
      <dgm:t>
        <a:bodyPr/>
        <a:lstStyle/>
        <a:p>
          <a:endParaRPr lang="en-US"/>
        </a:p>
      </dgm:t>
    </dgm:pt>
    <dgm:pt modelId="{409A9BA7-5D89-4CBC-9B1D-5831630A79A8}" type="pres">
      <dgm:prSet presAssocID="{DED78A65-E367-4E4E-968D-D313C4C3E331}" presName="hierChild1" presStyleCnt="0">
        <dgm:presLayoutVars>
          <dgm:chPref val="1"/>
          <dgm:dir/>
          <dgm:animOne val="branch"/>
          <dgm:animLvl val="lvl"/>
          <dgm:resizeHandles/>
        </dgm:presLayoutVars>
      </dgm:prSet>
      <dgm:spPr/>
    </dgm:pt>
    <dgm:pt modelId="{4DD73DA4-D85E-4306-BFAC-285A3AE3F7E2}" type="pres">
      <dgm:prSet presAssocID="{98831856-B1A2-499C-B286-2107B022BC84}" presName="hierRoot1" presStyleCnt="0"/>
      <dgm:spPr/>
    </dgm:pt>
    <dgm:pt modelId="{AA0DA179-2AEF-4438-9F0D-E98B52DB5520}" type="pres">
      <dgm:prSet presAssocID="{98831856-B1A2-499C-B286-2107B022BC84}" presName="composite" presStyleCnt="0"/>
      <dgm:spPr/>
    </dgm:pt>
    <dgm:pt modelId="{3C01A87D-6016-4B89-BA48-6FE117E36C87}" type="pres">
      <dgm:prSet presAssocID="{98831856-B1A2-499C-B286-2107B022BC84}" presName="background" presStyleLbl="node0" presStyleIdx="0" presStyleCnt="3"/>
      <dgm:spPr/>
    </dgm:pt>
    <dgm:pt modelId="{8BD02456-7D05-43CF-95A1-913A3C7EC47A}" type="pres">
      <dgm:prSet presAssocID="{98831856-B1A2-499C-B286-2107B022BC84}" presName="text" presStyleLbl="fgAcc0" presStyleIdx="0" presStyleCnt="3">
        <dgm:presLayoutVars>
          <dgm:chPref val="3"/>
        </dgm:presLayoutVars>
      </dgm:prSet>
      <dgm:spPr/>
    </dgm:pt>
    <dgm:pt modelId="{4F35ED70-26DB-43F3-A50B-84A582008EA7}" type="pres">
      <dgm:prSet presAssocID="{98831856-B1A2-499C-B286-2107B022BC84}" presName="hierChild2" presStyleCnt="0"/>
      <dgm:spPr/>
    </dgm:pt>
    <dgm:pt modelId="{1F8253AA-47B4-4FBC-910D-0C198470F3C4}" type="pres">
      <dgm:prSet presAssocID="{BBE49B73-079B-4D67-A558-5113E69F9CDF}" presName="hierRoot1" presStyleCnt="0"/>
      <dgm:spPr/>
    </dgm:pt>
    <dgm:pt modelId="{7F1898D3-B769-449A-8E26-3DF3BB13384A}" type="pres">
      <dgm:prSet presAssocID="{BBE49B73-079B-4D67-A558-5113E69F9CDF}" presName="composite" presStyleCnt="0"/>
      <dgm:spPr/>
    </dgm:pt>
    <dgm:pt modelId="{3E44AFB6-938D-4798-ADE6-2E9AF9F88C41}" type="pres">
      <dgm:prSet presAssocID="{BBE49B73-079B-4D67-A558-5113E69F9CDF}" presName="background" presStyleLbl="node0" presStyleIdx="1" presStyleCnt="3"/>
      <dgm:spPr/>
    </dgm:pt>
    <dgm:pt modelId="{6EA53182-4959-411F-B7DA-E0456DC088FB}" type="pres">
      <dgm:prSet presAssocID="{BBE49B73-079B-4D67-A558-5113E69F9CDF}" presName="text" presStyleLbl="fgAcc0" presStyleIdx="1" presStyleCnt="3">
        <dgm:presLayoutVars>
          <dgm:chPref val="3"/>
        </dgm:presLayoutVars>
      </dgm:prSet>
      <dgm:spPr/>
    </dgm:pt>
    <dgm:pt modelId="{2F4E00A0-5517-49B0-9499-2B80A00F0281}" type="pres">
      <dgm:prSet presAssocID="{BBE49B73-079B-4D67-A558-5113E69F9CDF}" presName="hierChild2" presStyleCnt="0"/>
      <dgm:spPr/>
    </dgm:pt>
    <dgm:pt modelId="{514D4B5A-48EB-4306-B82C-95DEF45F0F4A}" type="pres">
      <dgm:prSet presAssocID="{9578D57D-64F9-4E55-9FA7-8F1639AF527D}" presName="hierRoot1" presStyleCnt="0"/>
      <dgm:spPr/>
    </dgm:pt>
    <dgm:pt modelId="{AB9EEBB7-11B9-45D2-9D58-AA7A7F16E0F8}" type="pres">
      <dgm:prSet presAssocID="{9578D57D-64F9-4E55-9FA7-8F1639AF527D}" presName="composite" presStyleCnt="0"/>
      <dgm:spPr/>
    </dgm:pt>
    <dgm:pt modelId="{E868814E-8034-4BA0-B614-BF64B82CBEC7}" type="pres">
      <dgm:prSet presAssocID="{9578D57D-64F9-4E55-9FA7-8F1639AF527D}" presName="background" presStyleLbl="node0" presStyleIdx="2" presStyleCnt="3"/>
      <dgm:spPr/>
    </dgm:pt>
    <dgm:pt modelId="{04F9EDB6-0CE4-4CA6-A68E-26840A06A28D}" type="pres">
      <dgm:prSet presAssocID="{9578D57D-64F9-4E55-9FA7-8F1639AF527D}" presName="text" presStyleLbl="fgAcc0" presStyleIdx="2" presStyleCnt="3">
        <dgm:presLayoutVars>
          <dgm:chPref val="3"/>
        </dgm:presLayoutVars>
      </dgm:prSet>
      <dgm:spPr/>
    </dgm:pt>
    <dgm:pt modelId="{DBEC1E90-2999-440B-B01D-83EFCCEFDFE9}" type="pres">
      <dgm:prSet presAssocID="{9578D57D-64F9-4E55-9FA7-8F1639AF527D}" presName="hierChild2" presStyleCnt="0"/>
      <dgm:spPr/>
    </dgm:pt>
  </dgm:ptLst>
  <dgm:cxnLst>
    <dgm:cxn modelId="{2BB98435-D606-434F-B148-87F91747ED74}" type="presOf" srcId="{98831856-B1A2-499C-B286-2107B022BC84}" destId="{8BD02456-7D05-43CF-95A1-913A3C7EC47A}" srcOrd="0" destOrd="0" presId="urn:microsoft.com/office/officeart/2005/8/layout/hierarchy1"/>
    <dgm:cxn modelId="{C2A3F957-4B6E-446C-8CD4-45E7A2BA8D21}" type="presOf" srcId="{9578D57D-64F9-4E55-9FA7-8F1639AF527D}" destId="{04F9EDB6-0CE4-4CA6-A68E-26840A06A28D}" srcOrd="0" destOrd="0" presId="urn:microsoft.com/office/officeart/2005/8/layout/hierarchy1"/>
    <dgm:cxn modelId="{D666E692-FEC1-4548-BB05-35FEF1CB6E27}" srcId="{DED78A65-E367-4E4E-968D-D313C4C3E331}" destId="{98831856-B1A2-499C-B286-2107B022BC84}" srcOrd="0" destOrd="0" parTransId="{2146FCC4-DEC8-4C96-82D6-79872E291338}" sibTransId="{BE84D47F-B4A5-4D45-AF1A-27BAD64FD68A}"/>
    <dgm:cxn modelId="{DE314CAF-4887-4503-8BC7-FA96F4715A62}" srcId="{DED78A65-E367-4E4E-968D-D313C4C3E331}" destId="{BBE49B73-079B-4D67-A558-5113E69F9CDF}" srcOrd="1" destOrd="0" parTransId="{3C81C81D-ACF9-4822-825A-8837528224D7}" sibTransId="{6DD9CABA-04F8-4709-B5C5-405A427856CE}"/>
    <dgm:cxn modelId="{6B02C5C6-5D4C-4617-88B6-6FF279C7AABB}" type="presOf" srcId="{BBE49B73-079B-4D67-A558-5113E69F9CDF}" destId="{6EA53182-4959-411F-B7DA-E0456DC088FB}" srcOrd="0" destOrd="0" presId="urn:microsoft.com/office/officeart/2005/8/layout/hierarchy1"/>
    <dgm:cxn modelId="{E9FB1BDF-F1F7-4656-9024-7EAD78535AD2}" type="presOf" srcId="{DED78A65-E367-4E4E-968D-D313C4C3E331}" destId="{409A9BA7-5D89-4CBC-9B1D-5831630A79A8}" srcOrd="0" destOrd="0" presId="urn:microsoft.com/office/officeart/2005/8/layout/hierarchy1"/>
    <dgm:cxn modelId="{BA6E20FB-B793-46CA-9A01-41DBB71E0E10}" srcId="{DED78A65-E367-4E4E-968D-D313C4C3E331}" destId="{9578D57D-64F9-4E55-9FA7-8F1639AF527D}" srcOrd="2" destOrd="0" parTransId="{B27E43C3-FA1D-47AF-8D22-4854B13C83DF}" sibTransId="{0C7A1DA5-4A41-4DE6-8901-D2C2544CC63C}"/>
    <dgm:cxn modelId="{1140498E-51E0-4A3F-97D7-1616EDFA7E55}" type="presParOf" srcId="{409A9BA7-5D89-4CBC-9B1D-5831630A79A8}" destId="{4DD73DA4-D85E-4306-BFAC-285A3AE3F7E2}" srcOrd="0" destOrd="0" presId="urn:microsoft.com/office/officeart/2005/8/layout/hierarchy1"/>
    <dgm:cxn modelId="{92D77350-44A2-46D4-A206-238211109103}" type="presParOf" srcId="{4DD73DA4-D85E-4306-BFAC-285A3AE3F7E2}" destId="{AA0DA179-2AEF-4438-9F0D-E98B52DB5520}" srcOrd="0" destOrd="0" presId="urn:microsoft.com/office/officeart/2005/8/layout/hierarchy1"/>
    <dgm:cxn modelId="{FFB79666-ED70-4345-A0ED-D9E6811E93C9}" type="presParOf" srcId="{AA0DA179-2AEF-4438-9F0D-E98B52DB5520}" destId="{3C01A87D-6016-4B89-BA48-6FE117E36C87}" srcOrd="0" destOrd="0" presId="urn:microsoft.com/office/officeart/2005/8/layout/hierarchy1"/>
    <dgm:cxn modelId="{C01DE032-DBDD-4836-B7E2-94273C483DC1}" type="presParOf" srcId="{AA0DA179-2AEF-4438-9F0D-E98B52DB5520}" destId="{8BD02456-7D05-43CF-95A1-913A3C7EC47A}" srcOrd="1" destOrd="0" presId="urn:microsoft.com/office/officeart/2005/8/layout/hierarchy1"/>
    <dgm:cxn modelId="{4688922E-8FA5-4578-BC76-AC7C28D885F4}" type="presParOf" srcId="{4DD73DA4-D85E-4306-BFAC-285A3AE3F7E2}" destId="{4F35ED70-26DB-43F3-A50B-84A582008EA7}" srcOrd="1" destOrd="0" presId="urn:microsoft.com/office/officeart/2005/8/layout/hierarchy1"/>
    <dgm:cxn modelId="{CCF5BE49-55BD-4B71-A9A9-7B9F36751B22}" type="presParOf" srcId="{409A9BA7-5D89-4CBC-9B1D-5831630A79A8}" destId="{1F8253AA-47B4-4FBC-910D-0C198470F3C4}" srcOrd="1" destOrd="0" presId="urn:microsoft.com/office/officeart/2005/8/layout/hierarchy1"/>
    <dgm:cxn modelId="{0D28227D-CDBF-408F-99BB-600341EC48F7}" type="presParOf" srcId="{1F8253AA-47B4-4FBC-910D-0C198470F3C4}" destId="{7F1898D3-B769-449A-8E26-3DF3BB13384A}" srcOrd="0" destOrd="0" presId="urn:microsoft.com/office/officeart/2005/8/layout/hierarchy1"/>
    <dgm:cxn modelId="{394ED449-1754-4C8C-A797-EF1F9A81C1EC}" type="presParOf" srcId="{7F1898D3-B769-449A-8E26-3DF3BB13384A}" destId="{3E44AFB6-938D-4798-ADE6-2E9AF9F88C41}" srcOrd="0" destOrd="0" presId="urn:microsoft.com/office/officeart/2005/8/layout/hierarchy1"/>
    <dgm:cxn modelId="{EE982AA7-7912-4B53-9CCF-0205F04CE0FA}" type="presParOf" srcId="{7F1898D3-B769-449A-8E26-3DF3BB13384A}" destId="{6EA53182-4959-411F-B7DA-E0456DC088FB}" srcOrd="1" destOrd="0" presId="urn:microsoft.com/office/officeart/2005/8/layout/hierarchy1"/>
    <dgm:cxn modelId="{07DC0CF9-1A59-4968-9EA0-CCA7BD353F61}" type="presParOf" srcId="{1F8253AA-47B4-4FBC-910D-0C198470F3C4}" destId="{2F4E00A0-5517-49B0-9499-2B80A00F0281}" srcOrd="1" destOrd="0" presId="urn:microsoft.com/office/officeart/2005/8/layout/hierarchy1"/>
    <dgm:cxn modelId="{87CCFA42-5BC8-482E-A241-383E834FCCDC}" type="presParOf" srcId="{409A9BA7-5D89-4CBC-9B1D-5831630A79A8}" destId="{514D4B5A-48EB-4306-B82C-95DEF45F0F4A}" srcOrd="2" destOrd="0" presId="urn:microsoft.com/office/officeart/2005/8/layout/hierarchy1"/>
    <dgm:cxn modelId="{D8E95223-E838-4D2C-A6E0-A55F32EC3BE5}" type="presParOf" srcId="{514D4B5A-48EB-4306-B82C-95DEF45F0F4A}" destId="{AB9EEBB7-11B9-45D2-9D58-AA7A7F16E0F8}" srcOrd="0" destOrd="0" presId="urn:microsoft.com/office/officeart/2005/8/layout/hierarchy1"/>
    <dgm:cxn modelId="{AB1D6A42-4BAC-4C83-B846-A19E1EDA61CB}" type="presParOf" srcId="{AB9EEBB7-11B9-45D2-9D58-AA7A7F16E0F8}" destId="{E868814E-8034-4BA0-B614-BF64B82CBEC7}" srcOrd="0" destOrd="0" presId="urn:microsoft.com/office/officeart/2005/8/layout/hierarchy1"/>
    <dgm:cxn modelId="{7E612480-1253-4A53-BA7C-9129C844DDFC}" type="presParOf" srcId="{AB9EEBB7-11B9-45D2-9D58-AA7A7F16E0F8}" destId="{04F9EDB6-0CE4-4CA6-A68E-26840A06A28D}" srcOrd="1" destOrd="0" presId="urn:microsoft.com/office/officeart/2005/8/layout/hierarchy1"/>
    <dgm:cxn modelId="{30C8AF84-8FBC-481C-9A43-944DF765874A}" type="presParOf" srcId="{514D4B5A-48EB-4306-B82C-95DEF45F0F4A}" destId="{DBEC1E90-2999-440B-B01D-83EFCCEFDFE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D78A65-E367-4E4E-968D-D313C4C3E33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8831856-B1A2-499C-B286-2107B022BC84}">
      <dgm:prSet/>
      <dgm:spPr/>
      <dgm:t>
        <a:bodyPr/>
        <a:lstStyle/>
        <a:p>
          <a:r>
            <a:rPr lang="en-US" dirty="0"/>
            <a:t>Actual cost: segregated and itemized </a:t>
          </a:r>
        </a:p>
      </dgm:t>
    </dgm:pt>
    <dgm:pt modelId="{2146FCC4-DEC8-4C96-82D6-79872E291338}" type="parTrans" cxnId="{D666E692-FEC1-4548-BB05-35FEF1CB6E27}">
      <dgm:prSet/>
      <dgm:spPr/>
      <dgm:t>
        <a:bodyPr/>
        <a:lstStyle/>
        <a:p>
          <a:endParaRPr lang="en-US"/>
        </a:p>
      </dgm:t>
    </dgm:pt>
    <dgm:pt modelId="{BE84D47F-B4A5-4D45-AF1A-27BAD64FD68A}" type="sibTrans" cxnId="{D666E692-FEC1-4548-BB05-35FEF1CB6E27}">
      <dgm:prSet/>
      <dgm:spPr/>
      <dgm:t>
        <a:bodyPr/>
        <a:lstStyle/>
        <a:p>
          <a:endParaRPr lang="en-US"/>
        </a:p>
      </dgm:t>
    </dgm:pt>
    <dgm:pt modelId="{BBE49B73-079B-4D67-A558-5113E69F9CDF}">
      <dgm:prSet/>
      <dgm:spPr/>
      <dgm:t>
        <a:bodyPr/>
        <a:lstStyle/>
        <a:p>
          <a:r>
            <a:rPr lang="en-US" dirty="0"/>
            <a:t>Unit cost: amount based on number used in relocation</a:t>
          </a:r>
        </a:p>
      </dgm:t>
    </dgm:pt>
    <dgm:pt modelId="{3C81C81D-ACF9-4822-825A-8837528224D7}" type="parTrans" cxnId="{DE314CAF-4887-4503-8BC7-FA96F4715A62}">
      <dgm:prSet/>
      <dgm:spPr/>
      <dgm:t>
        <a:bodyPr/>
        <a:lstStyle/>
        <a:p>
          <a:endParaRPr lang="en-US"/>
        </a:p>
      </dgm:t>
    </dgm:pt>
    <dgm:pt modelId="{6DD9CABA-04F8-4709-B5C5-405A427856CE}" type="sibTrans" cxnId="{DE314CAF-4887-4503-8BC7-FA96F4715A62}">
      <dgm:prSet/>
      <dgm:spPr/>
      <dgm:t>
        <a:bodyPr/>
        <a:lstStyle/>
        <a:p>
          <a:endParaRPr lang="en-US"/>
        </a:p>
      </dgm:t>
    </dgm:pt>
    <dgm:pt modelId="{9578D57D-64F9-4E55-9FA7-8F1639AF527D}">
      <dgm:prSet/>
      <dgm:spPr/>
      <dgm:t>
        <a:bodyPr/>
        <a:lstStyle/>
        <a:p>
          <a:r>
            <a:rPr lang="en-US" dirty="0"/>
            <a:t>Lump sum: predetermined amount based on well-defined relocation</a:t>
          </a:r>
        </a:p>
      </dgm:t>
    </dgm:pt>
    <dgm:pt modelId="{B27E43C3-FA1D-47AF-8D22-4854B13C83DF}" type="parTrans" cxnId="{BA6E20FB-B793-46CA-9A01-41DBB71E0E10}">
      <dgm:prSet/>
      <dgm:spPr/>
      <dgm:t>
        <a:bodyPr/>
        <a:lstStyle/>
        <a:p>
          <a:endParaRPr lang="en-US"/>
        </a:p>
      </dgm:t>
    </dgm:pt>
    <dgm:pt modelId="{0C7A1DA5-4A41-4DE6-8901-D2C2544CC63C}" type="sibTrans" cxnId="{BA6E20FB-B793-46CA-9A01-41DBB71E0E10}">
      <dgm:prSet/>
      <dgm:spPr/>
      <dgm:t>
        <a:bodyPr/>
        <a:lstStyle/>
        <a:p>
          <a:endParaRPr lang="en-US"/>
        </a:p>
      </dgm:t>
    </dgm:pt>
    <dgm:pt modelId="{409A9BA7-5D89-4CBC-9B1D-5831630A79A8}" type="pres">
      <dgm:prSet presAssocID="{DED78A65-E367-4E4E-968D-D313C4C3E331}" presName="hierChild1" presStyleCnt="0">
        <dgm:presLayoutVars>
          <dgm:chPref val="1"/>
          <dgm:dir/>
          <dgm:animOne val="branch"/>
          <dgm:animLvl val="lvl"/>
          <dgm:resizeHandles/>
        </dgm:presLayoutVars>
      </dgm:prSet>
      <dgm:spPr/>
    </dgm:pt>
    <dgm:pt modelId="{4DD73DA4-D85E-4306-BFAC-285A3AE3F7E2}" type="pres">
      <dgm:prSet presAssocID="{98831856-B1A2-499C-B286-2107B022BC84}" presName="hierRoot1" presStyleCnt="0"/>
      <dgm:spPr/>
    </dgm:pt>
    <dgm:pt modelId="{AA0DA179-2AEF-4438-9F0D-E98B52DB5520}" type="pres">
      <dgm:prSet presAssocID="{98831856-B1A2-499C-B286-2107B022BC84}" presName="composite" presStyleCnt="0"/>
      <dgm:spPr/>
    </dgm:pt>
    <dgm:pt modelId="{3C01A87D-6016-4B89-BA48-6FE117E36C87}" type="pres">
      <dgm:prSet presAssocID="{98831856-B1A2-499C-B286-2107B022BC84}" presName="background" presStyleLbl="node0" presStyleIdx="0" presStyleCnt="3"/>
      <dgm:spPr/>
    </dgm:pt>
    <dgm:pt modelId="{8BD02456-7D05-43CF-95A1-913A3C7EC47A}" type="pres">
      <dgm:prSet presAssocID="{98831856-B1A2-499C-B286-2107B022BC84}" presName="text" presStyleLbl="fgAcc0" presStyleIdx="0" presStyleCnt="3">
        <dgm:presLayoutVars>
          <dgm:chPref val="3"/>
        </dgm:presLayoutVars>
      </dgm:prSet>
      <dgm:spPr/>
    </dgm:pt>
    <dgm:pt modelId="{4F35ED70-26DB-43F3-A50B-84A582008EA7}" type="pres">
      <dgm:prSet presAssocID="{98831856-B1A2-499C-B286-2107B022BC84}" presName="hierChild2" presStyleCnt="0"/>
      <dgm:spPr/>
    </dgm:pt>
    <dgm:pt modelId="{1F8253AA-47B4-4FBC-910D-0C198470F3C4}" type="pres">
      <dgm:prSet presAssocID="{BBE49B73-079B-4D67-A558-5113E69F9CDF}" presName="hierRoot1" presStyleCnt="0"/>
      <dgm:spPr/>
    </dgm:pt>
    <dgm:pt modelId="{7F1898D3-B769-449A-8E26-3DF3BB13384A}" type="pres">
      <dgm:prSet presAssocID="{BBE49B73-079B-4D67-A558-5113E69F9CDF}" presName="composite" presStyleCnt="0"/>
      <dgm:spPr/>
    </dgm:pt>
    <dgm:pt modelId="{3E44AFB6-938D-4798-ADE6-2E9AF9F88C41}" type="pres">
      <dgm:prSet presAssocID="{BBE49B73-079B-4D67-A558-5113E69F9CDF}" presName="background" presStyleLbl="node0" presStyleIdx="1" presStyleCnt="3"/>
      <dgm:spPr/>
    </dgm:pt>
    <dgm:pt modelId="{6EA53182-4959-411F-B7DA-E0456DC088FB}" type="pres">
      <dgm:prSet presAssocID="{BBE49B73-079B-4D67-A558-5113E69F9CDF}" presName="text" presStyleLbl="fgAcc0" presStyleIdx="1" presStyleCnt="3">
        <dgm:presLayoutVars>
          <dgm:chPref val="3"/>
        </dgm:presLayoutVars>
      </dgm:prSet>
      <dgm:spPr/>
    </dgm:pt>
    <dgm:pt modelId="{2F4E00A0-5517-49B0-9499-2B80A00F0281}" type="pres">
      <dgm:prSet presAssocID="{BBE49B73-079B-4D67-A558-5113E69F9CDF}" presName="hierChild2" presStyleCnt="0"/>
      <dgm:spPr/>
    </dgm:pt>
    <dgm:pt modelId="{514D4B5A-48EB-4306-B82C-95DEF45F0F4A}" type="pres">
      <dgm:prSet presAssocID="{9578D57D-64F9-4E55-9FA7-8F1639AF527D}" presName="hierRoot1" presStyleCnt="0"/>
      <dgm:spPr/>
    </dgm:pt>
    <dgm:pt modelId="{AB9EEBB7-11B9-45D2-9D58-AA7A7F16E0F8}" type="pres">
      <dgm:prSet presAssocID="{9578D57D-64F9-4E55-9FA7-8F1639AF527D}" presName="composite" presStyleCnt="0"/>
      <dgm:spPr/>
    </dgm:pt>
    <dgm:pt modelId="{E868814E-8034-4BA0-B614-BF64B82CBEC7}" type="pres">
      <dgm:prSet presAssocID="{9578D57D-64F9-4E55-9FA7-8F1639AF527D}" presName="background" presStyleLbl="node0" presStyleIdx="2" presStyleCnt="3"/>
      <dgm:spPr/>
    </dgm:pt>
    <dgm:pt modelId="{04F9EDB6-0CE4-4CA6-A68E-26840A06A28D}" type="pres">
      <dgm:prSet presAssocID="{9578D57D-64F9-4E55-9FA7-8F1639AF527D}" presName="text" presStyleLbl="fgAcc0" presStyleIdx="2" presStyleCnt="3">
        <dgm:presLayoutVars>
          <dgm:chPref val="3"/>
        </dgm:presLayoutVars>
      </dgm:prSet>
      <dgm:spPr/>
    </dgm:pt>
    <dgm:pt modelId="{DBEC1E90-2999-440B-B01D-83EFCCEFDFE9}" type="pres">
      <dgm:prSet presAssocID="{9578D57D-64F9-4E55-9FA7-8F1639AF527D}" presName="hierChild2" presStyleCnt="0"/>
      <dgm:spPr/>
    </dgm:pt>
  </dgm:ptLst>
  <dgm:cxnLst>
    <dgm:cxn modelId="{2BB98435-D606-434F-B148-87F91747ED74}" type="presOf" srcId="{98831856-B1A2-499C-B286-2107B022BC84}" destId="{8BD02456-7D05-43CF-95A1-913A3C7EC47A}" srcOrd="0" destOrd="0" presId="urn:microsoft.com/office/officeart/2005/8/layout/hierarchy1"/>
    <dgm:cxn modelId="{C2A3F957-4B6E-446C-8CD4-45E7A2BA8D21}" type="presOf" srcId="{9578D57D-64F9-4E55-9FA7-8F1639AF527D}" destId="{04F9EDB6-0CE4-4CA6-A68E-26840A06A28D}" srcOrd="0" destOrd="0" presId="urn:microsoft.com/office/officeart/2005/8/layout/hierarchy1"/>
    <dgm:cxn modelId="{D666E692-FEC1-4548-BB05-35FEF1CB6E27}" srcId="{DED78A65-E367-4E4E-968D-D313C4C3E331}" destId="{98831856-B1A2-499C-B286-2107B022BC84}" srcOrd="0" destOrd="0" parTransId="{2146FCC4-DEC8-4C96-82D6-79872E291338}" sibTransId="{BE84D47F-B4A5-4D45-AF1A-27BAD64FD68A}"/>
    <dgm:cxn modelId="{DE314CAF-4887-4503-8BC7-FA96F4715A62}" srcId="{DED78A65-E367-4E4E-968D-D313C4C3E331}" destId="{BBE49B73-079B-4D67-A558-5113E69F9CDF}" srcOrd="1" destOrd="0" parTransId="{3C81C81D-ACF9-4822-825A-8837528224D7}" sibTransId="{6DD9CABA-04F8-4709-B5C5-405A427856CE}"/>
    <dgm:cxn modelId="{6B02C5C6-5D4C-4617-88B6-6FF279C7AABB}" type="presOf" srcId="{BBE49B73-079B-4D67-A558-5113E69F9CDF}" destId="{6EA53182-4959-411F-B7DA-E0456DC088FB}" srcOrd="0" destOrd="0" presId="urn:microsoft.com/office/officeart/2005/8/layout/hierarchy1"/>
    <dgm:cxn modelId="{E9FB1BDF-F1F7-4656-9024-7EAD78535AD2}" type="presOf" srcId="{DED78A65-E367-4E4E-968D-D313C4C3E331}" destId="{409A9BA7-5D89-4CBC-9B1D-5831630A79A8}" srcOrd="0" destOrd="0" presId="urn:microsoft.com/office/officeart/2005/8/layout/hierarchy1"/>
    <dgm:cxn modelId="{BA6E20FB-B793-46CA-9A01-41DBB71E0E10}" srcId="{DED78A65-E367-4E4E-968D-D313C4C3E331}" destId="{9578D57D-64F9-4E55-9FA7-8F1639AF527D}" srcOrd="2" destOrd="0" parTransId="{B27E43C3-FA1D-47AF-8D22-4854B13C83DF}" sibTransId="{0C7A1DA5-4A41-4DE6-8901-D2C2544CC63C}"/>
    <dgm:cxn modelId="{1140498E-51E0-4A3F-97D7-1616EDFA7E55}" type="presParOf" srcId="{409A9BA7-5D89-4CBC-9B1D-5831630A79A8}" destId="{4DD73DA4-D85E-4306-BFAC-285A3AE3F7E2}" srcOrd="0" destOrd="0" presId="urn:microsoft.com/office/officeart/2005/8/layout/hierarchy1"/>
    <dgm:cxn modelId="{92D77350-44A2-46D4-A206-238211109103}" type="presParOf" srcId="{4DD73DA4-D85E-4306-BFAC-285A3AE3F7E2}" destId="{AA0DA179-2AEF-4438-9F0D-E98B52DB5520}" srcOrd="0" destOrd="0" presId="urn:microsoft.com/office/officeart/2005/8/layout/hierarchy1"/>
    <dgm:cxn modelId="{FFB79666-ED70-4345-A0ED-D9E6811E93C9}" type="presParOf" srcId="{AA0DA179-2AEF-4438-9F0D-E98B52DB5520}" destId="{3C01A87D-6016-4B89-BA48-6FE117E36C87}" srcOrd="0" destOrd="0" presId="urn:microsoft.com/office/officeart/2005/8/layout/hierarchy1"/>
    <dgm:cxn modelId="{C01DE032-DBDD-4836-B7E2-94273C483DC1}" type="presParOf" srcId="{AA0DA179-2AEF-4438-9F0D-E98B52DB5520}" destId="{8BD02456-7D05-43CF-95A1-913A3C7EC47A}" srcOrd="1" destOrd="0" presId="urn:microsoft.com/office/officeart/2005/8/layout/hierarchy1"/>
    <dgm:cxn modelId="{4688922E-8FA5-4578-BC76-AC7C28D885F4}" type="presParOf" srcId="{4DD73DA4-D85E-4306-BFAC-285A3AE3F7E2}" destId="{4F35ED70-26DB-43F3-A50B-84A582008EA7}" srcOrd="1" destOrd="0" presId="urn:microsoft.com/office/officeart/2005/8/layout/hierarchy1"/>
    <dgm:cxn modelId="{CCF5BE49-55BD-4B71-A9A9-7B9F36751B22}" type="presParOf" srcId="{409A9BA7-5D89-4CBC-9B1D-5831630A79A8}" destId="{1F8253AA-47B4-4FBC-910D-0C198470F3C4}" srcOrd="1" destOrd="0" presId="urn:microsoft.com/office/officeart/2005/8/layout/hierarchy1"/>
    <dgm:cxn modelId="{0D28227D-CDBF-408F-99BB-600341EC48F7}" type="presParOf" srcId="{1F8253AA-47B4-4FBC-910D-0C198470F3C4}" destId="{7F1898D3-B769-449A-8E26-3DF3BB13384A}" srcOrd="0" destOrd="0" presId="urn:microsoft.com/office/officeart/2005/8/layout/hierarchy1"/>
    <dgm:cxn modelId="{394ED449-1754-4C8C-A797-EF1F9A81C1EC}" type="presParOf" srcId="{7F1898D3-B769-449A-8E26-3DF3BB13384A}" destId="{3E44AFB6-938D-4798-ADE6-2E9AF9F88C41}" srcOrd="0" destOrd="0" presId="urn:microsoft.com/office/officeart/2005/8/layout/hierarchy1"/>
    <dgm:cxn modelId="{EE982AA7-7912-4B53-9CCF-0205F04CE0FA}" type="presParOf" srcId="{7F1898D3-B769-449A-8E26-3DF3BB13384A}" destId="{6EA53182-4959-411F-B7DA-E0456DC088FB}" srcOrd="1" destOrd="0" presId="urn:microsoft.com/office/officeart/2005/8/layout/hierarchy1"/>
    <dgm:cxn modelId="{07DC0CF9-1A59-4968-9EA0-CCA7BD353F61}" type="presParOf" srcId="{1F8253AA-47B4-4FBC-910D-0C198470F3C4}" destId="{2F4E00A0-5517-49B0-9499-2B80A00F0281}" srcOrd="1" destOrd="0" presId="urn:microsoft.com/office/officeart/2005/8/layout/hierarchy1"/>
    <dgm:cxn modelId="{87CCFA42-5BC8-482E-A241-383E834FCCDC}" type="presParOf" srcId="{409A9BA7-5D89-4CBC-9B1D-5831630A79A8}" destId="{514D4B5A-48EB-4306-B82C-95DEF45F0F4A}" srcOrd="2" destOrd="0" presId="urn:microsoft.com/office/officeart/2005/8/layout/hierarchy1"/>
    <dgm:cxn modelId="{D8E95223-E838-4D2C-A6E0-A55F32EC3BE5}" type="presParOf" srcId="{514D4B5A-48EB-4306-B82C-95DEF45F0F4A}" destId="{AB9EEBB7-11B9-45D2-9D58-AA7A7F16E0F8}" srcOrd="0" destOrd="0" presId="urn:microsoft.com/office/officeart/2005/8/layout/hierarchy1"/>
    <dgm:cxn modelId="{AB1D6A42-4BAC-4C83-B846-A19E1EDA61CB}" type="presParOf" srcId="{AB9EEBB7-11B9-45D2-9D58-AA7A7F16E0F8}" destId="{E868814E-8034-4BA0-B614-BF64B82CBEC7}" srcOrd="0" destOrd="0" presId="urn:microsoft.com/office/officeart/2005/8/layout/hierarchy1"/>
    <dgm:cxn modelId="{7E612480-1253-4A53-BA7C-9129C844DDFC}" type="presParOf" srcId="{AB9EEBB7-11B9-45D2-9D58-AA7A7F16E0F8}" destId="{04F9EDB6-0CE4-4CA6-A68E-26840A06A28D}" srcOrd="1" destOrd="0" presId="urn:microsoft.com/office/officeart/2005/8/layout/hierarchy1"/>
    <dgm:cxn modelId="{30C8AF84-8FBC-481C-9A43-944DF765874A}" type="presParOf" srcId="{514D4B5A-48EB-4306-B82C-95DEF45F0F4A}" destId="{DBEC1E90-2999-440B-B01D-83EFCCEFDFE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D78A65-E367-4E4E-968D-D313C4C3E33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8831856-B1A2-499C-B286-2107B022BC84}">
      <dgm:prSet/>
      <dgm:spPr/>
      <dgm:t>
        <a:bodyPr/>
        <a:lstStyle/>
        <a:p>
          <a:r>
            <a:rPr lang="en-US" dirty="0"/>
            <a:t>Beginning &amp; ending dates of work</a:t>
          </a:r>
        </a:p>
      </dgm:t>
    </dgm:pt>
    <dgm:pt modelId="{2146FCC4-DEC8-4C96-82D6-79872E291338}" type="parTrans" cxnId="{D666E692-FEC1-4548-BB05-35FEF1CB6E27}">
      <dgm:prSet/>
      <dgm:spPr/>
      <dgm:t>
        <a:bodyPr/>
        <a:lstStyle/>
        <a:p>
          <a:endParaRPr lang="en-US"/>
        </a:p>
      </dgm:t>
    </dgm:pt>
    <dgm:pt modelId="{BE84D47F-B4A5-4D45-AF1A-27BAD64FD68A}" type="sibTrans" cxnId="{D666E692-FEC1-4548-BB05-35FEF1CB6E27}">
      <dgm:prSet/>
      <dgm:spPr/>
      <dgm:t>
        <a:bodyPr/>
        <a:lstStyle/>
        <a:p>
          <a:endParaRPr lang="en-US"/>
        </a:p>
      </dgm:t>
    </dgm:pt>
    <dgm:pt modelId="{BBE49B73-079B-4D67-A558-5113E69F9CDF}">
      <dgm:prSet/>
      <dgm:spPr/>
      <dgm:t>
        <a:bodyPr/>
        <a:lstStyle/>
        <a:p>
          <a:r>
            <a:rPr lang="en-US" dirty="0"/>
            <a:t>Progress payments</a:t>
          </a:r>
          <a:br>
            <a:rPr lang="en-US" dirty="0"/>
          </a:br>
          <a:r>
            <a:rPr lang="en-US" dirty="0"/>
            <a:t>% complete</a:t>
          </a:r>
        </a:p>
        <a:p>
          <a:r>
            <a:rPr lang="en-US" dirty="0"/>
            <a:t>(except lump sum)</a:t>
          </a:r>
        </a:p>
      </dgm:t>
    </dgm:pt>
    <dgm:pt modelId="{3C81C81D-ACF9-4822-825A-8837528224D7}" type="parTrans" cxnId="{DE314CAF-4887-4503-8BC7-FA96F4715A62}">
      <dgm:prSet/>
      <dgm:spPr/>
      <dgm:t>
        <a:bodyPr/>
        <a:lstStyle/>
        <a:p>
          <a:endParaRPr lang="en-US"/>
        </a:p>
      </dgm:t>
    </dgm:pt>
    <dgm:pt modelId="{6DD9CABA-04F8-4709-B5C5-405A427856CE}" type="sibTrans" cxnId="{DE314CAF-4887-4503-8BC7-FA96F4715A62}">
      <dgm:prSet/>
      <dgm:spPr/>
      <dgm:t>
        <a:bodyPr/>
        <a:lstStyle/>
        <a:p>
          <a:endParaRPr lang="en-US"/>
        </a:p>
      </dgm:t>
    </dgm:pt>
    <dgm:pt modelId="{9578D57D-64F9-4E55-9FA7-8F1639AF527D}">
      <dgm:prSet/>
      <dgm:spPr/>
      <dgm:t>
        <a:bodyPr/>
        <a:lstStyle/>
        <a:p>
          <a:r>
            <a:rPr lang="en-US" dirty="0"/>
            <a:t>Reference numbers to correlate billing</a:t>
          </a:r>
        </a:p>
      </dgm:t>
    </dgm:pt>
    <dgm:pt modelId="{B27E43C3-FA1D-47AF-8D22-4854B13C83DF}" type="parTrans" cxnId="{BA6E20FB-B793-46CA-9A01-41DBB71E0E10}">
      <dgm:prSet/>
      <dgm:spPr/>
      <dgm:t>
        <a:bodyPr/>
        <a:lstStyle/>
        <a:p>
          <a:endParaRPr lang="en-US"/>
        </a:p>
      </dgm:t>
    </dgm:pt>
    <dgm:pt modelId="{0C7A1DA5-4A41-4DE6-8901-D2C2544CC63C}" type="sibTrans" cxnId="{BA6E20FB-B793-46CA-9A01-41DBB71E0E10}">
      <dgm:prSet/>
      <dgm:spPr/>
      <dgm:t>
        <a:bodyPr/>
        <a:lstStyle/>
        <a:p>
          <a:endParaRPr lang="en-US"/>
        </a:p>
      </dgm:t>
    </dgm:pt>
    <dgm:pt modelId="{409A9BA7-5D89-4CBC-9B1D-5831630A79A8}" type="pres">
      <dgm:prSet presAssocID="{DED78A65-E367-4E4E-968D-D313C4C3E331}" presName="hierChild1" presStyleCnt="0">
        <dgm:presLayoutVars>
          <dgm:chPref val="1"/>
          <dgm:dir/>
          <dgm:animOne val="branch"/>
          <dgm:animLvl val="lvl"/>
          <dgm:resizeHandles/>
        </dgm:presLayoutVars>
      </dgm:prSet>
      <dgm:spPr/>
    </dgm:pt>
    <dgm:pt modelId="{4DD73DA4-D85E-4306-BFAC-285A3AE3F7E2}" type="pres">
      <dgm:prSet presAssocID="{98831856-B1A2-499C-B286-2107B022BC84}" presName="hierRoot1" presStyleCnt="0"/>
      <dgm:spPr/>
    </dgm:pt>
    <dgm:pt modelId="{AA0DA179-2AEF-4438-9F0D-E98B52DB5520}" type="pres">
      <dgm:prSet presAssocID="{98831856-B1A2-499C-B286-2107B022BC84}" presName="composite" presStyleCnt="0"/>
      <dgm:spPr/>
    </dgm:pt>
    <dgm:pt modelId="{3C01A87D-6016-4B89-BA48-6FE117E36C87}" type="pres">
      <dgm:prSet presAssocID="{98831856-B1A2-499C-B286-2107B022BC84}" presName="background" presStyleLbl="node0" presStyleIdx="0" presStyleCnt="3"/>
      <dgm:spPr/>
    </dgm:pt>
    <dgm:pt modelId="{8BD02456-7D05-43CF-95A1-913A3C7EC47A}" type="pres">
      <dgm:prSet presAssocID="{98831856-B1A2-499C-B286-2107B022BC84}" presName="text" presStyleLbl="fgAcc0" presStyleIdx="0" presStyleCnt="3">
        <dgm:presLayoutVars>
          <dgm:chPref val="3"/>
        </dgm:presLayoutVars>
      </dgm:prSet>
      <dgm:spPr/>
    </dgm:pt>
    <dgm:pt modelId="{4F35ED70-26DB-43F3-A50B-84A582008EA7}" type="pres">
      <dgm:prSet presAssocID="{98831856-B1A2-499C-B286-2107B022BC84}" presName="hierChild2" presStyleCnt="0"/>
      <dgm:spPr/>
    </dgm:pt>
    <dgm:pt modelId="{1F8253AA-47B4-4FBC-910D-0C198470F3C4}" type="pres">
      <dgm:prSet presAssocID="{BBE49B73-079B-4D67-A558-5113E69F9CDF}" presName="hierRoot1" presStyleCnt="0"/>
      <dgm:spPr/>
    </dgm:pt>
    <dgm:pt modelId="{7F1898D3-B769-449A-8E26-3DF3BB13384A}" type="pres">
      <dgm:prSet presAssocID="{BBE49B73-079B-4D67-A558-5113E69F9CDF}" presName="composite" presStyleCnt="0"/>
      <dgm:spPr/>
    </dgm:pt>
    <dgm:pt modelId="{3E44AFB6-938D-4798-ADE6-2E9AF9F88C41}" type="pres">
      <dgm:prSet presAssocID="{BBE49B73-079B-4D67-A558-5113E69F9CDF}" presName="background" presStyleLbl="node0" presStyleIdx="1" presStyleCnt="3"/>
      <dgm:spPr/>
    </dgm:pt>
    <dgm:pt modelId="{6EA53182-4959-411F-B7DA-E0456DC088FB}" type="pres">
      <dgm:prSet presAssocID="{BBE49B73-079B-4D67-A558-5113E69F9CDF}" presName="text" presStyleLbl="fgAcc0" presStyleIdx="1" presStyleCnt="3">
        <dgm:presLayoutVars>
          <dgm:chPref val="3"/>
        </dgm:presLayoutVars>
      </dgm:prSet>
      <dgm:spPr/>
    </dgm:pt>
    <dgm:pt modelId="{2F4E00A0-5517-49B0-9499-2B80A00F0281}" type="pres">
      <dgm:prSet presAssocID="{BBE49B73-079B-4D67-A558-5113E69F9CDF}" presName="hierChild2" presStyleCnt="0"/>
      <dgm:spPr/>
    </dgm:pt>
    <dgm:pt modelId="{514D4B5A-48EB-4306-B82C-95DEF45F0F4A}" type="pres">
      <dgm:prSet presAssocID="{9578D57D-64F9-4E55-9FA7-8F1639AF527D}" presName="hierRoot1" presStyleCnt="0"/>
      <dgm:spPr/>
    </dgm:pt>
    <dgm:pt modelId="{AB9EEBB7-11B9-45D2-9D58-AA7A7F16E0F8}" type="pres">
      <dgm:prSet presAssocID="{9578D57D-64F9-4E55-9FA7-8F1639AF527D}" presName="composite" presStyleCnt="0"/>
      <dgm:spPr/>
    </dgm:pt>
    <dgm:pt modelId="{E868814E-8034-4BA0-B614-BF64B82CBEC7}" type="pres">
      <dgm:prSet presAssocID="{9578D57D-64F9-4E55-9FA7-8F1639AF527D}" presName="background" presStyleLbl="node0" presStyleIdx="2" presStyleCnt="3"/>
      <dgm:spPr/>
    </dgm:pt>
    <dgm:pt modelId="{04F9EDB6-0CE4-4CA6-A68E-26840A06A28D}" type="pres">
      <dgm:prSet presAssocID="{9578D57D-64F9-4E55-9FA7-8F1639AF527D}" presName="text" presStyleLbl="fgAcc0" presStyleIdx="2" presStyleCnt="3">
        <dgm:presLayoutVars>
          <dgm:chPref val="3"/>
        </dgm:presLayoutVars>
      </dgm:prSet>
      <dgm:spPr/>
    </dgm:pt>
    <dgm:pt modelId="{DBEC1E90-2999-440B-B01D-83EFCCEFDFE9}" type="pres">
      <dgm:prSet presAssocID="{9578D57D-64F9-4E55-9FA7-8F1639AF527D}" presName="hierChild2" presStyleCnt="0"/>
      <dgm:spPr/>
    </dgm:pt>
  </dgm:ptLst>
  <dgm:cxnLst>
    <dgm:cxn modelId="{2BB98435-D606-434F-B148-87F91747ED74}" type="presOf" srcId="{98831856-B1A2-499C-B286-2107B022BC84}" destId="{8BD02456-7D05-43CF-95A1-913A3C7EC47A}" srcOrd="0" destOrd="0" presId="urn:microsoft.com/office/officeart/2005/8/layout/hierarchy1"/>
    <dgm:cxn modelId="{C2A3F957-4B6E-446C-8CD4-45E7A2BA8D21}" type="presOf" srcId="{9578D57D-64F9-4E55-9FA7-8F1639AF527D}" destId="{04F9EDB6-0CE4-4CA6-A68E-26840A06A28D}" srcOrd="0" destOrd="0" presId="urn:microsoft.com/office/officeart/2005/8/layout/hierarchy1"/>
    <dgm:cxn modelId="{D666E692-FEC1-4548-BB05-35FEF1CB6E27}" srcId="{DED78A65-E367-4E4E-968D-D313C4C3E331}" destId="{98831856-B1A2-499C-B286-2107B022BC84}" srcOrd="0" destOrd="0" parTransId="{2146FCC4-DEC8-4C96-82D6-79872E291338}" sibTransId="{BE84D47F-B4A5-4D45-AF1A-27BAD64FD68A}"/>
    <dgm:cxn modelId="{DE314CAF-4887-4503-8BC7-FA96F4715A62}" srcId="{DED78A65-E367-4E4E-968D-D313C4C3E331}" destId="{BBE49B73-079B-4D67-A558-5113E69F9CDF}" srcOrd="1" destOrd="0" parTransId="{3C81C81D-ACF9-4822-825A-8837528224D7}" sibTransId="{6DD9CABA-04F8-4709-B5C5-405A427856CE}"/>
    <dgm:cxn modelId="{6B02C5C6-5D4C-4617-88B6-6FF279C7AABB}" type="presOf" srcId="{BBE49B73-079B-4D67-A558-5113E69F9CDF}" destId="{6EA53182-4959-411F-B7DA-E0456DC088FB}" srcOrd="0" destOrd="0" presId="urn:microsoft.com/office/officeart/2005/8/layout/hierarchy1"/>
    <dgm:cxn modelId="{E9FB1BDF-F1F7-4656-9024-7EAD78535AD2}" type="presOf" srcId="{DED78A65-E367-4E4E-968D-D313C4C3E331}" destId="{409A9BA7-5D89-4CBC-9B1D-5831630A79A8}" srcOrd="0" destOrd="0" presId="urn:microsoft.com/office/officeart/2005/8/layout/hierarchy1"/>
    <dgm:cxn modelId="{BA6E20FB-B793-46CA-9A01-41DBB71E0E10}" srcId="{DED78A65-E367-4E4E-968D-D313C4C3E331}" destId="{9578D57D-64F9-4E55-9FA7-8F1639AF527D}" srcOrd="2" destOrd="0" parTransId="{B27E43C3-FA1D-47AF-8D22-4854B13C83DF}" sibTransId="{0C7A1DA5-4A41-4DE6-8901-D2C2544CC63C}"/>
    <dgm:cxn modelId="{1140498E-51E0-4A3F-97D7-1616EDFA7E55}" type="presParOf" srcId="{409A9BA7-5D89-4CBC-9B1D-5831630A79A8}" destId="{4DD73DA4-D85E-4306-BFAC-285A3AE3F7E2}" srcOrd="0" destOrd="0" presId="urn:microsoft.com/office/officeart/2005/8/layout/hierarchy1"/>
    <dgm:cxn modelId="{92D77350-44A2-46D4-A206-238211109103}" type="presParOf" srcId="{4DD73DA4-D85E-4306-BFAC-285A3AE3F7E2}" destId="{AA0DA179-2AEF-4438-9F0D-E98B52DB5520}" srcOrd="0" destOrd="0" presId="urn:microsoft.com/office/officeart/2005/8/layout/hierarchy1"/>
    <dgm:cxn modelId="{FFB79666-ED70-4345-A0ED-D9E6811E93C9}" type="presParOf" srcId="{AA0DA179-2AEF-4438-9F0D-E98B52DB5520}" destId="{3C01A87D-6016-4B89-BA48-6FE117E36C87}" srcOrd="0" destOrd="0" presId="urn:microsoft.com/office/officeart/2005/8/layout/hierarchy1"/>
    <dgm:cxn modelId="{C01DE032-DBDD-4836-B7E2-94273C483DC1}" type="presParOf" srcId="{AA0DA179-2AEF-4438-9F0D-E98B52DB5520}" destId="{8BD02456-7D05-43CF-95A1-913A3C7EC47A}" srcOrd="1" destOrd="0" presId="urn:microsoft.com/office/officeart/2005/8/layout/hierarchy1"/>
    <dgm:cxn modelId="{4688922E-8FA5-4578-BC76-AC7C28D885F4}" type="presParOf" srcId="{4DD73DA4-D85E-4306-BFAC-285A3AE3F7E2}" destId="{4F35ED70-26DB-43F3-A50B-84A582008EA7}" srcOrd="1" destOrd="0" presId="urn:microsoft.com/office/officeart/2005/8/layout/hierarchy1"/>
    <dgm:cxn modelId="{CCF5BE49-55BD-4B71-A9A9-7B9F36751B22}" type="presParOf" srcId="{409A9BA7-5D89-4CBC-9B1D-5831630A79A8}" destId="{1F8253AA-47B4-4FBC-910D-0C198470F3C4}" srcOrd="1" destOrd="0" presId="urn:microsoft.com/office/officeart/2005/8/layout/hierarchy1"/>
    <dgm:cxn modelId="{0D28227D-CDBF-408F-99BB-600341EC48F7}" type="presParOf" srcId="{1F8253AA-47B4-4FBC-910D-0C198470F3C4}" destId="{7F1898D3-B769-449A-8E26-3DF3BB13384A}" srcOrd="0" destOrd="0" presId="urn:microsoft.com/office/officeart/2005/8/layout/hierarchy1"/>
    <dgm:cxn modelId="{394ED449-1754-4C8C-A797-EF1F9A81C1EC}" type="presParOf" srcId="{7F1898D3-B769-449A-8E26-3DF3BB13384A}" destId="{3E44AFB6-938D-4798-ADE6-2E9AF9F88C41}" srcOrd="0" destOrd="0" presId="urn:microsoft.com/office/officeart/2005/8/layout/hierarchy1"/>
    <dgm:cxn modelId="{EE982AA7-7912-4B53-9CCF-0205F04CE0FA}" type="presParOf" srcId="{7F1898D3-B769-449A-8E26-3DF3BB13384A}" destId="{6EA53182-4959-411F-B7DA-E0456DC088FB}" srcOrd="1" destOrd="0" presId="urn:microsoft.com/office/officeart/2005/8/layout/hierarchy1"/>
    <dgm:cxn modelId="{07DC0CF9-1A59-4968-9EA0-CCA7BD353F61}" type="presParOf" srcId="{1F8253AA-47B4-4FBC-910D-0C198470F3C4}" destId="{2F4E00A0-5517-49B0-9499-2B80A00F0281}" srcOrd="1" destOrd="0" presId="urn:microsoft.com/office/officeart/2005/8/layout/hierarchy1"/>
    <dgm:cxn modelId="{87CCFA42-5BC8-482E-A241-383E834FCCDC}" type="presParOf" srcId="{409A9BA7-5D89-4CBC-9B1D-5831630A79A8}" destId="{514D4B5A-48EB-4306-B82C-95DEF45F0F4A}" srcOrd="2" destOrd="0" presId="urn:microsoft.com/office/officeart/2005/8/layout/hierarchy1"/>
    <dgm:cxn modelId="{D8E95223-E838-4D2C-A6E0-A55F32EC3BE5}" type="presParOf" srcId="{514D4B5A-48EB-4306-B82C-95DEF45F0F4A}" destId="{AB9EEBB7-11B9-45D2-9D58-AA7A7F16E0F8}" srcOrd="0" destOrd="0" presId="urn:microsoft.com/office/officeart/2005/8/layout/hierarchy1"/>
    <dgm:cxn modelId="{AB1D6A42-4BAC-4C83-B846-A19E1EDA61CB}" type="presParOf" srcId="{AB9EEBB7-11B9-45D2-9D58-AA7A7F16E0F8}" destId="{E868814E-8034-4BA0-B614-BF64B82CBEC7}" srcOrd="0" destOrd="0" presId="urn:microsoft.com/office/officeart/2005/8/layout/hierarchy1"/>
    <dgm:cxn modelId="{7E612480-1253-4A53-BA7C-9129C844DDFC}" type="presParOf" srcId="{AB9EEBB7-11B9-45D2-9D58-AA7A7F16E0F8}" destId="{04F9EDB6-0CE4-4CA6-A68E-26840A06A28D}" srcOrd="1" destOrd="0" presId="urn:microsoft.com/office/officeart/2005/8/layout/hierarchy1"/>
    <dgm:cxn modelId="{30C8AF84-8FBC-481C-9A43-944DF765874A}" type="presParOf" srcId="{514D4B5A-48EB-4306-B82C-95DEF45F0F4A}" destId="{DBEC1E90-2999-440B-B01D-83EFCCEFDFE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D78A65-E367-4E4E-968D-D313C4C3E33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8831856-B1A2-499C-B286-2107B022BC84}">
      <dgm:prSet/>
      <dgm:spPr/>
      <dgm:t>
        <a:bodyPr/>
        <a:lstStyle/>
        <a:p>
          <a:r>
            <a:rPr lang="en-US" dirty="0"/>
            <a:t>Certificate of Completion</a:t>
          </a:r>
        </a:p>
      </dgm:t>
    </dgm:pt>
    <dgm:pt modelId="{2146FCC4-DEC8-4C96-82D6-79872E291338}" type="parTrans" cxnId="{D666E692-FEC1-4548-BB05-35FEF1CB6E27}">
      <dgm:prSet/>
      <dgm:spPr/>
      <dgm:t>
        <a:bodyPr/>
        <a:lstStyle/>
        <a:p>
          <a:endParaRPr lang="en-US"/>
        </a:p>
      </dgm:t>
    </dgm:pt>
    <dgm:pt modelId="{BE84D47F-B4A5-4D45-AF1A-27BAD64FD68A}" type="sibTrans" cxnId="{D666E692-FEC1-4548-BB05-35FEF1CB6E27}">
      <dgm:prSet/>
      <dgm:spPr/>
      <dgm:t>
        <a:bodyPr/>
        <a:lstStyle/>
        <a:p>
          <a:endParaRPr lang="en-US"/>
        </a:p>
      </dgm:t>
    </dgm:pt>
    <dgm:pt modelId="{BBE49B73-079B-4D67-A558-5113E69F9CDF}">
      <dgm:prSet/>
      <dgm:spPr/>
      <dgm:t>
        <a:bodyPr/>
        <a:lstStyle/>
        <a:p>
          <a:r>
            <a:rPr lang="en-US" dirty="0"/>
            <a:t>Final audit</a:t>
          </a:r>
        </a:p>
      </dgm:t>
    </dgm:pt>
    <dgm:pt modelId="{3C81C81D-ACF9-4822-825A-8837528224D7}" type="parTrans" cxnId="{DE314CAF-4887-4503-8BC7-FA96F4715A62}">
      <dgm:prSet/>
      <dgm:spPr/>
      <dgm:t>
        <a:bodyPr/>
        <a:lstStyle/>
        <a:p>
          <a:endParaRPr lang="en-US"/>
        </a:p>
      </dgm:t>
    </dgm:pt>
    <dgm:pt modelId="{6DD9CABA-04F8-4709-B5C5-405A427856CE}" type="sibTrans" cxnId="{DE314CAF-4887-4503-8BC7-FA96F4715A62}">
      <dgm:prSet/>
      <dgm:spPr/>
      <dgm:t>
        <a:bodyPr/>
        <a:lstStyle/>
        <a:p>
          <a:endParaRPr lang="en-US"/>
        </a:p>
      </dgm:t>
    </dgm:pt>
    <dgm:pt modelId="{9578D57D-64F9-4E55-9FA7-8F1639AF527D}">
      <dgm:prSet/>
      <dgm:spPr/>
      <dgm:t>
        <a:bodyPr/>
        <a:lstStyle/>
        <a:p>
          <a:r>
            <a:rPr lang="en-US" dirty="0"/>
            <a:t>Release easement rights</a:t>
          </a:r>
        </a:p>
      </dgm:t>
    </dgm:pt>
    <dgm:pt modelId="{B27E43C3-FA1D-47AF-8D22-4854B13C83DF}" type="parTrans" cxnId="{BA6E20FB-B793-46CA-9A01-41DBB71E0E10}">
      <dgm:prSet/>
      <dgm:spPr/>
      <dgm:t>
        <a:bodyPr/>
        <a:lstStyle/>
        <a:p>
          <a:endParaRPr lang="en-US"/>
        </a:p>
      </dgm:t>
    </dgm:pt>
    <dgm:pt modelId="{0C7A1DA5-4A41-4DE6-8901-D2C2544CC63C}" type="sibTrans" cxnId="{BA6E20FB-B793-46CA-9A01-41DBB71E0E10}">
      <dgm:prSet/>
      <dgm:spPr/>
      <dgm:t>
        <a:bodyPr/>
        <a:lstStyle/>
        <a:p>
          <a:endParaRPr lang="en-US"/>
        </a:p>
      </dgm:t>
    </dgm:pt>
    <dgm:pt modelId="{409A9BA7-5D89-4CBC-9B1D-5831630A79A8}" type="pres">
      <dgm:prSet presAssocID="{DED78A65-E367-4E4E-968D-D313C4C3E331}" presName="hierChild1" presStyleCnt="0">
        <dgm:presLayoutVars>
          <dgm:chPref val="1"/>
          <dgm:dir/>
          <dgm:animOne val="branch"/>
          <dgm:animLvl val="lvl"/>
          <dgm:resizeHandles/>
        </dgm:presLayoutVars>
      </dgm:prSet>
      <dgm:spPr/>
    </dgm:pt>
    <dgm:pt modelId="{4DD73DA4-D85E-4306-BFAC-285A3AE3F7E2}" type="pres">
      <dgm:prSet presAssocID="{98831856-B1A2-499C-B286-2107B022BC84}" presName="hierRoot1" presStyleCnt="0"/>
      <dgm:spPr/>
    </dgm:pt>
    <dgm:pt modelId="{AA0DA179-2AEF-4438-9F0D-E98B52DB5520}" type="pres">
      <dgm:prSet presAssocID="{98831856-B1A2-499C-B286-2107B022BC84}" presName="composite" presStyleCnt="0"/>
      <dgm:spPr/>
    </dgm:pt>
    <dgm:pt modelId="{3C01A87D-6016-4B89-BA48-6FE117E36C87}" type="pres">
      <dgm:prSet presAssocID="{98831856-B1A2-499C-B286-2107B022BC84}" presName="background" presStyleLbl="node0" presStyleIdx="0" presStyleCnt="3"/>
      <dgm:spPr/>
    </dgm:pt>
    <dgm:pt modelId="{8BD02456-7D05-43CF-95A1-913A3C7EC47A}" type="pres">
      <dgm:prSet presAssocID="{98831856-B1A2-499C-B286-2107B022BC84}" presName="text" presStyleLbl="fgAcc0" presStyleIdx="0" presStyleCnt="3">
        <dgm:presLayoutVars>
          <dgm:chPref val="3"/>
        </dgm:presLayoutVars>
      </dgm:prSet>
      <dgm:spPr/>
    </dgm:pt>
    <dgm:pt modelId="{4F35ED70-26DB-43F3-A50B-84A582008EA7}" type="pres">
      <dgm:prSet presAssocID="{98831856-B1A2-499C-B286-2107B022BC84}" presName="hierChild2" presStyleCnt="0"/>
      <dgm:spPr/>
    </dgm:pt>
    <dgm:pt modelId="{1F8253AA-47B4-4FBC-910D-0C198470F3C4}" type="pres">
      <dgm:prSet presAssocID="{BBE49B73-079B-4D67-A558-5113E69F9CDF}" presName="hierRoot1" presStyleCnt="0"/>
      <dgm:spPr/>
    </dgm:pt>
    <dgm:pt modelId="{7F1898D3-B769-449A-8E26-3DF3BB13384A}" type="pres">
      <dgm:prSet presAssocID="{BBE49B73-079B-4D67-A558-5113E69F9CDF}" presName="composite" presStyleCnt="0"/>
      <dgm:spPr/>
    </dgm:pt>
    <dgm:pt modelId="{3E44AFB6-938D-4798-ADE6-2E9AF9F88C41}" type="pres">
      <dgm:prSet presAssocID="{BBE49B73-079B-4D67-A558-5113E69F9CDF}" presName="background" presStyleLbl="node0" presStyleIdx="1" presStyleCnt="3"/>
      <dgm:spPr/>
    </dgm:pt>
    <dgm:pt modelId="{6EA53182-4959-411F-B7DA-E0456DC088FB}" type="pres">
      <dgm:prSet presAssocID="{BBE49B73-079B-4D67-A558-5113E69F9CDF}" presName="text" presStyleLbl="fgAcc0" presStyleIdx="1" presStyleCnt="3">
        <dgm:presLayoutVars>
          <dgm:chPref val="3"/>
        </dgm:presLayoutVars>
      </dgm:prSet>
      <dgm:spPr/>
    </dgm:pt>
    <dgm:pt modelId="{2F4E00A0-5517-49B0-9499-2B80A00F0281}" type="pres">
      <dgm:prSet presAssocID="{BBE49B73-079B-4D67-A558-5113E69F9CDF}" presName="hierChild2" presStyleCnt="0"/>
      <dgm:spPr/>
    </dgm:pt>
    <dgm:pt modelId="{514D4B5A-48EB-4306-B82C-95DEF45F0F4A}" type="pres">
      <dgm:prSet presAssocID="{9578D57D-64F9-4E55-9FA7-8F1639AF527D}" presName="hierRoot1" presStyleCnt="0"/>
      <dgm:spPr/>
    </dgm:pt>
    <dgm:pt modelId="{AB9EEBB7-11B9-45D2-9D58-AA7A7F16E0F8}" type="pres">
      <dgm:prSet presAssocID="{9578D57D-64F9-4E55-9FA7-8F1639AF527D}" presName="composite" presStyleCnt="0"/>
      <dgm:spPr/>
    </dgm:pt>
    <dgm:pt modelId="{E868814E-8034-4BA0-B614-BF64B82CBEC7}" type="pres">
      <dgm:prSet presAssocID="{9578D57D-64F9-4E55-9FA7-8F1639AF527D}" presName="background" presStyleLbl="node0" presStyleIdx="2" presStyleCnt="3"/>
      <dgm:spPr/>
    </dgm:pt>
    <dgm:pt modelId="{04F9EDB6-0CE4-4CA6-A68E-26840A06A28D}" type="pres">
      <dgm:prSet presAssocID="{9578D57D-64F9-4E55-9FA7-8F1639AF527D}" presName="text" presStyleLbl="fgAcc0" presStyleIdx="2" presStyleCnt="3">
        <dgm:presLayoutVars>
          <dgm:chPref val="3"/>
        </dgm:presLayoutVars>
      </dgm:prSet>
      <dgm:spPr/>
    </dgm:pt>
    <dgm:pt modelId="{DBEC1E90-2999-440B-B01D-83EFCCEFDFE9}" type="pres">
      <dgm:prSet presAssocID="{9578D57D-64F9-4E55-9FA7-8F1639AF527D}" presName="hierChild2" presStyleCnt="0"/>
      <dgm:spPr/>
    </dgm:pt>
  </dgm:ptLst>
  <dgm:cxnLst>
    <dgm:cxn modelId="{2BB98435-D606-434F-B148-87F91747ED74}" type="presOf" srcId="{98831856-B1A2-499C-B286-2107B022BC84}" destId="{8BD02456-7D05-43CF-95A1-913A3C7EC47A}" srcOrd="0" destOrd="0" presId="urn:microsoft.com/office/officeart/2005/8/layout/hierarchy1"/>
    <dgm:cxn modelId="{C2A3F957-4B6E-446C-8CD4-45E7A2BA8D21}" type="presOf" srcId="{9578D57D-64F9-4E55-9FA7-8F1639AF527D}" destId="{04F9EDB6-0CE4-4CA6-A68E-26840A06A28D}" srcOrd="0" destOrd="0" presId="urn:microsoft.com/office/officeart/2005/8/layout/hierarchy1"/>
    <dgm:cxn modelId="{D666E692-FEC1-4548-BB05-35FEF1CB6E27}" srcId="{DED78A65-E367-4E4E-968D-D313C4C3E331}" destId="{98831856-B1A2-499C-B286-2107B022BC84}" srcOrd="0" destOrd="0" parTransId="{2146FCC4-DEC8-4C96-82D6-79872E291338}" sibTransId="{BE84D47F-B4A5-4D45-AF1A-27BAD64FD68A}"/>
    <dgm:cxn modelId="{DE314CAF-4887-4503-8BC7-FA96F4715A62}" srcId="{DED78A65-E367-4E4E-968D-D313C4C3E331}" destId="{BBE49B73-079B-4D67-A558-5113E69F9CDF}" srcOrd="1" destOrd="0" parTransId="{3C81C81D-ACF9-4822-825A-8837528224D7}" sibTransId="{6DD9CABA-04F8-4709-B5C5-405A427856CE}"/>
    <dgm:cxn modelId="{6B02C5C6-5D4C-4617-88B6-6FF279C7AABB}" type="presOf" srcId="{BBE49B73-079B-4D67-A558-5113E69F9CDF}" destId="{6EA53182-4959-411F-B7DA-E0456DC088FB}" srcOrd="0" destOrd="0" presId="urn:microsoft.com/office/officeart/2005/8/layout/hierarchy1"/>
    <dgm:cxn modelId="{E9FB1BDF-F1F7-4656-9024-7EAD78535AD2}" type="presOf" srcId="{DED78A65-E367-4E4E-968D-D313C4C3E331}" destId="{409A9BA7-5D89-4CBC-9B1D-5831630A79A8}" srcOrd="0" destOrd="0" presId="urn:microsoft.com/office/officeart/2005/8/layout/hierarchy1"/>
    <dgm:cxn modelId="{BA6E20FB-B793-46CA-9A01-41DBB71E0E10}" srcId="{DED78A65-E367-4E4E-968D-D313C4C3E331}" destId="{9578D57D-64F9-4E55-9FA7-8F1639AF527D}" srcOrd="2" destOrd="0" parTransId="{B27E43C3-FA1D-47AF-8D22-4854B13C83DF}" sibTransId="{0C7A1DA5-4A41-4DE6-8901-D2C2544CC63C}"/>
    <dgm:cxn modelId="{1140498E-51E0-4A3F-97D7-1616EDFA7E55}" type="presParOf" srcId="{409A9BA7-5D89-4CBC-9B1D-5831630A79A8}" destId="{4DD73DA4-D85E-4306-BFAC-285A3AE3F7E2}" srcOrd="0" destOrd="0" presId="urn:microsoft.com/office/officeart/2005/8/layout/hierarchy1"/>
    <dgm:cxn modelId="{92D77350-44A2-46D4-A206-238211109103}" type="presParOf" srcId="{4DD73DA4-D85E-4306-BFAC-285A3AE3F7E2}" destId="{AA0DA179-2AEF-4438-9F0D-E98B52DB5520}" srcOrd="0" destOrd="0" presId="urn:microsoft.com/office/officeart/2005/8/layout/hierarchy1"/>
    <dgm:cxn modelId="{FFB79666-ED70-4345-A0ED-D9E6811E93C9}" type="presParOf" srcId="{AA0DA179-2AEF-4438-9F0D-E98B52DB5520}" destId="{3C01A87D-6016-4B89-BA48-6FE117E36C87}" srcOrd="0" destOrd="0" presId="urn:microsoft.com/office/officeart/2005/8/layout/hierarchy1"/>
    <dgm:cxn modelId="{C01DE032-DBDD-4836-B7E2-94273C483DC1}" type="presParOf" srcId="{AA0DA179-2AEF-4438-9F0D-E98B52DB5520}" destId="{8BD02456-7D05-43CF-95A1-913A3C7EC47A}" srcOrd="1" destOrd="0" presId="urn:microsoft.com/office/officeart/2005/8/layout/hierarchy1"/>
    <dgm:cxn modelId="{4688922E-8FA5-4578-BC76-AC7C28D885F4}" type="presParOf" srcId="{4DD73DA4-D85E-4306-BFAC-285A3AE3F7E2}" destId="{4F35ED70-26DB-43F3-A50B-84A582008EA7}" srcOrd="1" destOrd="0" presId="urn:microsoft.com/office/officeart/2005/8/layout/hierarchy1"/>
    <dgm:cxn modelId="{CCF5BE49-55BD-4B71-A9A9-7B9F36751B22}" type="presParOf" srcId="{409A9BA7-5D89-4CBC-9B1D-5831630A79A8}" destId="{1F8253AA-47B4-4FBC-910D-0C198470F3C4}" srcOrd="1" destOrd="0" presId="urn:microsoft.com/office/officeart/2005/8/layout/hierarchy1"/>
    <dgm:cxn modelId="{0D28227D-CDBF-408F-99BB-600341EC48F7}" type="presParOf" srcId="{1F8253AA-47B4-4FBC-910D-0C198470F3C4}" destId="{7F1898D3-B769-449A-8E26-3DF3BB13384A}" srcOrd="0" destOrd="0" presId="urn:microsoft.com/office/officeart/2005/8/layout/hierarchy1"/>
    <dgm:cxn modelId="{394ED449-1754-4C8C-A797-EF1F9A81C1EC}" type="presParOf" srcId="{7F1898D3-B769-449A-8E26-3DF3BB13384A}" destId="{3E44AFB6-938D-4798-ADE6-2E9AF9F88C41}" srcOrd="0" destOrd="0" presId="urn:microsoft.com/office/officeart/2005/8/layout/hierarchy1"/>
    <dgm:cxn modelId="{EE982AA7-7912-4B53-9CCF-0205F04CE0FA}" type="presParOf" srcId="{7F1898D3-B769-449A-8E26-3DF3BB13384A}" destId="{6EA53182-4959-411F-B7DA-E0456DC088FB}" srcOrd="1" destOrd="0" presId="urn:microsoft.com/office/officeart/2005/8/layout/hierarchy1"/>
    <dgm:cxn modelId="{07DC0CF9-1A59-4968-9EA0-CCA7BD353F61}" type="presParOf" srcId="{1F8253AA-47B4-4FBC-910D-0C198470F3C4}" destId="{2F4E00A0-5517-49B0-9499-2B80A00F0281}" srcOrd="1" destOrd="0" presId="urn:microsoft.com/office/officeart/2005/8/layout/hierarchy1"/>
    <dgm:cxn modelId="{87CCFA42-5BC8-482E-A241-383E834FCCDC}" type="presParOf" srcId="{409A9BA7-5D89-4CBC-9B1D-5831630A79A8}" destId="{514D4B5A-48EB-4306-B82C-95DEF45F0F4A}" srcOrd="2" destOrd="0" presId="urn:microsoft.com/office/officeart/2005/8/layout/hierarchy1"/>
    <dgm:cxn modelId="{D8E95223-E838-4D2C-A6E0-A55F32EC3BE5}" type="presParOf" srcId="{514D4B5A-48EB-4306-B82C-95DEF45F0F4A}" destId="{AB9EEBB7-11B9-45D2-9D58-AA7A7F16E0F8}" srcOrd="0" destOrd="0" presId="urn:microsoft.com/office/officeart/2005/8/layout/hierarchy1"/>
    <dgm:cxn modelId="{AB1D6A42-4BAC-4C83-B846-A19E1EDA61CB}" type="presParOf" srcId="{AB9EEBB7-11B9-45D2-9D58-AA7A7F16E0F8}" destId="{E868814E-8034-4BA0-B614-BF64B82CBEC7}" srcOrd="0" destOrd="0" presId="urn:microsoft.com/office/officeart/2005/8/layout/hierarchy1"/>
    <dgm:cxn modelId="{7E612480-1253-4A53-BA7C-9129C844DDFC}" type="presParOf" srcId="{AB9EEBB7-11B9-45D2-9D58-AA7A7F16E0F8}" destId="{04F9EDB6-0CE4-4CA6-A68E-26840A06A28D}" srcOrd="1" destOrd="0" presId="urn:microsoft.com/office/officeart/2005/8/layout/hierarchy1"/>
    <dgm:cxn modelId="{30C8AF84-8FBC-481C-9A43-944DF765874A}" type="presParOf" srcId="{514D4B5A-48EB-4306-B82C-95DEF45F0F4A}" destId="{DBEC1E90-2999-440B-B01D-83EFCCEFDFE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F68FDB-F8A2-483A-B5C9-306D4E930464}"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CBF77952-F1C5-41F3-A509-D620B5BD00DF}">
      <dgm:prSet/>
      <dgm:spPr/>
      <dgm:t>
        <a:bodyPr/>
        <a:lstStyle/>
        <a:p>
          <a:r>
            <a:rPr lang="en-US" dirty="0"/>
            <a:t>Any time you plan to locate facilities within the highway right of way</a:t>
          </a:r>
        </a:p>
      </dgm:t>
    </dgm:pt>
    <dgm:pt modelId="{806D9152-856A-46B3-AEF5-4EA544ADDEE0}" type="parTrans" cxnId="{FACDCF99-EAE7-44C4-BD48-F2386E216814}">
      <dgm:prSet/>
      <dgm:spPr/>
      <dgm:t>
        <a:bodyPr/>
        <a:lstStyle/>
        <a:p>
          <a:endParaRPr lang="en-US"/>
        </a:p>
      </dgm:t>
    </dgm:pt>
    <dgm:pt modelId="{83EBEE7E-DDD7-467C-A9A5-CB5909C9BE33}" type="sibTrans" cxnId="{FACDCF99-EAE7-44C4-BD48-F2386E216814}">
      <dgm:prSet/>
      <dgm:spPr/>
      <dgm:t>
        <a:bodyPr/>
        <a:lstStyle/>
        <a:p>
          <a:endParaRPr lang="en-US"/>
        </a:p>
      </dgm:t>
    </dgm:pt>
    <dgm:pt modelId="{93DBF28B-A242-471D-88EB-7838B4C3C302}">
      <dgm:prSet/>
      <dgm:spPr/>
      <dgm:t>
        <a:bodyPr/>
        <a:lstStyle/>
        <a:p>
          <a:r>
            <a:rPr lang="en-US" dirty="0"/>
            <a:t>New installations</a:t>
          </a:r>
        </a:p>
      </dgm:t>
    </dgm:pt>
    <dgm:pt modelId="{62AEFC96-E6C9-4285-8F12-AB3AE7A25560}" type="parTrans" cxnId="{A295FD7E-8594-40D9-8993-23A78748D064}">
      <dgm:prSet/>
      <dgm:spPr/>
      <dgm:t>
        <a:bodyPr/>
        <a:lstStyle/>
        <a:p>
          <a:endParaRPr lang="en-US"/>
        </a:p>
      </dgm:t>
    </dgm:pt>
    <dgm:pt modelId="{7ED25BCA-0906-4857-AB38-2AD29A9DEE86}" type="sibTrans" cxnId="{A295FD7E-8594-40D9-8993-23A78748D064}">
      <dgm:prSet/>
      <dgm:spPr/>
      <dgm:t>
        <a:bodyPr/>
        <a:lstStyle/>
        <a:p>
          <a:endParaRPr lang="en-US"/>
        </a:p>
      </dgm:t>
    </dgm:pt>
    <dgm:pt modelId="{2AF6D13C-8376-49A0-AFBF-6867AB385D5C}">
      <dgm:prSet/>
      <dgm:spPr/>
      <dgm:t>
        <a:bodyPr anchor="ctr" anchorCtr="0"/>
        <a:lstStyle/>
        <a:p>
          <a:r>
            <a:rPr lang="en-US" dirty="0"/>
            <a:t>Upgrades</a:t>
          </a:r>
        </a:p>
      </dgm:t>
    </dgm:pt>
    <dgm:pt modelId="{CE6AF0D7-83BE-4DE1-849A-D3909861090A}" type="parTrans" cxnId="{66AADC17-DD3C-413E-8C31-46AF81FAC5AA}">
      <dgm:prSet/>
      <dgm:spPr/>
      <dgm:t>
        <a:bodyPr/>
        <a:lstStyle/>
        <a:p>
          <a:endParaRPr lang="en-US"/>
        </a:p>
      </dgm:t>
    </dgm:pt>
    <dgm:pt modelId="{C82CB0FF-0574-418A-9026-0E1E38FEF032}" type="sibTrans" cxnId="{66AADC17-DD3C-413E-8C31-46AF81FAC5AA}">
      <dgm:prSet/>
      <dgm:spPr/>
      <dgm:t>
        <a:bodyPr/>
        <a:lstStyle/>
        <a:p>
          <a:endParaRPr lang="en-US"/>
        </a:p>
      </dgm:t>
    </dgm:pt>
    <dgm:pt modelId="{9AE22BDB-F7E7-4778-BBF4-2345BB42D26D}" type="pres">
      <dgm:prSet presAssocID="{63F68FDB-F8A2-483A-B5C9-306D4E930464}" presName="Name0" presStyleCnt="0">
        <dgm:presLayoutVars>
          <dgm:dir/>
          <dgm:resizeHandles val="exact"/>
        </dgm:presLayoutVars>
      </dgm:prSet>
      <dgm:spPr/>
    </dgm:pt>
    <dgm:pt modelId="{29BD88DF-00E7-4E1B-ABBB-CD260694ECA4}" type="pres">
      <dgm:prSet presAssocID="{CBF77952-F1C5-41F3-A509-D620B5BD00DF}" presName="parTxOnly" presStyleLbl="node1" presStyleIdx="0" presStyleCnt="3">
        <dgm:presLayoutVars>
          <dgm:bulletEnabled val="1"/>
        </dgm:presLayoutVars>
      </dgm:prSet>
      <dgm:spPr/>
    </dgm:pt>
    <dgm:pt modelId="{1E206F45-B7C5-4502-B57E-06DBFC38A04B}" type="pres">
      <dgm:prSet presAssocID="{83EBEE7E-DDD7-467C-A9A5-CB5909C9BE33}" presName="parSpace" presStyleCnt="0"/>
      <dgm:spPr/>
    </dgm:pt>
    <dgm:pt modelId="{497AAF76-2896-447D-B135-35A70874DFD0}" type="pres">
      <dgm:prSet presAssocID="{93DBF28B-A242-471D-88EB-7838B4C3C302}" presName="parTxOnly" presStyleLbl="node1" presStyleIdx="1" presStyleCnt="3">
        <dgm:presLayoutVars>
          <dgm:bulletEnabled val="1"/>
        </dgm:presLayoutVars>
      </dgm:prSet>
      <dgm:spPr/>
    </dgm:pt>
    <dgm:pt modelId="{B0A414A9-094E-4A3A-BCE5-69BC5D1FA89A}" type="pres">
      <dgm:prSet presAssocID="{7ED25BCA-0906-4857-AB38-2AD29A9DEE86}" presName="parSpace" presStyleCnt="0"/>
      <dgm:spPr/>
    </dgm:pt>
    <dgm:pt modelId="{25D912D1-B26C-41B7-86F6-8E69D8759A30}" type="pres">
      <dgm:prSet presAssocID="{2AF6D13C-8376-49A0-AFBF-6867AB385D5C}" presName="parTxOnly" presStyleLbl="node1" presStyleIdx="2" presStyleCnt="3">
        <dgm:presLayoutVars>
          <dgm:bulletEnabled val="1"/>
        </dgm:presLayoutVars>
      </dgm:prSet>
      <dgm:spPr/>
    </dgm:pt>
  </dgm:ptLst>
  <dgm:cxnLst>
    <dgm:cxn modelId="{66AADC17-DD3C-413E-8C31-46AF81FAC5AA}" srcId="{63F68FDB-F8A2-483A-B5C9-306D4E930464}" destId="{2AF6D13C-8376-49A0-AFBF-6867AB385D5C}" srcOrd="2" destOrd="0" parTransId="{CE6AF0D7-83BE-4DE1-849A-D3909861090A}" sibTransId="{C82CB0FF-0574-418A-9026-0E1E38FEF032}"/>
    <dgm:cxn modelId="{A33C5442-8DBF-4D5D-B23C-566DF7943248}" type="presOf" srcId="{2AF6D13C-8376-49A0-AFBF-6867AB385D5C}" destId="{25D912D1-B26C-41B7-86F6-8E69D8759A30}" srcOrd="0" destOrd="0" presId="urn:microsoft.com/office/officeart/2005/8/layout/hChevron3"/>
    <dgm:cxn modelId="{A295FD7E-8594-40D9-8993-23A78748D064}" srcId="{63F68FDB-F8A2-483A-B5C9-306D4E930464}" destId="{93DBF28B-A242-471D-88EB-7838B4C3C302}" srcOrd="1" destOrd="0" parTransId="{62AEFC96-E6C9-4285-8F12-AB3AE7A25560}" sibTransId="{7ED25BCA-0906-4857-AB38-2AD29A9DEE86}"/>
    <dgm:cxn modelId="{FACDCF99-EAE7-44C4-BD48-F2386E216814}" srcId="{63F68FDB-F8A2-483A-B5C9-306D4E930464}" destId="{CBF77952-F1C5-41F3-A509-D620B5BD00DF}" srcOrd="0" destOrd="0" parTransId="{806D9152-856A-46B3-AEF5-4EA544ADDEE0}" sibTransId="{83EBEE7E-DDD7-467C-A9A5-CB5909C9BE33}"/>
    <dgm:cxn modelId="{C9213B9A-0123-4280-B78C-CB7E9966262B}" type="presOf" srcId="{CBF77952-F1C5-41F3-A509-D620B5BD00DF}" destId="{29BD88DF-00E7-4E1B-ABBB-CD260694ECA4}" srcOrd="0" destOrd="0" presId="urn:microsoft.com/office/officeart/2005/8/layout/hChevron3"/>
    <dgm:cxn modelId="{3AFDF8D2-CA53-40EB-A149-2A41FDA5021A}" type="presOf" srcId="{93DBF28B-A242-471D-88EB-7838B4C3C302}" destId="{497AAF76-2896-447D-B135-35A70874DFD0}" srcOrd="0" destOrd="0" presId="urn:microsoft.com/office/officeart/2005/8/layout/hChevron3"/>
    <dgm:cxn modelId="{943C25F0-1F22-40DA-8324-573FA14330A4}" type="presOf" srcId="{63F68FDB-F8A2-483A-B5C9-306D4E930464}" destId="{9AE22BDB-F7E7-4778-BBF4-2345BB42D26D}" srcOrd="0" destOrd="0" presId="urn:microsoft.com/office/officeart/2005/8/layout/hChevron3"/>
    <dgm:cxn modelId="{98EB5BD3-7E36-447A-87A5-12474FEE858A}" type="presParOf" srcId="{9AE22BDB-F7E7-4778-BBF4-2345BB42D26D}" destId="{29BD88DF-00E7-4E1B-ABBB-CD260694ECA4}" srcOrd="0" destOrd="0" presId="urn:microsoft.com/office/officeart/2005/8/layout/hChevron3"/>
    <dgm:cxn modelId="{D10A4EFD-8E86-4E24-B033-BAC602DFD9E8}" type="presParOf" srcId="{9AE22BDB-F7E7-4778-BBF4-2345BB42D26D}" destId="{1E206F45-B7C5-4502-B57E-06DBFC38A04B}" srcOrd="1" destOrd="0" presId="urn:microsoft.com/office/officeart/2005/8/layout/hChevron3"/>
    <dgm:cxn modelId="{9562E2EE-2575-4B8D-B0E5-E45773E5E152}" type="presParOf" srcId="{9AE22BDB-F7E7-4778-BBF4-2345BB42D26D}" destId="{497AAF76-2896-447D-B135-35A70874DFD0}" srcOrd="2" destOrd="0" presId="urn:microsoft.com/office/officeart/2005/8/layout/hChevron3"/>
    <dgm:cxn modelId="{5A25E81A-FEA1-4960-9E4A-515A53CFB76C}" type="presParOf" srcId="{9AE22BDB-F7E7-4778-BBF4-2345BB42D26D}" destId="{B0A414A9-094E-4A3A-BCE5-69BC5D1FA89A}" srcOrd="3" destOrd="0" presId="urn:microsoft.com/office/officeart/2005/8/layout/hChevron3"/>
    <dgm:cxn modelId="{C2F7E116-F004-4A70-B32D-B1F708356B3A}" type="presParOf" srcId="{9AE22BDB-F7E7-4778-BBF4-2345BB42D26D}" destId="{25D912D1-B26C-41B7-86F6-8E69D8759A30}"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F68FDB-F8A2-483A-B5C9-306D4E930464}"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CBF77952-F1C5-41F3-A509-D620B5BD00DF}">
      <dgm:prSet/>
      <dgm:spPr/>
      <dgm:t>
        <a:bodyPr/>
        <a:lstStyle/>
        <a:p>
          <a:r>
            <a:rPr lang="en-US" dirty="0"/>
            <a:t>Work on the facility</a:t>
          </a:r>
        </a:p>
      </dgm:t>
    </dgm:pt>
    <dgm:pt modelId="{806D9152-856A-46B3-AEF5-4EA544ADDEE0}" type="parTrans" cxnId="{FACDCF99-EAE7-44C4-BD48-F2386E216814}">
      <dgm:prSet/>
      <dgm:spPr/>
      <dgm:t>
        <a:bodyPr/>
        <a:lstStyle/>
        <a:p>
          <a:endParaRPr lang="en-US"/>
        </a:p>
      </dgm:t>
    </dgm:pt>
    <dgm:pt modelId="{83EBEE7E-DDD7-467C-A9A5-CB5909C9BE33}" type="sibTrans" cxnId="{FACDCF99-EAE7-44C4-BD48-F2386E216814}">
      <dgm:prSet/>
      <dgm:spPr/>
      <dgm:t>
        <a:bodyPr/>
        <a:lstStyle/>
        <a:p>
          <a:endParaRPr lang="en-US"/>
        </a:p>
      </dgm:t>
    </dgm:pt>
    <dgm:pt modelId="{93DBF28B-A242-471D-88EB-7838B4C3C302}">
      <dgm:prSet/>
      <dgm:spPr/>
      <dgm:t>
        <a:bodyPr/>
        <a:lstStyle/>
        <a:p>
          <a:r>
            <a:rPr lang="en-US" dirty="0"/>
            <a:t>Requires 48-hour notification</a:t>
          </a:r>
        </a:p>
      </dgm:t>
    </dgm:pt>
    <dgm:pt modelId="{62AEFC96-E6C9-4285-8F12-AB3AE7A25560}" type="parTrans" cxnId="{A295FD7E-8594-40D9-8993-23A78748D064}">
      <dgm:prSet/>
      <dgm:spPr/>
      <dgm:t>
        <a:bodyPr/>
        <a:lstStyle/>
        <a:p>
          <a:endParaRPr lang="en-US"/>
        </a:p>
      </dgm:t>
    </dgm:pt>
    <dgm:pt modelId="{7ED25BCA-0906-4857-AB38-2AD29A9DEE86}" type="sibTrans" cxnId="{A295FD7E-8594-40D9-8993-23A78748D064}">
      <dgm:prSet/>
      <dgm:spPr/>
      <dgm:t>
        <a:bodyPr/>
        <a:lstStyle/>
        <a:p>
          <a:endParaRPr lang="en-US"/>
        </a:p>
      </dgm:t>
    </dgm:pt>
    <dgm:pt modelId="{2AF6D13C-8376-49A0-AFBF-6867AB385D5C}">
      <dgm:prSet/>
      <dgm:spPr/>
      <dgm:t>
        <a:bodyPr anchor="ctr" anchorCtr="0"/>
        <a:lstStyle/>
        <a:p>
          <a:pPr>
            <a:buNone/>
          </a:pPr>
          <a:r>
            <a:rPr lang="en-US" dirty="0"/>
            <a:t>Replace same size, location, and install method</a:t>
          </a:r>
        </a:p>
      </dgm:t>
    </dgm:pt>
    <dgm:pt modelId="{CE6AF0D7-83BE-4DE1-849A-D3909861090A}" type="parTrans" cxnId="{66AADC17-DD3C-413E-8C31-46AF81FAC5AA}">
      <dgm:prSet/>
      <dgm:spPr/>
      <dgm:t>
        <a:bodyPr/>
        <a:lstStyle/>
        <a:p>
          <a:endParaRPr lang="en-US"/>
        </a:p>
      </dgm:t>
    </dgm:pt>
    <dgm:pt modelId="{C82CB0FF-0574-418A-9026-0E1E38FEF032}" type="sibTrans" cxnId="{66AADC17-DD3C-413E-8C31-46AF81FAC5AA}">
      <dgm:prSet/>
      <dgm:spPr/>
      <dgm:t>
        <a:bodyPr/>
        <a:lstStyle/>
        <a:p>
          <a:endParaRPr lang="en-US"/>
        </a:p>
      </dgm:t>
    </dgm:pt>
    <dgm:pt modelId="{9AE22BDB-F7E7-4778-BBF4-2345BB42D26D}" type="pres">
      <dgm:prSet presAssocID="{63F68FDB-F8A2-483A-B5C9-306D4E930464}" presName="Name0" presStyleCnt="0">
        <dgm:presLayoutVars>
          <dgm:dir/>
          <dgm:resizeHandles val="exact"/>
        </dgm:presLayoutVars>
      </dgm:prSet>
      <dgm:spPr/>
    </dgm:pt>
    <dgm:pt modelId="{24B5CCF5-9444-4096-B683-E105CDDFE643}" type="pres">
      <dgm:prSet presAssocID="{CBF77952-F1C5-41F3-A509-D620B5BD00DF}" presName="parTxOnly" presStyleLbl="node1" presStyleIdx="0" presStyleCnt="3">
        <dgm:presLayoutVars>
          <dgm:bulletEnabled val="1"/>
        </dgm:presLayoutVars>
      </dgm:prSet>
      <dgm:spPr/>
    </dgm:pt>
    <dgm:pt modelId="{B67B1A0E-77C3-4FE5-8C6B-B6C98A6D5E6A}" type="pres">
      <dgm:prSet presAssocID="{83EBEE7E-DDD7-467C-A9A5-CB5909C9BE33}" presName="parSpace" presStyleCnt="0"/>
      <dgm:spPr/>
    </dgm:pt>
    <dgm:pt modelId="{ABD3B99B-6A7A-42B6-97E3-A8E6550C2C62}" type="pres">
      <dgm:prSet presAssocID="{93DBF28B-A242-471D-88EB-7838B4C3C302}" presName="parTxOnly" presStyleLbl="node1" presStyleIdx="1" presStyleCnt="3">
        <dgm:presLayoutVars>
          <dgm:bulletEnabled val="1"/>
        </dgm:presLayoutVars>
      </dgm:prSet>
      <dgm:spPr/>
    </dgm:pt>
    <dgm:pt modelId="{427441B5-87C9-4A16-AC43-94302F26C99A}" type="pres">
      <dgm:prSet presAssocID="{7ED25BCA-0906-4857-AB38-2AD29A9DEE86}" presName="parSpace" presStyleCnt="0"/>
      <dgm:spPr/>
    </dgm:pt>
    <dgm:pt modelId="{B582F2E2-87E0-4234-BAF4-5C0E5A9EEACD}" type="pres">
      <dgm:prSet presAssocID="{2AF6D13C-8376-49A0-AFBF-6867AB385D5C}" presName="parTxOnly" presStyleLbl="node1" presStyleIdx="2" presStyleCnt="3">
        <dgm:presLayoutVars>
          <dgm:bulletEnabled val="1"/>
        </dgm:presLayoutVars>
      </dgm:prSet>
      <dgm:spPr/>
    </dgm:pt>
  </dgm:ptLst>
  <dgm:cxnLst>
    <dgm:cxn modelId="{66AADC17-DD3C-413E-8C31-46AF81FAC5AA}" srcId="{63F68FDB-F8A2-483A-B5C9-306D4E930464}" destId="{2AF6D13C-8376-49A0-AFBF-6867AB385D5C}" srcOrd="2" destOrd="0" parTransId="{CE6AF0D7-83BE-4DE1-849A-D3909861090A}" sibTransId="{C82CB0FF-0574-418A-9026-0E1E38FEF032}"/>
    <dgm:cxn modelId="{BCFE6E1B-40D4-4AA0-AED0-1E1A7A2816EE}" type="presOf" srcId="{93DBF28B-A242-471D-88EB-7838B4C3C302}" destId="{ABD3B99B-6A7A-42B6-97E3-A8E6550C2C62}" srcOrd="0" destOrd="0" presId="urn:microsoft.com/office/officeart/2005/8/layout/hChevron3"/>
    <dgm:cxn modelId="{A295FD7E-8594-40D9-8993-23A78748D064}" srcId="{63F68FDB-F8A2-483A-B5C9-306D4E930464}" destId="{93DBF28B-A242-471D-88EB-7838B4C3C302}" srcOrd="1" destOrd="0" parTransId="{62AEFC96-E6C9-4285-8F12-AB3AE7A25560}" sibTransId="{7ED25BCA-0906-4857-AB38-2AD29A9DEE86}"/>
    <dgm:cxn modelId="{A0981A96-5B98-4B80-9503-DF3766AAED26}" type="presOf" srcId="{2AF6D13C-8376-49A0-AFBF-6867AB385D5C}" destId="{B582F2E2-87E0-4234-BAF4-5C0E5A9EEACD}" srcOrd="0" destOrd="0" presId="urn:microsoft.com/office/officeart/2005/8/layout/hChevron3"/>
    <dgm:cxn modelId="{FACDCF99-EAE7-44C4-BD48-F2386E216814}" srcId="{63F68FDB-F8A2-483A-B5C9-306D4E930464}" destId="{CBF77952-F1C5-41F3-A509-D620B5BD00DF}" srcOrd="0" destOrd="0" parTransId="{806D9152-856A-46B3-AEF5-4EA544ADDEE0}" sibTransId="{83EBEE7E-DDD7-467C-A9A5-CB5909C9BE33}"/>
    <dgm:cxn modelId="{943C25F0-1F22-40DA-8324-573FA14330A4}" type="presOf" srcId="{63F68FDB-F8A2-483A-B5C9-306D4E930464}" destId="{9AE22BDB-F7E7-4778-BBF4-2345BB42D26D}" srcOrd="0" destOrd="0" presId="urn:microsoft.com/office/officeart/2005/8/layout/hChevron3"/>
    <dgm:cxn modelId="{A61C55F8-FC7D-4D6D-97CC-4C20EEC35DAA}" type="presOf" srcId="{CBF77952-F1C5-41F3-A509-D620B5BD00DF}" destId="{24B5CCF5-9444-4096-B683-E105CDDFE643}" srcOrd="0" destOrd="0" presId="urn:microsoft.com/office/officeart/2005/8/layout/hChevron3"/>
    <dgm:cxn modelId="{DA4150D2-5AB3-4762-8E4B-0420ED3805D1}" type="presParOf" srcId="{9AE22BDB-F7E7-4778-BBF4-2345BB42D26D}" destId="{24B5CCF5-9444-4096-B683-E105CDDFE643}" srcOrd="0" destOrd="0" presId="urn:microsoft.com/office/officeart/2005/8/layout/hChevron3"/>
    <dgm:cxn modelId="{8F619715-D11E-46A7-88E8-397F647695C5}" type="presParOf" srcId="{9AE22BDB-F7E7-4778-BBF4-2345BB42D26D}" destId="{B67B1A0E-77C3-4FE5-8C6B-B6C98A6D5E6A}" srcOrd="1" destOrd="0" presId="urn:microsoft.com/office/officeart/2005/8/layout/hChevron3"/>
    <dgm:cxn modelId="{4CE893C0-CB93-451A-9993-23515179A09B}" type="presParOf" srcId="{9AE22BDB-F7E7-4778-BBF4-2345BB42D26D}" destId="{ABD3B99B-6A7A-42B6-97E3-A8E6550C2C62}" srcOrd="2" destOrd="0" presId="urn:microsoft.com/office/officeart/2005/8/layout/hChevron3"/>
    <dgm:cxn modelId="{6A1423EA-CE92-4C76-AEDB-A861F676D773}" type="presParOf" srcId="{9AE22BDB-F7E7-4778-BBF4-2345BB42D26D}" destId="{427441B5-87C9-4A16-AC43-94302F26C99A}" srcOrd="3" destOrd="0" presId="urn:microsoft.com/office/officeart/2005/8/layout/hChevron3"/>
    <dgm:cxn modelId="{1C31CF2F-244D-475E-AF06-4C9878AD03D2}" type="presParOf" srcId="{9AE22BDB-F7E7-4778-BBF4-2345BB42D26D}" destId="{B582F2E2-87E0-4234-BAF4-5C0E5A9EEACD}"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F68FDB-F8A2-483A-B5C9-306D4E930464}"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CBF77952-F1C5-41F3-A509-D620B5BD00DF}">
      <dgm:prSet/>
      <dgm:spPr/>
      <dgm:t>
        <a:bodyPr/>
        <a:lstStyle/>
        <a:p>
          <a:r>
            <a:rPr lang="en-US" dirty="0"/>
            <a:t>Non-continuous installations</a:t>
          </a:r>
        </a:p>
      </dgm:t>
    </dgm:pt>
    <dgm:pt modelId="{806D9152-856A-46B3-AEF5-4EA544ADDEE0}" type="parTrans" cxnId="{FACDCF99-EAE7-44C4-BD48-F2386E216814}">
      <dgm:prSet/>
      <dgm:spPr/>
      <dgm:t>
        <a:bodyPr/>
        <a:lstStyle/>
        <a:p>
          <a:endParaRPr lang="en-US"/>
        </a:p>
      </dgm:t>
    </dgm:pt>
    <dgm:pt modelId="{83EBEE7E-DDD7-467C-A9A5-CB5909C9BE33}" type="sibTrans" cxnId="{FACDCF99-EAE7-44C4-BD48-F2386E216814}">
      <dgm:prSet/>
      <dgm:spPr/>
      <dgm:t>
        <a:bodyPr/>
        <a:lstStyle/>
        <a:p>
          <a:endParaRPr lang="en-US"/>
        </a:p>
      </dgm:t>
    </dgm:pt>
    <dgm:pt modelId="{93DBF28B-A242-471D-88EB-7838B4C3C302}">
      <dgm:prSet/>
      <dgm:spPr/>
      <dgm:t>
        <a:bodyPr/>
        <a:lstStyle/>
        <a:p>
          <a:r>
            <a:rPr lang="en-US" dirty="0"/>
            <a:t>Multiple highways are involved</a:t>
          </a:r>
        </a:p>
      </dgm:t>
    </dgm:pt>
    <dgm:pt modelId="{62AEFC96-E6C9-4285-8F12-AB3AE7A25560}" type="parTrans" cxnId="{A295FD7E-8594-40D9-8993-23A78748D064}">
      <dgm:prSet/>
      <dgm:spPr/>
      <dgm:t>
        <a:bodyPr/>
        <a:lstStyle/>
        <a:p>
          <a:endParaRPr lang="en-US"/>
        </a:p>
      </dgm:t>
    </dgm:pt>
    <dgm:pt modelId="{7ED25BCA-0906-4857-AB38-2AD29A9DEE86}" type="sibTrans" cxnId="{A295FD7E-8594-40D9-8993-23A78748D064}">
      <dgm:prSet/>
      <dgm:spPr/>
      <dgm:t>
        <a:bodyPr/>
        <a:lstStyle/>
        <a:p>
          <a:endParaRPr lang="en-US"/>
        </a:p>
      </dgm:t>
    </dgm:pt>
    <dgm:pt modelId="{2AF6D13C-8376-49A0-AFBF-6867AB385D5C}">
      <dgm:prSet/>
      <dgm:spPr/>
      <dgm:t>
        <a:bodyPr anchor="ctr" anchorCtr="0"/>
        <a:lstStyle/>
        <a:p>
          <a:pPr>
            <a:buNone/>
          </a:pPr>
          <a:r>
            <a:rPr lang="en-US" dirty="0"/>
            <a:t>Multiple utility types are involved</a:t>
          </a:r>
        </a:p>
      </dgm:t>
    </dgm:pt>
    <dgm:pt modelId="{CE6AF0D7-83BE-4DE1-849A-D3909861090A}" type="parTrans" cxnId="{66AADC17-DD3C-413E-8C31-46AF81FAC5AA}">
      <dgm:prSet/>
      <dgm:spPr/>
      <dgm:t>
        <a:bodyPr/>
        <a:lstStyle/>
        <a:p>
          <a:endParaRPr lang="en-US"/>
        </a:p>
      </dgm:t>
    </dgm:pt>
    <dgm:pt modelId="{C82CB0FF-0574-418A-9026-0E1E38FEF032}" type="sibTrans" cxnId="{66AADC17-DD3C-413E-8C31-46AF81FAC5AA}">
      <dgm:prSet/>
      <dgm:spPr/>
      <dgm:t>
        <a:bodyPr/>
        <a:lstStyle/>
        <a:p>
          <a:endParaRPr lang="en-US"/>
        </a:p>
      </dgm:t>
    </dgm:pt>
    <dgm:pt modelId="{9AE22BDB-F7E7-4778-BBF4-2345BB42D26D}" type="pres">
      <dgm:prSet presAssocID="{63F68FDB-F8A2-483A-B5C9-306D4E930464}" presName="Name0" presStyleCnt="0">
        <dgm:presLayoutVars>
          <dgm:dir/>
          <dgm:resizeHandles val="exact"/>
        </dgm:presLayoutVars>
      </dgm:prSet>
      <dgm:spPr/>
    </dgm:pt>
    <dgm:pt modelId="{F4CCFBBE-B54B-4ECC-9A01-759714BBCE00}" type="pres">
      <dgm:prSet presAssocID="{CBF77952-F1C5-41F3-A509-D620B5BD00DF}" presName="parTxOnly" presStyleLbl="node1" presStyleIdx="0" presStyleCnt="3">
        <dgm:presLayoutVars>
          <dgm:bulletEnabled val="1"/>
        </dgm:presLayoutVars>
      </dgm:prSet>
      <dgm:spPr/>
    </dgm:pt>
    <dgm:pt modelId="{68FCB573-D795-4B54-927C-5EA16222D10C}" type="pres">
      <dgm:prSet presAssocID="{83EBEE7E-DDD7-467C-A9A5-CB5909C9BE33}" presName="parSpace" presStyleCnt="0"/>
      <dgm:spPr/>
    </dgm:pt>
    <dgm:pt modelId="{5E473CD4-B627-42E3-9962-5D8B5EE20989}" type="pres">
      <dgm:prSet presAssocID="{93DBF28B-A242-471D-88EB-7838B4C3C302}" presName="parTxOnly" presStyleLbl="node1" presStyleIdx="1" presStyleCnt="3">
        <dgm:presLayoutVars>
          <dgm:bulletEnabled val="1"/>
        </dgm:presLayoutVars>
      </dgm:prSet>
      <dgm:spPr/>
    </dgm:pt>
    <dgm:pt modelId="{E9235B54-2592-4B6F-95BB-11555A74493A}" type="pres">
      <dgm:prSet presAssocID="{7ED25BCA-0906-4857-AB38-2AD29A9DEE86}" presName="parSpace" presStyleCnt="0"/>
      <dgm:spPr/>
    </dgm:pt>
    <dgm:pt modelId="{8569EC61-1A41-4DA8-830F-15F2DDEC7324}" type="pres">
      <dgm:prSet presAssocID="{2AF6D13C-8376-49A0-AFBF-6867AB385D5C}" presName="parTxOnly" presStyleLbl="node1" presStyleIdx="2" presStyleCnt="3">
        <dgm:presLayoutVars>
          <dgm:bulletEnabled val="1"/>
        </dgm:presLayoutVars>
      </dgm:prSet>
      <dgm:spPr/>
    </dgm:pt>
  </dgm:ptLst>
  <dgm:cxnLst>
    <dgm:cxn modelId="{5A344A0D-85DE-4B16-AE8D-A03F2C3662B6}" type="presOf" srcId="{93DBF28B-A242-471D-88EB-7838B4C3C302}" destId="{5E473CD4-B627-42E3-9962-5D8B5EE20989}" srcOrd="0" destOrd="0" presId="urn:microsoft.com/office/officeart/2005/8/layout/hChevron3"/>
    <dgm:cxn modelId="{66AADC17-DD3C-413E-8C31-46AF81FAC5AA}" srcId="{63F68FDB-F8A2-483A-B5C9-306D4E930464}" destId="{2AF6D13C-8376-49A0-AFBF-6867AB385D5C}" srcOrd="2" destOrd="0" parTransId="{CE6AF0D7-83BE-4DE1-849A-D3909861090A}" sibTransId="{C82CB0FF-0574-418A-9026-0E1E38FEF032}"/>
    <dgm:cxn modelId="{3261DF1B-7A05-4668-B498-C26BB3D58D5A}" type="presOf" srcId="{2AF6D13C-8376-49A0-AFBF-6867AB385D5C}" destId="{8569EC61-1A41-4DA8-830F-15F2DDEC7324}" srcOrd="0" destOrd="0" presId="urn:microsoft.com/office/officeart/2005/8/layout/hChevron3"/>
    <dgm:cxn modelId="{420CC365-E566-4076-B64A-7A5D91EF6E65}" type="presOf" srcId="{CBF77952-F1C5-41F3-A509-D620B5BD00DF}" destId="{F4CCFBBE-B54B-4ECC-9A01-759714BBCE00}" srcOrd="0" destOrd="0" presId="urn:microsoft.com/office/officeart/2005/8/layout/hChevron3"/>
    <dgm:cxn modelId="{A295FD7E-8594-40D9-8993-23A78748D064}" srcId="{63F68FDB-F8A2-483A-B5C9-306D4E930464}" destId="{93DBF28B-A242-471D-88EB-7838B4C3C302}" srcOrd="1" destOrd="0" parTransId="{62AEFC96-E6C9-4285-8F12-AB3AE7A25560}" sibTransId="{7ED25BCA-0906-4857-AB38-2AD29A9DEE86}"/>
    <dgm:cxn modelId="{FACDCF99-EAE7-44C4-BD48-F2386E216814}" srcId="{63F68FDB-F8A2-483A-B5C9-306D4E930464}" destId="{CBF77952-F1C5-41F3-A509-D620B5BD00DF}" srcOrd="0" destOrd="0" parTransId="{806D9152-856A-46B3-AEF5-4EA544ADDEE0}" sibTransId="{83EBEE7E-DDD7-467C-A9A5-CB5909C9BE33}"/>
    <dgm:cxn modelId="{943C25F0-1F22-40DA-8324-573FA14330A4}" type="presOf" srcId="{63F68FDB-F8A2-483A-B5C9-306D4E930464}" destId="{9AE22BDB-F7E7-4778-BBF4-2345BB42D26D}" srcOrd="0" destOrd="0" presId="urn:microsoft.com/office/officeart/2005/8/layout/hChevron3"/>
    <dgm:cxn modelId="{F5DAA911-21A1-4330-B649-6798E2DE29A5}" type="presParOf" srcId="{9AE22BDB-F7E7-4778-BBF4-2345BB42D26D}" destId="{F4CCFBBE-B54B-4ECC-9A01-759714BBCE00}" srcOrd="0" destOrd="0" presId="urn:microsoft.com/office/officeart/2005/8/layout/hChevron3"/>
    <dgm:cxn modelId="{344357B2-56E7-47F7-B566-5C488CBA6898}" type="presParOf" srcId="{9AE22BDB-F7E7-4778-BBF4-2345BB42D26D}" destId="{68FCB573-D795-4B54-927C-5EA16222D10C}" srcOrd="1" destOrd="0" presId="urn:microsoft.com/office/officeart/2005/8/layout/hChevron3"/>
    <dgm:cxn modelId="{0C10E6D0-356C-4A93-ACC8-1101B7FD7F44}" type="presParOf" srcId="{9AE22BDB-F7E7-4778-BBF4-2345BB42D26D}" destId="{5E473CD4-B627-42E3-9962-5D8B5EE20989}" srcOrd="2" destOrd="0" presId="urn:microsoft.com/office/officeart/2005/8/layout/hChevron3"/>
    <dgm:cxn modelId="{67571DEF-41EE-408F-8DA3-CDE658DDBF36}" type="presParOf" srcId="{9AE22BDB-F7E7-4778-BBF4-2345BB42D26D}" destId="{E9235B54-2592-4B6F-95BB-11555A74493A}" srcOrd="3" destOrd="0" presId="urn:microsoft.com/office/officeart/2005/8/layout/hChevron3"/>
    <dgm:cxn modelId="{3A852D79-6141-4968-BE44-EBBCA6D0FB01}" type="presParOf" srcId="{9AE22BDB-F7E7-4778-BBF4-2345BB42D26D}" destId="{8569EC61-1A41-4DA8-830F-15F2DDEC732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1A87D-6016-4B89-BA48-6FE117E36C87}">
      <dsp:nvSpPr>
        <dsp:cNvPr id="0" name=""/>
        <dsp:cNvSpPr/>
      </dsp:nvSpPr>
      <dsp:spPr>
        <a:xfrm>
          <a:off x="0"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02456-7D05-43CF-95A1-913A3C7EC47A}">
      <dsp:nvSpPr>
        <dsp:cNvPr id="0" name=""/>
        <dsp:cNvSpPr/>
      </dsp:nvSpPr>
      <dsp:spPr>
        <a:xfrm>
          <a:off x="314682"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Public ROW </a:t>
          </a:r>
          <a:r>
            <a:rPr lang="en-US" sz="2400" kern="1200" dirty="0"/>
            <a:t>(company expense)</a:t>
          </a:r>
          <a:endParaRPr lang="en-US" sz="2800" kern="1200" dirty="0"/>
        </a:p>
      </dsp:txBody>
      <dsp:txXfrm>
        <a:off x="367356" y="1685211"/>
        <a:ext cx="2726794" cy="1693062"/>
      </dsp:txXfrm>
    </dsp:sp>
    <dsp:sp modelId="{3E44AFB6-938D-4798-ADE6-2E9AF9F88C41}">
      <dsp:nvSpPr>
        <dsp:cNvPr id="0" name=""/>
        <dsp:cNvSpPr/>
      </dsp:nvSpPr>
      <dsp:spPr>
        <a:xfrm>
          <a:off x="3461507"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A53182-4959-411F-B7DA-E0456DC088FB}">
      <dsp:nvSpPr>
        <dsp:cNvPr id="0" name=""/>
        <dsp:cNvSpPr/>
      </dsp:nvSpPr>
      <dsp:spPr>
        <a:xfrm>
          <a:off x="3776190"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Private</a:t>
          </a:r>
          <a:br>
            <a:rPr lang="en-US" sz="2800" kern="1200" dirty="0"/>
          </a:br>
          <a:r>
            <a:rPr lang="en-US" sz="2400" kern="1200" dirty="0"/>
            <a:t>(may be eligible)</a:t>
          </a:r>
          <a:endParaRPr lang="en-US" sz="2800" kern="1200" dirty="0"/>
        </a:p>
      </dsp:txBody>
      <dsp:txXfrm>
        <a:off x="3828864" y="1685211"/>
        <a:ext cx="2726794" cy="1693062"/>
      </dsp:txXfrm>
    </dsp:sp>
    <dsp:sp modelId="{E868814E-8034-4BA0-B614-BF64B82CBEC7}">
      <dsp:nvSpPr>
        <dsp:cNvPr id="0" name=""/>
        <dsp:cNvSpPr/>
      </dsp:nvSpPr>
      <dsp:spPr>
        <a:xfrm>
          <a:off x="6923015"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9EDB6-0CE4-4CA6-A68E-26840A06A28D}">
      <dsp:nvSpPr>
        <dsp:cNvPr id="0" name=""/>
        <dsp:cNvSpPr/>
      </dsp:nvSpPr>
      <dsp:spPr>
        <a:xfrm>
          <a:off x="7237698"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Work necessary to accommodate project</a:t>
          </a:r>
        </a:p>
      </dsp:txBody>
      <dsp:txXfrm>
        <a:off x="7290372" y="1685211"/>
        <a:ext cx="2726794" cy="16930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CFBBE-B54B-4ECC-9A01-759714BBCE00}">
      <dsp:nvSpPr>
        <dsp:cNvPr id="0" name=""/>
        <dsp:cNvSpPr/>
      </dsp:nvSpPr>
      <dsp:spPr>
        <a:xfrm>
          <a:off x="4420" y="1035879"/>
          <a:ext cx="3865215" cy="1546086"/>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354"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Location, </a:t>
          </a:r>
          <a:br>
            <a:rPr lang="en-US" sz="3100" kern="1200" dirty="0"/>
          </a:br>
          <a:r>
            <a:rPr lang="en-US" sz="3100" kern="1200" dirty="0"/>
            <a:t>highway involved, side of road</a:t>
          </a:r>
        </a:p>
      </dsp:txBody>
      <dsp:txXfrm>
        <a:off x="4420" y="1035879"/>
        <a:ext cx="3478694" cy="1546086"/>
      </dsp:txXfrm>
    </dsp:sp>
    <dsp:sp modelId="{5E473CD4-B627-42E3-9962-5D8B5EE20989}">
      <dsp:nvSpPr>
        <dsp:cNvPr id="0" name=""/>
        <dsp:cNvSpPr/>
      </dsp:nvSpPr>
      <dsp:spPr>
        <a:xfrm>
          <a:off x="3096592" y="1035879"/>
          <a:ext cx="3865215" cy="1546086"/>
        </a:xfrm>
        <a:prstGeom prst="chevron">
          <a:avLst/>
        </a:prstGeom>
        <a:solidFill>
          <a:schemeClr val="accent5">
            <a:hueOff val="-51599"/>
            <a:satOff val="-2008"/>
            <a:lumOff val="-16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Method of installation</a:t>
          </a:r>
        </a:p>
      </dsp:txBody>
      <dsp:txXfrm>
        <a:off x="3869635" y="1035879"/>
        <a:ext cx="2319129" cy="1546086"/>
      </dsp:txXfrm>
    </dsp:sp>
    <dsp:sp modelId="{8569EC61-1A41-4DA8-830F-15F2DDEC7324}">
      <dsp:nvSpPr>
        <dsp:cNvPr id="0" name=""/>
        <dsp:cNvSpPr/>
      </dsp:nvSpPr>
      <dsp:spPr>
        <a:xfrm>
          <a:off x="6188764" y="1035879"/>
          <a:ext cx="3865215" cy="1546086"/>
        </a:xfrm>
        <a:prstGeom prst="chevron">
          <a:avLst/>
        </a:prstGeom>
        <a:solidFill>
          <a:schemeClr val="accent5">
            <a:hueOff val="-103197"/>
            <a:satOff val="-4015"/>
            <a:lumOff val="-3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Materials, encasement details</a:t>
          </a:r>
        </a:p>
      </dsp:txBody>
      <dsp:txXfrm>
        <a:off x="6961807" y="1035879"/>
        <a:ext cx="2319129" cy="15460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681BD-E0E6-4C16-B9C8-EC42C0041324}">
      <dsp:nvSpPr>
        <dsp:cNvPr id="0" name=""/>
        <dsp:cNvSpPr/>
      </dsp:nvSpPr>
      <dsp:spPr>
        <a:xfrm>
          <a:off x="1942533" y="80301"/>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03AE9C-43E0-4BD9-9CB6-E925DD637FC7}">
      <dsp:nvSpPr>
        <dsp:cNvPr id="0" name=""/>
        <dsp:cNvSpPr/>
      </dsp:nvSpPr>
      <dsp:spPr>
        <a:xfrm>
          <a:off x="754532" y="249459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dirty="0"/>
            <a:t>30-days review period</a:t>
          </a:r>
        </a:p>
      </dsp:txBody>
      <dsp:txXfrm>
        <a:off x="754532" y="2494596"/>
        <a:ext cx="4320000" cy="720000"/>
      </dsp:txXfrm>
    </dsp:sp>
    <dsp:sp modelId="{F531ED7F-0D71-4C0A-9161-DC901727BD33}">
      <dsp:nvSpPr>
        <dsp:cNvPr id="0" name=""/>
        <dsp:cNvSpPr/>
      </dsp:nvSpPr>
      <dsp:spPr>
        <a:xfrm>
          <a:off x="7018533" y="8030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D3093C-7E4B-401E-81FC-21B00F22B64A}">
      <dsp:nvSpPr>
        <dsp:cNvPr id="0" name=""/>
        <dsp:cNvSpPr/>
      </dsp:nvSpPr>
      <dsp:spPr>
        <a:xfrm>
          <a:off x="5830533" y="249459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dirty="0"/>
            <a:t>More lead time may be needed</a:t>
          </a:r>
        </a:p>
      </dsp:txBody>
      <dsp:txXfrm>
        <a:off x="5830533" y="2494596"/>
        <a:ext cx="4320000"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CFBBE-B54B-4ECC-9A01-759714BBCE00}">
      <dsp:nvSpPr>
        <dsp:cNvPr id="0" name=""/>
        <dsp:cNvSpPr/>
      </dsp:nvSpPr>
      <dsp:spPr>
        <a:xfrm>
          <a:off x="4420" y="1035879"/>
          <a:ext cx="3865215" cy="1546086"/>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354"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Give proper notice</a:t>
          </a:r>
          <a:br>
            <a:rPr lang="en-US" sz="3100" kern="1200" dirty="0"/>
          </a:br>
          <a:r>
            <a:rPr lang="en-US" sz="3100" kern="1200" dirty="0"/>
            <a:t>48-hour DOT</a:t>
          </a:r>
          <a:br>
            <a:rPr lang="en-US" sz="3100" kern="1200" dirty="0"/>
          </a:br>
          <a:r>
            <a:rPr lang="en-US" sz="3100" kern="1200" dirty="0"/>
            <a:t>511 closures</a:t>
          </a:r>
        </a:p>
      </dsp:txBody>
      <dsp:txXfrm>
        <a:off x="4420" y="1035879"/>
        <a:ext cx="3478694" cy="1546086"/>
      </dsp:txXfrm>
    </dsp:sp>
    <dsp:sp modelId="{5E473CD4-B627-42E3-9962-5D8B5EE20989}">
      <dsp:nvSpPr>
        <dsp:cNvPr id="0" name=""/>
        <dsp:cNvSpPr/>
      </dsp:nvSpPr>
      <dsp:spPr>
        <a:xfrm>
          <a:off x="3096592" y="1035879"/>
          <a:ext cx="3865215" cy="1546086"/>
        </a:xfrm>
        <a:prstGeom prst="chevron">
          <a:avLst/>
        </a:prstGeom>
        <a:solidFill>
          <a:schemeClr val="accent5">
            <a:hueOff val="-51599"/>
            <a:satOff val="-2008"/>
            <a:lumOff val="-16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Issued permit on the job site</a:t>
          </a:r>
        </a:p>
      </dsp:txBody>
      <dsp:txXfrm>
        <a:off x="3869635" y="1035879"/>
        <a:ext cx="2319129" cy="1546086"/>
      </dsp:txXfrm>
    </dsp:sp>
    <dsp:sp modelId="{8569EC61-1A41-4DA8-830F-15F2DDEC7324}">
      <dsp:nvSpPr>
        <dsp:cNvPr id="0" name=""/>
        <dsp:cNvSpPr/>
      </dsp:nvSpPr>
      <dsp:spPr>
        <a:xfrm>
          <a:off x="6188764" y="1035879"/>
          <a:ext cx="3865215" cy="1546086"/>
        </a:xfrm>
        <a:prstGeom prst="chevron">
          <a:avLst/>
        </a:prstGeom>
        <a:solidFill>
          <a:schemeClr val="accent5">
            <a:hueOff val="-103197"/>
            <a:satOff val="-4015"/>
            <a:lumOff val="-3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Entire permit</a:t>
          </a:r>
          <a:br>
            <a:rPr lang="en-US" sz="3100" kern="1200" dirty="0"/>
          </a:br>
          <a:r>
            <a:rPr lang="en-US" sz="3100" kern="1200" dirty="0"/>
            <a:t>ALL pages</a:t>
          </a:r>
        </a:p>
      </dsp:txBody>
      <dsp:txXfrm>
        <a:off x="6961807" y="1035879"/>
        <a:ext cx="2319129" cy="1546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1A87D-6016-4B89-BA48-6FE117E36C87}">
      <dsp:nvSpPr>
        <dsp:cNvPr id="0" name=""/>
        <dsp:cNvSpPr/>
      </dsp:nvSpPr>
      <dsp:spPr>
        <a:xfrm>
          <a:off x="0"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02456-7D05-43CF-95A1-913A3C7EC47A}">
      <dsp:nvSpPr>
        <dsp:cNvPr id="0" name=""/>
        <dsp:cNvSpPr/>
      </dsp:nvSpPr>
      <dsp:spPr>
        <a:xfrm>
          <a:off x="314682"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Existing easements</a:t>
          </a:r>
        </a:p>
      </dsp:txBody>
      <dsp:txXfrm>
        <a:off x="367356" y="1685211"/>
        <a:ext cx="2726794" cy="1693062"/>
      </dsp:txXfrm>
    </dsp:sp>
    <dsp:sp modelId="{3E44AFB6-938D-4798-ADE6-2E9AF9F88C41}">
      <dsp:nvSpPr>
        <dsp:cNvPr id="0" name=""/>
        <dsp:cNvSpPr/>
      </dsp:nvSpPr>
      <dsp:spPr>
        <a:xfrm>
          <a:off x="3461507"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A53182-4959-411F-B7DA-E0456DC088FB}">
      <dsp:nvSpPr>
        <dsp:cNvPr id="0" name=""/>
        <dsp:cNvSpPr/>
      </dsp:nvSpPr>
      <dsp:spPr>
        <a:xfrm>
          <a:off x="3776190"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Correlate to DOT parcels</a:t>
          </a:r>
        </a:p>
      </dsp:txBody>
      <dsp:txXfrm>
        <a:off x="3828864" y="1685211"/>
        <a:ext cx="2726794" cy="1693062"/>
      </dsp:txXfrm>
    </dsp:sp>
    <dsp:sp modelId="{E868814E-8034-4BA0-B614-BF64B82CBEC7}">
      <dsp:nvSpPr>
        <dsp:cNvPr id="0" name=""/>
        <dsp:cNvSpPr/>
      </dsp:nvSpPr>
      <dsp:spPr>
        <a:xfrm>
          <a:off x="6923015"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9EDB6-0CE4-4CA6-A68E-26840A06A28D}">
      <dsp:nvSpPr>
        <dsp:cNvPr id="0" name=""/>
        <dsp:cNvSpPr/>
      </dsp:nvSpPr>
      <dsp:spPr>
        <a:xfrm>
          <a:off x="7237698"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State’s authority to reimburse</a:t>
          </a:r>
        </a:p>
      </dsp:txBody>
      <dsp:txXfrm>
        <a:off x="7290372" y="1685211"/>
        <a:ext cx="2726794" cy="16930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1A87D-6016-4B89-BA48-6FE117E36C87}">
      <dsp:nvSpPr>
        <dsp:cNvPr id="0" name=""/>
        <dsp:cNvSpPr/>
      </dsp:nvSpPr>
      <dsp:spPr>
        <a:xfrm>
          <a:off x="0"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02456-7D05-43CF-95A1-913A3C7EC47A}">
      <dsp:nvSpPr>
        <dsp:cNvPr id="0" name=""/>
        <dsp:cNvSpPr/>
      </dsp:nvSpPr>
      <dsp:spPr>
        <a:xfrm>
          <a:off x="314682"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Work plan</a:t>
          </a:r>
        </a:p>
      </dsp:txBody>
      <dsp:txXfrm>
        <a:off x="367356" y="1685211"/>
        <a:ext cx="2726794" cy="1693062"/>
      </dsp:txXfrm>
    </dsp:sp>
    <dsp:sp modelId="{3E44AFB6-938D-4798-ADE6-2E9AF9F88C41}">
      <dsp:nvSpPr>
        <dsp:cNvPr id="0" name=""/>
        <dsp:cNvSpPr/>
      </dsp:nvSpPr>
      <dsp:spPr>
        <a:xfrm>
          <a:off x="3461507"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A53182-4959-411F-B7DA-E0456DC088FB}">
      <dsp:nvSpPr>
        <dsp:cNvPr id="0" name=""/>
        <dsp:cNvSpPr/>
      </dsp:nvSpPr>
      <dsp:spPr>
        <a:xfrm>
          <a:off x="3776190"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Existing &amp; proposed locations</a:t>
          </a:r>
        </a:p>
      </dsp:txBody>
      <dsp:txXfrm>
        <a:off x="3828864" y="1685211"/>
        <a:ext cx="2726794" cy="1693062"/>
      </dsp:txXfrm>
    </dsp:sp>
    <dsp:sp modelId="{E868814E-8034-4BA0-B614-BF64B82CBEC7}">
      <dsp:nvSpPr>
        <dsp:cNvPr id="0" name=""/>
        <dsp:cNvSpPr/>
      </dsp:nvSpPr>
      <dsp:spPr>
        <a:xfrm>
          <a:off x="6923015"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9EDB6-0CE4-4CA6-A68E-26840A06A28D}">
      <dsp:nvSpPr>
        <dsp:cNvPr id="0" name=""/>
        <dsp:cNvSpPr/>
      </dsp:nvSpPr>
      <dsp:spPr>
        <a:xfrm>
          <a:off x="7237698"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Overlay on DOT plans</a:t>
          </a:r>
        </a:p>
      </dsp:txBody>
      <dsp:txXfrm>
        <a:off x="7290372" y="1685211"/>
        <a:ext cx="2726794" cy="16930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1A87D-6016-4B89-BA48-6FE117E36C87}">
      <dsp:nvSpPr>
        <dsp:cNvPr id="0" name=""/>
        <dsp:cNvSpPr/>
      </dsp:nvSpPr>
      <dsp:spPr>
        <a:xfrm>
          <a:off x="0"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02456-7D05-43CF-95A1-913A3C7EC47A}">
      <dsp:nvSpPr>
        <dsp:cNvPr id="0" name=""/>
        <dsp:cNvSpPr/>
      </dsp:nvSpPr>
      <dsp:spPr>
        <a:xfrm>
          <a:off x="314682"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Actual cost: segregated and itemized </a:t>
          </a:r>
        </a:p>
      </dsp:txBody>
      <dsp:txXfrm>
        <a:off x="367356" y="1685211"/>
        <a:ext cx="2726794" cy="1693062"/>
      </dsp:txXfrm>
    </dsp:sp>
    <dsp:sp modelId="{3E44AFB6-938D-4798-ADE6-2E9AF9F88C41}">
      <dsp:nvSpPr>
        <dsp:cNvPr id="0" name=""/>
        <dsp:cNvSpPr/>
      </dsp:nvSpPr>
      <dsp:spPr>
        <a:xfrm>
          <a:off x="3461507"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A53182-4959-411F-B7DA-E0456DC088FB}">
      <dsp:nvSpPr>
        <dsp:cNvPr id="0" name=""/>
        <dsp:cNvSpPr/>
      </dsp:nvSpPr>
      <dsp:spPr>
        <a:xfrm>
          <a:off x="3776190"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Unit cost: amount based on number used in relocation</a:t>
          </a:r>
        </a:p>
      </dsp:txBody>
      <dsp:txXfrm>
        <a:off x="3828864" y="1685211"/>
        <a:ext cx="2726794" cy="1693062"/>
      </dsp:txXfrm>
    </dsp:sp>
    <dsp:sp modelId="{E868814E-8034-4BA0-B614-BF64B82CBEC7}">
      <dsp:nvSpPr>
        <dsp:cNvPr id="0" name=""/>
        <dsp:cNvSpPr/>
      </dsp:nvSpPr>
      <dsp:spPr>
        <a:xfrm>
          <a:off x="6923015"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9EDB6-0CE4-4CA6-A68E-26840A06A28D}">
      <dsp:nvSpPr>
        <dsp:cNvPr id="0" name=""/>
        <dsp:cNvSpPr/>
      </dsp:nvSpPr>
      <dsp:spPr>
        <a:xfrm>
          <a:off x="7237698"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Lump sum: predetermined amount based on well-defined relocation</a:t>
          </a:r>
        </a:p>
      </dsp:txBody>
      <dsp:txXfrm>
        <a:off x="7290372" y="1685211"/>
        <a:ext cx="2726794" cy="1693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1A87D-6016-4B89-BA48-6FE117E36C87}">
      <dsp:nvSpPr>
        <dsp:cNvPr id="0" name=""/>
        <dsp:cNvSpPr/>
      </dsp:nvSpPr>
      <dsp:spPr>
        <a:xfrm>
          <a:off x="0"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02456-7D05-43CF-95A1-913A3C7EC47A}">
      <dsp:nvSpPr>
        <dsp:cNvPr id="0" name=""/>
        <dsp:cNvSpPr/>
      </dsp:nvSpPr>
      <dsp:spPr>
        <a:xfrm>
          <a:off x="314682"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Beginning &amp; ending dates of work</a:t>
          </a:r>
        </a:p>
      </dsp:txBody>
      <dsp:txXfrm>
        <a:off x="367356" y="1685211"/>
        <a:ext cx="2726794" cy="1693062"/>
      </dsp:txXfrm>
    </dsp:sp>
    <dsp:sp modelId="{3E44AFB6-938D-4798-ADE6-2E9AF9F88C41}">
      <dsp:nvSpPr>
        <dsp:cNvPr id="0" name=""/>
        <dsp:cNvSpPr/>
      </dsp:nvSpPr>
      <dsp:spPr>
        <a:xfrm>
          <a:off x="3461507"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A53182-4959-411F-B7DA-E0456DC088FB}">
      <dsp:nvSpPr>
        <dsp:cNvPr id="0" name=""/>
        <dsp:cNvSpPr/>
      </dsp:nvSpPr>
      <dsp:spPr>
        <a:xfrm>
          <a:off x="3776190"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Progress payments</a:t>
          </a:r>
          <a:br>
            <a:rPr lang="en-US" sz="2400" kern="1200" dirty="0"/>
          </a:br>
          <a:r>
            <a:rPr lang="en-US" sz="2400" kern="1200" dirty="0"/>
            <a:t>% complete</a:t>
          </a:r>
        </a:p>
        <a:p>
          <a:pPr marL="0" lvl="0" indent="0" algn="ctr" defTabSz="1066800">
            <a:lnSpc>
              <a:spcPct val="90000"/>
            </a:lnSpc>
            <a:spcBef>
              <a:spcPct val="0"/>
            </a:spcBef>
            <a:spcAft>
              <a:spcPct val="35000"/>
            </a:spcAft>
            <a:buNone/>
          </a:pPr>
          <a:r>
            <a:rPr lang="en-US" sz="2400" kern="1200" dirty="0"/>
            <a:t>(except lump sum)</a:t>
          </a:r>
        </a:p>
      </dsp:txBody>
      <dsp:txXfrm>
        <a:off x="3828864" y="1685211"/>
        <a:ext cx="2726794" cy="1693062"/>
      </dsp:txXfrm>
    </dsp:sp>
    <dsp:sp modelId="{E868814E-8034-4BA0-B614-BF64B82CBEC7}">
      <dsp:nvSpPr>
        <dsp:cNvPr id="0" name=""/>
        <dsp:cNvSpPr/>
      </dsp:nvSpPr>
      <dsp:spPr>
        <a:xfrm>
          <a:off x="6923015"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9EDB6-0CE4-4CA6-A68E-26840A06A28D}">
      <dsp:nvSpPr>
        <dsp:cNvPr id="0" name=""/>
        <dsp:cNvSpPr/>
      </dsp:nvSpPr>
      <dsp:spPr>
        <a:xfrm>
          <a:off x="7237698"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Reference numbers to correlate billing</a:t>
          </a:r>
        </a:p>
      </dsp:txBody>
      <dsp:txXfrm>
        <a:off x="7290372" y="1685211"/>
        <a:ext cx="2726794" cy="16930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1A87D-6016-4B89-BA48-6FE117E36C87}">
      <dsp:nvSpPr>
        <dsp:cNvPr id="0" name=""/>
        <dsp:cNvSpPr/>
      </dsp:nvSpPr>
      <dsp:spPr>
        <a:xfrm>
          <a:off x="0"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02456-7D05-43CF-95A1-913A3C7EC47A}">
      <dsp:nvSpPr>
        <dsp:cNvPr id="0" name=""/>
        <dsp:cNvSpPr/>
      </dsp:nvSpPr>
      <dsp:spPr>
        <a:xfrm>
          <a:off x="314682"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Certificate of Completion</a:t>
          </a:r>
        </a:p>
      </dsp:txBody>
      <dsp:txXfrm>
        <a:off x="367356" y="1685211"/>
        <a:ext cx="2726794" cy="1693062"/>
      </dsp:txXfrm>
    </dsp:sp>
    <dsp:sp modelId="{3E44AFB6-938D-4798-ADE6-2E9AF9F88C41}">
      <dsp:nvSpPr>
        <dsp:cNvPr id="0" name=""/>
        <dsp:cNvSpPr/>
      </dsp:nvSpPr>
      <dsp:spPr>
        <a:xfrm>
          <a:off x="3461507"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A53182-4959-411F-B7DA-E0456DC088FB}">
      <dsp:nvSpPr>
        <dsp:cNvPr id="0" name=""/>
        <dsp:cNvSpPr/>
      </dsp:nvSpPr>
      <dsp:spPr>
        <a:xfrm>
          <a:off x="3776190"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Final audit</a:t>
          </a:r>
        </a:p>
      </dsp:txBody>
      <dsp:txXfrm>
        <a:off x="3828864" y="1685211"/>
        <a:ext cx="2726794" cy="1693062"/>
      </dsp:txXfrm>
    </dsp:sp>
    <dsp:sp modelId="{E868814E-8034-4BA0-B614-BF64B82CBEC7}">
      <dsp:nvSpPr>
        <dsp:cNvPr id="0" name=""/>
        <dsp:cNvSpPr/>
      </dsp:nvSpPr>
      <dsp:spPr>
        <a:xfrm>
          <a:off x="6923015" y="1333588"/>
          <a:ext cx="2832142" cy="17984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9EDB6-0CE4-4CA6-A68E-26840A06A28D}">
      <dsp:nvSpPr>
        <dsp:cNvPr id="0" name=""/>
        <dsp:cNvSpPr/>
      </dsp:nvSpPr>
      <dsp:spPr>
        <a:xfrm>
          <a:off x="7237698" y="1632537"/>
          <a:ext cx="2832142" cy="17984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Release easement rights</a:t>
          </a:r>
        </a:p>
      </dsp:txBody>
      <dsp:txXfrm>
        <a:off x="7290372" y="1685211"/>
        <a:ext cx="2726794" cy="16930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D88DF-00E7-4E1B-ABBB-CD260694ECA4}">
      <dsp:nvSpPr>
        <dsp:cNvPr id="0" name=""/>
        <dsp:cNvSpPr/>
      </dsp:nvSpPr>
      <dsp:spPr>
        <a:xfrm>
          <a:off x="4420" y="1035879"/>
          <a:ext cx="3865215" cy="1546086"/>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t>Any time you plan to locate facilities within the highway right of way</a:t>
          </a:r>
        </a:p>
      </dsp:txBody>
      <dsp:txXfrm>
        <a:off x="4420" y="1035879"/>
        <a:ext cx="3478694" cy="1546086"/>
      </dsp:txXfrm>
    </dsp:sp>
    <dsp:sp modelId="{497AAF76-2896-447D-B135-35A70874DFD0}">
      <dsp:nvSpPr>
        <dsp:cNvPr id="0" name=""/>
        <dsp:cNvSpPr/>
      </dsp:nvSpPr>
      <dsp:spPr>
        <a:xfrm>
          <a:off x="3096592" y="1035879"/>
          <a:ext cx="3865215" cy="1546086"/>
        </a:xfrm>
        <a:prstGeom prst="chevron">
          <a:avLst/>
        </a:prstGeom>
        <a:solidFill>
          <a:schemeClr val="accent5">
            <a:hueOff val="-51599"/>
            <a:satOff val="-2008"/>
            <a:lumOff val="-16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t>New installations</a:t>
          </a:r>
        </a:p>
      </dsp:txBody>
      <dsp:txXfrm>
        <a:off x="3869635" y="1035879"/>
        <a:ext cx="2319129" cy="1546086"/>
      </dsp:txXfrm>
    </dsp:sp>
    <dsp:sp modelId="{25D912D1-B26C-41B7-86F6-8E69D8759A30}">
      <dsp:nvSpPr>
        <dsp:cNvPr id="0" name=""/>
        <dsp:cNvSpPr/>
      </dsp:nvSpPr>
      <dsp:spPr>
        <a:xfrm>
          <a:off x="6188764" y="1035879"/>
          <a:ext cx="3865215" cy="1546086"/>
        </a:xfrm>
        <a:prstGeom prst="chevron">
          <a:avLst/>
        </a:prstGeom>
        <a:solidFill>
          <a:schemeClr val="accent5">
            <a:hueOff val="-103197"/>
            <a:satOff val="-4015"/>
            <a:lumOff val="-3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t>Upgrades</a:t>
          </a:r>
        </a:p>
      </dsp:txBody>
      <dsp:txXfrm>
        <a:off x="6961807" y="1035879"/>
        <a:ext cx="2319129" cy="15460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5CCF5-9444-4096-B683-E105CDDFE643}">
      <dsp:nvSpPr>
        <dsp:cNvPr id="0" name=""/>
        <dsp:cNvSpPr/>
      </dsp:nvSpPr>
      <dsp:spPr>
        <a:xfrm>
          <a:off x="4420" y="1035879"/>
          <a:ext cx="3865215" cy="1546086"/>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Work on the facility</a:t>
          </a:r>
        </a:p>
      </dsp:txBody>
      <dsp:txXfrm>
        <a:off x="4420" y="1035879"/>
        <a:ext cx="3478694" cy="1546086"/>
      </dsp:txXfrm>
    </dsp:sp>
    <dsp:sp modelId="{ABD3B99B-6A7A-42B6-97E3-A8E6550C2C62}">
      <dsp:nvSpPr>
        <dsp:cNvPr id="0" name=""/>
        <dsp:cNvSpPr/>
      </dsp:nvSpPr>
      <dsp:spPr>
        <a:xfrm>
          <a:off x="3096592" y="1035879"/>
          <a:ext cx="3865215" cy="1546086"/>
        </a:xfrm>
        <a:prstGeom prst="chevron">
          <a:avLst/>
        </a:prstGeom>
        <a:solidFill>
          <a:schemeClr val="accent5">
            <a:hueOff val="-51599"/>
            <a:satOff val="-2008"/>
            <a:lumOff val="-16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Requires 48-hour notification</a:t>
          </a:r>
        </a:p>
      </dsp:txBody>
      <dsp:txXfrm>
        <a:off x="3869635" y="1035879"/>
        <a:ext cx="2319129" cy="1546086"/>
      </dsp:txXfrm>
    </dsp:sp>
    <dsp:sp modelId="{B582F2E2-87E0-4234-BAF4-5C0E5A9EEACD}">
      <dsp:nvSpPr>
        <dsp:cNvPr id="0" name=""/>
        <dsp:cNvSpPr/>
      </dsp:nvSpPr>
      <dsp:spPr>
        <a:xfrm>
          <a:off x="6188764" y="1035879"/>
          <a:ext cx="3865215" cy="1546086"/>
        </a:xfrm>
        <a:prstGeom prst="chevron">
          <a:avLst/>
        </a:prstGeom>
        <a:solidFill>
          <a:schemeClr val="accent5">
            <a:hueOff val="-103197"/>
            <a:satOff val="-4015"/>
            <a:lumOff val="-3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Replace same size, location, and install method</a:t>
          </a:r>
        </a:p>
      </dsp:txBody>
      <dsp:txXfrm>
        <a:off x="6961807" y="1035879"/>
        <a:ext cx="2319129" cy="15460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CFBBE-B54B-4ECC-9A01-759714BBCE00}">
      <dsp:nvSpPr>
        <dsp:cNvPr id="0" name=""/>
        <dsp:cNvSpPr/>
      </dsp:nvSpPr>
      <dsp:spPr>
        <a:xfrm>
          <a:off x="4420" y="1035879"/>
          <a:ext cx="3865215" cy="1546086"/>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354"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Non-continuous installations</a:t>
          </a:r>
        </a:p>
      </dsp:txBody>
      <dsp:txXfrm>
        <a:off x="4420" y="1035879"/>
        <a:ext cx="3478694" cy="1546086"/>
      </dsp:txXfrm>
    </dsp:sp>
    <dsp:sp modelId="{5E473CD4-B627-42E3-9962-5D8B5EE20989}">
      <dsp:nvSpPr>
        <dsp:cNvPr id="0" name=""/>
        <dsp:cNvSpPr/>
      </dsp:nvSpPr>
      <dsp:spPr>
        <a:xfrm>
          <a:off x="3096592" y="1035879"/>
          <a:ext cx="3865215" cy="1546086"/>
        </a:xfrm>
        <a:prstGeom prst="chevron">
          <a:avLst/>
        </a:prstGeom>
        <a:solidFill>
          <a:schemeClr val="accent5">
            <a:hueOff val="-51599"/>
            <a:satOff val="-2008"/>
            <a:lumOff val="-16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Multiple highways are involved</a:t>
          </a:r>
        </a:p>
      </dsp:txBody>
      <dsp:txXfrm>
        <a:off x="3869635" y="1035879"/>
        <a:ext cx="2319129" cy="1546086"/>
      </dsp:txXfrm>
    </dsp:sp>
    <dsp:sp modelId="{8569EC61-1A41-4DA8-830F-15F2DDEC7324}">
      <dsp:nvSpPr>
        <dsp:cNvPr id="0" name=""/>
        <dsp:cNvSpPr/>
      </dsp:nvSpPr>
      <dsp:spPr>
        <a:xfrm>
          <a:off x="6188764" y="1035879"/>
          <a:ext cx="3865215" cy="1546086"/>
        </a:xfrm>
        <a:prstGeom prst="chevron">
          <a:avLst/>
        </a:prstGeom>
        <a:solidFill>
          <a:schemeClr val="accent5">
            <a:hueOff val="-103197"/>
            <a:satOff val="-4015"/>
            <a:lumOff val="-3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Multiple utility types are involved</a:t>
          </a:r>
        </a:p>
      </dsp:txBody>
      <dsp:txXfrm>
        <a:off x="6961807" y="1035879"/>
        <a:ext cx="2319129" cy="15460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2/28/2024</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2/28/2024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 Full agenda</a:t>
            </a:r>
          </a:p>
          <a:p>
            <a:r>
              <a:rPr lang="en-US" dirty="0"/>
              <a:t>Several speakers throughout day</a:t>
            </a:r>
          </a:p>
          <a:p>
            <a:pPr marL="171450" indent="-171450">
              <a:buFont typeface="Arial" panose="020B0604020202020204" pitchFamily="34" charset="0"/>
              <a:buChar char="•"/>
            </a:pPr>
            <a:r>
              <a:rPr lang="en-US" dirty="0"/>
              <a:t>Handouts</a:t>
            </a:r>
          </a:p>
          <a:p>
            <a:pPr marL="171450" indent="-171450">
              <a:buFont typeface="Arial" panose="020B0604020202020204" pitchFamily="34" charset="0"/>
              <a:buChar char="•"/>
            </a:pPr>
            <a:r>
              <a:rPr lang="en-US" dirty="0"/>
              <a:t>Maps - District stations</a:t>
            </a:r>
          </a:p>
          <a:p>
            <a:pPr marL="171450" indent="-171450">
              <a:buFont typeface="Arial" panose="020B0604020202020204" pitchFamily="34" charset="0"/>
              <a:buChar char="•"/>
            </a:pPr>
            <a:r>
              <a:rPr lang="en-US" dirty="0"/>
              <a:t>Breaks</a:t>
            </a:r>
          </a:p>
          <a:p>
            <a:pPr marL="171450" indent="-171450">
              <a:buFont typeface="Arial" panose="020B0604020202020204" pitchFamily="34" charset="0"/>
              <a:buChar char="•"/>
            </a:pPr>
            <a:r>
              <a:rPr lang="en-US" dirty="0"/>
              <a:t>Afternoon sessions</a:t>
            </a:r>
          </a:p>
          <a:p>
            <a:r>
              <a:rPr lang="en-US" dirty="0"/>
              <a:t>Housekeeping – restrooms – exits – participate!</a:t>
            </a:r>
          </a:p>
          <a:p>
            <a:r>
              <a:rPr lang="en-US" dirty="0"/>
              <a:t>I will kick things off - Program overview</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1806415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DOT projects – </a:t>
            </a:r>
            <a:r>
              <a:rPr lang="en-US" u="sng" dirty="0"/>
              <a:t>except</a:t>
            </a:r>
          </a:p>
          <a:p>
            <a:pPr marL="171450" indent="-171450">
              <a:buFont typeface="Arial" panose="020B0604020202020204" pitchFamily="34" charset="0"/>
              <a:buChar char="•"/>
            </a:pPr>
            <a:r>
              <a:rPr lang="en-US" dirty="0"/>
              <a:t>Accelerated schedules</a:t>
            </a:r>
          </a:p>
          <a:p>
            <a:pPr marL="171450" indent="-171450">
              <a:buFont typeface="Arial" panose="020B0604020202020204" pitchFamily="34" charset="0"/>
              <a:buChar char="•"/>
            </a:pPr>
            <a:r>
              <a:rPr lang="en-US" dirty="0"/>
              <a:t>No anticipated utility involvement</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256593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18874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2612277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The goal for the event is to </a:t>
            </a:r>
            <a:r>
              <a:rPr lang="en-US" sz="1200" b="1" i="1" dirty="0"/>
              <a:t>be early enough in the project development process to allow for modifications </a:t>
            </a:r>
            <a:r>
              <a:rPr lang="en-US" sz="1200" i="1" dirty="0"/>
              <a:t>to the design.</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413935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Again, our goal is to </a:t>
            </a:r>
            <a:r>
              <a:rPr lang="en-US" sz="1200" b="1" i="1" dirty="0"/>
              <a:t>be early enough in the design development to allow for modifications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And for our ROW Design staff to include any utility easement needs in the ROW design.</a:t>
            </a:r>
            <a:endParaRPr lang="en-US" sz="1200" i="1" dirty="0"/>
          </a:p>
        </p:txBody>
      </p:sp>
      <p:sp>
        <p:nvSpPr>
          <p:cNvPr id="4" name="Slide Number Placeholder 3"/>
          <p:cNvSpPr>
            <a:spLocks noGrp="1"/>
          </p:cNvSpPr>
          <p:nvPr>
            <p:ph type="sldNum" sz="quarter" idx="5"/>
          </p:nvPr>
        </p:nvSpPr>
        <p:spPr/>
        <p:txBody>
          <a:bodyPr/>
          <a:lstStyle/>
          <a:p>
            <a:fld id="{C37D7554-D10C-4E29-B8E6-BB7111FA614F}" type="slidenum">
              <a:rPr lang="en-US" smtClean="0"/>
              <a:t>18</a:t>
            </a:fld>
            <a:endParaRPr lang="en-US" dirty="0"/>
          </a:p>
        </p:txBody>
      </p:sp>
    </p:spTree>
    <p:extLst>
      <p:ext uri="{BB962C8B-B14F-4D97-AF65-F5344CB8AC3E}">
        <p14:creationId xmlns:p14="http://schemas.microsoft.com/office/powerpoint/2010/main" val="4098736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238403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2687507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p:txBody>
      </p:sp>
      <p:sp>
        <p:nvSpPr>
          <p:cNvPr id="4" name="Slide Number Placeholder 3"/>
          <p:cNvSpPr>
            <a:spLocks noGrp="1"/>
          </p:cNvSpPr>
          <p:nvPr>
            <p:ph type="sldNum" sz="quarter" idx="5"/>
          </p:nvPr>
        </p:nvSpPr>
        <p:spPr/>
        <p:txBody>
          <a:bodyPr/>
          <a:lstStyle/>
          <a:p>
            <a:fld id="{C37D7554-D10C-4E29-B8E6-BB7111FA614F}" type="slidenum">
              <a:rPr lang="en-US" smtClean="0"/>
              <a:t>21</a:t>
            </a:fld>
            <a:endParaRPr lang="en-US" dirty="0"/>
          </a:p>
        </p:txBody>
      </p:sp>
    </p:spTree>
    <p:extLst>
      <p:ext uri="{BB962C8B-B14F-4D97-AF65-F5344CB8AC3E}">
        <p14:creationId xmlns:p14="http://schemas.microsoft.com/office/powerpoint/2010/main" val="1095892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relocations may be eligible for reimbursement</a:t>
            </a:r>
          </a:p>
          <a:p>
            <a:r>
              <a:rPr lang="en-US" dirty="0"/>
              <a:t>Let’s take a closer look at the when that applies…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dirty="0"/>
          </a:p>
        </p:txBody>
      </p:sp>
    </p:spTree>
    <p:extLst>
      <p:ext uri="{BB962C8B-B14F-4D97-AF65-F5344CB8AC3E}">
        <p14:creationId xmlns:p14="http://schemas.microsoft.com/office/powerpoint/2010/main" val="311932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23</a:t>
            </a:fld>
            <a:endParaRPr lang="en-US" dirty="0"/>
          </a:p>
        </p:txBody>
      </p:sp>
    </p:spTree>
    <p:extLst>
      <p:ext uri="{BB962C8B-B14F-4D97-AF65-F5344CB8AC3E}">
        <p14:creationId xmlns:p14="http://schemas.microsoft.com/office/powerpoint/2010/main" val="387772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237030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 authority to reimburse</a:t>
            </a:r>
          </a:p>
          <a:p>
            <a:r>
              <a:rPr lang="en-US" dirty="0"/>
              <a:t>Determine how much is reimbursable</a:t>
            </a:r>
          </a:p>
          <a:p>
            <a:r>
              <a:rPr lang="en-US" dirty="0"/>
              <a:t>Do this through evidence of easements</a:t>
            </a:r>
          </a:p>
        </p:txBody>
      </p:sp>
      <p:sp>
        <p:nvSpPr>
          <p:cNvPr id="4" name="Slide Number Placeholder 3"/>
          <p:cNvSpPr>
            <a:spLocks noGrp="1"/>
          </p:cNvSpPr>
          <p:nvPr>
            <p:ph type="sldNum" sz="quarter" idx="5"/>
          </p:nvPr>
        </p:nvSpPr>
        <p:spPr/>
        <p:txBody>
          <a:bodyPr/>
          <a:lstStyle/>
          <a:p>
            <a:fld id="{C37D7554-D10C-4E29-B8E6-BB7111FA614F}" type="slidenum">
              <a:rPr lang="en-US" smtClean="0"/>
              <a:t>24</a:t>
            </a:fld>
            <a:endParaRPr lang="en-US" dirty="0"/>
          </a:p>
        </p:txBody>
      </p:sp>
    </p:spTree>
    <p:extLst>
      <p:ext uri="{BB962C8B-B14F-4D97-AF65-F5344CB8AC3E}">
        <p14:creationId xmlns:p14="http://schemas.microsoft.com/office/powerpoint/2010/main" val="2132676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your facilities and how they’re affected</a:t>
            </a:r>
          </a:p>
          <a:p>
            <a:r>
              <a:rPr lang="en-US" dirty="0"/>
              <a:t>What you’re moving and where it’s going</a:t>
            </a:r>
          </a:p>
          <a:p>
            <a:r>
              <a:rPr lang="en-US" dirty="0"/>
              <a:t>Prefer to see this information as an overlay our DOT H sheets (ROW sheets w/parcel information)</a:t>
            </a:r>
          </a:p>
        </p:txBody>
      </p:sp>
      <p:sp>
        <p:nvSpPr>
          <p:cNvPr id="4" name="Slide Number Placeholder 3"/>
          <p:cNvSpPr>
            <a:spLocks noGrp="1"/>
          </p:cNvSpPr>
          <p:nvPr>
            <p:ph type="sldNum" sz="quarter" idx="5"/>
          </p:nvPr>
        </p:nvSpPr>
        <p:spPr/>
        <p:txBody>
          <a:bodyPr/>
          <a:lstStyle/>
          <a:p>
            <a:fld id="{C37D7554-D10C-4E29-B8E6-BB7111FA614F}" type="slidenum">
              <a:rPr lang="en-US" smtClean="0"/>
              <a:t>25</a:t>
            </a:fld>
            <a:endParaRPr lang="en-US" dirty="0"/>
          </a:p>
        </p:txBody>
      </p:sp>
    </p:spTree>
    <p:extLst>
      <p:ext uri="{BB962C8B-B14F-4D97-AF65-F5344CB8AC3E}">
        <p14:creationId xmlns:p14="http://schemas.microsoft.com/office/powerpoint/2010/main" val="1369581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Pre-audit if over $50K – able to segregate costs &amp; provide evidence of costs incurred.</a:t>
            </a:r>
          </a:p>
          <a:p>
            <a:r>
              <a:rPr lang="en-US" dirty="0"/>
              <a:t>For unit cost agreements – your annual costs must be reviewed and approved by audits.</a:t>
            </a:r>
          </a:p>
        </p:txBody>
      </p:sp>
      <p:sp>
        <p:nvSpPr>
          <p:cNvPr id="4" name="Slide Number Placeholder 3"/>
          <p:cNvSpPr>
            <a:spLocks noGrp="1"/>
          </p:cNvSpPr>
          <p:nvPr>
            <p:ph type="sldNum" sz="quarter" idx="5"/>
          </p:nvPr>
        </p:nvSpPr>
        <p:spPr/>
        <p:txBody>
          <a:bodyPr/>
          <a:lstStyle/>
          <a:p>
            <a:fld id="{C37D7554-D10C-4E29-B8E6-BB7111FA614F}" type="slidenum">
              <a:rPr lang="en-US" smtClean="0"/>
              <a:t>27</a:t>
            </a:fld>
            <a:endParaRPr lang="en-US" dirty="0"/>
          </a:p>
        </p:txBody>
      </p:sp>
    </p:spTree>
    <p:extLst>
      <p:ext uri="{BB962C8B-B14F-4D97-AF65-F5344CB8AC3E}">
        <p14:creationId xmlns:p14="http://schemas.microsoft.com/office/powerpoint/2010/main" val="2379721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numbers - agreement numbers</a:t>
            </a:r>
          </a:p>
          <a:p>
            <a:r>
              <a:rPr lang="en-US" dirty="0"/>
              <a:t>Pay up to 90% of invoice until relocation and audit are complete</a:t>
            </a:r>
          </a:p>
          <a:p>
            <a:r>
              <a:rPr lang="en-US" dirty="0"/>
              <a:t>Overruns – authorized up to 125%</a:t>
            </a:r>
          </a:p>
          <a:p>
            <a:r>
              <a:rPr lang="en-US" dirty="0"/>
              <a:t>Addendum may be needed</a:t>
            </a:r>
          </a:p>
          <a:p>
            <a:r>
              <a:rPr lang="en-US" dirty="0"/>
              <a:t>Pre-authorized for extra work or change of scope</a:t>
            </a:r>
          </a:p>
        </p:txBody>
      </p:sp>
      <p:sp>
        <p:nvSpPr>
          <p:cNvPr id="4" name="Slide Number Placeholder 3"/>
          <p:cNvSpPr>
            <a:spLocks noGrp="1"/>
          </p:cNvSpPr>
          <p:nvPr>
            <p:ph type="sldNum" sz="quarter" idx="5"/>
          </p:nvPr>
        </p:nvSpPr>
        <p:spPr/>
        <p:txBody>
          <a:bodyPr/>
          <a:lstStyle/>
          <a:p>
            <a:fld id="{C37D7554-D10C-4E29-B8E6-BB7111FA614F}" type="slidenum">
              <a:rPr lang="en-US" smtClean="0"/>
              <a:t>28</a:t>
            </a:fld>
            <a:endParaRPr lang="en-US" dirty="0"/>
          </a:p>
        </p:txBody>
      </p:sp>
    </p:spTree>
    <p:extLst>
      <p:ext uri="{BB962C8B-B14F-4D97-AF65-F5344CB8AC3E}">
        <p14:creationId xmlns:p14="http://schemas.microsoft.com/office/powerpoint/2010/main" val="2853229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Disclaimer of Interest in Realty – releases easement within NEW land acquired by DOT for project</a:t>
            </a:r>
          </a:p>
          <a:p>
            <a:r>
              <a:rPr lang="en-US" dirty="0"/>
              <a:t>Only those parcels where the facility used to be</a:t>
            </a:r>
          </a:p>
          <a:p>
            <a:r>
              <a:rPr lang="en-US" dirty="0"/>
              <a:t>Release retainage held – if any</a:t>
            </a:r>
          </a:p>
        </p:txBody>
      </p:sp>
      <p:sp>
        <p:nvSpPr>
          <p:cNvPr id="4" name="Slide Number Placeholder 3"/>
          <p:cNvSpPr>
            <a:spLocks noGrp="1"/>
          </p:cNvSpPr>
          <p:nvPr>
            <p:ph type="sldNum" sz="quarter" idx="5"/>
          </p:nvPr>
        </p:nvSpPr>
        <p:spPr/>
        <p:txBody>
          <a:bodyPr/>
          <a:lstStyle/>
          <a:p>
            <a:fld id="{C37D7554-D10C-4E29-B8E6-BB7111FA614F}" type="slidenum">
              <a:rPr lang="en-US" smtClean="0"/>
              <a:t>29</a:t>
            </a:fld>
            <a:endParaRPr lang="en-US" dirty="0"/>
          </a:p>
        </p:txBody>
      </p:sp>
    </p:spTree>
    <p:extLst>
      <p:ext uri="{BB962C8B-B14F-4D97-AF65-F5344CB8AC3E}">
        <p14:creationId xmlns:p14="http://schemas.microsoft.com/office/powerpoint/2010/main" val="239453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IAC 761 Chapter 115 provides regulations that govern where and how utility facilities can occupy primary highway rights of way in Iowa.</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30</a:t>
            </a:fld>
            <a:endParaRPr lang="en-US" dirty="0"/>
          </a:p>
        </p:txBody>
      </p:sp>
    </p:spTree>
    <p:extLst>
      <p:ext uri="{BB962C8B-B14F-4D97-AF65-F5344CB8AC3E}">
        <p14:creationId xmlns:p14="http://schemas.microsoft.com/office/powerpoint/2010/main" val="1131302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Upgrades – changing overhead to underground</a:t>
            </a:r>
          </a:p>
        </p:txBody>
      </p:sp>
      <p:sp>
        <p:nvSpPr>
          <p:cNvPr id="4" name="Slide Number Placeholder 3"/>
          <p:cNvSpPr>
            <a:spLocks noGrp="1"/>
          </p:cNvSpPr>
          <p:nvPr>
            <p:ph type="sldNum" sz="quarter" idx="5"/>
          </p:nvPr>
        </p:nvSpPr>
        <p:spPr/>
        <p:txBody>
          <a:bodyPr/>
          <a:lstStyle/>
          <a:p>
            <a:fld id="{C37D7554-D10C-4E29-B8E6-BB7111FA614F}" type="slidenum">
              <a:rPr lang="en-US" smtClean="0"/>
              <a:t>31</a:t>
            </a:fld>
            <a:endParaRPr lang="en-US" dirty="0"/>
          </a:p>
        </p:txBody>
      </p:sp>
    </p:spTree>
    <p:extLst>
      <p:ext uri="{BB962C8B-B14F-4D97-AF65-F5344CB8AC3E}">
        <p14:creationId xmlns:p14="http://schemas.microsoft.com/office/powerpoint/2010/main" val="3784608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Replacing poles - within 1 foot of original location</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32</a:t>
            </a:fld>
            <a:endParaRPr lang="en-US" dirty="0"/>
          </a:p>
        </p:txBody>
      </p:sp>
    </p:spTree>
    <p:extLst>
      <p:ext uri="{BB962C8B-B14F-4D97-AF65-F5344CB8AC3E}">
        <p14:creationId xmlns:p14="http://schemas.microsoft.com/office/powerpoint/2010/main" val="2176319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on one highway and continue on another – must be split</a:t>
            </a:r>
          </a:p>
          <a:p>
            <a:r>
              <a:rPr lang="en-US" dirty="0"/>
              <a:t>Crosses county lines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33</a:t>
            </a:fld>
            <a:endParaRPr lang="en-US" dirty="0"/>
          </a:p>
        </p:txBody>
      </p:sp>
    </p:spTree>
    <p:extLst>
      <p:ext uri="{BB962C8B-B14F-4D97-AF65-F5344CB8AC3E}">
        <p14:creationId xmlns:p14="http://schemas.microsoft.com/office/powerpoint/2010/main" val="3930489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Gather information prior to request</a:t>
            </a:r>
          </a:p>
        </p:txBody>
      </p:sp>
      <p:sp>
        <p:nvSpPr>
          <p:cNvPr id="4" name="Slide Number Placeholder 3"/>
          <p:cNvSpPr>
            <a:spLocks noGrp="1"/>
          </p:cNvSpPr>
          <p:nvPr>
            <p:ph type="sldNum" sz="quarter" idx="5"/>
          </p:nvPr>
        </p:nvSpPr>
        <p:spPr/>
        <p:txBody>
          <a:bodyPr/>
          <a:lstStyle/>
          <a:p>
            <a:fld id="{C37D7554-D10C-4E29-B8E6-BB7111FA614F}" type="slidenum">
              <a:rPr lang="en-US" smtClean="0"/>
              <a:t>34</a:t>
            </a:fld>
            <a:endParaRPr lang="en-US" dirty="0"/>
          </a:p>
        </p:txBody>
      </p:sp>
    </p:spTree>
    <p:extLst>
      <p:ext uri="{BB962C8B-B14F-4D97-AF65-F5344CB8AC3E}">
        <p14:creationId xmlns:p14="http://schemas.microsoft.com/office/powerpoint/2010/main" val="2777438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Utility Program  - covers all aspects</a:t>
            </a:r>
          </a:p>
          <a:p>
            <a:r>
              <a:rPr lang="en-US" dirty="0"/>
              <a:t>Transportation Development Division</a:t>
            </a:r>
          </a:p>
          <a:p>
            <a:r>
              <a:rPr lang="en-US" dirty="0"/>
              <a:t>Right of Way Bureau</a:t>
            </a:r>
          </a:p>
          <a:p>
            <a:r>
              <a:rPr lang="en-US" dirty="0"/>
              <a:t>Major role in managing the assets in the public rights of way</a:t>
            </a:r>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1902082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 index | utility permits</a:t>
            </a:r>
          </a:p>
          <a:p>
            <a:r>
              <a:rPr lang="en-US" dirty="0"/>
              <a:t>Search utility or utility permits to get to our website that contains the link</a:t>
            </a:r>
          </a:p>
        </p:txBody>
      </p:sp>
      <p:sp>
        <p:nvSpPr>
          <p:cNvPr id="4" name="Slide Number Placeholder 3"/>
          <p:cNvSpPr>
            <a:spLocks noGrp="1"/>
          </p:cNvSpPr>
          <p:nvPr>
            <p:ph type="sldNum" sz="quarter" idx="5"/>
          </p:nvPr>
        </p:nvSpPr>
        <p:spPr/>
        <p:txBody>
          <a:bodyPr/>
          <a:lstStyle/>
          <a:p>
            <a:fld id="{C37D7554-D10C-4E29-B8E6-BB7111FA614F}" type="slidenum">
              <a:rPr lang="en-US" smtClean="0"/>
              <a:t>35</a:t>
            </a:fld>
            <a:endParaRPr lang="en-US" dirty="0"/>
          </a:p>
        </p:txBody>
      </p:sp>
    </p:spTree>
    <p:extLst>
      <p:ext uri="{BB962C8B-B14F-4D97-AF65-F5344CB8AC3E}">
        <p14:creationId xmlns:p14="http://schemas.microsoft.com/office/powerpoint/2010/main" val="3268250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you to go through the course before submitting your first request.</a:t>
            </a:r>
          </a:p>
          <a:p>
            <a:r>
              <a:rPr lang="en-US" dirty="0"/>
              <a:t>Get you acquainted with the system.</a:t>
            </a:r>
          </a:p>
        </p:txBody>
      </p:sp>
      <p:sp>
        <p:nvSpPr>
          <p:cNvPr id="4" name="Slide Number Placeholder 3"/>
          <p:cNvSpPr>
            <a:spLocks noGrp="1"/>
          </p:cNvSpPr>
          <p:nvPr>
            <p:ph type="sldNum" sz="quarter" idx="5"/>
          </p:nvPr>
        </p:nvSpPr>
        <p:spPr/>
        <p:txBody>
          <a:bodyPr/>
          <a:lstStyle/>
          <a:p>
            <a:fld id="{C37D7554-D10C-4E29-B8E6-BB7111FA614F}" type="slidenum">
              <a:rPr lang="en-US" smtClean="0"/>
              <a:t>36</a:t>
            </a:fld>
            <a:endParaRPr lang="en-US" dirty="0"/>
          </a:p>
        </p:txBody>
      </p:sp>
    </p:spTree>
    <p:extLst>
      <p:ext uri="{BB962C8B-B14F-4D97-AF65-F5344CB8AC3E}">
        <p14:creationId xmlns:p14="http://schemas.microsoft.com/office/powerpoint/2010/main" val="4100055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yourself some lead time - DOT 30-day period begins when</a:t>
            </a:r>
          </a:p>
          <a:p>
            <a:pPr marL="171450" indent="-171450">
              <a:buFont typeface="Arial" panose="020B0604020202020204" pitchFamily="34" charset="0"/>
              <a:buChar char="•"/>
            </a:pPr>
            <a:r>
              <a:rPr lang="en-US" dirty="0"/>
              <a:t>All required information is received/included</a:t>
            </a:r>
          </a:p>
          <a:p>
            <a:pPr marL="171450" indent="-171450">
              <a:buFont typeface="Arial" panose="020B0604020202020204" pitchFamily="34" charset="0"/>
              <a:buChar char="•"/>
            </a:pPr>
            <a:r>
              <a:rPr lang="en-US" dirty="0"/>
              <a:t>All information is correct an in the accurate format</a:t>
            </a:r>
          </a:p>
          <a:p>
            <a:pPr marL="171450" indent="-171450">
              <a:buFont typeface="Arial" panose="020B0604020202020204" pitchFamily="34" charset="0"/>
              <a:buChar char="•"/>
            </a:pPr>
            <a:r>
              <a:rPr lang="en-US" dirty="0"/>
              <a:t>May take additional time for other approvals</a:t>
            </a:r>
          </a:p>
        </p:txBody>
      </p:sp>
      <p:sp>
        <p:nvSpPr>
          <p:cNvPr id="4" name="Slide Number Placeholder 3"/>
          <p:cNvSpPr>
            <a:spLocks noGrp="1"/>
          </p:cNvSpPr>
          <p:nvPr>
            <p:ph type="sldNum" sz="quarter" idx="5"/>
          </p:nvPr>
        </p:nvSpPr>
        <p:spPr/>
        <p:txBody>
          <a:bodyPr/>
          <a:lstStyle/>
          <a:p>
            <a:fld id="{C37D7554-D10C-4E29-B8E6-BB7111FA614F}" type="slidenum">
              <a:rPr lang="en-US" smtClean="0"/>
              <a:t>37</a:t>
            </a:fld>
            <a:endParaRPr lang="en-US" dirty="0"/>
          </a:p>
        </p:txBody>
      </p:sp>
    </p:spTree>
    <p:extLst>
      <p:ext uri="{BB962C8B-B14F-4D97-AF65-F5344CB8AC3E}">
        <p14:creationId xmlns:p14="http://schemas.microsoft.com/office/powerpoint/2010/main" val="3736459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you MUST have the issued permit with you on the job site!</a:t>
            </a:r>
          </a:p>
          <a:p>
            <a:r>
              <a:rPr lang="en-US" dirty="0"/>
              <a:t>MUST give proper notice</a:t>
            </a:r>
          </a:p>
        </p:txBody>
      </p:sp>
      <p:sp>
        <p:nvSpPr>
          <p:cNvPr id="4" name="Slide Number Placeholder 3"/>
          <p:cNvSpPr>
            <a:spLocks noGrp="1"/>
          </p:cNvSpPr>
          <p:nvPr>
            <p:ph type="sldNum" sz="quarter" idx="5"/>
          </p:nvPr>
        </p:nvSpPr>
        <p:spPr/>
        <p:txBody>
          <a:bodyPr/>
          <a:lstStyle/>
          <a:p>
            <a:fld id="{C37D7554-D10C-4E29-B8E6-BB7111FA614F}" type="slidenum">
              <a:rPr lang="en-US" smtClean="0"/>
              <a:t>38</a:t>
            </a:fld>
            <a:endParaRPr lang="en-US" dirty="0"/>
          </a:p>
        </p:txBody>
      </p:sp>
    </p:spTree>
    <p:extLst>
      <p:ext uri="{BB962C8B-B14F-4D97-AF65-F5344CB8AC3E}">
        <p14:creationId xmlns:p14="http://schemas.microsoft.com/office/powerpoint/2010/main" val="4263069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on the Utility Program can be found on the utility program website</a:t>
            </a:r>
          </a:p>
          <a:p>
            <a:pPr marL="171450" indent="-171450">
              <a:buFont typeface="Arial" panose="020B0604020202020204" pitchFamily="34" charset="0"/>
              <a:buChar char="•"/>
            </a:pPr>
            <a:r>
              <a:rPr lang="en-US" dirty="0"/>
              <a:t>Contact information for central office, district, and field staff</a:t>
            </a:r>
          </a:p>
          <a:p>
            <a:pPr marL="171450" indent="-171450">
              <a:buFont typeface="Arial" panose="020B0604020202020204" pitchFamily="34" charset="0"/>
              <a:buChar char="•"/>
            </a:pPr>
            <a:r>
              <a:rPr lang="en-US" dirty="0"/>
              <a:t>Associated regional maps to determine who to contact for the various areas of the state.</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39</a:t>
            </a:fld>
            <a:endParaRPr lang="en-US" dirty="0"/>
          </a:p>
        </p:txBody>
      </p:sp>
    </p:spTree>
    <p:extLst>
      <p:ext uri="{BB962C8B-B14F-4D97-AF65-F5344CB8AC3E}">
        <p14:creationId xmlns:p14="http://schemas.microsoft.com/office/powerpoint/2010/main" val="4176088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FAQ page is a great resource for permitting</a:t>
            </a:r>
          </a:p>
          <a:p>
            <a:r>
              <a:rPr lang="en-US" dirty="0"/>
              <a:t>Helps answer the most common questions we receive.</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40</a:t>
            </a:fld>
            <a:endParaRPr lang="en-US" dirty="0"/>
          </a:p>
        </p:txBody>
      </p:sp>
    </p:spTree>
    <p:extLst>
      <p:ext uri="{BB962C8B-B14F-4D97-AF65-F5344CB8AC3E}">
        <p14:creationId xmlns:p14="http://schemas.microsoft.com/office/powerpoint/2010/main" val="2491348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contact information can be found on our main Accommodation &amp; Coordination page.</a:t>
            </a:r>
          </a:p>
          <a:p>
            <a:r>
              <a:rPr lang="en-US" dirty="0"/>
              <a:t>Along with contact info for the Regional Utility Program Coordinators</a:t>
            </a:r>
          </a:p>
          <a:p>
            <a:pPr marL="171450" indent="-171450">
              <a:buFont typeface="Arial" panose="020B0604020202020204" pitchFamily="34" charset="0"/>
              <a:buChar char="•"/>
            </a:pPr>
            <a:r>
              <a:rPr lang="en-US" dirty="0"/>
              <a:t>Dana Blue</a:t>
            </a:r>
          </a:p>
          <a:p>
            <a:pPr marL="171450" indent="-171450">
              <a:buFont typeface="Arial" panose="020B0604020202020204" pitchFamily="34" charset="0"/>
              <a:buChar char="•"/>
            </a:pPr>
            <a:r>
              <a:rPr lang="en-US" dirty="0"/>
              <a:t>Sarah Cook</a:t>
            </a:r>
          </a:p>
          <a:p>
            <a:pPr marL="171450" indent="-171450">
              <a:buFont typeface="Arial" panose="020B0604020202020204" pitchFamily="34" charset="0"/>
              <a:buChar char="•"/>
            </a:pPr>
            <a:r>
              <a:rPr lang="en-US" dirty="0"/>
              <a:t>Greg Cagle</a:t>
            </a:r>
          </a:p>
          <a:p>
            <a:pPr marL="171450" indent="-171450">
              <a:buFont typeface="Arial" panose="020B0604020202020204" pitchFamily="34" charset="0"/>
              <a:buChar char="•"/>
            </a:pPr>
            <a:r>
              <a:rPr lang="en-US" dirty="0"/>
              <a:t>Jon Rees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41</a:t>
            </a:fld>
            <a:endParaRPr lang="en-US" dirty="0"/>
          </a:p>
        </p:txBody>
      </p:sp>
    </p:spTree>
    <p:extLst>
      <p:ext uri="{BB962C8B-B14F-4D97-AF65-F5344CB8AC3E}">
        <p14:creationId xmlns:p14="http://schemas.microsoft.com/office/powerpoint/2010/main" val="3310524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42</a:t>
            </a:fld>
            <a:endParaRPr lang="en-US" dirty="0"/>
          </a:p>
        </p:txBody>
      </p:sp>
    </p:spTree>
    <p:extLst>
      <p:ext uri="{BB962C8B-B14F-4D97-AF65-F5344CB8AC3E}">
        <p14:creationId xmlns:p14="http://schemas.microsoft.com/office/powerpoint/2010/main" val="3758253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43</a:t>
            </a:fld>
            <a:endParaRPr lang="en-US" dirty="0"/>
          </a:p>
        </p:txBody>
      </p:sp>
    </p:spTree>
    <p:extLst>
      <p:ext uri="{BB962C8B-B14F-4D97-AF65-F5344CB8AC3E}">
        <p14:creationId xmlns:p14="http://schemas.microsoft.com/office/powerpoint/2010/main" val="596601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 index | utility permits</a:t>
            </a:r>
          </a:p>
          <a:p>
            <a:r>
              <a:rPr lang="en-US" dirty="0"/>
              <a:t>Search utility or utility permits to get to our website that contains the link</a:t>
            </a:r>
          </a:p>
        </p:txBody>
      </p:sp>
      <p:sp>
        <p:nvSpPr>
          <p:cNvPr id="4" name="Slide Number Placeholder 3"/>
          <p:cNvSpPr>
            <a:spLocks noGrp="1"/>
          </p:cNvSpPr>
          <p:nvPr>
            <p:ph type="sldNum" sz="quarter" idx="5"/>
          </p:nvPr>
        </p:nvSpPr>
        <p:spPr/>
        <p:txBody>
          <a:bodyPr/>
          <a:lstStyle/>
          <a:p>
            <a:fld id="{C37D7554-D10C-4E29-B8E6-BB7111FA614F}" type="slidenum">
              <a:rPr lang="en-US" smtClean="0"/>
              <a:t>44</a:t>
            </a:fld>
            <a:endParaRPr lang="en-US" dirty="0"/>
          </a:p>
        </p:txBody>
      </p:sp>
    </p:spTree>
    <p:extLst>
      <p:ext uri="{BB962C8B-B14F-4D97-AF65-F5344CB8AC3E}">
        <p14:creationId xmlns:p14="http://schemas.microsoft.com/office/powerpoint/2010/main" val="902331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 several locations across the state</a:t>
            </a:r>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695091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45</a:t>
            </a:fld>
            <a:endParaRPr lang="en-US" dirty="0"/>
          </a:p>
        </p:txBody>
      </p:sp>
    </p:spTree>
    <p:extLst>
      <p:ext uri="{BB962C8B-B14F-4D97-AF65-F5344CB8AC3E}">
        <p14:creationId xmlns:p14="http://schemas.microsoft.com/office/powerpoint/2010/main" val="1067009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46</a:t>
            </a:fld>
            <a:endParaRPr lang="en-US" dirty="0"/>
          </a:p>
        </p:txBody>
      </p:sp>
    </p:spTree>
    <p:extLst>
      <p:ext uri="{BB962C8B-B14F-4D97-AF65-F5344CB8AC3E}">
        <p14:creationId xmlns:p14="http://schemas.microsoft.com/office/powerpoint/2010/main" val="745847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47</a:t>
            </a:fld>
            <a:endParaRPr lang="en-US" dirty="0"/>
          </a:p>
        </p:txBody>
      </p:sp>
    </p:spTree>
    <p:extLst>
      <p:ext uri="{BB962C8B-B14F-4D97-AF65-F5344CB8AC3E}">
        <p14:creationId xmlns:p14="http://schemas.microsoft.com/office/powerpoint/2010/main" val="13564294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48</a:t>
            </a:fld>
            <a:endParaRPr lang="en-US" dirty="0"/>
          </a:p>
        </p:txBody>
      </p:sp>
    </p:spTree>
    <p:extLst>
      <p:ext uri="{BB962C8B-B14F-4D97-AF65-F5344CB8AC3E}">
        <p14:creationId xmlns:p14="http://schemas.microsoft.com/office/powerpoint/2010/main" val="2294000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49</a:t>
            </a:fld>
            <a:endParaRPr lang="en-US" dirty="0"/>
          </a:p>
        </p:txBody>
      </p:sp>
    </p:spTree>
    <p:extLst>
      <p:ext uri="{BB962C8B-B14F-4D97-AF65-F5344CB8AC3E}">
        <p14:creationId xmlns:p14="http://schemas.microsoft.com/office/powerpoint/2010/main" val="36948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50</a:t>
            </a:fld>
            <a:endParaRPr lang="en-US" dirty="0"/>
          </a:p>
        </p:txBody>
      </p:sp>
    </p:spTree>
    <p:extLst>
      <p:ext uri="{BB962C8B-B14F-4D97-AF65-F5344CB8AC3E}">
        <p14:creationId xmlns:p14="http://schemas.microsoft.com/office/powerpoint/2010/main" val="902398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51</a:t>
            </a:fld>
            <a:endParaRPr lang="en-US" dirty="0"/>
          </a:p>
        </p:txBody>
      </p:sp>
    </p:spTree>
    <p:extLst>
      <p:ext uri="{BB962C8B-B14F-4D97-AF65-F5344CB8AC3E}">
        <p14:creationId xmlns:p14="http://schemas.microsoft.com/office/powerpoint/2010/main" val="1103906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52</a:t>
            </a:fld>
            <a:endParaRPr lang="en-US" dirty="0"/>
          </a:p>
        </p:txBody>
      </p:sp>
    </p:spTree>
    <p:extLst>
      <p:ext uri="{BB962C8B-B14F-4D97-AF65-F5344CB8AC3E}">
        <p14:creationId xmlns:p14="http://schemas.microsoft.com/office/powerpoint/2010/main" val="2442545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steps to the permit request</a:t>
            </a:r>
          </a:p>
          <a:p>
            <a:r>
              <a:rPr lang="en-US" b="0" i="0" dirty="0">
                <a:solidFill>
                  <a:srgbClr val="313537"/>
                </a:solidFill>
                <a:effectLst/>
                <a:latin typeface="Arial" panose="020B0604020202020204" pitchFamily="34" charset="0"/>
              </a:rPr>
              <a:t>The first two steps are performed by the applicant and the last is performed by Iowa DOT representative</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53</a:t>
            </a:fld>
            <a:endParaRPr lang="en-US" dirty="0"/>
          </a:p>
        </p:txBody>
      </p:sp>
    </p:spTree>
    <p:extLst>
      <p:ext uri="{BB962C8B-B14F-4D97-AF65-F5344CB8AC3E}">
        <p14:creationId xmlns:p14="http://schemas.microsoft.com/office/powerpoint/2010/main" val="2274277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54</a:t>
            </a:fld>
            <a:endParaRPr lang="en-US" dirty="0"/>
          </a:p>
        </p:txBody>
      </p:sp>
    </p:spTree>
    <p:extLst>
      <p:ext uri="{BB962C8B-B14F-4D97-AF65-F5344CB8AC3E}">
        <p14:creationId xmlns:p14="http://schemas.microsoft.com/office/powerpoint/2010/main" val="1015575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10385467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55</a:t>
            </a:fld>
            <a:endParaRPr lang="en-US" dirty="0"/>
          </a:p>
        </p:txBody>
      </p:sp>
    </p:spTree>
    <p:extLst>
      <p:ext uri="{BB962C8B-B14F-4D97-AF65-F5344CB8AC3E}">
        <p14:creationId xmlns:p14="http://schemas.microsoft.com/office/powerpoint/2010/main" val="2559198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56</a:t>
            </a:fld>
            <a:endParaRPr lang="en-US" dirty="0"/>
          </a:p>
        </p:txBody>
      </p:sp>
    </p:spTree>
    <p:extLst>
      <p:ext uri="{BB962C8B-B14F-4D97-AF65-F5344CB8AC3E}">
        <p14:creationId xmlns:p14="http://schemas.microsoft.com/office/powerpoint/2010/main" val="4221962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57</a:t>
            </a:fld>
            <a:endParaRPr lang="en-US" dirty="0"/>
          </a:p>
        </p:txBody>
      </p:sp>
    </p:spTree>
    <p:extLst>
      <p:ext uri="{BB962C8B-B14F-4D97-AF65-F5344CB8AC3E}">
        <p14:creationId xmlns:p14="http://schemas.microsoft.com/office/powerpoint/2010/main" val="3811918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sz="900" dirty="0"/>
              <a:t>Mission</a:t>
            </a:r>
          </a:p>
          <a:p>
            <a:pPr eaLnBrk="1" hangingPunct="1">
              <a:defRPr/>
            </a:pPr>
            <a:r>
              <a:rPr lang="en-US" altLang="en-US" sz="900" dirty="0"/>
              <a:t>What we did / how / list</a:t>
            </a:r>
          </a:p>
          <a:p>
            <a:pPr eaLnBrk="1" hangingPunct="1">
              <a:defRPr/>
            </a:pPr>
            <a:r>
              <a:rPr lang="en-US" altLang="en-US" sz="900" dirty="0"/>
              <a:t>Narrowed down list</a:t>
            </a:r>
          </a:p>
          <a:p>
            <a:pPr eaLnBrk="1" hangingPunct="1">
              <a:defRPr/>
            </a:pPr>
            <a:r>
              <a:rPr lang="en-US" altLang="en-US" sz="900" dirty="0"/>
              <a:t>Rocks</a:t>
            </a:r>
          </a:p>
        </p:txBody>
      </p:sp>
      <p:sp>
        <p:nvSpPr>
          <p:cNvPr id="4" name="Slide Number Placeholder 3"/>
          <p:cNvSpPr>
            <a:spLocks noGrp="1"/>
          </p:cNvSpPr>
          <p:nvPr>
            <p:ph type="sldNum" sz="quarter" idx="5"/>
          </p:nvPr>
        </p:nvSpPr>
        <p:spPr/>
        <p:txBody>
          <a:bodyPr/>
          <a:lstStyle/>
          <a:p>
            <a:fld id="{C37D7554-D10C-4E29-B8E6-BB7111FA614F}" type="slidenum">
              <a:rPr lang="en-US" smtClean="0"/>
              <a:t>58</a:t>
            </a:fld>
            <a:endParaRPr lang="en-US" dirty="0"/>
          </a:p>
        </p:txBody>
      </p:sp>
    </p:spTree>
    <p:extLst>
      <p:ext uri="{BB962C8B-B14F-4D97-AF65-F5344CB8AC3E}">
        <p14:creationId xmlns:p14="http://schemas.microsoft.com/office/powerpoint/2010/main" val="1078992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t>Identify - Whiteboard exercise w/ sticky notes</a:t>
            </a:r>
          </a:p>
          <a:p>
            <a:pPr eaLnBrk="1" hangingPunct="1">
              <a:defRPr/>
            </a:pPr>
            <a:r>
              <a:rPr lang="en-US" altLang="en-US" dirty="0"/>
              <a:t>Address – sort by topic or likeness – root cause analysis</a:t>
            </a:r>
          </a:p>
          <a:p>
            <a:pPr eaLnBrk="1" hangingPunct="1">
              <a:defRPr/>
            </a:pPr>
            <a:r>
              <a:rPr lang="en-US" dirty="0">
                <a:ea typeface="Calibri" panose="020F0502020204030204" pitchFamily="34" charset="0"/>
                <a:cs typeface="Times New Roman" panose="02020603050405020304" pitchFamily="18" charset="0"/>
              </a:rPr>
              <a:t>Top16 - </a:t>
            </a:r>
            <a:r>
              <a:rPr lang="en-US" b="1" dirty="0">
                <a:ea typeface="Calibri" panose="020F0502020204030204" pitchFamily="34" charset="0"/>
                <a:cs typeface="Times New Roman" panose="02020603050405020304" pitchFamily="18" charset="0"/>
              </a:rPr>
              <a:t>greatest impact </a:t>
            </a:r>
            <a:r>
              <a:rPr lang="en-US" dirty="0">
                <a:ea typeface="Calibri" panose="020F0502020204030204" pitchFamily="34" charset="0"/>
                <a:cs typeface="Times New Roman" panose="02020603050405020304" pitchFamily="18" charset="0"/>
              </a:rPr>
              <a:t>to improvement</a:t>
            </a:r>
          </a:p>
          <a:p>
            <a:pPr eaLnBrk="1" hangingPunct="1">
              <a:defRPr/>
            </a:pPr>
            <a:r>
              <a:rPr lang="en-US" dirty="0">
                <a:ea typeface="Calibri" panose="020F0502020204030204" pitchFamily="34" charset="0"/>
                <a:cs typeface="Times New Roman" panose="02020603050405020304" pitchFamily="18" charset="0"/>
              </a:rPr>
              <a:t>Similarities allowed us to combine items &amp; group into 2 main goals</a:t>
            </a:r>
          </a:p>
          <a:p>
            <a:pPr eaLnBrk="1" hangingPunct="1">
              <a:defRPr/>
            </a:pPr>
            <a:r>
              <a:rPr lang="en-US" dirty="0">
                <a:ea typeface="Calibri" panose="020F0502020204030204" pitchFamily="34" charset="0"/>
                <a:cs typeface="Times New Roman" panose="02020603050405020304" pitchFamily="18" charset="0"/>
              </a:rPr>
              <a:t>Hear more about this after the morning break</a:t>
            </a:r>
          </a:p>
          <a:p>
            <a:pPr eaLnBrk="1" hangingPunct="1">
              <a:defRPr/>
            </a:pPr>
            <a:endParaRPr lang="en-US" dirty="0">
              <a:ea typeface="Calibri" panose="020F0502020204030204" pitchFamily="34" charset="0"/>
              <a:cs typeface="Times New Roman" panose="02020603050405020304" pitchFamily="18" charset="0"/>
            </a:endParaRPr>
          </a:p>
          <a:p>
            <a:pPr eaLnBrk="1" hangingPunct="1">
              <a:defRPr/>
            </a:pPr>
            <a:endParaRPr lang="en-US" dirty="0">
              <a:ea typeface="Calibri" panose="020F0502020204030204" pitchFamily="34" charset="0"/>
              <a:cs typeface="Times New Roman" panose="02020603050405020304" pitchFamily="18" charset="0"/>
            </a:endParaRPr>
          </a:p>
          <a:p>
            <a:pPr eaLnBrk="1" hangingPunct="1">
              <a:defRPr/>
            </a:pPr>
            <a:endParaRPr lang="en-US" altLang="en-US" dirty="0"/>
          </a:p>
          <a:p>
            <a:pPr eaLnBrk="1" hangingPunct="1">
              <a:defRPr/>
            </a:pPr>
            <a:endParaRPr lang="en-US" alt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59</a:t>
            </a:fld>
            <a:endParaRPr lang="en-US" dirty="0"/>
          </a:p>
        </p:txBody>
      </p:sp>
    </p:spTree>
    <p:extLst>
      <p:ext uri="{BB962C8B-B14F-4D97-AF65-F5344CB8AC3E}">
        <p14:creationId xmlns:p14="http://schemas.microsoft.com/office/powerpoint/2010/main" val="4040368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10am break – back in 15 minutes – or back by 10am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Switch to Charlie’s presentation</a:t>
            </a:r>
          </a:p>
        </p:txBody>
      </p:sp>
      <p:sp>
        <p:nvSpPr>
          <p:cNvPr id="4" name="Slide Number Placeholder 3"/>
          <p:cNvSpPr>
            <a:spLocks noGrp="1"/>
          </p:cNvSpPr>
          <p:nvPr>
            <p:ph type="sldNum" sz="quarter" idx="5"/>
          </p:nvPr>
        </p:nvSpPr>
        <p:spPr/>
        <p:txBody>
          <a:bodyPr/>
          <a:lstStyle/>
          <a:p>
            <a:fld id="{C37D7554-D10C-4E29-B8E6-BB7111FA614F}" type="slidenum">
              <a:rPr lang="en-US" smtClean="0"/>
              <a:t>60</a:t>
            </a:fld>
            <a:endParaRPr lang="en-US" dirty="0"/>
          </a:p>
        </p:txBody>
      </p:sp>
    </p:spTree>
    <p:extLst>
      <p:ext uri="{BB962C8B-B14F-4D97-AF65-F5344CB8AC3E}">
        <p14:creationId xmlns:p14="http://schemas.microsoft.com/office/powerpoint/2010/main" val="36707167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61</a:t>
            </a:fld>
            <a:endParaRPr lang="en-US" dirty="0"/>
          </a:p>
        </p:txBody>
      </p:sp>
    </p:spTree>
    <p:extLst>
      <p:ext uri="{BB962C8B-B14F-4D97-AF65-F5344CB8AC3E}">
        <p14:creationId xmlns:p14="http://schemas.microsoft.com/office/powerpoint/2010/main" val="30581448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62</a:t>
            </a:fld>
            <a:endParaRPr lang="en-US" dirty="0"/>
          </a:p>
        </p:txBody>
      </p:sp>
    </p:spTree>
    <p:extLst>
      <p:ext uri="{BB962C8B-B14F-4D97-AF65-F5344CB8AC3E}">
        <p14:creationId xmlns:p14="http://schemas.microsoft.com/office/powerpoint/2010/main" val="29055009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64</a:t>
            </a:fld>
            <a:endParaRPr lang="en-US" dirty="0"/>
          </a:p>
        </p:txBody>
      </p:sp>
    </p:spTree>
    <p:extLst>
      <p:ext uri="{BB962C8B-B14F-4D97-AF65-F5344CB8AC3E}">
        <p14:creationId xmlns:p14="http://schemas.microsoft.com/office/powerpoint/2010/main" val="24011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66</a:t>
            </a:fld>
            <a:endParaRPr lang="en-US" dirty="0"/>
          </a:p>
        </p:txBody>
      </p:sp>
    </p:spTree>
    <p:extLst>
      <p:ext uri="{BB962C8B-B14F-4D97-AF65-F5344CB8AC3E}">
        <p14:creationId xmlns:p14="http://schemas.microsoft.com/office/powerpoint/2010/main" val="1401423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7466329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Multiple GIS systems</a:t>
            </a:r>
          </a:p>
          <a:p>
            <a:pPr marL="171450" lvl="0" indent="-171450">
              <a:buFont typeface="Arial" panose="020B0604020202020204" pitchFamily="34" charset="0"/>
              <a:buChar char="•"/>
            </a:pPr>
            <a:r>
              <a:rPr lang="en-US" dirty="0">
                <a:latin typeface="Calibri" panose="020F0502020204030204" pitchFamily="34" charset="0"/>
                <a:cs typeface="Calibri" panose="020F0502020204030204" pitchFamily="34" charset="0"/>
              </a:rPr>
              <a:t>Databases or services linked together</a:t>
            </a:r>
          </a:p>
          <a:p>
            <a:pPr marL="171450" lvl="0" indent="-171450">
              <a:buFont typeface="Arial" panose="020B0604020202020204" pitchFamily="34" charset="0"/>
              <a:buChar char="•"/>
            </a:pPr>
            <a:r>
              <a:rPr lang="en-US" dirty="0"/>
              <a:t>Accessed through common platform</a:t>
            </a:r>
            <a:endParaRPr lang="en-US" dirty="0">
              <a:latin typeface="Calibri" panose="020F0502020204030204" pitchFamily="34" charset="0"/>
              <a:cs typeface="Calibri" panose="020F0502020204030204" pitchFamily="34" charset="0"/>
            </a:endParaRPr>
          </a:p>
          <a:p>
            <a:r>
              <a:rPr lang="en-US" dirty="0"/>
              <a:t>- Grant projects – as-built data exchange</a:t>
            </a:r>
          </a:p>
        </p:txBody>
      </p:sp>
      <p:sp>
        <p:nvSpPr>
          <p:cNvPr id="4" name="Slide Number Placeholder 3"/>
          <p:cNvSpPr>
            <a:spLocks noGrp="1"/>
          </p:cNvSpPr>
          <p:nvPr>
            <p:ph type="sldNum" sz="quarter" idx="5"/>
          </p:nvPr>
        </p:nvSpPr>
        <p:spPr/>
        <p:txBody>
          <a:bodyPr/>
          <a:lstStyle/>
          <a:p>
            <a:fld id="{C37D7554-D10C-4E29-B8E6-BB7111FA614F}" type="slidenum">
              <a:rPr lang="en-US" smtClean="0"/>
              <a:t>67</a:t>
            </a:fld>
            <a:endParaRPr lang="en-US" dirty="0"/>
          </a:p>
        </p:txBody>
      </p:sp>
    </p:spTree>
    <p:extLst>
      <p:ext uri="{BB962C8B-B14F-4D97-AF65-F5344CB8AC3E}">
        <p14:creationId xmlns:p14="http://schemas.microsoft.com/office/powerpoint/2010/main" val="38927429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Noon – 1pm</a:t>
            </a:r>
          </a:p>
          <a:p>
            <a:r>
              <a:rPr lang="en-US" dirty="0"/>
              <a:t>Time for interactive question &amp; answer on any utility related topic.</a:t>
            </a:r>
          </a:p>
          <a:p>
            <a:r>
              <a:rPr lang="en-US" dirty="0"/>
              <a:t>Mic that we’ll pass around so everyone can hear the questions / and answers.</a:t>
            </a:r>
          </a:p>
          <a:p>
            <a:r>
              <a:rPr lang="en-US" dirty="0"/>
              <a:t>Following lunch, we’ll have breakout sessions</a:t>
            </a:r>
          </a:p>
          <a:p>
            <a:pPr marL="171450" indent="-171450">
              <a:buFont typeface="Arial" panose="020B0604020202020204" pitchFamily="34" charset="0"/>
              <a:buChar char="•"/>
            </a:pPr>
            <a:r>
              <a:rPr lang="en-US" dirty="0"/>
              <a:t>Plan reading &amp; work plan requirements</a:t>
            </a:r>
          </a:p>
          <a:p>
            <a:pPr marL="171450" indent="-171450">
              <a:buFont typeface="Arial" panose="020B0604020202020204" pitchFamily="34" charset="0"/>
              <a:buChar char="•"/>
            </a:pPr>
            <a:r>
              <a:rPr lang="en-US" dirty="0"/>
              <a:t>Electronic permitting system</a:t>
            </a:r>
          </a:p>
          <a:p>
            <a:pPr marL="171450" indent="-171450">
              <a:buFont typeface="Arial" panose="020B0604020202020204" pitchFamily="34" charset="0"/>
              <a:buChar char="•"/>
            </a:pPr>
            <a:r>
              <a:rPr lang="en-US" dirty="0"/>
              <a:t>PPMS/Masterworks workshop</a:t>
            </a:r>
          </a:p>
        </p:txBody>
      </p:sp>
      <p:sp>
        <p:nvSpPr>
          <p:cNvPr id="4" name="Slide Number Placeholder 3"/>
          <p:cNvSpPr>
            <a:spLocks noGrp="1"/>
          </p:cNvSpPr>
          <p:nvPr>
            <p:ph type="sldNum" sz="quarter" idx="5"/>
          </p:nvPr>
        </p:nvSpPr>
        <p:spPr/>
        <p:txBody>
          <a:bodyPr/>
          <a:lstStyle/>
          <a:p>
            <a:fld id="{C37D7554-D10C-4E29-B8E6-BB7111FA614F}" type="slidenum">
              <a:rPr lang="en-US" smtClean="0"/>
              <a:t>68</a:t>
            </a:fld>
            <a:endParaRPr lang="en-US" dirty="0"/>
          </a:p>
        </p:txBody>
      </p:sp>
    </p:spTree>
    <p:extLst>
      <p:ext uri="{BB962C8B-B14F-4D97-AF65-F5344CB8AC3E}">
        <p14:creationId xmlns:p14="http://schemas.microsoft.com/office/powerpoint/2010/main" val="11216064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69</a:t>
            </a:fld>
            <a:endParaRPr lang="en-US" dirty="0"/>
          </a:p>
        </p:txBody>
      </p:sp>
    </p:spTree>
    <p:extLst>
      <p:ext uri="{BB962C8B-B14F-4D97-AF65-F5344CB8AC3E}">
        <p14:creationId xmlns:p14="http://schemas.microsoft.com/office/powerpoint/2010/main" val="31409040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2pm break – back in 15 minutes – or back by 2:15</a:t>
            </a:r>
          </a:p>
        </p:txBody>
      </p:sp>
      <p:sp>
        <p:nvSpPr>
          <p:cNvPr id="4" name="Slide Number Placeholder 3"/>
          <p:cNvSpPr>
            <a:spLocks noGrp="1"/>
          </p:cNvSpPr>
          <p:nvPr>
            <p:ph type="sldNum" sz="quarter" idx="5"/>
          </p:nvPr>
        </p:nvSpPr>
        <p:spPr/>
        <p:txBody>
          <a:bodyPr/>
          <a:lstStyle/>
          <a:p>
            <a:fld id="{C37D7554-D10C-4E29-B8E6-BB7111FA614F}" type="slidenum">
              <a:rPr lang="en-US" smtClean="0"/>
              <a:t>70</a:t>
            </a:fld>
            <a:endParaRPr lang="en-US" dirty="0"/>
          </a:p>
        </p:txBody>
      </p:sp>
    </p:spTree>
    <p:extLst>
      <p:ext uri="{BB962C8B-B14F-4D97-AF65-F5344CB8AC3E}">
        <p14:creationId xmlns:p14="http://schemas.microsoft.com/office/powerpoint/2010/main" val="36841009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71</a:t>
            </a:fld>
            <a:endParaRPr lang="en-US" dirty="0"/>
          </a:p>
        </p:txBody>
      </p:sp>
    </p:spTree>
    <p:extLst>
      <p:ext uri="{BB962C8B-B14F-4D97-AF65-F5344CB8AC3E}">
        <p14:creationId xmlns:p14="http://schemas.microsoft.com/office/powerpoint/2010/main" val="16198104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brings us to the end of our meeting today.</a:t>
            </a:r>
          </a:p>
          <a:p>
            <a:r>
              <a:rPr lang="en-US" dirty="0"/>
              <a:t>Thank you for attending today and participating in the Q &amp; A lunch and breakout sessions.</a:t>
            </a:r>
          </a:p>
          <a:p>
            <a:r>
              <a:rPr lang="en-US" dirty="0"/>
              <a:t>I’d like to ask you a question before you leave.</a:t>
            </a:r>
          </a:p>
          <a:p>
            <a:pPr marL="0" indent="0">
              <a:buFont typeface="+mj-lt"/>
              <a:buNone/>
            </a:pPr>
            <a:r>
              <a:rPr lang="en-US" b="1" dirty="0"/>
              <a:t>What was one thing you learned today that you didn’t know before you got here?</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72</a:t>
            </a:fld>
            <a:endParaRPr lang="en-US" dirty="0"/>
          </a:p>
        </p:txBody>
      </p:sp>
    </p:spTree>
    <p:extLst>
      <p:ext uri="{BB962C8B-B14F-4D97-AF65-F5344CB8AC3E}">
        <p14:creationId xmlns:p14="http://schemas.microsoft.com/office/powerpoint/2010/main" val="4181440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73</a:t>
            </a:fld>
            <a:endParaRPr lang="en-US" dirty="0"/>
          </a:p>
        </p:txBody>
      </p:sp>
    </p:spTree>
    <p:extLst>
      <p:ext uri="{BB962C8B-B14F-4D97-AF65-F5344CB8AC3E}">
        <p14:creationId xmlns:p14="http://schemas.microsoft.com/office/powerpoint/2010/main" val="2960625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3173326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189155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the work we do falls under IAC 761 Chapter 115</a:t>
            </a:r>
          </a:p>
          <a:p>
            <a:r>
              <a:rPr lang="en-US" dirty="0"/>
              <a:t>Project Coordination – Point25</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58582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1005840" y="1920240"/>
            <a:ext cx="10147936" cy="3752963"/>
          </a:xfrm>
          <a:prstGeom prst="rect">
            <a:avLst/>
          </a:prstGeom>
        </p:spPr>
        <p:txBody>
          <a:bodyPr/>
          <a:lstStyle>
            <a:lvl1pPr marL="285750" indent="-285750">
              <a:lnSpc>
                <a:spcPct val="100000"/>
              </a:lnSpc>
              <a:spcBef>
                <a:spcPts val="1200"/>
              </a:spcBef>
              <a:spcAft>
                <a:spcPts val="0"/>
              </a:spcAft>
              <a:buFont typeface="Arial" panose="020B0604020202020204" pitchFamily="34" charset="0"/>
              <a:buChar char="•"/>
              <a:defRPr sz="1800" spc="50" baseline="0">
                <a:solidFill>
                  <a:schemeClr val="tx1"/>
                </a:solidFill>
                <a:latin typeface="Calibri" panose="020F0502020204030204" pitchFamily="34" charset="0"/>
                <a:cs typeface="Calibri" panose="020F0502020204030204" pitchFamily="34" charset="0"/>
              </a:defRPr>
            </a:lvl1pPr>
            <a:lvl2pPr marL="569913" indent="-225425">
              <a:spcBef>
                <a:spcPts val="600"/>
              </a:spcBef>
              <a:spcAft>
                <a:spcPts val="0"/>
              </a:spcAft>
              <a:buFont typeface="Arial" panose="020B0604020202020204" pitchFamily="34" charset="0"/>
              <a:buChar char="•"/>
              <a:defRPr sz="1600">
                <a:latin typeface="Calibri" panose="020F0502020204030204" pitchFamily="34" charset="0"/>
                <a:cs typeface="Calibri" panose="020F0502020204030204" pitchFamily="34" charset="0"/>
              </a:defRPr>
            </a:lvl2pPr>
            <a:lvl3pPr marL="801688" indent="-231775">
              <a:spcBef>
                <a:spcPts val="600"/>
              </a:spcBef>
              <a:spcAft>
                <a:spcPts val="0"/>
              </a:spcAft>
              <a:buFont typeface="Arial" panose="020B0604020202020204" pitchFamily="34" charset="0"/>
              <a:buChar char="•"/>
              <a:defRPr sz="1400">
                <a:latin typeface="Calibri" panose="020F0502020204030204" pitchFamily="34" charset="0"/>
                <a:cs typeface="Calibri" panose="020F0502020204030204" pitchFamily="34" charset="0"/>
              </a:defRPr>
            </a:lvl3pPr>
          </a:lstStyle>
          <a:p>
            <a:pPr lvl="0"/>
            <a:r>
              <a:rPr lang="en-US" dirty="0"/>
              <a:t>Click to add text</a:t>
            </a:r>
          </a:p>
          <a:p>
            <a:pPr lvl="1"/>
            <a:r>
              <a:rPr lang="en-US" dirty="0"/>
              <a:t>Click to add text</a:t>
            </a:r>
          </a:p>
          <a:p>
            <a:pPr lvl="2"/>
            <a:r>
              <a:rPr lang="en-US" dirty="0"/>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1005840" y="1005840"/>
            <a:ext cx="10147935" cy="574222"/>
          </a:xfrm>
          <a:prstGeom prst="rect">
            <a:avLst/>
          </a:prstGeom>
        </p:spPr>
        <p:txBody>
          <a:bodyPr anchor="b"/>
          <a:lstStyle>
            <a:lvl1pPr marL="0" indent="0">
              <a:buNone/>
              <a:defRPr sz="3200" b="1" spc="5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Here</a:t>
            </a:r>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503212" y="6356350"/>
            <a:ext cx="3249922"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150" baseline="0" dirty="0">
                <a:latin typeface="Calibri" panose="020F0502020204030204" pitchFamily="34" charset="0"/>
                <a:cs typeface="Calibri" panose="020F0502020204030204" pitchFamily="34" charset="0"/>
              </a:rPr>
              <a:t>2024 Annual DOT Utility Meeting</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10510344" y="6356350"/>
            <a:ext cx="1178419"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pc="150" baseline="0" smtClean="0">
                <a:latin typeface="Calibri" panose="020F0502020204030204" pitchFamily="34" charset="0"/>
                <a:cs typeface="Calibri" panose="020F0502020204030204" pitchFamily="34" charset="0"/>
              </a:rPr>
              <a:pPr/>
              <a:t>‹#›</a:t>
            </a:fld>
            <a:endParaRPr lang="en-US" spc="150"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42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30175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58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4687613" y="0"/>
            <a:ext cx="7504387"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4687612"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B664FB46-1C0D-83F3-05F9-7041C7EE16E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369473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4687613" y="0"/>
            <a:ext cx="750411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4687888"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54BEAE93-54CB-8FB0-EAF0-E5A25D170A6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3619391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4687613" y="0"/>
            <a:ext cx="750411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4687888"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89155848-0C99-1042-B0B6-08480A00FFF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31058470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4687613" y="0"/>
            <a:ext cx="750411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4687612"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227FC624-D4D1-9AFF-63B9-78F4572A1E7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1096096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62744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2091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7410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54E74DE-D9A6-8BE3-B8A9-4AACD9ABFA1F}"/>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9982200" y="136525"/>
            <a:ext cx="1914529" cy="480228"/>
          </a:xfrm>
          <a:prstGeom prst="rect">
            <a:avLst/>
          </a:prstGeom>
        </p:spPr>
      </p:pic>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503212" y="6356350"/>
            <a:ext cx="2921475" cy="365125"/>
          </a:xfrm>
          <a:prstGeom prst="rect">
            <a:avLst/>
          </a:prstGeom>
        </p:spPr>
        <p:txBody>
          <a:bodyPr lIns="0" rIns="0" anchor="ctr"/>
          <a:lstStyle>
            <a:lvl1pPr algn="l">
              <a:defRPr sz="800" spc="150" baseline="0">
                <a:solidFill>
                  <a:schemeClr val="bg1"/>
                </a:solidFill>
              </a:defRPr>
            </a:lvl1pPr>
          </a:lstStyle>
          <a:p>
            <a:r>
              <a:rPr lang="en-US" dirty="0"/>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10510344" y="6356350"/>
            <a:ext cx="1178419" cy="365125"/>
          </a:xfrm>
          <a:prstGeom prst="rect">
            <a:avLst/>
          </a:prstGeom>
        </p:spPr>
        <p:txBody>
          <a:bodyPr lIns="0" rIns="0" anchor="ctr"/>
          <a:lstStyle>
            <a:lvl1pPr algn="r">
              <a:defRPr sz="800" spc="150"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0" r:id="rId3"/>
    <p:sldLayoutId id="2147483681" r:id="rId4"/>
    <p:sldLayoutId id="2147483682" r:id="rId5"/>
    <p:sldLayoutId id="2147483683" r:id="rId6"/>
    <p:sldLayoutId id="2147483655" r:id="rId7"/>
    <p:sldLayoutId id="2147483668" r:id="rId8"/>
    <p:sldLayoutId id="2147483669" r:id="rId9"/>
    <p:sldLayoutId id="2147483670"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iowadot.gov/rightofway/Utility-Accommodation-and-Coordination"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4.xml"/><Relationship Id="rId7" Type="http://schemas.openxmlformats.org/officeDocument/2006/relationships/image" Target="../media/image14.sv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2.sv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12.sv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9">
            <a:extLst>
              <a:ext uri="{FF2B5EF4-FFF2-40B4-BE49-F238E27FC236}">
                <a16:creationId xmlns:a16="http://schemas.microsoft.com/office/drawing/2014/main" id="{71399701-353F-22EB-42A6-506D7450D4E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1503" y="-3167"/>
            <a:ext cx="12223501" cy="6600042"/>
          </a:xfrm>
          <a:prstGeom prst="rect">
            <a:avLst/>
          </a:prstGeom>
        </p:spPr>
      </p:pic>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23348" y="3428999"/>
            <a:ext cx="12215347" cy="3274415"/>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dirty="0"/>
          </a:p>
        </p:txBody>
      </p:sp>
      <p:sp>
        <p:nvSpPr>
          <p:cNvPr id="17" name="Title Placeholder 1">
            <a:extLst>
              <a:ext uri="{FF2B5EF4-FFF2-40B4-BE49-F238E27FC236}">
                <a16:creationId xmlns:a16="http://schemas.microsoft.com/office/drawing/2014/main" id="{FD603461-FEA5-815F-B639-A68B57939682}"/>
              </a:ext>
            </a:extLst>
          </p:cNvPr>
          <p:cNvSpPr txBox="1">
            <a:spLocks noChangeArrowheads="1"/>
          </p:cNvSpPr>
          <p:nvPr/>
        </p:nvSpPr>
        <p:spPr bwMode="auto">
          <a:xfrm>
            <a:off x="-23349" y="4354548"/>
            <a:ext cx="12215348" cy="64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4400" b="1" dirty="0">
                <a:solidFill>
                  <a:schemeClr val="bg1"/>
                </a:solidFill>
                <a:latin typeface="+mj-lt"/>
                <a:ea typeface="Roboto Slab" pitchFamily="2" charset="0"/>
                <a:cs typeface="Roboto Slab" pitchFamily="2" charset="0"/>
              </a:rPr>
              <a:t>Annual DOT Utility Meeting</a:t>
            </a:r>
          </a:p>
        </p:txBody>
      </p:sp>
      <p:sp>
        <p:nvSpPr>
          <p:cNvPr id="19" name="Text Placeholder 2">
            <a:extLst>
              <a:ext uri="{FF2B5EF4-FFF2-40B4-BE49-F238E27FC236}">
                <a16:creationId xmlns:a16="http://schemas.microsoft.com/office/drawing/2014/main" id="{5ECEC6BD-4218-D50A-8F38-D4D2DFD6DF64}"/>
              </a:ext>
            </a:extLst>
          </p:cNvPr>
          <p:cNvSpPr txBox="1">
            <a:spLocks noChangeArrowheads="1"/>
          </p:cNvSpPr>
          <p:nvPr/>
        </p:nvSpPr>
        <p:spPr bwMode="auto">
          <a:xfrm>
            <a:off x="-15195" y="5077839"/>
            <a:ext cx="12215347" cy="48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Bef>
                <a:spcPts val="2000"/>
              </a:spcBef>
              <a:buFont typeface="Arial" panose="020B0604020202020204" pitchFamily="34" charset="0"/>
              <a:buNone/>
            </a:pPr>
            <a:r>
              <a:rPr lang="en-US" altLang="en-US" sz="2800" b="1" dirty="0">
                <a:solidFill>
                  <a:schemeClr val="bg1"/>
                </a:solidFill>
                <a:latin typeface="Roboto Slab" pitchFamily="2" charset="0"/>
                <a:ea typeface="Roboto Slab" pitchFamily="2" charset="0"/>
                <a:cs typeface="PT Sans" panose="020B0503020203020204" pitchFamily="34" charset="0"/>
              </a:rPr>
              <a:t>2024 | Gateway Hotel – Ames, IA</a:t>
            </a:r>
          </a:p>
        </p:txBody>
      </p:sp>
      <p:cxnSp>
        <p:nvCxnSpPr>
          <p:cNvPr id="20" name="Straight Connector 19">
            <a:extLst>
              <a:ext uri="{FF2B5EF4-FFF2-40B4-BE49-F238E27FC236}">
                <a16:creationId xmlns:a16="http://schemas.microsoft.com/office/drawing/2014/main" id="{77842182-EE84-12E6-1390-BC1DD14536F0}"/>
              </a:ext>
            </a:extLst>
          </p:cNvPr>
          <p:cNvCxnSpPr/>
          <p:nvPr/>
        </p:nvCxnSpPr>
        <p:spPr>
          <a:xfrm>
            <a:off x="5678606" y="5757691"/>
            <a:ext cx="807753"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5A0B7E08-2A36-D1A7-ED69-6D2568EEEFA8}"/>
              </a:ext>
            </a:extLst>
          </p:cNvPr>
          <p:cNvSpPr txBox="1">
            <a:spLocks noChangeArrowheads="1"/>
          </p:cNvSpPr>
          <p:nvPr/>
        </p:nvSpPr>
        <p:spPr bwMode="auto">
          <a:xfrm>
            <a:off x="22356764" y="6259280"/>
            <a:ext cx="856250" cy="20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spcBef>
                <a:spcPts val="2000"/>
              </a:spcBef>
              <a:buFont typeface="Arial" panose="020B0604020202020204" pitchFamily="34" charset="0"/>
              <a:buNone/>
            </a:pPr>
            <a:r>
              <a:rPr lang="en-US" altLang="en-US" sz="2400" dirty="0">
                <a:solidFill>
                  <a:schemeClr val="bg1"/>
                </a:solidFill>
                <a:latin typeface="PT Sans" panose="020B0503020203020204" pitchFamily="34" charset="0"/>
                <a:ea typeface="PT Sans" panose="020B0503020203020204" pitchFamily="34" charset="0"/>
                <a:cs typeface="PT Sans" panose="020B0503020203020204" pitchFamily="34" charset="0"/>
              </a:rPr>
              <a:t>3/2/2023</a:t>
            </a:r>
          </a:p>
        </p:txBody>
      </p: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349" y="5851519"/>
            <a:ext cx="12223501" cy="1006481"/>
          </a:xfrm>
          <a:prstGeom prst="rect">
            <a:avLst/>
          </a:prstGeom>
        </p:spPr>
      </p:pic>
      <p:sp>
        <p:nvSpPr>
          <p:cNvPr id="22" name="Text Placeholder 2">
            <a:extLst>
              <a:ext uri="{FF2B5EF4-FFF2-40B4-BE49-F238E27FC236}">
                <a16:creationId xmlns:a16="http://schemas.microsoft.com/office/drawing/2014/main" id="{59AF3B16-3FC2-FE84-6EFE-7C8664AE9746}"/>
              </a:ext>
            </a:extLst>
          </p:cNvPr>
          <p:cNvSpPr txBox="1">
            <a:spLocks noChangeArrowheads="1"/>
          </p:cNvSpPr>
          <p:nvPr/>
        </p:nvSpPr>
        <p:spPr bwMode="auto">
          <a:xfrm>
            <a:off x="499729" y="6157651"/>
            <a:ext cx="2138696" cy="60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2000"/>
              </a:spcBef>
              <a:spcAft>
                <a:spcPts val="600"/>
              </a:spcAft>
              <a:buFont typeface="Arial" panose="020B0604020202020204" pitchFamily="34" charset="0"/>
              <a:buNone/>
            </a:pPr>
            <a:r>
              <a:rPr lang="en-US" altLang="en-US" sz="1200" dirty="0">
                <a:solidFill>
                  <a:schemeClr val="bg1"/>
                </a:solidFill>
                <a:latin typeface="+mn-lt"/>
                <a:ea typeface="PT Sans" panose="020B0503020203020204" pitchFamily="34" charset="0"/>
                <a:cs typeface="PT Sans" panose="020B0503020203020204" pitchFamily="34" charset="0"/>
              </a:rPr>
              <a:t>Deanne Popp</a:t>
            </a:r>
          </a:p>
          <a:p>
            <a:pPr eaLnBrk="1" hangingPunct="1">
              <a:spcAft>
                <a:spcPts val="600"/>
              </a:spcAft>
              <a:buFont typeface="Arial" panose="020B0604020202020204" pitchFamily="34" charset="0"/>
              <a:buNone/>
            </a:pPr>
            <a:r>
              <a:rPr lang="en-US" altLang="en-US" sz="1200" dirty="0">
                <a:solidFill>
                  <a:schemeClr val="bg1"/>
                </a:solidFill>
                <a:latin typeface="+mn-lt"/>
                <a:ea typeface="PT Sans" panose="020B0503020203020204" pitchFamily="34" charset="0"/>
                <a:cs typeface="PT Sans" panose="020B0503020203020204" pitchFamily="34" charset="0"/>
              </a:rPr>
              <a:t>Utility Program Administrator</a:t>
            </a:r>
          </a:p>
        </p:txBody>
      </p:sp>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06144" y="5889997"/>
            <a:ext cx="2352679" cy="588170"/>
          </a:xfrm>
          <a:prstGeom prst="rect">
            <a:avLst/>
          </a:prstGeom>
        </p:spPr>
      </p:pic>
      <p:sp>
        <p:nvSpPr>
          <p:cNvPr id="2" name="Text Placeholder 2">
            <a:extLst>
              <a:ext uri="{FF2B5EF4-FFF2-40B4-BE49-F238E27FC236}">
                <a16:creationId xmlns:a16="http://schemas.microsoft.com/office/drawing/2014/main" id="{81C0747B-1E0F-1C17-3F2A-F9A51F93016E}"/>
              </a:ext>
            </a:extLst>
          </p:cNvPr>
          <p:cNvSpPr txBox="1">
            <a:spLocks noChangeArrowheads="1"/>
          </p:cNvSpPr>
          <p:nvPr/>
        </p:nvSpPr>
        <p:spPr bwMode="auto">
          <a:xfrm>
            <a:off x="10142198" y="6259280"/>
            <a:ext cx="1550072" cy="4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spcBef>
                <a:spcPts val="2000"/>
              </a:spcBef>
              <a:spcAft>
                <a:spcPts val="600"/>
              </a:spcAft>
              <a:buFont typeface="Arial" panose="020B0604020202020204" pitchFamily="34" charset="0"/>
              <a:buNone/>
            </a:pPr>
            <a:r>
              <a:rPr lang="en-US" altLang="en-US" sz="1200" dirty="0">
                <a:solidFill>
                  <a:schemeClr val="bg1"/>
                </a:solidFill>
                <a:latin typeface="+mn-lt"/>
                <a:ea typeface="PT Sans" panose="020B0503020203020204" pitchFamily="34" charset="0"/>
                <a:cs typeface="PT Sans" panose="020B0503020203020204" pitchFamily="34" charset="0"/>
              </a:rPr>
              <a:t>February 29, 2024</a:t>
            </a:r>
          </a:p>
        </p:txBody>
      </p:sp>
    </p:spTree>
    <p:custDataLst>
      <p:tags r:id="rId1"/>
    </p:custDataLst>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EE9B4-0335-5880-06A1-9D07CFCED9B7}"/>
              </a:ext>
            </a:extLst>
          </p:cNvPr>
          <p:cNvPicPr>
            <a:picLocks noChangeAspect="1"/>
          </p:cNvPicPr>
          <p:nvPr/>
        </p:nvPicPr>
        <p:blipFill>
          <a:blip r:embed="rId2"/>
          <a:stretch>
            <a:fillRect/>
          </a:stretch>
        </p:blipFill>
        <p:spPr>
          <a:xfrm>
            <a:off x="579722" y="0"/>
            <a:ext cx="9025956" cy="6858000"/>
          </a:xfrm>
          <a:prstGeom prst="rect">
            <a:avLst/>
          </a:prstGeom>
        </p:spPr>
      </p:pic>
    </p:spTree>
    <p:extLst>
      <p:ext uri="{BB962C8B-B14F-4D97-AF65-F5344CB8AC3E}">
        <p14:creationId xmlns:p14="http://schemas.microsoft.com/office/powerpoint/2010/main" val="121991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1005840" y="1005840"/>
            <a:ext cx="10147936" cy="5055326"/>
          </a:xfrm>
          <a:prstGeom prst="rect">
            <a:avLst/>
          </a:prstGeom>
        </p:spPr>
        <p:txBody>
          <a:bodyPr lIns="0"/>
          <a:lstStyle/>
          <a:p>
            <a:pPr marL="0" indent="0">
              <a:lnSpc>
                <a:spcPct val="90000"/>
              </a:lnSpc>
              <a:spcBef>
                <a:spcPts val="0"/>
              </a:spcBef>
              <a:buNone/>
            </a:pPr>
            <a:r>
              <a:rPr lang="en-US" sz="3200" b="1" dirty="0">
                <a:solidFill>
                  <a:schemeClr val="accent1"/>
                </a:solidFill>
                <a:latin typeface="+mj-lt"/>
              </a:rPr>
              <a:t>Field Offices</a:t>
            </a:r>
          </a:p>
          <a:p>
            <a:pPr marL="0" indent="0">
              <a:lnSpc>
                <a:spcPct val="90000"/>
              </a:lnSpc>
              <a:spcBef>
                <a:spcPts val="0"/>
              </a:spcBef>
              <a:buNone/>
            </a:pPr>
            <a:endParaRPr lang="en-US" sz="3200" b="1" dirty="0">
              <a:solidFill>
                <a:schemeClr val="accent1"/>
              </a:solidFill>
              <a:latin typeface="+mj-lt"/>
            </a:endParaRPr>
          </a:p>
          <a:p>
            <a:pPr marL="0" indent="0">
              <a:lnSpc>
                <a:spcPct val="90000"/>
              </a:lnSpc>
              <a:spcBef>
                <a:spcPts val="0"/>
              </a:spcBef>
              <a:buNone/>
            </a:pPr>
            <a:r>
              <a:rPr lang="en-US" sz="3200" b="1" dirty="0">
                <a:solidFill>
                  <a:schemeClr val="accent1"/>
                </a:solidFill>
                <a:latin typeface="+mj-lt"/>
              </a:rPr>
              <a:t>Engineering Operations Technicians (EOTs)</a:t>
            </a:r>
          </a:p>
          <a:p>
            <a:pPr marL="0" indent="0">
              <a:spcBef>
                <a:spcPts val="0"/>
              </a:spcBef>
              <a:buNone/>
            </a:pPr>
            <a:endParaRPr lang="en-US" sz="2000" b="1" dirty="0">
              <a:solidFill>
                <a:schemeClr val="accent3"/>
              </a:solidFill>
              <a:latin typeface="Roboto Slab" pitchFamily="2" charset="0"/>
              <a:ea typeface="Roboto Slab" pitchFamily="2" charset="0"/>
            </a:endParaRPr>
          </a:p>
          <a:p>
            <a:pPr marL="0" indent="0">
              <a:spcBef>
                <a:spcPts val="1800"/>
              </a:spcBef>
              <a:spcAft>
                <a:spcPts val="450"/>
              </a:spcAft>
              <a:buNone/>
            </a:pPr>
            <a:r>
              <a:rPr lang="en-US" sz="2000" b="1" dirty="0">
                <a:solidFill>
                  <a:schemeClr val="accent3"/>
                </a:solidFill>
                <a:latin typeface="Roboto Slab" pitchFamily="2" charset="0"/>
                <a:ea typeface="Roboto Slab" pitchFamily="2" charset="0"/>
              </a:rPr>
              <a:t>16 locations across the state</a:t>
            </a:r>
          </a:p>
          <a:p>
            <a:pPr>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Permit review, approval &amp; issuance</a:t>
            </a:r>
          </a:p>
          <a:p>
            <a:pPr>
              <a:spcBef>
                <a:spcPts val="0"/>
              </a:spcBef>
              <a:buFont typeface="Arial" panose="020B0604020202020204" pitchFamily="34" charset="0"/>
              <a:buChar char="•"/>
            </a:pPr>
            <a:r>
              <a:rPr lang="en-US" sz="2000" dirty="0"/>
              <a:t>Access, utility accommodation, work on right of way</a:t>
            </a:r>
            <a:endParaRPr lang="en-US" sz="2000" dirty="0">
              <a:latin typeface="Calibri" panose="020F0502020204030204" pitchFamily="34" charset="0"/>
              <a:cs typeface="Calibri" panose="020F0502020204030204" pitchFamily="34" charset="0"/>
            </a:endParaRPr>
          </a:p>
          <a:p>
            <a:pPr>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Project coordination assistance</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005840"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4C02C24-44D8-7005-5A76-8C6413379F5D}"/>
              </a:ext>
            </a:extLst>
          </p:cNvPr>
          <p:cNvSpPr/>
          <p:nvPr/>
        </p:nvSpPr>
        <p:spPr>
          <a:xfrm>
            <a:off x="9987929" y="4379678"/>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4" name="Rectangle 3" descr="Marker">
            <a:extLst>
              <a:ext uri="{FF2B5EF4-FFF2-40B4-BE49-F238E27FC236}">
                <a16:creationId xmlns:a16="http://schemas.microsoft.com/office/drawing/2014/main" id="{D0555062-E751-88A7-79A6-CA29E68BF193}"/>
              </a:ext>
            </a:extLst>
          </p:cNvPr>
          <p:cNvSpPr/>
          <p:nvPr/>
        </p:nvSpPr>
        <p:spPr>
          <a:xfrm>
            <a:off x="10514304" y="4808350"/>
            <a:ext cx="1122187" cy="1122187"/>
          </a:xfrm>
          <a:prstGeom prst="rect">
            <a:avLst/>
          </a:prstGeom>
          <a:blipFill rotWithShape="1">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1907789"/>
              <a:satOff val="-43528"/>
              <a:lumOff val="16079"/>
              <a:alphaOff val="0"/>
            </a:schemeClr>
          </a:effectRef>
          <a:fontRef idx="minor">
            <a:schemeClr val="lt1"/>
          </a:fontRef>
        </p:style>
      </p:sp>
    </p:spTree>
    <p:custDataLst>
      <p:tags r:id="rId1"/>
    </p:custDataLst>
    <p:extLst>
      <p:ext uri="{BB962C8B-B14F-4D97-AF65-F5344CB8AC3E}">
        <p14:creationId xmlns:p14="http://schemas.microsoft.com/office/powerpoint/2010/main" val="2814441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0F0D6-92D7-6BF6-55B3-E13F82E98399}"/>
              </a:ext>
            </a:extLst>
          </p:cNvPr>
          <p:cNvSpPr txBox="1"/>
          <p:nvPr/>
        </p:nvSpPr>
        <p:spPr>
          <a:xfrm>
            <a:off x="2264" y="1890355"/>
            <a:ext cx="4685624" cy="1323439"/>
          </a:xfrm>
          <a:prstGeom prst="rect">
            <a:avLst/>
          </a:prstGeom>
          <a:noFill/>
        </p:spPr>
        <p:txBody>
          <a:bodyPr wrap="square" lIns="457200" rIns="365760" rtlCol="0" anchor="ctr">
            <a:spAutoFit/>
          </a:bodyPr>
          <a:lstStyle/>
          <a:p>
            <a:r>
              <a:rPr lang="en-US" sz="4000" b="1" spc="50" dirty="0">
                <a:solidFill>
                  <a:schemeClr val="bg1"/>
                </a:solidFill>
                <a:latin typeface="+mj-lt"/>
              </a:rPr>
              <a:t>Project Notifications</a:t>
            </a:r>
          </a:p>
        </p:txBody>
      </p:sp>
      <p:sp>
        <p:nvSpPr>
          <p:cNvPr id="8" name="TextBox 7">
            <a:extLst>
              <a:ext uri="{FF2B5EF4-FFF2-40B4-BE49-F238E27FC236}">
                <a16:creationId xmlns:a16="http://schemas.microsoft.com/office/drawing/2014/main" id="{6A3C507A-FFD2-9EEC-EE24-F46570F56C34}"/>
              </a:ext>
            </a:extLst>
          </p:cNvPr>
          <p:cNvSpPr txBox="1"/>
          <p:nvPr/>
        </p:nvSpPr>
        <p:spPr>
          <a:xfrm>
            <a:off x="0" y="3657600"/>
            <a:ext cx="4687888" cy="461665"/>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Point25 process</a:t>
            </a:r>
          </a:p>
        </p:txBody>
      </p:sp>
      <p:cxnSp>
        <p:nvCxnSpPr>
          <p:cNvPr id="9" name="Straight Connector 8">
            <a:extLst>
              <a:ext uri="{FF2B5EF4-FFF2-40B4-BE49-F238E27FC236}">
                <a16:creationId xmlns:a16="http://schemas.microsoft.com/office/drawing/2014/main" id="{AC65001B-234E-098D-CFC9-735E184308C2}"/>
              </a:ext>
            </a:extLst>
          </p:cNvPr>
          <p:cNvCxnSpPr/>
          <p:nvPr/>
        </p:nvCxnSpPr>
        <p:spPr>
          <a:xfrm>
            <a:off x="478098" y="3474720"/>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A39841FA-5F4B-0415-FD53-55C8FE42C03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p:blipFill>
        <p:spPr>
          <a:xfrm>
            <a:off x="4675188" y="0"/>
            <a:ext cx="7504112" cy="6858000"/>
          </a:xfrm>
        </p:spPr>
      </p:pic>
    </p:spTree>
    <p:extLst>
      <p:ext uri="{BB962C8B-B14F-4D97-AF65-F5344CB8AC3E}">
        <p14:creationId xmlns:p14="http://schemas.microsoft.com/office/powerpoint/2010/main" val="4196826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820E7F-76E7-1922-E1EA-CB9A1F354B74}"/>
              </a:ext>
            </a:extLst>
          </p:cNvPr>
          <p:cNvSpPr>
            <a:spLocks noGrp="1"/>
          </p:cNvSpPr>
          <p:nvPr>
            <p:ph sz="quarter" idx="16"/>
          </p:nvPr>
        </p:nvSpPr>
        <p:spPr/>
        <p:txBody>
          <a:bodyPr/>
          <a:lstStyle/>
          <a:p>
            <a:r>
              <a:rPr lang="en-US" dirty="0"/>
              <a:t>State highway projects</a:t>
            </a:r>
          </a:p>
          <a:p>
            <a:r>
              <a:rPr lang="en-US" dirty="0"/>
              <a:t>Sets forth requirements for all parties</a:t>
            </a:r>
          </a:p>
          <a:p>
            <a:r>
              <a:rPr lang="en-US" dirty="0"/>
              <a:t>Timing of notifications and required responses</a:t>
            </a:r>
          </a:p>
          <a:p>
            <a:r>
              <a:rPr lang="en-US" dirty="0"/>
              <a:t>Milestones for events tracked in PPMS/Masterworks</a:t>
            </a:r>
          </a:p>
          <a:p>
            <a:r>
              <a:rPr lang="en-US" dirty="0"/>
              <a:t>Non-responsive utility owners can be held liable for project delay claims</a:t>
            </a:r>
          </a:p>
          <a:p>
            <a:endParaRPr lang="en-US" dirty="0"/>
          </a:p>
          <a:p>
            <a:endParaRPr lang="en-US" b="1" dirty="0"/>
          </a:p>
        </p:txBody>
      </p:sp>
      <p:sp>
        <p:nvSpPr>
          <p:cNvPr id="3" name="Text Placeholder 2">
            <a:extLst>
              <a:ext uri="{FF2B5EF4-FFF2-40B4-BE49-F238E27FC236}">
                <a16:creationId xmlns:a16="http://schemas.microsoft.com/office/drawing/2014/main" id="{D234095B-B0EC-D312-DA14-7A6ADBBF0457}"/>
              </a:ext>
            </a:extLst>
          </p:cNvPr>
          <p:cNvSpPr>
            <a:spLocks noGrp="1"/>
          </p:cNvSpPr>
          <p:nvPr>
            <p:ph type="body" sz="quarter" idx="18"/>
          </p:nvPr>
        </p:nvSpPr>
        <p:spPr/>
        <p:txBody>
          <a:bodyPr/>
          <a:lstStyle/>
          <a:p>
            <a:r>
              <a:rPr lang="en-US" dirty="0"/>
              <a:t>IAC 761 Chapter 115.25 (Point25)</a:t>
            </a:r>
          </a:p>
        </p:txBody>
      </p:sp>
    </p:spTree>
    <p:extLst>
      <p:ext uri="{BB962C8B-B14F-4D97-AF65-F5344CB8AC3E}">
        <p14:creationId xmlns:p14="http://schemas.microsoft.com/office/powerpoint/2010/main" val="3576523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820E7F-76E7-1922-E1EA-CB9A1F354B74}"/>
              </a:ext>
            </a:extLst>
          </p:cNvPr>
          <p:cNvSpPr>
            <a:spLocks noGrp="1"/>
          </p:cNvSpPr>
          <p:nvPr>
            <p:ph sz="quarter" idx="16"/>
          </p:nvPr>
        </p:nvSpPr>
        <p:spPr>
          <a:xfrm>
            <a:off x="1005840" y="1920240"/>
            <a:ext cx="10147936" cy="3931920"/>
          </a:xfrm>
        </p:spPr>
        <p:txBody>
          <a:bodyPr/>
          <a:lstStyle/>
          <a:p>
            <a:r>
              <a:rPr lang="en-US" dirty="0"/>
              <a:t>Program and Project Management System (PPMS) | </a:t>
            </a:r>
            <a:r>
              <a:rPr lang="en-US" b="1" dirty="0"/>
              <a:t>Masterworks</a:t>
            </a:r>
          </a:p>
          <a:p>
            <a:r>
              <a:rPr lang="en-US" dirty="0"/>
              <a:t>Project funding and scheduling of tasks &amp; events</a:t>
            </a:r>
          </a:p>
          <a:p>
            <a:r>
              <a:rPr lang="en-US" dirty="0"/>
              <a:t>Various disciplines have their own events</a:t>
            </a:r>
          </a:p>
          <a:p>
            <a:r>
              <a:rPr lang="en-US" dirty="0"/>
              <a:t>Design events (D)</a:t>
            </a:r>
          </a:p>
          <a:p>
            <a:pPr lvl="1"/>
            <a:r>
              <a:rPr lang="en-US" dirty="0"/>
              <a:t>D00 – concept</a:t>
            </a:r>
          </a:p>
          <a:p>
            <a:pPr lvl="1"/>
            <a:r>
              <a:rPr lang="en-US" dirty="0"/>
              <a:t>D02 – field exam</a:t>
            </a:r>
          </a:p>
          <a:p>
            <a:r>
              <a:rPr lang="en-US" dirty="0"/>
              <a:t>Right of Way (R)</a:t>
            </a:r>
          </a:p>
          <a:p>
            <a:pPr lvl="1"/>
            <a:r>
              <a:rPr lang="en-US" dirty="0"/>
              <a:t>R01 – ROW layout</a:t>
            </a:r>
          </a:p>
          <a:p>
            <a:pPr lvl="1"/>
            <a:r>
              <a:rPr lang="en-US" dirty="0"/>
              <a:t>R02 – Appraisal</a:t>
            </a:r>
          </a:p>
          <a:p>
            <a:pPr lvl="1"/>
            <a:r>
              <a:rPr lang="en-US" dirty="0"/>
              <a:t>R03 – Acquisition</a:t>
            </a:r>
          </a:p>
          <a:p>
            <a:pPr lvl="1"/>
            <a:r>
              <a:rPr lang="en-US" dirty="0"/>
              <a:t>R04 - Relocation</a:t>
            </a:r>
          </a:p>
          <a:p>
            <a:endParaRPr lang="en-US" b="1" dirty="0"/>
          </a:p>
        </p:txBody>
      </p:sp>
      <p:sp>
        <p:nvSpPr>
          <p:cNvPr id="3" name="Text Placeholder 2">
            <a:extLst>
              <a:ext uri="{FF2B5EF4-FFF2-40B4-BE49-F238E27FC236}">
                <a16:creationId xmlns:a16="http://schemas.microsoft.com/office/drawing/2014/main" id="{D234095B-B0EC-D312-DA14-7A6ADBBF0457}"/>
              </a:ext>
            </a:extLst>
          </p:cNvPr>
          <p:cNvSpPr>
            <a:spLocks noGrp="1"/>
          </p:cNvSpPr>
          <p:nvPr>
            <p:ph type="body" sz="quarter" idx="18"/>
          </p:nvPr>
        </p:nvSpPr>
        <p:spPr/>
        <p:txBody>
          <a:bodyPr/>
          <a:lstStyle/>
          <a:p>
            <a:r>
              <a:rPr lang="en-US" dirty="0"/>
              <a:t>Milestones | project tracking</a:t>
            </a:r>
          </a:p>
        </p:txBody>
      </p:sp>
    </p:spTree>
    <p:extLst>
      <p:ext uri="{BB962C8B-B14F-4D97-AF65-F5344CB8AC3E}">
        <p14:creationId xmlns:p14="http://schemas.microsoft.com/office/powerpoint/2010/main" val="1962539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820E7F-76E7-1922-E1EA-CB9A1F354B74}"/>
              </a:ext>
            </a:extLst>
          </p:cNvPr>
          <p:cNvSpPr>
            <a:spLocks noGrp="1"/>
          </p:cNvSpPr>
          <p:nvPr>
            <p:ph sz="quarter" idx="16"/>
          </p:nvPr>
        </p:nvSpPr>
        <p:spPr/>
        <p:txBody>
          <a:bodyPr/>
          <a:lstStyle/>
          <a:p>
            <a:r>
              <a:rPr lang="en-US" dirty="0"/>
              <a:t>U00 – Investigation 		(0-10% design completion)</a:t>
            </a:r>
          </a:p>
          <a:p>
            <a:r>
              <a:rPr lang="en-US" dirty="0"/>
              <a:t>U01 – Major impacts 		(10% design completion)</a:t>
            </a:r>
          </a:p>
          <a:p>
            <a:r>
              <a:rPr lang="en-US" dirty="0"/>
              <a:t>U02 – Notification 		(30% design completion)</a:t>
            </a:r>
          </a:p>
          <a:p>
            <a:r>
              <a:rPr lang="en-US" dirty="0"/>
              <a:t>U03 – 1</a:t>
            </a:r>
            <a:r>
              <a:rPr lang="en-US" baseline="30000" dirty="0"/>
              <a:t>st</a:t>
            </a:r>
            <a:r>
              <a:rPr lang="en-US" dirty="0"/>
              <a:t> Plan submittal 		(60% design completion)</a:t>
            </a:r>
          </a:p>
          <a:p>
            <a:r>
              <a:rPr lang="en-US" dirty="0"/>
              <a:t>U04 – 2</a:t>
            </a:r>
            <a:r>
              <a:rPr lang="en-US" baseline="30000" dirty="0"/>
              <a:t>nd</a:t>
            </a:r>
            <a:r>
              <a:rPr lang="en-US" dirty="0"/>
              <a:t> plan submittal 	(90% design completion)</a:t>
            </a:r>
          </a:p>
          <a:p>
            <a:r>
              <a:rPr lang="en-US" dirty="0"/>
              <a:t>U05 – Agreement 		(60-90% design completion)</a:t>
            </a:r>
          </a:p>
          <a:p>
            <a:r>
              <a:rPr lang="en-US" dirty="0"/>
              <a:t>U06 – Notice to proceed 	(following all approvals)</a:t>
            </a:r>
          </a:p>
          <a:p>
            <a:r>
              <a:rPr lang="en-US" dirty="0"/>
              <a:t>U07 – Utility bid attachment	(relocation status in contract letting docs)</a:t>
            </a:r>
          </a:p>
          <a:p>
            <a:r>
              <a:rPr lang="en-US" dirty="0"/>
              <a:t>U10 – Utility clearance 		(relocation status for FHWA)</a:t>
            </a:r>
          </a:p>
          <a:p>
            <a:endParaRPr lang="en-US" b="1" dirty="0"/>
          </a:p>
        </p:txBody>
      </p:sp>
      <p:sp>
        <p:nvSpPr>
          <p:cNvPr id="3" name="Text Placeholder 2">
            <a:extLst>
              <a:ext uri="{FF2B5EF4-FFF2-40B4-BE49-F238E27FC236}">
                <a16:creationId xmlns:a16="http://schemas.microsoft.com/office/drawing/2014/main" id="{D234095B-B0EC-D312-DA14-7A6ADBBF0457}"/>
              </a:ext>
            </a:extLst>
          </p:cNvPr>
          <p:cNvSpPr>
            <a:spLocks noGrp="1"/>
          </p:cNvSpPr>
          <p:nvPr>
            <p:ph type="body" sz="quarter" idx="18"/>
          </p:nvPr>
        </p:nvSpPr>
        <p:spPr/>
        <p:txBody>
          <a:bodyPr/>
          <a:lstStyle/>
          <a:p>
            <a:r>
              <a:rPr lang="en-US" dirty="0"/>
              <a:t>Utility coordination | U events (current)</a:t>
            </a:r>
          </a:p>
        </p:txBody>
      </p:sp>
    </p:spTree>
    <p:extLst>
      <p:ext uri="{BB962C8B-B14F-4D97-AF65-F5344CB8AC3E}">
        <p14:creationId xmlns:p14="http://schemas.microsoft.com/office/powerpoint/2010/main" val="101846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303DA4-4469-4E42-21BC-B395EC260792}"/>
              </a:ext>
            </a:extLst>
          </p:cNvPr>
          <p:cNvSpPr>
            <a:spLocks noGrp="1"/>
          </p:cNvSpPr>
          <p:nvPr>
            <p:ph sz="quarter" idx="16"/>
          </p:nvPr>
        </p:nvSpPr>
        <p:spPr/>
        <p:txBody>
          <a:bodyPr/>
          <a:lstStyle/>
          <a:p>
            <a:r>
              <a:rPr lang="en-US" dirty="0"/>
              <a:t>Investigate – look for utility facilities within the project area</a:t>
            </a:r>
          </a:p>
          <a:p>
            <a:r>
              <a:rPr lang="en-US" dirty="0"/>
              <a:t>Identify – utility facility ownership in the project area</a:t>
            </a:r>
          </a:p>
          <a:p>
            <a:pPr lvl="1"/>
            <a:r>
              <a:rPr lang="en-US" spc="50" dirty="0"/>
              <a:t>Iowa One Call (Design Request)</a:t>
            </a:r>
          </a:p>
          <a:p>
            <a:pPr lvl="1"/>
            <a:r>
              <a:rPr lang="en-US" spc="50" dirty="0"/>
              <a:t>Field reviews</a:t>
            </a:r>
          </a:p>
          <a:p>
            <a:pPr lvl="1"/>
            <a:r>
              <a:rPr lang="en-US" spc="50" dirty="0"/>
              <a:t>Permit records</a:t>
            </a:r>
          </a:p>
          <a:p>
            <a:pPr lvl="1"/>
            <a:r>
              <a:rPr lang="en-US" spc="50" dirty="0"/>
              <a:t>Utility maps</a:t>
            </a:r>
          </a:p>
          <a:p>
            <a:pPr lvl="1"/>
            <a:r>
              <a:rPr lang="en-US" spc="50" dirty="0"/>
              <a:t>GIS – shared utility location data</a:t>
            </a:r>
          </a:p>
          <a:p>
            <a:r>
              <a:rPr lang="en-US" dirty="0"/>
              <a:t>Better decisions during design</a:t>
            </a:r>
          </a:p>
          <a:p>
            <a:endParaRPr lang="en-US" dirty="0"/>
          </a:p>
        </p:txBody>
      </p:sp>
      <p:sp>
        <p:nvSpPr>
          <p:cNvPr id="3" name="Text Placeholder 2">
            <a:extLst>
              <a:ext uri="{FF2B5EF4-FFF2-40B4-BE49-F238E27FC236}">
                <a16:creationId xmlns:a16="http://schemas.microsoft.com/office/drawing/2014/main" id="{8C8FAA5E-B3A1-1C11-D383-EFCEC0581D40}"/>
              </a:ext>
            </a:extLst>
          </p:cNvPr>
          <p:cNvSpPr>
            <a:spLocks noGrp="1"/>
          </p:cNvSpPr>
          <p:nvPr>
            <p:ph type="body" sz="quarter" idx="18"/>
          </p:nvPr>
        </p:nvSpPr>
        <p:spPr/>
        <p:txBody>
          <a:bodyPr/>
          <a:lstStyle/>
          <a:p>
            <a:r>
              <a:rPr lang="en-US" dirty="0"/>
              <a:t>U00 Event | investigation</a:t>
            </a:r>
          </a:p>
        </p:txBody>
      </p:sp>
    </p:spTree>
    <p:extLst>
      <p:ext uri="{BB962C8B-B14F-4D97-AF65-F5344CB8AC3E}">
        <p14:creationId xmlns:p14="http://schemas.microsoft.com/office/powerpoint/2010/main" val="3363584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303DA4-4469-4E42-21BC-B395EC260792}"/>
              </a:ext>
            </a:extLst>
          </p:cNvPr>
          <p:cNvSpPr>
            <a:spLocks noGrp="1"/>
          </p:cNvSpPr>
          <p:nvPr>
            <p:ph sz="quarter" idx="16"/>
          </p:nvPr>
        </p:nvSpPr>
        <p:spPr/>
        <p:txBody>
          <a:bodyPr/>
          <a:lstStyle/>
          <a:p>
            <a:r>
              <a:rPr lang="en-US" dirty="0"/>
              <a:t>Concept development (D00)</a:t>
            </a:r>
          </a:p>
          <a:p>
            <a:r>
              <a:rPr lang="en-US" dirty="0"/>
              <a:t>Look for the potential for impacts to facilities</a:t>
            </a:r>
          </a:p>
          <a:p>
            <a:r>
              <a:rPr lang="en-US" dirty="0"/>
              <a:t>Request more precise location information from utility owner</a:t>
            </a:r>
          </a:p>
          <a:p>
            <a:r>
              <a:rPr lang="en-US" dirty="0"/>
              <a:t>Provide the information to designers to lessen impacts</a:t>
            </a:r>
          </a:p>
          <a:p>
            <a:pPr lvl="1"/>
            <a:r>
              <a:rPr lang="en-US" spc="50" dirty="0"/>
              <a:t>Avoid </a:t>
            </a:r>
          </a:p>
          <a:p>
            <a:pPr lvl="1"/>
            <a:r>
              <a:rPr lang="en-US" spc="50" dirty="0"/>
              <a:t>Minimize </a:t>
            </a:r>
          </a:p>
          <a:p>
            <a:pPr lvl="1"/>
            <a:r>
              <a:rPr lang="en-US" spc="50" dirty="0"/>
              <a:t>Accommodate</a:t>
            </a:r>
          </a:p>
          <a:p>
            <a:r>
              <a:rPr lang="en-US" dirty="0"/>
              <a:t>Better decisions during design</a:t>
            </a:r>
          </a:p>
        </p:txBody>
      </p:sp>
      <p:sp>
        <p:nvSpPr>
          <p:cNvPr id="3" name="Text Placeholder 2">
            <a:extLst>
              <a:ext uri="{FF2B5EF4-FFF2-40B4-BE49-F238E27FC236}">
                <a16:creationId xmlns:a16="http://schemas.microsoft.com/office/drawing/2014/main" id="{8C8FAA5E-B3A1-1C11-D383-EFCEC0581D40}"/>
              </a:ext>
            </a:extLst>
          </p:cNvPr>
          <p:cNvSpPr>
            <a:spLocks noGrp="1"/>
          </p:cNvSpPr>
          <p:nvPr>
            <p:ph type="body" sz="quarter" idx="18"/>
          </p:nvPr>
        </p:nvSpPr>
        <p:spPr/>
        <p:txBody>
          <a:bodyPr/>
          <a:lstStyle/>
          <a:p>
            <a:r>
              <a:rPr lang="en-US" dirty="0"/>
              <a:t>U01 Event | utility impacts</a:t>
            </a:r>
          </a:p>
        </p:txBody>
      </p:sp>
    </p:spTree>
    <p:extLst>
      <p:ext uri="{BB962C8B-B14F-4D97-AF65-F5344CB8AC3E}">
        <p14:creationId xmlns:p14="http://schemas.microsoft.com/office/powerpoint/2010/main" val="3646953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303DA4-4469-4E42-21BC-B395EC260792}"/>
              </a:ext>
            </a:extLst>
          </p:cNvPr>
          <p:cNvSpPr>
            <a:spLocks noGrp="1"/>
          </p:cNvSpPr>
          <p:nvPr>
            <p:ph sz="quarter" idx="16"/>
          </p:nvPr>
        </p:nvSpPr>
        <p:spPr/>
        <p:txBody>
          <a:bodyPr/>
          <a:lstStyle/>
          <a:p>
            <a:pPr marL="285750" lvl="2" indent="-285750">
              <a:lnSpc>
                <a:spcPct val="100000"/>
              </a:lnSpc>
              <a:spcBef>
                <a:spcPts val="1200"/>
              </a:spcBef>
            </a:pPr>
            <a:r>
              <a:rPr lang="en-US" sz="1800" spc="50" dirty="0"/>
              <a:t>Completed Field Exam Plans – (D02 | 30% design completion)</a:t>
            </a:r>
          </a:p>
          <a:p>
            <a:pPr marL="285750" lvl="2" indent="-285750">
              <a:lnSpc>
                <a:spcPct val="100000"/>
              </a:lnSpc>
              <a:spcBef>
                <a:spcPts val="1200"/>
              </a:spcBef>
            </a:pPr>
            <a:r>
              <a:rPr lang="en-US" sz="1800" spc="50" dirty="0"/>
              <a:t>Request verification of facility locations (90 days to reply)</a:t>
            </a:r>
          </a:p>
          <a:p>
            <a:pPr marL="285750" lvl="2" indent="-285750">
              <a:lnSpc>
                <a:spcPct val="100000"/>
              </a:lnSpc>
              <a:spcBef>
                <a:spcPts val="1200"/>
              </a:spcBef>
            </a:pPr>
            <a:r>
              <a:rPr lang="en-US" sz="1800" spc="50" dirty="0"/>
              <a:t>Public ROW or private easement?</a:t>
            </a:r>
          </a:p>
          <a:p>
            <a:pPr marL="285750" lvl="2" indent="-285750">
              <a:lnSpc>
                <a:spcPct val="100000"/>
              </a:lnSpc>
              <a:spcBef>
                <a:spcPts val="1200"/>
              </a:spcBef>
            </a:pPr>
            <a:r>
              <a:rPr lang="en-US" sz="1800" spc="50" dirty="0"/>
              <a:t>If facilities ARE on private easement and relocation is necessary…</a:t>
            </a:r>
          </a:p>
          <a:p>
            <a:pPr lvl="1"/>
            <a:r>
              <a:rPr lang="en-US" spc="50" dirty="0"/>
              <a:t>Will company purchase their own replacement easement?</a:t>
            </a:r>
          </a:p>
          <a:p>
            <a:pPr lvl="1"/>
            <a:r>
              <a:rPr lang="en-US" spc="50" dirty="0"/>
              <a:t>Will company request DOT to purchase their replacement easement?</a:t>
            </a:r>
          </a:p>
        </p:txBody>
      </p:sp>
      <p:sp>
        <p:nvSpPr>
          <p:cNvPr id="3" name="Text Placeholder 2">
            <a:extLst>
              <a:ext uri="{FF2B5EF4-FFF2-40B4-BE49-F238E27FC236}">
                <a16:creationId xmlns:a16="http://schemas.microsoft.com/office/drawing/2014/main" id="{8C8FAA5E-B3A1-1C11-D383-EFCEC0581D40}"/>
              </a:ext>
            </a:extLst>
          </p:cNvPr>
          <p:cNvSpPr>
            <a:spLocks noGrp="1"/>
          </p:cNvSpPr>
          <p:nvPr>
            <p:ph type="body" sz="quarter" idx="18"/>
          </p:nvPr>
        </p:nvSpPr>
        <p:spPr/>
        <p:txBody>
          <a:bodyPr/>
          <a:lstStyle/>
          <a:p>
            <a:r>
              <a:rPr lang="en-US" dirty="0"/>
              <a:t>U02 Event | notification</a:t>
            </a:r>
          </a:p>
        </p:txBody>
      </p:sp>
    </p:spTree>
    <p:extLst>
      <p:ext uri="{BB962C8B-B14F-4D97-AF65-F5344CB8AC3E}">
        <p14:creationId xmlns:p14="http://schemas.microsoft.com/office/powerpoint/2010/main" val="1985611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303DA4-4469-4E42-21BC-B395EC260792}"/>
              </a:ext>
            </a:extLst>
          </p:cNvPr>
          <p:cNvSpPr>
            <a:spLocks noGrp="1"/>
          </p:cNvSpPr>
          <p:nvPr>
            <p:ph sz="quarter" idx="16"/>
          </p:nvPr>
        </p:nvSpPr>
        <p:spPr/>
        <p:txBody>
          <a:bodyPr/>
          <a:lstStyle/>
          <a:p>
            <a:pPr marL="285750" lvl="2" indent="-285750">
              <a:lnSpc>
                <a:spcPct val="100000"/>
              </a:lnSpc>
              <a:spcBef>
                <a:spcPts val="1200"/>
              </a:spcBef>
            </a:pPr>
            <a:r>
              <a:rPr lang="en-US" sz="1800" spc="50" dirty="0"/>
              <a:t>Completed road design (D05 | 60% design completion) </a:t>
            </a:r>
          </a:p>
          <a:p>
            <a:pPr marL="285750" lvl="2" indent="-285750">
              <a:lnSpc>
                <a:spcPct val="100000"/>
              </a:lnSpc>
              <a:spcBef>
                <a:spcPts val="1200"/>
              </a:spcBef>
            </a:pPr>
            <a:r>
              <a:rPr lang="en-US" sz="1800" spc="50" dirty="0"/>
              <a:t>Proposed new ROW layout (R01)</a:t>
            </a:r>
          </a:p>
          <a:p>
            <a:pPr marL="285750" lvl="2" indent="-285750">
              <a:lnSpc>
                <a:spcPct val="100000"/>
              </a:lnSpc>
              <a:spcBef>
                <a:spcPts val="1200"/>
              </a:spcBef>
            </a:pPr>
            <a:r>
              <a:rPr lang="en-US" sz="1800" spc="50" dirty="0"/>
              <a:t>All MUST reply whether impacted or not (90 days to reply)</a:t>
            </a:r>
          </a:p>
          <a:p>
            <a:pPr marL="285750" lvl="2" indent="-285750">
              <a:lnSpc>
                <a:spcPct val="100000"/>
              </a:lnSpc>
              <a:spcBef>
                <a:spcPts val="1200"/>
              </a:spcBef>
            </a:pPr>
            <a:r>
              <a:rPr lang="en-US" sz="1800" spc="50" dirty="0"/>
              <a:t>All </a:t>
            </a:r>
            <a:r>
              <a:rPr lang="en-US" sz="1800" b="1" u="sng" spc="50" dirty="0"/>
              <a:t>impacted</a:t>
            </a:r>
            <a:r>
              <a:rPr lang="en-US" sz="1800" spc="50" dirty="0"/>
              <a:t> companies must provide a relocation plan (same 90 days)</a:t>
            </a:r>
          </a:p>
        </p:txBody>
      </p:sp>
      <p:sp>
        <p:nvSpPr>
          <p:cNvPr id="3" name="Text Placeholder 2">
            <a:extLst>
              <a:ext uri="{FF2B5EF4-FFF2-40B4-BE49-F238E27FC236}">
                <a16:creationId xmlns:a16="http://schemas.microsoft.com/office/drawing/2014/main" id="{8C8FAA5E-B3A1-1C11-D383-EFCEC0581D40}"/>
              </a:ext>
            </a:extLst>
          </p:cNvPr>
          <p:cNvSpPr>
            <a:spLocks noGrp="1"/>
          </p:cNvSpPr>
          <p:nvPr>
            <p:ph type="body" sz="quarter" idx="18"/>
          </p:nvPr>
        </p:nvSpPr>
        <p:spPr/>
        <p:txBody>
          <a:bodyPr/>
          <a:lstStyle/>
          <a:p>
            <a:r>
              <a:rPr lang="en-US" dirty="0"/>
              <a:t>U03 Event | 1st plan submittal</a:t>
            </a:r>
          </a:p>
        </p:txBody>
      </p:sp>
    </p:spTree>
    <p:extLst>
      <p:ext uri="{BB962C8B-B14F-4D97-AF65-F5344CB8AC3E}">
        <p14:creationId xmlns:p14="http://schemas.microsoft.com/office/powerpoint/2010/main" val="83705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E8BD60-AC5F-1235-3197-FB9752AB823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6191216" y="631626"/>
            <a:ext cx="4908337" cy="5872645"/>
          </a:xfrm>
          <a:prstGeom prst="rect">
            <a:avLst/>
          </a:prstGeom>
        </p:spPr>
      </p:pic>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502287" y="631627"/>
            <a:ext cx="11184884" cy="60644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13015B8A-E089-6AD5-DF58-B83BBF55027A}"/>
              </a:ext>
            </a:extLst>
          </p:cNvPr>
          <p:cNvSpPr>
            <a:spLocks noGrp="1"/>
          </p:cNvSpPr>
          <p:nvPr>
            <p:ph type="body" sz="quarter" idx="18"/>
          </p:nvPr>
        </p:nvSpPr>
        <p:spPr>
          <a:xfrm>
            <a:off x="1605916" y="1283026"/>
            <a:ext cx="4099560" cy="574222"/>
          </a:xfrm>
        </p:spPr>
        <p:txBody>
          <a:bodyPr/>
          <a:lstStyle/>
          <a:p>
            <a:r>
              <a:rPr lang="en-US" dirty="0"/>
              <a:t>Agenda</a:t>
            </a:r>
          </a:p>
        </p:txBody>
      </p:sp>
      <p:pic>
        <p:nvPicPr>
          <p:cNvPr id="8" name="Graphic 7">
            <a:extLst>
              <a:ext uri="{FF2B5EF4-FFF2-40B4-BE49-F238E27FC236}">
                <a16:creationId xmlns:a16="http://schemas.microsoft.com/office/drawing/2014/main" id="{A26283F5-6F08-B866-1753-2A00C1C1AD5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5840" y="1195924"/>
            <a:ext cx="457200" cy="552704"/>
          </a:xfrm>
          <a:prstGeom prst="rect">
            <a:avLst/>
          </a:prstGeom>
        </p:spPr>
      </p:pic>
      <p:sp>
        <p:nvSpPr>
          <p:cNvPr id="14" name="TextBox 13">
            <a:extLst>
              <a:ext uri="{FF2B5EF4-FFF2-40B4-BE49-F238E27FC236}">
                <a16:creationId xmlns:a16="http://schemas.microsoft.com/office/drawing/2014/main" id="{660A45C8-9983-35E6-92FD-150E62A43D77}"/>
              </a:ext>
            </a:extLst>
          </p:cNvPr>
          <p:cNvSpPr txBox="1"/>
          <p:nvPr/>
        </p:nvSpPr>
        <p:spPr bwMode="auto">
          <a:xfrm>
            <a:off x="1005840" y="2069896"/>
            <a:ext cx="4567306" cy="3323987"/>
          </a:xfrm>
          <a:prstGeom prst="rect">
            <a:avLst/>
          </a:prstGeom>
          <a:noFill/>
        </p:spPr>
        <p:txBody>
          <a:bodyPr wrap="square" lIns="0">
            <a:spAutoFit/>
          </a:bodyPr>
          <a:lstStyle/>
          <a:p>
            <a:pPr eaLnBrk="1" fontAlgn="auto" hangingPunct="1">
              <a:spcBef>
                <a:spcPts val="1200"/>
              </a:spcBef>
              <a:defRPr/>
            </a:pPr>
            <a:r>
              <a:rPr lang="en-US" b="1" spc="200" dirty="0">
                <a:latin typeface="Calibri" panose="020F0502020204030204" pitchFamily="34" charset="0"/>
                <a:ea typeface="PT Sans" panose="020B0503020203020204" pitchFamily="34" charset="0"/>
                <a:cs typeface="Calibri" panose="020F0502020204030204" pitchFamily="34" charset="0"/>
              </a:rPr>
              <a:t>Welcome &amp; Introductions</a:t>
            </a:r>
          </a:p>
          <a:p>
            <a:pPr>
              <a:spcBef>
                <a:spcPts val="1200"/>
              </a:spcBef>
              <a:defRPr/>
            </a:pPr>
            <a:r>
              <a:rPr lang="en-US" b="1" spc="200" dirty="0">
                <a:latin typeface="Calibri" panose="020F0502020204030204" pitchFamily="34" charset="0"/>
                <a:ea typeface="PT Sans" panose="020B0503020203020204" pitchFamily="34" charset="0"/>
                <a:cs typeface="Calibri" panose="020F0502020204030204" pitchFamily="34" charset="0"/>
              </a:rPr>
              <a:t>Coordination &amp; Collaboration</a:t>
            </a:r>
          </a:p>
          <a:p>
            <a:pPr>
              <a:spcBef>
                <a:spcPts val="1200"/>
              </a:spcBef>
              <a:defRPr/>
            </a:pPr>
            <a:r>
              <a:rPr lang="en-US" b="1" spc="200" dirty="0">
                <a:latin typeface="Calibri" panose="020F0502020204030204" pitchFamily="34" charset="0"/>
                <a:ea typeface="PT Sans" panose="020B0503020203020204" pitchFamily="34" charset="0"/>
                <a:cs typeface="Calibri" panose="020F0502020204030204" pitchFamily="34" charset="0"/>
              </a:rPr>
              <a:t>Initiatives</a:t>
            </a:r>
          </a:p>
          <a:p>
            <a:pPr>
              <a:spcBef>
                <a:spcPts val="1200"/>
              </a:spcBef>
              <a:defRPr/>
            </a:pPr>
            <a:r>
              <a:rPr lang="en-US" b="1" spc="200" dirty="0">
                <a:latin typeface="Calibri" panose="020F0502020204030204" pitchFamily="34" charset="0"/>
                <a:ea typeface="PT Sans" panose="020B0503020203020204" pitchFamily="34" charset="0"/>
                <a:cs typeface="Calibri" panose="020F0502020204030204" pitchFamily="34" charset="0"/>
              </a:rPr>
              <a:t>Process Improvements</a:t>
            </a:r>
          </a:p>
          <a:p>
            <a:pPr>
              <a:spcBef>
                <a:spcPts val="1200"/>
              </a:spcBef>
              <a:defRPr/>
            </a:pPr>
            <a:r>
              <a:rPr lang="en-US" b="1" spc="200" dirty="0">
                <a:latin typeface="Calibri" panose="020F0502020204030204" pitchFamily="34" charset="0"/>
                <a:ea typeface="PT Sans" panose="020B0503020203020204" pitchFamily="34" charset="0"/>
                <a:cs typeface="Calibri" panose="020F0502020204030204" pitchFamily="34" charset="0"/>
              </a:rPr>
              <a:t>Research Projects</a:t>
            </a:r>
            <a:endParaRPr lang="en-US" sz="1600" b="1" spc="200" dirty="0">
              <a:latin typeface="Calibri" panose="020F0502020204030204" pitchFamily="34" charset="0"/>
              <a:ea typeface="PT Sans" panose="020B0503020203020204" pitchFamily="34" charset="0"/>
              <a:cs typeface="Calibri" panose="020F0502020204030204" pitchFamily="34" charset="0"/>
            </a:endParaRPr>
          </a:p>
          <a:p>
            <a:pPr>
              <a:spcBef>
                <a:spcPts val="1200"/>
              </a:spcBef>
              <a:defRPr/>
            </a:pPr>
            <a:r>
              <a:rPr lang="en-US" sz="1600" b="1" spc="200" dirty="0">
                <a:latin typeface="Calibri" panose="020F0502020204030204" pitchFamily="34" charset="0"/>
                <a:ea typeface="PT Sans" panose="020B0503020203020204" pitchFamily="34" charset="0"/>
                <a:cs typeface="Calibri" panose="020F0502020204030204" pitchFamily="34" charset="0"/>
              </a:rPr>
              <a:t>Working Lunch – Q &amp; A</a:t>
            </a:r>
          </a:p>
          <a:p>
            <a:pPr>
              <a:spcBef>
                <a:spcPts val="1200"/>
              </a:spcBef>
              <a:defRPr/>
            </a:pPr>
            <a:r>
              <a:rPr lang="en-US" sz="1600" b="1" spc="200" dirty="0">
                <a:latin typeface="Calibri" panose="020F0502020204030204" pitchFamily="34" charset="0"/>
                <a:ea typeface="PT Sans" panose="020B0503020203020204" pitchFamily="34" charset="0"/>
                <a:cs typeface="Calibri" panose="020F0502020204030204" pitchFamily="34" charset="0"/>
              </a:rPr>
              <a:t>Breakout Sessions</a:t>
            </a:r>
          </a:p>
          <a:p>
            <a:pPr>
              <a:spcBef>
                <a:spcPts val="1200"/>
              </a:spcBef>
              <a:defRPr/>
            </a:pPr>
            <a:r>
              <a:rPr lang="en-US" sz="1600" b="1" spc="200" dirty="0">
                <a:latin typeface="Calibri" panose="020F0502020204030204" pitchFamily="34" charset="0"/>
                <a:ea typeface="PT Sans" panose="020B0503020203020204" pitchFamily="34" charset="0"/>
                <a:cs typeface="Calibri" panose="020F0502020204030204" pitchFamily="34" charset="0"/>
              </a:rPr>
              <a:t>District Stations</a:t>
            </a:r>
            <a:endParaRPr lang="en-US" b="1" spc="200" dirty="0">
              <a:latin typeface="Calibri" panose="020F0502020204030204" pitchFamily="34" charset="0"/>
              <a:ea typeface="PT Sans" panose="020B050302020302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1F98FF10-A6CB-49C1-BDDF-E0FD6E9F1349}"/>
              </a:ext>
              <a:ext uri="{C183D7F6-B498-43B3-948B-1728B52AA6E4}">
                <adec:decorative xmlns:adec="http://schemas.microsoft.com/office/drawing/2017/decorative" val="1"/>
              </a:ext>
            </a:extLst>
          </p:cNvPr>
          <p:cNvCxnSpPr>
            <a:cxnSpLocks/>
          </p:cNvCxnSpPr>
          <p:nvPr/>
        </p:nvCxnSpPr>
        <p:spPr>
          <a:xfrm>
            <a:off x="1139940" y="0"/>
            <a:ext cx="0" cy="100584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86EC07-AFE8-01E8-972B-4FC6481F57A7}"/>
              </a:ext>
              <a:ext uri="{C183D7F6-B498-43B3-948B-1728B52AA6E4}">
                <adec:decorative xmlns:adec="http://schemas.microsoft.com/office/drawing/2017/decorative" val="1"/>
              </a:ext>
            </a:extLst>
          </p:cNvPr>
          <p:cNvCxnSpPr>
            <a:cxnSpLocks/>
          </p:cNvCxnSpPr>
          <p:nvPr/>
        </p:nvCxnSpPr>
        <p:spPr>
          <a:xfrm>
            <a:off x="1027410" y="0"/>
            <a:ext cx="0" cy="10058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AA1F1D5-DEF2-53BE-B69C-0AE3B8BC42DA}"/>
              </a:ext>
              <a:ext uri="{C183D7F6-B498-43B3-948B-1728B52AA6E4}">
                <adec:decorative xmlns:adec="http://schemas.microsoft.com/office/drawing/2017/decorative" val="1"/>
              </a:ext>
            </a:extLst>
          </p:cNvPr>
          <p:cNvCxnSpPr>
            <a:cxnSpLocks/>
          </p:cNvCxnSpPr>
          <p:nvPr/>
        </p:nvCxnSpPr>
        <p:spPr>
          <a:xfrm>
            <a:off x="1252470" y="0"/>
            <a:ext cx="0" cy="100584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3251883D-8093-7D23-FBB7-9A00F1C3AF24}"/>
              </a:ext>
            </a:extLst>
          </p:cNvPr>
          <p:cNvSpPr>
            <a:spLocks noGrp="1" noRot="1" noMove="1" noResize="1" noEditPoints="1" noAdjustHandles="1" noChangeArrowheads="1" noChangeShapeType="1"/>
          </p:cNvSpPr>
          <p:nvPr/>
        </p:nvSpPr>
        <p:spPr>
          <a:xfrm rot="16200000">
            <a:off x="8856834" y="3178631"/>
            <a:ext cx="563107" cy="610722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400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303DA4-4469-4E42-21BC-B395EC260792}"/>
              </a:ext>
            </a:extLst>
          </p:cNvPr>
          <p:cNvSpPr>
            <a:spLocks noGrp="1"/>
          </p:cNvSpPr>
          <p:nvPr>
            <p:ph sz="quarter" idx="16"/>
          </p:nvPr>
        </p:nvSpPr>
        <p:spPr/>
        <p:txBody>
          <a:bodyPr/>
          <a:lstStyle/>
          <a:p>
            <a:pPr marL="285750" lvl="2" indent="-285750">
              <a:lnSpc>
                <a:spcPct val="100000"/>
              </a:lnSpc>
              <a:spcBef>
                <a:spcPts val="1200"/>
              </a:spcBef>
            </a:pPr>
            <a:r>
              <a:rPr lang="en-US" sz="1800" spc="50" dirty="0"/>
              <a:t>Point25 projects only (shorter schedules don’t include)</a:t>
            </a:r>
          </a:p>
          <a:p>
            <a:pPr marL="285750" lvl="2" indent="-285750">
              <a:lnSpc>
                <a:spcPct val="100000"/>
              </a:lnSpc>
              <a:spcBef>
                <a:spcPts val="1200"/>
              </a:spcBef>
            </a:pPr>
            <a:r>
              <a:rPr lang="en-US" sz="1800" spc="50" dirty="0"/>
              <a:t>Following public hearing or information meeting</a:t>
            </a:r>
          </a:p>
          <a:p>
            <a:pPr marL="285750" lvl="2" indent="-285750">
              <a:lnSpc>
                <a:spcPct val="100000"/>
              </a:lnSpc>
              <a:spcBef>
                <a:spcPts val="1200"/>
              </a:spcBef>
            </a:pPr>
            <a:r>
              <a:rPr lang="en-US" sz="1800" spc="50" dirty="0"/>
              <a:t>Changes incorporated into proposed ROW layout</a:t>
            </a:r>
          </a:p>
          <a:p>
            <a:pPr marL="285750" lvl="2" indent="-285750">
              <a:lnSpc>
                <a:spcPct val="100000"/>
              </a:lnSpc>
              <a:spcBef>
                <a:spcPts val="1200"/>
              </a:spcBef>
            </a:pPr>
            <a:r>
              <a:rPr lang="en-US" sz="1800" spc="50" dirty="0"/>
              <a:t>All MUST reply whether impacted or not (60 days to reply)</a:t>
            </a:r>
          </a:p>
          <a:p>
            <a:pPr marL="285750" lvl="2" indent="-285750">
              <a:lnSpc>
                <a:spcPct val="100000"/>
              </a:lnSpc>
              <a:spcBef>
                <a:spcPts val="1200"/>
              </a:spcBef>
            </a:pPr>
            <a:r>
              <a:rPr lang="en-US" sz="1800" spc="50" dirty="0"/>
              <a:t>All </a:t>
            </a:r>
            <a:r>
              <a:rPr lang="en-US" sz="1800" b="1" u="sng" spc="50" dirty="0"/>
              <a:t>impacted</a:t>
            </a:r>
            <a:r>
              <a:rPr lang="en-US" sz="1800" spc="50" dirty="0"/>
              <a:t> utilities must provide a FINAL relocation plan (same 60 days)</a:t>
            </a:r>
          </a:p>
        </p:txBody>
      </p:sp>
      <p:sp>
        <p:nvSpPr>
          <p:cNvPr id="3" name="Text Placeholder 2">
            <a:extLst>
              <a:ext uri="{FF2B5EF4-FFF2-40B4-BE49-F238E27FC236}">
                <a16:creationId xmlns:a16="http://schemas.microsoft.com/office/drawing/2014/main" id="{8C8FAA5E-B3A1-1C11-D383-EFCEC0581D40}"/>
              </a:ext>
            </a:extLst>
          </p:cNvPr>
          <p:cNvSpPr>
            <a:spLocks noGrp="1"/>
          </p:cNvSpPr>
          <p:nvPr>
            <p:ph type="body" sz="quarter" idx="18"/>
          </p:nvPr>
        </p:nvSpPr>
        <p:spPr/>
        <p:txBody>
          <a:bodyPr/>
          <a:lstStyle/>
          <a:p>
            <a:r>
              <a:rPr lang="en-US" dirty="0"/>
              <a:t>U04 Event | 2</a:t>
            </a:r>
            <a:r>
              <a:rPr lang="en-US" baseline="30000" dirty="0"/>
              <a:t>nd</a:t>
            </a:r>
            <a:r>
              <a:rPr lang="en-US" dirty="0"/>
              <a:t> plan submittal</a:t>
            </a:r>
          </a:p>
        </p:txBody>
      </p:sp>
    </p:spTree>
    <p:extLst>
      <p:ext uri="{BB962C8B-B14F-4D97-AF65-F5344CB8AC3E}">
        <p14:creationId xmlns:p14="http://schemas.microsoft.com/office/powerpoint/2010/main" val="2935142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303DA4-4469-4E42-21BC-B395EC260792}"/>
              </a:ext>
            </a:extLst>
          </p:cNvPr>
          <p:cNvSpPr>
            <a:spLocks noGrp="1"/>
          </p:cNvSpPr>
          <p:nvPr>
            <p:ph sz="quarter" idx="16"/>
          </p:nvPr>
        </p:nvSpPr>
        <p:spPr/>
        <p:txBody>
          <a:bodyPr/>
          <a:lstStyle/>
          <a:p>
            <a:pPr marL="285750" lvl="2" indent="-285750">
              <a:lnSpc>
                <a:spcPct val="100000"/>
              </a:lnSpc>
              <a:spcBef>
                <a:spcPts val="1200"/>
              </a:spcBef>
            </a:pPr>
            <a:r>
              <a:rPr lang="en-US" sz="1800" spc="50" dirty="0"/>
              <a:t>Some relocations may be reimbursable (private easement vs. public ROW)</a:t>
            </a:r>
            <a:endParaRPr lang="en-US" sz="2200" spc="50" dirty="0"/>
          </a:p>
          <a:p>
            <a:pPr marL="285750" lvl="2" indent="-285750">
              <a:lnSpc>
                <a:spcPct val="100000"/>
              </a:lnSpc>
              <a:spcBef>
                <a:spcPts val="1200"/>
              </a:spcBef>
            </a:pPr>
            <a:r>
              <a:rPr lang="en-US" sz="1800" spc="50" dirty="0"/>
              <a:t>Request early – as soon as you think you might be impacted</a:t>
            </a:r>
            <a:endParaRPr lang="en-US" spc="50" dirty="0"/>
          </a:p>
          <a:p>
            <a:pPr marL="285750" lvl="2" indent="-285750">
              <a:lnSpc>
                <a:spcPct val="100000"/>
              </a:lnSpc>
              <a:spcBef>
                <a:spcPts val="1200"/>
              </a:spcBef>
            </a:pPr>
            <a:r>
              <a:rPr lang="en-US" sz="1800" spc="50" dirty="0"/>
              <a:t>Make sure the DUC knows</a:t>
            </a:r>
          </a:p>
          <a:p>
            <a:pPr marL="285750" lvl="2" indent="-285750">
              <a:lnSpc>
                <a:spcPct val="100000"/>
              </a:lnSpc>
              <a:spcBef>
                <a:spcPts val="1200"/>
              </a:spcBef>
            </a:pPr>
            <a:r>
              <a:rPr lang="en-US" sz="1800" spc="50" dirty="0"/>
              <a:t>Prerequisites</a:t>
            </a:r>
          </a:p>
        </p:txBody>
      </p:sp>
      <p:sp>
        <p:nvSpPr>
          <p:cNvPr id="3" name="Text Placeholder 2">
            <a:extLst>
              <a:ext uri="{FF2B5EF4-FFF2-40B4-BE49-F238E27FC236}">
                <a16:creationId xmlns:a16="http://schemas.microsoft.com/office/drawing/2014/main" id="{8C8FAA5E-B3A1-1C11-D383-EFCEC0581D40}"/>
              </a:ext>
            </a:extLst>
          </p:cNvPr>
          <p:cNvSpPr>
            <a:spLocks noGrp="1"/>
          </p:cNvSpPr>
          <p:nvPr>
            <p:ph type="body" sz="quarter" idx="18"/>
          </p:nvPr>
        </p:nvSpPr>
        <p:spPr/>
        <p:txBody>
          <a:bodyPr/>
          <a:lstStyle/>
          <a:p>
            <a:r>
              <a:rPr lang="en-US" dirty="0"/>
              <a:t>U05 Event | agreement</a:t>
            </a:r>
          </a:p>
        </p:txBody>
      </p:sp>
    </p:spTree>
    <p:extLst>
      <p:ext uri="{BB962C8B-B14F-4D97-AF65-F5344CB8AC3E}">
        <p14:creationId xmlns:p14="http://schemas.microsoft.com/office/powerpoint/2010/main" val="2546925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0F0D6-92D7-6BF6-55B3-E13F82E98399}"/>
              </a:ext>
            </a:extLst>
          </p:cNvPr>
          <p:cNvSpPr txBox="1"/>
          <p:nvPr/>
        </p:nvSpPr>
        <p:spPr>
          <a:xfrm>
            <a:off x="2264" y="1921133"/>
            <a:ext cx="4685624" cy="1261884"/>
          </a:xfrm>
          <a:prstGeom prst="rect">
            <a:avLst/>
          </a:prstGeom>
          <a:noFill/>
        </p:spPr>
        <p:txBody>
          <a:bodyPr wrap="square" lIns="457200" rIns="365760" rtlCol="0" anchor="ctr">
            <a:spAutoFit/>
          </a:bodyPr>
          <a:lstStyle/>
          <a:p>
            <a:r>
              <a:rPr lang="en-US" sz="3800" b="1" spc="50" dirty="0">
                <a:solidFill>
                  <a:schemeClr val="bg1"/>
                </a:solidFill>
                <a:latin typeface="+mj-lt"/>
              </a:rPr>
              <a:t>Agreements &amp; Reimbursement</a:t>
            </a:r>
          </a:p>
        </p:txBody>
      </p:sp>
      <p:sp>
        <p:nvSpPr>
          <p:cNvPr id="8" name="TextBox 7">
            <a:extLst>
              <a:ext uri="{FF2B5EF4-FFF2-40B4-BE49-F238E27FC236}">
                <a16:creationId xmlns:a16="http://schemas.microsoft.com/office/drawing/2014/main" id="{6A3C507A-FFD2-9EEC-EE24-F46570F56C34}"/>
              </a:ext>
            </a:extLst>
          </p:cNvPr>
          <p:cNvSpPr txBox="1"/>
          <p:nvPr/>
        </p:nvSpPr>
        <p:spPr>
          <a:xfrm>
            <a:off x="0" y="3657600"/>
            <a:ext cx="4687888" cy="461665"/>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A closer look</a:t>
            </a:r>
          </a:p>
        </p:txBody>
      </p:sp>
      <p:cxnSp>
        <p:nvCxnSpPr>
          <p:cNvPr id="9" name="Straight Connector 8">
            <a:extLst>
              <a:ext uri="{FF2B5EF4-FFF2-40B4-BE49-F238E27FC236}">
                <a16:creationId xmlns:a16="http://schemas.microsoft.com/office/drawing/2014/main" id="{AC65001B-234E-098D-CFC9-735E184308C2}"/>
              </a:ext>
            </a:extLst>
          </p:cNvPr>
          <p:cNvCxnSpPr/>
          <p:nvPr/>
        </p:nvCxnSpPr>
        <p:spPr>
          <a:xfrm>
            <a:off x="478098" y="3474720"/>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A39841FA-5F4B-0415-FD53-55C8FE42C03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p:blipFill>
        <p:spPr>
          <a:xfrm>
            <a:off x="4675188" y="0"/>
            <a:ext cx="7504112" cy="6858000"/>
          </a:xfrm>
        </p:spPr>
      </p:pic>
    </p:spTree>
    <p:extLst>
      <p:ext uri="{BB962C8B-B14F-4D97-AF65-F5344CB8AC3E}">
        <p14:creationId xmlns:p14="http://schemas.microsoft.com/office/powerpoint/2010/main" val="4042003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3C3D5-EAE0-0BA6-9173-FD0D3C2E5F93}"/>
              </a:ext>
            </a:extLst>
          </p:cNvPr>
          <p:cNvSpPr>
            <a:spLocks noGrp="1"/>
          </p:cNvSpPr>
          <p:nvPr>
            <p:ph type="body" sz="quarter" idx="18"/>
          </p:nvPr>
        </p:nvSpPr>
        <p:spPr/>
        <p:txBody>
          <a:bodyPr/>
          <a:lstStyle/>
          <a:p>
            <a:r>
              <a:rPr lang="en-US" dirty="0"/>
              <a:t>Eligibility | location dependent</a:t>
            </a:r>
          </a:p>
        </p:txBody>
      </p:sp>
      <p:graphicFrame>
        <p:nvGraphicFramePr>
          <p:cNvPr id="4" name="TextBox 2">
            <a:extLst>
              <a:ext uri="{FF2B5EF4-FFF2-40B4-BE49-F238E27FC236}">
                <a16:creationId xmlns:a16="http://schemas.microsoft.com/office/drawing/2014/main" id="{35A82085-F211-A3B4-A185-B61FE36F378E}"/>
              </a:ext>
            </a:extLst>
          </p:cNvPr>
          <p:cNvGraphicFramePr/>
          <p:nvPr>
            <p:extLst>
              <p:ext uri="{D42A27DB-BD31-4B8C-83A1-F6EECF244321}">
                <p14:modId xmlns:p14="http://schemas.microsoft.com/office/powerpoint/2010/main" val="458719989"/>
              </p:ext>
            </p:extLst>
          </p:nvPr>
        </p:nvGraphicFramePr>
        <p:xfrm>
          <a:off x="1083934" y="1440320"/>
          <a:ext cx="10069841" cy="4764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4407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3C3D5-EAE0-0BA6-9173-FD0D3C2E5F93}"/>
              </a:ext>
            </a:extLst>
          </p:cNvPr>
          <p:cNvSpPr>
            <a:spLocks noGrp="1"/>
          </p:cNvSpPr>
          <p:nvPr>
            <p:ph type="body" sz="quarter" idx="18"/>
          </p:nvPr>
        </p:nvSpPr>
        <p:spPr/>
        <p:txBody>
          <a:bodyPr/>
          <a:lstStyle/>
          <a:p>
            <a:r>
              <a:rPr lang="en-US" dirty="0"/>
              <a:t>Formal Request | documentation review</a:t>
            </a:r>
          </a:p>
        </p:txBody>
      </p:sp>
      <p:graphicFrame>
        <p:nvGraphicFramePr>
          <p:cNvPr id="4" name="TextBox 2">
            <a:extLst>
              <a:ext uri="{FF2B5EF4-FFF2-40B4-BE49-F238E27FC236}">
                <a16:creationId xmlns:a16="http://schemas.microsoft.com/office/drawing/2014/main" id="{35A82085-F211-A3B4-A185-B61FE36F378E}"/>
              </a:ext>
            </a:extLst>
          </p:cNvPr>
          <p:cNvGraphicFramePr/>
          <p:nvPr>
            <p:extLst>
              <p:ext uri="{D42A27DB-BD31-4B8C-83A1-F6EECF244321}">
                <p14:modId xmlns:p14="http://schemas.microsoft.com/office/powerpoint/2010/main" val="1412773733"/>
              </p:ext>
            </p:extLst>
          </p:nvPr>
        </p:nvGraphicFramePr>
        <p:xfrm>
          <a:off x="1083934" y="1440320"/>
          <a:ext cx="10069841" cy="4764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2598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3C3D5-EAE0-0BA6-9173-FD0D3C2E5F93}"/>
              </a:ext>
            </a:extLst>
          </p:cNvPr>
          <p:cNvSpPr>
            <a:spLocks noGrp="1"/>
          </p:cNvSpPr>
          <p:nvPr>
            <p:ph type="body" sz="quarter" idx="18"/>
          </p:nvPr>
        </p:nvSpPr>
        <p:spPr/>
        <p:txBody>
          <a:bodyPr/>
          <a:lstStyle/>
          <a:p>
            <a:r>
              <a:rPr lang="en-US" dirty="0"/>
              <a:t>Formal Request | documentation review</a:t>
            </a:r>
          </a:p>
        </p:txBody>
      </p:sp>
      <p:graphicFrame>
        <p:nvGraphicFramePr>
          <p:cNvPr id="4" name="TextBox 2">
            <a:extLst>
              <a:ext uri="{FF2B5EF4-FFF2-40B4-BE49-F238E27FC236}">
                <a16:creationId xmlns:a16="http://schemas.microsoft.com/office/drawing/2014/main" id="{35A82085-F211-A3B4-A185-B61FE36F378E}"/>
              </a:ext>
            </a:extLst>
          </p:cNvPr>
          <p:cNvGraphicFramePr/>
          <p:nvPr>
            <p:extLst>
              <p:ext uri="{D42A27DB-BD31-4B8C-83A1-F6EECF244321}">
                <p14:modId xmlns:p14="http://schemas.microsoft.com/office/powerpoint/2010/main" val="1505648202"/>
              </p:ext>
            </p:extLst>
          </p:nvPr>
        </p:nvGraphicFramePr>
        <p:xfrm>
          <a:off x="1083934" y="1440320"/>
          <a:ext cx="10069841" cy="4764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3320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4FBED-7BD7-DCF1-31EA-243ED4B4E91D}"/>
              </a:ext>
            </a:extLst>
          </p:cNvPr>
          <p:cNvSpPr>
            <a:spLocks noGrp="1"/>
          </p:cNvSpPr>
          <p:nvPr>
            <p:ph sz="quarter" idx="16"/>
          </p:nvPr>
        </p:nvSpPr>
        <p:spPr/>
        <p:txBody>
          <a:bodyPr/>
          <a:lstStyle/>
          <a:p>
            <a:r>
              <a:rPr lang="en-US" dirty="0"/>
              <a:t>Size &amp; type of facility affected </a:t>
            </a:r>
          </a:p>
          <a:p>
            <a:r>
              <a:rPr lang="en-US" dirty="0"/>
              <a:t>Clear description of the work required</a:t>
            </a:r>
          </a:p>
          <a:p>
            <a:r>
              <a:rPr lang="en-US" dirty="0"/>
              <a:t>Length of facility affected by the project</a:t>
            </a:r>
          </a:p>
          <a:p>
            <a:pPr lvl="1"/>
            <a:r>
              <a:rPr lang="en-US" dirty="0"/>
              <a:t>How much on public ROW (at company expense)</a:t>
            </a:r>
          </a:p>
          <a:p>
            <a:pPr lvl="1"/>
            <a:r>
              <a:rPr lang="en-US" dirty="0"/>
              <a:t>How much on private easement (eligible for reimbursement)</a:t>
            </a:r>
          </a:p>
          <a:p>
            <a:r>
              <a:rPr lang="en-US" dirty="0"/>
              <a:t>Tabulation of conflicts points</a:t>
            </a:r>
          </a:p>
          <a:p>
            <a:pPr lvl="1"/>
            <a:r>
              <a:rPr lang="en-US" dirty="0"/>
              <a:t>Crossings, poles, vaults, ducts, etc.</a:t>
            </a:r>
          </a:p>
          <a:p>
            <a:r>
              <a:rPr lang="en-US" dirty="0"/>
              <a:t>Work to be done by force account or competitively bid?</a:t>
            </a:r>
          </a:p>
          <a:p>
            <a:endParaRPr lang="en-US" dirty="0">
              <a:highlight>
                <a:srgbClr val="FFFF00"/>
              </a:highlight>
            </a:endParaRPr>
          </a:p>
        </p:txBody>
      </p:sp>
      <p:sp>
        <p:nvSpPr>
          <p:cNvPr id="3" name="Text Placeholder 2">
            <a:extLst>
              <a:ext uri="{FF2B5EF4-FFF2-40B4-BE49-F238E27FC236}">
                <a16:creationId xmlns:a16="http://schemas.microsoft.com/office/drawing/2014/main" id="{9391BF8E-1AE9-C3D4-2A57-55D289C3E0DB}"/>
              </a:ext>
            </a:extLst>
          </p:cNvPr>
          <p:cNvSpPr>
            <a:spLocks noGrp="1"/>
          </p:cNvSpPr>
          <p:nvPr>
            <p:ph type="body" sz="quarter" idx="18"/>
          </p:nvPr>
        </p:nvSpPr>
        <p:spPr/>
        <p:txBody>
          <a:bodyPr/>
          <a:lstStyle/>
          <a:p>
            <a:r>
              <a:rPr lang="en-US" dirty="0"/>
              <a:t>Project Inquiry Datasheet | scope of work</a:t>
            </a:r>
          </a:p>
        </p:txBody>
      </p:sp>
    </p:spTree>
    <p:extLst>
      <p:ext uri="{BB962C8B-B14F-4D97-AF65-F5344CB8AC3E}">
        <p14:creationId xmlns:p14="http://schemas.microsoft.com/office/powerpoint/2010/main" val="1948175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3C3D5-EAE0-0BA6-9173-FD0D3C2E5F93}"/>
              </a:ext>
            </a:extLst>
          </p:cNvPr>
          <p:cNvSpPr>
            <a:spLocks noGrp="1"/>
          </p:cNvSpPr>
          <p:nvPr>
            <p:ph type="body" sz="quarter" idx="18"/>
          </p:nvPr>
        </p:nvSpPr>
        <p:spPr/>
        <p:txBody>
          <a:bodyPr/>
          <a:lstStyle/>
          <a:p>
            <a:r>
              <a:rPr lang="en-US" dirty="0"/>
              <a:t>Cost Estimate | method</a:t>
            </a:r>
          </a:p>
        </p:txBody>
      </p:sp>
      <p:graphicFrame>
        <p:nvGraphicFramePr>
          <p:cNvPr id="4" name="TextBox 2">
            <a:extLst>
              <a:ext uri="{FF2B5EF4-FFF2-40B4-BE49-F238E27FC236}">
                <a16:creationId xmlns:a16="http://schemas.microsoft.com/office/drawing/2014/main" id="{35A82085-F211-A3B4-A185-B61FE36F378E}"/>
              </a:ext>
            </a:extLst>
          </p:cNvPr>
          <p:cNvGraphicFramePr/>
          <p:nvPr>
            <p:extLst>
              <p:ext uri="{D42A27DB-BD31-4B8C-83A1-F6EECF244321}">
                <p14:modId xmlns:p14="http://schemas.microsoft.com/office/powerpoint/2010/main" val="3420525553"/>
              </p:ext>
            </p:extLst>
          </p:nvPr>
        </p:nvGraphicFramePr>
        <p:xfrm>
          <a:off x="1083934" y="1440320"/>
          <a:ext cx="10069841" cy="4764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2949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3C3D5-EAE0-0BA6-9173-FD0D3C2E5F93}"/>
              </a:ext>
            </a:extLst>
          </p:cNvPr>
          <p:cNvSpPr>
            <a:spLocks noGrp="1"/>
          </p:cNvSpPr>
          <p:nvPr>
            <p:ph type="body" sz="quarter" idx="18"/>
          </p:nvPr>
        </p:nvSpPr>
        <p:spPr/>
        <p:txBody>
          <a:bodyPr/>
          <a:lstStyle/>
          <a:p>
            <a:r>
              <a:rPr lang="en-US" dirty="0"/>
              <a:t>Payment | invoices support costs</a:t>
            </a:r>
          </a:p>
        </p:txBody>
      </p:sp>
      <p:graphicFrame>
        <p:nvGraphicFramePr>
          <p:cNvPr id="4" name="TextBox 2">
            <a:extLst>
              <a:ext uri="{FF2B5EF4-FFF2-40B4-BE49-F238E27FC236}">
                <a16:creationId xmlns:a16="http://schemas.microsoft.com/office/drawing/2014/main" id="{35A82085-F211-A3B4-A185-B61FE36F378E}"/>
              </a:ext>
            </a:extLst>
          </p:cNvPr>
          <p:cNvGraphicFramePr/>
          <p:nvPr>
            <p:extLst>
              <p:ext uri="{D42A27DB-BD31-4B8C-83A1-F6EECF244321}">
                <p14:modId xmlns:p14="http://schemas.microsoft.com/office/powerpoint/2010/main" val="1848004501"/>
              </p:ext>
            </p:extLst>
          </p:nvPr>
        </p:nvGraphicFramePr>
        <p:xfrm>
          <a:off x="1083934" y="1440320"/>
          <a:ext cx="10069841" cy="4764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8564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3C3D5-EAE0-0BA6-9173-FD0D3C2E5F93}"/>
              </a:ext>
            </a:extLst>
          </p:cNvPr>
          <p:cNvSpPr>
            <a:spLocks noGrp="1"/>
          </p:cNvSpPr>
          <p:nvPr>
            <p:ph type="body" sz="quarter" idx="18"/>
          </p:nvPr>
        </p:nvSpPr>
        <p:spPr/>
        <p:txBody>
          <a:bodyPr/>
          <a:lstStyle/>
          <a:p>
            <a:r>
              <a:rPr lang="en-US" dirty="0"/>
              <a:t>Completion | final payment</a:t>
            </a:r>
          </a:p>
        </p:txBody>
      </p:sp>
      <p:graphicFrame>
        <p:nvGraphicFramePr>
          <p:cNvPr id="4" name="TextBox 2">
            <a:extLst>
              <a:ext uri="{FF2B5EF4-FFF2-40B4-BE49-F238E27FC236}">
                <a16:creationId xmlns:a16="http://schemas.microsoft.com/office/drawing/2014/main" id="{35A82085-F211-A3B4-A185-B61FE36F378E}"/>
              </a:ext>
            </a:extLst>
          </p:cNvPr>
          <p:cNvGraphicFramePr/>
          <p:nvPr>
            <p:extLst>
              <p:ext uri="{D42A27DB-BD31-4B8C-83A1-F6EECF244321}">
                <p14:modId xmlns:p14="http://schemas.microsoft.com/office/powerpoint/2010/main" val="2977778510"/>
              </p:ext>
            </p:extLst>
          </p:nvPr>
        </p:nvGraphicFramePr>
        <p:xfrm>
          <a:off x="1083934" y="1440320"/>
          <a:ext cx="10069841" cy="4764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0633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0F0D6-92D7-6BF6-55B3-E13F82E98399}"/>
              </a:ext>
            </a:extLst>
          </p:cNvPr>
          <p:cNvSpPr txBox="1"/>
          <p:nvPr/>
        </p:nvSpPr>
        <p:spPr>
          <a:xfrm>
            <a:off x="2264" y="1890355"/>
            <a:ext cx="4685624" cy="1323439"/>
          </a:xfrm>
          <a:prstGeom prst="rect">
            <a:avLst/>
          </a:prstGeom>
          <a:noFill/>
        </p:spPr>
        <p:txBody>
          <a:bodyPr wrap="square" lIns="457200" rIns="365760" rtlCol="0" anchor="ctr">
            <a:spAutoFit/>
          </a:bodyPr>
          <a:lstStyle/>
          <a:p>
            <a:r>
              <a:rPr lang="en-US" sz="4000" b="1" spc="50" dirty="0">
                <a:solidFill>
                  <a:schemeClr val="bg1"/>
                </a:solidFill>
                <a:latin typeface="+mj-lt"/>
              </a:rPr>
              <a:t>Coordination &amp; Collaboration</a:t>
            </a:r>
          </a:p>
        </p:txBody>
      </p:sp>
      <p:sp>
        <p:nvSpPr>
          <p:cNvPr id="8" name="TextBox 7">
            <a:extLst>
              <a:ext uri="{FF2B5EF4-FFF2-40B4-BE49-F238E27FC236}">
                <a16:creationId xmlns:a16="http://schemas.microsoft.com/office/drawing/2014/main" id="{6A3C507A-FFD2-9EEC-EE24-F46570F56C34}"/>
              </a:ext>
            </a:extLst>
          </p:cNvPr>
          <p:cNvSpPr txBox="1"/>
          <p:nvPr/>
        </p:nvSpPr>
        <p:spPr>
          <a:xfrm>
            <a:off x="0" y="3657600"/>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Current practices and obligations for each party</a:t>
            </a:r>
          </a:p>
        </p:txBody>
      </p:sp>
      <p:cxnSp>
        <p:nvCxnSpPr>
          <p:cNvPr id="9" name="Straight Connector 8">
            <a:extLst>
              <a:ext uri="{FF2B5EF4-FFF2-40B4-BE49-F238E27FC236}">
                <a16:creationId xmlns:a16="http://schemas.microsoft.com/office/drawing/2014/main" id="{AC65001B-234E-098D-CFC9-735E184308C2}"/>
              </a:ext>
            </a:extLst>
          </p:cNvPr>
          <p:cNvCxnSpPr/>
          <p:nvPr/>
        </p:nvCxnSpPr>
        <p:spPr>
          <a:xfrm>
            <a:off x="478098" y="3474720"/>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picture containing text&#10;&#10;Description automatically generated">
            <a:extLst>
              <a:ext uri="{FF2B5EF4-FFF2-40B4-BE49-F238E27FC236}">
                <a16:creationId xmlns:a16="http://schemas.microsoft.com/office/drawing/2014/main" id="{A39841FA-5F4B-0415-FD53-55C8FE42C03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a:xfrm>
            <a:off x="4675188" y="0"/>
            <a:ext cx="7504112" cy="6858000"/>
          </a:xfrm>
        </p:spPr>
      </p:pic>
    </p:spTree>
    <p:extLst>
      <p:ext uri="{BB962C8B-B14F-4D97-AF65-F5344CB8AC3E}">
        <p14:creationId xmlns:p14="http://schemas.microsoft.com/office/powerpoint/2010/main" val="114118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0F0D6-92D7-6BF6-55B3-E13F82E98399}"/>
              </a:ext>
            </a:extLst>
          </p:cNvPr>
          <p:cNvSpPr txBox="1"/>
          <p:nvPr/>
        </p:nvSpPr>
        <p:spPr>
          <a:xfrm>
            <a:off x="2264" y="1951909"/>
            <a:ext cx="4685624" cy="1200329"/>
          </a:xfrm>
          <a:prstGeom prst="rect">
            <a:avLst/>
          </a:prstGeom>
          <a:noFill/>
        </p:spPr>
        <p:txBody>
          <a:bodyPr wrap="square" lIns="457200" rIns="365760" rtlCol="0" anchor="ctr">
            <a:spAutoFit/>
          </a:bodyPr>
          <a:lstStyle/>
          <a:p>
            <a:r>
              <a:rPr lang="en-US" sz="3600" b="1" spc="50" dirty="0">
                <a:solidFill>
                  <a:schemeClr val="bg1"/>
                </a:solidFill>
                <a:latin typeface="+mj-lt"/>
              </a:rPr>
              <a:t>Accommodation &amp; Permitting</a:t>
            </a:r>
          </a:p>
        </p:txBody>
      </p:sp>
      <p:sp>
        <p:nvSpPr>
          <p:cNvPr id="8" name="TextBox 7">
            <a:extLst>
              <a:ext uri="{FF2B5EF4-FFF2-40B4-BE49-F238E27FC236}">
                <a16:creationId xmlns:a16="http://schemas.microsoft.com/office/drawing/2014/main" id="{6A3C507A-FFD2-9EEC-EE24-F46570F56C34}"/>
              </a:ext>
            </a:extLst>
          </p:cNvPr>
          <p:cNvSpPr txBox="1"/>
          <p:nvPr/>
        </p:nvSpPr>
        <p:spPr>
          <a:xfrm>
            <a:off x="0" y="3657600"/>
            <a:ext cx="4687888" cy="461665"/>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Right of Way Occupancy</a:t>
            </a:r>
          </a:p>
        </p:txBody>
      </p:sp>
      <p:cxnSp>
        <p:nvCxnSpPr>
          <p:cNvPr id="9" name="Straight Connector 8">
            <a:extLst>
              <a:ext uri="{FF2B5EF4-FFF2-40B4-BE49-F238E27FC236}">
                <a16:creationId xmlns:a16="http://schemas.microsoft.com/office/drawing/2014/main" id="{AC65001B-234E-098D-CFC9-735E184308C2}"/>
              </a:ext>
            </a:extLst>
          </p:cNvPr>
          <p:cNvCxnSpPr/>
          <p:nvPr/>
        </p:nvCxnSpPr>
        <p:spPr>
          <a:xfrm>
            <a:off x="478098" y="3474720"/>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7" name="Picture Placeholder 6" descr="Infinite question marks in 3D rendering">
            <a:extLst>
              <a:ext uri="{FF2B5EF4-FFF2-40B4-BE49-F238E27FC236}">
                <a16:creationId xmlns:a16="http://schemas.microsoft.com/office/drawing/2014/main" id="{644840E3-520E-80B9-A48E-4A7E54CC8371}"/>
              </a:ext>
            </a:extLst>
          </p:cNvPr>
          <p:cNvPicPr>
            <a:picLocks noGrp="1" noChangeAspect="1"/>
          </p:cNvPicPr>
          <p:nvPr>
            <p:ph type="pic" sz="quarter" idx="10"/>
          </p:nvPr>
        </p:nvPicPr>
        <p:blipFill>
          <a:blip r:embed="rId3" cstate="screen">
            <a:duotone>
              <a:schemeClr val="accent6">
                <a:shade val="45000"/>
                <a:satMod val="135000"/>
              </a:schemeClr>
              <a:prstClr val="white"/>
            </a:duotone>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144192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6A8E51-5D2C-8E6A-FE5D-786ABA1509BD}"/>
              </a:ext>
            </a:extLst>
          </p:cNvPr>
          <p:cNvSpPr>
            <a:spLocks noGrp="1"/>
          </p:cNvSpPr>
          <p:nvPr>
            <p:ph type="body" sz="quarter" idx="18"/>
          </p:nvPr>
        </p:nvSpPr>
        <p:spPr/>
        <p:txBody>
          <a:bodyPr/>
          <a:lstStyle/>
          <a:p>
            <a:pPr marL="0" indent="0">
              <a:buNone/>
            </a:pPr>
            <a:r>
              <a:rPr lang="en-US" sz="3200" b="1" spc="50" dirty="0">
                <a:solidFill>
                  <a:schemeClr val="accent1"/>
                </a:solidFill>
                <a:latin typeface="+mj-lt"/>
              </a:rPr>
              <a:t>Permits | when are they required?</a:t>
            </a:r>
          </a:p>
        </p:txBody>
      </p:sp>
      <p:graphicFrame>
        <p:nvGraphicFramePr>
          <p:cNvPr id="8" name="Content Placeholder 2">
            <a:extLst>
              <a:ext uri="{FF2B5EF4-FFF2-40B4-BE49-F238E27FC236}">
                <a16:creationId xmlns:a16="http://schemas.microsoft.com/office/drawing/2014/main" id="{95972136-7561-642B-FE92-9369E01F3F70}"/>
              </a:ext>
            </a:extLst>
          </p:cNvPr>
          <p:cNvGraphicFramePr>
            <a:graphicFrameLocks/>
          </p:cNvGraphicFramePr>
          <p:nvPr>
            <p:extLst>
              <p:ext uri="{D42A27DB-BD31-4B8C-83A1-F6EECF244321}">
                <p14:modId xmlns:p14="http://schemas.microsoft.com/office/powerpoint/2010/main" val="935711575"/>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4334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6A8E51-5D2C-8E6A-FE5D-786ABA1509BD}"/>
              </a:ext>
            </a:extLst>
          </p:cNvPr>
          <p:cNvSpPr>
            <a:spLocks noGrp="1"/>
          </p:cNvSpPr>
          <p:nvPr>
            <p:ph type="body" sz="quarter" idx="18"/>
          </p:nvPr>
        </p:nvSpPr>
        <p:spPr/>
        <p:txBody>
          <a:bodyPr/>
          <a:lstStyle/>
          <a:p>
            <a:pPr marL="0" indent="0">
              <a:buNone/>
            </a:pPr>
            <a:r>
              <a:rPr lang="en-US" sz="3200" b="1" spc="50" dirty="0">
                <a:solidFill>
                  <a:schemeClr val="accent1"/>
                </a:solidFill>
                <a:latin typeface="+mj-lt"/>
              </a:rPr>
              <a:t>Maintenance | </a:t>
            </a:r>
            <a:r>
              <a:rPr lang="en-US" dirty="0"/>
              <a:t>covered under the original permit</a:t>
            </a:r>
            <a:r>
              <a:rPr lang="en-US" sz="3200" b="1" spc="50" dirty="0">
                <a:solidFill>
                  <a:schemeClr val="accent1"/>
                </a:solidFill>
                <a:latin typeface="+mj-lt"/>
              </a:rPr>
              <a:t>?</a:t>
            </a:r>
          </a:p>
        </p:txBody>
      </p:sp>
      <p:graphicFrame>
        <p:nvGraphicFramePr>
          <p:cNvPr id="8" name="Content Placeholder 2">
            <a:extLst>
              <a:ext uri="{FF2B5EF4-FFF2-40B4-BE49-F238E27FC236}">
                <a16:creationId xmlns:a16="http://schemas.microsoft.com/office/drawing/2014/main" id="{95972136-7561-642B-FE92-9369E01F3F70}"/>
              </a:ext>
            </a:extLst>
          </p:cNvPr>
          <p:cNvGraphicFramePr>
            <a:graphicFrameLocks/>
          </p:cNvGraphicFramePr>
          <p:nvPr>
            <p:extLst>
              <p:ext uri="{D42A27DB-BD31-4B8C-83A1-F6EECF244321}">
                <p14:modId xmlns:p14="http://schemas.microsoft.com/office/powerpoint/2010/main" val="769287082"/>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3059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6A8E51-5D2C-8E6A-FE5D-786ABA1509BD}"/>
              </a:ext>
            </a:extLst>
          </p:cNvPr>
          <p:cNvSpPr>
            <a:spLocks noGrp="1"/>
          </p:cNvSpPr>
          <p:nvPr>
            <p:ph type="body" sz="quarter" idx="18"/>
          </p:nvPr>
        </p:nvSpPr>
        <p:spPr/>
        <p:txBody>
          <a:bodyPr/>
          <a:lstStyle/>
          <a:p>
            <a:pPr marL="0" indent="0">
              <a:buNone/>
            </a:pPr>
            <a:r>
              <a:rPr lang="en-US" sz="3200" b="1" spc="50" dirty="0">
                <a:solidFill>
                  <a:schemeClr val="accent1"/>
                </a:solidFill>
                <a:latin typeface="+mj-lt"/>
              </a:rPr>
              <a:t>Permits | </a:t>
            </a:r>
            <a:r>
              <a:rPr lang="en-US" dirty="0"/>
              <a:t>will more than one be needed</a:t>
            </a:r>
            <a:r>
              <a:rPr lang="en-US" sz="3200" b="1" spc="50" dirty="0">
                <a:solidFill>
                  <a:schemeClr val="accent1"/>
                </a:solidFill>
                <a:latin typeface="+mj-lt"/>
              </a:rPr>
              <a:t>?</a:t>
            </a:r>
          </a:p>
        </p:txBody>
      </p:sp>
      <p:graphicFrame>
        <p:nvGraphicFramePr>
          <p:cNvPr id="8" name="Content Placeholder 2">
            <a:extLst>
              <a:ext uri="{FF2B5EF4-FFF2-40B4-BE49-F238E27FC236}">
                <a16:creationId xmlns:a16="http://schemas.microsoft.com/office/drawing/2014/main" id="{95972136-7561-642B-FE92-9369E01F3F70}"/>
              </a:ext>
            </a:extLst>
          </p:cNvPr>
          <p:cNvGraphicFramePr>
            <a:graphicFrameLocks/>
          </p:cNvGraphicFramePr>
          <p:nvPr>
            <p:extLst>
              <p:ext uri="{D42A27DB-BD31-4B8C-83A1-F6EECF244321}">
                <p14:modId xmlns:p14="http://schemas.microsoft.com/office/powerpoint/2010/main" val="2765661948"/>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0147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6A8E51-5D2C-8E6A-FE5D-786ABA1509BD}"/>
              </a:ext>
            </a:extLst>
          </p:cNvPr>
          <p:cNvSpPr>
            <a:spLocks noGrp="1"/>
          </p:cNvSpPr>
          <p:nvPr>
            <p:ph type="body" sz="quarter" idx="18"/>
          </p:nvPr>
        </p:nvSpPr>
        <p:spPr/>
        <p:txBody>
          <a:bodyPr/>
          <a:lstStyle/>
          <a:p>
            <a:pPr marL="0" indent="0">
              <a:buNone/>
            </a:pPr>
            <a:r>
              <a:rPr lang="en-US" sz="3200" b="1" spc="50" dirty="0">
                <a:solidFill>
                  <a:schemeClr val="accent1"/>
                </a:solidFill>
                <a:latin typeface="+mj-lt"/>
              </a:rPr>
              <a:t>Information | details of </a:t>
            </a:r>
            <a:r>
              <a:rPr lang="en-US" dirty="0"/>
              <a:t>the installation</a:t>
            </a:r>
            <a:endParaRPr lang="en-US" sz="3200" b="1" spc="50" dirty="0">
              <a:solidFill>
                <a:schemeClr val="accent1"/>
              </a:solidFill>
              <a:latin typeface="+mj-lt"/>
            </a:endParaRPr>
          </a:p>
        </p:txBody>
      </p:sp>
      <p:graphicFrame>
        <p:nvGraphicFramePr>
          <p:cNvPr id="8" name="Content Placeholder 2">
            <a:extLst>
              <a:ext uri="{FF2B5EF4-FFF2-40B4-BE49-F238E27FC236}">
                <a16:creationId xmlns:a16="http://schemas.microsoft.com/office/drawing/2014/main" id="{95972136-7561-642B-FE92-9369E01F3F70}"/>
              </a:ext>
            </a:extLst>
          </p:cNvPr>
          <p:cNvGraphicFramePr>
            <a:graphicFrameLocks/>
          </p:cNvGraphicFramePr>
          <p:nvPr>
            <p:extLst>
              <p:ext uri="{D42A27DB-BD31-4B8C-83A1-F6EECF244321}">
                <p14:modId xmlns:p14="http://schemas.microsoft.com/office/powerpoint/2010/main" val="4246845425"/>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5129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Cloud based application</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Link on webpage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Apply online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Training module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Permit form as a backup</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Afternoon session</a:t>
            </a:r>
          </a:p>
        </p:txBody>
      </p:sp>
      <p:pic>
        <p:nvPicPr>
          <p:cNvPr id="14" name="Picture 13">
            <a:extLst>
              <a:ext uri="{FF2B5EF4-FFF2-40B4-BE49-F238E27FC236}">
                <a16:creationId xmlns:a16="http://schemas.microsoft.com/office/drawing/2014/main" id="{135FE5BB-552A-3DDC-F7E4-CC4A64E1C0EE}"/>
              </a:ext>
            </a:extLst>
          </p:cNvPr>
          <p:cNvPicPr>
            <a:picLocks noChangeAspect="1"/>
          </p:cNvPicPr>
          <p:nvPr/>
        </p:nvPicPr>
        <p:blipFill>
          <a:blip r:embed="rId3"/>
          <a:stretch>
            <a:fillRect/>
          </a:stretch>
        </p:blipFill>
        <p:spPr>
          <a:xfrm>
            <a:off x="661270" y="0"/>
            <a:ext cx="8126260" cy="6858000"/>
          </a:xfrm>
          <a:prstGeom prst="rect">
            <a:avLst/>
          </a:prstGeom>
        </p:spPr>
      </p:pic>
    </p:spTree>
    <p:extLst>
      <p:ext uri="{BB962C8B-B14F-4D97-AF65-F5344CB8AC3E}">
        <p14:creationId xmlns:p14="http://schemas.microsoft.com/office/powerpoint/2010/main" val="2681917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EPS Training Module</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Self-led training</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Walk-thru the request process</a:t>
            </a:r>
          </a:p>
        </p:txBody>
      </p:sp>
      <p:pic>
        <p:nvPicPr>
          <p:cNvPr id="3" name="Picture 2">
            <a:extLst>
              <a:ext uri="{FF2B5EF4-FFF2-40B4-BE49-F238E27FC236}">
                <a16:creationId xmlns:a16="http://schemas.microsoft.com/office/drawing/2014/main" id="{E8A1EE2E-D71E-6478-0959-E314F18727D9}"/>
              </a:ext>
            </a:extLst>
          </p:cNvPr>
          <p:cNvPicPr>
            <a:picLocks noChangeAspect="1"/>
          </p:cNvPicPr>
          <p:nvPr/>
        </p:nvPicPr>
        <p:blipFill>
          <a:blip r:embed="rId3"/>
          <a:stretch>
            <a:fillRect/>
          </a:stretch>
        </p:blipFill>
        <p:spPr>
          <a:xfrm>
            <a:off x="643276" y="0"/>
            <a:ext cx="8441648" cy="6858000"/>
          </a:xfrm>
          <a:prstGeom prst="rect">
            <a:avLst/>
          </a:prstGeom>
        </p:spPr>
      </p:pic>
    </p:spTree>
    <p:extLst>
      <p:ext uri="{BB962C8B-B14F-4D97-AF65-F5344CB8AC3E}">
        <p14:creationId xmlns:p14="http://schemas.microsoft.com/office/powerpoint/2010/main" val="2346733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6A8E51-5D2C-8E6A-FE5D-786ABA1509BD}"/>
              </a:ext>
            </a:extLst>
          </p:cNvPr>
          <p:cNvSpPr>
            <a:spLocks noGrp="1"/>
          </p:cNvSpPr>
          <p:nvPr>
            <p:ph type="body" sz="quarter" idx="18"/>
          </p:nvPr>
        </p:nvSpPr>
        <p:spPr/>
        <p:txBody>
          <a:bodyPr/>
          <a:lstStyle/>
          <a:p>
            <a:pPr marL="0" indent="0">
              <a:buNone/>
            </a:pPr>
            <a:r>
              <a:rPr lang="en-US" dirty="0"/>
              <a:t>Timeline </a:t>
            </a:r>
            <a:r>
              <a:rPr lang="en-US" sz="3200" b="1" spc="50" dirty="0">
                <a:solidFill>
                  <a:schemeClr val="accent1"/>
                </a:solidFill>
                <a:latin typeface="+mj-lt"/>
              </a:rPr>
              <a:t>| </a:t>
            </a:r>
            <a:r>
              <a:rPr lang="en-US" dirty="0"/>
              <a:t>when to submit request</a:t>
            </a:r>
            <a:endParaRPr lang="en-US" sz="3200" b="1" spc="50" dirty="0">
              <a:solidFill>
                <a:schemeClr val="accent1"/>
              </a:solidFill>
              <a:latin typeface="+mj-lt"/>
            </a:endParaRPr>
          </a:p>
        </p:txBody>
      </p:sp>
      <p:graphicFrame>
        <p:nvGraphicFramePr>
          <p:cNvPr id="2" name="Content Placeholder 2">
            <a:extLst>
              <a:ext uri="{FF2B5EF4-FFF2-40B4-BE49-F238E27FC236}">
                <a16:creationId xmlns:a16="http://schemas.microsoft.com/office/drawing/2014/main" id="{89E95714-37D8-55C8-2E83-5FACB13CEA11}"/>
              </a:ext>
            </a:extLst>
          </p:cNvPr>
          <p:cNvGraphicFramePr>
            <a:graphicFrameLocks/>
          </p:cNvGraphicFramePr>
          <p:nvPr>
            <p:extLst>
              <p:ext uri="{D42A27DB-BD31-4B8C-83A1-F6EECF244321}">
                <p14:modId xmlns:p14="http://schemas.microsoft.com/office/powerpoint/2010/main" val="4033183322"/>
              </p:ext>
            </p:extLst>
          </p:nvPr>
        </p:nvGraphicFramePr>
        <p:xfrm>
          <a:off x="643467" y="1878237"/>
          <a:ext cx="10905066" cy="3294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7257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6A8E51-5D2C-8E6A-FE5D-786ABA1509BD}"/>
              </a:ext>
            </a:extLst>
          </p:cNvPr>
          <p:cNvSpPr>
            <a:spLocks noGrp="1"/>
          </p:cNvSpPr>
          <p:nvPr>
            <p:ph type="body" sz="quarter" idx="18"/>
          </p:nvPr>
        </p:nvSpPr>
        <p:spPr/>
        <p:txBody>
          <a:bodyPr/>
          <a:lstStyle/>
          <a:p>
            <a:pPr marL="0" indent="0">
              <a:buNone/>
            </a:pPr>
            <a:r>
              <a:rPr lang="en-US" sz="3200" b="1" spc="50" dirty="0">
                <a:solidFill>
                  <a:schemeClr val="accent1"/>
                </a:solidFill>
                <a:latin typeface="+mj-lt"/>
              </a:rPr>
              <a:t>Issued Permit | required on the job site</a:t>
            </a:r>
          </a:p>
        </p:txBody>
      </p:sp>
      <p:graphicFrame>
        <p:nvGraphicFramePr>
          <p:cNvPr id="8" name="Content Placeholder 2">
            <a:extLst>
              <a:ext uri="{FF2B5EF4-FFF2-40B4-BE49-F238E27FC236}">
                <a16:creationId xmlns:a16="http://schemas.microsoft.com/office/drawing/2014/main" id="{95972136-7561-642B-FE92-9369E01F3F70}"/>
              </a:ext>
            </a:extLst>
          </p:cNvPr>
          <p:cNvGraphicFramePr>
            <a:graphicFrameLocks/>
          </p:cNvGraphicFramePr>
          <p:nvPr>
            <p:extLst>
              <p:ext uri="{D42A27DB-BD31-4B8C-83A1-F6EECF244321}">
                <p14:modId xmlns:p14="http://schemas.microsoft.com/office/powerpoint/2010/main" val="3999463662"/>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0256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3254C9-C1A6-3FB4-0AD1-0B71210F4025}"/>
              </a:ext>
            </a:extLst>
          </p:cNvPr>
          <p:cNvPicPr>
            <a:picLocks noChangeAspect="1"/>
          </p:cNvPicPr>
          <p:nvPr/>
        </p:nvPicPr>
        <p:blipFill>
          <a:blip r:embed="rId3"/>
          <a:stretch>
            <a:fillRect/>
          </a:stretch>
        </p:blipFill>
        <p:spPr>
          <a:xfrm>
            <a:off x="627800" y="0"/>
            <a:ext cx="8777399" cy="6858000"/>
          </a:xfrm>
          <a:prstGeom prst="rect">
            <a:avLst/>
          </a:prstGeom>
        </p:spPr>
      </p:pic>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Utility Program Website</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Utility Accommodation and Coordination</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hlinkClick r:id="rId4"/>
              </a:rPr>
              <a:t>https://iowadot.gov/rightofway/Utility-Accommodation-and-Coordination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7491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1005840" y="1005840"/>
            <a:ext cx="10147936" cy="3752963"/>
          </a:xfrm>
          <a:prstGeom prst="rect">
            <a:avLst/>
          </a:prstGeom>
        </p:spPr>
        <p:txBody>
          <a:bodyPr lIns="0"/>
          <a:lstStyle/>
          <a:p>
            <a:pPr marL="0" indent="0">
              <a:lnSpc>
                <a:spcPct val="90000"/>
              </a:lnSpc>
              <a:spcBef>
                <a:spcPts val="1000"/>
              </a:spcBef>
              <a:spcAft>
                <a:spcPts val="2400"/>
              </a:spcAft>
              <a:buNone/>
            </a:pPr>
            <a:r>
              <a:rPr lang="en-US" sz="3200" b="1" dirty="0">
                <a:solidFill>
                  <a:schemeClr val="accent1"/>
                </a:solidFill>
                <a:latin typeface="+mj-lt"/>
              </a:rPr>
              <a:t>Accommodation &amp; Coordination</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Accommodation</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Permitting</a:t>
            </a:r>
          </a:p>
          <a:p>
            <a:pPr>
              <a:buFont typeface="Arial" panose="020B0604020202020204" pitchFamily="34" charset="0"/>
              <a:buChar char="•"/>
            </a:pPr>
            <a:r>
              <a:rPr lang="en-US" dirty="0"/>
              <a:t>Relocations</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Agreements</a:t>
            </a:r>
          </a:p>
          <a:p>
            <a:pPr>
              <a:buFont typeface="Arial" panose="020B0604020202020204" pitchFamily="34" charset="0"/>
              <a:buChar char="•"/>
            </a:pPr>
            <a:r>
              <a:rPr lang="en-US" dirty="0"/>
              <a:t>Management of ROW</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005840"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0442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FAQ</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Answer to common questions about permitting</a:t>
            </a:r>
          </a:p>
        </p:txBody>
      </p:sp>
      <p:pic>
        <p:nvPicPr>
          <p:cNvPr id="3" name="Picture 2">
            <a:extLst>
              <a:ext uri="{FF2B5EF4-FFF2-40B4-BE49-F238E27FC236}">
                <a16:creationId xmlns:a16="http://schemas.microsoft.com/office/drawing/2014/main" id="{ACFDC591-7A79-3B1D-1A54-9DA85EC80FF3}"/>
              </a:ext>
            </a:extLst>
          </p:cNvPr>
          <p:cNvPicPr>
            <a:picLocks noChangeAspect="1"/>
          </p:cNvPicPr>
          <p:nvPr/>
        </p:nvPicPr>
        <p:blipFill>
          <a:blip r:embed="rId3"/>
          <a:stretch>
            <a:fillRect/>
          </a:stretch>
        </p:blipFill>
        <p:spPr>
          <a:xfrm>
            <a:off x="626700" y="0"/>
            <a:ext cx="8424000" cy="6858000"/>
          </a:xfrm>
          <a:prstGeom prst="rect">
            <a:avLst/>
          </a:prstGeom>
        </p:spPr>
      </p:pic>
    </p:spTree>
    <p:extLst>
      <p:ext uri="{BB962C8B-B14F-4D97-AF65-F5344CB8AC3E}">
        <p14:creationId xmlns:p14="http://schemas.microsoft.com/office/powerpoint/2010/main" val="359587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Staff Contacts</a:t>
            </a:r>
          </a:p>
        </p:txBody>
      </p:sp>
      <p:pic>
        <p:nvPicPr>
          <p:cNvPr id="4" name="Picture 3">
            <a:extLst>
              <a:ext uri="{FF2B5EF4-FFF2-40B4-BE49-F238E27FC236}">
                <a16:creationId xmlns:a16="http://schemas.microsoft.com/office/drawing/2014/main" id="{28BBF7AB-4F92-0C31-F53C-05F26542CFDF}"/>
              </a:ext>
            </a:extLst>
          </p:cNvPr>
          <p:cNvPicPr>
            <a:picLocks noChangeAspect="1"/>
          </p:cNvPicPr>
          <p:nvPr/>
        </p:nvPicPr>
        <p:blipFill>
          <a:blip r:embed="rId3"/>
          <a:stretch>
            <a:fillRect/>
          </a:stretch>
        </p:blipFill>
        <p:spPr>
          <a:xfrm>
            <a:off x="620358" y="0"/>
            <a:ext cx="8360483" cy="6858000"/>
          </a:xfrm>
          <a:prstGeom prst="rect">
            <a:avLst/>
          </a:prstGeom>
        </p:spPr>
      </p:pic>
    </p:spTree>
    <p:extLst>
      <p:ext uri="{BB962C8B-B14F-4D97-AF65-F5344CB8AC3E}">
        <p14:creationId xmlns:p14="http://schemas.microsoft.com/office/powerpoint/2010/main" val="2253810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Plant growing in a concrete crack">
            <a:extLst>
              <a:ext uri="{FF2B5EF4-FFF2-40B4-BE49-F238E27FC236}">
                <a16:creationId xmlns:a16="http://schemas.microsoft.com/office/drawing/2014/main" id="{E3872034-13E6-8D52-0D4A-0B0835DDA25C}"/>
              </a:ext>
            </a:extLst>
          </p:cNvPr>
          <p:cNvPicPr>
            <a:picLocks noGrp="1" noChangeAspect="1"/>
          </p:cNvPicPr>
          <p:nvPr>
            <p:ph type="pic" sz="quarter" idx="10"/>
          </p:nvPr>
        </p:nvPicPr>
        <p:blipFill>
          <a:blip r:embed="rId3" cstate="screen">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4675188" y="0"/>
            <a:ext cx="7504112" cy="6858000"/>
          </a:xfrm>
        </p:spPr>
      </p:pic>
      <p:sp>
        <p:nvSpPr>
          <p:cNvPr id="2" name="TextBox 1">
            <a:extLst>
              <a:ext uri="{FF2B5EF4-FFF2-40B4-BE49-F238E27FC236}">
                <a16:creationId xmlns:a16="http://schemas.microsoft.com/office/drawing/2014/main" id="{95C298AE-0AF5-1CF1-3F87-8804833B1ACA}"/>
              </a:ext>
            </a:extLst>
          </p:cNvPr>
          <p:cNvSpPr txBox="1"/>
          <p:nvPr/>
        </p:nvSpPr>
        <p:spPr>
          <a:xfrm>
            <a:off x="2264" y="2167354"/>
            <a:ext cx="4685624" cy="769441"/>
          </a:xfrm>
          <a:prstGeom prst="rect">
            <a:avLst/>
          </a:prstGeom>
          <a:noFill/>
        </p:spPr>
        <p:txBody>
          <a:bodyPr wrap="square" lIns="457200" rIns="365760" rtlCol="0" anchor="ctr">
            <a:spAutoFit/>
          </a:bodyPr>
          <a:lstStyle/>
          <a:p>
            <a:r>
              <a:rPr lang="en-US" sz="4400" b="1" spc="50" dirty="0">
                <a:solidFill>
                  <a:schemeClr val="bg1"/>
                </a:solidFill>
                <a:latin typeface="+mj-lt"/>
              </a:rPr>
              <a:t>Initiatives</a:t>
            </a:r>
          </a:p>
        </p:txBody>
      </p:sp>
      <p:sp>
        <p:nvSpPr>
          <p:cNvPr id="3" name="TextBox 2">
            <a:extLst>
              <a:ext uri="{FF2B5EF4-FFF2-40B4-BE49-F238E27FC236}">
                <a16:creationId xmlns:a16="http://schemas.microsoft.com/office/drawing/2014/main" id="{905A98C6-8822-604C-C081-CCC113DD261E}"/>
              </a:ext>
            </a:extLst>
          </p:cNvPr>
          <p:cNvSpPr txBox="1"/>
          <p:nvPr/>
        </p:nvSpPr>
        <p:spPr>
          <a:xfrm>
            <a:off x="0" y="3657600"/>
            <a:ext cx="4687888" cy="1200329"/>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Overview &amp; update on various utility-related initiatives</a:t>
            </a:r>
          </a:p>
        </p:txBody>
      </p:sp>
      <p:cxnSp>
        <p:nvCxnSpPr>
          <p:cNvPr id="4" name="Straight Connector 3">
            <a:extLst>
              <a:ext uri="{FF2B5EF4-FFF2-40B4-BE49-F238E27FC236}">
                <a16:creationId xmlns:a16="http://schemas.microsoft.com/office/drawing/2014/main" id="{483EBF37-008B-A4C0-00D1-5D08E8F1B14D}"/>
              </a:ext>
            </a:extLst>
          </p:cNvPr>
          <p:cNvCxnSpPr/>
          <p:nvPr/>
        </p:nvCxnSpPr>
        <p:spPr>
          <a:xfrm>
            <a:off x="478098" y="3474720"/>
            <a:ext cx="640080" cy="0"/>
          </a:xfrm>
          <a:prstGeom prst="line">
            <a:avLst/>
          </a:prstGeom>
          <a:ln w="571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225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Plant growing in a concrete crack">
            <a:extLst>
              <a:ext uri="{FF2B5EF4-FFF2-40B4-BE49-F238E27FC236}">
                <a16:creationId xmlns:a16="http://schemas.microsoft.com/office/drawing/2014/main" id="{E3872034-13E6-8D52-0D4A-0B0835DDA25C}"/>
              </a:ext>
            </a:extLst>
          </p:cNvPr>
          <p:cNvPicPr>
            <a:picLocks noGrp="1" noChangeAspect="1"/>
          </p:cNvPicPr>
          <p:nvPr>
            <p:ph type="pic" sz="quarter" idx="10"/>
          </p:nvPr>
        </p:nvPicPr>
        <p:blipFill>
          <a:blip r:embed="rId3" cstate="screen">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4675188" y="0"/>
            <a:ext cx="7504112" cy="6858000"/>
          </a:xfrm>
        </p:spPr>
      </p:pic>
      <p:sp>
        <p:nvSpPr>
          <p:cNvPr id="2" name="TextBox 1">
            <a:extLst>
              <a:ext uri="{FF2B5EF4-FFF2-40B4-BE49-F238E27FC236}">
                <a16:creationId xmlns:a16="http://schemas.microsoft.com/office/drawing/2014/main" id="{95C298AE-0AF5-1CF1-3F87-8804833B1ACA}"/>
              </a:ext>
            </a:extLst>
          </p:cNvPr>
          <p:cNvSpPr txBox="1"/>
          <p:nvPr/>
        </p:nvSpPr>
        <p:spPr>
          <a:xfrm>
            <a:off x="2264" y="1674911"/>
            <a:ext cx="4685624" cy="1754326"/>
          </a:xfrm>
          <a:prstGeom prst="rect">
            <a:avLst/>
          </a:prstGeom>
          <a:noFill/>
        </p:spPr>
        <p:txBody>
          <a:bodyPr wrap="square" lIns="457200" rIns="365760" rtlCol="0" anchor="ctr">
            <a:spAutoFit/>
          </a:bodyPr>
          <a:lstStyle/>
          <a:p>
            <a:r>
              <a:rPr lang="en-US" sz="3600" b="1" spc="50" dirty="0">
                <a:solidFill>
                  <a:schemeClr val="bg1"/>
                </a:solidFill>
                <a:latin typeface="+mj-lt"/>
              </a:rPr>
              <a:t>Electronic Permitting System</a:t>
            </a:r>
          </a:p>
        </p:txBody>
      </p:sp>
      <p:sp>
        <p:nvSpPr>
          <p:cNvPr id="3" name="TextBox 2">
            <a:extLst>
              <a:ext uri="{FF2B5EF4-FFF2-40B4-BE49-F238E27FC236}">
                <a16:creationId xmlns:a16="http://schemas.microsoft.com/office/drawing/2014/main" id="{905A98C6-8822-604C-C081-CCC113DD261E}"/>
              </a:ext>
            </a:extLst>
          </p:cNvPr>
          <p:cNvSpPr txBox="1"/>
          <p:nvPr/>
        </p:nvSpPr>
        <p:spPr>
          <a:xfrm>
            <a:off x="0" y="3657600"/>
            <a:ext cx="4687888" cy="461665"/>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Ready, set, go</a:t>
            </a:r>
          </a:p>
        </p:txBody>
      </p:sp>
      <p:cxnSp>
        <p:nvCxnSpPr>
          <p:cNvPr id="4" name="Straight Connector 3">
            <a:extLst>
              <a:ext uri="{FF2B5EF4-FFF2-40B4-BE49-F238E27FC236}">
                <a16:creationId xmlns:a16="http://schemas.microsoft.com/office/drawing/2014/main" id="{483EBF37-008B-A4C0-00D1-5D08E8F1B14D}"/>
              </a:ext>
            </a:extLst>
          </p:cNvPr>
          <p:cNvCxnSpPr/>
          <p:nvPr/>
        </p:nvCxnSpPr>
        <p:spPr>
          <a:xfrm>
            <a:off x="478098" y="3474720"/>
            <a:ext cx="640080" cy="0"/>
          </a:xfrm>
          <a:prstGeom prst="line">
            <a:avLst/>
          </a:prstGeom>
          <a:ln w="571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7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Permit process page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Apply online</a:t>
            </a:r>
          </a:p>
          <a:p>
            <a:pPr marL="182563" indent="-182563">
              <a:buFont typeface="Wingdings" pitchFamily="2" charset="2"/>
              <a:buChar char="§"/>
            </a:pPr>
            <a:endParaRPr lang="en-US" sz="20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135FE5BB-552A-3DDC-F7E4-CC4A64E1C0EE}"/>
              </a:ext>
            </a:extLst>
          </p:cNvPr>
          <p:cNvPicPr>
            <a:picLocks noChangeAspect="1"/>
          </p:cNvPicPr>
          <p:nvPr/>
        </p:nvPicPr>
        <p:blipFill>
          <a:blip r:embed="rId3"/>
          <a:stretch>
            <a:fillRect/>
          </a:stretch>
        </p:blipFill>
        <p:spPr>
          <a:xfrm>
            <a:off x="661270" y="0"/>
            <a:ext cx="8126260" cy="6858000"/>
          </a:xfrm>
          <a:prstGeom prst="rect">
            <a:avLst/>
          </a:prstGeom>
        </p:spPr>
      </p:pic>
    </p:spTree>
    <p:extLst>
      <p:ext uri="{BB962C8B-B14F-4D97-AF65-F5344CB8AC3E}">
        <p14:creationId xmlns:p14="http://schemas.microsoft.com/office/powerpoint/2010/main" val="2410240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Permitting page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Other types of permit requests</a:t>
            </a:r>
          </a:p>
          <a:p>
            <a:pPr marL="182563" indent="-182563">
              <a:buFont typeface="Wingdings" pitchFamily="2" charset="2"/>
              <a:buChar char="§"/>
            </a:pPr>
            <a:endParaRPr lang="en-US" sz="20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C419565-D365-1CB9-34C5-92D7D5852D38}"/>
              </a:ext>
            </a:extLst>
          </p:cNvPr>
          <p:cNvPicPr>
            <a:picLocks noChangeAspect="1"/>
          </p:cNvPicPr>
          <p:nvPr/>
        </p:nvPicPr>
        <p:blipFill>
          <a:blip r:embed="rId3"/>
          <a:stretch>
            <a:fillRect/>
          </a:stretch>
        </p:blipFill>
        <p:spPr>
          <a:xfrm>
            <a:off x="590271" y="0"/>
            <a:ext cx="8115857" cy="6858000"/>
          </a:xfrm>
          <a:prstGeom prst="rect">
            <a:avLst/>
          </a:prstGeom>
        </p:spPr>
      </p:pic>
    </p:spTree>
    <p:extLst>
      <p:ext uri="{BB962C8B-B14F-4D97-AF65-F5344CB8AC3E}">
        <p14:creationId xmlns:p14="http://schemas.microsoft.com/office/powerpoint/2010/main" val="3975282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Enterprise A&amp;A</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First time user</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Create an account</a:t>
            </a:r>
          </a:p>
        </p:txBody>
      </p:sp>
      <p:pic>
        <p:nvPicPr>
          <p:cNvPr id="6" name="Picture 5">
            <a:extLst>
              <a:ext uri="{FF2B5EF4-FFF2-40B4-BE49-F238E27FC236}">
                <a16:creationId xmlns:a16="http://schemas.microsoft.com/office/drawing/2014/main" id="{C7738AE4-6EE1-7108-F53C-573B35E2B3AA}"/>
              </a:ext>
            </a:extLst>
          </p:cNvPr>
          <p:cNvPicPr>
            <a:picLocks noChangeAspect="1"/>
          </p:cNvPicPr>
          <p:nvPr/>
        </p:nvPicPr>
        <p:blipFill>
          <a:blip r:embed="rId3"/>
          <a:stretch>
            <a:fillRect/>
          </a:stretch>
        </p:blipFill>
        <p:spPr>
          <a:xfrm>
            <a:off x="598179" y="0"/>
            <a:ext cx="8455642" cy="6858000"/>
          </a:xfrm>
          <a:prstGeom prst="rect">
            <a:avLst/>
          </a:prstGeom>
        </p:spPr>
      </p:pic>
      <p:sp>
        <p:nvSpPr>
          <p:cNvPr id="7" name="Oval 6">
            <a:extLst>
              <a:ext uri="{FF2B5EF4-FFF2-40B4-BE49-F238E27FC236}">
                <a16:creationId xmlns:a16="http://schemas.microsoft.com/office/drawing/2014/main" id="{0C69A2BD-42E2-EFC8-F4A8-19DC96C21DA4}"/>
              </a:ext>
            </a:extLst>
          </p:cNvPr>
          <p:cNvSpPr/>
          <p:nvPr/>
        </p:nvSpPr>
        <p:spPr>
          <a:xfrm>
            <a:off x="5816600" y="3873500"/>
            <a:ext cx="1854200" cy="1041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7189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Enter your name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Register</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Account ID</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First &amp; Last Name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Valid email address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Save Account Details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Confirmation email</a:t>
            </a:r>
          </a:p>
          <a:p>
            <a:pPr marL="182563" indent="-182563">
              <a:buFont typeface="Wingdings" pitchFamily="2" charset="2"/>
              <a:buChar char="§"/>
            </a:pPr>
            <a:endParaRPr lang="en-US" sz="20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1496485-AD8A-4C57-BF73-B0B88B81DAA0}"/>
              </a:ext>
            </a:extLst>
          </p:cNvPr>
          <p:cNvPicPr>
            <a:picLocks noChangeAspect="1"/>
          </p:cNvPicPr>
          <p:nvPr/>
        </p:nvPicPr>
        <p:blipFill>
          <a:blip r:embed="rId3"/>
          <a:stretch>
            <a:fillRect/>
          </a:stretch>
        </p:blipFill>
        <p:spPr>
          <a:xfrm>
            <a:off x="368300" y="0"/>
            <a:ext cx="4953429" cy="5425910"/>
          </a:xfrm>
          <a:prstGeom prst="rect">
            <a:avLst/>
          </a:prstGeom>
        </p:spPr>
      </p:pic>
      <p:pic>
        <p:nvPicPr>
          <p:cNvPr id="9" name="Picture 8">
            <a:extLst>
              <a:ext uri="{FF2B5EF4-FFF2-40B4-BE49-F238E27FC236}">
                <a16:creationId xmlns:a16="http://schemas.microsoft.com/office/drawing/2014/main" id="{87122375-94E9-829B-6058-7D7B84F1A88B}"/>
              </a:ext>
            </a:extLst>
          </p:cNvPr>
          <p:cNvPicPr>
            <a:picLocks noChangeAspect="1"/>
          </p:cNvPicPr>
          <p:nvPr/>
        </p:nvPicPr>
        <p:blipFill>
          <a:blip r:embed="rId4"/>
          <a:stretch>
            <a:fillRect/>
          </a:stretch>
        </p:blipFill>
        <p:spPr>
          <a:xfrm>
            <a:off x="4542161" y="1896950"/>
            <a:ext cx="4656223" cy="4961050"/>
          </a:xfrm>
          <a:prstGeom prst="rect">
            <a:avLst/>
          </a:prstGeom>
        </p:spPr>
      </p:pic>
    </p:spTree>
    <p:extLst>
      <p:ext uri="{BB962C8B-B14F-4D97-AF65-F5344CB8AC3E}">
        <p14:creationId xmlns:p14="http://schemas.microsoft.com/office/powerpoint/2010/main" val="1117261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Follow email instructions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Account activation process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Click on the link provided</a:t>
            </a:r>
          </a:p>
        </p:txBody>
      </p:sp>
      <p:pic>
        <p:nvPicPr>
          <p:cNvPr id="3" name="Picture 2">
            <a:extLst>
              <a:ext uri="{FF2B5EF4-FFF2-40B4-BE49-F238E27FC236}">
                <a16:creationId xmlns:a16="http://schemas.microsoft.com/office/drawing/2014/main" id="{044E5988-BFD0-95EB-5ED4-7A544AC032D2}"/>
              </a:ext>
            </a:extLst>
          </p:cNvPr>
          <p:cNvPicPr>
            <a:picLocks noChangeAspect="1"/>
          </p:cNvPicPr>
          <p:nvPr/>
        </p:nvPicPr>
        <p:blipFill>
          <a:blip r:embed="rId3"/>
          <a:stretch>
            <a:fillRect/>
          </a:stretch>
        </p:blipFill>
        <p:spPr>
          <a:xfrm>
            <a:off x="572488" y="149570"/>
            <a:ext cx="6500423" cy="6287045"/>
          </a:xfrm>
          <a:prstGeom prst="rect">
            <a:avLst/>
          </a:prstGeom>
        </p:spPr>
      </p:pic>
      <p:sp>
        <p:nvSpPr>
          <p:cNvPr id="5" name="Oval 4">
            <a:extLst>
              <a:ext uri="{FF2B5EF4-FFF2-40B4-BE49-F238E27FC236}">
                <a16:creationId xmlns:a16="http://schemas.microsoft.com/office/drawing/2014/main" id="{920F0E17-1CEC-E0F8-C007-34ADEF4E7D45}"/>
              </a:ext>
            </a:extLst>
          </p:cNvPr>
          <p:cNvSpPr/>
          <p:nvPr/>
        </p:nvSpPr>
        <p:spPr>
          <a:xfrm>
            <a:off x="368300" y="2387600"/>
            <a:ext cx="1854200" cy="1041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5736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Create your identify baseline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Security questions</a:t>
            </a:r>
          </a:p>
          <a:p>
            <a:pPr marL="182563" indent="-182563">
              <a:buFont typeface="Wingdings" pitchFamily="2" charset="2"/>
              <a:buChar char="§"/>
            </a:pPr>
            <a:endParaRPr lang="en-US" sz="20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BE6B773-B096-D2CA-F868-36BD224EB0AA}"/>
              </a:ext>
            </a:extLst>
          </p:cNvPr>
          <p:cNvPicPr>
            <a:picLocks noChangeAspect="1"/>
          </p:cNvPicPr>
          <p:nvPr/>
        </p:nvPicPr>
        <p:blipFill>
          <a:blip r:embed="rId3"/>
          <a:stretch>
            <a:fillRect/>
          </a:stretch>
        </p:blipFill>
        <p:spPr>
          <a:xfrm>
            <a:off x="595419" y="126752"/>
            <a:ext cx="5678381" cy="6685691"/>
          </a:xfrm>
          <a:prstGeom prst="rect">
            <a:avLst/>
          </a:prstGeom>
        </p:spPr>
      </p:pic>
    </p:spTree>
    <p:extLst>
      <p:ext uri="{BB962C8B-B14F-4D97-AF65-F5344CB8AC3E}">
        <p14:creationId xmlns:p14="http://schemas.microsoft.com/office/powerpoint/2010/main" val="938768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1005840" y="1005841"/>
            <a:ext cx="10147936" cy="1005840"/>
          </a:xfrm>
          <a:prstGeom prst="rect">
            <a:avLst/>
          </a:prstGeom>
        </p:spPr>
        <p:txBody>
          <a:bodyPr lIns="0"/>
          <a:lstStyle/>
          <a:p>
            <a:pPr marL="0" indent="0">
              <a:lnSpc>
                <a:spcPct val="90000"/>
              </a:lnSpc>
              <a:spcBef>
                <a:spcPts val="1000"/>
              </a:spcBef>
              <a:spcAft>
                <a:spcPts val="2400"/>
              </a:spcAft>
              <a:buNone/>
            </a:pPr>
            <a:r>
              <a:rPr lang="en-US" sz="3200" b="1" dirty="0">
                <a:solidFill>
                  <a:schemeClr val="accent1"/>
                </a:solidFill>
                <a:latin typeface="+mj-lt"/>
              </a:rPr>
              <a:t>Utility Program Team</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005840"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28C722F-3B9F-B602-9884-71F468EE691E}"/>
              </a:ext>
            </a:extLst>
          </p:cNvPr>
          <p:cNvSpPr/>
          <p:nvPr/>
        </p:nvSpPr>
        <p:spPr>
          <a:xfrm>
            <a:off x="817350" y="2119874"/>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4" name="Rectangle 3">
            <a:extLst>
              <a:ext uri="{FF2B5EF4-FFF2-40B4-BE49-F238E27FC236}">
                <a16:creationId xmlns:a16="http://schemas.microsoft.com/office/drawing/2014/main" id="{715F7DDB-56F3-5B55-59D4-F57DC42F8476}"/>
              </a:ext>
            </a:extLst>
          </p:cNvPr>
          <p:cNvSpPr/>
          <p:nvPr/>
        </p:nvSpPr>
        <p:spPr>
          <a:xfrm>
            <a:off x="1234163" y="2536687"/>
            <a:ext cx="1122187" cy="1122187"/>
          </a:xfrm>
          <a:prstGeom prst="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5" name="Oval 4">
            <a:extLst>
              <a:ext uri="{FF2B5EF4-FFF2-40B4-BE49-F238E27FC236}">
                <a16:creationId xmlns:a16="http://schemas.microsoft.com/office/drawing/2014/main" id="{1666136A-63AB-80D8-ADAE-0C152F48622A}"/>
              </a:ext>
            </a:extLst>
          </p:cNvPr>
          <p:cNvSpPr/>
          <p:nvPr/>
        </p:nvSpPr>
        <p:spPr>
          <a:xfrm>
            <a:off x="5103169" y="2169746"/>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6" name="Rectangle 5" descr="City">
            <a:extLst>
              <a:ext uri="{FF2B5EF4-FFF2-40B4-BE49-F238E27FC236}">
                <a16:creationId xmlns:a16="http://schemas.microsoft.com/office/drawing/2014/main" id="{BE75AF3E-AB6D-32A2-46DC-28BC7A549E77}"/>
              </a:ext>
            </a:extLst>
          </p:cNvPr>
          <p:cNvSpPr/>
          <p:nvPr/>
        </p:nvSpPr>
        <p:spPr>
          <a:xfrm>
            <a:off x="5519982" y="2586559"/>
            <a:ext cx="1122187" cy="1122187"/>
          </a:xfrm>
          <a:prstGeom prst="rect">
            <a:avLst/>
          </a:prstGeom>
          <a:blipFill rotWithShape="1">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953895"/>
              <a:satOff val="-21764"/>
              <a:lumOff val="8039"/>
              <a:alphaOff val="0"/>
            </a:schemeClr>
          </a:effectRef>
          <a:fontRef idx="minor">
            <a:schemeClr val="lt1"/>
          </a:fontRef>
        </p:style>
      </p:sp>
      <p:sp>
        <p:nvSpPr>
          <p:cNvPr id="7" name="Oval 6">
            <a:extLst>
              <a:ext uri="{FF2B5EF4-FFF2-40B4-BE49-F238E27FC236}">
                <a16:creationId xmlns:a16="http://schemas.microsoft.com/office/drawing/2014/main" id="{77A660A3-2F3F-76A2-B98A-C11006617A82}"/>
              </a:ext>
            </a:extLst>
          </p:cNvPr>
          <p:cNvSpPr/>
          <p:nvPr/>
        </p:nvSpPr>
        <p:spPr>
          <a:xfrm>
            <a:off x="9387274" y="2119874"/>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8" name="Rectangle 7" descr="Marker">
            <a:extLst>
              <a:ext uri="{FF2B5EF4-FFF2-40B4-BE49-F238E27FC236}">
                <a16:creationId xmlns:a16="http://schemas.microsoft.com/office/drawing/2014/main" id="{42163C04-9672-809F-7BD4-261EA37E8BA6}"/>
              </a:ext>
            </a:extLst>
          </p:cNvPr>
          <p:cNvSpPr/>
          <p:nvPr/>
        </p:nvSpPr>
        <p:spPr>
          <a:xfrm>
            <a:off x="9804087" y="2536687"/>
            <a:ext cx="1122187" cy="1122187"/>
          </a:xfrm>
          <a:prstGeom prst="rect">
            <a:avLst/>
          </a:prstGeom>
          <a:blipFill rotWithShape="1">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1907789"/>
              <a:satOff val="-43528"/>
              <a:lumOff val="16079"/>
              <a:alphaOff val="0"/>
            </a:schemeClr>
          </a:effectRef>
          <a:fontRef idx="minor">
            <a:schemeClr val="lt1"/>
          </a:fontRef>
        </p:style>
      </p:sp>
      <p:sp>
        <p:nvSpPr>
          <p:cNvPr id="9" name="TextBox 8">
            <a:extLst>
              <a:ext uri="{FF2B5EF4-FFF2-40B4-BE49-F238E27FC236}">
                <a16:creationId xmlns:a16="http://schemas.microsoft.com/office/drawing/2014/main" id="{DDEA3CDE-4D80-ECEC-E928-E31282CB9D07}"/>
              </a:ext>
            </a:extLst>
          </p:cNvPr>
          <p:cNvSpPr txBox="1"/>
          <p:nvPr/>
        </p:nvSpPr>
        <p:spPr>
          <a:xfrm>
            <a:off x="817350" y="4314825"/>
            <a:ext cx="1955812" cy="369332"/>
          </a:xfrm>
          <a:prstGeom prst="rect">
            <a:avLst/>
          </a:prstGeom>
          <a:noFill/>
        </p:spPr>
        <p:txBody>
          <a:bodyPr wrap="square" rtlCol="0">
            <a:spAutoFit/>
          </a:bodyPr>
          <a:lstStyle/>
          <a:p>
            <a:pPr algn="ctr"/>
            <a:r>
              <a:rPr lang="en-US" dirty="0"/>
              <a:t>Central Office</a:t>
            </a:r>
          </a:p>
        </p:txBody>
      </p:sp>
      <p:sp>
        <p:nvSpPr>
          <p:cNvPr id="10" name="TextBox 9">
            <a:extLst>
              <a:ext uri="{FF2B5EF4-FFF2-40B4-BE49-F238E27FC236}">
                <a16:creationId xmlns:a16="http://schemas.microsoft.com/office/drawing/2014/main" id="{E775BB2C-77C0-B239-D05A-7640E821199C}"/>
              </a:ext>
            </a:extLst>
          </p:cNvPr>
          <p:cNvSpPr txBox="1"/>
          <p:nvPr/>
        </p:nvSpPr>
        <p:spPr>
          <a:xfrm>
            <a:off x="5133459" y="4357705"/>
            <a:ext cx="1955812" cy="369332"/>
          </a:xfrm>
          <a:prstGeom prst="rect">
            <a:avLst/>
          </a:prstGeom>
          <a:noFill/>
        </p:spPr>
        <p:txBody>
          <a:bodyPr wrap="square" rtlCol="0">
            <a:spAutoFit/>
          </a:bodyPr>
          <a:lstStyle/>
          <a:p>
            <a:pPr algn="ctr"/>
            <a:r>
              <a:rPr lang="en-US" dirty="0"/>
              <a:t>District Offices</a:t>
            </a:r>
          </a:p>
        </p:txBody>
      </p:sp>
      <p:sp>
        <p:nvSpPr>
          <p:cNvPr id="11" name="TextBox 10">
            <a:extLst>
              <a:ext uri="{FF2B5EF4-FFF2-40B4-BE49-F238E27FC236}">
                <a16:creationId xmlns:a16="http://schemas.microsoft.com/office/drawing/2014/main" id="{4500D532-907C-ABD7-619B-1D75D18B0EAA}"/>
              </a:ext>
            </a:extLst>
          </p:cNvPr>
          <p:cNvSpPr txBox="1"/>
          <p:nvPr/>
        </p:nvSpPr>
        <p:spPr>
          <a:xfrm>
            <a:off x="9419279" y="4314825"/>
            <a:ext cx="1955812" cy="369332"/>
          </a:xfrm>
          <a:prstGeom prst="rect">
            <a:avLst/>
          </a:prstGeom>
          <a:noFill/>
        </p:spPr>
        <p:txBody>
          <a:bodyPr wrap="square" rtlCol="0">
            <a:spAutoFit/>
          </a:bodyPr>
          <a:lstStyle/>
          <a:p>
            <a:pPr algn="ctr"/>
            <a:r>
              <a:rPr lang="en-US" dirty="0"/>
              <a:t>Field Offices</a:t>
            </a:r>
          </a:p>
        </p:txBody>
      </p:sp>
    </p:spTree>
    <p:custDataLst>
      <p:tags r:id="rId1"/>
    </p:custDataLst>
    <p:extLst>
      <p:ext uri="{BB962C8B-B14F-4D97-AF65-F5344CB8AC3E}">
        <p14:creationId xmlns:p14="http://schemas.microsoft.com/office/powerpoint/2010/main" val="494234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Create your password</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Password rules</a:t>
            </a:r>
          </a:p>
          <a:p>
            <a:pPr marL="182563" indent="-182563">
              <a:buFont typeface="Wingdings" pitchFamily="2" charset="2"/>
              <a:buChar char="§"/>
            </a:pPr>
            <a:endParaRPr lang="en-US" sz="20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2D456E5-E5A4-A01E-2A39-ADE40B3D4AEE}"/>
              </a:ext>
            </a:extLst>
          </p:cNvPr>
          <p:cNvPicPr>
            <a:picLocks noChangeAspect="1"/>
          </p:cNvPicPr>
          <p:nvPr/>
        </p:nvPicPr>
        <p:blipFill>
          <a:blip r:embed="rId3"/>
          <a:stretch>
            <a:fillRect/>
          </a:stretch>
        </p:blipFill>
        <p:spPr>
          <a:xfrm>
            <a:off x="576380" y="103900"/>
            <a:ext cx="5519619" cy="6656549"/>
          </a:xfrm>
          <a:prstGeom prst="rect">
            <a:avLst/>
          </a:prstGeom>
        </p:spPr>
      </p:pic>
    </p:spTree>
    <p:extLst>
      <p:ext uri="{BB962C8B-B14F-4D97-AF65-F5344CB8AC3E}">
        <p14:creationId xmlns:p14="http://schemas.microsoft.com/office/powerpoint/2010/main" val="1271709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Enterprise A&amp;A</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Returning user</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Log in </a:t>
            </a:r>
          </a:p>
        </p:txBody>
      </p:sp>
      <p:pic>
        <p:nvPicPr>
          <p:cNvPr id="4" name="Picture 3">
            <a:extLst>
              <a:ext uri="{FF2B5EF4-FFF2-40B4-BE49-F238E27FC236}">
                <a16:creationId xmlns:a16="http://schemas.microsoft.com/office/drawing/2014/main" id="{EAA16F64-F26A-95DF-A563-B688F8CBAB15}"/>
              </a:ext>
            </a:extLst>
          </p:cNvPr>
          <p:cNvPicPr>
            <a:picLocks noChangeAspect="1"/>
          </p:cNvPicPr>
          <p:nvPr/>
        </p:nvPicPr>
        <p:blipFill>
          <a:blip r:embed="rId3"/>
          <a:stretch>
            <a:fillRect/>
          </a:stretch>
        </p:blipFill>
        <p:spPr>
          <a:xfrm>
            <a:off x="562594" y="0"/>
            <a:ext cx="8679211" cy="6858000"/>
          </a:xfrm>
          <a:prstGeom prst="rect">
            <a:avLst/>
          </a:prstGeom>
        </p:spPr>
      </p:pic>
    </p:spTree>
    <p:extLst>
      <p:ext uri="{BB962C8B-B14F-4D97-AF65-F5344CB8AC3E}">
        <p14:creationId xmlns:p14="http://schemas.microsoft.com/office/powerpoint/2010/main" val="1404614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930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Request permit</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Need help?</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Contact us</a:t>
            </a:r>
          </a:p>
        </p:txBody>
      </p:sp>
      <p:pic>
        <p:nvPicPr>
          <p:cNvPr id="6" name="Picture 5">
            <a:extLst>
              <a:ext uri="{FF2B5EF4-FFF2-40B4-BE49-F238E27FC236}">
                <a16:creationId xmlns:a16="http://schemas.microsoft.com/office/drawing/2014/main" id="{C7738AE4-6EE1-7108-F53C-573B35E2B3AA}"/>
              </a:ext>
            </a:extLst>
          </p:cNvPr>
          <p:cNvPicPr>
            <a:picLocks noChangeAspect="1"/>
          </p:cNvPicPr>
          <p:nvPr/>
        </p:nvPicPr>
        <p:blipFill>
          <a:blip r:embed="rId3"/>
          <a:stretch>
            <a:fillRect/>
          </a:stretch>
        </p:blipFill>
        <p:spPr>
          <a:xfrm>
            <a:off x="598179" y="0"/>
            <a:ext cx="8455642" cy="6858000"/>
          </a:xfrm>
          <a:prstGeom prst="rect">
            <a:avLst/>
          </a:prstGeom>
        </p:spPr>
      </p:pic>
      <p:sp>
        <p:nvSpPr>
          <p:cNvPr id="7" name="Oval 6">
            <a:extLst>
              <a:ext uri="{FF2B5EF4-FFF2-40B4-BE49-F238E27FC236}">
                <a16:creationId xmlns:a16="http://schemas.microsoft.com/office/drawing/2014/main" id="{0C69A2BD-42E2-EFC8-F4A8-19DC96C21DA4}"/>
              </a:ext>
            </a:extLst>
          </p:cNvPr>
          <p:cNvSpPr/>
          <p:nvPr/>
        </p:nvSpPr>
        <p:spPr>
          <a:xfrm>
            <a:off x="4241800" y="4749800"/>
            <a:ext cx="1854200" cy="1041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8145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499601" y="941832"/>
            <a:ext cx="2581784"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499600" y="3267693"/>
            <a:ext cx="2581784"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Begin request</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Training module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3 steps</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Preliminary request</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Official request</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DOT processing</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Afternoon session</a:t>
            </a:r>
          </a:p>
          <a:p>
            <a:pPr marL="182563" indent="-182563">
              <a:buFont typeface="Wingdings" pitchFamily="2" charset="2"/>
              <a:buChar char="§"/>
            </a:pPr>
            <a:endParaRPr lang="en-US" sz="2000" dirty="0">
              <a:latin typeface="Calibri" panose="020F0502020204030204" pitchFamily="34" charset="0"/>
              <a:cs typeface="Calibri" panose="020F0502020204030204" pitchFamily="34" charset="0"/>
            </a:endParaRPr>
          </a:p>
          <a:p>
            <a:pPr marL="182563" indent="-182563">
              <a:buFont typeface="Wingdings" pitchFamily="2" charset="2"/>
              <a:buChar char="§"/>
            </a:pPr>
            <a:endParaRPr lang="en-US" sz="20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D346FAC-0498-E53C-EC90-D2B192839D80}"/>
              </a:ext>
            </a:extLst>
          </p:cNvPr>
          <p:cNvPicPr>
            <a:picLocks noChangeAspect="1"/>
          </p:cNvPicPr>
          <p:nvPr/>
        </p:nvPicPr>
        <p:blipFill>
          <a:blip r:embed="rId3"/>
          <a:stretch>
            <a:fillRect/>
          </a:stretch>
        </p:blipFill>
        <p:spPr>
          <a:xfrm>
            <a:off x="678639" y="0"/>
            <a:ext cx="8116922" cy="6858000"/>
          </a:xfrm>
          <a:prstGeom prst="rect">
            <a:avLst/>
          </a:prstGeom>
        </p:spPr>
      </p:pic>
    </p:spTree>
    <p:extLst>
      <p:ext uri="{BB962C8B-B14F-4D97-AF65-F5344CB8AC3E}">
        <p14:creationId xmlns:p14="http://schemas.microsoft.com/office/powerpoint/2010/main" val="2873636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Plant growing in a concrete crack">
            <a:extLst>
              <a:ext uri="{FF2B5EF4-FFF2-40B4-BE49-F238E27FC236}">
                <a16:creationId xmlns:a16="http://schemas.microsoft.com/office/drawing/2014/main" id="{E3872034-13E6-8D52-0D4A-0B0835DDA25C}"/>
              </a:ext>
            </a:extLst>
          </p:cNvPr>
          <p:cNvPicPr>
            <a:picLocks noGrp="1" noChangeAspect="1"/>
          </p:cNvPicPr>
          <p:nvPr>
            <p:ph type="pic" sz="quarter" idx="10"/>
          </p:nvPr>
        </p:nvPicPr>
        <p:blipFill>
          <a:blip r:embed="rId3" cstate="screen">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4675188" y="0"/>
            <a:ext cx="7504112" cy="6858000"/>
          </a:xfrm>
        </p:spPr>
      </p:pic>
      <p:sp>
        <p:nvSpPr>
          <p:cNvPr id="2" name="TextBox 1">
            <a:extLst>
              <a:ext uri="{FF2B5EF4-FFF2-40B4-BE49-F238E27FC236}">
                <a16:creationId xmlns:a16="http://schemas.microsoft.com/office/drawing/2014/main" id="{95C298AE-0AF5-1CF1-3F87-8804833B1ACA}"/>
              </a:ext>
            </a:extLst>
          </p:cNvPr>
          <p:cNvSpPr txBox="1"/>
          <p:nvPr/>
        </p:nvSpPr>
        <p:spPr>
          <a:xfrm>
            <a:off x="2264" y="1828800"/>
            <a:ext cx="4685624" cy="1446550"/>
          </a:xfrm>
          <a:prstGeom prst="rect">
            <a:avLst/>
          </a:prstGeom>
          <a:noFill/>
        </p:spPr>
        <p:txBody>
          <a:bodyPr wrap="square" lIns="457200" rIns="365760" rtlCol="0" anchor="ctr">
            <a:spAutoFit/>
          </a:bodyPr>
          <a:lstStyle/>
          <a:p>
            <a:r>
              <a:rPr lang="en-US" sz="4400" b="1" spc="50" dirty="0">
                <a:solidFill>
                  <a:schemeClr val="bg1"/>
                </a:solidFill>
                <a:latin typeface="+mj-lt"/>
              </a:rPr>
              <a:t>PPMS Masterworks</a:t>
            </a:r>
          </a:p>
        </p:txBody>
      </p:sp>
      <p:sp>
        <p:nvSpPr>
          <p:cNvPr id="3" name="TextBox 2">
            <a:extLst>
              <a:ext uri="{FF2B5EF4-FFF2-40B4-BE49-F238E27FC236}">
                <a16:creationId xmlns:a16="http://schemas.microsoft.com/office/drawing/2014/main" id="{905A98C6-8822-604C-C081-CCC113DD261E}"/>
              </a:ext>
            </a:extLst>
          </p:cNvPr>
          <p:cNvSpPr txBox="1"/>
          <p:nvPr/>
        </p:nvSpPr>
        <p:spPr>
          <a:xfrm>
            <a:off x="0" y="3657600"/>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External user collaboration</a:t>
            </a:r>
          </a:p>
        </p:txBody>
      </p:sp>
      <p:cxnSp>
        <p:nvCxnSpPr>
          <p:cNvPr id="4" name="Straight Connector 3">
            <a:extLst>
              <a:ext uri="{FF2B5EF4-FFF2-40B4-BE49-F238E27FC236}">
                <a16:creationId xmlns:a16="http://schemas.microsoft.com/office/drawing/2014/main" id="{483EBF37-008B-A4C0-00D1-5D08E8F1B14D}"/>
              </a:ext>
            </a:extLst>
          </p:cNvPr>
          <p:cNvCxnSpPr/>
          <p:nvPr/>
        </p:nvCxnSpPr>
        <p:spPr>
          <a:xfrm>
            <a:off x="478098" y="3474720"/>
            <a:ext cx="640080" cy="0"/>
          </a:xfrm>
          <a:prstGeom prst="line">
            <a:avLst/>
          </a:prstGeom>
          <a:ln w="571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048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9220200" y="941832"/>
            <a:ext cx="2861185"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PMS Masterworks</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220199" y="3293093"/>
            <a:ext cx="2861185"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Program and project management (PPMS)</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Funding &amp; schedules</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Events | milestones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Phase 2</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Right of Way</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Environmental</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Utility Coordination</a:t>
            </a:r>
          </a:p>
          <a:p>
            <a:pPr marL="639763" lvl="1" indent="-182563">
              <a:buFont typeface="Wingdings" pitchFamily="2" charset="2"/>
              <a:buChar char="§"/>
            </a:pPr>
            <a:endParaRPr lang="en-US" sz="1600" dirty="0">
              <a:latin typeface="Calibri" panose="020F0502020204030204" pitchFamily="34" charset="0"/>
              <a:cs typeface="Calibri" panose="020F0502020204030204" pitchFamily="34" charset="0"/>
            </a:endParaRPr>
          </a:p>
          <a:p>
            <a:pPr marL="182563" indent="-182563">
              <a:buFont typeface="Wingdings" pitchFamily="2" charset="2"/>
              <a:buChar char="§"/>
            </a:pPr>
            <a:endParaRPr lang="en-US" sz="20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62B97A7-7F23-4487-6667-45544A516F21}"/>
              </a:ext>
            </a:extLst>
          </p:cNvPr>
          <p:cNvPicPr>
            <a:picLocks noChangeAspect="1"/>
          </p:cNvPicPr>
          <p:nvPr/>
        </p:nvPicPr>
        <p:blipFill>
          <a:blip r:embed="rId3"/>
          <a:stretch>
            <a:fillRect/>
          </a:stretch>
        </p:blipFill>
        <p:spPr>
          <a:xfrm>
            <a:off x="688916" y="0"/>
            <a:ext cx="7766168" cy="6858000"/>
          </a:xfrm>
          <a:prstGeom prst="rect">
            <a:avLst/>
          </a:prstGeom>
        </p:spPr>
      </p:pic>
    </p:spTree>
    <p:extLst>
      <p:ext uri="{BB962C8B-B14F-4D97-AF65-F5344CB8AC3E}">
        <p14:creationId xmlns:p14="http://schemas.microsoft.com/office/powerpoint/2010/main" val="94030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994900" y="990601"/>
            <a:ext cx="2086484" cy="553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Coordination tasks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Conflict list</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Reports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Users assigned to projects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Afternoon session</a:t>
            </a:r>
            <a:endParaRPr lang="en-US" sz="1600" dirty="0">
              <a:latin typeface="Calibri" panose="020F0502020204030204" pitchFamily="34" charset="0"/>
              <a:cs typeface="Calibri" panose="020F0502020204030204" pitchFamily="34" charset="0"/>
            </a:endParaRPr>
          </a:p>
          <a:p>
            <a:pPr marL="182563" indent="-182563">
              <a:buFont typeface="Wingdings" pitchFamily="2" charset="2"/>
              <a:buChar char="§"/>
            </a:pPr>
            <a:endParaRPr lang="en-US" sz="20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E249365-2F8C-F2E8-EF89-F468B4DB8D3A}"/>
              </a:ext>
            </a:extLst>
          </p:cNvPr>
          <p:cNvPicPr>
            <a:picLocks noChangeAspect="1"/>
          </p:cNvPicPr>
          <p:nvPr/>
        </p:nvPicPr>
        <p:blipFill>
          <a:blip r:embed="rId3"/>
          <a:stretch>
            <a:fillRect/>
          </a:stretch>
        </p:blipFill>
        <p:spPr>
          <a:xfrm>
            <a:off x="0" y="0"/>
            <a:ext cx="9826707" cy="6858000"/>
          </a:xfrm>
          <a:prstGeom prst="rect">
            <a:avLst/>
          </a:prstGeom>
        </p:spPr>
      </p:pic>
    </p:spTree>
    <p:extLst>
      <p:ext uri="{BB962C8B-B14F-4D97-AF65-F5344CB8AC3E}">
        <p14:creationId xmlns:p14="http://schemas.microsoft.com/office/powerpoint/2010/main" val="1274863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Plant growing in a concrete crack">
            <a:extLst>
              <a:ext uri="{FF2B5EF4-FFF2-40B4-BE49-F238E27FC236}">
                <a16:creationId xmlns:a16="http://schemas.microsoft.com/office/drawing/2014/main" id="{E3872034-13E6-8D52-0D4A-0B0835DDA25C}"/>
              </a:ext>
            </a:extLst>
          </p:cNvPr>
          <p:cNvPicPr>
            <a:picLocks noGrp="1" noChangeAspect="1"/>
          </p:cNvPicPr>
          <p:nvPr>
            <p:ph type="pic" sz="quarter" idx="10"/>
          </p:nvPr>
        </p:nvPicPr>
        <p:blipFill>
          <a:blip r:embed="rId3" cstate="screen">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4675188" y="0"/>
            <a:ext cx="7504112" cy="6858000"/>
          </a:xfrm>
        </p:spPr>
      </p:pic>
      <p:sp>
        <p:nvSpPr>
          <p:cNvPr id="2" name="TextBox 1">
            <a:extLst>
              <a:ext uri="{FF2B5EF4-FFF2-40B4-BE49-F238E27FC236}">
                <a16:creationId xmlns:a16="http://schemas.microsoft.com/office/drawing/2014/main" id="{95C298AE-0AF5-1CF1-3F87-8804833B1ACA}"/>
              </a:ext>
            </a:extLst>
          </p:cNvPr>
          <p:cNvSpPr txBox="1"/>
          <p:nvPr/>
        </p:nvSpPr>
        <p:spPr>
          <a:xfrm>
            <a:off x="2264" y="1828800"/>
            <a:ext cx="4685624" cy="1446550"/>
          </a:xfrm>
          <a:prstGeom prst="rect">
            <a:avLst/>
          </a:prstGeom>
          <a:noFill/>
        </p:spPr>
        <p:txBody>
          <a:bodyPr wrap="square" lIns="457200" rIns="365760" rtlCol="0" anchor="ctr">
            <a:spAutoFit/>
          </a:bodyPr>
          <a:lstStyle/>
          <a:p>
            <a:r>
              <a:rPr lang="en-US" sz="4400" b="1" spc="50" dirty="0">
                <a:solidFill>
                  <a:schemeClr val="bg1"/>
                </a:solidFill>
                <a:latin typeface="+mj-lt"/>
              </a:rPr>
              <a:t>Utility Task Force</a:t>
            </a:r>
          </a:p>
        </p:txBody>
      </p:sp>
      <p:sp>
        <p:nvSpPr>
          <p:cNvPr id="3" name="TextBox 2">
            <a:extLst>
              <a:ext uri="{FF2B5EF4-FFF2-40B4-BE49-F238E27FC236}">
                <a16:creationId xmlns:a16="http://schemas.microsoft.com/office/drawing/2014/main" id="{905A98C6-8822-604C-C081-CCC113DD261E}"/>
              </a:ext>
            </a:extLst>
          </p:cNvPr>
          <p:cNvSpPr txBox="1"/>
          <p:nvPr/>
        </p:nvSpPr>
        <p:spPr>
          <a:xfrm>
            <a:off x="0" y="3657600"/>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Process improvement team</a:t>
            </a:r>
          </a:p>
        </p:txBody>
      </p:sp>
      <p:cxnSp>
        <p:nvCxnSpPr>
          <p:cNvPr id="4" name="Straight Connector 3">
            <a:extLst>
              <a:ext uri="{FF2B5EF4-FFF2-40B4-BE49-F238E27FC236}">
                <a16:creationId xmlns:a16="http://schemas.microsoft.com/office/drawing/2014/main" id="{483EBF37-008B-A4C0-00D1-5D08E8F1B14D}"/>
              </a:ext>
            </a:extLst>
          </p:cNvPr>
          <p:cNvCxnSpPr/>
          <p:nvPr/>
        </p:nvCxnSpPr>
        <p:spPr>
          <a:xfrm>
            <a:off x="478098" y="3474720"/>
            <a:ext cx="640080" cy="0"/>
          </a:xfrm>
          <a:prstGeom prst="line">
            <a:avLst/>
          </a:prstGeom>
          <a:ln w="571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043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stretch>
            <a:fillRect t="40" r="-15966" b="-2"/>
          </a:stretch>
        </a:blipFill>
        <a:effectLst/>
      </p:bgPr>
    </p:bg>
    <p:spTree>
      <p:nvGrpSpPr>
        <p:cNvPr id="1" name=""/>
        <p:cNvGrpSpPr/>
        <p:nvPr/>
      </p:nvGrpSpPr>
      <p:grpSpPr>
        <a:xfrm>
          <a:off x="0" y="0"/>
          <a:ext cx="0" cy="0"/>
          <a:chOff x="0" y="0"/>
          <a:chExt cx="0" cy="0"/>
        </a:xfrm>
      </p:grpSpPr>
      <p:sp>
        <p:nvSpPr>
          <p:cNvPr id="8" name="Rectangle 7" descr="Two people standing facing a crowd of people sitting">
            <a:extLst>
              <a:ext uri="{FF2B5EF4-FFF2-40B4-BE49-F238E27FC236}">
                <a16:creationId xmlns:a16="http://schemas.microsoft.com/office/drawing/2014/main" id="{594535C4-A78A-4A5A-9C2E-74F1F35654E6}"/>
              </a:ext>
              <a:ext uri="{C183D7F6-B498-43B3-948B-1728B52AA6E4}">
                <adec:decorative xmlns:adec="http://schemas.microsoft.com/office/drawing/2017/decorative" val="0"/>
              </a:ext>
            </a:extLst>
          </p:cNvPr>
          <p:cNvSpPr/>
          <p:nvPr/>
        </p:nvSpPr>
        <p:spPr>
          <a:xfrm>
            <a:off x="1723114" y="1504405"/>
            <a:ext cx="8745773" cy="384919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3CCC79C7-F7E8-9A8B-2CAE-4501AD93A91D}"/>
              </a:ext>
            </a:extLst>
          </p:cNvPr>
          <p:cNvSpPr txBox="1"/>
          <p:nvPr/>
        </p:nvSpPr>
        <p:spPr>
          <a:xfrm>
            <a:off x="1842655" y="1524745"/>
            <a:ext cx="8423563" cy="3740126"/>
          </a:xfrm>
          <a:prstGeom prst="rect">
            <a:avLst/>
          </a:prstGeom>
          <a:noFill/>
        </p:spPr>
        <p:txBody>
          <a:bodyPr wrap="square">
            <a:spAutoFit/>
          </a:bodyPr>
          <a:lstStyle/>
          <a:p>
            <a:pPr>
              <a:lnSpc>
                <a:spcPct val="125000"/>
              </a:lnSpc>
              <a:defRPr/>
            </a:pPr>
            <a:r>
              <a:rPr lang="en-US" sz="3200" dirty="0">
                <a:solidFill>
                  <a:prstClr val="white"/>
                </a:solidFill>
                <a:latin typeface="Calibri" panose="020F0502020204030204" pitchFamily="34" charset="0"/>
                <a:cs typeface="Calibri" panose="020F0502020204030204" pitchFamily="34" charset="0"/>
              </a:rPr>
              <a:t>Identify, evaluate, prioritize and lead the implementation of improvements to utility accommodation and coordination processes in order to avoid utility conflicts when possible, and when not possible, minimize relocation costs, project delays, and damage claims.</a:t>
            </a:r>
          </a:p>
        </p:txBody>
      </p:sp>
    </p:spTree>
    <p:extLst>
      <p:ext uri="{BB962C8B-B14F-4D97-AF65-F5344CB8AC3E}">
        <p14:creationId xmlns:p14="http://schemas.microsoft.com/office/powerpoint/2010/main" val="1670197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8042D4-95B4-D6EA-AFF1-707D2A8185C8}"/>
              </a:ext>
            </a:extLst>
          </p:cNvPr>
          <p:cNvSpPr>
            <a:spLocks noGrp="1"/>
          </p:cNvSpPr>
          <p:nvPr>
            <p:ph sz="quarter" idx="16"/>
          </p:nvPr>
        </p:nvSpPr>
        <p:spPr/>
        <p:txBody>
          <a:bodyPr/>
          <a:lstStyle/>
          <a:p>
            <a:pPr eaLnBrk="1" hangingPunct="1">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Executive Sponsor – Charlie Purcell</a:t>
            </a:r>
          </a:p>
          <a:p>
            <a:pPr eaLnBrk="1" hangingPunct="1">
              <a:defRPr/>
            </a:pPr>
            <a:r>
              <a:rPr lang="en-US" dirty="0">
                <a:ea typeface="Calibri" panose="020F0502020204030204" pitchFamily="34" charset="0"/>
                <a:cs typeface="Times New Roman" panose="02020603050405020304" pitchFamily="18" charset="0"/>
              </a:rPr>
              <a:t>Team Leader – Deanne Popp</a:t>
            </a:r>
          </a:p>
          <a:p>
            <a:pPr eaLnBrk="1" hangingPunct="1">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Members – 18 staff from multiple divisions &amp; bureaus</a:t>
            </a:r>
            <a:endParaRPr lang="en-US" sz="1800" dirty="0">
              <a:ea typeface="Calibri" panose="020F0502020204030204" pitchFamily="34" charset="0"/>
              <a:cs typeface="Times New Roman" panose="02020603050405020304" pitchFamily="18" charset="0"/>
            </a:endParaRPr>
          </a:p>
          <a:p>
            <a:pPr eaLnBrk="1" hangingPunct="1">
              <a:defRPr/>
            </a:pPr>
            <a:r>
              <a:rPr lang="en-US" dirty="0">
                <a:effectLst/>
                <a:latin typeface="Calibri" panose="020F0502020204030204" pitchFamily="34" charset="0"/>
                <a:ea typeface="Calibri" panose="020F0502020204030204" pitchFamily="34" charset="0"/>
                <a:cs typeface="Times New Roman" panose="02020603050405020304" pitchFamily="18" charset="0"/>
              </a:rPr>
              <a:t>What are the issues that prevent avoiding design conflicts? </a:t>
            </a:r>
          </a:p>
          <a:p>
            <a:pPr eaLnBrk="1" hangingPunct="1">
              <a:defRPr/>
            </a:pPr>
            <a:r>
              <a:rPr lang="en-US" sz="1800" dirty="0">
                <a:ea typeface="Calibri" panose="020F0502020204030204" pitchFamily="34" charset="0"/>
                <a:cs typeface="Times New Roman" panose="02020603050405020304" pitchFamily="18" charset="0"/>
              </a:rPr>
              <a:t>What </a:t>
            </a:r>
            <a:r>
              <a:rPr lang="en-US" dirty="0">
                <a:ea typeface="Calibri" panose="020F0502020204030204" pitchFamily="34" charset="0"/>
                <a:cs typeface="Times New Roman" panose="02020603050405020304" pitchFamily="18" charset="0"/>
              </a:rPr>
              <a:t>can be done to address the issue?</a:t>
            </a:r>
          </a:p>
          <a:p>
            <a:pPr eaLnBrk="1" hangingPunct="1">
              <a:defRPr/>
            </a:pPr>
            <a:r>
              <a:rPr lang="en-US" dirty="0">
                <a:ea typeface="Calibri" panose="020F0502020204030204" pitchFamily="34" charset="0"/>
                <a:cs typeface="Times New Roman" panose="02020603050405020304" pitchFamily="18" charset="0"/>
              </a:rPr>
              <a:t>Ranked items – 16 top priority – looked for greatest impact to improvement</a:t>
            </a:r>
          </a:p>
          <a:p>
            <a:pPr lvl="1">
              <a:defRPr/>
            </a:pPr>
            <a:r>
              <a:rPr lang="en-US" dirty="0">
                <a:ea typeface="Calibri" panose="020F0502020204030204" pitchFamily="34" charset="0"/>
                <a:cs typeface="Times New Roman" panose="02020603050405020304" pitchFamily="18" charset="0"/>
              </a:rPr>
              <a:t>8 high impact and low effort</a:t>
            </a:r>
          </a:p>
          <a:p>
            <a:pPr lvl="1">
              <a:defRPr/>
            </a:pPr>
            <a:r>
              <a:rPr lang="en-US" dirty="0">
                <a:ea typeface="Calibri" panose="020F0502020204030204" pitchFamily="34" charset="0"/>
                <a:cs typeface="Times New Roman" panose="02020603050405020304" pitchFamily="18" charset="0"/>
              </a:rPr>
              <a:t>8 high impact and high effort</a:t>
            </a:r>
          </a:p>
          <a:p>
            <a:pPr eaLnBrk="1" hangingPunct="1">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Grouped into 2 mai</a:t>
            </a:r>
            <a:r>
              <a:rPr lang="en-US" dirty="0">
                <a:ea typeface="Calibri" panose="020F0502020204030204" pitchFamily="34" charset="0"/>
                <a:cs typeface="Times New Roman" panose="02020603050405020304" pitchFamily="18" charset="0"/>
              </a:rPr>
              <a:t>n goals with 6 priorities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1F608D2B-CA48-2EA5-6407-84836AB73CF1}"/>
              </a:ext>
            </a:extLst>
          </p:cNvPr>
          <p:cNvSpPr>
            <a:spLocks noGrp="1"/>
          </p:cNvSpPr>
          <p:nvPr>
            <p:ph type="body" sz="quarter" idx="18"/>
          </p:nvPr>
        </p:nvSpPr>
        <p:spPr/>
        <p:txBody>
          <a:bodyPr/>
          <a:lstStyle/>
          <a:p>
            <a:r>
              <a:rPr lang="en-US" sz="2700" dirty="0"/>
              <a:t>Utility Task Force | Process Improvement Team</a:t>
            </a:r>
          </a:p>
        </p:txBody>
      </p:sp>
    </p:spTree>
    <p:extLst>
      <p:ext uri="{BB962C8B-B14F-4D97-AF65-F5344CB8AC3E}">
        <p14:creationId xmlns:p14="http://schemas.microsoft.com/office/powerpoint/2010/main" val="958325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1005840" y="1005840"/>
            <a:ext cx="10147936" cy="5055326"/>
          </a:xfrm>
          <a:prstGeom prst="rect">
            <a:avLst/>
          </a:prstGeom>
        </p:spPr>
        <p:txBody>
          <a:bodyPr lIns="0"/>
          <a:lstStyle/>
          <a:p>
            <a:pPr marL="0" indent="0">
              <a:lnSpc>
                <a:spcPct val="90000"/>
              </a:lnSpc>
              <a:spcBef>
                <a:spcPts val="1000"/>
              </a:spcBef>
              <a:spcAft>
                <a:spcPts val="2400"/>
              </a:spcAft>
              <a:buNone/>
            </a:pPr>
            <a:r>
              <a:rPr lang="en-US" sz="3200" b="1" dirty="0">
                <a:solidFill>
                  <a:schemeClr val="accent1"/>
                </a:solidFill>
                <a:latin typeface="+mj-lt"/>
              </a:rPr>
              <a:t>Central Office Leadership</a:t>
            </a:r>
          </a:p>
          <a:p>
            <a:pPr marL="0" indent="0">
              <a:spcBef>
                <a:spcPts val="0"/>
              </a:spcBef>
              <a:buNone/>
            </a:pPr>
            <a:r>
              <a:rPr lang="en-US" sz="2000" b="1" dirty="0">
                <a:solidFill>
                  <a:schemeClr val="accent3"/>
                </a:solidFill>
                <a:latin typeface="Roboto Slab" pitchFamily="2" charset="0"/>
                <a:ea typeface="Roboto Slab" pitchFamily="2" charset="0"/>
              </a:rPr>
              <a:t>Transportation Development Division – Deanne Popp</a:t>
            </a:r>
          </a:p>
          <a:p>
            <a:pPr>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Program leader</a:t>
            </a:r>
          </a:p>
          <a:p>
            <a:pPr>
              <a:spcBef>
                <a:spcPts val="0"/>
              </a:spcBef>
              <a:buFont typeface="Arial" panose="020B0604020202020204" pitchFamily="34" charset="0"/>
              <a:buChar char="•"/>
            </a:pPr>
            <a:r>
              <a:rPr lang="en-US" dirty="0"/>
              <a:t>Rules &amp; policy administration</a:t>
            </a:r>
          </a:p>
          <a:p>
            <a:pPr>
              <a:spcBef>
                <a:spcPts val="0"/>
              </a:spcBef>
              <a:buFont typeface="Arial" panose="020B0604020202020204" pitchFamily="34" charset="0"/>
              <a:buChar char="•"/>
            </a:pPr>
            <a:r>
              <a:rPr lang="en-US" dirty="0"/>
              <a:t>Stakeholder liaison</a:t>
            </a:r>
          </a:p>
          <a:p>
            <a:pPr marL="0" indent="0">
              <a:spcBef>
                <a:spcPts val="0"/>
              </a:spcBef>
              <a:buNone/>
            </a:pPr>
            <a:endParaRPr lang="en-US" sz="2000" b="1" dirty="0">
              <a:solidFill>
                <a:schemeClr val="accent3"/>
              </a:solidFill>
              <a:latin typeface="Roboto Slab" pitchFamily="2" charset="0"/>
              <a:ea typeface="Roboto Slab" pitchFamily="2" charset="0"/>
            </a:endParaRPr>
          </a:p>
          <a:p>
            <a:pPr marL="0" indent="0">
              <a:spcBef>
                <a:spcPts val="0"/>
              </a:spcBef>
              <a:buNone/>
            </a:pPr>
            <a:r>
              <a:rPr lang="en-US" sz="2000" b="1" dirty="0">
                <a:solidFill>
                  <a:schemeClr val="accent3"/>
                </a:solidFill>
                <a:latin typeface="Roboto Slab" pitchFamily="2" charset="0"/>
                <a:ea typeface="Roboto Slab" pitchFamily="2" charset="0"/>
              </a:rPr>
              <a:t>Right of Way Bureau Director – Brad Hofer</a:t>
            </a:r>
          </a:p>
          <a:p>
            <a:pPr>
              <a:spcBef>
                <a:spcPts val="0"/>
              </a:spcBef>
              <a:buFont typeface="Arial" panose="020B0604020202020204" pitchFamily="34" charset="0"/>
              <a:buChar char="•"/>
            </a:pPr>
            <a:r>
              <a:rPr lang="en-US" dirty="0"/>
              <a:t>Directs all sections in the bureau</a:t>
            </a:r>
          </a:p>
          <a:p>
            <a:pPr>
              <a:spcBef>
                <a:spcPts val="0"/>
              </a:spcBef>
              <a:buFont typeface="Arial" panose="020B0604020202020204" pitchFamily="34" charset="0"/>
              <a:buChar char="•"/>
            </a:pPr>
            <a:r>
              <a:rPr lang="en-US" dirty="0"/>
              <a:t>Approval of budget items including utility relocations</a:t>
            </a:r>
          </a:p>
          <a:p>
            <a:pPr>
              <a:spcBef>
                <a:spcPts val="0"/>
              </a:spcBef>
              <a:buFont typeface="Arial" panose="020B0604020202020204" pitchFamily="34" charset="0"/>
              <a:buChar char="•"/>
            </a:pPr>
            <a:r>
              <a:rPr lang="en-US" dirty="0"/>
              <a:t>GIS champion for ROW parcels &amp; utility locations</a:t>
            </a:r>
          </a:p>
          <a:p>
            <a:pPr marL="0" indent="0">
              <a:spcBef>
                <a:spcPts val="0"/>
              </a:spcBef>
              <a:buNone/>
            </a:pPr>
            <a:endParaRPr lang="en-US" sz="2000" b="1" dirty="0">
              <a:solidFill>
                <a:schemeClr val="accent3"/>
              </a:solidFill>
              <a:latin typeface="Roboto Slab" pitchFamily="2" charset="0"/>
              <a:ea typeface="Roboto Slab" pitchFamily="2" charset="0"/>
            </a:endParaRPr>
          </a:p>
          <a:p>
            <a:pPr marL="0" indent="0">
              <a:spcBef>
                <a:spcPts val="0"/>
              </a:spcBef>
              <a:buNone/>
            </a:pPr>
            <a:r>
              <a:rPr lang="en-US" sz="2000" b="1" dirty="0">
                <a:solidFill>
                  <a:schemeClr val="accent3"/>
                </a:solidFill>
                <a:latin typeface="Roboto Slab" pitchFamily="2" charset="0"/>
                <a:ea typeface="Roboto Slab" pitchFamily="2" charset="0"/>
              </a:rPr>
              <a:t>Utilities Section Supervisor – Eric Wright</a:t>
            </a:r>
          </a:p>
          <a:p>
            <a:pPr>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Supervises Appraisal, Design, &amp; Utilities Sections</a:t>
            </a:r>
          </a:p>
          <a:p>
            <a:pPr>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Process &amp; procedure implementation for utility program</a:t>
            </a:r>
          </a:p>
          <a:p>
            <a:pPr>
              <a:spcBef>
                <a:spcPts val="0"/>
              </a:spcBef>
              <a:buFont typeface="Arial" panose="020B0604020202020204" pitchFamily="34" charset="0"/>
              <a:buChar char="•"/>
            </a:pPr>
            <a:r>
              <a:rPr lang="en-US" dirty="0"/>
              <a:t>Project coordination &amp; production champion for these sections</a:t>
            </a:r>
            <a:endParaRPr lang="en-US" sz="18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005840"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4C02C24-44D8-7005-5A76-8C6413379F5D}"/>
              </a:ext>
            </a:extLst>
          </p:cNvPr>
          <p:cNvSpPr/>
          <p:nvPr/>
        </p:nvSpPr>
        <p:spPr>
          <a:xfrm>
            <a:off x="9987929" y="4379678"/>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4" name="Rectangle 3">
            <a:extLst>
              <a:ext uri="{FF2B5EF4-FFF2-40B4-BE49-F238E27FC236}">
                <a16:creationId xmlns:a16="http://schemas.microsoft.com/office/drawing/2014/main" id="{9D3D4FFE-C09D-DBF1-82CE-B9F809343AA6}"/>
              </a:ext>
            </a:extLst>
          </p:cNvPr>
          <p:cNvSpPr/>
          <p:nvPr/>
        </p:nvSpPr>
        <p:spPr>
          <a:xfrm>
            <a:off x="10417805" y="4783428"/>
            <a:ext cx="1122187" cy="1122187"/>
          </a:xfrm>
          <a:prstGeom prst="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custDataLst>
      <p:tags r:id="rId1"/>
    </p:custDataLst>
    <p:extLst>
      <p:ext uri="{BB962C8B-B14F-4D97-AF65-F5344CB8AC3E}">
        <p14:creationId xmlns:p14="http://schemas.microsoft.com/office/powerpoint/2010/main" val="1817821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CBB348-5A3D-0CE4-7C33-171762F6B2F1}"/>
              </a:ext>
            </a:extLst>
          </p:cNvPr>
          <p:cNvSpPr>
            <a:spLocks noGrp="1"/>
          </p:cNvSpPr>
          <p:nvPr>
            <p:ph type="body" sz="quarter" idx="18"/>
          </p:nvPr>
        </p:nvSpPr>
        <p:spPr/>
        <p:txBody>
          <a:bodyPr/>
          <a:lstStyle/>
          <a:p>
            <a:r>
              <a:rPr lang="en-US" dirty="0"/>
              <a:t>Break – district stations</a:t>
            </a:r>
          </a:p>
        </p:txBody>
      </p:sp>
      <p:pic>
        <p:nvPicPr>
          <p:cNvPr id="9" name="Picture 8" descr="Shaking hands after meeting in a cafe">
            <a:extLst>
              <a:ext uri="{FF2B5EF4-FFF2-40B4-BE49-F238E27FC236}">
                <a16:creationId xmlns:a16="http://schemas.microsoft.com/office/drawing/2014/main" id="{742CCF77-3A39-57E4-FB35-BF6E642D05F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2972" y="1900120"/>
            <a:ext cx="5613950" cy="3747479"/>
          </a:xfrm>
          <a:prstGeom prst="rect">
            <a:avLst/>
          </a:prstGeom>
        </p:spPr>
      </p:pic>
      <p:pic>
        <p:nvPicPr>
          <p:cNvPr id="7" name="Content Placeholder 6" descr="Black coffee in a white cup on a wooden table">
            <a:extLst>
              <a:ext uri="{FF2B5EF4-FFF2-40B4-BE49-F238E27FC236}">
                <a16:creationId xmlns:a16="http://schemas.microsoft.com/office/drawing/2014/main" id="{84F967D8-6E5E-4039-475A-E7CFC87B2F39}"/>
              </a:ext>
            </a:extLst>
          </p:cNvPr>
          <p:cNvPicPr>
            <a:picLocks noGrp="1" noChangeAspect="1"/>
          </p:cNvPicPr>
          <p:nvPr>
            <p:ph sz="quarter" idx="16"/>
          </p:nvPr>
        </p:nvPicPr>
        <p:blipFill>
          <a:blip r:embed="rId4" cstate="screen">
            <a:extLst>
              <a:ext uri="{28A0092B-C50C-407E-A947-70E740481C1C}">
                <a14:useLocalDpi xmlns:a14="http://schemas.microsoft.com/office/drawing/2010/main" val="0"/>
              </a:ext>
            </a:extLst>
          </a:blip>
          <a:stretch>
            <a:fillRect/>
          </a:stretch>
        </p:blipFill>
        <p:spPr>
          <a:xfrm>
            <a:off x="5799681" y="1894749"/>
            <a:ext cx="5629275" cy="3752850"/>
          </a:xfrm>
        </p:spPr>
      </p:pic>
    </p:spTree>
    <p:extLst>
      <p:ext uri="{BB962C8B-B14F-4D97-AF65-F5344CB8AC3E}">
        <p14:creationId xmlns:p14="http://schemas.microsoft.com/office/powerpoint/2010/main" val="29484658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89559D3-8A92-E696-546B-6171E76FF997}"/>
              </a:ext>
            </a:extLst>
          </p:cNvPr>
          <p:cNvPicPr>
            <a:picLocks noGrp="1" noChangeAspect="1"/>
          </p:cNvPicPr>
          <p:nvPr>
            <p:ph type="pic" sz="quarter" idx="10"/>
          </p:nvPr>
        </p:nvPicPr>
        <p:blipFill>
          <a:blip r:embed="rId3" cstate="screen">
            <a:duotone>
              <a:prstClr val="black"/>
              <a:srgbClr val="D9C3A5">
                <a:tint val="50000"/>
                <a:satMod val="180000"/>
              </a:srgbClr>
            </a:duotone>
            <a:extLst>
              <a:ext uri="{28A0092B-C50C-407E-A947-70E740481C1C}">
                <a14:useLocalDpi xmlns:a14="http://schemas.microsoft.com/office/drawing/2010/main" val="0"/>
              </a:ext>
            </a:extLst>
          </a:blip>
          <a:srcRect/>
          <a:stretch/>
        </p:blipFill>
        <p:spPr/>
      </p:pic>
      <p:sp>
        <p:nvSpPr>
          <p:cNvPr id="7" name="TextBox 6">
            <a:extLst>
              <a:ext uri="{FF2B5EF4-FFF2-40B4-BE49-F238E27FC236}">
                <a16:creationId xmlns:a16="http://schemas.microsoft.com/office/drawing/2014/main" id="{4CADC152-EF8D-3B97-F8F3-D43CC8F064AF}"/>
              </a:ext>
            </a:extLst>
          </p:cNvPr>
          <p:cNvSpPr txBox="1"/>
          <p:nvPr/>
        </p:nvSpPr>
        <p:spPr>
          <a:xfrm>
            <a:off x="2264" y="1828800"/>
            <a:ext cx="4685624" cy="1446550"/>
          </a:xfrm>
          <a:prstGeom prst="rect">
            <a:avLst/>
          </a:prstGeom>
          <a:noFill/>
        </p:spPr>
        <p:txBody>
          <a:bodyPr wrap="square" lIns="457200" rIns="365760" rtlCol="0" anchor="ctr">
            <a:spAutoFit/>
          </a:bodyPr>
          <a:lstStyle/>
          <a:p>
            <a:r>
              <a:rPr lang="en-US" sz="4400" b="1" spc="50" dirty="0">
                <a:solidFill>
                  <a:schemeClr val="bg1"/>
                </a:solidFill>
                <a:latin typeface="+mj-lt"/>
              </a:rPr>
              <a:t>Research Projects</a:t>
            </a:r>
          </a:p>
        </p:txBody>
      </p:sp>
      <p:sp>
        <p:nvSpPr>
          <p:cNvPr id="8" name="TextBox 7">
            <a:extLst>
              <a:ext uri="{FF2B5EF4-FFF2-40B4-BE49-F238E27FC236}">
                <a16:creationId xmlns:a16="http://schemas.microsoft.com/office/drawing/2014/main" id="{9448050D-1BDB-4CD6-897C-B4F6AFCAA5F3}"/>
              </a:ext>
            </a:extLst>
          </p:cNvPr>
          <p:cNvSpPr txBox="1"/>
          <p:nvPr/>
        </p:nvSpPr>
        <p:spPr>
          <a:xfrm>
            <a:off x="0" y="3657600"/>
            <a:ext cx="4687888" cy="2308324"/>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Overview &amp; status of 3 utility-related research projects</a:t>
            </a:r>
          </a:p>
          <a:p>
            <a:endParaRPr lang="en-US" sz="2400" b="1" dirty="0">
              <a:solidFill>
                <a:schemeClr val="bg1"/>
              </a:solidFill>
              <a:latin typeface="Roboto Slab" pitchFamily="2" charset="0"/>
              <a:ea typeface="Roboto Slab" pitchFamily="2" charset="0"/>
            </a:endParaRPr>
          </a:p>
          <a:p>
            <a:r>
              <a:rPr lang="en-US" sz="2400" b="1" dirty="0">
                <a:solidFill>
                  <a:schemeClr val="bg1"/>
                </a:solidFill>
                <a:latin typeface="Roboto Slab" pitchFamily="2" charset="0"/>
                <a:ea typeface="Roboto Slab" pitchFamily="2" charset="0"/>
              </a:rPr>
              <a:t>Where we are</a:t>
            </a:r>
          </a:p>
          <a:p>
            <a:r>
              <a:rPr lang="en-US" sz="2400" b="1" dirty="0">
                <a:solidFill>
                  <a:schemeClr val="bg1"/>
                </a:solidFill>
                <a:latin typeface="Roboto Slab" pitchFamily="2" charset="0"/>
                <a:ea typeface="Roboto Slab" pitchFamily="2" charset="0"/>
              </a:rPr>
              <a:t>Where we’re headed</a:t>
            </a:r>
          </a:p>
        </p:txBody>
      </p:sp>
      <p:cxnSp>
        <p:nvCxnSpPr>
          <p:cNvPr id="9" name="Straight Connector 8">
            <a:extLst>
              <a:ext uri="{FF2B5EF4-FFF2-40B4-BE49-F238E27FC236}">
                <a16:creationId xmlns:a16="http://schemas.microsoft.com/office/drawing/2014/main" id="{27C20D11-6FCA-3D5A-273A-BDB28F03C2FE}"/>
              </a:ext>
            </a:extLst>
          </p:cNvPr>
          <p:cNvCxnSpPr/>
          <p:nvPr/>
        </p:nvCxnSpPr>
        <p:spPr>
          <a:xfrm>
            <a:off x="478098" y="3474720"/>
            <a:ext cx="640080" cy="0"/>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5826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89559D3-8A92-E696-546B-6171E76FF997}"/>
              </a:ext>
            </a:extLst>
          </p:cNvPr>
          <p:cNvPicPr>
            <a:picLocks noGrp="1" noChangeAspect="1"/>
          </p:cNvPicPr>
          <p:nvPr>
            <p:ph type="pic" sz="quarter" idx="10"/>
          </p:nvPr>
        </p:nvPicPr>
        <p:blipFill>
          <a:blip r:embed="rId3" cstate="screen">
            <a:duotone>
              <a:prstClr val="black"/>
              <a:srgbClr val="D9C3A5">
                <a:tint val="50000"/>
                <a:satMod val="180000"/>
              </a:srgbClr>
            </a:duotone>
            <a:extLst>
              <a:ext uri="{28A0092B-C50C-407E-A947-70E740481C1C}">
                <a14:useLocalDpi xmlns:a14="http://schemas.microsoft.com/office/drawing/2010/main" val="0"/>
              </a:ext>
            </a:extLst>
          </a:blip>
          <a:srcRect/>
          <a:stretch/>
        </p:blipFill>
        <p:spPr/>
      </p:pic>
      <p:sp>
        <p:nvSpPr>
          <p:cNvPr id="7" name="TextBox 6">
            <a:extLst>
              <a:ext uri="{FF2B5EF4-FFF2-40B4-BE49-F238E27FC236}">
                <a16:creationId xmlns:a16="http://schemas.microsoft.com/office/drawing/2014/main" id="{4CADC152-EF8D-3B97-F8F3-D43CC8F064AF}"/>
              </a:ext>
            </a:extLst>
          </p:cNvPr>
          <p:cNvSpPr txBox="1"/>
          <p:nvPr/>
        </p:nvSpPr>
        <p:spPr>
          <a:xfrm>
            <a:off x="2264" y="2167354"/>
            <a:ext cx="4685624" cy="769441"/>
          </a:xfrm>
          <a:prstGeom prst="rect">
            <a:avLst/>
          </a:prstGeom>
          <a:noFill/>
        </p:spPr>
        <p:txBody>
          <a:bodyPr wrap="square" lIns="457200" rIns="365760" rtlCol="0" anchor="ctr">
            <a:spAutoFit/>
          </a:bodyPr>
          <a:lstStyle/>
          <a:p>
            <a:r>
              <a:rPr lang="en-US" sz="4400" b="1" spc="50" dirty="0">
                <a:solidFill>
                  <a:schemeClr val="bg1"/>
                </a:solidFill>
                <a:latin typeface="+mj-lt"/>
              </a:rPr>
              <a:t>#3052</a:t>
            </a:r>
          </a:p>
        </p:txBody>
      </p:sp>
      <p:sp>
        <p:nvSpPr>
          <p:cNvPr id="8" name="TextBox 7">
            <a:extLst>
              <a:ext uri="{FF2B5EF4-FFF2-40B4-BE49-F238E27FC236}">
                <a16:creationId xmlns:a16="http://schemas.microsoft.com/office/drawing/2014/main" id="{9448050D-1BDB-4CD6-897C-B4F6AFCAA5F3}"/>
              </a:ext>
            </a:extLst>
          </p:cNvPr>
          <p:cNvSpPr txBox="1"/>
          <p:nvPr/>
        </p:nvSpPr>
        <p:spPr>
          <a:xfrm>
            <a:off x="0" y="3657600"/>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Managing ROW</a:t>
            </a:r>
            <a:br>
              <a:rPr lang="en-US" sz="2400" b="1" dirty="0">
                <a:solidFill>
                  <a:schemeClr val="bg1"/>
                </a:solidFill>
                <a:latin typeface="Roboto Slab" pitchFamily="2" charset="0"/>
                <a:ea typeface="Roboto Slab" pitchFamily="2" charset="0"/>
              </a:rPr>
            </a:br>
            <a:r>
              <a:rPr lang="en-US" sz="2400" b="1" dirty="0">
                <a:solidFill>
                  <a:schemeClr val="bg1"/>
                </a:solidFill>
                <a:latin typeface="Roboto Slab" pitchFamily="2" charset="0"/>
                <a:ea typeface="Roboto Slab" pitchFamily="2" charset="0"/>
              </a:rPr>
              <a:t>In progress</a:t>
            </a:r>
          </a:p>
        </p:txBody>
      </p:sp>
      <p:cxnSp>
        <p:nvCxnSpPr>
          <p:cNvPr id="9" name="Straight Connector 8">
            <a:extLst>
              <a:ext uri="{FF2B5EF4-FFF2-40B4-BE49-F238E27FC236}">
                <a16:creationId xmlns:a16="http://schemas.microsoft.com/office/drawing/2014/main" id="{27C20D11-6FCA-3D5A-273A-BDB28F03C2FE}"/>
              </a:ext>
            </a:extLst>
          </p:cNvPr>
          <p:cNvCxnSpPr/>
          <p:nvPr/>
        </p:nvCxnSpPr>
        <p:spPr>
          <a:xfrm>
            <a:off x="478098" y="3474720"/>
            <a:ext cx="640080" cy="0"/>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882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6"/>
          </p:nvPr>
        </p:nvSpPr>
        <p:spPr>
          <a:xfrm>
            <a:off x="1005840" y="822958"/>
            <a:ext cx="4649002" cy="5363529"/>
          </a:xfrm>
          <a:prstGeom prst="rect">
            <a:avLst/>
          </a:prstGeom>
        </p:spPr>
        <p:txBody>
          <a:bodyPr lIns="0" rIns="0"/>
          <a:lstStyle/>
          <a:p>
            <a:pPr marL="0" indent="0">
              <a:lnSpc>
                <a:spcPct val="100000"/>
              </a:lnSpc>
              <a:spcBef>
                <a:spcPts val="1200"/>
              </a:spcBef>
              <a:spcAft>
                <a:spcPts val="2400"/>
              </a:spcAft>
              <a:buNone/>
            </a:pPr>
            <a:r>
              <a:rPr lang="en-US" sz="2400" b="1" dirty="0">
                <a:solidFill>
                  <a:schemeClr val="accent1"/>
                </a:solidFill>
                <a:latin typeface="+mj-lt"/>
              </a:rPr>
              <a:t>Best Practices for </a:t>
            </a:r>
            <a:br>
              <a:rPr lang="en-US" sz="2400" b="1" dirty="0">
                <a:solidFill>
                  <a:schemeClr val="accent1"/>
                </a:solidFill>
                <a:latin typeface="+mj-lt"/>
              </a:rPr>
            </a:br>
            <a:r>
              <a:rPr lang="en-US" sz="2400" b="1" dirty="0">
                <a:solidFill>
                  <a:schemeClr val="accent1"/>
                </a:solidFill>
                <a:latin typeface="+mj-lt"/>
              </a:rPr>
              <a:t>Utility Management in </a:t>
            </a:r>
            <a:br>
              <a:rPr lang="en-US" sz="2400" b="1" dirty="0">
                <a:solidFill>
                  <a:schemeClr val="accent1"/>
                </a:solidFill>
                <a:latin typeface="+mj-lt"/>
              </a:rPr>
            </a:br>
            <a:r>
              <a:rPr lang="en-US" sz="2400" b="1" dirty="0">
                <a:solidFill>
                  <a:schemeClr val="accent1"/>
                </a:solidFill>
                <a:latin typeface="+mj-lt"/>
              </a:rPr>
              <a:t>Public Right of Way</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Surveyed current practices city, county, DOT</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Looked for shortcomings or gaps</a:t>
            </a:r>
          </a:p>
          <a:p>
            <a:pPr>
              <a:buFont typeface="Arial" panose="020B0604020202020204" pitchFamily="34" charset="0"/>
              <a:buChar char="•"/>
            </a:pPr>
            <a:r>
              <a:rPr lang="en-US" dirty="0"/>
              <a:t>Documented solutions to missing pieces</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Developed document of best practices</a:t>
            </a:r>
          </a:p>
          <a:p>
            <a:pPr>
              <a:buFont typeface="Arial" panose="020B0604020202020204" pitchFamily="34" charset="0"/>
              <a:buChar char="•"/>
            </a:pPr>
            <a:r>
              <a:rPr lang="en-US" dirty="0"/>
              <a:t>Developing in-person &amp; online training courses (spring ‘24)</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Pres</a:t>
            </a:r>
            <a:r>
              <a:rPr lang="en-US" dirty="0"/>
              <a:t>ent at various outlets (spring ‘24)</a:t>
            </a:r>
          </a:p>
          <a:p>
            <a:pPr>
              <a:buFont typeface="Arial" panose="020B0604020202020204" pitchFamily="34" charset="0"/>
              <a:buChar char="•"/>
            </a:pPr>
            <a:r>
              <a:rPr lang="en-US" dirty="0"/>
              <a:t>Lead training circuit (summer ‘24)</a:t>
            </a:r>
          </a:p>
          <a:p>
            <a:pPr>
              <a:buFont typeface="Arial" panose="020B0604020202020204" pitchFamily="34" charset="0"/>
              <a:buChar char="•"/>
            </a:pPr>
            <a:r>
              <a:rPr lang="en-US" dirty="0"/>
              <a:t>Long-term hosting &amp; access (fall ‘24)</a:t>
            </a:r>
          </a:p>
          <a:p>
            <a:pPr marL="0" indent="0">
              <a:buNone/>
            </a:pPr>
            <a:endParaRPr lang="en-US"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8" name="Picture Placeholder 7">
            <a:extLst>
              <a:ext uri="{FF2B5EF4-FFF2-40B4-BE49-F238E27FC236}">
                <a16:creationId xmlns:a16="http://schemas.microsoft.com/office/drawing/2014/main" id="{D6C74581-F227-4514-35B5-E288DD6170CE}"/>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val="0"/>
              </a:ext>
            </a:extLst>
          </a:blip>
          <a:srcRect/>
          <a:stretch/>
        </p:blipFill>
        <p:spPr>
          <a:xfrm>
            <a:off x="6096000" y="-9525"/>
            <a:ext cx="6096000" cy="6501765"/>
          </a:xfrm>
          <a:prstGeom prst="rect">
            <a:avLst/>
          </a:prstGeom>
        </p:spPr>
      </p:pic>
      <p:cxnSp>
        <p:nvCxnSpPr>
          <p:cNvPr id="2" name="Straight Connector 1">
            <a:extLst>
              <a:ext uri="{FF2B5EF4-FFF2-40B4-BE49-F238E27FC236}">
                <a16:creationId xmlns:a16="http://schemas.microsoft.com/office/drawing/2014/main" id="{3E977FFC-DB3A-DBA4-13A0-D6E05AE3B169}"/>
              </a:ext>
            </a:extLst>
          </p:cNvPr>
          <p:cNvCxnSpPr>
            <a:cxnSpLocks/>
          </p:cNvCxnSpPr>
          <p:nvPr/>
        </p:nvCxnSpPr>
        <p:spPr>
          <a:xfrm>
            <a:off x="1005841" y="2224775"/>
            <a:ext cx="63838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B0933F07-4C54-8C94-0A34-04F39179B92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396341" y="136525"/>
            <a:ext cx="1914529" cy="480228"/>
          </a:xfrm>
          <a:prstGeom prst="rect">
            <a:avLst/>
          </a:prstGeom>
        </p:spPr>
      </p:pic>
      <p:sp>
        <p:nvSpPr>
          <p:cNvPr id="13" name="Isosceles Triangle 30">
            <a:extLst>
              <a:ext uri="{FF2B5EF4-FFF2-40B4-BE49-F238E27FC236}">
                <a16:creationId xmlns:a16="http://schemas.microsoft.com/office/drawing/2014/main" id="{AB07B503-248C-1FEF-890B-637257E2741C}"/>
              </a:ext>
            </a:extLst>
          </p:cNvPr>
          <p:cNvSpPr>
            <a:spLocks noGrp="1" noRot="1" noMove="1" noResize="1" noEditPoints="1" noAdjustHandles="1" noChangeArrowheads="1" noChangeShapeType="1"/>
          </p:cNvSpPr>
          <p:nvPr/>
        </p:nvSpPr>
        <p:spPr>
          <a:xfrm rot="16200000">
            <a:off x="8856834" y="3178631"/>
            <a:ext cx="563107" cy="610722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72672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89559D3-8A92-E696-546B-6171E76FF997}"/>
              </a:ext>
            </a:extLst>
          </p:cNvPr>
          <p:cNvPicPr>
            <a:picLocks noGrp="1" noChangeAspect="1"/>
          </p:cNvPicPr>
          <p:nvPr>
            <p:ph type="pic" sz="quarter" idx="10"/>
          </p:nvPr>
        </p:nvPicPr>
        <p:blipFill>
          <a:blip r:embed="rId3" cstate="screen">
            <a:duotone>
              <a:prstClr val="black"/>
              <a:srgbClr val="D9C3A5">
                <a:tint val="50000"/>
                <a:satMod val="180000"/>
              </a:srgbClr>
            </a:duotone>
            <a:extLst>
              <a:ext uri="{28A0092B-C50C-407E-A947-70E740481C1C}">
                <a14:useLocalDpi xmlns:a14="http://schemas.microsoft.com/office/drawing/2010/main" val="0"/>
              </a:ext>
            </a:extLst>
          </a:blip>
          <a:srcRect/>
          <a:stretch/>
        </p:blipFill>
        <p:spPr/>
      </p:pic>
      <p:sp>
        <p:nvSpPr>
          <p:cNvPr id="7" name="TextBox 6">
            <a:extLst>
              <a:ext uri="{FF2B5EF4-FFF2-40B4-BE49-F238E27FC236}">
                <a16:creationId xmlns:a16="http://schemas.microsoft.com/office/drawing/2014/main" id="{4CADC152-EF8D-3B97-F8F3-D43CC8F064AF}"/>
              </a:ext>
            </a:extLst>
          </p:cNvPr>
          <p:cNvSpPr txBox="1"/>
          <p:nvPr/>
        </p:nvSpPr>
        <p:spPr>
          <a:xfrm>
            <a:off x="2264" y="2167354"/>
            <a:ext cx="4685624" cy="769441"/>
          </a:xfrm>
          <a:prstGeom prst="rect">
            <a:avLst/>
          </a:prstGeom>
          <a:noFill/>
        </p:spPr>
        <p:txBody>
          <a:bodyPr wrap="square" lIns="457200" rIns="365760" rtlCol="0" anchor="ctr">
            <a:spAutoFit/>
          </a:bodyPr>
          <a:lstStyle/>
          <a:p>
            <a:r>
              <a:rPr lang="en-US" sz="4400" b="1" spc="50" dirty="0">
                <a:solidFill>
                  <a:schemeClr val="bg1"/>
                </a:solidFill>
                <a:latin typeface="+mj-lt"/>
              </a:rPr>
              <a:t>#3081</a:t>
            </a:r>
          </a:p>
        </p:txBody>
      </p:sp>
      <p:sp>
        <p:nvSpPr>
          <p:cNvPr id="8" name="TextBox 7">
            <a:extLst>
              <a:ext uri="{FF2B5EF4-FFF2-40B4-BE49-F238E27FC236}">
                <a16:creationId xmlns:a16="http://schemas.microsoft.com/office/drawing/2014/main" id="{9448050D-1BDB-4CD6-897C-B4F6AFCAA5F3}"/>
              </a:ext>
            </a:extLst>
          </p:cNvPr>
          <p:cNvSpPr txBox="1"/>
          <p:nvPr/>
        </p:nvSpPr>
        <p:spPr>
          <a:xfrm>
            <a:off x="0" y="3657600"/>
            <a:ext cx="4687888" cy="1200329"/>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Utility coordination as a partnership</a:t>
            </a:r>
          </a:p>
          <a:p>
            <a:r>
              <a:rPr lang="en-US" sz="2400" b="1" dirty="0">
                <a:solidFill>
                  <a:schemeClr val="bg1"/>
                </a:solidFill>
                <a:latin typeface="Roboto Slab" pitchFamily="2" charset="0"/>
                <a:ea typeface="Roboto Slab" pitchFamily="2" charset="0"/>
              </a:rPr>
              <a:t>In progress</a:t>
            </a:r>
          </a:p>
        </p:txBody>
      </p:sp>
      <p:cxnSp>
        <p:nvCxnSpPr>
          <p:cNvPr id="9" name="Straight Connector 8">
            <a:extLst>
              <a:ext uri="{FF2B5EF4-FFF2-40B4-BE49-F238E27FC236}">
                <a16:creationId xmlns:a16="http://schemas.microsoft.com/office/drawing/2014/main" id="{27C20D11-6FCA-3D5A-273A-BDB28F03C2FE}"/>
              </a:ext>
            </a:extLst>
          </p:cNvPr>
          <p:cNvCxnSpPr/>
          <p:nvPr/>
        </p:nvCxnSpPr>
        <p:spPr>
          <a:xfrm>
            <a:off x="478098" y="3474720"/>
            <a:ext cx="640080" cy="0"/>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1208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6"/>
          </p:nvPr>
        </p:nvSpPr>
        <p:spPr>
          <a:xfrm>
            <a:off x="1005840" y="822958"/>
            <a:ext cx="4649002" cy="5363529"/>
          </a:xfrm>
          <a:prstGeom prst="rect">
            <a:avLst/>
          </a:prstGeom>
        </p:spPr>
        <p:txBody>
          <a:bodyPr lIns="0" rIns="0"/>
          <a:lstStyle/>
          <a:p>
            <a:pPr marL="0" indent="0">
              <a:lnSpc>
                <a:spcPct val="100000"/>
              </a:lnSpc>
              <a:spcBef>
                <a:spcPts val="1200"/>
              </a:spcBef>
              <a:spcAft>
                <a:spcPts val="2400"/>
              </a:spcAft>
              <a:buNone/>
            </a:pPr>
            <a:r>
              <a:rPr lang="en-US" sz="2400" b="1" dirty="0">
                <a:solidFill>
                  <a:schemeClr val="accent1"/>
                </a:solidFill>
                <a:latin typeface="+mj-lt"/>
              </a:rPr>
              <a:t>Project Development and Utility Coordination as a Partnership</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Data collection methods (all stakeholders)</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Project scheduling method at DOT</a:t>
            </a:r>
          </a:p>
          <a:p>
            <a:pPr>
              <a:buFont typeface="Arial" panose="020B0604020202020204" pitchFamily="34" charset="0"/>
              <a:buChar char="•"/>
            </a:pPr>
            <a:r>
              <a:rPr lang="en-US" dirty="0"/>
              <a:t>Roles &amp; responsibilities (all stakeholders)</a:t>
            </a:r>
          </a:p>
          <a:p>
            <a:pPr>
              <a:buFont typeface="Arial" panose="020B0604020202020204" pitchFamily="34" charset="0"/>
              <a:buChar char="•"/>
            </a:pPr>
            <a:r>
              <a:rPr lang="en-US" dirty="0"/>
              <a:t>Develop outreach efforts (ongoing)</a:t>
            </a:r>
            <a:endParaRPr lang="en-US"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dirty="0"/>
              <a:t>Met with stakeholders</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Draft manuals/host discussions </a:t>
            </a:r>
            <a:r>
              <a:rPr lang="en-US" dirty="0"/>
              <a:t>(spring ‘24)</a:t>
            </a:r>
          </a:p>
          <a:p>
            <a:pPr>
              <a:buFont typeface="Arial" panose="020B0604020202020204" pitchFamily="34" charset="0"/>
              <a:buChar char="•"/>
            </a:pPr>
            <a:r>
              <a:rPr lang="en-US" dirty="0"/>
              <a:t>Drafted policy &amp; legislative changes</a:t>
            </a:r>
          </a:p>
          <a:p>
            <a:pPr>
              <a:buFont typeface="Arial" panose="020B0604020202020204" pitchFamily="34" charset="0"/>
              <a:buChar char="•"/>
            </a:pPr>
            <a:r>
              <a:rPr lang="en-US" dirty="0"/>
              <a:t>Develop final report/technology transfer (fall ‘24)</a:t>
            </a:r>
          </a:p>
          <a:p>
            <a:pPr marL="0" indent="0">
              <a:buNone/>
            </a:pPr>
            <a:endParaRPr lang="en-US"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8" name="Picture Placeholder 7">
            <a:extLst>
              <a:ext uri="{FF2B5EF4-FFF2-40B4-BE49-F238E27FC236}">
                <a16:creationId xmlns:a16="http://schemas.microsoft.com/office/drawing/2014/main" id="{D6C74581-F227-4514-35B5-E288DD6170CE}"/>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val="0"/>
              </a:ext>
            </a:extLst>
          </a:blip>
          <a:srcRect/>
          <a:stretch/>
        </p:blipFill>
        <p:spPr>
          <a:xfrm>
            <a:off x="6096000" y="-9525"/>
            <a:ext cx="6096000" cy="6501765"/>
          </a:xfrm>
          <a:prstGeom prst="rect">
            <a:avLst/>
          </a:prstGeom>
        </p:spPr>
      </p:pic>
      <p:cxnSp>
        <p:nvCxnSpPr>
          <p:cNvPr id="2" name="Straight Connector 1">
            <a:extLst>
              <a:ext uri="{FF2B5EF4-FFF2-40B4-BE49-F238E27FC236}">
                <a16:creationId xmlns:a16="http://schemas.microsoft.com/office/drawing/2014/main" id="{3E977FFC-DB3A-DBA4-13A0-D6E05AE3B169}"/>
              </a:ext>
            </a:extLst>
          </p:cNvPr>
          <p:cNvCxnSpPr>
            <a:cxnSpLocks/>
          </p:cNvCxnSpPr>
          <p:nvPr/>
        </p:nvCxnSpPr>
        <p:spPr>
          <a:xfrm>
            <a:off x="1005841" y="2224775"/>
            <a:ext cx="63838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B0933F07-4C54-8C94-0A34-04F39179B92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396341" y="136525"/>
            <a:ext cx="1914529" cy="480228"/>
          </a:xfrm>
          <a:prstGeom prst="rect">
            <a:avLst/>
          </a:prstGeom>
        </p:spPr>
      </p:pic>
      <p:sp>
        <p:nvSpPr>
          <p:cNvPr id="13" name="Isosceles Triangle 30">
            <a:extLst>
              <a:ext uri="{FF2B5EF4-FFF2-40B4-BE49-F238E27FC236}">
                <a16:creationId xmlns:a16="http://schemas.microsoft.com/office/drawing/2014/main" id="{AB07B503-248C-1FEF-890B-637257E2741C}"/>
              </a:ext>
            </a:extLst>
          </p:cNvPr>
          <p:cNvSpPr>
            <a:spLocks noGrp="1" noRot="1" noMove="1" noResize="1" noEditPoints="1" noAdjustHandles="1" noChangeArrowheads="1" noChangeShapeType="1"/>
          </p:cNvSpPr>
          <p:nvPr/>
        </p:nvSpPr>
        <p:spPr>
          <a:xfrm rot="16200000">
            <a:off x="8856834" y="3178631"/>
            <a:ext cx="563107" cy="610722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0611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89559D3-8A92-E696-546B-6171E76FF997}"/>
              </a:ext>
            </a:extLst>
          </p:cNvPr>
          <p:cNvPicPr>
            <a:picLocks noGrp="1" noChangeAspect="1"/>
          </p:cNvPicPr>
          <p:nvPr>
            <p:ph type="pic" sz="quarter" idx="10"/>
          </p:nvPr>
        </p:nvPicPr>
        <p:blipFill>
          <a:blip r:embed="rId3" cstate="screen">
            <a:duotone>
              <a:prstClr val="black"/>
              <a:srgbClr val="D9C3A5">
                <a:tint val="50000"/>
                <a:satMod val="180000"/>
              </a:srgbClr>
            </a:duotone>
            <a:extLst>
              <a:ext uri="{28A0092B-C50C-407E-A947-70E740481C1C}">
                <a14:useLocalDpi xmlns:a14="http://schemas.microsoft.com/office/drawing/2010/main" val="0"/>
              </a:ext>
            </a:extLst>
          </a:blip>
          <a:srcRect/>
          <a:stretch/>
        </p:blipFill>
        <p:spPr/>
      </p:pic>
      <p:sp>
        <p:nvSpPr>
          <p:cNvPr id="7" name="TextBox 6">
            <a:extLst>
              <a:ext uri="{FF2B5EF4-FFF2-40B4-BE49-F238E27FC236}">
                <a16:creationId xmlns:a16="http://schemas.microsoft.com/office/drawing/2014/main" id="{4CADC152-EF8D-3B97-F8F3-D43CC8F064AF}"/>
              </a:ext>
            </a:extLst>
          </p:cNvPr>
          <p:cNvSpPr txBox="1"/>
          <p:nvPr/>
        </p:nvSpPr>
        <p:spPr>
          <a:xfrm>
            <a:off x="2264" y="2167354"/>
            <a:ext cx="4685624" cy="769441"/>
          </a:xfrm>
          <a:prstGeom prst="rect">
            <a:avLst/>
          </a:prstGeom>
          <a:noFill/>
        </p:spPr>
        <p:txBody>
          <a:bodyPr wrap="square" lIns="457200" rIns="365760" rtlCol="0" anchor="ctr">
            <a:spAutoFit/>
          </a:bodyPr>
          <a:lstStyle/>
          <a:p>
            <a:r>
              <a:rPr lang="en-US" sz="4400" b="1" spc="50" dirty="0">
                <a:solidFill>
                  <a:schemeClr val="bg1"/>
                </a:solidFill>
                <a:latin typeface="+mj-lt"/>
              </a:rPr>
              <a:t>#3082</a:t>
            </a:r>
          </a:p>
        </p:txBody>
      </p:sp>
      <p:sp>
        <p:nvSpPr>
          <p:cNvPr id="8" name="TextBox 7">
            <a:extLst>
              <a:ext uri="{FF2B5EF4-FFF2-40B4-BE49-F238E27FC236}">
                <a16:creationId xmlns:a16="http://schemas.microsoft.com/office/drawing/2014/main" id="{9448050D-1BDB-4CD6-897C-B4F6AFCAA5F3}"/>
              </a:ext>
            </a:extLst>
          </p:cNvPr>
          <p:cNvSpPr txBox="1"/>
          <p:nvPr/>
        </p:nvSpPr>
        <p:spPr>
          <a:xfrm>
            <a:off x="0" y="3657600"/>
            <a:ext cx="4687888" cy="1938992"/>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Early Identification &amp; Location of Utility Facilities in DOT Project Footprints</a:t>
            </a:r>
          </a:p>
          <a:p>
            <a:r>
              <a:rPr lang="en-US" sz="2400" b="1" dirty="0">
                <a:solidFill>
                  <a:schemeClr val="bg1"/>
                </a:solidFill>
                <a:latin typeface="Roboto Slab" pitchFamily="2" charset="0"/>
                <a:ea typeface="Roboto Slab" pitchFamily="2" charset="0"/>
              </a:rPr>
              <a:t>Complete 2023</a:t>
            </a:r>
          </a:p>
        </p:txBody>
      </p:sp>
      <p:cxnSp>
        <p:nvCxnSpPr>
          <p:cNvPr id="9" name="Straight Connector 8">
            <a:extLst>
              <a:ext uri="{FF2B5EF4-FFF2-40B4-BE49-F238E27FC236}">
                <a16:creationId xmlns:a16="http://schemas.microsoft.com/office/drawing/2014/main" id="{27C20D11-6FCA-3D5A-273A-BDB28F03C2FE}"/>
              </a:ext>
            </a:extLst>
          </p:cNvPr>
          <p:cNvCxnSpPr/>
          <p:nvPr/>
        </p:nvCxnSpPr>
        <p:spPr>
          <a:xfrm>
            <a:off x="478098" y="3474720"/>
            <a:ext cx="640080" cy="0"/>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431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6"/>
          </p:nvPr>
        </p:nvSpPr>
        <p:spPr>
          <a:xfrm>
            <a:off x="1005840" y="822958"/>
            <a:ext cx="4649002" cy="5363529"/>
          </a:xfrm>
          <a:prstGeom prst="rect">
            <a:avLst/>
          </a:prstGeom>
        </p:spPr>
        <p:txBody>
          <a:bodyPr lIns="0" rIns="0"/>
          <a:lstStyle/>
          <a:p>
            <a:pPr marL="0" indent="0">
              <a:lnSpc>
                <a:spcPct val="100000"/>
              </a:lnSpc>
              <a:spcBef>
                <a:spcPts val="1200"/>
              </a:spcBef>
              <a:spcAft>
                <a:spcPts val="2400"/>
              </a:spcAft>
              <a:buNone/>
            </a:pPr>
            <a:r>
              <a:rPr lang="en-US" sz="2400" b="1" dirty="0">
                <a:solidFill>
                  <a:schemeClr val="accent1"/>
                </a:solidFill>
                <a:latin typeface="+mj-lt"/>
              </a:rPr>
              <a:t>Modernizing Utility Infrastructure Management</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Completed (summer 2023)</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Federated GIS system</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Allows for collaborative geospatial data sharing retaining</a:t>
            </a:r>
            <a:r>
              <a:rPr lang="en-US" dirty="0"/>
              <a:t> full autonomy over their own GIS security, resources &amp; services</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Utility owners </a:t>
            </a:r>
            <a:r>
              <a:rPr lang="en-US" dirty="0"/>
              <a:t>securely share location information with multiple entities, such as DOT, OneCall, other state agencies</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Potential to reduce co</a:t>
            </a:r>
            <a:r>
              <a:rPr lang="en-US" dirty="0"/>
              <a:t>sts &amp; duplicate efforts</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Next steps</a:t>
            </a:r>
          </a:p>
          <a:p>
            <a:pPr>
              <a:buFont typeface="Arial" panose="020B0604020202020204" pitchFamily="34" charset="0"/>
              <a:buChar char="•"/>
            </a:pPr>
            <a:endParaRPr lang="en-US" dirty="0"/>
          </a:p>
          <a:p>
            <a:pPr marL="0" indent="0">
              <a:buNone/>
            </a:pPr>
            <a:endParaRPr lang="en-US"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8" name="Picture Placeholder 7">
            <a:extLst>
              <a:ext uri="{FF2B5EF4-FFF2-40B4-BE49-F238E27FC236}">
                <a16:creationId xmlns:a16="http://schemas.microsoft.com/office/drawing/2014/main" id="{D6C74581-F227-4514-35B5-E288DD6170CE}"/>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val="0"/>
              </a:ext>
            </a:extLst>
          </a:blip>
          <a:srcRect/>
          <a:stretch/>
        </p:blipFill>
        <p:spPr>
          <a:xfrm>
            <a:off x="6096000" y="-9525"/>
            <a:ext cx="6096000" cy="6501765"/>
          </a:xfrm>
          <a:prstGeom prst="rect">
            <a:avLst/>
          </a:prstGeom>
        </p:spPr>
      </p:pic>
      <p:cxnSp>
        <p:nvCxnSpPr>
          <p:cNvPr id="2" name="Straight Connector 1">
            <a:extLst>
              <a:ext uri="{FF2B5EF4-FFF2-40B4-BE49-F238E27FC236}">
                <a16:creationId xmlns:a16="http://schemas.microsoft.com/office/drawing/2014/main" id="{3E977FFC-DB3A-DBA4-13A0-D6E05AE3B169}"/>
              </a:ext>
            </a:extLst>
          </p:cNvPr>
          <p:cNvCxnSpPr>
            <a:cxnSpLocks/>
          </p:cNvCxnSpPr>
          <p:nvPr/>
        </p:nvCxnSpPr>
        <p:spPr>
          <a:xfrm>
            <a:off x="1005841" y="1845948"/>
            <a:ext cx="63838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B0933F07-4C54-8C94-0A34-04F39179B928}"/>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tretch>
            <a:fillRect/>
          </a:stretch>
        </p:blipFill>
        <p:spPr>
          <a:xfrm>
            <a:off x="396341" y="136525"/>
            <a:ext cx="1914529" cy="480228"/>
          </a:xfrm>
          <a:prstGeom prst="rect">
            <a:avLst/>
          </a:prstGeom>
        </p:spPr>
      </p:pic>
      <p:sp>
        <p:nvSpPr>
          <p:cNvPr id="13" name="Isosceles Triangle 30">
            <a:extLst>
              <a:ext uri="{FF2B5EF4-FFF2-40B4-BE49-F238E27FC236}">
                <a16:creationId xmlns:a16="http://schemas.microsoft.com/office/drawing/2014/main" id="{AB07B503-248C-1FEF-890B-637257E2741C}"/>
              </a:ext>
            </a:extLst>
          </p:cNvPr>
          <p:cNvSpPr>
            <a:spLocks noGrp="1" noRot="1" noMove="1" noResize="1" noEditPoints="1" noAdjustHandles="1" noChangeArrowheads="1" noChangeShapeType="1"/>
          </p:cNvSpPr>
          <p:nvPr/>
        </p:nvSpPr>
        <p:spPr>
          <a:xfrm rot="16200000">
            <a:off x="8856834" y="3178631"/>
            <a:ext cx="563107" cy="610722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74340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BCA3AF-6077-5F8E-7A61-77BD75132EA2}"/>
              </a:ext>
            </a:extLst>
          </p:cNvPr>
          <p:cNvSpPr>
            <a:spLocks noGrp="1"/>
          </p:cNvSpPr>
          <p:nvPr>
            <p:ph type="body" sz="quarter" idx="18"/>
          </p:nvPr>
        </p:nvSpPr>
        <p:spPr/>
        <p:txBody>
          <a:bodyPr/>
          <a:lstStyle/>
          <a:p>
            <a:r>
              <a:rPr lang="en-US" dirty="0"/>
              <a:t>Lunch – Q &amp; A – district stations</a:t>
            </a:r>
          </a:p>
        </p:txBody>
      </p:sp>
      <p:pic>
        <p:nvPicPr>
          <p:cNvPr id="27" name="Content Placeholder 26" descr="Question mark against red wall">
            <a:extLst>
              <a:ext uri="{FF2B5EF4-FFF2-40B4-BE49-F238E27FC236}">
                <a16:creationId xmlns:a16="http://schemas.microsoft.com/office/drawing/2014/main" id="{840184BD-73FB-21AA-4DAE-68057F77B39B}"/>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rcRect/>
          <a:stretch/>
        </p:blipFill>
        <p:spPr>
          <a:xfrm>
            <a:off x="5044966" y="1712021"/>
            <a:ext cx="6003264" cy="4002176"/>
          </a:xfrm>
        </p:spPr>
      </p:pic>
      <p:pic>
        <p:nvPicPr>
          <p:cNvPr id="23" name="Picture 22" descr="Lettuce-wrapped tacos">
            <a:extLst>
              <a:ext uri="{FF2B5EF4-FFF2-40B4-BE49-F238E27FC236}">
                <a16:creationId xmlns:a16="http://schemas.microsoft.com/office/drawing/2014/main" id="{7E134AB8-747E-DB85-E8B8-C363600BAE5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43770" y="1712021"/>
            <a:ext cx="5321292" cy="3990480"/>
          </a:xfrm>
          <a:prstGeom prst="rect">
            <a:avLst/>
          </a:prstGeom>
        </p:spPr>
      </p:pic>
    </p:spTree>
    <p:extLst>
      <p:ext uri="{BB962C8B-B14F-4D97-AF65-F5344CB8AC3E}">
        <p14:creationId xmlns:p14="http://schemas.microsoft.com/office/powerpoint/2010/main" val="17206415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19" name="Picture 18" descr="Classroom of students raising their hands in front of a teacher">
            <a:extLst>
              <a:ext uri="{FF2B5EF4-FFF2-40B4-BE49-F238E27FC236}">
                <a16:creationId xmlns:a16="http://schemas.microsoft.com/office/drawing/2014/main" id="{72AF5CA3-C840-597B-6682-1DB92BBBEE32}"/>
              </a:ext>
            </a:extLst>
          </p:cNvPr>
          <p:cNvPicPr>
            <a:picLocks noChangeAspect="1"/>
          </p:cNvPicPr>
          <p:nvPr/>
        </p:nvPicPr>
        <p:blipFill>
          <a:blip r:embed="rId4" cstate="screen">
            <a:duotone>
              <a:prstClr val="black"/>
              <a:srgbClr val="D9C3A5">
                <a:tint val="50000"/>
                <a:satMod val="180000"/>
              </a:srgbClr>
            </a:duotone>
            <a:extLst>
              <a:ext uri="{28A0092B-C50C-407E-A947-70E740481C1C}">
                <a14:useLocalDpi xmlns:a14="http://schemas.microsoft.com/office/drawing/2010/main" val="0"/>
              </a:ext>
            </a:extLst>
          </a:blip>
          <a:srcRect/>
          <a:stretch/>
        </p:blipFill>
        <p:spPr>
          <a:xfrm>
            <a:off x="0" y="0"/>
            <a:ext cx="6107221" cy="6501766"/>
          </a:xfrm>
          <a:prstGeom prst="rect">
            <a:avLst/>
          </a:prstGeom>
        </p:spPr>
      </p:pic>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6492240" y="1920240"/>
            <a:ext cx="4661536" cy="3975002"/>
          </a:xfrm>
        </p:spPr>
        <p:txBody>
          <a:bodyPr/>
          <a:lstStyle/>
          <a:p>
            <a:pPr>
              <a:buFont typeface="Arial" panose="020B0604020202020204" pitchFamily="34" charset="0"/>
              <a:buChar char="•"/>
            </a:pPr>
            <a:r>
              <a:rPr lang="en-US" b="1" dirty="0">
                <a:latin typeface="Calibri" panose="020F0502020204030204" pitchFamily="34" charset="0"/>
                <a:cs typeface="Calibri" panose="020F0502020204030204" pitchFamily="34" charset="0"/>
              </a:rPr>
              <a:t>#1 Plan reading &amp; work plan requirements workshop</a:t>
            </a:r>
          </a:p>
          <a:p>
            <a:pPr>
              <a:buFont typeface="Arial" panose="020B0604020202020204" pitchFamily="34" charset="0"/>
              <a:buChar char="•"/>
            </a:pPr>
            <a:r>
              <a:rPr lang="en-US" b="1" dirty="0"/>
              <a:t>#2 Electronic permitting system workshop</a:t>
            </a:r>
          </a:p>
          <a:p>
            <a:pPr marL="0" indent="0">
              <a:buNone/>
            </a:pPr>
            <a:r>
              <a:rPr lang="en-US" b="1" dirty="0">
                <a:solidFill>
                  <a:schemeClr val="accent3">
                    <a:lumMod val="75000"/>
                  </a:schemeClr>
                </a:solidFill>
              </a:rPr>
              <a:t>BREAK – district stations</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#1 Plan reading &amp; work plan requirements workshop </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#3 PPMS/Masterwor</a:t>
            </a:r>
            <a:r>
              <a:rPr lang="en-US" dirty="0"/>
              <a:t>ks – external user workshop</a:t>
            </a:r>
            <a:endParaRPr lang="en-US" dirty="0">
              <a:latin typeface="Calibri" panose="020F0502020204030204" pitchFamily="34" charset="0"/>
              <a:cs typeface="Calibri" panose="020F0502020204030204" pitchFamily="34" charset="0"/>
            </a:endParaRPr>
          </a:p>
        </p:txBody>
      </p:sp>
      <p:sp>
        <p:nvSpPr>
          <p:cNvPr id="23" name="Text Placeholder 22">
            <a:extLst>
              <a:ext uri="{FF2B5EF4-FFF2-40B4-BE49-F238E27FC236}">
                <a16:creationId xmlns:a16="http://schemas.microsoft.com/office/drawing/2014/main" id="{AAEAF653-01D4-51EC-593C-B5F3373EC23A}"/>
              </a:ext>
            </a:extLst>
          </p:cNvPr>
          <p:cNvSpPr>
            <a:spLocks noGrp="1"/>
          </p:cNvSpPr>
          <p:nvPr>
            <p:ph type="body" sz="quarter" idx="18"/>
          </p:nvPr>
        </p:nvSpPr>
        <p:spPr>
          <a:xfrm>
            <a:off x="6492239" y="1005840"/>
            <a:ext cx="4661536" cy="574222"/>
          </a:xfrm>
        </p:spPr>
        <p:txBody>
          <a:bodyPr/>
          <a:lstStyle/>
          <a:p>
            <a:r>
              <a:rPr lang="en-US" dirty="0"/>
              <a:t>Breakout Sessions</a:t>
            </a:r>
          </a:p>
        </p:txBody>
      </p:sp>
      <p:cxnSp>
        <p:nvCxnSpPr>
          <p:cNvPr id="3" name="Straight Connector 2">
            <a:extLst>
              <a:ext uri="{FF2B5EF4-FFF2-40B4-BE49-F238E27FC236}">
                <a16:creationId xmlns:a16="http://schemas.microsoft.com/office/drawing/2014/main" id="{53142158-8A3D-B858-B2EF-C5DA817DB3A1}"/>
              </a:ext>
            </a:extLst>
          </p:cNvPr>
          <p:cNvCxnSpPr/>
          <p:nvPr/>
        </p:nvCxnSpPr>
        <p:spPr>
          <a:xfrm>
            <a:off x="6492240" y="177328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Isosceles Triangle 30">
            <a:extLst>
              <a:ext uri="{FF2B5EF4-FFF2-40B4-BE49-F238E27FC236}">
                <a16:creationId xmlns:a16="http://schemas.microsoft.com/office/drawing/2014/main" id="{30B033CF-3709-BE86-57B6-65115C482AEC}"/>
              </a:ext>
            </a:extLst>
          </p:cNvPr>
          <p:cNvSpPr>
            <a:spLocks noGrp="1" noRot="1" noMove="1" noResize="1" noEditPoints="1" noAdjustHandles="1" noChangeArrowheads="1" noChangeShapeType="1"/>
          </p:cNvSpPr>
          <p:nvPr/>
        </p:nvSpPr>
        <p:spPr>
          <a:xfrm rot="5400000" flipH="1">
            <a:off x="2772052" y="3166599"/>
            <a:ext cx="563107" cy="610722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99711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1005840" y="1005840"/>
            <a:ext cx="10147936" cy="5055326"/>
          </a:xfrm>
          <a:prstGeom prst="rect">
            <a:avLst/>
          </a:prstGeom>
        </p:spPr>
        <p:txBody>
          <a:bodyPr lIns="0"/>
          <a:lstStyle/>
          <a:p>
            <a:pPr marL="0" indent="0">
              <a:lnSpc>
                <a:spcPct val="90000"/>
              </a:lnSpc>
              <a:spcBef>
                <a:spcPts val="1000"/>
              </a:spcBef>
              <a:spcAft>
                <a:spcPts val="2400"/>
              </a:spcAft>
              <a:buNone/>
            </a:pPr>
            <a:r>
              <a:rPr lang="en-US" sz="3200" b="1" dirty="0">
                <a:solidFill>
                  <a:schemeClr val="accent1"/>
                </a:solidFill>
                <a:latin typeface="+mj-lt"/>
              </a:rPr>
              <a:t>Utilities Section</a:t>
            </a:r>
          </a:p>
          <a:p>
            <a:pPr marL="0" indent="0">
              <a:spcBef>
                <a:spcPts val="0"/>
              </a:spcBef>
              <a:buNone/>
            </a:pPr>
            <a:endParaRPr lang="en-US" sz="2000" b="1" dirty="0">
              <a:solidFill>
                <a:schemeClr val="accent3"/>
              </a:solidFill>
              <a:latin typeface="Roboto Slab" pitchFamily="2" charset="0"/>
              <a:ea typeface="Roboto Slab" pitchFamily="2" charset="0"/>
            </a:endParaRPr>
          </a:p>
          <a:p>
            <a:pPr marL="0" indent="0">
              <a:spcBef>
                <a:spcPts val="0"/>
              </a:spcBef>
              <a:buNone/>
            </a:pPr>
            <a:r>
              <a:rPr lang="en-US" sz="2000" b="1" dirty="0">
                <a:solidFill>
                  <a:schemeClr val="accent3"/>
                </a:solidFill>
                <a:latin typeface="Roboto Slab" pitchFamily="2" charset="0"/>
                <a:ea typeface="Roboto Slab" pitchFamily="2" charset="0"/>
              </a:rPr>
              <a:t>Regional Utility Program Coordinators</a:t>
            </a:r>
          </a:p>
          <a:p>
            <a:pPr>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Project scheduling &amp; monitoring</a:t>
            </a:r>
          </a:p>
          <a:p>
            <a:pPr>
              <a:spcBef>
                <a:spcPts val="0"/>
              </a:spcBef>
              <a:buFont typeface="Arial" panose="020B0604020202020204" pitchFamily="34" charset="0"/>
              <a:buChar char="•"/>
            </a:pPr>
            <a:r>
              <a:rPr lang="en-US" dirty="0"/>
              <a:t>Project plan submittal</a:t>
            </a:r>
          </a:p>
          <a:p>
            <a:pPr>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Utility reimbursement agreements</a:t>
            </a:r>
          </a:p>
          <a:p>
            <a:pPr>
              <a:spcBef>
                <a:spcPts val="0"/>
              </a:spcBef>
              <a:buFont typeface="Arial" panose="020B0604020202020204" pitchFamily="34" charset="0"/>
              <a:buChar char="•"/>
            </a:pPr>
            <a:r>
              <a:rPr lang="en-US" dirty="0"/>
              <a:t>Invoices, audits &amp; payments</a:t>
            </a:r>
          </a:p>
          <a:p>
            <a:pPr>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Disclaimers of interest in realty – easement releases</a:t>
            </a:r>
          </a:p>
          <a:p>
            <a:pPr>
              <a:spcBef>
                <a:spcPts val="0"/>
              </a:spcBef>
              <a:buFont typeface="Arial" panose="020B0604020202020204" pitchFamily="34" charset="0"/>
              <a:buChar char="•"/>
            </a:pPr>
            <a:r>
              <a:rPr lang="en-US" dirty="0"/>
              <a:t>Field assistance when needed</a:t>
            </a:r>
            <a:endParaRPr lang="en-US" sz="18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005840"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4C02C24-44D8-7005-5A76-8C6413379F5D}"/>
              </a:ext>
            </a:extLst>
          </p:cNvPr>
          <p:cNvSpPr/>
          <p:nvPr/>
        </p:nvSpPr>
        <p:spPr>
          <a:xfrm>
            <a:off x="9987929" y="4379678"/>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4" name="Rectangle 3">
            <a:extLst>
              <a:ext uri="{FF2B5EF4-FFF2-40B4-BE49-F238E27FC236}">
                <a16:creationId xmlns:a16="http://schemas.microsoft.com/office/drawing/2014/main" id="{9D3D4FFE-C09D-DBF1-82CE-B9F809343AA6}"/>
              </a:ext>
            </a:extLst>
          </p:cNvPr>
          <p:cNvSpPr/>
          <p:nvPr/>
        </p:nvSpPr>
        <p:spPr>
          <a:xfrm>
            <a:off x="10417805" y="4783428"/>
            <a:ext cx="1122187" cy="1122187"/>
          </a:xfrm>
          <a:prstGeom prst="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custDataLst>
      <p:tags r:id="rId1"/>
    </p:custDataLst>
    <p:extLst>
      <p:ext uri="{BB962C8B-B14F-4D97-AF65-F5344CB8AC3E}">
        <p14:creationId xmlns:p14="http://schemas.microsoft.com/office/powerpoint/2010/main" val="2617575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CBB348-5A3D-0CE4-7C33-171762F6B2F1}"/>
              </a:ext>
            </a:extLst>
          </p:cNvPr>
          <p:cNvSpPr>
            <a:spLocks noGrp="1"/>
          </p:cNvSpPr>
          <p:nvPr>
            <p:ph type="body" sz="quarter" idx="18"/>
          </p:nvPr>
        </p:nvSpPr>
        <p:spPr/>
        <p:txBody>
          <a:bodyPr/>
          <a:lstStyle/>
          <a:p>
            <a:r>
              <a:rPr lang="en-US" dirty="0"/>
              <a:t>Break – district stations</a:t>
            </a:r>
          </a:p>
        </p:txBody>
      </p:sp>
      <p:pic>
        <p:nvPicPr>
          <p:cNvPr id="9" name="Picture 8" descr="Shaking hands after meeting in a cafe">
            <a:extLst>
              <a:ext uri="{FF2B5EF4-FFF2-40B4-BE49-F238E27FC236}">
                <a16:creationId xmlns:a16="http://schemas.microsoft.com/office/drawing/2014/main" id="{742CCF77-3A39-57E4-FB35-BF6E642D05F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2972" y="1900120"/>
            <a:ext cx="5613950" cy="3747479"/>
          </a:xfrm>
          <a:prstGeom prst="rect">
            <a:avLst/>
          </a:prstGeom>
        </p:spPr>
      </p:pic>
      <p:pic>
        <p:nvPicPr>
          <p:cNvPr id="7" name="Content Placeholder 6" descr="Black coffee in a white cup on a wooden table">
            <a:extLst>
              <a:ext uri="{FF2B5EF4-FFF2-40B4-BE49-F238E27FC236}">
                <a16:creationId xmlns:a16="http://schemas.microsoft.com/office/drawing/2014/main" id="{84F967D8-6E5E-4039-475A-E7CFC87B2F39}"/>
              </a:ext>
            </a:extLst>
          </p:cNvPr>
          <p:cNvPicPr>
            <a:picLocks noGrp="1" noChangeAspect="1"/>
          </p:cNvPicPr>
          <p:nvPr>
            <p:ph sz="quarter" idx="16"/>
          </p:nvPr>
        </p:nvPicPr>
        <p:blipFill>
          <a:blip r:embed="rId4" cstate="screen">
            <a:extLst>
              <a:ext uri="{28A0092B-C50C-407E-A947-70E740481C1C}">
                <a14:useLocalDpi xmlns:a14="http://schemas.microsoft.com/office/drawing/2010/main" val="0"/>
              </a:ext>
            </a:extLst>
          </a:blip>
          <a:stretch>
            <a:fillRect/>
          </a:stretch>
        </p:blipFill>
        <p:spPr>
          <a:xfrm>
            <a:off x="5799681" y="1894749"/>
            <a:ext cx="5629275" cy="3752850"/>
          </a:xfrm>
        </p:spPr>
      </p:pic>
    </p:spTree>
    <p:extLst>
      <p:ext uri="{BB962C8B-B14F-4D97-AF65-F5344CB8AC3E}">
        <p14:creationId xmlns:p14="http://schemas.microsoft.com/office/powerpoint/2010/main" val="252708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19" name="Picture 18" descr="Classroom of students raising their hands in front of a teacher">
            <a:extLst>
              <a:ext uri="{FF2B5EF4-FFF2-40B4-BE49-F238E27FC236}">
                <a16:creationId xmlns:a16="http://schemas.microsoft.com/office/drawing/2014/main" id="{72AF5CA3-C840-597B-6682-1DB92BBBEE32}"/>
              </a:ext>
            </a:extLst>
          </p:cNvPr>
          <p:cNvPicPr>
            <a:picLocks noChangeAspect="1"/>
          </p:cNvPicPr>
          <p:nvPr/>
        </p:nvPicPr>
        <p:blipFill>
          <a:blip r:embed="rId4" cstate="screen">
            <a:duotone>
              <a:prstClr val="black"/>
              <a:srgbClr val="D9C3A5">
                <a:tint val="50000"/>
                <a:satMod val="180000"/>
              </a:srgbClr>
            </a:duotone>
            <a:extLst>
              <a:ext uri="{28A0092B-C50C-407E-A947-70E740481C1C}">
                <a14:useLocalDpi xmlns:a14="http://schemas.microsoft.com/office/drawing/2010/main" val="0"/>
              </a:ext>
            </a:extLst>
          </a:blip>
          <a:srcRect/>
          <a:stretch/>
        </p:blipFill>
        <p:spPr>
          <a:xfrm>
            <a:off x="0" y="0"/>
            <a:ext cx="6107221" cy="6501766"/>
          </a:xfrm>
          <a:prstGeom prst="rect">
            <a:avLst/>
          </a:prstGeom>
        </p:spPr>
      </p:pic>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6492240" y="1920240"/>
            <a:ext cx="4661536" cy="3975002"/>
          </a:xfrm>
        </p:spPr>
        <p:txBody>
          <a:bodyPr/>
          <a:lstStyle/>
          <a:p>
            <a:pPr>
              <a:buFont typeface="Arial" panose="020B0604020202020204" pitchFamily="34" charset="0"/>
              <a:buChar char="•"/>
            </a:pPr>
            <a:r>
              <a:rPr lang="en-US" b="1" dirty="0">
                <a:latin typeface="Calibri" panose="020F0502020204030204" pitchFamily="34" charset="0"/>
                <a:cs typeface="Calibri" panose="020F0502020204030204" pitchFamily="34" charset="0"/>
              </a:rPr>
              <a:t>#1 Plan reading &amp; work plan requirements workshop </a:t>
            </a:r>
          </a:p>
          <a:p>
            <a:pPr>
              <a:buFont typeface="Arial" panose="020B0604020202020204" pitchFamily="34" charset="0"/>
              <a:buChar char="•"/>
            </a:pPr>
            <a:r>
              <a:rPr lang="en-US" b="1" dirty="0">
                <a:latin typeface="Calibri" panose="020F0502020204030204" pitchFamily="34" charset="0"/>
                <a:cs typeface="Calibri" panose="020F0502020204030204" pitchFamily="34" charset="0"/>
              </a:rPr>
              <a:t>#3 PPMS/Masterwor</a:t>
            </a:r>
            <a:r>
              <a:rPr lang="en-US" b="1" dirty="0"/>
              <a:t>ks – external user workshop</a:t>
            </a:r>
          </a:p>
          <a:p>
            <a:pPr marL="0" indent="0">
              <a:buNone/>
            </a:pPr>
            <a:r>
              <a:rPr lang="en-US" b="1" dirty="0">
                <a:solidFill>
                  <a:schemeClr val="accent3">
                    <a:lumMod val="75000"/>
                  </a:schemeClr>
                </a:solidFill>
              </a:rPr>
              <a:t>Closing session</a:t>
            </a:r>
          </a:p>
          <a:p>
            <a:pPr>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p:txBody>
      </p:sp>
      <p:sp>
        <p:nvSpPr>
          <p:cNvPr id="23" name="Text Placeholder 22">
            <a:extLst>
              <a:ext uri="{FF2B5EF4-FFF2-40B4-BE49-F238E27FC236}">
                <a16:creationId xmlns:a16="http://schemas.microsoft.com/office/drawing/2014/main" id="{AAEAF653-01D4-51EC-593C-B5F3373EC23A}"/>
              </a:ext>
            </a:extLst>
          </p:cNvPr>
          <p:cNvSpPr>
            <a:spLocks noGrp="1"/>
          </p:cNvSpPr>
          <p:nvPr>
            <p:ph type="body" sz="quarter" idx="18"/>
          </p:nvPr>
        </p:nvSpPr>
        <p:spPr>
          <a:xfrm>
            <a:off x="6492239" y="1005840"/>
            <a:ext cx="4661536" cy="574222"/>
          </a:xfrm>
        </p:spPr>
        <p:txBody>
          <a:bodyPr/>
          <a:lstStyle/>
          <a:p>
            <a:r>
              <a:rPr lang="en-US" dirty="0"/>
              <a:t>Breakout Sessions</a:t>
            </a:r>
          </a:p>
        </p:txBody>
      </p:sp>
      <p:cxnSp>
        <p:nvCxnSpPr>
          <p:cNvPr id="3" name="Straight Connector 2">
            <a:extLst>
              <a:ext uri="{FF2B5EF4-FFF2-40B4-BE49-F238E27FC236}">
                <a16:creationId xmlns:a16="http://schemas.microsoft.com/office/drawing/2014/main" id="{53142158-8A3D-B858-B2EF-C5DA817DB3A1}"/>
              </a:ext>
            </a:extLst>
          </p:cNvPr>
          <p:cNvCxnSpPr/>
          <p:nvPr/>
        </p:nvCxnSpPr>
        <p:spPr>
          <a:xfrm>
            <a:off x="6492240" y="177328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Isosceles Triangle 30">
            <a:extLst>
              <a:ext uri="{FF2B5EF4-FFF2-40B4-BE49-F238E27FC236}">
                <a16:creationId xmlns:a16="http://schemas.microsoft.com/office/drawing/2014/main" id="{30B033CF-3709-BE86-57B6-65115C482AEC}"/>
              </a:ext>
            </a:extLst>
          </p:cNvPr>
          <p:cNvSpPr>
            <a:spLocks noGrp="1" noRot="1" noMove="1" noResize="1" noEditPoints="1" noAdjustHandles="1" noChangeArrowheads="1" noChangeShapeType="1"/>
          </p:cNvSpPr>
          <p:nvPr/>
        </p:nvSpPr>
        <p:spPr>
          <a:xfrm rot="5400000" flipH="1">
            <a:off x="2772052" y="3166599"/>
            <a:ext cx="563107" cy="610722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040017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101" name="Picture Placeholder 100" descr="Glittering ends of fiber optic decorative tree">
            <a:extLst>
              <a:ext uri="{FF2B5EF4-FFF2-40B4-BE49-F238E27FC236}">
                <a16:creationId xmlns:a16="http://schemas.microsoft.com/office/drawing/2014/main" id="{5D77CEE8-2F2A-4FCD-A3D8-8648DAA43041}"/>
              </a:ext>
            </a:extLst>
          </p:cNvPr>
          <p:cNvPicPr>
            <a:picLocks noGrp="1" noChangeAspect="1"/>
          </p:cNvPicPr>
          <p:nvPr>
            <p:ph sz="quarter" idx="16"/>
          </p:nvPr>
        </p:nvPicPr>
        <p:blipFill rotWithShape="1">
          <a:blip r:embed="rId3" cstate="screen">
            <a:extLst>
              <a:ext uri="{28A0092B-C50C-407E-A947-70E740481C1C}">
                <a14:useLocalDpi xmlns:a14="http://schemas.microsoft.com/office/drawing/2010/main" val="0"/>
              </a:ext>
            </a:extLst>
          </a:blip>
          <a:srcRect/>
          <a:stretch/>
        </p:blipFill>
        <p:spPr>
          <a:xfrm>
            <a:off x="16" y="0"/>
            <a:ext cx="12191984" cy="6501764"/>
          </a:xfrm>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772054" y="3178635"/>
            <a:ext cx="563107" cy="61072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8856834" y="3178631"/>
            <a:ext cx="563107" cy="610722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E0CE4FF-3D93-16E0-7706-BB6E96C1DA87}"/>
              </a:ext>
            </a:extLst>
          </p:cNvPr>
          <p:cNvSpPr txBox="1">
            <a:spLocks noChangeArrowheads="1"/>
          </p:cNvSpPr>
          <p:nvPr/>
        </p:nvSpPr>
        <p:spPr bwMode="auto">
          <a:xfrm>
            <a:off x="-23349" y="4354548"/>
            <a:ext cx="12215348" cy="64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4400" b="1" dirty="0">
                <a:solidFill>
                  <a:schemeClr val="bg1"/>
                </a:solidFill>
                <a:latin typeface="+mj-lt"/>
                <a:ea typeface="Roboto Slab" pitchFamily="2" charset="0"/>
                <a:cs typeface="Roboto Slab" pitchFamily="2" charset="0"/>
              </a:rPr>
              <a:t>Closing Session</a:t>
            </a:r>
          </a:p>
        </p:txBody>
      </p:sp>
    </p:spTree>
    <p:extLst>
      <p:ext uri="{BB962C8B-B14F-4D97-AF65-F5344CB8AC3E}">
        <p14:creationId xmlns:p14="http://schemas.microsoft.com/office/powerpoint/2010/main" val="19223703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6"/>
          </p:nvPr>
        </p:nvSpPr>
        <p:spPr>
          <a:xfrm>
            <a:off x="1711552" y="3105038"/>
            <a:ext cx="6581775" cy="1790812"/>
          </a:xfrm>
          <a:prstGeom prst="rect">
            <a:avLst/>
          </a:prstGeom>
        </p:spPr>
        <p:txBody>
          <a:bodyPr/>
          <a:lstStyle/>
          <a:p>
            <a:pPr marL="0" indent="0">
              <a:buNone/>
            </a:pPr>
            <a:r>
              <a:rPr lang="en-US" b="1" spc="150" dirty="0">
                <a:latin typeface="Calibri" panose="020F0502020204030204" pitchFamily="34" charset="0"/>
                <a:cs typeface="Calibri" panose="020F0502020204030204" pitchFamily="34" charset="0"/>
              </a:rPr>
              <a:t>DEANNE POPP</a:t>
            </a:r>
          </a:p>
          <a:p>
            <a:pPr marL="0" indent="0">
              <a:buNone/>
            </a:pPr>
            <a:r>
              <a:rPr lang="en-US" spc="0" dirty="0"/>
              <a:t>515.239.1014</a:t>
            </a:r>
            <a:endParaRPr lang="en-US" spc="0" dirty="0">
              <a:latin typeface="Calibri" panose="020F0502020204030204" pitchFamily="34" charset="0"/>
              <a:cs typeface="Calibri" panose="020F0502020204030204" pitchFamily="34" charset="0"/>
            </a:endParaRPr>
          </a:p>
          <a:p>
            <a:pPr marL="0" indent="0">
              <a:buNone/>
            </a:pPr>
            <a:r>
              <a:rPr lang="en-US" spc="0" dirty="0"/>
              <a:t>deanne.popp</a:t>
            </a:r>
            <a:r>
              <a:rPr lang="en-US" spc="0" dirty="0">
                <a:latin typeface="Calibri" panose="020F0502020204030204" pitchFamily="34" charset="0"/>
                <a:cs typeface="Calibri" panose="020F0502020204030204" pitchFamily="34" charset="0"/>
              </a:rPr>
              <a:t>@iowadot.gov​</a:t>
            </a:r>
          </a:p>
          <a:p>
            <a:pPr marL="0" indent="0">
              <a:buNone/>
            </a:pPr>
            <a:r>
              <a:rPr lang="en-US" spc="0" dirty="0">
                <a:latin typeface="Calibri" panose="020F0502020204030204" pitchFamily="34" charset="0"/>
                <a:cs typeface="Calibri" panose="020F0502020204030204" pitchFamily="34" charset="0"/>
              </a:rPr>
              <a:t>iowadot.gov</a:t>
            </a:r>
          </a:p>
        </p:txBody>
      </p:sp>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1711552" y="2043398"/>
            <a:ext cx="3426269" cy="4778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r>
              <a:rPr lang="en-US" dirty="0"/>
              <a:t>Questions?</a:t>
            </a:r>
          </a:p>
        </p:txBody>
      </p:sp>
      <p:cxnSp>
        <p:nvCxnSpPr>
          <p:cNvPr id="14" name="Straight Connector 13">
            <a:extLst>
              <a:ext uri="{FF2B5EF4-FFF2-40B4-BE49-F238E27FC236}">
                <a16:creationId xmlns:a16="http://schemas.microsoft.com/office/drawing/2014/main" id="{57DB2766-6174-6C85-533D-D7B70C53E46B}"/>
              </a:ext>
              <a:ext uri="{C183D7F6-B498-43B3-948B-1728B52AA6E4}">
                <adec:decorative xmlns:adec="http://schemas.microsoft.com/office/drawing/2017/decorative" val="1"/>
              </a:ext>
            </a:extLst>
          </p:cNvPr>
          <p:cNvCxnSpPr>
            <a:cxnSpLocks/>
          </p:cNvCxnSpPr>
          <p:nvPr/>
        </p:nvCxnSpPr>
        <p:spPr>
          <a:xfrm>
            <a:off x="939915" y="0"/>
            <a:ext cx="0" cy="100584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74F402-33FE-5168-0A75-4212D4980B35}"/>
              </a:ext>
              <a:ext uri="{C183D7F6-B498-43B3-948B-1728B52AA6E4}">
                <adec:decorative xmlns:adec="http://schemas.microsoft.com/office/drawing/2017/decorative" val="1"/>
              </a:ext>
            </a:extLst>
          </p:cNvPr>
          <p:cNvCxnSpPr>
            <a:cxnSpLocks/>
          </p:cNvCxnSpPr>
          <p:nvPr/>
        </p:nvCxnSpPr>
        <p:spPr>
          <a:xfrm>
            <a:off x="827385" y="0"/>
            <a:ext cx="0" cy="10058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14C0CF-1A5F-A69A-2662-5A4F1E9BC5BE}"/>
              </a:ext>
              <a:ext uri="{C183D7F6-B498-43B3-948B-1728B52AA6E4}">
                <adec:decorative xmlns:adec="http://schemas.microsoft.com/office/drawing/2017/decorative" val="1"/>
              </a:ext>
            </a:extLst>
          </p:cNvPr>
          <p:cNvCxnSpPr>
            <a:cxnSpLocks/>
          </p:cNvCxnSpPr>
          <p:nvPr/>
        </p:nvCxnSpPr>
        <p:spPr>
          <a:xfrm>
            <a:off x="1052445" y="0"/>
            <a:ext cx="0" cy="100584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76BF94-91AA-0F1D-0CEE-F51BD8940908}"/>
              </a:ext>
            </a:extLst>
          </p:cNvPr>
          <p:cNvCxnSpPr/>
          <p:nvPr/>
        </p:nvCxnSpPr>
        <p:spPr>
          <a:xfrm>
            <a:off x="1800225" y="280761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Graphic 10">
            <a:extLst>
              <a:ext uri="{FF2B5EF4-FFF2-40B4-BE49-F238E27FC236}">
                <a16:creationId xmlns:a16="http://schemas.microsoft.com/office/drawing/2014/main" id="{ADE5A026-E43C-679B-33A4-5967F7DDA85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0" y="2807613"/>
            <a:ext cx="44958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611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B79C744-66D5-2B32-D3BC-8D443CBA43A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9349" y="0"/>
            <a:ext cx="8875059" cy="6858000"/>
          </a:xfrm>
          <a:prstGeom prst="rect">
            <a:avLst/>
          </a:prstGeom>
        </p:spPr>
      </p:pic>
    </p:spTree>
    <p:extLst>
      <p:ext uri="{BB962C8B-B14F-4D97-AF65-F5344CB8AC3E}">
        <p14:creationId xmlns:p14="http://schemas.microsoft.com/office/powerpoint/2010/main" val="1856151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1005840" y="1005840"/>
            <a:ext cx="10147936" cy="5055326"/>
          </a:xfrm>
          <a:prstGeom prst="rect">
            <a:avLst/>
          </a:prstGeom>
        </p:spPr>
        <p:txBody>
          <a:bodyPr lIns="0"/>
          <a:lstStyle/>
          <a:p>
            <a:pPr marL="0" indent="0">
              <a:lnSpc>
                <a:spcPct val="90000"/>
              </a:lnSpc>
              <a:spcBef>
                <a:spcPts val="0"/>
              </a:spcBef>
              <a:buNone/>
            </a:pPr>
            <a:r>
              <a:rPr lang="en-US" sz="3200" b="1" dirty="0">
                <a:solidFill>
                  <a:schemeClr val="accent1"/>
                </a:solidFill>
                <a:latin typeface="+mj-lt"/>
              </a:rPr>
              <a:t>District Offices</a:t>
            </a:r>
          </a:p>
          <a:p>
            <a:pPr marL="0" indent="0">
              <a:lnSpc>
                <a:spcPct val="90000"/>
              </a:lnSpc>
              <a:spcBef>
                <a:spcPts val="0"/>
              </a:spcBef>
              <a:buNone/>
            </a:pPr>
            <a:endParaRPr lang="en-US" sz="3200" b="1" dirty="0">
              <a:solidFill>
                <a:schemeClr val="accent1"/>
              </a:solidFill>
              <a:latin typeface="+mj-lt"/>
            </a:endParaRPr>
          </a:p>
          <a:p>
            <a:pPr marL="0" indent="0">
              <a:lnSpc>
                <a:spcPct val="90000"/>
              </a:lnSpc>
              <a:spcBef>
                <a:spcPts val="0"/>
              </a:spcBef>
              <a:buNone/>
            </a:pPr>
            <a:r>
              <a:rPr lang="en-US" sz="3200" b="1" dirty="0">
                <a:solidFill>
                  <a:schemeClr val="accent1"/>
                </a:solidFill>
                <a:latin typeface="+mj-lt"/>
              </a:rPr>
              <a:t>District Utility Coordinators (DUCs)</a:t>
            </a:r>
          </a:p>
          <a:p>
            <a:pPr marL="0" indent="0">
              <a:spcBef>
                <a:spcPts val="0"/>
              </a:spcBef>
              <a:buNone/>
            </a:pPr>
            <a:endParaRPr lang="en-US" sz="2000" b="1" dirty="0">
              <a:solidFill>
                <a:schemeClr val="accent3"/>
              </a:solidFill>
              <a:latin typeface="Roboto Slab" pitchFamily="2" charset="0"/>
              <a:ea typeface="Roboto Slab" pitchFamily="2" charset="0"/>
            </a:endParaRPr>
          </a:p>
          <a:p>
            <a:pPr marL="0" indent="0">
              <a:spcBef>
                <a:spcPts val="0"/>
              </a:spcBef>
              <a:buNone/>
            </a:pPr>
            <a:r>
              <a:rPr lang="en-US" sz="2000" b="1" dirty="0">
                <a:solidFill>
                  <a:schemeClr val="accent3"/>
                </a:solidFill>
                <a:latin typeface="Roboto Slab" pitchFamily="2" charset="0"/>
                <a:ea typeface="Roboto Slab" pitchFamily="2" charset="0"/>
              </a:rPr>
              <a:t>District 1 – Sean Passick</a:t>
            </a:r>
            <a:br>
              <a:rPr lang="en-US" sz="2000" b="1" dirty="0">
                <a:solidFill>
                  <a:schemeClr val="accent3"/>
                </a:solidFill>
                <a:latin typeface="Roboto Slab" pitchFamily="2" charset="0"/>
                <a:ea typeface="Roboto Slab" pitchFamily="2" charset="0"/>
              </a:rPr>
            </a:br>
            <a:r>
              <a:rPr lang="en-US" sz="2000" b="1" dirty="0">
                <a:solidFill>
                  <a:schemeClr val="accent3"/>
                </a:solidFill>
                <a:latin typeface="Roboto Slab" pitchFamily="2" charset="0"/>
                <a:ea typeface="Roboto Slab" pitchFamily="2" charset="0"/>
              </a:rPr>
              <a:t>District 2 – Daryl Erickson</a:t>
            </a:r>
            <a:br>
              <a:rPr lang="en-US" sz="2000" b="1" dirty="0">
                <a:solidFill>
                  <a:schemeClr val="accent3"/>
                </a:solidFill>
                <a:latin typeface="Roboto Slab" pitchFamily="2" charset="0"/>
                <a:ea typeface="Roboto Slab" pitchFamily="2" charset="0"/>
              </a:rPr>
            </a:br>
            <a:r>
              <a:rPr lang="en-US" sz="2000" b="1" dirty="0">
                <a:solidFill>
                  <a:schemeClr val="accent3"/>
                </a:solidFill>
                <a:latin typeface="Roboto Slab" pitchFamily="2" charset="0"/>
                <a:ea typeface="Roboto Slab" pitchFamily="2" charset="0"/>
              </a:rPr>
              <a:t>District 3 – Mike Thayer</a:t>
            </a:r>
            <a:br>
              <a:rPr lang="en-US" sz="2000" b="1" dirty="0">
                <a:solidFill>
                  <a:schemeClr val="accent3"/>
                </a:solidFill>
                <a:latin typeface="Roboto Slab" pitchFamily="2" charset="0"/>
                <a:ea typeface="Roboto Slab" pitchFamily="2" charset="0"/>
              </a:rPr>
            </a:br>
            <a:r>
              <a:rPr lang="en-US" sz="2000" b="1" dirty="0">
                <a:solidFill>
                  <a:schemeClr val="accent3"/>
                </a:solidFill>
                <a:latin typeface="Roboto Slab" pitchFamily="2" charset="0"/>
                <a:ea typeface="Roboto Slab" pitchFamily="2" charset="0"/>
              </a:rPr>
              <a:t>District 4 – Nate Epperson</a:t>
            </a:r>
            <a:br>
              <a:rPr lang="en-US" sz="2000" b="1" dirty="0">
                <a:solidFill>
                  <a:schemeClr val="accent3"/>
                </a:solidFill>
                <a:latin typeface="Roboto Slab" pitchFamily="2" charset="0"/>
                <a:ea typeface="Roboto Slab" pitchFamily="2" charset="0"/>
              </a:rPr>
            </a:br>
            <a:r>
              <a:rPr lang="en-US" sz="2000" b="1" dirty="0">
                <a:solidFill>
                  <a:schemeClr val="accent3"/>
                </a:solidFill>
                <a:latin typeface="Roboto Slab" pitchFamily="2" charset="0"/>
                <a:ea typeface="Roboto Slab" pitchFamily="2" charset="0"/>
              </a:rPr>
              <a:t>District 5 – Bonnie Clancy</a:t>
            </a:r>
            <a:br>
              <a:rPr lang="en-US" sz="2000" b="1" dirty="0">
                <a:solidFill>
                  <a:schemeClr val="accent3"/>
                </a:solidFill>
                <a:latin typeface="Roboto Slab" pitchFamily="2" charset="0"/>
                <a:ea typeface="Roboto Slab" pitchFamily="2" charset="0"/>
              </a:rPr>
            </a:br>
            <a:r>
              <a:rPr lang="en-US" sz="2000" b="1" dirty="0">
                <a:solidFill>
                  <a:schemeClr val="accent3"/>
                </a:solidFill>
                <a:latin typeface="Roboto Slab" pitchFamily="2" charset="0"/>
                <a:ea typeface="Roboto Slab" pitchFamily="2" charset="0"/>
              </a:rPr>
              <a:t>District 6 – Steve Flockhart</a:t>
            </a:r>
          </a:p>
          <a:p>
            <a:pPr>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Project coordination</a:t>
            </a:r>
          </a:p>
          <a:p>
            <a:pPr>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Utility work plan review &amp; approval</a:t>
            </a:r>
          </a:p>
          <a:p>
            <a:pPr>
              <a:spcBef>
                <a:spcPts val="0"/>
              </a:spcBef>
              <a:buFont typeface="Arial" panose="020B0604020202020204" pitchFamily="34" charset="0"/>
              <a:buChar char="•"/>
            </a:pPr>
            <a:r>
              <a:rPr lang="en-US" sz="2000" dirty="0"/>
              <a:t>Coordination &amp; collaboration meetings</a:t>
            </a:r>
          </a:p>
          <a:p>
            <a:pPr>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Permitting ass</a:t>
            </a:r>
            <a:r>
              <a:rPr lang="en-US" sz="2000" dirty="0"/>
              <a:t>istance</a:t>
            </a:r>
            <a:endParaRPr lang="en-US" sz="20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005840"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4C02C24-44D8-7005-5A76-8C6413379F5D}"/>
              </a:ext>
            </a:extLst>
          </p:cNvPr>
          <p:cNvSpPr/>
          <p:nvPr/>
        </p:nvSpPr>
        <p:spPr>
          <a:xfrm>
            <a:off x="9987929" y="4379678"/>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5" name="Rectangle 4" descr="City">
            <a:extLst>
              <a:ext uri="{FF2B5EF4-FFF2-40B4-BE49-F238E27FC236}">
                <a16:creationId xmlns:a16="http://schemas.microsoft.com/office/drawing/2014/main" id="{45AAA9D1-2434-BD2E-5810-C5B1B97B47BD}"/>
              </a:ext>
            </a:extLst>
          </p:cNvPr>
          <p:cNvSpPr/>
          <p:nvPr/>
        </p:nvSpPr>
        <p:spPr>
          <a:xfrm>
            <a:off x="10404741" y="4796490"/>
            <a:ext cx="1122187" cy="1122187"/>
          </a:xfrm>
          <a:prstGeom prst="rect">
            <a:avLst/>
          </a:prstGeom>
          <a:blipFill rotWithShape="1">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953895"/>
              <a:satOff val="-21764"/>
              <a:lumOff val="8039"/>
              <a:alphaOff val="0"/>
            </a:schemeClr>
          </a:effectRef>
          <a:fontRef idx="minor">
            <a:schemeClr val="lt1"/>
          </a:fontRef>
        </p:style>
      </p:sp>
    </p:spTree>
    <p:custDataLst>
      <p:tags r:id="rId1"/>
    </p:custDataLst>
    <p:extLst>
      <p:ext uri="{BB962C8B-B14F-4D97-AF65-F5344CB8AC3E}">
        <p14:creationId xmlns:p14="http://schemas.microsoft.com/office/powerpoint/2010/main" val="30423340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10868</TotalTime>
  <Words>2680</Words>
  <Application>Microsoft Office PowerPoint</Application>
  <PresentationFormat>Widescreen</PresentationFormat>
  <Paragraphs>526</Paragraphs>
  <Slides>73</Slides>
  <Notes>66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Neue Haas Grotesk Text Pro</vt:lpstr>
      <vt:lpstr>Arial</vt:lpstr>
      <vt:lpstr>Wingdings</vt:lpstr>
      <vt:lpstr>Calibri</vt:lpstr>
      <vt:lpstr>Roboto Slab</vt:lpstr>
      <vt:lpstr>PT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Iowa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Meyer, Hillary</dc:creator>
  <cp:lastModifiedBy>Popp, Deanne</cp:lastModifiedBy>
  <cp:revision>124</cp:revision>
  <dcterms:created xsi:type="dcterms:W3CDTF">2023-12-21T16:39:01Z</dcterms:created>
  <dcterms:modified xsi:type="dcterms:W3CDTF">2024-02-28T20:01:09Z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ArticulateGUID">
    <vt:lpwstr>6FB5558E-3215-4C3E-99A9-5E67875E08F7</vt:lpwstr>
  </property>
  <property fmtid="{D5CDD505-2E9C-101B-9397-08002B2CF9AE}" pid="5" name="ArticulatePath">
    <vt:lpwstr>Iowa-DOT-PPT-Template-Widescreen</vt:lpwstr>
  </property>
</Properties>
</file>