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919" r:id="rId2"/>
    <p:sldMasterId id="2147483870" r:id="rId3"/>
    <p:sldMasterId id="2147483856" r:id="rId4"/>
  </p:sldMasterIdLst>
  <p:notesMasterIdLst>
    <p:notesMasterId r:id="rId22"/>
  </p:notesMasterIdLst>
  <p:handoutMasterIdLst>
    <p:handoutMasterId r:id="rId23"/>
  </p:handoutMasterIdLst>
  <p:sldIdLst>
    <p:sldId id="306" r:id="rId5"/>
    <p:sldId id="342" r:id="rId6"/>
    <p:sldId id="343" r:id="rId7"/>
    <p:sldId id="339" r:id="rId8"/>
    <p:sldId id="344" r:id="rId9"/>
    <p:sldId id="353" r:id="rId10"/>
    <p:sldId id="357" r:id="rId11"/>
    <p:sldId id="346" r:id="rId12"/>
    <p:sldId id="348" r:id="rId13"/>
    <p:sldId id="349" r:id="rId14"/>
    <p:sldId id="350" r:id="rId15"/>
    <p:sldId id="354" r:id="rId16"/>
    <p:sldId id="355" r:id="rId17"/>
    <p:sldId id="351" r:id="rId18"/>
    <p:sldId id="358" r:id="rId19"/>
    <p:sldId id="352" r:id="rId20"/>
    <p:sldId id="315" r:id="rId21"/>
  </p:sldIdLst>
  <p:sldSz cx="18288000" cy="13716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A2D6EE"/>
    <a:srgbClr val="F4D99E"/>
    <a:srgbClr val="97D4DE"/>
    <a:srgbClr val="D09A73"/>
    <a:srgbClr val="AED9B0"/>
    <a:srgbClr val="529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8" autoAdjust="0"/>
    <p:restoredTop sz="87309" autoAdjust="0"/>
  </p:normalViewPr>
  <p:slideViewPr>
    <p:cSldViewPr snapToGrid="0">
      <p:cViewPr varScale="1">
        <p:scale>
          <a:sx n="50" d="100"/>
          <a:sy n="50" d="100"/>
        </p:scale>
        <p:origin x="42" y="378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C07F17-E5FF-720E-F94F-12EDEDE5B7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F3598-9075-7D68-711A-1D36DF0E7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DD9941-D24F-4FED-9EAC-7175EDB4FF41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A8468-4754-EA6B-9CD0-EE97CBACD7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90EAF-A15B-0CD8-E5F7-E0FDA2E0A1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EE7D1F-81CD-433B-9401-3C8BD3DEA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C084A-0247-4AE0-CA8C-47A559510B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3470D-99E6-BA6D-23B2-3E183B21FF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DDA0ABD-7044-4B0F-8A79-35F01733958B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949D15-0170-7E85-A097-18C48A8C0C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9687B9-9D8A-D4CF-BD55-CBEA59792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E07A8-BB2E-8557-580E-DD21720F8C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5D32-4E5E-B553-046E-95FC445FE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A41A896-70FA-4402-B37F-A0A1B249E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25BA7B-9E07-1AAC-2D83-357653409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F193A60-7677-E37F-BFBA-A6FDF571A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31E8282-D18C-4649-ADEF-3861EAB28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1CB574-86D7-47A1-A6E6-74EBDBD9D93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9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F904D69-DAF7-806D-B3DA-9628F440F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ECC538C-6E19-0D38-FD3E-1B571101E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BDE31EA-77E1-04C3-E18D-03699713F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FD0DA5-F350-4EC9-B5C8-801B515419C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7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F904D69-DAF7-806D-B3DA-9628F440F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ECC538C-6E19-0D38-FD3E-1B571101E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BDE31EA-77E1-04C3-E18D-03699713F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FD0DA5-F350-4EC9-B5C8-801B515419C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04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2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1A896-70FA-4402-B37F-A0A1B249E4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7" y="1985587"/>
            <a:ext cx="15772745" cy="2019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7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8" y="4210050"/>
            <a:ext cx="15772745" cy="8446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600"/>
            </a:lvl1pPr>
            <a:lvl2pPr>
              <a:defRPr sz="5400"/>
            </a:lvl2pPr>
            <a:lvl3pPr>
              <a:defRPr sz="48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F1FDA7E-71E4-41D0-F98F-89C3EC780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CC96-9A47-4850-91F3-0280DF51BD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141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5593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7" y="2226365"/>
            <a:ext cx="3695731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5"/>
            <a:ext cx="3695731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1" y="2226365"/>
            <a:ext cx="3695731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7" y="7712765"/>
            <a:ext cx="3695731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1" y="7712765"/>
            <a:ext cx="3695731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5B5D731-B6FF-BD83-2F3D-8CE501305F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79D8-81F0-4D91-8B25-0834DD8CCE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998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59070"/>
            <a:ext cx="18288000" cy="1067408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FEC856A-226B-D0E2-C9A3-3FC1A31E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B65F-FB05-4CC1-866B-0484BDB70F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47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8" y="2804736"/>
            <a:ext cx="15772745" cy="2651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8" y="4824036"/>
            <a:ext cx="15772745" cy="78327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DC2A503-61DA-A127-CE84-3728157F9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BCC0-607F-4F51-AFCC-FEB91400C5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5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050206-BBAF-A0FD-310F-88636E66D8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2C92-AB7F-415C-8435-0B649142C2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1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10686498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16DB08-BFB2-D758-07E4-09B20270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1655-580C-40D8-9226-49EF5EFC60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371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2146855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629555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350650"/>
            <a:ext cx="10951011" cy="3482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B06E747-8E18-C6E8-DE9F-16C8AD2539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65D9-C769-4D09-8ECC-97449EAC58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214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165350"/>
            <a:ext cx="5712915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1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58D48E9-9FFC-D26E-BA1C-6448F22191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86D2-3E7E-422D-91F1-5F7AFA9254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2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3" y="2679700"/>
            <a:ext cx="3401311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7BDC6C4-CF10-362D-777A-6A9525B8B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FD2A-2F9D-4D29-8554-A9A5A017F5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36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8" y="2804736"/>
            <a:ext cx="15772745" cy="2651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8" y="4824036"/>
            <a:ext cx="15772745" cy="78327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D11C6B-48CB-DF5B-7C0C-C07DA2418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B145-0139-48A1-8581-CB20FEC01A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51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7880"/>
            <a:ext cx="18288000" cy="110852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9E9390-DA69-E0D9-4EE3-D94C50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7BE4-9A9B-410F-9333-9277A9BD8B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086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265126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13F744-0718-853F-7B21-82FE308D4F78}"/>
              </a:ext>
            </a:extLst>
          </p:cNvPr>
          <p:cNvSpPr/>
          <p:nvPr userDrawn="1"/>
        </p:nvSpPr>
        <p:spPr>
          <a:xfrm>
            <a:off x="0" y="0"/>
            <a:ext cx="5935663" cy="13704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A3E79E7C-80FE-EE2E-C385-B45916337F09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20616180 w 2841466"/>
              <a:gd name="T1" fmla="*/ 13702116 h 13705350"/>
              <a:gd name="T2" fmla="*/ 39262030 w 2841466"/>
              <a:gd name="T3" fmla="*/ 7313629 h 13705350"/>
              <a:gd name="T4" fmla="*/ 40410190 w 2841466"/>
              <a:gd name="T5" fmla="*/ 6920840 h 13705350"/>
              <a:gd name="T6" fmla="*/ 40410190 w 2841466"/>
              <a:gd name="T7" fmla="*/ 6920840 h 13705350"/>
              <a:gd name="T8" fmla="*/ 40518844 w 2841466"/>
              <a:gd name="T9" fmla="*/ 6883031 h 13705350"/>
              <a:gd name="T10" fmla="*/ 40529708 w 2841466"/>
              <a:gd name="T11" fmla="*/ 6822894 h 13705350"/>
              <a:gd name="T12" fmla="*/ 40410190 w 2841466"/>
              <a:gd name="T13" fmla="*/ 6781531 h 13705350"/>
              <a:gd name="T14" fmla="*/ 20616180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116 h 13705350"/>
              <a:gd name="T20" fmla="*/ 20616180 w 2841466"/>
              <a:gd name="T21" fmla="*/ 13702116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387F3608-3243-2C54-5063-5F2ACB32FA10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20632289 w 2841466"/>
              <a:gd name="T1" fmla="*/ 13702116 h 13705350"/>
              <a:gd name="T2" fmla="*/ 39292694 w 2841466"/>
              <a:gd name="T3" fmla="*/ 7313629 h 13705350"/>
              <a:gd name="T4" fmla="*/ 40441756 w 2841466"/>
              <a:gd name="T5" fmla="*/ 6920840 h 13705350"/>
              <a:gd name="T6" fmla="*/ 40441756 w 2841466"/>
              <a:gd name="T7" fmla="*/ 6920840 h 13705350"/>
              <a:gd name="T8" fmla="*/ 40550499 w 2841466"/>
              <a:gd name="T9" fmla="*/ 6883031 h 13705350"/>
              <a:gd name="T10" fmla="*/ 40561367 w 2841466"/>
              <a:gd name="T11" fmla="*/ 6822894 h 13705350"/>
              <a:gd name="T12" fmla="*/ 40441756 w 2841466"/>
              <a:gd name="T13" fmla="*/ 6781531 h 13705350"/>
              <a:gd name="T14" fmla="*/ 20632289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116 h 13705350"/>
              <a:gd name="T20" fmla="*/ 20632289 w 2841466"/>
              <a:gd name="T21" fmla="*/ 13702116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66660C-6E28-DA5C-172C-3E5A88E8D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6781800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A9171A-08E0-31D2-591F-EAE9DD2B7518}"/>
              </a:ext>
            </a:extLst>
          </p:cNvPr>
          <p:cNvCxnSpPr/>
          <p:nvPr userDrawn="1"/>
        </p:nvCxnSpPr>
        <p:spPr>
          <a:xfrm>
            <a:off x="1420813" y="6408738"/>
            <a:ext cx="1209675" cy="0"/>
          </a:xfrm>
          <a:prstGeom prst="line">
            <a:avLst/>
          </a:prstGeom>
          <a:ln w="190500">
            <a:solidFill>
              <a:srgbClr val="D09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7535288-E973-A929-A2ED-5D3020DA46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4202113"/>
            <a:ext cx="5632450" cy="2651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7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33815145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EDF69-444A-2AFE-BBB8-23049A07806A}"/>
              </a:ext>
            </a:extLst>
          </p:cNvPr>
          <p:cNvSpPr/>
          <p:nvPr userDrawn="1"/>
        </p:nvSpPr>
        <p:spPr>
          <a:xfrm>
            <a:off x="0" y="0"/>
            <a:ext cx="5935663" cy="13704888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8F42C65E-53BD-CB6E-DCBF-C9A2147648DB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20616180 w 2841466"/>
              <a:gd name="T1" fmla="*/ 13702116 h 13705350"/>
              <a:gd name="T2" fmla="*/ 39262030 w 2841466"/>
              <a:gd name="T3" fmla="*/ 7313629 h 13705350"/>
              <a:gd name="T4" fmla="*/ 40410190 w 2841466"/>
              <a:gd name="T5" fmla="*/ 6920840 h 13705350"/>
              <a:gd name="T6" fmla="*/ 40410190 w 2841466"/>
              <a:gd name="T7" fmla="*/ 6920840 h 13705350"/>
              <a:gd name="T8" fmla="*/ 40518844 w 2841466"/>
              <a:gd name="T9" fmla="*/ 6883031 h 13705350"/>
              <a:gd name="T10" fmla="*/ 40529708 w 2841466"/>
              <a:gd name="T11" fmla="*/ 6822894 h 13705350"/>
              <a:gd name="T12" fmla="*/ 40410190 w 2841466"/>
              <a:gd name="T13" fmla="*/ 6781531 h 13705350"/>
              <a:gd name="T14" fmla="*/ 20616180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116 h 13705350"/>
              <a:gd name="T20" fmla="*/ 20616180 w 2841466"/>
              <a:gd name="T21" fmla="*/ 13702116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8AD8C2DE-C623-28D6-3B76-68FA37408431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20632289 w 2841466"/>
              <a:gd name="T1" fmla="*/ 13702116 h 13705350"/>
              <a:gd name="T2" fmla="*/ 39292694 w 2841466"/>
              <a:gd name="T3" fmla="*/ 7313629 h 13705350"/>
              <a:gd name="T4" fmla="*/ 40441756 w 2841466"/>
              <a:gd name="T5" fmla="*/ 6920840 h 13705350"/>
              <a:gd name="T6" fmla="*/ 40441756 w 2841466"/>
              <a:gd name="T7" fmla="*/ 6920840 h 13705350"/>
              <a:gd name="T8" fmla="*/ 40550499 w 2841466"/>
              <a:gd name="T9" fmla="*/ 6883031 h 13705350"/>
              <a:gd name="T10" fmla="*/ 40561367 w 2841466"/>
              <a:gd name="T11" fmla="*/ 6822894 h 13705350"/>
              <a:gd name="T12" fmla="*/ 40441756 w 2841466"/>
              <a:gd name="T13" fmla="*/ 6781531 h 13705350"/>
              <a:gd name="T14" fmla="*/ 20632289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2116 h 13705350"/>
              <a:gd name="T20" fmla="*/ 20632289 w 2841466"/>
              <a:gd name="T21" fmla="*/ 13702116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054C90-8AE1-7ADF-8E21-CE6C2B88EF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6781800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8C8FA6-F5D8-8DED-25E3-70C6C1CBB301}"/>
              </a:ext>
            </a:extLst>
          </p:cNvPr>
          <p:cNvCxnSpPr/>
          <p:nvPr userDrawn="1"/>
        </p:nvCxnSpPr>
        <p:spPr>
          <a:xfrm>
            <a:off x="1420813" y="6408738"/>
            <a:ext cx="1209675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C1C7218-248A-A54C-FED0-8AEF4B221C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4202113"/>
            <a:ext cx="5632450" cy="2651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7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86318085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AA4A20-B6C7-DDDE-6C0F-D4AFB8FAFA95}"/>
              </a:ext>
            </a:extLst>
          </p:cNvPr>
          <p:cNvSpPr/>
          <p:nvPr userDrawn="1"/>
        </p:nvSpPr>
        <p:spPr>
          <a:xfrm>
            <a:off x="0" y="0"/>
            <a:ext cx="5935663" cy="137048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1A428A88-124B-D9F9-16A6-21048AC29DB3}"/>
              </a:ext>
            </a:extLst>
          </p:cNvPr>
          <p:cNvSpPr/>
          <p:nvPr userDrawn="1"/>
        </p:nvSpPr>
        <p:spPr>
          <a:xfrm>
            <a:off x="6300788" y="0"/>
            <a:ext cx="3556000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5DAAC230-EA38-2843-4C26-1BA515973954}"/>
              </a:ext>
            </a:extLst>
          </p:cNvPr>
          <p:cNvSpPr/>
          <p:nvPr userDrawn="1"/>
        </p:nvSpPr>
        <p:spPr>
          <a:xfrm>
            <a:off x="4521200" y="0"/>
            <a:ext cx="3557588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/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CF423D-AEFB-8569-84C9-ACC3823E90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6781800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E5C436-5F65-2CC6-071D-AEF224039F6F}"/>
              </a:ext>
            </a:extLst>
          </p:cNvPr>
          <p:cNvCxnSpPr/>
          <p:nvPr userDrawn="1"/>
        </p:nvCxnSpPr>
        <p:spPr>
          <a:xfrm>
            <a:off x="1420813" y="6408738"/>
            <a:ext cx="1209675" cy="0"/>
          </a:xfrm>
          <a:prstGeom prst="line">
            <a:avLst/>
          </a:prstGeom>
          <a:ln w="190500">
            <a:solidFill>
              <a:srgbClr val="AED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DD65E3-D676-4376-18A4-C0984A0FF2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4202113"/>
            <a:ext cx="5632450" cy="2651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7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1986759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165350"/>
            <a:ext cx="5712915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1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F5B7D-C603-961F-273A-B273B41EBE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3B9E-9CE6-43B4-8BD3-42EF82F4A9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9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3" y="2679700"/>
            <a:ext cx="3401311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B9D0F7-679F-1C59-0EB7-49298B9D8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823B-10A6-4B86-ADE7-77304B9642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765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1750345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411070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112253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477A0A-80B8-2865-2279-E7FCAAFDD9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2E00-25CF-4C82-968E-9CB5FED7E1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640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0E8CA9-43A4-4BC8-18DD-7CFED874E9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8CCA-04EA-4D55-874F-7DD98CFB10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20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6D3921-E75E-A382-C8EC-E90B8A8A50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A01B-4D28-4B60-9352-7F605BD6B9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826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10686498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509810D-2873-A4CE-4502-A44135CE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BB89-F985-4530-BE9F-D86ADD0B78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244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7" y="2226365"/>
            <a:ext cx="3695731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5"/>
            <a:ext cx="3695731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1" y="2226365"/>
            <a:ext cx="3695731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7" y="7712765"/>
            <a:ext cx="3695731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1" y="7712765"/>
            <a:ext cx="3695731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5AD9E43-CD24-573F-B2C4-869B9DB804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8997-4768-4DA8-B859-34FD667AB5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49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E13AA2-48B7-A3A9-AB29-0EBD59480D4E}"/>
              </a:ext>
            </a:extLst>
          </p:cNvPr>
          <p:cNvSpPr/>
          <p:nvPr userDrawn="1"/>
        </p:nvSpPr>
        <p:spPr>
          <a:xfrm>
            <a:off x="0" y="0"/>
            <a:ext cx="18303875" cy="1741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5B6023CB-3A17-BBEC-29F7-2405F6FF2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17463" y="-15875"/>
            <a:ext cx="54467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0B8F2E7-F52D-621B-8D8E-625CFC1EE6C7}"/>
              </a:ext>
            </a:extLst>
          </p:cNvPr>
          <p:cNvSpPr/>
          <p:nvPr userDrawn="1"/>
        </p:nvSpPr>
        <p:spPr>
          <a:xfrm>
            <a:off x="-17463" y="12834938"/>
            <a:ext cx="18303876" cy="892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48D94230-8750-49D4-DC72-D27D62EAB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3"/>
            <a:ext cx="15773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7BEBC585-8F27-D8A1-4F2C-097757EF0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3"/>
            <a:ext cx="15773400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A126EFA5-5E3F-4744-5661-5B92EA210C55}"/>
              </a:ext>
            </a:extLst>
          </p:cNvPr>
          <p:cNvSpPr/>
          <p:nvPr userDrawn="1"/>
        </p:nvSpPr>
        <p:spPr>
          <a:xfrm>
            <a:off x="0" y="12834938"/>
            <a:ext cx="18265775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BAFD-1474-7427-D418-84399AFB1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0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5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BE7B3BA5-A748-46FD-B075-69D752EFC8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B02D51-CB28-9626-321B-F75F99401A59}"/>
              </a:ext>
            </a:extLst>
          </p:cNvPr>
          <p:cNvSpPr txBox="1"/>
          <p:nvPr userDrawn="1"/>
        </p:nvSpPr>
        <p:spPr>
          <a:xfrm>
            <a:off x="0" y="407988"/>
            <a:ext cx="182689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5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156634BB-4738-9C0B-E134-62C55A56D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2873038" y="-33338"/>
            <a:ext cx="5448300" cy="17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ECA29A0E-B397-AEC1-991B-07CD5EEB461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5" y="1030288"/>
            <a:ext cx="18283238" cy="711200"/>
          </a:xfrm>
          <a:custGeom>
            <a:avLst/>
            <a:gdLst>
              <a:gd name="T0" fmla="*/ 2875732 w 24406104"/>
              <a:gd name="T1" fmla="*/ 0 h 2853262"/>
              <a:gd name="T2" fmla="*/ 0 w 24406104"/>
              <a:gd name="T3" fmla="*/ 0 h 2853262"/>
              <a:gd name="T4" fmla="*/ 0 w 24406104"/>
              <a:gd name="T5" fmla="*/ 22 h 2853262"/>
              <a:gd name="T6" fmla="*/ 2859216 w 24406104"/>
              <a:gd name="T7" fmla="*/ 170 h 2853262"/>
              <a:gd name="T8" fmla="*/ 2859216 w 24406104"/>
              <a:gd name="T9" fmla="*/ 170 h 2853262"/>
              <a:gd name="T10" fmla="*/ 2868165 w 24406104"/>
              <a:gd name="T11" fmla="*/ 170 h 2853262"/>
              <a:gd name="T12" fmla="*/ 2882399 w 24406104"/>
              <a:gd name="T13" fmla="*/ 170 h 2853262"/>
              <a:gd name="T14" fmla="*/ 2892189 w 24406104"/>
              <a:gd name="T15" fmla="*/ 170 h 2853262"/>
              <a:gd name="T16" fmla="*/ 2892189 w 24406104"/>
              <a:gd name="T17" fmla="*/ 170 h 2853262"/>
              <a:gd name="T18" fmla="*/ 5751464 w 24406104"/>
              <a:gd name="T19" fmla="*/ 22 h 2853262"/>
              <a:gd name="T20" fmla="*/ 5751464 w 24406104"/>
              <a:gd name="T21" fmla="*/ 0 h 2853262"/>
              <a:gd name="T22" fmla="*/ 2875732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D6653DB-D99A-9D15-4543-1586D6D9A3D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83" y="727138"/>
            <a:ext cx="3657607" cy="917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51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</p:sldLayoutIdLst>
  <p:hf hdr="0" ftr="0" dt="0"/>
  <p:txStyles>
    <p:titleStyle>
      <a:lvl1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1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6pPr>
      <a:lvl7pPr marL="685983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3" indent="-341313" algn="l" defTabSz="1370013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3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7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3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7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9A9EAE4-CFE9-EC69-B960-A616374EC922}"/>
              </a:ext>
            </a:extLst>
          </p:cNvPr>
          <p:cNvSpPr/>
          <p:nvPr userDrawn="1"/>
        </p:nvSpPr>
        <p:spPr>
          <a:xfrm>
            <a:off x="-17463" y="12834938"/>
            <a:ext cx="18303876" cy="892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051492-40CE-FE8E-79F2-0412983E6165}"/>
              </a:ext>
            </a:extLst>
          </p:cNvPr>
          <p:cNvSpPr/>
          <p:nvPr userDrawn="1"/>
        </p:nvSpPr>
        <p:spPr>
          <a:xfrm>
            <a:off x="0" y="6350"/>
            <a:ext cx="18303875" cy="2139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7A153C88-1061-A120-07A8-1369496D7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3"/>
            <a:ext cx="15773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DF9E0E44-283A-E120-4CF4-2F38A17E9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3"/>
            <a:ext cx="15773400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563EE51E-DFA8-EB88-4A1F-249283071CC5}"/>
              </a:ext>
            </a:extLst>
          </p:cNvPr>
          <p:cNvSpPr/>
          <p:nvPr userDrawn="1"/>
        </p:nvSpPr>
        <p:spPr>
          <a:xfrm>
            <a:off x="-3175" y="12834938"/>
            <a:ext cx="18268950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9C36-8F76-CC7C-5F26-A4B401DE1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0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5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426FB3BD-8409-4827-B8B9-1FC60DD9AD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26AC9C-2621-2503-580F-4C0DDF07EDAD}"/>
              </a:ext>
            </a:extLst>
          </p:cNvPr>
          <p:cNvSpPr txBox="1"/>
          <p:nvPr userDrawn="1"/>
        </p:nvSpPr>
        <p:spPr>
          <a:xfrm>
            <a:off x="0" y="407988"/>
            <a:ext cx="182689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5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2058" name="Picture 23">
            <a:extLst>
              <a:ext uri="{FF2B5EF4-FFF2-40B4-BE49-F238E27FC236}">
                <a16:creationId xmlns:a16="http://schemas.microsoft.com/office/drawing/2014/main" id="{88915D08-27CE-8217-9D59-8C877E3C38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0" y="6350"/>
            <a:ext cx="65690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6">
            <a:extLst>
              <a:ext uri="{FF2B5EF4-FFF2-40B4-BE49-F238E27FC236}">
                <a16:creationId xmlns:a16="http://schemas.microsoft.com/office/drawing/2014/main" id="{2002C5EE-EF9B-3BDF-F90C-829A1E9BAC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1734800" y="6350"/>
            <a:ext cx="65690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Graphic 13">
            <a:extLst>
              <a:ext uri="{FF2B5EF4-FFF2-40B4-BE49-F238E27FC236}">
                <a16:creationId xmlns:a16="http://schemas.microsoft.com/office/drawing/2014/main" id="{C121FE2F-C4DE-4C95-CDAC-646FB1CE832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5" y="1435100"/>
            <a:ext cx="18300700" cy="711200"/>
          </a:xfrm>
          <a:custGeom>
            <a:avLst/>
            <a:gdLst>
              <a:gd name="T0" fmla="*/ 2889555 w 24406104"/>
              <a:gd name="T1" fmla="*/ 0 h 2853262"/>
              <a:gd name="T2" fmla="*/ 0 w 24406104"/>
              <a:gd name="T3" fmla="*/ 0 h 2853262"/>
              <a:gd name="T4" fmla="*/ 0 w 24406104"/>
              <a:gd name="T5" fmla="*/ 22 h 2853262"/>
              <a:gd name="T6" fmla="*/ 2872959 w 24406104"/>
              <a:gd name="T7" fmla="*/ 170 h 2853262"/>
              <a:gd name="T8" fmla="*/ 2872959 w 24406104"/>
              <a:gd name="T9" fmla="*/ 170 h 2853262"/>
              <a:gd name="T10" fmla="*/ 2881951 w 24406104"/>
              <a:gd name="T11" fmla="*/ 170 h 2853262"/>
              <a:gd name="T12" fmla="*/ 2896255 w 24406104"/>
              <a:gd name="T13" fmla="*/ 170 h 2853262"/>
              <a:gd name="T14" fmla="*/ 2906092 w 24406104"/>
              <a:gd name="T15" fmla="*/ 170 h 2853262"/>
              <a:gd name="T16" fmla="*/ 2906092 w 24406104"/>
              <a:gd name="T17" fmla="*/ 170 h 2853262"/>
              <a:gd name="T18" fmla="*/ 5779111 w 24406104"/>
              <a:gd name="T19" fmla="*/ 22 h 2853262"/>
              <a:gd name="T20" fmla="*/ 5779111 w 24406104"/>
              <a:gd name="T21" fmla="*/ 0 h 2853262"/>
              <a:gd name="T22" fmla="*/ 2889555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D3C6195-5F92-CAAE-7A65-350D7A5899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34" y="975580"/>
            <a:ext cx="3657607" cy="917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hf hdr="0" ftr="0" dt="0"/>
  <p:txStyles>
    <p:titleStyle>
      <a:lvl1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1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6pPr>
      <a:lvl7pPr marL="685983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3" indent="-341313" algn="l" defTabSz="1370013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3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7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3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7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2" r:id="rId2"/>
    <p:sldLayoutId id="2147484053" r:id="rId3"/>
    <p:sldLayoutId id="2147484054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raphic 2">
            <a:extLst>
              <a:ext uri="{FF2B5EF4-FFF2-40B4-BE49-F238E27FC236}">
                <a16:creationId xmlns:a16="http://schemas.microsoft.com/office/drawing/2014/main" id="{4E07B91B-405B-7337-E3D2-733AF10C0E9D}"/>
              </a:ext>
            </a:extLst>
          </p:cNvPr>
          <p:cNvSpPr>
            <a:spLocks/>
          </p:cNvSpPr>
          <p:nvPr/>
        </p:nvSpPr>
        <p:spPr bwMode="auto">
          <a:xfrm>
            <a:off x="-2" y="10525759"/>
            <a:ext cx="18288000" cy="2868773"/>
          </a:xfrm>
          <a:custGeom>
            <a:avLst/>
            <a:gdLst>
              <a:gd name="T0" fmla="*/ 9632191 w 18294857"/>
              <a:gd name="T1" fmla="*/ 1504927 h 5362670"/>
              <a:gd name="T2" fmla="*/ 9632191 w 18294857"/>
              <a:gd name="T3" fmla="*/ 1514934 h 5362670"/>
              <a:gd name="T4" fmla="*/ 0 w 18294857"/>
              <a:gd name="T5" fmla="*/ 10115 h 5362670"/>
              <a:gd name="T6" fmla="*/ 0 w 18294857"/>
              <a:gd name="T7" fmla="*/ 4653026 h 5362670"/>
              <a:gd name="T8" fmla="*/ 9632191 w 18294857"/>
              <a:gd name="T9" fmla="*/ 6123800 h 5362670"/>
              <a:gd name="T10" fmla="*/ 9632191 w 18294857"/>
              <a:gd name="T11" fmla="*/ 6113683 h 5362670"/>
              <a:gd name="T12" fmla="*/ 19264381 w 18294857"/>
              <a:gd name="T13" fmla="*/ 4642910 h 5362670"/>
              <a:gd name="T14" fmla="*/ 19264381 w 18294857"/>
              <a:gd name="T15" fmla="*/ 0 h 5362670"/>
              <a:gd name="T16" fmla="*/ 9632191 w 18294857"/>
              <a:gd name="T17" fmla="*/ 1504927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68598" tIns="34299" rIns="68598" bIns="34299" anchor="ctr"/>
          <a:lstStyle/>
          <a:p>
            <a:endParaRPr lang="en-US"/>
          </a:p>
        </p:txBody>
      </p:sp>
      <p:pic>
        <p:nvPicPr>
          <p:cNvPr id="9219" name="Graphic 38">
            <a:extLst>
              <a:ext uri="{FF2B5EF4-FFF2-40B4-BE49-F238E27FC236}">
                <a16:creationId xmlns:a16="http://schemas.microsoft.com/office/drawing/2014/main" id="{CFAC38B1-1846-69CF-05EB-AD9EBD19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6588"/>
            <a:ext cx="18288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Placeholder 1">
            <a:extLst>
              <a:ext uri="{FF2B5EF4-FFF2-40B4-BE49-F238E27FC236}">
                <a16:creationId xmlns:a16="http://schemas.microsoft.com/office/drawing/2014/main" id="{F19F7BEA-E402-9EB4-5BE8-0BDA7A07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49" y="2397998"/>
            <a:ext cx="16123298" cy="284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600" b="1" dirty="0">
                <a:solidFill>
                  <a:schemeClr val="tx2"/>
                </a:solidFill>
                <a:latin typeface="Roboto Slab" pitchFamily="2" charset="0"/>
                <a:cs typeface="Roboto Slab" pitchFamily="2" charset="0"/>
              </a:rPr>
              <a:t>Utility Process Improvement Update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866B1392-356C-A0B9-6585-8D7E46488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65" y="5826207"/>
            <a:ext cx="16398066" cy="39633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en-US" sz="6600" dirty="0">
                <a:solidFill>
                  <a:schemeClr val="accent4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Annual Iowa DOT Utility Meeting</a:t>
            </a:r>
          </a:p>
          <a:p>
            <a:pPr algn="ctr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altLang="en-US" sz="5400" dirty="0">
                <a:solidFill>
                  <a:schemeClr val="accent4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February 29, 2024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3816A9-18C6-7875-7211-663AEDB33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20" y="8423792"/>
            <a:ext cx="7782155" cy="195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52A3A09A-E000-7A9E-56C8-8281E8D8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4890"/>
            <a:ext cx="17164050" cy="14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tx2"/>
                </a:solidFill>
                <a:latin typeface="Roboto Slab" pitchFamily="2" charset="0"/>
                <a:cs typeface="Roboto Slab" pitchFamily="2" charset="0"/>
              </a:rPr>
              <a:t>Initial ideas for conflict resolution process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21EFDE4E-FFCF-654F-47A0-91CF64E4B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990850"/>
            <a:ext cx="17164050" cy="96801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600" dirty="0"/>
              <a:t>“Building blocks” for an effective resolution process</a:t>
            </a:r>
          </a:p>
          <a:p>
            <a:pPr lvl="1" eaLnBrk="1" hangingPunct="1">
              <a:defRPr/>
            </a:pPr>
            <a:r>
              <a:rPr lang="en-US" altLang="en-US" sz="4800" dirty="0"/>
              <a:t>Explore use of surety bonds</a:t>
            </a:r>
          </a:p>
          <a:p>
            <a:pPr lvl="1" eaLnBrk="1" hangingPunct="1">
              <a:defRPr/>
            </a:pPr>
            <a:r>
              <a:rPr lang="en-US" altLang="en-US" sz="4800" dirty="0"/>
              <a:t>Require on-site inspection by utilities companies to ensure compliance</a:t>
            </a:r>
          </a:p>
          <a:p>
            <a:pPr lvl="1" eaLnBrk="1" hangingPunct="1">
              <a:defRPr/>
            </a:pPr>
            <a:r>
              <a:rPr lang="en-US" altLang="en-US" sz="4800" dirty="0"/>
              <a:t>Better train DOT field staff to improve their review and enforcement of permit requirements</a:t>
            </a:r>
          </a:p>
          <a:p>
            <a:pPr lvl="1" eaLnBrk="1" hangingPunct="1">
              <a:defRPr/>
            </a:pPr>
            <a:r>
              <a:rPr lang="en-US" altLang="en-US" sz="4800" dirty="0"/>
              <a:t>Better define in our policy what is considered “timely” response by the utility</a:t>
            </a:r>
          </a:p>
          <a:p>
            <a:pPr lvl="1" eaLnBrk="1" hangingPunct="1">
              <a:defRPr/>
            </a:pPr>
            <a:r>
              <a:rPr lang="en-US" altLang="en-US" sz="4800" dirty="0"/>
              <a:t>Require utilities to provide a response within 24-hours of notification, and the contact info of the person with authority to authorize an immediate response</a:t>
            </a:r>
          </a:p>
          <a:p>
            <a:pPr lvl="1" eaLnBrk="1" hangingPunct="1">
              <a:defRPr/>
            </a:pPr>
            <a:r>
              <a:rPr lang="en-US" altLang="en-US" sz="4800" dirty="0"/>
              <a:t>Better process to determine if the ROW is “fully occupied”</a:t>
            </a:r>
          </a:p>
          <a:p>
            <a:pPr lvl="1" eaLnBrk="1" hangingPunct="1">
              <a:defRPr/>
            </a:pPr>
            <a:r>
              <a:rPr lang="en-US" altLang="en-US" sz="4800" dirty="0"/>
              <a:t>Better enforcement of utility as-built submittals</a:t>
            </a:r>
            <a:endParaRPr lang="en-US" altLang="en-US" sz="3200" dirty="0"/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10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11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D67A02-550C-6F99-F51C-7DB4C507F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05029"/>
              </p:ext>
            </p:extLst>
          </p:nvPr>
        </p:nvGraphicFramePr>
        <p:xfrm>
          <a:off x="314325" y="1887537"/>
          <a:ext cx="17659350" cy="107820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4132">
                  <a:extLst>
                    <a:ext uri="{9D8B030D-6E8A-4147-A177-3AD203B41FA5}">
                      <a16:colId xmlns:a16="http://schemas.microsoft.com/office/drawing/2014/main" val="2717646532"/>
                    </a:ext>
                  </a:extLst>
                </a:gridCol>
                <a:gridCol w="8824793">
                  <a:extLst>
                    <a:ext uri="{9D8B030D-6E8A-4147-A177-3AD203B41FA5}">
                      <a16:colId xmlns:a16="http://schemas.microsoft.com/office/drawing/2014/main" val="4154592865"/>
                    </a:ext>
                  </a:extLst>
                </a:gridCol>
                <a:gridCol w="7210425">
                  <a:extLst>
                    <a:ext uri="{9D8B030D-6E8A-4147-A177-3AD203B41FA5}">
                      <a16:colId xmlns:a16="http://schemas.microsoft.com/office/drawing/2014/main" val="3686367937"/>
                    </a:ext>
                  </a:extLst>
                </a:gridCol>
              </a:tblGrid>
              <a:tr h="928353">
                <a:tc gridSpan="3">
                  <a:txBody>
                    <a:bodyPr/>
                    <a:lstStyle/>
                    <a:p>
                      <a:pPr marL="0" marR="0" lvl="0" indent="0" algn="l" defTabSz="13716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400" b="1" dirty="0">
                          <a:solidFill>
                            <a:schemeClr val="tx2"/>
                          </a:solidFill>
                          <a:latin typeface="Roboto Slab" pitchFamily="2" charset="0"/>
                          <a:cs typeface="Roboto Slab" pitchFamily="2" charset="0"/>
                        </a:rPr>
                        <a:t>Develop pilot projects for early identification, conflict analysis, and resolution of utility impacts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06693"/>
                  </a:ext>
                </a:extLst>
              </a:tr>
              <a:tr h="7656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Goals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458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candidate pilot projects.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Complete.  Projects include Gordon Dr. Viaduct in Sioux City, US 69 reconstruction in Ankeny, and I-380 reconstruction / widening in Johnson / Linn Counties.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07206"/>
                  </a:ext>
                </a:extLst>
              </a:tr>
              <a:tr h="171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consultant contract to assist with conflict identification, analysis, and resolutions for at least one pilot project.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Complete.  Contracts have been developed for the Gordon Drive and US 69 Ankeny projects.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51754"/>
                  </a:ext>
                </a:extLst>
              </a:tr>
              <a:tr h="1073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conflict identification and analysis work and review initial results with utility coordinators.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On-track.  Scoping for I-380 Segment 2 project continues. Planning to add another pilot project at I-80 / IA 149 Interchange. 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35695"/>
                  </a:ext>
                </a:extLst>
              </a:tr>
              <a:tr h="13695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the draft conflict analysis on one or more pilot projects.  Adjust approach as needed.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21372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the draft conflict analysis on one or more pilot projects.  Adjust approach as needed.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7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32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4F733-FB4A-59B8-48BF-E27D9426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6589" y="13255380"/>
            <a:ext cx="2109788" cy="730250"/>
          </a:xfrm>
        </p:spPr>
        <p:txBody>
          <a:bodyPr/>
          <a:lstStyle/>
          <a:p>
            <a:pPr>
              <a:defRPr/>
            </a:pPr>
            <a:fld id="{53237BE4-9A9B-410F-9333-9277A9BD8B6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496D601-9619-2024-ADC9-FD0220EA4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" y="2607408"/>
            <a:ext cx="11180851" cy="7260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1D8460-F752-CF09-3533-7D521A4911B7}"/>
              </a:ext>
            </a:extLst>
          </p:cNvPr>
          <p:cNvCxnSpPr>
            <a:cxnSpLocks/>
          </p:cNvCxnSpPr>
          <p:nvPr/>
        </p:nvCxnSpPr>
        <p:spPr>
          <a:xfrm flipH="1">
            <a:off x="9236551" y="5147982"/>
            <a:ext cx="35706" cy="7245896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A086E6-8A1C-FA11-1F0D-1709947F210F}"/>
              </a:ext>
            </a:extLst>
          </p:cNvPr>
          <p:cNvCxnSpPr>
            <a:cxnSpLocks/>
          </p:cNvCxnSpPr>
          <p:nvPr/>
        </p:nvCxnSpPr>
        <p:spPr>
          <a:xfrm>
            <a:off x="10847428" y="8496933"/>
            <a:ext cx="0" cy="1991671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96B61E-E12F-C82C-8869-3A690DA59649}"/>
              </a:ext>
            </a:extLst>
          </p:cNvPr>
          <p:cNvCxnSpPr>
            <a:cxnSpLocks/>
          </p:cNvCxnSpPr>
          <p:nvPr/>
        </p:nvCxnSpPr>
        <p:spPr>
          <a:xfrm>
            <a:off x="10478594" y="8625873"/>
            <a:ext cx="0" cy="3182164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AF0CD-3FBD-4DDA-7A51-49FB1630B1A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0622011" y="8770929"/>
            <a:ext cx="0" cy="2450444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F7045A-5C3C-2D12-3D9B-266F1F1EF3D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455452" y="5147982"/>
            <a:ext cx="0" cy="50368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08FCAF-0BD0-F199-421D-455AF2DDF1F8}"/>
              </a:ext>
            </a:extLst>
          </p:cNvPr>
          <p:cNvSpPr txBox="1"/>
          <p:nvPr/>
        </p:nvSpPr>
        <p:spPr>
          <a:xfrm>
            <a:off x="9236551" y="12107638"/>
            <a:ext cx="422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First Plan set to Utilities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91688-8282-C7EB-D2BF-3B9F809D7F8E}"/>
              </a:ext>
            </a:extLst>
          </p:cNvPr>
          <p:cNvSpPr txBox="1"/>
          <p:nvPr/>
        </p:nvSpPr>
        <p:spPr>
          <a:xfrm>
            <a:off x="10468184" y="11521797"/>
            <a:ext cx="493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Second Plan set to Utilities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6E232-433A-38CF-161A-42178499DFB1}"/>
              </a:ext>
            </a:extLst>
          </p:cNvPr>
          <p:cNvSpPr txBox="1"/>
          <p:nvPr/>
        </p:nvSpPr>
        <p:spPr>
          <a:xfrm>
            <a:off x="10622011" y="10959763"/>
            <a:ext cx="34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NTP to Utilities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C0A3B-451A-5717-5555-420606BB634B}"/>
              </a:ext>
            </a:extLst>
          </p:cNvPr>
          <p:cNvSpPr txBox="1"/>
          <p:nvPr/>
        </p:nvSpPr>
        <p:spPr>
          <a:xfrm>
            <a:off x="10765428" y="10392507"/>
            <a:ext cx="463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Possession of Property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A7977-E68C-CED1-3E53-1350F3118361}"/>
              </a:ext>
            </a:extLst>
          </p:cNvPr>
          <p:cNvSpPr txBox="1"/>
          <p:nvPr/>
        </p:nvSpPr>
        <p:spPr>
          <a:xfrm>
            <a:off x="11455452" y="9923180"/>
            <a:ext cx="344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Letting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49E0C0-2BD1-8A9B-BB3C-E841CCAAEEBC}"/>
              </a:ext>
            </a:extLst>
          </p:cNvPr>
          <p:cNvCxnSpPr>
            <a:cxnSpLocks/>
          </p:cNvCxnSpPr>
          <p:nvPr/>
        </p:nvCxnSpPr>
        <p:spPr>
          <a:xfrm>
            <a:off x="9254403" y="5168404"/>
            <a:ext cx="2178748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5FCFBD-0F36-521C-F59F-03BBA86FF8FA}"/>
              </a:ext>
            </a:extLst>
          </p:cNvPr>
          <p:cNvCxnSpPr>
            <a:cxnSpLocks/>
          </p:cNvCxnSpPr>
          <p:nvPr/>
        </p:nvCxnSpPr>
        <p:spPr>
          <a:xfrm>
            <a:off x="6553123" y="2358989"/>
            <a:ext cx="0" cy="1063017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CA0FF8-B100-BF14-CF43-8CE6EB6A01C3}"/>
              </a:ext>
            </a:extLst>
          </p:cNvPr>
          <p:cNvSpPr txBox="1"/>
          <p:nvPr/>
        </p:nvSpPr>
        <p:spPr>
          <a:xfrm>
            <a:off x="9272257" y="4547626"/>
            <a:ext cx="247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12-16 months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484889-B799-6DA1-6520-48928204F94F}"/>
              </a:ext>
            </a:extLst>
          </p:cNvPr>
          <p:cNvSpPr/>
          <p:nvPr/>
        </p:nvSpPr>
        <p:spPr>
          <a:xfrm>
            <a:off x="6078269" y="5033871"/>
            <a:ext cx="949709" cy="713691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70880EA-8F18-B91F-FA08-0ACF1CC47236}"/>
              </a:ext>
            </a:extLst>
          </p:cNvPr>
          <p:cNvCxnSpPr>
            <a:cxnSpLocks/>
          </p:cNvCxnSpPr>
          <p:nvPr/>
        </p:nvCxnSpPr>
        <p:spPr>
          <a:xfrm flipV="1">
            <a:off x="7027978" y="4029367"/>
            <a:ext cx="4582842" cy="1356727"/>
          </a:xfrm>
          <a:prstGeom prst="bentConnector3">
            <a:avLst>
              <a:gd name="adj1" fmla="val 29467"/>
            </a:avLst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F40210-B3AC-3D04-0824-05155D94F963}"/>
              </a:ext>
            </a:extLst>
          </p:cNvPr>
          <p:cNvSpPr txBox="1"/>
          <p:nvPr/>
        </p:nvSpPr>
        <p:spPr>
          <a:xfrm>
            <a:off x="11743189" y="3382437"/>
            <a:ext cx="5956119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Notifications Earlier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Unavoidable Impacts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Own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Identify Where Relocations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 on Modifications Together Earlier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2AD57C-5CF6-4F1B-AD33-C13B62073C86}"/>
              </a:ext>
            </a:extLst>
          </p:cNvPr>
          <p:cNvCxnSpPr>
            <a:cxnSpLocks/>
          </p:cNvCxnSpPr>
          <p:nvPr/>
        </p:nvCxnSpPr>
        <p:spPr>
          <a:xfrm>
            <a:off x="1105991" y="2453479"/>
            <a:ext cx="10504828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0C6464E-64B1-1ED7-9C3F-73D7F6234255}"/>
              </a:ext>
            </a:extLst>
          </p:cNvPr>
          <p:cNvSpPr txBox="1"/>
          <p:nvPr/>
        </p:nvSpPr>
        <p:spPr>
          <a:xfrm>
            <a:off x="5786023" y="1930259"/>
            <a:ext cx="15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5-6 Years</a:t>
            </a:r>
          </a:p>
        </p:txBody>
      </p:sp>
    </p:spTree>
    <p:extLst>
      <p:ext uri="{BB962C8B-B14F-4D97-AF65-F5344CB8AC3E}">
        <p14:creationId xmlns:p14="http://schemas.microsoft.com/office/powerpoint/2010/main" val="281701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DD9F9-67E7-4578-8884-399DD0ED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37BE4-9A9B-410F-9333-9277A9BD8B6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EDF447-BC12-910E-5DC3-6476A85D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606" y="3938954"/>
            <a:ext cx="14453394" cy="88943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D29E3A-BAAF-2CB3-42C4-91F64F522B0A}"/>
              </a:ext>
            </a:extLst>
          </p:cNvPr>
          <p:cNvSpPr txBox="1"/>
          <p:nvPr/>
        </p:nvSpPr>
        <p:spPr>
          <a:xfrm>
            <a:off x="-1" y="1931874"/>
            <a:ext cx="9144001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Pilot Project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Identify Utilities Early in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Conduct Notifications Much Earlier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Identify Project Utility Corridors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By D2 (20%) have a draft relocation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By D5 (85%) have a final relocation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Include known property needs in ROW design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847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14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D67A02-550C-6F99-F51C-7DB4C507F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39723"/>
              </p:ext>
            </p:extLst>
          </p:nvPr>
        </p:nvGraphicFramePr>
        <p:xfrm>
          <a:off x="314325" y="1887537"/>
          <a:ext cx="17659350" cy="97061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4132">
                  <a:extLst>
                    <a:ext uri="{9D8B030D-6E8A-4147-A177-3AD203B41FA5}">
                      <a16:colId xmlns:a16="http://schemas.microsoft.com/office/drawing/2014/main" val="2717646532"/>
                    </a:ext>
                  </a:extLst>
                </a:gridCol>
                <a:gridCol w="8824793">
                  <a:extLst>
                    <a:ext uri="{9D8B030D-6E8A-4147-A177-3AD203B41FA5}">
                      <a16:colId xmlns:a16="http://schemas.microsoft.com/office/drawing/2014/main" val="4154592865"/>
                    </a:ext>
                  </a:extLst>
                </a:gridCol>
                <a:gridCol w="7210425">
                  <a:extLst>
                    <a:ext uri="{9D8B030D-6E8A-4147-A177-3AD203B41FA5}">
                      <a16:colId xmlns:a16="http://schemas.microsoft.com/office/drawing/2014/main" val="3686367937"/>
                    </a:ext>
                  </a:extLst>
                </a:gridCol>
              </a:tblGrid>
              <a:tr h="928353">
                <a:tc gridSpan="3">
                  <a:txBody>
                    <a:bodyPr/>
                    <a:lstStyle/>
                    <a:p>
                      <a:pPr marL="0" marR="0" lvl="0" indent="0" algn="l" defTabSz="13716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400" b="1" dirty="0">
                          <a:solidFill>
                            <a:schemeClr val="tx2"/>
                          </a:solidFill>
                          <a:latin typeface="Roboto Slab" pitchFamily="2" charset="0"/>
                          <a:cs typeface="Roboto Slab" pitchFamily="2" charset="0"/>
                        </a:rPr>
                        <a:t>Pilot the use of multi-duct installations in congested areas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06693"/>
                  </a:ext>
                </a:extLst>
              </a:tr>
              <a:tr h="7656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Goals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458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a candidate project.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Complete.  I-80 / Hickman Road interchange and widening project has been selected..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07206"/>
                  </a:ext>
                </a:extLst>
              </a:tr>
              <a:tr h="171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construction plans for multi-duct installation and let the project.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Complete.  Plans have been completed and turned in for January letting.  Contract has been let.  Pre-con meeting is scheduled for 3rd week of February.  Construction work is expected to start this summer.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51754"/>
                  </a:ext>
                </a:extLst>
              </a:tr>
              <a:tr h="1073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 on progress of utility installations.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On-track. Utility relocation plans are due in the beginning of January.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35695"/>
                  </a:ext>
                </a:extLst>
              </a:tr>
              <a:tr h="13695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Summarize lessons learned including recommendations for future multi-duct installations.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21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04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9C80-7DD1-1619-3C49-E432CE10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802707"/>
            <a:ext cx="17791612" cy="1489133"/>
          </a:xfrm>
        </p:spPr>
        <p:txBody>
          <a:bodyPr/>
          <a:lstStyle/>
          <a:p>
            <a:r>
              <a:rPr lang="en-US" sz="6600" dirty="0">
                <a:solidFill>
                  <a:schemeClr val="tx2"/>
                </a:solidFill>
              </a:rPr>
              <a:t>Multi-duct installations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20D7-A38E-1158-FC51-3A1437D1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3291840"/>
            <a:ext cx="17791611" cy="936492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5400" dirty="0"/>
              <a:t>Pilot project – I-80 &amp; Hickman Road (U.S. 6)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5400" dirty="0"/>
              <a:t>Other efforts underway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dirty="0"/>
              <a:t>U.S. 69 Ankeny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dirty="0"/>
              <a:t>IA 122 Mason City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5400" dirty="0"/>
              <a:t>Install multi-duct conduit as part of the project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5400" dirty="0"/>
              <a:t>DOT pays for the design &amp; installation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5400" dirty="0"/>
              <a:t>Capture lessons learned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2BC69-46A7-7D99-5AF4-815FB94FE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4CC96-9A47-4850-91F3-0280DF51BD3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04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16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D67A02-550C-6F99-F51C-7DB4C507F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49291"/>
              </p:ext>
            </p:extLst>
          </p:nvPr>
        </p:nvGraphicFramePr>
        <p:xfrm>
          <a:off x="314325" y="1887537"/>
          <a:ext cx="17659350" cy="96707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4132">
                  <a:extLst>
                    <a:ext uri="{9D8B030D-6E8A-4147-A177-3AD203B41FA5}">
                      <a16:colId xmlns:a16="http://schemas.microsoft.com/office/drawing/2014/main" val="2717646532"/>
                    </a:ext>
                  </a:extLst>
                </a:gridCol>
                <a:gridCol w="8824793">
                  <a:extLst>
                    <a:ext uri="{9D8B030D-6E8A-4147-A177-3AD203B41FA5}">
                      <a16:colId xmlns:a16="http://schemas.microsoft.com/office/drawing/2014/main" val="4154592865"/>
                    </a:ext>
                  </a:extLst>
                </a:gridCol>
                <a:gridCol w="7210425">
                  <a:extLst>
                    <a:ext uri="{9D8B030D-6E8A-4147-A177-3AD203B41FA5}">
                      <a16:colId xmlns:a16="http://schemas.microsoft.com/office/drawing/2014/main" val="3686367937"/>
                    </a:ext>
                  </a:extLst>
                </a:gridCol>
              </a:tblGrid>
              <a:tr h="928353">
                <a:tc gridSpan="3">
                  <a:txBody>
                    <a:bodyPr/>
                    <a:lstStyle/>
                    <a:p>
                      <a:pPr marL="0" marR="0" lvl="0" indent="0" algn="l" defTabSz="13716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400" b="1" dirty="0">
                          <a:solidFill>
                            <a:schemeClr val="tx2"/>
                          </a:solidFill>
                          <a:latin typeface="Roboto Slab" pitchFamily="2" charset="0"/>
                          <a:cs typeface="Roboto Slab" pitchFamily="2" charset="0"/>
                        </a:rPr>
                        <a:t>Pilot digital utility as-builts on a few contracts for installation of DOT owned utility facilities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06693"/>
                  </a:ext>
                </a:extLst>
              </a:tr>
              <a:tr h="7656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Goals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458"/>
                  </a:ext>
                </a:extLst>
              </a:tr>
              <a:tr h="804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Q4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Refine the process for collecting data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Mostly complete.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07206"/>
                  </a:ext>
                </a:extLst>
              </a:tr>
              <a:tr h="171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Q1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scopes of services for consultants assisting the Iowa DOT in implementing its Accelerating Innovative Delivery (AID) and Advanced Digital Construction Management systems (ADCMS) grants for digital project delivery.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On-track.  Scopes for AID grant are complete and project work has started.  Scopes for ADCMS are in progress.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51754"/>
                  </a:ext>
                </a:extLst>
              </a:tr>
              <a:tr h="1073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Q2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Refine the schema for hosting data inside the DOT network.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59726"/>
                  </a:ext>
                </a:extLst>
              </a:tr>
              <a:tr h="10732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Q3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 web-based QA-QC process for contractors to submit data.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35695"/>
                  </a:ext>
                </a:extLst>
              </a:tr>
              <a:tr h="13695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Q4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Pilot changes with several construction projects.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21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06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">
            <a:extLst>
              <a:ext uri="{FF2B5EF4-FFF2-40B4-BE49-F238E27FC236}">
                <a16:creationId xmlns:a16="http://schemas.microsoft.com/office/drawing/2014/main" id="{1BFDFA23-D547-6E21-EB72-E1BC55739005}"/>
              </a:ext>
            </a:extLst>
          </p:cNvPr>
          <p:cNvGrpSpPr>
            <a:grpSpLocks/>
          </p:cNvGrpSpPr>
          <p:nvPr/>
        </p:nvGrpSpPr>
        <p:grpSpPr bwMode="auto">
          <a:xfrm>
            <a:off x="0" y="2173288"/>
            <a:ext cx="18288000" cy="9663112"/>
            <a:chOff x="0" y="20638"/>
            <a:chExt cx="24377650" cy="128809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B5CEA2-C501-868F-62EA-12AE85F216CA}"/>
                </a:ext>
              </a:extLst>
            </p:cNvPr>
            <p:cNvSpPr/>
            <p:nvPr/>
          </p:nvSpPr>
          <p:spPr>
            <a:xfrm rot="5400000">
              <a:off x="7089974" y="-7069336"/>
              <a:ext cx="10197703" cy="24377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FF1FA949-69C5-32A6-5341-638E6D72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636"/>
              <a:ext cx="24377650" cy="2932977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68" name="TextBox 14">
            <a:extLst>
              <a:ext uri="{FF2B5EF4-FFF2-40B4-BE49-F238E27FC236}">
                <a16:creationId xmlns:a16="http://schemas.microsoft.com/office/drawing/2014/main" id="{CF52D1F4-7A95-9441-3123-0D8912F9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756" y="6274233"/>
            <a:ext cx="414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EAE42-D688-3750-CA46-2A57F8D58973}"/>
              </a:ext>
            </a:extLst>
          </p:cNvPr>
          <p:cNvCxnSpPr>
            <a:cxnSpLocks/>
          </p:cNvCxnSpPr>
          <p:nvPr/>
        </p:nvCxnSpPr>
        <p:spPr>
          <a:xfrm>
            <a:off x="2809731" y="5913870"/>
            <a:ext cx="12169775" cy="0"/>
          </a:xfrm>
          <a:prstGeom prst="line">
            <a:avLst/>
          </a:prstGeom>
          <a:ln w="19050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0" name="Graphic 10">
            <a:extLst>
              <a:ext uri="{FF2B5EF4-FFF2-40B4-BE49-F238E27FC236}">
                <a16:creationId xmlns:a16="http://schemas.microsoft.com/office/drawing/2014/main" id="{52314BD7-849C-270A-0B49-B1CDA445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18" y="4335895"/>
            <a:ext cx="4495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4">
            <a:extLst>
              <a:ext uri="{FF2B5EF4-FFF2-40B4-BE49-F238E27FC236}">
                <a16:creationId xmlns:a16="http://schemas.microsoft.com/office/drawing/2014/main" id="{1322FEC6-0022-01A3-BD03-B782A1B7C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12506325"/>
            <a:ext cx="5378450" cy="5080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70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charlie.purcell@iowadot.us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9C5688D0-330D-5742-F285-55B7D122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6013" y="12506325"/>
            <a:ext cx="5378450" cy="5080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70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515-357-0143</a:t>
            </a:r>
          </a:p>
        </p:txBody>
      </p:sp>
      <p:grpSp>
        <p:nvGrpSpPr>
          <p:cNvPr id="36873" name="Group 20">
            <a:extLst>
              <a:ext uri="{FF2B5EF4-FFF2-40B4-BE49-F238E27FC236}">
                <a16:creationId xmlns:a16="http://schemas.microsoft.com/office/drawing/2014/main" id="{75426665-224E-99F6-2DAA-6B2846A7A101}"/>
              </a:ext>
            </a:extLst>
          </p:cNvPr>
          <p:cNvGrpSpPr>
            <a:grpSpLocks/>
          </p:cNvGrpSpPr>
          <p:nvPr/>
        </p:nvGrpSpPr>
        <p:grpSpPr bwMode="auto">
          <a:xfrm>
            <a:off x="14273213" y="12333288"/>
            <a:ext cx="714375" cy="714375"/>
            <a:chOff x="18077921" y="12102198"/>
            <a:chExt cx="952500" cy="9525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B93E9C-6DBD-B166-96AD-B87DDA571697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879" name="Graphic 5">
              <a:extLst>
                <a:ext uri="{FF2B5EF4-FFF2-40B4-BE49-F238E27FC236}">
                  <a16:creationId xmlns:a16="http://schemas.microsoft.com/office/drawing/2014/main" id="{216A28D3-13B1-F19E-7596-AD19CD332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4" name="Group 18">
            <a:extLst>
              <a:ext uri="{FF2B5EF4-FFF2-40B4-BE49-F238E27FC236}">
                <a16:creationId xmlns:a16="http://schemas.microsoft.com/office/drawing/2014/main" id="{4F4F6B64-DBDC-1C23-4B8A-1084534F66C6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2333288"/>
            <a:ext cx="714375" cy="714375"/>
            <a:chOff x="941388" y="12102198"/>
            <a:chExt cx="952500" cy="9525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5FF225-C74B-3E7B-79C9-BB8DAED4B564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877" name="Graphic 17">
              <a:extLst>
                <a:ext uri="{FF2B5EF4-FFF2-40B4-BE49-F238E27FC236}">
                  <a16:creationId xmlns:a16="http://schemas.microsoft.com/office/drawing/2014/main" id="{47E94E2F-D00F-823A-6457-4CC8FAF85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FE3B6A5-AD5E-800F-2BE2-A2EC2D56148F}"/>
              </a:ext>
            </a:extLst>
          </p:cNvPr>
          <p:cNvSpPr/>
          <p:nvPr/>
        </p:nvSpPr>
        <p:spPr>
          <a:xfrm>
            <a:off x="0" y="0"/>
            <a:ext cx="18288000" cy="3675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012CDF7A-853A-F74E-193B-B69EB4D72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16" y="8604758"/>
            <a:ext cx="7265568" cy="1822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2DA5B1-CFEC-B456-9AE3-D6C6D7534A07}"/>
              </a:ext>
            </a:extLst>
          </p:cNvPr>
          <p:cNvSpPr/>
          <p:nvPr/>
        </p:nvSpPr>
        <p:spPr>
          <a:xfrm>
            <a:off x="-34925" y="-24063"/>
            <a:ext cx="5251450" cy="137702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6" name="Graphic 7">
            <a:extLst>
              <a:ext uri="{FF2B5EF4-FFF2-40B4-BE49-F238E27FC236}">
                <a16:creationId xmlns:a16="http://schemas.microsoft.com/office/drawing/2014/main" id="{B012C7EC-498F-E73F-6DF6-781DB08DB2CA}"/>
              </a:ext>
            </a:extLst>
          </p:cNvPr>
          <p:cNvSpPr>
            <a:spLocks/>
          </p:cNvSpPr>
          <p:nvPr/>
        </p:nvSpPr>
        <p:spPr bwMode="auto">
          <a:xfrm>
            <a:off x="4858462" y="-24063"/>
            <a:ext cx="4132263" cy="13770225"/>
          </a:xfrm>
          <a:custGeom>
            <a:avLst/>
            <a:gdLst>
              <a:gd name="T0" fmla="*/ 43675317 w 2841466"/>
              <a:gd name="T1" fmla="*/ 14225597 h 13705350"/>
              <a:gd name="T2" fmla="*/ 83176494 w 2841466"/>
              <a:gd name="T3" fmla="*/ 7593044 h 13705350"/>
              <a:gd name="T4" fmla="*/ 85608872 w 2841466"/>
              <a:gd name="T5" fmla="*/ 7185243 h 13705350"/>
              <a:gd name="T6" fmla="*/ 85608872 w 2841466"/>
              <a:gd name="T7" fmla="*/ 7185243 h 13705350"/>
              <a:gd name="T8" fmla="*/ 85839050 w 2841466"/>
              <a:gd name="T9" fmla="*/ 7145993 h 13705350"/>
              <a:gd name="T10" fmla="*/ 85862068 w 2841466"/>
              <a:gd name="T11" fmla="*/ 7083557 h 13705350"/>
              <a:gd name="T12" fmla="*/ 85608872 w 2841466"/>
              <a:gd name="T13" fmla="*/ 7040617 h 13705350"/>
              <a:gd name="T14" fmla="*/ 43675317 w 2841466"/>
              <a:gd name="T15" fmla="*/ 0 h 13705350"/>
              <a:gd name="T16" fmla="*/ 0 w 2841466"/>
              <a:gd name="T17" fmla="*/ 0 h 13705350"/>
              <a:gd name="T18" fmla="*/ 0 w 2841466"/>
              <a:gd name="T19" fmla="*/ 14225597 h 13705350"/>
              <a:gd name="T20" fmla="*/ 43675317 w 2841466"/>
              <a:gd name="T21" fmla="*/ 14225597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tx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17" name="Graphic 7">
            <a:extLst>
              <a:ext uri="{FF2B5EF4-FFF2-40B4-BE49-F238E27FC236}">
                <a16:creationId xmlns:a16="http://schemas.microsoft.com/office/drawing/2014/main" id="{A984761D-0FCE-468A-817B-F4700BD6BAB0}"/>
              </a:ext>
            </a:extLst>
          </p:cNvPr>
          <p:cNvSpPr>
            <a:spLocks/>
          </p:cNvSpPr>
          <p:nvPr/>
        </p:nvSpPr>
        <p:spPr bwMode="auto">
          <a:xfrm>
            <a:off x="3540343" y="24063"/>
            <a:ext cx="4130675" cy="13746163"/>
          </a:xfrm>
          <a:custGeom>
            <a:avLst/>
            <a:gdLst>
              <a:gd name="T0" fmla="*/ 43564418 w 2841466"/>
              <a:gd name="T1" fmla="*/ 14225596 h 13705350"/>
              <a:gd name="T2" fmla="*/ 82965277 w 2841466"/>
              <a:gd name="T3" fmla="*/ 7593043 h 13705350"/>
              <a:gd name="T4" fmla="*/ 85391488 w 2841466"/>
              <a:gd name="T5" fmla="*/ 7185243 h 13705350"/>
              <a:gd name="T6" fmla="*/ 85391488 w 2841466"/>
              <a:gd name="T7" fmla="*/ 7185243 h 13705350"/>
              <a:gd name="T8" fmla="*/ 85621098 w 2841466"/>
              <a:gd name="T9" fmla="*/ 7145992 h 13705350"/>
              <a:gd name="T10" fmla="*/ 85644033 w 2841466"/>
              <a:gd name="T11" fmla="*/ 7083557 h 13705350"/>
              <a:gd name="T12" fmla="*/ 85391488 w 2841466"/>
              <a:gd name="T13" fmla="*/ 7040617 h 13705350"/>
              <a:gd name="T14" fmla="*/ 43564418 w 2841466"/>
              <a:gd name="T15" fmla="*/ 0 h 13705350"/>
              <a:gd name="T16" fmla="*/ 0 w 2841466"/>
              <a:gd name="T17" fmla="*/ 0 h 13705350"/>
              <a:gd name="T18" fmla="*/ 0 w 2841466"/>
              <a:gd name="T19" fmla="*/ 14225596 h 13705350"/>
              <a:gd name="T20" fmla="*/ 43564418 w 2841466"/>
              <a:gd name="T21" fmla="*/ 14225596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174" name="Title Placeholder 1">
            <a:extLst>
              <a:ext uri="{FF2B5EF4-FFF2-40B4-BE49-F238E27FC236}">
                <a16:creationId xmlns:a16="http://schemas.microsoft.com/office/drawing/2014/main" id="{0C5BCD2E-E949-7C29-86E1-14FB36AA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49" y="2081295"/>
            <a:ext cx="6199188" cy="156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15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Goal 1: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61C8BE-F442-E32A-4963-C2C4ACF9EE84}"/>
              </a:ext>
            </a:extLst>
          </p:cNvPr>
          <p:cNvCxnSpPr>
            <a:cxnSpLocks/>
          </p:cNvCxnSpPr>
          <p:nvPr/>
        </p:nvCxnSpPr>
        <p:spPr>
          <a:xfrm>
            <a:off x="505919" y="3733508"/>
            <a:ext cx="5113338" cy="0"/>
          </a:xfrm>
          <a:prstGeom prst="line">
            <a:avLst/>
          </a:prstGeom>
          <a:ln w="190500">
            <a:solidFill>
              <a:srgbClr val="9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195A535-C223-2D3E-2A65-FEC117D8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19" y="4211053"/>
            <a:ext cx="5750502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Improve awareness and compliance with utility policy and permit requirements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6D83F1-F4F0-9E3B-253B-3B5C5F359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277" y="385011"/>
            <a:ext cx="8605712" cy="1294597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en-US" altLang="en-US" sz="60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Objectives:</a:t>
            </a:r>
            <a:endParaRPr lang="en-US" altLang="en-US" sz="5400" b="1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685800" indent="-6858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Update the Utility Accommodation and Coordination Policy</a:t>
            </a:r>
          </a:p>
          <a:p>
            <a:pPr marL="685800" indent="-6858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Work with Iowa One-call to improve utility locates</a:t>
            </a:r>
          </a:p>
          <a:p>
            <a:pPr marL="685800" indent="-6858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Develop a utility construction conflict resolution process</a:t>
            </a:r>
          </a:p>
          <a:p>
            <a:pPr marL="685800" indent="-685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4800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2DA5B1-CFEC-B456-9AE3-D6C6D7534A07}"/>
              </a:ext>
            </a:extLst>
          </p:cNvPr>
          <p:cNvSpPr/>
          <p:nvPr/>
        </p:nvSpPr>
        <p:spPr>
          <a:xfrm>
            <a:off x="-34925" y="-24063"/>
            <a:ext cx="5251450" cy="137702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6" name="Graphic 7">
            <a:extLst>
              <a:ext uri="{FF2B5EF4-FFF2-40B4-BE49-F238E27FC236}">
                <a16:creationId xmlns:a16="http://schemas.microsoft.com/office/drawing/2014/main" id="{B012C7EC-498F-E73F-6DF6-781DB08DB2CA}"/>
              </a:ext>
            </a:extLst>
          </p:cNvPr>
          <p:cNvSpPr>
            <a:spLocks/>
          </p:cNvSpPr>
          <p:nvPr/>
        </p:nvSpPr>
        <p:spPr bwMode="auto">
          <a:xfrm>
            <a:off x="4858462" y="-24063"/>
            <a:ext cx="4132263" cy="13770225"/>
          </a:xfrm>
          <a:custGeom>
            <a:avLst/>
            <a:gdLst>
              <a:gd name="T0" fmla="*/ 43675317 w 2841466"/>
              <a:gd name="T1" fmla="*/ 14225597 h 13705350"/>
              <a:gd name="T2" fmla="*/ 83176494 w 2841466"/>
              <a:gd name="T3" fmla="*/ 7593044 h 13705350"/>
              <a:gd name="T4" fmla="*/ 85608872 w 2841466"/>
              <a:gd name="T5" fmla="*/ 7185243 h 13705350"/>
              <a:gd name="T6" fmla="*/ 85608872 w 2841466"/>
              <a:gd name="T7" fmla="*/ 7185243 h 13705350"/>
              <a:gd name="T8" fmla="*/ 85839050 w 2841466"/>
              <a:gd name="T9" fmla="*/ 7145993 h 13705350"/>
              <a:gd name="T10" fmla="*/ 85862068 w 2841466"/>
              <a:gd name="T11" fmla="*/ 7083557 h 13705350"/>
              <a:gd name="T12" fmla="*/ 85608872 w 2841466"/>
              <a:gd name="T13" fmla="*/ 7040617 h 13705350"/>
              <a:gd name="T14" fmla="*/ 43675317 w 2841466"/>
              <a:gd name="T15" fmla="*/ 0 h 13705350"/>
              <a:gd name="T16" fmla="*/ 0 w 2841466"/>
              <a:gd name="T17" fmla="*/ 0 h 13705350"/>
              <a:gd name="T18" fmla="*/ 0 w 2841466"/>
              <a:gd name="T19" fmla="*/ 14225597 h 13705350"/>
              <a:gd name="T20" fmla="*/ 43675317 w 2841466"/>
              <a:gd name="T21" fmla="*/ 14225597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tx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317" name="Graphic 7">
            <a:extLst>
              <a:ext uri="{FF2B5EF4-FFF2-40B4-BE49-F238E27FC236}">
                <a16:creationId xmlns:a16="http://schemas.microsoft.com/office/drawing/2014/main" id="{A984761D-0FCE-468A-817B-F4700BD6BAB0}"/>
              </a:ext>
            </a:extLst>
          </p:cNvPr>
          <p:cNvSpPr>
            <a:spLocks/>
          </p:cNvSpPr>
          <p:nvPr/>
        </p:nvSpPr>
        <p:spPr bwMode="auto">
          <a:xfrm>
            <a:off x="3540343" y="24063"/>
            <a:ext cx="4130675" cy="13746163"/>
          </a:xfrm>
          <a:custGeom>
            <a:avLst/>
            <a:gdLst>
              <a:gd name="T0" fmla="*/ 43564418 w 2841466"/>
              <a:gd name="T1" fmla="*/ 14225596 h 13705350"/>
              <a:gd name="T2" fmla="*/ 82965277 w 2841466"/>
              <a:gd name="T3" fmla="*/ 7593043 h 13705350"/>
              <a:gd name="T4" fmla="*/ 85391488 w 2841466"/>
              <a:gd name="T5" fmla="*/ 7185243 h 13705350"/>
              <a:gd name="T6" fmla="*/ 85391488 w 2841466"/>
              <a:gd name="T7" fmla="*/ 7185243 h 13705350"/>
              <a:gd name="T8" fmla="*/ 85621098 w 2841466"/>
              <a:gd name="T9" fmla="*/ 7145992 h 13705350"/>
              <a:gd name="T10" fmla="*/ 85644033 w 2841466"/>
              <a:gd name="T11" fmla="*/ 7083557 h 13705350"/>
              <a:gd name="T12" fmla="*/ 85391488 w 2841466"/>
              <a:gd name="T13" fmla="*/ 7040617 h 13705350"/>
              <a:gd name="T14" fmla="*/ 43564418 w 2841466"/>
              <a:gd name="T15" fmla="*/ 0 h 13705350"/>
              <a:gd name="T16" fmla="*/ 0 w 2841466"/>
              <a:gd name="T17" fmla="*/ 0 h 13705350"/>
              <a:gd name="T18" fmla="*/ 0 w 2841466"/>
              <a:gd name="T19" fmla="*/ 14225596 h 13705350"/>
              <a:gd name="T20" fmla="*/ 43564418 w 2841466"/>
              <a:gd name="T21" fmla="*/ 14225596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174" name="Title Placeholder 1">
            <a:extLst>
              <a:ext uri="{FF2B5EF4-FFF2-40B4-BE49-F238E27FC236}">
                <a16:creationId xmlns:a16="http://schemas.microsoft.com/office/drawing/2014/main" id="{0C5BCD2E-E949-7C29-86E1-14FB36AA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49" y="1173410"/>
            <a:ext cx="6199188" cy="156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15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Goal 2: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61C8BE-F442-E32A-4963-C2C4ACF9EE84}"/>
              </a:ext>
            </a:extLst>
          </p:cNvPr>
          <p:cNvCxnSpPr>
            <a:cxnSpLocks/>
          </p:cNvCxnSpPr>
          <p:nvPr/>
        </p:nvCxnSpPr>
        <p:spPr>
          <a:xfrm>
            <a:off x="505919" y="2825623"/>
            <a:ext cx="5113338" cy="0"/>
          </a:xfrm>
          <a:prstGeom prst="line">
            <a:avLst/>
          </a:prstGeom>
          <a:ln w="190500">
            <a:solidFill>
              <a:srgbClr val="9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195A535-C223-2D3E-2A65-FEC117D8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1" y="3248528"/>
            <a:ext cx="5751093" cy="86146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 a more proactive project development process to avoid, minimize and mitigate the impacts on utility facilities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6D83F1-F4F0-9E3B-253B-3B5C5F359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277" y="385011"/>
            <a:ext cx="8605712" cy="1294597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en-US" altLang="en-US" sz="60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Objectives:</a:t>
            </a:r>
            <a:endParaRPr lang="en-US" altLang="en-US" sz="5400" b="1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685800" indent="-6858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Develop pilot projects identification, conflict analysis, and resolution of utility impacts</a:t>
            </a:r>
          </a:p>
          <a:p>
            <a:pPr marL="685800" indent="-6858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Pilot the use of multi-duct installations in congested areas</a:t>
            </a:r>
          </a:p>
          <a:p>
            <a:pPr marL="685800" indent="-68580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Pilot digital utility as-builts on a few contracts for installation of DOT owned utility facilities</a:t>
            </a:r>
          </a:p>
          <a:p>
            <a:pPr marL="685800" indent="-685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4800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4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4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D67A02-550C-6F99-F51C-7DB4C507F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54871"/>
              </p:ext>
            </p:extLst>
          </p:nvPr>
        </p:nvGraphicFramePr>
        <p:xfrm>
          <a:off x="314325" y="2038350"/>
          <a:ext cx="17659350" cy="105774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4132">
                  <a:extLst>
                    <a:ext uri="{9D8B030D-6E8A-4147-A177-3AD203B41FA5}">
                      <a16:colId xmlns:a16="http://schemas.microsoft.com/office/drawing/2014/main" val="2717646532"/>
                    </a:ext>
                  </a:extLst>
                </a:gridCol>
                <a:gridCol w="8386643">
                  <a:extLst>
                    <a:ext uri="{9D8B030D-6E8A-4147-A177-3AD203B41FA5}">
                      <a16:colId xmlns:a16="http://schemas.microsoft.com/office/drawing/2014/main" val="4154592865"/>
                    </a:ext>
                  </a:extLst>
                </a:gridCol>
                <a:gridCol w="7648575">
                  <a:extLst>
                    <a:ext uri="{9D8B030D-6E8A-4147-A177-3AD203B41FA5}">
                      <a16:colId xmlns:a16="http://schemas.microsoft.com/office/drawing/2014/main" val="3686367937"/>
                    </a:ext>
                  </a:extLst>
                </a:gridCol>
              </a:tblGrid>
              <a:tr h="928353">
                <a:tc gridSpan="3">
                  <a:txBody>
                    <a:bodyPr/>
                    <a:lstStyle/>
                    <a:p>
                      <a:pPr marL="0" marR="0" lvl="0" indent="0" algn="l" defTabSz="13716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400" b="1" dirty="0">
                          <a:solidFill>
                            <a:schemeClr val="tx2"/>
                          </a:solidFill>
                          <a:latin typeface="Roboto Slab" pitchFamily="2" charset="0"/>
                          <a:cs typeface="Roboto Slab" pitchFamily="2" charset="0"/>
                        </a:rPr>
                        <a:t>Update the Utility Accommodation and Coordination Policy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06693"/>
                  </a:ext>
                </a:extLst>
              </a:tr>
              <a:tr h="7656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Goals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458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recommendations from utility research projects related to our utility policy.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07206"/>
                  </a:ext>
                </a:extLst>
              </a:tr>
              <a:tr h="171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 drafting policy changes.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Complete.  1</a:t>
                      </a:r>
                      <a:r>
                        <a:rPr lang="en-US" sz="32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draft of policy changes has been completed and has been reviewed by DOT staff.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51754"/>
                  </a:ext>
                </a:extLst>
              </a:tr>
              <a:tr h="19553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proposed policy changes with DOT leadership and begin review with external stakeholders.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On-track.  Continuing to review and reconcile comments received and prepare a revised draft for external review.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21372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Continue review of proposed policy changes with external stakeholders.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75134"/>
                  </a:ext>
                </a:extLst>
              </a:tr>
              <a:tr h="171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Submit policy changes for formal public review as part of the Executive Order 10 (Red Tape) Administrative Rule review process.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57842"/>
                  </a:ext>
                </a:extLst>
              </a:tr>
              <a:tr h="7656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Updated policy is finalized and published.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74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8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52A3A09A-E000-7A9E-56C8-8281E8D8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87537"/>
            <a:ext cx="17164050" cy="14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tx2"/>
                </a:solidFill>
                <a:latin typeface="Roboto Slab" pitchFamily="2" charset="0"/>
                <a:cs typeface="Roboto Slab" pitchFamily="2" charset="0"/>
              </a:rPr>
              <a:t>Summary of proposed policy changes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21EFDE4E-FFCF-654F-47A0-91CF64E4B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317485"/>
            <a:ext cx="17164050" cy="93534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600" dirty="0"/>
              <a:t>Utility as-builts required in electronic format</a:t>
            </a:r>
          </a:p>
          <a:p>
            <a:pPr eaLnBrk="1" hangingPunct="1">
              <a:defRPr/>
            </a:pPr>
            <a:r>
              <a:rPr lang="en-US" altLang="en-US" sz="5600" dirty="0"/>
              <a:t>10-day notice required for lane restrictions or closures</a:t>
            </a:r>
          </a:p>
          <a:p>
            <a:pPr eaLnBrk="1" hangingPunct="1">
              <a:defRPr/>
            </a:pPr>
            <a:r>
              <a:rPr lang="en-US" altLang="en-US" sz="5600" dirty="0"/>
              <a:t>Utilities must rework or remove unacceptable installations </a:t>
            </a:r>
          </a:p>
          <a:p>
            <a:pPr eaLnBrk="1" hangingPunct="1">
              <a:defRPr/>
            </a:pPr>
            <a:r>
              <a:rPr lang="en-US" altLang="en-US" sz="5600" dirty="0"/>
              <a:t>District must be notified when utility work is completed (provide opportunity to inspect and notify if work is non-compliant)</a:t>
            </a:r>
            <a:endParaRPr lang="en-US" altLang="en-US" sz="4000" dirty="0"/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5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4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52A3A09A-E000-7A9E-56C8-8281E8D8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87537"/>
            <a:ext cx="17164050" cy="14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tx2"/>
                </a:solidFill>
                <a:latin typeface="Roboto Slab" pitchFamily="2" charset="0"/>
                <a:cs typeface="Roboto Slab" pitchFamily="2" charset="0"/>
              </a:rPr>
              <a:t>Summary of proposed policy changes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21EFDE4E-FFCF-654F-47A0-91CF64E4B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317485"/>
            <a:ext cx="17164050" cy="93534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600" dirty="0"/>
              <a:t>Point 25 process updates</a:t>
            </a:r>
          </a:p>
          <a:p>
            <a:pPr lvl="1" eaLnBrk="1" hangingPunct="1">
              <a:defRPr/>
            </a:pPr>
            <a:r>
              <a:rPr lang="en-US" altLang="en-US" sz="4400" dirty="0"/>
              <a:t>Earlier notification of utilities (10% design/concept)</a:t>
            </a:r>
          </a:p>
          <a:p>
            <a:pPr lvl="1" eaLnBrk="1" hangingPunct="1">
              <a:defRPr/>
            </a:pPr>
            <a:r>
              <a:rPr lang="en-US" altLang="en-US" sz="4400" dirty="0"/>
              <a:t>Improved investigation to identify utilities in the project limits</a:t>
            </a:r>
          </a:p>
          <a:p>
            <a:pPr lvl="1" eaLnBrk="1" hangingPunct="1">
              <a:defRPr/>
            </a:pPr>
            <a:r>
              <a:rPr lang="en-US" altLang="en-US" sz="4400" dirty="0"/>
              <a:t>Utilities required to provide location information of their facilities within the project limits to help with conflict avoidance and mitigation</a:t>
            </a:r>
          </a:p>
          <a:p>
            <a:pPr lvl="1" eaLnBrk="1" hangingPunct="1">
              <a:defRPr/>
            </a:pPr>
            <a:r>
              <a:rPr lang="en-US" altLang="en-US" sz="4400" dirty="0"/>
              <a:t>Earlier plan submittal to utility companies (30% design / ROW impact buffer)</a:t>
            </a:r>
          </a:p>
          <a:p>
            <a:pPr lvl="1" eaLnBrk="1" hangingPunct="1">
              <a:defRPr/>
            </a:pPr>
            <a:r>
              <a:rPr lang="en-US" altLang="en-US" sz="4400" dirty="0"/>
              <a:t>Utilities required to review design conflicts with their facilities and provide one work plan (instead of two) but earlier in the process</a:t>
            </a:r>
          </a:p>
          <a:p>
            <a:pPr lvl="1" eaLnBrk="1" hangingPunct="1">
              <a:defRPr/>
            </a:pPr>
            <a:r>
              <a:rPr lang="en-US" altLang="en-US" sz="4400" dirty="0"/>
              <a:t>Non-compliance better defined as failure to: provide an acceptable work plan, adjust its facilities according to the accepted work plan, or otherwise follow the policy</a:t>
            </a:r>
          </a:p>
        </p:txBody>
      </p:sp>
    </p:spTree>
    <p:extLst>
      <p:ext uri="{BB962C8B-B14F-4D97-AF65-F5344CB8AC3E}">
        <p14:creationId xmlns:p14="http://schemas.microsoft.com/office/powerpoint/2010/main" val="84686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9C80-7DD1-1619-3C49-E432CE10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1802707"/>
            <a:ext cx="17791612" cy="1489133"/>
          </a:xfrm>
        </p:spPr>
        <p:txBody>
          <a:bodyPr/>
          <a:lstStyle/>
          <a:p>
            <a:r>
              <a:rPr lang="en-US" sz="6600" dirty="0">
                <a:solidFill>
                  <a:schemeClr val="tx2"/>
                </a:solidFill>
              </a:rPr>
              <a:t>Utility coordination | U events (proposed)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20D7-A38E-1158-FC51-3A1437D1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3291840"/>
            <a:ext cx="17791611" cy="9364921"/>
          </a:xfrm>
        </p:spPr>
        <p:txBody>
          <a:bodyPr/>
          <a:lstStyle/>
          <a:p>
            <a:r>
              <a:rPr lang="en-US" sz="4400" dirty="0"/>
              <a:t>U00 – Investigation (0-10% design completion)</a:t>
            </a:r>
          </a:p>
          <a:p>
            <a:r>
              <a:rPr lang="en-US" sz="4400" dirty="0"/>
              <a:t>U01 – Notification | Location data request (10% design completion) (60 days to provide)</a:t>
            </a:r>
          </a:p>
          <a:p>
            <a:r>
              <a:rPr lang="en-US" sz="4400" dirty="0"/>
              <a:t>U02 – Location verification (30 days to provide)</a:t>
            </a:r>
          </a:p>
          <a:p>
            <a:r>
              <a:rPr lang="en-US" sz="4400" dirty="0"/>
              <a:t>U03 – Preliminary plan submittal (30% design completion) (60 days to provide conflict review)</a:t>
            </a:r>
          </a:p>
          <a:p>
            <a:r>
              <a:rPr lang="en-US" sz="4400" dirty="0"/>
              <a:t>U04 – Semifinal plan submittal (60% design completion) (90 days to provide relocation work plan)</a:t>
            </a:r>
          </a:p>
          <a:p>
            <a:pPr lvl="1"/>
            <a:r>
              <a:rPr lang="en-US" sz="4400" dirty="0"/>
              <a:t>Final plan (if needed - significant changes to department plan)</a:t>
            </a:r>
          </a:p>
          <a:p>
            <a:r>
              <a:rPr lang="en-US" sz="4400" dirty="0"/>
              <a:t>U05 – Agreement (30-60% design completion)</a:t>
            </a:r>
          </a:p>
          <a:p>
            <a:r>
              <a:rPr lang="en-US" sz="4400" dirty="0"/>
              <a:t>U06 – Notice to proceed (after all approvals)</a:t>
            </a:r>
          </a:p>
          <a:p>
            <a:r>
              <a:rPr lang="en-US" sz="4400" dirty="0"/>
              <a:t>U07 – Utility bid attachment (relocation status in contract letting docs)</a:t>
            </a:r>
          </a:p>
          <a:p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2BC69-46A7-7D99-5AF4-815FB94FE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4CC96-9A47-4850-91F3-0280DF51BD3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00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8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D67A02-550C-6F99-F51C-7DB4C507F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345"/>
              </p:ext>
            </p:extLst>
          </p:nvPr>
        </p:nvGraphicFramePr>
        <p:xfrm>
          <a:off x="314325" y="2038350"/>
          <a:ext cx="17659350" cy="99235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4132">
                  <a:extLst>
                    <a:ext uri="{9D8B030D-6E8A-4147-A177-3AD203B41FA5}">
                      <a16:colId xmlns:a16="http://schemas.microsoft.com/office/drawing/2014/main" val="2717646532"/>
                    </a:ext>
                  </a:extLst>
                </a:gridCol>
                <a:gridCol w="8386643">
                  <a:extLst>
                    <a:ext uri="{9D8B030D-6E8A-4147-A177-3AD203B41FA5}">
                      <a16:colId xmlns:a16="http://schemas.microsoft.com/office/drawing/2014/main" val="4154592865"/>
                    </a:ext>
                  </a:extLst>
                </a:gridCol>
                <a:gridCol w="7648575">
                  <a:extLst>
                    <a:ext uri="{9D8B030D-6E8A-4147-A177-3AD203B41FA5}">
                      <a16:colId xmlns:a16="http://schemas.microsoft.com/office/drawing/2014/main" val="3686367937"/>
                    </a:ext>
                  </a:extLst>
                </a:gridCol>
              </a:tblGrid>
              <a:tr h="928353">
                <a:tc gridSpan="3">
                  <a:txBody>
                    <a:bodyPr/>
                    <a:lstStyle/>
                    <a:p>
                      <a:pPr marL="0" marR="0" lvl="0" indent="0" algn="l" defTabSz="13716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400" b="1" dirty="0">
                          <a:solidFill>
                            <a:schemeClr val="tx2"/>
                          </a:solidFill>
                          <a:latin typeface="Roboto Slab" pitchFamily="2" charset="0"/>
                          <a:cs typeface="Roboto Slab" pitchFamily="2" charset="0"/>
                        </a:rPr>
                        <a:t>Work with Iowa One-call to improve utility locates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06693"/>
                  </a:ext>
                </a:extLst>
              </a:tr>
              <a:tr h="7656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Goals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458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process used for locates of DOT-owned facilities to identify opportunities for improvement that can be applied more broadly to other types of utility locates.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Mostly complete.  Discussed with most of the Districts.  Targeting early Jan for completing the first round of review.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07206"/>
                  </a:ext>
                </a:extLst>
              </a:tr>
              <a:tr h="171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 input on proposed legislative changes to increase accountability for accurate and timely utility locates.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Complete.  Participated in discussions with legislators and stakeholders.  Provided comments on HF 2581.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51754"/>
                  </a:ext>
                </a:extLst>
              </a:tr>
              <a:tr h="19553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Engage with Iowa One-call to identify how we can work together to identify and implement improvements. 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21372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and distribute guidance for DOT staff and contractors about how to report non-responsive or inaccurate utility locate requests.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7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47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F7D370F4-713C-C0EC-374A-EB0D1D9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1414125"/>
            <a:ext cx="4114800" cy="4143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964F6B5A-479D-4741-A9FC-51D484867BD5}" type="slidenum">
              <a:rPr lang="en-US" altLang="en-US" sz="1725" b="1" smtClean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hangingPunct="1">
                <a:defRPr/>
              </a:pPr>
              <a:t>9</a:t>
            </a:fld>
            <a:endParaRPr lang="en-US" altLang="en-US" sz="1725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D67A02-550C-6F99-F51C-7DB4C507F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06794"/>
              </p:ext>
            </p:extLst>
          </p:nvPr>
        </p:nvGraphicFramePr>
        <p:xfrm>
          <a:off x="314325" y="2038350"/>
          <a:ext cx="17659350" cy="9364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4132">
                  <a:extLst>
                    <a:ext uri="{9D8B030D-6E8A-4147-A177-3AD203B41FA5}">
                      <a16:colId xmlns:a16="http://schemas.microsoft.com/office/drawing/2014/main" val="2717646532"/>
                    </a:ext>
                  </a:extLst>
                </a:gridCol>
                <a:gridCol w="8386643">
                  <a:extLst>
                    <a:ext uri="{9D8B030D-6E8A-4147-A177-3AD203B41FA5}">
                      <a16:colId xmlns:a16="http://schemas.microsoft.com/office/drawing/2014/main" val="4154592865"/>
                    </a:ext>
                  </a:extLst>
                </a:gridCol>
                <a:gridCol w="7648575">
                  <a:extLst>
                    <a:ext uri="{9D8B030D-6E8A-4147-A177-3AD203B41FA5}">
                      <a16:colId xmlns:a16="http://schemas.microsoft.com/office/drawing/2014/main" val="3686367937"/>
                    </a:ext>
                  </a:extLst>
                </a:gridCol>
              </a:tblGrid>
              <a:tr h="928353">
                <a:tc gridSpan="3">
                  <a:txBody>
                    <a:bodyPr/>
                    <a:lstStyle/>
                    <a:p>
                      <a:pPr marL="0" marR="0" lvl="0" indent="0" algn="l" defTabSz="13716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400" b="1" dirty="0">
                          <a:solidFill>
                            <a:schemeClr val="tx2"/>
                          </a:solidFill>
                          <a:latin typeface="Roboto Slab" pitchFamily="2" charset="0"/>
                          <a:cs typeface="Roboto Slab" pitchFamily="2" charset="0"/>
                        </a:rPr>
                        <a:t>Develop a utility construction conflict resolution process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06693"/>
                  </a:ext>
                </a:extLst>
              </a:tr>
              <a:tr h="7656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Goals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458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Prepare initial draft of a resolution process to address utility-related construction conflicts.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Complete.  Researched current practices in Iowa and other states.  Developed initial draft of process and reviewed with process improvement team.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007206"/>
                  </a:ext>
                </a:extLst>
              </a:tr>
              <a:tr h="17128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draft utility conflict resolution process with contractors and utility companies.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51754"/>
                  </a:ext>
                </a:extLst>
              </a:tr>
              <a:tr h="19553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Q3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Finalize and publish the utility conflict resolution process.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21372"/>
                  </a:ext>
                </a:extLst>
              </a:tr>
              <a:tr h="1360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Q4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Evaluate effectiveness of utility conflict resolution process by doing a de-brief of parties involved where the new process was used.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7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97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6804</TotalTime>
  <Words>1439</Words>
  <Application>Microsoft Office PowerPoint</Application>
  <PresentationFormat>Custom</PresentationFormat>
  <Paragraphs>193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PT Sans</vt:lpstr>
      <vt:lpstr>Roboto Slab</vt:lpstr>
      <vt:lpstr>Times New Roman</vt:lpstr>
      <vt:lpstr>1_Office Theme</vt:lpstr>
      <vt:lpstr>1_Custom Design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Utility coordination | U events (proposed)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Multi-duct installations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WOWOK</dc:creator>
  <cp:lastModifiedBy>Charlie Purcell</cp:lastModifiedBy>
  <cp:revision>1015</cp:revision>
  <cp:lastPrinted>2024-02-06T02:29:02Z</cp:lastPrinted>
  <dcterms:created xsi:type="dcterms:W3CDTF">2018-10-22T12:05:56Z</dcterms:created>
  <dcterms:modified xsi:type="dcterms:W3CDTF">2024-02-28T17:05:27Z</dcterms:modified>
</cp:coreProperties>
</file>