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2"/>
  </p:notesMasterIdLst>
  <p:handoutMasterIdLst>
    <p:handoutMasterId r:id="rId43"/>
  </p:handoutMasterIdLst>
  <p:sldIdLst>
    <p:sldId id="256" r:id="rId5"/>
    <p:sldId id="257" r:id="rId6"/>
    <p:sldId id="299" r:id="rId7"/>
    <p:sldId id="298" r:id="rId8"/>
    <p:sldId id="300" r:id="rId9"/>
    <p:sldId id="302" r:id="rId10"/>
    <p:sldId id="305" r:id="rId11"/>
    <p:sldId id="303" r:id="rId12"/>
    <p:sldId id="286" r:id="rId13"/>
    <p:sldId id="306" r:id="rId14"/>
    <p:sldId id="307" r:id="rId15"/>
    <p:sldId id="308" r:id="rId16"/>
    <p:sldId id="309" r:id="rId17"/>
    <p:sldId id="310" r:id="rId18"/>
    <p:sldId id="287" r:id="rId19"/>
    <p:sldId id="353" r:id="rId20"/>
    <p:sldId id="360" r:id="rId21"/>
    <p:sldId id="361" r:id="rId22"/>
    <p:sldId id="391" r:id="rId23"/>
    <p:sldId id="392" r:id="rId24"/>
    <p:sldId id="393" r:id="rId25"/>
    <p:sldId id="394" r:id="rId26"/>
    <p:sldId id="395" r:id="rId27"/>
    <p:sldId id="288" r:id="rId28"/>
    <p:sldId id="261" r:id="rId29"/>
    <p:sldId id="367" r:id="rId30"/>
    <p:sldId id="343" r:id="rId31"/>
    <p:sldId id="397" r:id="rId32"/>
    <p:sldId id="384" r:id="rId33"/>
    <p:sldId id="387" r:id="rId34"/>
    <p:sldId id="389" r:id="rId35"/>
    <p:sldId id="269" r:id="rId36"/>
    <p:sldId id="398" r:id="rId37"/>
    <p:sldId id="399" r:id="rId38"/>
    <p:sldId id="401" r:id="rId39"/>
    <p:sldId id="400" r:id="rId40"/>
    <p:sldId id="396" r:id="rId41"/>
  </p:sldIdLst>
  <p:sldSz cx="12192000" cy="6858000"/>
  <p:notesSz cx="6858000" cy="9144000"/>
  <p:embeddedFontLst>
    <p:embeddedFont>
      <p:font typeface="PT Sans" panose="020B0503020203020204" pitchFamily="34" charset="0"/>
      <p:regular r:id="rId44"/>
      <p:bold r:id="rId45"/>
      <p:italic r:id="rId46"/>
      <p:boldItalic r:id="rId47"/>
    </p:embeddedFont>
    <p:embeddedFont>
      <p:font typeface="Roboto Slab" pitchFamily="50" charset="0"/>
      <p:regular r:id="rId48"/>
      <p:bold r:id="rId49"/>
    </p:embeddedFont>
  </p:embeddedFont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11" autoAdjust="0"/>
    <p:restoredTop sz="70433" autoAdjust="0"/>
  </p:normalViewPr>
  <p:slideViewPr>
    <p:cSldViewPr snapToGrid="0">
      <p:cViewPr varScale="1">
        <p:scale>
          <a:sx n="54" d="100"/>
          <a:sy n="54" d="100"/>
        </p:scale>
        <p:origin x="93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tags" Target="tags/tag1.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2/5/2025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402385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3022453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83168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1835885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77958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8303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Electronic Permitting System (EPS)</a:t>
            </a:r>
          </a:p>
          <a:p>
            <a:r>
              <a:rPr lang="en-US" dirty="0"/>
              <a:t>PPMS (Masterworks)</a:t>
            </a:r>
          </a:p>
          <a:p>
            <a:r>
              <a:rPr lang="en-US" dirty="0"/>
              <a:t>Utility Task Force</a:t>
            </a:r>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3362403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 based application – allows users to:</a:t>
            </a:r>
          </a:p>
          <a:p>
            <a:pPr marL="171450" indent="-171450">
              <a:buFont typeface="Arial" panose="020B0604020202020204" pitchFamily="34" charset="0"/>
              <a:buChar char="•"/>
            </a:pPr>
            <a:r>
              <a:rPr lang="en-US" dirty="0"/>
              <a:t>Submit – edit – review requests for permits</a:t>
            </a:r>
          </a:p>
          <a:p>
            <a:pPr marL="171450" indent="-171450">
              <a:buFont typeface="Arial" panose="020B0604020202020204" pitchFamily="34" charset="0"/>
              <a:buChar char="•"/>
            </a:pPr>
            <a:r>
              <a:rPr lang="en-US" dirty="0"/>
              <a:t>Department audits and processes requests</a:t>
            </a:r>
          </a:p>
          <a:p>
            <a:pPr marL="171450" indent="-171450">
              <a:buFont typeface="Arial" panose="020B0604020202020204" pitchFamily="34" charset="0"/>
              <a:buChar char="•"/>
            </a:pPr>
            <a:r>
              <a:rPr lang="en-US" dirty="0"/>
              <a:t>Review – approve - issue</a:t>
            </a:r>
          </a:p>
          <a:p>
            <a:r>
              <a:rPr lang="en-US" dirty="0"/>
              <a:t>How to find the utility permit page…</a:t>
            </a:r>
          </a:p>
          <a:p>
            <a:pPr marL="171450" indent="-171450">
              <a:buFont typeface="Arial" panose="020B0604020202020204" pitchFamily="34" charset="0"/>
              <a:buChar char="•"/>
            </a:pPr>
            <a:r>
              <a:rPr lang="en-US" dirty="0"/>
              <a:t>A-Z index </a:t>
            </a:r>
          </a:p>
          <a:p>
            <a:pPr marL="171450" indent="-171450">
              <a:buFont typeface="Arial" panose="020B0604020202020204" pitchFamily="34" charset="0"/>
              <a:buChar char="•"/>
            </a:pPr>
            <a:r>
              <a:rPr lang="en-US" dirty="0"/>
              <a:t>Search utility or utility permits to get to our website that contains the link</a:t>
            </a:r>
          </a:p>
          <a:p>
            <a:pPr marL="171450" indent="-171450">
              <a:buFont typeface="Arial" panose="020B0604020202020204" pitchFamily="34" charset="0"/>
              <a:buChar char="•"/>
            </a:pPr>
            <a:r>
              <a:rPr lang="en-US" dirty="0"/>
              <a:t>Bookmark the utility coordination &amp; accommodation web page</a:t>
            </a:r>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745847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steps to the permit request</a:t>
            </a:r>
          </a:p>
          <a:p>
            <a:pPr marL="171450" indent="-171450">
              <a:buFont typeface="Arial" panose="020B0604020202020204" pitchFamily="34" charset="0"/>
              <a:buChar char="•"/>
            </a:pPr>
            <a:r>
              <a:rPr lang="en-US" b="0" i="0" dirty="0">
                <a:solidFill>
                  <a:srgbClr val="313537"/>
                </a:solidFill>
                <a:effectLst/>
                <a:latin typeface="Arial" panose="020B0604020202020204" pitchFamily="34" charset="0"/>
              </a:rPr>
              <a:t>1 &amp; 2 by the applicant </a:t>
            </a:r>
          </a:p>
          <a:p>
            <a:pPr marL="171450" indent="-171450">
              <a:buFont typeface="Arial" panose="020B0604020202020204" pitchFamily="34" charset="0"/>
              <a:buChar char="•"/>
            </a:pPr>
            <a:r>
              <a:rPr lang="en-US" b="0" i="0" dirty="0">
                <a:solidFill>
                  <a:srgbClr val="313537"/>
                </a:solidFill>
                <a:effectLst/>
                <a:latin typeface="Arial" panose="020B0604020202020204" pitchFamily="34" charset="0"/>
              </a:rPr>
              <a:t>3 by DOT representative - EOT</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2274277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4221962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example – set the criteria</a:t>
            </a:r>
          </a:p>
          <a:p>
            <a:pPr marL="171450" indent="-171450">
              <a:buFont typeface="Arial" panose="020B0604020202020204" pitchFamily="34" charset="0"/>
              <a:buChar char="•"/>
            </a:pPr>
            <a:r>
              <a:rPr lang="en-US" dirty="0"/>
              <a:t>Utilities present – impacted</a:t>
            </a:r>
          </a:p>
          <a:p>
            <a:pPr marL="171450" indent="-171450">
              <a:buFont typeface="Arial" panose="020B0604020202020204" pitchFamily="34" charset="0"/>
              <a:buChar char="•"/>
            </a:pPr>
            <a:r>
              <a:rPr lang="en-US" dirty="0"/>
              <a:t>Process we’ll follow</a:t>
            </a:r>
          </a:p>
          <a:p>
            <a:pPr marL="171450" indent="-171450">
              <a:buFont typeface="Arial" panose="020B0604020202020204" pitchFamily="34" charset="0"/>
              <a:buChar char="•"/>
            </a:pPr>
            <a:r>
              <a:rPr lang="en-US" dirty="0"/>
              <a:t>Utility coordination set to ACTIVE</a:t>
            </a:r>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37838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 new (old) format for meetings </a:t>
            </a:r>
          </a:p>
          <a:p>
            <a:r>
              <a:rPr lang="en-US" dirty="0"/>
              <a:t>Agenda</a:t>
            </a:r>
          </a:p>
          <a:p>
            <a:r>
              <a:rPr lang="en-US" dirty="0"/>
              <a:t>Housekeeping – restrooms – exits – participate</a:t>
            </a:r>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180641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(invite) utility companies to the project</a:t>
            </a:r>
          </a:p>
          <a:p>
            <a:r>
              <a:rPr lang="en-US" dirty="0"/>
              <a:t>Company Group – Main company</a:t>
            </a:r>
          </a:p>
          <a:p>
            <a:r>
              <a:rPr lang="en-US" dirty="0"/>
              <a:t>Company – includes type of utility</a:t>
            </a:r>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925061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1743850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Created in response to increasing instances and impacts of project delays and increased costs associated with utility conflicts.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Emerged from utility training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rPr>
              <a:t>And utility related research projects </a:t>
            </a:r>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3954018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sz="900" dirty="0"/>
              <a:t>Identify - Whiteboard exercise w/ sticky notes</a:t>
            </a:r>
          </a:p>
          <a:p>
            <a:pPr eaLnBrk="1" hangingPunct="1">
              <a:defRPr/>
            </a:pPr>
            <a:r>
              <a:rPr lang="en-US" altLang="en-US" sz="900" dirty="0"/>
              <a:t>Address – sort by topic or likeness – root cause analysis</a:t>
            </a:r>
          </a:p>
          <a:p>
            <a:pPr eaLnBrk="1" hangingPunct="1">
              <a:defRPr/>
            </a:pPr>
            <a:r>
              <a:rPr lang="en-US" sz="900" dirty="0">
                <a:ea typeface="Calibri" panose="020F0502020204030204" pitchFamily="34" charset="0"/>
                <a:cs typeface="Times New Roman" panose="02020603050405020304" pitchFamily="18" charset="0"/>
              </a:rPr>
              <a:t>Top16 - </a:t>
            </a:r>
            <a:r>
              <a:rPr lang="en-US" sz="900" b="1" dirty="0">
                <a:ea typeface="Calibri" panose="020F0502020204030204" pitchFamily="34" charset="0"/>
                <a:cs typeface="Times New Roman" panose="02020603050405020304" pitchFamily="18" charset="0"/>
              </a:rPr>
              <a:t>greatest impact </a:t>
            </a:r>
            <a:r>
              <a:rPr lang="en-US" sz="900" dirty="0">
                <a:ea typeface="Calibri" panose="020F0502020204030204" pitchFamily="34" charset="0"/>
                <a:cs typeface="Times New Roman" panose="02020603050405020304" pitchFamily="18" charset="0"/>
              </a:rPr>
              <a:t>to improvement</a:t>
            </a:r>
          </a:p>
          <a:p>
            <a:pPr eaLnBrk="1" hangingPunct="1">
              <a:defRPr/>
            </a:pPr>
            <a:r>
              <a:rPr lang="en-US" sz="900" dirty="0">
                <a:ea typeface="Calibri" panose="020F0502020204030204" pitchFamily="34" charset="0"/>
                <a:cs typeface="Times New Roman" panose="02020603050405020304" pitchFamily="18" charset="0"/>
              </a:rPr>
              <a:t>Similarities allowed us to combine items &amp; group into 2 main goals</a:t>
            </a:r>
          </a:p>
          <a:p>
            <a:pPr eaLnBrk="1" hangingPunct="1">
              <a:defRPr/>
            </a:pPr>
            <a:r>
              <a:rPr lang="en-US" sz="900" dirty="0">
                <a:ea typeface="Calibri" panose="020F0502020204030204" pitchFamily="34" charset="0"/>
                <a:cs typeface="Times New Roman" panose="02020603050405020304" pitchFamily="18" charset="0"/>
              </a:rPr>
              <a:t>Hear more about this after the morning break</a:t>
            </a:r>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1078992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F904D69-DAF7-806D-B3DA-9628F440F3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ECC538C-6E19-0D38-FD3E-1B571101E5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endParaRPr lang="en-US" dirty="0">
              <a:latin typeface="Calibri" panose="020F0502020204030204" pitchFamily="34" charset="0"/>
              <a:ea typeface="Times New Roman" panose="02020603050405020304" pitchFamily="18" charset="0"/>
              <a:cs typeface="Calibri" panose="020F0502020204030204" pitchFamily="34" charset="0"/>
            </a:endParaRPr>
          </a:p>
        </p:txBody>
      </p:sp>
      <p:sp>
        <p:nvSpPr>
          <p:cNvPr id="14340" name="Slide Number Placeholder 3">
            <a:extLst>
              <a:ext uri="{FF2B5EF4-FFF2-40B4-BE49-F238E27FC236}">
                <a16:creationId xmlns:a16="http://schemas.microsoft.com/office/drawing/2014/main" id="{EBDE31EA-77E1-04C3-E18D-03699713F5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fld id="{CFFD0DA5-F350-4EC9-B5C8-801B515419C1}" type="slidenum">
              <a:rPr lang="en-US" altLang="en-US" smtClean="0"/>
              <a:pPr/>
              <a:t>26</a:t>
            </a:fld>
            <a:endParaRPr lang="en-US" altLang="en-US" dirty="0"/>
          </a:p>
        </p:txBody>
      </p:sp>
    </p:spTree>
    <p:extLst>
      <p:ext uri="{BB962C8B-B14F-4D97-AF65-F5344CB8AC3E}">
        <p14:creationId xmlns:p14="http://schemas.microsoft.com/office/powerpoint/2010/main" val="538278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F904D69-DAF7-806D-B3DA-9628F440F3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ECC538C-6E19-0D38-FD3E-1B571101E5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a:defRPr/>
            </a:pPr>
            <a:endParaRPr lang="en-US" dirty="0">
              <a:latin typeface="Calibri" panose="020F0502020204030204" pitchFamily="34" charset="0"/>
              <a:ea typeface="Times New Roman" panose="02020603050405020304" pitchFamily="18" charset="0"/>
              <a:cs typeface="Calibri" panose="020F0502020204030204" pitchFamily="34" charset="0"/>
            </a:endParaRPr>
          </a:p>
        </p:txBody>
      </p:sp>
      <p:sp>
        <p:nvSpPr>
          <p:cNvPr id="14340" name="Slide Number Placeholder 3">
            <a:extLst>
              <a:ext uri="{FF2B5EF4-FFF2-40B4-BE49-F238E27FC236}">
                <a16:creationId xmlns:a16="http://schemas.microsoft.com/office/drawing/2014/main" id="{EBDE31EA-77E1-04C3-E18D-03699713F5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fld id="{CFFD0DA5-F350-4EC9-B5C8-801B515419C1}" type="slidenum">
              <a:rPr lang="en-US" altLang="en-US" smtClean="0"/>
              <a:pPr/>
              <a:t>27</a:t>
            </a:fld>
            <a:endParaRPr lang="en-US" altLang="en-US" dirty="0"/>
          </a:p>
        </p:txBody>
      </p:sp>
    </p:spTree>
    <p:extLst>
      <p:ext uri="{BB962C8B-B14F-4D97-AF65-F5344CB8AC3E}">
        <p14:creationId xmlns:p14="http://schemas.microsoft.com/office/powerpoint/2010/main" val="1334040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3421205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29</a:t>
            </a:fld>
            <a:endParaRPr lang="en-US" dirty="0"/>
          </a:p>
        </p:txBody>
      </p:sp>
    </p:spTree>
    <p:extLst>
      <p:ext uri="{BB962C8B-B14F-4D97-AF65-F5344CB8AC3E}">
        <p14:creationId xmlns:p14="http://schemas.microsoft.com/office/powerpoint/2010/main" val="3391365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30</a:t>
            </a:fld>
            <a:endParaRPr lang="en-US" dirty="0"/>
          </a:p>
        </p:txBody>
      </p:sp>
    </p:spTree>
    <p:extLst>
      <p:ext uri="{BB962C8B-B14F-4D97-AF65-F5344CB8AC3E}">
        <p14:creationId xmlns:p14="http://schemas.microsoft.com/office/powerpoint/2010/main" val="3541850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dirty="0"/>
          </a:p>
        </p:txBody>
      </p:sp>
    </p:spTree>
    <p:extLst>
      <p:ext uri="{BB962C8B-B14F-4D97-AF65-F5344CB8AC3E}">
        <p14:creationId xmlns:p14="http://schemas.microsoft.com/office/powerpoint/2010/main" val="236506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Utility Program – from accommodation &amp; permitting to project development &amp; relocations</a:t>
            </a:r>
          </a:p>
          <a:p>
            <a:r>
              <a:rPr lang="en-US" dirty="0"/>
              <a:t>Team – staff from various offices &amp;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Plays a major role in assisting to manage the assets in the public rights of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look at some of the major players…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695091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rtl="0" fontAlgn="t">
              <a:spcBef>
                <a:spcPts val="0"/>
              </a:spcBef>
              <a:spcAft>
                <a:spcPts val="0"/>
              </a:spcAft>
            </a:pPr>
            <a:r>
              <a:rPr lang="en-US" sz="1800" b="0" i="0" dirty="0">
                <a:solidFill>
                  <a:srgbClr val="000000"/>
                </a:solidFill>
                <a:effectLst/>
                <a:latin typeface="PT Sans" panose="020B0503020203020204" pitchFamily="34" charset="0"/>
              </a:rPr>
              <a:t>8:30am - Check-in / Networking</a:t>
            </a:r>
          </a:p>
          <a:p>
            <a:pPr marL="0" marR="0" rtl="0" fontAlgn="t">
              <a:spcBef>
                <a:spcPts val="0"/>
              </a:spcBef>
              <a:spcAft>
                <a:spcPts val="0"/>
              </a:spcAft>
            </a:pPr>
            <a:r>
              <a:rPr lang="en-US" sz="1800" dirty="0">
                <a:effectLst/>
                <a:latin typeface="PT Sans" panose="020B0503020203020204" pitchFamily="34" charset="0"/>
              </a:rPr>
              <a:t>9am - Welcome &amp; Introductions</a:t>
            </a:r>
          </a:p>
          <a:p>
            <a:pPr marL="285750" marR="0" indent="-285750" rtl="0" fontAlgn="t">
              <a:spcBef>
                <a:spcPts val="0"/>
              </a:spcBef>
              <a:spcAft>
                <a:spcPts val="0"/>
              </a:spcAft>
              <a:buFont typeface="Arial" panose="020B0604020202020204" pitchFamily="34" charset="0"/>
              <a:buChar char="•"/>
            </a:pPr>
            <a:r>
              <a:rPr lang="en-US" sz="1800" dirty="0">
                <a:effectLst/>
                <a:latin typeface="PT Sans" panose="020B0503020203020204" pitchFamily="34" charset="0"/>
              </a:rPr>
              <a:t>Utility Program Updates &amp; Overview</a:t>
            </a:r>
          </a:p>
          <a:p>
            <a:pPr marL="285750" marR="0" indent="-285750" rtl="0" fontAlgn="t">
              <a:spcBef>
                <a:spcPts val="0"/>
              </a:spcBef>
              <a:spcAft>
                <a:spcPts val="0"/>
              </a:spcAft>
              <a:buFont typeface="Arial" panose="020B0604020202020204" pitchFamily="34" charset="0"/>
              <a:buChar char="•"/>
            </a:pPr>
            <a:r>
              <a:rPr lang="en-US" sz="1800" dirty="0">
                <a:effectLst/>
                <a:latin typeface="PT Sans" panose="020B0503020203020204" pitchFamily="34" charset="0"/>
              </a:rPr>
              <a:t>Agreements &amp; Permitting | Roundtable</a:t>
            </a:r>
          </a:p>
          <a:p>
            <a:pPr marL="0" marR="0" indent="0" rtl="0" fontAlgn="t">
              <a:spcBef>
                <a:spcPts val="0"/>
              </a:spcBef>
              <a:spcAft>
                <a:spcPts val="0"/>
              </a:spcAft>
              <a:buFont typeface="Arial" panose="020B0604020202020204" pitchFamily="34" charset="0"/>
              <a:buNone/>
            </a:pPr>
            <a:r>
              <a:rPr lang="en-US" sz="1800" dirty="0">
                <a:effectLst/>
                <a:latin typeface="PT Sans" panose="020B0503020203020204" pitchFamily="34" charset="0"/>
              </a:rPr>
              <a:t>5-Year Program &amp; Projects in District</a:t>
            </a:r>
          </a:p>
          <a:p>
            <a:pPr marL="0" marR="0" rtl="0" fontAlgn="t">
              <a:spcBef>
                <a:spcPts val="0"/>
              </a:spcBef>
              <a:spcAft>
                <a:spcPts val="0"/>
              </a:spcAft>
            </a:pPr>
            <a:r>
              <a:rPr lang="en-US" sz="1800" dirty="0">
                <a:effectLst/>
                <a:latin typeface="PT Sans" panose="020B0503020203020204" pitchFamily="34" charset="0"/>
              </a:rPr>
              <a:t>Q &amp; A</a:t>
            </a:r>
          </a:p>
          <a:p>
            <a:pPr marL="0" marR="0" rtl="0" fontAlgn="t">
              <a:spcBef>
                <a:spcPts val="0"/>
              </a:spcBef>
              <a:spcAft>
                <a:spcPts val="0"/>
              </a:spcAft>
            </a:pPr>
            <a:r>
              <a:rPr lang="en-US" sz="1800" b="0" i="0" dirty="0">
                <a:solidFill>
                  <a:srgbClr val="000000"/>
                </a:solidFill>
                <a:effectLst/>
                <a:latin typeface="PT Sans" panose="020B0503020203020204" pitchFamily="34" charset="0"/>
              </a:rPr>
              <a:t>Noon - Adjourn</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33</a:t>
            </a:fld>
            <a:endParaRPr lang="en-US" dirty="0"/>
          </a:p>
        </p:txBody>
      </p:sp>
    </p:spTree>
    <p:extLst>
      <p:ext uri="{BB962C8B-B14F-4D97-AF65-F5344CB8AC3E}">
        <p14:creationId xmlns:p14="http://schemas.microsoft.com/office/powerpoint/2010/main" val="1306689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37</a:t>
            </a:fld>
            <a:endParaRPr lang="en-US" dirty="0"/>
          </a:p>
        </p:txBody>
      </p:sp>
    </p:spTree>
    <p:extLst>
      <p:ext uri="{BB962C8B-B14F-4D97-AF65-F5344CB8AC3E}">
        <p14:creationId xmlns:p14="http://schemas.microsoft.com/office/powerpoint/2010/main" val="2960625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leadership from the central office</a:t>
            </a: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103854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ROW Utilities Section team</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74663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and field staff team</a:t>
            </a:r>
          </a:p>
          <a:p>
            <a:r>
              <a:rPr lang="en-US" dirty="0"/>
              <a:t>The people are the boots on the ground for the utility program…</a:t>
            </a:r>
          </a:p>
          <a:p>
            <a:r>
              <a:rPr lang="en-US" dirty="0"/>
              <a:t>RCEs – key in coordinating work with DOT contractor for utility relocation work not yet complete</a:t>
            </a:r>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317332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and often is the key to successful utility coordination.</a:t>
            </a:r>
          </a:p>
          <a:p>
            <a:r>
              <a:rPr lang="en-US" dirty="0"/>
              <a:t>Improved utility investigation (UI) is where we’re headed.</a:t>
            </a:r>
          </a:p>
          <a:p>
            <a:pPr marL="171450" indent="-171450">
              <a:buFont typeface="Arial" panose="020B0604020202020204" pitchFamily="34" charset="0"/>
              <a:buChar char="•"/>
            </a:pPr>
            <a:r>
              <a:rPr lang="en-US" dirty="0"/>
              <a:t>UI should be an iterative component to project development</a:t>
            </a:r>
          </a:p>
          <a:p>
            <a:pPr marL="171450" indent="-171450">
              <a:buFont typeface="Arial" panose="020B0604020202020204" pitchFamily="34" charset="0"/>
              <a:buChar char="•"/>
            </a:pPr>
            <a:r>
              <a:rPr lang="en-US" dirty="0"/>
              <a:t>Begins in survey with an assessment of what the current situation is</a:t>
            </a:r>
          </a:p>
          <a:p>
            <a:pPr marL="171450" indent="-171450">
              <a:buFont typeface="Arial" panose="020B0604020202020204" pitchFamily="34" charset="0"/>
              <a:buChar char="•"/>
            </a:pPr>
            <a:r>
              <a:rPr lang="en-US" dirty="0"/>
              <a:t>As the project develops, we should evaluate critical areas and request more data as needed</a:t>
            </a:r>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3183042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Improved communication with stakeholders</a:t>
            </a:r>
          </a:p>
          <a:p>
            <a:pPr marL="171450" indent="-171450">
              <a:buFont typeface="Arial" panose="020B0604020202020204" pitchFamily="34" charset="0"/>
              <a:buChar char="•"/>
            </a:pPr>
            <a:r>
              <a:rPr lang="en-US" dirty="0"/>
              <a:t>UPdate newsletter created</a:t>
            </a:r>
          </a:p>
          <a:p>
            <a:pPr marL="171450" indent="-171450">
              <a:buFont typeface="Arial" panose="020B0604020202020204" pitchFamily="34" charset="0"/>
              <a:buChar char="•"/>
            </a:pPr>
            <a:r>
              <a:rPr lang="en-US" dirty="0"/>
              <a:t>2 examples shown here</a:t>
            </a:r>
          </a:p>
          <a:p>
            <a:pPr marL="628650" lvl="1" indent="-171450">
              <a:buFont typeface="Arial" panose="020B0604020202020204" pitchFamily="34" charset="0"/>
              <a:buChar char="•"/>
            </a:pPr>
            <a:r>
              <a:rPr lang="en-US" dirty="0"/>
              <a:t>Welcome notice</a:t>
            </a:r>
          </a:p>
          <a:p>
            <a:pPr marL="628650" lvl="1" indent="-171450">
              <a:buFont typeface="Arial" panose="020B0604020202020204" pitchFamily="34" charset="0"/>
              <a:buChar char="•"/>
            </a:pPr>
            <a:r>
              <a:rPr lang="en-US" dirty="0"/>
              <a:t>Chapter 115 notice(s) – several have been 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Sent to all utility contacts in Masterworks as a starting point</a:t>
            </a:r>
          </a:p>
          <a:p>
            <a:pPr marL="171450" lvl="0" indent="-171450">
              <a:buFont typeface="Arial" panose="020B0604020202020204" pitchFamily="34" charset="0"/>
              <a:buChar char="•"/>
            </a:pPr>
            <a:r>
              <a:rPr lang="en-US" dirty="0"/>
              <a:t>Govdelivery – subscribers can add/remove themselves from the list</a:t>
            </a:r>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237030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121090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5644884" y="309308"/>
            <a:ext cx="903803" cy="12193581"/>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1005840" y="1920240"/>
            <a:ext cx="10147936" cy="3752963"/>
          </a:xfrm>
          <a:prstGeom prst="rect">
            <a:avLst/>
          </a:prstGeom>
        </p:spPr>
        <p:txBody>
          <a:bodyPr/>
          <a:lstStyle>
            <a:lvl1pPr marL="285750" indent="-285750">
              <a:lnSpc>
                <a:spcPct val="100000"/>
              </a:lnSpc>
              <a:spcBef>
                <a:spcPts val="1200"/>
              </a:spcBef>
              <a:spcAft>
                <a:spcPts val="0"/>
              </a:spcAft>
              <a:buFont typeface="Arial" panose="020B0604020202020204" pitchFamily="34" charset="0"/>
              <a:buChar char="•"/>
              <a:defRPr sz="1800" spc="50" baseline="0">
                <a:solidFill>
                  <a:schemeClr val="tx1"/>
                </a:solidFill>
                <a:latin typeface="Calibri" panose="020F0502020204030204" pitchFamily="34" charset="0"/>
                <a:cs typeface="Calibri" panose="020F0502020204030204" pitchFamily="34" charset="0"/>
              </a:defRPr>
            </a:lvl1pPr>
            <a:lvl2pPr marL="569913" indent="-225425">
              <a:spcBef>
                <a:spcPts val="600"/>
              </a:spcBef>
              <a:spcAft>
                <a:spcPts val="0"/>
              </a:spcAft>
              <a:buFont typeface="Arial" panose="020B0604020202020204" pitchFamily="34" charset="0"/>
              <a:buChar char="•"/>
              <a:defRPr sz="1600">
                <a:latin typeface="Calibri" panose="020F0502020204030204" pitchFamily="34" charset="0"/>
                <a:cs typeface="Calibri" panose="020F0502020204030204" pitchFamily="34" charset="0"/>
              </a:defRPr>
            </a:lvl2pPr>
            <a:lvl3pPr marL="801688" indent="-231775">
              <a:spcBef>
                <a:spcPts val="600"/>
              </a:spcBef>
              <a:spcAft>
                <a:spcPts val="0"/>
              </a:spcAft>
              <a:buFont typeface="Arial" panose="020B0604020202020204" pitchFamily="34" charset="0"/>
              <a:buChar char="•"/>
              <a:defRPr sz="14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1005840" y="1005840"/>
            <a:ext cx="10147935" cy="574222"/>
          </a:xfrm>
          <a:prstGeom prst="rect">
            <a:avLst/>
          </a:prstGeom>
        </p:spPr>
        <p:txBody>
          <a:bodyPr anchor="b"/>
          <a:lstStyle>
            <a:lvl1pPr marL="0" indent="0">
              <a:buNone/>
              <a:defRPr sz="3200" b="1" spc="50"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504826" y="631627"/>
            <a:ext cx="11182347"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503212" y="6356350"/>
            <a:ext cx="3249922"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150" baseline="0" dirty="0">
                <a:latin typeface="Calibri" panose="020F0502020204030204" pitchFamily="34" charset="0"/>
                <a:cs typeface="Calibri" panose="020F0502020204030204" pitchFamily="34" charset="0"/>
              </a:rPr>
              <a:t>2025 Annual Utility Meetings</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10510344" y="6356350"/>
            <a:ext cx="1178419"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pc="150" baseline="0" smtClean="0">
                <a:latin typeface="Calibri" panose="020F0502020204030204" pitchFamily="34" charset="0"/>
                <a:cs typeface="Calibri" panose="020F0502020204030204" pitchFamily="34" charset="0"/>
              </a:rPr>
              <a:pPr/>
              <a:t>‹#›</a:t>
            </a:fld>
            <a:endParaRPr lang="en-US" spc="150"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15"/>
          <p:cNvSpPr>
            <a:spLocks noGrp="1"/>
          </p:cNvSpPr>
          <p:nvPr>
            <p:ph type="pic" sz="quarter" idx="10"/>
          </p:nvPr>
        </p:nvSpPr>
        <p:spPr>
          <a:xfrm>
            <a:off x="0" y="0"/>
            <a:ext cx="12192000" cy="6858000"/>
          </a:xfrm>
          <a:prstGeom prst="rect">
            <a:avLst/>
          </a:prstGeom>
          <a:solidFill>
            <a:schemeClr val="accent3">
              <a:lumMod val="20000"/>
              <a:lumOff val="80000"/>
            </a:schemeClr>
          </a:solidFill>
        </p:spPr>
      </p:sp>
    </p:spTree>
    <p:extLst>
      <p:ext uri="{BB962C8B-B14F-4D97-AF65-F5344CB8AC3E}">
        <p14:creationId xmlns:p14="http://schemas.microsoft.com/office/powerpoint/2010/main" val="401562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4687613" y="0"/>
            <a:ext cx="7504387"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B664FB46-1C0D-83F3-05F9-7041C7EE16E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4687613" y="0"/>
            <a:ext cx="750411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54BEAE93-54CB-8FB0-EAF0-E5A25D170A6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4687613" y="0"/>
            <a:ext cx="75041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4687888"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89155848-0C99-1042-B0B6-08480A00FF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4687613" y="0"/>
            <a:ext cx="750411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1134132" y="4514193"/>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1134132" y="3876024"/>
            <a:ext cx="2419349" cy="4687613"/>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4687612" y="0"/>
            <a:ext cx="7504112"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227FC624-D4D1-9AFF-63B9-78F4572A1E7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32596" y="137323"/>
            <a:ext cx="1908166" cy="478632"/>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10510344" y="6356350"/>
            <a:ext cx="1178419" cy="365125"/>
          </a:xfrm>
          <a:prstGeom prst="rect">
            <a:avLst/>
          </a:prstGeom>
        </p:spPr>
        <p:txBody>
          <a:bodyPr lIns="0" rIns="0" anchor="b"/>
          <a:lstStyle>
            <a:lvl1pPr algn="r">
              <a:defRPr sz="800" spc="150"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54E74DE-D9A6-8BE3-B8A9-4AACD9ABFA1F}"/>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9982200" y="136525"/>
            <a:ext cx="1914529" cy="480228"/>
          </a:xfrm>
          <a:prstGeom prst="rect">
            <a:avLst/>
          </a:prstGeom>
        </p:spPr>
      </p:pic>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503212" y="6356350"/>
            <a:ext cx="2921475" cy="365125"/>
          </a:xfrm>
          <a:prstGeom prst="rect">
            <a:avLst/>
          </a:prstGeom>
        </p:spPr>
        <p:txBody>
          <a:bodyPr lIns="0" rIns="0" anchor="ctr"/>
          <a:lstStyle>
            <a:lvl1pPr algn="l">
              <a:defRPr sz="800" spc="150"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10510344" y="6356350"/>
            <a:ext cx="1178419" cy="365125"/>
          </a:xfrm>
          <a:prstGeom prst="rect">
            <a:avLst/>
          </a:prstGeom>
        </p:spPr>
        <p:txBody>
          <a:bodyPr lIns="0" rIns="0" anchor="ctr"/>
          <a:lstStyle>
            <a:lvl1pPr algn="r">
              <a:defRPr sz="800" spc="150"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 id="214748368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eps.iowadot.gov/" TargetMode="External"/><Relationship Id="rId2" Type="http://schemas.openxmlformats.org/officeDocument/2006/relationships/hyperlink" Target="https://utilities.iowadot.gov/Annual%20Util%20Mtg%202023/" TargetMode="External"/><Relationship Id="rId1" Type="http://schemas.openxmlformats.org/officeDocument/2006/relationships/slideLayout" Target="../slideLayouts/slideLayout1.xml"/><Relationship Id="rId5" Type="http://schemas.openxmlformats.org/officeDocument/2006/relationships/hyperlink" Target="https://www.iowa.gov/subscribe" TargetMode="External"/><Relationship Id="rId4" Type="http://schemas.openxmlformats.org/officeDocument/2006/relationships/hyperlink" Target="https://iowadot.gov/rightofway/Utility-Accommodation-and-Coordina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sv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29">
            <a:extLst>
              <a:ext uri="{FF2B5EF4-FFF2-40B4-BE49-F238E27FC236}">
                <a16:creationId xmlns:a16="http://schemas.microsoft.com/office/drawing/2014/main" id="{71399701-353F-22EB-42A6-506D7450D4E2}"/>
              </a:ext>
            </a:extLst>
          </p:cNvPr>
          <p:cNvPicPr>
            <a:picLocks noChangeAspect="1"/>
          </p:cNvPicPr>
          <p:nvPr/>
        </p:nvPicPr>
        <p:blipFill rotWithShape="1">
          <a:blip r:embed="rId4" cstate="screen">
            <a:alphaModFix amt="64000"/>
            <a:extLst>
              <a:ext uri="{28A0092B-C50C-407E-A947-70E740481C1C}">
                <a14:useLocalDpi xmlns:a14="http://schemas.microsoft.com/office/drawing/2010/main" val="0"/>
              </a:ext>
            </a:extLst>
          </a:blip>
          <a:srcRect/>
          <a:stretch/>
        </p:blipFill>
        <p:spPr>
          <a:xfrm>
            <a:off x="-31502" y="-20577"/>
            <a:ext cx="12223502" cy="6710345"/>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23348" y="3428999"/>
            <a:ext cx="12215347" cy="3274415"/>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dirty="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23349" y="4354548"/>
            <a:ext cx="12215348" cy="64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4400" b="1" dirty="0">
                <a:solidFill>
                  <a:schemeClr val="bg1"/>
                </a:solidFill>
                <a:latin typeface="+mj-lt"/>
                <a:ea typeface="Roboto Slab" pitchFamily="2" charset="0"/>
                <a:cs typeface="Roboto Slab" pitchFamily="2" charset="0"/>
              </a:rPr>
              <a:t>2025 Annual Utility Meeting</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5195" y="5077839"/>
            <a:ext cx="12215347" cy="48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Bef>
                <a:spcPts val="2000"/>
              </a:spcBef>
              <a:buFont typeface="Arial" panose="020B0604020202020204" pitchFamily="34" charset="0"/>
              <a:buNone/>
            </a:pPr>
            <a:r>
              <a:rPr lang="en-US" altLang="en-US" sz="2800" b="1" dirty="0">
                <a:solidFill>
                  <a:schemeClr val="bg1"/>
                </a:solidFill>
                <a:latin typeface="Roboto Slab" pitchFamily="2" charset="0"/>
                <a:ea typeface="Roboto Slab" pitchFamily="2" charset="0"/>
                <a:cs typeface="PT Sans" panose="020B0503020203020204" pitchFamily="34" charset="0"/>
              </a:rPr>
              <a:t>An information exchange and networking event</a:t>
            </a: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5678606" y="5757691"/>
            <a:ext cx="807753"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22356764" y="6259280"/>
            <a:ext cx="856250" cy="20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2000"/>
              </a:spcBef>
              <a:buFont typeface="Arial" panose="020B0604020202020204" pitchFamily="34" charset="0"/>
              <a:buNone/>
            </a:pPr>
            <a:r>
              <a:rPr lang="en-US" altLang="en-US" sz="2400" dirty="0">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49" y="5851519"/>
            <a:ext cx="12223501" cy="100648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499729" y="6157651"/>
            <a:ext cx="2138696" cy="60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2000"/>
              </a:spcBef>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Deanne Popp</a:t>
            </a:r>
          </a:p>
          <a:p>
            <a:pPr eaLnBrk="1" hangingPunct="1">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Utility Program Administrator</a:t>
            </a: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6144" y="5889997"/>
            <a:ext cx="2352679" cy="588170"/>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10142198" y="6259280"/>
            <a:ext cx="1550072" cy="4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90000"/>
              </a:lnSpc>
              <a:spcBef>
                <a:spcPts val="2000"/>
              </a:spcBef>
              <a:spcAft>
                <a:spcPts val="600"/>
              </a:spcAft>
              <a:buFont typeface="Arial" panose="020B0604020202020204" pitchFamily="34" charset="0"/>
              <a:buNone/>
            </a:pPr>
            <a:r>
              <a:rPr lang="en-US" altLang="en-US" sz="1200" dirty="0">
                <a:solidFill>
                  <a:schemeClr val="bg1"/>
                </a:solidFill>
                <a:latin typeface="+mn-lt"/>
                <a:ea typeface="PT Sans" panose="020B0503020203020204" pitchFamily="34" charset="0"/>
                <a:cs typeface="PT Sans" panose="020B0503020203020204" pitchFamily="34" charset="0"/>
              </a:rPr>
              <a:t>January 2025</a:t>
            </a: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09270-C32E-915F-0354-D02B2C5F5856}"/>
              </a:ext>
            </a:extLst>
          </p:cNvPr>
          <p:cNvSpPr>
            <a:spLocks noGrp="1"/>
          </p:cNvSpPr>
          <p:nvPr>
            <p:ph sz="quarter" idx="16"/>
          </p:nvPr>
        </p:nvSpPr>
        <p:spPr/>
        <p:txBody>
          <a:bodyPr/>
          <a:lstStyle/>
          <a:p>
            <a:r>
              <a:rPr lang="en-US" sz="2000" dirty="0"/>
              <a:t>Updated references to specific sections of Iowa Code – 318.5 (noncompliance and removal of obstructions</a:t>
            </a:r>
          </a:p>
          <a:p>
            <a:r>
              <a:rPr lang="en-US" sz="2000" dirty="0"/>
              <a:t>Updated references to specific department divisions and bureaus</a:t>
            </a:r>
          </a:p>
          <a:p>
            <a:r>
              <a:rPr lang="en-US" sz="2000" dirty="0"/>
              <a:t>Added and updated links to web pages</a:t>
            </a:r>
          </a:p>
          <a:p>
            <a:r>
              <a:rPr lang="en-US" sz="2000" dirty="0"/>
              <a:t>Consolidated duplicate rules related to encasement requirements and clear zone requirements</a:t>
            </a:r>
          </a:p>
          <a:p>
            <a:r>
              <a:rPr lang="en-US" sz="2000" dirty="0"/>
              <a:t>Added a requirement for performance bonds for utility permit requests for installations related to Department highway projects (updated the bond amounts)</a:t>
            </a:r>
          </a:p>
          <a:p>
            <a:pPr lvl="1"/>
            <a:r>
              <a:rPr lang="en-US" sz="1800" dirty="0"/>
              <a:t>From $5,000 to $10,000 minimum</a:t>
            </a:r>
          </a:p>
          <a:p>
            <a:pPr lvl="1"/>
            <a:r>
              <a:rPr lang="en-US" sz="1800" dirty="0"/>
              <a:t>From $50,000 to $100,000 annual</a:t>
            </a:r>
          </a:p>
        </p:txBody>
      </p:sp>
      <p:sp>
        <p:nvSpPr>
          <p:cNvPr id="4" name="Text Placeholder 3">
            <a:extLst>
              <a:ext uri="{FF2B5EF4-FFF2-40B4-BE49-F238E27FC236}">
                <a16:creationId xmlns:a16="http://schemas.microsoft.com/office/drawing/2014/main" id="{23DD7299-EDB4-9D92-9C0C-E73AE3BB2A56}"/>
              </a:ext>
            </a:extLst>
          </p:cNvPr>
          <p:cNvSpPr>
            <a:spLocks noGrp="1"/>
          </p:cNvSpPr>
          <p:nvPr>
            <p:ph type="body" sz="quarter" idx="18"/>
          </p:nvPr>
        </p:nvSpPr>
        <p:spPr/>
        <p:txBody>
          <a:bodyPr/>
          <a:lstStyle/>
          <a:p>
            <a:r>
              <a:rPr lang="en-US" dirty="0"/>
              <a:t>Proposed rule changes</a:t>
            </a:r>
          </a:p>
        </p:txBody>
      </p:sp>
    </p:spTree>
    <p:extLst>
      <p:ext uri="{BB962C8B-B14F-4D97-AF65-F5344CB8AC3E}">
        <p14:creationId xmlns:p14="http://schemas.microsoft.com/office/powerpoint/2010/main" val="171598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09270-C32E-915F-0354-D02B2C5F5856}"/>
              </a:ext>
            </a:extLst>
          </p:cNvPr>
          <p:cNvSpPr>
            <a:spLocks noGrp="1"/>
          </p:cNvSpPr>
          <p:nvPr>
            <p:ph sz="quarter" idx="16"/>
          </p:nvPr>
        </p:nvSpPr>
        <p:spPr/>
        <p:txBody>
          <a:bodyPr/>
          <a:lstStyle/>
          <a:p>
            <a:r>
              <a:rPr lang="en-US" sz="2000" dirty="0"/>
              <a:t>Amended requirement to have as-built plans submitted in an electronic format that conforms to department standards </a:t>
            </a:r>
          </a:p>
          <a:p>
            <a:pPr lvl="1"/>
            <a:r>
              <a:rPr lang="en-US" sz="1800" dirty="0"/>
              <a:t>(DS-23045) Geospatial mapping of sub-surface and underground utilities</a:t>
            </a:r>
          </a:p>
          <a:p>
            <a:r>
              <a:rPr lang="en-US" sz="2000" dirty="0"/>
              <a:t>Added a requirement to provide a 10-day notice to the department’s 511 of any lane restrictions or traffic closures</a:t>
            </a:r>
          </a:p>
          <a:p>
            <a:r>
              <a:rPr lang="en-US" sz="2000" dirty="0"/>
              <a:t>Added language to address unacceptable work and to require rework (or removal)</a:t>
            </a:r>
          </a:p>
          <a:p>
            <a:r>
              <a:rPr lang="en-US" sz="2000" dirty="0"/>
              <a:t>Amended requirement to have utilities notify a district representative upon completion of work</a:t>
            </a:r>
          </a:p>
          <a:p>
            <a:pPr lvl="1"/>
            <a:r>
              <a:rPr lang="en-US" sz="1800" dirty="0"/>
              <a:t>To allow the department the opportunity to inspect the work</a:t>
            </a:r>
          </a:p>
          <a:p>
            <a:pPr lvl="1"/>
            <a:r>
              <a:rPr lang="en-US" sz="1800" dirty="0"/>
              <a:t>If the work was noncompliant to seek a remedy within a specified timeframe established by the department</a:t>
            </a:r>
          </a:p>
        </p:txBody>
      </p:sp>
      <p:sp>
        <p:nvSpPr>
          <p:cNvPr id="4" name="Text Placeholder 3">
            <a:extLst>
              <a:ext uri="{FF2B5EF4-FFF2-40B4-BE49-F238E27FC236}">
                <a16:creationId xmlns:a16="http://schemas.microsoft.com/office/drawing/2014/main" id="{23DD7299-EDB4-9D92-9C0C-E73AE3BB2A56}"/>
              </a:ext>
            </a:extLst>
          </p:cNvPr>
          <p:cNvSpPr>
            <a:spLocks noGrp="1"/>
          </p:cNvSpPr>
          <p:nvPr>
            <p:ph type="body" sz="quarter" idx="18"/>
          </p:nvPr>
        </p:nvSpPr>
        <p:spPr/>
        <p:txBody>
          <a:bodyPr/>
          <a:lstStyle/>
          <a:p>
            <a:r>
              <a:rPr lang="en-US" dirty="0"/>
              <a:t>Proposed rule changes</a:t>
            </a:r>
          </a:p>
        </p:txBody>
      </p:sp>
    </p:spTree>
    <p:extLst>
      <p:ext uri="{BB962C8B-B14F-4D97-AF65-F5344CB8AC3E}">
        <p14:creationId xmlns:p14="http://schemas.microsoft.com/office/powerpoint/2010/main" val="307787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09270-C32E-915F-0354-D02B2C5F5856}"/>
              </a:ext>
            </a:extLst>
          </p:cNvPr>
          <p:cNvSpPr>
            <a:spLocks noGrp="1"/>
          </p:cNvSpPr>
          <p:nvPr>
            <p:ph sz="quarter" idx="16"/>
          </p:nvPr>
        </p:nvSpPr>
        <p:spPr/>
        <p:txBody>
          <a:bodyPr/>
          <a:lstStyle/>
          <a:p>
            <a:r>
              <a:rPr lang="en-US" sz="2000" dirty="0"/>
              <a:t>Amended a requirement to allow underground electric installations longitudinally with interstate and freeway rights-of-way</a:t>
            </a:r>
          </a:p>
          <a:p>
            <a:r>
              <a:rPr lang="en-US" sz="2000" dirty="0"/>
              <a:t>Adding that aboveground installations longitudinally may be allowed within interstate and freeway rights-of-way if…</a:t>
            </a:r>
          </a:p>
          <a:p>
            <a:pPr lvl="1"/>
            <a:r>
              <a:rPr lang="en-US" sz="1800" dirty="0"/>
              <a:t>It is necessary to advance the state’s priorities, </a:t>
            </a:r>
          </a:p>
          <a:p>
            <a:pPr lvl="1"/>
            <a:r>
              <a:rPr lang="en-US" sz="1800" dirty="0"/>
              <a:t>Can be installed safely with minimal impact on the traveling public</a:t>
            </a:r>
          </a:p>
          <a:p>
            <a:pPr lvl="1"/>
            <a:r>
              <a:rPr lang="en-US" sz="1800" dirty="0"/>
              <a:t>Can be safely accommodated within an existing right-of-way</a:t>
            </a:r>
          </a:p>
          <a:p>
            <a:pPr lvl="1"/>
            <a:r>
              <a:rPr lang="en-US" sz="1800" dirty="0"/>
              <a:t>If there are no planned improvements in the foreseeable future</a:t>
            </a:r>
          </a:p>
          <a:p>
            <a:pPr lvl="1"/>
            <a:r>
              <a:rPr lang="en-US" sz="1800" dirty="0"/>
              <a:t>If it extends for a relatively short distance</a:t>
            </a:r>
          </a:p>
          <a:p>
            <a:pPr marL="60325" indent="0">
              <a:buNone/>
            </a:pPr>
            <a:r>
              <a:rPr lang="en-US" sz="2000" i="1" dirty="0"/>
              <a:t>Any such installations would need to be approved by the Iowa Utilities Commission so we would work closely with the IUC on the review and approval</a:t>
            </a:r>
          </a:p>
        </p:txBody>
      </p:sp>
      <p:sp>
        <p:nvSpPr>
          <p:cNvPr id="4" name="Text Placeholder 3">
            <a:extLst>
              <a:ext uri="{FF2B5EF4-FFF2-40B4-BE49-F238E27FC236}">
                <a16:creationId xmlns:a16="http://schemas.microsoft.com/office/drawing/2014/main" id="{23DD7299-EDB4-9D92-9C0C-E73AE3BB2A56}"/>
              </a:ext>
            </a:extLst>
          </p:cNvPr>
          <p:cNvSpPr>
            <a:spLocks noGrp="1"/>
          </p:cNvSpPr>
          <p:nvPr>
            <p:ph type="body" sz="quarter" idx="18"/>
          </p:nvPr>
        </p:nvSpPr>
        <p:spPr/>
        <p:txBody>
          <a:bodyPr/>
          <a:lstStyle/>
          <a:p>
            <a:r>
              <a:rPr lang="en-US" dirty="0"/>
              <a:t>Proposed rule changes</a:t>
            </a:r>
          </a:p>
        </p:txBody>
      </p:sp>
    </p:spTree>
    <p:extLst>
      <p:ext uri="{BB962C8B-B14F-4D97-AF65-F5344CB8AC3E}">
        <p14:creationId xmlns:p14="http://schemas.microsoft.com/office/powerpoint/2010/main" val="2495330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09270-C32E-915F-0354-D02B2C5F5856}"/>
              </a:ext>
            </a:extLst>
          </p:cNvPr>
          <p:cNvSpPr>
            <a:spLocks noGrp="1"/>
          </p:cNvSpPr>
          <p:nvPr>
            <p:ph sz="quarter" idx="16"/>
          </p:nvPr>
        </p:nvSpPr>
        <p:spPr/>
        <p:txBody>
          <a:bodyPr/>
          <a:lstStyle/>
          <a:p>
            <a:r>
              <a:rPr lang="en-US" sz="2000" dirty="0"/>
              <a:t>Improved utility investigation to identify utilities within the project footprints </a:t>
            </a:r>
          </a:p>
          <a:p>
            <a:pPr lvl="1"/>
            <a:r>
              <a:rPr lang="en-US" sz="1800" dirty="0"/>
              <a:t>Allow the Department to analyze design conflicts with existing utility facilities </a:t>
            </a:r>
          </a:p>
          <a:p>
            <a:pPr lvl="1"/>
            <a:r>
              <a:rPr lang="en-US" sz="1800" dirty="0"/>
              <a:t>To make better design decisions that avoid or minimize impacts and reduce construction delays and costs</a:t>
            </a:r>
          </a:p>
          <a:p>
            <a:r>
              <a:rPr lang="en-US" sz="2000" dirty="0"/>
              <a:t>Require utility companies to provide the location of their facilities within the project footprints.</a:t>
            </a:r>
          </a:p>
          <a:p>
            <a:pPr lvl="1"/>
            <a:r>
              <a:rPr lang="en-US" sz="1800" dirty="0"/>
              <a:t>To allow the Department and utility companies to collaborate on highway design to avoid conflicting with utility facilities when feasible</a:t>
            </a:r>
          </a:p>
          <a:p>
            <a:pPr lvl="1"/>
            <a:r>
              <a:rPr lang="en-US" sz="1800" dirty="0"/>
              <a:t>To minimize the remaining impacts to existing facilities</a:t>
            </a:r>
          </a:p>
          <a:p>
            <a:pPr lvl="1"/>
            <a:r>
              <a:rPr lang="en-US" sz="1800" dirty="0"/>
              <a:t>To work together to resolve and mitigate those facilities that cannot be avoided</a:t>
            </a:r>
          </a:p>
        </p:txBody>
      </p:sp>
      <p:sp>
        <p:nvSpPr>
          <p:cNvPr id="4" name="Text Placeholder 3">
            <a:extLst>
              <a:ext uri="{FF2B5EF4-FFF2-40B4-BE49-F238E27FC236}">
                <a16:creationId xmlns:a16="http://schemas.microsoft.com/office/drawing/2014/main" id="{23DD7299-EDB4-9D92-9C0C-E73AE3BB2A56}"/>
              </a:ext>
            </a:extLst>
          </p:cNvPr>
          <p:cNvSpPr>
            <a:spLocks noGrp="1"/>
          </p:cNvSpPr>
          <p:nvPr>
            <p:ph type="body" sz="quarter" idx="18"/>
          </p:nvPr>
        </p:nvSpPr>
        <p:spPr/>
        <p:txBody>
          <a:bodyPr/>
          <a:lstStyle/>
          <a:p>
            <a:r>
              <a:rPr lang="en-US" dirty="0"/>
              <a:t>Proposed rule changes</a:t>
            </a:r>
          </a:p>
        </p:txBody>
      </p:sp>
    </p:spTree>
    <p:extLst>
      <p:ext uri="{BB962C8B-B14F-4D97-AF65-F5344CB8AC3E}">
        <p14:creationId xmlns:p14="http://schemas.microsoft.com/office/powerpoint/2010/main" val="13815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09270-C32E-915F-0354-D02B2C5F5856}"/>
              </a:ext>
            </a:extLst>
          </p:cNvPr>
          <p:cNvSpPr>
            <a:spLocks noGrp="1"/>
          </p:cNvSpPr>
          <p:nvPr>
            <p:ph sz="quarter" idx="16"/>
          </p:nvPr>
        </p:nvSpPr>
        <p:spPr/>
        <p:txBody>
          <a:bodyPr/>
          <a:lstStyle/>
          <a:p>
            <a:r>
              <a:rPr lang="en-US" sz="2000" dirty="0"/>
              <a:t>Require utility companies to make final review of design conflicts with utility facilities earlier in the project timeline </a:t>
            </a:r>
          </a:p>
          <a:p>
            <a:pPr lvl="1"/>
            <a:r>
              <a:rPr lang="en-US" sz="1800" dirty="0"/>
              <a:t>Provide </a:t>
            </a:r>
            <a:r>
              <a:rPr lang="en-US" sz="1800" u="sng" dirty="0"/>
              <a:t>one relocation work plan instead of two</a:t>
            </a:r>
            <a:r>
              <a:rPr lang="en-US" sz="1800" dirty="0"/>
              <a:t>,</a:t>
            </a:r>
          </a:p>
          <a:p>
            <a:pPr lvl="1"/>
            <a:r>
              <a:rPr lang="en-US" sz="1800" dirty="0"/>
              <a:t>Should streamline the work plan review and approval process</a:t>
            </a:r>
          </a:p>
          <a:p>
            <a:r>
              <a:rPr lang="en-US" sz="2000" dirty="0"/>
              <a:t>Updated the noncompliance rule to allow the department to determine a noncomplying utility facility to be an obstruction in accordance with Iowa Code section 318.5</a:t>
            </a:r>
          </a:p>
        </p:txBody>
      </p:sp>
      <p:sp>
        <p:nvSpPr>
          <p:cNvPr id="4" name="Text Placeholder 3">
            <a:extLst>
              <a:ext uri="{FF2B5EF4-FFF2-40B4-BE49-F238E27FC236}">
                <a16:creationId xmlns:a16="http://schemas.microsoft.com/office/drawing/2014/main" id="{23DD7299-EDB4-9D92-9C0C-E73AE3BB2A56}"/>
              </a:ext>
            </a:extLst>
          </p:cNvPr>
          <p:cNvSpPr>
            <a:spLocks noGrp="1"/>
          </p:cNvSpPr>
          <p:nvPr>
            <p:ph type="body" sz="quarter" idx="18"/>
          </p:nvPr>
        </p:nvSpPr>
        <p:spPr/>
        <p:txBody>
          <a:bodyPr/>
          <a:lstStyle/>
          <a:p>
            <a:r>
              <a:rPr lang="en-US" dirty="0"/>
              <a:t>Proposed rule changes</a:t>
            </a:r>
          </a:p>
        </p:txBody>
      </p:sp>
    </p:spTree>
    <p:extLst>
      <p:ext uri="{BB962C8B-B14F-4D97-AF65-F5344CB8AC3E}">
        <p14:creationId xmlns:p14="http://schemas.microsoft.com/office/powerpoint/2010/main" val="862237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5F5660-F6B8-485C-94CC-0A886850689E}"/>
              </a:ext>
            </a:extLst>
          </p:cNvPr>
          <p:cNvSpPr>
            <a:spLocks noGrp="1"/>
          </p:cNvSpPr>
          <p:nvPr>
            <p:ph type="sldNum" sz="quarter" idx="4294967295"/>
          </p:nvPr>
        </p:nvSpPr>
        <p:spPr>
          <a:xfrm>
            <a:off x="9115425" y="6356350"/>
            <a:ext cx="3076575" cy="365125"/>
          </a:xfrm>
          <a:prstGeom prst="rect">
            <a:avLst/>
          </a:prstGeom>
        </p:spPr>
        <p:txBody>
          <a:bodyPr/>
          <a:lstStyle/>
          <a:p>
            <a:fld id="{18D65601-5AE2-46FC-B138-694DDD2B510D}" type="slidenum">
              <a:rPr lang="en-US" smtClean="0"/>
              <a:pPr/>
              <a:t>15</a:t>
            </a:fld>
            <a:endParaRPr lang="en-US" dirty="0"/>
          </a:p>
        </p:txBody>
      </p:sp>
      <p:sp>
        <p:nvSpPr>
          <p:cNvPr id="2" name="TextBox 1">
            <a:extLst>
              <a:ext uri="{FF2B5EF4-FFF2-40B4-BE49-F238E27FC236}">
                <a16:creationId xmlns:a16="http://schemas.microsoft.com/office/drawing/2014/main" id="{4E0BBA14-C946-3406-C406-C33EBD903CC1}"/>
              </a:ext>
            </a:extLst>
          </p:cNvPr>
          <p:cNvSpPr txBox="1"/>
          <p:nvPr/>
        </p:nvSpPr>
        <p:spPr>
          <a:xfrm>
            <a:off x="2264" y="2167354"/>
            <a:ext cx="4685624" cy="769441"/>
          </a:xfrm>
          <a:prstGeom prst="rect">
            <a:avLst/>
          </a:prstGeom>
          <a:noFill/>
        </p:spPr>
        <p:txBody>
          <a:bodyPr wrap="square" lIns="457200" rIns="365760" rtlCol="0" anchor="ctr">
            <a:spAutoFit/>
          </a:bodyPr>
          <a:lstStyle/>
          <a:p>
            <a:r>
              <a:rPr lang="en-US" sz="4400" b="1" spc="50" dirty="0">
                <a:solidFill>
                  <a:schemeClr val="bg1"/>
                </a:solidFill>
                <a:latin typeface="+mj-lt"/>
              </a:rPr>
              <a:t>Initiatives</a:t>
            </a:r>
          </a:p>
        </p:txBody>
      </p:sp>
      <p:sp>
        <p:nvSpPr>
          <p:cNvPr id="3" name="TextBox 2">
            <a:extLst>
              <a:ext uri="{FF2B5EF4-FFF2-40B4-BE49-F238E27FC236}">
                <a16:creationId xmlns:a16="http://schemas.microsoft.com/office/drawing/2014/main" id="{A90248B1-0621-678B-2853-420093159C39}"/>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Update on various utility-related initiatives</a:t>
            </a:r>
          </a:p>
        </p:txBody>
      </p:sp>
      <p:cxnSp>
        <p:nvCxnSpPr>
          <p:cNvPr id="4" name="Straight Connector 3">
            <a:extLst>
              <a:ext uri="{FF2B5EF4-FFF2-40B4-BE49-F238E27FC236}">
                <a16:creationId xmlns:a16="http://schemas.microsoft.com/office/drawing/2014/main" id="{B9DF004C-54EC-05C3-B16E-BD71F4E102A3}"/>
              </a:ext>
            </a:extLst>
          </p:cNvPr>
          <p:cNvCxnSpPr/>
          <p:nvPr/>
        </p:nvCxnSpPr>
        <p:spPr>
          <a:xfrm>
            <a:off x="478098" y="3474720"/>
            <a:ext cx="640080" cy="0"/>
          </a:xfrm>
          <a:prstGeom prst="line">
            <a:avLst/>
          </a:prstGeom>
          <a:ln w="57150">
            <a:solidFill>
              <a:schemeClr val="accent5">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13" descr="Plant growing in a concrete crack">
            <a:extLst>
              <a:ext uri="{FF2B5EF4-FFF2-40B4-BE49-F238E27FC236}">
                <a16:creationId xmlns:a16="http://schemas.microsoft.com/office/drawing/2014/main" id="{A96789AC-CBB3-C2B2-5530-D727A6775D84}"/>
              </a:ext>
            </a:extLst>
          </p:cNvPr>
          <p:cNvPicPr>
            <a:picLocks noGrp="1" noChangeAspect="1"/>
          </p:cNvPicPr>
          <p:nvPr>
            <p:ph type="pic" sz="quarter" idx="10"/>
          </p:nvPr>
        </p:nvPicPr>
        <p:blipFill>
          <a:blip r:embed="rId3" cstate="screen">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4675188" y="0"/>
            <a:ext cx="7504112" cy="6858000"/>
          </a:xfrm>
        </p:spPr>
      </p:pic>
    </p:spTree>
    <p:extLst>
      <p:ext uri="{BB962C8B-B14F-4D97-AF65-F5344CB8AC3E}">
        <p14:creationId xmlns:p14="http://schemas.microsoft.com/office/powerpoint/2010/main" val="305857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8775510" y="941832"/>
            <a:ext cx="3305875"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8775510" y="3193187"/>
            <a:ext cx="3305874" cy="33346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In production</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Permit process page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Apply online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Other types of permit requests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Enterprise A&amp;A</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First time user</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Create an account</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Request permit</a:t>
            </a:r>
          </a:p>
        </p:txBody>
      </p:sp>
      <p:pic>
        <p:nvPicPr>
          <p:cNvPr id="2" name="Picture 1">
            <a:extLst>
              <a:ext uri="{FF2B5EF4-FFF2-40B4-BE49-F238E27FC236}">
                <a16:creationId xmlns:a16="http://schemas.microsoft.com/office/drawing/2014/main" id="{B4F1E7E7-796A-1E11-8838-82131AA8830D}"/>
              </a:ext>
            </a:extLst>
          </p:cNvPr>
          <p:cNvPicPr>
            <a:picLocks noChangeAspect="1"/>
          </p:cNvPicPr>
          <p:nvPr/>
        </p:nvPicPr>
        <p:blipFill>
          <a:blip r:embed="rId3"/>
          <a:stretch>
            <a:fillRect/>
          </a:stretch>
        </p:blipFill>
        <p:spPr>
          <a:xfrm>
            <a:off x="590272" y="100704"/>
            <a:ext cx="7841206" cy="6625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824206-1D92-107A-7539-089B92CE124F}"/>
              </a:ext>
            </a:extLst>
          </p:cNvPr>
          <p:cNvSpPr/>
          <p:nvPr/>
        </p:nvSpPr>
        <p:spPr>
          <a:xfrm>
            <a:off x="5465379" y="3762703"/>
            <a:ext cx="1734207" cy="84082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CDFBF40-90E0-800E-B9DA-B026A106F928}"/>
              </a:ext>
            </a:extLst>
          </p:cNvPr>
          <p:cNvSpPr/>
          <p:nvPr/>
        </p:nvSpPr>
        <p:spPr>
          <a:xfrm>
            <a:off x="4361793" y="4748048"/>
            <a:ext cx="987973" cy="52814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7189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AF788E9-8BD9-B0FD-3FDA-5A219524CC31}"/>
              </a:ext>
            </a:extLst>
          </p:cNvPr>
          <p:cNvSpPr txBox="1">
            <a:spLocks/>
          </p:cNvSpPr>
          <p:nvPr/>
        </p:nvSpPr>
        <p:spPr>
          <a:xfrm>
            <a:off x="8802806" y="941832"/>
            <a:ext cx="3278579"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Electronic Permitting</a:t>
            </a:r>
          </a:p>
          <a:p>
            <a:r>
              <a:rPr lang="en-US" sz="3200" b="1" spc="50" dirty="0">
                <a:solidFill>
                  <a:schemeClr val="accent1"/>
                </a:solidFill>
                <a:ea typeface="+mn-ea"/>
                <a:cs typeface="+mn-cs"/>
              </a:rPr>
              <a:t>System</a:t>
            </a:r>
          </a:p>
        </p:txBody>
      </p:sp>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8802806" y="3267693"/>
            <a:ext cx="3278578" cy="323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Begin request</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Training module</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3 steps</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Preliminary request</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Official request</a:t>
            </a:r>
          </a:p>
          <a:p>
            <a:pPr marL="639763" lvl="1" indent="-182563">
              <a:buFont typeface="Wingdings" pitchFamily="2" charset="2"/>
              <a:buChar char="§"/>
            </a:pPr>
            <a:r>
              <a:rPr lang="en-US" sz="1600" dirty="0">
                <a:latin typeface="Calibri" panose="020F0502020204030204" pitchFamily="34" charset="0"/>
                <a:cs typeface="Calibri" panose="020F0502020204030204" pitchFamily="34" charset="0"/>
              </a:rPr>
              <a:t>DOT processing</a:t>
            </a:r>
            <a:endParaRPr lang="en-US" sz="2000" dirty="0">
              <a:latin typeface="Calibri" panose="020F0502020204030204" pitchFamily="34" charset="0"/>
              <a:cs typeface="Calibri" panose="020F0502020204030204" pitchFamily="34" charset="0"/>
            </a:endParaRP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D346FAC-0498-E53C-EC90-D2B192839D80}"/>
              </a:ext>
            </a:extLst>
          </p:cNvPr>
          <p:cNvPicPr>
            <a:picLocks noChangeAspect="1"/>
          </p:cNvPicPr>
          <p:nvPr/>
        </p:nvPicPr>
        <p:blipFill>
          <a:blip r:embed="rId3"/>
          <a:stretch>
            <a:fillRect/>
          </a:stretch>
        </p:blipFill>
        <p:spPr>
          <a:xfrm>
            <a:off x="678639" y="131854"/>
            <a:ext cx="7743169" cy="6542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363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F5CD1F0C-8F1E-5235-A4FE-6064CF749BE3}"/>
              </a:ext>
            </a:extLst>
          </p:cNvPr>
          <p:cNvSpPr txBox="1">
            <a:spLocks/>
          </p:cNvSpPr>
          <p:nvPr/>
        </p:nvSpPr>
        <p:spPr>
          <a:xfrm>
            <a:off x="9994900" y="2784143"/>
            <a:ext cx="2086484" cy="3743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Coordination tasks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Conflict list</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Reports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Users assigned to projects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Reports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Dashboards</a:t>
            </a:r>
            <a:endParaRPr lang="en-US" sz="1600" dirty="0">
              <a:latin typeface="Calibri" panose="020F0502020204030204" pitchFamily="34" charset="0"/>
              <a:cs typeface="Calibri" panose="020F0502020204030204" pitchFamily="34" charset="0"/>
            </a:endParaRPr>
          </a:p>
          <a:p>
            <a:pPr marL="182563" indent="-182563">
              <a:buFont typeface="Wingdings" pitchFamily="2" charset="2"/>
              <a:buChar char="§"/>
            </a:pPr>
            <a:endParaRPr lang="en-US" sz="2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249365-2F8C-F2E8-EF89-F468B4DB8D3A}"/>
              </a:ext>
            </a:extLst>
          </p:cNvPr>
          <p:cNvPicPr>
            <a:picLocks noChangeAspect="1"/>
          </p:cNvPicPr>
          <p:nvPr/>
        </p:nvPicPr>
        <p:blipFill>
          <a:blip r:embed="rId3"/>
          <a:stretch>
            <a:fillRect/>
          </a:stretch>
        </p:blipFill>
        <p:spPr>
          <a:xfrm>
            <a:off x="168193" y="115614"/>
            <a:ext cx="9585407" cy="6689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0">
            <a:extLst>
              <a:ext uri="{FF2B5EF4-FFF2-40B4-BE49-F238E27FC236}">
                <a16:creationId xmlns:a16="http://schemas.microsoft.com/office/drawing/2014/main" id="{B304C363-0FBD-839A-A1AB-A378DB6C184E}"/>
              </a:ext>
            </a:extLst>
          </p:cNvPr>
          <p:cNvSpPr txBox="1">
            <a:spLocks/>
          </p:cNvSpPr>
          <p:nvPr/>
        </p:nvSpPr>
        <p:spPr>
          <a:xfrm>
            <a:off x="9880979" y="941832"/>
            <a:ext cx="2200406" cy="225135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50" dirty="0">
                <a:solidFill>
                  <a:schemeClr val="accent1"/>
                </a:solidFill>
                <a:ea typeface="+mn-ea"/>
                <a:cs typeface="+mn-cs"/>
              </a:rPr>
              <a:t>PPMS </a:t>
            </a:r>
            <a:r>
              <a:rPr lang="en-US" sz="2400" b="1" spc="50" dirty="0">
                <a:solidFill>
                  <a:schemeClr val="accent1"/>
                </a:solidFill>
                <a:ea typeface="+mn-ea"/>
                <a:cs typeface="+mn-cs"/>
              </a:rPr>
              <a:t>Masterworks</a:t>
            </a:r>
            <a:endParaRPr lang="en-US" sz="3200" b="1" spc="50" dirty="0">
              <a:solidFill>
                <a:schemeClr val="accent1"/>
              </a:solidFill>
              <a:ea typeface="+mn-ea"/>
              <a:cs typeface="+mn-cs"/>
            </a:endParaRPr>
          </a:p>
        </p:txBody>
      </p:sp>
    </p:spTree>
    <p:extLst>
      <p:ext uri="{BB962C8B-B14F-4D97-AF65-F5344CB8AC3E}">
        <p14:creationId xmlns:p14="http://schemas.microsoft.com/office/powerpoint/2010/main" val="1274863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B3B46-553E-6074-8D18-988D9E06875D}"/>
              </a:ext>
            </a:extLst>
          </p:cNvPr>
          <p:cNvPicPr>
            <a:picLocks noChangeAspect="1"/>
          </p:cNvPicPr>
          <p:nvPr/>
        </p:nvPicPr>
        <p:blipFill>
          <a:blip r:embed="rId3"/>
          <a:stretch>
            <a:fillRect/>
          </a:stretch>
        </p:blipFill>
        <p:spPr>
          <a:xfrm>
            <a:off x="199697" y="175268"/>
            <a:ext cx="11801629" cy="6299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845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8BD60-AC5F-1235-3197-FB9752AB823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191216" y="631626"/>
            <a:ext cx="4908337" cy="5872645"/>
          </a:xfrm>
          <a:prstGeom prst="rect">
            <a:avLst/>
          </a:prstGeom>
        </p:spPr>
      </p:pic>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502287" y="631627"/>
            <a:ext cx="11184884" cy="60644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605916" y="1283026"/>
            <a:ext cx="4099560" cy="574222"/>
          </a:xfrm>
        </p:spPr>
        <p:txBody>
          <a:bodyPr/>
          <a:lstStyle/>
          <a:p>
            <a:r>
              <a:rPr lang="en-US" dirty="0"/>
              <a:t>Agenda</a:t>
            </a:r>
          </a:p>
        </p:txBody>
      </p:sp>
      <p:pic>
        <p:nvPicPr>
          <p:cNvPr id="8" name="Graphic 7">
            <a:extLst>
              <a:ext uri="{FF2B5EF4-FFF2-40B4-BE49-F238E27FC236}">
                <a16:creationId xmlns:a16="http://schemas.microsoft.com/office/drawing/2014/main" id="{A26283F5-6F08-B866-1753-2A00C1C1AD5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5840" y="1195924"/>
            <a:ext cx="457200" cy="552704"/>
          </a:xfrm>
          <a:prstGeom prst="rect">
            <a:avLst/>
          </a:prstGeom>
        </p:spPr>
      </p:pic>
      <p:sp>
        <p:nvSpPr>
          <p:cNvPr id="14" name="TextBox 13">
            <a:extLst>
              <a:ext uri="{FF2B5EF4-FFF2-40B4-BE49-F238E27FC236}">
                <a16:creationId xmlns:a16="http://schemas.microsoft.com/office/drawing/2014/main" id="{660A45C8-9983-35E6-92FD-150E62A43D77}"/>
              </a:ext>
            </a:extLst>
          </p:cNvPr>
          <p:cNvSpPr txBox="1"/>
          <p:nvPr/>
        </p:nvSpPr>
        <p:spPr bwMode="auto">
          <a:xfrm>
            <a:off x="1005840" y="2069896"/>
            <a:ext cx="4567306" cy="1661993"/>
          </a:xfrm>
          <a:prstGeom prst="rect">
            <a:avLst/>
          </a:prstGeom>
          <a:noFill/>
        </p:spPr>
        <p:txBody>
          <a:bodyPr wrap="square" lIns="0">
            <a:spAutoFit/>
          </a:bodyPr>
          <a:lstStyle/>
          <a:p>
            <a:pPr eaLnBrk="1" fontAlgn="auto" hangingPunct="1">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Welcome &amp; Introductions</a:t>
            </a:r>
          </a:p>
          <a:p>
            <a:pPr>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Utility Program: Update &amp; Overview</a:t>
            </a:r>
          </a:p>
          <a:p>
            <a:pPr>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Agreements &amp; Permitting Roundtable</a:t>
            </a:r>
          </a:p>
          <a:p>
            <a:pPr>
              <a:spcBef>
                <a:spcPts val="1200"/>
              </a:spcBef>
              <a:defRPr/>
            </a:pPr>
            <a:r>
              <a:rPr lang="en-US" b="1" spc="200" dirty="0">
                <a:latin typeface="Calibri" panose="020F0502020204030204" pitchFamily="34" charset="0"/>
                <a:ea typeface="PT Sans" panose="020B0503020203020204" pitchFamily="34" charset="0"/>
                <a:cs typeface="Calibri" panose="020F0502020204030204" pitchFamily="34" charset="0"/>
              </a:rPr>
              <a:t>5-Year Program &amp; Projects in District</a:t>
            </a:r>
          </a:p>
        </p:txBody>
      </p:sp>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1139940" y="0"/>
            <a:ext cx="0" cy="10058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1027410" y="0"/>
            <a:ext cx="0" cy="10058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1252470" y="0"/>
            <a:ext cx="0" cy="100584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8856834" y="3178631"/>
            <a:ext cx="563107" cy="610722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E16FB-FCAC-FC16-8DC2-D90B68AE2E96}"/>
              </a:ext>
            </a:extLst>
          </p:cNvPr>
          <p:cNvPicPr>
            <a:picLocks noChangeAspect="1"/>
          </p:cNvPicPr>
          <p:nvPr/>
        </p:nvPicPr>
        <p:blipFill>
          <a:blip r:embed="rId3"/>
          <a:stretch>
            <a:fillRect/>
          </a:stretch>
        </p:blipFill>
        <p:spPr>
          <a:xfrm>
            <a:off x="210209" y="170411"/>
            <a:ext cx="11793125" cy="6303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314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23B50-8556-E130-F140-15FAD0D8E61C}"/>
              </a:ext>
            </a:extLst>
          </p:cNvPr>
          <p:cNvPicPr>
            <a:picLocks noChangeAspect="1"/>
          </p:cNvPicPr>
          <p:nvPr/>
        </p:nvPicPr>
        <p:blipFill>
          <a:blip r:embed="rId3"/>
          <a:stretch>
            <a:fillRect/>
          </a:stretch>
        </p:blipFill>
        <p:spPr>
          <a:xfrm>
            <a:off x="452187" y="367862"/>
            <a:ext cx="9172855" cy="5948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6">
            <a:extLst>
              <a:ext uri="{FF2B5EF4-FFF2-40B4-BE49-F238E27FC236}">
                <a16:creationId xmlns:a16="http://schemas.microsoft.com/office/drawing/2014/main" id="{3EB183AA-18C7-B827-5D45-76DA54B9D601}"/>
              </a:ext>
            </a:extLst>
          </p:cNvPr>
          <p:cNvSpPr txBox="1">
            <a:spLocks/>
          </p:cNvSpPr>
          <p:nvPr/>
        </p:nvSpPr>
        <p:spPr>
          <a:xfrm>
            <a:off x="9994900" y="990601"/>
            <a:ext cx="2086484" cy="553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Track milestones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Coordination tasks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Due dates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Approval dates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Cost responsibility</a:t>
            </a:r>
          </a:p>
        </p:txBody>
      </p:sp>
    </p:spTree>
    <p:extLst>
      <p:ext uri="{BB962C8B-B14F-4D97-AF65-F5344CB8AC3E}">
        <p14:creationId xmlns:p14="http://schemas.microsoft.com/office/powerpoint/2010/main" val="4228681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F3C98-D3A9-CB7C-9DAD-5DD33F44D63C}"/>
              </a:ext>
            </a:extLst>
          </p:cNvPr>
          <p:cNvPicPr>
            <a:picLocks noChangeAspect="1"/>
          </p:cNvPicPr>
          <p:nvPr/>
        </p:nvPicPr>
        <p:blipFill>
          <a:blip r:embed="rId2"/>
          <a:stretch>
            <a:fillRect/>
          </a:stretch>
        </p:blipFill>
        <p:spPr>
          <a:xfrm>
            <a:off x="413228" y="346841"/>
            <a:ext cx="9310013" cy="5959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6">
            <a:extLst>
              <a:ext uri="{FF2B5EF4-FFF2-40B4-BE49-F238E27FC236}">
                <a16:creationId xmlns:a16="http://schemas.microsoft.com/office/drawing/2014/main" id="{C1F7FEBE-7948-8065-6F12-9F28FBED0322}"/>
              </a:ext>
            </a:extLst>
          </p:cNvPr>
          <p:cNvSpPr txBox="1">
            <a:spLocks/>
          </p:cNvSpPr>
          <p:nvPr/>
        </p:nvSpPr>
        <p:spPr>
          <a:xfrm>
            <a:off x="9994900" y="990601"/>
            <a:ext cx="2086484" cy="553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Agreement activities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Permits integrated with EPS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Notice to Proceed</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Relocation status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Anticipated start date &amp; working days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Actual completion date</a:t>
            </a:r>
          </a:p>
        </p:txBody>
      </p:sp>
    </p:spTree>
    <p:extLst>
      <p:ext uri="{BB962C8B-B14F-4D97-AF65-F5344CB8AC3E}">
        <p14:creationId xmlns:p14="http://schemas.microsoft.com/office/powerpoint/2010/main" val="626893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0A146-909E-9250-2290-AB590262DC97}"/>
              </a:ext>
            </a:extLst>
          </p:cNvPr>
          <p:cNvPicPr>
            <a:picLocks noChangeAspect="1"/>
          </p:cNvPicPr>
          <p:nvPr/>
        </p:nvPicPr>
        <p:blipFill>
          <a:blip r:embed="rId2"/>
          <a:stretch>
            <a:fillRect/>
          </a:stretch>
        </p:blipFill>
        <p:spPr>
          <a:xfrm>
            <a:off x="252467" y="456222"/>
            <a:ext cx="9569275" cy="5945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6">
            <a:extLst>
              <a:ext uri="{FF2B5EF4-FFF2-40B4-BE49-F238E27FC236}">
                <a16:creationId xmlns:a16="http://schemas.microsoft.com/office/drawing/2014/main" id="{E59FECCD-5210-B949-2E20-E6316FD3489C}"/>
              </a:ext>
            </a:extLst>
          </p:cNvPr>
          <p:cNvSpPr txBox="1">
            <a:spLocks/>
          </p:cNvSpPr>
          <p:nvPr/>
        </p:nvSpPr>
        <p:spPr>
          <a:xfrm>
            <a:off x="9994900" y="990601"/>
            <a:ext cx="2086484" cy="553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Utility conflict management</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Enter conflicts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Resolutions</a:t>
            </a:r>
          </a:p>
          <a:p>
            <a:pPr marL="182563" indent="-182563">
              <a:buFont typeface="Wingdings" pitchFamily="2" charset="2"/>
              <a:buChar char="§"/>
            </a:pPr>
            <a:r>
              <a:rPr lang="en-US" sz="2000" dirty="0">
                <a:latin typeface="Calibri" panose="020F0502020204030204" pitchFamily="34" charset="0"/>
                <a:cs typeface="Calibri" panose="020F0502020204030204" pitchFamily="34" charset="0"/>
              </a:rPr>
              <a:t>Pass information to contractors for construction purposes</a:t>
            </a:r>
          </a:p>
        </p:txBody>
      </p:sp>
    </p:spTree>
    <p:extLst>
      <p:ext uri="{BB962C8B-B14F-4D97-AF65-F5344CB8AC3E}">
        <p14:creationId xmlns:p14="http://schemas.microsoft.com/office/powerpoint/2010/main" val="705554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indoor&#10;&#10;Description automatically generated">
            <a:extLst>
              <a:ext uri="{FF2B5EF4-FFF2-40B4-BE49-F238E27FC236}">
                <a16:creationId xmlns:a16="http://schemas.microsoft.com/office/drawing/2014/main" id="{A22DB186-362B-1EE8-BDC9-1E8D78A3FA4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
        <p:nvSpPr>
          <p:cNvPr id="7" name="TextBox 6">
            <a:extLst>
              <a:ext uri="{FF2B5EF4-FFF2-40B4-BE49-F238E27FC236}">
                <a16:creationId xmlns:a16="http://schemas.microsoft.com/office/drawing/2014/main" id="{4CADC152-EF8D-3B97-F8F3-D43CC8F064AF}"/>
              </a:ext>
            </a:extLst>
          </p:cNvPr>
          <p:cNvSpPr txBox="1"/>
          <p:nvPr/>
        </p:nvSpPr>
        <p:spPr>
          <a:xfrm>
            <a:off x="2264" y="1828800"/>
            <a:ext cx="4685624" cy="1446550"/>
          </a:xfrm>
          <a:prstGeom prst="rect">
            <a:avLst/>
          </a:prstGeom>
          <a:noFill/>
        </p:spPr>
        <p:txBody>
          <a:bodyPr wrap="square" lIns="457200" rIns="365760" rtlCol="0" anchor="ctr">
            <a:spAutoFit/>
          </a:bodyPr>
          <a:lstStyle/>
          <a:p>
            <a:r>
              <a:rPr lang="en-US" sz="4400" b="1" spc="50" dirty="0">
                <a:solidFill>
                  <a:schemeClr val="bg1"/>
                </a:solidFill>
                <a:latin typeface="+mj-lt"/>
              </a:rPr>
              <a:t>Utility Task Force</a:t>
            </a:r>
          </a:p>
        </p:txBody>
      </p:sp>
      <p:sp>
        <p:nvSpPr>
          <p:cNvPr id="8" name="TextBox 7">
            <a:extLst>
              <a:ext uri="{FF2B5EF4-FFF2-40B4-BE49-F238E27FC236}">
                <a16:creationId xmlns:a16="http://schemas.microsoft.com/office/drawing/2014/main" id="{9448050D-1BDB-4CD6-897C-B4F6AFCAA5F3}"/>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Process improvement team</a:t>
            </a:r>
          </a:p>
        </p:txBody>
      </p:sp>
      <p:cxnSp>
        <p:nvCxnSpPr>
          <p:cNvPr id="9" name="Straight Connector 8">
            <a:extLst>
              <a:ext uri="{FF2B5EF4-FFF2-40B4-BE49-F238E27FC236}">
                <a16:creationId xmlns:a16="http://schemas.microsoft.com/office/drawing/2014/main" id="{27C20D11-6FCA-3D5A-273A-BDB28F03C2FE}"/>
              </a:ext>
            </a:extLst>
          </p:cNvPr>
          <p:cNvCxnSpPr/>
          <p:nvPr/>
        </p:nvCxnSpPr>
        <p:spPr>
          <a:xfrm>
            <a:off x="478098" y="3474720"/>
            <a:ext cx="640080" cy="0"/>
          </a:xfrm>
          <a:prstGeom prst="line">
            <a:avLst/>
          </a:prstGeom>
          <a:ln w="571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582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t="40" r="-15966" b="-2"/>
          </a:stretch>
        </a:blipFill>
        <a:effectLst/>
      </p:bgPr>
    </p:bg>
    <p:spTree>
      <p:nvGrpSpPr>
        <p:cNvPr id="1" name=""/>
        <p:cNvGrpSpPr/>
        <p:nvPr/>
      </p:nvGrpSpPr>
      <p:grpSpPr>
        <a:xfrm>
          <a:off x="0" y="0"/>
          <a:ext cx="0" cy="0"/>
          <a:chOff x="0" y="0"/>
          <a:chExt cx="0" cy="0"/>
        </a:xfrm>
      </p:grpSpPr>
      <p:sp>
        <p:nvSpPr>
          <p:cNvPr id="8" name="Rectangle 7" descr="Two people standing facing a crowd of people sitting">
            <a:extLst>
              <a:ext uri="{FF2B5EF4-FFF2-40B4-BE49-F238E27FC236}">
                <a16:creationId xmlns:a16="http://schemas.microsoft.com/office/drawing/2014/main" id="{594535C4-A78A-4A5A-9C2E-74F1F35654E6}"/>
              </a:ext>
              <a:ext uri="{C183D7F6-B498-43B3-948B-1728B52AA6E4}">
                <adec:decorative xmlns:adec="http://schemas.microsoft.com/office/drawing/2017/decorative" val="0"/>
              </a:ext>
            </a:extLst>
          </p:cNvPr>
          <p:cNvSpPr/>
          <p:nvPr/>
        </p:nvSpPr>
        <p:spPr>
          <a:xfrm>
            <a:off x="1723114" y="1504405"/>
            <a:ext cx="8745773" cy="384919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3CCC79C7-F7E8-9A8B-2CAE-4501AD93A91D}"/>
              </a:ext>
            </a:extLst>
          </p:cNvPr>
          <p:cNvSpPr txBox="1"/>
          <p:nvPr/>
        </p:nvSpPr>
        <p:spPr>
          <a:xfrm>
            <a:off x="1901629" y="1509449"/>
            <a:ext cx="8388783" cy="3740126"/>
          </a:xfrm>
          <a:prstGeom prst="rect">
            <a:avLst/>
          </a:prstGeom>
          <a:noFill/>
        </p:spPr>
        <p:txBody>
          <a:bodyPr wrap="square">
            <a:spAutoFit/>
          </a:bodyPr>
          <a:lstStyle/>
          <a:p>
            <a:pPr>
              <a:lnSpc>
                <a:spcPct val="125000"/>
              </a:lnSpc>
              <a:defRPr/>
            </a:pPr>
            <a:r>
              <a:rPr lang="en-US" sz="3200" dirty="0">
                <a:solidFill>
                  <a:prstClr val="white"/>
                </a:solidFill>
                <a:latin typeface="Calibri" panose="020F0502020204030204" pitchFamily="34" charset="0"/>
                <a:cs typeface="Calibri" panose="020F0502020204030204" pitchFamily="34" charset="0"/>
              </a:rPr>
              <a:t>Identify, evaluate, prioritize and lead the implementation of improvements to utility accommodation and coordination processes in order to avoid utility conflicts when possible, and when not possible, minimize relocation costs, project delays, and damage claims.</a:t>
            </a:r>
          </a:p>
        </p:txBody>
      </p:sp>
    </p:spTree>
    <p:extLst>
      <p:ext uri="{BB962C8B-B14F-4D97-AF65-F5344CB8AC3E}">
        <p14:creationId xmlns:p14="http://schemas.microsoft.com/office/powerpoint/2010/main" val="1670197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2DA5B1-CFEC-B456-9AE3-D6C6D7534A07}"/>
              </a:ext>
            </a:extLst>
          </p:cNvPr>
          <p:cNvSpPr/>
          <p:nvPr/>
        </p:nvSpPr>
        <p:spPr>
          <a:xfrm>
            <a:off x="5990" y="-12032"/>
            <a:ext cx="2625725" cy="6885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3316" name="Graphic 7">
            <a:extLst>
              <a:ext uri="{FF2B5EF4-FFF2-40B4-BE49-F238E27FC236}">
                <a16:creationId xmlns:a16="http://schemas.microsoft.com/office/drawing/2014/main" id="{B012C7EC-498F-E73F-6DF6-781DB08DB2CA}"/>
              </a:ext>
            </a:extLst>
          </p:cNvPr>
          <p:cNvSpPr>
            <a:spLocks/>
          </p:cNvSpPr>
          <p:nvPr/>
        </p:nvSpPr>
        <p:spPr bwMode="auto">
          <a:xfrm>
            <a:off x="2452682" y="-12032"/>
            <a:ext cx="3215727" cy="6885113"/>
          </a:xfrm>
          <a:custGeom>
            <a:avLst/>
            <a:gdLst>
              <a:gd name="T0" fmla="*/ 43675317 w 2841466"/>
              <a:gd name="T1" fmla="*/ 14225597 h 13705350"/>
              <a:gd name="T2" fmla="*/ 83176494 w 2841466"/>
              <a:gd name="T3" fmla="*/ 7593044 h 13705350"/>
              <a:gd name="T4" fmla="*/ 85608872 w 2841466"/>
              <a:gd name="T5" fmla="*/ 7185243 h 13705350"/>
              <a:gd name="T6" fmla="*/ 85608872 w 2841466"/>
              <a:gd name="T7" fmla="*/ 7185243 h 13705350"/>
              <a:gd name="T8" fmla="*/ 85839050 w 2841466"/>
              <a:gd name="T9" fmla="*/ 7145993 h 13705350"/>
              <a:gd name="T10" fmla="*/ 85862068 w 2841466"/>
              <a:gd name="T11" fmla="*/ 7083557 h 13705350"/>
              <a:gd name="T12" fmla="*/ 85608872 w 2841466"/>
              <a:gd name="T13" fmla="*/ 7040617 h 13705350"/>
              <a:gd name="T14" fmla="*/ 43675317 w 2841466"/>
              <a:gd name="T15" fmla="*/ 0 h 13705350"/>
              <a:gd name="T16" fmla="*/ 0 w 2841466"/>
              <a:gd name="T17" fmla="*/ 0 h 13705350"/>
              <a:gd name="T18" fmla="*/ 0 w 2841466"/>
              <a:gd name="T19" fmla="*/ 14225597 h 13705350"/>
              <a:gd name="T20" fmla="*/ 43675317 w 2841466"/>
              <a:gd name="T21" fmla="*/ 14225597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alpha val="79999"/>
            </a:scheme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sz="900" dirty="0"/>
          </a:p>
        </p:txBody>
      </p:sp>
      <p:sp>
        <p:nvSpPr>
          <p:cNvPr id="13317" name="Graphic 7">
            <a:extLst>
              <a:ext uri="{FF2B5EF4-FFF2-40B4-BE49-F238E27FC236}">
                <a16:creationId xmlns:a16="http://schemas.microsoft.com/office/drawing/2014/main" id="{A984761D-0FCE-468A-817B-F4700BD6BAB0}"/>
              </a:ext>
            </a:extLst>
          </p:cNvPr>
          <p:cNvSpPr>
            <a:spLocks/>
          </p:cNvSpPr>
          <p:nvPr/>
        </p:nvSpPr>
        <p:spPr bwMode="auto">
          <a:xfrm>
            <a:off x="1793623" y="12032"/>
            <a:ext cx="3376254" cy="6873082"/>
          </a:xfrm>
          <a:custGeom>
            <a:avLst/>
            <a:gdLst>
              <a:gd name="T0" fmla="*/ 43564418 w 2841466"/>
              <a:gd name="T1" fmla="*/ 14225596 h 13705350"/>
              <a:gd name="T2" fmla="*/ 82965277 w 2841466"/>
              <a:gd name="T3" fmla="*/ 7593043 h 13705350"/>
              <a:gd name="T4" fmla="*/ 85391488 w 2841466"/>
              <a:gd name="T5" fmla="*/ 7185243 h 13705350"/>
              <a:gd name="T6" fmla="*/ 85391488 w 2841466"/>
              <a:gd name="T7" fmla="*/ 7185243 h 13705350"/>
              <a:gd name="T8" fmla="*/ 85621098 w 2841466"/>
              <a:gd name="T9" fmla="*/ 7145992 h 13705350"/>
              <a:gd name="T10" fmla="*/ 85644033 w 2841466"/>
              <a:gd name="T11" fmla="*/ 7083557 h 13705350"/>
              <a:gd name="T12" fmla="*/ 85391488 w 2841466"/>
              <a:gd name="T13" fmla="*/ 7040617 h 13705350"/>
              <a:gd name="T14" fmla="*/ 43564418 w 2841466"/>
              <a:gd name="T15" fmla="*/ 0 h 13705350"/>
              <a:gd name="T16" fmla="*/ 0 w 2841466"/>
              <a:gd name="T17" fmla="*/ 0 h 13705350"/>
              <a:gd name="T18" fmla="*/ 0 w 2841466"/>
              <a:gd name="T19" fmla="*/ 14225596 h 13705350"/>
              <a:gd name="T20" fmla="*/ 43564418 w 2841466"/>
              <a:gd name="T21" fmla="*/ 14225596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sz="900" dirty="0"/>
          </a:p>
        </p:txBody>
      </p:sp>
      <p:sp>
        <p:nvSpPr>
          <p:cNvPr id="7174" name="Title Placeholder 1">
            <a:extLst>
              <a:ext uri="{FF2B5EF4-FFF2-40B4-BE49-F238E27FC236}">
                <a16:creationId xmlns:a16="http://schemas.microsoft.com/office/drawing/2014/main" id="{0C5BCD2E-E949-7C29-86E1-14FB36AACA37}"/>
              </a:ext>
            </a:extLst>
          </p:cNvPr>
          <p:cNvSpPr txBox="1">
            <a:spLocks noChangeArrowheads="1"/>
          </p:cNvSpPr>
          <p:nvPr/>
        </p:nvSpPr>
        <p:spPr bwMode="auto">
          <a:xfrm>
            <a:off x="243827" y="1017202"/>
            <a:ext cx="3099594" cy="781844"/>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5750" b="1" dirty="0">
                <a:solidFill>
                  <a:schemeClr val="bg1"/>
                </a:solidFill>
                <a:latin typeface="Roboto Slab" pitchFamily="2" charset="0"/>
                <a:ea typeface="Roboto Slab" pitchFamily="2" charset="0"/>
                <a:cs typeface="Roboto Slab" pitchFamily="2" charset="0"/>
              </a:rPr>
              <a:t>Goal 1:</a:t>
            </a:r>
          </a:p>
        </p:txBody>
      </p:sp>
      <p:cxnSp>
        <p:nvCxnSpPr>
          <p:cNvPr id="10" name="Straight Connector 9">
            <a:extLst>
              <a:ext uri="{FF2B5EF4-FFF2-40B4-BE49-F238E27FC236}">
                <a16:creationId xmlns:a16="http://schemas.microsoft.com/office/drawing/2014/main" id="{A761C8BE-F442-E32A-4963-C2C4ACF9EE84}"/>
              </a:ext>
            </a:extLst>
          </p:cNvPr>
          <p:cNvCxnSpPr>
            <a:cxnSpLocks/>
          </p:cNvCxnSpPr>
          <p:nvPr/>
        </p:nvCxnSpPr>
        <p:spPr>
          <a:xfrm>
            <a:off x="276412" y="1843308"/>
            <a:ext cx="2556669" cy="0"/>
          </a:xfrm>
          <a:prstGeom prst="line">
            <a:avLst/>
          </a:prstGeom>
          <a:ln w="190500">
            <a:solidFill>
              <a:srgbClr val="97D4DE"/>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195A535-C223-2D3E-2A65-FEC117D844E1}"/>
              </a:ext>
            </a:extLst>
          </p:cNvPr>
          <p:cNvSpPr txBox="1">
            <a:spLocks noChangeArrowheads="1"/>
          </p:cNvSpPr>
          <p:nvPr/>
        </p:nvSpPr>
        <p:spPr bwMode="auto">
          <a:xfrm>
            <a:off x="276412" y="2105527"/>
            <a:ext cx="3674265" cy="3429000"/>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3000" b="1" dirty="0">
                <a:solidFill>
                  <a:schemeClr val="bg1"/>
                </a:solidFill>
                <a:latin typeface="Roboto Slab" pitchFamily="2" charset="0"/>
                <a:ea typeface="Roboto Slab" pitchFamily="2" charset="0"/>
                <a:cs typeface="Roboto Slab" pitchFamily="2" charset="0"/>
              </a:rPr>
              <a:t>Improve awareness and compliance with utility policy and permit requirements</a:t>
            </a:r>
          </a:p>
        </p:txBody>
      </p:sp>
      <p:sp>
        <p:nvSpPr>
          <p:cNvPr id="2" name="Text Placeholder 2">
            <a:extLst>
              <a:ext uri="{FF2B5EF4-FFF2-40B4-BE49-F238E27FC236}">
                <a16:creationId xmlns:a16="http://schemas.microsoft.com/office/drawing/2014/main" id="{256D83F1-F4F0-9E3B-253B-3B5C5F3599D6}"/>
              </a:ext>
            </a:extLst>
          </p:cNvPr>
          <p:cNvSpPr txBox="1">
            <a:spLocks noChangeArrowheads="1"/>
          </p:cNvSpPr>
          <p:nvPr/>
        </p:nvSpPr>
        <p:spPr bwMode="auto">
          <a:xfrm>
            <a:off x="6172639" y="192506"/>
            <a:ext cx="5222192" cy="6472989"/>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spcAft>
                <a:spcPts val="900"/>
              </a:spcAft>
              <a:defRPr/>
            </a:pPr>
            <a:r>
              <a:rPr lang="en-US" altLang="en-US" sz="3000" b="1" dirty="0">
                <a:solidFill>
                  <a:schemeClr val="tx2"/>
                </a:solidFill>
                <a:latin typeface="Roboto Slab" pitchFamily="2" charset="0"/>
                <a:ea typeface="Roboto Slab" pitchFamily="2" charset="0"/>
                <a:cs typeface="Roboto Slab" pitchFamily="2" charset="0"/>
              </a:rPr>
              <a:t>Objectives:</a:t>
            </a:r>
            <a:endParaRPr lang="en-US" altLang="en-US" sz="2700" b="1" dirty="0">
              <a:solidFill>
                <a:schemeClr val="tx2"/>
              </a:solidFill>
              <a:latin typeface="Roboto Slab" pitchFamily="2" charset="0"/>
              <a:ea typeface="Roboto Slab" pitchFamily="2" charset="0"/>
              <a:cs typeface="Roboto Slab" pitchFamily="2" charset="0"/>
            </a:endParaRPr>
          </a:p>
          <a:p>
            <a:pPr marL="342900" indent="-342900">
              <a:spcAft>
                <a:spcPts val="900"/>
              </a:spcAft>
              <a:buFont typeface="Arial" panose="020B0604020202020204" pitchFamily="34" charset="0"/>
              <a:buChar char="•"/>
              <a:defRPr/>
            </a:pPr>
            <a:r>
              <a:rPr lang="en-US" altLang="en-US" sz="2700" dirty="0">
                <a:solidFill>
                  <a:schemeClr val="tx2"/>
                </a:solidFill>
                <a:latin typeface="Roboto Slab" pitchFamily="2" charset="0"/>
                <a:ea typeface="Roboto Slab" pitchFamily="2" charset="0"/>
                <a:cs typeface="Roboto Slab" pitchFamily="2" charset="0"/>
              </a:rPr>
              <a:t>Update the Utility Accommodation and Coordination Policy</a:t>
            </a:r>
          </a:p>
          <a:p>
            <a:pPr marL="342900" indent="-342900">
              <a:spcAft>
                <a:spcPts val="900"/>
              </a:spcAft>
              <a:buFont typeface="Arial" panose="020B0604020202020204" pitchFamily="34" charset="0"/>
              <a:buChar char="•"/>
              <a:defRPr/>
            </a:pPr>
            <a:r>
              <a:rPr lang="en-US" altLang="en-US" sz="2700" dirty="0">
                <a:solidFill>
                  <a:schemeClr val="tx2"/>
                </a:solidFill>
                <a:latin typeface="Roboto Slab" pitchFamily="2" charset="0"/>
                <a:ea typeface="Roboto Slab" pitchFamily="2" charset="0"/>
                <a:cs typeface="Roboto Slab" pitchFamily="2" charset="0"/>
              </a:rPr>
              <a:t>Work with Iowa One-call to improve utility locates</a:t>
            </a:r>
          </a:p>
          <a:p>
            <a:pPr marL="342900" indent="-342900">
              <a:spcAft>
                <a:spcPts val="900"/>
              </a:spcAft>
              <a:buFont typeface="Arial" panose="020B0604020202020204" pitchFamily="34" charset="0"/>
              <a:buChar char="•"/>
              <a:defRPr/>
            </a:pPr>
            <a:r>
              <a:rPr lang="en-US" altLang="en-US" sz="2700" dirty="0">
                <a:solidFill>
                  <a:schemeClr val="tx2"/>
                </a:solidFill>
                <a:latin typeface="Roboto Slab" pitchFamily="2" charset="0"/>
                <a:ea typeface="Roboto Slab" pitchFamily="2" charset="0"/>
                <a:cs typeface="Roboto Slab" pitchFamily="2" charset="0"/>
              </a:rPr>
              <a:t>Develop a utility construction conflict resolution process</a:t>
            </a:r>
          </a:p>
          <a:p>
            <a:pPr marL="342900" indent="-342900">
              <a:spcAft>
                <a:spcPts val="600"/>
              </a:spcAft>
              <a:buFont typeface="Arial" panose="020B0604020202020204" pitchFamily="34" charset="0"/>
              <a:buChar char="•"/>
              <a:defRPr/>
            </a:pPr>
            <a:endParaRPr lang="en-US" altLang="en-US" sz="2400" dirty="0">
              <a:solidFill>
                <a:schemeClr val="tx2"/>
              </a:solidFill>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3563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2DA5B1-CFEC-B456-9AE3-D6C6D7534A07}"/>
              </a:ext>
            </a:extLst>
          </p:cNvPr>
          <p:cNvSpPr/>
          <p:nvPr/>
        </p:nvSpPr>
        <p:spPr>
          <a:xfrm>
            <a:off x="5989" y="-12032"/>
            <a:ext cx="2625725" cy="6885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3316" name="Graphic 7">
            <a:extLst>
              <a:ext uri="{FF2B5EF4-FFF2-40B4-BE49-F238E27FC236}">
                <a16:creationId xmlns:a16="http://schemas.microsoft.com/office/drawing/2014/main" id="{B012C7EC-498F-E73F-6DF6-781DB08DB2CA}"/>
              </a:ext>
            </a:extLst>
          </p:cNvPr>
          <p:cNvSpPr>
            <a:spLocks/>
          </p:cNvSpPr>
          <p:nvPr/>
        </p:nvSpPr>
        <p:spPr bwMode="auto">
          <a:xfrm>
            <a:off x="2452682" y="-12032"/>
            <a:ext cx="3197841" cy="6885113"/>
          </a:xfrm>
          <a:custGeom>
            <a:avLst/>
            <a:gdLst>
              <a:gd name="T0" fmla="*/ 43675317 w 2841466"/>
              <a:gd name="T1" fmla="*/ 14225597 h 13705350"/>
              <a:gd name="T2" fmla="*/ 83176494 w 2841466"/>
              <a:gd name="T3" fmla="*/ 7593044 h 13705350"/>
              <a:gd name="T4" fmla="*/ 85608872 w 2841466"/>
              <a:gd name="T5" fmla="*/ 7185243 h 13705350"/>
              <a:gd name="T6" fmla="*/ 85608872 w 2841466"/>
              <a:gd name="T7" fmla="*/ 7185243 h 13705350"/>
              <a:gd name="T8" fmla="*/ 85839050 w 2841466"/>
              <a:gd name="T9" fmla="*/ 7145993 h 13705350"/>
              <a:gd name="T10" fmla="*/ 85862068 w 2841466"/>
              <a:gd name="T11" fmla="*/ 7083557 h 13705350"/>
              <a:gd name="T12" fmla="*/ 85608872 w 2841466"/>
              <a:gd name="T13" fmla="*/ 7040617 h 13705350"/>
              <a:gd name="T14" fmla="*/ 43675317 w 2841466"/>
              <a:gd name="T15" fmla="*/ 0 h 13705350"/>
              <a:gd name="T16" fmla="*/ 0 w 2841466"/>
              <a:gd name="T17" fmla="*/ 0 h 13705350"/>
              <a:gd name="T18" fmla="*/ 0 w 2841466"/>
              <a:gd name="T19" fmla="*/ 14225597 h 13705350"/>
              <a:gd name="T20" fmla="*/ 43675317 w 2841466"/>
              <a:gd name="T21" fmla="*/ 14225597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alpha val="79999"/>
            </a:schemeClr>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sz="900" dirty="0"/>
          </a:p>
        </p:txBody>
      </p:sp>
      <p:sp>
        <p:nvSpPr>
          <p:cNvPr id="13317" name="Graphic 7">
            <a:extLst>
              <a:ext uri="{FF2B5EF4-FFF2-40B4-BE49-F238E27FC236}">
                <a16:creationId xmlns:a16="http://schemas.microsoft.com/office/drawing/2014/main" id="{A984761D-0FCE-468A-817B-F4700BD6BAB0}"/>
              </a:ext>
            </a:extLst>
          </p:cNvPr>
          <p:cNvSpPr>
            <a:spLocks/>
          </p:cNvSpPr>
          <p:nvPr/>
        </p:nvSpPr>
        <p:spPr bwMode="auto">
          <a:xfrm>
            <a:off x="1793622" y="12032"/>
            <a:ext cx="3387977" cy="6873082"/>
          </a:xfrm>
          <a:custGeom>
            <a:avLst/>
            <a:gdLst>
              <a:gd name="T0" fmla="*/ 43564418 w 2841466"/>
              <a:gd name="T1" fmla="*/ 14225596 h 13705350"/>
              <a:gd name="T2" fmla="*/ 82965277 w 2841466"/>
              <a:gd name="T3" fmla="*/ 7593043 h 13705350"/>
              <a:gd name="T4" fmla="*/ 85391488 w 2841466"/>
              <a:gd name="T5" fmla="*/ 7185243 h 13705350"/>
              <a:gd name="T6" fmla="*/ 85391488 w 2841466"/>
              <a:gd name="T7" fmla="*/ 7185243 h 13705350"/>
              <a:gd name="T8" fmla="*/ 85621098 w 2841466"/>
              <a:gd name="T9" fmla="*/ 7145992 h 13705350"/>
              <a:gd name="T10" fmla="*/ 85644033 w 2841466"/>
              <a:gd name="T11" fmla="*/ 7083557 h 13705350"/>
              <a:gd name="T12" fmla="*/ 85391488 w 2841466"/>
              <a:gd name="T13" fmla="*/ 7040617 h 13705350"/>
              <a:gd name="T14" fmla="*/ 43564418 w 2841466"/>
              <a:gd name="T15" fmla="*/ 0 h 13705350"/>
              <a:gd name="T16" fmla="*/ 0 w 2841466"/>
              <a:gd name="T17" fmla="*/ 0 h 13705350"/>
              <a:gd name="T18" fmla="*/ 0 w 2841466"/>
              <a:gd name="T19" fmla="*/ 14225596 h 13705350"/>
              <a:gd name="T20" fmla="*/ 43564418 w 2841466"/>
              <a:gd name="T21" fmla="*/ 14225596 h 137053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41466" h="13705350">
                <a:moveTo>
                  <a:pt x="1444645" y="13705350"/>
                </a:moveTo>
                <a:lnTo>
                  <a:pt x="2751222" y="7315358"/>
                </a:lnTo>
                <a:lnTo>
                  <a:pt x="2831678" y="6922471"/>
                </a:lnTo>
                <a:cubicBezTo>
                  <a:pt x="2831678" y="6922471"/>
                  <a:pt x="2839292" y="6884655"/>
                  <a:pt x="2839292" y="6884655"/>
                </a:cubicBezTo>
                <a:cubicBezTo>
                  <a:pt x="2841322" y="6868157"/>
                  <a:pt x="2842591" y="6847346"/>
                  <a:pt x="2840053" y="6824504"/>
                </a:cubicBezTo>
                <a:lnTo>
                  <a:pt x="2831678" y="6783134"/>
                </a:lnTo>
                <a:lnTo>
                  <a:pt x="1444645" y="0"/>
                </a:lnTo>
                <a:lnTo>
                  <a:pt x="0" y="0"/>
                </a:lnTo>
                <a:lnTo>
                  <a:pt x="0" y="13705350"/>
                </a:lnTo>
                <a:lnTo>
                  <a:pt x="1444645" y="13705350"/>
                </a:lnTo>
                <a:close/>
              </a:path>
            </a:pathLst>
          </a:custGeom>
          <a:solidFill>
            <a:schemeClr val="tx2"/>
          </a:solidFill>
          <a:ln>
            <a:noFill/>
          </a:ln>
          <a:extLst>
            <a:ext uri="{91240B29-F687-4F45-9708-019B960494DF}">
              <a14:hiddenLine xmlns:a14="http://schemas.microsoft.com/office/drawing/2010/main" w="25343" cap="flat">
                <a:solidFill>
                  <a:srgbClr val="000000"/>
                </a:solidFill>
                <a:prstDash val="solid"/>
                <a:miter lim="800000"/>
                <a:headEnd/>
                <a:tailEnd/>
              </a14:hiddenLine>
            </a:ext>
          </a:extLst>
        </p:spPr>
        <p:txBody>
          <a:bodyPr anchor="ctr"/>
          <a:lstStyle/>
          <a:p>
            <a:endParaRPr lang="en-US" sz="900" dirty="0"/>
          </a:p>
        </p:txBody>
      </p:sp>
      <p:sp>
        <p:nvSpPr>
          <p:cNvPr id="7174" name="Title Placeholder 1">
            <a:extLst>
              <a:ext uri="{FF2B5EF4-FFF2-40B4-BE49-F238E27FC236}">
                <a16:creationId xmlns:a16="http://schemas.microsoft.com/office/drawing/2014/main" id="{0C5BCD2E-E949-7C29-86E1-14FB36AACA37}"/>
              </a:ext>
            </a:extLst>
          </p:cNvPr>
          <p:cNvSpPr txBox="1">
            <a:spLocks noChangeArrowheads="1"/>
          </p:cNvSpPr>
          <p:nvPr/>
        </p:nvSpPr>
        <p:spPr bwMode="auto">
          <a:xfrm>
            <a:off x="243826" y="1008733"/>
            <a:ext cx="3099594" cy="781844"/>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5750" b="1" dirty="0">
                <a:solidFill>
                  <a:schemeClr val="bg1"/>
                </a:solidFill>
                <a:latin typeface="Roboto Slab" pitchFamily="2" charset="0"/>
                <a:ea typeface="Roboto Slab" pitchFamily="2" charset="0"/>
                <a:cs typeface="Roboto Slab" pitchFamily="2" charset="0"/>
              </a:rPr>
              <a:t>Goal 2:</a:t>
            </a:r>
          </a:p>
        </p:txBody>
      </p:sp>
      <p:cxnSp>
        <p:nvCxnSpPr>
          <p:cNvPr id="10" name="Straight Connector 9">
            <a:extLst>
              <a:ext uri="{FF2B5EF4-FFF2-40B4-BE49-F238E27FC236}">
                <a16:creationId xmlns:a16="http://schemas.microsoft.com/office/drawing/2014/main" id="{A761C8BE-F442-E32A-4963-C2C4ACF9EE84}"/>
              </a:ext>
            </a:extLst>
          </p:cNvPr>
          <p:cNvCxnSpPr>
            <a:cxnSpLocks/>
          </p:cNvCxnSpPr>
          <p:nvPr/>
        </p:nvCxnSpPr>
        <p:spPr>
          <a:xfrm>
            <a:off x="276411" y="1834840"/>
            <a:ext cx="2556669" cy="0"/>
          </a:xfrm>
          <a:prstGeom prst="line">
            <a:avLst/>
          </a:prstGeom>
          <a:ln w="190500">
            <a:solidFill>
              <a:srgbClr val="97D4DE"/>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195A535-C223-2D3E-2A65-FEC117D844E1}"/>
              </a:ext>
            </a:extLst>
          </p:cNvPr>
          <p:cNvSpPr txBox="1">
            <a:spLocks noChangeArrowheads="1"/>
          </p:cNvSpPr>
          <p:nvPr/>
        </p:nvSpPr>
        <p:spPr bwMode="auto">
          <a:xfrm>
            <a:off x="215957" y="2098430"/>
            <a:ext cx="3769889" cy="3833137"/>
          </a:xfrm>
          <a:prstGeom prst="rect">
            <a:avLst/>
          </a:prstGeom>
          <a:noFill/>
          <a:ln>
            <a:noFill/>
          </a:ln>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defRPr/>
            </a:pPr>
            <a:r>
              <a:rPr lang="en-US" altLang="en-US" sz="3000" b="1" dirty="0">
                <a:solidFill>
                  <a:schemeClr val="bg1"/>
                </a:solidFill>
                <a:latin typeface="Roboto Slab" pitchFamily="2" charset="0"/>
                <a:ea typeface="Roboto Slab" pitchFamily="2" charset="0"/>
                <a:cs typeface="Roboto Slab" pitchFamily="2" charset="0"/>
              </a:rPr>
              <a:t>Implement a more proactive project development process to avoid, minimize and mitigate the impacts on utility facilities</a:t>
            </a:r>
          </a:p>
        </p:txBody>
      </p:sp>
      <p:sp>
        <p:nvSpPr>
          <p:cNvPr id="2" name="Text Placeholder 2">
            <a:extLst>
              <a:ext uri="{FF2B5EF4-FFF2-40B4-BE49-F238E27FC236}">
                <a16:creationId xmlns:a16="http://schemas.microsoft.com/office/drawing/2014/main" id="{256D83F1-F4F0-9E3B-253B-3B5C5F3599D6}"/>
              </a:ext>
            </a:extLst>
          </p:cNvPr>
          <p:cNvSpPr txBox="1">
            <a:spLocks noChangeArrowheads="1"/>
          </p:cNvSpPr>
          <p:nvPr/>
        </p:nvSpPr>
        <p:spPr bwMode="auto">
          <a:xfrm>
            <a:off x="6013938" y="192506"/>
            <a:ext cx="5380893" cy="6472989"/>
          </a:xfrm>
          <a:prstGeom prst="rect">
            <a:avLst/>
          </a:prstGeom>
          <a:noFill/>
          <a:ln>
            <a:noFill/>
          </a:ln>
        </p:spPr>
        <p:txBody>
          <a:bodyPr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spcAft>
                <a:spcPts val="900"/>
              </a:spcAft>
              <a:defRPr/>
            </a:pPr>
            <a:r>
              <a:rPr lang="en-US" altLang="en-US" sz="3000" b="1" dirty="0">
                <a:solidFill>
                  <a:schemeClr val="tx2"/>
                </a:solidFill>
                <a:latin typeface="Roboto Slab" pitchFamily="2" charset="0"/>
                <a:ea typeface="Roboto Slab" pitchFamily="2" charset="0"/>
                <a:cs typeface="Roboto Slab" pitchFamily="2" charset="0"/>
              </a:rPr>
              <a:t>Objectives:</a:t>
            </a:r>
            <a:endParaRPr lang="en-US" altLang="en-US" sz="2700" b="1" dirty="0">
              <a:solidFill>
                <a:schemeClr val="tx2"/>
              </a:solidFill>
              <a:latin typeface="Roboto Slab" pitchFamily="2" charset="0"/>
              <a:ea typeface="Roboto Slab" pitchFamily="2" charset="0"/>
              <a:cs typeface="Roboto Slab" pitchFamily="2" charset="0"/>
            </a:endParaRPr>
          </a:p>
          <a:p>
            <a:pPr marL="342900" indent="-342900">
              <a:spcAft>
                <a:spcPts val="900"/>
              </a:spcAft>
              <a:buFont typeface="Arial" panose="020B0604020202020204" pitchFamily="34" charset="0"/>
              <a:buChar char="•"/>
              <a:defRPr/>
            </a:pPr>
            <a:r>
              <a:rPr lang="en-US" altLang="en-US" sz="2700" dirty="0">
                <a:solidFill>
                  <a:schemeClr val="tx2"/>
                </a:solidFill>
                <a:latin typeface="Roboto Slab" pitchFamily="2" charset="0"/>
                <a:ea typeface="Roboto Slab" pitchFamily="2" charset="0"/>
                <a:cs typeface="Roboto Slab" pitchFamily="2" charset="0"/>
              </a:rPr>
              <a:t>Develop pilot projects identification, conflict analysis, and resolution of utility impacts</a:t>
            </a:r>
          </a:p>
          <a:p>
            <a:pPr marL="342900" indent="-342900">
              <a:spcAft>
                <a:spcPts val="900"/>
              </a:spcAft>
              <a:buFont typeface="Arial" panose="020B0604020202020204" pitchFamily="34" charset="0"/>
              <a:buChar char="•"/>
              <a:defRPr/>
            </a:pPr>
            <a:r>
              <a:rPr lang="en-US" altLang="en-US" sz="2700" dirty="0">
                <a:solidFill>
                  <a:schemeClr val="tx2"/>
                </a:solidFill>
                <a:latin typeface="Roboto Slab" pitchFamily="2" charset="0"/>
                <a:ea typeface="Roboto Slab" pitchFamily="2" charset="0"/>
                <a:cs typeface="Roboto Slab" pitchFamily="2" charset="0"/>
              </a:rPr>
              <a:t>Pilot the use of multi-duct installations in congested areas</a:t>
            </a:r>
          </a:p>
          <a:p>
            <a:pPr marL="342900" indent="-342900">
              <a:spcAft>
                <a:spcPts val="900"/>
              </a:spcAft>
              <a:buFont typeface="Arial" panose="020B0604020202020204" pitchFamily="34" charset="0"/>
              <a:buChar char="•"/>
              <a:defRPr/>
            </a:pPr>
            <a:r>
              <a:rPr lang="en-US" altLang="en-US" sz="2700" dirty="0">
                <a:solidFill>
                  <a:schemeClr val="tx2"/>
                </a:solidFill>
                <a:latin typeface="Roboto Slab" pitchFamily="2" charset="0"/>
                <a:ea typeface="Roboto Slab" pitchFamily="2" charset="0"/>
                <a:cs typeface="Roboto Slab" pitchFamily="2" charset="0"/>
              </a:rPr>
              <a:t>Pilot digital utility as-builts on a few contracts for installation of DOT owned utility facilities</a:t>
            </a:r>
          </a:p>
          <a:p>
            <a:pPr marL="342900" indent="-342900">
              <a:spcAft>
                <a:spcPts val="600"/>
              </a:spcAft>
              <a:buFont typeface="Arial" panose="020B0604020202020204" pitchFamily="34" charset="0"/>
              <a:buChar char="•"/>
              <a:defRPr/>
            </a:pPr>
            <a:endParaRPr lang="en-US" altLang="en-US" sz="2400" dirty="0">
              <a:solidFill>
                <a:schemeClr val="tx2"/>
              </a:solidFill>
              <a:latin typeface="Roboto Slab" pitchFamily="2" charset="0"/>
              <a:ea typeface="Roboto Slab" pitchFamily="2" charset="0"/>
              <a:cs typeface="Roboto Slab" pitchFamily="2" charset="0"/>
            </a:endParaRPr>
          </a:p>
        </p:txBody>
      </p:sp>
    </p:spTree>
    <p:extLst>
      <p:ext uri="{BB962C8B-B14F-4D97-AF65-F5344CB8AC3E}">
        <p14:creationId xmlns:p14="http://schemas.microsoft.com/office/powerpoint/2010/main" val="373314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6076E80E-F610-593E-5BE7-03F9ECEBCA28}"/>
              </a:ext>
            </a:extLst>
          </p:cNvPr>
          <p:cNvSpPr>
            <a:spLocks noGrp="1"/>
          </p:cNvSpPr>
          <p:nvPr>
            <p:ph sz="quarter" idx="16"/>
          </p:nvPr>
        </p:nvSpPr>
        <p:spPr>
          <a:xfrm>
            <a:off x="1005840" y="1920240"/>
            <a:ext cx="10147936" cy="3752963"/>
          </a:xfrm>
        </p:spPr>
        <p:txBody>
          <a:bodyPr/>
          <a:lstStyle/>
          <a:p>
            <a:r>
              <a:rPr lang="en-US" sz="2200" dirty="0"/>
              <a:t>Update the Utility Accommodation &amp; Coordination Policy (Chapter 115)</a:t>
            </a:r>
          </a:p>
          <a:p>
            <a:r>
              <a:rPr lang="en-US" altLang="en-US" sz="2200" dirty="0"/>
              <a:t>Work with Iowa One-call to improve utility locates (DOT-owned facilities)</a:t>
            </a:r>
          </a:p>
          <a:p>
            <a:r>
              <a:rPr lang="en-US" altLang="en-US" sz="2200" dirty="0"/>
              <a:t>Develop a utility construction conflict resolution process (initial ideas developed)</a:t>
            </a:r>
          </a:p>
          <a:p>
            <a:r>
              <a:rPr lang="en-US" altLang="en-US" sz="2200" dirty="0"/>
              <a:t>Develop pilot projects for early identification, conflict analysis, and resolution of utility impacts (4 projects)</a:t>
            </a:r>
          </a:p>
          <a:p>
            <a:r>
              <a:rPr lang="en-US" altLang="en-US" sz="2200" dirty="0"/>
              <a:t>Pilot the use of multi-duct installations in congested areas (3 projects)</a:t>
            </a:r>
          </a:p>
          <a:p>
            <a:r>
              <a:rPr lang="en-US" altLang="en-US" sz="2200" dirty="0"/>
              <a:t>Pilot digital utility as-builts on a few contracts for installation of DOT-owned utility facilities</a:t>
            </a:r>
          </a:p>
          <a:p>
            <a:endParaRPr lang="en-US" altLang="en-US" sz="1800" b="1" dirty="0">
              <a:solidFill>
                <a:schemeClr val="tx2"/>
              </a:solidFill>
              <a:latin typeface="Roboto Slab" pitchFamily="2" charset="0"/>
              <a:cs typeface="Roboto Slab" pitchFamily="2" charset="0"/>
            </a:endParaRPr>
          </a:p>
          <a:p>
            <a:endParaRPr lang="en-US" altLang="en-US" sz="1800" b="1" dirty="0">
              <a:solidFill>
                <a:schemeClr val="tx2"/>
              </a:solidFill>
              <a:latin typeface="Roboto Slab" pitchFamily="2" charset="0"/>
              <a:cs typeface="Roboto Slab" pitchFamily="2" charset="0"/>
            </a:endParaRPr>
          </a:p>
          <a:p>
            <a:endParaRPr lang="en-US" dirty="0"/>
          </a:p>
          <a:p>
            <a:endParaRPr lang="en-US" dirty="0"/>
          </a:p>
        </p:txBody>
      </p:sp>
      <p:sp>
        <p:nvSpPr>
          <p:cNvPr id="10" name="Text Placeholder 2">
            <a:extLst>
              <a:ext uri="{FF2B5EF4-FFF2-40B4-BE49-F238E27FC236}">
                <a16:creationId xmlns:a16="http://schemas.microsoft.com/office/drawing/2014/main" id="{3D396582-E614-C3A5-B378-EF0050625044}"/>
              </a:ext>
            </a:extLst>
          </p:cNvPr>
          <p:cNvSpPr>
            <a:spLocks noGrp="1"/>
          </p:cNvSpPr>
          <p:nvPr>
            <p:ph type="body" sz="quarter" idx="18"/>
          </p:nvPr>
        </p:nvSpPr>
        <p:spPr>
          <a:xfrm>
            <a:off x="1005840" y="1005840"/>
            <a:ext cx="10147935" cy="574222"/>
          </a:xfrm>
        </p:spPr>
        <p:txBody>
          <a:bodyPr/>
          <a:lstStyle/>
          <a:p>
            <a:r>
              <a:rPr lang="en-US" dirty="0"/>
              <a:t>Quarterly rocks | guide our progress</a:t>
            </a:r>
          </a:p>
        </p:txBody>
      </p:sp>
    </p:spTree>
    <p:extLst>
      <p:ext uri="{BB962C8B-B14F-4D97-AF65-F5344CB8AC3E}">
        <p14:creationId xmlns:p14="http://schemas.microsoft.com/office/powerpoint/2010/main" val="3199366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820E7F-76E7-1922-E1EA-CB9A1F354B74}"/>
              </a:ext>
            </a:extLst>
          </p:cNvPr>
          <p:cNvSpPr>
            <a:spLocks noGrp="1"/>
          </p:cNvSpPr>
          <p:nvPr>
            <p:ph sz="quarter" idx="16"/>
          </p:nvPr>
        </p:nvSpPr>
        <p:spPr/>
        <p:txBody>
          <a:bodyPr/>
          <a:lstStyle/>
          <a:p>
            <a:pPr marL="0" indent="0">
              <a:buNone/>
            </a:pPr>
            <a:r>
              <a:rPr lang="en-US" altLang="en-US" sz="2000" b="1" dirty="0">
                <a:solidFill>
                  <a:schemeClr val="accent3"/>
                </a:solidFill>
                <a:latin typeface="Roboto Slab" pitchFamily="2" charset="0"/>
                <a:ea typeface="Roboto Slab" pitchFamily="2" charset="0"/>
              </a:rPr>
              <a:t>“Building blocks” for an effective resolution process</a:t>
            </a:r>
            <a:endParaRPr lang="en-US" sz="2000" b="1" dirty="0">
              <a:solidFill>
                <a:schemeClr val="accent3"/>
              </a:solidFill>
              <a:latin typeface="Roboto Slab" pitchFamily="2" charset="0"/>
              <a:ea typeface="Roboto Slab" pitchFamily="2" charset="0"/>
            </a:endParaRPr>
          </a:p>
          <a:p>
            <a:pPr lvl="1" eaLnBrk="1" hangingPunct="1">
              <a:lnSpc>
                <a:spcPct val="100000"/>
              </a:lnSpc>
              <a:defRPr/>
            </a:pPr>
            <a:r>
              <a:rPr lang="en-US" altLang="en-US" sz="2000" dirty="0"/>
              <a:t>Explore use of surety bonds</a:t>
            </a:r>
          </a:p>
          <a:p>
            <a:pPr lvl="1" eaLnBrk="1" hangingPunct="1">
              <a:lnSpc>
                <a:spcPct val="100000"/>
              </a:lnSpc>
              <a:defRPr/>
            </a:pPr>
            <a:r>
              <a:rPr lang="en-US" altLang="en-US" sz="2000" dirty="0"/>
              <a:t>Require on-site inspection by utilities companies to ensure compliance</a:t>
            </a:r>
          </a:p>
          <a:p>
            <a:pPr lvl="1" eaLnBrk="1" hangingPunct="1">
              <a:lnSpc>
                <a:spcPct val="100000"/>
              </a:lnSpc>
              <a:defRPr/>
            </a:pPr>
            <a:r>
              <a:rPr lang="en-US" altLang="en-US" sz="2000" dirty="0"/>
              <a:t>Better train DOT field staff to improve their review and enforcement of permit requirements</a:t>
            </a:r>
          </a:p>
          <a:p>
            <a:pPr lvl="1" eaLnBrk="1" hangingPunct="1">
              <a:lnSpc>
                <a:spcPct val="100000"/>
              </a:lnSpc>
              <a:defRPr/>
            </a:pPr>
            <a:r>
              <a:rPr lang="en-US" altLang="en-US" sz="2000" dirty="0"/>
              <a:t>Better define in our policy what is considered “timely” response by the utility</a:t>
            </a:r>
          </a:p>
          <a:p>
            <a:pPr lvl="1" eaLnBrk="1" hangingPunct="1">
              <a:lnSpc>
                <a:spcPct val="100000"/>
              </a:lnSpc>
              <a:defRPr/>
            </a:pPr>
            <a:r>
              <a:rPr lang="en-US" altLang="en-US" sz="2000" dirty="0"/>
              <a:t>Require utilities to provide a response within 24-hours of notification, and the contact info of the person with authority to authorize an immediate response</a:t>
            </a:r>
          </a:p>
          <a:p>
            <a:pPr lvl="1" eaLnBrk="1" hangingPunct="1">
              <a:lnSpc>
                <a:spcPct val="100000"/>
              </a:lnSpc>
              <a:defRPr/>
            </a:pPr>
            <a:r>
              <a:rPr lang="en-US" altLang="en-US" sz="2000" dirty="0"/>
              <a:t>Better process to determine if the ROW is “fully occupied”</a:t>
            </a:r>
          </a:p>
          <a:p>
            <a:pPr lvl="1" eaLnBrk="1" hangingPunct="1">
              <a:lnSpc>
                <a:spcPct val="100000"/>
              </a:lnSpc>
              <a:defRPr/>
            </a:pPr>
            <a:r>
              <a:rPr lang="en-US" altLang="en-US" sz="2000" dirty="0"/>
              <a:t>Better enforcement of utility as-built submittals</a:t>
            </a:r>
            <a:endParaRPr lang="en-US" sz="1800" dirty="0"/>
          </a:p>
        </p:txBody>
      </p:sp>
      <p:sp>
        <p:nvSpPr>
          <p:cNvPr id="3" name="Text Placeholder 2">
            <a:extLst>
              <a:ext uri="{FF2B5EF4-FFF2-40B4-BE49-F238E27FC236}">
                <a16:creationId xmlns:a16="http://schemas.microsoft.com/office/drawing/2014/main" id="{D234095B-B0EC-D312-DA14-7A6ADBBF0457}"/>
              </a:ext>
            </a:extLst>
          </p:cNvPr>
          <p:cNvSpPr>
            <a:spLocks noGrp="1"/>
          </p:cNvSpPr>
          <p:nvPr>
            <p:ph type="body" sz="quarter" idx="18"/>
          </p:nvPr>
        </p:nvSpPr>
        <p:spPr/>
        <p:txBody>
          <a:bodyPr/>
          <a:lstStyle/>
          <a:p>
            <a:r>
              <a:rPr lang="en-US" dirty="0"/>
              <a:t>Initial ideas for conflict resolution process</a:t>
            </a:r>
          </a:p>
        </p:txBody>
      </p:sp>
    </p:spTree>
    <p:extLst>
      <p:ext uri="{BB962C8B-B14F-4D97-AF65-F5344CB8AC3E}">
        <p14:creationId xmlns:p14="http://schemas.microsoft.com/office/powerpoint/2010/main" val="1300908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1"/>
            <a:ext cx="10147936" cy="1005840"/>
          </a:xfrm>
          <a:prstGeom prst="rect">
            <a:avLst/>
          </a:prstGeom>
        </p:spPr>
        <p:txBody>
          <a:bodyPr lIns="0"/>
          <a:lstStyle/>
          <a:p>
            <a:pPr marL="0" indent="0">
              <a:lnSpc>
                <a:spcPct val="90000"/>
              </a:lnSpc>
              <a:spcBef>
                <a:spcPts val="1000"/>
              </a:spcBef>
              <a:spcAft>
                <a:spcPts val="2400"/>
              </a:spcAft>
              <a:buNone/>
            </a:pPr>
            <a:r>
              <a:rPr lang="en-US" sz="3200" b="1" dirty="0">
                <a:solidFill>
                  <a:schemeClr val="accent1"/>
                </a:solidFill>
                <a:latin typeface="+mj-lt"/>
              </a:rPr>
              <a:t>Utility Program Team</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28C722F-3B9F-B602-9884-71F468EE691E}"/>
              </a:ext>
            </a:extLst>
          </p:cNvPr>
          <p:cNvSpPr/>
          <p:nvPr/>
        </p:nvSpPr>
        <p:spPr>
          <a:xfrm>
            <a:off x="817350" y="2119874"/>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 name="Rectangle 3">
            <a:extLst>
              <a:ext uri="{FF2B5EF4-FFF2-40B4-BE49-F238E27FC236}">
                <a16:creationId xmlns:a16="http://schemas.microsoft.com/office/drawing/2014/main" id="{715F7DDB-56F3-5B55-59D4-F57DC42F8476}"/>
              </a:ext>
            </a:extLst>
          </p:cNvPr>
          <p:cNvSpPr/>
          <p:nvPr/>
        </p:nvSpPr>
        <p:spPr>
          <a:xfrm>
            <a:off x="1234163" y="2536687"/>
            <a:ext cx="1122187" cy="112218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5" name="Oval 4">
            <a:extLst>
              <a:ext uri="{FF2B5EF4-FFF2-40B4-BE49-F238E27FC236}">
                <a16:creationId xmlns:a16="http://schemas.microsoft.com/office/drawing/2014/main" id="{1666136A-63AB-80D8-ADAE-0C152F48622A}"/>
              </a:ext>
            </a:extLst>
          </p:cNvPr>
          <p:cNvSpPr/>
          <p:nvPr/>
        </p:nvSpPr>
        <p:spPr>
          <a:xfrm>
            <a:off x="5103169" y="2169746"/>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5" descr="City">
            <a:extLst>
              <a:ext uri="{FF2B5EF4-FFF2-40B4-BE49-F238E27FC236}">
                <a16:creationId xmlns:a16="http://schemas.microsoft.com/office/drawing/2014/main" id="{BE75AF3E-AB6D-32A2-46DC-28BC7A549E77}"/>
              </a:ext>
            </a:extLst>
          </p:cNvPr>
          <p:cNvSpPr/>
          <p:nvPr/>
        </p:nvSpPr>
        <p:spPr>
          <a:xfrm>
            <a:off x="5519982" y="2586559"/>
            <a:ext cx="1122187" cy="1122187"/>
          </a:xfrm>
          <a:prstGeom prst="rect">
            <a:avLst/>
          </a:prstGeom>
          <a:blipFill rotWithShape="1">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953895"/>
              <a:satOff val="-21764"/>
              <a:lumOff val="8039"/>
              <a:alphaOff val="0"/>
            </a:schemeClr>
          </a:effectRef>
          <a:fontRef idx="minor">
            <a:schemeClr val="lt1"/>
          </a:fontRef>
        </p:style>
        <p:txBody>
          <a:bodyPr/>
          <a:lstStyle/>
          <a:p>
            <a:endParaRPr lang="en-US" dirty="0"/>
          </a:p>
        </p:txBody>
      </p:sp>
      <p:sp>
        <p:nvSpPr>
          <p:cNvPr id="7" name="Oval 6">
            <a:extLst>
              <a:ext uri="{FF2B5EF4-FFF2-40B4-BE49-F238E27FC236}">
                <a16:creationId xmlns:a16="http://schemas.microsoft.com/office/drawing/2014/main" id="{77A660A3-2F3F-76A2-B98A-C11006617A82}"/>
              </a:ext>
            </a:extLst>
          </p:cNvPr>
          <p:cNvSpPr/>
          <p:nvPr/>
        </p:nvSpPr>
        <p:spPr>
          <a:xfrm>
            <a:off x="9387274" y="2119874"/>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7" descr="Marker">
            <a:extLst>
              <a:ext uri="{FF2B5EF4-FFF2-40B4-BE49-F238E27FC236}">
                <a16:creationId xmlns:a16="http://schemas.microsoft.com/office/drawing/2014/main" id="{42163C04-9672-809F-7BD4-261EA37E8BA6}"/>
              </a:ext>
            </a:extLst>
          </p:cNvPr>
          <p:cNvSpPr/>
          <p:nvPr/>
        </p:nvSpPr>
        <p:spPr>
          <a:xfrm>
            <a:off x="9804087" y="2536687"/>
            <a:ext cx="1122187" cy="1122187"/>
          </a:xfrm>
          <a:prstGeom prst="rect">
            <a:avLst/>
          </a:prstGeom>
          <a:blipFill rotWithShape="1">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1907789"/>
              <a:satOff val="-43528"/>
              <a:lumOff val="16079"/>
              <a:alphaOff val="0"/>
            </a:schemeClr>
          </a:effectRef>
          <a:fontRef idx="minor">
            <a:schemeClr val="lt1"/>
          </a:fontRef>
        </p:style>
        <p:txBody>
          <a:bodyPr/>
          <a:lstStyle/>
          <a:p>
            <a:endParaRPr lang="en-US" dirty="0"/>
          </a:p>
        </p:txBody>
      </p:sp>
      <p:sp>
        <p:nvSpPr>
          <p:cNvPr id="9" name="TextBox 8">
            <a:extLst>
              <a:ext uri="{FF2B5EF4-FFF2-40B4-BE49-F238E27FC236}">
                <a16:creationId xmlns:a16="http://schemas.microsoft.com/office/drawing/2014/main" id="{DDEA3CDE-4D80-ECEC-E928-E31282CB9D07}"/>
              </a:ext>
            </a:extLst>
          </p:cNvPr>
          <p:cNvSpPr txBox="1"/>
          <p:nvPr/>
        </p:nvSpPr>
        <p:spPr>
          <a:xfrm>
            <a:off x="817350" y="4314825"/>
            <a:ext cx="1955812" cy="369332"/>
          </a:xfrm>
          <a:prstGeom prst="rect">
            <a:avLst/>
          </a:prstGeom>
          <a:noFill/>
        </p:spPr>
        <p:txBody>
          <a:bodyPr wrap="square" rtlCol="0">
            <a:spAutoFit/>
          </a:bodyPr>
          <a:lstStyle/>
          <a:p>
            <a:pPr algn="ctr"/>
            <a:r>
              <a:rPr lang="en-US" dirty="0"/>
              <a:t>Central Office</a:t>
            </a:r>
          </a:p>
        </p:txBody>
      </p:sp>
      <p:sp>
        <p:nvSpPr>
          <p:cNvPr id="10" name="TextBox 9">
            <a:extLst>
              <a:ext uri="{FF2B5EF4-FFF2-40B4-BE49-F238E27FC236}">
                <a16:creationId xmlns:a16="http://schemas.microsoft.com/office/drawing/2014/main" id="{E775BB2C-77C0-B239-D05A-7640E821199C}"/>
              </a:ext>
            </a:extLst>
          </p:cNvPr>
          <p:cNvSpPr txBox="1"/>
          <p:nvPr/>
        </p:nvSpPr>
        <p:spPr>
          <a:xfrm>
            <a:off x="5133459" y="4357705"/>
            <a:ext cx="1955812" cy="369332"/>
          </a:xfrm>
          <a:prstGeom prst="rect">
            <a:avLst/>
          </a:prstGeom>
          <a:noFill/>
        </p:spPr>
        <p:txBody>
          <a:bodyPr wrap="square" rtlCol="0">
            <a:spAutoFit/>
          </a:bodyPr>
          <a:lstStyle/>
          <a:p>
            <a:pPr algn="ctr"/>
            <a:r>
              <a:rPr lang="en-US" dirty="0"/>
              <a:t>District Offices</a:t>
            </a:r>
          </a:p>
        </p:txBody>
      </p:sp>
      <p:sp>
        <p:nvSpPr>
          <p:cNvPr id="11" name="TextBox 10">
            <a:extLst>
              <a:ext uri="{FF2B5EF4-FFF2-40B4-BE49-F238E27FC236}">
                <a16:creationId xmlns:a16="http://schemas.microsoft.com/office/drawing/2014/main" id="{4500D532-907C-ABD7-619B-1D75D18B0EAA}"/>
              </a:ext>
            </a:extLst>
          </p:cNvPr>
          <p:cNvSpPr txBox="1"/>
          <p:nvPr/>
        </p:nvSpPr>
        <p:spPr>
          <a:xfrm>
            <a:off x="9419279" y="4314825"/>
            <a:ext cx="1955812" cy="369332"/>
          </a:xfrm>
          <a:prstGeom prst="rect">
            <a:avLst/>
          </a:prstGeom>
          <a:noFill/>
        </p:spPr>
        <p:txBody>
          <a:bodyPr wrap="square" rtlCol="0">
            <a:spAutoFit/>
          </a:bodyPr>
          <a:lstStyle/>
          <a:p>
            <a:pPr algn="ctr"/>
            <a:r>
              <a:rPr lang="en-US" dirty="0"/>
              <a:t>Field Offices</a:t>
            </a:r>
          </a:p>
        </p:txBody>
      </p:sp>
    </p:spTree>
    <p:custDataLst>
      <p:tags r:id="rId1"/>
    </p:custDataLst>
    <p:extLst>
      <p:ext uri="{BB962C8B-B14F-4D97-AF65-F5344CB8AC3E}">
        <p14:creationId xmlns:p14="http://schemas.microsoft.com/office/powerpoint/2010/main" val="494234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609AF2-9F12-70DB-208E-FC618D947779}"/>
              </a:ext>
            </a:extLst>
          </p:cNvPr>
          <p:cNvSpPr txBox="1">
            <a:spLocks/>
          </p:cNvSpPr>
          <p:nvPr/>
        </p:nvSpPr>
        <p:spPr>
          <a:xfrm>
            <a:off x="11013581" y="5934319"/>
            <a:ext cx="117841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237BE4-9A9B-410F-9333-9277A9BD8B6D}" type="slidenum">
              <a:rPr lang="en-US" altLang="en-US" smtClean="0"/>
              <a:pPr>
                <a:defRPr/>
              </a:pPr>
              <a:t>30</a:t>
            </a:fld>
            <a:endParaRPr lang="en-US" altLang="en-US" dirty="0"/>
          </a:p>
        </p:txBody>
      </p:sp>
      <p:pic>
        <p:nvPicPr>
          <p:cNvPr id="4" name="Picture 3">
            <a:extLst>
              <a:ext uri="{FF2B5EF4-FFF2-40B4-BE49-F238E27FC236}">
                <a16:creationId xmlns:a16="http://schemas.microsoft.com/office/drawing/2014/main" id="{35CEB1EC-A2A2-01F5-BDC9-C9487C898AD7}"/>
              </a:ext>
            </a:extLst>
          </p:cNvPr>
          <p:cNvPicPr>
            <a:picLocks noChangeAspect="1"/>
          </p:cNvPicPr>
          <p:nvPr/>
        </p:nvPicPr>
        <p:blipFill>
          <a:blip r:embed="rId3"/>
          <a:stretch>
            <a:fillRect/>
          </a:stretch>
        </p:blipFill>
        <p:spPr>
          <a:xfrm>
            <a:off x="4313035" y="1370022"/>
            <a:ext cx="7226697" cy="4447198"/>
          </a:xfrm>
          <a:prstGeom prst="rect">
            <a:avLst/>
          </a:prstGeom>
        </p:spPr>
      </p:pic>
      <p:sp>
        <p:nvSpPr>
          <p:cNvPr id="5" name="TextBox 4">
            <a:extLst>
              <a:ext uri="{FF2B5EF4-FFF2-40B4-BE49-F238E27FC236}">
                <a16:creationId xmlns:a16="http://schemas.microsoft.com/office/drawing/2014/main" id="{2E7769D9-06F2-0C33-E528-9BA5B918B9A4}"/>
              </a:ext>
            </a:extLst>
          </p:cNvPr>
          <p:cNvSpPr txBox="1"/>
          <p:nvPr/>
        </p:nvSpPr>
        <p:spPr>
          <a:xfrm>
            <a:off x="637776" y="778368"/>
            <a:ext cx="3538440" cy="4708981"/>
          </a:xfrm>
          <a:prstGeom prst="rect">
            <a:avLst/>
          </a:prstGeom>
          <a:solidFill>
            <a:schemeClr val="bg1"/>
          </a:solidFill>
        </p:spPr>
        <p:txBody>
          <a:bodyPr wrap="square" rtlCol="0">
            <a:spAutoFit/>
          </a:bodyPr>
          <a:lstStyle/>
          <a:p>
            <a:r>
              <a:rPr lang="en-US" sz="2000" b="1" spc="50" dirty="0">
                <a:solidFill>
                  <a:schemeClr val="accent3"/>
                </a:solidFill>
                <a:latin typeface="Roboto Slab" pitchFamily="2" charset="0"/>
                <a:ea typeface="Roboto Slab" pitchFamily="2" charset="0"/>
                <a:cs typeface="Calibri" panose="020F0502020204030204" pitchFamily="34" charset="0"/>
              </a:rPr>
              <a:t>Pilot Project Goals</a:t>
            </a:r>
          </a:p>
          <a:p>
            <a:pPr marL="142875" indent="-142875">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142875" indent="-142875">
              <a:buFont typeface="Arial" panose="020B0604020202020204" pitchFamily="34" charset="0"/>
              <a:buChar char="•"/>
            </a:pPr>
            <a:r>
              <a:rPr lang="en-US" sz="2000" dirty="0">
                <a:latin typeface="Calibri" panose="020F0502020204030204" pitchFamily="34" charset="0"/>
                <a:cs typeface="Calibri" panose="020F0502020204030204" pitchFamily="34" charset="0"/>
              </a:rPr>
              <a:t>Identify utilities early in the process</a:t>
            </a:r>
          </a:p>
          <a:p>
            <a:pPr marL="142875" indent="-142875">
              <a:buFont typeface="Arial" panose="020B0604020202020204" pitchFamily="34" charset="0"/>
              <a:buChar char="•"/>
            </a:pPr>
            <a:r>
              <a:rPr lang="en-US" sz="2000" dirty="0">
                <a:latin typeface="Calibri" panose="020F0502020204030204" pitchFamily="34" charset="0"/>
                <a:cs typeface="Calibri" panose="020F0502020204030204" pitchFamily="34" charset="0"/>
              </a:rPr>
              <a:t>Conduct notifications much earlier</a:t>
            </a:r>
          </a:p>
          <a:p>
            <a:pPr marL="142875" indent="-142875">
              <a:buFont typeface="Arial" panose="020B0604020202020204" pitchFamily="34" charset="0"/>
              <a:buChar char="•"/>
            </a:pPr>
            <a:r>
              <a:rPr lang="en-US" sz="2000" dirty="0">
                <a:latin typeface="Calibri" panose="020F0502020204030204" pitchFamily="34" charset="0"/>
                <a:cs typeface="Calibri" panose="020F0502020204030204" pitchFamily="34" charset="0"/>
              </a:rPr>
              <a:t>Identify project utility corridors</a:t>
            </a:r>
          </a:p>
          <a:p>
            <a:pPr marL="142875" indent="-142875">
              <a:buFont typeface="Arial" panose="020B0604020202020204" pitchFamily="34" charset="0"/>
              <a:buChar char="•"/>
            </a:pPr>
            <a:r>
              <a:rPr lang="en-US" sz="2000" dirty="0">
                <a:latin typeface="Calibri" panose="020F0502020204030204" pitchFamily="34" charset="0"/>
                <a:cs typeface="Calibri" panose="020F0502020204030204" pitchFamily="34" charset="0"/>
              </a:rPr>
              <a:t>By D2 (20%) have a draft relocation plan</a:t>
            </a:r>
          </a:p>
          <a:p>
            <a:pPr marL="142875" indent="-142875">
              <a:buFont typeface="Arial" panose="020B0604020202020204" pitchFamily="34" charset="0"/>
              <a:buChar char="•"/>
            </a:pPr>
            <a:r>
              <a:rPr lang="en-US" sz="2000" dirty="0">
                <a:latin typeface="Calibri" panose="020F0502020204030204" pitchFamily="34" charset="0"/>
                <a:cs typeface="Calibri" panose="020F0502020204030204" pitchFamily="34" charset="0"/>
              </a:rPr>
              <a:t>By D5 (85%) have a final relocation plan</a:t>
            </a:r>
          </a:p>
          <a:p>
            <a:pPr marL="142875" indent="-142875">
              <a:buFont typeface="Arial" panose="020B0604020202020204" pitchFamily="34" charset="0"/>
              <a:buChar char="•"/>
            </a:pPr>
            <a:r>
              <a:rPr lang="en-US" sz="2000" dirty="0">
                <a:latin typeface="Calibri" panose="020F0502020204030204" pitchFamily="34" charset="0"/>
                <a:cs typeface="Calibri" panose="020F0502020204030204" pitchFamily="34" charset="0"/>
              </a:rPr>
              <a:t>Include known property needs in ROW design</a:t>
            </a:r>
          </a:p>
          <a:p>
            <a:pPr marL="142875" indent="-142875">
              <a:buFont typeface="Arial" panose="020B0604020202020204" pitchFamily="34" charset="0"/>
              <a:buChar char="•"/>
            </a:pPr>
            <a:r>
              <a:rPr lang="en-US" sz="2000" dirty="0">
                <a:latin typeface="Calibri" panose="020F0502020204030204" pitchFamily="34" charset="0"/>
                <a:cs typeface="Calibri" panose="020F0502020204030204" pitchFamily="34" charset="0"/>
              </a:rPr>
              <a:t>Capture lessons learned</a:t>
            </a:r>
          </a:p>
        </p:txBody>
      </p:sp>
    </p:spTree>
    <p:extLst>
      <p:ext uri="{BB962C8B-B14F-4D97-AF65-F5344CB8AC3E}">
        <p14:creationId xmlns:p14="http://schemas.microsoft.com/office/powerpoint/2010/main" val="3069415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820E7F-76E7-1922-E1EA-CB9A1F354B74}"/>
              </a:ext>
            </a:extLst>
          </p:cNvPr>
          <p:cNvSpPr>
            <a:spLocks noGrp="1"/>
          </p:cNvSpPr>
          <p:nvPr>
            <p:ph sz="quarter" idx="16"/>
          </p:nvPr>
        </p:nvSpPr>
        <p:spPr/>
        <p:txBody>
          <a:bodyPr/>
          <a:lstStyle/>
          <a:p>
            <a:pPr>
              <a:lnSpc>
                <a:spcPct val="100000"/>
              </a:lnSpc>
              <a:spcAft>
                <a:spcPts val="300"/>
              </a:spcAft>
              <a:defRPr/>
            </a:pPr>
            <a:r>
              <a:rPr lang="en-US" altLang="en-US" sz="2700" dirty="0"/>
              <a:t>Pilot project – I-80 &amp; Hickman Road (U.S. 6)</a:t>
            </a:r>
          </a:p>
          <a:p>
            <a:pPr>
              <a:lnSpc>
                <a:spcPct val="100000"/>
              </a:lnSpc>
              <a:spcAft>
                <a:spcPts val="300"/>
              </a:spcAft>
              <a:defRPr/>
            </a:pPr>
            <a:r>
              <a:rPr lang="en-US" altLang="en-US" sz="2700" dirty="0"/>
              <a:t>Other efforts underway</a:t>
            </a:r>
          </a:p>
          <a:p>
            <a:pPr lvl="1">
              <a:lnSpc>
                <a:spcPct val="100000"/>
              </a:lnSpc>
              <a:spcAft>
                <a:spcPts val="300"/>
              </a:spcAft>
              <a:defRPr/>
            </a:pPr>
            <a:r>
              <a:rPr lang="en-US" altLang="en-US" sz="1800" dirty="0"/>
              <a:t>U.S. 69 Ankeny</a:t>
            </a:r>
          </a:p>
          <a:p>
            <a:pPr lvl="1">
              <a:lnSpc>
                <a:spcPct val="100000"/>
              </a:lnSpc>
              <a:spcAft>
                <a:spcPts val="300"/>
              </a:spcAft>
              <a:defRPr/>
            </a:pPr>
            <a:r>
              <a:rPr lang="en-US" altLang="en-US" sz="1800" dirty="0"/>
              <a:t>IA 122 Mason City</a:t>
            </a:r>
          </a:p>
          <a:p>
            <a:pPr>
              <a:lnSpc>
                <a:spcPct val="100000"/>
              </a:lnSpc>
              <a:spcAft>
                <a:spcPts val="300"/>
              </a:spcAft>
              <a:defRPr/>
            </a:pPr>
            <a:r>
              <a:rPr lang="en-US" altLang="en-US" sz="2700" dirty="0"/>
              <a:t>Install multi-duct conduit as part of the project</a:t>
            </a:r>
          </a:p>
          <a:p>
            <a:pPr>
              <a:lnSpc>
                <a:spcPct val="100000"/>
              </a:lnSpc>
              <a:spcAft>
                <a:spcPts val="300"/>
              </a:spcAft>
              <a:defRPr/>
            </a:pPr>
            <a:r>
              <a:rPr lang="en-US" altLang="en-US" sz="2700" dirty="0"/>
              <a:t>DOT pays for the design &amp; installation</a:t>
            </a:r>
          </a:p>
          <a:p>
            <a:pPr>
              <a:lnSpc>
                <a:spcPct val="100000"/>
              </a:lnSpc>
              <a:spcAft>
                <a:spcPts val="300"/>
              </a:spcAft>
              <a:defRPr/>
            </a:pPr>
            <a:r>
              <a:rPr lang="en-US" altLang="en-US" sz="2700" dirty="0"/>
              <a:t>Capture lessons learned</a:t>
            </a:r>
            <a:endParaRPr lang="en-US" sz="2700" dirty="0"/>
          </a:p>
          <a:p>
            <a:endParaRPr lang="en-US" b="1" dirty="0"/>
          </a:p>
        </p:txBody>
      </p:sp>
      <p:sp>
        <p:nvSpPr>
          <p:cNvPr id="3" name="Text Placeholder 2">
            <a:extLst>
              <a:ext uri="{FF2B5EF4-FFF2-40B4-BE49-F238E27FC236}">
                <a16:creationId xmlns:a16="http://schemas.microsoft.com/office/drawing/2014/main" id="{D234095B-B0EC-D312-DA14-7A6ADBBF0457}"/>
              </a:ext>
            </a:extLst>
          </p:cNvPr>
          <p:cNvSpPr>
            <a:spLocks noGrp="1"/>
          </p:cNvSpPr>
          <p:nvPr>
            <p:ph type="body" sz="quarter" idx="18"/>
          </p:nvPr>
        </p:nvSpPr>
        <p:spPr/>
        <p:txBody>
          <a:bodyPr/>
          <a:lstStyle/>
          <a:p>
            <a:r>
              <a:rPr lang="en-US" dirty="0"/>
              <a:t>Multi-duct installations</a:t>
            </a:r>
          </a:p>
        </p:txBody>
      </p:sp>
    </p:spTree>
    <p:extLst>
      <p:ext uri="{BB962C8B-B14F-4D97-AF65-F5344CB8AC3E}">
        <p14:creationId xmlns:p14="http://schemas.microsoft.com/office/powerpoint/2010/main" val="2568203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descr="Country road with sun on horizon">
            <a:extLst>
              <a:ext uri="{FF2B5EF4-FFF2-40B4-BE49-F238E27FC236}">
                <a16:creationId xmlns:a16="http://schemas.microsoft.com/office/drawing/2014/main" id="{A7FC1767-38A8-CA99-C094-278EB704170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204134"/>
            <a:ext cx="6096000" cy="6096000"/>
          </a:xfrm>
          <a:prstGeom prst="rect">
            <a:avLst/>
          </a:prstGeom>
        </p:spPr>
      </p:pic>
      <p:sp>
        <p:nvSpPr>
          <p:cNvPr id="7" name="Rectangle 6">
            <a:extLst>
              <a:ext uri="{FF2B5EF4-FFF2-40B4-BE49-F238E27FC236}">
                <a16:creationId xmlns:a16="http://schemas.microsoft.com/office/drawing/2014/main" id="{E3AC432D-D294-5BEE-BBC8-E0BB808A26EA}"/>
              </a:ext>
              <a:ext uri="{C183D7F6-B498-43B3-948B-1728B52AA6E4}">
                <adec:decorative xmlns:adec="http://schemas.microsoft.com/office/drawing/2017/decorative" val="1"/>
              </a:ext>
            </a:extLst>
          </p:cNvPr>
          <p:cNvSpPr/>
          <p:nvPr/>
        </p:nvSpPr>
        <p:spPr>
          <a:xfrm>
            <a:off x="5397499" y="1344696"/>
            <a:ext cx="6794499" cy="3762375"/>
          </a:xfrm>
          <a:prstGeom prst="rect">
            <a:avLst/>
          </a:prstGeom>
          <a:solidFill>
            <a:schemeClr val="accent1"/>
          </a:solidFill>
          <a:ln>
            <a:noFill/>
          </a:ln>
          <a:effectLst>
            <a:outerShdw blurRad="50800" dist="38100" dir="10800000" algn="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dirty="0"/>
          </a:p>
        </p:txBody>
      </p:sp>
      <p:sp>
        <p:nvSpPr>
          <p:cNvPr id="32" name="Content Placeholder 31">
            <a:extLst>
              <a:ext uri="{FF2B5EF4-FFF2-40B4-BE49-F238E27FC236}">
                <a16:creationId xmlns:a16="http://schemas.microsoft.com/office/drawing/2014/main" id="{92C11CD2-BF1E-4CC9-83F6-2C46282A584F}"/>
              </a:ext>
            </a:extLst>
          </p:cNvPr>
          <p:cNvSpPr>
            <a:spLocks noGrp="1"/>
          </p:cNvSpPr>
          <p:nvPr>
            <p:ph sz="quarter" idx="16"/>
          </p:nvPr>
        </p:nvSpPr>
        <p:spPr>
          <a:xfrm>
            <a:off x="5397499" y="1619015"/>
            <a:ext cx="5784851" cy="3488056"/>
          </a:xfrm>
          <a:prstGeom prst="rect">
            <a:avLst/>
          </a:prstGeom>
        </p:spPr>
        <p:txBody>
          <a:bodyPr lIns="457200" rIns="457200"/>
          <a:lstStyle/>
          <a:p>
            <a:pPr marL="0" indent="0">
              <a:spcBef>
                <a:spcPct val="0"/>
              </a:spcBef>
              <a:spcAft>
                <a:spcPts val="2400"/>
              </a:spcAft>
              <a:buNone/>
            </a:pPr>
            <a:r>
              <a:rPr lang="en-US" sz="3200" b="1" spc="50" dirty="0">
                <a:solidFill>
                  <a:schemeClr val="bg1"/>
                </a:solidFill>
                <a:latin typeface="+mj-lt"/>
                <a:ea typeface="+mj-ea"/>
                <a:cs typeface="+mj-cs"/>
              </a:rPr>
              <a:t>Moving forward</a:t>
            </a:r>
          </a:p>
          <a:p>
            <a:pPr>
              <a:lnSpc>
                <a:spcPct val="100000"/>
              </a:lnSpc>
              <a:spcBef>
                <a:spcPts val="1200"/>
              </a:spcBef>
              <a:buFont typeface="Arial" panose="020B0604020202020204" pitchFamily="34" charset="0"/>
              <a:buChar char="•"/>
            </a:pPr>
            <a:r>
              <a:rPr lang="en-US" dirty="0">
                <a:solidFill>
                  <a:schemeClr val="bg1"/>
                </a:solidFill>
              </a:rPr>
              <a:t>Tips to making positive change</a:t>
            </a:r>
          </a:p>
          <a:p>
            <a:pPr>
              <a:lnSpc>
                <a:spcPct val="100000"/>
              </a:lnSpc>
              <a:spcBef>
                <a:spcPts val="1200"/>
              </a:spcBef>
              <a:buFont typeface="Arial" panose="020B0604020202020204" pitchFamily="34" charset="0"/>
              <a:buChar char="•"/>
            </a:pPr>
            <a:r>
              <a:rPr lang="en-US" dirty="0">
                <a:solidFill>
                  <a:schemeClr val="bg1"/>
                </a:solidFill>
              </a:rPr>
              <a:t>Monitor the progress</a:t>
            </a:r>
          </a:p>
          <a:p>
            <a:pPr>
              <a:lnSpc>
                <a:spcPct val="100000"/>
              </a:lnSpc>
              <a:spcBef>
                <a:spcPts val="1200"/>
              </a:spcBef>
              <a:buFont typeface="Arial" panose="020B0604020202020204" pitchFamily="34" charset="0"/>
              <a:buChar char="•"/>
            </a:pPr>
            <a:r>
              <a:rPr lang="en-US" dirty="0">
                <a:solidFill>
                  <a:schemeClr val="bg1"/>
                </a:solidFill>
              </a:rPr>
              <a:t>Be aware of and communicate schedules</a:t>
            </a:r>
          </a:p>
          <a:p>
            <a:pPr>
              <a:lnSpc>
                <a:spcPct val="100000"/>
              </a:lnSpc>
              <a:spcBef>
                <a:spcPts val="1200"/>
              </a:spcBef>
              <a:buFont typeface="Arial" panose="020B0604020202020204" pitchFamily="34" charset="0"/>
              <a:buChar char="•"/>
            </a:pPr>
            <a:r>
              <a:rPr lang="en-US" dirty="0">
                <a:solidFill>
                  <a:schemeClr val="bg1"/>
                </a:solidFill>
              </a:rPr>
              <a:t>Attend the annual utility meetings</a:t>
            </a:r>
          </a:p>
          <a:p>
            <a:pPr>
              <a:lnSpc>
                <a:spcPct val="100000"/>
              </a:lnSpc>
              <a:spcBef>
                <a:spcPts val="1200"/>
              </a:spcBef>
              <a:buFont typeface="Arial" panose="020B0604020202020204" pitchFamily="34" charset="0"/>
              <a:buChar char="•"/>
            </a:pPr>
            <a:r>
              <a:rPr lang="en-US" dirty="0">
                <a:solidFill>
                  <a:schemeClr val="bg1"/>
                </a:solidFill>
              </a:rPr>
              <a:t>Invitations sent via UPdate newsletter</a:t>
            </a:r>
          </a:p>
          <a:p>
            <a:pPr>
              <a:lnSpc>
                <a:spcPct val="100000"/>
              </a:lnSpc>
              <a:spcBef>
                <a:spcPts val="1200"/>
              </a:spcBef>
              <a:buFont typeface="Arial" panose="020B0604020202020204" pitchFamily="34" charset="0"/>
              <a:buChar char="•"/>
            </a:pPr>
            <a:endParaRPr lang="en-US" sz="1800" spc="50" dirty="0">
              <a:solidFill>
                <a:schemeClr val="bg1"/>
              </a:solidFill>
              <a:latin typeface="Calibri" panose="020F0502020204030204" pitchFamily="34" charset="0"/>
              <a:cs typeface="Calibri" panose="020F0502020204030204" pitchFamily="34" charset="0"/>
            </a:endParaRPr>
          </a:p>
          <a:p>
            <a:pPr>
              <a:lnSpc>
                <a:spcPct val="100000"/>
              </a:lnSpc>
              <a:spcBef>
                <a:spcPts val="1200"/>
              </a:spcBef>
              <a:buFont typeface="Arial" panose="020B0604020202020204" pitchFamily="34" charset="0"/>
              <a:buChar char="•"/>
            </a:pPr>
            <a:endParaRPr lang="en-US" sz="1800" spc="50" dirty="0">
              <a:solidFill>
                <a:schemeClr val="bg1"/>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25BDECC8-6894-AE57-95F3-BE290B84923B}"/>
              </a:ext>
            </a:extLst>
          </p:cNvPr>
          <p:cNvCxnSpPr/>
          <p:nvPr/>
        </p:nvCxnSpPr>
        <p:spPr>
          <a:xfrm>
            <a:off x="5876925" y="2364966"/>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Isosceles Triangle 30">
            <a:extLst>
              <a:ext uri="{FF2B5EF4-FFF2-40B4-BE49-F238E27FC236}">
                <a16:creationId xmlns:a16="http://schemas.microsoft.com/office/drawing/2014/main" id="{8A7DD3BC-4EF1-04E7-B597-029D4595149A}"/>
              </a:ext>
            </a:extLst>
          </p:cNvPr>
          <p:cNvSpPr>
            <a:spLocks noGrp="1" noRot="1" noMove="1" noResize="1" noEditPoints="1" noAdjustHandles="1" noChangeArrowheads="1" noChangeShapeType="1"/>
          </p:cNvSpPr>
          <p:nvPr/>
        </p:nvSpPr>
        <p:spPr>
          <a:xfrm rot="5400000" flipH="1">
            <a:off x="2772054" y="3178635"/>
            <a:ext cx="563107" cy="61072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836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DEA4CE6F-19D6-10BE-3103-5C43D704C47B}"/>
              </a:ext>
            </a:extLst>
          </p:cNvPr>
          <p:cNvSpPr>
            <a:spLocks noGrp="1"/>
          </p:cNvSpPr>
          <p:nvPr>
            <p:ph type="sldNum" sz="quarter" idx="4"/>
          </p:nvPr>
        </p:nvSpPr>
        <p:spPr>
          <a:xfrm>
            <a:off x="10510344" y="6356350"/>
            <a:ext cx="1178419" cy="365125"/>
          </a:xfrm>
        </p:spPr>
        <p:txBody>
          <a:bodyPr/>
          <a:lstStyle/>
          <a:p>
            <a:pPr>
              <a:spcAft>
                <a:spcPts val="600"/>
              </a:spcAft>
            </a:pPr>
            <a:fld id="{18D65601-5AE2-46FC-B138-694DDD2B510D}" type="slidenum">
              <a:rPr lang="en-US" smtClean="0"/>
              <a:pPr>
                <a:spcAft>
                  <a:spcPts val="600"/>
                </a:spcAft>
              </a:pPr>
              <a:t>33</a:t>
            </a:fld>
            <a:endParaRPr lang="en-US" dirty="0"/>
          </a:p>
        </p:txBody>
      </p:sp>
      <p:pic>
        <p:nvPicPr>
          <p:cNvPr id="7" name="Picture 6">
            <a:extLst>
              <a:ext uri="{FF2B5EF4-FFF2-40B4-BE49-F238E27FC236}">
                <a16:creationId xmlns:a16="http://schemas.microsoft.com/office/drawing/2014/main" id="{22FC9E04-1ACC-6063-ABC4-3EE850A506B7}"/>
              </a:ext>
            </a:extLst>
          </p:cNvPr>
          <p:cNvPicPr>
            <a:picLocks noChangeAspect="1"/>
          </p:cNvPicPr>
          <p:nvPr/>
        </p:nvPicPr>
        <p:blipFill>
          <a:blip r:embed="rId3"/>
          <a:stretch>
            <a:fillRect/>
          </a:stretch>
        </p:blipFill>
        <p:spPr>
          <a:xfrm>
            <a:off x="-1" y="0"/>
            <a:ext cx="4697031" cy="1915064"/>
          </a:xfrm>
          <a:prstGeom prst="rect">
            <a:avLst/>
          </a:prstGeom>
        </p:spPr>
      </p:pic>
      <p:sp>
        <p:nvSpPr>
          <p:cNvPr id="8" name="TextBox 7">
            <a:extLst>
              <a:ext uri="{FF2B5EF4-FFF2-40B4-BE49-F238E27FC236}">
                <a16:creationId xmlns:a16="http://schemas.microsoft.com/office/drawing/2014/main" id="{F693AA12-9FDC-2503-ECE9-C3051366EC5F}"/>
              </a:ext>
            </a:extLst>
          </p:cNvPr>
          <p:cNvSpPr txBox="1"/>
          <p:nvPr/>
        </p:nvSpPr>
        <p:spPr>
          <a:xfrm>
            <a:off x="2264" y="2832055"/>
            <a:ext cx="4897282" cy="1323439"/>
          </a:xfrm>
          <a:prstGeom prst="rect">
            <a:avLst/>
          </a:prstGeom>
          <a:noFill/>
        </p:spPr>
        <p:txBody>
          <a:bodyPr wrap="square" lIns="457200" rIns="365760" rtlCol="0" anchor="ctr">
            <a:spAutoFit/>
          </a:bodyPr>
          <a:lstStyle/>
          <a:p>
            <a:r>
              <a:rPr lang="en-US" sz="4000" b="1" spc="50" dirty="0">
                <a:solidFill>
                  <a:schemeClr val="bg1"/>
                </a:solidFill>
                <a:latin typeface="+mj-lt"/>
              </a:rPr>
              <a:t>2025 Annual Utility Meetings</a:t>
            </a:r>
          </a:p>
        </p:txBody>
      </p:sp>
      <p:sp>
        <p:nvSpPr>
          <p:cNvPr id="9" name="TextBox 8">
            <a:extLst>
              <a:ext uri="{FF2B5EF4-FFF2-40B4-BE49-F238E27FC236}">
                <a16:creationId xmlns:a16="http://schemas.microsoft.com/office/drawing/2014/main" id="{4A04C348-4DF4-4F9F-4AB4-D7A90644BBD9}"/>
              </a:ext>
            </a:extLst>
          </p:cNvPr>
          <p:cNvSpPr txBox="1"/>
          <p:nvPr/>
        </p:nvSpPr>
        <p:spPr>
          <a:xfrm>
            <a:off x="0" y="4599300"/>
            <a:ext cx="4687888" cy="1200329"/>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February</a:t>
            </a:r>
          </a:p>
          <a:p>
            <a:r>
              <a:rPr lang="en-US" sz="2400" b="1" dirty="0">
                <a:solidFill>
                  <a:schemeClr val="bg1"/>
                </a:solidFill>
                <a:latin typeface="Roboto Slab" pitchFamily="2" charset="0"/>
                <a:ea typeface="Roboto Slab" pitchFamily="2" charset="0"/>
              </a:rPr>
              <a:t>8:30am-Noon</a:t>
            </a:r>
          </a:p>
          <a:p>
            <a:r>
              <a:rPr lang="en-US" sz="2400" b="1" dirty="0">
                <a:solidFill>
                  <a:schemeClr val="bg1"/>
                </a:solidFill>
                <a:latin typeface="Roboto Slab" pitchFamily="2" charset="0"/>
                <a:ea typeface="Roboto Slab" pitchFamily="2" charset="0"/>
              </a:rPr>
              <a:t>Each district</a:t>
            </a:r>
          </a:p>
        </p:txBody>
      </p:sp>
      <p:cxnSp>
        <p:nvCxnSpPr>
          <p:cNvPr id="10" name="Straight Connector 9">
            <a:extLst>
              <a:ext uri="{FF2B5EF4-FFF2-40B4-BE49-F238E27FC236}">
                <a16:creationId xmlns:a16="http://schemas.microsoft.com/office/drawing/2014/main" id="{E9747DC1-3BC8-4328-88D8-1F3936E4351F}"/>
              </a:ext>
            </a:extLst>
          </p:cNvPr>
          <p:cNvCxnSpPr/>
          <p:nvPr/>
        </p:nvCxnSpPr>
        <p:spPr>
          <a:xfrm>
            <a:off x="478098" y="441642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2">
            <a:extLst>
              <a:ext uri="{FF2B5EF4-FFF2-40B4-BE49-F238E27FC236}">
                <a16:creationId xmlns:a16="http://schemas.microsoft.com/office/drawing/2014/main" id="{396E202A-EE50-5493-F8D4-12174A09476D}"/>
              </a:ext>
            </a:extLst>
          </p:cNvPr>
          <p:cNvSpPr txBox="1">
            <a:spLocks/>
          </p:cNvSpPr>
          <p:nvPr/>
        </p:nvSpPr>
        <p:spPr>
          <a:xfrm>
            <a:off x="5049671" y="1396647"/>
            <a:ext cx="6979045" cy="5142265"/>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dirty="0">
                <a:latin typeface="Calibri" panose="020F0502020204030204" pitchFamily="34" charset="0"/>
                <a:cs typeface="Calibri" panose="020F0502020204030204" pitchFamily="34" charset="0"/>
              </a:rPr>
              <a:t>District 1 – February 11</a:t>
            </a:r>
          </a:p>
          <a:p>
            <a:pPr lvl="1">
              <a:lnSpc>
                <a:spcPct val="100000"/>
              </a:lnSpc>
              <a:spcBef>
                <a:spcPts val="600"/>
              </a:spcBef>
            </a:pPr>
            <a:r>
              <a:rPr lang="en-US" sz="2000" dirty="0">
                <a:latin typeface="Calibri" panose="020F0502020204030204" pitchFamily="34" charset="0"/>
                <a:cs typeface="Calibri" panose="020F0502020204030204" pitchFamily="34" charset="0"/>
              </a:rPr>
              <a:t>Ankeny Kirkendall Public Library</a:t>
            </a:r>
          </a:p>
          <a:p>
            <a:pPr>
              <a:lnSpc>
                <a:spcPct val="100000"/>
              </a:lnSpc>
              <a:spcBef>
                <a:spcPts val="600"/>
              </a:spcBef>
            </a:pPr>
            <a:r>
              <a:rPr lang="en-US" sz="2400" dirty="0">
                <a:latin typeface="Calibri" panose="020F0502020204030204" pitchFamily="34" charset="0"/>
                <a:cs typeface="Calibri" panose="020F0502020204030204" pitchFamily="34" charset="0"/>
              </a:rPr>
              <a:t>District 2 – February 13</a:t>
            </a:r>
          </a:p>
          <a:p>
            <a:pPr lvl="1">
              <a:lnSpc>
                <a:spcPct val="100000"/>
              </a:lnSpc>
              <a:spcBef>
                <a:spcPts val="600"/>
              </a:spcBef>
            </a:pPr>
            <a:r>
              <a:rPr lang="en-US" sz="2000" dirty="0">
                <a:latin typeface="Calibri" panose="020F0502020204030204" pitchFamily="34" charset="0"/>
                <a:cs typeface="Calibri" panose="020F0502020204030204" pitchFamily="34" charset="0"/>
              </a:rPr>
              <a:t>District 2 Conference Room</a:t>
            </a:r>
          </a:p>
          <a:p>
            <a:pPr>
              <a:lnSpc>
                <a:spcPct val="100000"/>
              </a:lnSpc>
              <a:spcBef>
                <a:spcPts val="600"/>
              </a:spcBef>
            </a:pPr>
            <a:r>
              <a:rPr lang="en-US" sz="2400" dirty="0">
                <a:latin typeface="Calibri" panose="020F0502020204030204" pitchFamily="34" charset="0"/>
                <a:cs typeface="Calibri" panose="020F0502020204030204" pitchFamily="34" charset="0"/>
              </a:rPr>
              <a:t>District 3 – February 25</a:t>
            </a:r>
          </a:p>
          <a:p>
            <a:pPr lvl="1">
              <a:lnSpc>
                <a:spcPct val="100000"/>
              </a:lnSpc>
              <a:spcBef>
                <a:spcPts val="600"/>
              </a:spcBef>
            </a:pPr>
            <a:r>
              <a:rPr lang="en-US" sz="2000" dirty="0">
                <a:latin typeface="Calibri" panose="020F0502020204030204" pitchFamily="34" charset="0"/>
                <a:cs typeface="Calibri" panose="020F0502020204030204" pitchFamily="34" charset="0"/>
              </a:rPr>
              <a:t>District 3 Conference Room</a:t>
            </a:r>
          </a:p>
          <a:p>
            <a:pPr>
              <a:lnSpc>
                <a:spcPct val="100000"/>
              </a:lnSpc>
              <a:spcBef>
                <a:spcPts val="600"/>
              </a:spcBef>
            </a:pPr>
            <a:r>
              <a:rPr lang="en-US" sz="2400" dirty="0">
                <a:latin typeface="Calibri" panose="020F0502020204030204" pitchFamily="34" charset="0"/>
                <a:cs typeface="Calibri" panose="020F0502020204030204" pitchFamily="34" charset="0"/>
              </a:rPr>
              <a:t>District 4 – February 18</a:t>
            </a:r>
          </a:p>
          <a:p>
            <a:pPr lvl="1">
              <a:lnSpc>
                <a:spcPct val="100000"/>
              </a:lnSpc>
              <a:spcBef>
                <a:spcPts val="600"/>
              </a:spcBef>
            </a:pPr>
            <a:r>
              <a:rPr lang="en-US" sz="2000" dirty="0">
                <a:latin typeface="Calibri" panose="020F0502020204030204" pitchFamily="34" charset="0"/>
                <a:cs typeface="Calibri" panose="020F0502020204030204" pitchFamily="34" charset="0"/>
              </a:rPr>
              <a:t>Pottawattamie County Secondary Roads Headquarters</a:t>
            </a:r>
          </a:p>
          <a:p>
            <a:pPr>
              <a:lnSpc>
                <a:spcPct val="100000"/>
              </a:lnSpc>
              <a:spcBef>
                <a:spcPts val="600"/>
              </a:spcBef>
            </a:pPr>
            <a:r>
              <a:rPr lang="en-US" sz="2400" dirty="0">
                <a:latin typeface="Calibri" panose="020F0502020204030204" pitchFamily="34" charset="0"/>
                <a:cs typeface="Calibri" panose="020F0502020204030204" pitchFamily="34" charset="0"/>
              </a:rPr>
              <a:t>District 5 – February 4</a:t>
            </a:r>
          </a:p>
          <a:p>
            <a:pPr lvl="1">
              <a:lnSpc>
                <a:spcPct val="100000"/>
              </a:lnSpc>
              <a:spcBef>
                <a:spcPts val="600"/>
              </a:spcBef>
            </a:pPr>
            <a:r>
              <a:rPr lang="en-US" sz="2000" dirty="0">
                <a:latin typeface="Calibri" panose="020F0502020204030204" pitchFamily="34" charset="0"/>
                <a:cs typeface="Calibri" panose="020F0502020204030204" pitchFamily="34" charset="0"/>
              </a:rPr>
              <a:t>District 5 Conference Room</a:t>
            </a:r>
          </a:p>
          <a:p>
            <a:pPr>
              <a:lnSpc>
                <a:spcPct val="100000"/>
              </a:lnSpc>
              <a:spcBef>
                <a:spcPts val="600"/>
              </a:spcBef>
            </a:pPr>
            <a:r>
              <a:rPr lang="en-US" sz="2400" dirty="0">
                <a:latin typeface="Calibri" panose="020F0502020204030204" pitchFamily="34" charset="0"/>
                <a:cs typeface="Calibri" panose="020F0502020204030204" pitchFamily="34" charset="0"/>
              </a:rPr>
              <a:t>District 6 – February 21</a:t>
            </a:r>
          </a:p>
          <a:p>
            <a:pPr lvl="1">
              <a:lnSpc>
                <a:spcPct val="100000"/>
              </a:lnSpc>
              <a:spcBef>
                <a:spcPts val="600"/>
              </a:spcBef>
            </a:pPr>
            <a:r>
              <a:rPr lang="en-US" sz="2000" dirty="0">
                <a:latin typeface="Calibri" panose="020F0502020204030204" pitchFamily="34" charset="0"/>
                <a:cs typeface="Calibri" panose="020F0502020204030204" pitchFamily="34" charset="0"/>
              </a:rPr>
              <a:t>District 6 Conference Room</a:t>
            </a:r>
          </a:p>
        </p:txBody>
      </p:sp>
    </p:spTree>
    <p:extLst>
      <p:ext uri="{BB962C8B-B14F-4D97-AF65-F5344CB8AC3E}">
        <p14:creationId xmlns:p14="http://schemas.microsoft.com/office/powerpoint/2010/main" val="1005269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2E1725-81E0-1D8D-4933-ED0846B9A243}"/>
              </a:ext>
            </a:extLst>
          </p:cNvPr>
          <p:cNvSpPr>
            <a:spLocks noGrp="1"/>
          </p:cNvSpPr>
          <p:nvPr>
            <p:ph sz="quarter" idx="16"/>
          </p:nvPr>
        </p:nvSpPr>
        <p:spPr>
          <a:xfrm>
            <a:off x="1005840" y="1021976"/>
            <a:ext cx="10147936" cy="5145742"/>
          </a:xfrm>
        </p:spPr>
        <p:txBody>
          <a:bodyPr/>
          <a:lstStyle/>
          <a:p>
            <a:r>
              <a:rPr lang="en-US" sz="2800" b="1" dirty="0"/>
              <a:t>FTP site for meeting materials</a:t>
            </a:r>
          </a:p>
          <a:p>
            <a:pPr lvl="1"/>
            <a:r>
              <a:rPr lang="en-US" sz="2800" dirty="0">
                <a:hlinkClick r:id="rId2"/>
              </a:rPr>
              <a:t>https://utilities.iowadot.gov/Annual%20Util%20Mtg%202025/</a:t>
            </a:r>
            <a:endParaRPr lang="en-US" sz="2800" dirty="0"/>
          </a:p>
          <a:p>
            <a:r>
              <a:rPr lang="en-US" sz="2800" b="1" dirty="0"/>
              <a:t>EPS site for permitting</a:t>
            </a:r>
          </a:p>
          <a:p>
            <a:pPr lvl="1"/>
            <a:r>
              <a:rPr lang="en-US" sz="2800" dirty="0">
                <a:hlinkClick r:id="rId3"/>
              </a:rPr>
              <a:t>https://eps.iowadot.gov/</a:t>
            </a:r>
            <a:endParaRPr lang="en-US" sz="2800" dirty="0"/>
          </a:p>
          <a:p>
            <a:r>
              <a:rPr lang="en-US" sz="2800" b="1" dirty="0"/>
              <a:t>Utility Program site</a:t>
            </a:r>
          </a:p>
          <a:p>
            <a:pPr lvl="1"/>
            <a:r>
              <a:rPr lang="en-US" sz="2800" dirty="0">
                <a:hlinkClick r:id="rId4"/>
              </a:rPr>
              <a:t>https://iowadot.gov/rightofway/Utility-Accommodation-and-Coordination</a:t>
            </a:r>
            <a:endParaRPr lang="en-US" sz="2800" dirty="0"/>
          </a:p>
          <a:p>
            <a:r>
              <a:rPr lang="en-US" sz="2800" b="1" dirty="0"/>
              <a:t>State newsletter subscriptions</a:t>
            </a:r>
          </a:p>
          <a:p>
            <a:pPr lvl="1"/>
            <a:r>
              <a:rPr lang="en-US" sz="2800" dirty="0">
                <a:hlinkClick r:id="rId5"/>
              </a:rPr>
              <a:t>https://www.iowa.gov/subscribe</a:t>
            </a:r>
            <a:endParaRPr lang="en-US" sz="2800" dirty="0"/>
          </a:p>
        </p:txBody>
      </p:sp>
      <p:sp>
        <p:nvSpPr>
          <p:cNvPr id="2" name="Slide Number Placeholder 1">
            <a:extLst>
              <a:ext uri="{FF2B5EF4-FFF2-40B4-BE49-F238E27FC236}">
                <a16:creationId xmlns:a16="http://schemas.microsoft.com/office/drawing/2014/main" id="{9FB70486-335A-C6F2-D01B-90E7E3EE7C3D}"/>
              </a:ext>
            </a:extLst>
          </p:cNvPr>
          <p:cNvSpPr>
            <a:spLocks noGrp="1"/>
          </p:cNvSpPr>
          <p:nvPr>
            <p:ph type="sldNum" sz="quarter" idx="4294967295"/>
          </p:nvPr>
        </p:nvSpPr>
        <p:spPr>
          <a:xfrm>
            <a:off x="11014075" y="6356350"/>
            <a:ext cx="1177925" cy="365125"/>
          </a:xfrm>
        </p:spPr>
        <p:txBody>
          <a:bodyPr/>
          <a:lstStyle/>
          <a:p>
            <a:fld id="{18D65601-5AE2-46FC-B138-694DDD2B510D}" type="slidenum">
              <a:rPr lang="en-US" smtClean="0"/>
              <a:pPr/>
              <a:t>34</a:t>
            </a:fld>
            <a:endParaRPr lang="en-US" dirty="0"/>
          </a:p>
        </p:txBody>
      </p:sp>
    </p:spTree>
    <p:extLst>
      <p:ext uri="{BB962C8B-B14F-4D97-AF65-F5344CB8AC3E}">
        <p14:creationId xmlns:p14="http://schemas.microsoft.com/office/powerpoint/2010/main" val="1765798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49C40-FC81-0B2E-3972-1433E36E19EB}"/>
              </a:ext>
            </a:extLst>
          </p:cNvPr>
          <p:cNvPicPr>
            <a:picLocks noChangeAspect="1"/>
          </p:cNvPicPr>
          <p:nvPr/>
        </p:nvPicPr>
        <p:blipFill>
          <a:blip r:embed="rId2"/>
          <a:stretch>
            <a:fillRect/>
          </a:stretch>
        </p:blipFill>
        <p:spPr>
          <a:xfrm>
            <a:off x="542862" y="388356"/>
            <a:ext cx="9205758" cy="6081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F602E1B-EAA9-89C5-2687-D32F8103EEA4}"/>
              </a:ext>
            </a:extLst>
          </p:cNvPr>
          <p:cNvPicPr>
            <a:picLocks noChangeAspect="1"/>
          </p:cNvPicPr>
          <p:nvPr/>
        </p:nvPicPr>
        <p:blipFill>
          <a:blip r:embed="rId3"/>
          <a:stretch>
            <a:fillRect/>
          </a:stretch>
        </p:blipFill>
        <p:spPr>
          <a:xfrm>
            <a:off x="5728196" y="1925694"/>
            <a:ext cx="5791702" cy="3436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3153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29CF0-3D6F-0928-5BE1-1938A53993DF}"/>
              </a:ext>
            </a:extLst>
          </p:cNvPr>
          <p:cNvPicPr>
            <a:picLocks noChangeAspect="1"/>
          </p:cNvPicPr>
          <p:nvPr/>
        </p:nvPicPr>
        <p:blipFill>
          <a:blip r:embed="rId2"/>
          <a:stretch>
            <a:fillRect/>
          </a:stretch>
        </p:blipFill>
        <p:spPr>
          <a:xfrm>
            <a:off x="5894548" y="1273892"/>
            <a:ext cx="5890770" cy="4991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63C6274-7409-7A56-E939-59E0D4284CB6}"/>
              </a:ext>
            </a:extLst>
          </p:cNvPr>
          <p:cNvPicPr>
            <a:picLocks noChangeAspect="1"/>
          </p:cNvPicPr>
          <p:nvPr/>
        </p:nvPicPr>
        <p:blipFill>
          <a:blip r:embed="rId3"/>
          <a:stretch>
            <a:fillRect/>
          </a:stretch>
        </p:blipFill>
        <p:spPr>
          <a:xfrm>
            <a:off x="406682" y="653541"/>
            <a:ext cx="7254869" cy="4930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6973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711552" y="3105038"/>
            <a:ext cx="6581775" cy="1790812"/>
          </a:xfrm>
          <a:prstGeom prst="rect">
            <a:avLst/>
          </a:prstGeom>
        </p:spPr>
        <p:txBody>
          <a:bodyPr/>
          <a:lstStyle/>
          <a:p>
            <a:pPr marL="0" indent="0">
              <a:buNone/>
            </a:pPr>
            <a:r>
              <a:rPr lang="en-US" b="1" spc="150" dirty="0">
                <a:latin typeface="Calibri" panose="020F0502020204030204" pitchFamily="34" charset="0"/>
                <a:cs typeface="Calibri" panose="020F0502020204030204" pitchFamily="34" charset="0"/>
              </a:rPr>
              <a:t>DEANNE POPP</a:t>
            </a:r>
          </a:p>
          <a:p>
            <a:pPr marL="0" indent="0">
              <a:buNone/>
            </a:pPr>
            <a:r>
              <a:rPr lang="en-US" spc="0" dirty="0"/>
              <a:t>515.239.1014</a:t>
            </a:r>
            <a:endParaRPr lang="en-US" spc="0" dirty="0">
              <a:latin typeface="Calibri" panose="020F0502020204030204" pitchFamily="34" charset="0"/>
              <a:cs typeface="Calibri" panose="020F0502020204030204" pitchFamily="34" charset="0"/>
            </a:endParaRPr>
          </a:p>
          <a:p>
            <a:pPr marL="0" indent="0">
              <a:buNone/>
            </a:pPr>
            <a:r>
              <a:rPr lang="en-US" spc="0" dirty="0"/>
              <a:t>deanne.popp</a:t>
            </a:r>
            <a:r>
              <a:rPr lang="en-US" spc="0" dirty="0">
                <a:latin typeface="Calibri" panose="020F0502020204030204" pitchFamily="34" charset="0"/>
                <a:cs typeface="Calibri" panose="020F0502020204030204" pitchFamily="34" charset="0"/>
              </a:rPr>
              <a:t>@iowadot.gov​</a:t>
            </a:r>
          </a:p>
          <a:p>
            <a:pPr marL="0" indent="0">
              <a:buNone/>
            </a:pPr>
            <a:r>
              <a:rPr lang="en-US"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711552" y="2043398"/>
            <a:ext cx="3426269" cy="4778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dirty="0"/>
              <a:t>Questions?</a:t>
            </a:r>
          </a:p>
        </p:txBody>
      </p:sp>
      <p:cxnSp>
        <p:nvCxnSpPr>
          <p:cNvPr id="14" name="Straight Connector 13">
            <a:extLst>
              <a:ext uri="{FF2B5EF4-FFF2-40B4-BE49-F238E27FC236}">
                <a16:creationId xmlns:a16="http://schemas.microsoft.com/office/drawing/2014/main" id="{57DB2766-6174-6C85-533D-D7B70C53E46B}"/>
              </a:ext>
              <a:ext uri="{C183D7F6-B498-43B3-948B-1728B52AA6E4}">
                <adec:decorative xmlns:adec="http://schemas.microsoft.com/office/drawing/2017/decorative" val="1"/>
              </a:ext>
            </a:extLst>
          </p:cNvPr>
          <p:cNvCxnSpPr>
            <a:cxnSpLocks/>
          </p:cNvCxnSpPr>
          <p:nvPr/>
        </p:nvCxnSpPr>
        <p:spPr>
          <a:xfrm>
            <a:off x="939915" y="0"/>
            <a:ext cx="0" cy="10058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74F402-33FE-5168-0A75-4212D4980B35}"/>
              </a:ext>
              <a:ext uri="{C183D7F6-B498-43B3-948B-1728B52AA6E4}">
                <adec:decorative xmlns:adec="http://schemas.microsoft.com/office/drawing/2017/decorative" val="1"/>
              </a:ext>
            </a:extLst>
          </p:cNvPr>
          <p:cNvCxnSpPr>
            <a:cxnSpLocks/>
          </p:cNvCxnSpPr>
          <p:nvPr/>
        </p:nvCxnSpPr>
        <p:spPr>
          <a:xfrm>
            <a:off x="827385" y="0"/>
            <a:ext cx="0" cy="100584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14C0CF-1A5F-A69A-2662-5A4F1E9BC5BE}"/>
              </a:ext>
              <a:ext uri="{C183D7F6-B498-43B3-948B-1728B52AA6E4}">
                <adec:decorative xmlns:adec="http://schemas.microsoft.com/office/drawing/2017/decorative" val="1"/>
              </a:ext>
            </a:extLst>
          </p:cNvPr>
          <p:cNvCxnSpPr>
            <a:cxnSpLocks/>
          </p:cNvCxnSpPr>
          <p:nvPr/>
        </p:nvCxnSpPr>
        <p:spPr>
          <a:xfrm>
            <a:off x="1052445" y="0"/>
            <a:ext cx="0" cy="100584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76BF94-91AA-0F1D-0CEE-F51BD8940908}"/>
              </a:ext>
            </a:extLst>
          </p:cNvPr>
          <p:cNvCxnSpPr/>
          <p:nvPr/>
        </p:nvCxnSpPr>
        <p:spPr>
          <a:xfrm>
            <a:off x="1800225" y="280761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Graphic 10">
            <a:extLst>
              <a:ext uri="{FF2B5EF4-FFF2-40B4-BE49-F238E27FC236}">
                <a16:creationId xmlns:a16="http://schemas.microsoft.com/office/drawing/2014/main" id="{ADE5A026-E43C-679B-33A4-5967F7DDA85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2807613"/>
            <a:ext cx="44958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94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1000"/>
              </a:spcBef>
              <a:spcAft>
                <a:spcPts val="2400"/>
              </a:spcAft>
              <a:buNone/>
            </a:pPr>
            <a:r>
              <a:rPr lang="en-US" sz="3200" b="1" dirty="0">
                <a:solidFill>
                  <a:schemeClr val="accent1"/>
                </a:solidFill>
                <a:latin typeface="+mj-lt"/>
              </a:rPr>
              <a:t>Central Office Leadership</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Transportation Development Division – Deanne Popp</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Program director</a:t>
            </a:r>
          </a:p>
          <a:p>
            <a:pPr>
              <a:spcBef>
                <a:spcPts val="0"/>
              </a:spcBef>
              <a:buFont typeface="Arial" panose="020B0604020202020204" pitchFamily="34" charset="0"/>
              <a:buChar char="•"/>
            </a:pPr>
            <a:r>
              <a:rPr lang="en-US" dirty="0"/>
              <a:t>Rules &amp; policy administration</a:t>
            </a:r>
          </a:p>
          <a:p>
            <a:pPr>
              <a:spcBef>
                <a:spcPts val="0"/>
              </a:spcBef>
              <a:buFont typeface="Arial" panose="020B0604020202020204" pitchFamily="34" charset="0"/>
              <a:buChar char="•"/>
            </a:pPr>
            <a:r>
              <a:rPr lang="en-US" dirty="0"/>
              <a:t>Stakeholder liaison</a:t>
            </a:r>
          </a:p>
          <a:p>
            <a:pPr>
              <a:spcBef>
                <a:spcPts val="0"/>
              </a:spcBef>
              <a:buFont typeface="Arial" panose="020B0604020202020204" pitchFamily="34" charset="0"/>
              <a:buChar char="•"/>
            </a:pPr>
            <a:r>
              <a:rPr lang="en-US" dirty="0"/>
              <a:t>Approval of utility relocation payments</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Right of Way Bureau Director – Brad Hofer</a:t>
            </a:r>
          </a:p>
          <a:p>
            <a:pPr>
              <a:spcBef>
                <a:spcPts val="0"/>
              </a:spcBef>
              <a:buFont typeface="Arial" panose="020B0604020202020204" pitchFamily="34" charset="0"/>
              <a:buChar char="•"/>
            </a:pPr>
            <a:r>
              <a:rPr lang="en-US" dirty="0"/>
              <a:t>Directs all sections in the bureau</a:t>
            </a:r>
          </a:p>
          <a:p>
            <a:pPr>
              <a:spcBef>
                <a:spcPts val="0"/>
              </a:spcBef>
              <a:buFont typeface="Arial" panose="020B0604020202020204" pitchFamily="34" charset="0"/>
              <a:buChar char="•"/>
            </a:pPr>
            <a:r>
              <a:rPr lang="en-US" dirty="0"/>
              <a:t>Approval of budget items including utility relocations</a:t>
            </a:r>
          </a:p>
          <a:p>
            <a:pPr>
              <a:spcBef>
                <a:spcPts val="0"/>
              </a:spcBef>
              <a:buFont typeface="Arial" panose="020B0604020202020204" pitchFamily="34" charset="0"/>
              <a:buChar char="•"/>
            </a:pPr>
            <a:r>
              <a:rPr lang="en-US" dirty="0"/>
              <a:t>Approval of utility agreements</a:t>
            </a:r>
          </a:p>
          <a:p>
            <a:pPr>
              <a:spcBef>
                <a:spcPts val="0"/>
              </a:spcBef>
              <a:buFont typeface="Arial" panose="020B0604020202020204" pitchFamily="34" charset="0"/>
              <a:buChar char="•"/>
            </a:pPr>
            <a:r>
              <a:rPr lang="en-US" dirty="0"/>
              <a:t>GIS champion for ROW parcels &amp; utility locations</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endParaRPr lang="en-US" sz="1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 name="Rectangle 3">
            <a:extLst>
              <a:ext uri="{FF2B5EF4-FFF2-40B4-BE49-F238E27FC236}">
                <a16:creationId xmlns:a16="http://schemas.microsoft.com/office/drawing/2014/main" id="{9D3D4FFE-C09D-DBF1-82CE-B9F809343AA6}"/>
              </a:ext>
            </a:extLst>
          </p:cNvPr>
          <p:cNvSpPr/>
          <p:nvPr/>
        </p:nvSpPr>
        <p:spPr>
          <a:xfrm>
            <a:off x="10417805" y="4783428"/>
            <a:ext cx="1122187" cy="112218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181782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1000"/>
              </a:spcBef>
              <a:spcAft>
                <a:spcPts val="2400"/>
              </a:spcAft>
              <a:buNone/>
            </a:pPr>
            <a:r>
              <a:rPr lang="en-US" sz="3200" b="1" dirty="0">
                <a:solidFill>
                  <a:schemeClr val="accent1"/>
                </a:solidFill>
                <a:latin typeface="+mj-lt"/>
              </a:rPr>
              <a:t>Utilities Section</a:t>
            </a:r>
          </a:p>
          <a:p>
            <a:pPr marL="0" indent="0">
              <a:spcBef>
                <a:spcPts val="0"/>
              </a:spcBef>
              <a:buNone/>
            </a:pPr>
            <a:endParaRPr lang="en-US" sz="2000"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Utilities Section Supervisor – Eric Wright</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Supervises Appraisal, Design, &amp; Utilities Sections</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Process &amp; procedure implementation for utility program</a:t>
            </a:r>
          </a:p>
          <a:p>
            <a:pPr>
              <a:spcBef>
                <a:spcPts val="0"/>
              </a:spcBef>
              <a:buFont typeface="Arial" panose="020B0604020202020204" pitchFamily="34" charset="0"/>
              <a:buChar char="•"/>
            </a:pPr>
            <a:r>
              <a:rPr lang="en-US" dirty="0"/>
              <a:t>Project coordination &amp; production champion for these sections </a:t>
            </a:r>
          </a:p>
          <a:p>
            <a:pPr>
              <a:spcBef>
                <a:spcPts val="0"/>
              </a:spcBef>
              <a:buFont typeface="Arial" panose="020B0604020202020204" pitchFamily="34" charset="0"/>
              <a:buChar char="•"/>
            </a:pPr>
            <a:endParaRPr lang="en-US"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Statewide Utility Program Coordinators</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Project coordination &amp; agreement monitoring</a:t>
            </a:r>
          </a:p>
          <a:p>
            <a:pPr marL="0" indent="0">
              <a:spcBef>
                <a:spcPts val="0"/>
              </a:spcBef>
              <a:buNone/>
            </a:pPr>
            <a:endParaRPr lang="en-US" dirty="0">
              <a:latin typeface="Calibri" panose="020F0502020204030204" pitchFamily="34" charset="0"/>
              <a:cs typeface="Calibri" panose="020F0502020204030204" pitchFamily="34" charset="0"/>
            </a:endParaRPr>
          </a:p>
          <a:p>
            <a:pPr marL="0" indent="0">
              <a:spcBef>
                <a:spcPts val="0"/>
              </a:spcBef>
              <a:buNone/>
            </a:pPr>
            <a:r>
              <a:rPr lang="en-US" sz="2000" b="1" dirty="0">
                <a:solidFill>
                  <a:schemeClr val="accent3"/>
                </a:solidFill>
                <a:latin typeface="Roboto Slab" pitchFamily="2" charset="0"/>
                <a:ea typeface="Roboto Slab" pitchFamily="2" charset="0"/>
              </a:rPr>
              <a:t>Regional Utility Program Coordinators</a:t>
            </a:r>
          </a:p>
          <a:p>
            <a:pPr>
              <a:spcBef>
                <a:spcPts val="0"/>
              </a:spcBef>
              <a:buFont typeface="Arial" panose="020B0604020202020204" pitchFamily="34" charset="0"/>
              <a:buChar char="•"/>
            </a:pPr>
            <a:r>
              <a:rPr lang="en-US" dirty="0"/>
              <a:t>Project notifications &amp; utility milestone submittals</a:t>
            </a: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Utility reimbursement agreements</a:t>
            </a:r>
          </a:p>
          <a:p>
            <a:pPr>
              <a:spcBef>
                <a:spcPts val="0"/>
              </a:spcBef>
              <a:buFont typeface="Arial" panose="020B0604020202020204" pitchFamily="34" charset="0"/>
              <a:buChar char="•"/>
            </a:pPr>
            <a:r>
              <a:rPr lang="en-US" dirty="0"/>
              <a:t>Payments &amp; release of easement rights</a:t>
            </a:r>
            <a:endParaRPr lang="en-US" sz="1800"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 name="Rectangle 3">
            <a:extLst>
              <a:ext uri="{FF2B5EF4-FFF2-40B4-BE49-F238E27FC236}">
                <a16:creationId xmlns:a16="http://schemas.microsoft.com/office/drawing/2014/main" id="{9D3D4FFE-C09D-DBF1-82CE-B9F809343AA6}"/>
              </a:ext>
            </a:extLst>
          </p:cNvPr>
          <p:cNvSpPr/>
          <p:nvPr/>
        </p:nvSpPr>
        <p:spPr>
          <a:xfrm>
            <a:off x="10417805" y="4783428"/>
            <a:ext cx="1122187" cy="1122187"/>
          </a:xfrm>
          <a:prstGeom prst="rect">
            <a:avLst/>
          </a:prstGeom>
          <a: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26175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0"/>
              </a:spcBef>
              <a:buNone/>
            </a:pPr>
            <a:r>
              <a:rPr lang="en-US" sz="3200" b="1" dirty="0">
                <a:solidFill>
                  <a:schemeClr val="accent1"/>
                </a:solidFill>
                <a:latin typeface="+mj-lt"/>
              </a:rPr>
              <a:t>District Staff</a:t>
            </a:r>
          </a:p>
          <a:p>
            <a:pPr marL="0" indent="0">
              <a:lnSpc>
                <a:spcPct val="90000"/>
              </a:lnSpc>
              <a:spcBef>
                <a:spcPts val="0"/>
              </a:spcBef>
              <a:buNone/>
            </a:pPr>
            <a:endParaRPr lang="en-US" sz="3200" b="1" dirty="0">
              <a:solidFill>
                <a:schemeClr val="accent1"/>
              </a:solidFill>
              <a:latin typeface="+mj-lt"/>
            </a:endParaRPr>
          </a:p>
          <a:p>
            <a:pPr marL="0" indent="0">
              <a:spcBef>
                <a:spcPts val="0"/>
              </a:spcBef>
              <a:buNone/>
            </a:pPr>
            <a:r>
              <a:rPr lang="en-US" sz="2000" b="1" dirty="0">
                <a:solidFill>
                  <a:schemeClr val="accent3"/>
                </a:solidFill>
                <a:latin typeface="Roboto Slab" pitchFamily="2" charset="0"/>
                <a:ea typeface="Roboto Slab" pitchFamily="2" charset="0"/>
              </a:rPr>
              <a:t>District Utility Coordinators</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Utility coordination for projects</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Utility work plan review &amp; approval</a:t>
            </a:r>
          </a:p>
          <a:p>
            <a:pPr>
              <a:spcBef>
                <a:spcPts val="0"/>
              </a:spcBef>
              <a:buFont typeface="Arial" panose="020B0604020202020204" pitchFamily="34" charset="0"/>
              <a:buChar char="•"/>
            </a:pPr>
            <a:r>
              <a:rPr lang="en-US" dirty="0"/>
              <a:t>Utility coordination &amp; collaboration meetings with companies</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Permit </a:t>
            </a:r>
            <a:r>
              <a:rPr lang="en-US" dirty="0"/>
              <a:t>review/assistance</a:t>
            </a:r>
            <a:endParaRPr lang="en-US" b="1" dirty="0">
              <a:solidFill>
                <a:schemeClr val="accent3"/>
              </a:solidFill>
              <a:latin typeface="Roboto Slab" pitchFamily="2" charset="0"/>
              <a:ea typeface="Roboto Slab" pitchFamily="2" charset="0"/>
            </a:endParaRPr>
          </a:p>
          <a:p>
            <a:pPr marL="0" indent="0">
              <a:spcBef>
                <a:spcPts val="0"/>
              </a:spcBef>
              <a:buNone/>
            </a:pPr>
            <a:endParaRPr lang="en-US"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Engineering Operations Technicians</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Permit review, approval &amp; issuance</a:t>
            </a:r>
          </a:p>
          <a:p>
            <a:pPr>
              <a:spcBef>
                <a:spcPts val="0"/>
              </a:spcBef>
              <a:buFont typeface="Arial" panose="020B0604020202020204" pitchFamily="34" charset="0"/>
              <a:buChar char="•"/>
            </a:pPr>
            <a:r>
              <a:rPr lang="en-US" dirty="0"/>
              <a:t>Access, utility accommodation, work on right of way</a:t>
            </a:r>
          </a:p>
          <a:p>
            <a:pPr>
              <a:spcBef>
                <a:spcPts val="0"/>
              </a:spcBef>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spcBef>
                <a:spcPts val="0"/>
              </a:spcBef>
              <a:buNone/>
            </a:pPr>
            <a:r>
              <a:rPr lang="en-US" sz="1800" b="1" dirty="0">
                <a:solidFill>
                  <a:schemeClr val="accent3"/>
                </a:solidFill>
                <a:latin typeface="Roboto Slab" pitchFamily="2" charset="0"/>
                <a:ea typeface="Roboto Slab" pitchFamily="2" charset="0"/>
              </a:rPr>
              <a:t>Resident Construction Engineer</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Preconstruction meeting – invite utility companies</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Coordination with contractor</a:t>
            </a: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 name="Oval 3">
            <a:extLst>
              <a:ext uri="{FF2B5EF4-FFF2-40B4-BE49-F238E27FC236}">
                <a16:creationId xmlns:a16="http://schemas.microsoft.com/office/drawing/2014/main" id="{771B427D-8700-F512-0BA7-3F24EA895650}"/>
              </a:ext>
            </a:extLst>
          </p:cNvPr>
          <p:cNvSpPr/>
          <p:nvPr/>
        </p:nvSpPr>
        <p:spPr>
          <a:xfrm>
            <a:off x="9987929" y="2281377"/>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7" descr="Marker">
            <a:extLst>
              <a:ext uri="{FF2B5EF4-FFF2-40B4-BE49-F238E27FC236}">
                <a16:creationId xmlns:a16="http://schemas.microsoft.com/office/drawing/2014/main" id="{464FED68-58FF-4CC5-1F58-2D33643B009C}"/>
              </a:ext>
            </a:extLst>
          </p:cNvPr>
          <p:cNvSpPr/>
          <p:nvPr/>
        </p:nvSpPr>
        <p:spPr>
          <a:xfrm>
            <a:off x="10513187" y="4824884"/>
            <a:ext cx="1122187" cy="1122187"/>
          </a:xfrm>
          <a:prstGeom prst="rect">
            <a:avLst/>
          </a:prstGeom>
          <a:blipFill rotWithShape="1">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1907789"/>
              <a:satOff val="-43528"/>
              <a:lumOff val="16079"/>
              <a:alphaOff val="0"/>
            </a:schemeClr>
          </a:effectRef>
          <a:fontRef idx="minor">
            <a:schemeClr val="lt1"/>
          </a:fontRef>
        </p:style>
        <p:txBody>
          <a:bodyPr/>
          <a:lstStyle/>
          <a:p>
            <a:endParaRPr lang="en-US" dirty="0"/>
          </a:p>
        </p:txBody>
      </p:sp>
      <p:sp>
        <p:nvSpPr>
          <p:cNvPr id="10" name="Rectangle 9" descr="City">
            <a:extLst>
              <a:ext uri="{FF2B5EF4-FFF2-40B4-BE49-F238E27FC236}">
                <a16:creationId xmlns:a16="http://schemas.microsoft.com/office/drawing/2014/main" id="{37F15A28-4461-95D2-CF33-46BB7421ABD6}"/>
              </a:ext>
            </a:extLst>
          </p:cNvPr>
          <p:cNvSpPr/>
          <p:nvPr/>
        </p:nvSpPr>
        <p:spPr>
          <a:xfrm>
            <a:off x="10404740" y="2711501"/>
            <a:ext cx="1122187" cy="1122187"/>
          </a:xfrm>
          <a:prstGeom prst="rect">
            <a:avLst/>
          </a:prstGeom>
          <a:blipFill rotWithShape="1">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953895"/>
              <a:satOff val="-21764"/>
              <a:lumOff val="8039"/>
              <a:alphaOff val="0"/>
            </a:schemeClr>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304233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206FACBD-B244-4420-BE24-AD9110F31EC4}"/>
              </a:ext>
            </a:extLst>
          </p:cNvPr>
          <p:cNvSpPr>
            <a:spLocks noGrp="1"/>
          </p:cNvSpPr>
          <p:nvPr>
            <p:ph sz="quarter" idx="16"/>
          </p:nvPr>
        </p:nvSpPr>
        <p:spPr>
          <a:xfrm>
            <a:off x="1005840" y="1005840"/>
            <a:ext cx="10147936" cy="5055326"/>
          </a:xfrm>
          <a:prstGeom prst="rect">
            <a:avLst/>
          </a:prstGeom>
        </p:spPr>
        <p:txBody>
          <a:bodyPr lIns="0"/>
          <a:lstStyle/>
          <a:p>
            <a:pPr marL="0" indent="0">
              <a:lnSpc>
                <a:spcPct val="90000"/>
              </a:lnSpc>
              <a:spcBef>
                <a:spcPts val="0"/>
              </a:spcBef>
              <a:buNone/>
            </a:pPr>
            <a:r>
              <a:rPr lang="en-US" sz="3200" b="1" dirty="0">
                <a:solidFill>
                  <a:schemeClr val="accent1"/>
                </a:solidFill>
                <a:latin typeface="+mj-lt"/>
              </a:rPr>
              <a:t>Other key players</a:t>
            </a:r>
          </a:p>
          <a:p>
            <a:pPr marL="0" indent="0">
              <a:lnSpc>
                <a:spcPct val="90000"/>
              </a:lnSpc>
              <a:spcBef>
                <a:spcPts val="0"/>
              </a:spcBef>
              <a:buNone/>
            </a:pPr>
            <a:endParaRPr lang="en-US" sz="3200" b="1" dirty="0">
              <a:solidFill>
                <a:schemeClr val="accent1"/>
              </a:solidFill>
              <a:latin typeface="+mj-lt"/>
            </a:endParaRPr>
          </a:p>
          <a:p>
            <a:pPr marL="0" indent="0">
              <a:spcBef>
                <a:spcPts val="0"/>
              </a:spcBef>
              <a:buNone/>
            </a:pPr>
            <a:r>
              <a:rPr lang="en-US" sz="2000" b="1" dirty="0">
                <a:solidFill>
                  <a:schemeClr val="accent3"/>
                </a:solidFill>
                <a:latin typeface="Roboto Slab" pitchFamily="2" charset="0"/>
                <a:ea typeface="Roboto Slab" pitchFamily="2" charset="0"/>
              </a:rPr>
              <a:t>Survey</a:t>
            </a:r>
          </a:p>
          <a:p>
            <a:pPr>
              <a:spcBef>
                <a:spcPts val="0"/>
              </a:spcBef>
              <a:buFont typeface="Arial" panose="020B0604020202020204" pitchFamily="34" charset="0"/>
              <a:buChar char="•"/>
            </a:pPr>
            <a:r>
              <a:rPr lang="en-US" dirty="0"/>
              <a:t>Includes survey of utility locates in project design</a:t>
            </a:r>
            <a:endParaRPr lang="en-US" b="1" dirty="0">
              <a:solidFill>
                <a:schemeClr val="accent3"/>
              </a:solidFill>
              <a:latin typeface="Roboto Slab" pitchFamily="2" charset="0"/>
              <a:ea typeface="Roboto Slab" pitchFamily="2" charset="0"/>
            </a:endParaRPr>
          </a:p>
          <a:p>
            <a:pPr marL="0" indent="0">
              <a:spcBef>
                <a:spcPts val="0"/>
              </a:spcBef>
              <a:buNone/>
            </a:pPr>
            <a:endParaRPr lang="en-US" b="1" dirty="0">
              <a:solidFill>
                <a:schemeClr val="accent3"/>
              </a:solidFill>
              <a:latin typeface="Roboto Slab" pitchFamily="2" charset="0"/>
              <a:ea typeface="Roboto Slab" pitchFamily="2" charset="0"/>
            </a:endParaRPr>
          </a:p>
          <a:p>
            <a:pPr marL="0" indent="0">
              <a:spcBef>
                <a:spcPts val="0"/>
              </a:spcBef>
              <a:buNone/>
            </a:pPr>
            <a:r>
              <a:rPr lang="en-US" sz="2000" b="1" dirty="0">
                <a:solidFill>
                  <a:schemeClr val="accent3"/>
                </a:solidFill>
                <a:latin typeface="Roboto Slab" pitchFamily="2" charset="0"/>
                <a:ea typeface="Roboto Slab" pitchFamily="2" charset="0"/>
              </a:rPr>
              <a:t>Design</a:t>
            </a:r>
          </a:p>
          <a:p>
            <a:pPr>
              <a:spcBef>
                <a:spcPts val="0"/>
              </a:spcBef>
              <a:buFont typeface="Arial" panose="020B0604020202020204" pitchFamily="34" charset="0"/>
              <a:buChar char="•"/>
            </a:pPr>
            <a:r>
              <a:rPr lang="en-US" dirty="0"/>
              <a:t>Key to facilitating successful utility conflict management </a:t>
            </a:r>
          </a:p>
          <a:p>
            <a:pPr>
              <a:spcBef>
                <a:spcPts val="0"/>
              </a:spcBef>
              <a:buFont typeface="Arial" panose="020B0604020202020204" pitchFamily="34" charset="0"/>
              <a:buChar char="•"/>
            </a:pPr>
            <a:r>
              <a:rPr lang="en-US" dirty="0"/>
              <a:t>Performs engineering decisions related to highway design to avoid and minimize utility facility impacts in communication with Project Manager</a:t>
            </a:r>
          </a:p>
          <a:p>
            <a:pPr>
              <a:spcBef>
                <a:spcPts val="0"/>
              </a:spcBef>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spcBef>
                <a:spcPts val="0"/>
              </a:spcBef>
              <a:buNone/>
            </a:pPr>
            <a:r>
              <a:rPr lang="en-US" sz="1800" b="1" dirty="0">
                <a:solidFill>
                  <a:schemeClr val="accent3"/>
                </a:solidFill>
                <a:latin typeface="Roboto Slab" pitchFamily="2" charset="0"/>
                <a:ea typeface="Roboto Slab" pitchFamily="2" charset="0"/>
              </a:rPr>
              <a:t>Project Manager</a:t>
            </a:r>
          </a:p>
          <a:p>
            <a:pPr>
              <a:spcBef>
                <a:spcPts val="0"/>
              </a:spcBef>
            </a:pPr>
            <a:r>
              <a:rPr lang="en-US" dirty="0"/>
              <a:t>Key to facilitating successful utility conflict management</a:t>
            </a:r>
          </a:p>
          <a:p>
            <a:pPr>
              <a:spcBef>
                <a:spcPts val="0"/>
              </a:spcBef>
            </a:pPr>
            <a:r>
              <a:rPr lang="en-US" dirty="0"/>
              <a:t>Reviews project needs throughout development to determine utility investigation needs</a:t>
            </a:r>
          </a:p>
          <a:p>
            <a:pPr marL="0" indent="0">
              <a:spcBef>
                <a:spcPts val="0"/>
              </a:spcBef>
              <a:buNone/>
            </a:pPr>
            <a:endParaRPr lang="en-US" b="1" dirty="0">
              <a:solidFill>
                <a:schemeClr val="accent3"/>
              </a:solidFill>
              <a:latin typeface="Roboto Slab" pitchFamily="2" charset="0"/>
              <a:ea typeface="Roboto Slab" pitchFamily="2" charset="0"/>
            </a:endParaRPr>
          </a:p>
          <a:p>
            <a:pPr marL="0" indent="0">
              <a:spcBef>
                <a:spcPts val="0"/>
              </a:spcBef>
              <a:buNone/>
            </a:pPr>
            <a:r>
              <a:rPr lang="en-US" sz="1800" b="1" dirty="0">
                <a:solidFill>
                  <a:schemeClr val="accent3"/>
                </a:solidFill>
                <a:latin typeface="Roboto Slab" pitchFamily="2" charset="0"/>
                <a:ea typeface="Roboto Slab" pitchFamily="2" charset="0"/>
              </a:rPr>
              <a:t>Right-of-Way Acquisition</a:t>
            </a:r>
          </a:p>
          <a:p>
            <a:pPr>
              <a:spcBef>
                <a:spcPts val="0"/>
              </a:spcBef>
              <a:buFont typeface="Arial" panose="020B0604020202020204" pitchFamily="34" charset="0"/>
              <a:buChar char="•"/>
            </a:pPr>
            <a:r>
              <a:rPr lang="en-US" dirty="0">
                <a:latin typeface="Calibri" panose="020F0502020204030204" pitchFamily="34" charset="0"/>
                <a:cs typeface="Calibri" panose="020F0502020204030204" pitchFamily="34" charset="0"/>
              </a:rPr>
              <a:t>Acquires necessary parcels to facilitate relocations</a:t>
            </a:r>
            <a:r>
              <a:rPr lang="en-US" dirty="0"/>
              <a:t> preferably prior to letting</a:t>
            </a:r>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2146725D-2BB8-D597-D046-03F34CA6BB96}"/>
              </a:ext>
            </a:extLst>
          </p:cNvPr>
          <p:cNvCxnSpPr/>
          <p:nvPr/>
        </p:nvCxnSpPr>
        <p:spPr>
          <a:xfrm>
            <a:off x="1005840" y="1678033"/>
            <a:ext cx="64008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4C02C24-44D8-7005-5A76-8C6413379F5D}"/>
              </a:ext>
            </a:extLst>
          </p:cNvPr>
          <p:cNvSpPr/>
          <p:nvPr/>
        </p:nvSpPr>
        <p:spPr>
          <a:xfrm>
            <a:off x="9987929" y="4379678"/>
            <a:ext cx="1955812" cy="195581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7" descr="Marker">
            <a:extLst>
              <a:ext uri="{FF2B5EF4-FFF2-40B4-BE49-F238E27FC236}">
                <a16:creationId xmlns:a16="http://schemas.microsoft.com/office/drawing/2014/main" id="{464FED68-58FF-4CC5-1F58-2D33643B009C}"/>
              </a:ext>
            </a:extLst>
          </p:cNvPr>
          <p:cNvSpPr/>
          <p:nvPr/>
        </p:nvSpPr>
        <p:spPr>
          <a:xfrm>
            <a:off x="10513187" y="4824884"/>
            <a:ext cx="1122187" cy="1122187"/>
          </a:xfrm>
          <a:prstGeom prst="rect">
            <a:avLst/>
          </a:prstGeom>
          <a:blipFill rotWithShape="1">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1907789"/>
              <a:satOff val="-43528"/>
              <a:lumOff val="16079"/>
              <a:alphaOff val="0"/>
            </a:schemeClr>
          </a:effectRef>
          <a:fontRef idx="minor">
            <a:schemeClr val="lt1"/>
          </a:fontRef>
        </p:style>
        <p:txBody>
          <a:bodyPr/>
          <a:lstStyle/>
          <a:p>
            <a:endParaRPr lang="en-US" dirty="0"/>
          </a:p>
        </p:txBody>
      </p:sp>
    </p:spTree>
    <p:custDataLst>
      <p:tags r:id="rId1"/>
    </p:custDataLst>
    <p:extLst>
      <p:ext uri="{BB962C8B-B14F-4D97-AF65-F5344CB8AC3E}">
        <p14:creationId xmlns:p14="http://schemas.microsoft.com/office/powerpoint/2010/main" val="154862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0F0D6-92D7-6BF6-55B3-E13F82E98399}"/>
              </a:ext>
            </a:extLst>
          </p:cNvPr>
          <p:cNvSpPr txBox="1"/>
          <p:nvPr/>
        </p:nvSpPr>
        <p:spPr>
          <a:xfrm>
            <a:off x="2264" y="2198131"/>
            <a:ext cx="4685624" cy="707886"/>
          </a:xfrm>
          <a:prstGeom prst="rect">
            <a:avLst/>
          </a:prstGeom>
          <a:noFill/>
        </p:spPr>
        <p:txBody>
          <a:bodyPr wrap="square" lIns="457200" rIns="365760" rtlCol="0" anchor="ctr">
            <a:spAutoFit/>
          </a:bodyPr>
          <a:lstStyle/>
          <a:p>
            <a:r>
              <a:rPr lang="en-US" sz="4000" b="1" spc="50" dirty="0">
                <a:solidFill>
                  <a:schemeClr val="bg1"/>
                </a:solidFill>
                <a:latin typeface="+mj-lt"/>
              </a:rPr>
              <a:t>What’s New?</a:t>
            </a:r>
          </a:p>
        </p:txBody>
      </p:sp>
      <p:sp>
        <p:nvSpPr>
          <p:cNvPr id="8" name="TextBox 7">
            <a:extLst>
              <a:ext uri="{FF2B5EF4-FFF2-40B4-BE49-F238E27FC236}">
                <a16:creationId xmlns:a16="http://schemas.microsoft.com/office/drawing/2014/main" id="{6A3C507A-FFD2-9EEC-EE24-F46570F56C34}"/>
              </a:ext>
            </a:extLst>
          </p:cNvPr>
          <p:cNvSpPr txBox="1"/>
          <p:nvPr/>
        </p:nvSpPr>
        <p:spPr>
          <a:xfrm>
            <a:off x="0" y="3657600"/>
            <a:ext cx="4687888" cy="2308324"/>
          </a:xfrm>
          <a:prstGeom prst="rect">
            <a:avLst/>
          </a:prstGeom>
          <a:noFill/>
        </p:spPr>
        <p:txBody>
          <a:bodyPr wrap="square" lIns="457200" rIns="365760" rtlCol="0">
            <a:spAutoFit/>
          </a:bodyPr>
          <a:lstStyle/>
          <a:p>
            <a:pPr marL="342900" indent="-342900">
              <a:buFont typeface="Arial" panose="020B0604020202020204" pitchFamily="34" charset="0"/>
              <a:buChar char="•"/>
            </a:pPr>
            <a:r>
              <a:rPr lang="en-US" sz="2400" b="1" dirty="0">
                <a:solidFill>
                  <a:schemeClr val="bg1"/>
                </a:solidFill>
                <a:latin typeface="Roboto Slab" pitchFamily="2" charset="0"/>
                <a:ea typeface="Roboto Slab" pitchFamily="2" charset="0"/>
              </a:rPr>
              <a:t>Outreach improvements</a:t>
            </a:r>
          </a:p>
          <a:p>
            <a:pPr marL="342900" indent="-342900">
              <a:buFont typeface="Arial" panose="020B0604020202020204" pitchFamily="34" charset="0"/>
              <a:buChar char="•"/>
            </a:pPr>
            <a:r>
              <a:rPr lang="en-US" sz="2400" b="1" dirty="0">
                <a:solidFill>
                  <a:schemeClr val="bg1"/>
                </a:solidFill>
                <a:latin typeface="Roboto Slab" pitchFamily="2" charset="0"/>
                <a:ea typeface="Roboto Slab" pitchFamily="2" charset="0"/>
              </a:rPr>
              <a:t>A newsletter to communicate with stakeholders</a:t>
            </a:r>
          </a:p>
          <a:p>
            <a:pPr marL="342900" indent="-342900">
              <a:buFont typeface="Arial" panose="020B0604020202020204" pitchFamily="34" charset="0"/>
              <a:buChar char="•"/>
            </a:pPr>
            <a:r>
              <a:rPr lang="en-US" sz="2400" b="1" dirty="0">
                <a:solidFill>
                  <a:schemeClr val="bg1"/>
                </a:solidFill>
                <a:latin typeface="Roboto Slab" pitchFamily="2" charset="0"/>
                <a:ea typeface="Roboto Slab" pitchFamily="2" charset="0"/>
              </a:rPr>
              <a:t>Managed through Govdelivery</a:t>
            </a:r>
          </a:p>
        </p:txBody>
      </p:sp>
      <p:cxnSp>
        <p:nvCxnSpPr>
          <p:cNvPr id="9" name="Straight Connector 8">
            <a:extLst>
              <a:ext uri="{FF2B5EF4-FFF2-40B4-BE49-F238E27FC236}">
                <a16:creationId xmlns:a16="http://schemas.microsoft.com/office/drawing/2014/main" id="{AC65001B-234E-098D-CFC9-735E184308C2}"/>
              </a:ext>
            </a:extLst>
          </p:cNvPr>
          <p:cNvCxnSpPr/>
          <p:nvPr/>
        </p:nvCxnSpPr>
        <p:spPr>
          <a:xfrm>
            <a:off x="478098" y="3474720"/>
            <a:ext cx="640080" cy="0"/>
          </a:xfrm>
          <a:prstGeom prst="line">
            <a:avLst/>
          </a:prstGeom>
          <a:ln w="571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B3C1388-5FAB-5DF2-7980-7E1FA3E8066D}"/>
              </a:ext>
            </a:extLst>
          </p:cNvPr>
          <p:cNvPicPr>
            <a:picLocks noChangeAspect="1"/>
          </p:cNvPicPr>
          <p:nvPr/>
        </p:nvPicPr>
        <p:blipFill>
          <a:blip r:embed="rId3"/>
          <a:stretch>
            <a:fillRect/>
          </a:stretch>
        </p:blipFill>
        <p:spPr>
          <a:xfrm>
            <a:off x="4687888" y="18211"/>
            <a:ext cx="3491391" cy="6839789"/>
          </a:xfrm>
          <a:prstGeom prst="rect">
            <a:avLst/>
          </a:prstGeom>
        </p:spPr>
      </p:pic>
      <p:pic>
        <p:nvPicPr>
          <p:cNvPr id="5" name="Picture 4">
            <a:extLst>
              <a:ext uri="{FF2B5EF4-FFF2-40B4-BE49-F238E27FC236}">
                <a16:creationId xmlns:a16="http://schemas.microsoft.com/office/drawing/2014/main" id="{2BEFABA4-705A-D611-4D6F-85DC3E2E8858}"/>
              </a:ext>
            </a:extLst>
          </p:cNvPr>
          <p:cNvPicPr>
            <a:picLocks noChangeAspect="1"/>
          </p:cNvPicPr>
          <p:nvPr/>
        </p:nvPicPr>
        <p:blipFill>
          <a:blip r:embed="rId4"/>
          <a:stretch>
            <a:fillRect/>
          </a:stretch>
        </p:blipFill>
        <p:spPr>
          <a:xfrm>
            <a:off x="6049354" y="0"/>
            <a:ext cx="6140382" cy="6839789"/>
          </a:xfrm>
          <a:prstGeom prst="rect">
            <a:avLst/>
          </a:prstGeom>
        </p:spPr>
      </p:pic>
    </p:spTree>
    <p:extLst>
      <p:ext uri="{BB962C8B-B14F-4D97-AF65-F5344CB8AC3E}">
        <p14:creationId xmlns:p14="http://schemas.microsoft.com/office/powerpoint/2010/main" val="294996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298AE-0AF5-1CF1-3F87-8804833B1ACA}"/>
              </a:ext>
            </a:extLst>
          </p:cNvPr>
          <p:cNvSpPr txBox="1"/>
          <p:nvPr/>
        </p:nvSpPr>
        <p:spPr>
          <a:xfrm>
            <a:off x="2264" y="2228909"/>
            <a:ext cx="4685624" cy="646331"/>
          </a:xfrm>
          <a:prstGeom prst="rect">
            <a:avLst/>
          </a:prstGeom>
          <a:noFill/>
        </p:spPr>
        <p:txBody>
          <a:bodyPr wrap="square" lIns="457200" rIns="365760" rtlCol="0" anchor="ctr">
            <a:spAutoFit/>
          </a:bodyPr>
          <a:lstStyle/>
          <a:p>
            <a:r>
              <a:rPr lang="en-US" sz="3600" b="1" spc="50" dirty="0">
                <a:solidFill>
                  <a:schemeClr val="bg1"/>
                </a:solidFill>
                <a:latin typeface="+mj-lt"/>
              </a:rPr>
              <a:t>Chapter 115</a:t>
            </a:r>
          </a:p>
        </p:txBody>
      </p:sp>
      <p:sp>
        <p:nvSpPr>
          <p:cNvPr id="3" name="TextBox 2">
            <a:extLst>
              <a:ext uri="{FF2B5EF4-FFF2-40B4-BE49-F238E27FC236}">
                <a16:creationId xmlns:a16="http://schemas.microsoft.com/office/drawing/2014/main" id="{905A98C6-8822-604C-C081-CCC113DD261E}"/>
              </a:ext>
            </a:extLst>
          </p:cNvPr>
          <p:cNvSpPr txBox="1"/>
          <p:nvPr/>
        </p:nvSpPr>
        <p:spPr>
          <a:xfrm>
            <a:off x="0" y="3657600"/>
            <a:ext cx="4687888" cy="830997"/>
          </a:xfrm>
          <a:prstGeom prst="rect">
            <a:avLst/>
          </a:prstGeom>
          <a:noFill/>
        </p:spPr>
        <p:txBody>
          <a:bodyPr wrap="square" lIns="457200" rIns="365760" rtlCol="0">
            <a:spAutoFit/>
          </a:bodyPr>
          <a:lstStyle/>
          <a:p>
            <a:r>
              <a:rPr lang="en-US" sz="2400" b="1" dirty="0">
                <a:solidFill>
                  <a:schemeClr val="bg1"/>
                </a:solidFill>
                <a:latin typeface="Roboto Slab" pitchFamily="2" charset="0"/>
                <a:ea typeface="Roboto Slab" pitchFamily="2" charset="0"/>
              </a:rPr>
              <a:t>Administrative Rules Review</a:t>
            </a:r>
          </a:p>
        </p:txBody>
      </p:sp>
      <p:cxnSp>
        <p:nvCxnSpPr>
          <p:cNvPr id="4" name="Straight Connector 3">
            <a:extLst>
              <a:ext uri="{FF2B5EF4-FFF2-40B4-BE49-F238E27FC236}">
                <a16:creationId xmlns:a16="http://schemas.microsoft.com/office/drawing/2014/main" id="{483EBF37-008B-A4C0-00D1-5D08E8F1B14D}"/>
              </a:ext>
            </a:extLst>
          </p:cNvPr>
          <p:cNvCxnSpPr/>
          <p:nvPr/>
        </p:nvCxnSpPr>
        <p:spPr>
          <a:xfrm>
            <a:off x="478098" y="3474720"/>
            <a:ext cx="640080" cy="0"/>
          </a:xfrm>
          <a:prstGeom prst="line">
            <a:avLst/>
          </a:prstGeom>
          <a:ln w="571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12">
            <a:extLst>
              <a:ext uri="{FF2B5EF4-FFF2-40B4-BE49-F238E27FC236}">
                <a16:creationId xmlns:a16="http://schemas.microsoft.com/office/drawing/2014/main" id="{604E8E79-EBFE-4B3E-B3B9-A2A54ABF3F55}"/>
              </a:ext>
            </a:extLst>
          </p:cNvPr>
          <p:cNvSpPr txBox="1">
            <a:spLocks/>
          </p:cNvSpPr>
          <p:nvPr/>
        </p:nvSpPr>
        <p:spPr>
          <a:xfrm>
            <a:off x="4909625" y="492373"/>
            <a:ext cx="7146387" cy="5809952"/>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400" dirty="0">
                <a:latin typeface="Calibri" panose="020F0502020204030204" pitchFamily="34" charset="0"/>
                <a:cs typeface="Calibri" panose="020F0502020204030204" pitchFamily="34" charset="0"/>
              </a:rPr>
              <a:t>Proposed rule changes published</a:t>
            </a:r>
          </a:p>
          <a:p>
            <a:pPr>
              <a:lnSpc>
                <a:spcPct val="100000"/>
              </a:lnSpc>
              <a:spcBef>
                <a:spcPts val="600"/>
              </a:spcBef>
            </a:pPr>
            <a:r>
              <a:rPr lang="en-US" sz="2400" dirty="0">
                <a:latin typeface="Calibri" panose="020F0502020204030204" pitchFamily="34" charset="0"/>
                <a:cs typeface="Calibri" panose="020F0502020204030204" pitchFamily="34" charset="0"/>
              </a:rPr>
              <a:t>Iowa Administrative Bulletin 10/2/2024</a:t>
            </a:r>
          </a:p>
          <a:p>
            <a:pPr lvl="1">
              <a:lnSpc>
                <a:spcPct val="100000"/>
              </a:lnSpc>
              <a:spcBef>
                <a:spcPts val="600"/>
              </a:spcBef>
            </a:pPr>
            <a:r>
              <a:rPr lang="en-US" sz="2000" dirty="0">
                <a:latin typeface="Calibri" panose="020F0502020204030204" pitchFamily="34" charset="0"/>
                <a:cs typeface="Calibri" panose="020F0502020204030204" pitchFamily="34" charset="0"/>
              </a:rPr>
              <a:t>Public hearing held 10/28/2024</a:t>
            </a:r>
          </a:p>
          <a:p>
            <a:pPr lvl="1">
              <a:lnSpc>
                <a:spcPct val="100000"/>
              </a:lnSpc>
              <a:spcBef>
                <a:spcPts val="600"/>
              </a:spcBef>
            </a:pPr>
            <a:r>
              <a:rPr lang="en-US" sz="2000" dirty="0">
                <a:latin typeface="Calibri" panose="020F0502020204030204" pitchFamily="34" charset="0"/>
                <a:cs typeface="Calibri" panose="020F0502020204030204" pitchFamily="34" charset="0"/>
              </a:rPr>
              <a:t>Written and oral comments received from 11 constituents in support for proposed chapter</a:t>
            </a:r>
          </a:p>
          <a:p>
            <a:pPr lvl="1">
              <a:lnSpc>
                <a:spcPct val="100000"/>
              </a:lnSpc>
              <a:spcBef>
                <a:spcPts val="600"/>
              </a:spcBef>
            </a:pPr>
            <a:r>
              <a:rPr lang="en-US" sz="2000" dirty="0">
                <a:latin typeface="Calibri" panose="020F0502020204030204" pitchFamily="34" charset="0"/>
                <a:cs typeface="Calibri" panose="020F0502020204030204" pitchFamily="34" charset="0"/>
              </a:rPr>
              <a:t>Responses sent to commenters</a:t>
            </a:r>
          </a:p>
          <a:p>
            <a:pPr lvl="1">
              <a:lnSpc>
                <a:spcPct val="100000"/>
              </a:lnSpc>
              <a:spcBef>
                <a:spcPts val="600"/>
              </a:spcBef>
            </a:pPr>
            <a:r>
              <a:rPr lang="en-US" sz="2000" dirty="0">
                <a:latin typeface="Calibri" panose="020F0502020204030204" pitchFamily="34" charset="0"/>
                <a:cs typeface="Calibri" panose="020F0502020204030204" pitchFamily="34" charset="0"/>
              </a:rPr>
              <a:t>No changes made to proposed rule</a:t>
            </a:r>
          </a:p>
          <a:p>
            <a:pPr lvl="1">
              <a:lnSpc>
                <a:spcPct val="100000"/>
              </a:lnSpc>
              <a:spcBef>
                <a:spcPts val="600"/>
              </a:spcBef>
            </a:pPr>
            <a:r>
              <a:rPr lang="en-US" sz="2000" dirty="0">
                <a:latin typeface="Calibri" panose="020F0502020204030204" pitchFamily="34" charset="0"/>
                <a:cs typeface="Calibri" panose="020F0502020204030204" pitchFamily="34" charset="0"/>
              </a:rPr>
              <a:t>Regulatory analysis complete</a:t>
            </a:r>
          </a:p>
          <a:p>
            <a:pPr>
              <a:lnSpc>
                <a:spcPct val="100000"/>
              </a:lnSpc>
              <a:spcBef>
                <a:spcPts val="600"/>
              </a:spcBef>
            </a:pPr>
            <a:r>
              <a:rPr lang="en-US" sz="2400" dirty="0">
                <a:latin typeface="Calibri" panose="020F0502020204030204" pitchFamily="34" charset="0"/>
                <a:cs typeface="Calibri" panose="020F0502020204030204" pitchFamily="34" charset="0"/>
              </a:rPr>
              <a:t>Notice of intended action published 12/25/2024</a:t>
            </a:r>
          </a:p>
          <a:p>
            <a:pPr lvl="1">
              <a:lnSpc>
                <a:spcPct val="100000"/>
              </a:lnSpc>
              <a:spcBef>
                <a:spcPts val="600"/>
              </a:spcBef>
            </a:pPr>
            <a:r>
              <a:rPr lang="en-US" sz="2000" dirty="0">
                <a:latin typeface="Calibri" panose="020F0502020204030204" pitchFamily="34" charset="0"/>
                <a:cs typeface="Calibri" panose="020F0502020204030204" pitchFamily="34" charset="0"/>
              </a:rPr>
              <a:t>Administrative Rules Review Committee 1/13/2025</a:t>
            </a:r>
          </a:p>
          <a:p>
            <a:pPr lvl="1">
              <a:lnSpc>
                <a:spcPct val="100000"/>
              </a:lnSpc>
              <a:spcBef>
                <a:spcPts val="600"/>
              </a:spcBef>
            </a:pPr>
            <a:r>
              <a:rPr lang="en-US" sz="2000" dirty="0">
                <a:latin typeface="Calibri" panose="020F0502020204030204" pitchFamily="34" charset="0"/>
                <a:cs typeface="Calibri" panose="020F0502020204030204" pitchFamily="34" charset="0"/>
              </a:rPr>
              <a:t>Public hearing #1 held 1/16/2025</a:t>
            </a:r>
          </a:p>
          <a:p>
            <a:pPr lvl="1">
              <a:lnSpc>
                <a:spcPct val="100000"/>
              </a:lnSpc>
              <a:spcBef>
                <a:spcPts val="600"/>
              </a:spcBef>
            </a:pPr>
            <a:r>
              <a:rPr lang="en-US" sz="2000" dirty="0">
                <a:latin typeface="Calibri" panose="020F0502020204030204" pitchFamily="34" charset="0"/>
                <a:cs typeface="Calibri" panose="020F0502020204030204" pitchFamily="34" charset="0"/>
              </a:rPr>
              <a:t>Public hearing #2 held 1/16/2025</a:t>
            </a:r>
          </a:p>
          <a:p>
            <a:pPr lvl="1">
              <a:lnSpc>
                <a:spcPct val="100000"/>
              </a:lnSpc>
              <a:spcBef>
                <a:spcPts val="600"/>
              </a:spcBef>
            </a:pPr>
            <a:r>
              <a:rPr lang="en-US" sz="2000" dirty="0">
                <a:latin typeface="Calibri" panose="020F0502020204030204" pitchFamily="34" charset="0"/>
                <a:cs typeface="Calibri" panose="020F0502020204030204" pitchFamily="34" charset="0"/>
              </a:rPr>
              <a:t>Written comments received</a:t>
            </a:r>
          </a:p>
          <a:p>
            <a:pPr lvl="1">
              <a:lnSpc>
                <a:spcPct val="100000"/>
              </a:lnSpc>
              <a:spcBef>
                <a:spcPts val="600"/>
              </a:spcBef>
            </a:pPr>
            <a:r>
              <a:rPr lang="en-US" sz="2000" dirty="0">
                <a:latin typeface="Calibri" panose="020F0502020204030204" pitchFamily="34" charset="0"/>
                <a:cs typeface="Calibri" panose="020F0502020204030204" pitchFamily="34" charset="0"/>
              </a:rPr>
              <a:t>Reviewing comments and drafting responses</a:t>
            </a:r>
          </a:p>
          <a:p>
            <a:pPr lvl="1">
              <a:lnSpc>
                <a:spcPct val="100000"/>
              </a:lnSpc>
              <a:spcBef>
                <a:spcPts val="600"/>
              </a:spcBef>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32256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C34B31-7353-4357-814E-0E5916A110F2}">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6079</TotalTime>
  <Words>2004</Words>
  <Application>Microsoft Office PowerPoint</Application>
  <PresentationFormat>Widescreen</PresentationFormat>
  <Paragraphs>351</Paragraphs>
  <Slides>37</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Wingdings</vt:lpstr>
      <vt:lpstr>Arial</vt:lpstr>
      <vt:lpstr>Roboto Slab</vt:lpstr>
      <vt:lpstr>PT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Popp, Deanne</cp:lastModifiedBy>
  <cp:revision>65</cp:revision>
  <dcterms:created xsi:type="dcterms:W3CDTF">2023-12-21T16:39:01Z</dcterms:created>
  <dcterms:modified xsi:type="dcterms:W3CDTF">2025-02-06T20:59:08Z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6FB5558E-3215-4C3E-99A9-5E67875E08F7</vt:lpwstr>
  </property>
  <property fmtid="{D5CDD505-2E9C-101B-9397-08002B2CF9AE}" pid="5" name="ArticulatePath">
    <vt:lpwstr>Iowa-DOT-PPT-Template-Widescreen</vt:lpwstr>
  </property>
</Properties>
</file>