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2"/>
  </p:notesMasterIdLst>
  <p:handoutMasterIdLst>
    <p:handoutMasterId r:id="rId43"/>
  </p:handoutMasterIdLst>
  <p:sldIdLst>
    <p:sldId id="256" r:id="rId5"/>
    <p:sldId id="285" r:id="rId6"/>
    <p:sldId id="298" r:id="rId7"/>
    <p:sldId id="326" r:id="rId8"/>
    <p:sldId id="301" r:id="rId9"/>
    <p:sldId id="302" r:id="rId10"/>
    <p:sldId id="335" r:id="rId11"/>
    <p:sldId id="336" r:id="rId12"/>
    <p:sldId id="339" r:id="rId13"/>
    <p:sldId id="303" r:id="rId14"/>
    <p:sldId id="304" r:id="rId15"/>
    <p:sldId id="311" r:id="rId16"/>
    <p:sldId id="305" r:id="rId17"/>
    <p:sldId id="307" r:id="rId18"/>
    <p:sldId id="313" r:id="rId19"/>
    <p:sldId id="314" r:id="rId20"/>
    <p:sldId id="320" r:id="rId21"/>
    <p:sldId id="322" r:id="rId22"/>
    <p:sldId id="316" r:id="rId23"/>
    <p:sldId id="323" r:id="rId24"/>
    <p:sldId id="334" r:id="rId25"/>
    <p:sldId id="315" r:id="rId26"/>
    <p:sldId id="325" r:id="rId27"/>
    <p:sldId id="331" r:id="rId28"/>
    <p:sldId id="340" r:id="rId29"/>
    <p:sldId id="310" r:id="rId30"/>
    <p:sldId id="324" r:id="rId31"/>
    <p:sldId id="318" r:id="rId32"/>
    <p:sldId id="329" r:id="rId33"/>
    <p:sldId id="308" r:id="rId34"/>
    <p:sldId id="319" r:id="rId35"/>
    <p:sldId id="333" r:id="rId36"/>
    <p:sldId id="321" r:id="rId37"/>
    <p:sldId id="330" r:id="rId38"/>
    <p:sldId id="332" r:id="rId39"/>
    <p:sldId id="317" r:id="rId40"/>
    <p:sldId id="270" r:id="rId41"/>
  </p:sldIdLst>
  <p:sldSz cx="9144000" cy="6858000" type="screen4x3"/>
  <p:notesSz cx="6858000" cy="9144000"/>
  <p:embeddedFontLst>
    <p:embeddedFont>
      <p:font typeface="Neue Haas Grotesk Text Pro" panose="020B0504020202020204" pitchFamily="34" charset="0"/>
      <p:regular r:id="rId44"/>
      <p:bold r:id="rId45"/>
      <p:italic r:id="rId46"/>
      <p:boldItalic r:id="rId47"/>
    </p:embeddedFont>
    <p:embeddedFont>
      <p:font typeface="PT Sans" panose="020B0503020203020204" pitchFamily="34" charset="0"/>
      <p:regular r:id="rId48"/>
      <p:bold r:id="rId49"/>
      <p:italic r:id="rId50"/>
      <p:boldItalic r:id="rId51"/>
    </p:embeddedFont>
    <p:embeddedFont>
      <p:font typeface="Roboto Slab" pitchFamily="2" charset="0"/>
      <p:regular r:id="rId52"/>
      <p:bold r:id="rId53"/>
    </p:embeddedFont>
  </p:embeddedFontLst>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24534D7-33C4-4DA3-A853-8968122EE4AF}">
          <p14:sldIdLst>
            <p14:sldId id="256"/>
          </p14:sldIdLst>
        </p14:section>
        <p14:section name="District Overview" id="{24A9ABDC-4904-49A2-B36A-3ED8CD5A8C54}">
          <p14:sldIdLst>
            <p14:sldId id="285"/>
            <p14:sldId id="298"/>
            <p14:sldId id="326"/>
            <p14:sldId id="301"/>
            <p14:sldId id="302"/>
            <p14:sldId id="335"/>
            <p14:sldId id="336"/>
          </p14:sldIdLst>
        </p14:section>
        <p14:section name="South Area Projects" id="{5E5C5F88-2EA9-41CE-B32A-F92C41D6F60B}">
          <p14:sldIdLst>
            <p14:sldId id="339"/>
            <p14:sldId id="303"/>
            <p14:sldId id="304"/>
            <p14:sldId id="311"/>
            <p14:sldId id="305"/>
            <p14:sldId id="307"/>
            <p14:sldId id="313"/>
            <p14:sldId id="314"/>
            <p14:sldId id="320"/>
            <p14:sldId id="322"/>
            <p14:sldId id="316"/>
            <p14:sldId id="323"/>
            <p14:sldId id="334"/>
            <p14:sldId id="315"/>
            <p14:sldId id="325"/>
            <p14:sldId id="331"/>
          </p14:sldIdLst>
        </p14:section>
        <p14:section name="North Area Projects" id="{81BEE1CE-F4B7-4F8F-8F06-F58050C65E9F}">
          <p14:sldIdLst>
            <p14:sldId id="340"/>
            <p14:sldId id="310"/>
            <p14:sldId id="324"/>
            <p14:sldId id="318"/>
            <p14:sldId id="329"/>
            <p14:sldId id="308"/>
            <p14:sldId id="319"/>
            <p14:sldId id="333"/>
            <p14:sldId id="321"/>
            <p14:sldId id="330"/>
            <p14:sldId id="332"/>
            <p14:sldId id="317"/>
          </p14:sldIdLst>
        </p14:section>
        <p14:section name="Untitled Section" id="{E5837141-0F9E-481E-A775-BDC08E58B10E}">
          <p14:sldIdLst>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667"/>
    <a:srgbClr val="C60000"/>
    <a:srgbClr val="E23E2D"/>
    <a:srgbClr val="E0A624"/>
    <a:srgbClr val="70C8B8"/>
    <a:srgbClr val="1C5DBA"/>
    <a:srgbClr val="1C3E2D"/>
    <a:srgbClr val="58696B"/>
    <a:srgbClr val="95B8B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46BE9-4B21-4A16-F269-1EFBF41F5737}" v="1376" dt="2025-02-10T23:07:11.825"/>
    <p1510:client id="{64705F2E-132C-42EE-9D9F-EC566D356E50}" v="246" dt="2025-02-11T01:17:44.651"/>
    <p1510:client id="{72CE250F-1B51-1F5C-E1B7-1DCA4B372C2C}" v="1" dt="2025-02-11T13:58:47.573"/>
    <p1510:client id="{CEE6BD3B-5291-5FD6-F092-00192CA314DE}" v="20" dt="2025-02-10T23:11:50.666"/>
    <p1510:client id="{FB33D5FB-ADB8-4161-B9F8-488B47084AD5}" v="5" dt="2025-02-10T21:56:19.971"/>
  </p1510:revLst>
</p1510:revInfo>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11" autoAdjust="0"/>
    <p:restoredTop sz="73443" autoAdjust="0"/>
  </p:normalViewPr>
  <p:slideViewPr>
    <p:cSldViewPr snapToGrid="0">
      <p:cViewPr varScale="1">
        <p:scale>
          <a:sx n="84" d="100"/>
          <a:sy n="84" d="100"/>
        </p:scale>
        <p:origin x="265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3696" y="10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2/11/2025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9T23:31:18.331"/>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9T23:31:18.332"/>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1 2196,'0'-2178,"0"2160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9T23:31:18.333"/>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124 1629,'3'-158,"-7"-177,-15 200,10 82,-4-84,14 38,1 45,-2-2,-3 2,-3 1,-12-57,-24-133,28 135,13 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9T23:31:18.334"/>
    </inkml:context>
    <inkml:brush xml:id="br0">
      <inkml:brushProperty name="width" value="0.3" units="cm"/>
      <inkml:brushProperty name="height" value="0.6" units="cm"/>
      <inkml:brushProperty name="color" value="#FF0000"/>
      <inkml:brushProperty name="tip" value="rectangle"/>
      <inkml:brushProperty name="rasterOp" value="maskPen"/>
      <inkml:brushProperty name="ignorePressure" value="1"/>
    </inkml:brush>
  </inkml:definitions>
  <inkml:trace contextRef="#ctx0" brushRef="#br0">0 1,'773'0,"-752"1,40 7,-39-4,39 2,200-7,-244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19T23:31:18.335"/>
    </inkml:context>
    <inkml:brush xml:id="br0">
      <inkml:brushProperty name="width" value="0.5" units="cm"/>
      <inkml:brushProperty name="height" value="1" units="cm"/>
      <inkml:brushProperty name="color" value="#E0A624"/>
      <inkml:brushProperty name="tip" value="rectangle"/>
      <inkml:brushProperty name="rasterOp" value="maskPen"/>
      <inkml:brushProperty name="ignorePressure" value="1"/>
    </inkml:brush>
  </inkml:definitions>
  <inkml:trace contextRef="#ctx0" brushRef="#br0">1 2020,'0'-451,"1"440,0 1,1 0,1-1,0 0,0 2,10-20,-1-1,-6 16,-5 9,0 0,1 0,0 0,0 1,0-1,1 0,-1 0,1 1,0 1,1-2,-1 1,7-5,-6 5,1 0,-1 1,-1-2,2 1,-2-1,0 1,0-1,0 0,-1 0,1 0,-1 0,0 0,0 0,-1-1,1 0,0-9,0-10,-1-1,-3-38,1 20,1-799,-1 837,0 0,0-1,0 1,-1 0,0 0,0 0,-1 0,-4-9,3 7,0 0,1 0,-4-15,0-6,2 0,2 0,-1-34,4 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2/11/2025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Thank you for inviting the DOT to present at the workshop.  </a:t>
            </a:r>
          </a:p>
          <a:p>
            <a:endParaRPr lang="en-US" dirty="0"/>
          </a:p>
          <a:p>
            <a:r>
              <a:rPr lang="en-US" dirty="0"/>
              <a:t>My name is Jeremey Vortherms, and I am the Assistant District 1 Engineer. </a:t>
            </a:r>
          </a:p>
          <a:p>
            <a:endParaRPr lang="en-US" dirty="0"/>
          </a:p>
          <a:p>
            <a:r>
              <a:rPr lang="en-US" dirty="0"/>
              <a:t>The DOT’s focus is on Safety, Mobility, and improving lives through transportation and I plan to share with you some of the projects we are working on in central Iowa.</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2698892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6199">
              <a:defRPr/>
            </a:pPr>
            <a:r>
              <a:rPr lang="en-US" baseline="0" dirty="0"/>
              <a:t>The first ongoing project to highlight is in northeast part of Des Moines at the I-35/I-80/I-235 systems interchange.  In the image, Ankeny is to the north, Altoona is to the east, and Des Moines to the south and west.  </a:t>
            </a:r>
          </a:p>
          <a:p>
            <a:pPr defTabSz="936199">
              <a:defRPr/>
            </a:pPr>
            <a:endParaRPr lang="en-US" baseline="0" dirty="0"/>
          </a:p>
          <a:p>
            <a:pPr defTabSz="936199">
              <a:defRPr/>
            </a:pPr>
            <a:r>
              <a:rPr lang="en-US" baseline="0" dirty="0"/>
              <a:t>This project will replace the single lane, left hand exit to I-35 northbound with a two-lane flyover bridge.  Two adjacent ramps are affected by the new flyover and will be reconstructed as well.  </a:t>
            </a:r>
          </a:p>
          <a:p>
            <a:pPr defTabSz="936199">
              <a:defRPr/>
            </a:pPr>
            <a:endParaRPr lang="en-US" baseline="0" dirty="0"/>
          </a:p>
          <a:p>
            <a:pPr defTabSz="936199">
              <a:defRPr/>
            </a:pPr>
            <a:r>
              <a:rPr lang="en-US" baseline="0" dirty="0"/>
              <a:t>If you came to the workshop from this direction, you may have noticed the new bridge piers and abutments are complete and the girders are being installed.  One of the new ramps, the eastbound to southbound ramp, is also open to traffic.  </a:t>
            </a: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21127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same location but shows the long-range plan for the systems interchange</a:t>
            </a:r>
            <a:endParaRPr lang="en-US" baseline="0"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1542749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1169707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project is the reconstruction of I-35 between Ankeny and Huxley.  Once construction is complete, I-35 will have one additional travel lane in each direction.  </a:t>
            </a:r>
          </a:p>
          <a:p>
            <a:endParaRPr lang="en-US" dirty="0"/>
          </a:p>
          <a:p>
            <a:r>
              <a:rPr lang="en-US" dirty="0"/>
              <a:t>Present work is reconstructing the southbound lanes and sideroad overheads.  Northbound reconstruction will begin in 2026.</a:t>
            </a:r>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107801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 strip map showing the extent of the project.  Once complete, we will have reconstructed 9 miles of interstate, 5 bridges, and 2 interchanges.</a:t>
            </a:r>
          </a:p>
          <a:p>
            <a:endParaRPr lang="en-US" baseline="0" dirty="0"/>
          </a:p>
          <a:p>
            <a:r>
              <a:rPr lang="en-US" baseline="0" dirty="0"/>
              <a:t>NE 126</a:t>
            </a:r>
            <a:r>
              <a:rPr lang="en-US" baseline="30000" dirty="0"/>
              <a:t>th</a:t>
            </a:r>
            <a:r>
              <a:rPr lang="en-US" baseline="0" dirty="0"/>
              <a:t> / Elkhart Rd - reconstructed</a:t>
            </a:r>
          </a:p>
          <a:p>
            <a:r>
              <a:rPr lang="en-US" baseline="0" dirty="0"/>
              <a:t>NE 142</a:t>
            </a:r>
            <a:r>
              <a:rPr lang="en-US" baseline="30000" dirty="0"/>
              <a:t>nd</a:t>
            </a:r>
            <a:r>
              <a:rPr lang="en-US" baseline="0" dirty="0"/>
              <a:t> – reconstructed</a:t>
            </a:r>
          </a:p>
          <a:p>
            <a:r>
              <a:rPr lang="en-US" baseline="0" dirty="0"/>
              <a:t>NE 158</a:t>
            </a:r>
            <a:r>
              <a:rPr lang="en-US" baseline="30000" dirty="0"/>
              <a:t>th</a:t>
            </a:r>
            <a:r>
              <a:rPr lang="en-US" baseline="0" dirty="0"/>
              <a:t> – in progress</a:t>
            </a:r>
          </a:p>
          <a:p>
            <a:r>
              <a:rPr lang="en-US" baseline="0" dirty="0" err="1"/>
              <a:t>Ia</a:t>
            </a:r>
            <a:r>
              <a:rPr lang="en-US" baseline="0" dirty="0"/>
              <a:t> 210 – starting spring 2025</a:t>
            </a:r>
          </a:p>
          <a:p>
            <a:r>
              <a:rPr lang="en-US" baseline="0" dirty="0"/>
              <a:t>E 1</a:t>
            </a:r>
            <a:r>
              <a:rPr lang="en-US" baseline="30000" dirty="0"/>
              <a:t>st</a:t>
            </a:r>
            <a:r>
              <a:rPr lang="en-US" baseline="0" dirty="0"/>
              <a:t> - reconstructed</a:t>
            </a:r>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3375827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the Hickman Road Interchange project on the west side of the metro in Clive and Urbandale.  It involves the widening of I-35/80 and construction of a diverging diamond interchange at Hickman Road.</a:t>
            </a:r>
          </a:p>
          <a:p>
            <a:endParaRPr lang="en-US" dirty="0"/>
          </a:p>
          <a:p>
            <a:r>
              <a:rPr lang="en-US" dirty="0"/>
              <a:t>This project will be completed in three key phases.  The exterior work along I-35/80 which includes the outer portion of the bridges over Hickman Road and Walnut Creek, retaining walls, and pavement widening.  The interior work along I-35/80 to complete the bridge and pavement construction of the interstate.  The last phase will be reconstruction of Hickman road and completion of the interchange ramps.</a:t>
            </a:r>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105128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location is in West Des Moines at the I-35/I-80/I-235 systems interchange.  </a:t>
            </a:r>
          </a:p>
          <a:p>
            <a:endParaRPr lang="en-US" dirty="0"/>
          </a:p>
          <a:p>
            <a:r>
              <a:rPr lang="en-US" dirty="0"/>
              <a:t>North is oriented to the top of the image.</a:t>
            </a:r>
          </a:p>
          <a:p>
            <a:endParaRPr lang="en-US" dirty="0"/>
          </a:p>
          <a:p>
            <a:r>
              <a:rPr lang="en-US" dirty="0"/>
              <a:t>This project will replace the single lane loop ramp from southbound I-35 to eastbound I-235 because traffic has outgrown the original cloverleaf design.  A new two-lane flyover bridge will be constructed to efficiently move commuters from I-35/80 to I-235.  Adjacent ramps will be reconstructed to make room for the new flyover.  </a:t>
            </a:r>
          </a:p>
          <a:p>
            <a:endParaRPr lang="en-US" dirty="0"/>
          </a:p>
          <a:p>
            <a:r>
              <a:rPr lang="en-US" dirty="0"/>
              <a:t>One additional notable change will be how the ramp to I-80 westbound ramp merges with I-235 westbound.  I-80 bound traffic will now land on left side of the I-235 travel lanes.  </a:t>
            </a:r>
          </a:p>
          <a:p>
            <a:endParaRPr lang="en-US" dirty="0"/>
          </a:p>
          <a:p>
            <a:r>
              <a:rPr lang="en-US" dirty="0"/>
              <a:t>During our planning studies, we learned that most travelers on I-235 exit the freeway at the next interchange, Jordan Creek Parkway.  The proposed design keeps travelers on I-235 on the right to prevent unnecessary lane changing and ease the flow of traffic.</a:t>
            </a:r>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204572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next project is in Poweshiek County, near Brooklyn and Victor at the </a:t>
            </a:r>
            <a:r>
              <a:rPr lang="en-US" baseline="0" dirty="0" err="1"/>
              <a:t>Ia</a:t>
            </a:r>
            <a:r>
              <a:rPr lang="en-US" baseline="0" dirty="0"/>
              <a:t> 21 Interchange.</a:t>
            </a:r>
          </a:p>
          <a:p>
            <a:endParaRPr lang="en-US" baseline="0" dirty="0"/>
          </a:p>
          <a:p>
            <a:r>
              <a:rPr lang="en-US" baseline="0" dirty="0"/>
              <a:t>The eastbound and westbound I-80 bridges over </a:t>
            </a:r>
            <a:r>
              <a:rPr lang="en-US" baseline="0" dirty="0" err="1"/>
              <a:t>Ia</a:t>
            </a:r>
            <a:r>
              <a:rPr lang="en-US" baseline="0" dirty="0"/>
              <a:t> 21 have reached the end of their useful life and will be replaced. It is planned to reconstruct 2 miles of I-80, both interstate bridges and the interchange ramps.</a:t>
            </a:r>
          </a:p>
        </p:txBody>
      </p:sp>
      <p:sp>
        <p:nvSpPr>
          <p:cNvPr id="4" name="Slide Number Placeholder 3"/>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1411182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1040547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is on US 69/SE 14</a:t>
            </a:r>
            <a:r>
              <a:rPr lang="en-US" baseline="30000" dirty="0"/>
              <a:t>th</a:t>
            </a:r>
            <a:r>
              <a:rPr lang="en-US" dirty="0"/>
              <a:t> Street and is located southeast of the capital.  </a:t>
            </a:r>
          </a:p>
          <a:p>
            <a:endParaRPr lang="en-US" dirty="0"/>
          </a:p>
          <a:p>
            <a:r>
              <a:rPr lang="en-US" dirty="0"/>
              <a:t>This project is two-fold.  The bridge over the Des Moines River has reached the end of its useful life and needs to be replaced.  The portion of SE 14</a:t>
            </a:r>
            <a:r>
              <a:rPr lang="en-US" baseline="30000" dirty="0"/>
              <a:t>th</a:t>
            </a:r>
            <a:r>
              <a:rPr lang="en-US" dirty="0"/>
              <a:t> Street depicted in blue has a history of safety and operational concerns.  In partnership with the city of Des Moines, we are planning modifications at the Maury Street intersection, and widening SE 14</a:t>
            </a:r>
            <a:r>
              <a:rPr lang="en-US" baseline="30000" dirty="0"/>
              <a:t>th</a:t>
            </a:r>
            <a:r>
              <a:rPr lang="en-US" dirty="0"/>
              <a:t> Street to construct a raised median.</a:t>
            </a:r>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3170403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1 is 12 counties in central Iowa, and includes Polk and Story Counties, and the Des Moines Metro Area.  </a:t>
            </a:r>
          </a:p>
          <a:p>
            <a:endParaRPr lang="en-US" dirty="0"/>
          </a:p>
          <a:p>
            <a:r>
              <a:rPr lang="en-US" dirty="0"/>
              <a:t>We are responsible for the planning, design, construction, and maintenance of all the state-owned interstates, highways and bridges. </a:t>
            </a:r>
          </a:p>
          <a:p>
            <a:endParaRPr lang="en-US" dirty="0"/>
          </a:p>
          <a:p>
            <a:r>
              <a:rPr lang="en-US" dirty="0"/>
              <a:t>District 1 has </a:t>
            </a:r>
          </a:p>
          <a:p>
            <a:r>
              <a:rPr lang="en-US" dirty="0"/>
              <a:t>   - 3 construction residencies, </a:t>
            </a:r>
          </a:p>
          <a:p>
            <a:r>
              <a:rPr lang="en-US" dirty="0"/>
              <a:t>   - 16 maintenance garages, </a:t>
            </a:r>
          </a:p>
          <a:p>
            <a:r>
              <a:rPr lang="en-US" dirty="0"/>
              <a:t>   - an operations office, </a:t>
            </a:r>
          </a:p>
          <a:p>
            <a:r>
              <a:rPr lang="en-US" dirty="0"/>
              <a:t>   - and the District Office in Ames, just south of the main complex on South 4</a:t>
            </a:r>
            <a:r>
              <a:rPr lang="en-US" baseline="30000" dirty="0"/>
              <a:t>th</a:t>
            </a:r>
            <a:r>
              <a:rPr lang="en-US" dirty="0"/>
              <a:t> Street.  </a:t>
            </a:r>
          </a:p>
          <a:p>
            <a:endParaRPr lang="en-US" dirty="0"/>
          </a:p>
          <a:p>
            <a:r>
              <a:rPr lang="en-US" dirty="0"/>
              <a:t>We staff 310 full-time people year-round, and right now we are bringing on additional help for winter snow fighting operations.  </a:t>
            </a:r>
          </a:p>
          <a:p>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3442659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355971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985979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next project is a safety project on </a:t>
            </a:r>
            <a:r>
              <a:rPr lang="en-US" baseline="0" dirty="0" err="1"/>
              <a:t>Ia</a:t>
            </a:r>
            <a:r>
              <a:rPr lang="en-US" baseline="0" dirty="0"/>
              <a:t> 141 in the northwest part of the metro.  In the image, Granger is to the northwest, Grimes is the south, and </a:t>
            </a:r>
            <a:r>
              <a:rPr lang="en-US" baseline="0" dirty="0" err="1"/>
              <a:t>Saylorville</a:t>
            </a:r>
            <a:r>
              <a:rPr lang="en-US" baseline="0" dirty="0"/>
              <a:t> Lake is the northeast.</a:t>
            </a:r>
          </a:p>
          <a:p>
            <a:endParaRPr lang="en-US" baseline="0" dirty="0"/>
          </a:p>
          <a:p>
            <a:r>
              <a:rPr lang="en-US" baseline="0" dirty="0"/>
              <a:t>The at grade intersection of </a:t>
            </a:r>
            <a:r>
              <a:rPr lang="en-US" baseline="0" dirty="0" err="1"/>
              <a:t>Ia</a:t>
            </a:r>
            <a:r>
              <a:rPr lang="en-US" baseline="0" dirty="0"/>
              <a:t> 141 and NW 121</a:t>
            </a:r>
            <a:r>
              <a:rPr lang="en-US" baseline="30000" dirty="0"/>
              <a:t>st</a:t>
            </a:r>
            <a:r>
              <a:rPr lang="en-US" baseline="0" dirty="0"/>
              <a:t> has a history of serious injury crashes.  This project will severe the connection of NW 121</a:t>
            </a:r>
            <a:r>
              <a:rPr lang="en-US" baseline="30000" dirty="0"/>
              <a:t>st</a:t>
            </a:r>
            <a:r>
              <a:rPr lang="en-US" baseline="0" dirty="0"/>
              <a:t> on the north side of the intersection and close the median. The south connection to NW 121</a:t>
            </a:r>
            <a:r>
              <a:rPr lang="en-US" baseline="30000" dirty="0"/>
              <a:t>st</a:t>
            </a:r>
            <a:r>
              <a:rPr lang="en-US" baseline="0" dirty="0"/>
              <a:t> will remain, but will be converted to a right in, right out access point.  </a:t>
            </a:r>
          </a:p>
          <a:p>
            <a:endParaRPr lang="en-US" baseline="0" dirty="0"/>
          </a:p>
          <a:p>
            <a:r>
              <a:rPr lang="en-US" baseline="0" dirty="0"/>
              <a:t>Local roads will be reconnected to </a:t>
            </a:r>
            <a:r>
              <a:rPr lang="en-US" baseline="0" dirty="0" err="1"/>
              <a:t>Ia</a:t>
            </a:r>
            <a:r>
              <a:rPr lang="en-US" baseline="0" dirty="0"/>
              <a:t> 415 by extending NW 110</a:t>
            </a:r>
            <a:r>
              <a:rPr lang="en-US" baseline="30000" dirty="0"/>
              <a:t>th</a:t>
            </a:r>
            <a:r>
              <a:rPr lang="en-US" baseline="0" dirty="0"/>
              <a:t> Street to NW 106</a:t>
            </a:r>
            <a:r>
              <a:rPr lang="en-US" baseline="30000" dirty="0"/>
              <a:t>th</a:t>
            </a:r>
            <a:r>
              <a:rPr lang="en-US" baseline="0" dirty="0"/>
              <a:t> Avenue.</a:t>
            </a:r>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1913126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dirty="0"/>
          </a:p>
        </p:txBody>
      </p:sp>
    </p:spTree>
    <p:extLst>
      <p:ext uri="{BB962C8B-B14F-4D97-AF65-F5344CB8AC3E}">
        <p14:creationId xmlns:p14="http://schemas.microsoft.com/office/powerpoint/2010/main" val="36341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dirty="0"/>
          </a:p>
        </p:txBody>
      </p:sp>
    </p:spTree>
    <p:extLst>
      <p:ext uri="{BB962C8B-B14F-4D97-AF65-F5344CB8AC3E}">
        <p14:creationId xmlns:p14="http://schemas.microsoft.com/office/powerpoint/2010/main" val="57977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1 is 12 counties in central Iowa, and includes Polk and Story Counties, and the Des Moines Metro Area.  </a:t>
            </a:r>
          </a:p>
          <a:p>
            <a:endParaRPr lang="en-US" dirty="0"/>
          </a:p>
          <a:p>
            <a:r>
              <a:rPr lang="en-US" dirty="0"/>
              <a:t>We are responsible for the planning, design, construction, and maintenance of all the state-owned interstates, highways and bridges. </a:t>
            </a:r>
          </a:p>
          <a:p>
            <a:endParaRPr lang="en-US" dirty="0"/>
          </a:p>
          <a:p>
            <a:r>
              <a:rPr lang="en-US" dirty="0"/>
              <a:t>District 1 has </a:t>
            </a:r>
          </a:p>
          <a:p>
            <a:r>
              <a:rPr lang="en-US" dirty="0"/>
              <a:t>   - 3 construction residencies, </a:t>
            </a:r>
          </a:p>
          <a:p>
            <a:r>
              <a:rPr lang="en-US" dirty="0"/>
              <a:t>   - 16 maintenance garages, </a:t>
            </a:r>
          </a:p>
          <a:p>
            <a:r>
              <a:rPr lang="en-US" dirty="0"/>
              <a:t>   - an operations office, </a:t>
            </a:r>
          </a:p>
          <a:p>
            <a:r>
              <a:rPr lang="en-US" dirty="0"/>
              <a:t>   - and the District Office in Ames, just south of the main complex on South 4</a:t>
            </a:r>
            <a:r>
              <a:rPr lang="en-US" baseline="30000" dirty="0"/>
              <a:t>th</a:t>
            </a:r>
            <a:r>
              <a:rPr lang="en-US" dirty="0"/>
              <a:t> Street.  </a:t>
            </a:r>
          </a:p>
          <a:p>
            <a:endParaRPr lang="en-US" dirty="0"/>
          </a:p>
          <a:p>
            <a:r>
              <a:rPr lang="en-US" dirty="0"/>
              <a:t>We staff 310 full-time people year-round, and right now we are bringing on additional help for winter snow fighting operations.  </a:t>
            </a:r>
          </a:p>
          <a:p>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dirty="0"/>
          </a:p>
        </p:txBody>
      </p:sp>
    </p:spTree>
    <p:extLst>
      <p:ext uri="{BB962C8B-B14F-4D97-AF65-F5344CB8AC3E}">
        <p14:creationId xmlns:p14="http://schemas.microsoft.com/office/powerpoint/2010/main" val="3814249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project to highlight is in the I-35 Corridor between Ankeny and Ames.</a:t>
            </a:r>
          </a:p>
          <a:p>
            <a:endParaRPr lang="en-US" baseline="0" dirty="0"/>
          </a:p>
          <a:p>
            <a:r>
              <a:rPr lang="en-US" baseline="0" dirty="0"/>
              <a:t>The blue portion of the map is the ongoing reconstruction from Ankeny to Huxley that we previously talked about.  </a:t>
            </a:r>
          </a:p>
          <a:p>
            <a:endParaRPr lang="en-US" baseline="0" dirty="0"/>
          </a:p>
          <a:p>
            <a:r>
              <a:rPr lang="en-US" baseline="0" dirty="0"/>
              <a:t>The green portion of the map is next to be constructed.  This project will replace the I-35 bridges over US 30.  It will reconstruct a small portion of US 30 within the interchange, along with I-35  and some ramp connections.</a:t>
            </a:r>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dirty="0"/>
          </a:p>
        </p:txBody>
      </p:sp>
    </p:spTree>
    <p:extLst>
      <p:ext uri="{BB962C8B-B14F-4D97-AF65-F5344CB8AC3E}">
        <p14:creationId xmlns:p14="http://schemas.microsoft.com/office/powerpoint/2010/main" val="821997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 concepts had $5.6M for </a:t>
            </a:r>
            <a:r>
              <a:rPr lang="en-US" dirty="0" err="1"/>
              <a:t>Snedden</a:t>
            </a:r>
            <a:r>
              <a:rPr lang="en-US"/>
              <a:t> and $2.8M for Marshall</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27</a:t>
            </a:fld>
            <a:endParaRPr lang="en-US" dirty="0"/>
          </a:p>
        </p:txBody>
      </p:sp>
    </p:spTree>
    <p:extLst>
      <p:ext uri="{BB962C8B-B14F-4D97-AF65-F5344CB8AC3E}">
        <p14:creationId xmlns:p14="http://schemas.microsoft.com/office/powerpoint/2010/main" val="2672490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project of note is still along US 30 in Ames.  </a:t>
            </a:r>
          </a:p>
          <a:p>
            <a:endParaRPr lang="en-US" dirty="0"/>
          </a:p>
          <a:p>
            <a:r>
              <a:rPr lang="en-US" dirty="0"/>
              <a:t>Both the eastbound and westbound bridges over the South Skunk River have reached the end their useful life and are proposed to be reconstructed.  When completed, US 30 will be three lanes in each direction between US 69/S Duff Ave and Dayton Road.</a:t>
            </a:r>
          </a:p>
          <a:p>
            <a:endParaRPr lang="en-US" dirty="0"/>
          </a:p>
          <a:p>
            <a:r>
              <a:rPr lang="en-US" dirty="0"/>
              <a:t>This location has a history of flooding, so resilience features have been included in the project.  </a:t>
            </a:r>
            <a:r>
              <a:rPr lang="en-US"/>
              <a:t>These include a box culvert near each end of the new bridges, and berms and flap gates on pipe culverts. </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28</a:t>
            </a:fld>
            <a:endParaRPr lang="en-US" dirty="0"/>
          </a:p>
        </p:txBody>
      </p:sp>
    </p:spTree>
    <p:extLst>
      <p:ext uri="{BB962C8B-B14F-4D97-AF65-F5344CB8AC3E}">
        <p14:creationId xmlns:p14="http://schemas.microsoft.com/office/powerpoint/2010/main" val="1302374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48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3800390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 Added $13.2M from 11/21/23 letting.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project is on US 30 between Ames and Nevada. In this image, I-35 is on the left and Nevada is to the right.</a:t>
            </a:r>
          </a:p>
          <a:p>
            <a:endParaRPr lang="en-US" dirty="0"/>
          </a:p>
          <a:p>
            <a:r>
              <a:rPr lang="en-US" dirty="0"/>
              <a:t>This is the second of three projects in the corridor, and the proposed improvements will replace at grade intersections on US 30 with safer interchanges.</a:t>
            </a:r>
          </a:p>
          <a:p>
            <a:endParaRPr lang="en-US" dirty="0"/>
          </a:p>
          <a:p>
            <a:r>
              <a:rPr lang="en-US" dirty="0"/>
              <a:t>This project is a proposed interchange at 580</a:t>
            </a:r>
            <a:r>
              <a:rPr lang="en-US" baseline="30000" dirty="0"/>
              <a:t>th</a:t>
            </a:r>
            <a:r>
              <a:rPr lang="en-US" dirty="0"/>
              <a:t> Street with frontage roads connecting the local roads back to the interchange for access to US 30.</a:t>
            </a:r>
          </a:p>
          <a:p>
            <a:endParaRPr lang="en-US" dirty="0"/>
          </a:p>
          <a:p>
            <a:r>
              <a:rPr lang="en-US" dirty="0"/>
              <a:t>This interchange is open to traffic.  The contractor is working on final grading, erosion control, and fencing.</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30</a:t>
            </a:fld>
            <a:endParaRPr lang="en-US" dirty="0"/>
          </a:p>
        </p:txBody>
      </p:sp>
    </p:spTree>
    <p:extLst>
      <p:ext uri="{BB962C8B-B14F-4D97-AF65-F5344CB8AC3E}">
        <p14:creationId xmlns:p14="http://schemas.microsoft.com/office/powerpoint/2010/main" val="4137097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Staying in the US 30 Corridor between Ames and Nevada, the next project is to construct an interchange at 610</a:t>
            </a:r>
            <a:r>
              <a:rPr lang="en-US" baseline="30000" dirty="0"/>
              <a:t>th</a:t>
            </a:r>
            <a:r>
              <a:rPr lang="en-US" baseline="0" dirty="0"/>
              <a:t> Avenue just west of Nevada.  This project also includes frontage roads to connect the local roads to the safer interchange and will close the last of the at-grade intersections in the corridor.</a:t>
            </a:r>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dirty="0"/>
          </a:p>
        </p:txBody>
      </p:sp>
    </p:spTree>
    <p:extLst>
      <p:ext uri="{BB962C8B-B14F-4D97-AF65-F5344CB8AC3E}">
        <p14:creationId xmlns:p14="http://schemas.microsoft.com/office/powerpoint/2010/main" val="2397950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273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last project is a series of Super 2 projects along US 63.  </a:t>
            </a:r>
          </a:p>
          <a:p>
            <a:endParaRPr lang="en-US" baseline="0" dirty="0"/>
          </a:p>
          <a:p>
            <a:r>
              <a:rPr lang="en-US" baseline="0" dirty="0"/>
              <a:t>US 63 between US 6 near Grinnell and US 20 in Cedar Falls/Waterloo is considered a commuter corridor.  Commuter corridors typically have more traffic than other two-lane highways, but not enough to consider a multilane highway.   </a:t>
            </a:r>
          </a:p>
          <a:p>
            <a:endParaRPr lang="en-US" baseline="0" dirty="0"/>
          </a:p>
          <a:p>
            <a:r>
              <a:rPr lang="en-US" baseline="0" dirty="0"/>
              <a:t>A Super 2 project will consider adding elements such as passing/climbing lanes, full width paved shoulders, and channelized turn lanes at major intersections.  These features offer reliable travel times to commuters with minimal right of way impacts at an affordable cost.</a:t>
            </a:r>
          </a:p>
          <a:p>
            <a:endParaRPr lang="en-US" baseline="0" dirty="0"/>
          </a:p>
          <a:p>
            <a:r>
              <a:rPr lang="en-US" baseline="0" dirty="0"/>
              <a:t>We have segmented the corridor into four sections.  The blue section south of Tama-Toledo was constructed last summer.  The portions north of Tama-</a:t>
            </a:r>
            <a:r>
              <a:rPr lang="en-US" baseline="0" dirty="0" err="1"/>
              <a:t>Toldeo</a:t>
            </a:r>
            <a:r>
              <a:rPr lang="en-US" baseline="0" dirty="0"/>
              <a:t> are in various stages of design.</a:t>
            </a:r>
          </a:p>
        </p:txBody>
      </p:sp>
      <p:sp>
        <p:nvSpPr>
          <p:cNvPr id="4" name="Slide Number Placeholder 3"/>
          <p:cNvSpPr>
            <a:spLocks noGrp="1"/>
          </p:cNvSpPr>
          <p:nvPr>
            <p:ph type="sldNum" sz="quarter" idx="5"/>
          </p:nvPr>
        </p:nvSpPr>
        <p:spPr/>
        <p:txBody>
          <a:bodyPr/>
          <a:lstStyle/>
          <a:p>
            <a:fld id="{C37D7554-D10C-4E29-B8E6-BB7111FA614F}" type="slidenum">
              <a:rPr lang="en-US" smtClean="0"/>
              <a:t>33</a:t>
            </a:fld>
            <a:endParaRPr lang="en-US" dirty="0"/>
          </a:p>
        </p:txBody>
      </p:sp>
    </p:spTree>
    <p:extLst>
      <p:ext uri="{BB962C8B-B14F-4D97-AF65-F5344CB8AC3E}">
        <p14:creationId xmlns:p14="http://schemas.microsoft.com/office/powerpoint/2010/main" val="1672740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15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 updated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21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projects are located outside the Des Moines/Ames area. </a:t>
            </a:r>
          </a:p>
          <a:p>
            <a:endParaRPr lang="en-US" dirty="0"/>
          </a:p>
          <a:p>
            <a:r>
              <a:rPr lang="en-US" dirty="0"/>
              <a:t>This is a bridge replacement project on </a:t>
            </a:r>
            <a:r>
              <a:rPr lang="en-US" dirty="0" err="1"/>
              <a:t>Ia</a:t>
            </a:r>
            <a:r>
              <a:rPr lang="en-US" dirty="0"/>
              <a:t> 175 over the Des Moines River between Dayton and Stratford.</a:t>
            </a:r>
          </a:p>
          <a:p>
            <a:endParaRPr lang="en-US" dirty="0"/>
          </a:p>
          <a:p>
            <a:r>
              <a:rPr lang="en-US" dirty="0"/>
              <a:t>This is significant due to the site conditions and bridge size.  The new bridge will be close to 800 feet long to span the river valley nearly 4 stories below</a:t>
            </a:r>
          </a:p>
        </p:txBody>
      </p:sp>
      <p:sp>
        <p:nvSpPr>
          <p:cNvPr id="4" name="Slide Number Placeholder 3"/>
          <p:cNvSpPr>
            <a:spLocks noGrp="1"/>
          </p:cNvSpPr>
          <p:nvPr>
            <p:ph type="sldNum" sz="quarter" idx="5"/>
          </p:nvPr>
        </p:nvSpPr>
        <p:spPr/>
        <p:txBody>
          <a:bodyPr/>
          <a:lstStyle/>
          <a:p>
            <a:fld id="{C37D7554-D10C-4E29-B8E6-BB7111FA614F}" type="slidenum">
              <a:rPr lang="en-US" smtClean="0"/>
              <a:t>36</a:t>
            </a:fld>
            <a:endParaRPr lang="en-US" dirty="0"/>
          </a:p>
        </p:txBody>
      </p:sp>
    </p:spTree>
    <p:extLst>
      <p:ext uri="{BB962C8B-B14F-4D97-AF65-F5344CB8AC3E}">
        <p14:creationId xmlns:p14="http://schemas.microsoft.com/office/powerpoint/2010/main" val="3497238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37</a:t>
            </a:fld>
            <a:endParaRPr lang="en-US" dirty="0"/>
          </a:p>
        </p:txBody>
      </p:sp>
    </p:spTree>
    <p:extLst>
      <p:ext uri="{BB962C8B-B14F-4D97-AF65-F5344CB8AC3E}">
        <p14:creationId xmlns:p14="http://schemas.microsoft.com/office/powerpoint/2010/main" val="114726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121282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map is an overview of all the programmed District 1 projects.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3154419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slide shows the project locations in Polk and Story Counties a little more clearly.</a:t>
            </a:r>
          </a:p>
          <a:p>
            <a:endParaRPr lang="en-US" baseline="0" dirty="0"/>
          </a:p>
          <a:p>
            <a:r>
              <a:rPr lang="en-US" baseline="0" dirty="0"/>
              <a:t>Next we will look at some of the notable projects in the District.  We will start with the ongoing projects and then switch to the upcoming projects.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4069843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slide shows the project locations in Polk and Story Counties a little more clearly.</a:t>
            </a:r>
          </a:p>
          <a:p>
            <a:endParaRPr lang="en-US" baseline="0" dirty="0"/>
          </a:p>
          <a:p>
            <a:r>
              <a:rPr lang="en-US" baseline="0" dirty="0"/>
              <a:t>Next we will look at some of the notable projects in the District.  We will start with the ongoing projects and then switch to the upcoming projects.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207707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D6A50-DE24-F560-BC51-53E57C311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031C6-7C24-9E85-E350-3375167A1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6EEBC-A14E-E460-50A6-7D81B5513B40}"/>
              </a:ext>
            </a:extLst>
          </p:cNvPr>
          <p:cNvSpPr>
            <a:spLocks noGrp="1"/>
          </p:cNvSpPr>
          <p:nvPr>
            <p:ph type="body" idx="1"/>
          </p:nvPr>
        </p:nvSpPr>
        <p:spPr/>
        <p:txBody>
          <a:bodyPr/>
          <a:lstStyle/>
          <a:p>
            <a:r>
              <a:rPr lang="en-US" baseline="0" dirty="0"/>
              <a:t>This slide shows the project locations in Polk and Story Counties a little more clearly.</a:t>
            </a:r>
          </a:p>
          <a:p>
            <a:endParaRPr lang="en-US" baseline="0" dirty="0"/>
          </a:p>
          <a:p>
            <a:r>
              <a:rPr lang="en-US" baseline="0" dirty="0"/>
              <a:t>Next we will look at some of the notable projects in the District.  We will start with the ongoing projects and then switch to the upcoming projects.</a:t>
            </a:r>
          </a:p>
          <a:p>
            <a:endParaRPr lang="en-US" dirty="0"/>
          </a:p>
        </p:txBody>
      </p:sp>
      <p:sp>
        <p:nvSpPr>
          <p:cNvPr id="4" name="Slide Number Placeholder 3">
            <a:extLst>
              <a:ext uri="{FF2B5EF4-FFF2-40B4-BE49-F238E27FC236}">
                <a16:creationId xmlns:a16="http://schemas.microsoft.com/office/drawing/2014/main" id="{BCFA4BDA-0857-BDA8-7EB3-77F782A831B1}"/>
              </a:ext>
            </a:extLst>
          </p:cNvPr>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1636047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1 is 12 counties in central Iowa, and includes Polk and Story Counties, and the Des Moines Metro Area.  </a:t>
            </a:r>
          </a:p>
          <a:p>
            <a:endParaRPr lang="en-US" dirty="0"/>
          </a:p>
          <a:p>
            <a:r>
              <a:rPr lang="en-US" dirty="0"/>
              <a:t>We are responsible for the planning, design, construction, and maintenance of all the state-owned interstates, highways and bridges. </a:t>
            </a:r>
          </a:p>
          <a:p>
            <a:endParaRPr lang="en-US" dirty="0"/>
          </a:p>
          <a:p>
            <a:r>
              <a:rPr lang="en-US" dirty="0"/>
              <a:t>District 1 has </a:t>
            </a:r>
          </a:p>
          <a:p>
            <a:r>
              <a:rPr lang="en-US" dirty="0"/>
              <a:t>   - 3 construction residencies, </a:t>
            </a:r>
          </a:p>
          <a:p>
            <a:r>
              <a:rPr lang="en-US" dirty="0"/>
              <a:t>   - 16 maintenance garages, </a:t>
            </a:r>
          </a:p>
          <a:p>
            <a:r>
              <a:rPr lang="en-US" dirty="0"/>
              <a:t>   - an operations office, </a:t>
            </a:r>
          </a:p>
          <a:p>
            <a:r>
              <a:rPr lang="en-US" dirty="0"/>
              <a:t>   - and the District Office in Ames, just south of the main complex on South 4</a:t>
            </a:r>
            <a:r>
              <a:rPr lang="en-US" baseline="30000" dirty="0"/>
              <a:t>th</a:t>
            </a:r>
            <a:r>
              <a:rPr lang="en-US" dirty="0"/>
              <a:t> Street.  </a:t>
            </a:r>
          </a:p>
          <a:p>
            <a:endParaRPr lang="en-US" dirty="0"/>
          </a:p>
          <a:p>
            <a:r>
              <a:rPr lang="en-US" dirty="0"/>
              <a:t>We staff 310 full-time people year-round, and right now we are bringing on additional help for winter snow fighting operations.  </a:t>
            </a:r>
          </a:p>
          <a:p>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2872222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e">
    <p:bg>
      <p:bgPr>
        <a:solidFill>
          <a:schemeClr val="bg1">
            <a:alpha val="10000"/>
          </a:schemeClr>
        </a:solidFill>
        <a:effectLst/>
      </p:bgPr>
    </p:bg>
    <p:spTree>
      <p:nvGrpSpPr>
        <p:cNvPr id="1" name=""/>
        <p:cNvGrpSpPr/>
        <p:nvPr/>
      </p:nvGrpSpPr>
      <p:grpSpPr>
        <a:xfrm>
          <a:off x="0" y="0"/>
          <a:ext cx="0" cy="0"/>
          <a:chOff x="0" y="0"/>
          <a:chExt cx="0" cy="0"/>
        </a:xfrm>
      </p:grpSpPr>
      <p:sp>
        <p:nvSpPr>
          <p:cNvPr id="3" name="Content Placeholder 15">
            <a:extLst>
              <a:ext uri="{FF2B5EF4-FFF2-40B4-BE49-F238E27FC236}">
                <a16:creationId xmlns:a16="http://schemas.microsoft.com/office/drawing/2014/main" id="{A25AFECF-0C52-4AD9-7A75-9BDCD4CDC9EB}"/>
              </a:ext>
            </a:extLst>
          </p:cNvPr>
          <p:cNvSpPr>
            <a:spLocks noGrp="1"/>
          </p:cNvSpPr>
          <p:nvPr>
            <p:ph sz="quarter" idx="16" hasCustomPrompt="1"/>
          </p:nvPr>
        </p:nvSpPr>
        <p:spPr>
          <a:xfrm>
            <a:off x="754380" y="1920240"/>
            <a:ext cx="7610952" cy="3752963"/>
          </a:xfrm>
          <a:prstGeom prst="rect">
            <a:avLst/>
          </a:prstGeom>
        </p:spPr>
        <p:txBody>
          <a:bodyPr/>
          <a:lstStyle>
            <a:lvl1pPr marL="214308" indent="-214308">
              <a:lnSpc>
                <a:spcPct val="100000"/>
              </a:lnSpc>
              <a:spcBef>
                <a:spcPts val="900"/>
              </a:spcBef>
              <a:spcAft>
                <a:spcPts val="0"/>
              </a:spcAft>
              <a:buFont typeface="Arial" panose="020B0604020202020204" pitchFamily="34" charset="0"/>
              <a:buChar char="•"/>
              <a:defRPr sz="1800" spc="38" baseline="0">
                <a:solidFill>
                  <a:schemeClr val="tx1"/>
                </a:solidFill>
                <a:latin typeface="Calibri" panose="020F0502020204030204" pitchFamily="34" charset="0"/>
                <a:cs typeface="Calibri" panose="020F0502020204030204" pitchFamily="34" charset="0"/>
              </a:defRPr>
            </a:lvl1pPr>
            <a:lvl2pPr marL="427424" indent="-169065">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2pPr>
            <a:lvl3pPr marL="601251" indent="-173827">
              <a:spcBef>
                <a:spcPts val="450"/>
              </a:spcBef>
              <a:spcAft>
                <a:spcPts val="0"/>
              </a:spcAft>
              <a:buFont typeface="Arial" panose="020B0604020202020204" pitchFamily="34" charset="0"/>
              <a:buChar char="•"/>
              <a:defRPr sz="1800">
                <a:latin typeface="Calibri" panose="020F0502020204030204" pitchFamily="34" charset="0"/>
                <a:cs typeface="Calibri" panose="020F0502020204030204" pitchFamily="34" charset="0"/>
              </a:defRPr>
            </a:lvl3pPr>
          </a:lstStyle>
          <a:p>
            <a:pPr lvl="0"/>
            <a:r>
              <a:rPr lang="en-US" dirty="0"/>
              <a:t>Click to add text</a:t>
            </a:r>
          </a:p>
          <a:p>
            <a:pPr lvl="1"/>
            <a:r>
              <a:rPr lang="en-US" dirty="0"/>
              <a:t>Click to add text</a:t>
            </a:r>
          </a:p>
          <a:p>
            <a:pPr lvl="2"/>
            <a:r>
              <a:rPr lang="en-US" dirty="0"/>
              <a:t>Click to add text</a:t>
            </a:r>
          </a:p>
        </p:txBody>
      </p:sp>
      <p:sp>
        <p:nvSpPr>
          <p:cNvPr id="4" name="Text Placeholder 3">
            <a:extLst>
              <a:ext uri="{FF2B5EF4-FFF2-40B4-BE49-F238E27FC236}">
                <a16:creationId xmlns:a16="http://schemas.microsoft.com/office/drawing/2014/main" id="{399BF6E8-FE26-DC6A-E66C-C899DECCA75A}"/>
              </a:ext>
            </a:extLst>
          </p:cNvPr>
          <p:cNvSpPr>
            <a:spLocks noGrp="1"/>
          </p:cNvSpPr>
          <p:nvPr>
            <p:ph type="body" sz="quarter" idx="18" hasCustomPrompt="1"/>
          </p:nvPr>
        </p:nvSpPr>
        <p:spPr>
          <a:xfrm>
            <a:off x="754383" y="1005840"/>
            <a:ext cx="7610951" cy="574222"/>
          </a:xfrm>
          <a:prstGeom prst="rect">
            <a:avLst/>
          </a:prstGeom>
        </p:spPr>
        <p:txBody>
          <a:bodyPr anchor="b"/>
          <a:lstStyle>
            <a:lvl1pPr marL="0" indent="0">
              <a:buNone/>
              <a:defRPr sz="2400" b="1" spc="38" baseline="0">
                <a:solidFill>
                  <a:schemeClr val="accent1"/>
                </a:solidFill>
                <a:latin typeface="+mj-lt"/>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Headline Here</a:t>
            </a:r>
          </a:p>
        </p:txBody>
      </p:sp>
      <p:sp>
        <p:nvSpPr>
          <p:cNvPr id="5" name="Rectangle 4">
            <a:extLst>
              <a:ext uri="{FF2B5EF4-FFF2-40B4-BE49-F238E27FC236}">
                <a16:creationId xmlns:a16="http://schemas.microsoft.com/office/drawing/2014/main" id="{C05A17F4-8DD1-4400-C949-ADC6D5E12907}"/>
              </a:ext>
            </a:extLst>
          </p:cNvPr>
          <p:cNvSpPr/>
          <p:nvPr userDrawn="1"/>
        </p:nvSpPr>
        <p:spPr>
          <a:xfrm>
            <a:off x="378622" y="631627"/>
            <a:ext cx="8386760" cy="608984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Freeform: Shape 14">
            <a:extLst>
              <a:ext uri="{FF2B5EF4-FFF2-40B4-BE49-F238E27FC236}">
                <a16:creationId xmlns:a16="http://schemas.microsoft.com/office/drawing/2014/main" id="{4DAF0714-05F3-0032-F5CA-3E9020090869}"/>
              </a:ext>
            </a:extLst>
          </p:cNvPr>
          <p:cNvSpPr>
            <a:spLocks/>
          </p:cNvSpPr>
          <p:nvPr userDrawn="1"/>
        </p:nvSpPr>
        <p:spPr>
          <a:xfrm rot="16200000">
            <a:off x="4120690" y="1833508"/>
            <a:ext cx="903803" cy="9145186"/>
          </a:xfrm>
          <a:custGeom>
            <a:avLst/>
            <a:gdLst>
              <a:gd name="connsiteX0" fmla="*/ 903803 w 903803"/>
              <a:gd name="connsiteY0" fmla="*/ 12193581 h 12193581"/>
              <a:gd name="connsiteX1" fmla="*/ 350824 w 903803"/>
              <a:gd name="connsiteY1" fmla="*/ 12192013 h 12193581"/>
              <a:gd name="connsiteX2" fmla="*/ 350824 w 903803"/>
              <a:gd name="connsiteY2" fmla="*/ 12192001 h 12193581"/>
              <a:gd name="connsiteX3" fmla="*/ 0 w 903803"/>
              <a:gd name="connsiteY3" fmla="*/ 12192001 h 12193581"/>
              <a:gd name="connsiteX4" fmla="*/ 1 w 903803"/>
              <a:gd name="connsiteY4" fmla="*/ 2 h 12193581"/>
              <a:gd name="connsiteX5" fmla="*/ 365759 w 903803"/>
              <a:gd name="connsiteY5" fmla="*/ 2 h 12193581"/>
              <a:gd name="connsiteX6" fmla="*/ 365759 w 903803"/>
              <a:gd name="connsiteY6" fmla="*/ 1533 h 12193581"/>
              <a:gd name="connsiteX7" fmla="*/ 903802 w 903803"/>
              <a:gd name="connsiteY7" fmla="*/ 0 h 12193581"/>
              <a:gd name="connsiteX8" fmla="*/ 365759 w 903803"/>
              <a:gd name="connsiteY8" fmla="*/ 6048638 h 12193581"/>
              <a:gd name="connsiteX9" fmla="*/ 365759 w 903803"/>
              <a:gd name="connsiteY9" fmla="*/ 6176118 h 121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3803" h="12193581">
                <a:moveTo>
                  <a:pt x="903803" y="12193581"/>
                </a:moveTo>
                <a:lnTo>
                  <a:pt x="350824" y="12192013"/>
                </a:lnTo>
                <a:lnTo>
                  <a:pt x="350824" y="12192001"/>
                </a:lnTo>
                <a:lnTo>
                  <a:pt x="0" y="12192001"/>
                </a:lnTo>
                <a:lnTo>
                  <a:pt x="1" y="2"/>
                </a:lnTo>
                <a:lnTo>
                  <a:pt x="365759" y="2"/>
                </a:lnTo>
                <a:lnTo>
                  <a:pt x="365759" y="1533"/>
                </a:lnTo>
                <a:lnTo>
                  <a:pt x="903802" y="0"/>
                </a:lnTo>
                <a:lnTo>
                  <a:pt x="365759" y="6048638"/>
                </a:lnTo>
                <a:lnTo>
                  <a:pt x="365759" y="61761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9" name="Footer Placeholder 4">
            <a:extLst>
              <a:ext uri="{FF2B5EF4-FFF2-40B4-BE49-F238E27FC236}">
                <a16:creationId xmlns:a16="http://schemas.microsoft.com/office/drawing/2014/main" id="{B33F4350-BDB8-F442-158E-E9948ECD25BB}"/>
              </a:ext>
            </a:extLst>
          </p:cNvPr>
          <p:cNvSpPr txBox="1">
            <a:spLocks/>
          </p:cNvSpPr>
          <p:nvPr userDrawn="1"/>
        </p:nvSpPr>
        <p:spPr>
          <a:xfrm>
            <a:off x="377410" y="6356355"/>
            <a:ext cx="2437442" cy="365125"/>
          </a:xfrm>
          <a:prstGeom prst="rect">
            <a:avLst/>
          </a:prstGeom>
        </p:spPr>
        <p:txBody>
          <a:bodyPr lIns="0" rIns="0" anchor="b"/>
          <a:lstStyle>
            <a:defPPr>
              <a:defRPr lang="en-US"/>
            </a:defPPr>
            <a:lvl1pPr marL="0" algn="l"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spc="113" baseline="0" dirty="0">
                <a:latin typeface="Calibri" panose="020F0502020204030204" pitchFamily="34" charset="0"/>
                <a:cs typeface="Calibri" panose="020F0502020204030204" pitchFamily="34" charset="0"/>
              </a:rPr>
              <a:t>District 1 Projects</a:t>
            </a:r>
          </a:p>
        </p:txBody>
      </p:sp>
      <p:sp>
        <p:nvSpPr>
          <p:cNvPr id="12" name="Slide Number Placeholder 5">
            <a:extLst>
              <a:ext uri="{FF2B5EF4-FFF2-40B4-BE49-F238E27FC236}">
                <a16:creationId xmlns:a16="http://schemas.microsoft.com/office/drawing/2014/main" id="{1F952649-AA3B-C06C-E042-C84208E9F92E}"/>
              </a:ext>
            </a:extLst>
          </p:cNvPr>
          <p:cNvSpPr txBox="1">
            <a:spLocks/>
          </p:cNvSpPr>
          <p:nvPr userDrawn="1"/>
        </p:nvSpPr>
        <p:spPr>
          <a:xfrm>
            <a:off x="7882759" y="6356355"/>
            <a:ext cx="883814" cy="365125"/>
          </a:xfrm>
          <a:prstGeom prst="rect">
            <a:avLst/>
          </a:prstGeom>
        </p:spPr>
        <p:txBody>
          <a:bodyPr lIns="0" rIns="0" anchor="b"/>
          <a:lstStyle>
            <a:defPPr>
              <a:defRPr lang="en-US"/>
            </a:defPPr>
            <a:lvl1pPr marL="0" algn="r" defTabSz="914400" rtl="0" eaLnBrk="1" latinLnBrk="0" hangingPunct="1">
              <a:defRPr sz="800" kern="1200"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D65601-5AE2-46FC-B138-694DDD2B510D}" type="slidenum">
              <a:rPr lang="en-US" sz="600" spc="113" baseline="0" smtClean="0">
                <a:latin typeface="Calibri" panose="020F0502020204030204" pitchFamily="34" charset="0"/>
                <a:cs typeface="Calibri" panose="020F0502020204030204" pitchFamily="34" charset="0"/>
              </a:rPr>
              <a:pPr/>
              <a:t>‹#›</a:t>
            </a:fld>
            <a:endParaRPr lang="en-US" sz="600" spc="113" baseline="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642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or block">
    <p:bg>
      <p:bgPr>
        <a:solidFill>
          <a:schemeClr val="accent6">
            <a:lumMod val="20000"/>
            <a:lumOff val="80000"/>
            <a:alpha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0344BD20-CD77-6297-5667-62E9351976FD}"/>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301752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803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_1">
    <p:bg>
      <p:bgPr>
        <a:solidFill>
          <a:schemeClr val="accent3">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322BF-82BA-C699-B774-DC0222F4B15C}"/>
              </a:ext>
            </a:extLst>
          </p:cNvPr>
          <p:cNvSpPr/>
          <p:nvPr userDrawn="1"/>
        </p:nvSpPr>
        <p:spPr>
          <a:xfrm>
            <a:off x="3515710" y="0"/>
            <a:ext cx="562829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5E68AD97-B9A7-8FA7-0145-DF72EBC5F92D}"/>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8" name="Picture 7">
            <a:extLst>
              <a:ext uri="{FF2B5EF4-FFF2-40B4-BE49-F238E27FC236}">
                <a16:creationId xmlns:a16="http://schemas.microsoft.com/office/drawing/2014/main" id="{BE0F35FA-4C2D-7DE9-0605-69F5174A887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9473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accent5">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BC479-7D9E-D5B0-195B-3338C7ADE0FB}"/>
              </a:ext>
            </a:extLst>
          </p:cNvPr>
          <p:cNvSpPr/>
          <p:nvPr userDrawn="1"/>
        </p:nvSpPr>
        <p:spPr>
          <a:xfrm>
            <a:off x="3515710" y="0"/>
            <a:ext cx="5628084"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6B84F1BA-DF39-6E64-7400-15BE49C7D29B}"/>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72DA75D3-401A-2409-F7C3-A7F58B4B624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619391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_3">
    <p:bg>
      <p:bgPr>
        <a:solidFill>
          <a:schemeClr val="accent2">
            <a:alpha val="1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98A732-26A8-A525-B413-7C704695F5B9}"/>
              </a:ext>
            </a:extLst>
          </p:cNvPr>
          <p:cNvSpPr/>
          <p:nvPr userDrawn="1"/>
        </p:nvSpPr>
        <p:spPr>
          <a:xfrm>
            <a:off x="3515710" y="0"/>
            <a:ext cx="5628084"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4" name="Picture Placeholder 3">
            <a:extLst>
              <a:ext uri="{FF2B5EF4-FFF2-40B4-BE49-F238E27FC236}">
                <a16:creationId xmlns:a16="http://schemas.microsoft.com/office/drawing/2014/main" id="{C6DA5683-EC86-E73C-75F8-1505F0EE507F}"/>
              </a:ext>
            </a:extLst>
          </p:cNvPr>
          <p:cNvSpPr>
            <a:spLocks noGrp="1"/>
          </p:cNvSpPr>
          <p:nvPr>
            <p:ph type="pic" sz="quarter" idx="10"/>
          </p:nvPr>
        </p:nvSpPr>
        <p:spPr>
          <a:xfrm>
            <a:off x="3515916"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7" name="Picture 6">
            <a:extLst>
              <a:ext uri="{FF2B5EF4-FFF2-40B4-BE49-F238E27FC236}">
                <a16:creationId xmlns:a16="http://schemas.microsoft.com/office/drawing/2014/main" id="{96C1EB37-8D59-DED8-DBB7-CB8BAB82B1C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31058470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_4">
    <p:bg>
      <p:bgPr>
        <a:solidFill>
          <a:schemeClr val="accent6">
            <a:alpha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1E08E-31F3-0870-CE34-1BE1FD668A98}"/>
              </a:ext>
            </a:extLst>
          </p:cNvPr>
          <p:cNvSpPr/>
          <p:nvPr userDrawn="1"/>
        </p:nvSpPr>
        <p:spPr>
          <a:xfrm>
            <a:off x="3515710" y="0"/>
            <a:ext cx="5628084"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Arrow: Chevron 1">
            <a:extLst>
              <a:ext uri="{FF2B5EF4-FFF2-40B4-BE49-F238E27FC236}">
                <a16:creationId xmlns:a16="http://schemas.microsoft.com/office/drawing/2014/main" id="{FDC02647-34B5-00DF-A8EA-E7FC13A346D1}"/>
              </a:ext>
            </a:extLst>
          </p:cNvPr>
          <p:cNvSpPr/>
          <p:nvPr userDrawn="1"/>
        </p:nvSpPr>
        <p:spPr>
          <a:xfrm rot="16200000">
            <a:off x="548183" y="5100147"/>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5" name="Arrow: Chevron 4">
            <a:extLst>
              <a:ext uri="{FF2B5EF4-FFF2-40B4-BE49-F238E27FC236}">
                <a16:creationId xmlns:a16="http://schemas.microsoft.com/office/drawing/2014/main" id="{81888F90-00E8-869F-17D4-E6C8DB714F42}"/>
              </a:ext>
            </a:extLst>
          </p:cNvPr>
          <p:cNvSpPr/>
          <p:nvPr userDrawn="1"/>
        </p:nvSpPr>
        <p:spPr>
          <a:xfrm rot="16200000">
            <a:off x="548183" y="4461978"/>
            <a:ext cx="2419349" cy="3515710"/>
          </a:xfrm>
          <a:prstGeom prst="chevron">
            <a:avLst>
              <a:gd name="adj" fmla="val 47999"/>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 </a:t>
            </a:r>
          </a:p>
        </p:txBody>
      </p:sp>
      <p:sp>
        <p:nvSpPr>
          <p:cNvPr id="3" name="Picture Placeholder 3">
            <a:extLst>
              <a:ext uri="{FF2B5EF4-FFF2-40B4-BE49-F238E27FC236}">
                <a16:creationId xmlns:a16="http://schemas.microsoft.com/office/drawing/2014/main" id="{0946A1BC-3827-B021-D2CE-5ED3AD4C7E22}"/>
              </a:ext>
            </a:extLst>
          </p:cNvPr>
          <p:cNvSpPr>
            <a:spLocks noGrp="1"/>
          </p:cNvSpPr>
          <p:nvPr>
            <p:ph type="pic" sz="quarter" idx="10"/>
          </p:nvPr>
        </p:nvSpPr>
        <p:spPr>
          <a:xfrm>
            <a:off x="3515709" y="0"/>
            <a:ext cx="5628084" cy="6858000"/>
          </a:xfrm>
          <a:prstGeom prst="rect">
            <a:avLst/>
          </a:prstGeom>
          <a:effectLst>
            <a:outerShdw blurRad="101600" dist="63500" dir="10800000" algn="r" rotWithShape="0">
              <a:prstClr val="black">
                <a:alpha val="15000"/>
              </a:prstClr>
            </a:outerShdw>
          </a:effectLst>
        </p:spPr>
        <p:txBody>
          <a:bodyPr/>
          <a:lstStyle>
            <a:lvl1pPr marL="0" indent="0">
              <a:buFontTx/>
              <a:buNone/>
              <a:defRPr/>
            </a:lvl1pPr>
          </a:lstStyle>
          <a:p>
            <a:endParaRPr lang="en-US" dirty="0"/>
          </a:p>
        </p:txBody>
      </p:sp>
      <p:pic>
        <p:nvPicPr>
          <p:cNvPr id="6" name="Picture 5">
            <a:extLst>
              <a:ext uri="{FF2B5EF4-FFF2-40B4-BE49-F238E27FC236}">
                <a16:creationId xmlns:a16="http://schemas.microsoft.com/office/drawing/2014/main" id="{C9E0B674-D7D1-CC13-680A-E1945A0AFFA7}"/>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85751" y="148931"/>
            <a:ext cx="1815611" cy="455416"/>
          </a:xfrm>
          <a:prstGeom prst="rect">
            <a:avLst/>
          </a:prstGeom>
        </p:spPr>
      </p:pic>
    </p:spTree>
    <p:extLst>
      <p:ext uri="{BB962C8B-B14F-4D97-AF65-F5344CB8AC3E}">
        <p14:creationId xmlns:p14="http://schemas.microsoft.com/office/powerpoint/2010/main" val="1096096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block">
    <p:bg>
      <p:bgPr>
        <a:solidFill>
          <a:schemeClr val="accent5">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6353CF9D-DF5C-B6A2-D308-E8A5E24C7822}"/>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bg1"/>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627448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lor block">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5">
            <a:extLst>
              <a:ext uri="{FF2B5EF4-FFF2-40B4-BE49-F238E27FC236}">
                <a16:creationId xmlns:a16="http://schemas.microsoft.com/office/drawing/2014/main" id="{361FBC4E-A834-3A9B-8A81-BDBC0D6422BC}"/>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209192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lor block">
    <p:bg>
      <p:bgPr>
        <a:solidFill>
          <a:schemeClr val="accent3">
            <a:lumMod val="20000"/>
            <a:lumOff val="80000"/>
            <a:alpha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2" y="0"/>
            <a:ext cx="351571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Slide Number Placeholder 5">
            <a:extLst>
              <a:ext uri="{FF2B5EF4-FFF2-40B4-BE49-F238E27FC236}">
                <a16:creationId xmlns:a16="http://schemas.microsoft.com/office/drawing/2014/main" id="{5DA67448-4435-D20A-B854-D1F45E345579}"/>
              </a:ext>
            </a:extLst>
          </p:cNvPr>
          <p:cNvSpPr>
            <a:spLocks noGrp="1"/>
          </p:cNvSpPr>
          <p:nvPr>
            <p:ph type="sldNum" sz="quarter" idx="4"/>
          </p:nvPr>
        </p:nvSpPr>
        <p:spPr>
          <a:xfrm>
            <a:off x="7882759" y="6356355"/>
            <a:ext cx="883814" cy="365125"/>
          </a:xfrm>
          <a:prstGeom prst="rect">
            <a:avLst/>
          </a:prstGeom>
        </p:spPr>
        <p:txBody>
          <a:bodyPr lIns="0" rIns="0" anchor="b"/>
          <a:lstStyle>
            <a:lvl1pPr algn="r">
              <a:defRPr sz="600" spc="113" baseline="0">
                <a:solidFill>
                  <a:schemeClr val="tx2"/>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074102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44571705-2E20-024A-15CB-E3138EDEC61B}"/>
              </a:ext>
            </a:extLst>
          </p:cNvPr>
          <p:cNvSpPr>
            <a:spLocks noGrp="1"/>
          </p:cNvSpPr>
          <p:nvPr>
            <p:ph type="ftr" sz="quarter" idx="3"/>
          </p:nvPr>
        </p:nvSpPr>
        <p:spPr>
          <a:xfrm>
            <a:off x="377410" y="6356355"/>
            <a:ext cx="2191106" cy="365125"/>
          </a:xfrm>
          <a:prstGeom prst="rect">
            <a:avLst/>
          </a:prstGeom>
        </p:spPr>
        <p:txBody>
          <a:bodyPr lIns="0" rIns="0" anchor="ctr"/>
          <a:lstStyle>
            <a:lvl1pPr algn="l">
              <a:defRPr sz="600" spc="113" baseline="0">
                <a:solidFill>
                  <a:schemeClr val="bg1"/>
                </a:solidFill>
              </a:defRPr>
            </a:lvl1pPr>
          </a:lstStyle>
          <a:p>
            <a:r>
              <a:rPr lang="en-US" dirty="0"/>
              <a:t>Presentation title</a:t>
            </a:r>
          </a:p>
        </p:txBody>
      </p:sp>
      <p:sp>
        <p:nvSpPr>
          <p:cNvPr id="10" name="Slide Number Placeholder 5">
            <a:extLst>
              <a:ext uri="{FF2B5EF4-FFF2-40B4-BE49-F238E27FC236}">
                <a16:creationId xmlns:a16="http://schemas.microsoft.com/office/drawing/2014/main" id="{C30EE630-9E25-FA1D-173D-B34329DA9536}"/>
              </a:ext>
            </a:extLst>
          </p:cNvPr>
          <p:cNvSpPr>
            <a:spLocks noGrp="1"/>
          </p:cNvSpPr>
          <p:nvPr>
            <p:ph type="sldNum" sz="quarter" idx="4"/>
          </p:nvPr>
        </p:nvSpPr>
        <p:spPr>
          <a:xfrm>
            <a:off x="7882759" y="6356355"/>
            <a:ext cx="883814" cy="365125"/>
          </a:xfrm>
          <a:prstGeom prst="rect">
            <a:avLst/>
          </a:prstGeom>
        </p:spPr>
        <p:txBody>
          <a:bodyPr lIns="0" rIns="0" anchor="ctr"/>
          <a:lstStyle>
            <a:lvl1pPr algn="r">
              <a:defRPr sz="600" spc="113" baseline="0">
                <a:solidFill>
                  <a:schemeClr val="bg1"/>
                </a:solidFill>
              </a:defRPr>
            </a:lvl1pPr>
          </a:lstStyle>
          <a:p>
            <a:fld id="{18D65601-5AE2-46FC-B138-694DDD2B510D}" type="slidenum">
              <a:rPr lang="en-US" smtClean="0"/>
              <a:pPr/>
              <a:t>‹#›</a:t>
            </a:fld>
            <a:endParaRPr lang="en-US" dirty="0"/>
          </a:p>
        </p:txBody>
      </p:sp>
      <p:pic>
        <p:nvPicPr>
          <p:cNvPr id="5" name="Picture 4" descr="Logo&#10;&#10;Description automatically generated">
            <a:extLst>
              <a:ext uri="{FF2B5EF4-FFF2-40B4-BE49-F238E27FC236}">
                <a16:creationId xmlns:a16="http://schemas.microsoft.com/office/drawing/2014/main" id="{C6DC42EE-F50F-A0F2-4A16-29C98B968ECC}"/>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7077810" y="148931"/>
            <a:ext cx="1815614" cy="455416"/>
          </a:xfrm>
          <a:prstGeom prst="rect">
            <a:avLst/>
          </a:prstGeom>
        </p:spPr>
      </p:pic>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86" r:id="rId1"/>
    <p:sldLayoutId id="2147483649" r:id="rId2"/>
    <p:sldLayoutId id="2147483680" r:id="rId3"/>
    <p:sldLayoutId id="2147483681" r:id="rId4"/>
    <p:sldLayoutId id="2147483682" r:id="rId5"/>
    <p:sldLayoutId id="2147483683" r:id="rId6"/>
    <p:sldLayoutId id="2147483655" r:id="rId7"/>
    <p:sldLayoutId id="2147483668" r:id="rId8"/>
    <p:sldLayoutId id="2147483669" r:id="rId9"/>
    <p:sldLayoutId id="2147483670" r:id="rId10"/>
  </p:sldLayoutIdLst>
  <p:hf hd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customXml" Target="../ink/ink5.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4DA03-0881-D263-F32E-6139FEB09833}"/>
              </a:ext>
            </a:extLst>
          </p:cNvPr>
          <p:cNvPicPr>
            <a:picLocks noChangeAspect="1"/>
          </p:cNvPicPr>
          <p:nvPr/>
        </p:nvPicPr>
        <p:blipFill>
          <a:blip r:embed="rId4"/>
          <a:stretch>
            <a:fillRect/>
          </a:stretch>
        </p:blipFill>
        <p:spPr>
          <a:xfrm>
            <a:off x="0" y="1076706"/>
            <a:ext cx="9144000" cy="4704588"/>
          </a:xfrm>
          <a:prstGeom prst="rect">
            <a:avLst/>
          </a:prstGeom>
        </p:spPr>
      </p:pic>
      <p:sp>
        <p:nvSpPr>
          <p:cNvPr id="15" name="Graphic 2">
            <a:extLst>
              <a:ext uri="{FF2B5EF4-FFF2-40B4-BE49-F238E27FC236}">
                <a16:creationId xmlns:a16="http://schemas.microsoft.com/office/drawing/2014/main" id="{0843006F-98F3-5378-ADE3-1EFEFEDDA12B}"/>
              </a:ext>
            </a:extLst>
          </p:cNvPr>
          <p:cNvSpPr>
            <a:spLocks/>
          </p:cNvSpPr>
          <p:nvPr/>
        </p:nvSpPr>
        <p:spPr bwMode="auto">
          <a:xfrm>
            <a:off x="-17511" y="4253802"/>
            <a:ext cx="9161510" cy="2455811"/>
          </a:xfrm>
          <a:custGeom>
            <a:avLst/>
            <a:gdLst>
              <a:gd name="T0" fmla="*/ 53211096 w 18294857"/>
              <a:gd name="T1" fmla="*/ 8668539 h 5362670"/>
              <a:gd name="T2" fmla="*/ 53211096 w 18294857"/>
              <a:gd name="T3" fmla="*/ 8726178 h 5362670"/>
              <a:gd name="T4" fmla="*/ 0 w 18294857"/>
              <a:gd name="T5" fmla="*/ 58264 h 5362670"/>
              <a:gd name="T6" fmla="*/ 0 w 18294857"/>
              <a:gd name="T7" fmla="*/ 26801920 h 5362670"/>
              <a:gd name="T8" fmla="*/ 53211096 w 18294857"/>
              <a:gd name="T9" fmla="*/ 35273730 h 5362670"/>
              <a:gd name="T10" fmla="*/ 53211096 w 18294857"/>
              <a:gd name="T11" fmla="*/ 35215464 h 5362670"/>
              <a:gd name="T12" fmla="*/ 106422181 w 18294857"/>
              <a:gd name="T13" fmla="*/ 26743646 h 5362670"/>
              <a:gd name="T14" fmla="*/ 106422181 w 18294857"/>
              <a:gd name="T15" fmla="*/ 0 h 5362670"/>
              <a:gd name="T16" fmla="*/ 53211096 w 18294857"/>
              <a:gd name="T17" fmla="*/ 8668539 h 5362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94857" h="5362670">
                <a:moveTo>
                  <a:pt x="9147429" y="1317879"/>
                </a:moveTo>
                <a:lnTo>
                  <a:pt x="9147429" y="1326642"/>
                </a:lnTo>
                <a:lnTo>
                  <a:pt x="0" y="8858"/>
                </a:lnTo>
                <a:lnTo>
                  <a:pt x="0" y="4074700"/>
                </a:lnTo>
                <a:lnTo>
                  <a:pt x="9147429" y="5362671"/>
                </a:lnTo>
                <a:lnTo>
                  <a:pt x="9147429" y="5353812"/>
                </a:lnTo>
                <a:lnTo>
                  <a:pt x="18294858" y="4065841"/>
                </a:lnTo>
                <a:lnTo>
                  <a:pt x="18294858" y="0"/>
                </a:lnTo>
                <a:lnTo>
                  <a:pt x="9147429" y="1317879"/>
                </a:lnTo>
                <a:close/>
              </a:path>
            </a:pathLst>
          </a:custGeom>
          <a:solidFill>
            <a:srgbClr val="231F20">
              <a:alpha val="56862"/>
            </a:srgbClr>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sz="1350"/>
          </a:p>
        </p:txBody>
      </p:sp>
      <p:sp>
        <p:nvSpPr>
          <p:cNvPr id="17" name="Title Placeholder 1">
            <a:extLst>
              <a:ext uri="{FF2B5EF4-FFF2-40B4-BE49-F238E27FC236}">
                <a16:creationId xmlns:a16="http://schemas.microsoft.com/office/drawing/2014/main" id="{FD603461-FEA5-815F-B639-A68B57939682}"/>
              </a:ext>
            </a:extLst>
          </p:cNvPr>
          <p:cNvSpPr txBox="1">
            <a:spLocks noChangeArrowheads="1"/>
          </p:cNvSpPr>
          <p:nvPr/>
        </p:nvSpPr>
        <p:spPr bwMode="auto">
          <a:xfrm>
            <a:off x="-17512" y="4947964"/>
            <a:ext cx="9161511" cy="48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827213">
              <a:defRPr>
                <a:solidFill>
                  <a:schemeClr val="tx1"/>
                </a:solidFill>
                <a:latin typeface="Calibri" panose="020F0502020204030204" pitchFamily="34" charset="0"/>
              </a:defRPr>
            </a:lvl1pPr>
            <a:lvl2pPr marL="742950" indent="-285750" defTabSz="1827213">
              <a:defRPr>
                <a:solidFill>
                  <a:schemeClr val="tx1"/>
                </a:solidFill>
                <a:latin typeface="Calibri" panose="020F0502020204030204" pitchFamily="34" charset="0"/>
              </a:defRPr>
            </a:lvl2pPr>
            <a:lvl3pPr marL="1143000" indent="-228600" defTabSz="1827213">
              <a:defRPr>
                <a:solidFill>
                  <a:schemeClr val="tx1"/>
                </a:solidFill>
                <a:latin typeface="Calibri" panose="020F0502020204030204" pitchFamily="34" charset="0"/>
              </a:defRPr>
            </a:lvl3pPr>
            <a:lvl4pPr marL="1600200" indent="-228600" defTabSz="1827213">
              <a:defRPr>
                <a:solidFill>
                  <a:schemeClr val="tx1"/>
                </a:solidFill>
                <a:latin typeface="Calibri" panose="020F0502020204030204" pitchFamily="34" charset="0"/>
              </a:defRPr>
            </a:lvl4pPr>
            <a:lvl5pPr marL="2057400" indent="-228600" defTabSz="1827213">
              <a:defRPr>
                <a:solidFill>
                  <a:schemeClr val="tx1"/>
                </a:solidFill>
                <a:latin typeface="Calibri" panose="020F0502020204030204" pitchFamily="34" charset="0"/>
              </a:defRPr>
            </a:lvl5pPr>
            <a:lvl6pPr marL="2514600" indent="-228600" defTabSz="1827213" eaLnBrk="0" fontAlgn="base" hangingPunct="0">
              <a:spcBef>
                <a:spcPct val="0"/>
              </a:spcBef>
              <a:spcAft>
                <a:spcPct val="0"/>
              </a:spcAft>
              <a:defRPr>
                <a:solidFill>
                  <a:schemeClr val="tx1"/>
                </a:solidFill>
                <a:latin typeface="Calibri" panose="020F0502020204030204" pitchFamily="34" charset="0"/>
              </a:defRPr>
            </a:lvl6pPr>
            <a:lvl7pPr marL="2971800" indent="-228600" defTabSz="1827213" eaLnBrk="0" fontAlgn="base" hangingPunct="0">
              <a:spcBef>
                <a:spcPct val="0"/>
              </a:spcBef>
              <a:spcAft>
                <a:spcPct val="0"/>
              </a:spcAft>
              <a:defRPr>
                <a:solidFill>
                  <a:schemeClr val="tx1"/>
                </a:solidFill>
                <a:latin typeface="Calibri" panose="020F0502020204030204" pitchFamily="34" charset="0"/>
              </a:defRPr>
            </a:lvl7pPr>
            <a:lvl8pPr marL="3429000" indent="-228600" defTabSz="1827213" eaLnBrk="0" fontAlgn="base" hangingPunct="0">
              <a:spcBef>
                <a:spcPct val="0"/>
              </a:spcBef>
              <a:spcAft>
                <a:spcPct val="0"/>
              </a:spcAft>
              <a:defRPr>
                <a:solidFill>
                  <a:schemeClr val="tx1"/>
                </a:solidFill>
                <a:latin typeface="Calibri" panose="020F0502020204030204" pitchFamily="34" charset="0"/>
              </a:defRPr>
            </a:lvl8pPr>
            <a:lvl9pPr marL="3886200" indent="-228600" defTabSz="1827213"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pPr>
            <a:r>
              <a:rPr lang="en-US" altLang="en-US" sz="3300" b="1" dirty="0">
                <a:solidFill>
                  <a:schemeClr val="bg1"/>
                </a:solidFill>
                <a:latin typeface="+mj-lt"/>
                <a:ea typeface="Roboto Slab" pitchFamily="2" charset="0"/>
                <a:cs typeface="Roboto Slab" pitchFamily="2" charset="0"/>
              </a:rPr>
              <a:t>District 1 Projects</a:t>
            </a:r>
          </a:p>
        </p:txBody>
      </p:sp>
      <p:sp>
        <p:nvSpPr>
          <p:cNvPr id="19" name="Text Placeholder 2">
            <a:extLst>
              <a:ext uri="{FF2B5EF4-FFF2-40B4-BE49-F238E27FC236}">
                <a16:creationId xmlns:a16="http://schemas.microsoft.com/office/drawing/2014/main" id="{5ECEC6BD-4218-D50A-8F38-D4D2DFD6DF64}"/>
              </a:ext>
            </a:extLst>
          </p:cNvPr>
          <p:cNvSpPr txBox="1">
            <a:spLocks noChangeArrowheads="1"/>
          </p:cNvSpPr>
          <p:nvPr/>
        </p:nvSpPr>
        <p:spPr bwMode="auto">
          <a:xfrm>
            <a:off x="-11396" y="5490431"/>
            <a:ext cx="9161510" cy="36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ctr">
              <a:lnSpc>
                <a:spcPct val="90000"/>
              </a:lnSpc>
              <a:spcBef>
                <a:spcPts val="1500"/>
              </a:spcBef>
            </a:pPr>
            <a:r>
              <a:rPr lang="en-US" altLang="en-US" sz="2100" b="1" dirty="0">
                <a:solidFill>
                  <a:schemeClr val="bg1"/>
                </a:solidFill>
                <a:latin typeface="Roboto Slab" pitchFamily="2" charset="0"/>
                <a:ea typeface="Roboto Slab" pitchFamily="2" charset="0"/>
                <a:cs typeface="PT Sans" panose="020B0503020203020204" pitchFamily="34" charset="0"/>
              </a:rPr>
              <a:t>2025 Annual Utility Meeting</a:t>
            </a:r>
          </a:p>
        </p:txBody>
      </p:sp>
      <p:cxnSp>
        <p:nvCxnSpPr>
          <p:cNvPr id="20" name="Straight Connector 19">
            <a:extLst>
              <a:ext uri="{FF2B5EF4-FFF2-40B4-BE49-F238E27FC236}">
                <a16:creationId xmlns:a16="http://schemas.microsoft.com/office/drawing/2014/main" id="{77842182-EE84-12E6-1390-BC1DD14536F0}"/>
              </a:ext>
            </a:extLst>
          </p:cNvPr>
          <p:cNvCxnSpPr/>
          <p:nvPr/>
        </p:nvCxnSpPr>
        <p:spPr>
          <a:xfrm>
            <a:off x="4258958" y="5964416"/>
            <a:ext cx="605815" cy="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5A0B7E08-2A36-D1A7-ED69-6D2568EEEFA8}"/>
              </a:ext>
            </a:extLst>
          </p:cNvPr>
          <p:cNvSpPr txBox="1">
            <a:spLocks noChangeArrowheads="1"/>
          </p:cNvSpPr>
          <p:nvPr/>
        </p:nvSpPr>
        <p:spPr bwMode="auto">
          <a:xfrm>
            <a:off x="16767573" y="5551711"/>
            <a:ext cx="642188" cy="1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pPr>
            <a:r>
              <a:rPr lang="en-US" altLang="en-US">
                <a:solidFill>
                  <a:schemeClr val="bg1"/>
                </a:solidFill>
                <a:latin typeface="PT Sans" panose="020B0503020203020204" pitchFamily="34" charset="0"/>
                <a:ea typeface="PT Sans" panose="020B0503020203020204" pitchFamily="34" charset="0"/>
                <a:cs typeface="PT Sans" panose="020B0503020203020204" pitchFamily="34" charset="0"/>
              </a:rPr>
              <a:t>3/2/2023</a:t>
            </a:r>
          </a:p>
        </p:txBody>
      </p:sp>
      <p:pic>
        <p:nvPicPr>
          <p:cNvPr id="27" name="Graphic 26">
            <a:extLst>
              <a:ext uri="{FF2B5EF4-FFF2-40B4-BE49-F238E27FC236}">
                <a16:creationId xmlns:a16="http://schemas.microsoft.com/office/drawing/2014/main" id="{4A7719FD-1DC4-C482-4733-0F10D60002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12" y="6099977"/>
            <a:ext cx="9167626" cy="754861"/>
          </a:xfrm>
          <a:prstGeom prst="rect">
            <a:avLst/>
          </a:prstGeom>
        </p:spPr>
      </p:pic>
      <p:sp>
        <p:nvSpPr>
          <p:cNvPr id="22" name="Text Placeholder 2">
            <a:extLst>
              <a:ext uri="{FF2B5EF4-FFF2-40B4-BE49-F238E27FC236}">
                <a16:creationId xmlns:a16="http://schemas.microsoft.com/office/drawing/2014/main" id="{59AF3B16-3FC2-FE84-6EFE-7C8664AE9746}"/>
              </a:ext>
            </a:extLst>
          </p:cNvPr>
          <p:cNvSpPr txBox="1">
            <a:spLocks noChangeArrowheads="1"/>
          </p:cNvSpPr>
          <p:nvPr/>
        </p:nvSpPr>
        <p:spPr bwMode="auto">
          <a:xfrm>
            <a:off x="374797" y="6329576"/>
            <a:ext cx="1604022" cy="45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1500"/>
              </a:spcBef>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Jeremey Vortherms</a:t>
            </a:r>
          </a:p>
          <a:p>
            <a:pPr>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Assistant District 1 Engineer</a:t>
            </a:r>
          </a:p>
        </p:txBody>
      </p:sp>
      <p:pic>
        <p:nvPicPr>
          <p:cNvPr id="29" name="Picture 28" descr="A picture containing text, clipart&#10;&#10;Description automatically generated">
            <a:extLst>
              <a:ext uri="{FF2B5EF4-FFF2-40B4-BE49-F238E27FC236}">
                <a16:creationId xmlns:a16="http://schemas.microsoft.com/office/drawing/2014/main" id="{17FF21B2-3928-7AEE-415D-1E68508271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79612" y="6099552"/>
            <a:ext cx="1764509" cy="441128"/>
          </a:xfrm>
          <a:prstGeom prst="rect">
            <a:avLst/>
          </a:prstGeom>
        </p:spPr>
      </p:pic>
      <p:sp>
        <p:nvSpPr>
          <p:cNvPr id="2" name="Text Placeholder 2">
            <a:extLst>
              <a:ext uri="{FF2B5EF4-FFF2-40B4-BE49-F238E27FC236}">
                <a16:creationId xmlns:a16="http://schemas.microsoft.com/office/drawing/2014/main" id="{81C0747B-1E0F-1C17-3F2A-F9A51F93016E}"/>
              </a:ext>
            </a:extLst>
          </p:cNvPr>
          <p:cNvSpPr txBox="1">
            <a:spLocks noChangeArrowheads="1"/>
          </p:cNvSpPr>
          <p:nvPr/>
        </p:nvSpPr>
        <p:spPr bwMode="auto">
          <a:xfrm>
            <a:off x="7606649" y="6405797"/>
            <a:ext cx="1162554" cy="30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defTabSz="1827213">
              <a:defRPr>
                <a:solidFill>
                  <a:schemeClr val="tx1"/>
                </a:solidFill>
                <a:latin typeface="Calibri" panose="020F0502020204030204" pitchFamily="34" charset="0"/>
              </a:defRPr>
            </a:lvl1pPr>
            <a:lvl2pPr marL="1370013" indent="-455613" defTabSz="1827213">
              <a:defRPr>
                <a:solidFill>
                  <a:schemeClr val="tx1"/>
                </a:solidFill>
                <a:latin typeface="Calibri" panose="020F0502020204030204" pitchFamily="34" charset="0"/>
              </a:defRPr>
            </a:lvl2pPr>
            <a:lvl3pPr marL="2284413" indent="-455613" defTabSz="1827213">
              <a:defRPr>
                <a:solidFill>
                  <a:schemeClr val="tx1"/>
                </a:solidFill>
                <a:latin typeface="Calibri" panose="020F0502020204030204" pitchFamily="34" charset="0"/>
              </a:defRPr>
            </a:lvl3pPr>
            <a:lvl4pPr marL="3198813" indent="-455613" defTabSz="1827213">
              <a:defRPr>
                <a:solidFill>
                  <a:schemeClr val="tx1"/>
                </a:solidFill>
                <a:latin typeface="Calibri" panose="020F0502020204030204" pitchFamily="34" charset="0"/>
              </a:defRPr>
            </a:lvl4pPr>
            <a:lvl5pPr marL="4113213" indent="-455613" defTabSz="1827213">
              <a:defRPr>
                <a:solidFill>
                  <a:schemeClr val="tx1"/>
                </a:solidFill>
                <a:latin typeface="Calibri" panose="020F0502020204030204" pitchFamily="34" charset="0"/>
              </a:defRPr>
            </a:lvl5pPr>
            <a:lvl6pPr marL="4570413" indent="-455613" defTabSz="1827213" eaLnBrk="0" fontAlgn="base" hangingPunct="0">
              <a:spcBef>
                <a:spcPct val="0"/>
              </a:spcBef>
              <a:spcAft>
                <a:spcPct val="0"/>
              </a:spcAft>
              <a:defRPr>
                <a:solidFill>
                  <a:schemeClr val="tx1"/>
                </a:solidFill>
                <a:latin typeface="Calibri" panose="020F0502020204030204" pitchFamily="34" charset="0"/>
              </a:defRPr>
            </a:lvl6pPr>
            <a:lvl7pPr marL="5027613" indent="-455613" defTabSz="1827213" eaLnBrk="0" fontAlgn="base" hangingPunct="0">
              <a:spcBef>
                <a:spcPct val="0"/>
              </a:spcBef>
              <a:spcAft>
                <a:spcPct val="0"/>
              </a:spcAft>
              <a:defRPr>
                <a:solidFill>
                  <a:schemeClr val="tx1"/>
                </a:solidFill>
                <a:latin typeface="Calibri" panose="020F0502020204030204" pitchFamily="34" charset="0"/>
              </a:defRPr>
            </a:lvl7pPr>
            <a:lvl8pPr marL="5484813" indent="-455613" defTabSz="1827213" eaLnBrk="0" fontAlgn="base" hangingPunct="0">
              <a:spcBef>
                <a:spcPct val="0"/>
              </a:spcBef>
              <a:spcAft>
                <a:spcPct val="0"/>
              </a:spcAft>
              <a:defRPr>
                <a:solidFill>
                  <a:schemeClr val="tx1"/>
                </a:solidFill>
                <a:latin typeface="Calibri" panose="020F0502020204030204" pitchFamily="34" charset="0"/>
              </a:defRPr>
            </a:lvl8pPr>
            <a:lvl9pPr marL="5942013" indent="-455613" defTabSz="1827213" eaLnBrk="0" fontAlgn="base" hangingPunct="0">
              <a:spcBef>
                <a:spcPct val="0"/>
              </a:spcBef>
              <a:spcAft>
                <a:spcPct val="0"/>
              </a:spcAft>
              <a:defRPr>
                <a:solidFill>
                  <a:schemeClr val="tx1"/>
                </a:solidFill>
                <a:latin typeface="Calibri" panose="020F0502020204030204" pitchFamily="34" charset="0"/>
              </a:defRPr>
            </a:lvl9pPr>
          </a:lstStyle>
          <a:p>
            <a:pPr algn="r">
              <a:lnSpc>
                <a:spcPct val="90000"/>
              </a:lnSpc>
              <a:spcBef>
                <a:spcPts val="1500"/>
              </a:spcBef>
              <a:spcAft>
                <a:spcPts val="450"/>
              </a:spcAft>
            </a:pPr>
            <a:r>
              <a:rPr lang="en-US" altLang="en-US" sz="900" dirty="0">
                <a:solidFill>
                  <a:schemeClr val="bg1"/>
                </a:solidFill>
                <a:latin typeface="+mn-lt"/>
                <a:ea typeface="PT Sans" panose="020B0503020203020204" pitchFamily="34" charset="0"/>
                <a:cs typeface="PT Sans" panose="020B0503020203020204" pitchFamily="34" charset="0"/>
              </a:rPr>
              <a:t>February 11, 2025</a:t>
            </a:r>
          </a:p>
        </p:txBody>
      </p:sp>
    </p:spTree>
    <p:custDataLst>
      <p:tags r:id="rId1"/>
    </p:custDataLst>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66DEBBC2-8E71-2897-FB61-8833C57A5D0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416" y="1704041"/>
            <a:ext cx="9144000" cy="4799341"/>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4" y="711049"/>
            <a:ext cx="5574452" cy="904106"/>
          </a:xfrm>
          <a:prstGeom prst="rect">
            <a:avLst/>
          </a:prstGeom>
        </p:spPr>
        <p:txBody>
          <a:bodyPr numCol="2">
            <a:normAutofit lnSpcReduction="10000"/>
          </a:bodyPr>
          <a:lstStyle/>
          <a:p>
            <a:pPr marL="0" indent="0">
              <a:spcBef>
                <a:spcPts val="0"/>
              </a:spcBef>
              <a:buNone/>
            </a:pPr>
            <a:r>
              <a:rPr lang="en-US" b="1" dirty="0">
                <a:cs typeface="Arial" panose="020B0604020202020204" pitchFamily="34" charset="0"/>
              </a:rPr>
              <a:t>I-35/80/235 </a:t>
            </a:r>
          </a:p>
          <a:p>
            <a:pPr marL="0" indent="0">
              <a:spcBef>
                <a:spcPts val="0"/>
              </a:spcBef>
              <a:buNone/>
            </a:pPr>
            <a:r>
              <a:rPr lang="en-US" dirty="0">
                <a:cs typeface="Arial" panose="020B0604020202020204" pitchFamily="34" charset="0"/>
              </a:rPr>
              <a:t>Northeast Mixmaster</a:t>
            </a:r>
          </a:p>
          <a:p>
            <a:pPr marL="0" indent="0">
              <a:spcBef>
                <a:spcPts val="0"/>
              </a:spcBef>
              <a:buNone/>
            </a:pPr>
            <a:r>
              <a:rPr lang="en-US" dirty="0">
                <a:cs typeface="Arial" panose="020B0604020202020204" pitchFamily="34" charset="0"/>
              </a:rPr>
              <a:t>Grading/Paving/Bridges</a:t>
            </a:r>
          </a:p>
          <a:p>
            <a:pPr marL="0" indent="0">
              <a:spcBef>
                <a:spcPts val="0"/>
              </a:spcBef>
              <a:buNone/>
            </a:pPr>
            <a:r>
              <a:rPr lang="en-US" dirty="0">
                <a:cs typeface="Arial" panose="020B0604020202020204" pitchFamily="34" charset="0"/>
              </a:rPr>
              <a:t>$ 123.3 Million (Awarded)</a:t>
            </a:r>
          </a:p>
          <a:p>
            <a:pPr marL="0" indent="0">
              <a:spcBef>
                <a:spcPts val="0"/>
              </a:spcBef>
              <a:buNone/>
            </a:pPr>
            <a:r>
              <a:rPr lang="en-US" dirty="0">
                <a:cs typeface="Arial" panose="020B0604020202020204" pitchFamily="34" charset="0"/>
              </a:rPr>
              <a:t>$ 500,000 (Programmed)</a:t>
            </a:r>
          </a:p>
          <a:p>
            <a:pPr marL="0" indent="0">
              <a:spcBef>
                <a:spcPts val="0"/>
              </a:spcBef>
              <a:buNone/>
            </a:pPr>
            <a:r>
              <a:rPr lang="en-US" dirty="0">
                <a:cs typeface="Arial" panose="020B0604020202020204" pitchFamily="34" charset="0"/>
              </a:rPr>
              <a:t>2022-2025</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Ongoing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379212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6F03A65-AC00-3953-3A44-8A74613CEAB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546" y="1669798"/>
            <a:ext cx="9144000" cy="4833575"/>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4" y="711049"/>
            <a:ext cx="5574452" cy="904106"/>
          </a:xfrm>
          <a:prstGeom prst="rect">
            <a:avLst/>
          </a:prstGeom>
        </p:spPr>
        <p:txBody>
          <a:bodyPr numCol="2">
            <a:normAutofit lnSpcReduction="10000"/>
          </a:bodyPr>
          <a:lstStyle/>
          <a:p>
            <a:pPr marL="0" indent="0">
              <a:spcBef>
                <a:spcPts val="0"/>
              </a:spcBef>
              <a:buNone/>
            </a:pPr>
            <a:r>
              <a:rPr lang="en-US" b="1" dirty="0">
                <a:cs typeface="Arial" panose="020B0604020202020204" pitchFamily="34" charset="0"/>
              </a:rPr>
              <a:t>I-35/80/235 </a:t>
            </a:r>
          </a:p>
          <a:p>
            <a:pPr marL="0" indent="0">
              <a:spcBef>
                <a:spcPts val="0"/>
              </a:spcBef>
              <a:buNone/>
            </a:pPr>
            <a:r>
              <a:rPr lang="en-US" dirty="0">
                <a:cs typeface="Arial" panose="020B0604020202020204" pitchFamily="34" charset="0"/>
              </a:rPr>
              <a:t>Northeast Mixmaster</a:t>
            </a:r>
          </a:p>
          <a:p>
            <a:pPr marL="0" indent="0">
              <a:spcBef>
                <a:spcPts val="0"/>
              </a:spcBef>
              <a:buNone/>
            </a:pPr>
            <a:r>
              <a:rPr lang="en-US" dirty="0">
                <a:cs typeface="Arial" panose="020B0604020202020204" pitchFamily="34" charset="0"/>
              </a:rPr>
              <a:t>Ultimate Design</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Not Programmed</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Ongoing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4227169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3" y="711049"/>
            <a:ext cx="6041877" cy="904106"/>
          </a:xfrm>
          <a:prstGeom prst="rect">
            <a:avLst/>
          </a:prstGeom>
        </p:spPr>
        <p:txBody>
          <a:bodyPr numCol="2">
            <a:noAutofit/>
          </a:bodyPr>
          <a:lstStyle/>
          <a:p>
            <a:pPr marL="0" indent="0">
              <a:spcBef>
                <a:spcPts val="0"/>
              </a:spcBef>
              <a:buNone/>
            </a:pPr>
            <a:r>
              <a:rPr lang="en-US" b="1" dirty="0">
                <a:cs typeface="Arial" panose="020B0604020202020204" pitchFamily="34" charset="0"/>
              </a:rPr>
              <a:t>I-35/80/235 Northeast Mixmaster to US 65 </a:t>
            </a:r>
          </a:p>
          <a:p>
            <a:pPr marL="0" indent="0">
              <a:spcBef>
                <a:spcPts val="0"/>
              </a:spcBef>
              <a:buNone/>
            </a:pPr>
            <a:r>
              <a:rPr lang="en-US" dirty="0">
                <a:cs typeface="Arial" panose="020B0604020202020204" pitchFamily="34" charset="0"/>
              </a:rPr>
              <a:t>Capacity Improvements</a:t>
            </a:r>
          </a:p>
          <a:p>
            <a:pPr marL="0" indent="0">
              <a:spcBef>
                <a:spcPts val="0"/>
              </a:spcBef>
              <a:buNone/>
            </a:pPr>
            <a:r>
              <a:rPr lang="en-US" dirty="0">
                <a:cs typeface="Arial" panose="020B0604020202020204" pitchFamily="34" charset="0"/>
              </a:rPr>
              <a:t>$ 76.6 Million (Programmed)</a:t>
            </a:r>
          </a:p>
          <a:p>
            <a:pPr marL="0" indent="0">
              <a:spcBef>
                <a:spcPts val="0"/>
              </a:spcBef>
              <a:buNone/>
            </a:pPr>
            <a:r>
              <a:rPr lang="en-US" dirty="0">
                <a:cs typeface="Arial" panose="020B0604020202020204" pitchFamily="34" charset="0"/>
              </a:rPr>
              <a:t>2025 - 2028</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Ongoing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pic>
        <p:nvPicPr>
          <p:cNvPr id="3" name="Picture 2" descr="Map&#10;&#10;Description automatically generated">
            <a:extLst>
              <a:ext uri="{FF2B5EF4-FFF2-40B4-BE49-F238E27FC236}">
                <a16:creationId xmlns:a16="http://schemas.microsoft.com/office/drawing/2014/main" id="{9360AE71-E8CC-FF6B-2EC1-DACEE4E8A6D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11335" y="1757013"/>
            <a:ext cx="8138160" cy="2004643"/>
          </a:xfrm>
          <a:prstGeom prst="rect">
            <a:avLst/>
          </a:prstGeom>
        </p:spPr>
      </p:pic>
      <p:pic>
        <p:nvPicPr>
          <p:cNvPr id="5" name="Picture 4" descr="Map&#10;&#10;Description automatically generated">
            <a:extLst>
              <a:ext uri="{FF2B5EF4-FFF2-40B4-BE49-F238E27FC236}">
                <a16:creationId xmlns:a16="http://schemas.microsoft.com/office/drawing/2014/main" id="{BAFFF3AC-AAC7-1CCC-7EC7-1F8547C82F3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11335" y="3967102"/>
            <a:ext cx="8138160" cy="2004643"/>
          </a:xfrm>
          <a:prstGeom prst="rect">
            <a:avLst/>
          </a:prstGeom>
        </p:spPr>
      </p:pic>
    </p:spTree>
    <p:extLst>
      <p:ext uri="{BB962C8B-B14F-4D97-AF65-F5344CB8AC3E}">
        <p14:creationId xmlns:p14="http://schemas.microsoft.com/office/powerpoint/2010/main" val="237879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EBBC2-8E71-2897-FB61-8833C57A5D0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416" y="1704041"/>
            <a:ext cx="9144000" cy="4799341"/>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3" y="711049"/>
            <a:ext cx="6041877" cy="904106"/>
          </a:xfrm>
          <a:prstGeom prst="rect">
            <a:avLst/>
          </a:prstGeom>
        </p:spPr>
        <p:txBody>
          <a:bodyPr numCol="2">
            <a:noAutofit/>
          </a:bodyPr>
          <a:lstStyle/>
          <a:p>
            <a:pPr marL="0" indent="0">
              <a:spcBef>
                <a:spcPts val="0"/>
              </a:spcBef>
              <a:buNone/>
            </a:pPr>
            <a:r>
              <a:rPr lang="en-US" b="1" dirty="0">
                <a:cs typeface="Arial" panose="020B0604020202020204" pitchFamily="34" charset="0"/>
              </a:rPr>
              <a:t>I-35 Capacity Improvements</a:t>
            </a:r>
          </a:p>
          <a:p>
            <a:pPr marL="0" indent="0">
              <a:spcBef>
                <a:spcPts val="0"/>
              </a:spcBef>
              <a:buNone/>
            </a:pPr>
            <a:r>
              <a:rPr lang="en-US" dirty="0">
                <a:cs typeface="Arial" panose="020B0604020202020204" pitchFamily="34" charset="0"/>
              </a:rPr>
              <a:t>Ankeny to Huxley</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$ 119.2 Million (Awarded)</a:t>
            </a:r>
          </a:p>
          <a:p>
            <a:pPr marL="0" indent="0">
              <a:spcBef>
                <a:spcPts val="0"/>
              </a:spcBef>
              <a:buNone/>
            </a:pPr>
            <a:r>
              <a:rPr lang="en-US" dirty="0">
                <a:cs typeface="Arial" panose="020B0604020202020204" pitchFamily="34" charset="0"/>
              </a:rPr>
              <a:t>$ 54.7 Million (Programmed)</a:t>
            </a:r>
          </a:p>
          <a:p>
            <a:pPr marL="0" indent="0">
              <a:spcBef>
                <a:spcPts val="0"/>
              </a:spcBef>
              <a:buNone/>
            </a:pPr>
            <a:r>
              <a:rPr lang="en-US" dirty="0">
                <a:cs typeface="Arial" panose="020B0604020202020204" pitchFamily="34" charset="0"/>
              </a:rPr>
              <a:t>2023-2027</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Ongoing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2768008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DEBBC2-8E71-2897-FB61-8833C57A5D0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8416" y="1704041"/>
            <a:ext cx="9144000" cy="4799341"/>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3" y="711049"/>
            <a:ext cx="6041877" cy="904106"/>
          </a:xfrm>
          <a:prstGeom prst="rect">
            <a:avLst/>
          </a:prstGeom>
        </p:spPr>
        <p:txBody>
          <a:bodyPr numCol="2">
            <a:noAutofit/>
          </a:bodyPr>
          <a:lstStyle/>
          <a:p>
            <a:pPr marL="0" indent="0">
              <a:spcBef>
                <a:spcPts val="0"/>
              </a:spcBef>
              <a:buNone/>
            </a:pPr>
            <a:r>
              <a:rPr lang="en-US" b="1" dirty="0">
                <a:cs typeface="Arial" panose="020B0604020202020204" pitchFamily="34" charset="0"/>
              </a:rPr>
              <a:t>I-35 Capacity Improvements</a:t>
            </a:r>
          </a:p>
          <a:p>
            <a:pPr marL="0" indent="0">
              <a:spcBef>
                <a:spcPts val="0"/>
              </a:spcBef>
              <a:buNone/>
            </a:pPr>
            <a:r>
              <a:rPr lang="en-US" dirty="0">
                <a:cs typeface="Arial" panose="020B0604020202020204" pitchFamily="34" charset="0"/>
              </a:rPr>
              <a:t>Ankeny to Huxley</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$ 119.2 Million (Awarded)</a:t>
            </a:r>
          </a:p>
          <a:p>
            <a:pPr marL="0" indent="0">
              <a:spcBef>
                <a:spcPts val="0"/>
              </a:spcBef>
              <a:buNone/>
            </a:pPr>
            <a:r>
              <a:rPr lang="en-US" dirty="0">
                <a:cs typeface="Arial" panose="020B0604020202020204" pitchFamily="34" charset="0"/>
              </a:rPr>
              <a:t>$ 54.7 Million (Programmed)</a:t>
            </a:r>
          </a:p>
          <a:p>
            <a:pPr marL="0" indent="0">
              <a:spcBef>
                <a:spcPts val="0"/>
              </a:spcBef>
              <a:buNone/>
            </a:pPr>
            <a:r>
              <a:rPr lang="en-US" dirty="0">
                <a:cs typeface="Arial" panose="020B0604020202020204" pitchFamily="34" charset="0"/>
              </a:rPr>
              <a:t>2023-2027</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Ongoing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pic>
        <p:nvPicPr>
          <p:cNvPr id="3" name="Picture 2">
            <a:extLst>
              <a:ext uri="{FF2B5EF4-FFF2-40B4-BE49-F238E27FC236}">
                <a16:creationId xmlns:a16="http://schemas.microsoft.com/office/drawing/2014/main" id="{5F6FCFB6-5CC3-851F-F74A-92BF0F8D7D93}"/>
              </a:ext>
            </a:extLst>
          </p:cNvPr>
          <p:cNvPicPr>
            <a:picLocks noChangeAspect="1"/>
          </p:cNvPicPr>
          <p:nvPr/>
        </p:nvPicPr>
        <p:blipFill rotWithShape="1">
          <a:blip r:embed="rId4"/>
          <a:srcRect l="978" t="20542" r="1569" b="11478"/>
          <a:stretch/>
        </p:blipFill>
        <p:spPr>
          <a:xfrm>
            <a:off x="594047" y="3458096"/>
            <a:ext cx="8125626" cy="147735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D6098C34-3F88-2A64-706E-9011B2B729F4}"/>
              </a:ext>
            </a:extLst>
          </p:cNvPr>
          <p:cNvPicPr>
            <a:picLocks noChangeAspect="1"/>
          </p:cNvPicPr>
          <p:nvPr/>
        </p:nvPicPr>
        <p:blipFill rotWithShape="1">
          <a:blip r:embed="rId5"/>
          <a:srcRect l="10417" t="20495" r="1568" b="11417"/>
          <a:stretch/>
        </p:blipFill>
        <p:spPr>
          <a:xfrm>
            <a:off x="896872" y="1823488"/>
            <a:ext cx="7350255" cy="1479705"/>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437C042E-E9A9-293B-574D-027B0321D71F}"/>
              </a:ext>
            </a:extLst>
          </p:cNvPr>
          <p:cNvPicPr>
            <a:picLocks noChangeAspect="1"/>
          </p:cNvPicPr>
          <p:nvPr/>
        </p:nvPicPr>
        <p:blipFill rotWithShape="1">
          <a:blip r:embed="rId6"/>
          <a:srcRect l="978" t="22593" r="978" b="11994"/>
          <a:stretch/>
        </p:blipFill>
        <p:spPr>
          <a:xfrm>
            <a:off x="537190" y="5090357"/>
            <a:ext cx="8239340" cy="142157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7652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8BD60-AC5F-1235-3197-FB9752AB823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89665" y="716183"/>
            <a:ext cx="4083776" cy="5564976"/>
          </a:xfrm>
          <a:prstGeom prst="rect">
            <a:avLst/>
          </a:prstGeom>
        </p:spPr>
      </p:pic>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149229" y="820267"/>
            <a:ext cx="3244404" cy="430667"/>
          </a:xfrm>
        </p:spPr>
        <p:txBody>
          <a:bodyPr/>
          <a:lstStyle/>
          <a:p>
            <a:r>
              <a:rPr lang="en-US" sz="2400" dirty="0"/>
              <a:t>Ongoing Projects</a:t>
            </a:r>
          </a:p>
        </p:txBody>
      </p:sp>
      <p:sp>
        <p:nvSpPr>
          <p:cNvPr id="14" name="TextBox 13">
            <a:extLst>
              <a:ext uri="{FF2B5EF4-FFF2-40B4-BE49-F238E27FC236}">
                <a16:creationId xmlns:a16="http://schemas.microsoft.com/office/drawing/2014/main" id="{660A45C8-9983-35E6-92FD-150E62A43D77}"/>
              </a:ext>
            </a:extLst>
          </p:cNvPr>
          <p:cNvSpPr txBox="1"/>
          <p:nvPr/>
        </p:nvSpPr>
        <p:spPr bwMode="auto">
          <a:xfrm>
            <a:off x="770558" y="2134283"/>
            <a:ext cx="3425480" cy="1661993"/>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PT Sans"/>
                <a:ea typeface="+mn-ea"/>
                <a:cs typeface="+mn-cs"/>
              </a:rPr>
              <a:t>I-35/80 &amp; US 6 (Hickman Road)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PT Sans"/>
                <a:ea typeface="+mn-ea"/>
                <a:cs typeface="+mn-cs"/>
              </a:rPr>
              <a:t>Interchange Reconstruction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PT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PT Sans"/>
                <a:ea typeface="+mn-ea"/>
                <a:cs typeface="Arial" panose="020B0604020202020204" pitchFamily="34" charset="0"/>
              </a:rPr>
              <a:t>From University Avenue to Douglas 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T Sans"/>
                <a:ea typeface="+mn-ea"/>
                <a:cs typeface="Arial" panose="020B0604020202020204" pitchFamily="34" charset="0"/>
              </a:rPr>
              <a:t>$ 87.4 Million (Awarded)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PT Sans"/>
                <a:cs typeface="Arial" panose="020B0604020202020204" pitchFamily="34" charset="0"/>
              </a:rPr>
              <a:t>$ 31.5 Million (Programmed)</a:t>
            </a:r>
            <a:endParaRPr kumimoji="0" lang="en-US" sz="1400" b="0" i="0" u="none" strike="noStrike" kern="1200" cap="none" spc="0" normalizeH="0" baseline="0" noProof="0" dirty="0">
              <a:ln>
                <a:noFill/>
              </a:ln>
              <a:solidFill>
                <a:prstClr val="black"/>
              </a:solidFill>
              <a:effectLst/>
              <a:uLnTx/>
              <a:uFillTx/>
              <a:latin typeface="PT Sans"/>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PT Sans"/>
              <a:ea typeface="+mn-ea"/>
              <a:cs typeface="Arial" panose="020B0604020202020204" pitchFamily="34" charset="0"/>
            </a:endParaRPr>
          </a:p>
        </p:txBody>
      </p:sp>
      <p:grpSp>
        <p:nvGrpSpPr>
          <p:cNvPr id="20" name="Group 19">
            <a:extLst>
              <a:ext uri="{FF2B5EF4-FFF2-40B4-BE49-F238E27FC236}">
                <a16:creationId xmlns:a16="http://schemas.microsoft.com/office/drawing/2014/main" id="{A9FCE2BF-2AF9-F8C5-407D-30016AA6B2F6}"/>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6382858" y="3789119"/>
            <a:ext cx="661793" cy="4869295"/>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436332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607B8C44-1F87-C94A-B5B3-DE7AF147109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34440" y="1757390"/>
            <a:ext cx="6995160" cy="4526280"/>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444817" y="711049"/>
            <a:ext cx="6331713" cy="904106"/>
          </a:xfrm>
          <a:prstGeom prst="rect">
            <a:avLst/>
          </a:prstGeom>
        </p:spPr>
        <p:txBody>
          <a:bodyPr numCol="2">
            <a:noAutofit/>
          </a:bodyPr>
          <a:lstStyle/>
          <a:p>
            <a:pPr marL="0" indent="0">
              <a:spcBef>
                <a:spcPts val="0"/>
              </a:spcBef>
              <a:buNone/>
            </a:pPr>
            <a:r>
              <a:rPr lang="en-US" b="1" dirty="0">
                <a:cs typeface="Arial" panose="020B0604020202020204" pitchFamily="34" charset="0"/>
              </a:rPr>
              <a:t>I-35/80/235 Southwest </a:t>
            </a:r>
            <a:r>
              <a:rPr lang="en-US" dirty="0">
                <a:cs typeface="Arial" panose="020B0604020202020204" pitchFamily="34" charset="0"/>
              </a:rPr>
              <a:t>Reconstruction</a:t>
            </a:r>
          </a:p>
          <a:p>
            <a:pPr marL="0" indent="0">
              <a:spcBef>
                <a:spcPts val="0"/>
              </a:spcBef>
              <a:buNone/>
            </a:pPr>
            <a:r>
              <a:rPr lang="en-US" dirty="0">
                <a:cs typeface="Arial" panose="020B0604020202020204" pitchFamily="34" charset="0"/>
              </a:rPr>
              <a:t>$ 114.4 Million (Programmed*)</a:t>
            </a:r>
          </a:p>
          <a:p>
            <a:pPr marL="0" indent="0">
              <a:spcBef>
                <a:spcPts val="0"/>
              </a:spcBef>
              <a:buNone/>
            </a:pPr>
            <a:r>
              <a:rPr lang="en-US" dirty="0">
                <a:cs typeface="Arial" panose="020B0604020202020204" pitchFamily="34" charset="0"/>
              </a:rPr>
              <a:t>2027 - 2029</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TextBox 2">
            <a:extLst>
              <a:ext uri="{FF2B5EF4-FFF2-40B4-BE49-F238E27FC236}">
                <a16:creationId xmlns:a16="http://schemas.microsoft.com/office/drawing/2014/main" id="{A5965C93-C301-5718-DEF9-64831D4BFAA9}"/>
              </a:ext>
            </a:extLst>
          </p:cNvPr>
          <p:cNvSpPr txBox="1"/>
          <p:nvPr/>
        </p:nvSpPr>
        <p:spPr>
          <a:xfrm>
            <a:off x="6477802" y="6511928"/>
            <a:ext cx="1617044" cy="276999"/>
          </a:xfrm>
          <a:prstGeom prst="rect">
            <a:avLst/>
          </a:prstGeom>
          <a:noFill/>
        </p:spPr>
        <p:txBody>
          <a:bodyPr wrap="square" rtlCol="0">
            <a:spAutoFit/>
          </a:bodyPr>
          <a:lstStyle/>
          <a:p>
            <a:r>
              <a:rPr lang="en-US" sz="1200" i="1" dirty="0">
                <a:solidFill>
                  <a:schemeClr val="bg1"/>
                </a:solidFill>
              </a:rPr>
              <a:t>*Under programmed</a:t>
            </a:r>
          </a:p>
        </p:txBody>
      </p:sp>
    </p:spTree>
    <p:extLst>
      <p:ext uri="{BB962C8B-B14F-4D97-AF65-F5344CB8AC3E}">
        <p14:creationId xmlns:p14="http://schemas.microsoft.com/office/powerpoint/2010/main" val="967990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2C1A84-35B4-B122-7E56-E8B028441143}"/>
              </a:ext>
            </a:extLst>
          </p:cNvPr>
          <p:cNvPicPr>
            <a:picLocks noChangeAspect="1"/>
          </p:cNvPicPr>
          <p:nvPr/>
        </p:nvPicPr>
        <p:blipFill rotWithShape="1">
          <a:blip r:embed="rId3"/>
          <a:srcRect l="12210" t="35524" r="34224" b="12989"/>
          <a:stretch/>
        </p:blipFill>
        <p:spPr>
          <a:xfrm>
            <a:off x="420387" y="1689613"/>
            <a:ext cx="8303225" cy="4281469"/>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290208" y="632166"/>
            <a:ext cx="2615013"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I-80 at IA 21 in Poweshiek County</a:t>
            </a:r>
          </a:p>
          <a:p>
            <a:pPr marL="0" indent="0">
              <a:spcBef>
                <a:spcPts val="0"/>
              </a:spcBef>
              <a:buNone/>
              <a:tabLst>
                <a:tab pos="2854325" algn="l"/>
              </a:tabLst>
            </a:pPr>
            <a:r>
              <a:rPr lang="en-US" sz="1600" dirty="0">
                <a:cs typeface="Arial" panose="020B0604020202020204" pitchFamily="34" charset="0"/>
              </a:rPr>
              <a:t>Interchange Reconstruction</a:t>
            </a:r>
          </a:p>
          <a:p>
            <a:pPr marL="0" indent="0">
              <a:spcBef>
                <a:spcPts val="0"/>
              </a:spcBef>
              <a:buNone/>
            </a:pPr>
            <a:endParaRPr lang="en-US" sz="1600" dirty="0">
              <a:cs typeface="Arial" panose="020B0604020202020204" pitchFamily="34" charset="0"/>
            </a:endParaRPr>
          </a:p>
          <a:p>
            <a:pPr marL="0" indent="0">
              <a:spcBef>
                <a:spcPts val="0"/>
              </a:spcBef>
              <a:buNone/>
            </a:pPr>
            <a:endParaRPr lang="en-US" sz="1600" dirty="0">
              <a:cs typeface="Arial" panose="020B0604020202020204" pitchFamily="34" charset="0"/>
            </a:endParaRP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4845465" y="632166"/>
            <a:ext cx="3982341"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2026 Grade/Bridge $8 Million </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2027 Pave/Signs/Lighting $8.8 Million</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2028 Grade/Pave/Bridge $20 Million </a:t>
            </a:r>
          </a:p>
          <a:p>
            <a:pPr marL="0" indent="0">
              <a:spcBef>
                <a:spcPts val="0"/>
              </a:spcBef>
              <a:buNone/>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(Programmed)</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8055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590726" y="619439"/>
            <a:ext cx="2615013"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I-80 at US 63 in Poweshiek County</a:t>
            </a:r>
          </a:p>
          <a:p>
            <a:pPr marL="0" indent="0">
              <a:spcBef>
                <a:spcPts val="0"/>
              </a:spcBef>
              <a:buNone/>
              <a:tabLst>
                <a:tab pos="2854325" algn="l"/>
              </a:tabLst>
            </a:pPr>
            <a:r>
              <a:rPr lang="en-US" sz="1600" dirty="0">
                <a:cs typeface="Arial" panose="020B0604020202020204" pitchFamily="34" charset="0"/>
              </a:rPr>
              <a:t>Interchange Reconstruction</a:t>
            </a:r>
          </a:p>
          <a:p>
            <a:pPr marL="0" indent="0">
              <a:spcBef>
                <a:spcPts val="0"/>
              </a:spcBef>
              <a:buNone/>
            </a:pPr>
            <a:endParaRPr lang="en-US" sz="1600" dirty="0">
              <a:cs typeface="Arial" panose="020B0604020202020204" pitchFamily="34" charset="0"/>
            </a:endParaRPr>
          </a:p>
          <a:p>
            <a:pPr marL="0" indent="0">
              <a:spcBef>
                <a:spcPts val="0"/>
              </a:spcBef>
              <a:buNone/>
            </a:pPr>
            <a:endParaRPr lang="en-US" sz="1600" dirty="0">
              <a:cs typeface="Arial" panose="020B0604020202020204" pitchFamily="34" charset="0"/>
            </a:endParaRP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2029 ROW $636,000 </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2029 New Bridge $14 Million</a:t>
            </a:r>
          </a:p>
          <a:p>
            <a:pPr marL="0" indent="0">
              <a:spcBef>
                <a:spcPts val="0"/>
              </a:spcBef>
              <a:buNone/>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(Programmed)</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DF4EEFF7-050E-1554-6EE0-FCE9EBFA8619}"/>
              </a:ext>
            </a:extLst>
          </p:cNvPr>
          <p:cNvPicPr>
            <a:picLocks noChangeAspect="1"/>
          </p:cNvPicPr>
          <p:nvPr/>
        </p:nvPicPr>
        <p:blipFill>
          <a:blip r:embed="rId3"/>
          <a:stretch>
            <a:fillRect/>
          </a:stretch>
        </p:blipFill>
        <p:spPr>
          <a:xfrm>
            <a:off x="593911" y="2834255"/>
            <a:ext cx="7973008" cy="2154867"/>
          </a:xfrm>
          <a:prstGeom prst="rect">
            <a:avLst/>
          </a:prstGeom>
        </p:spPr>
      </p:pic>
      <p:pic>
        <p:nvPicPr>
          <p:cNvPr id="10" name="Picture 9">
            <a:extLst>
              <a:ext uri="{FF2B5EF4-FFF2-40B4-BE49-F238E27FC236}">
                <a16:creationId xmlns:a16="http://schemas.microsoft.com/office/drawing/2014/main" id="{C30D3F3E-48B3-E4F4-78F6-442C8501436B}"/>
              </a:ext>
            </a:extLst>
          </p:cNvPr>
          <p:cNvPicPr>
            <a:picLocks noChangeAspect="1"/>
          </p:cNvPicPr>
          <p:nvPr/>
        </p:nvPicPr>
        <p:blipFill>
          <a:blip r:embed="rId4"/>
          <a:stretch>
            <a:fillRect/>
          </a:stretch>
        </p:blipFill>
        <p:spPr>
          <a:xfrm>
            <a:off x="8009423" y="3742343"/>
            <a:ext cx="338690" cy="338690"/>
          </a:xfrm>
          <a:prstGeom prst="rect">
            <a:avLst/>
          </a:prstGeom>
        </p:spPr>
      </p:pic>
      <p:pic>
        <p:nvPicPr>
          <p:cNvPr id="11" name="Picture 10">
            <a:extLst>
              <a:ext uri="{FF2B5EF4-FFF2-40B4-BE49-F238E27FC236}">
                <a16:creationId xmlns:a16="http://schemas.microsoft.com/office/drawing/2014/main" id="{FB1E8760-1680-7644-C2D7-1B43C493DDEC}"/>
              </a:ext>
            </a:extLst>
          </p:cNvPr>
          <p:cNvPicPr>
            <a:picLocks noChangeAspect="1"/>
          </p:cNvPicPr>
          <p:nvPr/>
        </p:nvPicPr>
        <p:blipFill>
          <a:blip r:embed="rId5"/>
          <a:stretch>
            <a:fillRect/>
          </a:stretch>
        </p:blipFill>
        <p:spPr>
          <a:xfrm>
            <a:off x="4266404" y="3063303"/>
            <a:ext cx="305596" cy="305596"/>
          </a:xfrm>
          <a:prstGeom prst="rect">
            <a:avLst/>
          </a:prstGeom>
        </p:spPr>
      </p:pic>
    </p:spTree>
    <p:extLst>
      <p:ext uri="{BB962C8B-B14F-4D97-AF65-F5344CB8AC3E}">
        <p14:creationId xmlns:p14="http://schemas.microsoft.com/office/powerpoint/2010/main" val="3669923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63871F66-83A1-3BA4-183E-E027AAD9DEF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27742" y="1439538"/>
            <a:ext cx="7761878" cy="5063598"/>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3" y="640713"/>
            <a:ext cx="6041877" cy="904106"/>
          </a:xfrm>
          <a:prstGeom prst="rect">
            <a:avLst/>
          </a:prstGeom>
        </p:spPr>
        <p:txBody>
          <a:bodyPr numCol="2">
            <a:noAutofit/>
          </a:bodyPr>
          <a:lstStyle/>
          <a:p>
            <a:pPr marL="0" indent="0">
              <a:spcBef>
                <a:spcPts val="0"/>
              </a:spcBef>
              <a:buNone/>
            </a:pPr>
            <a:r>
              <a:rPr lang="en-US" sz="1600" b="1" dirty="0">
                <a:cs typeface="Arial" panose="020B0604020202020204" pitchFamily="34" charset="0"/>
              </a:rPr>
              <a:t>US 69 &amp; Maury Street </a:t>
            </a:r>
          </a:p>
          <a:p>
            <a:pPr marL="0" indent="0">
              <a:spcBef>
                <a:spcPts val="0"/>
              </a:spcBef>
              <a:buNone/>
            </a:pPr>
            <a:r>
              <a:rPr lang="en-US" sz="1600" dirty="0">
                <a:cs typeface="Arial" panose="020B0604020202020204" pitchFamily="34" charset="0"/>
              </a:rPr>
              <a:t>Intersection Reconstruction</a:t>
            </a:r>
          </a:p>
          <a:p>
            <a:pPr marL="0" indent="0">
              <a:spcBef>
                <a:spcPts val="0"/>
              </a:spcBef>
              <a:buNone/>
            </a:pPr>
            <a:r>
              <a:rPr lang="en-US" sz="1600" dirty="0">
                <a:cs typeface="Arial" panose="020B0604020202020204" pitchFamily="34" charset="0"/>
              </a:rPr>
              <a:t>Bridge Replacement</a:t>
            </a:r>
          </a:p>
          <a:p>
            <a:pPr marL="0" indent="0">
              <a:spcBef>
                <a:spcPts val="0"/>
              </a:spcBef>
              <a:buNone/>
            </a:pPr>
            <a:r>
              <a:rPr lang="en-US" sz="1600" dirty="0">
                <a:cs typeface="Arial" panose="020B0604020202020204" pitchFamily="34" charset="0"/>
              </a:rPr>
              <a:t>Road  $1.8 Million (Programmed)</a:t>
            </a:r>
          </a:p>
          <a:p>
            <a:pPr marL="0" indent="0">
              <a:spcBef>
                <a:spcPts val="0"/>
              </a:spcBef>
              <a:buNone/>
            </a:pPr>
            <a:r>
              <a:rPr lang="en-US" sz="1600" dirty="0">
                <a:cs typeface="Arial" panose="020B0604020202020204" pitchFamily="34" charset="0"/>
              </a:rPr>
              <a:t>Bridge $21 Million (Programmed)</a:t>
            </a:r>
          </a:p>
          <a:p>
            <a:pPr marL="0" indent="0">
              <a:spcBef>
                <a:spcPts val="0"/>
              </a:spcBef>
              <a:buNone/>
            </a:pPr>
            <a:r>
              <a:rPr lang="en-US" sz="1600" dirty="0">
                <a:cs typeface="Arial" panose="020B0604020202020204" pitchFamily="34" charset="0"/>
              </a:rPr>
              <a:t>2027</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4074576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A21900B-5D9F-B990-4C69-FA832E858CE8}"/>
              </a:ext>
            </a:extLst>
          </p:cNvPr>
          <p:cNvPicPr>
            <a:picLocks noChangeAspect="1"/>
          </p:cNvPicPr>
          <p:nvPr/>
        </p:nvPicPr>
        <p:blipFill>
          <a:blip r:embed="rId3"/>
          <a:stretch>
            <a:fillRect/>
          </a:stretch>
        </p:blipFill>
        <p:spPr>
          <a:xfrm>
            <a:off x="491419" y="1314450"/>
            <a:ext cx="8035361" cy="4674945"/>
          </a:xfrm>
          <a:prstGeom prst="rect">
            <a:avLst/>
          </a:prstGeom>
        </p:spPr>
      </p:pic>
      <p:sp>
        <p:nvSpPr>
          <p:cNvPr id="2" name="Rectangle 1">
            <a:extLst>
              <a:ext uri="{FF2B5EF4-FFF2-40B4-BE49-F238E27FC236}">
                <a16:creationId xmlns:a16="http://schemas.microsoft.com/office/drawing/2014/main" id="{C2AFC4F5-6D91-C5C3-0E4F-B3138CD6399F}"/>
              </a:ext>
            </a:extLst>
          </p:cNvPr>
          <p:cNvSpPr/>
          <p:nvPr/>
        </p:nvSpPr>
        <p:spPr>
          <a:xfrm>
            <a:off x="4202356" y="4366783"/>
            <a:ext cx="4296186" cy="1336787"/>
          </a:xfrm>
          <a:custGeom>
            <a:avLst/>
            <a:gdLst>
              <a:gd name="connsiteX0" fmla="*/ 0 w 4366260"/>
              <a:gd name="connsiteY0" fmla="*/ 0 h 1348740"/>
              <a:gd name="connsiteX1" fmla="*/ 4366260 w 4366260"/>
              <a:gd name="connsiteY1" fmla="*/ 0 h 1348740"/>
              <a:gd name="connsiteX2" fmla="*/ 4366260 w 4366260"/>
              <a:gd name="connsiteY2" fmla="*/ 1348740 h 1348740"/>
              <a:gd name="connsiteX3" fmla="*/ 0 w 4366260"/>
              <a:gd name="connsiteY3" fmla="*/ 1348740 h 1348740"/>
              <a:gd name="connsiteX4" fmla="*/ 0 w 4366260"/>
              <a:gd name="connsiteY4" fmla="*/ 0 h 1348740"/>
              <a:gd name="connsiteX0" fmla="*/ 0 w 4366260"/>
              <a:gd name="connsiteY0" fmla="*/ 0 h 1348740"/>
              <a:gd name="connsiteX1" fmla="*/ 4366260 w 4366260"/>
              <a:gd name="connsiteY1" fmla="*/ 0 h 1348740"/>
              <a:gd name="connsiteX2" fmla="*/ 4366260 w 4366260"/>
              <a:gd name="connsiteY2" fmla="*/ 1348740 h 1348740"/>
              <a:gd name="connsiteX3" fmla="*/ 0 w 4366260"/>
              <a:gd name="connsiteY3" fmla="*/ 1348740 h 1348740"/>
              <a:gd name="connsiteX4" fmla="*/ 0 w 4366260"/>
              <a:gd name="connsiteY4" fmla="*/ 1097280 h 1348740"/>
              <a:gd name="connsiteX5" fmla="*/ 0 w 4366260"/>
              <a:gd name="connsiteY5" fmla="*/ 0 h 1348740"/>
              <a:gd name="connsiteX0" fmla="*/ 0 w 4366260"/>
              <a:gd name="connsiteY0" fmla="*/ 0 h 1348740"/>
              <a:gd name="connsiteX1" fmla="*/ 4366260 w 4366260"/>
              <a:gd name="connsiteY1" fmla="*/ 0 h 1348740"/>
              <a:gd name="connsiteX2" fmla="*/ 4366260 w 4366260"/>
              <a:gd name="connsiteY2" fmla="*/ 1348740 h 1348740"/>
              <a:gd name="connsiteX3" fmla="*/ 0 w 4366260"/>
              <a:gd name="connsiteY3" fmla="*/ 1348740 h 1348740"/>
              <a:gd name="connsiteX4" fmla="*/ 6040 w 4366260"/>
              <a:gd name="connsiteY4" fmla="*/ 989703 h 1348740"/>
              <a:gd name="connsiteX5" fmla="*/ 0 w 4366260"/>
              <a:gd name="connsiteY5" fmla="*/ 0 h 1348740"/>
              <a:gd name="connsiteX0" fmla="*/ 0 w 4366260"/>
              <a:gd name="connsiteY0" fmla="*/ 0 h 1348740"/>
              <a:gd name="connsiteX1" fmla="*/ 4366260 w 4366260"/>
              <a:gd name="connsiteY1" fmla="*/ 0 h 1348740"/>
              <a:gd name="connsiteX2" fmla="*/ 4366260 w 4366260"/>
              <a:gd name="connsiteY2" fmla="*/ 1348740 h 1348740"/>
              <a:gd name="connsiteX3" fmla="*/ 151009 w 4366260"/>
              <a:gd name="connsiteY3" fmla="*/ 1342763 h 1348740"/>
              <a:gd name="connsiteX4" fmla="*/ 6040 w 4366260"/>
              <a:gd name="connsiteY4" fmla="*/ 989703 h 1348740"/>
              <a:gd name="connsiteX5" fmla="*/ 0 w 4366260"/>
              <a:gd name="connsiteY5" fmla="*/ 0 h 1348740"/>
              <a:gd name="connsiteX0" fmla="*/ 0 w 4366260"/>
              <a:gd name="connsiteY0" fmla="*/ 0 h 1348740"/>
              <a:gd name="connsiteX1" fmla="*/ 4366260 w 4366260"/>
              <a:gd name="connsiteY1" fmla="*/ 0 h 1348740"/>
              <a:gd name="connsiteX2" fmla="*/ 4366260 w 4366260"/>
              <a:gd name="connsiteY2" fmla="*/ 1348740 h 1348740"/>
              <a:gd name="connsiteX3" fmla="*/ 151009 w 4366260"/>
              <a:gd name="connsiteY3" fmla="*/ 1342763 h 1348740"/>
              <a:gd name="connsiteX4" fmla="*/ 53457 w 4366260"/>
              <a:gd name="connsiteY4" fmla="*/ 1131570 h 1348740"/>
              <a:gd name="connsiteX5" fmla="*/ 6040 w 4366260"/>
              <a:gd name="connsiteY5" fmla="*/ 989703 h 1348740"/>
              <a:gd name="connsiteX6" fmla="*/ 0 w 4366260"/>
              <a:gd name="connsiteY6" fmla="*/ 0 h 1348740"/>
              <a:gd name="connsiteX0" fmla="*/ 0 w 4366260"/>
              <a:gd name="connsiteY0" fmla="*/ 0 h 1348740"/>
              <a:gd name="connsiteX1" fmla="*/ 4366260 w 4366260"/>
              <a:gd name="connsiteY1" fmla="*/ 0 h 1348740"/>
              <a:gd name="connsiteX2" fmla="*/ 4366260 w 4366260"/>
              <a:gd name="connsiteY2" fmla="*/ 1348740 h 1348740"/>
              <a:gd name="connsiteX3" fmla="*/ 151009 w 4366260"/>
              <a:gd name="connsiteY3" fmla="*/ 1342763 h 1348740"/>
              <a:gd name="connsiteX4" fmla="*/ 156143 w 4366260"/>
              <a:gd name="connsiteY4" fmla="*/ 994111 h 1348740"/>
              <a:gd name="connsiteX5" fmla="*/ 6040 w 4366260"/>
              <a:gd name="connsiteY5" fmla="*/ 989703 h 1348740"/>
              <a:gd name="connsiteX6" fmla="*/ 0 w 4366260"/>
              <a:gd name="connsiteY6" fmla="*/ 0 h 1348740"/>
              <a:gd name="connsiteX0" fmla="*/ 0 w 4366260"/>
              <a:gd name="connsiteY0" fmla="*/ 0 h 1348740"/>
              <a:gd name="connsiteX1" fmla="*/ 4366260 w 4366260"/>
              <a:gd name="connsiteY1" fmla="*/ 0 h 1348740"/>
              <a:gd name="connsiteX2" fmla="*/ 4366260 w 4366260"/>
              <a:gd name="connsiteY2" fmla="*/ 1348740 h 1348740"/>
              <a:gd name="connsiteX3" fmla="*/ 151009 w 4366260"/>
              <a:gd name="connsiteY3" fmla="*/ 1342763 h 1348740"/>
              <a:gd name="connsiteX4" fmla="*/ 156143 w 4366260"/>
              <a:gd name="connsiteY4" fmla="*/ 994111 h 1348740"/>
              <a:gd name="connsiteX5" fmla="*/ 54363 w 4366260"/>
              <a:gd name="connsiteY5" fmla="*/ 1001656 h 1348740"/>
              <a:gd name="connsiteX6" fmla="*/ 0 w 4366260"/>
              <a:gd name="connsiteY6" fmla="*/ 0 h 1348740"/>
              <a:gd name="connsiteX0" fmla="*/ 0 w 4323978"/>
              <a:gd name="connsiteY0" fmla="*/ 0 h 1354716"/>
              <a:gd name="connsiteX1" fmla="*/ 4323978 w 4323978"/>
              <a:gd name="connsiteY1" fmla="*/ 5976 h 1354716"/>
              <a:gd name="connsiteX2" fmla="*/ 4323978 w 4323978"/>
              <a:gd name="connsiteY2" fmla="*/ 1354716 h 1354716"/>
              <a:gd name="connsiteX3" fmla="*/ 108727 w 4323978"/>
              <a:gd name="connsiteY3" fmla="*/ 1348739 h 1354716"/>
              <a:gd name="connsiteX4" fmla="*/ 113861 w 4323978"/>
              <a:gd name="connsiteY4" fmla="*/ 1000087 h 1354716"/>
              <a:gd name="connsiteX5" fmla="*/ 12081 w 4323978"/>
              <a:gd name="connsiteY5" fmla="*/ 1007632 h 1354716"/>
              <a:gd name="connsiteX6" fmla="*/ 0 w 4323978"/>
              <a:gd name="connsiteY6" fmla="*/ 0 h 1354716"/>
              <a:gd name="connsiteX0" fmla="*/ 0 w 4323978"/>
              <a:gd name="connsiteY0" fmla="*/ 59765 h 1348740"/>
              <a:gd name="connsiteX1" fmla="*/ 4323978 w 4323978"/>
              <a:gd name="connsiteY1" fmla="*/ 0 h 1348740"/>
              <a:gd name="connsiteX2" fmla="*/ 4323978 w 4323978"/>
              <a:gd name="connsiteY2" fmla="*/ 1348740 h 1348740"/>
              <a:gd name="connsiteX3" fmla="*/ 108727 w 4323978"/>
              <a:gd name="connsiteY3" fmla="*/ 1342763 h 1348740"/>
              <a:gd name="connsiteX4" fmla="*/ 113861 w 4323978"/>
              <a:gd name="connsiteY4" fmla="*/ 994111 h 1348740"/>
              <a:gd name="connsiteX5" fmla="*/ 12081 w 4323978"/>
              <a:gd name="connsiteY5" fmla="*/ 1001656 h 1348740"/>
              <a:gd name="connsiteX6" fmla="*/ 0 w 4323978"/>
              <a:gd name="connsiteY6" fmla="*/ 59765 h 1348740"/>
              <a:gd name="connsiteX0" fmla="*/ 0 w 4342099"/>
              <a:gd name="connsiteY0" fmla="*/ 47812 h 1336787"/>
              <a:gd name="connsiteX1" fmla="*/ 4342099 w 4342099"/>
              <a:gd name="connsiteY1" fmla="*/ 0 h 1336787"/>
              <a:gd name="connsiteX2" fmla="*/ 4323978 w 4342099"/>
              <a:gd name="connsiteY2" fmla="*/ 1336787 h 1336787"/>
              <a:gd name="connsiteX3" fmla="*/ 108727 w 4342099"/>
              <a:gd name="connsiteY3" fmla="*/ 1330810 h 1336787"/>
              <a:gd name="connsiteX4" fmla="*/ 113861 w 4342099"/>
              <a:gd name="connsiteY4" fmla="*/ 982158 h 1336787"/>
              <a:gd name="connsiteX5" fmla="*/ 12081 w 4342099"/>
              <a:gd name="connsiteY5" fmla="*/ 989703 h 1336787"/>
              <a:gd name="connsiteX6" fmla="*/ 0 w 4342099"/>
              <a:gd name="connsiteY6" fmla="*/ 47812 h 1336787"/>
              <a:gd name="connsiteX0" fmla="*/ 0 w 4342099"/>
              <a:gd name="connsiteY0" fmla="*/ 11953 h 1336787"/>
              <a:gd name="connsiteX1" fmla="*/ 4342099 w 4342099"/>
              <a:gd name="connsiteY1" fmla="*/ 0 h 1336787"/>
              <a:gd name="connsiteX2" fmla="*/ 4323978 w 4342099"/>
              <a:gd name="connsiteY2" fmla="*/ 1336787 h 1336787"/>
              <a:gd name="connsiteX3" fmla="*/ 108727 w 4342099"/>
              <a:gd name="connsiteY3" fmla="*/ 1330810 h 1336787"/>
              <a:gd name="connsiteX4" fmla="*/ 113861 w 4342099"/>
              <a:gd name="connsiteY4" fmla="*/ 982158 h 1336787"/>
              <a:gd name="connsiteX5" fmla="*/ 12081 w 4342099"/>
              <a:gd name="connsiteY5" fmla="*/ 989703 h 1336787"/>
              <a:gd name="connsiteX6" fmla="*/ 0 w 4342099"/>
              <a:gd name="connsiteY6" fmla="*/ 11953 h 133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2099" h="1336787">
                <a:moveTo>
                  <a:pt x="0" y="11953"/>
                </a:moveTo>
                <a:lnTo>
                  <a:pt x="4342099" y="0"/>
                </a:lnTo>
                <a:lnTo>
                  <a:pt x="4323978" y="1336787"/>
                </a:lnTo>
                <a:lnTo>
                  <a:pt x="108727" y="1330810"/>
                </a:lnTo>
                <a:cubicBezTo>
                  <a:pt x="110438" y="1214593"/>
                  <a:pt x="112150" y="1098375"/>
                  <a:pt x="113861" y="982158"/>
                </a:cubicBezTo>
                <a:lnTo>
                  <a:pt x="12081" y="989703"/>
                </a:lnTo>
                <a:cubicBezTo>
                  <a:pt x="10068" y="659802"/>
                  <a:pt x="2013" y="341854"/>
                  <a:pt x="0" y="11953"/>
                </a:cubicBezTo>
                <a:close/>
              </a:path>
            </a:pathLst>
          </a:custGeom>
          <a:noFill/>
          <a:ln w="76200">
            <a:solidFill>
              <a:srgbClr val="C6D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8D7F08F-DD58-4E9B-A705-6560672E54C6}"/>
              </a:ext>
            </a:extLst>
          </p:cNvPr>
          <p:cNvSpPr/>
          <p:nvPr/>
        </p:nvSpPr>
        <p:spPr>
          <a:xfrm>
            <a:off x="1894540" y="1350682"/>
            <a:ext cx="6602357" cy="3012142"/>
          </a:xfrm>
          <a:custGeom>
            <a:avLst/>
            <a:gdLst>
              <a:gd name="connsiteX0" fmla="*/ 0 w 6620286"/>
              <a:gd name="connsiteY0" fmla="*/ 0 h 2707342"/>
              <a:gd name="connsiteX1" fmla="*/ 6620286 w 6620286"/>
              <a:gd name="connsiteY1" fmla="*/ 0 h 2707342"/>
              <a:gd name="connsiteX2" fmla="*/ 6620286 w 6620286"/>
              <a:gd name="connsiteY2" fmla="*/ 2707342 h 2707342"/>
              <a:gd name="connsiteX3" fmla="*/ 0 w 6620286"/>
              <a:gd name="connsiteY3" fmla="*/ 2707342 h 2707342"/>
              <a:gd name="connsiteX4" fmla="*/ 0 w 6620286"/>
              <a:gd name="connsiteY4" fmla="*/ 0 h 2707342"/>
              <a:gd name="connsiteX0" fmla="*/ 0 w 6620286"/>
              <a:gd name="connsiteY0" fmla="*/ 0 h 2707342"/>
              <a:gd name="connsiteX1" fmla="*/ 6620286 w 6620286"/>
              <a:gd name="connsiteY1" fmla="*/ 0 h 2707342"/>
              <a:gd name="connsiteX2" fmla="*/ 6590404 w 6620286"/>
              <a:gd name="connsiteY2" fmla="*/ 2671483 h 2707342"/>
              <a:gd name="connsiteX3" fmla="*/ 0 w 6620286"/>
              <a:gd name="connsiteY3" fmla="*/ 2707342 h 2707342"/>
              <a:gd name="connsiteX4" fmla="*/ 0 w 6620286"/>
              <a:gd name="connsiteY4" fmla="*/ 0 h 2707342"/>
              <a:gd name="connsiteX0" fmla="*/ 0 w 6632239"/>
              <a:gd name="connsiteY0" fmla="*/ 1392518 h 2707342"/>
              <a:gd name="connsiteX1" fmla="*/ 6632239 w 6632239"/>
              <a:gd name="connsiteY1" fmla="*/ 0 h 2707342"/>
              <a:gd name="connsiteX2" fmla="*/ 6602357 w 6632239"/>
              <a:gd name="connsiteY2" fmla="*/ 2671483 h 2707342"/>
              <a:gd name="connsiteX3" fmla="*/ 11953 w 6632239"/>
              <a:gd name="connsiteY3" fmla="*/ 2707342 h 2707342"/>
              <a:gd name="connsiteX4" fmla="*/ 0 w 6632239"/>
              <a:gd name="connsiteY4" fmla="*/ 1392518 h 2707342"/>
              <a:gd name="connsiteX0" fmla="*/ 0 w 6632239"/>
              <a:gd name="connsiteY0" fmla="*/ 1374589 h 2707342"/>
              <a:gd name="connsiteX1" fmla="*/ 6632239 w 6632239"/>
              <a:gd name="connsiteY1" fmla="*/ 0 h 2707342"/>
              <a:gd name="connsiteX2" fmla="*/ 6602357 w 6632239"/>
              <a:gd name="connsiteY2" fmla="*/ 2671483 h 2707342"/>
              <a:gd name="connsiteX3" fmla="*/ 11953 w 6632239"/>
              <a:gd name="connsiteY3" fmla="*/ 2707342 h 2707342"/>
              <a:gd name="connsiteX4" fmla="*/ 0 w 6632239"/>
              <a:gd name="connsiteY4" fmla="*/ 1374589 h 2707342"/>
              <a:gd name="connsiteX0" fmla="*/ 0 w 6632239"/>
              <a:gd name="connsiteY0" fmla="*/ 1374589 h 2707342"/>
              <a:gd name="connsiteX1" fmla="*/ 262966 w 6632239"/>
              <a:gd name="connsiteY1" fmla="*/ 1320800 h 2707342"/>
              <a:gd name="connsiteX2" fmla="*/ 6632239 w 6632239"/>
              <a:gd name="connsiteY2" fmla="*/ 0 h 2707342"/>
              <a:gd name="connsiteX3" fmla="*/ 6602357 w 6632239"/>
              <a:gd name="connsiteY3" fmla="*/ 2671483 h 2707342"/>
              <a:gd name="connsiteX4" fmla="*/ 11953 w 6632239"/>
              <a:gd name="connsiteY4" fmla="*/ 2707342 h 2707342"/>
              <a:gd name="connsiteX5" fmla="*/ 0 w 6632239"/>
              <a:gd name="connsiteY5" fmla="*/ 1374589 h 2707342"/>
              <a:gd name="connsiteX0" fmla="*/ 0 w 6632239"/>
              <a:gd name="connsiteY0" fmla="*/ 1374589 h 2707342"/>
              <a:gd name="connsiteX1" fmla="*/ 663390 w 6632239"/>
              <a:gd name="connsiteY1" fmla="*/ 1386541 h 2707342"/>
              <a:gd name="connsiteX2" fmla="*/ 6632239 w 6632239"/>
              <a:gd name="connsiteY2" fmla="*/ 0 h 2707342"/>
              <a:gd name="connsiteX3" fmla="*/ 6602357 w 6632239"/>
              <a:gd name="connsiteY3" fmla="*/ 2671483 h 2707342"/>
              <a:gd name="connsiteX4" fmla="*/ 11953 w 6632239"/>
              <a:gd name="connsiteY4" fmla="*/ 2707342 h 2707342"/>
              <a:gd name="connsiteX5" fmla="*/ 0 w 6632239"/>
              <a:gd name="connsiteY5" fmla="*/ 1374589 h 2707342"/>
              <a:gd name="connsiteX0" fmla="*/ 0 w 6632239"/>
              <a:gd name="connsiteY0" fmla="*/ 1374589 h 2707342"/>
              <a:gd name="connsiteX1" fmla="*/ 663390 w 6632239"/>
              <a:gd name="connsiteY1" fmla="*/ 1386541 h 2707342"/>
              <a:gd name="connsiteX2" fmla="*/ 1243107 w 6632239"/>
              <a:gd name="connsiteY2" fmla="*/ 1237130 h 2707342"/>
              <a:gd name="connsiteX3" fmla="*/ 6632239 w 6632239"/>
              <a:gd name="connsiteY3" fmla="*/ 0 h 2707342"/>
              <a:gd name="connsiteX4" fmla="*/ 6602357 w 6632239"/>
              <a:gd name="connsiteY4" fmla="*/ 2671483 h 2707342"/>
              <a:gd name="connsiteX5" fmla="*/ 11953 w 6632239"/>
              <a:gd name="connsiteY5" fmla="*/ 2707342 h 2707342"/>
              <a:gd name="connsiteX6" fmla="*/ 0 w 6632239"/>
              <a:gd name="connsiteY6" fmla="*/ 1374589 h 2707342"/>
              <a:gd name="connsiteX0" fmla="*/ 0 w 6632239"/>
              <a:gd name="connsiteY0" fmla="*/ 1374589 h 2707342"/>
              <a:gd name="connsiteX1" fmla="*/ 663390 w 6632239"/>
              <a:gd name="connsiteY1" fmla="*/ 1386541 h 2707342"/>
              <a:gd name="connsiteX2" fmla="*/ 669365 w 6632239"/>
              <a:gd name="connsiteY2" fmla="*/ 364566 h 2707342"/>
              <a:gd name="connsiteX3" fmla="*/ 6632239 w 6632239"/>
              <a:gd name="connsiteY3" fmla="*/ 0 h 2707342"/>
              <a:gd name="connsiteX4" fmla="*/ 6602357 w 6632239"/>
              <a:gd name="connsiteY4" fmla="*/ 2671483 h 2707342"/>
              <a:gd name="connsiteX5" fmla="*/ 11953 w 6632239"/>
              <a:gd name="connsiteY5" fmla="*/ 2707342 h 2707342"/>
              <a:gd name="connsiteX6" fmla="*/ 0 w 6632239"/>
              <a:gd name="connsiteY6" fmla="*/ 1374589 h 2707342"/>
              <a:gd name="connsiteX0" fmla="*/ 0 w 6632239"/>
              <a:gd name="connsiteY0" fmla="*/ 1374589 h 2707342"/>
              <a:gd name="connsiteX1" fmla="*/ 663390 w 6632239"/>
              <a:gd name="connsiteY1" fmla="*/ 1386541 h 2707342"/>
              <a:gd name="connsiteX2" fmla="*/ 669365 w 6632239"/>
              <a:gd name="connsiteY2" fmla="*/ 364566 h 2707342"/>
              <a:gd name="connsiteX3" fmla="*/ 884519 w 6632239"/>
              <a:gd name="connsiteY3" fmla="*/ 340659 h 2707342"/>
              <a:gd name="connsiteX4" fmla="*/ 6632239 w 6632239"/>
              <a:gd name="connsiteY4" fmla="*/ 0 h 2707342"/>
              <a:gd name="connsiteX5" fmla="*/ 6602357 w 6632239"/>
              <a:gd name="connsiteY5" fmla="*/ 2671483 h 2707342"/>
              <a:gd name="connsiteX6" fmla="*/ 11953 w 6632239"/>
              <a:gd name="connsiteY6" fmla="*/ 2707342 h 2707342"/>
              <a:gd name="connsiteX7" fmla="*/ 0 w 6632239"/>
              <a:gd name="connsiteY7" fmla="*/ 1374589 h 2707342"/>
              <a:gd name="connsiteX0" fmla="*/ 0 w 6632239"/>
              <a:gd name="connsiteY0" fmla="*/ 1697318 h 3030071"/>
              <a:gd name="connsiteX1" fmla="*/ 663390 w 6632239"/>
              <a:gd name="connsiteY1" fmla="*/ 1709270 h 3030071"/>
              <a:gd name="connsiteX2" fmla="*/ 669365 w 6632239"/>
              <a:gd name="connsiteY2" fmla="*/ 687295 h 3030071"/>
              <a:gd name="connsiteX3" fmla="*/ 549836 w 6632239"/>
              <a:gd name="connsiteY3" fmla="*/ 0 h 3030071"/>
              <a:gd name="connsiteX4" fmla="*/ 6632239 w 6632239"/>
              <a:gd name="connsiteY4" fmla="*/ 322729 h 3030071"/>
              <a:gd name="connsiteX5" fmla="*/ 6602357 w 6632239"/>
              <a:gd name="connsiteY5" fmla="*/ 2994212 h 3030071"/>
              <a:gd name="connsiteX6" fmla="*/ 11953 w 6632239"/>
              <a:gd name="connsiteY6" fmla="*/ 3030071 h 3030071"/>
              <a:gd name="connsiteX7" fmla="*/ 0 w 6632239"/>
              <a:gd name="connsiteY7"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603625 w 6632239"/>
              <a:gd name="connsiteY3" fmla="*/ 316754 h 3030071"/>
              <a:gd name="connsiteX4" fmla="*/ 549836 w 6632239"/>
              <a:gd name="connsiteY4" fmla="*/ 0 h 3030071"/>
              <a:gd name="connsiteX5" fmla="*/ 6632239 w 6632239"/>
              <a:gd name="connsiteY5" fmla="*/ 322729 h 3030071"/>
              <a:gd name="connsiteX6" fmla="*/ 6602357 w 6632239"/>
              <a:gd name="connsiteY6" fmla="*/ 2994212 h 3030071"/>
              <a:gd name="connsiteX7" fmla="*/ 11953 w 6632239"/>
              <a:gd name="connsiteY7" fmla="*/ 3030071 h 3030071"/>
              <a:gd name="connsiteX8" fmla="*/ 0 w 6632239"/>
              <a:gd name="connsiteY8"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6632239 w 6632239"/>
              <a:gd name="connsiteY5" fmla="*/ 322729 h 3030071"/>
              <a:gd name="connsiteX6" fmla="*/ 6602357 w 6632239"/>
              <a:gd name="connsiteY6" fmla="*/ 2994212 h 3030071"/>
              <a:gd name="connsiteX7" fmla="*/ 11953 w 6632239"/>
              <a:gd name="connsiteY7" fmla="*/ 3030071 h 3030071"/>
              <a:gd name="connsiteX8" fmla="*/ 0 w 6632239"/>
              <a:gd name="connsiteY8"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2581836 w 6632239"/>
              <a:gd name="connsiteY5" fmla="*/ 107577 h 3030071"/>
              <a:gd name="connsiteX6" fmla="*/ 6632239 w 6632239"/>
              <a:gd name="connsiteY6" fmla="*/ 322729 h 3030071"/>
              <a:gd name="connsiteX7" fmla="*/ 6602357 w 6632239"/>
              <a:gd name="connsiteY7" fmla="*/ 2994212 h 3030071"/>
              <a:gd name="connsiteX8" fmla="*/ 11953 w 6632239"/>
              <a:gd name="connsiteY8" fmla="*/ 3030071 h 3030071"/>
              <a:gd name="connsiteX9" fmla="*/ 0 w 6632239"/>
              <a:gd name="connsiteY9"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1900519 w 6632239"/>
              <a:gd name="connsiteY5" fmla="*/ 346636 h 3030071"/>
              <a:gd name="connsiteX6" fmla="*/ 6632239 w 6632239"/>
              <a:gd name="connsiteY6" fmla="*/ 322729 h 3030071"/>
              <a:gd name="connsiteX7" fmla="*/ 6602357 w 6632239"/>
              <a:gd name="connsiteY7" fmla="*/ 2994212 h 3030071"/>
              <a:gd name="connsiteX8" fmla="*/ 11953 w 6632239"/>
              <a:gd name="connsiteY8" fmla="*/ 3030071 h 3030071"/>
              <a:gd name="connsiteX9" fmla="*/ 0 w 6632239"/>
              <a:gd name="connsiteY9"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1296895 w 6632239"/>
              <a:gd name="connsiteY5" fmla="*/ 191248 h 3030071"/>
              <a:gd name="connsiteX6" fmla="*/ 1900519 w 6632239"/>
              <a:gd name="connsiteY6" fmla="*/ 346636 h 3030071"/>
              <a:gd name="connsiteX7" fmla="*/ 6632239 w 6632239"/>
              <a:gd name="connsiteY7" fmla="*/ 322729 h 3030071"/>
              <a:gd name="connsiteX8" fmla="*/ 6602357 w 6632239"/>
              <a:gd name="connsiteY8" fmla="*/ 2994212 h 3030071"/>
              <a:gd name="connsiteX9" fmla="*/ 11953 w 6632239"/>
              <a:gd name="connsiteY9" fmla="*/ 3030071 h 3030071"/>
              <a:gd name="connsiteX10" fmla="*/ 0 w 6632239"/>
              <a:gd name="connsiteY10"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1870636 w 6632239"/>
              <a:gd name="connsiteY5" fmla="*/ 23907 h 3030071"/>
              <a:gd name="connsiteX6" fmla="*/ 1900519 w 6632239"/>
              <a:gd name="connsiteY6" fmla="*/ 346636 h 3030071"/>
              <a:gd name="connsiteX7" fmla="*/ 6632239 w 6632239"/>
              <a:gd name="connsiteY7" fmla="*/ 322729 h 3030071"/>
              <a:gd name="connsiteX8" fmla="*/ 6602357 w 6632239"/>
              <a:gd name="connsiteY8" fmla="*/ 2994212 h 3030071"/>
              <a:gd name="connsiteX9" fmla="*/ 11953 w 6632239"/>
              <a:gd name="connsiteY9" fmla="*/ 3030071 h 3030071"/>
              <a:gd name="connsiteX10" fmla="*/ 0 w 6632239"/>
              <a:gd name="connsiteY10" fmla="*/ 1697318 h 3030071"/>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70636 w 6632239"/>
              <a:gd name="connsiteY5" fmla="*/ 5978 h 3012142"/>
              <a:gd name="connsiteX6" fmla="*/ 1900519 w 6632239"/>
              <a:gd name="connsiteY6" fmla="*/ 328707 h 3012142"/>
              <a:gd name="connsiteX7" fmla="*/ 6632239 w 6632239"/>
              <a:gd name="connsiteY7" fmla="*/ 304800 h 3012142"/>
              <a:gd name="connsiteX8" fmla="*/ 6602357 w 6632239"/>
              <a:gd name="connsiteY8" fmla="*/ 2976283 h 3012142"/>
              <a:gd name="connsiteX9" fmla="*/ 11953 w 6632239"/>
              <a:gd name="connsiteY9" fmla="*/ 3012142 h 3012142"/>
              <a:gd name="connsiteX10" fmla="*/ 0 w 6632239"/>
              <a:gd name="connsiteY10"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900519 w 6632239"/>
              <a:gd name="connsiteY6" fmla="*/ 328707 h 3012142"/>
              <a:gd name="connsiteX7" fmla="*/ 6632239 w 6632239"/>
              <a:gd name="connsiteY7" fmla="*/ 304800 h 3012142"/>
              <a:gd name="connsiteX8" fmla="*/ 6602357 w 6632239"/>
              <a:gd name="connsiteY8" fmla="*/ 2976283 h 3012142"/>
              <a:gd name="connsiteX9" fmla="*/ 11953 w 6632239"/>
              <a:gd name="connsiteY9" fmla="*/ 3012142 h 3012142"/>
              <a:gd name="connsiteX10" fmla="*/ 0 w 6632239"/>
              <a:gd name="connsiteY10"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6632239 w 6632239"/>
              <a:gd name="connsiteY7" fmla="*/ 304800 h 3012142"/>
              <a:gd name="connsiteX8" fmla="*/ 6602357 w 6632239"/>
              <a:gd name="connsiteY8" fmla="*/ 2976283 h 3012142"/>
              <a:gd name="connsiteX9" fmla="*/ 11953 w 6632239"/>
              <a:gd name="connsiteY9" fmla="*/ 3012142 h 3012142"/>
              <a:gd name="connsiteX10" fmla="*/ 0 w 6632239"/>
              <a:gd name="connsiteY10"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6329084 w 6632239"/>
              <a:gd name="connsiteY7" fmla="*/ 298824 h 3012142"/>
              <a:gd name="connsiteX8" fmla="*/ 6632239 w 6632239"/>
              <a:gd name="connsiteY8" fmla="*/ 304800 h 3012142"/>
              <a:gd name="connsiteX9" fmla="*/ 6602357 w 6632239"/>
              <a:gd name="connsiteY9" fmla="*/ 2976283 h 3012142"/>
              <a:gd name="connsiteX10" fmla="*/ 11953 w 6632239"/>
              <a:gd name="connsiteY10" fmla="*/ 3012142 h 3012142"/>
              <a:gd name="connsiteX11" fmla="*/ 0 w 6632239"/>
              <a:gd name="connsiteY11"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5922684 w 6632239"/>
              <a:gd name="connsiteY7" fmla="*/ 1350683 h 3012142"/>
              <a:gd name="connsiteX8" fmla="*/ 6632239 w 6632239"/>
              <a:gd name="connsiteY8" fmla="*/ 304800 h 3012142"/>
              <a:gd name="connsiteX9" fmla="*/ 6602357 w 6632239"/>
              <a:gd name="connsiteY9" fmla="*/ 2976283 h 3012142"/>
              <a:gd name="connsiteX10" fmla="*/ 11953 w 6632239"/>
              <a:gd name="connsiteY10" fmla="*/ 3012142 h 3012142"/>
              <a:gd name="connsiteX11" fmla="*/ 0 w 6632239"/>
              <a:gd name="connsiteY11"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5331013 w 6632239"/>
              <a:gd name="connsiteY7" fmla="*/ 1183342 h 3012142"/>
              <a:gd name="connsiteX8" fmla="*/ 5922684 w 6632239"/>
              <a:gd name="connsiteY8" fmla="*/ 1350683 h 3012142"/>
              <a:gd name="connsiteX9" fmla="*/ 6632239 w 6632239"/>
              <a:gd name="connsiteY9" fmla="*/ 304800 h 3012142"/>
              <a:gd name="connsiteX10" fmla="*/ 6602357 w 6632239"/>
              <a:gd name="connsiteY10" fmla="*/ 2976283 h 3012142"/>
              <a:gd name="connsiteX11" fmla="*/ 11953 w 6632239"/>
              <a:gd name="connsiteY11" fmla="*/ 3012142 h 3012142"/>
              <a:gd name="connsiteX12" fmla="*/ 0 w 6632239"/>
              <a:gd name="connsiteY12"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5880849 w 6632239"/>
              <a:gd name="connsiteY7" fmla="*/ 322730 h 3012142"/>
              <a:gd name="connsiteX8" fmla="*/ 5922684 w 6632239"/>
              <a:gd name="connsiteY8" fmla="*/ 1350683 h 3012142"/>
              <a:gd name="connsiteX9" fmla="*/ 6632239 w 6632239"/>
              <a:gd name="connsiteY9" fmla="*/ 304800 h 3012142"/>
              <a:gd name="connsiteX10" fmla="*/ 6602357 w 6632239"/>
              <a:gd name="connsiteY10" fmla="*/ 2976283 h 3012142"/>
              <a:gd name="connsiteX11" fmla="*/ 11953 w 6632239"/>
              <a:gd name="connsiteY11" fmla="*/ 3012142 h 3012142"/>
              <a:gd name="connsiteX12" fmla="*/ 0 w 6632239"/>
              <a:gd name="connsiteY12"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76283 h 3012142"/>
              <a:gd name="connsiteX11" fmla="*/ 11953 w 6602357"/>
              <a:gd name="connsiteY11" fmla="*/ 3012142 h 3012142"/>
              <a:gd name="connsiteX12" fmla="*/ 0 w 6602357"/>
              <a:gd name="connsiteY12"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19133 h 3012142"/>
              <a:gd name="connsiteX11" fmla="*/ 11953 w 6602357"/>
              <a:gd name="connsiteY11" fmla="*/ 3012142 h 3012142"/>
              <a:gd name="connsiteX12" fmla="*/ 0 w 6602357"/>
              <a:gd name="connsiteY12"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11953 w 6602357"/>
              <a:gd name="connsiteY11" fmla="*/ 3012142 h 3012142"/>
              <a:gd name="connsiteX12" fmla="*/ 0 w 6602357"/>
              <a:gd name="connsiteY12"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1953560 w 6602357"/>
              <a:gd name="connsiteY11" fmla="*/ 2992718 h 3012142"/>
              <a:gd name="connsiteX12" fmla="*/ 11953 w 6602357"/>
              <a:gd name="connsiteY12" fmla="*/ 3012142 h 3012142"/>
              <a:gd name="connsiteX13" fmla="*/ 0 w 6602357"/>
              <a:gd name="connsiteY13"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2245660 w 6602357"/>
              <a:gd name="connsiteY11" fmla="*/ 2999068 h 3012142"/>
              <a:gd name="connsiteX12" fmla="*/ 11953 w 6602357"/>
              <a:gd name="connsiteY12" fmla="*/ 3012142 h 3012142"/>
              <a:gd name="connsiteX13" fmla="*/ 0 w 6602357"/>
              <a:gd name="connsiteY13"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3680760 w 6602357"/>
              <a:gd name="connsiteY11" fmla="*/ 2973668 h 3012142"/>
              <a:gd name="connsiteX12" fmla="*/ 2245660 w 6602357"/>
              <a:gd name="connsiteY12" fmla="*/ 2999068 h 3012142"/>
              <a:gd name="connsiteX13" fmla="*/ 11953 w 6602357"/>
              <a:gd name="connsiteY13" fmla="*/ 3012142 h 3012142"/>
              <a:gd name="connsiteX14" fmla="*/ 0 w 6602357"/>
              <a:gd name="connsiteY14"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2315510 w 6602357"/>
              <a:gd name="connsiteY11" fmla="*/ 2967318 h 3012142"/>
              <a:gd name="connsiteX12" fmla="*/ 2245660 w 6602357"/>
              <a:gd name="connsiteY12" fmla="*/ 2999068 h 3012142"/>
              <a:gd name="connsiteX13" fmla="*/ 11953 w 6602357"/>
              <a:gd name="connsiteY13" fmla="*/ 3012142 h 3012142"/>
              <a:gd name="connsiteX14" fmla="*/ 0 w 6602357"/>
              <a:gd name="connsiteY14" fmla="*/ 1679389 h 30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02357" h="3012142">
                <a:moveTo>
                  <a:pt x="0" y="1679389"/>
                </a:moveTo>
                <a:lnTo>
                  <a:pt x="663390" y="1691341"/>
                </a:lnTo>
                <a:cubicBezTo>
                  <a:pt x="665382" y="1350683"/>
                  <a:pt x="667373" y="1010024"/>
                  <a:pt x="669365" y="669366"/>
                </a:cubicBezTo>
                <a:lnTo>
                  <a:pt x="549837" y="675343"/>
                </a:lnTo>
                <a:cubicBezTo>
                  <a:pt x="549837" y="444252"/>
                  <a:pt x="549836" y="231091"/>
                  <a:pt x="549836" y="0"/>
                </a:cubicBezTo>
                <a:lnTo>
                  <a:pt x="1888566" y="5978"/>
                </a:lnTo>
                <a:lnTo>
                  <a:pt x="1870637" y="328707"/>
                </a:lnTo>
                <a:lnTo>
                  <a:pt x="5880849" y="322730"/>
                </a:lnTo>
                <a:lnTo>
                  <a:pt x="5922684" y="1350683"/>
                </a:lnTo>
                <a:lnTo>
                  <a:pt x="6596380" y="1344706"/>
                </a:lnTo>
                <a:cubicBezTo>
                  <a:pt x="6598372" y="1888565"/>
                  <a:pt x="6600365" y="2403849"/>
                  <a:pt x="6602357" y="2947708"/>
                </a:cubicBezTo>
                <a:lnTo>
                  <a:pt x="2315510" y="2967318"/>
                </a:lnTo>
                <a:lnTo>
                  <a:pt x="2245660" y="2999068"/>
                </a:lnTo>
                <a:lnTo>
                  <a:pt x="11953" y="3012142"/>
                </a:lnTo>
                <a:lnTo>
                  <a:pt x="0" y="1679389"/>
                </a:lnTo>
                <a:close/>
              </a:path>
            </a:pathLst>
          </a:custGeom>
          <a:noFill/>
          <a:ln w="76200">
            <a:solidFill>
              <a:srgbClr val="E0A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9D5760-8B9F-FD92-E280-0BA279E17BA3}"/>
              </a:ext>
            </a:extLst>
          </p:cNvPr>
          <p:cNvSpPr txBox="1"/>
          <p:nvPr/>
        </p:nvSpPr>
        <p:spPr>
          <a:xfrm>
            <a:off x="813133" y="2213492"/>
            <a:ext cx="1402417" cy="369332"/>
          </a:xfrm>
          <a:prstGeom prst="rect">
            <a:avLst/>
          </a:prstGeom>
          <a:solidFill>
            <a:srgbClr val="E0A624"/>
          </a:solidFill>
          <a:ln>
            <a:solidFill>
              <a:srgbClr val="E0A624"/>
            </a:solidFill>
          </a:ln>
        </p:spPr>
        <p:txBody>
          <a:bodyPr wrap="square" rtlCol="0">
            <a:spAutoFit/>
          </a:bodyPr>
          <a:lstStyle/>
          <a:p>
            <a:pPr algn="ctr"/>
            <a:r>
              <a:rPr lang="en-US" dirty="0"/>
              <a:t>North Area</a:t>
            </a:r>
          </a:p>
        </p:txBody>
      </p:sp>
      <p:sp>
        <p:nvSpPr>
          <p:cNvPr id="5" name="TextBox 4">
            <a:extLst>
              <a:ext uri="{FF2B5EF4-FFF2-40B4-BE49-F238E27FC236}">
                <a16:creationId xmlns:a16="http://schemas.microsoft.com/office/drawing/2014/main" id="{0581ADD7-888A-561F-40AD-772CD83AADB4}"/>
              </a:ext>
            </a:extLst>
          </p:cNvPr>
          <p:cNvSpPr txBox="1"/>
          <p:nvPr/>
        </p:nvSpPr>
        <p:spPr>
          <a:xfrm>
            <a:off x="4775533" y="5842667"/>
            <a:ext cx="1402417" cy="369332"/>
          </a:xfrm>
          <a:prstGeom prst="rect">
            <a:avLst/>
          </a:prstGeom>
          <a:solidFill>
            <a:srgbClr val="C6D667"/>
          </a:solidFill>
          <a:ln>
            <a:solidFill>
              <a:srgbClr val="C6D667"/>
            </a:solidFill>
          </a:ln>
        </p:spPr>
        <p:txBody>
          <a:bodyPr wrap="square" rtlCol="0">
            <a:spAutoFit/>
          </a:bodyPr>
          <a:lstStyle/>
          <a:p>
            <a:pPr algn="ctr"/>
            <a:r>
              <a:rPr lang="en-US" dirty="0"/>
              <a:t>South Area</a:t>
            </a:r>
          </a:p>
        </p:txBody>
      </p:sp>
      <p:sp>
        <p:nvSpPr>
          <p:cNvPr id="7" name="Content Placeholder 6">
            <a:extLst>
              <a:ext uri="{FF2B5EF4-FFF2-40B4-BE49-F238E27FC236}">
                <a16:creationId xmlns:a16="http://schemas.microsoft.com/office/drawing/2014/main" id="{3FCC803E-7549-2E13-9957-525FAF8AAAC9}"/>
              </a:ext>
            </a:extLst>
          </p:cNvPr>
          <p:cNvSpPr>
            <a:spLocks noGrp="1"/>
          </p:cNvSpPr>
          <p:nvPr>
            <p:ph sz="quarter" idx="16"/>
          </p:nvPr>
        </p:nvSpPr>
        <p:spPr/>
        <p:txBody>
          <a:bodyPr/>
          <a:lstStyle/>
          <a:p>
            <a:endParaRPr lang="en-US"/>
          </a:p>
        </p:txBody>
      </p:sp>
    </p:spTree>
    <p:extLst>
      <p:ext uri="{BB962C8B-B14F-4D97-AF65-F5344CB8AC3E}">
        <p14:creationId xmlns:p14="http://schemas.microsoft.com/office/powerpoint/2010/main" val="133044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87066" y="619439"/>
            <a:ext cx="2818674"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US 69 in Polk County</a:t>
            </a:r>
          </a:p>
          <a:p>
            <a:pPr marL="0" indent="0">
              <a:spcBef>
                <a:spcPts val="0"/>
              </a:spcBef>
              <a:buNone/>
              <a:tabLst>
                <a:tab pos="2854325" algn="l"/>
              </a:tabLst>
            </a:pPr>
            <a:r>
              <a:rPr lang="en-US" sz="1600" dirty="0">
                <a:cs typeface="Arial" panose="020B0604020202020204" pitchFamily="34" charset="0"/>
              </a:rPr>
              <a:t>1</a:t>
            </a:r>
            <a:r>
              <a:rPr lang="en-US" sz="1600" baseline="30000" dirty="0">
                <a:cs typeface="Arial" panose="020B0604020202020204" pitchFamily="34" charset="0"/>
              </a:rPr>
              <a:t>st</a:t>
            </a:r>
            <a:r>
              <a:rPr lang="en-US" sz="1600" dirty="0">
                <a:cs typeface="Arial" panose="020B0604020202020204" pitchFamily="34" charset="0"/>
              </a:rPr>
              <a:t> Street to 18</a:t>
            </a:r>
            <a:r>
              <a:rPr lang="en-US" sz="1600" baseline="30000" dirty="0">
                <a:cs typeface="Arial" panose="020B0604020202020204" pitchFamily="34" charset="0"/>
              </a:rPr>
              <a:t>th</a:t>
            </a:r>
            <a:r>
              <a:rPr lang="en-US" sz="1600" dirty="0">
                <a:cs typeface="Arial" panose="020B0604020202020204" pitchFamily="34" charset="0"/>
              </a:rPr>
              <a:t> Street in Ankeny</a:t>
            </a:r>
          </a:p>
          <a:p>
            <a:pPr marL="0" indent="0">
              <a:spcBef>
                <a:spcPts val="0"/>
              </a:spcBef>
              <a:buNone/>
            </a:pPr>
            <a:endParaRPr lang="en-US" sz="1600" dirty="0">
              <a:cs typeface="Arial" panose="020B0604020202020204" pitchFamily="34" charset="0"/>
            </a:endParaRP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2025 Paving $1.8 Million</a:t>
            </a:r>
          </a:p>
          <a:p>
            <a:pPr marL="0" indent="0">
              <a:spcBef>
                <a:spcPts val="0"/>
              </a:spcBef>
              <a:buNone/>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(Programmed)</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D686676E-965F-7D21-77B9-3E8591A81422}"/>
              </a:ext>
            </a:extLst>
          </p:cNvPr>
          <p:cNvPicPr>
            <a:picLocks noChangeAspect="1"/>
          </p:cNvPicPr>
          <p:nvPr/>
        </p:nvPicPr>
        <p:blipFill>
          <a:blip r:embed="rId3"/>
          <a:stretch>
            <a:fillRect/>
          </a:stretch>
        </p:blipFill>
        <p:spPr>
          <a:xfrm>
            <a:off x="365760" y="2683489"/>
            <a:ext cx="8412480" cy="2164167"/>
          </a:xfrm>
          <a:prstGeom prst="rect">
            <a:avLst/>
          </a:prstGeom>
        </p:spPr>
      </p:pic>
    </p:spTree>
    <p:extLst>
      <p:ext uri="{BB962C8B-B14F-4D97-AF65-F5344CB8AC3E}">
        <p14:creationId xmlns:p14="http://schemas.microsoft.com/office/powerpoint/2010/main" val="521415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87066" y="619439"/>
            <a:ext cx="2818674"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US 69 in Polk County</a:t>
            </a:r>
          </a:p>
          <a:p>
            <a:pPr marL="0" indent="0">
              <a:spcBef>
                <a:spcPts val="0"/>
              </a:spcBef>
              <a:buNone/>
              <a:tabLst>
                <a:tab pos="2854325" algn="l"/>
              </a:tabLst>
            </a:pPr>
            <a:r>
              <a:rPr lang="en-US" sz="1600" dirty="0">
                <a:cs typeface="Arial" panose="020B0604020202020204" pitchFamily="34" charset="0"/>
              </a:rPr>
              <a:t>SE Peterson Dr to 1</a:t>
            </a:r>
            <a:r>
              <a:rPr lang="en-US" sz="1600" baseline="30000" dirty="0">
                <a:cs typeface="Arial" panose="020B0604020202020204" pitchFamily="34" charset="0"/>
              </a:rPr>
              <a:t>st</a:t>
            </a:r>
            <a:r>
              <a:rPr lang="en-US" sz="1600" dirty="0">
                <a:cs typeface="Arial" panose="020B0604020202020204" pitchFamily="34" charset="0"/>
              </a:rPr>
              <a:t> Street in Ankeny</a:t>
            </a:r>
          </a:p>
          <a:p>
            <a:pPr marL="0" indent="0">
              <a:spcBef>
                <a:spcPts val="0"/>
              </a:spcBef>
              <a:buNone/>
            </a:pPr>
            <a:endParaRPr lang="en-US" sz="1600" dirty="0">
              <a:cs typeface="Arial" panose="020B0604020202020204" pitchFamily="34" charset="0"/>
            </a:endParaRP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2026 Grade &amp; Paving</a:t>
            </a:r>
          </a:p>
          <a:p>
            <a:pPr marL="0" indent="0">
              <a:spcBef>
                <a:spcPts val="0"/>
              </a:spcBef>
              <a:buNone/>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(To Be Programmed)</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88E2672C-E5F6-60C5-B877-3720474EF845}"/>
              </a:ext>
            </a:extLst>
          </p:cNvPr>
          <p:cNvPicPr>
            <a:picLocks noChangeAspect="1"/>
          </p:cNvPicPr>
          <p:nvPr/>
        </p:nvPicPr>
        <p:blipFill>
          <a:blip r:embed="rId3"/>
          <a:stretch>
            <a:fillRect/>
          </a:stretch>
        </p:blipFill>
        <p:spPr>
          <a:xfrm>
            <a:off x="8415" y="2066885"/>
            <a:ext cx="9144000" cy="2986882"/>
          </a:xfrm>
          <a:prstGeom prst="rect">
            <a:avLst/>
          </a:prstGeom>
        </p:spPr>
      </p:pic>
    </p:spTree>
    <p:extLst>
      <p:ext uri="{BB962C8B-B14F-4D97-AF65-F5344CB8AC3E}">
        <p14:creationId xmlns:p14="http://schemas.microsoft.com/office/powerpoint/2010/main" val="88315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8BD3E1B-BB28-3D33-8916-D15433074A9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6949" y="1583108"/>
            <a:ext cx="7973270" cy="4752533"/>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3" y="711049"/>
            <a:ext cx="6041877" cy="904106"/>
          </a:xfrm>
          <a:prstGeom prst="rect">
            <a:avLst/>
          </a:prstGeom>
        </p:spPr>
        <p:txBody>
          <a:bodyPr numCol="2">
            <a:noAutofit/>
          </a:bodyPr>
          <a:lstStyle/>
          <a:p>
            <a:pPr marL="0" indent="0">
              <a:spcBef>
                <a:spcPts val="0"/>
              </a:spcBef>
              <a:buNone/>
            </a:pPr>
            <a:r>
              <a:rPr lang="en-US" b="1" dirty="0">
                <a:cs typeface="Arial" panose="020B0604020202020204" pitchFamily="34" charset="0"/>
              </a:rPr>
              <a:t>IA 141 at NW 121</a:t>
            </a:r>
            <a:r>
              <a:rPr lang="en-US" b="1" baseline="30000" dirty="0">
                <a:cs typeface="Arial" panose="020B0604020202020204" pitchFamily="34" charset="0"/>
              </a:rPr>
              <a:t>st</a:t>
            </a:r>
            <a:r>
              <a:rPr lang="en-US" b="1" dirty="0">
                <a:cs typeface="Arial" panose="020B0604020202020204" pitchFamily="34" charset="0"/>
              </a:rPr>
              <a:t> Street </a:t>
            </a:r>
            <a:r>
              <a:rPr lang="en-US" dirty="0">
                <a:cs typeface="Arial" panose="020B0604020202020204" pitchFamily="34" charset="0"/>
              </a:rPr>
              <a:t>Safety Improvements</a:t>
            </a:r>
          </a:p>
          <a:p>
            <a:pPr marL="0" indent="0">
              <a:spcBef>
                <a:spcPts val="0"/>
              </a:spcBef>
              <a:buNone/>
            </a:pPr>
            <a:r>
              <a:rPr lang="en-US" dirty="0">
                <a:cs typeface="Arial" panose="020B0604020202020204" pitchFamily="34" charset="0"/>
              </a:rPr>
              <a:t>$ 6.8 Million (Programmed)</a:t>
            </a:r>
          </a:p>
          <a:p>
            <a:pPr marL="0" indent="0">
              <a:spcBef>
                <a:spcPts val="0"/>
              </a:spcBef>
              <a:buNone/>
            </a:pPr>
            <a:r>
              <a:rPr lang="en-US" dirty="0">
                <a:cs typeface="Arial" panose="020B0604020202020204" pitchFamily="34" charset="0"/>
              </a:rPr>
              <a:t>2025</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140206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87066" y="619439"/>
            <a:ext cx="2818674"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Iowa 415 in Polk County</a:t>
            </a:r>
          </a:p>
          <a:p>
            <a:pPr marL="0" indent="0">
              <a:spcBef>
                <a:spcPts val="0"/>
              </a:spcBef>
              <a:buNone/>
              <a:tabLst>
                <a:tab pos="2854325" algn="l"/>
              </a:tabLst>
            </a:pPr>
            <a:r>
              <a:rPr lang="en-US" sz="1600" dirty="0">
                <a:cs typeface="Arial" panose="020B0604020202020204" pitchFamily="34" charset="0"/>
              </a:rPr>
              <a:t>Roundabout Project at Beaver Drive/NW 106</a:t>
            </a:r>
            <a:r>
              <a:rPr lang="en-US" sz="1600" baseline="30000" dirty="0">
                <a:cs typeface="Arial" panose="020B0604020202020204" pitchFamily="34" charset="0"/>
              </a:rPr>
              <a:t>th</a:t>
            </a:r>
            <a:r>
              <a:rPr lang="en-US" sz="1600" dirty="0">
                <a:cs typeface="Arial" panose="020B0604020202020204" pitchFamily="34" charset="0"/>
              </a:rPr>
              <a:t> Avenue</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2025 Grade/Paving $2.4 Million</a:t>
            </a:r>
          </a:p>
          <a:p>
            <a:pPr marL="0" indent="0">
              <a:spcBef>
                <a:spcPts val="0"/>
              </a:spcBef>
              <a:buNone/>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(Programmed)</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5299C4D-3151-95B0-28BF-F15F7F62808E}"/>
              </a:ext>
            </a:extLst>
          </p:cNvPr>
          <p:cNvPicPr>
            <a:picLocks noChangeAspect="1"/>
          </p:cNvPicPr>
          <p:nvPr/>
        </p:nvPicPr>
        <p:blipFill>
          <a:blip r:embed="rId3"/>
          <a:stretch>
            <a:fillRect/>
          </a:stretch>
        </p:blipFill>
        <p:spPr>
          <a:xfrm>
            <a:off x="1185396" y="1561997"/>
            <a:ext cx="6870094" cy="4890197"/>
          </a:xfrm>
          <a:prstGeom prst="rect">
            <a:avLst/>
          </a:prstGeom>
        </p:spPr>
      </p:pic>
    </p:spTree>
    <p:extLst>
      <p:ext uri="{BB962C8B-B14F-4D97-AF65-F5344CB8AC3E}">
        <p14:creationId xmlns:p14="http://schemas.microsoft.com/office/powerpoint/2010/main" val="2505981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87066" y="619439"/>
            <a:ext cx="2818674"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US 69 in Polk County</a:t>
            </a:r>
          </a:p>
          <a:p>
            <a:pPr marL="0" indent="0">
              <a:spcBef>
                <a:spcPts val="0"/>
              </a:spcBef>
              <a:buNone/>
              <a:tabLst>
                <a:tab pos="2854325" algn="l"/>
              </a:tabLst>
            </a:pPr>
            <a:r>
              <a:rPr lang="en-US" sz="1600" dirty="0">
                <a:cs typeface="Arial" panose="020B0604020202020204" pitchFamily="34" charset="0"/>
              </a:rPr>
              <a:t>Roundabout Project at NE 126</a:t>
            </a:r>
            <a:r>
              <a:rPr lang="en-US" sz="1600" baseline="30000" dirty="0">
                <a:cs typeface="Arial" panose="020B0604020202020204" pitchFamily="34" charset="0"/>
              </a:rPr>
              <a:t>th</a:t>
            </a:r>
            <a:r>
              <a:rPr lang="en-US" sz="1600" dirty="0">
                <a:cs typeface="Arial" panose="020B0604020202020204" pitchFamily="34" charset="0"/>
              </a:rPr>
              <a:t> Street</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2027 Grade/Paving (Potential)</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C9676D8C-4202-865C-99D9-4B4EE8FE8B2B}"/>
              </a:ext>
            </a:extLst>
          </p:cNvPr>
          <p:cNvPicPr>
            <a:picLocks noChangeAspect="1"/>
          </p:cNvPicPr>
          <p:nvPr/>
        </p:nvPicPr>
        <p:blipFill>
          <a:blip r:embed="rId3"/>
          <a:stretch>
            <a:fillRect/>
          </a:stretch>
        </p:blipFill>
        <p:spPr>
          <a:xfrm>
            <a:off x="1557495" y="1790711"/>
            <a:ext cx="6012178" cy="4432770"/>
          </a:xfrm>
          <a:prstGeom prst="rect">
            <a:avLst/>
          </a:prstGeom>
        </p:spPr>
      </p:pic>
    </p:spTree>
    <p:extLst>
      <p:ext uri="{BB962C8B-B14F-4D97-AF65-F5344CB8AC3E}">
        <p14:creationId xmlns:p14="http://schemas.microsoft.com/office/powerpoint/2010/main" val="1429655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A21900B-5D9F-B990-4C69-FA832E858CE8}"/>
              </a:ext>
            </a:extLst>
          </p:cNvPr>
          <p:cNvPicPr>
            <a:picLocks noChangeAspect="1"/>
          </p:cNvPicPr>
          <p:nvPr/>
        </p:nvPicPr>
        <p:blipFill>
          <a:blip r:embed="rId3"/>
          <a:stretch>
            <a:fillRect/>
          </a:stretch>
        </p:blipFill>
        <p:spPr>
          <a:xfrm>
            <a:off x="491419" y="1314450"/>
            <a:ext cx="8035361" cy="4674945"/>
          </a:xfrm>
          <a:prstGeom prst="rect">
            <a:avLst/>
          </a:prstGeom>
        </p:spPr>
      </p:pic>
      <p:sp>
        <p:nvSpPr>
          <p:cNvPr id="42" name="Content Placeholder 9">
            <a:extLst>
              <a:ext uri="{FF2B5EF4-FFF2-40B4-BE49-F238E27FC236}">
                <a16:creationId xmlns:a16="http://schemas.microsoft.com/office/drawing/2014/main" id="{C658A839-1755-2254-BB7B-8E15087BF105}"/>
              </a:ext>
            </a:extLst>
          </p:cNvPr>
          <p:cNvSpPr>
            <a:spLocks noGrp="1"/>
          </p:cNvSpPr>
          <p:nvPr>
            <p:ph sz="quarter" idx="16"/>
          </p:nvPr>
        </p:nvSpPr>
        <p:spPr>
          <a:xfrm>
            <a:off x="5929410" y="696427"/>
            <a:ext cx="2723171" cy="1018074"/>
          </a:xfrm>
          <a:prstGeom prst="rect">
            <a:avLst/>
          </a:prstGeom>
        </p:spPr>
        <p:txBody>
          <a:bodyPr/>
          <a:lstStyle/>
          <a:p>
            <a:pPr marL="0" indent="0">
              <a:buNone/>
            </a:pPr>
            <a:r>
              <a:rPr lang="en-US" b="1" spc="150" dirty="0"/>
              <a:t>DONNA BREITBACH</a:t>
            </a:r>
          </a:p>
          <a:p>
            <a:pPr marL="0" indent="0">
              <a:buNone/>
            </a:pPr>
            <a:r>
              <a:rPr lang="en-US" spc="0" dirty="0"/>
              <a:t>North</a:t>
            </a:r>
            <a:r>
              <a:rPr lang="en-US" spc="0" dirty="0">
                <a:latin typeface="Calibri" panose="020F0502020204030204" pitchFamily="34" charset="0"/>
                <a:cs typeface="Calibri" panose="020F0502020204030204" pitchFamily="34" charset="0"/>
              </a:rPr>
              <a:t> Area Engineer</a:t>
            </a:r>
          </a:p>
        </p:txBody>
      </p:sp>
      <p:sp>
        <p:nvSpPr>
          <p:cNvPr id="6" name="Content Placeholder 12">
            <a:extLst>
              <a:ext uri="{FF2B5EF4-FFF2-40B4-BE49-F238E27FC236}">
                <a16:creationId xmlns:a16="http://schemas.microsoft.com/office/drawing/2014/main" id="{AC07D760-D8C7-7A39-43F8-72A7B74A167E}"/>
              </a:ext>
            </a:extLst>
          </p:cNvPr>
          <p:cNvSpPr txBox="1">
            <a:spLocks/>
          </p:cNvSpPr>
          <p:nvPr/>
        </p:nvSpPr>
        <p:spPr>
          <a:xfrm>
            <a:off x="617220" y="983785"/>
            <a:ext cx="6259834" cy="1856832"/>
          </a:xfrm>
          <a:prstGeom prst="rect">
            <a:avLst/>
          </a:prstGeom>
        </p:spPr>
        <p:txBody>
          <a:bodyPr lIns="0" tIns="45720" rIns="91440" bIns="45720" anchor="t"/>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25000"/>
              </a:lnSpc>
              <a:spcBef>
                <a:spcPts val="0"/>
              </a:spcBef>
              <a:spcAft>
                <a:spcPts val="1800"/>
              </a:spcAft>
              <a:buNone/>
            </a:pPr>
            <a:r>
              <a:rPr lang="en-US" sz="4000" b="1" kern="900" spc="20" dirty="0">
                <a:solidFill>
                  <a:schemeClr val="accent1"/>
                </a:solidFill>
                <a:latin typeface="Neue Haas Grotesk Text Pro"/>
                <a:cs typeface="Calibri"/>
              </a:rPr>
              <a:t>North Area Projects</a:t>
            </a:r>
            <a:endParaRPr lang="en-US" sz="4000" b="1" kern="900" spc="20" dirty="0">
              <a:solidFill>
                <a:schemeClr val="accent1"/>
              </a:solidFill>
              <a:latin typeface="Neue Haas Grotesk Text Pro"/>
            </a:endParaRPr>
          </a:p>
        </p:txBody>
      </p:sp>
      <p:sp>
        <p:nvSpPr>
          <p:cNvPr id="3" name="Rectangle 2">
            <a:extLst>
              <a:ext uri="{FF2B5EF4-FFF2-40B4-BE49-F238E27FC236}">
                <a16:creationId xmlns:a16="http://schemas.microsoft.com/office/drawing/2014/main" id="{B700EB00-85E8-E547-B9F5-69086BCEC66F}"/>
              </a:ext>
            </a:extLst>
          </p:cNvPr>
          <p:cNvSpPr/>
          <p:nvPr/>
        </p:nvSpPr>
        <p:spPr>
          <a:xfrm>
            <a:off x="1894540" y="1350682"/>
            <a:ext cx="6602357" cy="3012142"/>
          </a:xfrm>
          <a:custGeom>
            <a:avLst/>
            <a:gdLst>
              <a:gd name="connsiteX0" fmla="*/ 0 w 6620286"/>
              <a:gd name="connsiteY0" fmla="*/ 0 h 2707342"/>
              <a:gd name="connsiteX1" fmla="*/ 6620286 w 6620286"/>
              <a:gd name="connsiteY1" fmla="*/ 0 h 2707342"/>
              <a:gd name="connsiteX2" fmla="*/ 6620286 w 6620286"/>
              <a:gd name="connsiteY2" fmla="*/ 2707342 h 2707342"/>
              <a:gd name="connsiteX3" fmla="*/ 0 w 6620286"/>
              <a:gd name="connsiteY3" fmla="*/ 2707342 h 2707342"/>
              <a:gd name="connsiteX4" fmla="*/ 0 w 6620286"/>
              <a:gd name="connsiteY4" fmla="*/ 0 h 2707342"/>
              <a:gd name="connsiteX0" fmla="*/ 0 w 6620286"/>
              <a:gd name="connsiteY0" fmla="*/ 0 h 2707342"/>
              <a:gd name="connsiteX1" fmla="*/ 6620286 w 6620286"/>
              <a:gd name="connsiteY1" fmla="*/ 0 h 2707342"/>
              <a:gd name="connsiteX2" fmla="*/ 6590404 w 6620286"/>
              <a:gd name="connsiteY2" fmla="*/ 2671483 h 2707342"/>
              <a:gd name="connsiteX3" fmla="*/ 0 w 6620286"/>
              <a:gd name="connsiteY3" fmla="*/ 2707342 h 2707342"/>
              <a:gd name="connsiteX4" fmla="*/ 0 w 6620286"/>
              <a:gd name="connsiteY4" fmla="*/ 0 h 2707342"/>
              <a:gd name="connsiteX0" fmla="*/ 0 w 6632239"/>
              <a:gd name="connsiteY0" fmla="*/ 1392518 h 2707342"/>
              <a:gd name="connsiteX1" fmla="*/ 6632239 w 6632239"/>
              <a:gd name="connsiteY1" fmla="*/ 0 h 2707342"/>
              <a:gd name="connsiteX2" fmla="*/ 6602357 w 6632239"/>
              <a:gd name="connsiteY2" fmla="*/ 2671483 h 2707342"/>
              <a:gd name="connsiteX3" fmla="*/ 11953 w 6632239"/>
              <a:gd name="connsiteY3" fmla="*/ 2707342 h 2707342"/>
              <a:gd name="connsiteX4" fmla="*/ 0 w 6632239"/>
              <a:gd name="connsiteY4" fmla="*/ 1392518 h 2707342"/>
              <a:gd name="connsiteX0" fmla="*/ 0 w 6632239"/>
              <a:gd name="connsiteY0" fmla="*/ 1374589 h 2707342"/>
              <a:gd name="connsiteX1" fmla="*/ 6632239 w 6632239"/>
              <a:gd name="connsiteY1" fmla="*/ 0 h 2707342"/>
              <a:gd name="connsiteX2" fmla="*/ 6602357 w 6632239"/>
              <a:gd name="connsiteY2" fmla="*/ 2671483 h 2707342"/>
              <a:gd name="connsiteX3" fmla="*/ 11953 w 6632239"/>
              <a:gd name="connsiteY3" fmla="*/ 2707342 h 2707342"/>
              <a:gd name="connsiteX4" fmla="*/ 0 w 6632239"/>
              <a:gd name="connsiteY4" fmla="*/ 1374589 h 2707342"/>
              <a:gd name="connsiteX0" fmla="*/ 0 w 6632239"/>
              <a:gd name="connsiteY0" fmla="*/ 1374589 h 2707342"/>
              <a:gd name="connsiteX1" fmla="*/ 262966 w 6632239"/>
              <a:gd name="connsiteY1" fmla="*/ 1320800 h 2707342"/>
              <a:gd name="connsiteX2" fmla="*/ 6632239 w 6632239"/>
              <a:gd name="connsiteY2" fmla="*/ 0 h 2707342"/>
              <a:gd name="connsiteX3" fmla="*/ 6602357 w 6632239"/>
              <a:gd name="connsiteY3" fmla="*/ 2671483 h 2707342"/>
              <a:gd name="connsiteX4" fmla="*/ 11953 w 6632239"/>
              <a:gd name="connsiteY4" fmla="*/ 2707342 h 2707342"/>
              <a:gd name="connsiteX5" fmla="*/ 0 w 6632239"/>
              <a:gd name="connsiteY5" fmla="*/ 1374589 h 2707342"/>
              <a:gd name="connsiteX0" fmla="*/ 0 w 6632239"/>
              <a:gd name="connsiteY0" fmla="*/ 1374589 h 2707342"/>
              <a:gd name="connsiteX1" fmla="*/ 663390 w 6632239"/>
              <a:gd name="connsiteY1" fmla="*/ 1386541 h 2707342"/>
              <a:gd name="connsiteX2" fmla="*/ 6632239 w 6632239"/>
              <a:gd name="connsiteY2" fmla="*/ 0 h 2707342"/>
              <a:gd name="connsiteX3" fmla="*/ 6602357 w 6632239"/>
              <a:gd name="connsiteY3" fmla="*/ 2671483 h 2707342"/>
              <a:gd name="connsiteX4" fmla="*/ 11953 w 6632239"/>
              <a:gd name="connsiteY4" fmla="*/ 2707342 h 2707342"/>
              <a:gd name="connsiteX5" fmla="*/ 0 w 6632239"/>
              <a:gd name="connsiteY5" fmla="*/ 1374589 h 2707342"/>
              <a:gd name="connsiteX0" fmla="*/ 0 w 6632239"/>
              <a:gd name="connsiteY0" fmla="*/ 1374589 h 2707342"/>
              <a:gd name="connsiteX1" fmla="*/ 663390 w 6632239"/>
              <a:gd name="connsiteY1" fmla="*/ 1386541 h 2707342"/>
              <a:gd name="connsiteX2" fmla="*/ 1243107 w 6632239"/>
              <a:gd name="connsiteY2" fmla="*/ 1237130 h 2707342"/>
              <a:gd name="connsiteX3" fmla="*/ 6632239 w 6632239"/>
              <a:gd name="connsiteY3" fmla="*/ 0 h 2707342"/>
              <a:gd name="connsiteX4" fmla="*/ 6602357 w 6632239"/>
              <a:gd name="connsiteY4" fmla="*/ 2671483 h 2707342"/>
              <a:gd name="connsiteX5" fmla="*/ 11953 w 6632239"/>
              <a:gd name="connsiteY5" fmla="*/ 2707342 h 2707342"/>
              <a:gd name="connsiteX6" fmla="*/ 0 w 6632239"/>
              <a:gd name="connsiteY6" fmla="*/ 1374589 h 2707342"/>
              <a:gd name="connsiteX0" fmla="*/ 0 w 6632239"/>
              <a:gd name="connsiteY0" fmla="*/ 1374589 h 2707342"/>
              <a:gd name="connsiteX1" fmla="*/ 663390 w 6632239"/>
              <a:gd name="connsiteY1" fmla="*/ 1386541 h 2707342"/>
              <a:gd name="connsiteX2" fmla="*/ 669365 w 6632239"/>
              <a:gd name="connsiteY2" fmla="*/ 364566 h 2707342"/>
              <a:gd name="connsiteX3" fmla="*/ 6632239 w 6632239"/>
              <a:gd name="connsiteY3" fmla="*/ 0 h 2707342"/>
              <a:gd name="connsiteX4" fmla="*/ 6602357 w 6632239"/>
              <a:gd name="connsiteY4" fmla="*/ 2671483 h 2707342"/>
              <a:gd name="connsiteX5" fmla="*/ 11953 w 6632239"/>
              <a:gd name="connsiteY5" fmla="*/ 2707342 h 2707342"/>
              <a:gd name="connsiteX6" fmla="*/ 0 w 6632239"/>
              <a:gd name="connsiteY6" fmla="*/ 1374589 h 2707342"/>
              <a:gd name="connsiteX0" fmla="*/ 0 w 6632239"/>
              <a:gd name="connsiteY0" fmla="*/ 1374589 h 2707342"/>
              <a:gd name="connsiteX1" fmla="*/ 663390 w 6632239"/>
              <a:gd name="connsiteY1" fmla="*/ 1386541 h 2707342"/>
              <a:gd name="connsiteX2" fmla="*/ 669365 w 6632239"/>
              <a:gd name="connsiteY2" fmla="*/ 364566 h 2707342"/>
              <a:gd name="connsiteX3" fmla="*/ 884519 w 6632239"/>
              <a:gd name="connsiteY3" fmla="*/ 340659 h 2707342"/>
              <a:gd name="connsiteX4" fmla="*/ 6632239 w 6632239"/>
              <a:gd name="connsiteY4" fmla="*/ 0 h 2707342"/>
              <a:gd name="connsiteX5" fmla="*/ 6602357 w 6632239"/>
              <a:gd name="connsiteY5" fmla="*/ 2671483 h 2707342"/>
              <a:gd name="connsiteX6" fmla="*/ 11953 w 6632239"/>
              <a:gd name="connsiteY6" fmla="*/ 2707342 h 2707342"/>
              <a:gd name="connsiteX7" fmla="*/ 0 w 6632239"/>
              <a:gd name="connsiteY7" fmla="*/ 1374589 h 2707342"/>
              <a:gd name="connsiteX0" fmla="*/ 0 w 6632239"/>
              <a:gd name="connsiteY0" fmla="*/ 1697318 h 3030071"/>
              <a:gd name="connsiteX1" fmla="*/ 663390 w 6632239"/>
              <a:gd name="connsiteY1" fmla="*/ 1709270 h 3030071"/>
              <a:gd name="connsiteX2" fmla="*/ 669365 w 6632239"/>
              <a:gd name="connsiteY2" fmla="*/ 687295 h 3030071"/>
              <a:gd name="connsiteX3" fmla="*/ 549836 w 6632239"/>
              <a:gd name="connsiteY3" fmla="*/ 0 h 3030071"/>
              <a:gd name="connsiteX4" fmla="*/ 6632239 w 6632239"/>
              <a:gd name="connsiteY4" fmla="*/ 322729 h 3030071"/>
              <a:gd name="connsiteX5" fmla="*/ 6602357 w 6632239"/>
              <a:gd name="connsiteY5" fmla="*/ 2994212 h 3030071"/>
              <a:gd name="connsiteX6" fmla="*/ 11953 w 6632239"/>
              <a:gd name="connsiteY6" fmla="*/ 3030071 h 3030071"/>
              <a:gd name="connsiteX7" fmla="*/ 0 w 6632239"/>
              <a:gd name="connsiteY7"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603625 w 6632239"/>
              <a:gd name="connsiteY3" fmla="*/ 316754 h 3030071"/>
              <a:gd name="connsiteX4" fmla="*/ 549836 w 6632239"/>
              <a:gd name="connsiteY4" fmla="*/ 0 h 3030071"/>
              <a:gd name="connsiteX5" fmla="*/ 6632239 w 6632239"/>
              <a:gd name="connsiteY5" fmla="*/ 322729 h 3030071"/>
              <a:gd name="connsiteX6" fmla="*/ 6602357 w 6632239"/>
              <a:gd name="connsiteY6" fmla="*/ 2994212 h 3030071"/>
              <a:gd name="connsiteX7" fmla="*/ 11953 w 6632239"/>
              <a:gd name="connsiteY7" fmla="*/ 3030071 h 3030071"/>
              <a:gd name="connsiteX8" fmla="*/ 0 w 6632239"/>
              <a:gd name="connsiteY8"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6632239 w 6632239"/>
              <a:gd name="connsiteY5" fmla="*/ 322729 h 3030071"/>
              <a:gd name="connsiteX6" fmla="*/ 6602357 w 6632239"/>
              <a:gd name="connsiteY6" fmla="*/ 2994212 h 3030071"/>
              <a:gd name="connsiteX7" fmla="*/ 11953 w 6632239"/>
              <a:gd name="connsiteY7" fmla="*/ 3030071 h 3030071"/>
              <a:gd name="connsiteX8" fmla="*/ 0 w 6632239"/>
              <a:gd name="connsiteY8"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2581836 w 6632239"/>
              <a:gd name="connsiteY5" fmla="*/ 107577 h 3030071"/>
              <a:gd name="connsiteX6" fmla="*/ 6632239 w 6632239"/>
              <a:gd name="connsiteY6" fmla="*/ 322729 h 3030071"/>
              <a:gd name="connsiteX7" fmla="*/ 6602357 w 6632239"/>
              <a:gd name="connsiteY7" fmla="*/ 2994212 h 3030071"/>
              <a:gd name="connsiteX8" fmla="*/ 11953 w 6632239"/>
              <a:gd name="connsiteY8" fmla="*/ 3030071 h 3030071"/>
              <a:gd name="connsiteX9" fmla="*/ 0 w 6632239"/>
              <a:gd name="connsiteY9"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1900519 w 6632239"/>
              <a:gd name="connsiteY5" fmla="*/ 346636 h 3030071"/>
              <a:gd name="connsiteX6" fmla="*/ 6632239 w 6632239"/>
              <a:gd name="connsiteY6" fmla="*/ 322729 h 3030071"/>
              <a:gd name="connsiteX7" fmla="*/ 6602357 w 6632239"/>
              <a:gd name="connsiteY7" fmla="*/ 2994212 h 3030071"/>
              <a:gd name="connsiteX8" fmla="*/ 11953 w 6632239"/>
              <a:gd name="connsiteY8" fmla="*/ 3030071 h 3030071"/>
              <a:gd name="connsiteX9" fmla="*/ 0 w 6632239"/>
              <a:gd name="connsiteY9"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1296895 w 6632239"/>
              <a:gd name="connsiteY5" fmla="*/ 191248 h 3030071"/>
              <a:gd name="connsiteX6" fmla="*/ 1900519 w 6632239"/>
              <a:gd name="connsiteY6" fmla="*/ 346636 h 3030071"/>
              <a:gd name="connsiteX7" fmla="*/ 6632239 w 6632239"/>
              <a:gd name="connsiteY7" fmla="*/ 322729 h 3030071"/>
              <a:gd name="connsiteX8" fmla="*/ 6602357 w 6632239"/>
              <a:gd name="connsiteY8" fmla="*/ 2994212 h 3030071"/>
              <a:gd name="connsiteX9" fmla="*/ 11953 w 6632239"/>
              <a:gd name="connsiteY9" fmla="*/ 3030071 h 3030071"/>
              <a:gd name="connsiteX10" fmla="*/ 0 w 6632239"/>
              <a:gd name="connsiteY10" fmla="*/ 1697318 h 3030071"/>
              <a:gd name="connsiteX0" fmla="*/ 0 w 6632239"/>
              <a:gd name="connsiteY0" fmla="*/ 1697318 h 3030071"/>
              <a:gd name="connsiteX1" fmla="*/ 663390 w 6632239"/>
              <a:gd name="connsiteY1" fmla="*/ 1709270 h 3030071"/>
              <a:gd name="connsiteX2" fmla="*/ 669365 w 6632239"/>
              <a:gd name="connsiteY2" fmla="*/ 687295 h 3030071"/>
              <a:gd name="connsiteX3" fmla="*/ 549837 w 6632239"/>
              <a:gd name="connsiteY3" fmla="*/ 693272 h 3030071"/>
              <a:gd name="connsiteX4" fmla="*/ 549836 w 6632239"/>
              <a:gd name="connsiteY4" fmla="*/ 0 h 3030071"/>
              <a:gd name="connsiteX5" fmla="*/ 1870636 w 6632239"/>
              <a:gd name="connsiteY5" fmla="*/ 23907 h 3030071"/>
              <a:gd name="connsiteX6" fmla="*/ 1900519 w 6632239"/>
              <a:gd name="connsiteY6" fmla="*/ 346636 h 3030071"/>
              <a:gd name="connsiteX7" fmla="*/ 6632239 w 6632239"/>
              <a:gd name="connsiteY7" fmla="*/ 322729 h 3030071"/>
              <a:gd name="connsiteX8" fmla="*/ 6602357 w 6632239"/>
              <a:gd name="connsiteY8" fmla="*/ 2994212 h 3030071"/>
              <a:gd name="connsiteX9" fmla="*/ 11953 w 6632239"/>
              <a:gd name="connsiteY9" fmla="*/ 3030071 h 3030071"/>
              <a:gd name="connsiteX10" fmla="*/ 0 w 6632239"/>
              <a:gd name="connsiteY10" fmla="*/ 1697318 h 3030071"/>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70636 w 6632239"/>
              <a:gd name="connsiteY5" fmla="*/ 5978 h 3012142"/>
              <a:gd name="connsiteX6" fmla="*/ 1900519 w 6632239"/>
              <a:gd name="connsiteY6" fmla="*/ 328707 h 3012142"/>
              <a:gd name="connsiteX7" fmla="*/ 6632239 w 6632239"/>
              <a:gd name="connsiteY7" fmla="*/ 304800 h 3012142"/>
              <a:gd name="connsiteX8" fmla="*/ 6602357 w 6632239"/>
              <a:gd name="connsiteY8" fmla="*/ 2976283 h 3012142"/>
              <a:gd name="connsiteX9" fmla="*/ 11953 w 6632239"/>
              <a:gd name="connsiteY9" fmla="*/ 3012142 h 3012142"/>
              <a:gd name="connsiteX10" fmla="*/ 0 w 6632239"/>
              <a:gd name="connsiteY10"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900519 w 6632239"/>
              <a:gd name="connsiteY6" fmla="*/ 328707 h 3012142"/>
              <a:gd name="connsiteX7" fmla="*/ 6632239 w 6632239"/>
              <a:gd name="connsiteY7" fmla="*/ 304800 h 3012142"/>
              <a:gd name="connsiteX8" fmla="*/ 6602357 w 6632239"/>
              <a:gd name="connsiteY8" fmla="*/ 2976283 h 3012142"/>
              <a:gd name="connsiteX9" fmla="*/ 11953 w 6632239"/>
              <a:gd name="connsiteY9" fmla="*/ 3012142 h 3012142"/>
              <a:gd name="connsiteX10" fmla="*/ 0 w 6632239"/>
              <a:gd name="connsiteY10"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6632239 w 6632239"/>
              <a:gd name="connsiteY7" fmla="*/ 304800 h 3012142"/>
              <a:gd name="connsiteX8" fmla="*/ 6602357 w 6632239"/>
              <a:gd name="connsiteY8" fmla="*/ 2976283 h 3012142"/>
              <a:gd name="connsiteX9" fmla="*/ 11953 w 6632239"/>
              <a:gd name="connsiteY9" fmla="*/ 3012142 h 3012142"/>
              <a:gd name="connsiteX10" fmla="*/ 0 w 6632239"/>
              <a:gd name="connsiteY10"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6329084 w 6632239"/>
              <a:gd name="connsiteY7" fmla="*/ 298824 h 3012142"/>
              <a:gd name="connsiteX8" fmla="*/ 6632239 w 6632239"/>
              <a:gd name="connsiteY8" fmla="*/ 304800 h 3012142"/>
              <a:gd name="connsiteX9" fmla="*/ 6602357 w 6632239"/>
              <a:gd name="connsiteY9" fmla="*/ 2976283 h 3012142"/>
              <a:gd name="connsiteX10" fmla="*/ 11953 w 6632239"/>
              <a:gd name="connsiteY10" fmla="*/ 3012142 h 3012142"/>
              <a:gd name="connsiteX11" fmla="*/ 0 w 6632239"/>
              <a:gd name="connsiteY11"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5922684 w 6632239"/>
              <a:gd name="connsiteY7" fmla="*/ 1350683 h 3012142"/>
              <a:gd name="connsiteX8" fmla="*/ 6632239 w 6632239"/>
              <a:gd name="connsiteY8" fmla="*/ 304800 h 3012142"/>
              <a:gd name="connsiteX9" fmla="*/ 6602357 w 6632239"/>
              <a:gd name="connsiteY9" fmla="*/ 2976283 h 3012142"/>
              <a:gd name="connsiteX10" fmla="*/ 11953 w 6632239"/>
              <a:gd name="connsiteY10" fmla="*/ 3012142 h 3012142"/>
              <a:gd name="connsiteX11" fmla="*/ 0 w 6632239"/>
              <a:gd name="connsiteY11"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5331013 w 6632239"/>
              <a:gd name="connsiteY7" fmla="*/ 1183342 h 3012142"/>
              <a:gd name="connsiteX8" fmla="*/ 5922684 w 6632239"/>
              <a:gd name="connsiteY8" fmla="*/ 1350683 h 3012142"/>
              <a:gd name="connsiteX9" fmla="*/ 6632239 w 6632239"/>
              <a:gd name="connsiteY9" fmla="*/ 304800 h 3012142"/>
              <a:gd name="connsiteX10" fmla="*/ 6602357 w 6632239"/>
              <a:gd name="connsiteY10" fmla="*/ 2976283 h 3012142"/>
              <a:gd name="connsiteX11" fmla="*/ 11953 w 6632239"/>
              <a:gd name="connsiteY11" fmla="*/ 3012142 h 3012142"/>
              <a:gd name="connsiteX12" fmla="*/ 0 w 6632239"/>
              <a:gd name="connsiteY12" fmla="*/ 1679389 h 3012142"/>
              <a:gd name="connsiteX0" fmla="*/ 0 w 6632239"/>
              <a:gd name="connsiteY0" fmla="*/ 1679389 h 3012142"/>
              <a:gd name="connsiteX1" fmla="*/ 663390 w 6632239"/>
              <a:gd name="connsiteY1" fmla="*/ 1691341 h 3012142"/>
              <a:gd name="connsiteX2" fmla="*/ 669365 w 6632239"/>
              <a:gd name="connsiteY2" fmla="*/ 669366 h 3012142"/>
              <a:gd name="connsiteX3" fmla="*/ 549837 w 6632239"/>
              <a:gd name="connsiteY3" fmla="*/ 675343 h 3012142"/>
              <a:gd name="connsiteX4" fmla="*/ 549836 w 6632239"/>
              <a:gd name="connsiteY4" fmla="*/ 0 h 3012142"/>
              <a:gd name="connsiteX5" fmla="*/ 1888566 w 6632239"/>
              <a:gd name="connsiteY5" fmla="*/ 5978 h 3012142"/>
              <a:gd name="connsiteX6" fmla="*/ 1870637 w 6632239"/>
              <a:gd name="connsiteY6" fmla="*/ 328707 h 3012142"/>
              <a:gd name="connsiteX7" fmla="*/ 5880849 w 6632239"/>
              <a:gd name="connsiteY7" fmla="*/ 322730 h 3012142"/>
              <a:gd name="connsiteX8" fmla="*/ 5922684 w 6632239"/>
              <a:gd name="connsiteY8" fmla="*/ 1350683 h 3012142"/>
              <a:gd name="connsiteX9" fmla="*/ 6632239 w 6632239"/>
              <a:gd name="connsiteY9" fmla="*/ 304800 h 3012142"/>
              <a:gd name="connsiteX10" fmla="*/ 6602357 w 6632239"/>
              <a:gd name="connsiteY10" fmla="*/ 2976283 h 3012142"/>
              <a:gd name="connsiteX11" fmla="*/ 11953 w 6632239"/>
              <a:gd name="connsiteY11" fmla="*/ 3012142 h 3012142"/>
              <a:gd name="connsiteX12" fmla="*/ 0 w 6632239"/>
              <a:gd name="connsiteY12"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76283 h 3012142"/>
              <a:gd name="connsiteX11" fmla="*/ 11953 w 6602357"/>
              <a:gd name="connsiteY11" fmla="*/ 3012142 h 3012142"/>
              <a:gd name="connsiteX12" fmla="*/ 0 w 6602357"/>
              <a:gd name="connsiteY12"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19133 h 3012142"/>
              <a:gd name="connsiteX11" fmla="*/ 11953 w 6602357"/>
              <a:gd name="connsiteY11" fmla="*/ 3012142 h 3012142"/>
              <a:gd name="connsiteX12" fmla="*/ 0 w 6602357"/>
              <a:gd name="connsiteY12"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11953 w 6602357"/>
              <a:gd name="connsiteY11" fmla="*/ 3012142 h 3012142"/>
              <a:gd name="connsiteX12" fmla="*/ 0 w 6602357"/>
              <a:gd name="connsiteY12"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1953560 w 6602357"/>
              <a:gd name="connsiteY11" fmla="*/ 2992718 h 3012142"/>
              <a:gd name="connsiteX12" fmla="*/ 11953 w 6602357"/>
              <a:gd name="connsiteY12" fmla="*/ 3012142 h 3012142"/>
              <a:gd name="connsiteX13" fmla="*/ 0 w 6602357"/>
              <a:gd name="connsiteY13"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2245660 w 6602357"/>
              <a:gd name="connsiteY11" fmla="*/ 2999068 h 3012142"/>
              <a:gd name="connsiteX12" fmla="*/ 11953 w 6602357"/>
              <a:gd name="connsiteY12" fmla="*/ 3012142 h 3012142"/>
              <a:gd name="connsiteX13" fmla="*/ 0 w 6602357"/>
              <a:gd name="connsiteY13"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3680760 w 6602357"/>
              <a:gd name="connsiteY11" fmla="*/ 2973668 h 3012142"/>
              <a:gd name="connsiteX12" fmla="*/ 2245660 w 6602357"/>
              <a:gd name="connsiteY12" fmla="*/ 2999068 h 3012142"/>
              <a:gd name="connsiteX13" fmla="*/ 11953 w 6602357"/>
              <a:gd name="connsiteY13" fmla="*/ 3012142 h 3012142"/>
              <a:gd name="connsiteX14" fmla="*/ 0 w 6602357"/>
              <a:gd name="connsiteY14" fmla="*/ 1679389 h 3012142"/>
              <a:gd name="connsiteX0" fmla="*/ 0 w 6602357"/>
              <a:gd name="connsiteY0" fmla="*/ 1679389 h 3012142"/>
              <a:gd name="connsiteX1" fmla="*/ 663390 w 6602357"/>
              <a:gd name="connsiteY1" fmla="*/ 1691341 h 3012142"/>
              <a:gd name="connsiteX2" fmla="*/ 669365 w 6602357"/>
              <a:gd name="connsiteY2" fmla="*/ 669366 h 3012142"/>
              <a:gd name="connsiteX3" fmla="*/ 549837 w 6602357"/>
              <a:gd name="connsiteY3" fmla="*/ 675343 h 3012142"/>
              <a:gd name="connsiteX4" fmla="*/ 549836 w 6602357"/>
              <a:gd name="connsiteY4" fmla="*/ 0 h 3012142"/>
              <a:gd name="connsiteX5" fmla="*/ 1888566 w 6602357"/>
              <a:gd name="connsiteY5" fmla="*/ 5978 h 3012142"/>
              <a:gd name="connsiteX6" fmla="*/ 1870637 w 6602357"/>
              <a:gd name="connsiteY6" fmla="*/ 328707 h 3012142"/>
              <a:gd name="connsiteX7" fmla="*/ 5880849 w 6602357"/>
              <a:gd name="connsiteY7" fmla="*/ 322730 h 3012142"/>
              <a:gd name="connsiteX8" fmla="*/ 5922684 w 6602357"/>
              <a:gd name="connsiteY8" fmla="*/ 1350683 h 3012142"/>
              <a:gd name="connsiteX9" fmla="*/ 6596380 w 6602357"/>
              <a:gd name="connsiteY9" fmla="*/ 1344706 h 3012142"/>
              <a:gd name="connsiteX10" fmla="*/ 6602357 w 6602357"/>
              <a:gd name="connsiteY10" fmla="*/ 2947708 h 3012142"/>
              <a:gd name="connsiteX11" fmla="*/ 2315510 w 6602357"/>
              <a:gd name="connsiteY11" fmla="*/ 2967318 h 3012142"/>
              <a:gd name="connsiteX12" fmla="*/ 2245660 w 6602357"/>
              <a:gd name="connsiteY12" fmla="*/ 2999068 h 3012142"/>
              <a:gd name="connsiteX13" fmla="*/ 11953 w 6602357"/>
              <a:gd name="connsiteY13" fmla="*/ 3012142 h 3012142"/>
              <a:gd name="connsiteX14" fmla="*/ 0 w 6602357"/>
              <a:gd name="connsiteY14" fmla="*/ 1679389 h 30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02357" h="3012142">
                <a:moveTo>
                  <a:pt x="0" y="1679389"/>
                </a:moveTo>
                <a:lnTo>
                  <a:pt x="663390" y="1691341"/>
                </a:lnTo>
                <a:cubicBezTo>
                  <a:pt x="665382" y="1350683"/>
                  <a:pt x="667373" y="1010024"/>
                  <a:pt x="669365" y="669366"/>
                </a:cubicBezTo>
                <a:lnTo>
                  <a:pt x="549837" y="675343"/>
                </a:lnTo>
                <a:cubicBezTo>
                  <a:pt x="549837" y="444252"/>
                  <a:pt x="549836" y="231091"/>
                  <a:pt x="549836" y="0"/>
                </a:cubicBezTo>
                <a:lnTo>
                  <a:pt x="1888566" y="5978"/>
                </a:lnTo>
                <a:lnTo>
                  <a:pt x="1870637" y="328707"/>
                </a:lnTo>
                <a:lnTo>
                  <a:pt x="5880849" y="322730"/>
                </a:lnTo>
                <a:lnTo>
                  <a:pt x="5922684" y="1350683"/>
                </a:lnTo>
                <a:lnTo>
                  <a:pt x="6596380" y="1344706"/>
                </a:lnTo>
                <a:cubicBezTo>
                  <a:pt x="6598372" y="1888565"/>
                  <a:pt x="6600365" y="2403849"/>
                  <a:pt x="6602357" y="2947708"/>
                </a:cubicBezTo>
                <a:lnTo>
                  <a:pt x="2315510" y="2967318"/>
                </a:lnTo>
                <a:lnTo>
                  <a:pt x="2245660" y="2999068"/>
                </a:lnTo>
                <a:lnTo>
                  <a:pt x="11953" y="3012142"/>
                </a:lnTo>
                <a:lnTo>
                  <a:pt x="0" y="1679389"/>
                </a:lnTo>
                <a:close/>
              </a:path>
            </a:pathLst>
          </a:custGeom>
          <a:noFill/>
          <a:ln w="76200">
            <a:solidFill>
              <a:srgbClr val="E0A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C38564-50DB-D699-5DEA-9037DF336F03}"/>
              </a:ext>
            </a:extLst>
          </p:cNvPr>
          <p:cNvSpPr txBox="1"/>
          <p:nvPr/>
        </p:nvSpPr>
        <p:spPr>
          <a:xfrm>
            <a:off x="813133" y="2213492"/>
            <a:ext cx="1402417" cy="369332"/>
          </a:xfrm>
          <a:prstGeom prst="rect">
            <a:avLst/>
          </a:prstGeom>
          <a:solidFill>
            <a:srgbClr val="E0A624"/>
          </a:solidFill>
          <a:ln>
            <a:solidFill>
              <a:srgbClr val="E0A624"/>
            </a:solidFill>
          </a:ln>
        </p:spPr>
        <p:txBody>
          <a:bodyPr wrap="square" rtlCol="0">
            <a:spAutoFit/>
          </a:bodyPr>
          <a:lstStyle/>
          <a:p>
            <a:pPr algn="ctr"/>
            <a:r>
              <a:rPr lang="en-US" dirty="0"/>
              <a:t>North Area</a:t>
            </a:r>
          </a:p>
        </p:txBody>
      </p:sp>
    </p:spTree>
    <p:extLst>
      <p:ext uri="{BB962C8B-B14F-4D97-AF65-F5344CB8AC3E}">
        <p14:creationId xmlns:p14="http://schemas.microsoft.com/office/powerpoint/2010/main" val="4266300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8BD60-AC5F-1235-3197-FB9752AB823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571999" y="637439"/>
            <a:ext cx="4068251" cy="5882054"/>
          </a:xfrm>
          <a:prstGeom prst="rect">
            <a:avLst/>
          </a:prstGeom>
        </p:spPr>
      </p:pic>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149229" y="820267"/>
            <a:ext cx="3244404" cy="430667"/>
          </a:xfrm>
        </p:spPr>
        <p:txBody>
          <a:bodyPr/>
          <a:lstStyle/>
          <a:p>
            <a:r>
              <a:rPr lang="en-US" sz="2400" dirty="0"/>
              <a:t>Upcoming Projects</a:t>
            </a:r>
          </a:p>
        </p:txBody>
      </p:sp>
      <p:sp>
        <p:nvSpPr>
          <p:cNvPr id="14" name="TextBox 13">
            <a:extLst>
              <a:ext uri="{FF2B5EF4-FFF2-40B4-BE49-F238E27FC236}">
                <a16:creationId xmlns:a16="http://schemas.microsoft.com/office/drawing/2014/main" id="{660A45C8-9983-35E6-92FD-150E62A43D77}"/>
              </a:ext>
            </a:extLst>
          </p:cNvPr>
          <p:cNvSpPr txBox="1"/>
          <p:nvPr/>
        </p:nvSpPr>
        <p:spPr bwMode="auto">
          <a:xfrm>
            <a:off x="730469" y="1305341"/>
            <a:ext cx="3425480" cy="4247317"/>
          </a:xfrm>
          <a:prstGeom prst="rect">
            <a:avLst/>
          </a:prstGeom>
          <a:noFill/>
        </p:spPr>
        <p:txBody>
          <a:bodyPr wrap="square" lIns="0">
            <a:spAutoFit/>
          </a:bodyPr>
          <a:lstStyle/>
          <a:p>
            <a:r>
              <a:rPr lang="en-US" sz="1600" dirty="0"/>
              <a:t>I-35 Ankeny to Ames Capacity Improvements</a:t>
            </a:r>
          </a:p>
          <a:p>
            <a:endParaRPr lang="en-US" sz="1400" dirty="0"/>
          </a:p>
          <a:p>
            <a:r>
              <a:rPr lang="en-US" sz="1400" b="1" dirty="0">
                <a:cs typeface="Arial" panose="020B0604020202020204" pitchFamily="34" charset="0"/>
              </a:rPr>
              <a:t>E-57 to North of US 30</a:t>
            </a:r>
          </a:p>
          <a:p>
            <a:r>
              <a:rPr lang="en-US" sz="1400" dirty="0">
                <a:cs typeface="Arial" panose="020B0604020202020204" pitchFamily="34" charset="0"/>
              </a:rPr>
              <a:t>2027 ROW</a:t>
            </a:r>
          </a:p>
          <a:p>
            <a:r>
              <a:rPr lang="en-US" sz="1400" dirty="0">
                <a:cs typeface="Arial" panose="020B0604020202020204" pitchFamily="34" charset="0"/>
              </a:rPr>
              <a:t>     $6.9 Million (Programmed)</a:t>
            </a:r>
          </a:p>
          <a:p>
            <a:r>
              <a:rPr lang="en-US" sz="1400" dirty="0">
                <a:cs typeface="Arial" panose="020B0604020202020204" pitchFamily="34" charset="0"/>
              </a:rPr>
              <a:t>2028 Grade/Pave/Signs</a:t>
            </a:r>
          </a:p>
          <a:p>
            <a:r>
              <a:rPr lang="en-US" sz="1400" dirty="0">
                <a:cs typeface="Arial" panose="020B0604020202020204" pitchFamily="34" charset="0"/>
              </a:rPr>
              <a:t>     $ 11.6 Million (Programmed)</a:t>
            </a:r>
          </a:p>
          <a:p>
            <a:r>
              <a:rPr lang="en-US" sz="1400" dirty="0">
                <a:cs typeface="Arial" panose="020B0604020202020204" pitchFamily="34" charset="0"/>
              </a:rPr>
              <a:t>2029 Grade/Pave/Bridge </a:t>
            </a:r>
          </a:p>
          <a:p>
            <a:r>
              <a:rPr lang="en-US" sz="1400" dirty="0">
                <a:cs typeface="Arial" panose="020B0604020202020204" pitchFamily="34" charset="0"/>
              </a:rPr>
              <a:t>     $31.9 Million (Programmed)</a:t>
            </a:r>
          </a:p>
          <a:p>
            <a:endParaRPr lang="en-US" sz="1400" dirty="0">
              <a:cs typeface="Arial" panose="020B0604020202020204" pitchFamily="34" charset="0"/>
            </a:endParaRPr>
          </a:p>
          <a:p>
            <a:endParaRPr lang="en-US" sz="1400" dirty="0">
              <a:cs typeface="Arial" panose="020B0604020202020204" pitchFamily="34" charset="0"/>
            </a:endParaRPr>
          </a:p>
          <a:p>
            <a:r>
              <a:rPr lang="en-US" sz="1400" b="1" dirty="0">
                <a:cs typeface="Arial" panose="020B0604020202020204" pitchFamily="34" charset="0"/>
              </a:rPr>
              <a:t>Huxley to E-57 (Unprogrammed)</a:t>
            </a:r>
          </a:p>
          <a:p>
            <a:endParaRPr lang="en-US" sz="1400" dirty="0">
              <a:cs typeface="Arial" panose="020B0604020202020204" pitchFamily="34" charset="0"/>
            </a:endParaRPr>
          </a:p>
          <a:p>
            <a:endParaRPr lang="en-US" sz="1400" dirty="0">
              <a:cs typeface="Arial" panose="020B0604020202020204" pitchFamily="34" charset="0"/>
            </a:endParaRPr>
          </a:p>
          <a:p>
            <a:r>
              <a:rPr lang="en-US" sz="1400" b="1" dirty="0">
                <a:cs typeface="Arial" panose="020B0604020202020204" pitchFamily="34" charset="0"/>
              </a:rPr>
              <a:t>Ankeny to Huxley </a:t>
            </a:r>
          </a:p>
          <a:p>
            <a:r>
              <a:rPr lang="en-US" sz="1400" dirty="0">
                <a:cs typeface="Arial" panose="020B0604020202020204" pitchFamily="34" charset="0"/>
              </a:rPr>
              <a:t>$ 119.2 Million (Awarded)</a:t>
            </a:r>
          </a:p>
          <a:p>
            <a:r>
              <a:rPr lang="en-US" sz="1400" dirty="0">
                <a:cs typeface="Arial" panose="020B0604020202020204" pitchFamily="34" charset="0"/>
              </a:rPr>
              <a:t>$ 54.7 Million (Programmed)</a:t>
            </a:r>
          </a:p>
          <a:p>
            <a:r>
              <a:rPr lang="en-US" sz="1400" dirty="0">
                <a:cs typeface="Arial" panose="020B0604020202020204" pitchFamily="34" charset="0"/>
              </a:rPr>
              <a:t>2023-2027</a:t>
            </a:r>
          </a:p>
        </p:txBody>
      </p:sp>
      <p:grpSp>
        <p:nvGrpSpPr>
          <p:cNvPr id="20" name="Group 19">
            <a:extLst>
              <a:ext uri="{FF2B5EF4-FFF2-40B4-BE49-F238E27FC236}">
                <a16:creationId xmlns:a16="http://schemas.microsoft.com/office/drawing/2014/main" id="{A9FCE2BF-2AF9-F8C5-407D-30016AA6B2F6}"/>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6382858" y="3789119"/>
            <a:ext cx="661793" cy="4869295"/>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T Sans"/>
              <a:ea typeface="+mn-ea"/>
              <a:cs typeface="+mn-cs"/>
            </a:endParaRPr>
          </a:p>
        </p:txBody>
      </p:sp>
      <p:cxnSp>
        <p:nvCxnSpPr>
          <p:cNvPr id="2" name="Straight Connector 1">
            <a:extLst>
              <a:ext uri="{FF2B5EF4-FFF2-40B4-BE49-F238E27FC236}">
                <a16:creationId xmlns:a16="http://schemas.microsoft.com/office/drawing/2014/main" id="{1B012063-93B0-D331-C062-23943AC3B00E}"/>
              </a:ext>
            </a:extLst>
          </p:cNvPr>
          <p:cNvCxnSpPr>
            <a:cxnSpLocks/>
          </p:cNvCxnSpPr>
          <p:nvPr/>
        </p:nvCxnSpPr>
        <p:spPr>
          <a:xfrm>
            <a:off x="6722042" y="1970056"/>
            <a:ext cx="0" cy="856736"/>
          </a:xfrm>
          <a:prstGeom prst="line">
            <a:avLst/>
          </a:prstGeom>
          <a:ln w="146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6E0C52-BAF4-2D0C-976E-05051BF4AC10}"/>
              </a:ext>
            </a:extLst>
          </p:cNvPr>
          <p:cNvCxnSpPr>
            <a:cxnSpLocks/>
          </p:cNvCxnSpPr>
          <p:nvPr/>
        </p:nvCxnSpPr>
        <p:spPr>
          <a:xfrm>
            <a:off x="6722040" y="2737209"/>
            <a:ext cx="0" cy="1296144"/>
          </a:xfrm>
          <a:prstGeom prst="line">
            <a:avLst/>
          </a:prstGeom>
          <a:ln w="146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0F57BA-8762-118B-ACDF-C418C639E8A4}"/>
              </a:ext>
            </a:extLst>
          </p:cNvPr>
          <p:cNvCxnSpPr>
            <a:cxnSpLocks/>
          </p:cNvCxnSpPr>
          <p:nvPr/>
        </p:nvCxnSpPr>
        <p:spPr>
          <a:xfrm>
            <a:off x="6722042" y="1547017"/>
            <a:ext cx="0" cy="423039"/>
          </a:xfrm>
          <a:prstGeom prst="line">
            <a:avLst/>
          </a:prstGeom>
          <a:ln w="1460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2A72443-43B0-8279-F329-4F2E207B93D5}"/>
              </a:ext>
            </a:extLst>
          </p:cNvPr>
          <p:cNvCxnSpPr>
            <a:cxnSpLocks/>
          </p:cNvCxnSpPr>
          <p:nvPr/>
        </p:nvCxnSpPr>
        <p:spPr>
          <a:xfrm flipV="1">
            <a:off x="3264493" y="2398424"/>
            <a:ext cx="3389181" cy="1646301"/>
          </a:xfrm>
          <a:prstGeom prst="straightConnector1">
            <a:avLst/>
          </a:prstGeom>
          <a:ln w="5715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02CB0311-E7F8-526F-D2CB-A2DD145677A8}"/>
              </a:ext>
            </a:extLst>
          </p:cNvPr>
          <p:cNvCxnSpPr>
            <a:cxnSpLocks/>
          </p:cNvCxnSpPr>
          <p:nvPr/>
        </p:nvCxnSpPr>
        <p:spPr>
          <a:xfrm flipV="1">
            <a:off x="2521009" y="1719496"/>
            <a:ext cx="4201033" cy="441308"/>
          </a:xfrm>
          <a:prstGeom prst="straightConnector1">
            <a:avLst/>
          </a:prstGeom>
          <a:ln w="57150" cap="flat" cmpd="sng" algn="ctr">
            <a:solidFill>
              <a:srgbClr val="00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3E348B58-E2CA-C270-C94E-12848211F504}"/>
              </a:ext>
            </a:extLst>
          </p:cNvPr>
          <p:cNvCxnSpPr>
            <a:cxnSpLocks/>
          </p:cNvCxnSpPr>
          <p:nvPr/>
        </p:nvCxnSpPr>
        <p:spPr>
          <a:xfrm flipV="1">
            <a:off x="2136449" y="3579012"/>
            <a:ext cx="4585590" cy="1166367"/>
          </a:xfrm>
          <a:prstGeom prst="straightConnector1">
            <a:avLst/>
          </a:prstGeom>
          <a:ln w="571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49942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87066" y="619439"/>
            <a:ext cx="2818674"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US 30 in Boone County</a:t>
            </a:r>
          </a:p>
          <a:p>
            <a:pPr marL="0" indent="0">
              <a:spcBef>
                <a:spcPts val="0"/>
              </a:spcBef>
              <a:buNone/>
              <a:tabLst>
                <a:tab pos="2854325" algn="l"/>
              </a:tabLst>
            </a:pPr>
            <a:r>
              <a:rPr lang="en-US" sz="1600" dirty="0">
                <a:cs typeface="Arial" panose="020B0604020202020204" pitchFamily="34" charset="0"/>
              </a:rPr>
              <a:t>Roundabout Projects at Marshall St and </a:t>
            </a:r>
            <a:r>
              <a:rPr lang="en-US" sz="1600" dirty="0" err="1">
                <a:cs typeface="Arial" panose="020B0604020202020204" pitchFamily="34" charset="0"/>
              </a:rPr>
              <a:t>Snedden</a:t>
            </a:r>
            <a:r>
              <a:rPr lang="en-US" sz="1600" dirty="0">
                <a:cs typeface="Arial" panose="020B0604020202020204" pitchFamily="34" charset="0"/>
              </a:rPr>
              <a:t> Dr</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2026 Paving $8.4 Million</a:t>
            </a:r>
          </a:p>
          <a:p>
            <a:pPr marL="0" indent="0">
              <a:spcBef>
                <a:spcPts val="0"/>
              </a:spcBef>
              <a:buNone/>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lang="en-US" sz="1600" dirty="0" err="1">
                <a:solidFill>
                  <a:prstClr val="black"/>
                </a:solidFill>
                <a:cs typeface="Arial" panose="020B0604020202020204" pitchFamily="34" charset="0"/>
              </a:rPr>
              <a:t>Unp</a:t>
            </a:r>
            <a:r>
              <a:rPr kumimoji="0" lang="en-US" sz="1600" b="0" i="0" u="none" strike="noStrike" kern="1200" cap="none" spc="38"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rogrammed</a:t>
            </a: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18CCCD9C-73A1-4619-6346-72B897F5F2A6}"/>
              </a:ext>
            </a:extLst>
          </p:cNvPr>
          <p:cNvPicPr>
            <a:picLocks noChangeAspect="1"/>
          </p:cNvPicPr>
          <p:nvPr/>
        </p:nvPicPr>
        <p:blipFill>
          <a:blip r:embed="rId3"/>
          <a:stretch>
            <a:fillRect/>
          </a:stretch>
        </p:blipFill>
        <p:spPr>
          <a:xfrm>
            <a:off x="393431" y="2502386"/>
            <a:ext cx="8373968" cy="2774439"/>
          </a:xfrm>
          <a:prstGeom prst="rect">
            <a:avLst/>
          </a:prstGeom>
        </p:spPr>
      </p:pic>
    </p:spTree>
    <p:extLst>
      <p:ext uri="{BB962C8B-B14F-4D97-AF65-F5344CB8AC3E}">
        <p14:creationId xmlns:p14="http://schemas.microsoft.com/office/powerpoint/2010/main" val="333308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E65F77-4D16-0A06-6D8E-DDB9FACCD8E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4380" y="1673009"/>
            <a:ext cx="7772400" cy="4817468"/>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33002" y="666351"/>
            <a:ext cx="6443529" cy="904106"/>
          </a:xfrm>
          <a:prstGeom prst="rect">
            <a:avLst/>
          </a:prstGeom>
        </p:spPr>
        <p:txBody>
          <a:bodyPr numCol="2">
            <a:noAutofit/>
          </a:bodyPr>
          <a:lstStyle/>
          <a:p>
            <a:pPr marL="0" indent="0">
              <a:spcBef>
                <a:spcPts val="0"/>
              </a:spcBef>
              <a:buNone/>
            </a:pPr>
            <a:r>
              <a:rPr lang="en-US" sz="1600" b="1" dirty="0">
                <a:cs typeface="Arial" panose="020B0604020202020204" pitchFamily="34" charset="0"/>
              </a:rPr>
              <a:t>US 30 in Ames</a:t>
            </a:r>
          </a:p>
          <a:p>
            <a:pPr marL="0" indent="0">
              <a:spcBef>
                <a:spcPts val="0"/>
              </a:spcBef>
              <a:buNone/>
            </a:pPr>
            <a:r>
              <a:rPr lang="en-US" sz="1600" dirty="0">
                <a:cs typeface="Arial" panose="020B0604020202020204" pitchFamily="34" charset="0"/>
              </a:rPr>
              <a:t>Skunk River Bridge Replacements</a:t>
            </a:r>
          </a:p>
          <a:p>
            <a:pPr marL="0" indent="0">
              <a:spcBef>
                <a:spcPts val="0"/>
              </a:spcBef>
              <a:buNone/>
            </a:pPr>
            <a:r>
              <a:rPr lang="en-US" sz="1600" dirty="0">
                <a:cs typeface="Arial" panose="020B0604020202020204" pitchFamily="34" charset="0"/>
              </a:rPr>
              <a:t>Grade/Pave/Bridge/Signs/Lighting</a:t>
            </a:r>
          </a:p>
          <a:p>
            <a:pPr marL="0" indent="0">
              <a:spcBef>
                <a:spcPts val="0"/>
              </a:spcBef>
              <a:buNone/>
            </a:pPr>
            <a:r>
              <a:rPr lang="en-US" sz="1600" dirty="0">
                <a:cs typeface="Arial" panose="020B0604020202020204" pitchFamily="34" charset="0"/>
              </a:rPr>
              <a:t>2025 $  4.7 Million (Programmed)</a:t>
            </a:r>
          </a:p>
          <a:p>
            <a:pPr marL="0" indent="0">
              <a:spcBef>
                <a:spcPts val="0"/>
              </a:spcBef>
              <a:buNone/>
            </a:pPr>
            <a:r>
              <a:rPr lang="en-US" sz="1600" dirty="0">
                <a:cs typeface="Arial" panose="020B0604020202020204" pitchFamily="34" charset="0"/>
              </a:rPr>
              <a:t>2026 $ 16.2 Million (Programmed)</a:t>
            </a:r>
          </a:p>
          <a:p>
            <a:pPr marL="0" indent="0">
              <a:spcBef>
                <a:spcPts val="0"/>
              </a:spcBef>
              <a:buNone/>
            </a:pPr>
            <a:r>
              <a:rPr lang="en-US" sz="1600" dirty="0">
                <a:cs typeface="Arial" panose="020B0604020202020204" pitchFamily="34" charset="0"/>
              </a:rPr>
              <a:t>2027 $ 7.4 Million (Programmed)</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2580719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E65F77-4D16-0A06-6D8E-DDB9FACCD8E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12955" y="2005782"/>
            <a:ext cx="8268929" cy="4014804"/>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33002" y="666351"/>
            <a:ext cx="6443529" cy="904106"/>
          </a:xfrm>
          <a:prstGeom prst="rect">
            <a:avLst/>
          </a:prstGeom>
        </p:spPr>
        <p:txBody>
          <a:bodyPr numCol="2">
            <a:noAutofit/>
          </a:bodyPr>
          <a:lstStyle/>
          <a:p>
            <a:pPr marL="0" indent="0">
              <a:spcBef>
                <a:spcPts val="0"/>
              </a:spcBef>
              <a:buNone/>
            </a:pPr>
            <a:endParaRPr lang="en-US" sz="1600" dirty="0">
              <a:cs typeface="Arial" panose="020B0604020202020204" pitchFamily="34" charset="0"/>
            </a:endParaRPr>
          </a:p>
          <a:p>
            <a:pPr marL="0" indent="0">
              <a:spcBef>
                <a:spcPts val="0"/>
              </a:spcBef>
              <a:buNone/>
            </a:pPr>
            <a:endParaRPr lang="en-US" sz="1600" dirty="0">
              <a:cs typeface="Arial" panose="020B0604020202020204" pitchFamily="34" charset="0"/>
            </a:endParaRPr>
          </a:p>
          <a:p>
            <a:pPr marL="0" indent="0">
              <a:spcBef>
                <a:spcPts val="0"/>
              </a:spcBef>
              <a:buNone/>
            </a:pPr>
            <a:r>
              <a:rPr lang="en-US" sz="1600" dirty="0">
                <a:cs typeface="Arial" panose="020B0604020202020204" pitchFamily="34" charset="0"/>
              </a:rPr>
              <a:t>Grade/Pave/Bridge/Signs/Lighting</a:t>
            </a:r>
          </a:p>
          <a:p>
            <a:pPr marL="0" indent="0">
              <a:spcBef>
                <a:spcPts val="0"/>
              </a:spcBef>
              <a:buNone/>
            </a:pPr>
            <a:endParaRPr lang="en-US" sz="1600" dirty="0">
              <a:cs typeface="Arial" panose="020B0604020202020204" pitchFamily="34" charset="0"/>
            </a:endParaRPr>
          </a:p>
          <a:p>
            <a:pPr marL="0" indent="0">
              <a:spcBef>
                <a:spcPts val="0"/>
              </a:spcBef>
              <a:buNone/>
            </a:pPr>
            <a:r>
              <a:rPr lang="en-US" sz="1600" dirty="0">
                <a:cs typeface="Arial" panose="020B0604020202020204" pitchFamily="34" charset="0"/>
              </a:rPr>
              <a:t>2025 $  6.1 Million (Awarded)</a:t>
            </a:r>
          </a:p>
          <a:p>
            <a:pPr marL="0" indent="0">
              <a:spcBef>
                <a:spcPts val="0"/>
              </a:spcBef>
              <a:buNone/>
            </a:pPr>
            <a:r>
              <a:rPr lang="en-US" sz="1600" dirty="0">
                <a:cs typeface="Arial" panose="020B0604020202020204" pitchFamily="34" charset="0"/>
              </a:rPr>
              <a:t>2026 $ 16.2 Million (Programmed)</a:t>
            </a:r>
          </a:p>
          <a:p>
            <a:pPr marL="0" indent="0">
              <a:spcBef>
                <a:spcPts val="0"/>
              </a:spcBef>
              <a:buNone/>
            </a:pPr>
            <a:r>
              <a:rPr lang="en-US" sz="1600" dirty="0">
                <a:cs typeface="Arial" panose="020B0604020202020204" pitchFamily="34" charset="0"/>
              </a:rPr>
              <a:t>2027 $ 14.1 Million (Programmed)</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644898"/>
            <a:ext cx="4348562" cy="515307"/>
          </a:xfrm>
        </p:spPr>
        <p:txBody>
          <a:bodyPr lIns="0" rIns="0" anchor="b"/>
          <a:lstStyle/>
          <a:p>
            <a:r>
              <a:rPr lang="en-US" dirty="0"/>
              <a:t>US 30 Skunk River Bridges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3264895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BEC240-2B16-A312-1F29-5B6745EE09B9}"/>
              </a:ext>
            </a:extLst>
          </p:cNvPr>
          <p:cNvSpPr txBox="1"/>
          <p:nvPr/>
        </p:nvSpPr>
        <p:spPr>
          <a:xfrm>
            <a:off x="3478136" y="1129516"/>
            <a:ext cx="1965533" cy="646331"/>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Allison Smyth, P.E.</a:t>
            </a:r>
          </a:p>
          <a:p>
            <a:r>
              <a:rPr lang="en-US" dirty="0">
                <a:solidFill>
                  <a:schemeClr val="bg1"/>
                </a:solidFill>
                <a:latin typeface="Calibri" panose="020F0502020204030204" pitchFamily="34" charset="0"/>
                <a:cs typeface="Calibri" panose="020F0502020204030204" pitchFamily="34" charset="0"/>
              </a:rPr>
              <a:t>District 1 Engineer</a:t>
            </a:r>
          </a:p>
        </p:txBody>
      </p:sp>
      <p:sp>
        <p:nvSpPr>
          <p:cNvPr id="10" name="TextBox 9">
            <a:extLst>
              <a:ext uri="{FF2B5EF4-FFF2-40B4-BE49-F238E27FC236}">
                <a16:creationId xmlns:a16="http://schemas.microsoft.com/office/drawing/2014/main" id="{390CB277-4BDF-D097-F351-FB5267ED0128}"/>
              </a:ext>
            </a:extLst>
          </p:cNvPr>
          <p:cNvSpPr txBox="1"/>
          <p:nvPr/>
        </p:nvSpPr>
        <p:spPr>
          <a:xfrm>
            <a:off x="3025209" y="1941243"/>
            <a:ext cx="2871389" cy="646331"/>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Jeremey Vortherms, P.E.</a:t>
            </a:r>
          </a:p>
          <a:p>
            <a:r>
              <a:rPr lang="en-US" dirty="0">
                <a:solidFill>
                  <a:schemeClr val="bg1"/>
                </a:solidFill>
                <a:latin typeface="Calibri" panose="020F0502020204030204" pitchFamily="34" charset="0"/>
                <a:cs typeface="Calibri" panose="020F0502020204030204" pitchFamily="34" charset="0"/>
              </a:rPr>
              <a:t>Assistant District 1 Engineer</a:t>
            </a:r>
          </a:p>
        </p:txBody>
      </p:sp>
      <p:sp>
        <p:nvSpPr>
          <p:cNvPr id="11" name="TextBox 10">
            <a:extLst>
              <a:ext uri="{FF2B5EF4-FFF2-40B4-BE49-F238E27FC236}">
                <a16:creationId xmlns:a16="http://schemas.microsoft.com/office/drawing/2014/main" id="{61B862B7-C2E5-76C2-6760-5F10E2849D8C}"/>
              </a:ext>
            </a:extLst>
          </p:cNvPr>
          <p:cNvSpPr txBox="1"/>
          <p:nvPr/>
        </p:nvSpPr>
        <p:spPr>
          <a:xfrm>
            <a:off x="1217783" y="2862357"/>
            <a:ext cx="2790201" cy="923330"/>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Scott Nixon, P.E.</a:t>
            </a:r>
          </a:p>
          <a:p>
            <a:pPr algn="ctr"/>
            <a:r>
              <a:rPr lang="en-US" dirty="0">
                <a:solidFill>
                  <a:schemeClr val="bg1"/>
                </a:solidFill>
                <a:latin typeface="Calibri" panose="020F0502020204030204" pitchFamily="34" charset="0"/>
                <a:cs typeface="Calibri" panose="020F0502020204030204" pitchFamily="34" charset="0"/>
              </a:rPr>
              <a:t>District 1 Construction Engineer</a:t>
            </a:r>
          </a:p>
        </p:txBody>
      </p:sp>
      <p:sp>
        <p:nvSpPr>
          <p:cNvPr id="12" name="TextBox 11">
            <a:extLst>
              <a:ext uri="{FF2B5EF4-FFF2-40B4-BE49-F238E27FC236}">
                <a16:creationId xmlns:a16="http://schemas.microsoft.com/office/drawing/2014/main" id="{604EE780-9DE8-6966-6DA2-75B7506F65FC}"/>
              </a:ext>
            </a:extLst>
          </p:cNvPr>
          <p:cNvSpPr txBox="1"/>
          <p:nvPr/>
        </p:nvSpPr>
        <p:spPr>
          <a:xfrm>
            <a:off x="4260078" y="2853367"/>
            <a:ext cx="3734512" cy="923330"/>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Andy Swisher, P.E.</a:t>
            </a:r>
          </a:p>
          <a:p>
            <a:pPr algn="ctr"/>
            <a:r>
              <a:rPr lang="en-US" dirty="0">
                <a:solidFill>
                  <a:schemeClr val="bg1"/>
                </a:solidFill>
                <a:latin typeface="Calibri" panose="020F0502020204030204" pitchFamily="34" charset="0"/>
                <a:cs typeface="Calibri" panose="020F0502020204030204" pitchFamily="34" charset="0"/>
              </a:rPr>
              <a:t>Transportation Systems Management &amp; Operations (TSMO) Engineer</a:t>
            </a:r>
          </a:p>
        </p:txBody>
      </p:sp>
      <p:sp>
        <p:nvSpPr>
          <p:cNvPr id="14" name="TextBox 13">
            <a:extLst>
              <a:ext uri="{FF2B5EF4-FFF2-40B4-BE49-F238E27FC236}">
                <a16:creationId xmlns:a16="http://schemas.microsoft.com/office/drawing/2014/main" id="{3F590281-9D3F-2F35-5372-B5EDD8225E1C}"/>
              </a:ext>
            </a:extLst>
          </p:cNvPr>
          <p:cNvSpPr txBox="1"/>
          <p:nvPr/>
        </p:nvSpPr>
        <p:spPr>
          <a:xfrm>
            <a:off x="1217783" y="4060470"/>
            <a:ext cx="1965533" cy="646331"/>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Frank Leong, P.E.</a:t>
            </a:r>
          </a:p>
          <a:p>
            <a:pPr algn="ctr"/>
            <a:r>
              <a:rPr lang="en-US" dirty="0">
                <a:solidFill>
                  <a:schemeClr val="bg1"/>
                </a:solidFill>
                <a:latin typeface="Calibri" panose="020F0502020204030204" pitchFamily="34" charset="0"/>
                <a:cs typeface="Calibri" panose="020F0502020204030204" pitchFamily="34" charset="0"/>
              </a:rPr>
              <a:t>Grimes RCE</a:t>
            </a:r>
          </a:p>
        </p:txBody>
      </p:sp>
      <p:sp>
        <p:nvSpPr>
          <p:cNvPr id="15" name="TextBox 14">
            <a:extLst>
              <a:ext uri="{FF2B5EF4-FFF2-40B4-BE49-F238E27FC236}">
                <a16:creationId xmlns:a16="http://schemas.microsoft.com/office/drawing/2014/main" id="{6C79E53D-8B84-CC7C-E80D-85FA46610B9E}"/>
              </a:ext>
            </a:extLst>
          </p:cNvPr>
          <p:cNvSpPr txBox="1"/>
          <p:nvPr/>
        </p:nvSpPr>
        <p:spPr>
          <a:xfrm>
            <a:off x="3453928" y="4051480"/>
            <a:ext cx="1965533" cy="646331"/>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Jenny Hoskins, P.E.</a:t>
            </a:r>
          </a:p>
          <a:p>
            <a:pPr algn="ctr"/>
            <a:r>
              <a:rPr lang="en-US" dirty="0">
                <a:solidFill>
                  <a:schemeClr val="bg1"/>
                </a:solidFill>
                <a:latin typeface="Calibri" panose="020F0502020204030204" pitchFamily="34" charset="0"/>
                <a:cs typeface="Calibri" panose="020F0502020204030204" pitchFamily="34" charset="0"/>
              </a:rPr>
              <a:t>Jefferson RCE</a:t>
            </a:r>
          </a:p>
        </p:txBody>
      </p:sp>
      <p:sp>
        <p:nvSpPr>
          <p:cNvPr id="16" name="TextBox 15">
            <a:extLst>
              <a:ext uri="{FF2B5EF4-FFF2-40B4-BE49-F238E27FC236}">
                <a16:creationId xmlns:a16="http://schemas.microsoft.com/office/drawing/2014/main" id="{BBE36650-FE38-37C0-C315-6FDB51F30888}"/>
              </a:ext>
            </a:extLst>
          </p:cNvPr>
          <p:cNvSpPr txBox="1"/>
          <p:nvPr/>
        </p:nvSpPr>
        <p:spPr>
          <a:xfrm>
            <a:off x="5690073" y="4060470"/>
            <a:ext cx="2434128" cy="646331"/>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Dustin Skogerboe, P.E.</a:t>
            </a:r>
          </a:p>
          <a:p>
            <a:pPr algn="ctr"/>
            <a:r>
              <a:rPr lang="en-US" dirty="0">
                <a:solidFill>
                  <a:schemeClr val="bg1"/>
                </a:solidFill>
                <a:latin typeface="Calibri" panose="020F0502020204030204" pitchFamily="34" charset="0"/>
                <a:cs typeface="Calibri" panose="020F0502020204030204" pitchFamily="34" charset="0"/>
              </a:rPr>
              <a:t>Marshalltown RCE</a:t>
            </a:r>
          </a:p>
        </p:txBody>
      </p:sp>
      <p:sp>
        <p:nvSpPr>
          <p:cNvPr id="17" name="TextBox 16">
            <a:extLst>
              <a:ext uri="{FF2B5EF4-FFF2-40B4-BE49-F238E27FC236}">
                <a16:creationId xmlns:a16="http://schemas.microsoft.com/office/drawing/2014/main" id="{6BC8D911-43E6-7E70-6718-FA147191552E}"/>
              </a:ext>
            </a:extLst>
          </p:cNvPr>
          <p:cNvSpPr txBox="1"/>
          <p:nvPr/>
        </p:nvSpPr>
        <p:spPr>
          <a:xfrm>
            <a:off x="1149410" y="5015108"/>
            <a:ext cx="2082326" cy="646331"/>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Mike Lauritsen, P.E.</a:t>
            </a:r>
          </a:p>
          <a:p>
            <a:pPr algn="ctr"/>
            <a:r>
              <a:rPr lang="en-US" dirty="0">
                <a:solidFill>
                  <a:schemeClr val="bg1"/>
                </a:solidFill>
                <a:latin typeface="Calibri" panose="020F0502020204030204" pitchFamily="34" charset="0"/>
                <a:cs typeface="Calibri" panose="020F0502020204030204" pitchFamily="34" charset="0"/>
              </a:rPr>
              <a:t>Materials Engineer</a:t>
            </a:r>
          </a:p>
        </p:txBody>
      </p:sp>
      <p:sp>
        <p:nvSpPr>
          <p:cNvPr id="18" name="TextBox 17">
            <a:extLst>
              <a:ext uri="{FF2B5EF4-FFF2-40B4-BE49-F238E27FC236}">
                <a16:creationId xmlns:a16="http://schemas.microsoft.com/office/drawing/2014/main" id="{2A5D7BE4-1FAB-5C7B-CB79-7AD9720CD962}"/>
              </a:ext>
            </a:extLst>
          </p:cNvPr>
          <p:cNvSpPr txBox="1"/>
          <p:nvPr/>
        </p:nvSpPr>
        <p:spPr>
          <a:xfrm>
            <a:off x="3367043" y="5015107"/>
            <a:ext cx="2187723" cy="646331"/>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Ben Adey, P.E.</a:t>
            </a:r>
          </a:p>
          <a:p>
            <a:pPr algn="ctr"/>
            <a:r>
              <a:rPr lang="en-US" dirty="0">
                <a:solidFill>
                  <a:schemeClr val="bg1"/>
                </a:solidFill>
                <a:latin typeface="Calibri" panose="020F0502020204030204" pitchFamily="34" charset="0"/>
                <a:cs typeface="Calibri" panose="020F0502020204030204" pitchFamily="34" charset="0"/>
              </a:rPr>
              <a:t>South Area Engineer</a:t>
            </a:r>
          </a:p>
        </p:txBody>
      </p:sp>
      <p:sp>
        <p:nvSpPr>
          <p:cNvPr id="19" name="TextBox 18">
            <a:extLst>
              <a:ext uri="{FF2B5EF4-FFF2-40B4-BE49-F238E27FC236}">
                <a16:creationId xmlns:a16="http://schemas.microsoft.com/office/drawing/2014/main" id="{A212B39B-04D0-CE8A-721F-5F8EB7B08795}"/>
              </a:ext>
            </a:extLst>
          </p:cNvPr>
          <p:cNvSpPr txBox="1"/>
          <p:nvPr/>
        </p:nvSpPr>
        <p:spPr>
          <a:xfrm>
            <a:off x="5690073" y="5006287"/>
            <a:ext cx="2530649" cy="646331"/>
          </a:xfrm>
          <a:prstGeom prst="rect">
            <a:avLst/>
          </a:prstGeom>
          <a:solidFill>
            <a:schemeClr val="accent1"/>
          </a:solid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Donna Breitbach, P.E.</a:t>
            </a:r>
          </a:p>
          <a:p>
            <a:pPr algn="ctr"/>
            <a:r>
              <a:rPr lang="en-US" dirty="0">
                <a:solidFill>
                  <a:schemeClr val="bg1"/>
                </a:solidFill>
                <a:latin typeface="Calibri" panose="020F0502020204030204" pitchFamily="34" charset="0"/>
                <a:cs typeface="Calibri" panose="020F0502020204030204" pitchFamily="34" charset="0"/>
              </a:rPr>
              <a:t>North Area Engineer</a:t>
            </a:r>
          </a:p>
        </p:txBody>
      </p:sp>
      <p:sp>
        <p:nvSpPr>
          <p:cNvPr id="20" name="Content Placeholder 12">
            <a:extLst>
              <a:ext uri="{FF2B5EF4-FFF2-40B4-BE49-F238E27FC236}">
                <a16:creationId xmlns:a16="http://schemas.microsoft.com/office/drawing/2014/main" id="{9B151CA1-0F90-4A3F-96AC-9B5A86F73AF9}"/>
              </a:ext>
            </a:extLst>
          </p:cNvPr>
          <p:cNvSpPr>
            <a:spLocks noGrp="1"/>
          </p:cNvSpPr>
          <p:nvPr>
            <p:ph sz="quarter" idx="16"/>
          </p:nvPr>
        </p:nvSpPr>
        <p:spPr>
          <a:xfrm>
            <a:off x="449579" y="716890"/>
            <a:ext cx="4455706" cy="382858"/>
          </a:xfrm>
          <a:prstGeom prst="rect">
            <a:avLst/>
          </a:prstGeom>
        </p:spPr>
        <p:txBody>
          <a:bodyPr lIns="0"/>
          <a:lstStyle/>
          <a:p>
            <a:pPr marL="0" indent="0">
              <a:lnSpc>
                <a:spcPct val="90000"/>
              </a:lnSpc>
              <a:spcBef>
                <a:spcPts val="750"/>
              </a:spcBef>
              <a:spcAft>
                <a:spcPts val="1800"/>
              </a:spcAft>
              <a:buNone/>
            </a:pPr>
            <a:r>
              <a:rPr lang="en-US" sz="2400" b="1" dirty="0">
                <a:solidFill>
                  <a:schemeClr val="accent1"/>
                </a:solidFill>
                <a:latin typeface="+mj-lt"/>
              </a:rPr>
              <a:t>District 1 Engineering Staff</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0616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95C4C-493B-7B75-3435-701ADAC1CAA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802420"/>
            <a:ext cx="9135206" cy="4709508"/>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3" y="711049"/>
            <a:ext cx="6041877" cy="904106"/>
          </a:xfrm>
          <a:prstGeom prst="rect">
            <a:avLst/>
          </a:prstGeom>
        </p:spPr>
        <p:txBody>
          <a:bodyPr numCol="2">
            <a:noAutofit/>
          </a:bodyPr>
          <a:lstStyle/>
          <a:p>
            <a:pPr marL="0" indent="0">
              <a:spcBef>
                <a:spcPts val="0"/>
              </a:spcBef>
              <a:buNone/>
            </a:pPr>
            <a:r>
              <a:rPr lang="en-US" b="1" dirty="0">
                <a:cs typeface="Arial" panose="020B0604020202020204" pitchFamily="34" charset="0"/>
              </a:rPr>
              <a:t>US 30 Interchange at 580</a:t>
            </a:r>
            <a:r>
              <a:rPr lang="en-US" b="1" baseline="30000" dirty="0">
                <a:cs typeface="Arial" panose="020B0604020202020204" pitchFamily="34" charset="0"/>
              </a:rPr>
              <a:t>th</a:t>
            </a:r>
            <a:r>
              <a:rPr lang="en-US" b="1" dirty="0">
                <a:cs typeface="Arial" panose="020B0604020202020204" pitchFamily="34" charset="0"/>
              </a:rPr>
              <a:t> </a:t>
            </a:r>
          </a:p>
          <a:p>
            <a:pPr marL="0" indent="0">
              <a:spcBef>
                <a:spcPts val="0"/>
              </a:spcBef>
              <a:buNone/>
            </a:pPr>
            <a:r>
              <a:rPr lang="en-US" dirty="0">
                <a:cs typeface="Arial" panose="020B0604020202020204" pitchFamily="34" charset="0"/>
              </a:rPr>
              <a:t>Grading/Paving/Bridge</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$ 22.8 Million (Awarded)</a:t>
            </a:r>
          </a:p>
          <a:p>
            <a:pPr marL="0" indent="0">
              <a:spcBef>
                <a:spcPts val="0"/>
              </a:spcBef>
              <a:buNone/>
            </a:pPr>
            <a:r>
              <a:rPr lang="en-US" dirty="0">
                <a:cs typeface="Arial" panose="020B0604020202020204" pitchFamily="34" charset="0"/>
              </a:rPr>
              <a:t>$ 358,000 (Programmed)</a:t>
            </a:r>
          </a:p>
          <a:p>
            <a:pPr marL="0" indent="0">
              <a:spcBef>
                <a:spcPts val="0"/>
              </a:spcBef>
              <a:buNone/>
            </a:pPr>
            <a:r>
              <a:rPr lang="en-US" dirty="0">
                <a:cs typeface="Arial" panose="020B0604020202020204" pitchFamily="34" charset="0"/>
              </a:rPr>
              <a:t>2023-2025</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Ongoing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2849291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290208" y="632166"/>
            <a:ext cx="2615013"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US 30/ 610</a:t>
            </a:r>
            <a:r>
              <a:rPr lang="en-US" sz="1600" b="1" baseline="30000" dirty="0">
                <a:cs typeface="Arial" panose="020B0604020202020204" pitchFamily="34" charset="0"/>
              </a:rPr>
              <a:t>th</a:t>
            </a:r>
            <a:r>
              <a:rPr lang="en-US" sz="1600" b="1" dirty="0">
                <a:cs typeface="Arial" panose="020B0604020202020204" pitchFamily="34" charset="0"/>
              </a:rPr>
              <a:t> Ave in Nevada</a:t>
            </a:r>
          </a:p>
          <a:p>
            <a:pPr marL="0" indent="0">
              <a:spcBef>
                <a:spcPts val="0"/>
              </a:spcBef>
              <a:buNone/>
              <a:tabLst>
                <a:tab pos="2854325" algn="l"/>
              </a:tabLst>
            </a:pPr>
            <a:r>
              <a:rPr lang="en-US" sz="1600" dirty="0">
                <a:cs typeface="Arial" panose="020B0604020202020204" pitchFamily="34" charset="0"/>
              </a:rPr>
              <a:t>New Interchange</a:t>
            </a:r>
          </a:p>
          <a:p>
            <a:pPr marL="0" indent="0">
              <a:spcBef>
                <a:spcPts val="0"/>
              </a:spcBef>
              <a:buNone/>
            </a:pPr>
            <a:endParaRPr lang="en-US" sz="1600" dirty="0">
              <a:cs typeface="Arial" panose="020B0604020202020204" pitchFamily="34" charset="0"/>
            </a:endParaRPr>
          </a:p>
          <a:p>
            <a:pPr marL="0" indent="0">
              <a:spcBef>
                <a:spcPts val="0"/>
              </a:spcBef>
              <a:buNone/>
            </a:pPr>
            <a:endParaRPr lang="en-US" sz="1600" dirty="0">
              <a:cs typeface="Arial" panose="020B0604020202020204" pitchFamily="34" charset="0"/>
            </a:endParaRP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4845465" y="632165"/>
            <a:ext cx="3982341" cy="1144383"/>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dirty="0">
                <a:cs typeface="Arial" panose="020B0604020202020204" pitchFamily="34" charset="0"/>
              </a:rPr>
              <a:t>2026 ROW/Signs $19.1 Million </a:t>
            </a:r>
          </a:p>
          <a:p>
            <a:pPr marL="0" indent="0">
              <a:spcBef>
                <a:spcPts val="0"/>
              </a:spcBef>
              <a:buFont typeface="Arial" panose="020B0604020202020204" pitchFamily="34" charset="0"/>
              <a:buNone/>
            </a:pPr>
            <a:r>
              <a:rPr lang="en-US" sz="1600" dirty="0">
                <a:cs typeface="Arial" panose="020B0604020202020204" pitchFamily="34" charset="0"/>
              </a:rPr>
              <a:t>2027 Grade/Pave/Bridge $14.1 Million</a:t>
            </a:r>
          </a:p>
          <a:p>
            <a:pPr marL="0" indent="0">
              <a:spcBef>
                <a:spcPts val="0"/>
              </a:spcBef>
              <a:buFont typeface="Arial" panose="020B0604020202020204" pitchFamily="34" charset="0"/>
              <a:buNone/>
            </a:pPr>
            <a:r>
              <a:rPr lang="en-US" sz="1600" dirty="0">
                <a:cs typeface="Arial" panose="020B0604020202020204" pitchFamily="34" charset="0"/>
              </a:rPr>
              <a:t>2028 Pave/Signs/Lighting $15.5 Million </a:t>
            </a:r>
          </a:p>
          <a:p>
            <a:pPr marL="0" indent="0">
              <a:spcBef>
                <a:spcPts val="0"/>
              </a:spcBef>
              <a:buNone/>
            </a:pPr>
            <a:r>
              <a:rPr lang="en-US" sz="1600" dirty="0">
                <a:cs typeface="Arial" panose="020B0604020202020204" pitchFamily="34" charset="0"/>
              </a:rPr>
              <a:t>(Programmed)</a:t>
            </a:r>
          </a:p>
        </p:txBody>
      </p:sp>
      <p:pic>
        <p:nvPicPr>
          <p:cNvPr id="5" name="Picture 4" descr="A picture containing diagram&#10;&#10;Description automatically generated">
            <a:extLst>
              <a:ext uri="{FF2B5EF4-FFF2-40B4-BE49-F238E27FC236}">
                <a16:creationId xmlns:a16="http://schemas.microsoft.com/office/drawing/2014/main" id="{83A1D82F-3344-6499-2877-D5FEB747D03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17543" y="2154080"/>
            <a:ext cx="8321040" cy="3486636"/>
          </a:xfrm>
          <a:prstGeom prst="rect">
            <a:avLst/>
          </a:prstGeom>
        </p:spPr>
      </p:pic>
    </p:spTree>
    <p:extLst>
      <p:ext uri="{BB962C8B-B14F-4D97-AF65-F5344CB8AC3E}">
        <p14:creationId xmlns:p14="http://schemas.microsoft.com/office/powerpoint/2010/main" val="2680419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87066" y="619439"/>
            <a:ext cx="2818674"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US 30 at State Center</a:t>
            </a:r>
          </a:p>
          <a:p>
            <a:pPr marL="0" indent="0">
              <a:spcBef>
                <a:spcPts val="0"/>
              </a:spcBef>
              <a:buNone/>
              <a:tabLst>
                <a:tab pos="2854325" algn="l"/>
              </a:tabLst>
            </a:pPr>
            <a:r>
              <a:rPr lang="en-US" sz="1600" dirty="0">
                <a:cs typeface="Arial" panose="020B0604020202020204" pitchFamily="34" charset="0"/>
              </a:rPr>
              <a:t>Intersection Modifications at Durham Ave</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2026 Grade/Paving </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(To Be </a:t>
            </a:r>
            <a:r>
              <a:rPr lang="en-US" sz="1600" dirty="0">
                <a:solidFill>
                  <a:prstClr val="black"/>
                </a:solidFill>
                <a:cs typeface="Arial" panose="020B0604020202020204" pitchFamily="34" charset="0"/>
              </a:rPr>
              <a:t>Programmed</a:t>
            </a: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9" name="Text Placeholder 5">
            <a:extLst>
              <a:ext uri="{FF2B5EF4-FFF2-40B4-BE49-F238E27FC236}">
                <a16:creationId xmlns:a16="http://schemas.microsoft.com/office/drawing/2014/main" id="{1CA63CFC-E7AA-1C95-E7E8-A0C4AB97C44B}"/>
              </a:ext>
            </a:extLst>
          </p:cNvPr>
          <p:cNvSpPr txBox="1">
            <a:spLocks/>
          </p:cNvSpPr>
          <p:nvPr/>
        </p:nvSpPr>
        <p:spPr>
          <a:xfrm>
            <a:off x="754379" y="644898"/>
            <a:ext cx="7357234" cy="515307"/>
          </a:xfrm>
          <a:prstGeom prst="rect">
            <a:avLst/>
          </a:prstGeom>
        </p:spPr>
        <p:txBody>
          <a:bodyPr lIns="0" rIns="0" anchor="b"/>
          <a:lstStyle>
            <a:lvl1pPr marL="0" indent="0" algn="l" defTabSz="685783" rtl="0" eaLnBrk="1" latinLnBrk="0" hangingPunct="1">
              <a:lnSpc>
                <a:spcPct val="90000"/>
              </a:lnSpc>
              <a:spcBef>
                <a:spcPts val="750"/>
              </a:spcBef>
              <a:buFont typeface="Arial" panose="020B0604020202020204" pitchFamily="34" charset="0"/>
              <a:buNone/>
              <a:defRPr sz="2400" b="1" kern="1200" spc="38" baseline="0">
                <a:solidFill>
                  <a:schemeClr val="accent1"/>
                </a:solidFill>
                <a:latin typeface="+mj-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38" normalizeH="0" baseline="0" noProof="0" dirty="0">
                <a:ln>
                  <a:noFill/>
                </a:ln>
                <a:solidFill>
                  <a:srgbClr val="03617A"/>
                </a:solidFill>
                <a:effectLst/>
                <a:uLnTx/>
                <a:uFillTx/>
                <a:latin typeface="Neue Haas Grotesk Text Pro"/>
                <a:ea typeface="+mn-ea"/>
                <a:cs typeface="+mn-cs"/>
              </a:rPr>
              <a:t>Safety</a:t>
            </a:r>
          </a:p>
        </p:txBody>
      </p:sp>
      <p:pic>
        <p:nvPicPr>
          <p:cNvPr id="5" name="Picture 4">
            <a:extLst>
              <a:ext uri="{FF2B5EF4-FFF2-40B4-BE49-F238E27FC236}">
                <a16:creationId xmlns:a16="http://schemas.microsoft.com/office/drawing/2014/main" id="{1E12D623-5D55-ADDD-44BF-6C3D184CCD05}"/>
              </a:ext>
            </a:extLst>
          </p:cNvPr>
          <p:cNvPicPr>
            <a:picLocks noChangeAspect="1"/>
          </p:cNvPicPr>
          <p:nvPr/>
        </p:nvPicPr>
        <p:blipFill>
          <a:blip r:embed="rId3"/>
          <a:stretch>
            <a:fillRect/>
          </a:stretch>
        </p:blipFill>
        <p:spPr>
          <a:xfrm>
            <a:off x="385935" y="2759814"/>
            <a:ext cx="8355297" cy="2443460"/>
          </a:xfrm>
          <a:prstGeom prst="rect">
            <a:avLst/>
          </a:prstGeom>
        </p:spPr>
      </p:pic>
    </p:spTree>
    <p:extLst>
      <p:ext uri="{BB962C8B-B14F-4D97-AF65-F5344CB8AC3E}">
        <p14:creationId xmlns:p14="http://schemas.microsoft.com/office/powerpoint/2010/main" val="4277415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3015B8A-E089-6AD5-DF58-B83BBF55027A}"/>
              </a:ext>
            </a:extLst>
          </p:cNvPr>
          <p:cNvSpPr>
            <a:spLocks noGrp="1"/>
          </p:cNvSpPr>
          <p:nvPr>
            <p:ph type="body" sz="quarter" idx="18"/>
          </p:nvPr>
        </p:nvSpPr>
        <p:spPr>
          <a:xfrm>
            <a:off x="1149228" y="820267"/>
            <a:ext cx="5300245" cy="430667"/>
          </a:xfrm>
        </p:spPr>
        <p:txBody>
          <a:bodyPr/>
          <a:lstStyle/>
          <a:p>
            <a:r>
              <a:rPr lang="en-US" sz="2400" dirty="0"/>
              <a:t>Ongoing and Upcoming Projects</a:t>
            </a:r>
          </a:p>
        </p:txBody>
      </p:sp>
      <p:sp>
        <p:nvSpPr>
          <p:cNvPr id="14" name="TextBox 13">
            <a:extLst>
              <a:ext uri="{FF2B5EF4-FFF2-40B4-BE49-F238E27FC236}">
                <a16:creationId xmlns:a16="http://schemas.microsoft.com/office/drawing/2014/main" id="{660A45C8-9983-35E6-92FD-150E62A43D77}"/>
              </a:ext>
            </a:extLst>
          </p:cNvPr>
          <p:cNvSpPr txBox="1"/>
          <p:nvPr/>
        </p:nvSpPr>
        <p:spPr bwMode="auto">
          <a:xfrm>
            <a:off x="730469" y="1305341"/>
            <a:ext cx="3425480" cy="4708981"/>
          </a:xfrm>
          <a:prstGeom prst="rect">
            <a:avLst/>
          </a:prstGeom>
          <a:noFill/>
        </p:spPr>
        <p:txBody>
          <a:bodyPr wrap="square" lIns="0">
            <a:spAutoFit/>
          </a:bodyPr>
          <a:lstStyle/>
          <a:p>
            <a:r>
              <a:rPr lang="en-US" sz="1600" b="1" dirty="0">
                <a:cs typeface="Arial" panose="020B0604020202020204" pitchFamily="34" charset="0"/>
              </a:rPr>
              <a:t>US 63 – US 6 to Hudson</a:t>
            </a:r>
          </a:p>
          <a:p>
            <a:r>
              <a:rPr lang="en-US" sz="1600" b="1" dirty="0">
                <a:cs typeface="Arial" panose="020B0604020202020204" pitchFamily="34" charset="0"/>
              </a:rPr>
              <a:t>Super 2 Improvements</a:t>
            </a:r>
          </a:p>
          <a:p>
            <a:endParaRPr lang="en-US" sz="1600" dirty="0">
              <a:cs typeface="Arial" panose="020B0604020202020204" pitchFamily="34" charset="0"/>
            </a:endParaRPr>
          </a:p>
          <a:p>
            <a:r>
              <a:rPr lang="en-US" sz="1400" b="1" dirty="0">
                <a:cs typeface="Arial" panose="020B0604020202020204" pitchFamily="34" charset="0"/>
              </a:rPr>
              <a:t>Traer to Hudson</a:t>
            </a:r>
          </a:p>
          <a:p>
            <a:r>
              <a:rPr lang="en-US" sz="1400" dirty="0">
                <a:cs typeface="Arial" panose="020B0604020202020204" pitchFamily="34" charset="0"/>
              </a:rPr>
              <a:t>2025 ROW </a:t>
            </a:r>
          </a:p>
          <a:p>
            <a:r>
              <a:rPr lang="en-US" sz="1400" dirty="0">
                <a:cs typeface="Arial" panose="020B0604020202020204" pitchFamily="34" charset="0"/>
              </a:rPr>
              <a:t>$600,000 (Programmed)</a:t>
            </a:r>
          </a:p>
          <a:p>
            <a:r>
              <a:rPr lang="en-US" sz="1400" dirty="0">
                <a:cs typeface="Arial" panose="020B0604020202020204" pitchFamily="34" charset="0"/>
              </a:rPr>
              <a:t>2027 Grade/Pave/Signs</a:t>
            </a:r>
          </a:p>
          <a:p>
            <a:r>
              <a:rPr lang="en-US" sz="1400" dirty="0">
                <a:cs typeface="Arial" panose="020B0604020202020204" pitchFamily="34" charset="0"/>
              </a:rPr>
              <a:t>$12.1 Million (Programmed)</a:t>
            </a:r>
          </a:p>
          <a:p>
            <a:endParaRPr lang="en-US" sz="1400" dirty="0">
              <a:cs typeface="Arial" panose="020B0604020202020204" pitchFamily="34" charset="0"/>
            </a:endParaRPr>
          </a:p>
          <a:p>
            <a:r>
              <a:rPr lang="en-US" sz="1400" b="1" dirty="0">
                <a:cs typeface="Arial" panose="020B0604020202020204" pitchFamily="34" charset="0"/>
              </a:rPr>
              <a:t>IA 96 to Traer </a:t>
            </a:r>
          </a:p>
          <a:p>
            <a:r>
              <a:rPr lang="en-US" sz="1400" dirty="0">
                <a:cs typeface="Arial" panose="020B0604020202020204" pitchFamily="34" charset="0"/>
              </a:rPr>
              <a:t>(Future--Unprogrammed)</a:t>
            </a:r>
          </a:p>
          <a:p>
            <a:endParaRPr lang="en-US" sz="1400" dirty="0">
              <a:cs typeface="Arial" panose="020B0604020202020204" pitchFamily="34" charset="0"/>
            </a:endParaRPr>
          </a:p>
          <a:p>
            <a:r>
              <a:rPr lang="en-US" sz="1400" b="1" dirty="0">
                <a:cs typeface="Arial" panose="020B0604020202020204" pitchFamily="34" charset="0"/>
              </a:rPr>
              <a:t>Toledo to IA 96</a:t>
            </a:r>
          </a:p>
          <a:p>
            <a:r>
              <a:rPr lang="en-US" sz="1400" dirty="0">
                <a:cs typeface="Arial" panose="020B0604020202020204" pitchFamily="34" charset="0"/>
              </a:rPr>
              <a:t>2025 ROW</a:t>
            </a:r>
          </a:p>
          <a:p>
            <a:r>
              <a:rPr lang="en-US" sz="1400" dirty="0">
                <a:cs typeface="Arial" panose="020B0604020202020204" pitchFamily="34" charset="0"/>
              </a:rPr>
              <a:t>$1.1 Million (Programmed)</a:t>
            </a:r>
          </a:p>
          <a:p>
            <a:r>
              <a:rPr lang="en-US" sz="1400" dirty="0">
                <a:cs typeface="Arial" panose="020B0604020202020204" pitchFamily="34" charset="0"/>
              </a:rPr>
              <a:t>2026 Grade/Pave/Signs</a:t>
            </a:r>
          </a:p>
          <a:p>
            <a:r>
              <a:rPr lang="en-US" sz="1400" dirty="0">
                <a:cs typeface="Arial" panose="020B0604020202020204" pitchFamily="34" charset="0"/>
              </a:rPr>
              <a:t>$15.3 Million (Programmed)</a:t>
            </a:r>
          </a:p>
          <a:p>
            <a:endParaRPr lang="en-US" sz="1400" dirty="0">
              <a:cs typeface="Arial" panose="020B0604020202020204" pitchFamily="34" charset="0"/>
            </a:endParaRPr>
          </a:p>
          <a:p>
            <a:r>
              <a:rPr lang="en-US" sz="1400" b="1" dirty="0">
                <a:cs typeface="Arial" panose="020B0604020202020204" pitchFamily="34" charset="0"/>
              </a:rPr>
              <a:t>US 6 to Tama</a:t>
            </a:r>
          </a:p>
          <a:p>
            <a:r>
              <a:rPr lang="en-US" sz="1400" dirty="0">
                <a:cs typeface="Arial" panose="020B0604020202020204" pitchFamily="34" charset="0"/>
              </a:rPr>
              <a:t>2024 ROW/Grade/Pave</a:t>
            </a:r>
          </a:p>
          <a:p>
            <a:r>
              <a:rPr lang="en-US" sz="1400" dirty="0">
                <a:cs typeface="Arial" panose="020B0604020202020204" pitchFamily="34" charset="0"/>
              </a:rPr>
              <a:t>$26.6 Million (Awarded)</a:t>
            </a:r>
          </a:p>
        </p:txBody>
      </p:sp>
      <p:grpSp>
        <p:nvGrpSpPr>
          <p:cNvPr id="20" name="Group 19">
            <a:extLst>
              <a:ext uri="{FF2B5EF4-FFF2-40B4-BE49-F238E27FC236}">
                <a16:creationId xmlns:a16="http://schemas.microsoft.com/office/drawing/2014/main" id="{A9FCE2BF-2AF9-F8C5-407D-30016AA6B2F6}"/>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1F98FF10-A6CB-49C1-BDDF-E0FD6E9F134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86EC07-AFE8-01E8-972B-4FC6481F57A7}"/>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AA1F1D5-DEF2-53BE-B69C-0AE3B8BC42DA}"/>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 name="Isosceles Triangle 30">
            <a:extLst>
              <a:ext uri="{FF2B5EF4-FFF2-40B4-BE49-F238E27FC236}">
                <a16:creationId xmlns:a16="http://schemas.microsoft.com/office/drawing/2014/main" id="{3251883D-8093-7D23-FBB7-9A00F1C3AF24}"/>
              </a:ext>
            </a:extLst>
          </p:cNvPr>
          <p:cNvSpPr>
            <a:spLocks noGrp="1" noRot="1" noMove="1" noResize="1" noEditPoints="1" noAdjustHandles="1" noChangeArrowheads="1" noChangeShapeType="1"/>
          </p:cNvSpPr>
          <p:nvPr/>
        </p:nvSpPr>
        <p:spPr>
          <a:xfrm rot="16200000">
            <a:off x="6382858" y="3789119"/>
            <a:ext cx="661793" cy="4869295"/>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PT Sans"/>
              <a:ea typeface="+mn-ea"/>
              <a:cs typeface="+mn-cs"/>
            </a:endParaRPr>
          </a:p>
        </p:txBody>
      </p:sp>
      <p:grpSp>
        <p:nvGrpSpPr>
          <p:cNvPr id="27" name="Group 26">
            <a:extLst>
              <a:ext uri="{FF2B5EF4-FFF2-40B4-BE49-F238E27FC236}">
                <a16:creationId xmlns:a16="http://schemas.microsoft.com/office/drawing/2014/main" id="{B4925E80-E18E-FB71-8D71-451F66BE8695}"/>
              </a:ext>
            </a:extLst>
          </p:cNvPr>
          <p:cNvGrpSpPr>
            <a:grpSpLocks noChangeAspect="1"/>
          </p:cNvGrpSpPr>
          <p:nvPr/>
        </p:nvGrpSpPr>
        <p:grpSpPr>
          <a:xfrm>
            <a:off x="3775433" y="1372739"/>
            <a:ext cx="4432999" cy="4109228"/>
            <a:chOff x="2783632" y="183841"/>
            <a:chExt cx="6264696" cy="5807144"/>
          </a:xfrm>
        </p:grpSpPr>
        <p:pic>
          <p:nvPicPr>
            <p:cNvPr id="28" name="Picture 27">
              <a:extLst>
                <a:ext uri="{FF2B5EF4-FFF2-40B4-BE49-F238E27FC236}">
                  <a16:creationId xmlns:a16="http://schemas.microsoft.com/office/drawing/2014/main" id="{BCDF8453-380E-6B02-71D8-10087851D8DE}"/>
                </a:ext>
              </a:extLst>
            </p:cNvPr>
            <p:cNvPicPr>
              <a:picLocks noChangeAspect="1"/>
            </p:cNvPicPr>
            <p:nvPr/>
          </p:nvPicPr>
          <p:blipFill rotWithShape="1">
            <a:blip r:embed="rId3"/>
            <a:srcRect l="25926" t="20795" r="31560" b="6449"/>
            <a:stretch/>
          </p:blipFill>
          <p:spPr>
            <a:xfrm>
              <a:off x="2783632" y="183841"/>
              <a:ext cx="6264696" cy="5807144"/>
            </a:xfrm>
            <a:prstGeom prst="rect">
              <a:avLst/>
            </a:prstGeom>
          </p:spPr>
        </p:pic>
        <mc:AlternateContent xmlns:mc="http://schemas.openxmlformats.org/markup-compatibility/2006" xmlns:p14="http://schemas.microsoft.com/office/powerpoint/2010/main">
          <mc:Choice Requires="p14">
            <p:contentPart p14:bwMode="auto" r:id="rId4">
              <p14:nvContentPartPr>
                <p14:cNvPr id="29" name="Ink 28">
                  <a:extLst>
                    <a:ext uri="{FF2B5EF4-FFF2-40B4-BE49-F238E27FC236}">
                      <a16:creationId xmlns:a16="http://schemas.microsoft.com/office/drawing/2014/main" id="{9369963E-C962-CFE4-D78C-25550F328CD2}"/>
                    </a:ext>
                  </a:extLst>
                </p14:cNvPr>
                <p14:cNvContentPartPr/>
                <p14:nvPr/>
              </p14:nvContentPartPr>
              <p14:xfrm>
                <a:off x="6583405" y="5012555"/>
                <a:ext cx="360" cy="360"/>
              </p14:xfrm>
            </p:contentPart>
          </mc:Choice>
          <mc:Fallback xmlns="">
            <p:pic>
              <p:nvPicPr>
                <p:cNvPr id="29" name="Ink 28">
                  <a:extLst>
                    <a:ext uri="{FF2B5EF4-FFF2-40B4-BE49-F238E27FC236}">
                      <a16:creationId xmlns:a16="http://schemas.microsoft.com/office/drawing/2014/main" id="{9369963E-C962-CFE4-D78C-25550F328CD2}"/>
                    </a:ext>
                  </a:extLst>
                </p:cNvPr>
                <p:cNvPicPr/>
                <p:nvPr/>
              </p:nvPicPr>
              <p:blipFill>
                <a:blip r:embed="rId5"/>
                <a:stretch>
                  <a:fillRect/>
                </a:stretch>
              </p:blipFill>
              <p:spPr>
                <a:xfrm>
                  <a:off x="6493405" y="483255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 name="Ink 29">
                  <a:extLst>
                    <a:ext uri="{FF2B5EF4-FFF2-40B4-BE49-F238E27FC236}">
                      <a16:creationId xmlns:a16="http://schemas.microsoft.com/office/drawing/2014/main" id="{408D7DC7-B305-332F-FBEA-2BA6F330C1AE}"/>
                    </a:ext>
                  </a:extLst>
                </p14:cNvPr>
                <p14:cNvContentPartPr/>
                <p14:nvPr/>
              </p14:nvContentPartPr>
              <p14:xfrm>
                <a:off x="6593845" y="3733835"/>
                <a:ext cx="360" cy="1117800"/>
              </p14:xfrm>
            </p:contentPart>
          </mc:Choice>
          <mc:Fallback xmlns="">
            <p:pic>
              <p:nvPicPr>
                <p:cNvPr id="30" name="Ink 29">
                  <a:extLst>
                    <a:ext uri="{FF2B5EF4-FFF2-40B4-BE49-F238E27FC236}">
                      <a16:creationId xmlns:a16="http://schemas.microsoft.com/office/drawing/2014/main" id="{408D7DC7-B305-332F-FBEA-2BA6F330C1AE}"/>
                    </a:ext>
                  </a:extLst>
                </p:cNvPr>
                <p:cNvPicPr/>
                <p:nvPr/>
              </p:nvPicPr>
              <p:blipFill>
                <a:blip r:embed="rId7"/>
                <a:stretch>
                  <a:fillRect/>
                </a:stretch>
              </p:blipFill>
              <p:spPr>
                <a:xfrm>
                  <a:off x="6503845" y="3479443"/>
                  <a:ext cx="180000" cy="162607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1" name="Ink 30">
                  <a:extLst>
                    <a:ext uri="{FF2B5EF4-FFF2-40B4-BE49-F238E27FC236}">
                      <a16:creationId xmlns:a16="http://schemas.microsoft.com/office/drawing/2014/main" id="{7BBA3C99-7858-8624-90A4-7AAABF506E56}"/>
                    </a:ext>
                  </a:extLst>
                </p14:cNvPr>
                <p14:cNvContentPartPr/>
                <p14:nvPr/>
              </p14:nvContentPartPr>
              <p14:xfrm>
                <a:off x="6530228" y="2344081"/>
                <a:ext cx="64697" cy="829234"/>
              </p14:xfrm>
            </p:contentPart>
          </mc:Choice>
          <mc:Fallback xmlns="">
            <p:pic>
              <p:nvPicPr>
                <p:cNvPr id="31" name="Ink 30">
                  <a:extLst>
                    <a:ext uri="{FF2B5EF4-FFF2-40B4-BE49-F238E27FC236}">
                      <a16:creationId xmlns:a16="http://schemas.microsoft.com/office/drawing/2014/main" id="{7BBA3C99-7858-8624-90A4-7AAABF506E56}"/>
                    </a:ext>
                  </a:extLst>
                </p:cNvPr>
                <p:cNvPicPr/>
                <p:nvPr/>
              </p:nvPicPr>
              <p:blipFill>
                <a:blip r:embed="rId9"/>
                <a:stretch>
                  <a:fillRect/>
                </a:stretch>
              </p:blipFill>
              <p:spPr>
                <a:xfrm>
                  <a:off x="6402872" y="2089559"/>
                  <a:ext cx="318900" cy="133777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32" name="Ink 31">
                <a:extLst>
                  <a:ext uri="{FF2B5EF4-FFF2-40B4-BE49-F238E27FC236}">
                    <a16:creationId xmlns:a16="http://schemas.microsoft.com/office/drawing/2014/main" id="{211A9AAB-330C-D479-4BB5-1B2D8B29EA4C}"/>
                  </a:ext>
                </a:extLst>
              </p14:cNvPr>
              <p14:cNvContentPartPr>
                <a14:cpLocks xmlns:a14="http://schemas.microsoft.com/office/drawing/2010/main" noChangeAspect="1"/>
              </p14:cNvContentPartPr>
              <p14:nvPr/>
            </p14:nvContentPartPr>
            <p14:xfrm>
              <a:off x="6381381" y="2745148"/>
              <a:ext cx="437646" cy="7133"/>
            </p14:xfrm>
          </p:contentPart>
        </mc:Choice>
        <mc:Fallback xmlns="">
          <p:pic>
            <p:nvPicPr>
              <p:cNvPr id="32" name="Ink 31">
                <a:extLst>
                  <a:ext uri="{FF2B5EF4-FFF2-40B4-BE49-F238E27FC236}">
                    <a16:creationId xmlns:a16="http://schemas.microsoft.com/office/drawing/2014/main" id="{211A9AAB-330C-D479-4BB5-1B2D8B29EA4C}"/>
                  </a:ext>
                </a:extLst>
              </p:cNvPr>
              <p:cNvPicPr>
                <a:picLocks noChangeAspect="1"/>
              </p:cNvPicPr>
              <p:nvPr/>
            </p:nvPicPr>
            <p:blipFill>
              <a:blip r:embed="rId11"/>
              <a:stretch>
                <a:fillRect/>
              </a:stretch>
            </p:blipFill>
            <p:spPr>
              <a:xfrm>
                <a:off x="6327439" y="2638153"/>
                <a:ext cx="545170" cy="22076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3" name="Ink 32">
                <a:extLst>
                  <a:ext uri="{FF2B5EF4-FFF2-40B4-BE49-F238E27FC236}">
                    <a16:creationId xmlns:a16="http://schemas.microsoft.com/office/drawing/2014/main" id="{D4067A0A-3EB5-1256-6F9D-454C5388F4C7}"/>
                  </a:ext>
                </a:extLst>
              </p14:cNvPr>
              <p14:cNvContentPartPr>
                <a14:cpLocks xmlns:a14="http://schemas.microsoft.com/office/drawing/2010/main" noChangeAspect="1"/>
              </p14:cNvContentPartPr>
              <p14:nvPr/>
            </p14:nvContentPartPr>
            <p14:xfrm>
              <a:off x="6844236" y="1852137"/>
              <a:ext cx="48656" cy="727288"/>
            </p14:xfrm>
          </p:contentPart>
        </mc:Choice>
        <mc:Fallback xmlns="">
          <p:pic>
            <p:nvPicPr>
              <p:cNvPr id="33" name="Ink 32">
                <a:extLst>
                  <a:ext uri="{FF2B5EF4-FFF2-40B4-BE49-F238E27FC236}">
                    <a16:creationId xmlns:a16="http://schemas.microsoft.com/office/drawing/2014/main" id="{D4067A0A-3EB5-1256-6F9D-454C5388F4C7}"/>
                  </a:ext>
                </a:extLst>
              </p:cNvPr>
              <p:cNvPicPr>
                <a:picLocks noChangeAspect="1"/>
              </p:cNvPicPr>
              <p:nvPr/>
            </p:nvPicPr>
            <p:blipFill>
              <a:blip r:embed="rId13"/>
              <a:stretch>
                <a:fillRect/>
              </a:stretch>
            </p:blipFill>
            <p:spPr>
              <a:xfrm>
                <a:off x="6754132" y="1672204"/>
                <a:ext cx="228503" cy="1086794"/>
              </a:xfrm>
              <a:prstGeom prst="rect">
                <a:avLst/>
              </a:prstGeom>
            </p:spPr>
          </p:pic>
        </mc:Fallback>
      </mc:AlternateContent>
      <p:cxnSp>
        <p:nvCxnSpPr>
          <p:cNvPr id="34" name="Straight Connector 33">
            <a:extLst>
              <a:ext uri="{FF2B5EF4-FFF2-40B4-BE49-F238E27FC236}">
                <a16:creationId xmlns:a16="http://schemas.microsoft.com/office/drawing/2014/main" id="{DCA17B83-4E9C-486F-3C10-16E719189478}"/>
              </a:ext>
            </a:extLst>
          </p:cNvPr>
          <p:cNvCxnSpPr>
            <a:cxnSpLocks noChangeAspect="1"/>
          </p:cNvCxnSpPr>
          <p:nvPr/>
        </p:nvCxnSpPr>
        <p:spPr>
          <a:xfrm flipV="1">
            <a:off x="2119248" y="2159294"/>
            <a:ext cx="4724988" cy="56487"/>
          </a:xfrm>
          <a:prstGeom prst="line">
            <a:avLst/>
          </a:prstGeom>
          <a:ln w="381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0965B475-0097-6F77-D638-F5628F196280}"/>
              </a:ext>
            </a:extLst>
          </p:cNvPr>
          <p:cNvCxnSpPr>
            <a:cxnSpLocks noChangeAspect="1"/>
          </p:cNvCxnSpPr>
          <p:nvPr/>
        </p:nvCxnSpPr>
        <p:spPr>
          <a:xfrm flipV="1">
            <a:off x="1852915" y="2840645"/>
            <a:ext cx="4419698" cy="647493"/>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A5281458-3594-F1DE-485F-9A258A1B7302}"/>
              </a:ext>
            </a:extLst>
          </p:cNvPr>
          <p:cNvCxnSpPr>
            <a:cxnSpLocks noChangeAspect="1"/>
          </p:cNvCxnSpPr>
          <p:nvPr/>
        </p:nvCxnSpPr>
        <p:spPr>
          <a:xfrm flipV="1">
            <a:off x="1961903" y="3657140"/>
            <a:ext cx="4487571" cy="482481"/>
          </a:xfrm>
          <a:prstGeom prst="line">
            <a:avLst/>
          </a:prstGeom>
          <a:ln w="38100" cap="flat" cmpd="sng" algn="ctr">
            <a:solidFill>
              <a:srgbClr val="00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8E667969-9C09-A863-E7C9-E3E322EDD6AC}"/>
              </a:ext>
            </a:extLst>
          </p:cNvPr>
          <p:cNvCxnSpPr>
            <a:cxnSpLocks noChangeAspect="1"/>
          </p:cNvCxnSpPr>
          <p:nvPr/>
        </p:nvCxnSpPr>
        <p:spPr>
          <a:xfrm flipV="1">
            <a:off x="1751296" y="4575410"/>
            <a:ext cx="4712917" cy="844403"/>
          </a:xfrm>
          <a:prstGeom prst="line">
            <a:avLst/>
          </a:prstGeom>
          <a:ln w="38100" cap="flat" cmpd="sng" algn="ctr">
            <a:solidFill>
              <a:srgbClr val="00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781135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87066" y="619439"/>
            <a:ext cx="2818674"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US 63 in Toledo</a:t>
            </a:r>
          </a:p>
          <a:p>
            <a:pPr marL="0" indent="0">
              <a:spcBef>
                <a:spcPts val="0"/>
              </a:spcBef>
              <a:buNone/>
              <a:tabLst>
                <a:tab pos="2854325" algn="l"/>
              </a:tabLst>
            </a:pPr>
            <a:r>
              <a:rPr lang="en-US" sz="1600" dirty="0">
                <a:cs typeface="Arial" panose="020B0604020202020204" pitchFamily="34" charset="0"/>
              </a:rPr>
              <a:t>Roundabout Project at Business 30</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2025 Grade/Paving $2.2 Million</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(Programmed)</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1F1A62FB-CD7C-161B-C1CE-1D872E089EFE}"/>
              </a:ext>
            </a:extLst>
          </p:cNvPr>
          <p:cNvPicPr>
            <a:picLocks noChangeAspect="1"/>
          </p:cNvPicPr>
          <p:nvPr/>
        </p:nvPicPr>
        <p:blipFill>
          <a:blip r:embed="rId3"/>
          <a:stretch>
            <a:fillRect/>
          </a:stretch>
        </p:blipFill>
        <p:spPr>
          <a:xfrm>
            <a:off x="1337913" y="1539697"/>
            <a:ext cx="6208091" cy="4572000"/>
          </a:xfrm>
          <a:prstGeom prst="rect">
            <a:avLst/>
          </a:prstGeom>
        </p:spPr>
      </p:pic>
      <p:sp>
        <p:nvSpPr>
          <p:cNvPr id="9" name="Text Placeholder 5">
            <a:extLst>
              <a:ext uri="{FF2B5EF4-FFF2-40B4-BE49-F238E27FC236}">
                <a16:creationId xmlns:a16="http://schemas.microsoft.com/office/drawing/2014/main" id="{1CA63CFC-E7AA-1C95-E7E8-A0C4AB97C44B}"/>
              </a:ext>
            </a:extLst>
          </p:cNvPr>
          <p:cNvSpPr txBox="1">
            <a:spLocks/>
          </p:cNvSpPr>
          <p:nvPr/>
        </p:nvSpPr>
        <p:spPr>
          <a:xfrm>
            <a:off x="754379" y="644898"/>
            <a:ext cx="7357234" cy="515307"/>
          </a:xfrm>
          <a:prstGeom prst="rect">
            <a:avLst/>
          </a:prstGeom>
        </p:spPr>
        <p:txBody>
          <a:bodyPr lIns="0" rIns="0" anchor="b"/>
          <a:lstStyle>
            <a:lvl1pPr marL="0" indent="0" algn="l" defTabSz="685783" rtl="0" eaLnBrk="1" latinLnBrk="0" hangingPunct="1">
              <a:lnSpc>
                <a:spcPct val="90000"/>
              </a:lnSpc>
              <a:spcBef>
                <a:spcPts val="750"/>
              </a:spcBef>
              <a:buFont typeface="Arial" panose="020B0604020202020204" pitchFamily="34" charset="0"/>
              <a:buNone/>
              <a:defRPr sz="2400" b="1" kern="1200" spc="38" baseline="0">
                <a:solidFill>
                  <a:schemeClr val="accent1"/>
                </a:solidFill>
                <a:latin typeface="+mj-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38" normalizeH="0" baseline="0" noProof="0" dirty="0">
                <a:ln>
                  <a:noFill/>
                </a:ln>
                <a:solidFill>
                  <a:srgbClr val="03617A"/>
                </a:solidFill>
                <a:effectLst/>
                <a:uLnTx/>
                <a:uFillTx/>
                <a:latin typeface="Neue Haas Grotesk Text Pro"/>
                <a:ea typeface="+mn-ea"/>
                <a:cs typeface="+mn-cs"/>
              </a:rPr>
              <a:t>Safety</a:t>
            </a:r>
          </a:p>
        </p:txBody>
      </p:sp>
    </p:spTree>
    <p:extLst>
      <p:ext uri="{BB962C8B-B14F-4D97-AF65-F5344CB8AC3E}">
        <p14:creationId xmlns:p14="http://schemas.microsoft.com/office/powerpoint/2010/main" val="4264744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387066" y="619439"/>
            <a:ext cx="2818674" cy="904106"/>
          </a:xfrm>
          <a:prstGeom prst="rect">
            <a:avLst/>
          </a:prstGeom>
        </p:spPr>
        <p:txBody>
          <a:bodyPr numCol="1">
            <a:noAutofit/>
          </a:bodyPr>
          <a:lstStyle/>
          <a:p>
            <a:pPr marL="0" indent="0">
              <a:spcBef>
                <a:spcPts val="0"/>
              </a:spcBef>
              <a:buNone/>
            </a:pPr>
            <a:r>
              <a:rPr lang="en-US" sz="1600" b="1" dirty="0">
                <a:cs typeface="Arial" panose="020B0604020202020204" pitchFamily="34" charset="0"/>
              </a:rPr>
              <a:t>US 69 in Huxley</a:t>
            </a:r>
          </a:p>
          <a:p>
            <a:pPr marL="0" indent="0">
              <a:spcBef>
                <a:spcPts val="0"/>
              </a:spcBef>
              <a:buNone/>
              <a:tabLst>
                <a:tab pos="2854325" algn="l"/>
              </a:tabLst>
            </a:pPr>
            <a:r>
              <a:rPr lang="en-US" sz="1600" dirty="0">
                <a:cs typeface="Arial" panose="020B0604020202020204" pitchFamily="34" charset="0"/>
              </a:rPr>
              <a:t>Roundabout Project at </a:t>
            </a:r>
            <a:r>
              <a:rPr lang="en-US" sz="1600" dirty="0" err="1">
                <a:cs typeface="Arial" panose="020B0604020202020204" pitchFamily="34" charset="0"/>
              </a:rPr>
              <a:t>Ia</a:t>
            </a:r>
            <a:r>
              <a:rPr lang="en-US" sz="1600" dirty="0">
                <a:cs typeface="Arial" panose="020B0604020202020204" pitchFamily="34" charset="0"/>
              </a:rPr>
              <a:t> 210</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3" name="Content Placeholder 13">
            <a:extLst>
              <a:ext uri="{FF2B5EF4-FFF2-40B4-BE49-F238E27FC236}">
                <a16:creationId xmlns:a16="http://schemas.microsoft.com/office/drawing/2014/main" id="{EF90039B-1B6F-F5EA-B130-D5F13C9591A5}"/>
              </a:ext>
            </a:extLst>
          </p:cNvPr>
          <p:cNvSpPr txBox="1">
            <a:spLocks/>
          </p:cNvSpPr>
          <p:nvPr/>
        </p:nvSpPr>
        <p:spPr>
          <a:xfrm>
            <a:off x="5245768" y="632166"/>
            <a:ext cx="3582038" cy="1292428"/>
          </a:xfrm>
          <a:prstGeom prst="rect">
            <a:avLst/>
          </a:prstGeom>
        </p:spPr>
        <p:txBody>
          <a:bodyPr numCol="1">
            <a:noAutofit/>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2028 Grade/Paving (</a:t>
            </a:r>
            <a:r>
              <a:rPr kumimoji="0" lang="en-US" sz="1600" b="0" i="0" u="none" strike="noStrike" kern="1200" cap="none" spc="38"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Tenative</a:t>
            </a:r>
            <a:r>
              <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p>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38"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9" name="Text Placeholder 5">
            <a:extLst>
              <a:ext uri="{FF2B5EF4-FFF2-40B4-BE49-F238E27FC236}">
                <a16:creationId xmlns:a16="http://schemas.microsoft.com/office/drawing/2014/main" id="{1CA63CFC-E7AA-1C95-E7E8-A0C4AB97C44B}"/>
              </a:ext>
            </a:extLst>
          </p:cNvPr>
          <p:cNvSpPr txBox="1">
            <a:spLocks/>
          </p:cNvSpPr>
          <p:nvPr/>
        </p:nvSpPr>
        <p:spPr>
          <a:xfrm>
            <a:off x="754379" y="644898"/>
            <a:ext cx="7357234" cy="515307"/>
          </a:xfrm>
          <a:prstGeom prst="rect">
            <a:avLst/>
          </a:prstGeom>
        </p:spPr>
        <p:txBody>
          <a:bodyPr lIns="0" rIns="0" anchor="b"/>
          <a:lstStyle>
            <a:lvl1pPr marL="0" indent="0" algn="l" defTabSz="685783" rtl="0" eaLnBrk="1" latinLnBrk="0" hangingPunct="1">
              <a:lnSpc>
                <a:spcPct val="90000"/>
              </a:lnSpc>
              <a:spcBef>
                <a:spcPts val="750"/>
              </a:spcBef>
              <a:buFont typeface="Arial" panose="020B0604020202020204" pitchFamily="34" charset="0"/>
              <a:buNone/>
              <a:defRPr sz="2400" b="1" kern="1200" spc="38" baseline="0">
                <a:solidFill>
                  <a:schemeClr val="accent1"/>
                </a:solidFill>
                <a:latin typeface="+mj-lt"/>
                <a:ea typeface="+mn-ea"/>
                <a:cs typeface="+mn-cs"/>
              </a:defRPr>
            </a:lvl1pPr>
            <a:lvl2pPr marL="342892" indent="0" algn="l" defTabSz="685783"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783" indent="0" algn="l" defTabSz="685783"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675"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566"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38" normalizeH="0" baseline="0" noProof="0" dirty="0">
                <a:ln>
                  <a:noFill/>
                </a:ln>
                <a:solidFill>
                  <a:srgbClr val="03617A"/>
                </a:solidFill>
                <a:effectLst/>
                <a:uLnTx/>
                <a:uFillTx/>
                <a:latin typeface="Neue Haas Grotesk Text Pro"/>
                <a:ea typeface="+mn-ea"/>
                <a:cs typeface="+mn-cs"/>
              </a:rPr>
              <a:t>Safety</a:t>
            </a:r>
          </a:p>
        </p:txBody>
      </p:sp>
      <p:pic>
        <p:nvPicPr>
          <p:cNvPr id="5" name="Picture 4">
            <a:extLst>
              <a:ext uri="{FF2B5EF4-FFF2-40B4-BE49-F238E27FC236}">
                <a16:creationId xmlns:a16="http://schemas.microsoft.com/office/drawing/2014/main" id="{966DE0DA-5CAA-B3DA-EFEF-E7C53E9115D2}"/>
              </a:ext>
            </a:extLst>
          </p:cNvPr>
          <p:cNvPicPr>
            <a:picLocks noChangeAspect="1"/>
          </p:cNvPicPr>
          <p:nvPr/>
        </p:nvPicPr>
        <p:blipFill rotWithShape="1">
          <a:blip r:embed="rId3"/>
          <a:srcRect b="11108"/>
          <a:stretch/>
        </p:blipFill>
        <p:spPr>
          <a:xfrm>
            <a:off x="124325" y="1532400"/>
            <a:ext cx="8912180" cy="4957113"/>
          </a:xfrm>
          <a:prstGeom prst="rect">
            <a:avLst/>
          </a:prstGeom>
        </p:spPr>
      </p:pic>
    </p:spTree>
    <p:extLst>
      <p:ext uri="{BB962C8B-B14F-4D97-AF65-F5344CB8AC3E}">
        <p14:creationId xmlns:p14="http://schemas.microsoft.com/office/powerpoint/2010/main" val="1310698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7C1CB00-92E0-5054-0512-3D821191ECE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85800" y="1549449"/>
            <a:ext cx="7772400" cy="4751313"/>
          </a:xfrm>
          <a:prstGeom prst="rect">
            <a:avLst/>
          </a:prstGeom>
        </p:spPr>
      </p:pic>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6"/>
          </p:nvPr>
        </p:nvSpPr>
        <p:spPr>
          <a:xfrm>
            <a:off x="2734653" y="640713"/>
            <a:ext cx="6041877" cy="904106"/>
          </a:xfrm>
          <a:prstGeom prst="rect">
            <a:avLst/>
          </a:prstGeom>
        </p:spPr>
        <p:txBody>
          <a:bodyPr numCol="2">
            <a:noAutofit/>
          </a:bodyPr>
          <a:lstStyle/>
          <a:p>
            <a:pPr marL="0" indent="0">
              <a:spcBef>
                <a:spcPts val="0"/>
              </a:spcBef>
              <a:buNone/>
            </a:pPr>
            <a:r>
              <a:rPr lang="en-US" sz="1600" b="1" dirty="0">
                <a:cs typeface="Arial" panose="020B0604020202020204" pitchFamily="34" charset="0"/>
              </a:rPr>
              <a:t>Webster IA 175</a:t>
            </a:r>
          </a:p>
          <a:p>
            <a:pPr marL="0" indent="0">
              <a:spcBef>
                <a:spcPts val="0"/>
              </a:spcBef>
              <a:buNone/>
            </a:pPr>
            <a:r>
              <a:rPr lang="en-US" sz="1600" dirty="0">
                <a:cs typeface="Arial" panose="020B0604020202020204" pitchFamily="34" charset="0"/>
              </a:rPr>
              <a:t>Des Moines River</a:t>
            </a:r>
          </a:p>
          <a:p>
            <a:pPr marL="0" indent="0">
              <a:spcBef>
                <a:spcPts val="0"/>
              </a:spcBef>
              <a:buNone/>
            </a:pPr>
            <a:r>
              <a:rPr lang="en-US" sz="1600" dirty="0">
                <a:cs typeface="Arial" panose="020B0604020202020204" pitchFamily="34" charset="0"/>
              </a:rPr>
              <a:t>Bridge Replacement</a:t>
            </a:r>
          </a:p>
          <a:p>
            <a:pPr marL="0" indent="0">
              <a:spcBef>
                <a:spcPts val="0"/>
              </a:spcBef>
              <a:buNone/>
            </a:pPr>
            <a:endParaRPr lang="en-US" sz="1600" dirty="0">
              <a:cs typeface="Arial" panose="020B0604020202020204" pitchFamily="34" charset="0"/>
            </a:endParaRPr>
          </a:p>
          <a:p>
            <a:pPr marL="0" indent="0">
              <a:spcBef>
                <a:spcPts val="0"/>
              </a:spcBef>
              <a:buNone/>
            </a:pPr>
            <a:r>
              <a:rPr lang="en-US" sz="1600" dirty="0">
                <a:cs typeface="Arial" panose="020B0604020202020204" pitchFamily="34" charset="0"/>
              </a:rPr>
              <a:t>2027  $ 13.1 Million (Programmed)</a:t>
            </a:r>
          </a:p>
        </p:txBody>
      </p:sp>
      <p:sp>
        <p:nvSpPr>
          <p:cNvPr id="6" name="Text Placeholder 5">
            <a:extLst>
              <a:ext uri="{FF2B5EF4-FFF2-40B4-BE49-F238E27FC236}">
                <a16:creationId xmlns:a16="http://schemas.microsoft.com/office/drawing/2014/main" id="{B6FBFFC8-BA8C-733D-FC57-A50B7CDA92FD}"/>
              </a:ext>
            </a:extLst>
          </p:cNvPr>
          <p:cNvSpPr>
            <a:spLocks noGrp="1"/>
          </p:cNvSpPr>
          <p:nvPr>
            <p:ph type="body" sz="quarter" idx="18"/>
          </p:nvPr>
        </p:nvSpPr>
        <p:spPr>
          <a:xfrm>
            <a:off x="754380" y="1066636"/>
            <a:ext cx="2451336" cy="430667"/>
          </a:xfrm>
        </p:spPr>
        <p:txBody>
          <a:bodyPr lIns="0" rIns="0" anchor="b"/>
          <a:lstStyle/>
          <a:p>
            <a:r>
              <a:rPr lang="en-US" dirty="0"/>
              <a:t>Upcoming Projects</a:t>
            </a:r>
          </a:p>
        </p:txBody>
      </p:sp>
      <p:cxnSp>
        <p:nvCxnSpPr>
          <p:cNvPr id="2" name="Straight Connector 1">
            <a:extLst>
              <a:ext uri="{FF2B5EF4-FFF2-40B4-BE49-F238E27FC236}">
                <a16:creationId xmlns:a16="http://schemas.microsoft.com/office/drawing/2014/main" id="{6061C41E-B376-1FC0-665A-2703A92C1493}"/>
              </a:ext>
            </a:extLst>
          </p:cNvPr>
          <p:cNvCxnSpPr/>
          <p:nvPr/>
        </p:nvCxnSpPr>
        <p:spPr>
          <a:xfrm>
            <a:off x="754380" y="1501445"/>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Isosceles Triangle 30">
            <a:extLst>
              <a:ext uri="{FF2B5EF4-FFF2-40B4-BE49-F238E27FC236}">
                <a16:creationId xmlns:a16="http://schemas.microsoft.com/office/drawing/2014/main" id="{AE5A87C0-9BDB-C583-A755-2D0AAEA44718}"/>
              </a:ext>
            </a:extLst>
          </p:cNvPr>
          <p:cNvSpPr>
            <a:spLocks noGrp="1" noRot="1" noMove="1" noResize="1" noEditPoints="1" noAdjustHandles="1" noChangeArrowheads="1" noChangeShapeType="1"/>
          </p:cNvSpPr>
          <p:nvPr/>
        </p:nvSpPr>
        <p:spPr>
          <a:xfrm rot="5400000" flipH="1">
            <a:off x="2079043" y="4010557"/>
            <a:ext cx="422330" cy="4580413"/>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
        <p:nvSpPr>
          <p:cNvPr id="8" name="Isosceles Triangle 30">
            <a:extLst>
              <a:ext uri="{FF2B5EF4-FFF2-40B4-BE49-F238E27FC236}">
                <a16:creationId xmlns:a16="http://schemas.microsoft.com/office/drawing/2014/main" id="{36FDA141-F96D-5606-1534-2484022D39C2}"/>
              </a:ext>
            </a:extLst>
          </p:cNvPr>
          <p:cNvSpPr>
            <a:spLocks noGrp="1" noRot="1" noMove="1" noResize="1" noEditPoints="1" noAdjustHandles="1" noChangeArrowheads="1" noChangeShapeType="1"/>
          </p:cNvSpPr>
          <p:nvPr/>
        </p:nvSpPr>
        <p:spPr>
          <a:xfrm rot="16200000">
            <a:off x="6642628" y="4010554"/>
            <a:ext cx="422330" cy="4580417"/>
          </a:xfrm>
          <a:custGeom>
            <a:avLst/>
            <a:gdLst>
              <a:gd name="connsiteX0" fmla="*/ 0 w 508884"/>
              <a:gd name="connsiteY0" fmla="*/ 4908336 h 4908336"/>
              <a:gd name="connsiteX1" fmla="*/ 254442 w 508884"/>
              <a:gd name="connsiteY1" fmla="*/ 0 h 4908336"/>
              <a:gd name="connsiteX2" fmla="*/ 508884 w 508884"/>
              <a:gd name="connsiteY2" fmla="*/ 4908336 h 4908336"/>
              <a:gd name="connsiteX3" fmla="*/ 0 w 508884"/>
              <a:gd name="connsiteY3" fmla="*/ 4908336 h 4908336"/>
              <a:gd name="connsiteX0" fmla="*/ 63610 w 572494"/>
              <a:gd name="connsiteY0" fmla="*/ 4924239 h 4924239"/>
              <a:gd name="connsiteX1" fmla="*/ 0 w 572494"/>
              <a:gd name="connsiteY1" fmla="*/ 0 h 4924239"/>
              <a:gd name="connsiteX2" fmla="*/ 572494 w 572494"/>
              <a:gd name="connsiteY2" fmla="*/ 4924239 h 4924239"/>
              <a:gd name="connsiteX3" fmla="*/ 63610 w 572494"/>
              <a:gd name="connsiteY3" fmla="*/ 4924239 h 4924239"/>
              <a:gd name="connsiteX0" fmla="*/ 63610 w 580447"/>
              <a:gd name="connsiteY0" fmla="*/ 4924239 h 4924241"/>
              <a:gd name="connsiteX1" fmla="*/ 0 w 580447"/>
              <a:gd name="connsiteY1" fmla="*/ 0 h 4924241"/>
              <a:gd name="connsiteX2" fmla="*/ 580447 w 580447"/>
              <a:gd name="connsiteY2" fmla="*/ 4924241 h 4924241"/>
              <a:gd name="connsiteX3" fmla="*/ 63610 w 580447"/>
              <a:gd name="connsiteY3" fmla="*/ 4924239 h 4924241"/>
              <a:gd name="connsiteX0" fmla="*/ 0 w 1161888"/>
              <a:gd name="connsiteY0" fmla="*/ 4932672 h 4932672"/>
              <a:gd name="connsiteX1" fmla="*/ 581441 w 1161888"/>
              <a:gd name="connsiteY1" fmla="*/ 0 h 4932672"/>
              <a:gd name="connsiteX2" fmla="*/ 1161888 w 1161888"/>
              <a:gd name="connsiteY2" fmla="*/ 4924241 h 4932672"/>
              <a:gd name="connsiteX3" fmla="*/ 0 w 1161888"/>
              <a:gd name="connsiteY3" fmla="*/ 4932672 h 4932672"/>
              <a:gd name="connsiteX0" fmla="*/ 0 w 592483"/>
              <a:gd name="connsiteY0" fmla="*/ 4932672 h 4932672"/>
              <a:gd name="connsiteX1" fmla="*/ 12036 w 592483"/>
              <a:gd name="connsiteY1" fmla="*/ 0 h 4932672"/>
              <a:gd name="connsiteX2" fmla="*/ 592483 w 592483"/>
              <a:gd name="connsiteY2" fmla="*/ 4924241 h 4932672"/>
              <a:gd name="connsiteX3" fmla="*/ 0 w 592483"/>
              <a:gd name="connsiteY3" fmla="*/ 4932672 h 4932672"/>
              <a:gd name="connsiteX0" fmla="*/ 68354 w 580447"/>
              <a:gd name="connsiteY0" fmla="*/ 4902481 h 4924241"/>
              <a:gd name="connsiteX1" fmla="*/ 0 w 580447"/>
              <a:gd name="connsiteY1" fmla="*/ 0 h 4924241"/>
              <a:gd name="connsiteX2" fmla="*/ 580447 w 580447"/>
              <a:gd name="connsiteY2" fmla="*/ 4924241 h 4924241"/>
              <a:gd name="connsiteX3" fmla="*/ 68354 w 580447"/>
              <a:gd name="connsiteY3" fmla="*/ 4902481 h 4924241"/>
              <a:gd name="connsiteX0" fmla="*/ 3039 w 580447"/>
              <a:gd name="connsiteY0" fmla="*/ 4927642 h 4927642"/>
              <a:gd name="connsiteX1" fmla="*/ 0 w 580447"/>
              <a:gd name="connsiteY1" fmla="*/ 0 h 4927642"/>
              <a:gd name="connsiteX2" fmla="*/ 580447 w 580447"/>
              <a:gd name="connsiteY2" fmla="*/ 4924241 h 4927642"/>
              <a:gd name="connsiteX3" fmla="*/ 3039 w 580447"/>
              <a:gd name="connsiteY3" fmla="*/ 4927642 h 4927642"/>
              <a:gd name="connsiteX0" fmla="*/ 3039 w 580447"/>
              <a:gd name="connsiteY0" fmla="*/ 4937204 h 4937204"/>
              <a:gd name="connsiteX1" fmla="*/ 0 w 580447"/>
              <a:gd name="connsiteY1" fmla="*/ 0 h 4937204"/>
              <a:gd name="connsiteX2" fmla="*/ 580447 w 580447"/>
              <a:gd name="connsiteY2" fmla="*/ 4924241 h 4937204"/>
              <a:gd name="connsiteX3" fmla="*/ 3039 w 580447"/>
              <a:gd name="connsiteY3" fmla="*/ 4937204 h 4937204"/>
              <a:gd name="connsiteX0" fmla="*/ 14813 w 592221"/>
              <a:gd name="connsiteY0" fmla="*/ 5063201 h 5063201"/>
              <a:gd name="connsiteX1" fmla="*/ 0 w 592221"/>
              <a:gd name="connsiteY1" fmla="*/ 0 h 5063201"/>
              <a:gd name="connsiteX2" fmla="*/ 592221 w 592221"/>
              <a:gd name="connsiteY2" fmla="*/ 5050238 h 5063201"/>
              <a:gd name="connsiteX3" fmla="*/ 14813 w 592221"/>
              <a:gd name="connsiteY3" fmla="*/ 5063201 h 5063201"/>
              <a:gd name="connsiteX0" fmla="*/ 14813 w 592221"/>
              <a:gd name="connsiteY0" fmla="*/ 5027198 h 5027198"/>
              <a:gd name="connsiteX1" fmla="*/ 0 w 592221"/>
              <a:gd name="connsiteY1" fmla="*/ 0 h 5027198"/>
              <a:gd name="connsiteX2" fmla="*/ 592221 w 592221"/>
              <a:gd name="connsiteY2" fmla="*/ 5014235 h 5027198"/>
              <a:gd name="connsiteX3" fmla="*/ 14813 w 592221"/>
              <a:gd name="connsiteY3" fmla="*/ 5027198 h 5027198"/>
              <a:gd name="connsiteX0" fmla="*/ 661 w 607505"/>
              <a:gd name="connsiteY0" fmla="*/ 5021201 h 5021201"/>
              <a:gd name="connsiteX1" fmla="*/ 15284 w 607505"/>
              <a:gd name="connsiteY1" fmla="*/ 0 h 5021201"/>
              <a:gd name="connsiteX2" fmla="*/ 607505 w 607505"/>
              <a:gd name="connsiteY2" fmla="*/ 5014235 h 5021201"/>
              <a:gd name="connsiteX3" fmla="*/ 661 w 607505"/>
              <a:gd name="connsiteY3" fmla="*/ 5021201 h 5021201"/>
              <a:gd name="connsiteX0" fmla="*/ 808 w 607652"/>
              <a:gd name="connsiteY0" fmla="*/ 5028682 h 5028682"/>
              <a:gd name="connsiteX1" fmla="*/ 10438 w 607652"/>
              <a:gd name="connsiteY1" fmla="*/ 0 h 5028682"/>
              <a:gd name="connsiteX2" fmla="*/ 607652 w 607652"/>
              <a:gd name="connsiteY2" fmla="*/ 5021716 h 5028682"/>
              <a:gd name="connsiteX3" fmla="*/ 808 w 607652"/>
              <a:gd name="connsiteY3" fmla="*/ 5028682 h 5028682"/>
            </a:gdLst>
            <a:ahLst/>
            <a:cxnLst>
              <a:cxn ang="0">
                <a:pos x="connsiteX0" y="connsiteY0"/>
              </a:cxn>
              <a:cxn ang="0">
                <a:pos x="connsiteX1" y="connsiteY1"/>
              </a:cxn>
              <a:cxn ang="0">
                <a:pos x="connsiteX2" y="connsiteY2"/>
              </a:cxn>
              <a:cxn ang="0">
                <a:pos x="connsiteX3" y="connsiteY3"/>
              </a:cxn>
            </a:cxnLst>
            <a:rect l="l" t="t" r="r" b="b"/>
            <a:pathLst>
              <a:path w="607652" h="5028682">
                <a:moveTo>
                  <a:pt x="808" y="5028682"/>
                </a:moveTo>
                <a:cubicBezTo>
                  <a:pt x="-4130" y="3340948"/>
                  <a:pt x="15376" y="1687734"/>
                  <a:pt x="10438" y="0"/>
                </a:cubicBezTo>
                <a:lnTo>
                  <a:pt x="607652" y="5021716"/>
                </a:lnTo>
                <a:lnTo>
                  <a:pt x="808" y="502868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PT Sans"/>
              <a:ea typeface="+mn-ea"/>
              <a:cs typeface="+mn-cs"/>
            </a:endParaRPr>
          </a:p>
        </p:txBody>
      </p:sp>
    </p:spTree>
    <p:extLst>
      <p:ext uri="{BB962C8B-B14F-4D97-AF65-F5344CB8AC3E}">
        <p14:creationId xmlns:p14="http://schemas.microsoft.com/office/powerpoint/2010/main" val="2619824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6A2679D-6071-424D-B3C5-5A49D6B5E468}"/>
              </a:ext>
            </a:extLst>
          </p:cNvPr>
          <p:cNvSpPr>
            <a:spLocks noGrp="1"/>
          </p:cNvSpPr>
          <p:nvPr>
            <p:ph sz="quarter" idx="16"/>
          </p:nvPr>
        </p:nvSpPr>
        <p:spPr>
          <a:xfrm>
            <a:off x="1283669" y="3186030"/>
            <a:ext cx="3507788" cy="1654194"/>
          </a:xfrm>
          <a:prstGeom prst="rect">
            <a:avLst/>
          </a:prstGeom>
        </p:spPr>
        <p:txBody>
          <a:bodyPr lIns="91440" tIns="45720" rIns="91440" bIns="45720" anchor="t"/>
          <a:lstStyle/>
          <a:p>
            <a:pPr marL="0" indent="0">
              <a:buNone/>
            </a:pPr>
            <a:r>
              <a:rPr lang="en-US" b="1" spc="150" dirty="0">
                <a:latin typeface="Calibri" panose="020F0502020204030204" pitchFamily="34" charset="0"/>
                <a:cs typeface="Calibri" panose="020F0502020204030204" pitchFamily="34" charset="0"/>
              </a:rPr>
              <a:t>JEREMEY VORTHERMS</a:t>
            </a:r>
          </a:p>
          <a:p>
            <a:pPr marL="0" indent="0">
              <a:buNone/>
            </a:pPr>
            <a:r>
              <a:rPr lang="en-US" b="1" spc="150" dirty="0">
                <a:latin typeface="Calibri"/>
                <a:ea typeface="Calibri"/>
                <a:cs typeface="Calibri"/>
              </a:rPr>
              <a:t>Assistant District Engineer</a:t>
            </a:r>
          </a:p>
          <a:p>
            <a:pPr marL="0" indent="0">
              <a:buNone/>
            </a:pPr>
            <a:r>
              <a:rPr lang="en-US" spc="0" dirty="0">
                <a:latin typeface="Calibri" panose="020F0502020204030204" pitchFamily="34" charset="0"/>
                <a:cs typeface="Calibri" panose="020F0502020204030204" pitchFamily="34" charset="0"/>
              </a:rPr>
              <a:t>515-233-7851</a:t>
            </a:r>
          </a:p>
          <a:p>
            <a:pPr marL="0" indent="0">
              <a:buNone/>
            </a:pPr>
            <a:r>
              <a:rPr lang="en-US" spc="0" dirty="0"/>
              <a:t>Jeremey.Vortherms</a:t>
            </a:r>
            <a:r>
              <a:rPr lang="en-US" spc="0" dirty="0">
                <a:latin typeface="Calibri" panose="020F0502020204030204" pitchFamily="34" charset="0"/>
                <a:cs typeface="Calibri" panose="020F0502020204030204" pitchFamily="34" charset="0"/>
              </a:rPr>
              <a:t>@iowadot.us</a:t>
            </a:r>
          </a:p>
          <a:p>
            <a:pPr marL="0" indent="0">
              <a:buNone/>
            </a:pPr>
            <a:r>
              <a:rPr lang="en-US" spc="0" dirty="0">
                <a:latin typeface="Calibri" panose="020F0502020204030204" pitchFamily="34" charset="0"/>
                <a:cs typeface="Calibri" panose="020F0502020204030204" pitchFamily="34" charset="0"/>
              </a:rPr>
              <a:t>iowadot.gov</a:t>
            </a:r>
          </a:p>
        </p:txBody>
      </p:sp>
      <p:sp>
        <p:nvSpPr>
          <p:cNvPr id="11" name="Text Placeholder 8">
            <a:extLst>
              <a:ext uri="{FF2B5EF4-FFF2-40B4-BE49-F238E27FC236}">
                <a16:creationId xmlns:a16="http://schemas.microsoft.com/office/drawing/2014/main" id="{C1B315FA-D4BE-46EE-F04E-730A253F49F2}"/>
              </a:ext>
            </a:extLst>
          </p:cNvPr>
          <p:cNvSpPr txBox="1">
            <a:spLocks/>
          </p:cNvSpPr>
          <p:nvPr/>
        </p:nvSpPr>
        <p:spPr>
          <a:xfrm>
            <a:off x="1283666" y="2389801"/>
            <a:ext cx="2569702" cy="358379"/>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l" defTabSz="914400" rtl="0" eaLnBrk="1" latinLnBrk="0" hangingPunct="1">
              <a:lnSpc>
                <a:spcPct val="100000"/>
              </a:lnSpc>
              <a:spcBef>
                <a:spcPct val="0"/>
              </a:spcBef>
              <a:buNone/>
              <a:defRPr lang="en-US" sz="3200" b="1" kern="1200" spc="100" baseline="0">
                <a:solidFill>
                  <a:schemeClr val="accent1"/>
                </a:solidFill>
                <a:latin typeface="+mj-lt"/>
                <a:ea typeface="+mn-ea"/>
                <a:cs typeface="+mn-cs"/>
              </a:defRPr>
            </a:lvl1pPr>
          </a:lstStyle>
          <a:p>
            <a:r>
              <a:rPr lang="en-US" sz="2400" dirty="0"/>
              <a:t>Questions?</a:t>
            </a:r>
          </a:p>
        </p:txBody>
      </p:sp>
      <p:cxnSp>
        <p:nvCxnSpPr>
          <p:cNvPr id="9" name="Straight Connector 8">
            <a:extLst>
              <a:ext uri="{FF2B5EF4-FFF2-40B4-BE49-F238E27FC236}">
                <a16:creationId xmlns:a16="http://schemas.microsoft.com/office/drawing/2014/main" id="{7176BF94-91AA-0F1D-0CEE-F51BD8940908}"/>
              </a:ext>
            </a:extLst>
          </p:cNvPr>
          <p:cNvCxnSpPr/>
          <p:nvPr/>
        </p:nvCxnSpPr>
        <p:spPr>
          <a:xfrm>
            <a:off x="1350169" y="2962960"/>
            <a:ext cx="480060"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334FBEE-3CF1-ACF5-AF89-3913D211AA5A}"/>
              </a:ext>
            </a:extLst>
          </p:cNvPr>
          <p:cNvGrpSpPr/>
          <p:nvPr/>
        </p:nvGrpSpPr>
        <p:grpSpPr>
          <a:xfrm>
            <a:off x="770558" y="0"/>
            <a:ext cx="244954" cy="1094750"/>
            <a:chOff x="770558" y="0"/>
            <a:chExt cx="168795" cy="754380"/>
          </a:xfrm>
        </p:grpSpPr>
        <p:cxnSp>
          <p:nvCxnSpPr>
            <p:cNvPr id="3" name="Straight Connector 2">
              <a:extLst>
                <a:ext uri="{FF2B5EF4-FFF2-40B4-BE49-F238E27FC236}">
                  <a16:creationId xmlns:a16="http://schemas.microsoft.com/office/drawing/2014/main" id="{8D9DF08D-DD1D-DA96-F338-7E68C9958A59}"/>
                </a:ext>
                <a:ext uri="{C183D7F6-B498-43B3-948B-1728B52AA6E4}">
                  <adec:decorative xmlns:adec="http://schemas.microsoft.com/office/drawing/2017/decorative" val="1"/>
                </a:ext>
              </a:extLst>
            </p:cNvPr>
            <p:cNvCxnSpPr>
              <a:cxnSpLocks/>
            </p:cNvCxnSpPr>
            <p:nvPr/>
          </p:nvCxnSpPr>
          <p:spPr>
            <a:xfrm>
              <a:off x="854955" y="0"/>
              <a:ext cx="0" cy="75438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B40BBF4-0A67-7875-6D06-AEF4C69B6C7F}"/>
                </a:ext>
                <a:ext uri="{C183D7F6-B498-43B3-948B-1728B52AA6E4}">
                  <adec:decorative xmlns:adec="http://schemas.microsoft.com/office/drawing/2017/decorative" val="1"/>
                </a:ext>
              </a:extLst>
            </p:cNvPr>
            <p:cNvCxnSpPr>
              <a:cxnSpLocks/>
            </p:cNvCxnSpPr>
            <p:nvPr/>
          </p:nvCxnSpPr>
          <p:spPr>
            <a:xfrm>
              <a:off x="770558" y="0"/>
              <a:ext cx="0" cy="75438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DB7F03F-1D5D-9686-AA9D-8DCB8A424FB8}"/>
                </a:ext>
                <a:ext uri="{C183D7F6-B498-43B3-948B-1728B52AA6E4}">
                  <adec:decorative xmlns:adec="http://schemas.microsoft.com/office/drawing/2017/decorative" val="1"/>
                </a:ext>
              </a:extLst>
            </p:cNvPr>
            <p:cNvCxnSpPr>
              <a:cxnSpLocks/>
            </p:cNvCxnSpPr>
            <p:nvPr/>
          </p:nvCxnSpPr>
          <p:spPr>
            <a:xfrm>
              <a:off x="939353" y="0"/>
              <a:ext cx="0" cy="75438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 name="Content Placeholder 9">
            <a:extLst>
              <a:ext uri="{FF2B5EF4-FFF2-40B4-BE49-F238E27FC236}">
                <a16:creationId xmlns:a16="http://schemas.microsoft.com/office/drawing/2014/main" id="{B113726B-5A6C-6D35-EF2F-8FDFF5F32BFF}"/>
              </a:ext>
            </a:extLst>
          </p:cNvPr>
          <p:cNvSpPr txBox="1">
            <a:spLocks/>
          </p:cNvSpPr>
          <p:nvPr/>
        </p:nvSpPr>
        <p:spPr>
          <a:xfrm>
            <a:off x="5032709" y="949194"/>
            <a:ext cx="3507788" cy="4464054"/>
          </a:xfrm>
          <a:prstGeom prst="rect">
            <a:avLst/>
          </a:prstGeom>
        </p:spPr>
        <p:txBody>
          <a:bodyPr/>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spc="150" dirty="0"/>
              <a:t>DONNA BREITBACH</a:t>
            </a:r>
          </a:p>
          <a:p>
            <a:pPr marL="0" indent="0">
              <a:buFont typeface="Arial" panose="020B0604020202020204" pitchFamily="34" charset="0"/>
              <a:buNone/>
            </a:pPr>
            <a:r>
              <a:rPr lang="en-US" b="1" spc="150" dirty="0"/>
              <a:t>North Area Engineer</a:t>
            </a:r>
          </a:p>
          <a:p>
            <a:pPr marL="0" indent="0">
              <a:buFont typeface="Arial" panose="020B0604020202020204" pitchFamily="34" charset="0"/>
              <a:buNone/>
            </a:pPr>
            <a:r>
              <a:rPr lang="en-US" spc="0" dirty="0"/>
              <a:t>515-239-1560</a:t>
            </a:r>
          </a:p>
          <a:p>
            <a:pPr marL="0" indent="0">
              <a:buFont typeface="Arial" panose="020B0604020202020204" pitchFamily="34" charset="0"/>
              <a:buNone/>
            </a:pPr>
            <a:r>
              <a:rPr lang="en-US" spc="0" dirty="0"/>
              <a:t>Donna.Breitbach@iowadot.us</a:t>
            </a:r>
          </a:p>
          <a:p>
            <a:pPr marL="0" indent="0">
              <a:buFont typeface="Arial" panose="020B0604020202020204" pitchFamily="34" charset="0"/>
              <a:buNone/>
            </a:pPr>
            <a:r>
              <a:rPr lang="en-US" spc="0" dirty="0"/>
              <a:t>iowadot.gov</a:t>
            </a:r>
          </a:p>
          <a:p>
            <a:pPr marL="0" indent="0">
              <a:buFont typeface="Arial" panose="020B0604020202020204" pitchFamily="34" charset="0"/>
              <a:buNone/>
            </a:pPr>
            <a:endParaRPr lang="en-US" spc="0" dirty="0"/>
          </a:p>
          <a:p>
            <a:pPr marL="0" indent="0">
              <a:buFont typeface="Arial" panose="020B0604020202020204" pitchFamily="34" charset="0"/>
              <a:buNone/>
            </a:pPr>
            <a:r>
              <a:rPr lang="en-US" b="1" spc="150" dirty="0"/>
              <a:t>BENJAMIN ADEY</a:t>
            </a:r>
          </a:p>
          <a:p>
            <a:pPr marL="0" indent="0">
              <a:buFont typeface="Arial" panose="020B0604020202020204" pitchFamily="34" charset="0"/>
              <a:buNone/>
            </a:pPr>
            <a:r>
              <a:rPr lang="en-US" b="1" spc="150" dirty="0"/>
              <a:t>South Area Engineer</a:t>
            </a:r>
          </a:p>
          <a:p>
            <a:pPr marL="0" indent="0">
              <a:buFont typeface="Arial" panose="020B0604020202020204" pitchFamily="34" charset="0"/>
              <a:buNone/>
            </a:pPr>
            <a:r>
              <a:rPr lang="en-US" spc="0" dirty="0"/>
              <a:t>515-239-1194</a:t>
            </a:r>
          </a:p>
          <a:p>
            <a:pPr marL="0" indent="0">
              <a:buFont typeface="Arial" panose="020B0604020202020204" pitchFamily="34" charset="0"/>
              <a:buNone/>
            </a:pPr>
            <a:r>
              <a:rPr lang="en-US" spc="0" dirty="0"/>
              <a:t>Benjamin.Adey@iowadot.us</a:t>
            </a:r>
          </a:p>
          <a:p>
            <a:pPr marL="0" indent="0">
              <a:buFont typeface="Arial" panose="020B0604020202020204" pitchFamily="34" charset="0"/>
              <a:buNone/>
            </a:pPr>
            <a:r>
              <a:rPr lang="en-US" spc="0" dirty="0"/>
              <a:t>iowadot.gov</a:t>
            </a:r>
          </a:p>
          <a:p>
            <a:pPr marL="0" indent="0">
              <a:buFont typeface="Arial" panose="020B0604020202020204" pitchFamily="34" charset="0"/>
              <a:buNone/>
            </a:pPr>
            <a:endParaRPr lang="en-US" spc="0" dirty="0"/>
          </a:p>
        </p:txBody>
      </p:sp>
    </p:spTree>
    <p:extLst>
      <p:ext uri="{BB962C8B-B14F-4D97-AF65-F5344CB8AC3E}">
        <p14:creationId xmlns:p14="http://schemas.microsoft.com/office/powerpoint/2010/main" val="326061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5A4142-C124-A887-86EC-A6FB95E68F25}"/>
              </a:ext>
            </a:extLst>
          </p:cNvPr>
          <p:cNvSpPr>
            <a:spLocks noGrp="1"/>
          </p:cNvSpPr>
          <p:nvPr>
            <p:ph sz="quarter" idx="16"/>
          </p:nvPr>
        </p:nvSpPr>
        <p:spPr/>
        <p:txBody>
          <a:bodyPr/>
          <a:lstStyle/>
          <a:p>
            <a:endParaRPr lang="en-US"/>
          </a:p>
        </p:txBody>
      </p:sp>
      <p:pic>
        <p:nvPicPr>
          <p:cNvPr id="5" name="Picture 4">
            <a:extLst>
              <a:ext uri="{FF2B5EF4-FFF2-40B4-BE49-F238E27FC236}">
                <a16:creationId xmlns:a16="http://schemas.microsoft.com/office/drawing/2014/main" id="{C3475E05-1A97-B824-5C4F-E7CF5BC81E79}"/>
              </a:ext>
            </a:extLst>
          </p:cNvPr>
          <p:cNvPicPr>
            <a:picLocks noChangeAspect="1"/>
          </p:cNvPicPr>
          <p:nvPr/>
        </p:nvPicPr>
        <p:blipFill rotWithShape="1">
          <a:blip r:embed="rId3"/>
          <a:srcRect l="4304" r="1921"/>
          <a:stretch/>
        </p:blipFill>
        <p:spPr>
          <a:xfrm>
            <a:off x="502920" y="693565"/>
            <a:ext cx="8092440" cy="5608029"/>
          </a:xfrm>
          <a:prstGeom prst="rect">
            <a:avLst/>
          </a:prstGeom>
        </p:spPr>
      </p:pic>
    </p:spTree>
    <p:extLst>
      <p:ext uri="{BB962C8B-B14F-4D97-AF65-F5344CB8AC3E}">
        <p14:creationId xmlns:p14="http://schemas.microsoft.com/office/powerpoint/2010/main" val="2262481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86D1F793-A8DB-97BA-B5AD-512BCDFA193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9579" y="1211580"/>
            <a:ext cx="8251100" cy="5260153"/>
          </a:xfrm>
          <a:prstGeom prst="rect">
            <a:avLst/>
          </a:prstGeom>
        </p:spPr>
      </p:pic>
      <p:sp>
        <p:nvSpPr>
          <p:cNvPr id="7" name="Content Placeholder 12">
            <a:extLst>
              <a:ext uri="{FF2B5EF4-FFF2-40B4-BE49-F238E27FC236}">
                <a16:creationId xmlns:a16="http://schemas.microsoft.com/office/drawing/2014/main" id="{1CA0CEF8-D311-A869-7686-FF23D49D1091}"/>
              </a:ext>
            </a:extLst>
          </p:cNvPr>
          <p:cNvSpPr txBox="1">
            <a:spLocks/>
          </p:cNvSpPr>
          <p:nvPr/>
        </p:nvSpPr>
        <p:spPr>
          <a:xfrm>
            <a:off x="449579" y="716890"/>
            <a:ext cx="4455706" cy="382858"/>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0000"/>
              </a:lnSpc>
              <a:spcBef>
                <a:spcPts val="750"/>
              </a:spcBef>
              <a:spcAft>
                <a:spcPts val="1800"/>
              </a:spcAft>
              <a:buFont typeface="Arial" panose="020B0604020202020204" pitchFamily="34" charset="0"/>
              <a:buNone/>
            </a:pPr>
            <a:r>
              <a:rPr lang="en-US" sz="2400" b="1" dirty="0">
                <a:solidFill>
                  <a:schemeClr val="accent1"/>
                </a:solidFill>
                <a:latin typeface="+mj-lt"/>
              </a:rPr>
              <a:t>District 1 Projects</a:t>
            </a:r>
            <a:endParaRPr lang="en-US" dirty="0"/>
          </a:p>
        </p:txBody>
      </p:sp>
      <p:sp>
        <p:nvSpPr>
          <p:cNvPr id="6" name="Freeform: Shape 5">
            <a:extLst>
              <a:ext uri="{FF2B5EF4-FFF2-40B4-BE49-F238E27FC236}">
                <a16:creationId xmlns:a16="http://schemas.microsoft.com/office/drawing/2014/main" id="{2F3B61DC-96C7-4A99-B2FC-A22A5BD76E1B}"/>
              </a:ext>
            </a:extLst>
          </p:cNvPr>
          <p:cNvSpPr/>
          <p:nvPr/>
        </p:nvSpPr>
        <p:spPr>
          <a:xfrm>
            <a:off x="3009900" y="5157788"/>
            <a:ext cx="111976" cy="223837"/>
          </a:xfrm>
          <a:custGeom>
            <a:avLst/>
            <a:gdLst>
              <a:gd name="connsiteX0" fmla="*/ 0 w 111976"/>
              <a:gd name="connsiteY0" fmla="*/ 0 h 223837"/>
              <a:gd name="connsiteX1" fmla="*/ 47625 w 111976"/>
              <a:gd name="connsiteY1" fmla="*/ 9525 h 223837"/>
              <a:gd name="connsiteX2" fmla="*/ 80963 w 111976"/>
              <a:gd name="connsiteY2" fmla="*/ 28575 h 223837"/>
              <a:gd name="connsiteX3" fmla="*/ 95250 w 111976"/>
              <a:gd name="connsiteY3" fmla="*/ 38100 h 223837"/>
              <a:gd name="connsiteX4" fmla="*/ 104775 w 111976"/>
              <a:gd name="connsiteY4" fmla="*/ 52387 h 223837"/>
              <a:gd name="connsiteX5" fmla="*/ 104775 w 111976"/>
              <a:gd name="connsiteY5" fmla="*/ 166687 h 223837"/>
              <a:gd name="connsiteX6" fmla="*/ 104775 w 111976"/>
              <a:gd name="connsiteY6"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76" h="223837">
                <a:moveTo>
                  <a:pt x="0" y="0"/>
                </a:moveTo>
                <a:cubicBezTo>
                  <a:pt x="15875" y="3175"/>
                  <a:pt x="34154" y="545"/>
                  <a:pt x="47625" y="9525"/>
                </a:cubicBezTo>
                <a:cubicBezTo>
                  <a:pt x="82442" y="32735"/>
                  <a:pt x="38658" y="4400"/>
                  <a:pt x="80963" y="28575"/>
                </a:cubicBezTo>
                <a:cubicBezTo>
                  <a:pt x="85933" y="31415"/>
                  <a:pt x="90488" y="34925"/>
                  <a:pt x="95250" y="38100"/>
                </a:cubicBezTo>
                <a:cubicBezTo>
                  <a:pt x="98425" y="42862"/>
                  <a:pt x="102215" y="47268"/>
                  <a:pt x="104775" y="52387"/>
                </a:cubicBezTo>
                <a:cubicBezTo>
                  <a:pt x="120788" y="84413"/>
                  <a:pt x="105153" y="154231"/>
                  <a:pt x="104775" y="166687"/>
                </a:cubicBezTo>
                <a:cubicBezTo>
                  <a:pt x="104198" y="185728"/>
                  <a:pt x="104775" y="204787"/>
                  <a:pt x="104775" y="22383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117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F4B33C5C-765A-2901-B345-BA0980851DA4}"/>
              </a:ext>
            </a:extLst>
          </p:cNvPr>
          <p:cNvSpPr txBox="1">
            <a:spLocks/>
          </p:cNvSpPr>
          <p:nvPr/>
        </p:nvSpPr>
        <p:spPr>
          <a:xfrm>
            <a:off x="505531" y="973264"/>
            <a:ext cx="2643999" cy="1043544"/>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25000"/>
              </a:lnSpc>
              <a:spcBef>
                <a:spcPts val="0"/>
              </a:spcBef>
              <a:spcAft>
                <a:spcPts val="1800"/>
              </a:spcAft>
              <a:buFont typeface="Arial" panose="020B0604020202020204" pitchFamily="34" charset="0"/>
              <a:buNone/>
            </a:pPr>
            <a:r>
              <a:rPr lang="en-US" sz="2400" b="1" kern="900" spc="20" dirty="0">
                <a:solidFill>
                  <a:schemeClr val="accent1"/>
                </a:solidFill>
                <a:latin typeface="+mj-lt"/>
              </a:rPr>
              <a:t>Polk &amp; Story</a:t>
            </a:r>
          </a:p>
          <a:p>
            <a:pPr marL="0" indent="0">
              <a:lnSpc>
                <a:spcPct val="25000"/>
              </a:lnSpc>
              <a:spcBef>
                <a:spcPts val="0"/>
              </a:spcBef>
              <a:spcAft>
                <a:spcPts val="1800"/>
              </a:spcAft>
              <a:buFont typeface="Arial" panose="020B0604020202020204" pitchFamily="34" charset="0"/>
              <a:buNone/>
            </a:pPr>
            <a:r>
              <a:rPr lang="en-US" sz="2400" b="1" kern="900" spc="20" dirty="0">
                <a:solidFill>
                  <a:schemeClr val="accent1"/>
                </a:solidFill>
                <a:latin typeface="+mj-lt"/>
              </a:rPr>
              <a:t>County Projects</a:t>
            </a:r>
            <a:endParaRPr lang="en-US" kern="900" spc="20" dirty="0"/>
          </a:p>
        </p:txBody>
      </p:sp>
      <p:pic>
        <p:nvPicPr>
          <p:cNvPr id="7" name="Picture 6">
            <a:extLst>
              <a:ext uri="{FF2B5EF4-FFF2-40B4-BE49-F238E27FC236}">
                <a16:creationId xmlns:a16="http://schemas.microsoft.com/office/drawing/2014/main" id="{74988C40-A1CB-9CDE-170F-0C44381473D8}"/>
              </a:ext>
            </a:extLst>
          </p:cNvPr>
          <p:cNvPicPr>
            <a:picLocks noChangeAspect="1"/>
          </p:cNvPicPr>
          <p:nvPr/>
        </p:nvPicPr>
        <p:blipFill>
          <a:blip r:embed="rId3"/>
          <a:stretch>
            <a:fillRect/>
          </a:stretch>
        </p:blipFill>
        <p:spPr>
          <a:xfrm>
            <a:off x="3017714" y="685800"/>
            <a:ext cx="3108572" cy="5643154"/>
          </a:xfrm>
          <a:prstGeom prst="rect">
            <a:avLst/>
          </a:prstGeom>
        </p:spPr>
      </p:pic>
      <p:pic>
        <p:nvPicPr>
          <p:cNvPr id="3" name="Picture 2">
            <a:extLst>
              <a:ext uri="{FF2B5EF4-FFF2-40B4-BE49-F238E27FC236}">
                <a16:creationId xmlns:a16="http://schemas.microsoft.com/office/drawing/2014/main" id="{DBABF970-F191-A7A0-6F45-78664118A0D7}"/>
              </a:ext>
            </a:extLst>
          </p:cNvPr>
          <p:cNvPicPr>
            <a:picLocks noChangeAspect="1"/>
          </p:cNvPicPr>
          <p:nvPr/>
        </p:nvPicPr>
        <p:blipFill>
          <a:blip r:embed="rId4"/>
          <a:stretch>
            <a:fillRect/>
          </a:stretch>
        </p:blipFill>
        <p:spPr>
          <a:xfrm>
            <a:off x="6611344" y="4697199"/>
            <a:ext cx="1495634" cy="1314633"/>
          </a:xfrm>
          <a:prstGeom prst="rect">
            <a:avLst/>
          </a:prstGeom>
        </p:spPr>
      </p:pic>
    </p:spTree>
    <p:extLst>
      <p:ext uri="{BB962C8B-B14F-4D97-AF65-F5344CB8AC3E}">
        <p14:creationId xmlns:p14="http://schemas.microsoft.com/office/powerpoint/2010/main" val="1485558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F4B33C5C-765A-2901-B345-BA0980851DA4}"/>
              </a:ext>
            </a:extLst>
          </p:cNvPr>
          <p:cNvSpPr txBox="1">
            <a:spLocks/>
          </p:cNvSpPr>
          <p:nvPr/>
        </p:nvSpPr>
        <p:spPr>
          <a:xfrm>
            <a:off x="542107" y="339280"/>
            <a:ext cx="2643999" cy="1043544"/>
          </a:xfrm>
          <a:prstGeom prst="rect">
            <a:avLst/>
          </a:prstGeom>
        </p:spPr>
        <p:txBody>
          <a:bodyPr lIns="0"/>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25000"/>
              </a:lnSpc>
              <a:spcBef>
                <a:spcPts val="0"/>
              </a:spcBef>
              <a:spcAft>
                <a:spcPts val="1800"/>
              </a:spcAft>
              <a:buFont typeface="Arial" panose="020B0604020202020204" pitchFamily="34" charset="0"/>
              <a:buNone/>
            </a:pPr>
            <a:r>
              <a:rPr lang="en-US" sz="2400" b="1" kern="900" spc="20" dirty="0">
                <a:solidFill>
                  <a:schemeClr val="accent1"/>
                </a:solidFill>
                <a:latin typeface="+mj-lt"/>
              </a:rPr>
              <a:t>2025 Projects</a:t>
            </a:r>
            <a:endParaRPr lang="en-US" kern="900" spc="20" dirty="0"/>
          </a:p>
        </p:txBody>
      </p:sp>
      <p:pic>
        <p:nvPicPr>
          <p:cNvPr id="6" name="Picture 5">
            <a:extLst>
              <a:ext uri="{FF2B5EF4-FFF2-40B4-BE49-F238E27FC236}">
                <a16:creationId xmlns:a16="http://schemas.microsoft.com/office/drawing/2014/main" id="{8C0FD3E9-80F6-D924-7D5F-DC07A0E983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908329" y="768879"/>
            <a:ext cx="7336660" cy="5320242"/>
          </a:xfrm>
          <a:prstGeom prst="rect">
            <a:avLst/>
          </a:prstGeom>
        </p:spPr>
      </p:pic>
    </p:spTree>
    <p:extLst>
      <p:ext uri="{BB962C8B-B14F-4D97-AF65-F5344CB8AC3E}">
        <p14:creationId xmlns:p14="http://schemas.microsoft.com/office/powerpoint/2010/main" val="132135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C36E1F-DB80-9378-3830-AC62183626E8}"/>
            </a:ext>
          </a:extLst>
        </p:cNvPr>
        <p:cNvGrpSpPr/>
        <p:nvPr/>
      </p:nvGrpSpPr>
      <p:grpSpPr>
        <a:xfrm>
          <a:off x="0" y="0"/>
          <a:ext cx="0" cy="0"/>
          <a:chOff x="0" y="0"/>
          <a:chExt cx="0" cy="0"/>
        </a:xfrm>
      </p:grpSpPr>
      <p:sp>
        <p:nvSpPr>
          <p:cNvPr id="4" name="Content Placeholder 12">
            <a:extLst>
              <a:ext uri="{FF2B5EF4-FFF2-40B4-BE49-F238E27FC236}">
                <a16:creationId xmlns:a16="http://schemas.microsoft.com/office/drawing/2014/main" id="{C9F9E7D4-9786-CCAB-3ED7-5370B4F9FEA4}"/>
              </a:ext>
            </a:extLst>
          </p:cNvPr>
          <p:cNvSpPr txBox="1">
            <a:spLocks/>
          </p:cNvSpPr>
          <p:nvPr/>
        </p:nvSpPr>
        <p:spPr>
          <a:xfrm>
            <a:off x="542107" y="339280"/>
            <a:ext cx="4897027" cy="1856832"/>
          </a:xfrm>
          <a:prstGeom prst="rect">
            <a:avLst/>
          </a:prstGeom>
        </p:spPr>
        <p:txBody>
          <a:bodyPr lIns="0" tIns="45720" rIns="91440" bIns="45720" anchor="t"/>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25000"/>
              </a:lnSpc>
              <a:spcBef>
                <a:spcPts val="0"/>
              </a:spcBef>
              <a:spcAft>
                <a:spcPts val="1800"/>
              </a:spcAft>
              <a:buNone/>
            </a:pPr>
            <a:r>
              <a:rPr lang="en-US" sz="2400" b="1" kern="900" spc="20" dirty="0">
                <a:solidFill>
                  <a:schemeClr val="accent1"/>
                </a:solidFill>
                <a:latin typeface="Neue Haas Grotesk Text Pro"/>
                <a:cs typeface="Calibri"/>
              </a:rPr>
              <a:t>Future 3R and Safety Projects</a:t>
            </a:r>
            <a:endParaRPr lang="en-US" sz="2400" b="1" kern="900" spc="20" dirty="0">
              <a:solidFill>
                <a:schemeClr val="accent1"/>
              </a:solidFill>
              <a:latin typeface="Neue Haas Grotesk Text Pro"/>
            </a:endParaRPr>
          </a:p>
        </p:txBody>
      </p:sp>
      <p:graphicFrame>
        <p:nvGraphicFramePr>
          <p:cNvPr id="2" name="Table 1">
            <a:extLst>
              <a:ext uri="{FF2B5EF4-FFF2-40B4-BE49-F238E27FC236}">
                <a16:creationId xmlns:a16="http://schemas.microsoft.com/office/drawing/2014/main" id="{87A1BBF1-A63D-4BE5-F979-7BAFEBDBF838}"/>
              </a:ext>
            </a:extLst>
          </p:cNvPr>
          <p:cNvGraphicFramePr>
            <a:graphicFrameLocks noGrp="1"/>
          </p:cNvGraphicFramePr>
          <p:nvPr>
            <p:extLst>
              <p:ext uri="{D42A27DB-BD31-4B8C-83A1-F6EECF244321}">
                <p14:modId xmlns:p14="http://schemas.microsoft.com/office/powerpoint/2010/main" val="1824346040"/>
              </p:ext>
            </p:extLst>
          </p:nvPr>
        </p:nvGraphicFramePr>
        <p:xfrm>
          <a:off x="615902" y="755347"/>
          <a:ext cx="7917906" cy="5137822"/>
        </p:xfrm>
        <a:graphic>
          <a:graphicData uri="http://schemas.openxmlformats.org/drawingml/2006/table">
            <a:tbl>
              <a:tblPr firstRow="1" bandRow="1">
                <a:tableStyleId>{5C22544A-7EE6-4342-B048-85BDC9FD1C3A}</a:tableStyleId>
              </a:tblPr>
              <a:tblGrid>
                <a:gridCol w="1280158">
                  <a:extLst>
                    <a:ext uri="{9D8B030D-6E8A-4147-A177-3AD203B41FA5}">
                      <a16:colId xmlns:a16="http://schemas.microsoft.com/office/drawing/2014/main" val="4173435375"/>
                    </a:ext>
                  </a:extLst>
                </a:gridCol>
                <a:gridCol w="1280158">
                  <a:extLst>
                    <a:ext uri="{9D8B030D-6E8A-4147-A177-3AD203B41FA5}">
                      <a16:colId xmlns:a16="http://schemas.microsoft.com/office/drawing/2014/main" val="2297783832"/>
                    </a:ext>
                  </a:extLst>
                </a:gridCol>
                <a:gridCol w="1280158">
                  <a:extLst>
                    <a:ext uri="{9D8B030D-6E8A-4147-A177-3AD203B41FA5}">
                      <a16:colId xmlns:a16="http://schemas.microsoft.com/office/drawing/2014/main" val="2217716305"/>
                    </a:ext>
                  </a:extLst>
                </a:gridCol>
                <a:gridCol w="4077432">
                  <a:extLst>
                    <a:ext uri="{9D8B030D-6E8A-4147-A177-3AD203B41FA5}">
                      <a16:colId xmlns:a16="http://schemas.microsoft.com/office/drawing/2014/main" val="2095903421"/>
                    </a:ext>
                  </a:extLst>
                </a:gridCol>
              </a:tblGrid>
              <a:tr h="370840">
                <a:tc>
                  <a:txBody>
                    <a:bodyPr/>
                    <a:lstStyle/>
                    <a:p>
                      <a:r>
                        <a:rPr lang="en-US" dirty="0"/>
                        <a:t>Fiscal Year</a:t>
                      </a:r>
                    </a:p>
                  </a:txBody>
                  <a:tcPr/>
                </a:tc>
                <a:tc>
                  <a:txBody>
                    <a:bodyPr/>
                    <a:lstStyle/>
                    <a:p>
                      <a:r>
                        <a:rPr lang="en-US" dirty="0"/>
                        <a:t>County</a:t>
                      </a:r>
                    </a:p>
                  </a:txBody>
                  <a:tcPr/>
                </a:tc>
                <a:tc>
                  <a:txBody>
                    <a:bodyPr/>
                    <a:lstStyle/>
                    <a:p>
                      <a:r>
                        <a:rPr lang="en-US" dirty="0"/>
                        <a:t>Route</a:t>
                      </a:r>
                    </a:p>
                  </a:txBody>
                  <a:tcPr/>
                </a:tc>
                <a:tc>
                  <a:txBody>
                    <a:bodyPr/>
                    <a:lstStyle/>
                    <a:p>
                      <a:r>
                        <a:rPr lang="en-US" dirty="0"/>
                        <a:t>Location</a:t>
                      </a:r>
                    </a:p>
                  </a:txBody>
                  <a:tcPr/>
                </a:tc>
                <a:extLst>
                  <a:ext uri="{0D108BD9-81ED-4DB2-BD59-A6C34878D82A}">
                    <a16:rowId xmlns:a16="http://schemas.microsoft.com/office/drawing/2014/main" val="1475676251"/>
                  </a:ext>
                </a:extLst>
              </a:tr>
              <a:tr h="274759">
                <a:tc>
                  <a:txBody>
                    <a:bodyPr/>
                    <a:lstStyle/>
                    <a:p>
                      <a:r>
                        <a:rPr lang="en-US" sz="1200" b="1" dirty="0"/>
                        <a:t>2026</a:t>
                      </a:r>
                    </a:p>
                  </a:txBody>
                  <a:tcPr/>
                </a:tc>
                <a:tc>
                  <a:txBody>
                    <a:bodyPr/>
                    <a:lstStyle/>
                    <a:p>
                      <a:r>
                        <a:rPr lang="en-US" sz="1200" dirty="0"/>
                        <a:t>Jasper</a:t>
                      </a:r>
                      <a:endParaRPr lang="en-US"/>
                    </a:p>
                  </a:txBody>
                  <a:tcPr/>
                </a:tc>
                <a:tc>
                  <a:txBody>
                    <a:bodyPr/>
                    <a:lstStyle/>
                    <a:p>
                      <a:r>
                        <a:rPr lang="en-US" sz="1200" dirty="0"/>
                        <a:t>14</a:t>
                      </a:r>
                      <a:endParaRPr lang="en-US"/>
                    </a:p>
                  </a:txBody>
                  <a:tcPr/>
                </a:tc>
                <a:tc>
                  <a:txBody>
                    <a:bodyPr/>
                    <a:lstStyle/>
                    <a:p>
                      <a:r>
                        <a:rPr lang="en-US" sz="1200" dirty="0"/>
                        <a:t>4th to 23rd in Newton</a:t>
                      </a:r>
                      <a:endParaRPr lang="en-US"/>
                    </a:p>
                  </a:txBody>
                  <a:tcPr/>
                </a:tc>
                <a:extLst>
                  <a:ext uri="{0D108BD9-81ED-4DB2-BD59-A6C34878D82A}">
                    <a16:rowId xmlns:a16="http://schemas.microsoft.com/office/drawing/2014/main" val="3092417472"/>
                  </a:ext>
                </a:extLst>
              </a:tr>
              <a:tr h="274759">
                <a:tc>
                  <a:txBody>
                    <a:bodyPr/>
                    <a:lstStyle/>
                    <a:p>
                      <a:endParaRPr lang="en-US" sz="1200" dirty="0"/>
                    </a:p>
                  </a:txBody>
                  <a:tcPr/>
                </a:tc>
                <a:tc>
                  <a:txBody>
                    <a:bodyPr/>
                    <a:lstStyle/>
                    <a:p>
                      <a:r>
                        <a:rPr lang="en-US" sz="1200" dirty="0"/>
                        <a:t>Polk</a:t>
                      </a:r>
                      <a:endParaRPr lang="en-US"/>
                    </a:p>
                  </a:txBody>
                  <a:tcPr/>
                </a:tc>
                <a:tc>
                  <a:txBody>
                    <a:bodyPr/>
                    <a:lstStyle/>
                    <a:p>
                      <a:r>
                        <a:rPr lang="en-US" sz="1200" dirty="0"/>
                        <a:t>6</a:t>
                      </a:r>
                      <a:endParaRPr lang="en-US"/>
                    </a:p>
                  </a:txBody>
                  <a:tcPr/>
                </a:tc>
                <a:tc>
                  <a:txBody>
                    <a:bodyPr/>
                    <a:lstStyle/>
                    <a:p>
                      <a:r>
                        <a:rPr lang="en-US" sz="1200" dirty="0"/>
                        <a:t>Des Moines, E of MLK Pkwy to E of SE 14th St.</a:t>
                      </a:r>
                      <a:endParaRPr lang="en-US"/>
                    </a:p>
                  </a:txBody>
                  <a:tcPr/>
                </a:tc>
                <a:extLst>
                  <a:ext uri="{0D108BD9-81ED-4DB2-BD59-A6C34878D82A}">
                    <a16:rowId xmlns:a16="http://schemas.microsoft.com/office/drawing/2014/main" val="1995530967"/>
                  </a:ext>
                </a:extLst>
              </a:tr>
              <a:tr h="274759">
                <a:tc>
                  <a:txBody>
                    <a:bodyPr/>
                    <a:lstStyle/>
                    <a:p>
                      <a:endParaRPr lang="en-US" sz="1200" dirty="0"/>
                    </a:p>
                  </a:txBody>
                  <a:tcPr/>
                </a:tc>
                <a:tc>
                  <a:txBody>
                    <a:bodyPr/>
                    <a:lstStyle/>
                    <a:p>
                      <a:r>
                        <a:rPr lang="en-US" sz="1200" dirty="0"/>
                        <a:t>Polk</a:t>
                      </a:r>
                      <a:endParaRPr lang="en-US"/>
                    </a:p>
                  </a:txBody>
                  <a:tcPr/>
                </a:tc>
                <a:tc>
                  <a:txBody>
                    <a:bodyPr/>
                    <a:lstStyle/>
                    <a:p>
                      <a:r>
                        <a:rPr lang="en-US" sz="1200" dirty="0"/>
                        <a:t>69</a:t>
                      </a:r>
                      <a:endParaRPr lang="en-US"/>
                    </a:p>
                  </a:txBody>
                  <a:tcPr/>
                </a:tc>
                <a:tc>
                  <a:txBody>
                    <a:bodyPr/>
                    <a:lstStyle/>
                    <a:p>
                      <a:r>
                        <a:rPr lang="en-US" sz="1200" dirty="0"/>
                        <a:t>SE Peterson Dr to 1st St in Ankeny</a:t>
                      </a:r>
                      <a:endParaRPr lang="en-US"/>
                    </a:p>
                  </a:txBody>
                  <a:tcPr/>
                </a:tc>
                <a:extLst>
                  <a:ext uri="{0D108BD9-81ED-4DB2-BD59-A6C34878D82A}">
                    <a16:rowId xmlns:a16="http://schemas.microsoft.com/office/drawing/2014/main" val="3796248123"/>
                  </a:ext>
                </a:extLst>
              </a:tr>
              <a:tr h="274759">
                <a:tc>
                  <a:txBody>
                    <a:bodyPr/>
                    <a:lstStyle/>
                    <a:p>
                      <a:endParaRPr lang="en-US" sz="1200" dirty="0"/>
                    </a:p>
                  </a:txBody>
                  <a:tcPr/>
                </a:tc>
                <a:tc>
                  <a:txBody>
                    <a:bodyPr/>
                    <a:lstStyle/>
                    <a:p>
                      <a:r>
                        <a:rPr lang="en-US" sz="1200" dirty="0"/>
                        <a:t>Polk</a:t>
                      </a:r>
                      <a:endParaRPr lang="en-US"/>
                    </a:p>
                  </a:txBody>
                  <a:tcPr/>
                </a:tc>
                <a:tc>
                  <a:txBody>
                    <a:bodyPr/>
                    <a:lstStyle/>
                    <a:p>
                      <a:r>
                        <a:rPr lang="en-US" sz="1200" dirty="0"/>
                        <a:t>28</a:t>
                      </a:r>
                      <a:endParaRPr lang="en-US"/>
                    </a:p>
                  </a:txBody>
                  <a:tcPr/>
                </a:tc>
                <a:tc>
                  <a:txBody>
                    <a:bodyPr/>
                    <a:lstStyle/>
                    <a:p>
                      <a:r>
                        <a:rPr lang="en-US" sz="1200" dirty="0"/>
                        <a:t>Raccoon River to I-235</a:t>
                      </a:r>
                      <a:endParaRPr lang="en-US"/>
                    </a:p>
                  </a:txBody>
                  <a:tcPr/>
                </a:tc>
                <a:extLst>
                  <a:ext uri="{0D108BD9-81ED-4DB2-BD59-A6C34878D82A}">
                    <a16:rowId xmlns:a16="http://schemas.microsoft.com/office/drawing/2014/main" val="2960507681"/>
                  </a:ext>
                </a:extLst>
              </a:tr>
              <a:tr h="274759">
                <a:tc>
                  <a:txBody>
                    <a:bodyPr/>
                    <a:lstStyle/>
                    <a:p>
                      <a:endParaRPr lang="en-US" sz="1200" dirty="0"/>
                    </a:p>
                  </a:txBody>
                  <a:tcPr/>
                </a:tc>
                <a:tc>
                  <a:txBody>
                    <a:bodyPr/>
                    <a:lstStyle/>
                    <a:p>
                      <a:r>
                        <a:rPr lang="en-US" sz="1200" dirty="0"/>
                        <a:t>Polk</a:t>
                      </a:r>
                      <a:endParaRPr lang="en-US"/>
                    </a:p>
                  </a:txBody>
                  <a:tcPr/>
                </a:tc>
                <a:tc>
                  <a:txBody>
                    <a:bodyPr/>
                    <a:lstStyle/>
                    <a:p>
                      <a:r>
                        <a:rPr lang="en-US" sz="1200" dirty="0"/>
                        <a:t>69</a:t>
                      </a:r>
                      <a:endParaRPr lang="en-US"/>
                    </a:p>
                  </a:txBody>
                  <a:tcPr/>
                </a:tc>
                <a:tc>
                  <a:txBody>
                    <a:bodyPr/>
                    <a:lstStyle/>
                    <a:p>
                      <a:r>
                        <a:rPr lang="en-US" sz="1200" dirty="0"/>
                        <a:t>E Vine St to E Ovid Ave</a:t>
                      </a:r>
                      <a:endParaRPr lang="en-US"/>
                    </a:p>
                  </a:txBody>
                  <a:tcPr/>
                </a:tc>
                <a:extLst>
                  <a:ext uri="{0D108BD9-81ED-4DB2-BD59-A6C34878D82A}">
                    <a16:rowId xmlns:a16="http://schemas.microsoft.com/office/drawing/2014/main" val="2390485137"/>
                  </a:ext>
                </a:extLst>
              </a:tr>
              <a:tr h="274759">
                <a:tc>
                  <a:txBody>
                    <a:bodyPr/>
                    <a:lstStyle/>
                    <a:p>
                      <a:endParaRPr lang="en-US" sz="1200" dirty="0"/>
                    </a:p>
                  </a:txBody>
                  <a:tcPr/>
                </a:tc>
                <a:tc>
                  <a:txBody>
                    <a:bodyPr/>
                    <a:lstStyle/>
                    <a:p>
                      <a:r>
                        <a:rPr lang="en-US" sz="1200" dirty="0"/>
                        <a:t>Carroll/Greene</a:t>
                      </a:r>
                      <a:endParaRPr lang="en-US"/>
                    </a:p>
                  </a:txBody>
                  <a:tcPr/>
                </a:tc>
                <a:tc>
                  <a:txBody>
                    <a:bodyPr/>
                    <a:lstStyle/>
                    <a:p>
                      <a:r>
                        <a:rPr lang="en-US" sz="1200" dirty="0"/>
                        <a:t>30</a:t>
                      </a:r>
                      <a:endParaRPr lang="en-US"/>
                    </a:p>
                  </a:txBody>
                  <a:tcPr/>
                </a:tc>
                <a:tc>
                  <a:txBody>
                    <a:bodyPr/>
                    <a:lstStyle/>
                    <a:p>
                      <a:r>
                        <a:rPr lang="en-US" sz="1200" dirty="0"/>
                        <a:t>0.2 mi W of Zephyr Ave to </a:t>
                      </a:r>
                      <a:r>
                        <a:rPr lang="en-US" sz="1200" err="1"/>
                        <a:t>Jct</a:t>
                      </a:r>
                      <a:r>
                        <a:rPr lang="en-US" sz="1200" dirty="0"/>
                        <a:t> IA 25</a:t>
                      </a:r>
                      <a:endParaRPr lang="en-US"/>
                    </a:p>
                  </a:txBody>
                  <a:tcPr/>
                </a:tc>
                <a:extLst>
                  <a:ext uri="{0D108BD9-81ED-4DB2-BD59-A6C34878D82A}">
                    <a16:rowId xmlns:a16="http://schemas.microsoft.com/office/drawing/2014/main" val="656743935"/>
                  </a:ext>
                </a:extLst>
              </a:tr>
              <a:tr h="274759">
                <a:tc>
                  <a:txBody>
                    <a:bodyPr/>
                    <a:lstStyle/>
                    <a:p>
                      <a:pPr lvl="0">
                        <a:buNone/>
                      </a:pPr>
                      <a:endParaRPr lang="en-US" sz="1200" dirty="0"/>
                    </a:p>
                  </a:txBody>
                  <a:tcPr/>
                </a:tc>
                <a:tc>
                  <a:txBody>
                    <a:bodyPr/>
                    <a:lstStyle/>
                    <a:p>
                      <a:pPr lvl="0">
                        <a:buNone/>
                      </a:pPr>
                      <a:r>
                        <a:rPr lang="en-US" sz="1200" dirty="0"/>
                        <a:t>Marshall</a:t>
                      </a:r>
                      <a:endParaRPr lang="en-US"/>
                    </a:p>
                  </a:txBody>
                  <a:tcPr/>
                </a:tc>
                <a:tc>
                  <a:txBody>
                    <a:bodyPr/>
                    <a:lstStyle/>
                    <a:p>
                      <a:pPr lvl="0">
                        <a:buNone/>
                      </a:pPr>
                      <a:r>
                        <a:rPr lang="en-US" sz="1200" dirty="0"/>
                        <a:t>330</a:t>
                      </a:r>
                      <a:endParaRPr lang="en-US"/>
                    </a:p>
                  </a:txBody>
                  <a:tcPr/>
                </a:tc>
                <a:tc>
                  <a:txBody>
                    <a:bodyPr/>
                    <a:lstStyle/>
                    <a:p>
                      <a:pPr lvl="0">
                        <a:buNone/>
                      </a:pPr>
                      <a:r>
                        <a:rPr lang="en-US" sz="1200" dirty="0"/>
                        <a:t>Story Co line to Melbourne (NB)</a:t>
                      </a:r>
                      <a:endParaRPr lang="en-US"/>
                    </a:p>
                  </a:txBody>
                  <a:tcPr/>
                </a:tc>
                <a:extLst>
                  <a:ext uri="{0D108BD9-81ED-4DB2-BD59-A6C34878D82A}">
                    <a16:rowId xmlns:a16="http://schemas.microsoft.com/office/drawing/2014/main" val="1318577093"/>
                  </a:ext>
                </a:extLst>
              </a:tr>
              <a:tr h="274759">
                <a:tc>
                  <a:txBody>
                    <a:bodyPr/>
                    <a:lstStyle/>
                    <a:p>
                      <a:pPr lvl="0">
                        <a:buNone/>
                      </a:pPr>
                      <a:r>
                        <a:rPr lang="en-US" sz="1200" b="1" dirty="0"/>
                        <a:t>2027</a:t>
                      </a:r>
                    </a:p>
                  </a:txBody>
                  <a:tcPr/>
                </a:tc>
                <a:tc>
                  <a:txBody>
                    <a:bodyPr/>
                    <a:lstStyle/>
                    <a:p>
                      <a:pPr lvl="0">
                        <a:buNone/>
                      </a:pPr>
                      <a:r>
                        <a:rPr lang="en-US" sz="1200" dirty="0"/>
                        <a:t>Greene</a:t>
                      </a:r>
                    </a:p>
                  </a:txBody>
                  <a:tcPr/>
                </a:tc>
                <a:tc>
                  <a:txBody>
                    <a:bodyPr/>
                    <a:lstStyle/>
                    <a:p>
                      <a:pPr lvl="0">
                        <a:buNone/>
                      </a:pPr>
                      <a:r>
                        <a:rPr lang="en-US" sz="1200" dirty="0"/>
                        <a:t>30</a:t>
                      </a:r>
                    </a:p>
                  </a:txBody>
                  <a:tcPr/>
                </a:tc>
                <a:tc>
                  <a:txBody>
                    <a:bodyPr/>
                    <a:lstStyle/>
                    <a:p>
                      <a:pPr lvl="0">
                        <a:buNone/>
                      </a:pPr>
                      <a:r>
                        <a:rPr lang="en-US" sz="1200" dirty="0"/>
                        <a:t>Jefferson to Grand Junction</a:t>
                      </a:r>
                    </a:p>
                  </a:txBody>
                  <a:tcPr/>
                </a:tc>
                <a:extLst>
                  <a:ext uri="{0D108BD9-81ED-4DB2-BD59-A6C34878D82A}">
                    <a16:rowId xmlns:a16="http://schemas.microsoft.com/office/drawing/2014/main" val="1382059403"/>
                  </a:ext>
                </a:extLst>
              </a:tr>
              <a:tr h="274759">
                <a:tc>
                  <a:txBody>
                    <a:bodyPr/>
                    <a:lstStyle/>
                    <a:p>
                      <a:pPr lvl="0">
                        <a:buNone/>
                      </a:pPr>
                      <a:endParaRPr lang="en-US" sz="1200" dirty="0"/>
                    </a:p>
                  </a:txBody>
                  <a:tcPr/>
                </a:tc>
                <a:tc>
                  <a:txBody>
                    <a:bodyPr/>
                    <a:lstStyle/>
                    <a:p>
                      <a:pPr lvl="0">
                        <a:buNone/>
                      </a:pPr>
                      <a:r>
                        <a:rPr lang="en-US" sz="1200" dirty="0"/>
                        <a:t>Polk</a:t>
                      </a:r>
                    </a:p>
                  </a:txBody>
                  <a:tcPr/>
                </a:tc>
                <a:tc>
                  <a:txBody>
                    <a:bodyPr/>
                    <a:lstStyle/>
                    <a:p>
                      <a:pPr lvl="0">
                        <a:buNone/>
                      </a:pPr>
                      <a:r>
                        <a:rPr lang="en-US" sz="1200" dirty="0"/>
                        <a:t>65</a:t>
                      </a:r>
                    </a:p>
                  </a:txBody>
                  <a:tcPr/>
                </a:tc>
                <a:tc>
                  <a:txBody>
                    <a:bodyPr/>
                    <a:lstStyle/>
                    <a:p>
                      <a:pPr lvl="0">
                        <a:buNone/>
                      </a:pPr>
                      <a:r>
                        <a:rPr lang="en-US" sz="1200" dirty="0"/>
                        <a:t>IA 163 to I-80 (NB &amp; SB)</a:t>
                      </a:r>
                    </a:p>
                  </a:txBody>
                  <a:tcPr/>
                </a:tc>
                <a:extLst>
                  <a:ext uri="{0D108BD9-81ED-4DB2-BD59-A6C34878D82A}">
                    <a16:rowId xmlns:a16="http://schemas.microsoft.com/office/drawing/2014/main" val="2781165753"/>
                  </a:ext>
                </a:extLst>
              </a:tr>
              <a:tr h="274759">
                <a:tc>
                  <a:txBody>
                    <a:bodyPr/>
                    <a:lstStyle/>
                    <a:p>
                      <a:pPr lvl="0">
                        <a:buNone/>
                      </a:pPr>
                      <a:endParaRPr lang="en-US" sz="1200" dirty="0"/>
                    </a:p>
                  </a:txBody>
                  <a:tcPr/>
                </a:tc>
                <a:tc>
                  <a:txBody>
                    <a:bodyPr/>
                    <a:lstStyle/>
                    <a:p>
                      <a:pPr lvl="0">
                        <a:buNone/>
                      </a:pPr>
                      <a:r>
                        <a:rPr lang="en-US" sz="1200" dirty="0"/>
                        <a:t>Marshall</a:t>
                      </a:r>
                    </a:p>
                  </a:txBody>
                  <a:tcPr/>
                </a:tc>
                <a:tc>
                  <a:txBody>
                    <a:bodyPr/>
                    <a:lstStyle/>
                    <a:p>
                      <a:pPr lvl="0">
                        <a:buNone/>
                      </a:pPr>
                      <a:r>
                        <a:rPr lang="en-US" sz="1200" dirty="0"/>
                        <a:t>330</a:t>
                      </a:r>
                    </a:p>
                  </a:txBody>
                  <a:tcPr/>
                </a:tc>
                <a:tc>
                  <a:txBody>
                    <a:bodyPr/>
                    <a:lstStyle/>
                    <a:p>
                      <a:pPr lvl="0">
                        <a:buNone/>
                      </a:pPr>
                      <a:r>
                        <a:rPr lang="en-US" sz="1200" dirty="0"/>
                        <a:t>Melbourne to US 30 (SB)</a:t>
                      </a:r>
                    </a:p>
                  </a:txBody>
                  <a:tcPr/>
                </a:tc>
                <a:extLst>
                  <a:ext uri="{0D108BD9-81ED-4DB2-BD59-A6C34878D82A}">
                    <a16:rowId xmlns:a16="http://schemas.microsoft.com/office/drawing/2014/main" val="2727677880"/>
                  </a:ext>
                </a:extLst>
              </a:tr>
              <a:tr h="274759">
                <a:tc>
                  <a:txBody>
                    <a:bodyPr/>
                    <a:lstStyle/>
                    <a:p>
                      <a:pPr lvl="0">
                        <a:buNone/>
                      </a:pPr>
                      <a:endParaRPr lang="en-US" sz="1200" dirty="0"/>
                    </a:p>
                  </a:txBody>
                  <a:tcPr/>
                </a:tc>
                <a:tc>
                  <a:txBody>
                    <a:bodyPr/>
                    <a:lstStyle/>
                    <a:p>
                      <a:pPr lvl="0">
                        <a:buNone/>
                      </a:pPr>
                      <a:r>
                        <a:rPr lang="en-US" sz="1200" dirty="0"/>
                        <a:t>Dallas</a:t>
                      </a:r>
                    </a:p>
                  </a:txBody>
                  <a:tcPr/>
                </a:tc>
                <a:tc>
                  <a:txBody>
                    <a:bodyPr/>
                    <a:lstStyle/>
                    <a:p>
                      <a:pPr lvl="0">
                        <a:buNone/>
                      </a:pPr>
                      <a:r>
                        <a:rPr lang="en-US" sz="1200" dirty="0"/>
                        <a:t>44</a:t>
                      </a:r>
                    </a:p>
                  </a:txBody>
                  <a:tcPr/>
                </a:tc>
                <a:tc>
                  <a:txBody>
                    <a:bodyPr/>
                    <a:lstStyle/>
                    <a:p>
                      <a:pPr lvl="0">
                        <a:buNone/>
                      </a:pPr>
                      <a:r>
                        <a:rPr lang="en-US" sz="1200" dirty="0"/>
                        <a:t>Dallas Center to Grimes</a:t>
                      </a:r>
                    </a:p>
                  </a:txBody>
                  <a:tcPr/>
                </a:tc>
                <a:extLst>
                  <a:ext uri="{0D108BD9-81ED-4DB2-BD59-A6C34878D82A}">
                    <a16:rowId xmlns:a16="http://schemas.microsoft.com/office/drawing/2014/main" val="3597040631"/>
                  </a:ext>
                </a:extLst>
              </a:tr>
              <a:tr h="274759">
                <a:tc>
                  <a:txBody>
                    <a:bodyPr/>
                    <a:lstStyle/>
                    <a:p>
                      <a:pPr lvl="0">
                        <a:buNone/>
                      </a:pPr>
                      <a:endParaRPr lang="en-US" sz="1200" dirty="0"/>
                    </a:p>
                  </a:txBody>
                  <a:tcPr/>
                </a:tc>
                <a:tc>
                  <a:txBody>
                    <a:bodyPr/>
                    <a:lstStyle/>
                    <a:p>
                      <a:pPr lvl="0">
                        <a:buNone/>
                      </a:pPr>
                      <a:r>
                        <a:rPr lang="en-US" sz="1200" dirty="0"/>
                        <a:t>Hamilton</a:t>
                      </a:r>
                    </a:p>
                  </a:txBody>
                  <a:tcPr/>
                </a:tc>
                <a:tc>
                  <a:txBody>
                    <a:bodyPr/>
                    <a:lstStyle/>
                    <a:p>
                      <a:pPr lvl="0">
                        <a:buNone/>
                      </a:pPr>
                      <a:r>
                        <a:rPr lang="en-US" sz="1200" dirty="0"/>
                        <a:t>175</a:t>
                      </a:r>
                    </a:p>
                  </a:txBody>
                  <a:tcPr/>
                </a:tc>
                <a:tc>
                  <a:txBody>
                    <a:bodyPr/>
                    <a:lstStyle/>
                    <a:p>
                      <a:pPr lvl="0">
                        <a:buNone/>
                      </a:pPr>
                      <a:r>
                        <a:rPr lang="en-US" sz="1200" dirty="0"/>
                        <a:t>E of I-35 to US 65 in Hubbard</a:t>
                      </a:r>
                    </a:p>
                  </a:txBody>
                  <a:tcPr/>
                </a:tc>
                <a:extLst>
                  <a:ext uri="{0D108BD9-81ED-4DB2-BD59-A6C34878D82A}">
                    <a16:rowId xmlns:a16="http://schemas.microsoft.com/office/drawing/2014/main" val="3024509928"/>
                  </a:ext>
                </a:extLst>
              </a:tr>
              <a:tr h="274759">
                <a:tc>
                  <a:txBody>
                    <a:bodyPr/>
                    <a:lstStyle/>
                    <a:p>
                      <a:pPr lvl="0">
                        <a:buNone/>
                      </a:pPr>
                      <a:endParaRPr lang="en-US" sz="1200" dirty="0"/>
                    </a:p>
                  </a:txBody>
                  <a:tcPr/>
                </a:tc>
                <a:tc>
                  <a:txBody>
                    <a:bodyPr/>
                    <a:lstStyle/>
                    <a:p>
                      <a:pPr lvl="0">
                        <a:buNone/>
                      </a:pPr>
                      <a:r>
                        <a:rPr lang="en-US" sz="1200" dirty="0"/>
                        <a:t>Greene</a:t>
                      </a:r>
                    </a:p>
                  </a:txBody>
                  <a:tcPr/>
                </a:tc>
                <a:tc>
                  <a:txBody>
                    <a:bodyPr/>
                    <a:lstStyle/>
                    <a:p>
                      <a:pPr lvl="0">
                        <a:buNone/>
                      </a:pPr>
                      <a:r>
                        <a:rPr lang="en-US" sz="1200" dirty="0"/>
                        <a:t>30</a:t>
                      </a:r>
                    </a:p>
                  </a:txBody>
                  <a:tcPr/>
                </a:tc>
                <a:tc>
                  <a:txBody>
                    <a:bodyPr/>
                    <a:lstStyle/>
                    <a:p>
                      <a:pPr lvl="0">
                        <a:buNone/>
                      </a:pPr>
                      <a:r>
                        <a:rPr lang="en-US" sz="1200" dirty="0"/>
                        <a:t>Grand Junction to Boone Co Line</a:t>
                      </a:r>
                    </a:p>
                  </a:txBody>
                  <a:tcPr/>
                </a:tc>
                <a:extLst>
                  <a:ext uri="{0D108BD9-81ED-4DB2-BD59-A6C34878D82A}">
                    <a16:rowId xmlns:a16="http://schemas.microsoft.com/office/drawing/2014/main" val="333275409"/>
                  </a:ext>
                </a:extLst>
              </a:tr>
              <a:tr h="274759">
                <a:tc>
                  <a:txBody>
                    <a:bodyPr/>
                    <a:lstStyle/>
                    <a:p>
                      <a:pPr lvl="0">
                        <a:buNone/>
                      </a:pPr>
                      <a:endParaRPr lang="en-US" sz="1200" dirty="0"/>
                    </a:p>
                  </a:txBody>
                  <a:tcPr/>
                </a:tc>
                <a:tc>
                  <a:txBody>
                    <a:bodyPr/>
                    <a:lstStyle/>
                    <a:p>
                      <a:pPr lvl="0">
                        <a:buNone/>
                      </a:pPr>
                      <a:r>
                        <a:rPr lang="en-US" sz="1200" dirty="0"/>
                        <a:t>Polk</a:t>
                      </a:r>
                    </a:p>
                  </a:txBody>
                  <a:tcPr/>
                </a:tc>
                <a:tc>
                  <a:txBody>
                    <a:bodyPr/>
                    <a:lstStyle/>
                    <a:p>
                      <a:pPr lvl="0">
                        <a:buNone/>
                      </a:pPr>
                      <a:r>
                        <a:rPr lang="en-US" sz="1200" dirty="0"/>
                        <a:t>69</a:t>
                      </a:r>
                    </a:p>
                  </a:txBody>
                  <a:tcPr/>
                </a:tc>
                <a:tc>
                  <a:txBody>
                    <a:bodyPr/>
                    <a:lstStyle/>
                    <a:p>
                      <a:pPr lvl="0">
                        <a:buNone/>
                      </a:pPr>
                      <a:r>
                        <a:rPr lang="en-US" sz="1200" dirty="0"/>
                        <a:t>NE 126th St Intersection</a:t>
                      </a:r>
                    </a:p>
                  </a:txBody>
                  <a:tcPr/>
                </a:tc>
                <a:extLst>
                  <a:ext uri="{0D108BD9-81ED-4DB2-BD59-A6C34878D82A}">
                    <a16:rowId xmlns:a16="http://schemas.microsoft.com/office/drawing/2014/main" val="4156625636"/>
                  </a:ext>
                </a:extLst>
              </a:tr>
              <a:tr h="274759">
                <a:tc>
                  <a:txBody>
                    <a:bodyPr/>
                    <a:lstStyle/>
                    <a:p>
                      <a:pPr lvl="0">
                        <a:buNone/>
                      </a:pPr>
                      <a:endParaRPr lang="en-US" sz="1200" dirty="0"/>
                    </a:p>
                  </a:txBody>
                  <a:tcPr/>
                </a:tc>
                <a:tc>
                  <a:txBody>
                    <a:bodyPr/>
                    <a:lstStyle/>
                    <a:p>
                      <a:pPr lvl="0">
                        <a:buNone/>
                      </a:pPr>
                      <a:r>
                        <a:rPr lang="en-US" sz="1200" dirty="0"/>
                        <a:t>Boone</a:t>
                      </a:r>
                    </a:p>
                  </a:txBody>
                  <a:tcPr/>
                </a:tc>
                <a:tc>
                  <a:txBody>
                    <a:bodyPr/>
                    <a:lstStyle/>
                    <a:p>
                      <a:pPr lvl="0">
                        <a:buNone/>
                      </a:pPr>
                      <a:r>
                        <a:rPr lang="en-US" sz="1200" dirty="0"/>
                        <a:t>30</a:t>
                      </a:r>
                    </a:p>
                  </a:txBody>
                  <a:tcPr/>
                </a:tc>
                <a:tc>
                  <a:txBody>
                    <a:bodyPr/>
                    <a:lstStyle/>
                    <a:p>
                      <a:pPr lvl="0">
                        <a:buNone/>
                      </a:pPr>
                      <a:r>
                        <a:rPr lang="en-US" sz="1200" dirty="0"/>
                        <a:t>Marshall St Intersection</a:t>
                      </a:r>
                    </a:p>
                  </a:txBody>
                  <a:tcPr/>
                </a:tc>
                <a:extLst>
                  <a:ext uri="{0D108BD9-81ED-4DB2-BD59-A6C34878D82A}">
                    <a16:rowId xmlns:a16="http://schemas.microsoft.com/office/drawing/2014/main" val="4159270875"/>
                  </a:ext>
                </a:extLst>
              </a:tr>
              <a:tr h="274759">
                <a:tc>
                  <a:txBody>
                    <a:bodyPr/>
                    <a:lstStyle/>
                    <a:p>
                      <a:pPr lvl="0">
                        <a:buNone/>
                      </a:pPr>
                      <a:endParaRPr lang="en-US" sz="1200" dirty="0"/>
                    </a:p>
                  </a:txBody>
                  <a:tcPr/>
                </a:tc>
                <a:tc>
                  <a:txBody>
                    <a:bodyPr/>
                    <a:lstStyle/>
                    <a:p>
                      <a:pPr lvl="0">
                        <a:buNone/>
                      </a:pPr>
                      <a:r>
                        <a:rPr lang="en-US" sz="1200" dirty="0"/>
                        <a:t>Boone</a:t>
                      </a:r>
                    </a:p>
                  </a:txBody>
                  <a:tcPr/>
                </a:tc>
                <a:tc>
                  <a:txBody>
                    <a:bodyPr/>
                    <a:lstStyle/>
                    <a:p>
                      <a:pPr lvl="0">
                        <a:buNone/>
                      </a:pPr>
                      <a:r>
                        <a:rPr lang="en-US" sz="1200" dirty="0"/>
                        <a:t>30</a:t>
                      </a:r>
                    </a:p>
                  </a:txBody>
                  <a:tcPr/>
                </a:tc>
                <a:tc>
                  <a:txBody>
                    <a:bodyPr/>
                    <a:lstStyle/>
                    <a:p>
                      <a:pPr lvl="0">
                        <a:buNone/>
                      </a:pPr>
                      <a:r>
                        <a:rPr lang="en-US" sz="1200" dirty="0"/>
                        <a:t>Snedden Dr Intersection</a:t>
                      </a:r>
                    </a:p>
                  </a:txBody>
                  <a:tcPr/>
                </a:tc>
                <a:extLst>
                  <a:ext uri="{0D108BD9-81ED-4DB2-BD59-A6C34878D82A}">
                    <a16:rowId xmlns:a16="http://schemas.microsoft.com/office/drawing/2014/main" val="3351442143"/>
                  </a:ext>
                </a:extLst>
              </a:tr>
              <a:tr h="370838">
                <a:tc>
                  <a:txBody>
                    <a:bodyPr/>
                    <a:lstStyle/>
                    <a:p>
                      <a:pPr lvl="0">
                        <a:buNone/>
                      </a:pPr>
                      <a:r>
                        <a:rPr lang="en-US" sz="1200" b="1" dirty="0"/>
                        <a:t>2028</a:t>
                      </a:r>
                    </a:p>
                  </a:txBody>
                  <a:tcPr/>
                </a:tc>
                <a:tc>
                  <a:txBody>
                    <a:bodyPr/>
                    <a:lstStyle/>
                    <a:p>
                      <a:pPr lvl="0">
                        <a:buNone/>
                      </a:pPr>
                      <a:r>
                        <a:rPr lang="en-US" sz="1200" dirty="0"/>
                        <a:t>Story</a:t>
                      </a:r>
                    </a:p>
                  </a:txBody>
                  <a:tcPr/>
                </a:tc>
                <a:tc>
                  <a:txBody>
                    <a:bodyPr/>
                    <a:lstStyle/>
                    <a:p>
                      <a:pPr lvl="0">
                        <a:buNone/>
                      </a:pPr>
                      <a:r>
                        <a:rPr lang="en-US" sz="1200" dirty="0"/>
                        <a:t>69</a:t>
                      </a:r>
                    </a:p>
                  </a:txBody>
                  <a:tcPr/>
                </a:tc>
                <a:tc>
                  <a:txBody>
                    <a:bodyPr/>
                    <a:lstStyle/>
                    <a:p>
                      <a:pPr lvl="0">
                        <a:buNone/>
                      </a:pPr>
                      <a:r>
                        <a:rPr lang="en-US" sz="1200" dirty="0"/>
                        <a:t>IA 210 Intersection</a:t>
                      </a:r>
                    </a:p>
                  </a:txBody>
                  <a:tcPr/>
                </a:tc>
                <a:extLst>
                  <a:ext uri="{0D108BD9-81ED-4DB2-BD59-A6C34878D82A}">
                    <a16:rowId xmlns:a16="http://schemas.microsoft.com/office/drawing/2014/main" val="472257625"/>
                  </a:ext>
                </a:extLst>
              </a:tr>
            </a:tbl>
          </a:graphicData>
        </a:graphic>
      </p:graphicFrame>
    </p:spTree>
    <p:extLst>
      <p:ext uri="{BB962C8B-B14F-4D97-AF65-F5344CB8AC3E}">
        <p14:creationId xmlns:p14="http://schemas.microsoft.com/office/powerpoint/2010/main" val="3643952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A21900B-5D9F-B990-4C69-FA832E858CE8}"/>
              </a:ext>
            </a:extLst>
          </p:cNvPr>
          <p:cNvPicPr>
            <a:picLocks noChangeAspect="1"/>
          </p:cNvPicPr>
          <p:nvPr/>
        </p:nvPicPr>
        <p:blipFill>
          <a:blip r:embed="rId3"/>
          <a:stretch>
            <a:fillRect/>
          </a:stretch>
        </p:blipFill>
        <p:spPr>
          <a:xfrm>
            <a:off x="491419" y="1314450"/>
            <a:ext cx="8035361" cy="4674945"/>
          </a:xfrm>
          <a:prstGeom prst="rect">
            <a:avLst/>
          </a:prstGeom>
        </p:spPr>
      </p:pic>
      <p:sp>
        <p:nvSpPr>
          <p:cNvPr id="42" name="Content Placeholder 9">
            <a:extLst>
              <a:ext uri="{FF2B5EF4-FFF2-40B4-BE49-F238E27FC236}">
                <a16:creationId xmlns:a16="http://schemas.microsoft.com/office/drawing/2014/main" id="{C658A839-1755-2254-BB7B-8E15087BF105}"/>
              </a:ext>
            </a:extLst>
          </p:cNvPr>
          <p:cNvSpPr>
            <a:spLocks noGrp="1"/>
          </p:cNvSpPr>
          <p:nvPr>
            <p:ph sz="quarter" idx="16"/>
          </p:nvPr>
        </p:nvSpPr>
        <p:spPr>
          <a:xfrm>
            <a:off x="5929410" y="696427"/>
            <a:ext cx="2723171" cy="1018074"/>
          </a:xfrm>
          <a:prstGeom prst="rect">
            <a:avLst/>
          </a:prstGeom>
        </p:spPr>
        <p:txBody>
          <a:bodyPr/>
          <a:lstStyle/>
          <a:p>
            <a:pPr marL="0" indent="0">
              <a:buNone/>
            </a:pPr>
            <a:r>
              <a:rPr lang="en-US" b="1" spc="150" dirty="0"/>
              <a:t>BENJAMIN ADEY</a:t>
            </a:r>
            <a:endParaRPr lang="en-US" b="1" spc="150" dirty="0">
              <a:latin typeface="Calibri" panose="020F0502020204030204" pitchFamily="34" charset="0"/>
              <a:cs typeface="Calibri" panose="020F0502020204030204" pitchFamily="34" charset="0"/>
            </a:endParaRPr>
          </a:p>
          <a:p>
            <a:pPr marL="0" indent="0">
              <a:buNone/>
            </a:pPr>
            <a:r>
              <a:rPr lang="en-US" spc="0" dirty="0">
                <a:latin typeface="Calibri" panose="020F0502020204030204" pitchFamily="34" charset="0"/>
                <a:cs typeface="Calibri" panose="020F0502020204030204" pitchFamily="34" charset="0"/>
              </a:rPr>
              <a:t>South Area Engineer</a:t>
            </a:r>
          </a:p>
        </p:txBody>
      </p:sp>
      <p:sp>
        <p:nvSpPr>
          <p:cNvPr id="2" name="Rectangle 1">
            <a:extLst>
              <a:ext uri="{FF2B5EF4-FFF2-40B4-BE49-F238E27FC236}">
                <a16:creationId xmlns:a16="http://schemas.microsoft.com/office/drawing/2014/main" id="{C2AFC4F5-6D91-C5C3-0E4F-B3138CD6399F}"/>
              </a:ext>
            </a:extLst>
          </p:cNvPr>
          <p:cNvSpPr/>
          <p:nvPr/>
        </p:nvSpPr>
        <p:spPr>
          <a:xfrm>
            <a:off x="4202356" y="4366783"/>
            <a:ext cx="4296186" cy="1336787"/>
          </a:xfrm>
          <a:custGeom>
            <a:avLst/>
            <a:gdLst>
              <a:gd name="connsiteX0" fmla="*/ 0 w 4366260"/>
              <a:gd name="connsiteY0" fmla="*/ 0 h 1348740"/>
              <a:gd name="connsiteX1" fmla="*/ 4366260 w 4366260"/>
              <a:gd name="connsiteY1" fmla="*/ 0 h 1348740"/>
              <a:gd name="connsiteX2" fmla="*/ 4366260 w 4366260"/>
              <a:gd name="connsiteY2" fmla="*/ 1348740 h 1348740"/>
              <a:gd name="connsiteX3" fmla="*/ 0 w 4366260"/>
              <a:gd name="connsiteY3" fmla="*/ 1348740 h 1348740"/>
              <a:gd name="connsiteX4" fmla="*/ 0 w 4366260"/>
              <a:gd name="connsiteY4" fmla="*/ 0 h 1348740"/>
              <a:gd name="connsiteX0" fmla="*/ 0 w 4366260"/>
              <a:gd name="connsiteY0" fmla="*/ 0 h 1348740"/>
              <a:gd name="connsiteX1" fmla="*/ 4366260 w 4366260"/>
              <a:gd name="connsiteY1" fmla="*/ 0 h 1348740"/>
              <a:gd name="connsiteX2" fmla="*/ 4366260 w 4366260"/>
              <a:gd name="connsiteY2" fmla="*/ 1348740 h 1348740"/>
              <a:gd name="connsiteX3" fmla="*/ 0 w 4366260"/>
              <a:gd name="connsiteY3" fmla="*/ 1348740 h 1348740"/>
              <a:gd name="connsiteX4" fmla="*/ 0 w 4366260"/>
              <a:gd name="connsiteY4" fmla="*/ 1097280 h 1348740"/>
              <a:gd name="connsiteX5" fmla="*/ 0 w 4366260"/>
              <a:gd name="connsiteY5" fmla="*/ 0 h 1348740"/>
              <a:gd name="connsiteX0" fmla="*/ 0 w 4366260"/>
              <a:gd name="connsiteY0" fmla="*/ 0 h 1348740"/>
              <a:gd name="connsiteX1" fmla="*/ 4366260 w 4366260"/>
              <a:gd name="connsiteY1" fmla="*/ 0 h 1348740"/>
              <a:gd name="connsiteX2" fmla="*/ 4366260 w 4366260"/>
              <a:gd name="connsiteY2" fmla="*/ 1348740 h 1348740"/>
              <a:gd name="connsiteX3" fmla="*/ 0 w 4366260"/>
              <a:gd name="connsiteY3" fmla="*/ 1348740 h 1348740"/>
              <a:gd name="connsiteX4" fmla="*/ 6040 w 4366260"/>
              <a:gd name="connsiteY4" fmla="*/ 989703 h 1348740"/>
              <a:gd name="connsiteX5" fmla="*/ 0 w 4366260"/>
              <a:gd name="connsiteY5" fmla="*/ 0 h 1348740"/>
              <a:gd name="connsiteX0" fmla="*/ 0 w 4366260"/>
              <a:gd name="connsiteY0" fmla="*/ 0 h 1348740"/>
              <a:gd name="connsiteX1" fmla="*/ 4366260 w 4366260"/>
              <a:gd name="connsiteY1" fmla="*/ 0 h 1348740"/>
              <a:gd name="connsiteX2" fmla="*/ 4366260 w 4366260"/>
              <a:gd name="connsiteY2" fmla="*/ 1348740 h 1348740"/>
              <a:gd name="connsiteX3" fmla="*/ 151009 w 4366260"/>
              <a:gd name="connsiteY3" fmla="*/ 1342763 h 1348740"/>
              <a:gd name="connsiteX4" fmla="*/ 6040 w 4366260"/>
              <a:gd name="connsiteY4" fmla="*/ 989703 h 1348740"/>
              <a:gd name="connsiteX5" fmla="*/ 0 w 4366260"/>
              <a:gd name="connsiteY5" fmla="*/ 0 h 1348740"/>
              <a:gd name="connsiteX0" fmla="*/ 0 w 4366260"/>
              <a:gd name="connsiteY0" fmla="*/ 0 h 1348740"/>
              <a:gd name="connsiteX1" fmla="*/ 4366260 w 4366260"/>
              <a:gd name="connsiteY1" fmla="*/ 0 h 1348740"/>
              <a:gd name="connsiteX2" fmla="*/ 4366260 w 4366260"/>
              <a:gd name="connsiteY2" fmla="*/ 1348740 h 1348740"/>
              <a:gd name="connsiteX3" fmla="*/ 151009 w 4366260"/>
              <a:gd name="connsiteY3" fmla="*/ 1342763 h 1348740"/>
              <a:gd name="connsiteX4" fmla="*/ 53457 w 4366260"/>
              <a:gd name="connsiteY4" fmla="*/ 1131570 h 1348740"/>
              <a:gd name="connsiteX5" fmla="*/ 6040 w 4366260"/>
              <a:gd name="connsiteY5" fmla="*/ 989703 h 1348740"/>
              <a:gd name="connsiteX6" fmla="*/ 0 w 4366260"/>
              <a:gd name="connsiteY6" fmla="*/ 0 h 1348740"/>
              <a:gd name="connsiteX0" fmla="*/ 0 w 4366260"/>
              <a:gd name="connsiteY0" fmla="*/ 0 h 1348740"/>
              <a:gd name="connsiteX1" fmla="*/ 4366260 w 4366260"/>
              <a:gd name="connsiteY1" fmla="*/ 0 h 1348740"/>
              <a:gd name="connsiteX2" fmla="*/ 4366260 w 4366260"/>
              <a:gd name="connsiteY2" fmla="*/ 1348740 h 1348740"/>
              <a:gd name="connsiteX3" fmla="*/ 151009 w 4366260"/>
              <a:gd name="connsiteY3" fmla="*/ 1342763 h 1348740"/>
              <a:gd name="connsiteX4" fmla="*/ 156143 w 4366260"/>
              <a:gd name="connsiteY4" fmla="*/ 994111 h 1348740"/>
              <a:gd name="connsiteX5" fmla="*/ 6040 w 4366260"/>
              <a:gd name="connsiteY5" fmla="*/ 989703 h 1348740"/>
              <a:gd name="connsiteX6" fmla="*/ 0 w 4366260"/>
              <a:gd name="connsiteY6" fmla="*/ 0 h 1348740"/>
              <a:gd name="connsiteX0" fmla="*/ 0 w 4366260"/>
              <a:gd name="connsiteY0" fmla="*/ 0 h 1348740"/>
              <a:gd name="connsiteX1" fmla="*/ 4366260 w 4366260"/>
              <a:gd name="connsiteY1" fmla="*/ 0 h 1348740"/>
              <a:gd name="connsiteX2" fmla="*/ 4366260 w 4366260"/>
              <a:gd name="connsiteY2" fmla="*/ 1348740 h 1348740"/>
              <a:gd name="connsiteX3" fmla="*/ 151009 w 4366260"/>
              <a:gd name="connsiteY3" fmla="*/ 1342763 h 1348740"/>
              <a:gd name="connsiteX4" fmla="*/ 156143 w 4366260"/>
              <a:gd name="connsiteY4" fmla="*/ 994111 h 1348740"/>
              <a:gd name="connsiteX5" fmla="*/ 54363 w 4366260"/>
              <a:gd name="connsiteY5" fmla="*/ 1001656 h 1348740"/>
              <a:gd name="connsiteX6" fmla="*/ 0 w 4366260"/>
              <a:gd name="connsiteY6" fmla="*/ 0 h 1348740"/>
              <a:gd name="connsiteX0" fmla="*/ 0 w 4323978"/>
              <a:gd name="connsiteY0" fmla="*/ 0 h 1354716"/>
              <a:gd name="connsiteX1" fmla="*/ 4323978 w 4323978"/>
              <a:gd name="connsiteY1" fmla="*/ 5976 h 1354716"/>
              <a:gd name="connsiteX2" fmla="*/ 4323978 w 4323978"/>
              <a:gd name="connsiteY2" fmla="*/ 1354716 h 1354716"/>
              <a:gd name="connsiteX3" fmla="*/ 108727 w 4323978"/>
              <a:gd name="connsiteY3" fmla="*/ 1348739 h 1354716"/>
              <a:gd name="connsiteX4" fmla="*/ 113861 w 4323978"/>
              <a:gd name="connsiteY4" fmla="*/ 1000087 h 1354716"/>
              <a:gd name="connsiteX5" fmla="*/ 12081 w 4323978"/>
              <a:gd name="connsiteY5" fmla="*/ 1007632 h 1354716"/>
              <a:gd name="connsiteX6" fmla="*/ 0 w 4323978"/>
              <a:gd name="connsiteY6" fmla="*/ 0 h 1354716"/>
              <a:gd name="connsiteX0" fmla="*/ 0 w 4323978"/>
              <a:gd name="connsiteY0" fmla="*/ 59765 h 1348740"/>
              <a:gd name="connsiteX1" fmla="*/ 4323978 w 4323978"/>
              <a:gd name="connsiteY1" fmla="*/ 0 h 1348740"/>
              <a:gd name="connsiteX2" fmla="*/ 4323978 w 4323978"/>
              <a:gd name="connsiteY2" fmla="*/ 1348740 h 1348740"/>
              <a:gd name="connsiteX3" fmla="*/ 108727 w 4323978"/>
              <a:gd name="connsiteY3" fmla="*/ 1342763 h 1348740"/>
              <a:gd name="connsiteX4" fmla="*/ 113861 w 4323978"/>
              <a:gd name="connsiteY4" fmla="*/ 994111 h 1348740"/>
              <a:gd name="connsiteX5" fmla="*/ 12081 w 4323978"/>
              <a:gd name="connsiteY5" fmla="*/ 1001656 h 1348740"/>
              <a:gd name="connsiteX6" fmla="*/ 0 w 4323978"/>
              <a:gd name="connsiteY6" fmla="*/ 59765 h 1348740"/>
              <a:gd name="connsiteX0" fmla="*/ 0 w 4342099"/>
              <a:gd name="connsiteY0" fmla="*/ 47812 h 1336787"/>
              <a:gd name="connsiteX1" fmla="*/ 4342099 w 4342099"/>
              <a:gd name="connsiteY1" fmla="*/ 0 h 1336787"/>
              <a:gd name="connsiteX2" fmla="*/ 4323978 w 4342099"/>
              <a:gd name="connsiteY2" fmla="*/ 1336787 h 1336787"/>
              <a:gd name="connsiteX3" fmla="*/ 108727 w 4342099"/>
              <a:gd name="connsiteY3" fmla="*/ 1330810 h 1336787"/>
              <a:gd name="connsiteX4" fmla="*/ 113861 w 4342099"/>
              <a:gd name="connsiteY4" fmla="*/ 982158 h 1336787"/>
              <a:gd name="connsiteX5" fmla="*/ 12081 w 4342099"/>
              <a:gd name="connsiteY5" fmla="*/ 989703 h 1336787"/>
              <a:gd name="connsiteX6" fmla="*/ 0 w 4342099"/>
              <a:gd name="connsiteY6" fmla="*/ 47812 h 1336787"/>
              <a:gd name="connsiteX0" fmla="*/ 0 w 4342099"/>
              <a:gd name="connsiteY0" fmla="*/ 11953 h 1336787"/>
              <a:gd name="connsiteX1" fmla="*/ 4342099 w 4342099"/>
              <a:gd name="connsiteY1" fmla="*/ 0 h 1336787"/>
              <a:gd name="connsiteX2" fmla="*/ 4323978 w 4342099"/>
              <a:gd name="connsiteY2" fmla="*/ 1336787 h 1336787"/>
              <a:gd name="connsiteX3" fmla="*/ 108727 w 4342099"/>
              <a:gd name="connsiteY3" fmla="*/ 1330810 h 1336787"/>
              <a:gd name="connsiteX4" fmla="*/ 113861 w 4342099"/>
              <a:gd name="connsiteY4" fmla="*/ 982158 h 1336787"/>
              <a:gd name="connsiteX5" fmla="*/ 12081 w 4342099"/>
              <a:gd name="connsiteY5" fmla="*/ 989703 h 1336787"/>
              <a:gd name="connsiteX6" fmla="*/ 0 w 4342099"/>
              <a:gd name="connsiteY6" fmla="*/ 11953 h 133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2099" h="1336787">
                <a:moveTo>
                  <a:pt x="0" y="11953"/>
                </a:moveTo>
                <a:lnTo>
                  <a:pt x="4342099" y="0"/>
                </a:lnTo>
                <a:lnTo>
                  <a:pt x="4323978" y="1336787"/>
                </a:lnTo>
                <a:lnTo>
                  <a:pt x="108727" y="1330810"/>
                </a:lnTo>
                <a:cubicBezTo>
                  <a:pt x="110438" y="1214593"/>
                  <a:pt x="112150" y="1098375"/>
                  <a:pt x="113861" y="982158"/>
                </a:cubicBezTo>
                <a:lnTo>
                  <a:pt x="12081" y="989703"/>
                </a:lnTo>
                <a:cubicBezTo>
                  <a:pt x="10068" y="659802"/>
                  <a:pt x="2013" y="341854"/>
                  <a:pt x="0" y="11953"/>
                </a:cubicBezTo>
                <a:close/>
              </a:path>
            </a:pathLst>
          </a:custGeom>
          <a:noFill/>
          <a:ln w="76200">
            <a:solidFill>
              <a:srgbClr val="C6D6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581ADD7-888A-561F-40AD-772CD83AADB4}"/>
              </a:ext>
            </a:extLst>
          </p:cNvPr>
          <p:cNvSpPr txBox="1"/>
          <p:nvPr/>
        </p:nvSpPr>
        <p:spPr>
          <a:xfrm>
            <a:off x="4775533" y="5842667"/>
            <a:ext cx="1402417" cy="369332"/>
          </a:xfrm>
          <a:prstGeom prst="rect">
            <a:avLst/>
          </a:prstGeom>
          <a:solidFill>
            <a:srgbClr val="C6D667"/>
          </a:solidFill>
          <a:ln>
            <a:solidFill>
              <a:srgbClr val="C6D667"/>
            </a:solidFill>
          </a:ln>
        </p:spPr>
        <p:txBody>
          <a:bodyPr wrap="square" rtlCol="0">
            <a:spAutoFit/>
          </a:bodyPr>
          <a:lstStyle/>
          <a:p>
            <a:pPr algn="ctr"/>
            <a:r>
              <a:rPr lang="en-US" dirty="0"/>
              <a:t>South Area</a:t>
            </a:r>
          </a:p>
        </p:txBody>
      </p:sp>
      <p:sp>
        <p:nvSpPr>
          <p:cNvPr id="6" name="Content Placeholder 12">
            <a:extLst>
              <a:ext uri="{FF2B5EF4-FFF2-40B4-BE49-F238E27FC236}">
                <a16:creationId xmlns:a16="http://schemas.microsoft.com/office/drawing/2014/main" id="{AC07D760-D8C7-7A39-43F8-72A7B74A167E}"/>
              </a:ext>
            </a:extLst>
          </p:cNvPr>
          <p:cNvSpPr txBox="1">
            <a:spLocks/>
          </p:cNvSpPr>
          <p:nvPr/>
        </p:nvSpPr>
        <p:spPr>
          <a:xfrm>
            <a:off x="617220" y="983785"/>
            <a:ext cx="6259834" cy="1856832"/>
          </a:xfrm>
          <a:prstGeom prst="rect">
            <a:avLst/>
          </a:prstGeom>
        </p:spPr>
        <p:txBody>
          <a:bodyPr lIns="0" tIns="45720" rIns="91440" bIns="45720" anchor="t"/>
          <a:lstStyle>
            <a:lvl1pPr marL="214308" indent="-214308" algn="l" defTabSz="685783" rtl="0" eaLnBrk="1" latinLnBrk="0" hangingPunct="1">
              <a:lnSpc>
                <a:spcPct val="100000"/>
              </a:lnSpc>
              <a:spcBef>
                <a:spcPts val="900"/>
              </a:spcBef>
              <a:spcAft>
                <a:spcPts val="0"/>
              </a:spcAft>
              <a:buFont typeface="Arial" panose="020B0604020202020204" pitchFamily="34" charset="0"/>
              <a:buChar char="•"/>
              <a:defRPr sz="1800" kern="1200" spc="38" baseline="0">
                <a:solidFill>
                  <a:schemeClr val="tx1"/>
                </a:solidFill>
                <a:latin typeface="Calibri" panose="020F0502020204030204" pitchFamily="34" charset="0"/>
                <a:ea typeface="+mn-ea"/>
                <a:cs typeface="Calibri" panose="020F0502020204030204" pitchFamily="34" charset="0"/>
              </a:defRPr>
            </a:lvl1pPr>
            <a:lvl2pPr marL="427424" indent="-169065"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601251" indent="-173827" algn="l" defTabSz="685783" rtl="0" eaLnBrk="1" latinLnBrk="0" hangingPunct="1">
              <a:lnSpc>
                <a:spcPct val="90000"/>
              </a:lnSpc>
              <a:spcBef>
                <a:spcPts val="450"/>
              </a:spcBef>
              <a:spcAft>
                <a:spcPts val="0"/>
              </a:spcAft>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25000"/>
              </a:lnSpc>
              <a:spcBef>
                <a:spcPts val="0"/>
              </a:spcBef>
              <a:spcAft>
                <a:spcPts val="1800"/>
              </a:spcAft>
              <a:buNone/>
            </a:pPr>
            <a:r>
              <a:rPr lang="en-US" sz="4000" b="1" kern="900" spc="20" dirty="0">
                <a:solidFill>
                  <a:schemeClr val="accent1"/>
                </a:solidFill>
                <a:latin typeface="Neue Haas Grotesk Text Pro"/>
                <a:cs typeface="Calibri"/>
              </a:rPr>
              <a:t>South Area Projects</a:t>
            </a:r>
            <a:endParaRPr lang="en-US" sz="4000" b="1" kern="900" spc="20" dirty="0">
              <a:solidFill>
                <a:schemeClr val="accent1"/>
              </a:solidFill>
              <a:latin typeface="Neue Haas Grotesk Text Pro"/>
            </a:endParaRPr>
          </a:p>
        </p:txBody>
      </p:sp>
    </p:spTree>
    <p:extLst>
      <p:ext uri="{BB962C8B-B14F-4D97-AF65-F5344CB8AC3E}">
        <p14:creationId xmlns:p14="http://schemas.microsoft.com/office/powerpoint/2010/main" val="2495248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New Iowa Branding">
      <a:dk1>
        <a:sysClr val="windowText" lastClr="000000"/>
      </a:dk1>
      <a:lt1>
        <a:sysClr val="window" lastClr="FFFFFF"/>
      </a:lt1>
      <a:dk2>
        <a:srgbClr val="4D4D4F"/>
      </a:dk2>
      <a:lt2>
        <a:srgbClr val="BFBFBF"/>
      </a:lt2>
      <a:accent1>
        <a:srgbClr val="03617A"/>
      </a:accent1>
      <a:accent2>
        <a:srgbClr val="C6D667"/>
      </a:accent2>
      <a:accent3>
        <a:srgbClr val="E0A624"/>
      </a:accent3>
      <a:accent4>
        <a:srgbClr val="19405B"/>
      </a:accent4>
      <a:accent5>
        <a:srgbClr val="70C8B8"/>
      </a:accent5>
      <a:accent6>
        <a:srgbClr val="2A6357"/>
      </a:accent6>
      <a:hlink>
        <a:srgbClr val="1C5DBA"/>
      </a:hlink>
      <a:folHlink>
        <a:srgbClr val="694B5F"/>
      </a:folHlink>
    </a:clrScheme>
    <a:fontScheme name="Iowa DOT">
      <a:majorFont>
        <a:latin typeface="Neue Haas Grotesk Text Pro"/>
        <a:ea typeface=""/>
        <a:cs typeface=""/>
      </a:majorFont>
      <a:minorFont>
        <a:latin typeface="P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9B3369-3F0F-499C-9EE7-8EC46B6E8A79}">
  <ds:schemaRefs>
    <ds:schemaRef ds:uri="http://purl.org/dc/terms/"/>
    <ds:schemaRef ds:uri="71af3243-3dd4-4a8d-8c0d-dd76da1f02a5"/>
    <ds:schemaRef ds:uri="http://purl.org/dc/dcmitype/"/>
    <ds:schemaRef ds:uri="http://schemas.microsoft.com/sharepoint/v3"/>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230e9df3-be65-4c73-a93b-d1236ebd677e"/>
    <ds:schemaRef ds:uri="16c05727-aa75-4e4a-9b5f-8a80a1165891"/>
    <ds:schemaRef ds:uri="http://www.w3.org/XML/1998/namespace"/>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10410</TotalTime>
  <Words>3042</Words>
  <Application>Microsoft Office PowerPoint</Application>
  <PresentationFormat>On-screen Show (4:3)</PresentationFormat>
  <Paragraphs>468</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Iowa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Meyer, Hillary</dc:creator>
  <cp:lastModifiedBy>Adey, Benjamin</cp:lastModifiedBy>
  <cp:revision>186</cp:revision>
  <dcterms:created xsi:type="dcterms:W3CDTF">2023-12-21T16:39:01Z</dcterms:created>
  <dcterms:modified xsi:type="dcterms:W3CDTF">2025-02-11T14:32:09Z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y fmtid="{D5CDD505-2E9C-101B-9397-08002B2CF9AE}" pid="4" name="ArticulateGUID">
    <vt:lpwstr>9DFC2674-CBAD-4243-8E3F-A62D1A9F64C9</vt:lpwstr>
  </property>
  <property fmtid="{D5CDD505-2E9C-101B-9397-08002B2CF9AE}" pid="5" name="ArticulatePath">
    <vt:lpwstr>Iowa-DOT-PPT-Template-Standard</vt:lpwstr>
  </property>
</Properties>
</file>