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omments/modernComment_13E_148A3E1A.xml" ContentType="application/vnd.ms-powerpoint.comments+xml"/>
  <Override PartName="/ppt/tags/tag11.xml" ContentType="application/vnd.openxmlformats-officedocument.presentationml.tags+xml"/>
  <Override PartName="/ppt/comments/modernComment_135_B0B3EBA9.xml" ContentType="application/vnd.ms-powerpoint.comment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7" r:id="rId5"/>
    <p:sldMasterId id="2147483699" r:id="rId6"/>
  </p:sldMasterIdLst>
  <p:notesMasterIdLst>
    <p:notesMasterId r:id="rId28"/>
  </p:notesMasterIdLst>
  <p:handoutMasterIdLst>
    <p:handoutMasterId r:id="rId29"/>
  </p:handoutMasterIdLst>
  <p:sldIdLst>
    <p:sldId id="298" r:id="rId7"/>
    <p:sldId id="299" r:id="rId8"/>
    <p:sldId id="332" r:id="rId9"/>
    <p:sldId id="267" r:id="rId10"/>
    <p:sldId id="301" r:id="rId11"/>
    <p:sldId id="334" r:id="rId12"/>
    <p:sldId id="333" r:id="rId13"/>
    <p:sldId id="302" r:id="rId14"/>
    <p:sldId id="318" r:id="rId15"/>
    <p:sldId id="309" r:id="rId16"/>
    <p:sldId id="311" r:id="rId17"/>
    <p:sldId id="312" r:id="rId18"/>
    <p:sldId id="317" r:id="rId19"/>
    <p:sldId id="316" r:id="rId20"/>
    <p:sldId id="319" r:id="rId21"/>
    <p:sldId id="322" r:id="rId22"/>
    <p:sldId id="323" r:id="rId23"/>
    <p:sldId id="335" r:id="rId24"/>
    <p:sldId id="315" r:id="rId25"/>
    <p:sldId id="336" r:id="rId26"/>
    <p:sldId id="270" r:id="rId27"/>
  </p:sldIdLst>
  <p:sldSz cx="12192000" cy="6858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Neue Haas Grotesk Text Pro" panose="020B0504020202020204" pitchFamily="34" charset="0"/>
      <p:regular r:id="rId34"/>
      <p:bold r:id="rId35"/>
      <p:italic r:id="rId36"/>
      <p:boldItalic r:id="rId37"/>
    </p:embeddedFont>
    <p:embeddedFont>
      <p:font typeface="PT Sans" panose="020B0503020203020204" pitchFamily="34" charset="0"/>
      <p:regular r:id="rId38"/>
      <p:bold r:id="rId39"/>
      <p:italic r:id="rId40"/>
      <p:boldItalic r:id="rId41"/>
    </p:embeddedFont>
    <p:embeddedFont>
      <p:font typeface="Roboto Slab" pitchFamily="2" charset="0"/>
      <p:regular r:id="rId42"/>
      <p:bold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ED4B2F37-C3D7-AD13-9889-0E7DA3C58F9E}" name="Humpal, Nickolas" initials="NH" userId="S::Nickolas.Humpal@iowadot.us::f0684860-3aeb-4b7c-836b-eb9e472aa0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1" autoAdjust="0"/>
    <p:restoredTop sz="96323" autoAdjust="0"/>
  </p:normalViewPr>
  <p:slideViewPr>
    <p:cSldViewPr snapToGrid="0">
      <p:cViewPr varScale="1">
        <p:scale>
          <a:sx n="108" d="100"/>
          <a:sy n="108" d="100"/>
        </p:scale>
        <p:origin x="138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omments/modernComment_135_B0B3EB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0457C0-099A-4F1E-8169-768733AB093D}" authorId="{ED4B2F37-C3D7-AD13-9889-0E7DA3C58F9E}" status="resolved" created="2024-10-04T18:39:13.749" complete="100000">
    <pc:sldMkLst xmlns:pc="http://schemas.microsoft.com/office/powerpoint/2013/main/command">
      <pc:docMk/>
      <pc:sldMk cId="2964581289" sldId="309"/>
    </pc:sldMkLst>
    <p188:txBody>
      <a:bodyPr/>
      <a:lstStyle/>
      <a:p>
        <a:r>
          <a:rPr lang="en-US"/>
          <a:t>Add information about the follow-up grade and pave project.</a:t>
        </a:r>
      </a:p>
    </p188:txBody>
  </p188:cm>
</p188:cmLst>
</file>

<file path=ppt/comments/modernComment_13E_148A3E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6C8C0C-EB0B-4162-8922-7EDC54DC407E}" authorId="{ED4B2F37-C3D7-AD13-9889-0E7DA3C58F9E}" status="resolved" created="2024-10-04T18:43:21.380" complete="100000">
    <pc:sldMkLst xmlns:pc="http://schemas.microsoft.com/office/powerpoint/2013/main/command">
      <pc:docMk/>
      <pc:sldMk cId="344604186" sldId="318"/>
    </pc:sldMkLst>
    <p188:txBody>
      <a:bodyPr/>
      <a:lstStyle/>
      <a:p>
        <a:r>
          <a:rPr lang="en-US"/>
          <a:t>Lets add a few more pictures to this one. Maybe 2 or 3 slides.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District 2 Construction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48BB-613D-BA5A-D860-68DEC0C6A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234CF-C4F9-EF9D-A463-CE61BD85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356F4-8287-2B69-0612-E2E63889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6F0CF-ADC5-EFD2-5440-D4F08048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63678-A018-A75A-24C3-4559E64E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B299-1DAA-65E4-3F00-92D38E7B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29807-6A1D-97BB-A7C5-25E9F5ECD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505F1-BB4C-B22C-E3F6-6A4BDA64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ACC74-1BDF-D253-629A-BB4D56A1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E81D8-DFB8-7E84-9505-7F8BF4A4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5103-C57A-EEFC-BEE3-1C6CC130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2F55-8663-911A-C446-3A629DFF2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858EA-CE75-3AF0-305A-60DD1DA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D5FB-20C1-4E9A-DFF4-DEC1AD9D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8B3F2-D9EF-5400-F1AB-72DB98F7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1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74F7-C769-4CFA-A60B-3BDBE3C4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A2AC9-618D-C611-D876-EA83EF98C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8AE8D-A737-3C73-D9E6-FFC6AC5DE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C070-3E35-314F-C2DC-38D0F299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30F4D-6FCC-7B2E-8896-C7E0784F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5009F-4AF9-6F7C-41A2-E966C46A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4D97-82B1-3D82-5260-555DB22C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985E-87EA-D924-B576-518BFDF1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B9B18-B4CD-4320-DA81-258EF0D74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9F38B-DF88-A332-9A9A-190D35383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E921-E6B2-CD64-801A-1CCF7652B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96800-161C-F123-0E61-70420D23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A5A28-0CAF-23A1-C36A-C3B8398E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D3526-C075-E5F7-86EE-C33A3532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6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D428-FA26-0614-7D08-3CD252E3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03864-EF6E-DCA6-6982-8F3895CC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8BB6E-744C-4282-D17B-CD0BB6AA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4C361-CC04-BE97-8E01-4C7F5873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16D8B-83BB-EEB8-78CD-84B4DCD4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A2CFF-5C60-0648-4F4F-BA1B407A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C771B-A2C1-F412-36FF-65421627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8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67DE-7307-F9E6-9FF3-742CD930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FA515-8D0E-4D09-F442-B56074C1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E5FFD-3AD9-9626-C944-1680D26B5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0115E-E371-84AD-2898-71EC0201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6542B-CC4A-C368-16C2-C9FEFBCC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E0014-E9B1-B4F2-5B41-D06560B5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38E1-E8B2-F688-7345-72456174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76501-012B-2E9D-4752-D55B49C02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30282-6AC4-E1E3-6E0B-4592CAE7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81E18-B7DC-1895-EC80-608456EF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ACFA9-D355-F0A1-325D-8E937DDE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F90B9-AE41-E467-3BD5-DA6F47C2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4746-18F6-F949-A58D-E322E5BF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EB3D2-DBAC-8EFB-8C5C-14001D8A0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A1FC-BB1E-7BD4-E788-E96953B2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1D0F5-6AFC-EDBC-19FD-1D649837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D230-D5AE-E9B2-F908-00DC855B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2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0D4DF-E3D6-8BDA-99A9-F47E5384D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AFAD7-841C-A89C-3B42-FE84725C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2F8A-D644-541B-1FF1-6577956E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264D2-6F0B-3782-4458-7222E5BC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0B16-6234-C3D3-7B9F-8A635A78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ADD PRESENTATION TITLE IN “VIEW” “SLIDE MASTER”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04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26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8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7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3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2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5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7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07E93-5286-7829-D810-83F87D11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11023-9B89-AA2A-BA5A-AF8E4B7F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0620-4FAA-ED0E-2B7F-CC6EEBA2E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1EBD-490C-42FE-876E-D638C8EA18B3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6F4CC-9A64-8F64-9F50-103FE39C9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7B8A5-2F24-B882-B760-013809AF0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5_B0B3EBA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148A3E1A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hyperlink" Target="https://iowadot.gov/lansingbridge/Home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C86FD8-9B4B-82DF-DEB8-C3BC4E6B5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9"/>
          <a:stretch/>
        </p:blipFill>
        <p:spPr>
          <a:xfrm>
            <a:off x="938982" y="573331"/>
            <a:ext cx="10287000" cy="5934974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Upcoming Projects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District 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B6B38A-11BE-B032-BD04-B7FDF61C1FCF}"/>
              </a:ext>
            </a:extLst>
          </p:cNvPr>
          <p:cNvSpPr txBox="1"/>
          <p:nvPr/>
        </p:nvSpPr>
        <p:spPr>
          <a:xfrm>
            <a:off x="241540" y="6185140"/>
            <a:ext cx="369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 Kelly</a:t>
            </a:r>
          </a:p>
          <a:p>
            <a:r>
              <a:rPr lang="en-US" dirty="0">
                <a:solidFill>
                  <a:schemeClr val="bg1"/>
                </a:solidFill>
              </a:rPr>
              <a:t>District 2 Assistant District Engineer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05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264450" y="719278"/>
            <a:ext cx="387741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218-Bremer County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00639D69-6A3C-1CB0-865E-1E06778F7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380" y="1238495"/>
            <a:ext cx="10663238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47AB1F-BAB3-61B5-45FF-A56201A48651}"/>
              </a:ext>
            </a:extLst>
          </p:cNvPr>
          <p:cNvSpPr txBox="1"/>
          <p:nvPr/>
        </p:nvSpPr>
        <p:spPr>
          <a:xfrm>
            <a:off x="4132657" y="4985428"/>
            <a:ext cx="4258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Reconstruction</a:t>
            </a:r>
          </a:p>
          <a:p>
            <a:r>
              <a:rPr lang="en-US" sz="1400" dirty="0"/>
              <a:t>Current grading project under construction</a:t>
            </a:r>
          </a:p>
          <a:p>
            <a:r>
              <a:rPr lang="en-US" sz="1400" dirty="0"/>
              <a:t>Paving in July 2025 letting</a:t>
            </a:r>
          </a:p>
          <a:p>
            <a:r>
              <a:rPr lang="en-US" sz="1400" dirty="0"/>
              <a:t>Cedar River to IA 116 in Waverly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5812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616234" y="675055"/>
            <a:ext cx="317384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65-Mason 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4DA30-65C3-091B-86B6-623EE6E1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09" y="1225301"/>
            <a:ext cx="9169179" cy="507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F8F4C-DB77-1ECD-D9D0-E551E074691B}"/>
              </a:ext>
            </a:extLst>
          </p:cNvPr>
          <p:cNvSpPr txBox="1"/>
          <p:nvPr/>
        </p:nvSpPr>
        <p:spPr>
          <a:xfrm>
            <a:off x="1501264" y="2984290"/>
            <a:ext cx="3200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Reconstruction</a:t>
            </a:r>
          </a:p>
          <a:p>
            <a:r>
              <a:rPr lang="en-US" sz="1400" dirty="0"/>
              <a:t>0.1 miles S. of 27</a:t>
            </a:r>
            <a:r>
              <a:rPr lang="en-US" sz="1400" baseline="30000" dirty="0"/>
              <a:t>th</a:t>
            </a:r>
            <a:r>
              <a:rPr lang="en-US" sz="1400" dirty="0"/>
              <a:t> St. SW to 6</a:t>
            </a:r>
            <a:r>
              <a:rPr lang="en-US" sz="1400" baseline="30000" dirty="0"/>
              <a:t>th</a:t>
            </a:r>
            <a:r>
              <a:rPr lang="en-US" sz="1400" dirty="0"/>
              <a:t> St. S.</a:t>
            </a:r>
          </a:p>
          <a:p>
            <a:r>
              <a:rPr lang="en-US" sz="1400" dirty="0"/>
              <a:t>Currently Under Construction through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AD45-A654-F74D-9DE6-9843A71C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314" y="1251352"/>
            <a:ext cx="1432684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4DE44-CCA8-0220-9CF9-C6E4689A9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13" y="3903342"/>
            <a:ext cx="1438781" cy="242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35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730580" y="681315"/>
            <a:ext cx="294515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122-Mason 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9AB5D-31EB-60A2-A2C8-2DD695BC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86" y="2472397"/>
            <a:ext cx="9831626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A0469-9EAA-697C-F494-6FFE118F22A6}"/>
              </a:ext>
            </a:extLst>
          </p:cNvPr>
          <p:cNvSpPr txBox="1"/>
          <p:nvPr/>
        </p:nvSpPr>
        <p:spPr>
          <a:xfrm>
            <a:off x="4486347" y="5175087"/>
            <a:ext cx="3219303" cy="738664"/>
          </a:xfrm>
          <a:prstGeom prst="rect">
            <a:avLst/>
          </a:prstGeom>
          <a:noFill/>
          <a:ln w="222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Pierce Avenue to Monroe Avenue</a:t>
            </a:r>
          </a:p>
          <a:p>
            <a:r>
              <a:rPr lang="en-US" sz="1400" dirty="0"/>
              <a:t>Reconstruction</a:t>
            </a:r>
          </a:p>
          <a:p>
            <a:r>
              <a:rPr lang="en-US" sz="1400" dirty="0"/>
              <a:t>Letting in February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A4159-708D-8ED8-B616-B324ACE87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0000">
            <a:off x="2615293" y="2902484"/>
            <a:ext cx="1700601" cy="249238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C9509D-BF6D-8924-8241-ACD4C776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>
            <a:off x="7826159" y="3765174"/>
            <a:ext cx="2407131" cy="1700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87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608652" y="749911"/>
            <a:ext cx="318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218/IA 9-Osage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067F7-E1BB-D168-0FD8-43A3692F8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43" y="1267923"/>
            <a:ext cx="6120914" cy="4054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3356A-2DC3-8CDC-9A01-B69BD4661A27}"/>
              </a:ext>
            </a:extLst>
          </p:cNvPr>
          <p:cNvSpPr txBox="1"/>
          <p:nvPr/>
        </p:nvSpPr>
        <p:spPr>
          <a:xfrm>
            <a:off x="4132658" y="5378461"/>
            <a:ext cx="4140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Reconstruction/Resurfacing/Sidewalk Replacement</a:t>
            </a:r>
          </a:p>
          <a:p>
            <a:r>
              <a:rPr lang="en-US" sz="1400" dirty="0"/>
              <a:t>Under contract</a:t>
            </a:r>
          </a:p>
          <a:p>
            <a:r>
              <a:rPr lang="en-US" sz="1400" dirty="0"/>
              <a:t>Construction scheduled for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42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82615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503922" y="634871"/>
            <a:ext cx="318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I-35-Franklin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D7DA1-ABE1-80C4-7D9B-66763B0CC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42" t="7436" r="19684" b="4872"/>
          <a:stretch/>
        </p:blipFill>
        <p:spPr>
          <a:xfrm rot="-5400000">
            <a:off x="4699516" y="-1953144"/>
            <a:ext cx="2792962" cy="960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FE2171-EEFB-8179-35C5-D8633529B8C1}"/>
              </a:ext>
            </a:extLst>
          </p:cNvPr>
          <p:cNvSpPr txBox="1"/>
          <p:nvPr/>
        </p:nvSpPr>
        <p:spPr>
          <a:xfrm>
            <a:off x="2820407" y="4598377"/>
            <a:ext cx="6765498" cy="1200329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0.5 miles south of County Road C23 to Cerro Gordo County line </a:t>
            </a:r>
          </a:p>
          <a:p>
            <a:r>
              <a:rPr lang="en-US" dirty="0"/>
              <a:t>Reconstruction</a:t>
            </a:r>
          </a:p>
          <a:p>
            <a:r>
              <a:rPr lang="en-US" dirty="0"/>
              <a:t>SB Programmed for 2025</a:t>
            </a:r>
          </a:p>
          <a:p>
            <a:r>
              <a:rPr lang="en-US" dirty="0"/>
              <a:t>NB Programmed for 2026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EB40C2-34A7-A280-91BA-C5F46A6C2394}"/>
              </a:ext>
            </a:extLst>
          </p:cNvPr>
          <p:cNvCxnSpPr/>
          <p:nvPr/>
        </p:nvCxnSpPr>
        <p:spPr>
          <a:xfrm flipH="1" flipV="1">
            <a:off x="2066192" y="3050931"/>
            <a:ext cx="764931" cy="1547446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C754ED-46D4-85D0-A2AA-2044A9DD805E}"/>
              </a:ext>
            </a:extLst>
          </p:cNvPr>
          <p:cNvCxnSpPr/>
          <p:nvPr/>
        </p:nvCxnSpPr>
        <p:spPr>
          <a:xfrm flipV="1">
            <a:off x="9585905" y="2945423"/>
            <a:ext cx="463703" cy="1652954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AE7BD9-6921-BE25-BBCB-0F19A8578577}"/>
              </a:ext>
            </a:extLst>
          </p:cNvPr>
          <p:cNvSpPr txBox="1"/>
          <p:nvPr/>
        </p:nvSpPr>
        <p:spPr>
          <a:xfrm>
            <a:off x="4503922" y="3308067"/>
            <a:ext cx="12649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North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BA020A-A196-E697-9451-65D701C2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002" y="3402022"/>
            <a:ext cx="810838" cy="335309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24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005168" y="702550"/>
            <a:ext cx="439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20-Waterloo/Cedar Falls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BACF7-26E2-2C05-5BD7-9FFED1BF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89" y="1327816"/>
            <a:ext cx="8876545" cy="4986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FF034-1920-4F02-9E8B-25E2E5EF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985" y="2395534"/>
            <a:ext cx="1133954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79653-1908-0222-B82E-720672A39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977" y="2404352"/>
            <a:ext cx="1268078" cy="214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8ECC6-E2E0-FA3B-0B85-BC2B4F64C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203" y="5290559"/>
            <a:ext cx="2871465" cy="102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66D39-A791-71A5-A65C-0A8753D96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203" y="4187759"/>
            <a:ext cx="743776" cy="11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E31B32-F57C-70C4-6121-F9D9E9B97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5544" y="4559647"/>
            <a:ext cx="792549" cy="7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6EC05-AB65-AFE4-6C79-4407FD160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4243" y="1511901"/>
            <a:ext cx="2865368" cy="1018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E703C-722F-D245-1C43-F3123EB56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1463" y="2432863"/>
            <a:ext cx="1176630" cy="2462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C5E86-37FE-673B-976C-24098EBF3C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9064" y="2432863"/>
            <a:ext cx="402736" cy="2377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8CA2C7-8B8C-E05F-ECE6-CD61585DECFB}"/>
              </a:ext>
            </a:extLst>
          </p:cNvPr>
          <p:cNvSpPr txBox="1"/>
          <p:nvPr/>
        </p:nvSpPr>
        <p:spPr>
          <a:xfrm>
            <a:off x="1840985" y="1511901"/>
            <a:ext cx="2865368" cy="954107"/>
          </a:xfrm>
          <a:prstGeom prst="rect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U.S.  20 Reconstruction (EB/WB)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Hudson Rd. to U.S. 63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Programmed for 2026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$25.6 million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17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BDD3D-227E-3FB0-529D-1BEA6518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51" y="1084963"/>
            <a:ext cx="7869294" cy="530352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024756" y="623298"/>
            <a:ext cx="414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57/Union Rd-Cedar 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993DB-495C-C196-319F-AC8DEBEAEC2F}"/>
              </a:ext>
            </a:extLst>
          </p:cNvPr>
          <p:cNvSpPr txBox="1"/>
          <p:nvPr/>
        </p:nvSpPr>
        <p:spPr>
          <a:xfrm>
            <a:off x="6488723" y="1336431"/>
            <a:ext cx="32619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Roundabout</a:t>
            </a:r>
          </a:p>
          <a:p>
            <a:r>
              <a:rPr lang="en-US" dirty="0"/>
              <a:t>Programmed for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12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5009495" y="749911"/>
            <a:ext cx="21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9-Decorah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FF4EF-A334-C0B6-356F-D44E767E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5384" b="19487"/>
          <a:stretch/>
        </p:blipFill>
        <p:spPr>
          <a:xfrm>
            <a:off x="1228799" y="1298905"/>
            <a:ext cx="9734400" cy="3566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1BCB3-DBE9-B88D-9A45-87BD0018F348}"/>
              </a:ext>
            </a:extLst>
          </p:cNvPr>
          <p:cNvSpPr txBox="1"/>
          <p:nvPr/>
        </p:nvSpPr>
        <p:spPr>
          <a:xfrm>
            <a:off x="4541410" y="5097284"/>
            <a:ext cx="3323492" cy="9233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  <a:p>
            <a:r>
              <a:rPr lang="en-US" dirty="0"/>
              <a:t>U.S. 52 to east of Pleasant Ave.</a:t>
            </a:r>
          </a:p>
          <a:p>
            <a:r>
              <a:rPr lang="en-US" dirty="0"/>
              <a:t>Programmed for 2026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6544B4-E718-B849-41E5-A8560B3E15BA}"/>
              </a:ext>
            </a:extLst>
          </p:cNvPr>
          <p:cNvCxnSpPr/>
          <p:nvPr/>
        </p:nvCxnSpPr>
        <p:spPr>
          <a:xfrm flipH="1" flipV="1">
            <a:off x="2505808" y="2998177"/>
            <a:ext cx="2035602" cy="209910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CB5F16-8C16-4A5A-499D-EEE32ACE03D9}"/>
              </a:ext>
            </a:extLst>
          </p:cNvPr>
          <p:cNvCxnSpPr/>
          <p:nvPr/>
        </p:nvCxnSpPr>
        <p:spPr>
          <a:xfrm flipV="1">
            <a:off x="7864902" y="3701562"/>
            <a:ext cx="1903352" cy="1395722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700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3770592" y="728806"/>
            <a:ext cx="465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IA 58/Greenhill Rd-Cedar Falls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36E2ADF-4166-9339-583F-72388C7AE5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" y="1190471"/>
            <a:ext cx="10972800" cy="4593058"/>
            <a:chOff x="149" y="615"/>
            <a:chExt cx="7382" cy="309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515A9F4-8EEB-9599-3C97-7C95392ED6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" y="615"/>
              <a:ext cx="7382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4660704-92EB-B6CA-35E3-F4405190D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" y="615"/>
              <a:ext cx="7388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7D5D71-A33C-2D4A-ADE6-5B6FF8ED4963}"/>
              </a:ext>
            </a:extLst>
          </p:cNvPr>
          <p:cNvSpPr txBox="1"/>
          <p:nvPr/>
        </p:nvSpPr>
        <p:spPr>
          <a:xfrm>
            <a:off x="5893557" y="4333994"/>
            <a:ext cx="3341690" cy="646331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IA 58/Greenhill Rd Interchange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2028 Letting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85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341733" y="869439"/>
            <a:ext cx="372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122-Mason City West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12E94-242F-E265-42AB-65CA11ED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15" y="1577440"/>
            <a:ext cx="10768761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51D6F-F0BF-818C-8A0E-486F4409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828" y="2818766"/>
            <a:ext cx="426757" cy="548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F710A-BFF1-F845-7365-88691BDCC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255" y="2818766"/>
            <a:ext cx="445047" cy="548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455BA-DEAD-A718-90E4-33A7496F6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972" y="2818766"/>
            <a:ext cx="414564" cy="54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E7855-DC89-1E85-2F37-F0F551C5C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2788" y="2748177"/>
            <a:ext cx="451143" cy="54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0FE14-B672-77CB-17A6-056066214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206" y="2827558"/>
            <a:ext cx="384081" cy="548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5FC05-7D46-8EF2-94E5-40517D0E68E4}"/>
              </a:ext>
            </a:extLst>
          </p:cNvPr>
          <p:cNvSpPr txBox="1"/>
          <p:nvPr/>
        </p:nvSpPr>
        <p:spPr>
          <a:xfrm>
            <a:off x="3902880" y="5008191"/>
            <a:ext cx="4386230" cy="954107"/>
          </a:xfrm>
          <a:prstGeom prst="rect">
            <a:avLst/>
          </a:prstGeom>
          <a:noFill/>
          <a:ln w="222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Lark Avenue to Cerro Gordo/Winnebago Way</a:t>
            </a:r>
          </a:p>
          <a:p>
            <a:r>
              <a:rPr lang="en-US" sz="1400" dirty="0"/>
              <a:t>Reconstruction</a:t>
            </a:r>
          </a:p>
          <a:p>
            <a:r>
              <a:rPr lang="en-US" sz="1400" dirty="0"/>
              <a:t>Possibly Adding Roundabouts at 5 Intersections</a:t>
            </a:r>
          </a:p>
          <a:p>
            <a:r>
              <a:rPr lang="en-US" sz="1400" dirty="0"/>
              <a:t>Not Currently Programmed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0D432A-DE1B-C81D-CE0E-5E06CFCAA8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20000">
            <a:off x="789010" y="2743852"/>
            <a:ext cx="3017740" cy="2488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575AC2-F2D1-7B21-30C6-33ACF8E6F088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500000">
            <a:off x="8853578" y="2428455"/>
            <a:ext cx="2031845" cy="32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42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E5AFEA-2806-1A22-9F16-0514AAD469FF}"/>
              </a:ext>
            </a:extLst>
          </p:cNvPr>
          <p:cNvSpPr txBox="1">
            <a:spLocks/>
          </p:cNvSpPr>
          <p:nvPr/>
        </p:nvSpPr>
        <p:spPr>
          <a:xfrm>
            <a:off x="1327272" y="1362318"/>
            <a:ext cx="9537456" cy="4133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Iowa Department of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Mission Statement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Making Lives Better Through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Transportation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34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5D1F49A-0207-AE31-4930-945E6A896D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0200" y="688975"/>
            <a:ext cx="9128125" cy="5761038"/>
            <a:chOff x="1008" y="434"/>
            <a:chExt cx="5750" cy="362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C9731F8-6585-912D-5503-C984385A08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434"/>
              <a:ext cx="5750" cy="3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8DC2C427-5E80-4417-13DB-7F96E5334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434"/>
              <a:ext cx="5754" cy="3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2800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spc="200" dirty="0">
                <a:latin typeface="Calibri" panose="020F0502020204030204" pitchFamily="34" charset="0"/>
                <a:cs typeface="Calibri" panose="020F0502020204030204" pitchFamily="34" charset="0"/>
              </a:rPr>
              <a:t>Mary Kelly, P.E.</a:t>
            </a:r>
          </a:p>
          <a:p>
            <a:pPr marL="0" indent="0">
              <a:buNone/>
            </a:pPr>
            <a:r>
              <a:rPr lang="en-US" spc="0" dirty="0"/>
              <a:t>641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-422-9442</a:t>
            </a:r>
          </a:p>
          <a:p>
            <a:pPr marL="0" indent="0">
              <a:buNone/>
            </a:pPr>
            <a:r>
              <a:rPr lang="en-US" spc="0" dirty="0"/>
              <a:t>Mary.kelly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@iowadot.</a:t>
            </a:r>
            <a:r>
              <a:rPr lang="en-US" spc="0" dirty="0"/>
              <a:t>us</a:t>
            </a:r>
            <a:endParaRPr lang="en-US" sz="1800" spc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5CCE8-9500-63F1-5384-8C6C9254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83" y="1012550"/>
            <a:ext cx="1463167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5DB27-FF80-E27C-DB86-7937F0935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16" y="1012550"/>
            <a:ext cx="1463167" cy="146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58331-4B08-2B6F-5BC2-80AAD9DE75E6}"/>
              </a:ext>
            </a:extLst>
          </p:cNvPr>
          <p:cNvSpPr txBox="1"/>
          <p:nvPr/>
        </p:nvSpPr>
        <p:spPr>
          <a:xfrm>
            <a:off x="953742" y="2563586"/>
            <a:ext cx="1563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Nick Humpal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Engineer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2334-ED29-D054-D49B-A6A83B6ACD53}"/>
              </a:ext>
            </a:extLst>
          </p:cNvPr>
          <p:cNvSpPr txBox="1"/>
          <p:nvPr/>
        </p:nvSpPr>
        <p:spPr>
          <a:xfrm>
            <a:off x="4876799" y="2563586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Mary Kelly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Assistant District Engineer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643FE-9130-1A54-C29C-41A3E7829625}"/>
              </a:ext>
            </a:extLst>
          </p:cNvPr>
          <p:cNvSpPr txBox="1"/>
          <p:nvPr/>
        </p:nvSpPr>
        <p:spPr>
          <a:xfrm>
            <a:off x="8921129" y="2563586"/>
            <a:ext cx="2821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Daryl Erickson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Utility Coordinator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30474-D1A9-685D-5F5B-8553374249F3}"/>
              </a:ext>
            </a:extLst>
          </p:cNvPr>
          <p:cNvSpPr txBox="1"/>
          <p:nvPr/>
        </p:nvSpPr>
        <p:spPr>
          <a:xfrm>
            <a:off x="3094598" y="5332064"/>
            <a:ext cx="1850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Nick Sorenson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Eastside Permitting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641-394-3161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4FBE3-0BB8-AB51-3CB9-44E5AAEC58CE}"/>
              </a:ext>
            </a:extLst>
          </p:cNvPr>
          <p:cNvSpPr txBox="1"/>
          <p:nvPr/>
        </p:nvSpPr>
        <p:spPr>
          <a:xfrm>
            <a:off x="6960444" y="5332064"/>
            <a:ext cx="2458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Mark Nel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Westside Permitting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641-422-9476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7A523-A6DB-EE29-F6EE-3FF543858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126" y="1100419"/>
            <a:ext cx="1463040" cy="1463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EDDC2B-3D20-5175-F2E3-94EEF347B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872" y="3722009"/>
            <a:ext cx="1463040" cy="1463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B5387A-6529-E7DF-C0DE-521337DF2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089" y="3722009"/>
            <a:ext cx="1463040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25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2240" y="3042516"/>
            <a:ext cx="4946552" cy="285272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Mark Nel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Engineering Operations Tech.</a:t>
            </a:r>
          </a:p>
          <a:p>
            <a:r>
              <a:rPr lang="en-US" sz="2800" dirty="0"/>
              <a:t>641-422-9476  office</a:t>
            </a:r>
          </a:p>
          <a:p>
            <a:r>
              <a:rPr lang="en-US" sz="2800" dirty="0"/>
              <a:t>641-430-1846  mobile</a:t>
            </a:r>
          </a:p>
          <a:p>
            <a:r>
              <a:rPr lang="en-US" sz="2800" dirty="0"/>
              <a:t>Mark.nel@iowadot.us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87195" y="738555"/>
            <a:ext cx="4661536" cy="1831689"/>
          </a:xfrm>
        </p:spPr>
        <p:txBody>
          <a:bodyPr/>
          <a:lstStyle/>
          <a:p>
            <a:r>
              <a:rPr lang="en-US" sz="4400" dirty="0"/>
              <a:t>NEW EMPLOYEE SPOTLIGHT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756009" y="2678891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A1242-EB81-9D8A-F488-7E3292A7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65" y="1508760"/>
            <a:ext cx="3840480" cy="384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71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05E82491-F473-D060-0B17-06A29473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90" y="643914"/>
            <a:ext cx="8828088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B4417-829B-EBA4-0E98-A77E66942385}"/>
              </a:ext>
            </a:extLst>
          </p:cNvPr>
          <p:cNvSpPr txBox="1"/>
          <p:nvPr/>
        </p:nvSpPr>
        <p:spPr>
          <a:xfrm>
            <a:off x="9442764" y="706170"/>
            <a:ext cx="950614" cy="679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78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958331-4B08-2B6F-5BC2-80AAD9DE75E6}"/>
              </a:ext>
            </a:extLst>
          </p:cNvPr>
          <p:cNvSpPr txBox="1"/>
          <p:nvPr/>
        </p:nvSpPr>
        <p:spPr>
          <a:xfrm>
            <a:off x="1073978" y="4453529"/>
            <a:ext cx="156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Roy Gelhaus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Construction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2334-ED29-D054-D49B-A6A83B6ACD53}"/>
              </a:ext>
            </a:extLst>
          </p:cNvPr>
          <p:cNvSpPr txBox="1"/>
          <p:nvPr/>
        </p:nvSpPr>
        <p:spPr>
          <a:xfrm>
            <a:off x="3236599" y="3085751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Andrew Olson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Resident Construction Engineer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EF655-2E9A-1AD8-69E2-FF610F31B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2" y="2475717"/>
            <a:ext cx="1905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601AF-FE75-6543-6817-93E42D5A8083}"/>
              </a:ext>
            </a:extLst>
          </p:cNvPr>
          <p:cNvSpPr txBox="1"/>
          <p:nvPr/>
        </p:nvSpPr>
        <p:spPr>
          <a:xfrm>
            <a:off x="3032912" y="660874"/>
            <a:ext cx="340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Mason City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771D6-41D3-DD6C-D02A-E71C79D1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77" y="1175776"/>
            <a:ext cx="1901952" cy="1901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87FB9-00B7-3BF8-4DD8-4C1D999F4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177" y="3689827"/>
            <a:ext cx="1905000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268CDF-EC81-F51A-7C91-429C27F8AE34}"/>
              </a:ext>
            </a:extLst>
          </p:cNvPr>
          <p:cNvSpPr txBox="1"/>
          <p:nvPr/>
        </p:nvSpPr>
        <p:spPr>
          <a:xfrm>
            <a:off x="3286768" y="5673906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Jason Ruter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Construction Supervisor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2B4EE-6CA2-6935-91EB-90AE4E49347D}"/>
              </a:ext>
            </a:extLst>
          </p:cNvPr>
          <p:cNvSpPr txBox="1"/>
          <p:nvPr/>
        </p:nvSpPr>
        <p:spPr>
          <a:xfrm>
            <a:off x="7407246" y="660873"/>
            <a:ext cx="384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Hampton Construction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639E4D-DE5F-276B-0167-C10F469F4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419" y="1171629"/>
            <a:ext cx="1905000" cy="190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51AD3-0A12-61F6-D1CC-8F9C38A60E23}"/>
              </a:ext>
            </a:extLst>
          </p:cNvPr>
          <p:cNvSpPr txBox="1"/>
          <p:nvPr/>
        </p:nvSpPr>
        <p:spPr>
          <a:xfrm>
            <a:off x="7955734" y="3085751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Ron Loecher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Resident Construction Engineer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3D59F2-8B88-FA52-8E07-E7F7BC0E6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879" y="3689827"/>
            <a:ext cx="1905000" cy="1905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862B7A-0A8A-6719-1AC6-EE92A507538A}"/>
              </a:ext>
            </a:extLst>
          </p:cNvPr>
          <p:cNvSpPr txBox="1"/>
          <p:nvPr/>
        </p:nvSpPr>
        <p:spPr>
          <a:xfrm>
            <a:off x="7883307" y="5673906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Tyler Kubik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Construction Supervisor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26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1F3AFEF-8DA4-7423-0897-307AE154E6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0200" y="1450975"/>
            <a:ext cx="9205913" cy="4846638"/>
            <a:chOff x="1008" y="914"/>
            <a:chExt cx="5799" cy="3053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050ADBD1-80C6-7FD6-FF2A-65DE89527D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914"/>
              <a:ext cx="5799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0DDE23CD-E4A7-459A-3449-2ABF7301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914"/>
              <a:ext cx="5803" cy="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3467099" y="861769"/>
            <a:ext cx="525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2025-2029 Iowa Highway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48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3886198" y="879353"/>
            <a:ext cx="441960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2025 Iowa Highway Program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F7A42BE-5183-66D4-53D1-D3D0CD310F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30363" y="1450975"/>
            <a:ext cx="9144000" cy="4846638"/>
            <a:chOff x="1027" y="914"/>
            <a:chExt cx="5760" cy="3053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759B9D1C-AA2E-AE6F-F325-B27118432C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7" y="914"/>
              <a:ext cx="5760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AF7974F0-4F5E-D5B5-279A-9D1315559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" y="914"/>
              <a:ext cx="5764" cy="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6690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997F9-0584-D8F5-0E25-A0B218CB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3615141"/>
            <a:ext cx="9144793" cy="2682472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4D00-E185-09FC-748B-5ECC43E60E0D}"/>
              </a:ext>
            </a:extLst>
          </p:cNvPr>
          <p:cNvSpPr txBox="1"/>
          <p:nvPr/>
        </p:nvSpPr>
        <p:spPr>
          <a:xfrm>
            <a:off x="8048589" y="619978"/>
            <a:ext cx="383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Mississippi River Bridge at Lansing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A74C9-E43A-A60C-D5A6-D7ECDE763569}"/>
              </a:ext>
            </a:extLst>
          </p:cNvPr>
          <p:cNvSpPr txBox="1"/>
          <p:nvPr/>
        </p:nvSpPr>
        <p:spPr>
          <a:xfrm>
            <a:off x="8043914" y="1840560"/>
            <a:ext cx="3752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Bridge Replacement</a:t>
            </a:r>
          </a:p>
          <a:p>
            <a:r>
              <a:rPr lang="en-US" sz="1400" dirty="0"/>
              <a:t>Scheduled to open in Fall of 2026</a:t>
            </a:r>
          </a:p>
          <a:p>
            <a:r>
              <a:rPr lang="en-US" sz="1400" dirty="0">
                <a:hlinkClick r:id="rId5"/>
              </a:rPr>
              <a:t>https://iowadot.gov/lansingbridge/Home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45115-264A-3FE9-C79F-6B83B0C26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160" y="643597"/>
            <a:ext cx="4389120" cy="2926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041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4640</TotalTime>
  <Words>355</Words>
  <Application>Microsoft Office PowerPoint</Application>
  <PresentationFormat>Widescreen</PresentationFormat>
  <Paragraphs>97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Hjelmstad, Pete</cp:lastModifiedBy>
  <cp:revision>45</cp:revision>
  <dcterms:created xsi:type="dcterms:W3CDTF">2023-12-21T16:39:01Z</dcterms:created>
  <dcterms:modified xsi:type="dcterms:W3CDTF">2025-02-13T17:29:00Z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