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85" r:id="rId6"/>
    <p:sldId id="295" r:id="rId7"/>
    <p:sldId id="286" r:id="rId8"/>
    <p:sldId id="287" r:id="rId9"/>
    <p:sldId id="288" r:id="rId10"/>
    <p:sldId id="289" r:id="rId11"/>
    <p:sldId id="291" r:id="rId12"/>
    <p:sldId id="292" r:id="rId13"/>
    <p:sldId id="290" r:id="rId14"/>
    <p:sldId id="297" r:id="rId15"/>
    <p:sldId id="296" r:id="rId16"/>
    <p:sldId id="293" r:id="rId17"/>
    <p:sldId id="294" r:id="rId18"/>
    <p:sldId id="270" r:id="rId19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PT Sans" panose="020B0503020203020204" pitchFamily="34" charset="0"/>
      <p:regular r:id="rId26"/>
      <p:bold r:id="rId27"/>
      <p:italic r:id="rId28"/>
      <p:boldItalic r:id="rId29"/>
    </p:embeddedFont>
    <p:embeddedFont>
      <p:font typeface="Roboto Slab" pitchFamily="50" charset="0"/>
      <p:regular r:id="rId30"/>
      <p:bold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88" autoAdjust="0"/>
    <p:restoredTop sz="94717" autoAdjust="0"/>
  </p:normalViewPr>
  <p:slideViewPr>
    <p:cSldViewPr snapToGrid="0">
      <p:cViewPr varScale="1">
        <p:scale>
          <a:sx n="108" d="100"/>
          <a:sy n="108" d="100"/>
        </p:scale>
        <p:origin x="9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6" y="10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4120690" y="1833508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4380" y="1920240"/>
            <a:ext cx="7610952" cy="3752963"/>
          </a:xfrm>
          <a:prstGeom prst="rect">
            <a:avLst/>
          </a:prstGeom>
        </p:spPr>
        <p:txBody>
          <a:bodyPr/>
          <a:lstStyle>
            <a:lvl1pPr marL="214308" indent="-21430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7424" indent="-169065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51" indent="-173827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383" y="1005840"/>
            <a:ext cx="7610951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spc="38" baseline="0">
                <a:solidFill>
                  <a:schemeClr val="accent1"/>
                </a:solidFill>
                <a:latin typeface="+mj-lt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378622" y="631627"/>
            <a:ext cx="8386760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377410" y="6356355"/>
            <a:ext cx="243744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Iowa Concrete Paving Association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600" spc="113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z="600" spc="113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3515710" y="0"/>
            <a:ext cx="562829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F35FA-4C2D-7DE9-0605-69F5174A8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A75D3-401A-2409-F7C3-A7F58B4B6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1EB37-8D59-DED8-DBB7-CB8BAB82B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0B674-D7D1-CC13-680A-E1945A0AF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410" y="6356355"/>
            <a:ext cx="2191106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600" spc="11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6DC42EE-F50F-A0F2-4A16-29C98B968EC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10" y="148931"/>
            <a:ext cx="1815614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29">
            <a:extLst>
              <a:ext uri="{FF2B5EF4-FFF2-40B4-BE49-F238E27FC236}">
                <a16:creationId xmlns:a16="http://schemas.microsoft.com/office/drawing/2014/main" id="{71399701-353F-22EB-42A6-506D7450D4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11" y="1"/>
            <a:ext cx="9167626" cy="6709612"/>
          </a:xfrm>
          <a:prstGeom prst="rect">
            <a:avLst/>
          </a:prstGeom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17511" y="4253802"/>
            <a:ext cx="9161510" cy="2455811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35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512" y="4947964"/>
            <a:ext cx="9161511" cy="48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3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Annual Utility Meeting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CEC6BD-4218-D50A-8F38-D4D2DFD6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396" y="5490431"/>
            <a:ext cx="9161510" cy="36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500"/>
              </a:spcBef>
            </a:pPr>
            <a:r>
              <a:rPr lang="en-US" altLang="en-US" sz="21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District 4 – 2025 Project Update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</a:extLst>
          </p:cNvPr>
          <p:cNvCxnSpPr/>
          <p:nvPr/>
        </p:nvCxnSpPr>
        <p:spPr>
          <a:xfrm>
            <a:off x="4258958" y="5964416"/>
            <a:ext cx="605815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7573" y="5551711"/>
            <a:ext cx="642188" cy="15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1500"/>
              </a:spcBef>
            </a:pPr>
            <a:r>
              <a:rPr lang="en-US" altLang="en-US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512" y="6099977"/>
            <a:ext cx="9167626" cy="75486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9AF3B16-3FC2-FE84-6EFE-7C8664AE9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97" y="6329576"/>
            <a:ext cx="1604022" cy="45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500"/>
              </a:spcBef>
              <a:spcAft>
                <a:spcPts val="450"/>
              </a:spcAft>
            </a:pPr>
            <a:r>
              <a:rPr lang="en-US" altLang="en-US" sz="9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Wes Mayberry, P.E.</a:t>
            </a:r>
          </a:p>
          <a:p>
            <a:pPr>
              <a:spcAft>
                <a:spcPts val="450"/>
              </a:spcAft>
            </a:pPr>
            <a:r>
              <a:rPr lang="en-US" altLang="en-US" sz="9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Assistant District Engineer</a:t>
            </a:r>
          </a:p>
        </p:txBody>
      </p: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12" y="6099552"/>
            <a:ext cx="1764509" cy="441128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C0747B-1E0F-1C17-3F2A-F9A51F930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6649" y="6405797"/>
            <a:ext cx="1162554" cy="30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1500"/>
              </a:spcBef>
              <a:spcAft>
                <a:spcPts val="450"/>
              </a:spcAft>
            </a:pPr>
            <a:r>
              <a:rPr lang="en-US" altLang="en-US" sz="9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February 6,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AA22-B21D-81BC-546B-7C4D1EA0FC51}"/>
              </a:ext>
            </a:extLst>
          </p:cNvPr>
          <p:cNvSpPr txBox="1">
            <a:spLocks/>
          </p:cNvSpPr>
          <p:nvPr/>
        </p:nvSpPr>
        <p:spPr>
          <a:xfrm>
            <a:off x="546008" y="778991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Hwy 2 – Fremont County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B5DCD6B6-ED57-E443-28A8-10DC2089A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08" y="1441481"/>
            <a:ext cx="6740009" cy="44851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B9E0A-079A-D143-A3D4-E8704A3D508C}"/>
              </a:ext>
            </a:extLst>
          </p:cNvPr>
          <p:cNvSpPr txBox="1"/>
          <p:nvPr/>
        </p:nvSpPr>
        <p:spPr>
          <a:xfrm>
            <a:off x="6661746" y="2884865"/>
            <a:ext cx="577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Programmed FY 26</a:t>
            </a:r>
          </a:p>
        </p:txBody>
      </p:sp>
    </p:spTree>
    <p:extLst>
      <p:ext uri="{BB962C8B-B14F-4D97-AF65-F5344CB8AC3E}">
        <p14:creationId xmlns:p14="http://schemas.microsoft.com/office/powerpoint/2010/main" val="2849551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AA22-B21D-81BC-546B-7C4D1EA0FC51}"/>
              </a:ext>
            </a:extLst>
          </p:cNvPr>
          <p:cNvSpPr txBox="1">
            <a:spLocks/>
          </p:cNvSpPr>
          <p:nvPr/>
        </p:nvSpPr>
        <p:spPr>
          <a:xfrm>
            <a:off x="546008" y="778991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Hwy 34 – Adams County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9B9E0A-079A-D143-A3D4-E8704A3D508C}"/>
              </a:ext>
            </a:extLst>
          </p:cNvPr>
          <p:cNvSpPr txBox="1"/>
          <p:nvPr/>
        </p:nvSpPr>
        <p:spPr>
          <a:xfrm>
            <a:off x="6489218" y="911027"/>
            <a:ext cx="577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Programmed FY 29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4D71FF-5840-CBB7-674B-1C2BD7A41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08" y="1280359"/>
            <a:ext cx="7828538" cy="3578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EF254-9BBE-E52C-B243-077A0868F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08" y="4252569"/>
            <a:ext cx="3996863" cy="1950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369EC0-2AB6-01A3-4DC2-F0B84989F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083" y="4132306"/>
            <a:ext cx="3530270" cy="194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13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AA22-B21D-81BC-546B-7C4D1EA0FC51}"/>
              </a:ext>
            </a:extLst>
          </p:cNvPr>
          <p:cNvSpPr txBox="1">
            <a:spLocks/>
          </p:cNvSpPr>
          <p:nvPr/>
        </p:nvSpPr>
        <p:spPr>
          <a:xfrm>
            <a:off x="546008" y="778991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Hwy 34 – Glenwood Resource Center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9B9E0A-079A-D143-A3D4-E8704A3D508C}"/>
              </a:ext>
            </a:extLst>
          </p:cNvPr>
          <p:cNvSpPr txBox="1"/>
          <p:nvPr/>
        </p:nvSpPr>
        <p:spPr>
          <a:xfrm>
            <a:off x="6558229" y="1242130"/>
            <a:ext cx="577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Programmed FY 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206C1-FFF1-391D-02B4-BC74847F8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26" y="1611462"/>
            <a:ext cx="7341079" cy="43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31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A4BFD-522D-87A0-4E08-9E193E1086CA}"/>
              </a:ext>
            </a:extLst>
          </p:cNvPr>
          <p:cNvSpPr txBox="1">
            <a:spLocks/>
          </p:cNvSpPr>
          <p:nvPr/>
        </p:nvSpPr>
        <p:spPr>
          <a:xfrm>
            <a:off x="536275" y="796445"/>
            <a:ext cx="8081514" cy="1325563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Interstate 29 – Council Bluffs</a:t>
            </a:r>
          </a:p>
          <a:p>
            <a:r>
              <a:rPr lang="en-US" dirty="0"/>
              <a:t>North 16</a:t>
            </a:r>
            <a:r>
              <a:rPr lang="en-US" baseline="30000" dirty="0"/>
              <a:t>th</a:t>
            </a:r>
            <a:r>
              <a:rPr lang="en-US" dirty="0"/>
              <a:t> Street Interchange 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5FE6FB39-F86A-55D9-8155-F54BB597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75" y="1960444"/>
            <a:ext cx="4510178" cy="3954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CD6B5C-0DA2-77F8-0103-3A9E0739CA51}"/>
              </a:ext>
            </a:extLst>
          </p:cNvPr>
          <p:cNvSpPr txBox="1"/>
          <p:nvPr/>
        </p:nvSpPr>
        <p:spPr>
          <a:xfrm>
            <a:off x="5338973" y="1960444"/>
            <a:ext cx="577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Programmed FY 27</a:t>
            </a:r>
          </a:p>
        </p:txBody>
      </p:sp>
    </p:spTree>
    <p:extLst>
      <p:ext uri="{BB962C8B-B14F-4D97-AF65-F5344CB8AC3E}">
        <p14:creationId xmlns:p14="http://schemas.microsoft.com/office/powerpoint/2010/main" val="1379695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A84CB-6D73-3789-49B4-8C87A0BF6BF5}"/>
              </a:ext>
            </a:extLst>
          </p:cNvPr>
          <p:cNvSpPr txBox="1">
            <a:spLocks/>
          </p:cNvSpPr>
          <p:nvPr/>
        </p:nvSpPr>
        <p:spPr>
          <a:xfrm>
            <a:off x="90311" y="738946"/>
            <a:ext cx="9053689" cy="869244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Highway 30</a:t>
            </a:r>
            <a:br>
              <a:rPr lang="en-US"/>
            </a:br>
            <a:r>
              <a:rPr lang="en-US"/>
              <a:t>Missouri Valley by-pass</a:t>
            </a:r>
            <a:endParaRPr lang="en-US" dirty="0"/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A8348A35-2B5C-3382-80AD-AF92FA82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31" y="1518080"/>
            <a:ext cx="8111621" cy="4468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948E27-92BF-404F-2F91-8187843BCF29}"/>
              </a:ext>
            </a:extLst>
          </p:cNvPr>
          <p:cNvSpPr txBox="1"/>
          <p:nvPr/>
        </p:nvSpPr>
        <p:spPr>
          <a:xfrm>
            <a:off x="999762" y="1711180"/>
            <a:ext cx="5236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FY 25 Right of way programmed</a:t>
            </a:r>
          </a:p>
          <a:p>
            <a:r>
              <a:rPr lang="en-US" dirty="0">
                <a:highlight>
                  <a:srgbClr val="FFFF00"/>
                </a:highlight>
              </a:rPr>
              <a:t>FY 26 grading and culverts</a:t>
            </a:r>
          </a:p>
          <a:p>
            <a:r>
              <a:rPr lang="en-US" dirty="0">
                <a:highlight>
                  <a:srgbClr val="FFFF00"/>
                </a:highlight>
              </a:rPr>
              <a:t>FY 29 Paving</a:t>
            </a:r>
          </a:p>
        </p:txBody>
      </p:sp>
    </p:spTree>
    <p:extLst>
      <p:ext uri="{BB962C8B-B14F-4D97-AF65-F5344CB8AC3E}">
        <p14:creationId xmlns:p14="http://schemas.microsoft.com/office/powerpoint/2010/main" val="2262317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83668" y="3186029"/>
            <a:ext cx="4936331" cy="134310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spc="150" dirty="0">
                <a:latin typeface="Calibri" panose="020F0502020204030204" pitchFamily="34" charset="0"/>
                <a:cs typeface="Calibri" panose="020F0502020204030204" pitchFamily="34" charset="0"/>
              </a:rPr>
              <a:t>Wes Mayberry, P.E. 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712-250-0496 (cell)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Wes.mayberry@iowadot.us​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iowadot.gov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1283666" y="2389801"/>
            <a:ext cx="2569702" cy="3583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2400" dirty="0"/>
              <a:t>Questions?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/>
          <p:nvPr/>
        </p:nvCxnSpPr>
        <p:spPr>
          <a:xfrm>
            <a:off x="1350169" y="2962960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4FBEE-3CF1-ACF5-AF89-3913D211AA5A}"/>
              </a:ext>
            </a:extLst>
          </p:cNvPr>
          <p:cNvGrpSpPr/>
          <p:nvPr/>
        </p:nvGrpSpPr>
        <p:grpSpPr>
          <a:xfrm>
            <a:off x="770558" y="0"/>
            <a:ext cx="244954" cy="1094750"/>
            <a:chOff x="770558" y="0"/>
            <a:chExt cx="168795" cy="75438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D9DF08D-DD1D-DA96-F338-7E68C9958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54955" y="0"/>
              <a:ext cx="0" cy="75438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40BBF4-0A67-7875-6D06-AEF4C69B6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0558" y="0"/>
              <a:ext cx="0" cy="7543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B7F03F-1D5D-9686-AA9D-8DCB8A424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39353" y="0"/>
              <a:ext cx="0" cy="7543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DD826-21A4-C020-E50B-06E9EC5D430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4517" y="782451"/>
            <a:ext cx="7787362" cy="389616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District 4 Staff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93B9F8-8376-83E3-77C9-B2E1EFD31AE8}"/>
              </a:ext>
            </a:extLst>
          </p:cNvPr>
          <p:cNvSpPr/>
          <p:nvPr/>
        </p:nvSpPr>
        <p:spPr>
          <a:xfrm>
            <a:off x="1547894" y="1806672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DDF2AD-2649-B98D-7B2F-B79FCC0E1BDA}"/>
              </a:ext>
            </a:extLst>
          </p:cNvPr>
          <p:cNvSpPr/>
          <p:nvPr/>
        </p:nvSpPr>
        <p:spPr>
          <a:xfrm>
            <a:off x="3636126" y="181948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2417CE-EC00-488F-3E39-E351E66172E1}"/>
              </a:ext>
            </a:extLst>
          </p:cNvPr>
          <p:cNvSpPr/>
          <p:nvPr/>
        </p:nvSpPr>
        <p:spPr>
          <a:xfrm>
            <a:off x="5618020" y="181948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005046-F213-0BE3-5CE4-6FAE4B8B6748}"/>
              </a:ext>
            </a:extLst>
          </p:cNvPr>
          <p:cNvSpPr/>
          <p:nvPr/>
        </p:nvSpPr>
        <p:spPr>
          <a:xfrm>
            <a:off x="1547894" y="1747477"/>
            <a:ext cx="1728192" cy="720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A40ADC-F3BC-6E1B-2D2D-0F65C74E63DD}"/>
              </a:ext>
            </a:extLst>
          </p:cNvPr>
          <p:cNvSpPr/>
          <p:nvPr/>
        </p:nvSpPr>
        <p:spPr>
          <a:xfrm>
            <a:off x="3636126" y="1747477"/>
            <a:ext cx="1728192" cy="720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20D62-64C2-D8CE-85A6-89C37D138F74}"/>
              </a:ext>
            </a:extLst>
          </p:cNvPr>
          <p:cNvSpPr/>
          <p:nvPr/>
        </p:nvSpPr>
        <p:spPr>
          <a:xfrm>
            <a:off x="1564816" y="3678879"/>
            <a:ext cx="1921578" cy="817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DACF7B-F1FA-00FF-29BE-ECCF313447D6}"/>
              </a:ext>
            </a:extLst>
          </p:cNvPr>
          <p:cNvSpPr/>
          <p:nvPr/>
        </p:nvSpPr>
        <p:spPr>
          <a:xfrm>
            <a:off x="5618010" y="1748335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5D1FA0-B089-FA9B-A56D-29113DBA71F1}"/>
              </a:ext>
            </a:extLst>
          </p:cNvPr>
          <p:cNvSpPr txBox="1"/>
          <p:nvPr/>
        </p:nvSpPr>
        <p:spPr>
          <a:xfrm>
            <a:off x="1761378" y="4208559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entury Gothic" panose="020B0502020202020204" pitchFamily="34" charset="0"/>
              </a:rPr>
              <a:t>District Engineer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13CC2-A111-0BF1-A629-FB4B132D395E}"/>
              </a:ext>
            </a:extLst>
          </p:cNvPr>
          <p:cNvSpPr/>
          <p:nvPr/>
        </p:nvSpPr>
        <p:spPr>
          <a:xfrm>
            <a:off x="3636126" y="3776511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1D5E0B-3BBD-8D8D-4960-7A01AA7ED6CD}"/>
              </a:ext>
            </a:extLst>
          </p:cNvPr>
          <p:cNvSpPr txBox="1"/>
          <p:nvPr/>
        </p:nvSpPr>
        <p:spPr>
          <a:xfrm>
            <a:off x="3551536" y="3923757"/>
            <a:ext cx="169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Wes Mayberry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790C98-ED5A-94EA-D179-00AE11A5520D}"/>
              </a:ext>
            </a:extLst>
          </p:cNvPr>
          <p:cNvSpPr txBox="1"/>
          <p:nvPr/>
        </p:nvSpPr>
        <p:spPr>
          <a:xfrm>
            <a:off x="3793204" y="4196478"/>
            <a:ext cx="1838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Assistant Engineer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9FF312-9181-E30A-702D-E024FD8ADB83}"/>
              </a:ext>
            </a:extLst>
          </p:cNvPr>
          <p:cNvSpPr txBox="1"/>
          <p:nvPr/>
        </p:nvSpPr>
        <p:spPr>
          <a:xfrm>
            <a:off x="5710294" y="3944213"/>
            <a:ext cx="1796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Orest Lechnowsky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84653-DE71-F377-C507-4B537D507210}"/>
              </a:ext>
            </a:extLst>
          </p:cNvPr>
          <p:cNvSpPr txBox="1"/>
          <p:nvPr/>
        </p:nvSpPr>
        <p:spPr>
          <a:xfrm>
            <a:off x="5889334" y="4182662"/>
            <a:ext cx="1509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West Staff Engineer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CA7BC7-1FC9-23FC-74E7-EF86E79D0D27}"/>
              </a:ext>
            </a:extLst>
          </p:cNvPr>
          <p:cNvSpPr/>
          <p:nvPr/>
        </p:nvSpPr>
        <p:spPr>
          <a:xfrm>
            <a:off x="5609962" y="3764700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6FA2A2-3F6B-6B35-631E-29F48793A64B}"/>
              </a:ext>
            </a:extLst>
          </p:cNvPr>
          <p:cNvSpPr txBox="1"/>
          <p:nvPr/>
        </p:nvSpPr>
        <p:spPr>
          <a:xfrm>
            <a:off x="5717466" y="3900782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Scott Suhr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0716AA-7619-59B7-4DA4-B431BA169F22}"/>
              </a:ext>
            </a:extLst>
          </p:cNvPr>
          <p:cNvSpPr txBox="1"/>
          <p:nvPr/>
        </p:nvSpPr>
        <p:spPr>
          <a:xfrm>
            <a:off x="5964468" y="4196477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Planner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212976-5AE5-DE40-A208-176FBB2AB446}"/>
              </a:ext>
            </a:extLst>
          </p:cNvPr>
          <p:cNvSpPr txBox="1"/>
          <p:nvPr/>
        </p:nvSpPr>
        <p:spPr>
          <a:xfrm>
            <a:off x="1317334" y="3900782"/>
            <a:ext cx="2204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Scott Schram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pic>
        <p:nvPicPr>
          <p:cNvPr id="23" name="Picture 2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C3835CE-8432-860C-DE18-6AE9FFB1D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16" y="1871556"/>
            <a:ext cx="1721918" cy="1741193"/>
          </a:xfrm>
          <a:prstGeom prst="rect">
            <a:avLst/>
          </a:prstGeom>
        </p:spPr>
      </p:pic>
      <p:pic>
        <p:nvPicPr>
          <p:cNvPr id="24" name="Picture 23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B9B641CC-118B-83FF-31AA-5ED2ABC6E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84" y="1891490"/>
            <a:ext cx="1738932" cy="1728703"/>
          </a:xfrm>
          <a:prstGeom prst="rect">
            <a:avLst/>
          </a:prstGeom>
        </p:spPr>
      </p:pic>
      <p:pic>
        <p:nvPicPr>
          <p:cNvPr id="25" name="Picture 2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3E83F17-A1C3-733D-FED0-C9AD8F1D1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52" y="1938841"/>
            <a:ext cx="1714060" cy="169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4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DD826-21A4-C020-E50B-06E9EC5D430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4446" y="725456"/>
            <a:ext cx="8116852" cy="5161169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District 4 Utility Staff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C84A81-4612-7FFE-07E4-6FDA92568B20}"/>
              </a:ext>
            </a:extLst>
          </p:cNvPr>
          <p:cNvSpPr/>
          <p:nvPr/>
        </p:nvSpPr>
        <p:spPr>
          <a:xfrm>
            <a:off x="1105657" y="146332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3A8AFD-E2BD-9E6C-ED3A-3B18758FEDD2}"/>
              </a:ext>
            </a:extLst>
          </p:cNvPr>
          <p:cNvSpPr/>
          <p:nvPr/>
        </p:nvSpPr>
        <p:spPr>
          <a:xfrm>
            <a:off x="6007733" y="1427320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4AFE5E-C20F-1505-B67C-94FC0E5E2C1E}"/>
              </a:ext>
            </a:extLst>
          </p:cNvPr>
          <p:cNvSpPr/>
          <p:nvPr/>
        </p:nvSpPr>
        <p:spPr>
          <a:xfrm>
            <a:off x="1105657" y="1391316"/>
            <a:ext cx="1728192" cy="72007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C88299-62AF-57EC-F644-EA504793A4D6}"/>
              </a:ext>
            </a:extLst>
          </p:cNvPr>
          <p:cNvSpPr/>
          <p:nvPr/>
        </p:nvSpPr>
        <p:spPr>
          <a:xfrm>
            <a:off x="6007733" y="1356171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68E8CF-197F-E214-203B-98EBA75AAEC1}"/>
              </a:ext>
            </a:extLst>
          </p:cNvPr>
          <p:cNvSpPr txBox="1"/>
          <p:nvPr/>
        </p:nvSpPr>
        <p:spPr>
          <a:xfrm>
            <a:off x="857503" y="3730883"/>
            <a:ext cx="1513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engineer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B51C0C-67D2-7507-9E00-B7D1D7D54894}"/>
              </a:ext>
            </a:extLst>
          </p:cNvPr>
          <p:cNvSpPr txBox="1"/>
          <p:nvPr/>
        </p:nvSpPr>
        <p:spPr>
          <a:xfrm>
            <a:off x="3742912" y="1802068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assistant district engineer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D1E631-C685-67A5-1B8E-DFDDEB4BFD42}"/>
              </a:ext>
            </a:extLst>
          </p:cNvPr>
          <p:cNvSpPr/>
          <p:nvPr/>
        </p:nvSpPr>
        <p:spPr>
          <a:xfrm>
            <a:off x="1105657" y="3420351"/>
            <a:ext cx="1728192" cy="72008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344916-9A25-9743-4DDB-78380E97DF59}"/>
              </a:ext>
            </a:extLst>
          </p:cNvPr>
          <p:cNvSpPr txBox="1"/>
          <p:nvPr/>
        </p:nvSpPr>
        <p:spPr>
          <a:xfrm>
            <a:off x="954976" y="3445110"/>
            <a:ext cx="1884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Nate Epperson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D05364-6727-743B-8C35-34C01D32C098}"/>
              </a:ext>
            </a:extLst>
          </p:cNvPr>
          <p:cNvSpPr txBox="1"/>
          <p:nvPr/>
        </p:nvSpPr>
        <p:spPr>
          <a:xfrm>
            <a:off x="1213161" y="3768997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utility coordinator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ECFE040-48C8-52DD-C107-D6109D49B39E}"/>
              </a:ext>
            </a:extLst>
          </p:cNvPr>
          <p:cNvSpPr/>
          <p:nvPr/>
        </p:nvSpPr>
        <p:spPr>
          <a:xfrm>
            <a:off x="6007733" y="3384348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82C6B0-0086-0D07-4843-E5F9315ED564}"/>
              </a:ext>
            </a:extLst>
          </p:cNvPr>
          <p:cNvSpPr txBox="1"/>
          <p:nvPr/>
        </p:nvSpPr>
        <p:spPr>
          <a:xfrm>
            <a:off x="6135879" y="3504513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Mike Frank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0B2B681-32F1-488A-78CF-39FF248EA1FE}"/>
              </a:ext>
            </a:extLst>
          </p:cNvPr>
          <p:cNvSpPr/>
          <p:nvPr/>
        </p:nvSpPr>
        <p:spPr>
          <a:xfrm>
            <a:off x="3563866" y="1467334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46BC36D-453F-7BAA-B2C3-7C5EE824294E}"/>
              </a:ext>
            </a:extLst>
          </p:cNvPr>
          <p:cNvSpPr/>
          <p:nvPr/>
        </p:nvSpPr>
        <p:spPr>
          <a:xfrm>
            <a:off x="3563866" y="1396185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74DE1C8-81CA-5AF8-23CC-70BB3C54AF13}"/>
              </a:ext>
            </a:extLst>
          </p:cNvPr>
          <p:cNvSpPr/>
          <p:nvPr/>
        </p:nvSpPr>
        <p:spPr>
          <a:xfrm>
            <a:off x="3588425" y="3399429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2A1B83-81A8-5F06-666D-F5113F831115}"/>
              </a:ext>
            </a:extLst>
          </p:cNvPr>
          <p:cNvSpPr txBox="1"/>
          <p:nvPr/>
        </p:nvSpPr>
        <p:spPr>
          <a:xfrm>
            <a:off x="3671370" y="3535773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Nick Mocha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3AC5BC0-2871-98FC-EDE3-686F7914BEDA}"/>
              </a:ext>
            </a:extLst>
          </p:cNvPr>
          <p:cNvSpPr/>
          <p:nvPr/>
        </p:nvSpPr>
        <p:spPr>
          <a:xfrm>
            <a:off x="6007733" y="1427320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3A258F3-192B-67AF-570B-E10E5952CF27}"/>
              </a:ext>
            </a:extLst>
          </p:cNvPr>
          <p:cNvSpPr/>
          <p:nvPr/>
        </p:nvSpPr>
        <p:spPr>
          <a:xfrm>
            <a:off x="6007733" y="1356171"/>
            <a:ext cx="1728192" cy="720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6049493-A086-E968-806A-E91D1DE760F4}"/>
              </a:ext>
            </a:extLst>
          </p:cNvPr>
          <p:cNvSpPr/>
          <p:nvPr/>
        </p:nvSpPr>
        <p:spPr>
          <a:xfrm>
            <a:off x="6007733" y="3384348"/>
            <a:ext cx="1728192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85A56BF-134E-A79B-EEB9-CDC4BE2D44AB}"/>
              </a:ext>
            </a:extLst>
          </p:cNvPr>
          <p:cNvSpPr txBox="1"/>
          <p:nvPr/>
        </p:nvSpPr>
        <p:spPr>
          <a:xfrm>
            <a:off x="6115237" y="3501562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Blake Asberry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F070244-FB21-5AFB-880B-94E6E01316B8}"/>
              </a:ext>
            </a:extLst>
          </p:cNvPr>
          <p:cNvSpPr txBox="1"/>
          <p:nvPr/>
        </p:nvSpPr>
        <p:spPr>
          <a:xfrm>
            <a:off x="3665363" y="3744332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EOT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westside permitting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BD5C987-EC63-CD88-21DB-BF313E9C71B6}"/>
              </a:ext>
            </a:extLst>
          </p:cNvPr>
          <p:cNvSpPr txBox="1"/>
          <p:nvPr/>
        </p:nvSpPr>
        <p:spPr>
          <a:xfrm>
            <a:off x="6115237" y="3726172"/>
            <a:ext cx="151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EOT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westside permitting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4172FBD-ADA5-6092-9A9E-3A6F551EA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83" y="1526088"/>
            <a:ext cx="1714566" cy="169775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ABF1789-8442-2490-FF5D-D90054FFC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904" y="1519342"/>
            <a:ext cx="1765713" cy="173126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D453B93-330E-170A-5EBB-B323D824E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634" y="1532409"/>
            <a:ext cx="1677015" cy="167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0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DD826-21A4-C020-E50B-06E9EC5D430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6495" y="897166"/>
            <a:ext cx="7787362" cy="389616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District Construction Staff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F4FDD6-83B5-3BF8-7780-15A7E96E414B}"/>
              </a:ext>
            </a:extLst>
          </p:cNvPr>
          <p:cNvSpPr/>
          <p:nvPr/>
        </p:nvSpPr>
        <p:spPr>
          <a:xfrm>
            <a:off x="505168" y="2938582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2FCEEE-8E73-3826-AF03-08526083D30B}"/>
              </a:ext>
            </a:extLst>
          </p:cNvPr>
          <p:cNvSpPr/>
          <p:nvPr/>
        </p:nvSpPr>
        <p:spPr>
          <a:xfrm>
            <a:off x="2593400" y="2951393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4C63EC-EE55-83B8-FD15-AF6C1634B93C}"/>
              </a:ext>
            </a:extLst>
          </p:cNvPr>
          <p:cNvSpPr/>
          <p:nvPr/>
        </p:nvSpPr>
        <p:spPr>
          <a:xfrm>
            <a:off x="505168" y="2879387"/>
            <a:ext cx="1728192" cy="720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A4588E-536D-49FD-FEE6-80F6C83B4AE1}"/>
              </a:ext>
            </a:extLst>
          </p:cNvPr>
          <p:cNvSpPr/>
          <p:nvPr/>
        </p:nvSpPr>
        <p:spPr>
          <a:xfrm>
            <a:off x="2593400" y="2879387"/>
            <a:ext cx="1728192" cy="720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A1B2D4-9FC2-467C-CFB2-676D116CF0E4}"/>
              </a:ext>
            </a:extLst>
          </p:cNvPr>
          <p:cNvSpPr/>
          <p:nvPr/>
        </p:nvSpPr>
        <p:spPr>
          <a:xfrm>
            <a:off x="505168" y="4908421"/>
            <a:ext cx="1728192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58FFD9-4B69-8C95-C36D-F94236C5A0A4}"/>
              </a:ext>
            </a:extLst>
          </p:cNvPr>
          <p:cNvSpPr txBox="1"/>
          <p:nvPr/>
        </p:nvSpPr>
        <p:spPr>
          <a:xfrm>
            <a:off x="579408" y="5271909"/>
            <a:ext cx="165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District 4 Construction Engineer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F482D6-BFB4-8401-55CF-1BB87D320702}"/>
              </a:ext>
            </a:extLst>
          </p:cNvPr>
          <p:cNvSpPr/>
          <p:nvPr/>
        </p:nvSpPr>
        <p:spPr>
          <a:xfrm>
            <a:off x="2593400" y="4908421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4C7770-0E0D-2DA7-E2B2-1DE7195864FE}"/>
              </a:ext>
            </a:extLst>
          </p:cNvPr>
          <p:cNvSpPr txBox="1"/>
          <p:nvPr/>
        </p:nvSpPr>
        <p:spPr>
          <a:xfrm>
            <a:off x="2794783" y="5032690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Dave Dorsett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B08E96-ABF9-6C37-95B1-9319815363AD}"/>
              </a:ext>
            </a:extLst>
          </p:cNvPr>
          <p:cNvSpPr txBox="1"/>
          <p:nvPr/>
        </p:nvSpPr>
        <p:spPr>
          <a:xfrm>
            <a:off x="2560799" y="5238262"/>
            <a:ext cx="1833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4 RCE-Council Bluffs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2489B6-4624-3998-5949-10A9B6861142}"/>
              </a:ext>
            </a:extLst>
          </p:cNvPr>
          <p:cNvSpPr txBox="1"/>
          <p:nvPr/>
        </p:nvSpPr>
        <p:spPr>
          <a:xfrm>
            <a:off x="4789136" y="5032691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Vacant</a:t>
            </a:r>
            <a:endParaRPr lang="en-US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C6FF3C-47C7-FB04-9646-F698F8EEA062}"/>
              </a:ext>
            </a:extLst>
          </p:cNvPr>
          <p:cNvSpPr txBox="1"/>
          <p:nvPr/>
        </p:nvSpPr>
        <p:spPr>
          <a:xfrm>
            <a:off x="4680616" y="5245726"/>
            <a:ext cx="1729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3 RCE-Cherokee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21A2DA-C2CB-500C-ECF0-14BA0A33DCCA}"/>
              </a:ext>
            </a:extLst>
          </p:cNvPr>
          <p:cNvSpPr txBox="1"/>
          <p:nvPr/>
        </p:nvSpPr>
        <p:spPr>
          <a:xfrm>
            <a:off x="505168" y="5061059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Dan Redmond</a:t>
            </a:r>
          </a:p>
        </p:txBody>
      </p:sp>
      <p:pic>
        <p:nvPicPr>
          <p:cNvPr id="35" name="Picture 34" descr="A picture containing person, person, smiling, red&#10;&#10;Description automatically generated">
            <a:extLst>
              <a:ext uri="{FF2B5EF4-FFF2-40B4-BE49-F238E27FC236}">
                <a16:creationId xmlns:a16="http://schemas.microsoft.com/office/drawing/2014/main" id="{BD202768-041F-C9D8-2141-931B29733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89" y="3010589"/>
            <a:ext cx="1609950" cy="1571844"/>
          </a:xfrm>
          <a:prstGeom prst="rect">
            <a:avLst/>
          </a:prstGeom>
        </p:spPr>
      </p:pic>
      <p:pic>
        <p:nvPicPr>
          <p:cNvPr id="36" name="Picture 3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9A82217-0A20-686C-FAA9-4880A3D01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01" y="3058860"/>
            <a:ext cx="1714567" cy="170694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2A60854-3B3E-449A-8C90-90B709807187}"/>
              </a:ext>
            </a:extLst>
          </p:cNvPr>
          <p:cNvSpPr/>
          <p:nvPr/>
        </p:nvSpPr>
        <p:spPr>
          <a:xfrm>
            <a:off x="4722649" y="2973162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6A4FB35-9EFE-8FC7-227D-26ED6F6E25EF}"/>
              </a:ext>
            </a:extLst>
          </p:cNvPr>
          <p:cNvSpPr/>
          <p:nvPr/>
        </p:nvSpPr>
        <p:spPr>
          <a:xfrm>
            <a:off x="4722649" y="2901156"/>
            <a:ext cx="1728192" cy="720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22B7CA5-C23A-0510-6458-3D1029CE31A6}"/>
              </a:ext>
            </a:extLst>
          </p:cNvPr>
          <p:cNvSpPr/>
          <p:nvPr/>
        </p:nvSpPr>
        <p:spPr>
          <a:xfrm>
            <a:off x="4722649" y="4930190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C29D1A-470A-360F-6C03-671C2B37CED0}"/>
              </a:ext>
            </a:extLst>
          </p:cNvPr>
          <p:cNvSpPr txBox="1"/>
          <p:nvPr/>
        </p:nvSpPr>
        <p:spPr>
          <a:xfrm>
            <a:off x="4924032" y="5054459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Vacant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F6C0D7-089B-1F34-3F3D-B0C2133C3B77}"/>
              </a:ext>
            </a:extLst>
          </p:cNvPr>
          <p:cNvSpPr txBox="1"/>
          <p:nvPr/>
        </p:nvSpPr>
        <p:spPr>
          <a:xfrm>
            <a:off x="4690048" y="5260031"/>
            <a:ext cx="1833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4 RCE-Creston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9B17778-07A4-2629-33D7-7BDD589539E3}"/>
              </a:ext>
            </a:extLst>
          </p:cNvPr>
          <p:cNvSpPr/>
          <p:nvPr/>
        </p:nvSpPr>
        <p:spPr>
          <a:xfrm>
            <a:off x="6869313" y="2986224"/>
            <a:ext cx="1728192" cy="1813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11E375-A236-2B16-24F9-6F028805930F}"/>
              </a:ext>
            </a:extLst>
          </p:cNvPr>
          <p:cNvSpPr/>
          <p:nvPr/>
        </p:nvSpPr>
        <p:spPr>
          <a:xfrm>
            <a:off x="6869313" y="2914218"/>
            <a:ext cx="1728192" cy="720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595575E-2961-DEEB-FC7A-5FB8AD2CE013}"/>
              </a:ext>
            </a:extLst>
          </p:cNvPr>
          <p:cNvSpPr/>
          <p:nvPr/>
        </p:nvSpPr>
        <p:spPr>
          <a:xfrm>
            <a:off x="6869313" y="4943252"/>
            <a:ext cx="1728192" cy="7200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11CD16-847D-5831-AABD-73F1069FD0A8}"/>
              </a:ext>
            </a:extLst>
          </p:cNvPr>
          <p:cNvSpPr txBox="1"/>
          <p:nvPr/>
        </p:nvSpPr>
        <p:spPr>
          <a:xfrm>
            <a:off x="7070696" y="5067521"/>
            <a:ext cx="151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Tim Hensley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3AD5AB-D23B-D614-9302-337ED25ADE1C}"/>
              </a:ext>
            </a:extLst>
          </p:cNvPr>
          <p:cNvSpPr txBox="1"/>
          <p:nvPr/>
        </p:nvSpPr>
        <p:spPr>
          <a:xfrm>
            <a:off x="6836712" y="5273093"/>
            <a:ext cx="1833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4 Materials Engineer</a:t>
            </a:r>
          </a:p>
        </p:txBody>
      </p:sp>
      <p:pic>
        <p:nvPicPr>
          <p:cNvPr id="47" name="Picture 46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3041A984-F1AE-5465-B2DA-86E804694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13" y="3040147"/>
            <a:ext cx="1714567" cy="17460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EEC35F9-3225-0023-E73C-11A8DDAB1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024" y="3065135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8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10ED9E7C-BFF4-ED65-A638-AF0AC529F1B9}"/>
              </a:ext>
            </a:extLst>
          </p:cNvPr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5" y="1973759"/>
            <a:ext cx="4878196" cy="4041450"/>
          </a:xfrm>
          <a:prstGeom prst="rect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A50205A3-4721-E863-BF10-F9BA3043D1BE}"/>
              </a:ext>
            </a:extLst>
          </p:cNvPr>
          <p:cNvSpPr>
            <a:spLocks noGrp="1"/>
          </p:cNvSpPr>
          <p:nvPr/>
        </p:nvSpPr>
        <p:spPr>
          <a:xfrm>
            <a:off x="5563533" y="1897810"/>
            <a:ext cx="3007743" cy="424895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800" dirty="0"/>
              <a:t>17 Counties</a:t>
            </a:r>
          </a:p>
          <a:p>
            <a:pPr>
              <a:buClr>
                <a:schemeClr val="accent6"/>
              </a:buClr>
            </a:pPr>
            <a:r>
              <a:rPr lang="en-US" sz="2800" dirty="0"/>
              <a:t>703 Bridges</a:t>
            </a:r>
          </a:p>
          <a:p>
            <a:pPr>
              <a:buClr>
                <a:schemeClr val="accent6"/>
              </a:buClr>
            </a:pPr>
            <a:r>
              <a:rPr lang="en-US" sz="2800" dirty="0"/>
              <a:t>3,792 Lane Miles</a:t>
            </a:r>
          </a:p>
          <a:p>
            <a:pPr>
              <a:buClr>
                <a:schemeClr val="accent6"/>
              </a:buClr>
            </a:pPr>
            <a:r>
              <a:rPr lang="en-US" sz="2800" dirty="0"/>
              <a:t>17 Maintenance Garages</a:t>
            </a:r>
          </a:p>
          <a:p>
            <a:pPr>
              <a:buClr>
                <a:schemeClr val="accent6"/>
              </a:buClr>
            </a:pPr>
            <a:r>
              <a:rPr lang="en-US" sz="2800" dirty="0"/>
              <a:t>2 Construction Residencies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87BFBD-1B58-935B-EEE2-789B89B54204}"/>
              </a:ext>
            </a:extLst>
          </p:cNvPr>
          <p:cNvSpPr txBox="1">
            <a:spLocks/>
          </p:cNvSpPr>
          <p:nvPr/>
        </p:nvSpPr>
        <p:spPr>
          <a:xfrm>
            <a:off x="766592" y="968193"/>
            <a:ext cx="5849867" cy="10055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386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District 4</a:t>
            </a:r>
          </a:p>
        </p:txBody>
      </p:sp>
    </p:spTree>
    <p:extLst>
      <p:ext uri="{BB962C8B-B14F-4D97-AF65-F5344CB8AC3E}">
        <p14:creationId xmlns:p14="http://schemas.microsoft.com/office/powerpoint/2010/main" val="897974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0295A-CCAE-2C34-EA41-949A64EA9423}"/>
              </a:ext>
            </a:extLst>
          </p:cNvPr>
          <p:cNvSpPr txBox="1">
            <a:spLocks/>
          </p:cNvSpPr>
          <p:nvPr/>
        </p:nvSpPr>
        <p:spPr>
          <a:xfrm>
            <a:off x="665672" y="658423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Hwy 59 – City of Avoca (Rural Section)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03BC6-3FAB-EAB4-3F8E-E7CFA0BABC9B}"/>
              </a:ext>
            </a:extLst>
          </p:cNvPr>
          <p:cNvSpPr txBox="1"/>
          <p:nvPr/>
        </p:nvSpPr>
        <p:spPr>
          <a:xfrm>
            <a:off x="3728120" y="1660820"/>
            <a:ext cx="4846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Programmed FY 28</a:t>
            </a:r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0CC1BB92-68A0-341E-709B-587726BB2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38" y="1486583"/>
            <a:ext cx="3062447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86E8DB-E0CB-B3D3-43BD-7F0833A62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580" y="2976767"/>
            <a:ext cx="5162131" cy="28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87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9FF2E-DDFD-34F6-3E37-834A11C093EA}"/>
              </a:ext>
            </a:extLst>
          </p:cNvPr>
          <p:cNvSpPr txBox="1">
            <a:spLocks/>
          </p:cNvSpPr>
          <p:nvPr/>
        </p:nvSpPr>
        <p:spPr>
          <a:xfrm>
            <a:off x="570781" y="711756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Hwy 59 – City of Avoca (Urban Section)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7060088-ADA4-1469-3F71-E1DCCB0D6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26" y="1512462"/>
            <a:ext cx="409147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09C20-2F4B-36AB-9650-B09ABF3F5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03" y="2386285"/>
            <a:ext cx="4091704" cy="2085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9B892C-3267-1FED-84A6-9B2ED47D0E34}"/>
              </a:ext>
            </a:extLst>
          </p:cNvPr>
          <p:cNvSpPr txBox="1"/>
          <p:nvPr/>
        </p:nvSpPr>
        <p:spPr>
          <a:xfrm>
            <a:off x="4802711" y="1390988"/>
            <a:ext cx="577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Programmed FY 29</a:t>
            </a:r>
          </a:p>
        </p:txBody>
      </p:sp>
    </p:spTree>
    <p:extLst>
      <p:ext uri="{BB962C8B-B14F-4D97-AF65-F5344CB8AC3E}">
        <p14:creationId xmlns:p14="http://schemas.microsoft.com/office/powerpoint/2010/main" val="219794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3EE9-A9DD-2CC7-09C6-26BE89D265D5}"/>
              </a:ext>
            </a:extLst>
          </p:cNvPr>
          <p:cNvSpPr txBox="1">
            <a:spLocks/>
          </p:cNvSpPr>
          <p:nvPr/>
        </p:nvSpPr>
        <p:spPr>
          <a:xfrm>
            <a:off x="393580" y="698252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Hwy 6/169 – City of Adel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EAA29-D3B5-E6E3-2322-0D8256055F90}"/>
              </a:ext>
            </a:extLst>
          </p:cNvPr>
          <p:cNvSpPr txBox="1"/>
          <p:nvPr/>
        </p:nvSpPr>
        <p:spPr>
          <a:xfrm>
            <a:off x="4685895" y="1205098"/>
            <a:ext cx="577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Programmed FY 26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8993208E-19A9-76DD-1C8C-E2664F0CB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27" y="2114931"/>
            <a:ext cx="5074276" cy="3734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2B780-1F1E-C319-4EC9-969D7134A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134" y="2645148"/>
            <a:ext cx="3734039" cy="329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6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B35BB-0C4A-FD2F-AA1D-799A790B18C8}"/>
              </a:ext>
            </a:extLst>
          </p:cNvPr>
          <p:cNvSpPr txBox="1">
            <a:spLocks/>
          </p:cNvSpPr>
          <p:nvPr/>
        </p:nvSpPr>
        <p:spPr>
          <a:xfrm>
            <a:off x="519023" y="667050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Interstate 80 – De Soto Interchange</a:t>
            </a:r>
            <a:endParaRPr lang="en-US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0BE72B67-9C2E-B492-AAC0-95B98B628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23" y="3530767"/>
            <a:ext cx="8181359" cy="2313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630584-123B-6C66-87D0-8FDDFAF17BB4}"/>
              </a:ext>
            </a:extLst>
          </p:cNvPr>
          <p:cNvSpPr txBox="1"/>
          <p:nvPr/>
        </p:nvSpPr>
        <p:spPr>
          <a:xfrm>
            <a:off x="519023" y="1147044"/>
            <a:ext cx="2612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FY 28 EB Grading</a:t>
            </a:r>
          </a:p>
          <a:p>
            <a:r>
              <a:rPr lang="en-US" dirty="0"/>
              <a:t>FY 29 EB Paving</a:t>
            </a:r>
          </a:p>
          <a:p>
            <a:r>
              <a:rPr lang="en-US" dirty="0"/>
              <a:t>FY 30 WB Grade/Pave</a:t>
            </a:r>
          </a:p>
        </p:txBody>
      </p:sp>
    </p:spTree>
    <p:extLst>
      <p:ext uri="{BB962C8B-B14F-4D97-AF65-F5344CB8AC3E}">
        <p14:creationId xmlns:p14="http://schemas.microsoft.com/office/powerpoint/2010/main" val="29343506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2758</TotalTime>
  <Words>252</Words>
  <Application>Microsoft Office PowerPoint</Application>
  <PresentationFormat>On-screen Show (4:3)</PresentationFormat>
  <Paragraphs>72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Century Gothic</vt:lpstr>
      <vt:lpstr>Roboto Slab</vt:lpstr>
      <vt:lpstr>Calibri</vt:lpstr>
      <vt:lpstr>PT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Epperson, Nathaniel</cp:lastModifiedBy>
  <cp:revision>34</cp:revision>
  <dcterms:created xsi:type="dcterms:W3CDTF">2023-12-21T16:39:01Z</dcterms:created>
  <dcterms:modified xsi:type="dcterms:W3CDTF">2025-02-17T17:32:39Z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9DFC2674-CBAD-4243-8E3F-A62D1A9F64C9</vt:lpwstr>
  </property>
  <property fmtid="{D5CDD505-2E9C-101B-9397-08002B2CF9AE}" pid="5" name="ArticulatePath">
    <vt:lpwstr>Iowa-DOT-PPT-Template-Standard</vt:lpwstr>
  </property>
</Properties>
</file>